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8" r:id="rId3"/>
    <p:sldId id="289" r:id="rId4"/>
    <p:sldId id="286" r:id="rId5"/>
    <p:sldId id="282" r:id="rId6"/>
    <p:sldId id="287" r:id="rId7"/>
    <p:sldId id="261" r:id="rId8"/>
    <p:sldId id="284" r:id="rId9"/>
    <p:sldId id="279" r:id="rId10"/>
    <p:sldId id="281" r:id="rId11"/>
    <p:sldId id="280" r:id="rId12"/>
    <p:sldId id="274" r:id="rId13"/>
    <p:sldId id="275" r:id="rId14"/>
    <p:sldId id="276" r:id="rId15"/>
    <p:sldId id="277" r:id="rId16"/>
    <p:sldId id="262" r:id="rId17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CC00CC"/>
    <a:srgbClr val="6600FF"/>
    <a:srgbClr val="FF0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063"/>
    <p:restoredTop sz="94660"/>
  </p:normalViewPr>
  <p:slideViewPr>
    <p:cSldViewPr>
      <p:cViewPr varScale="1">
        <p:scale>
          <a:sx n="114" d="100"/>
          <a:sy n="114" d="100"/>
        </p:scale>
        <p:origin x="96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39" name="Rectangle 2051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2875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0" name="Rectangle 2052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r>
              <a:rPr lang="en-US"/>
              <a:t>Lecture 12 Channel Impairments</a:t>
            </a:r>
          </a:p>
        </p:txBody>
      </p:sp>
      <p:sp>
        <p:nvSpPr>
          <p:cNvPr id="116741" name="Rectangle 2053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2875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08D78B75-74B1-47AD-8ACB-73997805F4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44810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2875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5700" y="687388"/>
            <a:ext cx="4681538" cy="3511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427538"/>
            <a:ext cx="5172075" cy="419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r>
              <a:rPr lang="en-US"/>
              <a:t>Lecture 12 Channel Impairments</a:t>
            </a:r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2875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9F18F944-5F65-4D55-92FA-58EB5E5463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11619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458788" y="3429000"/>
            <a:ext cx="82264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US" sz="2800" b="1">
                <a:solidFill>
                  <a:srgbClr val="CC00CC"/>
                </a:solidFill>
              </a:rPr>
              <a:t>Prof. Brian L. Evans</a:t>
            </a:r>
          </a:p>
          <a:p>
            <a:pPr>
              <a:spcBef>
                <a:spcPct val="20000"/>
              </a:spcBef>
              <a:defRPr/>
            </a:pPr>
            <a:r>
              <a:rPr lang="en-US" sz="2800" b="1">
                <a:solidFill>
                  <a:srgbClr val="CC00CC"/>
                </a:solidFill>
              </a:rPr>
              <a:t>Dept. of Electrical and Computer Engineering</a:t>
            </a:r>
          </a:p>
          <a:p>
            <a:pPr>
              <a:spcBef>
                <a:spcPct val="20000"/>
              </a:spcBef>
              <a:defRPr/>
            </a:pPr>
            <a:r>
              <a:rPr lang="en-US" sz="2800" b="1">
                <a:solidFill>
                  <a:srgbClr val="CC00CC"/>
                </a:solidFill>
              </a:rPr>
              <a:t>The University of Texas at Austin</a:t>
            </a:r>
          </a:p>
        </p:txBody>
      </p:sp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381000" y="685800"/>
            <a:ext cx="8382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i="1" dirty="0"/>
              <a:t>ECE 445S Real-Time Digital Signal Processing Lab    Spring 2025</a:t>
            </a:r>
            <a:endParaRPr lang="en-US" dirty="0"/>
          </a:p>
        </p:txBody>
      </p:sp>
      <p:sp>
        <p:nvSpPr>
          <p:cNvPr id="5" name="Text Box 20"/>
          <p:cNvSpPr txBox="1">
            <a:spLocks noChangeArrowheads="1"/>
          </p:cNvSpPr>
          <p:nvPr userDrawn="1"/>
        </p:nvSpPr>
        <p:spPr bwMode="auto">
          <a:xfrm>
            <a:off x="0" y="5943600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i="1" dirty="0">
                <a:solidFill>
                  <a:srgbClr val="CC00CC"/>
                </a:solidFill>
              </a:rPr>
              <a:t> Lecture 12                    http://www.ece.utexas.edu/~bevans/courses/realtime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458788" y="1905000"/>
            <a:ext cx="8226425" cy="685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1FB1D9A4-BA2F-49D0-BB6C-F8A1334E22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12 - </a:t>
            </a:r>
            <a:fld id="{4157F193-B82F-458F-9F26-8243214119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304800"/>
            <a:ext cx="207645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7695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12 - </a:t>
            </a:r>
            <a:fld id="{BF4251BD-AEDB-41EA-BB9A-3F09FCDF51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12 - </a:t>
            </a:r>
            <a:fld id="{4F19458F-06A0-4F93-A25E-5F0F7FA983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12 - </a:t>
            </a:r>
            <a:fld id="{23ACF3B0-F305-4E74-AD9C-B589713F4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4478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12 - </a:t>
            </a:r>
            <a:fld id="{BCAFC45F-F4AC-4AFF-98BD-198286CF4C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12 - </a:t>
            </a:r>
            <a:fld id="{6A66F6E4-0125-44CE-B8DA-CC50389F63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12 - </a:t>
            </a:r>
            <a:fld id="{B5C28781-D6D8-4070-969D-23C3F21BBA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12 - </a:t>
            </a:r>
            <a:fld id="{CC8FEAC2-58AB-4DCD-BD15-01B1D3A79E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12 - </a:t>
            </a:r>
            <a:fld id="{C85CB7A7-07AE-4E9C-863F-0238CA6DE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12 - </a:t>
            </a:r>
            <a:fld id="{B33A97EF-0613-4DB3-BD17-2DF814B76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305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r>
              <a:rPr lang="en-US"/>
              <a:t>12 - </a:t>
            </a:r>
            <a:fld id="{A89E912E-DEE8-4F28-8F1A-255064A9A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CC00C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rgbClr val="66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XV2AFiKXfU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xdjfOkPu-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lectronics.stackexchange.com/questions/318293/impulse-response-of-a-series-rlc-circuit/348960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4.wmf"/><Relationship Id="rId7" Type="http://schemas.openxmlformats.org/officeDocument/2006/relationships/image" Target="../media/image6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8.wmf"/><Relationship Id="rId5" Type="http://schemas.openxmlformats.org/officeDocument/2006/relationships/image" Target="../media/image5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Channel Impairments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Impairment</a:t>
            </a:r>
            <a:r>
              <a:rPr lang="en-US" dirty="0"/>
              <a:t>: Phase Jitter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190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Linear time-varying effects: </a:t>
            </a:r>
            <a:r>
              <a:rPr lang="en-US" i="1" dirty="0">
                <a:solidFill>
                  <a:srgbClr val="FF0000"/>
                </a:solidFill>
              </a:rPr>
              <a:t>Phase jitter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Transmission of two-level sinusoidal amplitude modulation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dirty="0"/>
              <a:t>Bit of value ‘1’ becomes an amplitude of +1</a:t>
            </a:r>
          </a:p>
          <a:p>
            <a:pPr lvl="2">
              <a:lnSpc>
                <a:spcPct val="90000"/>
              </a:lnSpc>
              <a:buNone/>
            </a:pPr>
            <a:r>
              <a:rPr lang="en-US" dirty="0"/>
              <a:t>Bit of value ‘0’ becomes an amplitude of -1</a:t>
            </a:r>
          </a:p>
          <a:p>
            <a:pPr lvl="1">
              <a:lnSpc>
                <a:spcPct val="90000"/>
              </a:lnSpc>
              <a:buNone/>
            </a:pPr>
            <a:r>
              <a:rPr lang="en-US" dirty="0"/>
              <a:t>Visualize by superimposing each period on first (</a:t>
            </a:r>
            <a:r>
              <a:rPr lang="en-US" b="1" dirty="0">
                <a:solidFill>
                  <a:srgbClr val="FF0000"/>
                </a:solidFill>
              </a:rPr>
              <a:t>eye diagram</a:t>
            </a:r>
            <a:r>
              <a:rPr lang="en-US" dirty="0"/>
              <a:t>)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/>
              <a:t>12 - </a:t>
            </a:r>
            <a:fld id="{E43AAE93-E5B0-478B-BC02-ACC8CFB7A13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0" y="3352800"/>
            <a:ext cx="457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>
                <a:solidFill>
                  <a:srgbClr val="008000"/>
                </a:solidFill>
                <a:latin typeface="Courier New"/>
              </a:rPr>
              <a:t>fc = 1;</a:t>
            </a:r>
          </a:p>
          <a:p>
            <a:pPr algn="l"/>
            <a:r>
              <a:rPr lang="en-US" sz="1400" b="1" dirty="0" err="1">
                <a:solidFill>
                  <a:srgbClr val="008000"/>
                </a:solidFill>
                <a:latin typeface="Courier New"/>
              </a:rPr>
              <a:t>Tc</a:t>
            </a:r>
            <a:r>
              <a:rPr lang="en-US" sz="1400" b="1" dirty="0">
                <a:solidFill>
                  <a:srgbClr val="008000"/>
                </a:solidFill>
                <a:latin typeface="Courier New"/>
              </a:rPr>
              <a:t> = 1 / fc;</a:t>
            </a:r>
          </a:p>
          <a:p>
            <a:pPr algn="l"/>
            <a:r>
              <a:rPr lang="en-US" sz="1400" b="1" dirty="0" err="1">
                <a:solidFill>
                  <a:srgbClr val="008000"/>
                </a:solidFill>
                <a:latin typeface="Courier New"/>
              </a:rPr>
              <a:t>fs</a:t>
            </a:r>
            <a:r>
              <a:rPr lang="en-US" sz="1400" b="1" dirty="0">
                <a:solidFill>
                  <a:srgbClr val="008000"/>
                </a:solidFill>
                <a:latin typeface="Courier New"/>
              </a:rPr>
              <a:t> = 100*fc;</a:t>
            </a:r>
          </a:p>
          <a:p>
            <a:pPr algn="l"/>
            <a:r>
              <a:rPr lang="en-US" sz="1400" b="1" dirty="0" err="1">
                <a:solidFill>
                  <a:srgbClr val="008000"/>
                </a:solidFill>
                <a:latin typeface="Courier New"/>
              </a:rPr>
              <a:t>Ts</a:t>
            </a:r>
            <a:r>
              <a:rPr lang="en-US" sz="1400" b="1" dirty="0">
                <a:solidFill>
                  <a:srgbClr val="008000"/>
                </a:solidFill>
                <a:latin typeface="Courier New"/>
              </a:rPr>
              <a:t> = 1/</a:t>
            </a:r>
            <a:r>
              <a:rPr lang="en-US" sz="1400" b="1" dirty="0" err="1">
                <a:solidFill>
                  <a:srgbClr val="008000"/>
                </a:solidFill>
                <a:latin typeface="Courier New"/>
              </a:rPr>
              <a:t>fs</a:t>
            </a:r>
            <a:r>
              <a:rPr lang="en-US" sz="1400" b="1" dirty="0">
                <a:solidFill>
                  <a:srgbClr val="008000"/>
                </a:solidFill>
                <a:latin typeface="Courier New"/>
              </a:rPr>
              <a:t>;</a:t>
            </a:r>
          </a:p>
          <a:p>
            <a:pPr algn="l"/>
            <a:r>
              <a:rPr lang="en-US" sz="1400" b="1" dirty="0">
                <a:solidFill>
                  <a:srgbClr val="008000"/>
                </a:solidFill>
                <a:latin typeface="Courier New"/>
              </a:rPr>
              <a:t>t = </a:t>
            </a:r>
            <a:r>
              <a:rPr lang="en-US" sz="1400" b="1" dirty="0" err="1">
                <a:solidFill>
                  <a:srgbClr val="008000"/>
                </a:solidFill>
                <a:latin typeface="Courier New"/>
              </a:rPr>
              <a:t>Ts</a:t>
            </a:r>
            <a:r>
              <a:rPr lang="en-US" sz="1400" b="1" dirty="0">
                <a:solidFill>
                  <a:srgbClr val="008000"/>
                </a:solidFill>
                <a:latin typeface="Courier New"/>
              </a:rPr>
              <a:t> : </a:t>
            </a:r>
            <a:r>
              <a:rPr lang="en-US" sz="1400" b="1" dirty="0" err="1">
                <a:solidFill>
                  <a:srgbClr val="008000"/>
                </a:solidFill>
                <a:latin typeface="Courier New"/>
              </a:rPr>
              <a:t>Ts</a:t>
            </a:r>
            <a:r>
              <a:rPr lang="en-US" sz="1400" b="1" dirty="0">
                <a:solidFill>
                  <a:srgbClr val="008000"/>
                </a:solidFill>
                <a:latin typeface="Courier New"/>
              </a:rPr>
              <a:t> : </a:t>
            </a:r>
            <a:r>
              <a:rPr lang="en-US" sz="1400" b="1" dirty="0" err="1">
                <a:solidFill>
                  <a:srgbClr val="008000"/>
                </a:solidFill>
                <a:latin typeface="Courier New"/>
              </a:rPr>
              <a:t>Tc</a:t>
            </a:r>
            <a:r>
              <a:rPr lang="en-US" sz="1400" b="1" dirty="0">
                <a:solidFill>
                  <a:srgbClr val="008000"/>
                </a:solidFill>
                <a:latin typeface="Courier New"/>
              </a:rPr>
              <a:t>;</a:t>
            </a:r>
          </a:p>
          <a:p>
            <a:pPr algn="l"/>
            <a:r>
              <a:rPr lang="en-US" sz="1400" b="1" dirty="0" err="1">
                <a:solidFill>
                  <a:srgbClr val="008000"/>
                </a:solidFill>
                <a:latin typeface="Courier New"/>
              </a:rPr>
              <a:t>numPeriods</a:t>
            </a:r>
            <a:r>
              <a:rPr lang="en-US" sz="1400" b="1" dirty="0">
                <a:solidFill>
                  <a:srgbClr val="008000"/>
                </a:solidFill>
                <a:latin typeface="Courier New"/>
              </a:rPr>
              <a:t> = 10;</a:t>
            </a:r>
          </a:p>
          <a:p>
            <a:pPr algn="l"/>
            <a:r>
              <a:rPr lang="en-US" sz="1400" b="1" dirty="0">
                <a:solidFill>
                  <a:srgbClr val="008000"/>
                </a:solidFill>
                <a:latin typeface="Courier New"/>
              </a:rPr>
              <a:t>figure;</a:t>
            </a:r>
          </a:p>
          <a:p>
            <a:pPr algn="l"/>
            <a:r>
              <a:rPr lang="en-US" sz="1400" b="1" dirty="0">
                <a:solidFill>
                  <a:srgbClr val="008000"/>
                </a:solidFill>
                <a:latin typeface="Courier New"/>
              </a:rPr>
              <a:t>hold on;</a:t>
            </a:r>
          </a:p>
          <a:p>
            <a:pPr algn="l"/>
            <a:r>
              <a:rPr lang="en-US" sz="1400" b="1" dirty="0">
                <a:solidFill>
                  <a:srgbClr val="008000"/>
                </a:solidFill>
                <a:latin typeface="Courier New"/>
              </a:rPr>
              <a:t>for </a:t>
            </a:r>
            <a:r>
              <a:rPr lang="en-US" sz="1400" b="1" dirty="0" err="1">
                <a:solidFill>
                  <a:srgbClr val="008000"/>
                </a:solidFill>
                <a:latin typeface="Courier New"/>
              </a:rPr>
              <a:t>i</a:t>
            </a:r>
            <a:r>
              <a:rPr lang="en-US" sz="1400" b="1" dirty="0">
                <a:solidFill>
                  <a:srgbClr val="008000"/>
                </a:solidFill>
                <a:latin typeface="Courier New"/>
              </a:rPr>
              <a:t> = 1 : </a:t>
            </a:r>
            <a:r>
              <a:rPr lang="en-US" sz="1400" b="1" dirty="0" err="1">
                <a:solidFill>
                  <a:srgbClr val="008000"/>
                </a:solidFill>
                <a:latin typeface="Courier New"/>
              </a:rPr>
              <a:t>numPeriods</a:t>
            </a:r>
            <a:endParaRPr lang="en-US" sz="1400" b="1" dirty="0">
              <a:solidFill>
                <a:srgbClr val="008000"/>
              </a:solidFill>
              <a:latin typeface="Courier New"/>
            </a:endParaRPr>
          </a:p>
          <a:p>
            <a:pPr algn="l"/>
            <a:r>
              <a:rPr lang="en-US" sz="1400" b="1" dirty="0">
                <a:solidFill>
                  <a:srgbClr val="008000"/>
                </a:solidFill>
                <a:latin typeface="Courier New"/>
              </a:rPr>
              <a:t>  </a:t>
            </a:r>
            <a:r>
              <a:rPr lang="en-US" sz="1400" b="1" dirty="0" err="1">
                <a:solidFill>
                  <a:srgbClr val="008000"/>
                </a:solidFill>
                <a:latin typeface="Courier New"/>
              </a:rPr>
              <a:t>symAmp</a:t>
            </a:r>
            <a:r>
              <a:rPr lang="en-US" sz="1400" b="1" dirty="0">
                <a:solidFill>
                  <a:srgbClr val="008000"/>
                </a:solidFill>
                <a:latin typeface="Courier New"/>
              </a:rPr>
              <a:t> = round(2*(</a:t>
            </a:r>
            <a:r>
              <a:rPr lang="en-US" sz="1400" b="1" dirty="0" err="1">
                <a:solidFill>
                  <a:srgbClr val="008000"/>
                </a:solidFill>
                <a:latin typeface="Courier New"/>
              </a:rPr>
              <a:t>randn</a:t>
            </a:r>
            <a:r>
              <a:rPr lang="en-US" sz="1400" b="1" dirty="0">
                <a:solidFill>
                  <a:srgbClr val="008000"/>
                </a:solidFill>
                <a:latin typeface="Courier New"/>
              </a:rPr>
              <a:t>() &gt; 0) - 1);</a:t>
            </a:r>
          </a:p>
          <a:p>
            <a:pPr algn="l"/>
            <a:r>
              <a:rPr lang="en-US" sz="1400" b="1" dirty="0">
                <a:solidFill>
                  <a:srgbClr val="008000"/>
                </a:solidFill>
                <a:latin typeface="Courier New"/>
              </a:rPr>
              <a:t>  phase = 0.05*</a:t>
            </a:r>
            <a:r>
              <a:rPr lang="en-US" sz="1400" b="1" dirty="0" err="1">
                <a:solidFill>
                  <a:srgbClr val="008000"/>
                </a:solidFill>
                <a:latin typeface="Courier New"/>
              </a:rPr>
              <a:t>randn</a:t>
            </a:r>
            <a:r>
              <a:rPr lang="en-US" sz="1400" b="1" dirty="0">
                <a:solidFill>
                  <a:srgbClr val="008000"/>
                </a:solidFill>
                <a:latin typeface="Courier New"/>
              </a:rPr>
              <a:t>(1, length(t));</a:t>
            </a:r>
          </a:p>
          <a:p>
            <a:pPr algn="l"/>
            <a:r>
              <a:rPr lang="en-US" sz="1400" b="1" dirty="0">
                <a:solidFill>
                  <a:srgbClr val="008000"/>
                </a:solidFill>
                <a:latin typeface="Courier New"/>
              </a:rPr>
              <a:t>  plot(t, </a:t>
            </a:r>
            <a:r>
              <a:rPr lang="en-US" sz="1400" b="1" dirty="0" err="1">
                <a:solidFill>
                  <a:srgbClr val="008000"/>
                </a:solidFill>
                <a:latin typeface="Courier New"/>
              </a:rPr>
              <a:t>symAmp</a:t>
            </a:r>
            <a:r>
              <a:rPr lang="en-US" sz="1400" b="1" dirty="0">
                <a:solidFill>
                  <a:srgbClr val="008000"/>
                </a:solidFill>
                <a:latin typeface="Courier New"/>
              </a:rPr>
              <a:t>*</a:t>
            </a:r>
            <a:r>
              <a:rPr lang="en-US" sz="1400" b="1" dirty="0" err="1">
                <a:solidFill>
                  <a:srgbClr val="008000"/>
                </a:solidFill>
                <a:latin typeface="Courier New"/>
              </a:rPr>
              <a:t>cos</a:t>
            </a:r>
            <a:r>
              <a:rPr lang="en-US" sz="1400" b="1" dirty="0">
                <a:solidFill>
                  <a:srgbClr val="008000"/>
                </a:solidFill>
                <a:latin typeface="Courier New"/>
              </a:rPr>
              <a:t>(2*pi*fc*t + phase));</a:t>
            </a:r>
          </a:p>
          <a:p>
            <a:pPr algn="l"/>
            <a:r>
              <a:rPr lang="en-US" sz="1400" b="1" dirty="0">
                <a:solidFill>
                  <a:srgbClr val="008000"/>
                </a:solidFill>
                <a:latin typeface="Courier New"/>
              </a:rPr>
              <a:t>  pause(1);</a:t>
            </a:r>
          </a:p>
          <a:p>
            <a:pPr algn="l"/>
            <a:r>
              <a:rPr lang="en-US" sz="1400" b="1" dirty="0">
                <a:solidFill>
                  <a:srgbClr val="008000"/>
                </a:solidFill>
                <a:latin typeface="Courier New"/>
              </a:rPr>
              <a:t>end</a:t>
            </a:r>
          </a:p>
          <a:p>
            <a:pPr algn="l"/>
            <a:r>
              <a:rPr lang="en-US" sz="1400" b="1" dirty="0">
                <a:solidFill>
                  <a:srgbClr val="008000"/>
                </a:solidFill>
                <a:latin typeface="Courier New"/>
              </a:rPr>
              <a:t>hold off;</a:t>
            </a:r>
          </a:p>
        </p:txBody>
      </p:sp>
      <p:pic>
        <p:nvPicPr>
          <p:cNvPr id="4" name="Picture 3" descr="Phase Jitter Eye Diagr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390900"/>
            <a:ext cx="42164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33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Impairment</a:t>
            </a:r>
            <a:r>
              <a:rPr lang="en-US" dirty="0"/>
              <a:t>: Additive Interference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Nonlinear effects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b="1" i="1" dirty="0">
                <a:solidFill>
                  <a:srgbClr val="FF0101"/>
                </a:solidFill>
              </a:rPr>
              <a:t>Harmonics</a:t>
            </a:r>
            <a:r>
              <a:rPr lang="en-US" dirty="0"/>
              <a:t>: due to quantization, voltage rectifiers, squaring devices, power amplifiers, etc.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b="1" i="1" dirty="0">
                <a:solidFill>
                  <a:srgbClr val="FF0101"/>
                </a:solidFill>
              </a:rPr>
              <a:t>Additive noise</a:t>
            </a:r>
            <a:r>
              <a:rPr lang="en-US" dirty="0"/>
              <a:t>: arises from many sources in transmitter, channel, and receiver (e.g. thermal noise)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b="1" i="1" dirty="0">
                <a:solidFill>
                  <a:srgbClr val="FF0101"/>
                </a:solidFill>
              </a:rPr>
              <a:t>Additive interference</a:t>
            </a:r>
            <a:r>
              <a:rPr lang="en-US" dirty="0"/>
              <a:t>: arises from other systems operating in transmission band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48200" y="4096941"/>
            <a:ext cx="4191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Spectrogram of emissions from a microwave oven in unlicensed 2.4 GHz band sweeping across IEEE 802.11g channels 1, 6, 11</a:t>
            </a:r>
          </a:p>
          <a:p>
            <a:r>
              <a:rPr lang="en-US" sz="1800" dirty="0"/>
              <a:t>[</a:t>
            </a:r>
            <a:r>
              <a:rPr lang="en-US" sz="1800" dirty="0" err="1"/>
              <a:t>Nassar</a:t>
            </a:r>
            <a:r>
              <a:rPr lang="en-US" sz="1800" dirty="0"/>
              <a:t>, Lin &amp; Evans, 2011]</a:t>
            </a:r>
          </a:p>
        </p:txBody>
      </p:sp>
      <p:pic>
        <p:nvPicPr>
          <p:cNvPr id="5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E793291F-56EB-504A-B3AB-50B365D226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51" y="4152900"/>
            <a:ext cx="4254500" cy="2705100"/>
          </a:xfrm>
          <a:prstGeom prst="rect">
            <a:avLst/>
          </a:prstGeom>
        </p:spPr>
      </p:pic>
      <p:sp>
        <p:nvSpPr>
          <p:cNvPr id="7" name="Text Box 3079">
            <a:hlinkClick r:id="rId3"/>
            <a:extLst>
              <a:ext uri="{FF2B5EF4-FFF2-40B4-BE49-F238E27FC236}">
                <a16:creationId xmlns:a16="http://schemas.microsoft.com/office/drawing/2014/main" id="{BA79E747-BE0B-E845-92C7-2B1E9BF035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6153090"/>
            <a:ext cx="2667000" cy="40011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</a:rPr>
              <a:t>Keysight Wi-Fi demo</a:t>
            </a:r>
          </a:p>
        </p:txBody>
      </p:sp>
      <p:sp>
        <p:nvSpPr>
          <p:cNvPr id="2" name="Right Arrow 1">
            <a:hlinkClick r:id="rId3"/>
            <a:extLst>
              <a:ext uri="{FF2B5EF4-FFF2-40B4-BE49-F238E27FC236}">
                <a16:creationId xmlns:a16="http://schemas.microsoft.com/office/drawing/2014/main" id="{13C3D312-72DA-CD49-B70B-EDA72FE455DD}"/>
              </a:ext>
            </a:extLst>
          </p:cNvPr>
          <p:cNvSpPr/>
          <p:nvPr/>
        </p:nvSpPr>
        <p:spPr bwMode="auto">
          <a:xfrm>
            <a:off x="8229600" y="6248400"/>
            <a:ext cx="381000" cy="2286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073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/>
              <a:t>12 - </a:t>
            </a:r>
            <a:fld id="{B357123E-14D3-457A-AD5D-A8BB19BC01AA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219200"/>
            <a:ext cx="7343775" cy="4937125"/>
          </a:xfrm>
        </p:spPr>
      </p:pic>
      <p:sp>
        <p:nvSpPr>
          <p:cNvPr id="12293" name="Text Box 7"/>
          <p:cNvSpPr txBox="1">
            <a:spLocks noChangeArrowheads="1"/>
          </p:cNvSpPr>
          <p:nvPr/>
        </p:nvSpPr>
        <p:spPr bwMode="auto">
          <a:xfrm>
            <a:off x="152400" y="6140450"/>
            <a:ext cx="495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Measurement taken on a wall power plug in an apartment in Austin, Texas, on March 20, 2011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EF51013-791E-5D41-96E2-1C67AB00BFCA}"/>
              </a:ext>
            </a:extLst>
          </p:cNvPr>
          <p:cNvSpPr txBox="1">
            <a:spLocks/>
          </p:cNvSpPr>
          <p:nvPr/>
        </p:nvSpPr>
        <p:spPr>
          <a:xfrm>
            <a:off x="457200" y="304800"/>
            <a:ext cx="83058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9pPr>
          </a:lstStyle>
          <a:p>
            <a:r>
              <a:rPr lang="en-US" i="1" kern="0"/>
              <a:t>Impairment</a:t>
            </a:r>
            <a:r>
              <a:rPr lang="en-US" kern="0"/>
              <a:t>: Additive Interference</a:t>
            </a:r>
            <a:endParaRPr lang="en-US" kern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993399-FEC5-BE44-AF1F-1D350098E035}"/>
              </a:ext>
            </a:extLst>
          </p:cNvPr>
          <p:cNvSpPr txBox="1"/>
          <p:nvPr/>
        </p:nvSpPr>
        <p:spPr>
          <a:xfrm>
            <a:off x="5257800" y="62484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6600FF"/>
                </a:solidFill>
              </a:rPr>
              <a:t>Home Powerline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/>
              <a:t>12 - </a:t>
            </a:r>
            <a:fld id="{1E48EFC4-509E-4430-A90E-165017B91384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219200"/>
            <a:ext cx="7343775" cy="4937125"/>
          </a:xfrm>
        </p:spPr>
      </p:pic>
      <p:sp>
        <p:nvSpPr>
          <p:cNvPr id="6" name="Freeform 5"/>
          <p:cNvSpPr/>
          <p:nvPr/>
        </p:nvSpPr>
        <p:spPr>
          <a:xfrm>
            <a:off x="2297113" y="2901950"/>
            <a:ext cx="5094287" cy="2722563"/>
          </a:xfrm>
          <a:custGeom>
            <a:avLst/>
            <a:gdLst>
              <a:gd name="connsiteX0" fmla="*/ 0 w 5623200"/>
              <a:gd name="connsiteY0" fmla="*/ 0 h 2722163"/>
              <a:gd name="connsiteX1" fmla="*/ 21600 w 5623200"/>
              <a:gd name="connsiteY1" fmla="*/ 43200 h 2722163"/>
              <a:gd name="connsiteX2" fmla="*/ 28800 w 5623200"/>
              <a:gd name="connsiteY2" fmla="*/ 79200 h 2722163"/>
              <a:gd name="connsiteX3" fmla="*/ 43200 w 5623200"/>
              <a:gd name="connsiteY3" fmla="*/ 122400 h 2722163"/>
              <a:gd name="connsiteX4" fmla="*/ 50400 w 5623200"/>
              <a:gd name="connsiteY4" fmla="*/ 151200 h 2722163"/>
              <a:gd name="connsiteX5" fmla="*/ 64800 w 5623200"/>
              <a:gd name="connsiteY5" fmla="*/ 172800 h 2722163"/>
              <a:gd name="connsiteX6" fmla="*/ 79200 w 5623200"/>
              <a:gd name="connsiteY6" fmla="*/ 223200 h 2722163"/>
              <a:gd name="connsiteX7" fmla="*/ 93600 w 5623200"/>
              <a:gd name="connsiteY7" fmla="*/ 244800 h 2722163"/>
              <a:gd name="connsiteX8" fmla="*/ 115200 w 5623200"/>
              <a:gd name="connsiteY8" fmla="*/ 309600 h 2722163"/>
              <a:gd name="connsiteX9" fmla="*/ 136800 w 5623200"/>
              <a:gd name="connsiteY9" fmla="*/ 367200 h 2722163"/>
              <a:gd name="connsiteX10" fmla="*/ 144000 w 5623200"/>
              <a:gd name="connsiteY10" fmla="*/ 388800 h 2722163"/>
              <a:gd name="connsiteX11" fmla="*/ 172800 w 5623200"/>
              <a:gd name="connsiteY11" fmla="*/ 446400 h 2722163"/>
              <a:gd name="connsiteX12" fmla="*/ 187200 w 5623200"/>
              <a:gd name="connsiteY12" fmla="*/ 482400 h 2722163"/>
              <a:gd name="connsiteX13" fmla="*/ 194400 w 5623200"/>
              <a:gd name="connsiteY13" fmla="*/ 518400 h 2722163"/>
              <a:gd name="connsiteX14" fmla="*/ 216000 w 5623200"/>
              <a:gd name="connsiteY14" fmla="*/ 547200 h 2722163"/>
              <a:gd name="connsiteX15" fmla="*/ 237600 w 5623200"/>
              <a:gd name="connsiteY15" fmla="*/ 590400 h 2722163"/>
              <a:gd name="connsiteX16" fmla="*/ 266400 w 5623200"/>
              <a:gd name="connsiteY16" fmla="*/ 655200 h 2722163"/>
              <a:gd name="connsiteX17" fmla="*/ 288000 w 5623200"/>
              <a:gd name="connsiteY17" fmla="*/ 676800 h 2722163"/>
              <a:gd name="connsiteX18" fmla="*/ 324000 w 5623200"/>
              <a:gd name="connsiteY18" fmla="*/ 727200 h 2722163"/>
              <a:gd name="connsiteX19" fmla="*/ 352800 w 5623200"/>
              <a:gd name="connsiteY19" fmla="*/ 756000 h 2722163"/>
              <a:gd name="connsiteX20" fmla="*/ 403200 w 5623200"/>
              <a:gd name="connsiteY20" fmla="*/ 792000 h 2722163"/>
              <a:gd name="connsiteX21" fmla="*/ 446400 w 5623200"/>
              <a:gd name="connsiteY21" fmla="*/ 842400 h 2722163"/>
              <a:gd name="connsiteX22" fmla="*/ 496800 w 5623200"/>
              <a:gd name="connsiteY22" fmla="*/ 892800 h 2722163"/>
              <a:gd name="connsiteX23" fmla="*/ 525600 w 5623200"/>
              <a:gd name="connsiteY23" fmla="*/ 914400 h 2722163"/>
              <a:gd name="connsiteX24" fmla="*/ 554400 w 5623200"/>
              <a:gd name="connsiteY24" fmla="*/ 943200 h 2722163"/>
              <a:gd name="connsiteX25" fmla="*/ 590400 w 5623200"/>
              <a:gd name="connsiteY25" fmla="*/ 964800 h 2722163"/>
              <a:gd name="connsiteX26" fmla="*/ 619200 w 5623200"/>
              <a:gd name="connsiteY26" fmla="*/ 986400 h 2722163"/>
              <a:gd name="connsiteX27" fmla="*/ 648000 w 5623200"/>
              <a:gd name="connsiteY27" fmla="*/ 1000800 h 2722163"/>
              <a:gd name="connsiteX28" fmla="*/ 669600 w 5623200"/>
              <a:gd name="connsiteY28" fmla="*/ 1015200 h 2722163"/>
              <a:gd name="connsiteX29" fmla="*/ 720000 w 5623200"/>
              <a:gd name="connsiteY29" fmla="*/ 1051200 h 2722163"/>
              <a:gd name="connsiteX30" fmla="*/ 748800 w 5623200"/>
              <a:gd name="connsiteY30" fmla="*/ 1072800 h 2722163"/>
              <a:gd name="connsiteX31" fmla="*/ 770400 w 5623200"/>
              <a:gd name="connsiteY31" fmla="*/ 1080000 h 2722163"/>
              <a:gd name="connsiteX32" fmla="*/ 828000 w 5623200"/>
              <a:gd name="connsiteY32" fmla="*/ 1116000 h 2722163"/>
              <a:gd name="connsiteX33" fmla="*/ 856800 w 5623200"/>
              <a:gd name="connsiteY33" fmla="*/ 1130400 h 2722163"/>
              <a:gd name="connsiteX34" fmla="*/ 878400 w 5623200"/>
              <a:gd name="connsiteY34" fmla="*/ 1144800 h 2722163"/>
              <a:gd name="connsiteX35" fmla="*/ 914400 w 5623200"/>
              <a:gd name="connsiteY35" fmla="*/ 1152000 h 2722163"/>
              <a:gd name="connsiteX36" fmla="*/ 950400 w 5623200"/>
              <a:gd name="connsiteY36" fmla="*/ 1173600 h 2722163"/>
              <a:gd name="connsiteX37" fmla="*/ 972000 w 5623200"/>
              <a:gd name="connsiteY37" fmla="*/ 1180800 h 2722163"/>
              <a:gd name="connsiteX38" fmla="*/ 1044000 w 5623200"/>
              <a:gd name="connsiteY38" fmla="*/ 1202400 h 2722163"/>
              <a:gd name="connsiteX39" fmla="*/ 1101600 w 5623200"/>
              <a:gd name="connsiteY39" fmla="*/ 1231200 h 2722163"/>
              <a:gd name="connsiteX40" fmla="*/ 1123200 w 5623200"/>
              <a:gd name="connsiteY40" fmla="*/ 1245600 h 2722163"/>
              <a:gd name="connsiteX41" fmla="*/ 1180800 w 5623200"/>
              <a:gd name="connsiteY41" fmla="*/ 1274400 h 2722163"/>
              <a:gd name="connsiteX42" fmla="*/ 1209600 w 5623200"/>
              <a:gd name="connsiteY42" fmla="*/ 1288800 h 2722163"/>
              <a:gd name="connsiteX43" fmla="*/ 1245600 w 5623200"/>
              <a:gd name="connsiteY43" fmla="*/ 1310400 h 2722163"/>
              <a:gd name="connsiteX44" fmla="*/ 1267200 w 5623200"/>
              <a:gd name="connsiteY44" fmla="*/ 1324800 h 2722163"/>
              <a:gd name="connsiteX45" fmla="*/ 1288800 w 5623200"/>
              <a:gd name="connsiteY45" fmla="*/ 1332000 h 2722163"/>
              <a:gd name="connsiteX46" fmla="*/ 1375200 w 5623200"/>
              <a:gd name="connsiteY46" fmla="*/ 1389600 h 2722163"/>
              <a:gd name="connsiteX47" fmla="*/ 1461600 w 5623200"/>
              <a:gd name="connsiteY47" fmla="*/ 1447200 h 2722163"/>
              <a:gd name="connsiteX48" fmla="*/ 1519200 w 5623200"/>
              <a:gd name="connsiteY48" fmla="*/ 1483200 h 2722163"/>
              <a:gd name="connsiteX49" fmla="*/ 1548000 w 5623200"/>
              <a:gd name="connsiteY49" fmla="*/ 1490400 h 2722163"/>
              <a:gd name="connsiteX50" fmla="*/ 1620000 w 5623200"/>
              <a:gd name="connsiteY50" fmla="*/ 1526400 h 2722163"/>
              <a:gd name="connsiteX51" fmla="*/ 1620000 w 5623200"/>
              <a:gd name="connsiteY51" fmla="*/ 1526400 h 2722163"/>
              <a:gd name="connsiteX52" fmla="*/ 1656000 w 5623200"/>
              <a:gd name="connsiteY52" fmla="*/ 1548000 h 2722163"/>
              <a:gd name="connsiteX53" fmla="*/ 1684800 w 5623200"/>
              <a:gd name="connsiteY53" fmla="*/ 1562400 h 2722163"/>
              <a:gd name="connsiteX54" fmla="*/ 1706400 w 5623200"/>
              <a:gd name="connsiteY54" fmla="*/ 1576800 h 2722163"/>
              <a:gd name="connsiteX55" fmla="*/ 1771200 w 5623200"/>
              <a:gd name="connsiteY55" fmla="*/ 1605600 h 2722163"/>
              <a:gd name="connsiteX56" fmla="*/ 1821600 w 5623200"/>
              <a:gd name="connsiteY56" fmla="*/ 1634400 h 2722163"/>
              <a:gd name="connsiteX57" fmla="*/ 1864800 w 5623200"/>
              <a:gd name="connsiteY57" fmla="*/ 1648800 h 2722163"/>
              <a:gd name="connsiteX58" fmla="*/ 1922400 w 5623200"/>
              <a:gd name="connsiteY58" fmla="*/ 1677600 h 2722163"/>
              <a:gd name="connsiteX59" fmla="*/ 1972800 w 5623200"/>
              <a:gd name="connsiteY59" fmla="*/ 1699200 h 2722163"/>
              <a:gd name="connsiteX60" fmla="*/ 1994400 w 5623200"/>
              <a:gd name="connsiteY60" fmla="*/ 1706400 h 2722163"/>
              <a:gd name="connsiteX61" fmla="*/ 2016000 w 5623200"/>
              <a:gd name="connsiteY61" fmla="*/ 1720800 h 2722163"/>
              <a:gd name="connsiteX62" fmla="*/ 2088000 w 5623200"/>
              <a:gd name="connsiteY62" fmla="*/ 1749600 h 2722163"/>
              <a:gd name="connsiteX63" fmla="*/ 2138400 w 5623200"/>
              <a:gd name="connsiteY63" fmla="*/ 1778400 h 2722163"/>
              <a:gd name="connsiteX64" fmla="*/ 2174400 w 5623200"/>
              <a:gd name="connsiteY64" fmla="*/ 1792800 h 2722163"/>
              <a:gd name="connsiteX65" fmla="*/ 2268000 w 5623200"/>
              <a:gd name="connsiteY65" fmla="*/ 1828800 h 2722163"/>
              <a:gd name="connsiteX66" fmla="*/ 2311200 w 5623200"/>
              <a:gd name="connsiteY66" fmla="*/ 1850400 h 2722163"/>
              <a:gd name="connsiteX67" fmla="*/ 2347200 w 5623200"/>
              <a:gd name="connsiteY67" fmla="*/ 1872000 h 2722163"/>
              <a:gd name="connsiteX68" fmla="*/ 2383200 w 5623200"/>
              <a:gd name="connsiteY68" fmla="*/ 1886400 h 2722163"/>
              <a:gd name="connsiteX69" fmla="*/ 2455200 w 5623200"/>
              <a:gd name="connsiteY69" fmla="*/ 1922400 h 2722163"/>
              <a:gd name="connsiteX70" fmla="*/ 2505600 w 5623200"/>
              <a:gd name="connsiteY70" fmla="*/ 1936800 h 2722163"/>
              <a:gd name="connsiteX71" fmla="*/ 2527200 w 5623200"/>
              <a:gd name="connsiteY71" fmla="*/ 1951200 h 2722163"/>
              <a:gd name="connsiteX72" fmla="*/ 2577600 w 5623200"/>
              <a:gd name="connsiteY72" fmla="*/ 1965600 h 2722163"/>
              <a:gd name="connsiteX73" fmla="*/ 2613600 w 5623200"/>
              <a:gd name="connsiteY73" fmla="*/ 1980000 h 2722163"/>
              <a:gd name="connsiteX74" fmla="*/ 2671200 w 5623200"/>
              <a:gd name="connsiteY74" fmla="*/ 1994400 h 2722163"/>
              <a:gd name="connsiteX75" fmla="*/ 2707200 w 5623200"/>
              <a:gd name="connsiteY75" fmla="*/ 2016000 h 2722163"/>
              <a:gd name="connsiteX76" fmla="*/ 2779200 w 5623200"/>
              <a:gd name="connsiteY76" fmla="*/ 2037600 h 2722163"/>
              <a:gd name="connsiteX77" fmla="*/ 2822400 w 5623200"/>
              <a:gd name="connsiteY77" fmla="*/ 2052000 h 2722163"/>
              <a:gd name="connsiteX78" fmla="*/ 2880000 w 5623200"/>
              <a:gd name="connsiteY78" fmla="*/ 2066400 h 2722163"/>
              <a:gd name="connsiteX79" fmla="*/ 2952000 w 5623200"/>
              <a:gd name="connsiteY79" fmla="*/ 2088000 h 2722163"/>
              <a:gd name="connsiteX80" fmla="*/ 3038400 w 5623200"/>
              <a:gd name="connsiteY80" fmla="*/ 2109600 h 2722163"/>
              <a:gd name="connsiteX81" fmla="*/ 3067200 w 5623200"/>
              <a:gd name="connsiteY81" fmla="*/ 2124000 h 2722163"/>
              <a:gd name="connsiteX82" fmla="*/ 3124800 w 5623200"/>
              <a:gd name="connsiteY82" fmla="*/ 2138400 h 2722163"/>
              <a:gd name="connsiteX83" fmla="*/ 3254400 w 5623200"/>
              <a:gd name="connsiteY83" fmla="*/ 2174400 h 2722163"/>
              <a:gd name="connsiteX84" fmla="*/ 3312000 w 5623200"/>
              <a:gd name="connsiteY84" fmla="*/ 2196000 h 2722163"/>
              <a:gd name="connsiteX85" fmla="*/ 3348000 w 5623200"/>
              <a:gd name="connsiteY85" fmla="*/ 2210400 h 2722163"/>
              <a:gd name="connsiteX86" fmla="*/ 3405600 w 5623200"/>
              <a:gd name="connsiteY86" fmla="*/ 2224800 h 2722163"/>
              <a:gd name="connsiteX87" fmla="*/ 3470400 w 5623200"/>
              <a:gd name="connsiteY87" fmla="*/ 2246400 h 2722163"/>
              <a:gd name="connsiteX88" fmla="*/ 3506400 w 5623200"/>
              <a:gd name="connsiteY88" fmla="*/ 2260800 h 2722163"/>
              <a:gd name="connsiteX89" fmla="*/ 3556800 w 5623200"/>
              <a:gd name="connsiteY89" fmla="*/ 2275200 h 2722163"/>
              <a:gd name="connsiteX90" fmla="*/ 3578400 w 5623200"/>
              <a:gd name="connsiteY90" fmla="*/ 2282400 h 2722163"/>
              <a:gd name="connsiteX91" fmla="*/ 3621600 w 5623200"/>
              <a:gd name="connsiteY91" fmla="*/ 2289600 h 2722163"/>
              <a:gd name="connsiteX92" fmla="*/ 3643200 w 5623200"/>
              <a:gd name="connsiteY92" fmla="*/ 2304000 h 2722163"/>
              <a:gd name="connsiteX93" fmla="*/ 3722400 w 5623200"/>
              <a:gd name="connsiteY93" fmla="*/ 2318400 h 2722163"/>
              <a:gd name="connsiteX94" fmla="*/ 3758400 w 5623200"/>
              <a:gd name="connsiteY94" fmla="*/ 2332800 h 2722163"/>
              <a:gd name="connsiteX95" fmla="*/ 3830400 w 5623200"/>
              <a:gd name="connsiteY95" fmla="*/ 2347200 h 2722163"/>
              <a:gd name="connsiteX96" fmla="*/ 3866400 w 5623200"/>
              <a:gd name="connsiteY96" fmla="*/ 2361600 h 2722163"/>
              <a:gd name="connsiteX97" fmla="*/ 3909600 w 5623200"/>
              <a:gd name="connsiteY97" fmla="*/ 2376000 h 2722163"/>
              <a:gd name="connsiteX98" fmla="*/ 3945600 w 5623200"/>
              <a:gd name="connsiteY98" fmla="*/ 2390400 h 2722163"/>
              <a:gd name="connsiteX99" fmla="*/ 3981600 w 5623200"/>
              <a:gd name="connsiteY99" fmla="*/ 2397600 h 2722163"/>
              <a:gd name="connsiteX100" fmla="*/ 4024800 w 5623200"/>
              <a:gd name="connsiteY100" fmla="*/ 2412000 h 2722163"/>
              <a:gd name="connsiteX101" fmla="*/ 4053600 w 5623200"/>
              <a:gd name="connsiteY101" fmla="*/ 2419200 h 2722163"/>
              <a:gd name="connsiteX102" fmla="*/ 4082400 w 5623200"/>
              <a:gd name="connsiteY102" fmla="*/ 2433600 h 2722163"/>
              <a:gd name="connsiteX103" fmla="*/ 4197600 w 5623200"/>
              <a:gd name="connsiteY103" fmla="*/ 2455200 h 2722163"/>
              <a:gd name="connsiteX104" fmla="*/ 4248000 w 5623200"/>
              <a:gd name="connsiteY104" fmla="*/ 2476800 h 2722163"/>
              <a:gd name="connsiteX105" fmla="*/ 4320000 w 5623200"/>
              <a:gd name="connsiteY105" fmla="*/ 2491200 h 2722163"/>
              <a:gd name="connsiteX106" fmla="*/ 4420800 w 5623200"/>
              <a:gd name="connsiteY106" fmla="*/ 2527200 h 2722163"/>
              <a:gd name="connsiteX107" fmla="*/ 4478400 w 5623200"/>
              <a:gd name="connsiteY107" fmla="*/ 2541600 h 2722163"/>
              <a:gd name="connsiteX108" fmla="*/ 4500000 w 5623200"/>
              <a:gd name="connsiteY108" fmla="*/ 2548800 h 2722163"/>
              <a:gd name="connsiteX109" fmla="*/ 4600800 w 5623200"/>
              <a:gd name="connsiteY109" fmla="*/ 2563200 h 2722163"/>
              <a:gd name="connsiteX110" fmla="*/ 4644000 w 5623200"/>
              <a:gd name="connsiteY110" fmla="*/ 2577600 h 2722163"/>
              <a:gd name="connsiteX111" fmla="*/ 4687200 w 5623200"/>
              <a:gd name="connsiteY111" fmla="*/ 2584800 h 2722163"/>
              <a:gd name="connsiteX112" fmla="*/ 4780800 w 5623200"/>
              <a:gd name="connsiteY112" fmla="*/ 2606400 h 2722163"/>
              <a:gd name="connsiteX113" fmla="*/ 4867200 w 5623200"/>
              <a:gd name="connsiteY113" fmla="*/ 2620800 h 2722163"/>
              <a:gd name="connsiteX114" fmla="*/ 4896000 w 5623200"/>
              <a:gd name="connsiteY114" fmla="*/ 2628000 h 2722163"/>
              <a:gd name="connsiteX115" fmla="*/ 4960800 w 5623200"/>
              <a:gd name="connsiteY115" fmla="*/ 2635200 h 2722163"/>
              <a:gd name="connsiteX116" fmla="*/ 5004000 w 5623200"/>
              <a:gd name="connsiteY116" fmla="*/ 2642400 h 2722163"/>
              <a:gd name="connsiteX117" fmla="*/ 5025600 w 5623200"/>
              <a:gd name="connsiteY117" fmla="*/ 2649600 h 2722163"/>
              <a:gd name="connsiteX118" fmla="*/ 5155200 w 5623200"/>
              <a:gd name="connsiteY118" fmla="*/ 2664000 h 2722163"/>
              <a:gd name="connsiteX119" fmla="*/ 5198400 w 5623200"/>
              <a:gd name="connsiteY119" fmla="*/ 2671200 h 2722163"/>
              <a:gd name="connsiteX120" fmla="*/ 5234400 w 5623200"/>
              <a:gd name="connsiteY120" fmla="*/ 2678400 h 2722163"/>
              <a:gd name="connsiteX121" fmla="*/ 5292000 w 5623200"/>
              <a:gd name="connsiteY121" fmla="*/ 2685600 h 2722163"/>
              <a:gd name="connsiteX122" fmla="*/ 5378400 w 5623200"/>
              <a:gd name="connsiteY122" fmla="*/ 2700000 h 2722163"/>
              <a:gd name="connsiteX123" fmla="*/ 5464800 w 5623200"/>
              <a:gd name="connsiteY123" fmla="*/ 2707200 h 2722163"/>
              <a:gd name="connsiteX124" fmla="*/ 5558400 w 5623200"/>
              <a:gd name="connsiteY124" fmla="*/ 2721600 h 2722163"/>
              <a:gd name="connsiteX125" fmla="*/ 5623200 w 5623200"/>
              <a:gd name="connsiteY125" fmla="*/ 2721600 h 2722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623200" h="2722163">
                <a:moveTo>
                  <a:pt x="0" y="0"/>
                </a:moveTo>
                <a:cubicBezTo>
                  <a:pt x="7200" y="14400"/>
                  <a:pt x="16098" y="28070"/>
                  <a:pt x="21600" y="43200"/>
                </a:cubicBezTo>
                <a:cubicBezTo>
                  <a:pt x="25782" y="54701"/>
                  <a:pt x="25580" y="67394"/>
                  <a:pt x="28800" y="79200"/>
                </a:cubicBezTo>
                <a:cubicBezTo>
                  <a:pt x="32794" y="93844"/>
                  <a:pt x="38838" y="107861"/>
                  <a:pt x="43200" y="122400"/>
                </a:cubicBezTo>
                <a:cubicBezTo>
                  <a:pt x="46043" y="131878"/>
                  <a:pt x="46502" y="142105"/>
                  <a:pt x="50400" y="151200"/>
                </a:cubicBezTo>
                <a:cubicBezTo>
                  <a:pt x="53809" y="159154"/>
                  <a:pt x="60930" y="165060"/>
                  <a:pt x="64800" y="172800"/>
                </a:cubicBezTo>
                <a:cubicBezTo>
                  <a:pt x="78811" y="200822"/>
                  <a:pt x="65359" y="190904"/>
                  <a:pt x="79200" y="223200"/>
                </a:cubicBezTo>
                <a:cubicBezTo>
                  <a:pt x="82609" y="231154"/>
                  <a:pt x="90272" y="236812"/>
                  <a:pt x="93600" y="244800"/>
                </a:cubicBezTo>
                <a:cubicBezTo>
                  <a:pt x="102357" y="265817"/>
                  <a:pt x="108000" y="288000"/>
                  <a:pt x="115200" y="309600"/>
                </a:cubicBezTo>
                <a:cubicBezTo>
                  <a:pt x="131543" y="358628"/>
                  <a:pt x="110972" y="298325"/>
                  <a:pt x="136800" y="367200"/>
                </a:cubicBezTo>
                <a:cubicBezTo>
                  <a:pt x="139465" y="374306"/>
                  <a:pt x="140859" y="381891"/>
                  <a:pt x="144000" y="388800"/>
                </a:cubicBezTo>
                <a:cubicBezTo>
                  <a:pt x="152883" y="408342"/>
                  <a:pt x="164828" y="426469"/>
                  <a:pt x="172800" y="446400"/>
                </a:cubicBezTo>
                <a:cubicBezTo>
                  <a:pt x="177600" y="458400"/>
                  <a:pt x="183486" y="470021"/>
                  <a:pt x="187200" y="482400"/>
                </a:cubicBezTo>
                <a:cubicBezTo>
                  <a:pt x="190716" y="494122"/>
                  <a:pt x="189430" y="507217"/>
                  <a:pt x="194400" y="518400"/>
                </a:cubicBezTo>
                <a:cubicBezTo>
                  <a:pt x="199274" y="529366"/>
                  <a:pt x="208800" y="537600"/>
                  <a:pt x="216000" y="547200"/>
                </a:cubicBezTo>
                <a:cubicBezTo>
                  <a:pt x="234097" y="601492"/>
                  <a:pt x="209685" y="534570"/>
                  <a:pt x="237600" y="590400"/>
                </a:cubicBezTo>
                <a:cubicBezTo>
                  <a:pt x="262691" y="640582"/>
                  <a:pt x="214253" y="576979"/>
                  <a:pt x="266400" y="655200"/>
                </a:cubicBezTo>
                <a:cubicBezTo>
                  <a:pt x="272048" y="663672"/>
                  <a:pt x="281481" y="668978"/>
                  <a:pt x="288000" y="676800"/>
                </a:cubicBezTo>
                <a:cubicBezTo>
                  <a:pt x="355203" y="757443"/>
                  <a:pt x="233215" y="623445"/>
                  <a:pt x="324000" y="727200"/>
                </a:cubicBezTo>
                <a:cubicBezTo>
                  <a:pt x="332940" y="737417"/>
                  <a:pt x="342583" y="747060"/>
                  <a:pt x="352800" y="756000"/>
                </a:cubicBezTo>
                <a:cubicBezTo>
                  <a:pt x="367089" y="768503"/>
                  <a:pt x="387071" y="781248"/>
                  <a:pt x="403200" y="792000"/>
                </a:cubicBezTo>
                <a:cubicBezTo>
                  <a:pt x="416419" y="831657"/>
                  <a:pt x="402126" y="801815"/>
                  <a:pt x="446400" y="842400"/>
                </a:cubicBezTo>
                <a:cubicBezTo>
                  <a:pt x="463914" y="858454"/>
                  <a:pt x="477793" y="878545"/>
                  <a:pt x="496800" y="892800"/>
                </a:cubicBezTo>
                <a:cubicBezTo>
                  <a:pt x="506400" y="900000"/>
                  <a:pt x="516569" y="906498"/>
                  <a:pt x="525600" y="914400"/>
                </a:cubicBezTo>
                <a:cubicBezTo>
                  <a:pt x="535817" y="923340"/>
                  <a:pt x="543683" y="934865"/>
                  <a:pt x="554400" y="943200"/>
                </a:cubicBezTo>
                <a:cubicBezTo>
                  <a:pt x="565446" y="951792"/>
                  <a:pt x="578756" y="957037"/>
                  <a:pt x="590400" y="964800"/>
                </a:cubicBezTo>
                <a:cubicBezTo>
                  <a:pt x="600385" y="971456"/>
                  <a:pt x="609024" y="980040"/>
                  <a:pt x="619200" y="986400"/>
                </a:cubicBezTo>
                <a:cubicBezTo>
                  <a:pt x="628302" y="992089"/>
                  <a:pt x="638681" y="995475"/>
                  <a:pt x="648000" y="1000800"/>
                </a:cubicBezTo>
                <a:cubicBezTo>
                  <a:pt x="655513" y="1005093"/>
                  <a:pt x="662400" y="1010400"/>
                  <a:pt x="669600" y="1015200"/>
                </a:cubicBezTo>
                <a:cubicBezTo>
                  <a:pt x="696025" y="1054838"/>
                  <a:pt x="668713" y="1022707"/>
                  <a:pt x="720000" y="1051200"/>
                </a:cubicBezTo>
                <a:cubicBezTo>
                  <a:pt x="730490" y="1057028"/>
                  <a:pt x="738381" y="1066846"/>
                  <a:pt x="748800" y="1072800"/>
                </a:cubicBezTo>
                <a:cubicBezTo>
                  <a:pt x="755390" y="1076565"/>
                  <a:pt x="763612" y="1076606"/>
                  <a:pt x="770400" y="1080000"/>
                </a:cubicBezTo>
                <a:cubicBezTo>
                  <a:pt x="824715" y="1107158"/>
                  <a:pt x="788019" y="1093154"/>
                  <a:pt x="828000" y="1116000"/>
                </a:cubicBezTo>
                <a:cubicBezTo>
                  <a:pt x="837319" y="1121325"/>
                  <a:pt x="847481" y="1125075"/>
                  <a:pt x="856800" y="1130400"/>
                </a:cubicBezTo>
                <a:cubicBezTo>
                  <a:pt x="864313" y="1134693"/>
                  <a:pt x="870298" y="1141762"/>
                  <a:pt x="878400" y="1144800"/>
                </a:cubicBezTo>
                <a:cubicBezTo>
                  <a:pt x="889858" y="1149097"/>
                  <a:pt x="902400" y="1149600"/>
                  <a:pt x="914400" y="1152000"/>
                </a:cubicBezTo>
                <a:cubicBezTo>
                  <a:pt x="926400" y="1159200"/>
                  <a:pt x="937883" y="1167342"/>
                  <a:pt x="950400" y="1173600"/>
                </a:cubicBezTo>
                <a:cubicBezTo>
                  <a:pt x="957188" y="1176994"/>
                  <a:pt x="964894" y="1178135"/>
                  <a:pt x="972000" y="1180800"/>
                </a:cubicBezTo>
                <a:cubicBezTo>
                  <a:pt x="1026128" y="1201098"/>
                  <a:pt x="988920" y="1191384"/>
                  <a:pt x="1044000" y="1202400"/>
                </a:cubicBezTo>
                <a:cubicBezTo>
                  <a:pt x="1094043" y="1235762"/>
                  <a:pt x="1031145" y="1195972"/>
                  <a:pt x="1101600" y="1231200"/>
                </a:cubicBezTo>
                <a:cubicBezTo>
                  <a:pt x="1109340" y="1235070"/>
                  <a:pt x="1115603" y="1241456"/>
                  <a:pt x="1123200" y="1245600"/>
                </a:cubicBezTo>
                <a:cubicBezTo>
                  <a:pt x="1142045" y="1255879"/>
                  <a:pt x="1161600" y="1264800"/>
                  <a:pt x="1180800" y="1274400"/>
                </a:cubicBezTo>
                <a:cubicBezTo>
                  <a:pt x="1190400" y="1279200"/>
                  <a:pt x="1200396" y="1283278"/>
                  <a:pt x="1209600" y="1288800"/>
                </a:cubicBezTo>
                <a:cubicBezTo>
                  <a:pt x="1221600" y="1296000"/>
                  <a:pt x="1233733" y="1302983"/>
                  <a:pt x="1245600" y="1310400"/>
                </a:cubicBezTo>
                <a:cubicBezTo>
                  <a:pt x="1252938" y="1314986"/>
                  <a:pt x="1259460" y="1320930"/>
                  <a:pt x="1267200" y="1324800"/>
                </a:cubicBezTo>
                <a:cubicBezTo>
                  <a:pt x="1273988" y="1328194"/>
                  <a:pt x="1281600" y="1329600"/>
                  <a:pt x="1288800" y="1332000"/>
                </a:cubicBezTo>
                <a:cubicBezTo>
                  <a:pt x="1353674" y="1380655"/>
                  <a:pt x="1273536" y="1321824"/>
                  <a:pt x="1375200" y="1389600"/>
                </a:cubicBezTo>
                <a:lnTo>
                  <a:pt x="1461600" y="1447200"/>
                </a:lnTo>
                <a:cubicBezTo>
                  <a:pt x="1472291" y="1454327"/>
                  <a:pt x="1512253" y="1481463"/>
                  <a:pt x="1519200" y="1483200"/>
                </a:cubicBezTo>
                <a:lnTo>
                  <a:pt x="1548000" y="1490400"/>
                </a:lnTo>
                <a:cubicBezTo>
                  <a:pt x="1588943" y="1521107"/>
                  <a:pt x="1565416" y="1508205"/>
                  <a:pt x="1620000" y="1526400"/>
                </a:cubicBezTo>
                <a:lnTo>
                  <a:pt x="1620000" y="1526400"/>
                </a:lnTo>
                <a:cubicBezTo>
                  <a:pt x="1632000" y="1533600"/>
                  <a:pt x="1643767" y="1541204"/>
                  <a:pt x="1656000" y="1548000"/>
                </a:cubicBezTo>
                <a:cubicBezTo>
                  <a:pt x="1665382" y="1553212"/>
                  <a:pt x="1675481" y="1557075"/>
                  <a:pt x="1684800" y="1562400"/>
                </a:cubicBezTo>
                <a:cubicBezTo>
                  <a:pt x="1692313" y="1566693"/>
                  <a:pt x="1698660" y="1572930"/>
                  <a:pt x="1706400" y="1576800"/>
                </a:cubicBezTo>
                <a:cubicBezTo>
                  <a:pt x="1768117" y="1607659"/>
                  <a:pt x="1717759" y="1575062"/>
                  <a:pt x="1771200" y="1605600"/>
                </a:cubicBezTo>
                <a:cubicBezTo>
                  <a:pt x="1801507" y="1622918"/>
                  <a:pt x="1785337" y="1619895"/>
                  <a:pt x="1821600" y="1634400"/>
                </a:cubicBezTo>
                <a:cubicBezTo>
                  <a:pt x="1835693" y="1640037"/>
                  <a:pt x="1850848" y="1642821"/>
                  <a:pt x="1864800" y="1648800"/>
                </a:cubicBezTo>
                <a:cubicBezTo>
                  <a:pt x="1884531" y="1657256"/>
                  <a:pt x="1902669" y="1669144"/>
                  <a:pt x="1922400" y="1677600"/>
                </a:cubicBezTo>
                <a:cubicBezTo>
                  <a:pt x="1939200" y="1684800"/>
                  <a:pt x="1955829" y="1692412"/>
                  <a:pt x="1972800" y="1699200"/>
                </a:cubicBezTo>
                <a:cubicBezTo>
                  <a:pt x="1979847" y="1702019"/>
                  <a:pt x="1987612" y="1703006"/>
                  <a:pt x="1994400" y="1706400"/>
                </a:cubicBezTo>
                <a:cubicBezTo>
                  <a:pt x="2002140" y="1710270"/>
                  <a:pt x="2008143" y="1717174"/>
                  <a:pt x="2016000" y="1720800"/>
                </a:cubicBezTo>
                <a:cubicBezTo>
                  <a:pt x="2039470" y="1731632"/>
                  <a:pt x="2066493" y="1735262"/>
                  <a:pt x="2088000" y="1749600"/>
                </a:cubicBezTo>
                <a:cubicBezTo>
                  <a:pt x="2111166" y="1765044"/>
                  <a:pt x="2110995" y="1766220"/>
                  <a:pt x="2138400" y="1778400"/>
                </a:cubicBezTo>
                <a:cubicBezTo>
                  <a:pt x="2150210" y="1783649"/>
                  <a:pt x="2162665" y="1787384"/>
                  <a:pt x="2174400" y="1792800"/>
                </a:cubicBezTo>
                <a:cubicBezTo>
                  <a:pt x="2253026" y="1829089"/>
                  <a:pt x="2205204" y="1816241"/>
                  <a:pt x="2268000" y="1828800"/>
                </a:cubicBezTo>
                <a:cubicBezTo>
                  <a:pt x="2329903" y="1870068"/>
                  <a:pt x="2251581" y="1820591"/>
                  <a:pt x="2311200" y="1850400"/>
                </a:cubicBezTo>
                <a:cubicBezTo>
                  <a:pt x="2323717" y="1856658"/>
                  <a:pt x="2334683" y="1865742"/>
                  <a:pt x="2347200" y="1872000"/>
                </a:cubicBezTo>
                <a:cubicBezTo>
                  <a:pt x="2358760" y="1877780"/>
                  <a:pt x="2371640" y="1880620"/>
                  <a:pt x="2383200" y="1886400"/>
                </a:cubicBezTo>
                <a:cubicBezTo>
                  <a:pt x="2451840" y="1920720"/>
                  <a:pt x="2329609" y="1876731"/>
                  <a:pt x="2455200" y="1922400"/>
                </a:cubicBezTo>
                <a:cubicBezTo>
                  <a:pt x="2472117" y="1928552"/>
                  <a:pt x="2489373" y="1928687"/>
                  <a:pt x="2505600" y="1936800"/>
                </a:cubicBezTo>
                <a:cubicBezTo>
                  <a:pt x="2513340" y="1940670"/>
                  <a:pt x="2519166" y="1947986"/>
                  <a:pt x="2527200" y="1951200"/>
                </a:cubicBezTo>
                <a:cubicBezTo>
                  <a:pt x="2543423" y="1957689"/>
                  <a:pt x="2561024" y="1960075"/>
                  <a:pt x="2577600" y="1965600"/>
                </a:cubicBezTo>
                <a:cubicBezTo>
                  <a:pt x="2589861" y="1969687"/>
                  <a:pt x="2601221" y="1976286"/>
                  <a:pt x="2613600" y="1980000"/>
                </a:cubicBezTo>
                <a:cubicBezTo>
                  <a:pt x="2634139" y="1986162"/>
                  <a:pt x="2652194" y="1984897"/>
                  <a:pt x="2671200" y="1994400"/>
                </a:cubicBezTo>
                <a:cubicBezTo>
                  <a:pt x="2683717" y="2000658"/>
                  <a:pt x="2694460" y="2010209"/>
                  <a:pt x="2707200" y="2016000"/>
                </a:cubicBezTo>
                <a:cubicBezTo>
                  <a:pt x="2740143" y="2030974"/>
                  <a:pt x="2748481" y="2028384"/>
                  <a:pt x="2779200" y="2037600"/>
                </a:cubicBezTo>
                <a:cubicBezTo>
                  <a:pt x="2793739" y="2041962"/>
                  <a:pt x="2807674" y="2048319"/>
                  <a:pt x="2822400" y="2052000"/>
                </a:cubicBezTo>
                <a:cubicBezTo>
                  <a:pt x="2841600" y="2056800"/>
                  <a:pt x="2861625" y="2059050"/>
                  <a:pt x="2880000" y="2066400"/>
                </a:cubicBezTo>
                <a:cubicBezTo>
                  <a:pt x="2944497" y="2092199"/>
                  <a:pt x="2887102" y="2071776"/>
                  <a:pt x="2952000" y="2088000"/>
                </a:cubicBezTo>
                <a:cubicBezTo>
                  <a:pt x="3058572" y="2114643"/>
                  <a:pt x="2954166" y="2092753"/>
                  <a:pt x="3038400" y="2109600"/>
                </a:cubicBezTo>
                <a:cubicBezTo>
                  <a:pt x="3048000" y="2114400"/>
                  <a:pt x="3057018" y="2120606"/>
                  <a:pt x="3067200" y="2124000"/>
                </a:cubicBezTo>
                <a:cubicBezTo>
                  <a:pt x="3170043" y="2158281"/>
                  <a:pt x="3054752" y="2111458"/>
                  <a:pt x="3124800" y="2138400"/>
                </a:cubicBezTo>
                <a:cubicBezTo>
                  <a:pt x="3220097" y="2175053"/>
                  <a:pt x="3167160" y="2163495"/>
                  <a:pt x="3254400" y="2174400"/>
                </a:cubicBezTo>
                <a:cubicBezTo>
                  <a:pt x="3313317" y="2203858"/>
                  <a:pt x="3253181" y="2176394"/>
                  <a:pt x="3312000" y="2196000"/>
                </a:cubicBezTo>
                <a:cubicBezTo>
                  <a:pt x="3324261" y="2200087"/>
                  <a:pt x="3335647" y="2206599"/>
                  <a:pt x="3348000" y="2210400"/>
                </a:cubicBezTo>
                <a:cubicBezTo>
                  <a:pt x="3366916" y="2216220"/>
                  <a:pt x="3387898" y="2215949"/>
                  <a:pt x="3405600" y="2224800"/>
                </a:cubicBezTo>
                <a:cubicBezTo>
                  <a:pt x="3465748" y="2254874"/>
                  <a:pt x="3400613" y="2225464"/>
                  <a:pt x="3470400" y="2246400"/>
                </a:cubicBezTo>
                <a:cubicBezTo>
                  <a:pt x="3482779" y="2250114"/>
                  <a:pt x="3494139" y="2256713"/>
                  <a:pt x="3506400" y="2260800"/>
                </a:cubicBezTo>
                <a:cubicBezTo>
                  <a:pt x="3522976" y="2266325"/>
                  <a:pt x="3540065" y="2270179"/>
                  <a:pt x="3556800" y="2275200"/>
                </a:cubicBezTo>
                <a:cubicBezTo>
                  <a:pt x="3564069" y="2277381"/>
                  <a:pt x="3570991" y="2280754"/>
                  <a:pt x="3578400" y="2282400"/>
                </a:cubicBezTo>
                <a:cubicBezTo>
                  <a:pt x="3592651" y="2285567"/>
                  <a:pt x="3607200" y="2287200"/>
                  <a:pt x="3621600" y="2289600"/>
                </a:cubicBezTo>
                <a:cubicBezTo>
                  <a:pt x="3628800" y="2294400"/>
                  <a:pt x="3635098" y="2300962"/>
                  <a:pt x="3643200" y="2304000"/>
                </a:cubicBezTo>
                <a:cubicBezTo>
                  <a:pt x="3651250" y="2307019"/>
                  <a:pt x="3717548" y="2317591"/>
                  <a:pt x="3722400" y="2318400"/>
                </a:cubicBezTo>
                <a:cubicBezTo>
                  <a:pt x="3734400" y="2323200"/>
                  <a:pt x="3745931" y="2329399"/>
                  <a:pt x="3758400" y="2332800"/>
                </a:cubicBezTo>
                <a:cubicBezTo>
                  <a:pt x="3816891" y="2348752"/>
                  <a:pt x="3783688" y="2331629"/>
                  <a:pt x="3830400" y="2347200"/>
                </a:cubicBezTo>
                <a:cubicBezTo>
                  <a:pt x="3842661" y="2351287"/>
                  <a:pt x="3854254" y="2357183"/>
                  <a:pt x="3866400" y="2361600"/>
                </a:cubicBezTo>
                <a:cubicBezTo>
                  <a:pt x="3880665" y="2366787"/>
                  <a:pt x="3895507" y="2370363"/>
                  <a:pt x="3909600" y="2376000"/>
                </a:cubicBezTo>
                <a:cubicBezTo>
                  <a:pt x="3921600" y="2380800"/>
                  <a:pt x="3933221" y="2386686"/>
                  <a:pt x="3945600" y="2390400"/>
                </a:cubicBezTo>
                <a:cubicBezTo>
                  <a:pt x="3957322" y="2393916"/>
                  <a:pt x="3969794" y="2394380"/>
                  <a:pt x="3981600" y="2397600"/>
                </a:cubicBezTo>
                <a:cubicBezTo>
                  <a:pt x="3996244" y="2401594"/>
                  <a:pt x="4010074" y="2408319"/>
                  <a:pt x="4024800" y="2412000"/>
                </a:cubicBezTo>
                <a:cubicBezTo>
                  <a:pt x="4034400" y="2414400"/>
                  <a:pt x="4044335" y="2415725"/>
                  <a:pt x="4053600" y="2419200"/>
                </a:cubicBezTo>
                <a:cubicBezTo>
                  <a:pt x="4063650" y="2422969"/>
                  <a:pt x="4072080" y="2430651"/>
                  <a:pt x="4082400" y="2433600"/>
                </a:cubicBezTo>
                <a:cubicBezTo>
                  <a:pt x="4150979" y="2453194"/>
                  <a:pt x="4140836" y="2442586"/>
                  <a:pt x="4197600" y="2455200"/>
                </a:cubicBezTo>
                <a:cubicBezTo>
                  <a:pt x="4226857" y="2461702"/>
                  <a:pt x="4215983" y="2464794"/>
                  <a:pt x="4248000" y="2476800"/>
                </a:cubicBezTo>
                <a:cubicBezTo>
                  <a:pt x="4265185" y="2483244"/>
                  <a:pt x="4305069" y="2488711"/>
                  <a:pt x="4320000" y="2491200"/>
                </a:cubicBezTo>
                <a:cubicBezTo>
                  <a:pt x="4352838" y="2504335"/>
                  <a:pt x="4386551" y="2518638"/>
                  <a:pt x="4420800" y="2527200"/>
                </a:cubicBezTo>
                <a:cubicBezTo>
                  <a:pt x="4440000" y="2532000"/>
                  <a:pt x="4459306" y="2536393"/>
                  <a:pt x="4478400" y="2541600"/>
                </a:cubicBezTo>
                <a:cubicBezTo>
                  <a:pt x="4485722" y="2543597"/>
                  <a:pt x="4492514" y="2547552"/>
                  <a:pt x="4500000" y="2548800"/>
                </a:cubicBezTo>
                <a:cubicBezTo>
                  <a:pt x="4547485" y="2556714"/>
                  <a:pt x="4560088" y="2552097"/>
                  <a:pt x="4600800" y="2563200"/>
                </a:cubicBezTo>
                <a:cubicBezTo>
                  <a:pt x="4615444" y="2567194"/>
                  <a:pt x="4629274" y="2573919"/>
                  <a:pt x="4644000" y="2577600"/>
                </a:cubicBezTo>
                <a:cubicBezTo>
                  <a:pt x="4658163" y="2581141"/>
                  <a:pt x="4672925" y="2581741"/>
                  <a:pt x="4687200" y="2584800"/>
                </a:cubicBezTo>
                <a:cubicBezTo>
                  <a:pt x="4766531" y="2601800"/>
                  <a:pt x="4719297" y="2595547"/>
                  <a:pt x="4780800" y="2606400"/>
                </a:cubicBezTo>
                <a:cubicBezTo>
                  <a:pt x="4809553" y="2611474"/>
                  <a:pt x="4838874" y="2613719"/>
                  <a:pt x="4867200" y="2620800"/>
                </a:cubicBezTo>
                <a:cubicBezTo>
                  <a:pt x="4876800" y="2623200"/>
                  <a:pt x="4886220" y="2626495"/>
                  <a:pt x="4896000" y="2628000"/>
                </a:cubicBezTo>
                <a:cubicBezTo>
                  <a:pt x="4917480" y="2631305"/>
                  <a:pt x="4939258" y="2632328"/>
                  <a:pt x="4960800" y="2635200"/>
                </a:cubicBezTo>
                <a:cubicBezTo>
                  <a:pt x="4975271" y="2637129"/>
                  <a:pt x="4989749" y="2639233"/>
                  <a:pt x="5004000" y="2642400"/>
                </a:cubicBezTo>
                <a:cubicBezTo>
                  <a:pt x="5011409" y="2644046"/>
                  <a:pt x="5018087" y="2648527"/>
                  <a:pt x="5025600" y="2649600"/>
                </a:cubicBezTo>
                <a:cubicBezTo>
                  <a:pt x="5068629" y="2655747"/>
                  <a:pt x="5112326" y="2656854"/>
                  <a:pt x="5155200" y="2664000"/>
                </a:cubicBezTo>
                <a:lnTo>
                  <a:pt x="5198400" y="2671200"/>
                </a:lnTo>
                <a:cubicBezTo>
                  <a:pt x="5210440" y="2673389"/>
                  <a:pt x="5222305" y="2676539"/>
                  <a:pt x="5234400" y="2678400"/>
                </a:cubicBezTo>
                <a:cubicBezTo>
                  <a:pt x="5253524" y="2681342"/>
                  <a:pt x="5272865" y="2682730"/>
                  <a:pt x="5292000" y="2685600"/>
                </a:cubicBezTo>
                <a:cubicBezTo>
                  <a:pt x="5320874" y="2689931"/>
                  <a:pt x="5349304" y="2697575"/>
                  <a:pt x="5378400" y="2700000"/>
                </a:cubicBezTo>
                <a:lnTo>
                  <a:pt x="5464800" y="2707200"/>
                </a:lnTo>
                <a:cubicBezTo>
                  <a:pt x="5499097" y="2714059"/>
                  <a:pt x="5521349" y="2719421"/>
                  <a:pt x="5558400" y="2721600"/>
                </a:cubicBezTo>
                <a:cubicBezTo>
                  <a:pt x="5579963" y="2722868"/>
                  <a:pt x="5601600" y="2721600"/>
                  <a:pt x="5623200" y="2721600"/>
                </a:cubicBez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505200" y="4343400"/>
            <a:ext cx="0" cy="63341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318" name="TextBox 12"/>
          <p:cNvSpPr txBox="1">
            <a:spLocks noChangeArrowheads="1"/>
          </p:cNvSpPr>
          <p:nvPr/>
        </p:nvSpPr>
        <p:spPr bwMode="auto">
          <a:xfrm>
            <a:off x="2573338" y="4976813"/>
            <a:ext cx="2082800" cy="673100"/>
          </a:xfrm>
          <a:prstGeom prst="rect">
            <a:avLst/>
          </a:prstGeom>
          <a:noFill/>
          <a:ln w="31750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latin typeface="Arial" pitchFamily="34" charset="0"/>
                <a:ea typeface="华文新魏"/>
                <a:cs typeface="华文新魏"/>
              </a:rPr>
              <a:t>Spectrally-Shaped</a:t>
            </a:r>
            <a:br>
              <a:rPr lang="en-US" sz="1800">
                <a:latin typeface="Arial" pitchFamily="34" charset="0"/>
                <a:ea typeface="华文新魏"/>
                <a:cs typeface="华文新魏"/>
              </a:rPr>
            </a:br>
            <a:r>
              <a:rPr lang="en-US" sz="1800">
                <a:latin typeface="Arial" pitchFamily="34" charset="0"/>
                <a:ea typeface="华文新魏"/>
                <a:cs typeface="华文新魏"/>
              </a:rPr>
              <a:t>Background Noise</a:t>
            </a:r>
          </a:p>
        </p:txBody>
      </p:sp>
      <p:sp>
        <p:nvSpPr>
          <p:cNvPr id="13320" name="Text Box 9"/>
          <p:cNvSpPr txBox="1">
            <a:spLocks noChangeArrowheads="1"/>
          </p:cNvSpPr>
          <p:nvPr/>
        </p:nvSpPr>
        <p:spPr bwMode="auto">
          <a:xfrm>
            <a:off x="152400" y="6140450"/>
            <a:ext cx="495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Measurement taken on a wall power plug in an apartment in Austin, Texas, on March 20, 2011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AA9F815-7E2B-414E-8EA4-2D3788871205}"/>
              </a:ext>
            </a:extLst>
          </p:cNvPr>
          <p:cNvSpPr txBox="1">
            <a:spLocks/>
          </p:cNvSpPr>
          <p:nvPr/>
        </p:nvSpPr>
        <p:spPr>
          <a:xfrm>
            <a:off x="457200" y="304800"/>
            <a:ext cx="83058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9pPr>
          </a:lstStyle>
          <a:p>
            <a:r>
              <a:rPr lang="en-US" i="1" kern="0"/>
              <a:t>Impairment</a:t>
            </a:r>
            <a:r>
              <a:rPr lang="en-US" kern="0"/>
              <a:t>: Additive Interference</a:t>
            </a:r>
            <a:endParaRPr lang="en-US" kern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1AA078-DCC5-734E-B3D8-AFD7383A686C}"/>
              </a:ext>
            </a:extLst>
          </p:cNvPr>
          <p:cNvSpPr txBox="1"/>
          <p:nvPr/>
        </p:nvSpPr>
        <p:spPr>
          <a:xfrm>
            <a:off x="5257800" y="62484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6600FF"/>
                </a:solidFill>
              </a:rPr>
              <a:t>Home Powerline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/>
              <a:t>12 - </a:t>
            </a:r>
            <a:fld id="{5D9B35CB-FC99-4C80-8C9B-79378771C584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4339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219200"/>
            <a:ext cx="7343775" cy="4937125"/>
          </a:xfrm>
        </p:spPr>
      </p:pic>
      <p:sp>
        <p:nvSpPr>
          <p:cNvPr id="6" name="Freeform 5"/>
          <p:cNvSpPr/>
          <p:nvPr/>
        </p:nvSpPr>
        <p:spPr>
          <a:xfrm>
            <a:off x="2297113" y="2901950"/>
            <a:ext cx="5094287" cy="2722563"/>
          </a:xfrm>
          <a:custGeom>
            <a:avLst/>
            <a:gdLst>
              <a:gd name="connsiteX0" fmla="*/ 0 w 5623200"/>
              <a:gd name="connsiteY0" fmla="*/ 0 h 2722163"/>
              <a:gd name="connsiteX1" fmla="*/ 21600 w 5623200"/>
              <a:gd name="connsiteY1" fmla="*/ 43200 h 2722163"/>
              <a:gd name="connsiteX2" fmla="*/ 28800 w 5623200"/>
              <a:gd name="connsiteY2" fmla="*/ 79200 h 2722163"/>
              <a:gd name="connsiteX3" fmla="*/ 43200 w 5623200"/>
              <a:gd name="connsiteY3" fmla="*/ 122400 h 2722163"/>
              <a:gd name="connsiteX4" fmla="*/ 50400 w 5623200"/>
              <a:gd name="connsiteY4" fmla="*/ 151200 h 2722163"/>
              <a:gd name="connsiteX5" fmla="*/ 64800 w 5623200"/>
              <a:gd name="connsiteY5" fmla="*/ 172800 h 2722163"/>
              <a:gd name="connsiteX6" fmla="*/ 79200 w 5623200"/>
              <a:gd name="connsiteY6" fmla="*/ 223200 h 2722163"/>
              <a:gd name="connsiteX7" fmla="*/ 93600 w 5623200"/>
              <a:gd name="connsiteY7" fmla="*/ 244800 h 2722163"/>
              <a:gd name="connsiteX8" fmla="*/ 115200 w 5623200"/>
              <a:gd name="connsiteY8" fmla="*/ 309600 h 2722163"/>
              <a:gd name="connsiteX9" fmla="*/ 136800 w 5623200"/>
              <a:gd name="connsiteY9" fmla="*/ 367200 h 2722163"/>
              <a:gd name="connsiteX10" fmla="*/ 144000 w 5623200"/>
              <a:gd name="connsiteY10" fmla="*/ 388800 h 2722163"/>
              <a:gd name="connsiteX11" fmla="*/ 172800 w 5623200"/>
              <a:gd name="connsiteY11" fmla="*/ 446400 h 2722163"/>
              <a:gd name="connsiteX12" fmla="*/ 187200 w 5623200"/>
              <a:gd name="connsiteY12" fmla="*/ 482400 h 2722163"/>
              <a:gd name="connsiteX13" fmla="*/ 194400 w 5623200"/>
              <a:gd name="connsiteY13" fmla="*/ 518400 h 2722163"/>
              <a:gd name="connsiteX14" fmla="*/ 216000 w 5623200"/>
              <a:gd name="connsiteY14" fmla="*/ 547200 h 2722163"/>
              <a:gd name="connsiteX15" fmla="*/ 237600 w 5623200"/>
              <a:gd name="connsiteY15" fmla="*/ 590400 h 2722163"/>
              <a:gd name="connsiteX16" fmla="*/ 266400 w 5623200"/>
              <a:gd name="connsiteY16" fmla="*/ 655200 h 2722163"/>
              <a:gd name="connsiteX17" fmla="*/ 288000 w 5623200"/>
              <a:gd name="connsiteY17" fmla="*/ 676800 h 2722163"/>
              <a:gd name="connsiteX18" fmla="*/ 324000 w 5623200"/>
              <a:gd name="connsiteY18" fmla="*/ 727200 h 2722163"/>
              <a:gd name="connsiteX19" fmla="*/ 352800 w 5623200"/>
              <a:gd name="connsiteY19" fmla="*/ 756000 h 2722163"/>
              <a:gd name="connsiteX20" fmla="*/ 403200 w 5623200"/>
              <a:gd name="connsiteY20" fmla="*/ 792000 h 2722163"/>
              <a:gd name="connsiteX21" fmla="*/ 446400 w 5623200"/>
              <a:gd name="connsiteY21" fmla="*/ 842400 h 2722163"/>
              <a:gd name="connsiteX22" fmla="*/ 496800 w 5623200"/>
              <a:gd name="connsiteY22" fmla="*/ 892800 h 2722163"/>
              <a:gd name="connsiteX23" fmla="*/ 525600 w 5623200"/>
              <a:gd name="connsiteY23" fmla="*/ 914400 h 2722163"/>
              <a:gd name="connsiteX24" fmla="*/ 554400 w 5623200"/>
              <a:gd name="connsiteY24" fmla="*/ 943200 h 2722163"/>
              <a:gd name="connsiteX25" fmla="*/ 590400 w 5623200"/>
              <a:gd name="connsiteY25" fmla="*/ 964800 h 2722163"/>
              <a:gd name="connsiteX26" fmla="*/ 619200 w 5623200"/>
              <a:gd name="connsiteY26" fmla="*/ 986400 h 2722163"/>
              <a:gd name="connsiteX27" fmla="*/ 648000 w 5623200"/>
              <a:gd name="connsiteY27" fmla="*/ 1000800 h 2722163"/>
              <a:gd name="connsiteX28" fmla="*/ 669600 w 5623200"/>
              <a:gd name="connsiteY28" fmla="*/ 1015200 h 2722163"/>
              <a:gd name="connsiteX29" fmla="*/ 720000 w 5623200"/>
              <a:gd name="connsiteY29" fmla="*/ 1051200 h 2722163"/>
              <a:gd name="connsiteX30" fmla="*/ 748800 w 5623200"/>
              <a:gd name="connsiteY30" fmla="*/ 1072800 h 2722163"/>
              <a:gd name="connsiteX31" fmla="*/ 770400 w 5623200"/>
              <a:gd name="connsiteY31" fmla="*/ 1080000 h 2722163"/>
              <a:gd name="connsiteX32" fmla="*/ 828000 w 5623200"/>
              <a:gd name="connsiteY32" fmla="*/ 1116000 h 2722163"/>
              <a:gd name="connsiteX33" fmla="*/ 856800 w 5623200"/>
              <a:gd name="connsiteY33" fmla="*/ 1130400 h 2722163"/>
              <a:gd name="connsiteX34" fmla="*/ 878400 w 5623200"/>
              <a:gd name="connsiteY34" fmla="*/ 1144800 h 2722163"/>
              <a:gd name="connsiteX35" fmla="*/ 914400 w 5623200"/>
              <a:gd name="connsiteY35" fmla="*/ 1152000 h 2722163"/>
              <a:gd name="connsiteX36" fmla="*/ 950400 w 5623200"/>
              <a:gd name="connsiteY36" fmla="*/ 1173600 h 2722163"/>
              <a:gd name="connsiteX37" fmla="*/ 972000 w 5623200"/>
              <a:gd name="connsiteY37" fmla="*/ 1180800 h 2722163"/>
              <a:gd name="connsiteX38" fmla="*/ 1044000 w 5623200"/>
              <a:gd name="connsiteY38" fmla="*/ 1202400 h 2722163"/>
              <a:gd name="connsiteX39" fmla="*/ 1101600 w 5623200"/>
              <a:gd name="connsiteY39" fmla="*/ 1231200 h 2722163"/>
              <a:gd name="connsiteX40" fmla="*/ 1123200 w 5623200"/>
              <a:gd name="connsiteY40" fmla="*/ 1245600 h 2722163"/>
              <a:gd name="connsiteX41" fmla="*/ 1180800 w 5623200"/>
              <a:gd name="connsiteY41" fmla="*/ 1274400 h 2722163"/>
              <a:gd name="connsiteX42" fmla="*/ 1209600 w 5623200"/>
              <a:gd name="connsiteY42" fmla="*/ 1288800 h 2722163"/>
              <a:gd name="connsiteX43" fmla="*/ 1245600 w 5623200"/>
              <a:gd name="connsiteY43" fmla="*/ 1310400 h 2722163"/>
              <a:gd name="connsiteX44" fmla="*/ 1267200 w 5623200"/>
              <a:gd name="connsiteY44" fmla="*/ 1324800 h 2722163"/>
              <a:gd name="connsiteX45" fmla="*/ 1288800 w 5623200"/>
              <a:gd name="connsiteY45" fmla="*/ 1332000 h 2722163"/>
              <a:gd name="connsiteX46" fmla="*/ 1375200 w 5623200"/>
              <a:gd name="connsiteY46" fmla="*/ 1389600 h 2722163"/>
              <a:gd name="connsiteX47" fmla="*/ 1461600 w 5623200"/>
              <a:gd name="connsiteY47" fmla="*/ 1447200 h 2722163"/>
              <a:gd name="connsiteX48" fmla="*/ 1519200 w 5623200"/>
              <a:gd name="connsiteY48" fmla="*/ 1483200 h 2722163"/>
              <a:gd name="connsiteX49" fmla="*/ 1548000 w 5623200"/>
              <a:gd name="connsiteY49" fmla="*/ 1490400 h 2722163"/>
              <a:gd name="connsiteX50" fmla="*/ 1620000 w 5623200"/>
              <a:gd name="connsiteY50" fmla="*/ 1526400 h 2722163"/>
              <a:gd name="connsiteX51" fmla="*/ 1620000 w 5623200"/>
              <a:gd name="connsiteY51" fmla="*/ 1526400 h 2722163"/>
              <a:gd name="connsiteX52" fmla="*/ 1656000 w 5623200"/>
              <a:gd name="connsiteY52" fmla="*/ 1548000 h 2722163"/>
              <a:gd name="connsiteX53" fmla="*/ 1684800 w 5623200"/>
              <a:gd name="connsiteY53" fmla="*/ 1562400 h 2722163"/>
              <a:gd name="connsiteX54" fmla="*/ 1706400 w 5623200"/>
              <a:gd name="connsiteY54" fmla="*/ 1576800 h 2722163"/>
              <a:gd name="connsiteX55" fmla="*/ 1771200 w 5623200"/>
              <a:gd name="connsiteY55" fmla="*/ 1605600 h 2722163"/>
              <a:gd name="connsiteX56" fmla="*/ 1821600 w 5623200"/>
              <a:gd name="connsiteY56" fmla="*/ 1634400 h 2722163"/>
              <a:gd name="connsiteX57" fmla="*/ 1864800 w 5623200"/>
              <a:gd name="connsiteY57" fmla="*/ 1648800 h 2722163"/>
              <a:gd name="connsiteX58" fmla="*/ 1922400 w 5623200"/>
              <a:gd name="connsiteY58" fmla="*/ 1677600 h 2722163"/>
              <a:gd name="connsiteX59" fmla="*/ 1972800 w 5623200"/>
              <a:gd name="connsiteY59" fmla="*/ 1699200 h 2722163"/>
              <a:gd name="connsiteX60" fmla="*/ 1994400 w 5623200"/>
              <a:gd name="connsiteY60" fmla="*/ 1706400 h 2722163"/>
              <a:gd name="connsiteX61" fmla="*/ 2016000 w 5623200"/>
              <a:gd name="connsiteY61" fmla="*/ 1720800 h 2722163"/>
              <a:gd name="connsiteX62" fmla="*/ 2088000 w 5623200"/>
              <a:gd name="connsiteY62" fmla="*/ 1749600 h 2722163"/>
              <a:gd name="connsiteX63" fmla="*/ 2138400 w 5623200"/>
              <a:gd name="connsiteY63" fmla="*/ 1778400 h 2722163"/>
              <a:gd name="connsiteX64" fmla="*/ 2174400 w 5623200"/>
              <a:gd name="connsiteY64" fmla="*/ 1792800 h 2722163"/>
              <a:gd name="connsiteX65" fmla="*/ 2268000 w 5623200"/>
              <a:gd name="connsiteY65" fmla="*/ 1828800 h 2722163"/>
              <a:gd name="connsiteX66" fmla="*/ 2311200 w 5623200"/>
              <a:gd name="connsiteY66" fmla="*/ 1850400 h 2722163"/>
              <a:gd name="connsiteX67" fmla="*/ 2347200 w 5623200"/>
              <a:gd name="connsiteY67" fmla="*/ 1872000 h 2722163"/>
              <a:gd name="connsiteX68" fmla="*/ 2383200 w 5623200"/>
              <a:gd name="connsiteY68" fmla="*/ 1886400 h 2722163"/>
              <a:gd name="connsiteX69" fmla="*/ 2455200 w 5623200"/>
              <a:gd name="connsiteY69" fmla="*/ 1922400 h 2722163"/>
              <a:gd name="connsiteX70" fmla="*/ 2505600 w 5623200"/>
              <a:gd name="connsiteY70" fmla="*/ 1936800 h 2722163"/>
              <a:gd name="connsiteX71" fmla="*/ 2527200 w 5623200"/>
              <a:gd name="connsiteY71" fmla="*/ 1951200 h 2722163"/>
              <a:gd name="connsiteX72" fmla="*/ 2577600 w 5623200"/>
              <a:gd name="connsiteY72" fmla="*/ 1965600 h 2722163"/>
              <a:gd name="connsiteX73" fmla="*/ 2613600 w 5623200"/>
              <a:gd name="connsiteY73" fmla="*/ 1980000 h 2722163"/>
              <a:gd name="connsiteX74" fmla="*/ 2671200 w 5623200"/>
              <a:gd name="connsiteY74" fmla="*/ 1994400 h 2722163"/>
              <a:gd name="connsiteX75" fmla="*/ 2707200 w 5623200"/>
              <a:gd name="connsiteY75" fmla="*/ 2016000 h 2722163"/>
              <a:gd name="connsiteX76" fmla="*/ 2779200 w 5623200"/>
              <a:gd name="connsiteY76" fmla="*/ 2037600 h 2722163"/>
              <a:gd name="connsiteX77" fmla="*/ 2822400 w 5623200"/>
              <a:gd name="connsiteY77" fmla="*/ 2052000 h 2722163"/>
              <a:gd name="connsiteX78" fmla="*/ 2880000 w 5623200"/>
              <a:gd name="connsiteY78" fmla="*/ 2066400 h 2722163"/>
              <a:gd name="connsiteX79" fmla="*/ 2952000 w 5623200"/>
              <a:gd name="connsiteY79" fmla="*/ 2088000 h 2722163"/>
              <a:gd name="connsiteX80" fmla="*/ 3038400 w 5623200"/>
              <a:gd name="connsiteY80" fmla="*/ 2109600 h 2722163"/>
              <a:gd name="connsiteX81" fmla="*/ 3067200 w 5623200"/>
              <a:gd name="connsiteY81" fmla="*/ 2124000 h 2722163"/>
              <a:gd name="connsiteX82" fmla="*/ 3124800 w 5623200"/>
              <a:gd name="connsiteY82" fmla="*/ 2138400 h 2722163"/>
              <a:gd name="connsiteX83" fmla="*/ 3254400 w 5623200"/>
              <a:gd name="connsiteY83" fmla="*/ 2174400 h 2722163"/>
              <a:gd name="connsiteX84" fmla="*/ 3312000 w 5623200"/>
              <a:gd name="connsiteY84" fmla="*/ 2196000 h 2722163"/>
              <a:gd name="connsiteX85" fmla="*/ 3348000 w 5623200"/>
              <a:gd name="connsiteY85" fmla="*/ 2210400 h 2722163"/>
              <a:gd name="connsiteX86" fmla="*/ 3405600 w 5623200"/>
              <a:gd name="connsiteY86" fmla="*/ 2224800 h 2722163"/>
              <a:gd name="connsiteX87" fmla="*/ 3470400 w 5623200"/>
              <a:gd name="connsiteY87" fmla="*/ 2246400 h 2722163"/>
              <a:gd name="connsiteX88" fmla="*/ 3506400 w 5623200"/>
              <a:gd name="connsiteY88" fmla="*/ 2260800 h 2722163"/>
              <a:gd name="connsiteX89" fmla="*/ 3556800 w 5623200"/>
              <a:gd name="connsiteY89" fmla="*/ 2275200 h 2722163"/>
              <a:gd name="connsiteX90" fmla="*/ 3578400 w 5623200"/>
              <a:gd name="connsiteY90" fmla="*/ 2282400 h 2722163"/>
              <a:gd name="connsiteX91" fmla="*/ 3621600 w 5623200"/>
              <a:gd name="connsiteY91" fmla="*/ 2289600 h 2722163"/>
              <a:gd name="connsiteX92" fmla="*/ 3643200 w 5623200"/>
              <a:gd name="connsiteY92" fmla="*/ 2304000 h 2722163"/>
              <a:gd name="connsiteX93" fmla="*/ 3722400 w 5623200"/>
              <a:gd name="connsiteY93" fmla="*/ 2318400 h 2722163"/>
              <a:gd name="connsiteX94" fmla="*/ 3758400 w 5623200"/>
              <a:gd name="connsiteY94" fmla="*/ 2332800 h 2722163"/>
              <a:gd name="connsiteX95" fmla="*/ 3830400 w 5623200"/>
              <a:gd name="connsiteY95" fmla="*/ 2347200 h 2722163"/>
              <a:gd name="connsiteX96" fmla="*/ 3866400 w 5623200"/>
              <a:gd name="connsiteY96" fmla="*/ 2361600 h 2722163"/>
              <a:gd name="connsiteX97" fmla="*/ 3909600 w 5623200"/>
              <a:gd name="connsiteY97" fmla="*/ 2376000 h 2722163"/>
              <a:gd name="connsiteX98" fmla="*/ 3945600 w 5623200"/>
              <a:gd name="connsiteY98" fmla="*/ 2390400 h 2722163"/>
              <a:gd name="connsiteX99" fmla="*/ 3981600 w 5623200"/>
              <a:gd name="connsiteY99" fmla="*/ 2397600 h 2722163"/>
              <a:gd name="connsiteX100" fmla="*/ 4024800 w 5623200"/>
              <a:gd name="connsiteY100" fmla="*/ 2412000 h 2722163"/>
              <a:gd name="connsiteX101" fmla="*/ 4053600 w 5623200"/>
              <a:gd name="connsiteY101" fmla="*/ 2419200 h 2722163"/>
              <a:gd name="connsiteX102" fmla="*/ 4082400 w 5623200"/>
              <a:gd name="connsiteY102" fmla="*/ 2433600 h 2722163"/>
              <a:gd name="connsiteX103" fmla="*/ 4197600 w 5623200"/>
              <a:gd name="connsiteY103" fmla="*/ 2455200 h 2722163"/>
              <a:gd name="connsiteX104" fmla="*/ 4248000 w 5623200"/>
              <a:gd name="connsiteY104" fmla="*/ 2476800 h 2722163"/>
              <a:gd name="connsiteX105" fmla="*/ 4320000 w 5623200"/>
              <a:gd name="connsiteY105" fmla="*/ 2491200 h 2722163"/>
              <a:gd name="connsiteX106" fmla="*/ 4420800 w 5623200"/>
              <a:gd name="connsiteY106" fmla="*/ 2527200 h 2722163"/>
              <a:gd name="connsiteX107" fmla="*/ 4478400 w 5623200"/>
              <a:gd name="connsiteY107" fmla="*/ 2541600 h 2722163"/>
              <a:gd name="connsiteX108" fmla="*/ 4500000 w 5623200"/>
              <a:gd name="connsiteY108" fmla="*/ 2548800 h 2722163"/>
              <a:gd name="connsiteX109" fmla="*/ 4600800 w 5623200"/>
              <a:gd name="connsiteY109" fmla="*/ 2563200 h 2722163"/>
              <a:gd name="connsiteX110" fmla="*/ 4644000 w 5623200"/>
              <a:gd name="connsiteY110" fmla="*/ 2577600 h 2722163"/>
              <a:gd name="connsiteX111" fmla="*/ 4687200 w 5623200"/>
              <a:gd name="connsiteY111" fmla="*/ 2584800 h 2722163"/>
              <a:gd name="connsiteX112" fmla="*/ 4780800 w 5623200"/>
              <a:gd name="connsiteY112" fmla="*/ 2606400 h 2722163"/>
              <a:gd name="connsiteX113" fmla="*/ 4867200 w 5623200"/>
              <a:gd name="connsiteY113" fmla="*/ 2620800 h 2722163"/>
              <a:gd name="connsiteX114" fmla="*/ 4896000 w 5623200"/>
              <a:gd name="connsiteY114" fmla="*/ 2628000 h 2722163"/>
              <a:gd name="connsiteX115" fmla="*/ 4960800 w 5623200"/>
              <a:gd name="connsiteY115" fmla="*/ 2635200 h 2722163"/>
              <a:gd name="connsiteX116" fmla="*/ 5004000 w 5623200"/>
              <a:gd name="connsiteY116" fmla="*/ 2642400 h 2722163"/>
              <a:gd name="connsiteX117" fmla="*/ 5025600 w 5623200"/>
              <a:gd name="connsiteY117" fmla="*/ 2649600 h 2722163"/>
              <a:gd name="connsiteX118" fmla="*/ 5155200 w 5623200"/>
              <a:gd name="connsiteY118" fmla="*/ 2664000 h 2722163"/>
              <a:gd name="connsiteX119" fmla="*/ 5198400 w 5623200"/>
              <a:gd name="connsiteY119" fmla="*/ 2671200 h 2722163"/>
              <a:gd name="connsiteX120" fmla="*/ 5234400 w 5623200"/>
              <a:gd name="connsiteY120" fmla="*/ 2678400 h 2722163"/>
              <a:gd name="connsiteX121" fmla="*/ 5292000 w 5623200"/>
              <a:gd name="connsiteY121" fmla="*/ 2685600 h 2722163"/>
              <a:gd name="connsiteX122" fmla="*/ 5378400 w 5623200"/>
              <a:gd name="connsiteY122" fmla="*/ 2700000 h 2722163"/>
              <a:gd name="connsiteX123" fmla="*/ 5464800 w 5623200"/>
              <a:gd name="connsiteY123" fmla="*/ 2707200 h 2722163"/>
              <a:gd name="connsiteX124" fmla="*/ 5558400 w 5623200"/>
              <a:gd name="connsiteY124" fmla="*/ 2721600 h 2722163"/>
              <a:gd name="connsiteX125" fmla="*/ 5623200 w 5623200"/>
              <a:gd name="connsiteY125" fmla="*/ 2721600 h 2722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623200" h="2722163">
                <a:moveTo>
                  <a:pt x="0" y="0"/>
                </a:moveTo>
                <a:cubicBezTo>
                  <a:pt x="7200" y="14400"/>
                  <a:pt x="16098" y="28070"/>
                  <a:pt x="21600" y="43200"/>
                </a:cubicBezTo>
                <a:cubicBezTo>
                  <a:pt x="25782" y="54701"/>
                  <a:pt x="25580" y="67394"/>
                  <a:pt x="28800" y="79200"/>
                </a:cubicBezTo>
                <a:cubicBezTo>
                  <a:pt x="32794" y="93844"/>
                  <a:pt x="38838" y="107861"/>
                  <a:pt x="43200" y="122400"/>
                </a:cubicBezTo>
                <a:cubicBezTo>
                  <a:pt x="46043" y="131878"/>
                  <a:pt x="46502" y="142105"/>
                  <a:pt x="50400" y="151200"/>
                </a:cubicBezTo>
                <a:cubicBezTo>
                  <a:pt x="53809" y="159154"/>
                  <a:pt x="60930" y="165060"/>
                  <a:pt x="64800" y="172800"/>
                </a:cubicBezTo>
                <a:cubicBezTo>
                  <a:pt x="78811" y="200822"/>
                  <a:pt x="65359" y="190904"/>
                  <a:pt x="79200" y="223200"/>
                </a:cubicBezTo>
                <a:cubicBezTo>
                  <a:pt x="82609" y="231154"/>
                  <a:pt x="90272" y="236812"/>
                  <a:pt x="93600" y="244800"/>
                </a:cubicBezTo>
                <a:cubicBezTo>
                  <a:pt x="102357" y="265817"/>
                  <a:pt x="108000" y="288000"/>
                  <a:pt x="115200" y="309600"/>
                </a:cubicBezTo>
                <a:cubicBezTo>
                  <a:pt x="131543" y="358628"/>
                  <a:pt x="110972" y="298325"/>
                  <a:pt x="136800" y="367200"/>
                </a:cubicBezTo>
                <a:cubicBezTo>
                  <a:pt x="139465" y="374306"/>
                  <a:pt x="140859" y="381891"/>
                  <a:pt x="144000" y="388800"/>
                </a:cubicBezTo>
                <a:cubicBezTo>
                  <a:pt x="152883" y="408342"/>
                  <a:pt x="164828" y="426469"/>
                  <a:pt x="172800" y="446400"/>
                </a:cubicBezTo>
                <a:cubicBezTo>
                  <a:pt x="177600" y="458400"/>
                  <a:pt x="183486" y="470021"/>
                  <a:pt x="187200" y="482400"/>
                </a:cubicBezTo>
                <a:cubicBezTo>
                  <a:pt x="190716" y="494122"/>
                  <a:pt x="189430" y="507217"/>
                  <a:pt x="194400" y="518400"/>
                </a:cubicBezTo>
                <a:cubicBezTo>
                  <a:pt x="199274" y="529366"/>
                  <a:pt x="208800" y="537600"/>
                  <a:pt x="216000" y="547200"/>
                </a:cubicBezTo>
                <a:cubicBezTo>
                  <a:pt x="234097" y="601492"/>
                  <a:pt x="209685" y="534570"/>
                  <a:pt x="237600" y="590400"/>
                </a:cubicBezTo>
                <a:cubicBezTo>
                  <a:pt x="262691" y="640582"/>
                  <a:pt x="214253" y="576979"/>
                  <a:pt x="266400" y="655200"/>
                </a:cubicBezTo>
                <a:cubicBezTo>
                  <a:pt x="272048" y="663672"/>
                  <a:pt x="281481" y="668978"/>
                  <a:pt x="288000" y="676800"/>
                </a:cubicBezTo>
                <a:cubicBezTo>
                  <a:pt x="355203" y="757443"/>
                  <a:pt x="233215" y="623445"/>
                  <a:pt x="324000" y="727200"/>
                </a:cubicBezTo>
                <a:cubicBezTo>
                  <a:pt x="332940" y="737417"/>
                  <a:pt x="342583" y="747060"/>
                  <a:pt x="352800" y="756000"/>
                </a:cubicBezTo>
                <a:cubicBezTo>
                  <a:pt x="367089" y="768503"/>
                  <a:pt x="387071" y="781248"/>
                  <a:pt x="403200" y="792000"/>
                </a:cubicBezTo>
                <a:cubicBezTo>
                  <a:pt x="416419" y="831657"/>
                  <a:pt x="402126" y="801815"/>
                  <a:pt x="446400" y="842400"/>
                </a:cubicBezTo>
                <a:cubicBezTo>
                  <a:pt x="463914" y="858454"/>
                  <a:pt x="477793" y="878545"/>
                  <a:pt x="496800" y="892800"/>
                </a:cubicBezTo>
                <a:cubicBezTo>
                  <a:pt x="506400" y="900000"/>
                  <a:pt x="516569" y="906498"/>
                  <a:pt x="525600" y="914400"/>
                </a:cubicBezTo>
                <a:cubicBezTo>
                  <a:pt x="535817" y="923340"/>
                  <a:pt x="543683" y="934865"/>
                  <a:pt x="554400" y="943200"/>
                </a:cubicBezTo>
                <a:cubicBezTo>
                  <a:pt x="565446" y="951792"/>
                  <a:pt x="578756" y="957037"/>
                  <a:pt x="590400" y="964800"/>
                </a:cubicBezTo>
                <a:cubicBezTo>
                  <a:pt x="600385" y="971456"/>
                  <a:pt x="609024" y="980040"/>
                  <a:pt x="619200" y="986400"/>
                </a:cubicBezTo>
                <a:cubicBezTo>
                  <a:pt x="628302" y="992089"/>
                  <a:pt x="638681" y="995475"/>
                  <a:pt x="648000" y="1000800"/>
                </a:cubicBezTo>
                <a:cubicBezTo>
                  <a:pt x="655513" y="1005093"/>
                  <a:pt x="662400" y="1010400"/>
                  <a:pt x="669600" y="1015200"/>
                </a:cubicBezTo>
                <a:cubicBezTo>
                  <a:pt x="696025" y="1054838"/>
                  <a:pt x="668713" y="1022707"/>
                  <a:pt x="720000" y="1051200"/>
                </a:cubicBezTo>
                <a:cubicBezTo>
                  <a:pt x="730490" y="1057028"/>
                  <a:pt x="738381" y="1066846"/>
                  <a:pt x="748800" y="1072800"/>
                </a:cubicBezTo>
                <a:cubicBezTo>
                  <a:pt x="755390" y="1076565"/>
                  <a:pt x="763612" y="1076606"/>
                  <a:pt x="770400" y="1080000"/>
                </a:cubicBezTo>
                <a:cubicBezTo>
                  <a:pt x="824715" y="1107158"/>
                  <a:pt x="788019" y="1093154"/>
                  <a:pt x="828000" y="1116000"/>
                </a:cubicBezTo>
                <a:cubicBezTo>
                  <a:pt x="837319" y="1121325"/>
                  <a:pt x="847481" y="1125075"/>
                  <a:pt x="856800" y="1130400"/>
                </a:cubicBezTo>
                <a:cubicBezTo>
                  <a:pt x="864313" y="1134693"/>
                  <a:pt x="870298" y="1141762"/>
                  <a:pt x="878400" y="1144800"/>
                </a:cubicBezTo>
                <a:cubicBezTo>
                  <a:pt x="889858" y="1149097"/>
                  <a:pt x="902400" y="1149600"/>
                  <a:pt x="914400" y="1152000"/>
                </a:cubicBezTo>
                <a:cubicBezTo>
                  <a:pt x="926400" y="1159200"/>
                  <a:pt x="937883" y="1167342"/>
                  <a:pt x="950400" y="1173600"/>
                </a:cubicBezTo>
                <a:cubicBezTo>
                  <a:pt x="957188" y="1176994"/>
                  <a:pt x="964894" y="1178135"/>
                  <a:pt x="972000" y="1180800"/>
                </a:cubicBezTo>
                <a:cubicBezTo>
                  <a:pt x="1026128" y="1201098"/>
                  <a:pt x="988920" y="1191384"/>
                  <a:pt x="1044000" y="1202400"/>
                </a:cubicBezTo>
                <a:cubicBezTo>
                  <a:pt x="1094043" y="1235762"/>
                  <a:pt x="1031145" y="1195972"/>
                  <a:pt x="1101600" y="1231200"/>
                </a:cubicBezTo>
                <a:cubicBezTo>
                  <a:pt x="1109340" y="1235070"/>
                  <a:pt x="1115603" y="1241456"/>
                  <a:pt x="1123200" y="1245600"/>
                </a:cubicBezTo>
                <a:cubicBezTo>
                  <a:pt x="1142045" y="1255879"/>
                  <a:pt x="1161600" y="1264800"/>
                  <a:pt x="1180800" y="1274400"/>
                </a:cubicBezTo>
                <a:cubicBezTo>
                  <a:pt x="1190400" y="1279200"/>
                  <a:pt x="1200396" y="1283278"/>
                  <a:pt x="1209600" y="1288800"/>
                </a:cubicBezTo>
                <a:cubicBezTo>
                  <a:pt x="1221600" y="1296000"/>
                  <a:pt x="1233733" y="1302983"/>
                  <a:pt x="1245600" y="1310400"/>
                </a:cubicBezTo>
                <a:cubicBezTo>
                  <a:pt x="1252938" y="1314986"/>
                  <a:pt x="1259460" y="1320930"/>
                  <a:pt x="1267200" y="1324800"/>
                </a:cubicBezTo>
                <a:cubicBezTo>
                  <a:pt x="1273988" y="1328194"/>
                  <a:pt x="1281600" y="1329600"/>
                  <a:pt x="1288800" y="1332000"/>
                </a:cubicBezTo>
                <a:cubicBezTo>
                  <a:pt x="1353674" y="1380655"/>
                  <a:pt x="1273536" y="1321824"/>
                  <a:pt x="1375200" y="1389600"/>
                </a:cubicBezTo>
                <a:lnTo>
                  <a:pt x="1461600" y="1447200"/>
                </a:lnTo>
                <a:cubicBezTo>
                  <a:pt x="1472291" y="1454327"/>
                  <a:pt x="1512253" y="1481463"/>
                  <a:pt x="1519200" y="1483200"/>
                </a:cubicBezTo>
                <a:lnTo>
                  <a:pt x="1548000" y="1490400"/>
                </a:lnTo>
                <a:cubicBezTo>
                  <a:pt x="1588943" y="1521107"/>
                  <a:pt x="1565416" y="1508205"/>
                  <a:pt x="1620000" y="1526400"/>
                </a:cubicBezTo>
                <a:lnTo>
                  <a:pt x="1620000" y="1526400"/>
                </a:lnTo>
                <a:cubicBezTo>
                  <a:pt x="1632000" y="1533600"/>
                  <a:pt x="1643767" y="1541204"/>
                  <a:pt x="1656000" y="1548000"/>
                </a:cubicBezTo>
                <a:cubicBezTo>
                  <a:pt x="1665382" y="1553212"/>
                  <a:pt x="1675481" y="1557075"/>
                  <a:pt x="1684800" y="1562400"/>
                </a:cubicBezTo>
                <a:cubicBezTo>
                  <a:pt x="1692313" y="1566693"/>
                  <a:pt x="1698660" y="1572930"/>
                  <a:pt x="1706400" y="1576800"/>
                </a:cubicBezTo>
                <a:cubicBezTo>
                  <a:pt x="1768117" y="1607659"/>
                  <a:pt x="1717759" y="1575062"/>
                  <a:pt x="1771200" y="1605600"/>
                </a:cubicBezTo>
                <a:cubicBezTo>
                  <a:pt x="1801507" y="1622918"/>
                  <a:pt x="1785337" y="1619895"/>
                  <a:pt x="1821600" y="1634400"/>
                </a:cubicBezTo>
                <a:cubicBezTo>
                  <a:pt x="1835693" y="1640037"/>
                  <a:pt x="1850848" y="1642821"/>
                  <a:pt x="1864800" y="1648800"/>
                </a:cubicBezTo>
                <a:cubicBezTo>
                  <a:pt x="1884531" y="1657256"/>
                  <a:pt x="1902669" y="1669144"/>
                  <a:pt x="1922400" y="1677600"/>
                </a:cubicBezTo>
                <a:cubicBezTo>
                  <a:pt x="1939200" y="1684800"/>
                  <a:pt x="1955829" y="1692412"/>
                  <a:pt x="1972800" y="1699200"/>
                </a:cubicBezTo>
                <a:cubicBezTo>
                  <a:pt x="1979847" y="1702019"/>
                  <a:pt x="1987612" y="1703006"/>
                  <a:pt x="1994400" y="1706400"/>
                </a:cubicBezTo>
                <a:cubicBezTo>
                  <a:pt x="2002140" y="1710270"/>
                  <a:pt x="2008143" y="1717174"/>
                  <a:pt x="2016000" y="1720800"/>
                </a:cubicBezTo>
                <a:cubicBezTo>
                  <a:pt x="2039470" y="1731632"/>
                  <a:pt x="2066493" y="1735262"/>
                  <a:pt x="2088000" y="1749600"/>
                </a:cubicBezTo>
                <a:cubicBezTo>
                  <a:pt x="2111166" y="1765044"/>
                  <a:pt x="2110995" y="1766220"/>
                  <a:pt x="2138400" y="1778400"/>
                </a:cubicBezTo>
                <a:cubicBezTo>
                  <a:pt x="2150210" y="1783649"/>
                  <a:pt x="2162665" y="1787384"/>
                  <a:pt x="2174400" y="1792800"/>
                </a:cubicBezTo>
                <a:cubicBezTo>
                  <a:pt x="2253026" y="1829089"/>
                  <a:pt x="2205204" y="1816241"/>
                  <a:pt x="2268000" y="1828800"/>
                </a:cubicBezTo>
                <a:cubicBezTo>
                  <a:pt x="2329903" y="1870068"/>
                  <a:pt x="2251581" y="1820591"/>
                  <a:pt x="2311200" y="1850400"/>
                </a:cubicBezTo>
                <a:cubicBezTo>
                  <a:pt x="2323717" y="1856658"/>
                  <a:pt x="2334683" y="1865742"/>
                  <a:pt x="2347200" y="1872000"/>
                </a:cubicBezTo>
                <a:cubicBezTo>
                  <a:pt x="2358760" y="1877780"/>
                  <a:pt x="2371640" y="1880620"/>
                  <a:pt x="2383200" y="1886400"/>
                </a:cubicBezTo>
                <a:cubicBezTo>
                  <a:pt x="2451840" y="1920720"/>
                  <a:pt x="2329609" y="1876731"/>
                  <a:pt x="2455200" y="1922400"/>
                </a:cubicBezTo>
                <a:cubicBezTo>
                  <a:pt x="2472117" y="1928552"/>
                  <a:pt x="2489373" y="1928687"/>
                  <a:pt x="2505600" y="1936800"/>
                </a:cubicBezTo>
                <a:cubicBezTo>
                  <a:pt x="2513340" y="1940670"/>
                  <a:pt x="2519166" y="1947986"/>
                  <a:pt x="2527200" y="1951200"/>
                </a:cubicBezTo>
                <a:cubicBezTo>
                  <a:pt x="2543423" y="1957689"/>
                  <a:pt x="2561024" y="1960075"/>
                  <a:pt x="2577600" y="1965600"/>
                </a:cubicBezTo>
                <a:cubicBezTo>
                  <a:pt x="2589861" y="1969687"/>
                  <a:pt x="2601221" y="1976286"/>
                  <a:pt x="2613600" y="1980000"/>
                </a:cubicBezTo>
                <a:cubicBezTo>
                  <a:pt x="2634139" y="1986162"/>
                  <a:pt x="2652194" y="1984897"/>
                  <a:pt x="2671200" y="1994400"/>
                </a:cubicBezTo>
                <a:cubicBezTo>
                  <a:pt x="2683717" y="2000658"/>
                  <a:pt x="2694460" y="2010209"/>
                  <a:pt x="2707200" y="2016000"/>
                </a:cubicBezTo>
                <a:cubicBezTo>
                  <a:pt x="2740143" y="2030974"/>
                  <a:pt x="2748481" y="2028384"/>
                  <a:pt x="2779200" y="2037600"/>
                </a:cubicBezTo>
                <a:cubicBezTo>
                  <a:pt x="2793739" y="2041962"/>
                  <a:pt x="2807674" y="2048319"/>
                  <a:pt x="2822400" y="2052000"/>
                </a:cubicBezTo>
                <a:cubicBezTo>
                  <a:pt x="2841600" y="2056800"/>
                  <a:pt x="2861625" y="2059050"/>
                  <a:pt x="2880000" y="2066400"/>
                </a:cubicBezTo>
                <a:cubicBezTo>
                  <a:pt x="2944497" y="2092199"/>
                  <a:pt x="2887102" y="2071776"/>
                  <a:pt x="2952000" y="2088000"/>
                </a:cubicBezTo>
                <a:cubicBezTo>
                  <a:pt x="3058572" y="2114643"/>
                  <a:pt x="2954166" y="2092753"/>
                  <a:pt x="3038400" y="2109600"/>
                </a:cubicBezTo>
                <a:cubicBezTo>
                  <a:pt x="3048000" y="2114400"/>
                  <a:pt x="3057018" y="2120606"/>
                  <a:pt x="3067200" y="2124000"/>
                </a:cubicBezTo>
                <a:cubicBezTo>
                  <a:pt x="3170043" y="2158281"/>
                  <a:pt x="3054752" y="2111458"/>
                  <a:pt x="3124800" y="2138400"/>
                </a:cubicBezTo>
                <a:cubicBezTo>
                  <a:pt x="3220097" y="2175053"/>
                  <a:pt x="3167160" y="2163495"/>
                  <a:pt x="3254400" y="2174400"/>
                </a:cubicBezTo>
                <a:cubicBezTo>
                  <a:pt x="3313317" y="2203858"/>
                  <a:pt x="3253181" y="2176394"/>
                  <a:pt x="3312000" y="2196000"/>
                </a:cubicBezTo>
                <a:cubicBezTo>
                  <a:pt x="3324261" y="2200087"/>
                  <a:pt x="3335647" y="2206599"/>
                  <a:pt x="3348000" y="2210400"/>
                </a:cubicBezTo>
                <a:cubicBezTo>
                  <a:pt x="3366916" y="2216220"/>
                  <a:pt x="3387898" y="2215949"/>
                  <a:pt x="3405600" y="2224800"/>
                </a:cubicBezTo>
                <a:cubicBezTo>
                  <a:pt x="3465748" y="2254874"/>
                  <a:pt x="3400613" y="2225464"/>
                  <a:pt x="3470400" y="2246400"/>
                </a:cubicBezTo>
                <a:cubicBezTo>
                  <a:pt x="3482779" y="2250114"/>
                  <a:pt x="3494139" y="2256713"/>
                  <a:pt x="3506400" y="2260800"/>
                </a:cubicBezTo>
                <a:cubicBezTo>
                  <a:pt x="3522976" y="2266325"/>
                  <a:pt x="3540065" y="2270179"/>
                  <a:pt x="3556800" y="2275200"/>
                </a:cubicBezTo>
                <a:cubicBezTo>
                  <a:pt x="3564069" y="2277381"/>
                  <a:pt x="3570991" y="2280754"/>
                  <a:pt x="3578400" y="2282400"/>
                </a:cubicBezTo>
                <a:cubicBezTo>
                  <a:pt x="3592651" y="2285567"/>
                  <a:pt x="3607200" y="2287200"/>
                  <a:pt x="3621600" y="2289600"/>
                </a:cubicBezTo>
                <a:cubicBezTo>
                  <a:pt x="3628800" y="2294400"/>
                  <a:pt x="3635098" y="2300962"/>
                  <a:pt x="3643200" y="2304000"/>
                </a:cubicBezTo>
                <a:cubicBezTo>
                  <a:pt x="3651250" y="2307019"/>
                  <a:pt x="3717548" y="2317591"/>
                  <a:pt x="3722400" y="2318400"/>
                </a:cubicBezTo>
                <a:cubicBezTo>
                  <a:pt x="3734400" y="2323200"/>
                  <a:pt x="3745931" y="2329399"/>
                  <a:pt x="3758400" y="2332800"/>
                </a:cubicBezTo>
                <a:cubicBezTo>
                  <a:pt x="3816891" y="2348752"/>
                  <a:pt x="3783688" y="2331629"/>
                  <a:pt x="3830400" y="2347200"/>
                </a:cubicBezTo>
                <a:cubicBezTo>
                  <a:pt x="3842661" y="2351287"/>
                  <a:pt x="3854254" y="2357183"/>
                  <a:pt x="3866400" y="2361600"/>
                </a:cubicBezTo>
                <a:cubicBezTo>
                  <a:pt x="3880665" y="2366787"/>
                  <a:pt x="3895507" y="2370363"/>
                  <a:pt x="3909600" y="2376000"/>
                </a:cubicBezTo>
                <a:cubicBezTo>
                  <a:pt x="3921600" y="2380800"/>
                  <a:pt x="3933221" y="2386686"/>
                  <a:pt x="3945600" y="2390400"/>
                </a:cubicBezTo>
                <a:cubicBezTo>
                  <a:pt x="3957322" y="2393916"/>
                  <a:pt x="3969794" y="2394380"/>
                  <a:pt x="3981600" y="2397600"/>
                </a:cubicBezTo>
                <a:cubicBezTo>
                  <a:pt x="3996244" y="2401594"/>
                  <a:pt x="4010074" y="2408319"/>
                  <a:pt x="4024800" y="2412000"/>
                </a:cubicBezTo>
                <a:cubicBezTo>
                  <a:pt x="4034400" y="2414400"/>
                  <a:pt x="4044335" y="2415725"/>
                  <a:pt x="4053600" y="2419200"/>
                </a:cubicBezTo>
                <a:cubicBezTo>
                  <a:pt x="4063650" y="2422969"/>
                  <a:pt x="4072080" y="2430651"/>
                  <a:pt x="4082400" y="2433600"/>
                </a:cubicBezTo>
                <a:cubicBezTo>
                  <a:pt x="4150979" y="2453194"/>
                  <a:pt x="4140836" y="2442586"/>
                  <a:pt x="4197600" y="2455200"/>
                </a:cubicBezTo>
                <a:cubicBezTo>
                  <a:pt x="4226857" y="2461702"/>
                  <a:pt x="4215983" y="2464794"/>
                  <a:pt x="4248000" y="2476800"/>
                </a:cubicBezTo>
                <a:cubicBezTo>
                  <a:pt x="4265185" y="2483244"/>
                  <a:pt x="4305069" y="2488711"/>
                  <a:pt x="4320000" y="2491200"/>
                </a:cubicBezTo>
                <a:cubicBezTo>
                  <a:pt x="4352838" y="2504335"/>
                  <a:pt x="4386551" y="2518638"/>
                  <a:pt x="4420800" y="2527200"/>
                </a:cubicBezTo>
                <a:cubicBezTo>
                  <a:pt x="4440000" y="2532000"/>
                  <a:pt x="4459306" y="2536393"/>
                  <a:pt x="4478400" y="2541600"/>
                </a:cubicBezTo>
                <a:cubicBezTo>
                  <a:pt x="4485722" y="2543597"/>
                  <a:pt x="4492514" y="2547552"/>
                  <a:pt x="4500000" y="2548800"/>
                </a:cubicBezTo>
                <a:cubicBezTo>
                  <a:pt x="4547485" y="2556714"/>
                  <a:pt x="4560088" y="2552097"/>
                  <a:pt x="4600800" y="2563200"/>
                </a:cubicBezTo>
                <a:cubicBezTo>
                  <a:pt x="4615444" y="2567194"/>
                  <a:pt x="4629274" y="2573919"/>
                  <a:pt x="4644000" y="2577600"/>
                </a:cubicBezTo>
                <a:cubicBezTo>
                  <a:pt x="4658163" y="2581141"/>
                  <a:pt x="4672925" y="2581741"/>
                  <a:pt x="4687200" y="2584800"/>
                </a:cubicBezTo>
                <a:cubicBezTo>
                  <a:pt x="4766531" y="2601800"/>
                  <a:pt x="4719297" y="2595547"/>
                  <a:pt x="4780800" y="2606400"/>
                </a:cubicBezTo>
                <a:cubicBezTo>
                  <a:pt x="4809553" y="2611474"/>
                  <a:pt x="4838874" y="2613719"/>
                  <a:pt x="4867200" y="2620800"/>
                </a:cubicBezTo>
                <a:cubicBezTo>
                  <a:pt x="4876800" y="2623200"/>
                  <a:pt x="4886220" y="2626495"/>
                  <a:pt x="4896000" y="2628000"/>
                </a:cubicBezTo>
                <a:cubicBezTo>
                  <a:pt x="4917480" y="2631305"/>
                  <a:pt x="4939258" y="2632328"/>
                  <a:pt x="4960800" y="2635200"/>
                </a:cubicBezTo>
                <a:cubicBezTo>
                  <a:pt x="4975271" y="2637129"/>
                  <a:pt x="4989749" y="2639233"/>
                  <a:pt x="5004000" y="2642400"/>
                </a:cubicBezTo>
                <a:cubicBezTo>
                  <a:pt x="5011409" y="2644046"/>
                  <a:pt x="5018087" y="2648527"/>
                  <a:pt x="5025600" y="2649600"/>
                </a:cubicBezTo>
                <a:cubicBezTo>
                  <a:pt x="5068629" y="2655747"/>
                  <a:pt x="5112326" y="2656854"/>
                  <a:pt x="5155200" y="2664000"/>
                </a:cubicBezTo>
                <a:lnTo>
                  <a:pt x="5198400" y="2671200"/>
                </a:lnTo>
                <a:cubicBezTo>
                  <a:pt x="5210440" y="2673389"/>
                  <a:pt x="5222305" y="2676539"/>
                  <a:pt x="5234400" y="2678400"/>
                </a:cubicBezTo>
                <a:cubicBezTo>
                  <a:pt x="5253524" y="2681342"/>
                  <a:pt x="5272865" y="2682730"/>
                  <a:pt x="5292000" y="2685600"/>
                </a:cubicBezTo>
                <a:cubicBezTo>
                  <a:pt x="5320874" y="2689931"/>
                  <a:pt x="5349304" y="2697575"/>
                  <a:pt x="5378400" y="2700000"/>
                </a:cubicBezTo>
                <a:lnTo>
                  <a:pt x="5464800" y="2707200"/>
                </a:lnTo>
                <a:cubicBezTo>
                  <a:pt x="5499097" y="2714059"/>
                  <a:pt x="5521349" y="2719421"/>
                  <a:pt x="5558400" y="2721600"/>
                </a:cubicBezTo>
                <a:cubicBezTo>
                  <a:pt x="5579963" y="2722868"/>
                  <a:pt x="5601600" y="2721600"/>
                  <a:pt x="5623200" y="2721600"/>
                </a:cubicBez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505200" y="4343400"/>
            <a:ext cx="0" cy="63341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342" name="TextBox 12"/>
          <p:cNvSpPr txBox="1">
            <a:spLocks noChangeArrowheads="1"/>
          </p:cNvSpPr>
          <p:nvPr/>
        </p:nvSpPr>
        <p:spPr bwMode="auto">
          <a:xfrm>
            <a:off x="2573338" y="4976813"/>
            <a:ext cx="2082800" cy="673100"/>
          </a:xfrm>
          <a:prstGeom prst="rect">
            <a:avLst/>
          </a:prstGeom>
          <a:noFill/>
          <a:ln w="31750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latin typeface="Arial" pitchFamily="34" charset="0"/>
                <a:ea typeface="华文新魏"/>
                <a:cs typeface="华文新魏"/>
              </a:rPr>
              <a:t>Spectrally-Shaped</a:t>
            </a:r>
            <a:br>
              <a:rPr lang="en-US" sz="1800">
                <a:latin typeface="Arial" pitchFamily="34" charset="0"/>
                <a:ea typeface="华文新魏"/>
                <a:cs typeface="华文新魏"/>
              </a:rPr>
            </a:br>
            <a:r>
              <a:rPr lang="en-US" sz="1800">
                <a:latin typeface="Arial" pitchFamily="34" charset="0"/>
                <a:ea typeface="华文新魏"/>
                <a:cs typeface="华文新魏"/>
              </a:rPr>
              <a:t>Background Noise</a:t>
            </a:r>
          </a:p>
        </p:txBody>
      </p:sp>
      <p:sp>
        <p:nvSpPr>
          <p:cNvPr id="3" name="Rectangle 2"/>
          <p:cNvSpPr/>
          <p:nvPr/>
        </p:nvSpPr>
        <p:spPr>
          <a:xfrm>
            <a:off x="2819400" y="2819400"/>
            <a:ext cx="1295400" cy="1212850"/>
          </a:xfrm>
          <a:prstGeom prst="rect">
            <a:avLst/>
          </a:prstGeom>
          <a:solidFill>
            <a:srgbClr val="FFFF00">
              <a:alpha val="29000"/>
            </a:srgb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4648200" y="2901950"/>
            <a:ext cx="533400" cy="1054100"/>
          </a:xfrm>
          <a:prstGeom prst="rect">
            <a:avLst/>
          </a:prstGeom>
          <a:solidFill>
            <a:srgbClr val="FFFF00">
              <a:alpha val="29000"/>
            </a:srgb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sp>
        <p:nvSpPr>
          <p:cNvPr id="14345" name="TextBox 10"/>
          <p:cNvSpPr txBox="1">
            <a:spLocks noChangeArrowheads="1"/>
          </p:cNvSpPr>
          <p:nvPr/>
        </p:nvSpPr>
        <p:spPr bwMode="auto">
          <a:xfrm>
            <a:off x="2411413" y="1933575"/>
            <a:ext cx="2736850" cy="369888"/>
          </a:xfrm>
          <a:prstGeom prst="rect">
            <a:avLst/>
          </a:prstGeom>
          <a:noFill/>
          <a:ln w="31750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latin typeface="Arial" pitchFamily="34" charset="0"/>
                <a:ea typeface="华文新魏"/>
                <a:cs typeface="华文新魏"/>
              </a:rPr>
              <a:t>Narrowband Interference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614738" y="2301875"/>
            <a:ext cx="165100" cy="51752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886200" y="2301875"/>
            <a:ext cx="762000" cy="57785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349" name="Text Box 14"/>
          <p:cNvSpPr txBox="1">
            <a:spLocks noChangeArrowheads="1"/>
          </p:cNvSpPr>
          <p:nvPr/>
        </p:nvSpPr>
        <p:spPr bwMode="auto">
          <a:xfrm>
            <a:off x="152400" y="6140450"/>
            <a:ext cx="495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Measurement taken on a wall power plug in an apartment in Austin, Texas, on March 20, 2011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940BCE1-8080-D94B-B6D0-D74D099F075B}"/>
              </a:ext>
            </a:extLst>
          </p:cNvPr>
          <p:cNvSpPr txBox="1">
            <a:spLocks/>
          </p:cNvSpPr>
          <p:nvPr/>
        </p:nvSpPr>
        <p:spPr>
          <a:xfrm>
            <a:off x="457200" y="304800"/>
            <a:ext cx="83058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9pPr>
          </a:lstStyle>
          <a:p>
            <a:r>
              <a:rPr lang="en-US" i="1" kern="0"/>
              <a:t>Impairment</a:t>
            </a:r>
            <a:r>
              <a:rPr lang="en-US" kern="0"/>
              <a:t>: Additive Interference</a:t>
            </a:r>
            <a:endParaRPr lang="en-US" kern="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1C3C3D-CB81-504E-A158-3E04EBB385DE}"/>
              </a:ext>
            </a:extLst>
          </p:cNvPr>
          <p:cNvSpPr txBox="1"/>
          <p:nvPr/>
        </p:nvSpPr>
        <p:spPr>
          <a:xfrm>
            <a:off x="5257800" y="62484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6600FF"/>
                </a:solidFill>
              </a:rPr>
              <a:t>Home Powerline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/>
              <a:t>12 - </a:t>
            </a:r>
            <a:fld id="{0A1C379B-8797-4B39-BBAD-B9292779CFD3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219200"/>
            <a:ext cx="7343775" cy="4937125"/>
          </a:xfrm>
        </p:spPr>
      </p:pic>
      <p:sp>
        <p:nvSpPr>
          <p:cNvPr id="6" name="Freeform 5"/>
          <p:cNvSpPr/>
          <p:nvPr/>
        </p:nvSpPr>
        <p:spPr>
          <a:xfrm>
            <a:off x="2297113" y="2901950"/>
            <a:ext cx="5094287" cy="2722563"/>
          </a:xfrm>
          <a:custGeom>
            <a:avLst/>
            <a:gdLst>
              <a:gd name="connsiteX0" fmla="*/ 0 w 5623200"/>
              <a:gd name="connsiteY0" fmla="*/ 0 h 2722163"/>
              <a:gd name="connsiteX1" fmla="*/ 21600 w 5623200"/>
              <a:gd name="connsiteY1" fmla="*/ 43200 h 2722163"/>
              <a:gd name="connsiteX2" fmla="*/ 28800 w 5623200"/>
              <a:gd name="connsiteY2" fmla="*/ 79200 h 2722163"/>
              <a:gd name="connsiteX3" fmla="*/ 43200 w 5623200"/>
              <a:gd name="connsiteY3" fmla="*/ 122400 h 2722163"/>
              <a:gd name="connsiteX4" fmla="*/ 50400 w 5623200"/>
              <a:gd name="connsiteY4" fmla="*/ 151200 h 2722163"/>
              <a:gd name="connsiteX5" fmla="*/ 64800 w 5623200"/>
              <a:gd name="connsiteY5" fmla="*/ 172800 h 2722163"/>
              <a:gd name="connsiteX6" fmla="*/ 79200 w 5623200"/>
              <a:gd name="connsiteY6" fmla="*/ 223200 h 2722163"/>
              <a:gd name="connsiteX7" fmla="*/ 93600 w 5623200"/>
              <a:gd name="connsiteY7" fmla="*/ 244800 h 2722163"/>
              <a:gd name="connsiteX8" fmla="*/ 115200 w 5623200"/>
              <a:gd name="connsiteY8" fmla="*/ 309600 h 2722163"/>
              <a:gd name="connsiteX9" fmla="*/ 136800 w 5623200"/>
              <a:gd name="connsiteY9" fmla="*/ 367200 h 2722163"/>
              <a:gd name="connsiteX10" fmla="*/ 144000 w 5623200"/>
              <a:gd name="connsiteY10" fmla="*/ 388800 h 2722163"/>
              <a:gd name="connsiteX11" fmla="*/ 172800 w 5623200"/>
              <a:gd name="connsiteY11" fmla="*/ 446400 h 2722163"/>
              <a:gd name="connsiteX12" fmla="*/ 187200 w 5623200"/>
              <a:gd name="connsiteY12" fmla="*/ 482400 h 2722163"/>
              <a:gd name="connsiteX13" fmla="*/ 194400 w 5623200"/>
              <a:gd name="connsiteY13" fmla="*/ 518400 h 2722163"/>
              <a:gd name="connsiteX14" fmla="*/ 216000 w 5623200"/>
              <a:gd name="connsiteY14" fmla="*/ 547200 h 2722163"/>
              <a:gd name="connsiteX15" fmla="*/ 237600 w 5623200"/>
              <a:gd name="connsiteY15" fmla="*/ 590400 h 2722163"/>
              <a:gd name="connsiteX16" fmla="*/ 266400 w 5623200"/>
              <a:gd name="connsiteY16" fmla="*/ 655200 h 2722163"/>
              <a:gd name="connsiteX17" fmla="*/ 288000 w 5623200"/>
              <a:gd name="connsiteY17" fmla="*/ 676800 h 2722163"/>
              <a:gd name="connsiteX18" fmla="*/ 324000 w 5623200"/>
              <a:gd name="connsiteY18" fmla="*/ 727200 h 2722163"/>
              <a:gd name="connsiteX19" fmla="*/ 352800 w 5623200"/>
              <a:gd name="connsiteY19" fmla="*/ 756000 h 2722163"/>
              <a:gd name="connsiteX20" fmla="*/ 403200 w 5623200"/>
              <a:gd name="connsiteY20" fmla="*/ 792000 h 2722163"/>
              <a:gd name="connsiteX21" fmla="*/ 446400 w 5623200"/>
              <a:gd name="connsiteY21" fmla="*/ 842400 h 2722163"/>
              <a:gd name="connsiteX22" fmla="*/ 496800 w 5623200"/>
              <a:gd name="connsiteY22" fmla="*/ 892800 h 2722163"/>
              <a:gd name="connsiteX23" fmla="*/ 525600 w 5623200"/>
              <a:gd name="connsiteY23" fmla="*/ 914400 h 2722163"/>
              <a:gd name="connsiteX24" fmla="*/ 554400 w 5623200"/>
              <a:gd name="connsiteY24" fmla="*/ 943200 h 2722163"/>
              <a:gd name="connsiteX25" fmla="*/ 590400 w 5623200"/>
              <a:gd name="connsiteY25" fmla="*/ 964800 h 2722163"/>
              <a:gd name="connsiteX26" fmla="*/ 619200 w 5623200"/>
              <a:gd name="connsiteY26" fmla="*/ 986400 h 2722163"/>
              <a:gd name="connsiteX27" fmla="*/ 648000 w 5623200"/>
              <a:gd name="connsiteY27" fmla="*/ 1000800 h 2722163"/>
              <a:gd name="connsiteX28" fmla="*/ 669600 w 5623200"/>
              <a:gd name="connsiteY28" fmla="*/ 1015200 h 2722163"/>
              <a:gd name="connsiteX29" fmla="*/ 720000 w 5623200"/>
              <a:gd name="connsiteY29" fmla="*/ 1051200 h 2722163"/>
              <a:gd name="connsiteX30" fmla="*/ 748800 w 5623200"/>
              <a:gd name="connsiteY30" fmla="*/ 1072800 h 2722163"/>
              <a:gd name="connsiteX31" fmla="*/ 770400 w 5623200"/>
              <a:gd name="connsiteY31" fmla="*/ 1080000 h 2722163"/>
              <a:gd name="connsiteX32" fmla="*/ 828000 w 5623200"/>
              <a:gd name="connsiteY32" fmla="*/ 1116000 h 2722163"/>
              <a:gd name="connsiteX33" fmla="*/ 856800 w 5623200"/>
              <a:gd name="connsiteY33" fmla="*/ 1130400 h 2722163"/>
              <a:gd name="connsiteX34" fmla="*/ 878400 w 5623200"/>
              <a:gd name="connsiteY34" fmla="*/ 1144800 h 2722163"/>
              <a:gd name="connsiteX35" fmla="*/ 914400 w 5623200"/>
              <a:gd name="connsiteY35" fmla="*/ 1152000 h 2722163"/>
              <a:gd name="connsiteX36" fmla="*/ 950400 w 5623200"/>
              <a:gd name="connsiteY36" fmla="*/ 1173600 h 2722163"/>
              <a:gd name="connsiteX37" fmla="*/ 972000 w 5623200"/>
              <a:gd name="connsiteY37" fmla="*/ 1180800 h 2722163"/>
              <a:gd name="connsiteX38" fmla="*/ 1044000 w 5623200"/>
              <a:gd name="connsiteY38" fmla="*/ 1202400 h 2722163"/>
              <a:gd name="connsiteX39" fmla="*/ 1101600 w 5623200"/>
              <a:gd name="connsiteY39" fmla="*/ 1231200 h 2722163"/>
              <a:gd name="connsiteX40" fmla="*/ 1123200 w 5623200"/>
              <a:gd name="connsiteY40" fmla="*/ 1245600 h 2722163"/>
              <a:gd name="connsiteX41" fmla="*/ 1180800 w 5623200"/>
              <a:gd name="connsiteY41" fmla="*/ 1274400 h 2722163"/>
              <a:gd name="connsiteX42" fmla="*/ 1209600 w 5623200"/>
              <a:gd name="connsiteY42" fmla="*/ 1288800 h 2722163"/>
              <a:gd name="connsiteX43" fmla="*/ 1245600 w 5623200"/>
              <a:gd name="connsiteY43" fmla="*/ 1310400 h 2722163"/>
              <a:gd name="connsiteX44" fmla="*/ 1267200 w 5623200"/>
              <a:gd name="connsiteY44" fmla="*/ 1324800 h 2722163"/>
              <a:gd name="connsiteX45" fmla="*/ 1288800 w 5623200"/>
              <a:gd name="connsiteY45" fmla="*/ 1332000 h 2722163"/>
              <a:gd name="connsiteX46" fmla="*/ 1375200 w 5623200"/>
              <a:gd name="connsiteY46" fmla="*/ 1389600 h 2722163"/>
              <a:gd name="connsiteX47" fmla="*/ 1461600 w 5623200"/>
              <a:gd name="connsiteY47" fmla="*/ 1447200 h 2722163"/>
              <a:gd name="connsiteX48" fmla="*/ 1519200 w 5623200"/>
              <a:gd name="connsiteY48" fmla="*/ 1483200 h 2722163"/>
              <a:gd name="connsiteX49" fmla="*/ 1548000 w 5623200"/>
              <a:gd name="connsiteY49" fmla="*/ 1490400 h 2722163"/>
              <a:gd name="connsiteX50" fmla="*/ 1620000 w 5623200"/>
              <a:gd name="connsiteY50" fmla="*/ 1526400 h 2722163"/>
              <a:gd name="connsiteX51" fmla="*/ 1620000 w 5623200"/>
              <a:gd name="connsiteY51" fmla="*/ 1526400 h 2722163"/>
              <a:gd name="connsiteX52" fmla="*/ 1656000 w 5623200"/>
              <a:gd name="connsiteY52" fmla="*/ 1548000 h 2722163"/>
              <a:gd name="connsiteX53" fmla="*/ 1684800 w 5623200"/>
              <a:gd name="connsiteY53" fmla="*/ 1562400 h 2722163"/>
              <a:gd name="connsiteX54" fmla="*/ 1706400 w 5623200"/>
              <a:gd name="connsiteY54" fmla="*/ 1576800 h 2722163"/>
              <a:gd name="connsiteX55" fmla="*/ 1771200 w 5623200"/>
              <a:gd name="connsiteY55" fmla="*/ 1605600 h 2722163"/>
              <a:gd name="connsiteX56" fmla="*/ 1821600 w 5623200"/>
              <a:gd name="connsiteY56" fmla="*/ 1634400 h 2722163"/>
              <a:gd name="connsiteX57" fmla="*/ 1864800 w 5623200"/>
              <a:gd name="connsiteY57" fmla="*/ 1648800 h 2722163"/>
              <a:gd name="connsiteX58" fmla="*/ 1922400 w 5623200"/>
              <a:gd name="connsiteY58" fmla="*/ 1677600 h 2722163"/>
              <a:gd name="connsiteX59" fmla="*/ 1972800 w 5623200"/>
              <a:gd name="connsiteY59" fmla="*/ 1699200 h 2722163"/>
              <a:gd name="connsiteX60" fmla="*/ 1994400 w 5623200"/>
              <a:gd name="connsiteY60" fmla="*/ 1706400 h 2722163"/>
              <a:gd name="connsiteX61" fmla="*/ 2016000 w 5623200"/>
              <a:gd name="connsiteY61" fmla="*/ 1720800 h 2722163"/>
              <a:gd name="connsiteX62" fmla="*/ 2088000 w 5623200"/>
              <a:gd name="connsiteY62" fmla="*/ 1749600 h 2722163"/>
              <a:gd name="connsiteX63" fmla="*/ 2138400 w 5623200"/>
              <a:gd name="connsiteY63" fmla="*/ 1778400 h 2722163"/>
              <a:gd name="connsiteX64" fmla="*/ 2174400 w 5623200"/>
              <a:gd name="connsiteY64" fmla="*/ 1792800 h 2722163"/>
              <a:gd name="connsiteX65" fmla="*/ 2268000 w 5623200"/>
              <a:gd name="connsiteY65" fmla="*/ 1828800 h 2722163"/>
              <a:gd name="connsiteX66" fmla="*/ 2311200 w 5623200"/>
              <a:gd name="connsiteY66" fmla="*/ 1850400 h 2722163"/>
              <a:gd name="connsiteX67" fmla="*/ 2347200 w 5623200"/>
              <a:gd name="connsiteY67" fmla="*/ 1872000 h 2722163"/>
              <a:gd name="connsiteX68" fmla="*/ 2383200 w 5623200"/>
              <a:gd name="connsiteY68" fmla="*/ 1886400 h 2722163"/>
              <a:gd name="connsiteX69" fmla="*/ 2455200 w 5623200"/>
              <a:gd name="connsiteY69" fmla="*/ 1922400 h 2722163"/>
              <a:gd name="connsiteX70" fmla="*/ 2505600 w 5623200"/>
              <a:gd name="connsiteY70" fmla="*/ 1936800 h 2722163"/>
              <a:gd name="connsiteX71" fmla="*/ 2527200 w 5623200"/>
              <a:gd name="connsiteY71" fmla="*/ 1951200 h 2722163"/>
              <a:gd name="connsiteX72" fmla="*/ 2577600 w 5623200"/>
              <a:gd name="connsiteY72" fmla="*/ 1965600 h 2722163"/>
              <a:gd name="connsiteX73" fmla="*/ 2613600 w 5623200"/>
              <a:gd name="connsiteY73" fmla="*/ 1980000 h 2722163"/>
              <a:gd name="connsiteX74" fmla="*/ 2671200 w 5623200"/>
              <a:gd name="connsiteY74" fmla="*/ 1994400 h 2722163"/>
              <a:gd name="connsiteX75" fmla="*/ 2707200 w 5623200"/>
              <a:gd name="connsiteY75" fmla="*/ 2016000 h 2722163"/>
              <a:gd name="connsiteX76" fmla="*/ 2779200 w 5623200"/>
              <a:gd name="connsiteY76" fmla="*/ 2037600 h 2722163"/>
              <a:gd name="connsiteX77" fmla="*/ 2822400 w 5623200"/>
              <a:gd name="connsiteY77" fmla="*/ 2052000 h 2722163"/>
              <a:gd name="connsiteX78" fmla="*/ 2880000 w 5623200"/>
              <a:gd name="connsiteY78" fmla="*/ 2066400 h 2722163"/>
              <a:gd name="connsiteX79" fmla="*/ 2952000 w 5623200"/>
              <a:gd name="connsiteY79" fmla="*/ 2088000 h 2722163"/>
              <a:gd name="connsiteX80" fmla="*/ 3038400 w 5623200"/>
              <a:gd name="connsiteY80" fmla="*/ 2109600 h 2722163"/>
              <a:gd name="connsiteX81" fmla="*/ 3067200 w 5623200"/>
              <a:gd name="connsiteY81" fmla="*/ 2124000 h 2722163"/>
              <a:gd name="connsiteX82" fmla="*/ 3124800 w 5623200"/>
              <a:gd name="connsiteY82" fmla="*/ 2138400 h 2722163"/>
              <a:gd name="connsiteX83" fmla="*/ 3254400 w 5623200"/>
              <a:gd name="connsiteY83" fmla="*/ 2174400 h 2722163"/>
              <a:gd name="connsiteX84" fmla="*/ 3312000 w 5623200"/>
              <a:gd name="connsiteY84" fmla="*/ 2196000 h 2722163"/>
              <a:gd name="connsiteX85" fmla="*/ 3348000 w 5623200"/>
              <a:gd name="connsiteY85" fmla="*/ 2210400 h 2722163"/>
              <a:gd name="connsiteX86" fmla="*/ 3405600 w 5623200"/>
              <a:gd name="connsiteY86" fmla="*/ 2224800 h 2722163"/>
              <a:gd name="connsiteX87" fmla="*/ 3470400 w 5623200"/>
              <a:gd name="connsiteY87" fmla="*/ 2246400 h 2722163"/>
              <a:gd name="connsiteX88" fmla="*/ 3506400 w 5623200"/>
              <a:gd name="connsiteY88" fmla="*/ 2260800 h 2722163"/>
              <a:gd name="connsiteX89" fmla="*/ 3556800 w 5623200"/>
              <a:gd name="connsiteY89" fmla="*/ 2275200 h 2722163"/>
              <a:gd name="connsiteX90" fmla="*/ 3578400 w 5623200"/>
              <a:gd name="connsiteY90" fmla="*/ 2282400 h 2722163"/>
              <a:gd name="connsiteX91" fmla="*/ 3621600 w 5623200"/>
              <a:gd name="connsiteY91" fmla="*/ 2289600 h 2722163"/>
              <a:gd name="connsiteX92" fmla="*/ 3643200 w 5623200"/>
              <a:gd name="connsiteY92" fmla="*/ 2304000 h 2722163"/>
              <a:gd name="connsiteX93" fmla="*/ 3722400 w 5623200"/>
              <a:gd name="connsiteY93" fmla="*/ 2318400 h 2722163"/>
              <a:gd name="connsiteX94" fmla="*/ 3758400 w 5623200"/>
              <a:gd name="connsiteY94" fmla="*/ 2332800 h 2722163"/>
              <a:gd name="connsiteX95" fmla="*/ 3830400 w 5623200"/>
              <a:gd name="connsiteY95" fmla="*/ 2347200 h 2722163"/>
              <a:gd name="connsiteX96" fmla="*/ 3866400 w 5623200"/>
              <a:gd name="connsiteY96" fmla="*/ 2361600 h 2722163"/>
              <a:gd name="connsiteX97" fmla="*/ 3909600 w 5623200"/>
              <a:gd name="connsiteY97" fmla="*/ 2376000 h 2722163"/>
              <a:gd name="connsiteX98" fmla="*/ 3945600 w 5623200"/>
              <a:gd name="connsiteY98" fmla="*/ 2390400 h 2722163"/>
              <a:gd name="connsiteX99" fmla="*/ 3981600 w 5623200"/>
              <a:gd name="connsiteY99" fmla="*/ 2397600 h 2722163"/>
              <a:gd name="connsiteX100" fmla="*/ 4024800 w 5623200"/>
              <a:gd name="connsiteY100" fmla="*/ 2412000 h 2722163"/>
              <a:gd name="connsiteX101" fmla="*/ 4053600 w 5623200"/>
              <a:gd name="connsiteY101" fmla="*/ 2419200 h 2722163"/>
              <a:gd name="connsiteX102" fmla="*/ 4082400 w 5623200"/>
              <a:gd name="connsiteY102" fmla="*/ 2433600 h 2722163"/>
              <a:gd name="connsiteX103" fmla="*/ 4197600 w 5623200"/>
              <a:gd name="connsiteY103" fmla="*/ 2455200 h 2722163"/>
              <a:gd name="connsiteX104" fmla="*/ 4248000 w 5623200"/>
              <a:gd name="connsiteY104" fmla="*/ 2476800 h 2722163"/>
              <a:gd name="connsiteX105" fmla="*/ 4320000 w 5623200"/>
              <a:gd name="connsiteY105" fmla="*/ 2491200 h 2722163"/>
              <a:gd name="connsiteX106" fmla="*/ 4420800 w 5623200"/>
              <a:gd name="connsiteY106" fmla="*/ 2527200 h 2722163"/>
              <a:gd name="connsiteX107" fmla="*/ 4478400 w 5623200"/>
              <a:gd name="connsiteY107" fmla="*/ 2541600 h 2722163"/>
              <a:gd name="connsiteX108" fmla="*/ 4500000 w 5623200"/>
              <a:gd name="connsiteY108" fmla="*/ 2548800 h 2722163"/>
              <a:gd name="connsiteX109" fmla="*/ 4600800 w 5623200"/>
              <a:gd name="connsiteY109" fmla="*/ 2563200 h 2722163"/>
              <a:gd name="connsiteX110" fmla="*/ 4644000 w 5623200"/>
              <a:gd name="connsiteY110" fmla="*/ 2577600 h 2722163"/>
              <a:gd name="connsiteX111" fmla="*/ 4687200 w 5623200"/>
              <a:gd name="connsiteY111" fmla="*/ 2584800 h 2722163"/>
              <a:gd name="connsiteX112" fmla="*/ 4780800 w 5623200"/>
              <a:gd name="connsiteY112" fmla="*/ 2606400 h 2722163"/>
              <a:gd name="connsiteX113" fmla="*/ 4867200 w 5623200"/>
              <a:gd name="connsiteY113" fmla="*/ 2620800 h 2722163"/>
              <a:gd name="connsiteX114" fmla="*/ 4896000 w 5623200"/>
              <a:gd name="connsiteY114" fmla="*/ 2628000 h 2722163"/>
              <a:gd name="connsiteX115" fmla="*/ 4960800 w 5623200"/>
              <a:gd name="connsiteY115" fmla="*/ 2635200 h 2722163"/>
              <a:gd name="connsiteX116" fmla="*/ 5004000 w 5623200"/>
              <a:gd name="connsiteY116" fmla="*/ 2642400 h 2722163"/>
              <a:gd name="connsiteX117" fmla="*/ 5025600 w 5623200"/>
              <a:gd name="connsiteY117" fmla="*/ 2649600 h 2722163"/>
              <a:gd name="connsiteX118" fmla="*/ 5155200 w 5623200"/>
              <a:gd name="connsiteY118" fmla="*/ 2664000 h 2722163"/>
              <a:gd name="connsiteX119" fmla="*/ 5198400 w 5623200"/>
              <a:gd name="connsiteY119" fmla="*/ 2671200 h 2722163"/>
              <a:gd name="connsiteX120" fmla="*/ 5234400 w 5623200"/>
              <a:gd name="connsiteY120" fmla="*/ 2678400 h 2722163"/>
              <a:gd name="connsiteX121" fmla="*/ 5292000 w 5623200"/>
              <a:gd name="connsiteY121" fmla="*/ 2685600 h 2722163"/>
              <a:gd name="connsiteX122" fmla="*/ 5378400 w 5623200"/>
              <a:gd name="connsiteY122" fmla="*/ 2700000 h 2722163"/>
              <a:gd name="connsiteX123" fmla="*/ 5464800 w 5623200"/>
              <a:gd name="connsiteY123" fmla="*/ 2707200 h 2722163"/>
              <a:gd name="connsiteX124" fmla="*/ 5558400 w 5623200"/>
              <a:gd name="connsiteY124" fmla="*/ 2721600 h 2722163"/>
              <a:gd name="connsiteX125" fmla="*/ 5623200 w 5623200"/>
              <a:gd name="connsiteY125" fmla="*/ 2721600 h 2722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623200" h="2722163">
                <a:moveTo>
                  <a:pt x="0" y="0"/>
                </a:moveTo>
                <a:cubicBezTo>
                  <a:pt x="7200" y="14400"/>
                  <a:pt x="16098" y="28070"/>
                  <a:pt x="21600" y="43200"/>
                </a:cubicBezTo>
                <a:cubicBezTo>
                  <a:pt x="25782" y="54701"/>
                  <a:pt x="25580" y="67394"/>
                  <a:pt x="28800" y="79200"/>
                </a:cubicBezTo>
                <a:cubicBezTo>
                  <a:pt x="32794" y="93844"/>
                  <a:pt x="38838" y="107861"/>
                  <a:pt x="43200" y="122400"/>
                </a:cubicBezTo>
                <a:cubicBezTo>
                  <a:pt x="46043" y="131878"/>
                  <a:pt x="46502" y="142105"/>
                  <a:pt x="50400" y="151200"/>
                </a:cubicBezTo>
                <a:cubicBezTo>
                  <a:pt x="53809" y="159154"/>
                  <a:pt x="60930" y="165060"/>
                  <a:pt x="64800" y="172800"/>
                </a:cubicBezTo>
                <a:cubicBezTo>
                  <a:pt x="78811" y="200822"/>
                  <a:pt x="65359" y="190904"/>
                  <a:pt x="79200" y="223200"/>
                </a:cubicBezTo>
                <a:cubicBezTo>
                  <a:pt x="82609" y="231154"/>
                  <a:pt x="90272" y="236812"/>
                  <a:pt x="93600" y="244800"/>
                </a:cubicBezTo>
                <a:cubicBezTo>
                  <a:pt x="102357" y="265817"/>
                  <a:pt x="108000" y="288000"/>
                  <a:pt x="115200" y="309600"/>
                </a:cubicBezTo>
                <a:cubicBezTo>
                  <a:pt x="131543" y="358628"/>
                  <a:pt x="110972" y="298325"/>
                  <a:pt x="136800" y="367200"/>
                </a:cubicBezTo>
                <a:cubicBezTo>
                  <a:pt x="139465" y="374306"/>
                  <a:pt x="140859" y="381891"/>
                  <a:pt x="144000" y="388800"/>
                </a:cubicBezTo>
                <a:cubicBezTo>
                  <a:pt x="152883" y="408342"/>
                  <a:pt x="164828" y="426469"/>
                  <a:pt x="172800" y="446400"/>
                </a:cubicBezTo>
                <a:cubicBezTo>
                  <a:pt x="177600" y="458400"/>
                  <a:pt x="183486" y="470021"/>
                  <a:pt x="187200" y="482400"/>
                </a:cubicBezTo>
                <a:cubicBezTo>
                  <a:pt x="190716" y="494122"/>
                  <a:pt x="189430" y="507217"/>
                  <a:pt x="194400" y="518400"/>
                </a:cubicBezTo>
                <a:cubicBezTo>
                  <a:pt x="199274" y="529366"/>
                  <a:pt x="208800" y="537600"/>
                  <a:pt x="216000" y="547200"/>
                </a:cubicBezTo>
                <a:cubicBezTo>
                  <a:pt x="234097" y="601492"/>
                  <a:pt x="209685" y="534570"/>
                  <a:pt x="237600" y="590400"/>
                </a:cubicBezTo>
                <a:cubicBezTo>
                  <a:pt x="262691" y="640582"/>
                  <a:pt x="214253" y="576979"/>
                  <a:pt x="266400" y="655200"/>
                </a:cubicBezTo>
                <a:cubicBezTo>
                  <a:pt x="272048" y="663672"/>
                  <a:pt x="281481" y="668978"/>
                  <a:pt x="288000" y="676800"/>
                </a:cubicBezTo>
                <a:cubicBezTo>
                  <a:pt x="355203" y="757443"/>
                  <a:pt x="233215" y="623445"/>
                  <a:pt x="324000" y="727200"/>
                </a:cubicBezTo>
                <a:cubicBezTo>
                  <a:pt x="332940" y="737417"/>
                  <a:pt x="342583" y="747060"/>
                  <a:pt x="352800" y="756000"/>
                </a:cubicBezTo>
                <a:cubicBezTo>
                  <a:pt x="367089" y="768503"/>
                  <a:pt x="387071" y="781248"/>
                  <a:pt x="403200" y="792000"/>
                </a:cubicBezTo>
                <a:cubicBezTo>
                  <a:pt x="416419" y="831657"/>
                  <a:pt x="402126" y="801815"/>
                  <a:pt x="446400" y="842400"/>
                </a:cubicBezTo>
                <a:cubicBezTo>
                  <a:pt x="463914" y="858454"/>
                  <a:pt x="477793" y="878545"/>
                  <a:pt x="496800" y="892800"/>
                </a:cubicBezTo>
                <a:cubicBezTo>
                  <a:pt x="506400" y="900000"/>
                  <a:pt x="516569" y="906498"/>
                  <a:pt x="525600" y="914400"/>
                </a:cubicBezTo>
                <a:cubicBezTo>
                  <a:pt x="535817" y="923340"/>
                  <a:pt x="543683" y="934865"/>
                  <a:pt x="554400" y="943200"/>
                </a:cubicBezTo>
                <a:cubicBezTo>
                  <a:pt x="565446" y="951792"/>
                  <a:pt x="578756" y="957037"/>
                  <a:pt x="590400" y="964800"/>
                </a:cubicBezTo>
                <a:cubicBezTo>
                  <a:pt x="600385" y="971456"/>
                  <a:pt x="609024" y="980040"/>
                  <a:pt x="619200" y="986400"/>
                </a:cubicBezTo>
                <a:cubicBezTo>
                  <a:pt x="628302" y="992089"/>
                  <a:pt x="638681" y="995475"/>
                  <a:pt x="648000" y="1000800"/>
                </a:cubicBezTo>
                <a:cubicBezTo>
                  <a:pt x="655513" y="1005093"/>
                  <a:pt x="662400" y="1010400"/>
                  <a:pt x="669600" y="1015200"/>
                </a:cubicBezTo>
                <a:cubicBezTo>
                  <a:pt x="696025" y="1054838"/>
                  <a:pt x="668713" y="1022707"/>
                  <a:pt x="720000" y="1051200"/>
                </a:cubicBezTo>
                <a:cubicBezTo>
                  <a:pt x="730490" y="1057028"/>
                  <a:pt x="738381" y="1066846"/>
                  <a:pt x="748800" y="1072800"/>
                </a:cubicBezTo>
                <a:cubicBezTo>
                  <a:pt x="755390" y="1076565"/>
                  <a:pt x="763612" y="1076606"/>
                  <a:pt x="770400" y="1080000"/>
                </a:cubicBezTo>
                <a:cubicBezTo>
                  <a:pt x="824715" y="1107158"/>
                  <a:pt x="788019" y="1093154"/>
                  <a:pt x="828000" y="1116000"/>
                </a:cubicBezTo>
                <a:cubicBezTo>
                  <a:pt x="837319" y="1121325"/>
                  <a:pt x="847481" y="1125075"/>
                  <a:pt x="856800" y="1130400"/>
                </a:cubicBezTo>
                <a:cubicBezTo>
                  <a:pt x="864313" y="1134693"/>
                  <a:pt x="870298" y="1141762"/>
                  <a:pt x="878400" y="1144800"/>
                </a:cubicBezTo>
                <a:cubicBezTo>
                  <a:pt x="889858" y="1149097"/>
                  <a:pt x="902400" y="1149600"/>
                  <a:pt x="914400" y="1152000"/>
                </a:cubicBezTo>
                <a:cubicBezTo>
                  <a:pt x="926400" y="1159200"/>
                  <a:pt x="937883" y="1167342"/>
                  <a:pt x="950400" y="1173600"/>
                </a:cubicBezTo>
                <a:cubicBezTo>
                  <a:pt x="957188" y="1176994"/>
                  <a:pt x="964894" y="1178135"/>
                  <a:pt x="972000" y="1180800"/>
                </a:cubicBezTo>
                <a:cubicBezTo>
                  <a:pt x="1026128" y="1201098"/>
                  <a:pt x="988920" y="1191384"/>
                  <a:pt x="1044000" y="1202400"/>
                </a:cubicBezTo>
                <a:cubicBezTo>
                  <a:pt x="1094043" y="1235762"/>
                  <a:pt x="1031145" y="1195972"/>
                  <a:pt x="1101600" y="1231200"/>
                </a:cubicBezTo>
                <a:cubicBezTo>
                  <a:pt x="1109340" y="1235070"/>
                  <a:pt x="1115603" y="1241456"/>
                  <a:pt x="1123200" y="1245600"/>
                </a:cubicBezTo>
                <a:cubicBezTo>
                  <a:pt x="1142045" y="1255879"/>
                  <a:pt x="1161600" y="1264800"/>
                  <a:pt x="1180800" y="1274400"/>
                </a:cubicBezTo>
                <a:cubicBezTo>
                  <a:pt x="1190400" y="1279200"/>
                  <a:pt x="1200396" y="1283278"/>
                  <a:pt x="1209600" y="1288800"/>
                </a:cubicBezTo>
                <a:cubicBezTo>
                  <a:pt x="1221600" y="1296000"/>
                  <a:pt x="1233733" y="1302983"/>
                  <a:pt x="1245600" y="1310400"/>
                </a:cubicBezTo>
                <a:cubicBezTo>
                  <a:pt x="1252938" y="1314986"/>
                  <a:pt x="1259460" y="1320930"/>
                  <a:pt x="1267200" y="1324800"/>
                </a:cubicBezTo>
                <a:cubicBezTo>
                  <a:pt x="1273988" y="1328194"/>
                  <a:pt x="1281600" y="1329600"/>
                  <a:pt x="1288800" y="1332000"/>
                </a:cubicBezTo>
                <a:cubicBezTo>
                  <a:pt x="1353674" y="1380655"/>
                  <a:pt x="1273536" y="1321824"/>
                  <a:pt x="1375200" y="1389600"/>
                </a:cubicBezTo>
                <a:lnTo>
                  <a:pt x="1461600" y="1447200"/>
                </a:lnTo>
                <a:cubicBezTo>
                  <a:pt x="1472291" y="1454327"/>
                  <a:pt x="1512253" y="1481463"/>
                  <a:pt x="1519200" y="1483200"/>
                </a:cubicBezTo>
                <a:lnTo>
                  <a:pt x="1548000" y="1490400"/>
                </a:lnTo>
                <a:cubicBezTo>
                  <a:pt x="1588943" y="1521107"/>
                  <a:pt x="1565416" y="1508205"/>
                  <a:pt x="1620000" y="1526400"/>
                </a:cubicBezTo>
                <a:lnTo>
                  <a:pt x="1620000" y="1526400"/>
                </a:lnTo>
                <a:cubicBezTo>
                  <a:pt x="1632000" y="1533600"/>
                  <a:pt x="1643767" y="1541204"/>
                  <a:pt x="1656000" y="1548000"/>
                </a:cubicBezTo>
                <a:cubicBezTo>
                  <a:pt x="1665382" y="1553212"/>
                  <a:pt x="1675481" y="1557075"/>
                  <a:pt x="1684800" y="1562400"/>
                </a:cubicBezTo>
                <a:cubicBezTo>
                  <a:pt x="1692313" y="1566693"/>
                  <a:pt x="1698660" y="1572930"/>
                  <a:pt x="1706400" y="1576800"/>
                </a:cubicBezTo>
                <a:cubicBezTo>
                  <a:pt x="1768117" y="1607659"/>
                  <a:pt x="1717759" y="1575062"/>
                  <a:pt x="1771200" y="1605600"/>
                </a:cubicBezTo>
                <a:cubicBezTo>
                  <a:pt x="1801507" y="1622918"/>
                  <a:pt x="1785337" y="1619895"/>
                  <a:pt x="1821600" y="1634400"/>
                </a:cubicBezTo>
                <a:cubicBezTo>
                  <a:pt x="1835693" y="1640037"/>
                  <a:pt x="1850848" y="1642821"/>
                  <a:pt x="1864800" y="1648800"/>
                </a:cubicBezTo>
                <a:cubicBezTo>
                  <a:pt x="1884531" y="1657256"/>
                  <a:pt x="1902669" y="1669144"/>
                  <a:pt x="1922400" y="1677600"/>
                </a:cubicBezTo>
                <a:cubicBezTo>
                  <a:pt x="1939200" y="1684800"/>
                  <a:pt x="1955829" y="1692412"/>
                  <a:pt x="1972800" y="1699200"/>
                </a:cubicBezTo>
                <a:cubicBezTo>
                  <a:pt x="1979847" y="1702019"/>
                  <a:pt x="1987612" y="1703006"/>
                  <a:pt x="1994400" y="1706400"/>
                </a:cubicBezTo>
                <a:cubicBezTo>
                  <a:pt x="2002140" y="1710270"/>
                  <a:pt x="2008143" y="1717174"/>
                  <a:pt x="2016000" y="1720800"/>
                </a:cubicBezTo>
                <a:cubicBezTo>
                  <a:pt x="2039470" y="1731632"/>
                  <a:pt x="2066493" y="1735262"/>
                  <a:pt x="2088000" y="1749600"/>
                </a:cubicBezTo>
                <a:cubicBezTo>
                  <a:pt x="2111166" y="1765044"/>
                  <a:pt x="2110995" y="1766220"/>
                  <a:pt x="2138400" y="1778400"/>
                </a:cubicBezTo>
                <a:cubicBezTo>
                  <a:pt x="2150210" y="1783649"/>
                  <a:pt x="2162665" y="1787384"/>
                  <a:pt x="2174400" y="1792800"/>
                </a:cubicBezTo>
                <a:cubicBezTo>
                  <a:pt x="2253026" y="1829089"/>
                  <a:pt x="2205204" y="1816241"/>
                  <a:pt x="2268000" y="1828800"/>
                </a:cubicBezTo>
                <a:cubicBezTo>
                  <a:pt x="2329903" y="1870068"/>
                  <a:pt x="2251581" y="1820591"/>
                  <a:pt x="2311200" y="1850400"/>
                </a:cubicBezTo>
                <a:cubicBezTo>
                  <a:pt x="2323717" y="1856658"/>
                  <a:pt x="2334683" y="1865742"/>
                  <a:pt x="2347200" y="1872000"/>
                </a:cubicBezTo>
                <a:cubicBezTo>
                  <a:pt x="2358760" y="1877780"/>
                  <a:pt x="2371640" y="1880620"/>
                  <a:pt x="2383200" y="1886400"/>
                </a:cubicBezTo>
                <a:cubicBezTo>
                  <a:pt x="2451840" y="1920720"/>
                  <a:pt x="2329609" y="1876731"/>
                  <a:pt x="2455200" y="1922400"/>
                </a:cubicBezTo>
                <a:cubicBezTo>
                  <a:pt x="2472117" y="1928552"/>
                  <a:pt x="2489373" y="1928687"/>
                  <a:pt x="2505600" y="1936800"/>
                </a:cubicBezTo>
                <a:cubicBezTo>
                  <a:pt x="2513340" y="1940670"/>
                  <a:pt x="2519166" y="1947986"/>
                  <a:pt x="2527200" y="1951200"/>
                </a:cubicBezTo>
                <a:cubicBezTo>
                  <a:pt x="2543423" y="1957689"/>
                  <a:pt x="2561024" y="1960075"/>
                  <a:pt x="2577600" y="1965600"/>
                </a:cubicBezTo>
                <a:cubicBezTo>
                  <a:pt x="2589861" y="1969687"/>
                  <a:pt x="2601221" y="1976286"/>
                  <a:pt x="2613600" y="1980000"/>
                </a:cubicBezTo>
                <a:cubicBezTo>
                  <a:pt x="2634139" y="1986162"/>
                  <a:pt x="2652194" y="1984897"/>
                  <a:pt x="2671200" y="1994400"/>
                </a:cubicBezTo>
                <a:cubicBezTo>
                  <a:pt x="2683717" y="2000658"/>
                  <a:pt x="2694460" y="2010209"/>
                  <a:pt x="2707200" y="2016000"/>
                </a:cubicBezTo>
                <a:cubicBezTo>
                  <a:pt x="2740143" y="2030974"/>
                  <a:pt x="2748481" y="2028384"/>
                  <a:pt x="2779200" y="2037600"/>
                </a:cubicBezTo>
                <a:cubicBezTo>
                  <a:pt x="2793739" y="2041962"/>
                  <a:pt x="2807674" y="2048319"/>
                  <a:pt x="2822400" y="2052000"/>
                </a:cubicBezTo>
                <a:cubicBezTo>
                  <a:pt x="2841600" y="2056800"/>
                  <a:pt x="2861625" y="2059050"/>
                  <a:pt x="2880000" y="2066400"/>
                </a:cubicBezTo>
                <a:cubicBezTo>
                  <a:pt x="2944497" y="2092199"/>
                  <a:pt x="2887102" y="2071776"/>
                  <a:pt x="2952000" y="2088000"/>
                </a:cubicBezTo>
                <a:cubicBezTo>
                  <a:pt x="3058572" y="2114643"/>
                  <a:pt x="2954166" y="2092753"/>
                  <a:pt x="3038400" y="2109600"/>
                </a:cubicBezTo>
                <a:cubicBezTo>
                  <a:pt x="3048000" y="2114400"/>
                  <a:pt x="3057018" y="2120606"/>
                  <a:pt x="3067200" y="2124000"/>
                </a:cubicBezTo>
                <a:cubicBezTo>
                  <a:pt x="3170043" y="2158281"/>
                  <a:pt x="3054752" y="2111458"/>
                  <a:pt x="3124800" y="2138400"/>
                </a:cubicBezTo>
                <a:cubicBezTo>
                  <a:pt x="3220097" y="2175053"/>
                  <a:pt x="3167160" y="2163495"/>
                  <a:pt x="3254400" y="2174400"/>
                </a:cubicBezTo>
                <a:cubicBezTo>
                  <a:pt x="3313317" y="2203858"/>
                  <a:pt x="3253181" y="2176394"/>
                  <a:pt x="3312000" y="2196000"/>
                </a:cubicBezTo>
                <a:cubicBezTo>
                  <a:pt x="3324261" y="2200087"/>
                  <a:pt x="3335647" y="2206599"/>
                  <a:pt x="3348000" y="2210400"/>
                </a:cubicBezTo>
                <a:cubicBezTo>
                  <a:pt x="3366916" y="2216220"/>
                  <a:pt x="3387898" y="2215949"/>
                  <a:pt x="3405600" y="2224800"/>
                </a:cubicBezTo>
                <a:cubicBezTo>
                  <a:pt x="3465748" y="2254874"/>
                  <a:pt x="3400613" y="2225464"/>
                  <a:pt x="3470400" y="2246400"/>
                </a:cubicBezTo>
                <a:cubicBezTo>
                  <a:pt x="3482779" y="2250114"/>
                  <a:pt x="3494139" y="2256713"/>
                  <a:pt x="3506400" y="2260800"/>
                </a:cubicBezTo>
                <a:cubicBezTo>
                  <a:pt x="3522976" y="2266325"/>
                  <a:pt x="3540065" y="2270179"/>
                  <a:pt x="3556800" y="2275200"/>
                </a:cubicBezTo>
                <a:cubicBezTo>
                  <a:pt x="3564069" y="2277381"/>
                  <a:pt x="3570991" y="2280754"/>
                  <a:pt x="3578400" y="2282400"/>
                </a:cubicBezTo>
                <a:cubicBezTo>
                  <a:pt x="3592651" y="2285567"/>
                  <a:pt x="3607200" y="2287200"/>
                  <a:pt x="3621600" y="2289600"/>
                </a:cubicBezTo>
                <a:cubicBezTo>
                  <a:pt x="3628800" y="2294400"/>
                  <a:pt x="3635098" y="2300962"/>
                  <a:pt x="3643200" y="2304000"/>
                </a:cubicBezTo>
                <a:cubicBezTo>
                  <a:pt x="3651250" y="2307019"/>
                  <a:pt x="3717548" y="2317591"/>
                  <a:pt x="3722400" y="2318400"/>
                </a:cubicBezTo>
                <a:cubicBezTo>
                  <a:pt x="3734400" y="2323200"/>
                  <a:pt x="3745931" y="2329399"/>
                  <a:pt x="3758400" y="2332800"/>
                </a:cubicBezTo>
                <a:cubicBezTo>
                  <a:pt x="3816891" y="2348752"/>
                  <a:pt x="3783688" y="2331629"/>
                  <a:pt x="3830400" y="2347200"/>
                </a:cubicBezTo>
                <a:cubicBezTo>
                  <a:pt x="3842661" y="2351287"/>
                  <a:pt x="3854254" y="2357183"/>
                  <a:pt x="3866400" y="2361600"/>
                </a:cubicBezTo>
                <a:cubicBezTo>
                  <a:pt x="3880665" y="2366787"/>
                  <a:pt x="3895507" y="2370363"/>
                  <a:pt x="3909600" y="2376000"/>
                </a:cubicBezTo>
                <a:cubicBezTo>
                  <a:pt x="3921600" y="2380800"/>
                  <a:pt x="3933221" y="2386686"/>
                  <a:pt x="3945600" y="2390400"/>
                </a:cubicBezTo>
                <a:cubicBezTo>
                  <a:pt x="3957322" y="2393916"/>
                  <a:pt x="3969794" y="2394380"/>
                  <a:pt x="3981600" y="2397600"/>
                </a:cubicBezTo>
                <a:cubicBezTo>
                  <a:pt x="3996244" y="2401594"/>
                  <a:pt x="4010074" y="2408319"/>
                  <a:pt x="4024800" y="2412000"/>
                </a:cubicBezTo>
                <a:cubicBezTo>
                  <a:pt x="4034400" y="2414400"/>
                  <a:pt x="4044335" y="2415725"/>
                  <a:pt x="4053600" y="2419200"/>
                </a:cubicBezTo>
                <a:cubicBezTo>
                  <a:pt x="4063650" y="2422969"/>
                  <a:pt x="4072080" y="2430651"/>
                  <a:pt x="4082400" y="2433600"/>
                </a:cubicBezTo>
                <a:cubicBezTo>
                  <a:pt x="4150979" y="2453194"/>
                  <a:pt x="4140836" y="2442586"/>
                  <a:pt x="4197600" y="2455200"/>
                </a:cubicBezTo>
                <a:cubicBezTo>
                  <a:pt x="4226857" y="2461702"/>
                  <a:pt x="4215983" y="2464794"/>
                  <a:pt x="4248000" y="2476800"/>
                </a:cubicBezTo>
                <a:cubicBezTo>
                  <a:pt x="4265185" y="2483244"/>
                  <a:pt x="4305069" y="2488711"/>
                  <a:pt x="4320000" y="2491200"/>
                </a:cubicBezTo>
                <a:cubicBezTo>
                  <a:pt x="4352838" y="2504335"/>
                  <a:pt x="4386551" y="2518638"/>
                  <a:pt x="4420800" y="2527200"/>
                </a:cubicBezTo>
                <a:cubicBezTo>
                  <a:pt x="4440000" y="2532000"/>
                  <a:pt x="4459306" y="2536393"/>
                  <a:pt x="4478400" y="2541600"/>
                </a:cubicBezTo>
                <a:cubicBezTo>
                  <a:pt x="4485722" y="2543597"/>
                  <a:pt x="4492514" y="2547552"/>
                  <a:pt x="4500000" y="2548800"/>
                </a:cubicBezTo>
                <a:cubicBezTo>
                  <a:pt x="4547485" y="2556714"/>
                  <a:pt x="4560088" y="2552097"/>
                  <a:pt x="4600800" y="2563200"/>
                </a:cubicBezTo>
                <a:cubicBezTo>
                  <a:pt x="4615444" y="2567194"/>
                  <a:pt x="4629274" y="2573919"/>
                  <a:pt x="4644000" y="2577600"/>
                </a:cubicBezTo>
                <a:cubicBezTo>
                  <a:pt x="4658163" y="2581141"/>
                  <a:pt x="4672925" y="2581741"/>
                  <a:pt x="4687200" y="2584800"/>
                </a:cubicBezTo>
                <a:cubicBezTo>
                  <a:pt x="4766531" y="2601800"/>
                  <a:pt x="4719297" y="2595547"/>
                  <a:pt x="4780800" y="2606400"/>
                </a:cubicBezTo>
                <a:cubicBezTo>
                  <a:pt x="4809553" y="2611474"/>
                  <a:pt x="4838874" y="2613719"/>
                  <a:pt x="4867200" y="2620800"/>
                </a:cubicBezTo>
                <a:cubicBezTo>
                  <a:pt x="4876800" y="2623200"/>
                  <a:pt x="4886220" y="2626495"/>
                  <a:pt x="4896000" y="2628000"/>
                </a:cubicBezTo>
                <a:cubicBezTo>
                  <a:pt x="4917480" y="2631305"/>
                  <a:pt x="4939258" y="2632328"/>
                  <a:pt x="4960800" y="2635200"/>
                </a:cubicBezTo>
                <a:cubicBezTo>
                  <a:pt x="4975271" y="2637129"/>
                  <a:pt x="4989749" y="2639233"/>
                  <a:pt x="5004000" y="2642400"/>
                </a:cubicBezTo>
                <a:cubicBezTo>
                  <a:pt x="5011409" y="2644046"/>
                  <a:pt x="5018087" y="2648527"/>
                  <a:pt x="5025600" y="2649600"/>
                </a:cubicBezTo>
                <a:cubicBezTo>
                  <a:pt x="5068629" y="2655747"/>
                  <a:pt x="5112326" y="2656854"/>
                  <a:pt x="5155200" y="2664000"/>
                </a:cubicBezTo>
                <a:lnTo>
                  <a:pt x="5198400" y="2671200"/>
                </a:lnTo>
                <a:cubicBezTo>
                  <a:pt x="5210440" y="2673389"/>
                  <a:pt x="5222305" y="2676539"/>
                  <a:pt x="5234400" y="2678400"/>
                </a:cubicBezTo>
                <a:cubicBezTo>
                  <a:pt x="5253524" y="2681342"/>
                  <a:pt x="5272865" y="2682730"/>
                  <a:pt x="5292000" y="2685600"/>
                </a:cubicBezTo>
                <a:cubicBezTo>
                  <a:pt x="5320874" y="2689931"/>
                  <a:pt x="5349304" y="2697575"/>
                  <a:pt x="5378400" y="2700000"/>
                </a:cubicBezTo>
                <a:lnTo>
                  <a:pt x="5464800" y="2707200"/>
                </a:lnTo>
                <a:cubicBezTo>
                  <a:pt x="5499097" y="2714059"/>
                  <a:pt x="5521349" y="2719421"/>
                  <a:pt x="5558400" y="2721600"/>
                </a:cubicBezTo>
                <a:cubicBezTo>
                  <a:pt x="5579963" y="2722868"/>
                  <a:pt x="5601600" y="2721600"/>
                  <a:pt x="5623200" y="2721600"/>
                </a:cubicBez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505200" y="4343400"/>
            <a:ext cx="0" cy="63341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66" name="TextBox 12"/>
          <p:cNvSpPr txBox="1">
            <a:spLocks noChangeArrowheads="1"/>
          </p:cNvSpPr>
          <p:nvPr/>
        </p:nvSpPr>
        <p:spPr bwMode="auto">
          <a:xfrm>
            <a:off x="2573338" y="4976813"/>
            <a:ext cx="2082800" cy="673100"/>
          </a:xfrm>
          <a:prstGeom prst="rect">
            <a:avLst/>
          </a:prstGeom>
          <a:noFill/>
          <a:ln w="31750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latin typeface="Arial" pitchFamily="34" charset="0"/>
                <a:ea typeface="华文新魏"/>
                <a:cs typeface="华文新魏"/>
              </a:rPr>
              <a:t>Spectrally-Shaped</a:t>
            </a:r>
            <a:br>
              <a:rPr lang="en-US" sz="1800">
                <a:latin typeface="Arial" pitchFamily="34" charset="0"/>
                <a:ea typeface="华文新魏"/>
                <a:cs typeface="华文新魏"/>
              </a:rPr>
            </a:br>
            <a:r>
              <a:rPr lang="en-US" sz="1800">
                <a:latin typeface="Arial" pitchFamily="34" charset="0"/>
                <a:ea typeface="华文新魏"/>
                <a:cs typeface="华文新魏"/>
              </a:rPr>
              <a:t>Background Noise</a:t>
            </a:r>
          </a:p>
        </p:txBody>
      </p:sp>
      <p:sp>
        <p:nvSpPr>
          <p:cNvPr id="3" name="Rectangle 2"/>
          <p:cNvSpPr/>
          <p:nvPr/>
        </p:nvSpPr>
        <p:spPr>
          <a:xfrm>
            <a:off x="2819400" y="2819400"/>
            <a:ext cx="1295400" cy="1212850"/>
          </a:xfrm>
          <a:prstGeom prst="rect">
            <a:avLst/>
          </a:prstGeom>
          <a:solidFill>
            <a:srgbClr val="FFFF00">
              <a:alpha val="29000"/>
            </a:srgb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4648200" y="2901950"/>
            <a:ext cx="533400" cy="1054100"/>
          </a:xfrm>
          <a:prstGeom prst="rect">
            <a:avLst/>
          </a:prstGeom>
          <a:solidFill>
            <a:srgbClr val="FFFF00">
              <a:alpha val="29000"/>
            </a:srgb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sp>
        <p:nvSpPr>
          <p:cNvPr id="15369" name="TextBox 10"/>
          <p:cNvSpPr txBox="1">
            <a:spLocks noChangeArrowheads="1"/>
          </p:cNvSpPr>
          <p:nvPr/>
        </p:nvSpPr>
        <p:spPr bwMode="auto">
          <a:xfrm>
            <a:off x="2411413" y="1933575"/>
            <a:ext cx="2736850" cy="369888"/>
          </a:xfrm>
          <a:prstGeom prst="rect">
            <a:avLst/>
          </a:prstGeom>
          <a:noFill/>
          <a:ln w="31750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latin typeface="Arial" pitchFamily="34" charset="0"/>
                <a:ea typeface="华文新魏"/>
                <a:cs typeface="华文新魏"/>
              </a:rPr>
              <a:t>Narrowband Interference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614738" y="2301875"/>
            <a:ext cx="165100" cy="51752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886200" y="2301875"/>
            <a:ext cx="762000" cy="57785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334000" y="1447800"/>
            <a:ext cx="1752600" cy="6096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73" name="TextBox 15"/>
          <p:cNvSpPr txBox="1">
            <a:spLocks noChangeArrowheads="1"/>
          </p:cNvSpPr>
          <p:nvPr/>
        </p:nvSpPr>
        <p:spPr bwMode="auto">
          <a:xfrm>
            <a:off x="7088188" y="1341438"/>
            <a:ext cx="1646237" cy="923925"/>
          </a:xfrm>
          <a:prstGeom prst="rect">
            <a:avLst/>
          </a:prstGeom>
          <a:noFill/>
          <a:ln w="31750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latin typeface="Arial" pitchFamily="34" charset="0"/>
                <a:ea typeface="华文新魏"/>
                <a:cs typeface="华文新魏"/>
              </a:rPr>
              <a:t>Periodic and </a:t>
            </a:r>
          </a:p>
          <a:p>
            <a:pPr eaLnBrk="1" hangingPunct="1"/>
            <a:r>
              <a:rPr lang="en-US" sz="1800">
                <a:latin typeface="Arial" pitchFamily="34" charset="0"/>
                <a:ea typeface="华文新魏"/>
                <a:cs typeface="华文新魏"/>
              </a:rPr>
              <a:t>Asynchronous</a:t>
            </a:r>
            <a:br>
              <a:rPr lang="en-US" sz="1800">
                <a:latin typeface="Arial" pitchFamily="34" charset="0"/>
                <a:ea typeface="华文新魏"/>
                <a:cs typeface="华文新魏"/>
              </a:rPr>
            </a:br>
            <a:r>
              <a:rPr lang="en-US" sz="1800">
                <a:latin typeface="Arial" pitchFamily="34" charset="0"/>
                <a:ea typeface="华文新魏"/>
                <a:cs typeface="华文新魏"/>
              </a:rPr>
              <a:t>Interference</a:t>
            </a:r>
          </a:p>
        </p:txBody>
      </p:sp>
      <p:cxnSp>
        <p:nvCxnSpPr>
          <p:cNvPr id="17" name="Straight Arrow Connector 16"/>
          <p:cNvCxnSpPr>
            <a:stCxn id="15373" idx="1"/>
          </p:cNvCxnSpPr>
          <p:nvPr/>
        </p:nvCxnSpPr>
        <p:spPr>
          <a:xfrm flipH="1">
            <a:off x="6324600" y="1803400"/>
            <a:ext cx="763588" cy="2540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5791200" y="2286000"/>
            <a:ext cx="1295400" cy="9144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6856413" y="2286000"/>
            <a:ext cx="915987" cy="21859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78" name="Text Box 19"/>
          <p:cNvSpPr txBox="1">
            <a:spLocks noChangeArrowheads="1"/>
          </p:cNvSpPr>
          <p:nvPr/>
        </p:nvSpPr>
        <p:spPr bwMode="auto">
          <a:xfrm>
            <a:off x="152400" y="6140450"/>
            <a:ext cx="495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Measurement taken on a wall power plug in an apartment in Austin, Texas, on March 20, 2011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CE2EA46-CEFA-F644-9A7F-1D58839FEC03}"/>
              </a:ext>
            </a:extLst>
          </p:cNvPr>
          <p:cNvSpPr txBox="1">
            <a:spLocks/>
          </p:cNvSpPr>
          <p:nvPr/>
        </p:nvSpPr>
        <p:spPr>
          <a:xfrm>
            <a:off x="457200" y="304800"/>
            <a:ext cx="83058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FF"/>
                </a:solidFill>
                <a:latin typeface="Times New Roman" pitchFamily="18" charset="0"/>
              </a:defRPr>
            </a:lvl9pPr>
          </a:lstStyle>
          <a:p>
            <a:r>
              <a:rPr lang="en-US" i="1" kern="0" dirty="0"/>
              <a:t>Impairment</a:t>
            </a:r>
            <a:r>
              <a:rPr lang="en-US" kern="0" dirty="0"/>
              <a:t>: Additive Interference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CFF158-C519-EF4D-BB44-B38A1D7DC5F3}"/>
              </a:ext>
            </a:extLst>
          </p:cNvPr>
          <p:cNvSpPr txBox="1"/>
          <p:nvPr/>
        </p:nvSpPr>
        <p:spPr>
          <a:xfrm>
            <a:off x="5257800" y="62484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6600FF"/>
                </a:solidFill>
              </a:rPr>
              <a:t>Home Powerline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/>
              <a:t>12 - </a:t>
            </a:r>
            <a:fld id="{BD6B490B-5394-44FD-9E05-BA7C2CF2991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Impairment</a:t>
            </a:r>
            <a:r>
              <a:rPr lang="en-US" dirty="0"/>
              <a:t>: Fading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3276600"/>
          </a:xfrm>
        </p:spPr>
        <p:txBody>
          <a:bodyPr/>
          <a:lstStyle/>
          <a:p>
            <a:r>
              <a:rPr lang="en-US" dirty="0"/>
              <a:t>Same as </a:t>
            </a:r>
            <a:r>
              <a:rPr lang="en-US" dirty="0" err="1"/>
              <a:t>wireline</a:t>
            </a:r>
            <a:r>
              <a:rPr lang="en-US" dirty="0"/>
              <a:t> channel impairments plus others</a:t>
            </a:r>
          </a:p>
          <a:p>
            <a:r>
              <a:rPr lang="en-US" i="1" dirty="0"/>
              <a:t>Fading</a:t>
            </a:r>
            <a:r>
              <a:rPr lang="en-US" dirty="0"/>
              <a:t>: multiplicative noise</a:t>
            </a:r>
          </a:p>
          <a:p>
            <a:pPr lvl="1">
              <a:buFontTx/>
              <a:buNone/>
            </a:pPr>
            <a:r>
              <a:rPr lang="en-US" dirty="0"/>
              <a:t>Talking on a mobile phone and reception fades in and out</a:t>
            </a:r>
          </a:p>
          <a:p>
            <a:pPr lvl="1">
              <a:buFontTx/>
              <a:buNone/>
            </a:pPr>
            <a:r>
              <a:rPr lang="en-US" dirty="0"/>
              <a:t>Represented as time-varying gain that follows a particular probability distribution</a:t>
            </a:r>
          </a:p>
          <a:p>
            <a:r>
              <a:rPr lang="en-US" i="1" dirty="0"/>
              <a:t>Model #4</a:t>
            </a:r>
            <a:r>
              <a:rPr lang="en-US" dirty="0"/>
              <a:t>: fading, LTI effects additive noise, and additive interference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0B85FB4-6BF8-0E40-9043-202A0817C695}"/>
              </a:ext>
            </a:extLst>
          </p:cNvPr>
          <p:cNvGrpSpPr/>
          <p:nvPr/>
        </p:nvGrpSpPr>
        <p:grpSpPr>
          <a:xfrm>
            <a:off x="2895600" y="4983163"/>
            <a:ext cx="1600200" cy="376237"/>
            <a:chOff x="2895600" y="4983163"/>
            <a:chExt cx="1600200" cy="376237"/>
          </a:xfrm>
        </p:grpSpPr>
        <p:sp>
          <p:nvSpPr>
            <p:cNvPr id="4107" name="Line 61"/>
            <p:cNvSpPr>
              <a:spLocks noChangeShapeType="1"/>
            </p:cNvSpPr>
            <p:nvPr/>
          </p:nvSpPr>
          <p:spPr bwMode="auto">
            <a:xfrm flipV="1">
              <a:off x="3581400" y="5184775"/>
              <a:ext cx="9144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8" name="Text Box 62"/>
            <p:cNvSpPr txBox="1">
              <a:spLocks noChangeArrowheads="1"/>
            </p:cNvSpPr>
            <p:nvPr/>
          </p:nvSpPr>
          <p:spPr bwMode="auto">
            <a:xfrm>
              <a:off x="2895600" y="4983163"/>
              <a:ext cx="685800" cy="376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800" dirty="0">
                  <a:latin typeface="Arial" pitchFamily="34" charset="0"/>
                </a:rPr>
                <a:t>FIR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37EE0D9-7329-C040-BC5B-6F27CA61B566}"/>
              </a:ext>
            </a:extLst>
          </p:cNvPr>
          <p:cNvGrpSpPr/>
          <p:nvPr/>
        </p:nvGrpSpPr>
        <p:grpSpPr>
          <a:xfrm>
            <a:off x="5673798" y="4996236"/>
            <a:ext cx="1727200" cy="1119187"/>
            <a:chOff x="4216400" y="5002213"/>
            <a:chExt cx="1727200" cy="1119187"/>
          </a:xfrm>
        </p:grpSpPr>
        <p:sp>
          <p:nvSpPr>
            <p:cNvPr id="4109" name="Oval 63"/>
            <p:cNvSpPr>
              <a:spLocks noChangeArrowheads="1"/>
            </p:cNvSpPr>
            <p:nvPr/>
          </p:nvSpPr>
          <p:spPr bwMode="auto">
            <a:xfrm>
              <a:off x="4495800" y="5033963"/>
              <a:ext cx="304800" cy="3048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0" name="Line 64"/>
            <p:cNvSpPr>
              <a:spLocks noChangeShapeType="1"/>
            </p:cNvSpPr>
            <p:nvPr/>
          </p:nvSpPr>
          <p:spPr bwMode="auto">
            <a:xfrm flipV="1">
              <a:off x="4648200" y="5338763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1" name="Line 65"/>
            <p:cNvSpPr>
              <a:spLocks noChangeShapeType="1"/>
            </p:cNvSpPr>
            <p:nvPr/>
          </p:nvSpPr>
          <p:spPr bwMode="auto">
            <a:xfrm>
              <a:off x="4800600" y="5186363"/>
              <a:ext cx="1143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2" name="Text Box 66"/>
            <p:cNvSpPr txBox="1">
              <a:spLocks noChangeArrowheads="1"/>
            </p:cNvSpPr>
            <p:nvPr/>
          </p:nvSpPr>
          <p:spPr bwMode="auto">
            <a:xfrm>
              <a:off x="4419600" y="5002213"/>
              <a:ext cx="4572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/>
                <a:t>+</a:t>
              </a:r>
            </a:p>
          </p:txBody>
        </p:sp>
        <p:sp>
          <p:nvSpPr>
            <p:cNvPr id="4113" name="Text Box 67"/>
            <p:cNvSpPr txBox="1">
              <a:spLocks noChangeArrowheads="1"/>
            </p:cNvSpPr>
            <p:nvPr/>
          </p:nvSpPr>
          <p:spPr bwMode="auto">
            <a:xfrm>
              <a:off x="4216400" y="5745163"/>
              <a:ext cx="838200" cy="376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800" dirty="0">
                  <a:latin typeface="Arial" pitchFamily="34" charset="0"/>
                </a:rPr>
                <a:t>noise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446BE46-90AC-9F42-962E-F83B1F4E84EA}"/>
              </a:ext>
            </a:extLst>
          </p:cNvPr>
          <p:cNvGrpSpPr/>
          <p:nvPr/>
        </p:nvGrpSpPr>
        <p:grpSpPr>
          <a:xfrm>
            <a:off x="3921201" y="4996236"/>
            <a:ext cx="2023947" cy="1112282"/>
            <a:chOff x="5367453" y="4999115"/>
            <a:chExt cx="2023947" cy="1112282"/>
          </a:xfrm>
        </p:grpSpPr>
        <p:sp>
          <p:nvSpPr>
            <p:cNvPr id="19" name="Oval 63">
              <a:extLst>
                <a:ext uri="{FF2B5EF4-FFF2-40B4-BE49-F238E27FC236}">
                  <a16:creationId xmlns:a16="http://schemas.microsoft.com/office/drawing/2014/main" id="{81287D58-BF72-A749-AE5E-F3AAA9551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3600" y="5030865"/>
              <a:ext cx="304800" cy="3048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64">
              <a:extLst>
                <a:ext uri="{FF2B5EF4-FFF2-40B4-BE49-F238E27FC236}">
                  <a16:creationId xmlns:a16="http://schemas.microsoft.com/office/drawing/2014/main" id="{617DAF7C-5E2B-E24A-9891-7A69A2DA95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96000" y="5335665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65">
              <a:extLst>
                <a:ext uri="{FF2B5EF4-FFF2-40B4-BE49-F238E27FC236}">
                  <a16:creationId xmlns:a16="http://schemas.microsoft.com/office/drawing/2014/main" id="{EBA3021C-5C0A-924F-B3B0-75DDE3AC37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8400" y="5183265"/>
              <a:ext cx="1143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66">
              <a:extLst>
                <a:ext uri="{FF2B5EF4-FFF2-40B4-BE49-F238E27FC236}">
                  <a16:creationId xmlns:a16="http://schemas.microsoft.com/office/drawing/2014/main" id="{7971451A-4995-CC48-8A6E-4A204711E1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67400" y="4999115"/>
              <a:ext cx="4572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+</a:t>
              </a:r>
            </a:p>
          </p:txBody>
        </p:sp>
        <p:sp>
          <p:nvSpPr>
            <p:cNvPr id="23" name="Text Box 67">
              <a:extLst>
                <a:ext uri="{FF2B5EF4-FFF2-40B4-BE49-F238E27FC236}">
                  <a16:creationId xmlns:a16="http://schemas.microsoft.com/office/drawing/2014/main" id="{4CBD41AB-6A70-AD48-A082-454141B978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7453" y="5742065"/>
              <a:ext cx="1447797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800" dirty="0">
                  <a:latin typeface="Arial" pitchFamily="34" charset="0"/>
                </a:rPr>
                <a:t>interference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469CD21-FCC9-5844-AD92-923CC2C82EA6}"/>
              </a:ext>
            </a:extLst>
          </p:cNvPr>
          <p:cNvGrpSpPr/>
          <p:nvPr/>
        </p:nvGrpSpPr>
        <p:grpSpPr>
          <a:xfrm>
            <a:off x="990600" y="4957763"/>
            <a:ext cx="1905000" cy="902732"/>
            <a:chOff x="990600" y="4957763"/>
            <a:chExt cx="1905000" cy="902732"/>
          </a:xfrm>
        </p:grpSpPr>
        <p:sp>
          <p:nvSpPr>
            <p:cNvPr id="4102" name="Line 55"/>
            <p:cNvSpPr>
              <a:spLocks noChangeShapeType="1"/>
            </p:cNvSpPr>
            <p:nvPr/>
          </p:nvSpPr>
          <p:spPr bwMode="auto">
            <a:xfrm>
              <a:off x="1676400" y="4957763"/>
              <a:ext cx="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3" name="Line 56"/>
            <p:cNvSpPr>
              <a:spLocks noChangeShapeType="1"/>
            </p:cNvSpPr>
            <p:nvPr/>
          </p:nvSpPr>
          <p:spPr bwMode="auto">
            <a:xfrm flipV="1">
              <a:off x="1676400" y="5186363"/>
              <a:ext cx="533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4" name="Line 57"/>
            <p:cNvSpPr>
              <a:spLocks noChangeShapeType="1"/>
            </p:cNvSpPr>
            <p:nvPr/>
          </p:nvSpPr>
          <p:spPr bwMode="auto">
            <a:xfrm flipH="1" flipV="1">
              <a:off x="1676400" y="4957763"/>
              <a:ext cx="5334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4098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9613140"/>
                </p:ext>
              </p:extLst>
            </p:nvPr>
          </p:nvGraphicFramePr>
          <p:xfrm>
            <a:off x="1676400" y="5033963"/>
            <a:ext cx="246063" cy="342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64880" imgH="228600" progId="Equation.3">
                    <p:embed/>
                  </p:oleObj>
                </mc:Choice>
                <mc:Fallback>
                  <p:oleObj name="Equation" r:id="rId2" imgW="164880" imgH="22860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6400" y="5033963"/>
                          <a:ext cx="246063" cy="342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05" name="Line 59"/>
            <p:cNvSpPr>
              <a:spLocks noChangeShapeType="1"/>
            </p:cNvSpPr>
            <p:nvPr/>
          </p:nvSpPr>
          <p:spPr bwMode="auto">
            <a:xfrm>
              <a:off x="990600" y="5186363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" name="Line 60"/>
            <p:cNvSpPr>
              <a:spLocks noChangeShapeType="1"/>
            </p:cNvSpPr>
            <p:nvPr/>
          </p:nvSpPr>
          <p:spPr bwMode="auto">
            <a:xfrm>
              <a:off x="2209800" y="5186363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229DD81-F66B-B04E-BD00-AC13AA96A443}"/>
                </a:ext>
              </a:extLst>
            </p:cNvPr>
            <p:cNvSpPr txBox="1"/>
            <p:nvPr/>
          </p:nvSpPr>
          <p:spPr>
            <a:xfrm>
              <a:off x="1295400" y="5491163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latin typeface="Arial" pitchFamily="34" charset="0"/>
                </a:rPr>
                <a:t>fading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/>
              <a:t>12 - </a:t>
            </a:r>
            <a:fld id="{3B39EEE7-ECFE-45BC-8584-3B96E2947DF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28" name="Rectangle 205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Communication System Structure</a:t>
            </a:r>
          </a:p>
        </p:txBody>
      </p:sp>
      <p:sp>
        <p:nvSpPr>
          <p:cNvPr id="1029" name="Rectangle 2051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447800"/>
            <a:ext cx="8458200" cy="4800600"/>
          </a:xfrm>
        </p:spPr>
        <p:txBody>
          <a:bodyPr/>
          <a:lstStyle/>
          <a:p>
            <a:r>
              <a:rPr lang="en-US"/>
              <a:t>Information sources</a:t>
            </a:r>
          </a:p>
          <a:p>
            <a:pPr lvl="1">
              <a:buFontTx/>
              <a:buNone/>
            </a:pPr>
            <a:r>
              <a:rPr lang="en-US"/>
              <a:t>Voice, music, images, video, and data (baseband signals)</a:t>
            </a:r>
          </a:p>
          <a:p>
            <a:r>
              <a:rPr lang="en-US"/>
              <a:t>Transmitter</a:t>
            </a:r>
          </a:p>
          <a:p>
            <a:pPr lvl="1">
              <a:buFontTx/>
              <a:buNone/>
            </a:pPr>
            <a:r>
              <a:rPr lang="en-US"/>
              <a:t>Signal processing block lowpass filters message signal</a:t>
            </a:r>
          </a:p>
          <a:p>
            <a:pPr lvl="1">
              <a:buFontTx/>
              <a:buNone/>
            </a:pPr>
            <a:r>
              <a:rPr lang="en-US"/>
              <a:t>Carrier circuits block upconverts baseband signal and bandpass filters to enforce transmission band</a:t>
            </a:r>
          </a:p>
        </p:txBody>
      </p:sp>
      <p:sp>
        <p:nvSpPr>
          <p:cNvPr id="1031" name="Text Box 2073"/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 dirty="0"/>
              <a:t>Review</a:t>
            </a:r>
          </a:p>
        </p:txBody>
      </p:sp>
      <p:sp>
        <p:nvSpPr>
          <p:cNvPr id="1032" name="Text Box 27"/>
          <p:cNvSpPr txBox="1">
            <a:spLocks noChangeArrowheads="1"/>
          </p:cNvSpPr>
          <p:nvPr/>
        </p:nvSpPr>
        <p:spPr bwMode="auto">
          <a:xfrm>
            <a:off x="13716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 dirty="0"/>
              <a:t>baseband</a:t>
            </a:r>
          </a:p>
        </p:txBody>
      </p:sp>
      <p:sp>
        <p:nvSpPr>
          <p:cNvPr id="1033" name="Text Box 28"/>
          <p:cNvSpPr txBox="1">
            <a:spLocks noChangeArrowheads="1"/>
          </p:cNvSpPr>
          <p:nvPr/>
        </p:nvSpPr>
        <p:spPr bwMode="auto">
          <a:xfrm>
            <a:off x="-762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baseband</a:t>
            </a:r>
          </a:p>
        </p:txBody>
      </p:sp>
      <p:sp>
        <p:nvSpPr>
          <p:cNvPr id="1034" name="Text Box 29"/>
          <p:cNvSpPr txBox="1">
            <a:spLocks noChangeArrowheads="1"/>
          </p:cNvSpPr>
          <p:nvPr/>
        </p:nvSpPr>
        <p:spPr bwMode="auto">
          <a:xfrm>
            <a:off x="30480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bandpass</a:t>
            </a:r>
          </a:p>
        </p:txBody>
      </p:sp>
      <p:sp>
        <p:nvSpPr>
          <p:cNvPr id="1035" name="Text Box 30"/>
          <p:cNvSpPr txBox="1">
            <a:spLocks noChangeArrowheads="1"/>
          </p:cNvSpPr>
          <p:nvPr/>
        </p:nvSpPr>
        <p:spPr bwMode="auto">
          <a:xfrm>
            <a:off x="48768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 dirty="0"/>
              <a:t>bandpass</a:t>
            </a:r>
          </a:p>
        </p:txBody>
      </p:sp>
      <p:sp>
        <p:nvSpPr>
          <p:cNvPr id="1036" name="Text Box 32"/>
          <p:cNvSpPr txBox="1">
            <a:spLocks noChangeArrowheads="1"/>
          </p:cNvSpPr>
          <p:nvPr/>
        </p:nvSpPr>
        <p:spPr bwMode="auto">
          <a:xfrm>
            <a:off x="64770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baseband</a:t>
            </a:r>
          </a:p>
        </p:txBody>
      </p:sp>
      <p:sp>
        <p:nvSpPr>
          <p:cNvPr id="1037" name="Text Box 33"/>
          <p:cNvSpPr txBox="1">
            <a:spLocks noChangeArrowheads="1"/>
          </p:cNvSpPr>
          <p:nvPr/>
        </p:nvSpPr>
        <p:spPr bwMode="auto">
          <a:xfrm>
            <a:off x="80010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 dirty="0"/>
              <a:t>baseband</a:t>
            </a:r>
          </a:p>
        </p:txBody>
      </p:sp>
      <p:grpSp>
        <p:nvGrpSpPr>
          <p:cNvPr id="33" name="Group 27">
            <a:extLst>
              <a:ext uri="{FF2B5EF4-FFF2-40B4-BE49-F238E27FC236}">
                <a16:creationId xmlns:a16="http://schemas.microsoft.com/office/drawing/2014/main" id="{8E38C36B-5B34-5D4A-8AFB-98D449D9D795}"/>
              </a:ext>
            </a:extLst>
          </p:cNvPr>
          <p:cNvGrpSpPr>
            <a:grpSpLocks/>
          </p:cNvGrpSpPr>
          <p:nvPr/>
        </p:nvGrpSpPr>
        <p:grpSpPr bwMode="auto">
          <a:xfrm>
            <a:off x="-76200" y="4556125"/>
            <a:ext cx="9274175" cy="1724933"/>
            <a:chOff x="22761" y="4556124"/>
            <a:chExt cx="9273620" cy="1724933"/>
          </a:xfrm>
        </p:grpSpPr>
        <p:sp>
          <p:nvSpPr>
            <p:cNvPr id="34" name="Text Box 2053">
              <a:extLst>
                <a:ext uri="{FF2B5EF4-FFF2-40B4-BE49-F238E27FC236}">
                  <a16:creationId xmlns:a16="http://schemas.microsoft.com/office/drawing/2014/main" id="{92895145-73E9-0543-95FB-6B6CFD34C5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8157874" y="5109891"/>
              <a:ext cx="1692274" cy="584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dirty="0">
                  <a:solidFill>
                    <a:schemeClr val="tx1"/>
                  </a:solidFill>
                </a:rPr>
                <a:t>Received  Message</a:t>
              </a:r>
            </a:p>
          </p:txBody>
        </p:sp>
        <p:sp>
          <p:nvSpPr>
            <p:cNvPr id="35" name="Text Box 2053">
              <a:extLst>
                <a:ext uri="{FF2B5EF4-FFF2-40B4-BE49-F238E27FC236}">
                  <a16:creationId xmlns:a16="http://schemas.microsoft.com/office/drawing/2014/main" id="{6A56E384-F257-4747-887B-99847274C6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-325281" y="5105305"/>
              <a:ext cx="103463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dirty="0">
                  <a:solidFill>
                    <a:schemeClr val="tx1"/>
                  </a:solidFill>
                </a:rPr>
                <a:t>Message</a:t>
              </a:r>
            </a:p>
          </p:txBody>
        </p:sp>
        <p:sp>
          <p:nvSpPr>
            <p:cNvPr id="36" name="Line 2054">
              <a:extLst>
                <a:ext uri="{FF2B5EF4-FFF2-40B4-BE49-F238E27FC236}">
                  <a16:creationId xmlns:a16="http://schemas.microsoft.com/office/drawing/2014/main" id="{C5539AC7-B97E-2643-85A9-89403BA810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338" y="5274582"/>
              <a:ext cx="207376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 Box 2055">
              <a:extLst>
                <a:ext uri="{FF2B5EF4-FFF2-40B4-BE49-F238E27FC236}">
                  <a16:creationId xmlns:a16="http://schemas.microsoft.com/office/drawing/2014/main" id="{0FD4B1A4-DDFB-A347-B107-D0EFCED63D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715" y="4953907"/>
              <a:ext cx="1371600" cy="708025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 dirty="0">
                  <a:solidFill>
                    <a:srgbClr val="6600FF"/>
                  </a:solidFill>
                </a:rPr>
                <a:t>Baseband</a:t>
              </a:r>
              <a:br>
                <a:rPr lang="en-US" altLang="en-US" sz="2000" dirty="0">
                  <a:solidFill>
                    <a:srgbClr val="6600FF"/>
                  </a:solidFill>
                </a:rPr>
              </a:br>
              <a:r>
                <a:rPr lang="en-US" altLang="en-US" sz="2000" dirty="0">
                  <a:solidFill>
                    <a:srgbClr val="6600FF"/>
                  </a:solidFill>
                </a:rPr>
                <a:t>Processing</a:t>
              </a:r>
            </a:p>
          </p:txBody>
        </p:sp>
        <p:sp>
          <p:nvSpPr>
            <p:cNvPr id="38" name="Line 2056">
              <a:extLst>
                <a:ext uri="{FF2B5EF4-FFF2-40B4-BE49-F238E27FC236}">
                  <a16:creationId xmlns:a16="http://schemas.microsoft.com/office/drawing/2014/main" id="{0C7615A0-974E-7340-B753-B8F97E2BC5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53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66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Text Box 2057">
              <a:extLst>
                <a:ext uri="{FF2B5EF4-FFF2-40B4-BE49-F238E27FC236}">
                  <a16:creationId xmlns:a16="http://schemas.microsoft.com/office/drawing/2014/main" id="{A61C7712-1465-A44C-AAF4-C64D6FF3B6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39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 dirty="0">
                  <a:solidFill>
                    <a:srgbClr val="6600FF"/>
                  </a:solidFill>
                </a:rPr>
                <a:t>Analog/RF Front End</a:t>
              </a:r>
            </a:p>
          </p:txBody>
        </p:sp>
        <p:sp>
          <p:nvSpPr>
            <p:cNvPr id="40" name="Line 2058">
              <a:extLst>
                <a:ext uri="{FF2B5EF4-FFF2-40B4-BE49-F238E27FC236}">
                  <a16:creationId xmlns:a16="http://schemas.microsoft.com/office/drawing/2014/main" id="{510670A6-C42D-194D-AB0F-3545780A7C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55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 Box 2059">
              <a:extLst>
                <a:ext uri="{FF2B5EF4-FFF2-40B4-BE49-F238E27FC236}">
                  <a16:creationId xmlns:a16="http://schemas.microsoft.com/office/drawing/2014/main" id="{0BA1606B-5F8E-AA4E-9749-74C2672BB9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4115" y="4969782"/>
              <a:ext cx="1676400" cy="720725"/>
            </a:xfrm>
            <a:prstGeom prst="rect">
              <a:avLst/>
            </a:prstGeom>
            <a:noFill/>
            <a:ln w="19050">
              <a:solidFill>
                <a:srgbClr val="FF010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FF0101"/>
                  </a:solidFill>
                </a:rPr>
                <a:t>Transmission Medium</a:t>
              </a:r>
            </a:p>
          </p:txBody>
        </p:sp>
        <p:sp>
          <p:nvSpPr>
            <p:cNvPr id="42" name="Text Box 2061">
              <a:extLst>
                <a:ext uri="{FF2B5EF4-FFF2-40B4-BE49-F238E27FC236}">
                  <a16:creationId xmlns:a16="http://schemas.microsoft.com/office/drawing/2014/main" id="{A14E3677-942C-7B44-81F1-7AFA5FD6E4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191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Analog/RF Front End</a:t>
              </a:r>
            </a:p>
          </p:txBody>
        </p:sp>
        <p:sp>
          <p:nvSpPr>
            <p:cNvPr id="43" name="Line 2062">
              <a:extLst>
                <a:ext uri="{FF2B5EF4-FFF2-40B4-BE49-F238E27FC236}">
                  <a16:creationId xmlns:a16="http://schemas.microsoft.com/office/drawing/2014/main" id="{2E49D386-8A58-894B-BA11-B34C165E5F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907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CC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 Box 2063">
              <a:extLst>
                <a:ext uri="{FF2B5EF4-FFF2-40B4-BE49-F238E27FC236}">
                  <a16:creationId xmlns:a16="http://schemas.microsoft.com/office/drawing/2014/main" id="{FB8A9F38-2AD2-2F4C-8584-ABD6CD622A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19315" y="4969782"/>
              <a:ext cx="1371600" cy="720725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Baseband</a:t>
              </a:r>
              <a:br>
                <a:rPr lang="en-US" altLang="en-US" sz="2000"/>
              </a:br>
              <a:r>
                <a:rPr lang="en-US" altLang="en-US" sz="2000"/>
                <a:t>Processing</a:t>
              </a:r>
            </a:p>
          </p:txBody>
        </p:sp>
        <p:sp>
          <p:nvSpPr>
            <p:cNvPr id="45" name="Line 2064">
              <a:extLst>
                <a:ext uri="{FF2B5EF4-FFF2-40B4-BE49-F238E27FC236}">
                  <a16:creationId xmlns:a16="http://schemas.microsoft.com/office/drawing/2014/main" id="{F8E8436F-2BAA-6343-B07C-7DA7B60796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90915" y="5274582"/>
              <a:ext cx="194847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Rectangle 2065">
              <a:extLst>
                <a:ext uri="{FF2B5EF4-FFF2-40B4-BE49-F238E27FC236}">
                  <a16:creationId xmlns:a16="http://schemas.microsoft.com/office/drawing/2014/main" id="{95AFFFB0-E671-8D4B-B66E-402C63752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515" y="4817382"/>
              <a:ext cx="3124198" cy="990600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47" name="Text Box 2066">
              <a:extLst>
                <a:ext uri="{FF2B5EF4-FFF2-40B4-BE49-F238E27FC236}">
                  <a16:creationId xmlns:a16="http://schemas.microsoft.com/office/drawing/2014/main" id="{6B1D581A-51ED-334D-9D92-74F2BDC53B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71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6600FF"/>
                  </a:solidFill>
                </a:rPr>
                <a:t>TRANSMITTER</a:t>
              </a:r>
            </a:p>
          </p:txBody>
        </p:sp>
        <p:sp>
          <p:nvSpPr>
            <p:cNvPr id="48" name="Text Box 2067">
              <a:extLst>
                <a:ext uri="{FF2B5EF4-FFF2-40B4-BE49-F238E27FC236}">
                  <a16:creationId xmlns:a16="http://schemas.microsoft.com/office/drawing/2014/main" id="{40CE594B-3EFF-524E-AE14-7CDDCE69CF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95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RECEIVER</a:t>
              </a:r>
            </a:p>
          </p:txBody>
        </p:sp>
        <p:sp>
          <p:nvSpPr>
            <p:cNvPr id="49" name="Rectangle 2068">
              <a:extLst>
                <a:ext uri="{FF2B5EF4-FFF2-40B4-BE49-F238E27FC236}">
                  <a16:creationId xmlns:a16="http://schemas.microsoft.com/office/drawing/2014/main" id="{E629F436-ADD8-E342-8D7F-67B917FCDD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9161" y="4817382"/>
              <a:ext cx="3200401" cy="990600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50" name="Text Box 2069">
              <a:extLst>
                <a:ext uri="{FF2B5EF4-FFF2-40B4-BE49-F238E27FC236}">
                  <a16:creationId xmlns:a16="http://schemas.microsoft.com/office/drawing/2014/main" id="{6FF289FA-3E84-4945-A1DD-6A6247EA7D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7159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s</a:t>
              </a:r>
              <a:r>
                <a:rPr lang="en-US" altLang="en-US" sz="1600" b="0">
                  <a:solidFill>
                    <a:schemeClr val="tx1"/>
                  </a:solidFill>
                </a:rPr>
                <a:t>(</a:t>
              </a: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51" name="Text Box 2070">
              <a:extLst>
                <a:ext uri="{FF2B5EF4-FFF2-40B4-BE49-F238E27FC236}">
                  <a16:creationId xmlns:a16="http://schemas.microsoft.com/office/drawing/2014/main" id="{198B0C3E-A401-7E44-98FC-524DF42303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1915" y="57921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r</a:t>
              </a:r>
              <a:r>
                <a:rPr lang="en-US" altLang="en-US" sz="1600" b="0">
                  <a:solidFill>
                    <a:schemeClr val="tx1"/>
                  </a:solidFill>
                </a:rPr>
                <a:t>(</a:t>
              </a: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52" name="Text Box 2072">
              <a:extLst>
                <a:ext uri="{FF2B5EF4-FFF2-40B4-BE49-F238E27FC236}">
                  <a16:creationId xmlns:a16="http://schemas.microsoft.com/office/drawing/2014/main" id="{83091C63-D9B1-E740-93A0-3D7735BC45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FF0101"/>
                  </a:solidFill>
                </a:rPr>
                <a:t>CHANNEL</a:t>
              </a:r>
            </a:p>
          </p:txBody>
        </p:sp>
        <p:sp>
          <p:nvSpPr>
            <p:cNvPr id="53" name="Line 2058">
              <a:extLst>
                <a:ext uri="{FF2B5EF4-FFF2-40B4-BE49-F238E27FC236}">
                  <a16:creationId xmlns:a16="http://schemas.microsoft.com/office/drawing/2014/main" id="{2F7E908D-AD9C-3749-8F3B-5E52F6B548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90515" y="5323725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9000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/>
              <a:t>12 - </a:t>
            </a:r>
            <a:fld id="{259C0616-2390-4467-8E66-408AE8CF89D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Communication Channel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Transmission medium </a:t>
            </a:r>
          </a:p>
          <a:p>
            <a:pPr lvl="1">
              <a:buFontTx/>
              <a:buNone/>
            </a:pPr>
            <a:r>
              <a:rPr lang="en-US" dirty="0" err="1"/>
              <a:t>Wireline</a:t>
            </a:r>
            <a:r>
              <a:rPr lang="en-US" dirty="0"/>
              <a:t> (twisted pair, coaxial, fiber optics) </a:t>
            </a:r>
          </a:p>
          <a:p>
            <a:pPr lvl="1">
              <a:buFontTx/>
              <a:buNone/>
            </a:pPr>
            <a:r>
              <a:rPr lang="en-US" dirty="0"/>
              <a:t>Wireless (indoor/air, outdoor/air, underwater, space) </a:t>
            </a:r>
          </a:p>
          <a:p>
            <a:r>
              <a:rPr lang="en-US" dirty="0"/>
              <a:t>Propagating signals degrade over distance</a:t>
            </a:r>
          </a:p>
          <a:p>
            <a:r>
              <a:rPr lang="en-US" dirty="0"/>
              <a:t>Repeaters can strengthen signal and reduce noise</a:t>
            </a:r>
          </a:p>
          <a:p>
            <a:pPr marL="457200" lvl="1" indent="0">
              <a:buNone/>
            </a:pPr>
            <a:r>
              <a:rPr lang="en-US" dirty="0"/>
              <a:t>Simple repeater is a </a:t>
            </a:r>
            <a:r>
              <a:rPr lang="en-US" dirty="0" err="1"/>
              <a:t>bandpass</a:t>
            </a:r>
            <a:r>
              <a:rPr lang="en-US" dirty="0"/>
              <a:t> filter and power amplifier </a:t>
            </a:r>
          </a:p>
        </p:txBody>
      </p:sp>
      <p:sp>
        <p:nvSpPr>
          <p:cNvPr id="2055" name="Text Box 25"/>
          <p:cNvSpPr txBox="1">
            <a:spLocks noChangeArrowheads="1"/>
          </p:cNvSpPr>
          <p:nvPr/>
        </p:nvSpPr>
        <p:spPr bwMode="auto">
          <a:xfrm>
            <a:off x="3810000" y="0"/>
            <a:ext cx="152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/>
              <a:t>Review</a:t>
            </a:r>
          </a:p>
        </p:txBody>
      </p:sp>
      <p:sp>
        <p:nvSpPr>
          <p:cNvPr id="33" name="Text Box 27">
            <a:extLst>
              <a:ext uri="{FF2B5EF4-FFF2-40B4-BE49-F238E27FC236}">
                <a16:creationId xmlns:a16="http://schemas.microsoft.com/office/drawing/2014/main" id="{A4C691FB-6984-5149-9CD9-F8D5A9E671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 dirty="0"/>
              <a:t>baseband</a:t>
            </a:r>
          </a:p>
        </p:txBody>
      </p:sp>
      <p:sp>
        <p:nvSpPr>
          <p:cNvPr id="34" name="Text Box 28">
            <a:extLst>
              <a:ext uri="{FF2B5EF4-FFF2-40B4-BE49-F238E27FC236}">
                <a16:creationId xmlns:a16="http://schemas.microsoft.com/office/drawing/2014/main" id="{726C13A7-F0D5-D14E-827F-612564A9BA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762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baseband</a:t>
            </a:r>
          </a:p>
        </p:txBody>
      </p:sp>
      <p:sp>
        <p:nvSpPr>
          <p:cNvPr id="35" name="Text Box 29">
            <a:extLst>
              <a:ext uri="{FF2B5EF4-FFF2-40B4-BE49-F238E27FC236}">
                <a16:creationId xmlns:a16="http://schemas.microsoft.com/office/drawing/2014/main" id="{30961F61-00B8-5641-9091-254C40CAD7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bandpass</a:t>
            </a:r>
          </a:p>
        </p:txBody>
      </p:sp>
      <p:sp>
        <p:nvSpPr>
          <p:cNvPr id="36" name="Text Box 30">
            <a:extLst>
              <a:ext uri="{FF2B5EF4-FFF2-40B4-BE49-F238E27FC236}">
                <a16:creationId xmlns:a16="http://schemas.microsoft.com/office/drawing/2014/main" id="{FC158267-5245-9B4D-8023-388915D010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 dirty="0"/>
              <a:t>bandpass</a:t>
            </a:r>
          </a:p>
        </p:txBody>
      </p:sp>
      <p:sp>
        <p:nvSpPr>
          <p:cNvPr id="37" name="Text Box 32">
            <a:extLst>
              <a:ext uri="{FF2B5EF4-FFF2-40B4-BE49-F238E27FC236}">
                <a16:creationId xmlns:a16="http://schemas.microsoft.com/office/drawing/2014/main" id="{3158E030-9EF6-FA48-BE6A-CAFF61A00C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baseband</a:t>
            </a:r>
          </a:p>
        </p:txBody>
      </p:sp>
      <p:sp>
        <p:nvSpPr>
          <p:cNvPr id="38" name="Text Box 33">
            <a:extLst>
              <a:ext uri="{FF2B5EF4-FFF2-40B4-BE49-F238E27FC236}">
                <a16:creationId xmlns:a16="http://schemas.microsoft.com/office/drawing/2014/main" id="{CB48FA1E-8AAC-6C43-8C31-E01BE76DB5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10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 dirty="0"/>
              <a:t>baseband</a:t>
            </a:r>
          </a:p>
        </p:txBody>
      </p:sp>
      <p:grpSp>
        <p:nvGrpSpPr>
          <p:cNvPr id="39" name="Group 27">
            <a:extLst>
              <a:ext uri="{FF2B5EF4-FFF2-40B4-BE49-F238E27FC236}">
                <a16:creationId xmlns:a16="http://schemas.microsoft.com/office/drawing/2014/main" id="{CA6F5DE9-31CB-4443-BB88-B1A430EADFEA}"/>
              </a:ext>
            </a:extLst>
          </p:cNvPr>
          <p:cNvGrpSpPr>
            <a:grpSpLocks/>
          </p:cNvGrpSpPr>
          <p:nvPr/>
        </p:nvGrpSpPr>
        <p:grpSpPr bwMode="auto">
          <a:xfrm>
            <a:off x="-76200" y="4556125"/>
            <a:ext cx="9274175" cy="1724933"/>
            <a:chOff x="22761" y="4556124"/>
            <a:chExt cx="9273620" cy="1724933"/>
          </a:xfrm>
        </p:grpSpPr>
        <p:sp>
          <p:nvSpPr>
            <p:cNvPr id="40" name="Text Box 2053">
              <a:extLst>
                <a:ext uri="{FF2B5EF4-FFF2-40B4-BE49-F238E27FC236}">
                  <a16:creationId xmlns:a16="http://schemas.microsoft.com/office/drawing/2014/main" id="{09AFD542-0B18-DC4F-AB54-E691D5C4D6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8157874" y="5109891"/>
              <a:ext cx="1692274" cy="584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dirty="0">
                  <a:solidFill>
                    <a:schemeClr val="tx1"/>
                  </a:solidFill>
                </a:rPr>
                <a:t>Received  Message</a:t>
              </a:r>
            </a:p>
          </p:txBody>
        </p:sp>
        <p:sp>
          <p:nvSpPr>
            <p:cNvPr id="41" name="Text Box 2053">
              <a:extLst>
                <a:ext uri="{FF2B5EF4-FFF2-40B4-BE49-F238E27FC236}">
                  <a16:creationId xmlns:a16="http://schemas.microsoft.com/office/drawing/2014/main" id="{3ACD78AC-39E5-734F-A8D8-F295326F57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-325281" y="5105305"/>
              <a:ext cx="103463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dirty="0">
                  <a:solidFill>
                    <a:schemeClr val="tx1"/>
                  </a:solidFill>
                </a:rPr>
                <a:t>Message</a:t>
              </a:r>
            </a:p>
          </p:txBody>
        </p:sp>
        <p:sp>
          <p:nvSpPr>
            <p:cNvPr id="42" name="Line 2054">
              <a:extLst>
                <a:ext uri="{FF2B5EF4-FFF2-40B4-BE49-F238E27FC236}">
                  <a16:creationId xmlns:a16="http://schemas.microsoft.com/office/drawing/2014/main" id="{EC790322-D7D5-3E40-B390-F8EAEDF79E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338" y="5274582"/>
              <a:ext cx="207376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Text Box 2055">
              <a:extLst>
                <a:ext uri="{FF2B5EF4-FFF2-40B4-BE49-F238E27FC236}">
                  <a16:creationId xmlns:a16="http://schemas.microsoft.com/office/drawing/2014/main" id="{BA8141C1-6B57-DD42-AD3E-ECCB5CB4F1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715" y="4953907"/>
              <a:ext cx="1371600" cy="708025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 dirty="0">
                  <a:solidFill>
                    <a:srgbClr val="6600FF"/>
                  </a:solidFill>
                </a:rPr>
                <a:t>Baseband</a:t>
              </a:r>
              <a:br>
                <a:rPr lang="en-US" altLang="en-US" sz="2000" dirty="0">
                  <a:solidFill>
                    <a:srgbClr val="6600FF"/>
                  </a:solidFill>
                </a:rPr>
              </a:br>
              <a:r>
                <a:rPr lang="en-US" altLang="en-US" sz="2000" dirty="0">
                  <a:solidFill>
                    <a:srgbClr val="6600FF"/>
                  </a:solidFill>
                </a:rPr>
                <a:t>Processing</a:t>
              </a:r>
            </a:p>
          </p:txBody>
        </p:sp>
        <p:sp>
          <p:nvSpPr>
            <p:cNvPr id="44" name="Line 2056">
              <a:extLst>
                <a:ext uri="{FF2B5EF4-FFF2-40B4-BE49-F238E27FC236}">
                  <a16:creationId xmlns:a16="http://schemas.microsoft.com/office/drawing/2014/main" id="{80664DF4-E1AD-7441-8918-F6B66D83DE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53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66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Text Box 2057">
              <a:extLst>
                <a:ext uri="{FF2B5EF4-FFF2-40B4-BE49-F238E27FC236}">
                  <a16:creationId xmlns:a16="http://schemas.microsoft.com/office/drawing/2014/main" id="{0608F326-1C96-484E-A551-8754E76C93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39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 dirty="0">
                  <a:solidFill>
                    <a:srgbClr val="6600FF"/>
                  </a:solidFill>
                </a:rPr>
                <a:t>Analog/RF Front End</a:t>
              </a:r>
            </a:p>
          </p:txBody>
        </p:sp>
        <p:sp>
          <p:nvSpPr>
            <p:cNvPr id="46" name="Line 2058">
              <a:extLst>
                <a:ext uri="{FF2B5EF4-FFF2-40B4-BE49-F238E27FC236}">
                  <a16:creationId xmlns:a16="http://schemas.microsoft.com/office/drawing/2014/main" id="{B3DF44D0-DD2D-4145-A084-D7C8967D2A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55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 Box 2059">
              <a:extLst>
                <a:ext uri="{FF2B5EF4-FFF2-40B4-BE49-F238E27FC236}">
                  <a16:creationId xmlns:a16="http://schemas.microsoft.com/office/drawing/2014/main" id="{4B5483E8-48DE-F741-8AB4-AF8F3447E3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4115" y="4969782"/>
              <a:ext cx="1676400" cy="720725"/>
            </a:xfrm>
            <a:prstGeom prst="rect">
              <a:avLst/>
            </a:prstGeom>
            <a:noFill/>
            <a:ln w="19050">
              <a:solidFill>
                <a:srgbClr val="FF010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FF0101"/>
                  </a:solidFill>
                </a:rPr>
                <a:t>Transmission Medium</a:t>
              </a:r>
            </a:p>
          </p:txBody>
        </p:sp>
        <p:sp>
          <p:nvSpPr>
            <p:cNvPr id="48" name="Text Box 2061">
              <a:extLst>
                <a:ext uri="{FF2B5EF4-FFF2-40B4-BE49-F238E27FC236}">
                  <a16:creationId xmlns:a16="http://schemas.microsoft.com/office/drawing/2014/main" id="{A5D34ABC-D081-224D-BD29-757E03551A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19115" y="4969782"/>
              <a:ext cx="1371600" cy="707886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Analog/RF Front End</a:t>
              </a:r>
            </a:p>
          </p:txBody>
        </p:sp>
        <p:sp>
          <p:nvSpPr>
            <p:cNvPr id="49" name="Line 2062">
              <a:extLst>
                <a:ext uri="{FF2B5EF4-FFF2-40B4-BE49-F238E27FC236}">
                  <a16:creationId xmlns:a16="http://schemas.microsoft.com/office/drawing/2014/main" id="{15684B80-B9AC-514B-AF09-DFADBB6A8E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90715" y="5290457"/>
              <a:ext cx="228600" cy="0"/>
            </a:xfrm>
            <a:prstGeom prst="line">
              <a:avLst/>
            </a:prstGeom>
            <a:noFill/>
            <a:ln w="19050">
              <a:solidFill>
                <a:srgbClr val="CC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 Box 2063">
              <a:extLst>
                <a:ext uri="{FF2B5EF4-FFF2-40B4-BE49-F238E27FC236}">
                  <a16:creationId xmlns:a16="http://schemas.microsoft.com/office/drawing/2014/main" id="{FB9719AA-3124-1F42-970E-C27EFEC2BF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19315" y="4969782"/>
              <a:ext cx="1371600" cy="720725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Baseband</a:t>
              </a:r>
              <a:br>
                <a:rPr lang="en-US" altLang="en-US" sz="2000"/>
              </a:br>
              <a:r>
                <a:rPr lang="en-US" altLang="en-US" sz="2000"/>
                <a:t>Processing</a:t>
              </a:r>
            </a:p>
          </p:txBody>
        </p:sp>
        <p:sp>
          <p:nvSpPr>
            <p:cNvPr id="51" name="Line 2064">
              <a:extLst>
                <a:ext uri="{FF2B5EF4-FFF2-40B4-BE49-F238E27FC236}">
                  <a16:creationId xmlns:a16="http://schemas.microsoft.com/office/drawing/2014/main" id="{452738B5-4E88-B84F-A18D-7DC311A2E8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90915" y="5274582"/>
              <a:ext cx="194847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Rectangle 2065">
              <a:extLst>
                <a:ext uri="{FF2B5EF4-FFF2-40B4-BE49-F238E27FC236}">
                  <a16:creationId xmlns:a16="http://schemas.microsoft.com/office/drawing/2014/main" id="{80657F26-342B-6342-A0C6-8DB5F78E8D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515" y="4817382"/>
              <a:ext cx="3124198" cy="990600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53" name="Text Box 2066">
              <a:extLst>
                <a:ext uri="{FF2B5EF4-FFF2-40B4-BE49-F238E27FC236}">
                  <a16:creationId xmlns:a16="http://schemas.microsoft.com/office/drawing/2014/main" id="{AB51005C-1FAA-C144-96DA-50AF7B3E04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71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6600FF"/>
                  </a:solidFill>
                </a:rPr>
                <a:t>TRANSMITTER</a:t>
              </a:r>
            </a:p>
          </p:txBody>
        </p:sp>
        <p:sp>
          <p:nvSpPr>
            <p:cNvPr id="54" name="Text Box 2067">
              <a:extLst>
                <a:ext uri="{FF2B5EF4-FFF2-40B4-BE49-F238E27FC236}">
                  <a16:creationId xmlns:a16="http://schemas.microsoft.com/office/drawing/2014/main" id="{48AD1FCF-474E-254C-8A25-F9A403D44E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95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RECEIVER</a:t>
              </a:r>
            </a:p>
          </p:txBody>
        </p:sp>
        <p:sp>
          <p:nvSpPr>
            <p:cNvPr id="55" name="Rectangle 2068">
              <a:extLst>
                <a:ext uri="{FF2B5EF4-FFF2-40B4-BE49-F238E27FC236}">
                  <a16:creationId xmlns:a16="http://schemas.microsoft.com/office/drawing/2014/main" id="{D310E5FF-40BD-D443-927A-8ADFE3AFA4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9161" y="4817382"/>
              <a:ext cx="3200401" cy="990600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 b="0">
                <a:solidFill>
                  <a:schemeClr val="tx1"/>
                </a:solidFill>
              </a:endParaRPr>
            </a:p>
          </p:txBody>
        </p:sp>
        <p:sp>
          <p:nvSpPr>
            <p:cNvPr id="56" name="Text Box 2069">
              <a:extLst>
                <a:ext uri="{FF2B5EF4-FFF2-40B4-BE49-F238E27FC236}">
                  <a16:creationId xmlns:a16="http://schemas.microsoft.com/office/drawing/2014/main" id="{F9584726-9809-7141-90B3-6FACAF71DF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7159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s</a:t>
              </a:r>
              <a:r>
                <a:rPr lang="en-US" altLang="en-US" sz="1600" b="0">
                  <a:solidFill>
                    <a:schemeClr val="tx1"/>
                  </a:solidFill>
                </a:rPr>
                <a:t>(</a:t>
              </a: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57" name="Text Box 2070">
              <a:extLst>
                <a:ext uri="{FF2B5EF4-FFF2-40B4-BE49-F238E27FC236}">
                  <a16:creationId xmlns:a16="http://schemas.microsoft.com/office/drawing/2014/main" id="{8669600E-991F-9A45-8CCE-C946712D76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1915" y="5792107"/>
              <a:ext cx="5334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1600" b="0" i="1">
                  <a:solidFill>
                    <a:schemeClr val="tx1"/>
                  </a:solidFill>
                </a:rPr>
                <a:t>r</a:t>
              </a:r>
              <a:r>
                <a:rPr lang="en-US" altLang="en-US" sz="1600" b="0">
                  <a:solidFill>
                    <a:schemeClr val="tx1"/>
                  </a:solidFill>
                </a:rPr>
                <a:t>(</a:t>
              </a:r>
              <a:r>
                <a:rPr lang="en-US" altLang="en-US" sz="1600" b="0" i="1">
                  <a:solidFill>
                    <a:schemeClr val="tx1"/>
                  </a:solidFill>
                </a:rPr>
                <a:t>t</a:t>
              </a:r>
              <a:r>
                <a:rPr lang="en-US" altLang="en-US" sz="1600" b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58" name="Text Box 2072">
              <a:extLst>
                <a:ext uri="{FF2B5EF4-FFF2-40B4-BE49-F238E27FC236}">
                  <a16:creationId xmlns:a16="http://schemas.microsoft.com/office/drawing/2014/main" id="{4CE055FF-7A65-3541-AFCE-544237F5FE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315" y="5884182"/>
              <a:ext cx="2362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rgbClr val="CC00CC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FF0101"/>
                  </a:solidFill>
                </a:rPr>
                <a:t>CHANNEL</a:t>
              </a:r>
            </a:p>
          </p:txBody>
        </p:sp>
        <p:sp>
          <p:nvSpPr>
            <p:cNvPr id="59" name="Line 2058">
              <a:extLst>
                <a:ext uri="{FF2B5EF4-FFF2-40B4-BE49-F238E27FC236}">
                  <a16:creationId xmlns:a16="http://schemas.microsoft.com/office/drawing/2014/main" id="{23B6A8BA-E6FA-1C4E-A1F2-A0744CC0F9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90515" y="5323725"/>
              <a:ext cx="228600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" name="Text Box 3079">
            <a:hlinkClick r:id="rId2"/>
            <a:extLst>
              <a:ext uri="{FF2B5EF4-FFF2-40B4-BE49-F238E27FC236}">
                <a16:creationId xmlns:a16="http://schemas.microsoft.com/office/drawing/2014/main" id="{8B776982-F472-D949-83F3-C16924B42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3800" y="2260937"/>
            <a:ext cx="1524000" cy="1015663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rgbClr val="CC00C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b="1">
                <a:solidFill>
                  <a:srgbClr val="6600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</a:rPr>
              <a:t>Light painting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Wi-Fi demo</a:t>
            </a:r>
          </a:p>
        </p:txBody>
      </p:sp>
      <p:sp>
        <p:nvSpPr>
          <p:cNvPr id="3" name="Bent Arrow 2">
            <a:hlinkClick r:id="rId2"/>
            <a:extLst>
              <a:ext uri="{FF2B5EF4-FFF2-40B4-BE49-F238E27FC236}">
                <a16:creationId xmlns:a16="http://schemas.microsoft.com/office/drawing/2014/main" id="{4C4005E7-CE36-C84D-9C4E-8197B5C27890}"/>
              </a:ext>
            </a:extLst>
          </p:cNvPr>
          <p:cNvSpPr/>
          <p:nvPr/>
        </p:nvSpPr>
        <p:spPr bwMode="auto">
          <a:xfrm flipV="1">
            <a:off x="8611121" y="3276600"/>
            <a:ext cx="380479" cy="381000"/>
          </a:xfrm>
          <a:prstGeom prst="ben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272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DD214-2BC2-4E48-9F49-5DA537C23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Impairment</a:t>
            </a:r>
            <a:r>
              <a:rPr lang="en-US" dirty="0"/>
              <a:t>: Additive Thermal Noise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11871A-E11E-C746-9DA5-303EE8192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12 - </a:t>
            </a:r>
            <a:fld id="{4F19458F-06A0-4F93-A25E-5F0F7FA9836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4" descr="A close up of text on a whiteboard&#10;&#10;Description automatically generated">
            <a:extLst>
              <a:ext uri="{FF2B5EF4-FFF2-40B4-BE49-F238E27FC236}">
                <a16:creationId xmlns:a16="http://schemas.microsoft.com/office/drawing/2014/main" id="{5A75F225-829C-F840-B438-DAEE09086B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98" y="1668822"/>
            <a:ext cx="8458200" cy="45885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2C8963-5531-30D6-138C-53AE7FB5F100}"/>
              </a:ext>
            </a:extLst>
          </p:cNvPr>
          <p:cNvSpPr txBox="1"/>
          <p:nvPr/>
        </p:nvSpPr>
        <p:spPr>
          <a:xfrm>
            <a:off x="-381000" y="6322367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Models thermal noise in the analog/RF front end of a receiver</a:t>
            </a:r>
          </a:p>
        </p:txBody>
      </p:sp>
    </p:spTree>
    <p:extLst>
      <p:ext uri="{BB962C8B-B14F-4D97-AF65-F5344CB8AC3E}">
        <p14:creationId xmlns:p14="http://schemas.microsoft.com/office/powerpoint/2010/main" val="2539441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Impairment</a:t>
            </a:r>
            <a:r>
              <a:rPr lang="en-US" dirty="0"/>
              <a:t>: LTI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3733800"/>
          </a:xfrm>
        </p:spPr>
        <p:txBody>
          <a:bodyPr/>
          <a:lstStyle/>
          <a:p>
            <a:r>
              <a:rPr lang="en-US" dirty="0"/>
              <a:t>Wired linear time-invariant (LTI) effects</a:t>
            </a:r>
          </a:p>
          <a:p>
            <a:pPr marL="457200" lvl="1" indent="0">
              <a:buNone/>
            </a:pPr>
            <a:r>
              <a:rPr lang="en-US" dirty="0"/>
              <a:t>Resistor-inductor-capacitor (RLC) model of wired channel</a:t>
            </a:r>
          </a:p>
          <a:p>
            <a:pPr marL="457200" lvl="1" indent="0">
              <a:buNone/>
            </a:pPr>
            <a:r>
              <a:rPr lang="en-US" dirty="0"/>
              <a:t>LTI system must be “at rest”</a:t>
            </a:r>
            <a:r>
              <a:rPr lang="mr-IN" dirty="0"/>
              <a:t>–</a:t>
            </a:r>
            <a:r>
              <a:rPr lang="en-US" dirty="0"/>
              <a:t> initial conditions must be zero (</a:t>
            </a:r>
            <a:r>
              <a:rPr lang="en-US" i="1" dirty="0"/>
              <a:t>initial</a:t>
            </a:r>
            <a:r>
              <a:rPr lang="en-US" dirty="0"/>
              <a:t> </a:t>
            </a:r>
            <a:r>
              <a:rPr lang="en-US" i="1" dirty="0"/>
              <a:t>current across inductors and voltage across capacitors</a:t>
            </a:r>
            <a:r>
              <a:rPr lang="en-US" dirty="0"/>
              <a:t>)</a:t>
            </a:r>
          </a:p>
          <a:p>
            <a:r>
              <a:rPr lang="en-US" dirty="0"/>
              <a:t>Second-order case</a:t>
            </a:r>
          </a:p>
          <a:p>
            <a:pPr marL="457200" lvl="1" indent="0">
              <a:buNone/>
            </a:pPr>
            <a:r>
              <a:rPr lang="en-US" dirty="0"/>
              <a:t>Linear constant-coefficient differential</a:t>
            </a:r>
            <a:br>
              <a:rPr lang="en-US" dirty="0"/>
            </a:br>
            <a:r>
              <a:rPr lang="en-US" dirty="0"/>
              <a:t>equation (</a:t>
            </a:r>
            <a:r>
              <a:rPr lang="en-US" i="1" dirty="0"/>
              <a:t>with zero initial conditions</a:t>
            </a:r>
            <a:r>
              <a:rPr lang="en-US" dirty="0"/>
              <a:t>)</a:t>
            </a:r>
          </a:p>
          <a:p>
            <a:pPr marL="457200" lvl="1" indent="0">
              <a:buNone/>
            </a:pPr>
            <a:r>
              <a:rPr lang="en-US" dirty="0"/>
              <a:t>Impulse response is a damped sinusoid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762000" y="5028539"/>
            <a:ext cx="4572000" cy="1296061"/>
            <a:chOff x="76200" y="4660529"/>
            <a:chExt cx="4572000" cy="1296061"/>
          </a:xfrm>
        </p:grpSpPr>
        <p:grpSp>
          <p:nvGrpSpPr>
            <p:cNvPr id="46" name="Group 45"/>
            <p:cNvGrpSpPr/>
            <p:nvPr/>
          </p:nvGrpSpPr>
          <p:grpSpPr>
            <a:xfrm>
              <a:off x="685800" y="4724400"/>
              <a:ext cx="3269465" cy="1107330"/>
              <a:chOff x="997735" y="4419600"/>
              <a:chExt cx="3269465" cy="1107330"/>
            </a:xfrm>
          </p:grpSpPr>
          <p:cxnSp>
            <p:nvCxnSpPr>
              <p:cNvPr id="6" name="Straight Connector 5"/>
              <p:cNvCxnSpPr/>
              <p:nvPr/>
            </p:nvCxnSpPr>
            <p:spPr bwMode="auto">
              <a:xfrm>
                <a:off x="1066800" y="4572000"/>
                <a:ext cx="45720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9" name="Freeform 8"/>
              <p:cNvSpPr/>
              <p:nvPr/>
            </p:nvSpPr>
            <p:spPr>
              <a:xfrm flipV="1">
                <a:off x="2438400" y="4484909"/>
                <a:ext cx="409511" cy="171061"/>
              </a:xfrm>
              <a:custGeom>
                <a:avLst/>
                <a:gdLst>
                  <a:gd name="connsiteX0" fmla="*/ 0 w 409511"/>
                  <a:gd name="connsiteY0" fmla="*/ 72572 h 171061"/>
                  <a:gd name="connsiteX1" fmla="*/ 15551 w 409511"/>
                  <a:gd name="connsiteY1" fmla="*/ 114041 h 171061"/>
                  <a:gd name="connsiteX2" fmla="*/ 36286 w 409511"/>
                  <a:gd name="connsiteY2" fmla="*/ 134776 h 171061"/>
                  <a:gd name="connsiteX3" fmla="*/ 41470 w 409511"/>
                  <a:gd name="connsiteY3" fmla="*/ 150327 h 171061"/>
                  <a:gd name="connsiteX4" fmla="*/ 72572 w 409511"/>
                  <a:gd name="connsiteY4" fmla="*/ 160694 h 171061"/>
                  <a:gd name="connsiteX5" fmla="*/ 134776 w 409511"/>
                  <a:gd name="connsiteY5" fmla="*/ 145143 h 171061"/>
                  <a:gd name="connsiteX6" fmla="*/ 145143 w 409511"/>
                  <a:gd name="connsiteY6" fmla="*/ 114041 h 171061"/>
                  <a:gd name="connsiteX7" fmla="*/ 150327 w 409511"/>
                  <a:gd name="connsiteY7" fmla="*/ 98490 h 171061"/>
                  <a:gd name="connsiteX8" fmla="*/ 145143 w 409511"/>
                  <a:gd name="connsiteY8" fmla="*/ 41470 h 171061"/>
                  <a:gd name="connsiteX9" fmla="*/ 139960 w 409511"/>
                  <a:gd name="connsiteY9" fmla="*/ 25919 h 171061"/>
                  <a:gd name="connsiteX10" fmla="*/ 108857 w 409511"/>
                  <a:gd name="connsiteY10" fmla="*/ 10368 h 171061"/>
                  <a:gd name="connsiteX11" fmla="*/ 108857 w 409511"/>
                  <a:gd name="connsiteY11" fmla="*/ 88123 h 171061"/>
                  <a:gd name="connsiteX12" fmla="*/ 114041 w 409511"/>
                  <a:gd name="connsiteY12" fmla="*/ 103674 h 171061"/>
                  <a:gd name="connsiteX13" fmla="*/ 124409 w 409511"/>
                  <a:gd name="connsiteY13" fmla="*/ 114041 h 171061"/>
                  <a:gd name="connsiteX14" fmla="*/ 139960 w 409511"/>
                  <a:gd name="connsiteY14" fmla="*/ 139959 h 171061"/>
                  <a:gd name="connsiteX15" fmla="*/ 145143 w 409511"/>
                  <a:gd name="connsiteY15" fmla="*/ 155510 h 171061"/>
                  <a:gd name="connsiteX16" fmla="*/ 176245 w 409511"/>
                  <a:gd name="connsiteY16" fmla="*/ 165878 h 171061"/>
                  <a:gd name="connsiteX17" fmla="*/ 217715 w 409511"/>
                  <a:gd name="connsiteY17" fmla="*/ 145143 h 171061"/>
                  <a:gd name="connsiteX18" fmla="*/ 228082 w 409511"/>
                  <a:gd name="connsiteY18" fmla="*/ 129592 h 171061"/>
                  <a:gd name="connsiteX19" fmla="*/ 233266 w 409511"/>
                  <a:gd name="connsiteY19" fmla="*/ 114041 h 171061"/>
                  <a:gd name="connsiteX20" fmla="*/ 228082 w 409511"/>
                  <a:gd name="connsiteY20" fmla="*/ 20735 h 171061"/>
                  <a:gd name="connsiteX21" fmla="*/ 222898 w 409511"/>
                  <a:gd name="connsiteY21" fmla="*/ 5184 h 171061"/>
                  <a:gd name="connsiteX22" fmla="*/ 207347 w 409511"/>
                  <a:gd name="connsiteY22" fmla="*/ 0 h 171061"/>
                  <a:gd name="connsiteX23" fmla="*/ 196980 w 409511"/>
                  <a:gd name="connsiteY23" fmla="*/ 10368 h 171061"/>
                  <a:gd name="connsiteX24" fmla="*/ 196980 w 409511"/>
                  <a:gd name="connsiteY24" fmla="*/ 77755 h 171061"/>
                  <a:gd name="connsiteX25" fmla="*/ 217715 w 409511"/>
                  <a:gd name="connsiteY25" fmla="*/ 119225 h 171061"/>
                  <a:gd name="connsiteX26" fmla="*/ 248817 w 409511"/>
                  <a:gd name="connsiteY26" fmla="*/ 160694 h 171061"/>
                  <a:gd name="connsiteX27" fmla="*/ 264368 w 409511"/>
                  <a:gd name="connsiteY27" fmla="*/ 171061 h 171061"/>
                  <a:gd name="connsiteX28" fmla="*/ 295470 w 409511"/>
                  <a:gd name="connsiteY28" fmla="*/ 165878 h 171061"/>
                  <a:gd name="connsiteX29" fmla="*/ 321388 w 409511"/>
                  <a:gd name="connsiteY29" fmla="*/ 139959 h 171061"/>
                  <a:gd name="connsiteX30" fmla="*/ 321388 w 409511"/>
                  <a:gd name="connsiteY30" fmla="*/ 51837 h 171061"/>
                  <a:gd name="connsiteX31" fmla="*/ 300653 w 409511"/>
                  <a:gd name="connsiteY31" fmla="*/ 10368 h 171061"/>
                  <a:gd name="connsiteX32" fmla="*/ 285102 w 409511"/>
                  <a:gd name="connsiteY32" fmla="*/ 5184 h 171061"/>
                  <a:gd name="connsiteX33" fmla="*/ 274735 w 409511"/>
                  <a:gd name="connsiteY33" fmla="*/ 36286 h 171061"/>
                  <a:gd name="connsiteX34" fmla="*/ 279919 w 409511"/>
                  <a:gd name="connsiteY34" fmla="*/ 82939 h 171061"/>
                  <a:gd name="connsiteX35" fmla="*/ 300653 w 409511"/>
                  <a:gd name="connsiteY35" fmla="*/ 129592 h 171061"/>
                  <a:gd name="connsiteX36" fmla="*/ 321388 w 409511"/>
                  <a:gd name="connsiteY36" fmla="*/ 150327 h 171061"/>
                  <a:gd name="connsiteX37" fmla="*/ 336939 w 409511"/>
                  <a:gd name="connsiteY37" fmla="*/ 160694 h 171061"/>
                  <a:gd name="connsiteX38" fmla="*/ 378409 w 409511"/>
                  <a:gd name="connsiteY38" fmla="*/ 155510 h 171061"/>
                  <a:gd name="connsiteX39" fmla="*/ 399143 w 409511"/>
                  <a:gd name="connsiteY39" fmla="*/ 124408 h 171061"/>
                  <a:gd name="connsiteX40" fmla="*/ 409511 w 409511"/>
                  <a:gd name="connsiteY40" fmla="*/ 93306 h 171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09511" h="171061">
                    <a:moveTo>
                      <a:pt x="0" y="72572"/>
                    </a:moveTo>
                    <a:cubicBezTo>
                      <a:pt x="4530" y="95218"/>
                      <a:pt x="1624" y="97792"/>
                      <a:pt x="15551" y="114041"/>
                    </a:cubicBezTo>
                    <a:cubicBezTo>
                      <a:pt x="21912" y="121462"/>
                      <a:pt x="36286" y="134776"/>
                      <a:pt x="36286" y="134776"/>
                    </a:cubicBezTo>
                    <a:cubicBezTo>
                      <a:pt x="38014" y="139960"/>
                      <a:pt x="37024" y="147151"/>
                      <a:pt x="41470" y="150327"/>
                    </a:cubicBezTo>
                    <a:cubicBezTo>
                      <a:pt x="50363" y="156679"/>
                      <a:pt x="72572" y="160694"/>
                      <a:pt x="72572" y="160694"/>
                    </a:cubicBezTo>
                    <a:cubicBezTo>
                      <a:pt x="80435" y="159820"/>
                      <a:pt x="124116" y="162199"/>
                      <a:pt x="134776" y="145143"/>
                    </a:cubicBezTo>
                    <a:cubicBezTo>
                      <a:pt x="140568" y="135876"/>
                      <a:pt x="141687" y="124408"/>
                      <a:pt x="145143" y="114041"/>
                    </a:cubicBezTo>
                    <a:lnTo>
                      <a:pt x="150327" y="98490"/>
                    </a:lnTo>
                    <a:cubicBezTo>
                      <a:pt x="148599" y="79483"/>
                      <a:pt x="147842" y="60363"/>
                      <a:pt x="145143" y="41470"/>
                    </a:cubicBezTo>
                    <a:cubicBezTo>
                      <a:pt x="144370" y="36061"/>
                      <a:pt x="143373" y="30186"/>
                      <a:pt x="139960" y="25919"/>
                    </a:cubicBezTo>
                    <a:cubicBezTo>
                      <a:pt x="132651" y="16782"/>
                      <a:pt x="119103" y="13783"/>
                      <a:pt x="108857" y="10368"/>
                    </a:cubicBezTo>
                    <a:cubicBezTo>
                      <a:pt x="97730" y="43754"/>
                      <a:pt x="100804" y="27724"/>
                      <a:pt x="108857" y="88123"/>
                    </a:cubicBezTo>
                    <a:cubicBezTo>
                      <a:pt x="109579" y="93539"/>
                      <a:pt x="111230" y="98989"/>
                      <a:pt x="114041" y="103674"/>
                    </a:cubicBezTo>
                    <a:cubicBezTo>
                      <a:pt x="116556" y="107865"/>
                      <a:pt x="120953" y="110585"/>
                      <a:pt x="124409" y="114041"/>
                    </a:cubicBezTo>
                    <a:cubicBezTo>
                      <a:pt x="139091" y="158094"/>
                      <a:pt x="118614" y="104382"/>
                      <a:pt x="139960" y="139959"/>
                    </a:cubicBezTo>
                    <a:cubicBezTo>
                      <a:pt x="142771" y="144644"/>
                      <a:pt x="140697" y="152334"/>
                      <a:pt x="145143" y="155510"/>
                    </a:cubicBezTo>
                    <a:cubicBezTo>
                      <a:pt x="154036" y="161862"/>
                      <a:pt x="176245" y="165878"/>
                      <a:pt x="176245" y="165878"/>
                    </a:cubicBezTo>
                    <a:cubicBezTo>
                      <a:pt x="200945" y="157644"/>
                      <a:pt x="204556" y="161591"/>
                      <a:pt x="217715" y="145143"/>
                    </a:cubicBezTo>
                    <a:cubicBezTo>
                      <a:pt x="221607" y="140278"/>
                      <a:pt x="225296" y="135164"/>
                      <a:pt x="228082" y="129592"/>
                    </a:cubicBezTo>
                    <a:cubicBezTo>
                      <a:pt x="230526" y="124705"/>
                      <a:pt x="231538" y="119225"/>
                      <a:pt x="233266" y="114041"/>
                    </a:cubicBezTo>
                    <a:cubicBezTo>
                      <a:pt x="231538" y="82939"/>
                      <a:pt x="231035" y="51745"/>
                      <a:pt x="228082" y="20735"/>
                    </a:cubicBezTo>
                    <a:cubicBezTo>
                      <a:pt x="227564" y="15296"/>
                      <a:pt x="226762" y="9048"/>
                      <a:pt x="222898" y="5184"/>
                    </a:cubicBezTo>
                    <a:cubicBezTo>
                      <a:pt x="219034" y="1320"/>
                      <a:pt x="212531" y="1728"/>
                      <a:pt x="207347" y="0"/>
                    </a:cubicBezTo>
                    <a:cubicBezTo>
                      <a:pt x="203891" y="3456"/>
                      <a:pt x="199494" y="6177"/>
                      <a:pt x="196980" y="10368"/>
                    </a:cubicBezTo>
                    <a:cubicBezTo>
                      <a:pt x="185473" y="29547"/>
                      <a:pt x="193895" y="61304"/>
                      <a:pt x="196980" y="77755"/>
                    </a:cubicBezTo>
                    <a:cubicBezTo>
                      <a:pt x="205316" y="122212"/>
                      <a:pt x="201219" y="97230"/>
                      <a:pt x="217715" y="119225"/>
                    </a:cubicBezTo>
                    <a:cubicBezTo>
                      <a:pt x="230158" y="135816"/>
                      <a:pt x="233954" y="148804"/>
                      <a:pt x="248817" y="160694"/>
                    </a:cubicBezTo>
                    <a:cubicBezTo>
                      <a:pt x="253682" y="164586"/>
                      <a:pt x="259184" y="167605"/>
                      <a:pt x="264368" y="171061"/>
                    </a:cubicBezTo>
                    <a:cubicBezTo>
                      <a:pt x="274735" y="169333"/>
                      <a:pt x="286243" y="170911"/>
                      <a:pt x="295470" y="165878"/>
                    </a:cubicBezTo>
                    <a:cubicBezTo>
                      <a:pt x="306196" y="160027"/>
                      <a:pt x="321388" y="139959"/>
                      <a:pt x="321388" y="139959"/>
                    </a:cubicBezTo>
                    <a:cubicBezTo>
                      <a:pt x="333289" y="104258"/>
                      <a:pt x="331189" y="117176"/>
                      <a:pt x="321388" y="51837"/>
                    </a:cubicBezTo>
                    <a:cubicBezTo>
                      <a:pt x="319342" y="38200"/>
                      <a:pt x="314336" y="18578"/>
                      <a:pt x="300653" y="10368"/>
                    </a:cubicBezTo>
                    <a:cubicBezTo>
                      <a:pt x="295968" y="7557"/>
                      <a:pt x="290286" y="6912"/>
                      <a:pt x="285102" y="5184"/>
                    </a:cubicBezTo>
                    <a:cubicBezTo>
                      <a:pt x="281646" y="15551"/>
                      <a:pt x="273528" y="25425"/>
                      <a:pt x="274735" y="36286"/>
                    </a:cubicBezTo>
                    <a:cubicBezTo>
                      <a:pt x="276463" y="51837"/>
                      <a:pt x="276850" y="67596"/>
                      <a:pt x="279919" y="82939"/>
                    </a:cubicBezTo>
                    <a:cubicBezTo>
                      <a:pt x="283313" y="99911"/>
                      <a:pt x="289322" y="116373"/>
                      <a:pt x="300653" y="129592"/>
                    </a:cubicBezTo>
                    <a:cubicBezTo>
                      <a:pt x="307014" y="137013"/>
                      <a:pt x="313255" y="144905"/>
                      <a:pt x="321388" y="150327"/>
                    </a:cubicBezTo>
                    <a:lnTo>
                      <a:pt x="336939" y="160694"/>
                    </a:lnTo>
                    <a:cubicBezTo>
                      <a:pt x="350762" y="158966"/>
                      <a:pt x="366376" y="162529"/>
                      <a:pt x="378409" y="155510"/>
                    </a:cubicBezTo>
                    <a:cubicBezTo>
                      <a:pt x="389172" y="149232"/>
                      <a:pt x="395203" y="136228"/>
                      <a:pt x="399143" y="124408"/>
                    </a:cubicBezTo>
                    <a:lnTo>
                      <a:pt x="409511" y="93306"/>
                    </a:lnTo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2784307" y="4551664"/>
                <a:ext cx="15551" cy="36286"/>
              </a:xfrm>
              <a:custGeom>
                <a:avLst/>
                <a:gdLst>
                  <a:gd name="connsiteX0" fmla="*/ 0 w 15551"/>
                  <a:gd name="connsiteY0" fmla="*/ 0 h 36286"/>
                  <a:gd name="connsiteX1" fmla="*/ 15551 w 15551"/>
                  <a:gd name="connsiteY1" fmla="*/ 36286 h 36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551" h="36286">
                    <a:moveTo>
                      <a:pt x="0" y="0"/>
                    </a:moveTo>
                    <a:cubicBezTo>
                      <a:pt x="11802" y="29506"/>
                      <a:pt x="6206" y="17596"/>
                      <a:pt x="15551" y="36286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5" name="Group 24"/>
              <p:cNvGrpSpPr/>
              <p:nvPr/>
            </p:nvGrpSpPr>
            <p:grpSpPr>
              <a:xfrm>
                <a:off x="1524000" y="4419600"/>
                <a:ext cx="457200" cy="304800"/>
                <a:chOff x="1524000" y="4419600"/>
                <a:chExt cx="457200" cy="304800"/>
              </a:xfrm>
            </p:grpSpPr>
            <p:cxnSp>
              <p:nvCxnSpPr>
                <p:cNvPr id="13" name="Straight Connector 12"/>
                <p:cNvCxnSpPr/>
                <p:nvPr/>
              </p:nvCxnSpPr>
              <p:spPr bwMode="auto">
                <a:xfrm flipV="1">
                  <a:off x="1524000" y="4419600"/>
                  <a:ext cx="76200" cy="15240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" name="Straight Connector 14"/>
                <p:cNvCxnSpPr/>
                <p:nvPr/>
              </p:nvCxnSpPr>
              <p:spPr bwMode="auto">
                <a:xfrm>
                  <a:off x="1600200" y="4419600"/>
                  <a:ext cx="76200" cy="30480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7" name="Straight Connector 16"/>
                <p:cNvCxnSpPr/>
                <p:nvPr/>
              </p:nvCxnSpPr>
              <p:spPr bwMode="auto">
                <a:xfrm flipV="1">
                  <a:off x="1676400" y="4419600"/>
                  <a:ext cx="76200" cy="30480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0" name="Straight Connector 19"/>
                <p:cNvCxnSpPr/>
                <p:nvPr/>
              </p:nvCxnSpPr>
              <p:spPr bwMode="auto">
                <a:xfrm flipH="1" flipV="1">
                  <a:off x="1905000" y="4419600"/>
                  <a:ext cx="76200" cy="15240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1" name="Straight Connector 20"/>
                <p:cNvCxnSpPr/>
                <p:nvPr/>
              </p:nvCxnSpPr>
              <p:spPr bwMode="auto">
                <a:xfrm>
                  <a:off x="1752600" y="4419600"/>
                  <a:ext cx="76200" cy="30480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2" name="Straight Connector 21"/>
                <p:cNvCxnSpPr/>
                <p:nvPr/>
              </p:nvCxnSpPr>
              <p:spPr bwMode="auto">
                <a:xfrm flipV="1">
                  <a:off x="1828800" y="4419600"/>
                  <a:ext cx="76200" cy="30480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24" name="Straight Connector 23"/>
              <p:cNvCxnSpPr/>
              <p:nvPr/>
            </p:nvCxnSpPr>
            <p:spPr bwMode="auto">
              <a:xfrm>
                <a:off x="1981200" y="4572000"/>
                <a:ext cx="45720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5"/>
              <p:cNvCxnSpPr/>
              <p:nvPr/>
            </p:nvCxnSpPr>
            <p:spPr bwMode="auto">
              <a:xfrm>
                <a:off x="2852790" y="4572000"/>
                <a:ext cx="133821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Straight Connector 28"/>
              <p:cNvCxnSpPr/>
              <p:nvPr/>
            </p:nvCxnSpPr>
            <p:spPr bwMode="auto">
              <a:xfrm>
                <a:off x="3352800" y="4572000"/>
                <a:ext cx="0" cy="3810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Straight Connector 29"/>
              <p:cNvCxnSpPr/>
              <p:nvPr/>
            </p:nvCxnSpPr>
            <p:spPr bwMode="auto">
              <a:xfrm>
                <a:off x="3352800" y="5105400"/>
                <a:ext cx="0" cy="3810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" name="Straight Connector 30"/>
              <p:cNvCxnSpPr/>
              <p:nvPr/>
            </p:nvCxnSpPr>
            <p:spPr bwMode="auto">
              <a:xfrm>
                <a:off x="1066800" y="5486400"/>
                <a:ext cx="312420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36" name="Group 35"/>
              <p:cNvGrpSpPr/>
              <p:nvPr/>
            </p:nvGrpSpPr>
            <p:grpSpPr>
              <a:xfrm>
                <a:off x="3200400" y="4953000"/>
                <a:ext cx="304800" cy="152400"/>
                <a:chOff x="3200400" y="4953000"/>
                <a:chExt cx="304800" cy="152400"/>
              </a:xfrm>
            </p:grpSpPr>
            <p:cxnSp>
              <p:nvCxnSpPr>
                <p:cNvPr id="34" name="Straight Connector 33"/>
                <p:cNvCxnSpPr/>
                <p:nvPr/>
              </p:nvCxnSpPr>
              <p:spPr bwMode="auto">
                <a:xfrm>
                  <a:off x="3200400" y="4953000"/>
                  <a:ext cx="304800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5" name="Straight Connector 34"/>
                <p:cNvCxnSpPr/>
                <p:nvPr/>
              </p:nvCxnSpPr>
              <p:spPr bwMode="auto">
                <a:xfrm>
                  <a:off x="3200400" y="5105400"/>
                  <a:ext cx="304800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37" name="Oval 36"/>
              <p:cNvSpPr/>
              <p:nvPr/>
            </p:nvSpPr>
            <p:spPr bwMode="auto">
              <a:xfrm>
                <a:off x="997735" y="4531470"/>
                <a:ext cx="76200" cy="762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 bwMode="auto">
              <a:xfrm>
                <a:off x="997735" y="5445870"/>
                <a:ext cx="76200" cy="762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 bwMode="auto">
              <a:xfrm>
                <a:off x="3312275" y="453147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0" name="Oval 39"/>
              <p:cNvSpPr/>
              <p:nvPr/>
            </p:nvSpPr>
            <p:spPr bwMode="auto">
              <a:xfrm>
                <a:off x="3312275" y="545073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1" name="Oval 40"/>
              <p:cNvSpPr/>
              <p:nvPr/>
            </p:nvSpPr>
            <p:spPr bwMode="auto">
              <a:xfrm>
                <a:off x="4191000" y="4536330"/>
                <a:ext cx="76200" cy="762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2" name="Oval 41"/>
              <p:cNvSpPr/>
              <p:nvPr/>
            </p:nvSpPr>
            <p:spPr bwMode="auto">
              <a:xfrm>
                <a:off x="4191000" y="5445870"/>
                <a:ext cx="76200" cy="762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447800" y="4705290"/>
                <a:ext cx="6858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i="1" dirty="0"/>
                  <a:t>R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2286000" y="4705290"/>
                <a:ext cx="6858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i="1" dirty="0"/>
                  <a:t>L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3429000" y="4800600"/>
                <a:ext cx="6858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i="1" dirty="0"/>
                  <a:t>C</a:t>
                </a:r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4038600" y="5587258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solidFill>
                    <a:srgbClr val="0000FF"/>
                  </a:solidFill>
                </a:rPr>
                <a:t>−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80140" y="4660529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solidFill>
                    <a:srgbClr val="0000FF"/>
                  </a:solidFill>
                </a:rPr>
                <a:t>+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013940" y="4687413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solidFill>
                    <a:srgbClr val="0000FF"/>
                  </a:solidFill>
                </a:rPr>
                <a:t>+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80140" y="5587258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solidFill>
                    <a:srgbClr val="0000FF"/>
                  </a:solidFill>
                </a:rPr>
                <a:t>−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6200" y="5042190"/>
              <a:ext cx="838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0000FF"/>
                  </a:solidFill>
                </a:rPr>
                <a:t>x</a:t>
              </a:r>
              <a:r>
                <a:rPr lang="en-US" dirty="0">
                  <a:solidFill>
                    <a:srgbClr val="0000FF"/>
                  </a:solidFill>
                </a:rPr>
                <a:t>(</a:t>
              </a:r>
              <a:r>
                <a:rPr lang="en-US" i="1" dirty="0">
                  <a:solidFill>
                    <a:srgbClr val="0000FF"/>
                  </a:solidFill>
                </a:rPr>
                <a:t>t</a:t>
              </a:r>
              <a:r>
                <a:rPr lang="en-US" dirty="0">
                  <a:solidFill>
                    <a:srgbClr val="0000FF"/>
                  </a:solidFill>
                </a:rPr>
                <a:t>)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810000" y="5029200"/>
              <a:ext cx="838200" cy="457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0000FF"/>
                  </a:solidFill>
                </a:rPr>
                <a:t>y</a:t>
              </a:r>
              <a:r>
                <a:rPr lang="en-US" dirty="0">
                  <a:solidFill>
                    <a:srgbClr val="0000FF"/>
                  </a:solidFill>
                </a:rPr>
                <a:t>(</a:t>
              </a:r>
              <a:r>
                <a:rPr lang="en-US" i="1" dirty="0">
                  <a:solidFill>
                    <a:srgbClr val="0000FF"/>
                  </a:solidFill>
                </a:rPr>
                <a:t>t</a:t>
              </a:r>
              <a:r>
                <a:rPr lang="en-US" dirty="0">
                  <a:solidFill>
                    <a:srgbClr val="0000FF"/>
                  </a:solidFill>
                </a:rPr>
                <a:t>)</a:t>
              </a: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5562600" y="5791200"/>
            <a:ext cx="342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t</a:t>
            </a:r>
            <a:r>
              <a:rPr lang="fr-FR" sz="1400" b="1" dirty="0">
                <a:solidFill>
                  <a:srgbClr val="008000"/>
                </a:solidFill>
                <a:latin typeface="Courier New"/>
                <a:cs typeface="Courier New"/>
              </a:rPr>
              <a:t> = 0 : 0.001 : 1;</a:t>
            </a:r>
          </a:p>
          <a:p>
            <a:pPr algn="l"/>
            <a:r>
              <a:rPr lang="mr-IN" sz="1400" b="1" dirty="0">
                <a:solidFill>
                  <a:srgbClr val="008000"/>
                </a:solidFill>
                <a:latin typeface="Courier New"/>
                <a:cs typeface="Courier New"/>
              </a:rPr>
              <a:t>h = exp(-5*t) .*</a:t>
            </a:r>
            <a:r>
              <a:rPr lang="en-US" sz="1400" b="1" dirty="0">
                <a:solidFill>
                  <a:srgbClr val="008000"/>
                </a:solidFill>
                <a:latin typeface="Courier New"/>
                <a:cs typeface="Courier New"/>
              </a:rPr>
              <a:t> </a:t>
            </a:r>
            <a:r>
              <a:rPr lang="mr-IN" sz="1400" b="1" dirty="0">
                <a:solidFill>
                  <a:srgbClr val="008000"/>
                </a:solidFill>
                <a:latin typeface="Courier New"/>
                <a:cs typeface="Courier New"/>
              </a:rPr>
              <a:t>cos(2*pi*t);</a:t>
            </a:r>
          </a:p>
          <a:p>
            <a:pPr algn="l"/>
            <a:r>
              <a:rPr lang="en-US" sz="1400" b="1" dirty="0">
                <a:solidFill>
                  <a:srgbClr val="008000"/>
                </a:solidFill>
                <a:latin typeface="Courier New"/>
                <a:cs typeface="Courier New"/>
              </a:rPr>
              <a:t>plot(t, h);</a:t>
            </a:r>
          </a:p>
          <a:p>
            <a:pPr algn="l"/>
            <a:r>
              <a:rPr lang="en-US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xlabel</a:t>
            </a:r>
            <a:r>
              <a:rPr lang="en-US" sz="1400" b="1" dirty="0">
                <a:solidFill>
                  <a:srgbClr val="008000"/>
                </a:solidFill>
                <a:latin typeface="Courier New"/>
                <a:cs typeface="Courier New"/>
              </a:rPr>
              <a:t>('t'); </a:t>
            </a:r>
            <a:r>
              <a:rPr lang="mr-IN" sz="1400" b="1" dirty="0">
                <a:solidFill>
                  <a:srgbClr val="008000"/>
                </a:solidFill>
                <a:latin typeface="Courier New"/>
                <a:cs typeface="Courier New"/>
              </a:rPr>
              <a:t>ylabel('h(t)');</a:t>
            </a:r>
          </a:p>
        </p:txBody>
      </p:sp>
      <p:grpSp>
        <p:nvGrpSpPr>
          <p:cNvPr id="64" name="Group 63"/>
          <p:cNvGrpSpPr/>
          <p:nvPr/>
        </p:nvGrpSpPr>
        <p:grpSpPr>
          <a:xfrm>
            <a:off x="5842606" y="3276600"/>
            <a:ext cx="3377594" cy="2552700"/>
            <a:chOff x="5879596" y="3771900"/>
            <a:chExt cx="3377594" cy="2552700"/>
          </a:xfrm>
        </p:grpSpPr>
        <p:pic>
          <p:nvPicPr>
            <p:cNvPr id="60" name="Picture 59" descr="DampedSinusoid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53" r="5970"/>
            <a:stretch/>
          </p:blipFill>
          <p:spPr>
            <a:xfrm>
              <a:off x="5879596" y="3771900"/>
              <a:ext cx="3072660" cy="2552700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8723790" y="5791200"/>
              <a:ext cx="533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/>
                <a:t>t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477000" y="3943290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/>
                <a:t>h</a:t>
              </a:r>
              <a:r>
                <a:rPr lang="en-US" sz="2000" dirty="0"/>
                <a:t>(</a:t>
              </a:r>
              <a:r>
                <a:rPr lang="en-US" sz="2000" i="1" dirty="0"/>
                <a:t>t</a:t>
              </a:r>
              <a:r>
                <a:rPr lang="en-US" sz="2000" dirty="0"/>
                <a:t>)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36E3833-D29A-E547-B0AF-B57DFED4B3A3}"/>
              </a:ext>
            </a:extLst>
          </p:cNvPr>
          <p:cNvSpPr txBox="1"/>
          <p:nvPr/>
        </p:nvSpPr>
        <p:spPr>
          <a:xfrm>
            <a:off x="0" y="6477000"/>
            <a:ext cx="32694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C00CC"/>
                </a:solidFill>
                <a:latin typeface="+mn-lt"/>
              </a:rPr>
              <a:t>Impulse Response Derivation</a:t>
            </a:r>
          </a:p>
        </p:txBody>
      </p:sp>
      <p:sp>
        <p:nvSpPr>
          <p:cNvPr id="5" name="Right Arrow 4">
            <a:hlinkClick r:id="rId3"/>
            <a:extLst>
              <a:ext uri="{FF2B5EF4-FFF2-40B4-BE49-F238E27FC236}">
                <a16:creationId xmlns:a16="http://schemas.microsoft.com/office/drawing/2014/main" id="{2EA7BD4F-18AB-FD48-AD3D-4A5D26D1497E}"/>
              </a:ext>
            </a:extLst>
          </p:cNvPr>
          <p:cNvSpPr/>
          <p:nvPr/>
        </p:nvSpPr>
        <p:spPr bwMode="auto">
          <a:xfrm>
            <a:off x="3269466" y="6600700"/>
            <a:ext cx="304800" cy="228600"/>
          </a:xfrm>
          <a:prstGeom prst="rightArrow">
            <a:avLst/>
          </a:prstGeom>
          <a:solidFill>
            <a:srgbClr val="CC00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07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AA211-5630-F34C-B86A-6A4AD095A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Impairment</a:t>
            </a:r>
            <a:r>
              <a:rPr lang="en-US" dirty="0"/>
              <a:t>: LTI Effects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5C207-6F1A-4446-8FF8-E2D0FFB44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1018686"/>
          </a:xfrm>
        </p:spPr>
        <p:txBody>
          <a:bodyPr/>
          <a:lstStyle/>
          <a:p>
            <a:r>
              <a:rPr lang="en-US" dirty="0"/>
              <a:t>Wireless LTI effects due to wave propagation</a:t>
            </a:r>
          </a:p>
          <a:p>
            <a:pPr marL="457200" lvl="1" indent="0">
              <a:buNone/>
            </a:pPr>
            <a:r>
              <a:rPr lang="en-US" dirty="0"/>
              <a:t>Reflection, absorption, and scattering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197C3E-9F30-D845-B07F-F1CAE0619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12 - </a:t>
            </a:r>
            <a:fld id="{4F19458F-06A0-4F93-A25E-5F0F7FA9836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98C9325-1F19-2247-95AC-72CAA7DE5D43}"/>
              </a:ext>
            </a:extLst>
          </p:cNvPr>
          <p:cNvGrpSpPr/>
          <p:nvPr/>
        </p:nvGrpSpPr>
        <p:grpSpPr>
          <a:xfrm>
            <a:off x="838200" y="2466486"/>
            <a:ext cx="7924800" cy="3553314"/>
            <a:chOff x="838200" y="2466486"/>
            <a:chExt cx="7924800" cy="3553314"/>
          </a:xfrm>
        </p:grpSpPr>
        <p:pic>
          <p:nvPicPr>
            <p:cNvPr id="6" name="Picture 5" descr="A close up of text on a whiteboard&#10;&#10;Description automatically generated">
              <a:extLst>
                <a:ext uri="{FF2B5EF4-FFF2-40B4-BE49-F238E27FC236}">
                  <a16:creationId xmlns:a16="http://schemas.microsoft.com/office/drawing/2014/main" id="{351674D2-110D-0242-94F4-5C2047AD94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2466486"/>
              <a:ext cx="7772400" cy="2890032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CC7A8FA-6F0E-1D42-8D20-F13B83B4FFE5}"/>
                </a:ext>
              </a:extLst>
            </p:cNvPr>
            <p:cNvSpPr txBox="1"/>
            <p:nvPr/>
          </p:nvSpPr>
          <p:spPr>
            <a:xfrm>
              <a:off x="5715000" y="5311914"/>
              <a:ext cx="1219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Line of Sight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F4EFE89-D965-9348-BAE0-5458B75AB78B}"/>
                </a:ext>
              </a:extLst>
            </p:cNvPr>
            <p:cNvSpPr txBox="1"/>
            <p:nvPr/>
          </p:nvSpPr>
          <p:spPr>
            <a:xfrm>
              <a:off x="7543800" y="5306547"/>
              <a:ext cx="1219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Two Bounces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43524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dirty="0"/>
              <a:t>12 - </a:t>
            </a:r>
            <a:fld id="{81F7E393-F2F8-4AF3-8935-4CF3133FFAC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Impairment</a:t>
            </a:r>
            <a:r>
              <a:rPr lang="en-US" dirty="0"/>
              <a:t>: LTI Effects</a:t>
            </a:r>
          </a:p>
        </p:txBody>
      </p:sp>
      <p:sp>
        <p:nvSpPr>
          <p:cNvPr id="30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582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Linear time-invariant effects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b="1" i="1" dirty="0">
                <a:solidFill>
                  <a:srgbClr val="FF0101"/>
                </a:solidFill>
              </a:rPr>
              <a:t>Distortion in frequency</a:t>
            </a:r>
            <a:r>
              <a:rPr lang="en-US" dirty="0"/>
              <a:t>: due to channel frequency response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b="1" i="1" dirty="0">
                <a:solidFill>
                  <a:srgbClr val="FF0101"/>
                </a:solidFill>
              </a:rPr>
              <a:t>Spreading in time</a:t>
            </a:r>
            <a:r>
              <a:rPr lang="en-US" dirty="0"/>
              <a:t>: due to channel impulse response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648200" y="4648200"/>
            <a:ext cx="1600200" cy="1412875"/>
            <a:chOff x="4648200" y="4648200"/>
            <a:chExt cx="1600200" cy="1412875"/>
          </a:xfrm>
        </p:grpSpPr>
        <p:sp>
          <p:nvSpPr>
            <p:cNvPr id="3082" name="Line 4"/>
            <p:cNvSpPr>
              <a:spLocks noChangeShapeType="1"/>
            </p:cNvSpPr>
            <p:nvPr/>
          </p:nvSpPr>
          <p:spPr bwMode="auto">
            <a:xfrm>
              <a:off x="5029200" y="4800600"/>
              <a:ext cx="0" cy="8794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" name="Line 5"/>
            <p:cNvSpPr>
              <a:spLocks noChangeShapeType="1"/>
            </p:cNvSpPr>
            <p:nvPr/>
          </p:nvSpPr>
          <p:spPr bwMode="auto">
            <a:xfrm>
              <a:off x="4648200" y="5680075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" name="Text Box 6"/>
            <p:cNvSpPr txBox="1">
              <a:spLocks noChangeArrowheads="1"/>
            </p:cNvSpPr>
            <p:nvPr/>
          </p:nvSpPr>
          <p:spPr bwMode="auto">
            <a:xfrm>
              <a:off x="5181600" y="5680075"/>
              <a:ext cx="685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>
                  <a:latin typeface="Symbol" pitchFamily="18" charset="2"/>
                </a:rPr>
                <a:t>T</a:t>
              </a:r>
              <a:r>
                <a:rPr lang="en-US" sz="1600" i="1" baseline="-25000"/>
                <a:t>h</a:t>
              </a:r>
            </a:p>
          </p:txBody>
        </p:sp>
        <p:sp>
          <p:nvSpPr>
            <p:cNvPr id="3085" name="Text Box 7"/>
            <p:cNvSpPr txBox="1">
              <a:spLocks noChangeArrowheads="1"/>
            </p:cNvSpPr>
            <p:nvPr/>
          </p:nvSpPr>
          <p:spPr bwMode="auto">
            <a:xfrm>
              <a:off x="5943600" y="5756275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/>
                <a:t>t</a:t>
              </a:r>
              <a:endParaRPr lang="en-US"/>
            </a:p>
          </p:txBody>
        </p:sp>
        <p:sp>
          <p:nvSpPr>
            <p:cNvPr id="3086" name="Line 8"/>
            <p:cNvSpPr>
              <a:spLocks noChangeShapeType="1"/>
            </p:cNvSpPr>
            <p:nvPr/>
          </p:nvSpPr>
          <p:spPr bwMode="auto">
            <a:xfrm>
              <a:off x="5029200" y="5181600"/>
              <a:ext cx="4572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7" name="Line 9"/>
            <p:cNvSpPr>
              <a:spLocks noChangeShapeType="1"/>
            </p:cNvSpPr>
            <p:nvPr/>
          </p:nvSpPr>
          <p:spPr bwMode="auto">
            <a:xfrm>
              <a:off x="5029200" y="5181600"/>
              <a:ext cx="0" cy="49847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8" name="Line 10"/>
            <p:cNvSpPr>
              <a:spLocks noChangeShapeType="1"/>
            </p:cNvSpPr>
            <p:nvPr/>
          </p:nvSpPr>
          <p:spPr bwMode="auto">
            <a:xfrm>
              <a:off x="5486400" y="5181600"/>
              <a:ext cx="0" cy="49847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3074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51026643"/>
                </p:ext>
              </p:extLst>
            </p:nvPr>
          </p:nvGraphicFramePr>
          <p:xfrm>
            <a:off x="5189538" y="4648200"/>
            <a:ext cx="373062" cy="271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279360" imgH="203040" progId="Equation.3">
                    <p:embed/>
                  </p:oleObj>
                </mc:Choice>
                <mc:Fallback>
                  <p:oleObj name="Equation" r:id="rId2" imgW="279360" imgH="20304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89538" y="4648200"/>
                          <a:ext cx="373062" cy="2714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89" name="Text Box 12"/>
            <p:cNvSpPr txBox="1">
              <a:spLocks noChangeArrowheads="1"/>
            </p:cNvSpPr>
            <p:nvPr/>
          </p:nvSpPr>
          <p:spPr bwMode="auto">
            <a:xfrm>
              <a:off x="5562600" y="5038725"/>
              <a:ext cx="4572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1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09600" y="4572000"/>
            <a:ext cx="1676400" cy="1387475"/>
            <a:chOff x="609600" y="4572000"/>
            <a:chExt cx="1676400" cy="1387475"/>
          </a:xfrm>
        </p:grpSpPr>
        <p:sp>
          <p:nvSpPr>
            <p:cNvPr id="3090" name="Line 14"/>
            <p:cNvSpPr>
              <a:spLocks noChangeShapeType="1"/>
            </p:cNvSpPr>
            <p:nvPr/>
          </p:nvSpPr>
          <p:spPr bwMode="auto">
            <a:xfrm>
              <a:off x="990600" y="4732338"/>
              <a:ext cx="0" cy="12112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1" name="Line 15"/>
            <p:cNvSpPr>
              <a:spLocks noChangeShapeType="1"/>
            </p:cNvSpPr>
            <p:nvPr/>
          </p:nvSpPr>
          <p:spPr bwMode="auto">
            <a:xfrm>
              <a:off x="609600" y="5611813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2" name="Text Box 16"/>
            <p:cNvSpPr txBox="1">
              <a:spLocks noChangeArrowheads="1"/>
            </p:cNvSpPr>
            <p:nvPr/>
          </p:nvSpPr>
          <p:spPr bwMode="auto">
            <a:xfrm>
              <a:off x="1524000" y="5611813"/>
              <a:ext cx="3810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>
                  <a:latin typeface="Symbol" pitchFamily="18" charset="2"/>
                </a:rPr>
                <a:t>T</a:t>
              </a:r>
              <a:r>
                <a:rPr lang="en-US" sz="1600" i="1" baseline="-25000"/>
                <a:t>b</a:t>
              </a:r>
            </a:p>
          </p:txBody>
        </p:sp>
        <p:sp>
          <p:nvSpPr>
            <p:cNvPr id="3093" name="Text Box 17"/>
            <p:cNvSpPr txBox="1">
              <a:spLocks noChangeArrowheads="1"/>
            </p:cNvSpPr>
            <p:nvPr/>
          </p:nvSpPr>
          <p:spPr bwMode="auto">
            <a:xfrm>
              <a:off x="1981200" y="5654675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/>
                <a:t>t</a:t>
              </a:r>
              <a:endParaRPr lang="en-US"/>
            </a:p>
          </p:txBody>
        </p:sp>
        <p:sp>
          <p:nvSpPr>
            <p:cNvPr id="3094" name="Line 18"/>
            <p:cNvSpPr>
              <a:spLocks noChangeShapeType="1"/>
            </p:cNvSpPr>
            <p:nvPr/>
          </p:nvSpPr>
          <p:spPr bwMode="auto">
            <a:xfrm>
              <a:off x="990600" y="5113338"/>
              <a:ext cx="685800" cy="7937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5" name="Line 19"/>
            <p:cNvSpPr>
              <a:spLocks noChangeShapeType="1"/>
            </p:cNvSpPr>
            <p:nvPr/>
          </p:nvSpPr>
          <p:spPr bwMode="auto">
            <a:xfrm>
              <a:off x="990600" y="5113338"/>
              <a:ext cx="0" cy="498475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6" name="Line 20"/>
            <p:cNvSpPr>
              <a:spLocks noChangeShapeType="1"/>
            </p:cNvSpPr>
            <p:nvPr/>
          </p:nvSpPr>
          <p:spPr bwMode="auto">
            <a:xfrm>
              <a:off x="1676400" y="5113338"/>
              <a:ext cx="0" cy="498475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3075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83093205"/>
                </p:ext>
              </p:extLst>
            </p:nvPr>
          </p:nvGraphicFramePr>
          <p:xfrm>
            <a:off x="1125538" y="4572000"/>
            <a:ext cx="423862" cy="288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317160" imgH="215640" progId="Equation.3">
                    <p:embed/>
                  </p:oleObj>
                </mc:Choice>
                <mc:Fallback>
                  <p:oleObj name="Equation" r:id="rId4" imgW="317160" imgH="21564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25538" y="4572000"/>
                          <a:ext cx="423862" cy="2889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97" name="Text Box 22"/>
            <p:cNvSpPr txBox="1">
              <a:spLocks noChangeArrowheads="1"/>
            </p:cNvSpPr>
            <p:nvPr/>
          </p:nvSpPr>
          <p:spPr bwMode="auto">
            <a:xfrm>
              <a:off x="609600" y="4970463"/>
              <a:ext cx="304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 i="1"/>
                <a:t>A</a:t>
              </a:r>
            </a:p>
          </p:txBody>
        </p:sp>
      </p:grpSp>
      <p:sp>
        <p:nvSpPr>
          <p:cNvPr id="3105" name="Text Box 34"/>
          <p:cNvSpPr txBox="1">
            <a:spLocks noChangeArrowheads="1"/>
          </p:cNvSpPr>
          <p:nvPr/>
        </p:nvSpPr>
        <p:spPr bwMode="auto">
          <a:xfrm>
            <a:off x="2438400" y="4425252"/>
            <a:ext cx="215711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i="1" dirty="0">
                <a:solidFill>
                  <a:srgbClr val="FF0101"/>
                </a:solidFill>
              </a:rPr>
              <a:t>Model channel as LTI system; then approximate the infinite impulse response as finite; further approximate using rect. pulse for timing analysis</a:t>
            </a:r>
          </a:p>
        </p:txBody>
      </p:sp>
      <p:grpSp>
        <p:nvGrpSpPr>
          <p:cNvPr id="3106" name="Group 35"/>
          <p:cNvGrpSpPr>
            <a:grpSpLocks/>
          </p:cNvGrpSpPr>
          <p:nvPr/>
        </p:nvGrpSpPr>
        <p:grpSpPr bwMode="auto">
          <a:xfrm>
            <a:off x="2286000" y="3276600"/>
            <a:ext cx="3962400" cy="1022350"/>
            <a:chOff x="1440" y="2112"/>
            <a:chExt cx="2496" cy="644"/>
          </a:xfrm>
        </p:grpSpPr>
        <p:sp>
          <p:nvSpPr>
            <p:cNvPr id="3128" name="Line 36"/>
            <p:cNvSpPr>
              <a:spLocks noChangeShapeType="1"/>
            </p:cNvSpPr>
            <p:nvPr/>
          </p:nvSpPr>
          <p:spPr bwMode="auto">
            <a:xfrm>
              <a:off x="1536" y="2458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9" name="Rectangle 37"/>
            <p:cNvSpPr>
              <a:spLocks noChangeArrowheads="1"/>
            </p:cNvSpPr>
            <p:nvPr/>
          </p:nvSpPr>
          <p:spPr bwMode="auto">
            <a:xfrm>
              <a:off x="2112" y="2218"/>
              <a:ext cx="1152" cy="4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0" name="Text Box 38"/>
            <p:cNvSpPr txBox="1">
              <a:spLocks noChangeArrowheads="1"/>
            </p:cNvSpPr>
            <p:nvPr/>
          </p:nvSpPr>
          <p:spPr bwMode="auto">
            <a:xfrm>
              <a:off x="2112" y="2218"/>
              <a:ext cx="120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/>
                <a:t>Communication</a:t>
              </a:r>
              <a:br>
                <a:rPr lang="en-US" sz="2000"/>
              </a:br>
              <a:r>
                <a:rPr lang="en-US" sz="2000"/>
                <a:t>Channel</a:t>
              </a:r>
            </a:p>
          </p:txBody>
        </p:sp>
        <p:sp>
          <p:nvSpPr>
            <p:cNvPr id="3131" name="Line 39"/>
            <p:cNvSpPr>
              <a:spLocks noChangeShapeType="1"/>
            </p:cNvSpPr>
            <p:nvPr/>
          </p:nvSpPr>
          <p:spPr bwMode="auto">
            <a:xfrm>
              <a:off x="3264" y="2458"/>
              <a:ext cx="5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2" name="Text Box 40"/>
            <p:cNvSpPr txBox="1">
              <a:spLocks noChangeArrowheads="1"/>
            </p:cNvSpPr>
            <p:nvPr/>
          </p:nvSpPr>
          <p:spPr bwMode="auto">
            <a:xfrm>
              <a:off x="1536" y="2112"/>
              <a:ext cx="52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/>
                <a:t>input</a:t>
              </a:r>
            </a:p>
          </p:txBody>
        </p:sp>
        <p:sp>
          <p:nvSpPr>
            <p:cNvPr id="3133" name="Text Box 41"/>
            <p:cNvSpPr txBox="1">
              <a:spLocks noChangeArrowheads="1"/>
            </p:cNvSpPr>
            <p:nvPr/>
          </p:nvSpPr>
          <p:spPr bwMode="auto">
            <a:xfrm>
              <a:off x="3264" y="2112"/>
              <a:ext cx="62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/>
                <a:t>output</a:t>
              </a:r>
            </a:p>
          </p:txBody>
        </p:sp>
        <p:sp>
          <p:nvSpPr>
            <p:cNvPr id="3134" name="Text Box 42"/>
            <p:cNvSpPr txBox="1">
              <a:spLocks noChangeArrowheads="1"/>
            </p:cNvSpPr>
            <p:nvPr/>
          </p:nvSpPr>
          <p:spPr bwMode="auto">
            <a:xfrm>
              <a:off x="1440" y="2506"/>
              <a:ext cx="72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/>
                <a:t>x</a:t>
              </a:r>
              <a:r>
                <a:rPr lang="en-US" sz="2000"/>
                <a:t>(</a:t>
              </a:r>
              <a:r>
                <a:rPr lang="en-US" sz="2000" i="1"/>
                <a:t>t</a:t>
              </a:r>
              <a:r>
                <a:rPr lang="en-US" sz="2000"/>
                <a:t>)</a:t>
              </a:r>
            </a:p>
          </p:txBody>
        </p:sp>
        <p:sp>
          <p:nvSpPr>
            <p:cNvPr id="3135" name="Text Box 43"/>
            <p:cNvSpPr txBox="1">
              <a:spLocks noChangeArrowheads="1"/>
            </p:cNvSpPr>
            <p:nvPr/>
          </p:nvSpPr>
          <p:spPr bwMode="auto">
            <a:xfrm>
              <a:off x="3216" y="2506"/>
              <a:ext cx="72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/>
                <a:t>y</a:t>
              </a:r>
              <a:r>
                <a:rPr lang="en-US" sz="2000"/>
                <a:t>(</a:t>
              </a:r>
              <a:r>
                <a:rPr lang="en-US" sz="2000" i="1"/>
                <a:t>t</a:t>
              </a:r>
              <a:r>
                <a:rPr lang="en-US" sz="2000"/>
                <a:t>)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09600" y="2817813"/>
            <a:ext cx="1600200" cy="1625600"/>
            <a:chOff x="609600" y="2817813"/>
            <a:chExt cx="1600200" cy="1625600"/>
          </a:xfrm>
        </p:grpSpPr>
        <p:sp>
          <p:nvSpPr>
            <p:cNvPr id="3098" name="Line 25"/>
            <p:cNvSpPr>
              <a:spLocks noChangeShapeType="1"/>
            </p:cNvSpPr>
            <p:nvPr/>
          </p:nvSpPr>
          <p:spPr bwMode="auto">
            <a:xfrm>
              <a:off x="609600" y="3790950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9" name="Text Box 26"/>
            <p:cNvSpPr txBox="1">
              <a:spLocks noChangeArrowheads="1"/>
            </p:cNvSpPr>
            <p:nvPr/>
          </p:nvSpPr>
          <p:spPr bwMode="auto">
            <a:xfrm>
              <a:off x="1371600" y="3421063"/>
              <a:ext cx="685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>
                  <a:latin typeface="Symbol" pitchFamily="18" charset="2"/>
                </a:rPr>
                <a:t>T</a:t>
              </a:r>
              <a:r>
                <a:rPr lang="en-US" sz="1600" i="1" baseline="-25000"/>
                <a:t>b</a:t>
              </a:r>
            </a:p>
          </p:txBody>
        </p:sp>
        <p:sp>
          <p:nvSpPr>
            <p:cNvPr id="3100" name="Line 27"/>
            <p:cNvSpPr>
              <a:spLocks noChangeShapeType="1"/>
            </p:cNvSpPr>
            <p:nvPr/>
          </p:nvSpPr>
          <p:spPr bwMode="auto">
            <a:xfrm flipV="1">
              <a:off x="990600" y="4291013"/>
              <a:ext cx="685800" cy="0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1" name="Line 28"/>
            <p:cNvSpPr>
              <a:spLocks noChangeShapeType="1"/>
            </p:cNvSpPr>
            <p:nvPr/>
          </p:nvSpPr>
          <p:spPr bwMode="auto">
            <a:xfrm flipV="1">
              <a:off x="990600" y="3792538"/>
              <a:ext cx="0" cy="498475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2" name="Line 29"/>
            <p:cNvSpPr>
              <a:spLocks noChangeShapeType="1"/>
            </p:cNvSpPr>
            <p:nvPr/>
          </p:nvSpPr>
          <p:spPr bwMode="auto">
            <a:xfrm flipV="1">
              <a:off x="1676400" y="3792538"/>
              <a:ext cx="0" cy="498475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3076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09362407"/>
                </p:ext>
              </p:extLst>
            </p:nvPr>
          </p:nvGraphicFramePr>
          <p:xfrm>
            <a:off x="1109663" y="2817813"/>
            <a:ext cx="457200" cy="306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342720" imgH="228600" progId="Equation.3">
                    <p:embed/>
                  </p:oleObj>
                </mc:Choice>
                <mc:Fallback>
                  <p:oleObj name="Equation" r:id="rId6" imgW="342720" imgH="22860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09663" y="2817813"/>
                          <a:ext cx="457200" cy="3063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03" name="Text Box 31"/>
            <p:cNvSpPr txBox="1">
              <a:spLocks noChangeArrowheads="1"/>
            </p:cNvSpPr>
            <p:nvPr/>
          </p:nvSpPr>
          <p:spPr bwMode="auto">
            <a:xfrm>
              <a:off x="609600" y="4106863"/>
              <a:ext cx="4572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-</a:t>
              </a:r>
              <a:r>
                <a:rPr lang="en-US" sz="1600" i="1"/>
                <a:t>A</a:t>
              </a:r>
            </a:p>
          </p:txBody>
        </p:sp>
        <p:sp>
          <p:nvSpPr>
            <p:cNvPr id="3104" name="Line 33"/>
            <p:cNvSpPr>
              <a:spLocks noChangeShapeType="1"/>
            </p:cNvSpPr>
            <p:nvPr/>
          </p:nvSpPr>
          <p:spPr bwMode="auto">
            <a:xfrm>
              <a:off x="990600" y="2911475"/>
              <a:ext cx="0" cy="15319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7" name="Text Box 44"/>
            <p:cNvSpPr txBox="1">
              <a:spLocks noChangeArrowheads="1"/>
            </p:cNvSpPr>
            <p:nvPr/>
          </p:nvSpPr>
          <p:spPr bwMode="auto">
            <a:xfrm>
              <a:off x="1905000" y="3886200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/>
                <a:t>t</a:t>
              </a:r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172200" y="2787650"/>
            <a:ext cx="2590800" cy="1700213"/>
            <a:chOff x="6172200" y="2787650"/>
            <a:chExt cx="2590800" cy="1700213"/>
          </a:xfrm>
        </p:grpSpPr>
        <p:graphicFrame>
          <p:nvGraphicFramePr>
            <p:cNvPr id="3077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13061296"/>
                </p:ext>
              </p:extLst>
            </p:nvPr>
          </p:nvGraphicFramePr>
          <p:xfrm>
            <a:off x="6977063" y="2787650"/>
            <a:ext cx="457200" cy="306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342720" imgH="228600" progId="Equation.3">
                    <p:embed/>
                  </p:oleObj>
                </mc:Choice>
                <mc:Fallback>
                  <p:oleObj name="Equation" r:id="rId8" imgW="342720" imgH="2286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77063" y="2787650"/>
                          <a:ext cx="457200" cy="3063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08" name="Text Box 47"/>
            <p:cNvSpPr txBox="1">
              <a:spLocks noChangeArrowheads="1"/>
            </p:cNvSpPr>
            <p:nvPr/>
          </p:nvSpPr>
          <p:spPr bwMode="auto">
            <a:xfrm>
              <a:off x="6172200" y="4038600"/>
              <a:ext cx="6096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sz="1600"/>
                <a:t>-</a:t>
              </a:r>
              <a:r>
                <a:rPr lang="en-US" sz="1600" i="1"/>
                <a:t>A T</a:t>
              </a:r>
              <a:r>
                <a:rPr lang="en-US" sz="1600" i="1" baseline="-25000"/>
                <a:t>h</a:t>
              </a:r>
            </a:p>
          </p:txBody>
        </p:sp>
        <p:sp>
          <p:nvSpPr>
            <p:cNvPr id="3109" name="Line 49"/>
            <p:cNvSpPr>
              <a:spLocks noChangeShapeType="1"/>
            </p:cNvSpPr>
            <p:nvPr/>
          </p:nvSpPr>
          <p:spPr bwMode="auto">
            <a:xfrm>
              <a:off x="6858000" y="2955925"/>
              <a:ext cx="0" cy="15319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0" name="Line 50"/>
            <p:cNvSpPr>
              <a:spLocks noChangeShapeType="1"/>
            </p:cNvSpPr>
            <p:nvPr/>
          </p:nvSpPr>
          <p:spPr bwMode="auto">
            <a:xfrm>
              <a:off x="6553200" y="3754438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1" name="Line 51"/>
            <p:cNvSpPr>
              <a:spLocks noChangeShapeType="1"/>
            </p:cNvSpPr>
            <p:nvPr/>
          </p:nvSpPr>
          <p:spPr bwMode="auto">
            <a:xfrm>
              <a:off x="6858000" y="3733800"/>
              <a:ext cx="457200" cy="533400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2" name="Line 52"/>
            <p:cNvSpPr>
              <a:spLocks noChangeShapeType="1"/>
            </p:cNvSpPr>
            <p:nvPr/>
          </p:nvSpPr>
          <p:spPr bwMode="auto">
            <a:xfrm flipH="1">
              <a:off x="7543800" y="3733800"/>
              <a:ext cx="457200" cy="533400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3" name="Line 53"/>
            <p:cNvSpPr>
              <a:spLocks noChangeShapeType="1"/>
            </p:cNvSpPr>
            <p:nvPr/>
          </p:nvSpPr>
          <p:spPr bwMode="auto">
            <a:xfrm>
              <a:off x="7315200" y="4267200"/>
              <a:ext cx="228600" cy="0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4" name="Text Box 54"/>
            <p:cNvSpPr txBox="1">
              <a:spLocks noChangeArrowheads="1"/>
            </p:cNvSpPr>
            <p:nvPr/>
          </p:nvSpPr>
          <p:spPr bwMode="auto">
            <a:xfrm>
              <a:off x="8458200" y="3581400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/>
                <a:t>t</a:t>
              </a:r>
              <a:endParaRPr lang="en-US"/>
            </a:p>
          </p:txBody>
        </p:sp>
        <p:sp>
          <p:nvSpPr>
            <p:cNvPr id="3115" name="Text Box 55"/>
            <p:cNvSpPr txBox="1">
              <a:spLocks noChangeArrowheads="1"/>
            </p:cNvSpPr>
            <p:nvPr/>
          </p:nvSpPr>
          <p:spPr bwMode="auto">
            <a:xfrm>
              <a:off x="7620000" y="3429000"/>
              <a:ext cx="8382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>
                  <a:latin typeface="Symbol" pitchFamily="18" charset="2"/>
                </a:rPr>
                <a:t>T</a:t>
              </a:r>
              <a:r>
                <a:rPr lang="en-US" sz="1600" i="1" baseline="-25000"/>
                <a:t>h</a:t>
              </a:r>
              <a:r>
                <a:rPr lang="en-US" sz="1600" i="1"/>
                <a:t>+</a:t>
              </a:r>
              <a:r>
                <a:rPr lang="en-US" sz="1600" i="1">
                  <a:latin typeface="Symbol" pitchFamily="18" charset="2"/>
                </a:rPr>
                <a:t>T</a:t>
              </a:r>
              <a:r>
                <a:rPr lang="en-US" sz="1600" i="1" baseline="-25000"/>
                <a:t>b</a:t>
              </a:r>
              <a:endParaRPr lang="en-US" sz="1600" i="1"/>
            </a:p>
          </p:txBody>
        </p:sp>
        <p:sp>
          <p:nvSpPr>
            <p:cNvPr id="3116" name="Text Box 56"/>
            <p:cNvSpPr txBox="1">
              <a:spLocks noChangeArrowheads="1"/>
            </p:cNvSpPr>
            <p:nvPr/>
          </p:nvSpPr>
          <p:spPr bwMode="auto">
            <a:xfrm>
              <a:off x="6934200" y="3429000"/>
              <a:ext cx="685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>
                  <a:latin typeface="Symbol" pitchFamily="18" charset="2"/>
                </a:rPr>
                <a:t>T</a:t>
              </a:r>
              <a:r>
                <a:rPr lang="en-US" sz="1600" i="1" baseline="-25000"/>
                <a:t>h</a:t>
              </a:r>
            </a:p>
          </p:txBody>
        </p:sp>
      </p:grpSp>
      <p:sp>
        <p:nvSpPr>
          <p:cNvPr id="3117" name="Text Box 57"/>
          <p:cNvSpPr txBox="1">
            <a:spLocks noChangeArrowheads="1"/>
          </p:cNvSpPr>
          <p:nvPr/>
        </p:nvSpPr>
        <p:spPr bwMode="auto">
          <a:xfrm>
            <a:off x="4343400" y="6248400"/>
            <a:ext cx="2286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Assume </a:t>
            </a:r>
            <a:r>
              <a:rPr lang="en-US" sz="2000" i="1" dirty="0" err="1"/>
              <a:t>T</a:t>
            </a:r>
            <a:r>
              <a:rPr lang="en-US" sz="2000" i="1" baseline="-25000" dirty="0" err="1"/>
              <a:t>h</a:t>
            </a:r>
            <a:r>
              <a:rPr lang="en-US" sz="2000" dirty="0"/>
              <a:t> &lt; </a:t>
            </a:r>
            <a:r>
              <a:rPr lang="en-US" sz="2000" i="1" dirty="0"/>
              <a:t>T</a:t>
            </a:r>
            <a:r>
              <a:rPr lang="en-US" sz="2000" i="1" baseline="-25000" dirty="0"/>
              <a:t>b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172200" y="4616450"/>
            <a:ext cx="2590800" cy="1435100"/>
            <a:chOff x="6172200" y="4616450"/>
            <a:chExt cx="2590800" cy="1435100"/>
          </a:xfrm>
        </p:grpSpPr>
        <p:sp>
          <p:nvSpPr>
            <p:cNvPr id="3118" name="Line 59"/>
            <p:cNvSpPr>
              <a:spLocks noChangeShapeType="1"/>
            </p:cNvSpPr>
            <p:nvPr/>
          </p:nvSpPr>
          <p:spPr bwMode="auto">
            <a:xfrm>
              <a:off x="6858000" y="4776788"/>
              <a:ext cx="0" cy="12430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9" name="Line 60"/>
            <p:cNvSpPr>
              <a:spLocks noChangeShapeType="1"/>
            </p:cNvSpPr>
            <p:nvPr/>
          </p:nvSpPr>
          <p:spPr bwMode="auto">
            <a:xfrm>
              <a:off x="6553200" y="5683250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0" name="Text Box 61"/>
            <p:cNvSpPr txBox="1">
              <a:spLocks noChangeArrowheads="1"/>
            </p:cNvSpPr>
            <p:nvPr/>
          </p:nvSpPr>
          <p:spPr bwMode="auto">
            <a:xfrm>
              <a:off x="8458200" y="5486400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/>
                <a:t>t</a:t>
              </a:r>
              <a:endParaRPr lang="en-US"/>
            </a:p>
          </p:txBody>
        </p:sp>
        <p:sp>
          <p:nvSpPr>
            <p:cNvPr id="3121" name="Line 62"/>
            <p:cNvSpPr>
              <a:spLocks noChangeShapeType="1"/>
            </p:cNvSpPr>
            <p:nvPr/>
          </p:nvSpPr>
          <p:spPr bwMode="auto">
            <a:xfrm flipV="1">
              <a:off x="7315200" y="5181600"/>
              <a:ext cx="228600" cy="3175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3078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1232567"/>
                </p:ext>
              </p:extLst>
            </p:nvPr>
          </p:nvGraphicFramePr>
          <p:xfrm>
            <a:off x="6985000" y="4616450"/>
            <a:ext cx="441325" cy="288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330120" imgH="215640" progId="Equation.3">
                    <p:embed/>
                  </p:oleObj>
                </mc:Choice>
                <mc:Fallback>
                  <p:oleObj name="Equation" r:id="rId10" imgW="330120" imgH="21564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85000" y="4616450"/>
                          <a:ext cx="441325" cy="2889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22" name="Line 65"/>
            <p:cNvSpPr>
              <a:spLocks noChangeShapeType="1"/>
            </p:cNvSpPr>
            <p:nvPr/>
          </p:nvSpPr>
          <p:spPr bwMode="auto">
            <a:xfrm flipH="1">
              <a:off x="6858000" y="5181600"/>
              <a:ext cx="457200" cy="493713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3" name="Line 66"/>
            <p:cNvSpPr>
              <a:spLocks noChangeShapeType="1"/>
            </p:cNvSpPr>
            <p:nvPr/>
          </p:nvSpPr>
          <p:spPr bwMode="auto">
            <a:xfrm>
              <a:off x="7543800" y="5181600"/>
              <a:ext cx="457200" cy="493713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4" name="Text Box 67"/>
            <p:cNvSpPr txBox="1">
              <a:spLocks noChangeArrowheads="1"/>
            </p:cNvSpPr>
            <p:nvPr/>
          </p:nvSpPr>
          <p:spPr bwMode="auto">
            <a:xfrm>
              <a:off x="7620000" y="5715000"/>
              <a:ext cx="8382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>
                  <a:latin typeface="Symbol" pitchFamily="18" charset="2"/>
                </a:rPr>
                <a:t>T</a:t>
              </a:r>
              <a:r>
                <a:rPr lang="en-US" sz="1600" i="1" baseline="-25000"/>
                <a:t>h</a:t>
              </a:r>
              <a:r>
                <a:rPr lang="en-US" sz="1600" i="1"/>
                <a:t>+</a:t>
              </a:r>
              <a:r>
                <a:rPr lang="en-US" sz="1600" i="1">
                  <a:latin typeface="Symbol" pitchFamily="18" charset="2"/>
                </a:rPr>
                <a:t>T</a:t>
              </a:r>
              <a:r>
                <a:rPr lang="en-US" sz="1600" i="1" baseline="-25000"/>
                <a:t>b</a:t>
              </a:r>
              <a:endParaRPr lang="en-US" sz="1600" i="1"/>
            </a:p>
          </p:txBody>
        </p:sp>
        <p:sp>
          <p:nvSpPr>
            <p:cNvPr id="3125" name="Text Box 68"/>
            <p:cNvSpPr txBox="1">
              <a:spLocks noChangeArrowheads="1"/>
            </p:cNvSpPr>
            <p:nvPr/>
          </p:nvSpPr>
          <p:spPr bwMode="auto">
            <a:xfrm>
              <a:off x="6934200" y="5683250"/>
              <a:ext cx="685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>
                  <a:latin typeface="Symbol" pitchFamily="18" charset="2"/>
                </a:rPr>
                <a:t>T</a:t>
              </a:r>
              <a:r>
                <a:rPr lang="en-US" sz="1600" i="1" baseline="-25000"/>
                <a:t>h</a:t>
              </a:r>
            </a:p>
          </p:txBody>
        </p:sp>
        <p:sp>
          <p:nvSpPr>
            <p:cNvPr id="3126" name="Text Box 69"/>
            <p:cNvSpPr txBox="1">
              <a:spLocks noChangeArrowheads="1"/>
            </p:cNvSpPr>
            <p:nvPr/>
          </p:nvSpPr>
          <p:spPr bwMode="auto">
            <a:xfrm>
              <a:off x="6172200" y="4997450"/>
              <a:ext cx="6096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sz="1600" i="1"/>
                <a:t>A T</a:t>
              </a:r>
              <a:r>
                <a:rPr lang="en-US" sz="1600" i="1" baseline="-25000"/>
                <a:t>h</a:t>
              </a:r>
            </a:p>
          </p:txBody>
        </p:sp>
      </p:grpSp>
      <p:sp>
        <p:nvSpPr>
          <p:cNvPr id="3127" name="TextBox 63"/>
          <p:cNvSpPr txBox="1">
            <a:spLocks noChangeArrowheads="1"/>
          </p:cNvSpPr>
          <p:nvPr/>
        </p:nvSpPr>
        <p:spPr bwMode="auto">
          <a:xfrm>
            <a:off x="304800" y="6096000"/>
            <a:ext cx="2286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Bit of ‘0’ or ‘1’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5" grpId="0"/>
      <p:bldP spid="3117" grpId="0"/>
      <p:bldP spid="31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1C62C-856B-A940-9A18-F1D1232A0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Impairment</a:t>
            </a:r>
            <a:r>
              <a:rPr lang="en-US" dirty="0"/>
              <a:t>: LTI Effects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AC370EF-A361-374D-BFB8-8F9AEC2F6E39}"/>
              </a:ext>
            </a:extLst>
          </p:cNvPr>
          <p:cNvGrpSpPr/>
          <p:nvPr/>
        </p:nvGrpSpPr>
        <p:grpSpPr>
          <a:xfrm>
            <a:off x="457200" y="1488458"/>
            <a:ext cx="5448300" cy="2626342"/>
            <a:chOff x="457200" y="1488458"/>
            <a:chExt cx="5448300" cy="2626342"/>
          </a:xfrm>
        </p:grpSpPr>
        <p:pic>
          <p:nvPicPr>
            <p:cNvPr id="6" name="Picture 5" descr="A close up of text on a whiteboard&#10;&#10;Description automatically generated">
              <a:extLst>
                <a:ext uri="{FF2B5EF4-FFF2-40B4-BE49-F238E27FC236}">
                  <a16:creationId xmlns:a16="http://schemas.microsoft.com/office/drawing/2014/main" id="{60FEE135-A5D3-3646-9959-AAA045828C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1488458"/>
              <a:ext cx="4568981" cy="2626342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CA3FDC2-70FE-A64B-A5D1-CF075CDE08E0}"/>
                </a:ext>
              </a:extLst>
            </p:cNvPr>
            <p:cNvSpPr txBox="1"/>
            <p:nvPr/>
          </p:nvSpPr>
          <p:spPr>
            <a:xfrm>
              <a:off x="4572000" y="1499609"/>
              <a:ext cx="1333500" cy="7078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b="1" i="1" dirty="0">
                  <a:solidFill>
                    <a:srgbClr val="CC00CC"/>
                  </a:solidFill>
                </a:rPr>
                <a:t>Spreading Effect</a:t>
              </a:r>
            </a:p>
          </p:txBody>
        </p:sp>
      </p:grp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C319B436-B2EC-E948-A36F-9D70F70F49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657600"/>
            <a:ext cx="3733800" cy="279533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CD180ED-6153-4C41-BDDF-355D3DD74D14}"/>
              </a:ext>
            </a:extLst>
          </p:cNvPr>
          <p:cNvSpPr txBox="1"/>
          <p:nvPr/>
        </p:nvSpPr>
        <p:spPr>
          <a:xfrm>
            <a:off x="304799" y="4168914"/>
            <a:ext cx="4267201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2000" b="1" i="1" dirty="0">
                <a:solidFill>
                  <a:srgbClr val="CC00CC"/>
                </a:solidFill>
              </a:rPr>
              <a:t>Wired/wireless physical medium is IIR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5503694-2300-B44B-B6A1-33E1F3C029A7}"/>
              </a:ext>
            </a:extLst>
          </p:cNvPr>
          <p:cNvGrpSpPr/>
          <p:nvPr/>
        </p:nvGrpSpPr>
        <p:grpSpPr>
          <a:xfrm>
            <a:off x="155797" y="4496443"/>
            <a:ext cx="2587752" cy="2093976"/>
            <a:chOff x="5751856" y="3771900"/>
            <a:chExt cx="3505334" cy="2552700"/>
          </a:xfrm>
        </p:grpSpPr>
        <p:pic>
          <p:nvPicPr>
            <p:cNvPr id="15" name="Picture 14" descr="DampedSinusoid.png">
              <a:extLst>
                <a:ext uri="{FF2B5EF4-FFF2-40B4-BE49-F238E27FC236}">
                  <a16:creationId xmlns:a16="http://schemas.microsoft.com/office/drawing/2014/main" id="{D0084190-28DD-B747-A886-0349F2C43C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1856" y="3771900"/>
              <a:ext cx="3403600" cy="25527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8016B56-1216-334F-BCA4-2277FD9571B1}"/>
                </a:ext>
              </a:extLst>
            </p:cNvPr>
            <p:cNvSpPr txBox="1"/>
            <p:nvPr/>
          </p:nvSpPr>
          <p:spPr>
            <a:xfrm>
              <a:off x="8723790" y="5791200"/>
              <a:ext cx="533400" cy="487407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2000" i="1" dirty="0"/>
                <a:t>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DE1CF19-BD43-BB46-B53F-84B19B18DC4A}"/>
                </a:ext>
              </a:extLst>
            </p:cNvPr>
            <p:cNvSpPr txBox="1"/>
            <p:nvPr/>
          </p:nvSpPr>
          <p:spPr>
            <a:xfrm>
              <a:off x="6477000" y="3943290"/>
              <a:ext cx="924424" cy="487407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2000" i="1" dirty="0"/>
                <a:t>h</a:t>
              </a:r>
              <a:r>
                <a:rPr lang="en-US" sz="2000" dirty="0"/>
                <a:t>(</a:t>
              </a:r>
              <a:r>
                <a:rPr lang="en-US" sz="2000" i="1" dirty="0"/>
                <a:t>t</a:t>
              </a:r>
              <a:r>
                <a:rPr lang="en-US" sz="2000" dirty="0"/>
                <a:t>)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F58F49D-84A3-F349-94CE-9469CDEDBFDE}"/>
              </a:ext>
            </a:extLst>
          </p:cNvPr>
          <p:cNvSpPr txBox="1"/>
          <p:nvPr/>
        </p:nvSpPr>
        <p:spPr>
          <a:xfrm>
            <a:off x="2660963" y="4574436"/>
            <a:ext cx="1377637" cy="1631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2000" b="1" i="1" dirty="0">
                <a:solidFill>
                  <a:srgbClr val="CC00CC"/>
                </a:solidFill>
              </a:rPr>
              <a:t>Model as</a:t>
            </a:r>
            <a:br>
              <a:rPr lang="en-US" sz="2000" b="1" i="1" dirty="0">
                <a:solidFill>
                  <a:srgbClr val="CC00CC"/>
                </a:solidFill>
              </a:rPr>
            </a:br>
            <a:r>
              <a:rPr lang="en-US" sz="2000" b="1" i="1" dirty="0">
                <a:solidFill>
                  <a:srgbClr val="CC00CC"/>
                </a:solidFill>
              </a:rPr>
              <a:t>FIR by</a:t>
            </a:r>
            <a:br>
              <a:rPr lang="en-US" sz="2000" b="1" i="1" dirty="0">
                <a:solidFill>
                  <a:srgbClr val="CC00CC"/>
                </a:solidFill>
              </a:rPr>
            </a:br>
            <a:r>
              <a:rPr lang="en-US" sz="2000" b="1" i="1" dirty="0">
                <a:solidFill>
                  <a:srgbClr val="CC00CC"/>
                </a:solidFill>
              </a:rPr>
              <a:t>truncating</a:t>
            </a:r>
            <a:br>
              <a:rPr lang="en-US" sz="2000" b="1" i="1" dirty="0">
                <a:solidFill>
                  <a:srgbClr val="CC00CC"/>
                </a:solidFill>
              </a:rPr>
            </a:br>
            <a:r>
              <a:rPr lang="en-US" sz="2000" b="1" i="1" dirty="0">
                <a:solidFill>
                  <a:srgbClr val="CC00CC"/>
                </a:solidFill>
              </a:rPr>
              <a:t>impulse</a:t>
            </a:r>
            <a:br>
              <a:rPr lang="en-US" sz="2000" b="1" i="1" dirty="0">
                <a:solidFill>
                  <a:srgbClr val="CC00CC"/>
                </a:solidFill>
              </a:rPr>
            </a:br>
            <a:r>
              <a:rPr lang="en-US" sz="2000" b="1" i="1" dirty="0">
                <a:solidFill>
                  <a:srgbClr val="CC00CC"/>
                </a:solidFill>
              </a:rPr>
              <a:t>response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A4150CD-9F65-A849-B218-7DB9D24453C0}"/>
              </a:ext>
            </a:extLst>
          </p:cNvPr>
          <p:cNvSpPr/>
          <p:nvPr/>
        </p:nvSpPr>
        <p:spPr bwMode="auto">
          <a:xfrm>
            <a:off x="2044627" y="5900853"/>
            <a:ext cx="393773" cy="304799"/>
          </a:xfrm>
          <a:prstGeom prst="ellipse">
            <a:avLst/>
          </a:prstGeom>
          <a:noFill/>
          <a:ln w="9525" cap="flat" cmpd="sng" algn="ctr">
            <a:solidFill>
              <a:srgbClr val="6600F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61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Impairment</a:t>
            </a:r>
            <a:r>
              <a:rPr lang="en-US" dirty="0"/>
              <a:t>: Phase Jitter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190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Linear time-varying effects: </a:t>
            </a:r>
            <a:r>
              <a:rPr lang="en-US" i="1" dirty="0">
                <a:solidFill>
                  <a:srgbClr val="FF0000"/>
                </a:solidFill>
              </a:rPr>
              <a:t>Phase jitter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Sinusoid at same fixed frequency experiences different phase shifts when passing through channel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Visualize phase jitter in periodic waveform by plotting it over one period, superimposing second period on the first, etc.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/>
              <a:t>12 - </a:t>
            </a:r>
            <a:fld id="{E43AAE93-E5B0-478B-BC02-ACC8CFB7A13E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" name="Picture 1" descr="Phase Jit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352800"/>
            <a:ext cx="4191000" cy="3143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0" y="3371850"/>
            <a:ext cx="4343400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>
                <a:solidFill>
                  <a:srgbClr val="008000"/>
                </a:solidFill>
                <a:latin typeface="Courier New"/>
              </a:rPr>
              <a:t>fc = 1;</a:t>
            </a:r>
          </a:p>
          <a:p>
            <a:pPr algn="l"/>
            <a:r>
              <a:rPr lang="en-US" sz="1400" b="1" dirty="0" err="1">
                <a:solidFill>
                  <a:srgbClr val="008000"/>
                </a:solidFill>
                <a:latin typeface="Courier New"/>
              </a:rPr>
              <a:t>Tc</a:t>
            </a:r>
            <a:r>
              <a:rPr lang="en-US" sz="1400" b="1" dirty="0">
                <a:solidFill>
                  <a:srgbClr val="008000"/>
                </a:solidFill>
                <a:latin typeface="Courier New"/>
              </a:rPr>
              <a:t> = 1 / fc;</a:t>
            </a:r>
          </a:p>
          <a:p>
            <a:pPr algn="l"/>
            <a:r>
              <a:rPr lang="fr-FR" sz="1400" b="1" dirty="0" err="1">
                <a:solidFill>
                  <a:srgbClr val="008000"/>
                </a:solidFill>
                <a:latin typeface="Courier New"/>
              </a:rPr>
              <a:t>fs</a:t>
            </a:r>
            <a:r>
              <a:rPr lang="fr-FR" sz="1400" b="1" dirty="0">
                <a:solidFill>
                  <a:srgbClr val="008000"/>
                </a:solidFill>
                <a:latin typeface="Courier New"/>
              </a:rPr>
              <a:t> = 100*</a:t>
            </a:r>
            <a:r>
              <a:rPr lang="fr-FR" sz="1400" b="1" dirty="0" err="1">
                <a:solidFill>
                  <a:srgbClr val="008000"/>
                </a:solidFill>
                <a:latin typeface="Courier New"/>
              </a:rPr>
              <a:t>fc</a:t>
            </a:r>
            <a:r>
              <a:rPr lang="fr-FR" sz="1400" b="1" dirty="0">
                <a:solidFill>
                  <a:srgbClr val="008000"/>
                </a:solidFill>
                <a:latin typeface="Courier New"/>
              </a:rPr>
              <a:t>;</a:t>
            </a:r>
          </a:p>
          <a:p>
            <a:pPr algn="l"/>
            <a:r>
              <a:rPr lang="fr-FR" sz="1400" b="1" dirty="0" err="1">
                <a:solidFill>
                  <a:srgbClr val="008000"/>
                </a:solidFill>
                <a:latin typeface="Courier New"/>
              </a:rPr>
              <a:t>Ts</a:t>
            </a:r>
            <a:r>
              <a:rPr lang="fr-FR" sz="1400" b="1" dirty="0">
                <a:solidFill>
                  <a:srgbClr val="008000"/>
                </a:solidFill>
                <a:latin typeface="Courier New"/>
              </a:rPr>
              <a:t> = 1/</a:t>
            </a:r>
            <a:r>
              <a:rPr lang="fr-FR" sz="1400" b="1" dirty="0" err="1">
                <a:solidFill>
                  <a:srgbClr val="008000"/>
                </a:solidFill>
                <a:latin typeface="Courier New"/>
              </a:rPr>
              <a:t>fs</a:t>
            </a:r>
            <a:r>
              <a:rPr lang="fr-FR" sz="1400" b="1" dirty="0">
                <a:solidFill>
                  <a:srgbClr val="008000"/>
                </a:solidFill>
                <a:latin typeface="Courier New"/>
              </a:rPr>
              <a:t>;</a:t>
            </a:r>
          </a:p>
          <a:p>
            <a:pPr algn="l"/>
            <a:r>
              <a:rPr lang="fr-FR" sz="1400" b="1" dirty="0" err="1">
                <a:solidFill>
                  <a:srgbClr val="008000"/>
                </a:solidFill>
                <a:latin typeface="Courier New"/>
              </a:rPr>
              <a:t>t</a:t>
            </a:r>
            <a:r>
              <a:rPr lang="fr-FR" sz="1400" b="1" dirty="0">
                <a:solidFill>
                  <a:srgbClr val="008000"/>
                </a:solidFill>
                <a:latin typeface="Courier New"/>
              </a:rPr>
              <a:t> = </a:t>
            </a:r>
            <a:r>
              <a:rPr lang="fr-FR" sz="1400" b="1" dirty="0" err="1">
                <a:solidFill>
                  <a:srgbClr val="008000"/>
                </a:solidFill>
                <a:latin typeface="Courier New"/>
              </a:rPr>
              <a:t>Ts</a:t>
            </a:r>
            <a:r>
              <a:rPr lang="fr-FR" sz="1400" b="1" dirty="0">
                <a:solidFill>
                  <a:srgbClr val="008000"/>
                </a:solidFill>
                <a:latin typeface="Courier New"/>
              </a:rPr>
              <a:t> : </a:t>
            </a:r>
            <a:r>
              <a:rPr lang="fr-FR" sz="1400" b="1" dirty="0" err="1">
                <a:solidFill>
                  <a:srgbClr val="008000"/>
                </a:solidFill>
                <a:latin typeface="Courier New"/>
              </a:rPr>
              <a:t>Ts</a:t>
            </a:r>
            <a:r>
              <a:rPr lang="fr-FR" sz="1400" b="1" dirty="0">
                <a:solidFill>
                  <a:srgbClr val="008000"/>
                </a:solidFill>
                <a:latin typeface="Courier New"/>
              </a:rPr>
              <a:t> : Tc;</a:t>
            </a:r>
          </a:p>
          <a:p>
            <a:pPr algn="l"/>
            <a:r>
              <a:rPr lang="fr-FR" sz="1400" b="1" dirty="0" err="1">
                <a:solidFill>
                  <a:srgbClr val="008000"/>
                </a:solidFill>
                <a:latin typeface="Courier New"/>
              </a:rPr>
              <a:t>numPeriods</a:t>
            </a:r>
            <a:r>
              <a:rPr lang="fr-FR" sz="1400" b="1" dirty="0">
                <a:solidFill>
                  <a:srgbClr val="008000"/>
                </a:solidFill>
                <a:latin typeface="Courier New"/>
              </a:rPr>
              <a:t> = 10;</a:t>
            </a:r>
          </a:p>
          <a:p>
            <a:pPr algn="l"/>
            <a:r>
              <a:rPr lang="fr-FR" sz="1400" b="1" dirty="0">
                <a:solidFill>
                  <a:srgbClr val="008000"/>
                </a:solidFill>
                <a:latin typeface="Courier New"/>
              </a:rPr>
              <a:t>figure;</a:t>
            </a:r>
          </a:p>
          <a:p>
            <a:pPr algn="l"/>
            <a:r>
              <a:rPr lang="fr-FR" sz="1400" b="1" dirty="0" err="1">
                <a:solidFill>
                  <a:srgbClr val="008000"/>
                </a:solidFill>
                <a:latin typeface="Courier New"/>
              </a:rPr>
              <a:t>hold</a:t>
            </a:r>
            <a:r>
              <a:rPr lang="fr-FR" sz="1400" b="1" dirty="0">
                <a:solidFill>
                  <a:srgbClr val="008000"/>
                </a:solidFill>
                <a:latin typeface="Courier New"/>
              </a:rPr>
              <a:t> on;</a:t>
            </a:r>
          </a:p>
          <a:p>
            <a:pPr algn="l"/>
            <a:r>
              <a:rPr lang="fr-FR" sz="1400" b="1" dirty="0">
                <a:solidFill>
                  <a:srgbClr val="008000"/>
                </a:solidFill>
                <a:latin typeface="Courier New"/>
              </a:rPr>
              <a:t>for i = 1 : </a:t>
            </a:r>
            <a:r>
              <a:rPr lang="fr-FR" sz="1400" b="1" dirty="0" err="1">
                <a:solidFill>
                  <a:srgbClr val="008000"/>
                </a:solidFill>
                <a:latin typeface="Courier New"/>
              </a:rPr>
              <a:t>numPeriods</a:t>
            </a:r>
            <a:endParaRPr lang="fr-FR" sz="1400" b="1" dirty="0">
              <a:solidFill>
                <a:srgbClr val="008000"/>
              </a:solidFill>
              <a:latin typeface="Courier New"/>
            </a:endParaRPr>
          </a:p>
          <a:p>
            <a:pPr algn="l"/>
            <a:r>
              <a:rPr lang="fr-FR" sz="1400" b="1" dirty="0">
                <a:solidFill>
                  <a:srgbClr val="008000"/>
                </a:solidFill>
                <a:latin typeface="Courier New"/>
              </a:rPr>
              <a:t>  phase = </a:t>
            </a:r>
            <a:r>
              <a:rPr lang="en-US" sz="1400" b="1" dirty="0">
                <a:solidFill>
                  <a:srgbClr val="008000"/>
                </a:solidFill>
                <a:latin typeface="Courier New"/>
              </a:rPr>
              <a:t>0.05*</a:t>
            </a:r>
            <a:r>
              <a:rPr lang="en-US" sz="1400" b="1" dirty="0" err="1">
                <a:solidFill>
                  <a:srgbClr val="008000"/>
                </a:solidFill>
                <a:latin typeface="Courier New"/>
              </a:rPr>
              <a:t>randn</a:t>
            </a:r>
            <a:r>
              <a:rPr lang="en-US" sz="1400" b="1" dirty="0">
                <a:solidFill>
                  <a:srgbClr val="008000"/>
                </a:solidFill>
                <a:latin typeface="Courier New"/>
              </a:rPr>
              <a:t>(1, length(t));</a:t>
            </a:r>
            <a:endParaRPr lang="fr-FR" sz="1400" b="1" dirty="0">
              <a:solidFill>
                <a:srgbClr val="008000"/>
              </a:solidFill>
              <a:latin typeface="Courier New"/>
            </a:endParaRPr>
          </a:p>
          <a:p>
            <a:pPr algn="l"/>
            <a:r>
              <a:rPr lang="en-US" sz="1400" b="1" dirty="0">
                <a:solidFill>
                  <a:srgbClr val="008000"/>
                </a:solidFill>
                <a:latin typeface="Courier New"/>
              </a:rPr>
              <a:t>  plot(t, </a:t>
            </a:r>
            <a:r>
              <a:rPr lang="en-US" sz="1400" b="1" dirty="0" err="1">
                <a:solidFill>
                  <a:srgbClr val="008000"/>
                </a:solidFill>
                <a:latin typeface="Courier New"/>
              </a:rPr>
              <a:t>cos</a:t>
            </a:r>
            <a:r>
              <a:rPr lang="en-US" sz="1400" b="1" dirty="0">
                <a:solidFill>
                  <a:srgbClr val="008000"/>
                </a:solidFill>
                <a:latin typeface="Courier New"/>
              </a:rPr>
              <a:t>(2*pi*fc*t + phase));</a:t>
            </a:r>
          </a:p>
          <a:p>
            <a:pPr algn="l"/>
            <a:r>
              <a:rPr lang="en-US" sz="1400" b="1" dirty="0">
                <a:solidFill>
                  <a:srgbClr val="008000"/>
                </a:solidFill>
                <a:latin typeface="Courier New"/>
              </a:rPr>
              <a:t>  pause(1);</a:t>
            </a:r>
          </a:p>
          <a:p>
            <a:pPr algn="l"/>
            <a:r>
              <a:rPr lang="en-US" sz="1400" b="1" dirty="0">
                <a:solidFill>
                  <a:srgbClr val="008000"/>
                </a:solidFill>
                <a:latin typeface="Courier New"/>
              </a:rPr>
              <a:t>end</a:t>
            </a:r>
          </a:p>
          <a:p>
            <a:pPr algn="l"/>
            <a:r>
              <a:rPr lang="en-US" sz="1400" b="1" dirty="0">
                <a:solidFill>
                  <a:srgbClr val="008000"/>
                </a:solidFill>
                <a:latin typeface="Courier New"/>
              </a:rPr>
              <a:t>hold off;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3049</TotalTime>
  <Words>1056</Words>
  <Application>Microsoft Macintosh PowerPoint</Application>
  <PresentationFormat>On-screen Show (4:3)</PresentationFormat>
  <Paragraphs>208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Courier New</vt:lpstr>
      <vt:lpstr>Symbol</vt:lpstr>
      <vt:lpstr>Times New Roman</vt:lpstr>
      <vt:lpstr>Default Design</vt:lpstr>
      <vt:lpstr>Equation</vt:lpstr>
      <vt:lpstr>Channel Impairments</vt:lpstr>
      <vt:lpstr>Communication System Structure</vt:lpstr>
      <vt:lpstr>Communication Channel</vt:lpstr>
      <vt:lpstr>Impairment: Additive Thermal Noise</vt:lpstr>
      <vt:lpstr>Impairment: LTI Effects</vt:lpstr>
      <vt:lpstr>Impairment: LTI Effects</vt:lpstr>
      <vt:lpstr>Impairment: LTI Effects</vt:lpstr>
      <vt:lpstr>Impairment: LTI Effects</vt:lpstr>
      <vt:lpstr>Impairment: Phase Jitter</vt:lpstr>
      <vt:lpstr>Impairment: Phase Jitter</vt:lpstr>
      <vt:lpstr>Impairment: Additive Interference</vt:lpstr>
      <vt:lpstr>PowerPoint Presentation</vt:lpstr>
      <vt:lpstr>PowerPoint Presentation</vt:lpstr>
      <vt:lpstr>PowerPoint Presentation</vt:lpstr>
      <vt:lpstr>PowerPoint Presentation</vt:lpstr>
      <vt:lpstr>Impairment: Fading</vt:lpstr>
    </vt:vector>
  </TitlesOfParts>
  <Company>The University of Texas at Austin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Linearity</dc:title>
  <dc:creator>Brian L. Evans</dc:creator>
  <cp:lastModifiedBy>Brian Evans</cp:lastModifiedBy>
  <cp:revision>441</cp:revision>
  <cp:lastPrinted>2023-01-02T22:25:35Z</cp:lastPrinted>
  <dcterms:created xsi:type="dcterms:W3CDTF">1999-08-31T01:42:33Z</dcterms:created>
  <dcterms:modified xsi:type="dcterms:W3CDTF">2025-01-11T04:23:40Z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4</vt:i4>
  </property>
  <property fmtid="{D5CDD505-2E9C-101B-9397-08002B2CF9AE}" pid="6" name="ScreenUsage">
    <vt:i4>3</vt:i4>
  </property>
  <property fmtid="{D5CDD505-2E9C-101B-9397-08002B2CF9AE}" pid="7" name="MailAddress">
    <vt:lpwstr>bevans@ece.utexas.edu</vt:lpwstr>
  </property>
  <property fmtid="{D5CDD505-2E9C-101B-9397-08002B2CF9AE}" pid="8" name="HomePage">
    <vt:lpwstr>http://www.ece.utexas.ed/~bevans</vt:lpwstr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L:\bevans\ee313s01\08_Convolution</vt:lpwstr>
  </property>
</Properties>
</file>