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8" r:id="rId4"/>
    <p:sldId id="276" r:id="rId5"/>
    <p:sldId id="277" r:id="rId6"/>
    <p:sldId id="354" r:id="rId7"/>
    <p:sldId id="279" r:id="rId8"/>
    <p:sldId id="280" r:id="rId9"/>
    <p:sldId id="281" r:id="rId10"/>
    <p:sldId id="355" r:id="rId11"/>
    <p:sldId id="262" r:id="rId12"/>
    <p:sldId id="264" r:id="rId13"/>
    <p:sldId id="266" r:id="rId14"/>
    <p:sldId id="267" r:id="rId15"/>
    <p:sldId id="268" r:id="rId16"/>
    <p:sldId id="269" r:id="rId17"/>
    <p:sldId id="356" r:id="rId18"/>
    <p:sldId id="270" r:id="rId1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/>
    <p:restoredTop sz="94605"/>
  </p:normalViewPr>
  <p:slideViewPr>
    <p:cSldViewPr>
      <p:cViewPr varScale="1">
        <p:scale>
          <a:sx n="107" d="100"/>
          <a:sy n="107" d="100"/>
        </p:scale>
        <p:origin x="1584" y="17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5139CDAD-6C30-DA45-81AA-96A05D447D3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1D2AE1B0-BEFA-214B-B102-B6BF91D7C5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>
            <a:extLst>
              <a:ext uri="{FF2B5EF4-FFF2-40B4-BE49-F238E27FC236}">
                <a16:creationId xmlns:a16="http://schemas.microsoft.com/office/drawing/2014/main" id="{879F89E0-978A-5D46-819C-F704291246B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15 QAM Transmitter</a:t>
            </a:r>
          </a:p>
        </p:txBody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D92DBCB2-DF63-5C42-B249-85781732ADB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DA813BAB-1123-C741-A7F0-26E550C56B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80001349-B14B-7F47-A849-0E960BFC7B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679B9387-89F0-814F-AF2D-DD2A09C5BC2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E4A80D58-4F88-9A47-A3EA-76631A4882B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0D697799-F344-1742-94F0-2AC93348B14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897A5705-D760-1A4B-859F-8D7E36D71D5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15 QAM Transmitter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F2C2C4E1-5D25-A440-B2ED-2FFB7BBFD0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4CD887B3-2E02-B14B-941B-FF046B3568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887B3-2E02-B14B-941B-FF046B3568AA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A205B-4AF6-9A4E-8AF8-72460DEE0B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15 QAM Transmitter</a:t>
            </a:r>
          </a:p>
        </p:txBody>
      </p:sp>
    </p:spTree>
    <p:extLst>
      <p:ext uri="{BB962C8B-B14F-4D97-AF65-F5344CB8AC3E}">
        <p14:creationId xmlns:p14="http://schemas.microsoft.com/office/powerpoint/2010/main" val="371443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>
            <a:extLst>
              <a:ext uri="{FF2B5EF4-FFF2-40B4-BE49-F238E27FC236}">
                <a16:creationId xmlns:a16="http://schemas.microsoft.com/office/drawing/2014/main" id="{53EC98B6-6669-674A-AB13-FCC605C92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8458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C528A9EF-C982-2C41-9CD5-23D336CEFF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84835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          Lecture 15                    http://www.ece.utexas.edu/~bevans/courses/realtime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C573D-5C6B-FC40-8EA7-7A05B86B51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41D052-EDED-5845-B8E6-2154BF1482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DCF2D-5519-6E44-8658-F9AFEAE23C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 </a:t>
            </a:r>
            <a:fld id="{D7EAD312-DFBA-6F40-A4B0-20D9C2EB4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55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00A169-C7D4-A648-80B3-AF918F6AD1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14D2F1-0B67-4649-9CAC-1C3061D94A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44A510B-4449-5A43-B031-8861BAE1F7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F020DBBA-5FD0-A84A-BF5E-71831FE683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06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F4B3A3-A8CF-2240-B603-64601082BE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A0F7BEF-B307-9B4B-BED9-084ABDE5C3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0C728C-9DF5-2E4B-B83C-35425EAD2F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373B0BEA-29EC-C442-9BA8-23F84B40E6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11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029C674-92BC-2E42-BB9F-3635F828C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2806A26-D38B-124D-89E3-DAC561BCE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6C0E47-B47E-EA49-8E50-B6BF74F263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1239A427-D0AC-254E-8A7A-386A088BB6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001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EEE5F1A-2003-5247-BFB1-55533D9484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02125F1-BD4D-1E4C-A064-B429CFF698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2E844A4-4892-6445-99C8-BF0DF977DE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C5CCD229-9E3A-2B47-8CD1-3E1800BAD7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2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49AA86-B4CD-C645-8996-C4AEACE52F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88A9DA-E17A-BE42-B6A1-4C4950AD33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1E0532-D158-114A-AFA6-B32548AA6B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F5560BE4-7040-4D4D-8395-ED04CB9368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33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D728CC7-1BEF-E540-A385-3AB5B9F3E5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4DB794-F6B3-CE4D-BE31-CD0025D75A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45C870F-151D-0244-846B-C10CB8E6E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6EBBDDBF-3C71-8F44-8A03-A0841499C2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7944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98CD638-CBD6-194D-B2CA-627FB71911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FAC69E9-7762-AE4D-B4BB-B304F9E6A6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A9E520D-85F0-2844-84C6-19E912FC74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87CE322F-CAE6-FD45-A63A-F2B92FC52C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18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AD39F52-F9C9-7C4D-9602-92EA29543C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C09085D-7C93-2449-B788-2845D1DCC4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28AA256-ADFE-7E47-9CA4-63822D4E6F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2E30D291-EEEB-4646-AE45-FDE7096B12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601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1C2F3B-DF99-B342-9D45-A8473A45B4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860AB2-4CEF-EE4B-BC6D-2B2920EB6D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6F59D2-C657-4048-AE55-DAA057815E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451AD5F5-E9CC-ED49-B411-9DFECF9E31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205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B8BAB9-9138-4442-8F36-39A8B271D8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1ECEF0-8783-0F4D-AE04-5BD6EC655A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3796F-158A-FF4B-A457-03E84D2CA6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15 - </a:t>
            </a:r>
            <a:fld id="{82A9D9D8-F22B-C049-B153-39192F5B6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171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AC671B6-7674-0748-8E4D-D79973EBDE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BC94C8E-4D18-0040-8C12-FB843C70BC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3AD6E6D-2857-E948-9567-A44850EF8FA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5AB41A2-B39D-8A42-B76E-F3949E106DC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7D29E23-BE9D-B448-9CC9-6E9C14007FD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altLang="en-US"/>
              <a:t>15 - </a:t>
            </a:r>
            <a:fld id="{97584359-6255-2548-A5D6-426BEA93E82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1.bin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12" Type="http://schemas.openxmlformats.org/officeDocument/2006/relationships/oleObject" Target="../embeddings/oleObject20.bin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9.emf"/><Relationship Id="rId1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4.emf"/><Relationship Id="rId12" Type="http://schemas.openxmlformats.org/officeDocument/2006/relationships/oleObject" Target="../embeddings/oleObject27.bin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image" Target="../media/image28.emf"/><Relationship Id="rId7" Type="http://schemas.openxmlformats.org/officeDocument/2006/relationships/image" Target="../media/image30.e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9.emf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9">
            <a:extLst>
              <a:ext uri="{FF2B5EF4-FFF2-40B4-BE49-F238E27FC236}">
                <a16:creationId xmlns:a16="http://schemas.microsoft.com/office/drawing/2014/main" id="{B3D034C2-FFE5-A346-A442-1242F18F142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Quadrature Amplitude Modulation (QAM) Transmitter</a:t>
            </a:r>
          </a:p>
        </p:txBody>
      </p:sp>
      <p:sp>
        <p:nvSpPr>
          <p:cNvPr id="15362" name="Rectangle 20">
            <a:extLst>
              <a:ext uri="{FF2B5EF4-FFF2-40B4-BE49-F238E27FC236}">
                <a16:creationId xmlns:a16="http://schemas.microsoft.com/office/drawing/2014/main" id="{74E5E30A-344B-1143-8AB0-7C9948258F25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72400" cy="1752600"/>
          </a:xfrm>
          <a:noFill/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Prof. Brian L. Evans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Dept. of Electrical and Computer Engineering</a:t>
            </a:r>
          </a:p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The University of Texas at Austin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251C4-7250-562D-1B3B-02DAB5832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/>
              <a:t>Wordlength Needed for Pulse Shaping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D401E5-09F8-748B-2AE4-8C56C80CA8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48256"/>
            <a:ext cx="8610600" cy="530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87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>
            <a:extLst>
              <a:ext uri="{FF2B5EF4-FFF2-40B4-BE49-F238E27FC236}">
                <a16:creationId xmlns:a16="http://schemas.microsoft.com/office/drawing/2014/main" id="{870EE4A9-897E-6043-BC5A-8787492AF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D89E4FCA-16E8-924F-ADBE-386019C38ACC}" type="slidenum">
              <a:rPr lang="en-US" altLang="en-US" sz="1400"/>
              <a:pPr/>
              <a:t>11</a:t>
            </a:fld>
            <a:endParaRPr lang="en-US" altLang="en-US" sz="1400"/>
          </a:p>
        </p:txBody>
      </p:sp>
      <p:sp>
        <p:nvSpPr>
          <p:cNvPr id="24578" name="Rectangle 10">
            <a:extLst>
              <a:ext uri="{FF2B5EF4-FFF2-40B4-BE49-F238E27FC236}">
                <a16:creationId xmlns:a16="http://schemas.microsoft.com/office/drawing/2014/main" id="{877918C8-9E30-F54F-97DF-750372AD8E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PAM</a:t>
            </a:r>
          </a:p>
        </p:txBody>
      </p:sp>
      <p:sp>
        <p:nvSpPr>
          <p:cNvPr id="24579" name="Rectangle 11">
            <a:extLst>
              <a:ext uri="{FF2B5EF4-FFF2-40B4-BE49-F238E27FC236}">
                <a16:creationId xmlns:a16="http://schemas.microsoft.com/office/drawing/2014/main" id="{A4D5C9B3-6E23-6743-9FB4-92B0F82600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114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we sample matched filter output at correct time instances, </a:t>
            </a:r>
            <a:r>
              <a:rPr lang="en-US" altLang="en-US" i="1">
                <a:ea typeface="ＭＳ Ｐゴシック" panose="020B0600070205080204" pitchFamily="34" charset="-128"/>
              </a:rPr>
              <a:t>nT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  <a:r>
              <a:rPr lang="en-US" altLang="en-US">
                <a:ea typeface="ＭＳ Ｐゴシック" panose="020B0600070205080204" pitchFamily="34" charset="-128"/>
              </a:rPr>
              <a:t>, without any ISI, received signal</a:t>
            </a:r>
          </a:p>
        </p:txBody>
      </p:sp>
      <p:graphicFrame>
        <p:nvGraphicFramePr>
          <p:cNvPr id="24580" name="Object 0">
            <a:extLst>
              <a:ext uri="{FF2B5EF4-FFF2-40B4-BE49-F238E27FC236}">
                <a16:creationId xmlns:a16="http://schemas.microsoft.com/office/drawing/2014/main" id="{9A51956B-A063-FD40-B770-EE8B621FB9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2500" y="2438400"/>
          <a:ext cx="35433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541700" imgH="5562600" progId="Equation.3">
                  <p:embed/>
                </p:oleObj>
              </mc:Choice>
              <mc:Fallback>
                <p:oleObj name="Equation" r:id="rId2" imgW="41541700" imgH="5562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2438400"/>
                        <a:ext cx="3543300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1">
            <a:extLst>
              <a:ext uri="{FF2B5EF4-FFF2-40B4-BE49-F238E27FC236}">
                <a16:creationId xmlns:a16="http://schemas.microsoft.com/office/drawing/2014/main" id="{067D7232-B4DC-A648-B694-EB24CEF6F2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3367088"/>
          <a:ext cx="320040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226500" imgH="5562600" progId="Equation.3">
                  <p:embed/>
                </p:oleObj>
              </mc:Choice>
              <mc:Fallback>
                <p:oleObj name="Equation" r:id="rId4" imgW="34226500" imgH="556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367088"/>
                        <a:ext cx="3200400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9">
            <a:extLst>
              <a:ext uri="{FF2B5EF4-FFF2-40B4-BE49-F238E27FC236}">
                <a16:creationId xmlns:a16="http://schemas.microsoft.com/office/drawing/2014/main" id="{87638E8C-AA33-F24D-A41D-6BD3DAA3B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7325" y="3352800"/>
            <a:ext cx="3343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for </a:t>
            </a:r>
            <a:r>
              <a:rPr lang="en-US" altLang="en-US" i="1"/>
              <a:t>i</a:t>
            </a:r>
            <a:r>
              <a:rPr lang="en-US" altLang="en-US"/>
              <a:t> = -</a:t>
            </a:r>
            <a:r>
              <a:rPr lang="en-US" altLang="en-US" i="1"/>
              <a:t>M</a:t>
            </a:r>
            <a:r>
              <a:rPr lang="en-US" altLang="en-US"/>
              <a:t>/2+1, …, </a:t>
            </a:r>
            <a:r>
              <a:rPr lang="en-US" altLang="en-US" i="1"/>
              <a:t>M</a:t>
            </a:r>
            <a:r>
              <a:rPr lang="en-US" altLang="en-US"/>
              <a:t>/2</a:t>
            </a:r>
          </a:p>
        </p:txBody>
      </p:sp>
      <p:sp>
        <p:nvSpPr>
          <p:cNvPr id="24583" name="Text Box 12">
            <a:extLst>
              <a:ext uri="{FF2B5EF4-FFF2-40B4-BE49-F238E27FC236}">
                <a16:creationId xmlns:a16="http://schemas.microsoft.com/office/drawing/2014/main" id="{CD2765A2-BF96-654C-B18F-B09F5E3A8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438400"/>
            <a:ext cx="3352800" cy="51911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i="1"/>
              <a:t>v</a:t>
            </a:r>
            <a:r>
              <a:rPr lang="en-US" altLang="en-US" sz="2800" b="1"/>
              <a:t>(</a:t>
            </a:r>
            <a:r>
              <a:rPr lang="en-US" altLang="en-US" sz="2800" b="1" i="1"/>
              <a:t>nT</a:t>
            </a:r>
            <a:r>
              <a:rPr lang="en-US" altLang="en-US" sz="2800" b="1"/>
              <a:t>) ~ </a:t>
            </a:r>
            <a:r>
              <a:rPr lang="en-US" altLang="en-US" sz="2800" b="1" i="1"/>
              <a:t>N</a:t>
            </a:r>
            <a:r>
              <a:rPr lang="en-US" altLang="en-US" sz="2800" b="1"/>
              <a:t>(0; </a:t>
            </a:r>
            <a:r>
              <a:rPr lang="en-US" altLang="en-US" sz="2800" b="1">
                <a:sym typeface="Symbol" pitchFamily="2" charset="2"/>
              </a:rPr>
              <a:t></a:t>
            </a:r>
            <a:r>
              <a:rPr lang="en-US" altLang="en-US" sz="2800" b="1" baseline="30000"/>
              <a:t>2</a:t>
            </a:r>
            <a:r>
              <a:rPr lang="en-US" altLang="en-US" sz="2800" b="1"/>
              <a:t>/</a:t>
            </a:r>
            <a:r>
              <a:rPr lang="en-US" altLang="en-US" sz="2800" b="1" i="1"/>
              <a:t>T</a:t>
            </a:r>
            <a:r>
              <a:rPr lang="en-US" altLang="en-US" sz="2800" b="1" i="1" baseline="-25000"/>
              <a:t>sym</a:t>
            </a:r>
            <a:r>
              <a:rPr lang="en-US" altLang="en-US" sz="2800" b="1"/>
              <a:t>)</a:t>
            </a:r>
          </a:p>
        </p:txBody>
      </p:sp>
      <p:grpSp>
        <p:nvGrpSpPr>
          <p:cNvPr id="24584" name="Group 49">
            <a:extLst>
              <a:ext uri="{FF2B5EF4-FFF2-40B4-BE49-F238E27FC236}">
                <a16:creationId xmlns:a16="http://schemas.microsoft.com/office/drawing/2014/main" id="{7905C220-C0B4-D042-9F26-C3C74BB952B1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3048000"/>
            <a:ext cx="1981200" cy="3124200"/>
            <a:chOff x="4560" y="2016"/>
            <a:chExt cx="1248" cy="1968"/>
          </a:xfrm>
        </p:grpSpPr>
        <p:sp>
          <p:nvSpPr>
            <p:cNvPr id="24589" name="Text Box 34">
              <a:extLst>
                <a:ext uri="{FF2B5EF4-FFF2-40B4-BE49-F238E27FC236}">
                  <a16:creationId xmlns:a16="http://schemas.microsoft.com/office/drawing/2014/main" id="{E6967C7B-358B-C644-A2B9-2B4621630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418"/>
              <a:ext cx="124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b="1">
                  <a:solidFill>
                    <a:srgbClr val="CC3300"/>
                  </a:solidFill>
                </a:rPr>
                <a:t>4-level PAM Constellation</a:t>
              </a:r>
            </a:p>
          </p:txBody>
        </p:sp>
        <p:grpSp>
          <p:nvGrpSpPr>
            <p:cNvPr id="24590" name="Group 35">
              <a:extLst>
                <a:ext uri="{FF2B5EF4-FFF2-40B4-BE49-F238E27FC236}">
                  <a16:creationId xmlns:a16="http://schemas.microsoft.com/office/drawing/2014/main" id="{6A88E899-49DE-964F-88FC-28928DA9DC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8" y="2064"/>
              <a:ext cx="528" cy="1344"/>
              <a:chOff x="5088" y="528"/>
              <a:chExt cx="528" cy="1344"/>
            </a:xfrm>
          </p:grpSpPr>
          <p:sp>
            <p:nvSpPr>
              <p:cNvPr id="24595" name="Line 36">
                <a:extLst>
                  <a:ext uri="{FF2B5EF4-FFF2-40B4-BE49-F238E27FC236}">
                    <a16:creationId xmlns:a16="http://schemas.microsoft.com/office/drawing/2014/main" id="{59443B01-A950-764E-A0F5-81C578B82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36" y="528"/>
                <a:ext cx="0" cy="13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6" name="Text Box 37">
                <a:extLst>
                  <a:ext uri="{FF2B5EF4-FFF2-40B4-BE49-F238E27FC236}">
                    <a16:creationId xmlns:a16="http://schemas.microsoft.com/office/drawing/2014/main" id="{B0E44BF1-22EF-904E-81B1-3CB18E646E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2" y="948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24597" name="Text Box 38">
                <a:extLst>
                  <a:ext uri="{FF2B5EF4-FFF2-40B4-BE49-F238E27FC236}">
                    <a16:creationId xmlns:a16="http://schemas.microsoft.com/office/drawing/2014/main" id="{FF868C71-3BA2-D54F-99A9-7712AA2E5B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4" y="1248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>
                    <a:sym typeface="Symbol" pitchFamily="2" charset="2"/>
                  </a:rPr>
                  <a:t></a:t>
                </a: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24598" name="Oval 39">
                <a:extLst>
                  <a:ext uri="{FF2B5EF4-FFF2-40B4-BE49-F238E27FC236}">
                    <a16:creationId xmlns:a16="http://schemas.microsoft.com/office/drawing/2014/main" id="{CD5A5F49-6AD0-FB42-9A13-074E0904E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1335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599" name="Oval 40">
                <a:extLst>
                  <a:ext uri="{FF2B5EF4-FFF2-40B4-BE49-F238E27FC236}">
                    <a16:creationId xmlns:a16="http://schemas.microsoft.com/office/drawing/2014/main" id="{1AC41F97-6605-C948-AE96-44EDBA687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9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0" name="Oval 41">
                <a:extLst>
                  <a:ext uri="{FF2B5EF4-FFF2-40B4-BE49-F238E27FC236}">
                    <a16:creationId xmlns:a16="http://schemas.microsoft.com/office/drawing/2014/main" id="{A3259218-E0D6-E340-A52E-DA097D62C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6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1" name="Text Box 42">
                <a:extLst>
                  <a:ext uri="{FF2B5EF4-FFF2-40B4-BE49-F238E27FC236}">
                    <a16:creationId xmlns:a16="http://schemas.microsoft.com/office/drawing/2014/main" id="{DEB5C2C3-B6D0-3D4C-99C8-17CF47AA70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4" y="1584"/>
                <a:ext cx="4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>
                    <a:sym typeface="Symbol" pitchFamily="2" charset="2"/>
                  </a:rPr>
                  <a:t></a:t>
                </a:r>
                <a:r>
                  <a:rPr lang="en-US" altLang="en-US" sz="1800" i="1"/>
                  <a:t>3 d</a:t>
                </a:r>
              </a:p>
            </p:txBody>
          </p:sp>
          <p:sp>
            <p:nvSpPr>
              <p:cNvPr id="24602" name="Oval 43">
                <a:extLst>
                  <a:ext uri="{FF2B5EF4-FFF2-40B4-BE49-F238E27FC236}">
                    <a16:creationId xmlns:a16="http://schemas.microsoft.com/office/drawing/2014/main" id="{871F5236-5721-E947-9839-FB9930BF9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1671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603" name="Text Box 44">
                <a:extLst>
                  <a:ext uri="{FF2B5EF4-FFF2-40B4-BE49-F238E27FC236}">
                    <a16:creationId xmlns:a16="http://schemas.microsoft.com/office/drawing/2014/main" id="{F3C73157-ED27-2A4C-8F5B-8AACCFDAFE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4" y="585"/>
                <a:ext cx="4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 3 d</a:t>
                </a:r>
              </a:p>
            </p:txBody>
          </p:sp>
        </p:grpSp>
        <p:grpSp>
          <p:nvGrpSpPr>
            <p:cNvPr id="24591" name="Group 48">
              <a:extLst>
                <a:ext uri="{FF2B5EF4-FFF2-40B4-BE49-F238E27FC236}">
                  <a16:creationId xmlns:a16="http://schemas.microsoft.com/office/drawing/2014/main" id="{E7EAE0BF-BEB9-254A-B580-F02B0A793A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2016"/>
              <a:ext cx="1200" cy="1968"/>
              <a:chOff x="4560" y="2016"/>
              <a:chExt cx="1200" cy="1968"/>
            </a:xfrm>
          </p:grpSpPr>
          <p:sp>
            <p:nvSpPr>
              <p:cNvPr id="24592" name="Line 45">
                <a:extLst>
                  <a:ext uri="{FF2B5EF4-FFF2-40B4-BE49-F238E27FC236}">
                    <a16:creationId xmlns:a16="http://schemas.microsoft.com/office/drawing/2014/main" id="{1ED1663C-9CEE-6B47-8034-4BA65911F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0" y="2016"/>
                <a:ext cx="0" cy="19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3" name="Line 46">
                <a:extLst>
                  <a:ext uri="{FF2B5EF4-FFF2-40B4-BE49-F238E27FC236}">
                    <a16:creationId xmlns:a16="http://schemas.microsoft.com/office/drawing/2014/main" id="{33300336-4B96-3440-A378-E16D6AB2E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3984"/>
                <a:ext cx="12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4" name="Line 47">
                <a:extLst>
                  <a:ext uri="{FF2B5EF4-FFF2-40B4-BE49-F238E27FC236}">
                    <a16:creationId xmlns:a16="http://schemas.microsoft.com/office/drawing/2014/main" id="{2AABB218-44C8-A049-882E-006DEABEA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2016"/>
                <a:ext cx="12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" name="Rectangle 11">
            <a:extLst>
              <a:ext uri="{FF2B5EF4-FFF2-40B4-BE49-F238E27FC236}">
                <a16:creationId xmlns:a16="http://schemas.microsoft.com/office/drawing/2014/main" id="{40B7FF0E-1738-D145-B476-76FBCA172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562600"/>
            <a:ext cx="678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Matched filter has impulse response </a:t>
            </a:r>
            <a:r>
              <a:rPr lang="en-US" altLang="en-US" sz="2800" b="1" i="1">
                <a:solidFill>
                  <a:srgbClr val="CC00CC"/>
                </a:solidFill>
              </a:rPr>
              <a:t>g</a:t>
            </a:r>
            <a:r>
              <a:rPr lang="en-US" altLang="en-US" sz="2800" b="1" i="1" baseline="-25000">
                <a:solidFill>
                  <a:srgbClr val="CC00CC"/>
                </a:solidFill>
              </a:rPr>
              <a:t>r</a:t>
            </a:r>
            <a:r>
              <a:rPr lang="en-US" altLang="en-US" sz="2800" b="1">
                <a:solidFill>
                  <a:srgbClr val="CC00CC"/>
                </a:solidFill>
              </a:rPr>
              <a:t>(</a:t>
            </a:r>
            <a:r>
              <a:rPr lang="en-US" altLang="en-US" sz="2800" b="1" i="1">
                <a:solidFill>
                  <a:srgbClr val="CC00CC"/>
                </a:solidFill>
              </a:rPr>
              <a:t>t</a:t>
            </a:r>
            <a:r>
              <a:rPr lang="en-US" altLang="en-US" sz="2800" b="1">
                <a:solidFill>
                  <a:srgbClr val="CC00CC"/>
                </a:solidFill>
              </a:rPr>
              <a:t>)</a:t>
            </a:r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6C91B6C8-264D-2A4C-B885-002142030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2857500"/>
            <a:ext cx="670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where transmitted signal is</a:t>
            </a:r>
            <a:endParaRPr lang="en-US" altLang="en-US" i="1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CC31D9DC-45FD-B94A-90D5-D43C2FBC5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86200"/>
            <a:ext cx="6781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i="1"/>
              <a:t>v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output of matched filter </a:t>
            </a:r>
            <a:r>
              <a:rPr lang="en-US" altLang="en-US" i="1"/>
              <a:t>G</a:t>
            </a:r>
            <a:r>
              <a:rPr lang="en-US" altLang="en-US" i="1" baseline="-25000"/>
              <a:t>r</a:t>
            </a:r>
            <a:r>
              <a:rPr lang="en-US" altLang="en-US"/>
              <a:t>(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/>
              <a:t>) for input of</a:t>
            </a:r>
            <a:br>
              <a:rPr lang="en-US" altLang="en-US"/>
            </a:br>
            <a:r>
              <a:rPr lang="en-US" altLang="en-US"/>
              <a:t>channel additive white Gaussian noise </a:t>
            </a:r>
            <a:r>
              <a:rPr lang="en-US" altLang="en-US" i="1"/>
              <a:t>N</a:t>
            </a:r>
            <a:r>
              <a:rPr lang="en-US" altLang="en-US"/>
              <a:t>(0; </a:t>
            </a:r>
            <a:r>
              <a:rPr lang="en-US" altLang="en-US">
                <a:sym typeface="Symbol" pitchFamily="2" charset="2"/>
              </a:rPr>
              <a:t></a:t>
            </a:r>
            <a:r>
              <a:rPr lang="en-US" altLang="en-US" baseline="30000"/>
              <a:t>2</a:t>
            </a:r>
            <a:r>
              <a:rPr lang="en-US" altLang="en-US"/>
              <a:t>)</a:t>
            </a:r>
          </a:p>
        </p:txBody>
      </p:sp>
      <p:sp>
        <p:nvSpPr>
          <p:cNvPr id="29" name="Rectangle 11">
            <a:extLst>
              <a:ext uri="{FF2B5EF4-FFF2-40B4-BE49-F238E27FC236}">
                <a16:creationId xmlns:a16="http://schemas.microsoft.com/office/drawing/2014/main" id="{16DDC03D-EDA1-5449-9CDE-AB59BF82A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648200"/>
            <a:ext cx="6781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i="1"/>
              <a:t>G</a:t>
            </a:r>
            <a:r>
              <a:rPr lang="en-US" altLang="en-US" i="1" baseline="-25000"/>
              <a:t>r</a:t>
            </a:r>
            <a:r>
              <a:rPr lang="en-US" altLang="en-US"/>
              <a:t>(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/>
              <a:t>) passes frequencies from -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 i="1" baseline="-25000"/>
              <a:t>sym</a:t>
            </a:r>
            <a:r>
              <a:rPr lang="en-US" altLang="en-US"/>
              <a:t>/2 to 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 i="1" baseline="-25000"/>
              <a:t>sym</a:t>
            </a:r>
            <a:r>
              <a:rPr lang="en-US" altLang="en-US"/>
              <a:t>/2 ,</a:t>
            </a:r>
            <a:br>
              <a:rPr lang="en-US" altLang="en-US"/>
            </a:br>
            <a:r>
              <a:rPr lang="en-US" altLang="en-US"/>
              <a:t>where </a:t>
            </a:r>
            <a:r>
              <a:rPr lang="en-US" altLang="en-US">
                <a:sym typeface="Symbol" pitchFamily="2" charset="2"/>
              </a:rPr>
              <a:t></a:t>
            </a:r>
            <a:r>
              <a:rPr lang="en-US" altLang="en-US" i="1" baseline="-25000"/>
              <a:t>sym</a:t>
            </a:r>
            <a:r>
              <a:rPr lang="en-US" altLang="en-US"/>
              <a:t> = 2 </a:t>
            </a:r>
            <a:r>
              <a:rPr lang="en-US" altLang="en-US">
                <a:sym typeface="Symbol" pitchFamily="2" charset="2"/>
              </a:rPr>
              <a:t></a:t>
            </a:r>
            <a:r>
              <a:rPr lang="en-US" altLang="en-US"/>
              <a:t>  </a:t>
            </a:r>
            <a:r>
              <a:rPr lang="en-US" altLang="en-US" i="1"/>
              <a:t>f</a:t>
            </a:r>
            <a:r>
              <a:rPr lang="en-US" altLang="en-US" i="1" baseline="-25000"/>
              <a:t>sym</a:t>
            </a:r>
            <a:r>
              <a:rPr lang="en-US" altLang="en-US"/>
              <a:t> = 2</a:t>
            </a:r>
            <a:r>
              <a:rPr lang="en-US" altLang="en-US">
                <a:sym typeface="Symbol" pitchFamily="2" charset="2"/>
              </a:rPr>
              <a:t> / </a:t>
            </a:r>
            <a:r>
              <a:rPr lang="en-US" altLang="en-US" i="1"/>
              <a:t>T</a:t>
            </a:r>
            <a:r>
              <a:rPr lang="en-US" altLang="en-US" i="1" baseline="-25000"/>
              <a:t>sym</a:t>
            </a:r>
            <a:endParaRPr lang="en-US" altLang="en-US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3" grpId="0" animBg="1"/>
      <p:bldP spid="25" grpId="0"/>
      <p:bldP spid="26" grpId="0"/>
      <p:bldP spid="27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>
            <a:extLst>
              <a:ext uri="{FF2B5EF4-FFF2-40B4-BE49-F238E27FC236}">
                <a16:creationId xmlns:a16="http://schemas.microsoft.com/office/drawing/2014/main" id="{06150DE1-BF9C-B040-92AE-56830130D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15 - </a:t>
            </a:r>
            <a:fld id="{BD7DBE7A-3401-C643-B851-94673C61A803}" type="slidenum">
              <a:rPr lang="en-US" altLang="en-US" sz="1400"/>
              <a:pPr/>
              <a:t>12</a:t>
            </a:fld>
            <a:endParaRPr lang="en-US" altLang="en-US" sz="1400" dirty="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F0C77229-01E9-1A48-909D-584DF593E3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PAM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E9BC5ED-2A63-F645-B9CD-E27F7849BB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124200" cy="990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Decision error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for inner points</a:t>
            </a:r>
          </a:p>
        </p:txBody>
      </p:sp>
      <p:grpSp>
        <p:nvGrpSpPr>
          <p:cNvPr id="25604" name="Group 41">
            <a:extLst>
              <a:ext uri="{FF2B5EF4-FFF2-40B4-BE49-F238E27FC236}">
                <a16:creationId xmlns:a16="http://schemas.microsoft.com/office/drawing/2014/main" id="{F68B8A65-047D-F14C-8D86-F2DB01514CD9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5334000"/>
            <a:ext cx="6019800" cy="946150"/>
            <a:chOff x="528" y="3360"/>
            <a:chExt cx="3792" cy="596"/>
          </a:xfrm>
        </p:grpSpPr>
        <p:sp>
          <p:nvSpPr>
            <p:cNvPr id="25613" name="Line 4">
              <a:extLst>
                <a:ext uri="{FF2B5EF4-FFF2-40B4-BE49-F238E27FC236}">
                  <a16:creationId xmlns:a16="http://schemas.microsoft.com/office/drawing/2014/main" id="{7B72ACAF-507E-4B4A-BF72-B1A0FD3B7B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3648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Line 5">
              <a:extLst>
                <a:ext uri="{FF2B5EF4-FFF2-40B4-BE49-F238E27FC236}">
                  <a16:creationId xmlns:a16="http://schemas.microsoft.com/office/drawing/2014/main" id="{B250A8F9-6CB7-A443-8637-7626825216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Line 7">
              <a:extLst>
                <a:ext uri="{FF2B5EF4-FFF2-40B4-BE49-F238E27FC236}">
                  <a16:creationId xmlns:a16="http://schemas.microsoft.com/office/drawing/2014/main" id="{1591A3A9-516F-0B40-981E-A474AD4A3B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Line 8">
              <a:extLst>
                <a:ext uri="{FF2B5EF4-FFF2-40B4-BE49-F238E27FC236}">
                  <a16:creationId xmlns:a16="http://schemas.microsoft.com/office/drawing/2014/main" id="{8EA96D00-C4AD-FE4E-8D38-02908EDDF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Line 9">
              <a:extLst>
                <a:ext uri="{FF2B5EF4-FFF2-40B4-BE49-F238E27FC236}">
                  <a16:creationId xmlns:a16="http://schemas.microsoft.com/office/drawing/2014/main" id="{9010120B-AD16-1344-9A20-293A1B3C75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Line 10">
              <a:extLst>
                <a:ext uri="{FF2B5EF4-FFF2-40B4-BE49-F238E27FC236}">
                  <a16:creationId xmlns:a16="http://schemas.microsoft.com/office/drawing/2014/main" id="{E8B5F6E1-DF30-BE49-9033-683F409A05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Line 11">
              <a:extLst>
                <a:ext uri="{FF2B5EF4-FFF2-40B4-BE49-F238E27FC236}">
                  <a16:creationId xmlns:a16="http://schemas.microsoft.com/office/drawing/2014/main" id="{DA24AE51-DCAF-C24C-BE1D-89B02C58A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Oval 14">
              <a:extLst>
                <a:ext uri="{FF2B5EF4-FFF2-40B4-BE49-F238E27FC236}">
                  <a16:creationId xmlns:a16="http://schemas.microsoft.com/office/drawing/2014/main" id="{AE219475-E928-3D43-9BDC-EDA0C3A3C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1" name="Oval 15">
              <a:extLst>
                <a:ext uri="{FF2B5EF4-FFF2-40B4-BE49-F238E27FC236}">
                  <a16:creationId xmlns:a16="http://schemas.microsoft.com/office/drawing/2014/main" id="{DFDFFE12-4F07-D246-9EC5-4E8305619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2" name="Oval 16">
              <a:extLst>
                <a:ext uri="{FF2B5EF4-FFF2-40B4-BE49-F238E27FC236}">
                  <a16:creationId xmlns:a16="http://schemas.microsoft.com/office/drawing/2014/main" id="{79FA6889-06C0-254D-87B2-F812F356B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3" name="Oval 17">
              <a:extLst>
                <a:ext uri="{FF2B5EF4-FFF2-40B4-BE49-F238E27FC236}">
                  <a16:creationId xmlns:a16="http://schemas.microsoft.com/office/drawing/2014/main" id="{0D7CA4C4-8817-BE47-A89C-A081AA68A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4" name="Oval 18">
              <a:extLst>
                <a:ext uri="{FF2B5EF4-FFF2-40B4-BE49-F238E27FC236}">
                  <a16:creationId xmlns:a16="http://schemas.microsoft.com/office/drawing/2014/main" id="{333488E6-C05C-6945-B20C-DAD888E1B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5" name="Oval 19">
              <a:extLst>
                <a:ext uri="{FF2B5EF4-FFF2-40B4-BE49-F238E27FC236}">
                  <a16:creationId xmlns:a16="http://schemas.microsoft.com/office/drawing/2014/main" id="{BA21A5E6-254C-974E-BDB9-5B78FB575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6" name="Oval 20">
              <a:extLst>
                <a:ext uri="{FF2B5EF4-FFF2-40B4-BE49-F238E27FC236}">
                  <a16:creationId xmlns:a16="http://schemas.microsoft.com/office/drawing/2014/main" id="{D078A2F0-7D84-954B-A187-B944643A7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27" name="Text Box 21">
              <a:extLst>
                <a:ext uri="{FF2B5EF4-FFF2-40B4-BE49-F238E27FC236}">
                  <a16:creationId xmlns:a16="http://schemas.microsoft.com/office/drawing/2014/main" id="{BB9C89DB-952C-E646-BBFB-719747BBA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" y="3744"/>
              <a:ext cx="2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-7d</a:t>
              </a:r>
            </a:p>
          </p:txBody>
        </p:sp>
        <p:sp>
          <p:nvSpPr>
            <p:cNvPr id="25628" name="Text Box 22">
              <a:extLst>
                <a:ext uri="{FF2B5EF4-FFF2-40B4-BE49-F238E27FC236}">
                  <a16:creationId xmlns:a16="http://schemas.microsoft.com/office/drawing/2014/main" id="{AC7F8E77-8CBC-F545-BCD8-C31DD583A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3" y="3744"/>
              <a:ext cx="2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-5d</a:t>
              </a:r>
            </a:p>
          </p:txBody>
        </p:sp>
        <p:sp>
          <p:nvSpPr>
            <p:cNvPr id="25629" name="Text Box 23">
              <a:extLst>
                <a:ext uri="{FF2B5EF4-FFF2-40B4-BE49-F238E27FC236}">
                  <a16:creationId xmlns:a16="http://schemas.microsoft.com/office/drawing/2014/main" id="{80C59C3D-E3E1-DB4C-9508-BC1EE9BA32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" y="3744"/>
              <a:ext cx="2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-3d</a:t>
              </a:r>
            </a:p>
          </p:txBody>
        </p:sp>
        <p:sp>
          <p:nvSpPr>
            <p:cNvPr id="25630" name="Text Box 24">
              <a:extLst>
                <a:ext uri="{FF2B5EF4-FFF2-40B4-BE49-F238E27FC236}">
                  <a16:creationId xmlns:a16="http://schemas.microsoft.com/office/drawing/2014/main" id="{4960C6F2-C173-4D48-9603-0E3F04D79E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" y="3744"/>
              <a:ext cx="22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-d</a:t>
              </a:r>
            </a:p>
          </p:txBody>
        </p:sp>
        <p:sp>
          <p:nvSpPr>
            <p:cNvPr id="25631" name="Text Box 25">
              <a:extLst>
                <a:ext uri="{FF2B5EF4-FFF2-40B4-BE49-F238E27FC236}">
                  <a16:creationId xmlns:a16="http://schemas.microsoft.com/office/drawing/2014/main" id="{80E2C322-5989-3241-BB37-0E3EAE19D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8" y="3744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d</a:t>
              </a:r>
            </a:p>
          </p:txBody>
        </p:sp>
        <p:sp>
          <p:nvSpPr>
            <p:cNvPr id="25632" name="Text Box 26">
              <a:extLst>
                <a:ext uri="{FF2B5EF4-FFF2-40B4-BE49-F238E27FC236}">
                  <a16:creationId xmlns:a16="http://schemas.microsoft.com/office/drawing/2014/main" id="{0AE380AA-C267-2740-8D29-996008D81B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6" y="3744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3d</a:t>
              </a:r>
            </a:p>
          </p:txBody>
        </p:sp>
        <p:sp>
          <p:nvSpPr>
            <p:cNvPr id="25633" name="Text Box 27">
              <a:extLst>
                <a:ext uri="{FF2B5EF4-FFF2-40B4-BE49-F238E27FC236}">
                  <a16:creationId xmlns:a16="http://schemas.microsoft.com/office/drawing/2014/main" id="{34AF7065-9D82-234A-AE89-197158D889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6" y="3744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5d</a:t>
              </a:r>
            </a:p>
          </p:txBody>
        </p:sp>
        <p:sp>
          <p:nvSpPr>
            <p:cNvPr id="25634" name="Line 28">
              <a:extLst>
                <a:ext uri="{FF2B5EF4-FFF2-40B4-BE49-F238E27FC236}">
                  <a16:creationId xmlns:a16="http://schemas.microsoft.com/office/drawing/2014/main" id="{50FD0442-D025-6F4E-BF93-DBE82BDBD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34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Oval 30">
              <a:extLst>
                <a:ext uri="{FF2B5EF4-FFF2-40B4-BE49-F238E27FC236}">
                  <a16:creationId xmlns:a16="http://schemas.microsoft.com/office/drawing/2014/main" id="{C9763528-1C43-794B-BACB-77F2AD7C4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6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36" name="Text Box 31">
              <a:extLst>
                <a:ext uri="{FF2B5EF4-FFF2-40B4-BE49-F238E27FC236}">
                  <a16:creationId xmlns:a16="http://schemas.microsoft.com/office/drawing/2014/main" id="{4DA4A97F-6C30-324C-93BF-6F566B8BF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8" y="3744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7d</a:t>
              </a:r>
            </a:p>
          </p:txBody>
        </p:sp>
        <p:sp>
          <p:nvSpPr>
            <p:cNvPr id="25637" name="Text Box 32">
              <a:extLst>
                <a:ext uri="{FF2B5EF4-FFF2-40B4-BE49-F238E27FC236}">
                  <a16:creationId xmlns:a16="http://schemas.microsoft.com/office/drawing/2014/main" id="{F1B32B71-DAC2-A94E-863F-58719C96FF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" y="3360"/>
              <a:ext cx="2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O</a:t>
              </a:r>
              <a:r>
                <a:rPr lang="en-US" altLang="en-US" sz="1600" baseline="-25000"/>
                <a:t>-</a:t>
              </a:r>
            </a:p>
          </p:txBody>
        </p:sp>
        <p:sp>
          <p:nvSpPr>
            <p:cNvPr id="25638" name="Text Box 33">
              <a:extLst>
                <a:ext uri="{FF2B5EF4-FFF2-40B4-BE49-F238E27FC236}">
                  <a16:creationId xmlns:a16="http://schemas.microsoft.com/office/drawing/2014/main" id="{123EDFB1-7F64-7A4B-9F9E-83C2A5B13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5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39" name="Text Box 34">
              <a:extLst>
                <a:ext uri="{FF2B5EF4-FFF2-40B4-BE49-F238E27FC236}">
                  <a16:creationId xmlns:a16="http://schemas.microsoft.com/office/drawing/2014/main" id="{045A0DD2-F745-644F-ADA2-4651C8343E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40" name="Text Box 35">
              <a:extLst>
                <a:ext uri="{FF2B5EF4-FFF2-40B4-BE49-F238E27FC236}">
                  <a16:creationId xmlns:a16="http://schemas.microsoft.com/office/drawing/2014/main" id="{E63F3583-D723-EA47-9387-989D050A73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41" name="Text Box 36">
              <a:extLst>
                <a:ext uri="{FF2B5EF4-FFF2-40B4-BE49-F238E27FC236}">
                  <a16:creationId xmlns:a16="http://schemas.microsoft.com/office/drawing/2014/main" id="{4816B1AA-AEC2-1640-88BE-B4804126AB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7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42" name="Text Box 37">
              <a:extLst>
                <a:ext uri="{FF2B5EF4-FFF2-40B4-BE49-F238E27FC236}">
                  <a16:creationId xmlns:a16="http://schemas.microsoft.com/office/drawing/2014/main" id="{3E04C620-C3BB-A541-8E11-6B5376CAF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5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43" name="Text Box 38">
              <a:extLst>
                <a:ext uri="{FF2B5EF4-FFF2-40B4-BE49-F238E27FC236}">
                  <a16:creationId xmlns:a16="http://schemas.microsoft.com/office/drawing/2014/main" id="{C016D16D-38EE-5C47-8C80-8736AE3DB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" y="3360"/>
              <a:ext cx="15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I</a:t>
              </a:r>
            </a:p>
          </p:txBody>
        </p:sp>
        <p:sp>
          <p:nvSpPr>
            <p:cNvPr id="25644" name="Text Box 39">
              <a:extLst>
                <a:ext uri="{FF2B5EF4-FFF2-40B4-BE49-F238E27FC236}">
                  <a16:creationId xmlns:a16="http://schemas.microsoft.com/office/drawing/2014/main" id="{38D1ED9A-F60A-0D40-8838-08967B0AE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7" y="3360"/>
              <a:ext cx="25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O</a:t>
              </a:r>
              <a:r>
                <a:rPr lang="en-US" altLang="en-US" sz="1600" baseline="-25000"/>
                <a:t>+</a:t>
              </a:r>
            </a:p>
          </p:txBody>
        </p:sp>
      </p:grpSp>
      <p:graphicFrame>
        <p:nvGraphicFramePr>
          <p:cNvPr id="25605" name="Object 42">
            <a:extLst>
              <a:ext uri="{FF2B5EF4-FFF2-40B4-BE49-F238E27FC236}">
                <a16:creationId xmlns:a16="http://schemas.microsoft.com/office/drawing/2014/main" id="{B5C37151-08BF-E541-8F21-4C513EDE78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9975" y="1371600"/>
          <a:ext cx="5180013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7632600" imgH="9944100" progId="Equation.3">
                  <p:embed/>
                </p:oleObj>
              </mc:Choice>
              <mc:Fallback>
                <p:oleObj name="Equation" r:id="rId2" imgW="57632600" imgH="99441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1371600"/>
                        <a:ext cx="5180013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43">
            <a:extLst>
              <a:ext uri="{FF2B5EF4-FFF2-40B4-BE49-F238E27FC236}">
                <a16:creationId xmlns:a16="http://schemas.microsoft.com/office/drawing/2014/main" id="{6EFF2815-AA51-7F43-B7C5-52A55AE2FA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71875" y="2286000"/>
          <a:ext cx="5202238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5587900" imgH="9944100" progId="Equation.3">
                  <p:embed/>
                </p:oleObj>
              </mc:Choice>
              <mc:Fallback>
                <p:oleObj name="Equation" r:id="rId4" imgW="55587900" imgH="99441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2286000"/>
                        <a:ext cx="5202238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44">
            <a:extLst>
              <a:ext uri="{FF2B5EF4-FFF2-40B4-BE49-F238E27FC236}">
                <a16:creationId xmlns:a16="http://schemas.microsoft.com/office/drawing/2014/main" id="{3FD8BE46-5A5E-ED4A-A708-3A87F8512E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1850" y="3155950"/>
          <a:ext cx="770255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2804000" imgH="9944100" progId="Equation.3">
                  <p:embed/>
                </p:oleObj>
              </mc:Choice>
              <mc:Fallback>
                <p:oleObj name="Equation" r:id="rId6" imgW="82804000" imgH="99441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0" y="3155950"/>
                        <a:ext cx="7702550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45">
            <a:extLst>
              <a:ext uri="{FF2B5EF4-FFF2-40B4-BE49-F238E27FC236}">
                <a16:creationId xmlns:a16="http://schemas.microsoft.com/office/drawing/2014/main" id="{068B760B-161F-4D42-A0C4-2062406BF8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" y="4330700"/>
          <a:ext cx="55245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78100" imgH="406400" progId="Equation.3">
                  <p:embed/>
                </p:oleObj>
              </mc:Choice>
              <mc:Fallback>
                <p:oleObj name="Equation" r:id="rId8" imgW="2578100" imgH="406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330700"/>
                        <a:ext cx="55245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Text Box 46">
            <a:extLst>
              <a:ext uri="{FF2B5EF4-FFF2-40B4-BE49-F238E27FC236}">
                <a16:creationId xmlns:a16="http://schemas.microsoft.com/office/drawing/2014/main" id="{1813C698-DA9F-3048-931E-0C934D1DE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410200"/>
            <a:ext cx="2133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b="1">
                <a:solidFill>
                  <a:srgbClr val="CC3300"/>
                </a:solidFill>
              </a:rPr>
              <a:t>8-level PAM Constellation</a:t>
            </a:r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2B42AFA3-4423-174E-BCEA-E389D9AF6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0"/>
            <a:ext cx="3505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Decision error</a:t>
            </a:r>
            <a:br>
              <a:rPr lang="en-US" altLang="en-US" sz="2800" b="1">
                <a:solidFill>
                  <a:srgbClr val="CC00CC"/>
                </a:solidFill>
              </a:rPr>
            </a:br>
            <a:r>
              <a:rPr lang="en-US" altLang="en-US" sz="2800" b="1">
                <a:solidFill>
                  <a:srgbClr val="CC00CC"/>
                </a:solidFill>
              </a:rPr>
              <a:t>for outer points </a:t>
            </a: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2ACCFF5B-83DD-384E-904A-3D0B7A4BD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48100"/>
            <a:ext cx="434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Symbol error probability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endParaRPr lang="en-US" altLang="en-US" sz="2800" b="1">
              <a:solidFill>
                <a:srgbClr val="CC00CC"/>
              </a:solidFill>
            </a:endParaRPr>
          </a:p>
        </p:txBody>
      </p:sp>
      <p:graphicFrame>
        <p:nvGraphicFramePr>
          <p:cNvPr id="45" name="Object 45">
            <a:extLst>
              <a:ext uri="{FF2B5EF4-FFF2-40B4-BE49-F238E27FC236}">
                <a16:creationId xmlns:a16="http://schemas.microsoft.com/office/drawing/2014/main" id="{17A33427-0C5D-0F46-BB73-22C84FF8E0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43600" y="4267200"/>
          <a:ext cx="3101975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47800" imgH="469900" progId="Equation.3">
                  <p:embed/>
                </p:oleObj>
              </mc:Choice>
              <mc:Fallback>
                <p:oleObj name="Equation" r:id="rId10" imgW="1447800" imgH="4699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267200"/>
                        <a:ext cx="3101975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5">
            <a:extLst>
              <a:ext uri="{FF2B5EF4-FFF2-40B4-BE49-F238E27FC236}">
                <a16:creationId xmlns:a16="http://schemas.microsoft.com/office/drawing/2014/main" id="{F70B2926-9550-5E45-BCC4-F42573053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608CBEBA-D6EB-244D-9D19-C5594D606D54}" type="slidenum">
              <a:rPr lang="en-US" altLang="en-US" sz="1400"/>
              <a:pPr/>
              <a:t>13</a:t>
            </a:fld>
            <a:endParaRPr lang="en-US" altLang="en-US" sz="140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646C37B1-FC4C-9744-8062-5CC3D7D569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QAM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E8832FA-A4A8-904B-9F26-4015A53B06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990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If we sample matched filter outputs at correct time instances, </a:t>
            </a:r>
            <a:r>
              <a:rPr lang="en-US" altLang="en-US" i="1" dirty="0" err="1">
                <a:ea typeface="ＭＳ Ｐゴシック" panose="020B0600070205080204" pitchFamily="34" charset="-128"/>
              </a:rPr>
              <a:t>nT</a:t>
            </a:r>
            <a:r>
              <a:rPr lang="en-US" altLang="en-US" i="1" baseline="-25000" dirty="0" err="1">
                <a:ea typeface="ＭＳ Ｐゴシック" panose="020B0600070205080204" pitchFamily="34" charset="-128"/>
              </a:rPr>
              <a:t>sym</a:t>
            </a:r>
            <a:r>
              <a:rPr lang="en-US" altLang="en-US" dirty="0">
                <a:ea typeface="ＭＳ Ｐゴシック" panose="020B0600070205080204" pitchFamily="34" charset="-128"/>
              </a:rPr>
              <a:t>, without any ISI, received signal</a:t>
            </a:r>
          </a:p>
        </p:txBody>
      </p:sp>
      <p:graphicFrame>
        <p:nvGraphicFramePr>
          <p:cNvPr id="26628" name="Object 4">
            <a:extLst>
              <a:ext uri="{FF2B5EF4-FFF2-40B4-BE49-F238E27FC236}">
                <a16:creationId xmlns:a16="http://schemas.microsoft.com/office/drawing/2014/main" id="{D0BB9243-2CC7-B843-AF60-2B52F7E83C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2411413"/>
          <a:ext cx="39624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541700" imgH="5562600" progId="Equation.3">
                  <p:embed/>
                </p:oleObj>
              </mc:Choice>
              <mc:Fallback>
                <p:oleObj name="Equation" r:id="rId2" imgW="41541700" imgH="556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1413"/>
                        <a:ext cx="396240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>
            <a:extLst>
              <a:ext uri="{FF2B5EF4-FFF2-40B4-BE49-F238E27FC236}">
                <a16:creationId xmlns:a16="http://schemas.microsoft.com/office/drawing/2014/main" id="{AEC168FD-3013-9E43-A739-2431509409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6313" y="3473450"/>
          <a:ext cx="572928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0858400" imgH="5562600" progId="Equation.3">
                  <p:embed/>
                </p:oleObj>
              </mc:Choice>
              <mc:Fallback>
                <p:oleObj name="Equation" r:id="rId4" imgW="60858400" imgH="556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3" y="3473450"/>
                        <a:ext cx="5729287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>
            <a:extLst>
              <a:ext uri="{FF2B5EF4-FFF2-40B4-BE49-F238E27FC236}">
                <a16:creationId xmlns:a16="http://schemas.microsoft.com/office/drawing/2014/main" id="{3D9C3B05-78E3-1C43-9AB3-35433BD744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43088" y="4449763"/>
          <a:ext cx="4624387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7104300" imgH="5562600" progId="Equation.3">
                  <p:embed/>
                </p:oleObj>
              </mc:Choice>
              <mc:Fallback>
                <p:oleObj name="Equation" r:id="rId6" imgW="47104300" imgH="556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088" y="4449763"/>
                        <a:ext cx="4624387" cy="54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631" name="Group 9">
            <a:extLst>
              <a:ext uri="{FF2B5EF4-FFF2-40B4-BE49-F238E27FC236}">
                <a16:creationId xmlns:a16="http://schemas.microsoft.com/office/drawing/2014/main" id="{A17983FE-7F96-5E48-A4FF-160E15B38707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2308225"/>
            <a:ext cx="2101850" cy="2651125"/>
            <a:chOff x="4464" y="2602"/>
            <a:chExt cx="1324" cy="1670"/>
          </a:xfrm>
        </p:grpSpPr>
        <p:sp>
          <p:nvSpPr>
            <p:cNvPr id="26636" name="Text Box 10">
              <a:extLst>
                <a:ext uri="{FF2B5EF4-FFF2-40B4-BE49-F238E27FC236}">
                  <a16:creationId xmlns:a16="http://schemas.microsoft.com/office/drawing/2014/main" id="{860F4236-5088-6946-81F5-539F8F8D6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3754"/>
              <a:ext cx="1296" cy="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>
                  <a:solidFill>
                    <a:srgbClr val="CC3300"/>
                  </a:solidFill>
                </a:rPr>
                <a:t>4-level QAM Constellation</a:t>
              </a:r>
            </a:p>
          </p:txBody>
        </p:sp>
        <p:grpSp>
          <p:nvGrpSpPr>
            <p:cNvPr id="26637" name="Group 11">
              <a:extLst>
                <a:ext uri="{FF2B5EF4-FFF2-40B4-BE49-F238E27FC236}">
                  <a16:creationId xmlns:a16="http://schemas.microsoft.com/office/drawing/2014/main" id="{EB9D972C-54CC-BF46-9C00-84FEB2E4A6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2602"/>
              <a:ext cx="1180" cy="1152"/>
              <a:chOff x="4608" y="2602"/>
              <a:chExt cx="1180" cy="1152"/>
            </a:xfrm>
          </p:grpSpPr>
          <p:sp>
            <p:nvSpPr>
              <p:cNvPr id="26638" name="Line 12">
                <a:extLst>
                  <a:ext uri="{FF2B5EF4-FFF2-40B4-BE49-F238E27FC236}">
                    <a16:creationId xmlns:a16="http://schemas.microsoft.com/office/drawing/2014/main" id="{ECC321C6-C161-7E4B-AA82-401B3B007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6" y="324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9" name="Line 13">
                <a:extLst>
                  <a:ext uri="{FF2B5EF4-FFF2-40B4-BE49-F238E27FC236}">
                    <a16:creationId xmlns:a16="http://schemas.microsoft.com/office/drawing/2014/main" id="{6E569990-7B07-D940-B751-1BCEF088B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3" y="2698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Oval 14">
                <a:extLst>
                  <a:ext uri="{FF2B5EF4-FFF2-40B4-BE49-F238E27FC236}">
                    <a16:creationId xmlns:a16="http://schemas.microsoft.com/office/drawing/2014/main" id="{72495330-2CC5-F54D-A0E0-CEF4FDF10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80"/>
                <a:ext cx="86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1" name="Oval 15">
                <a:extLst>
                  <a:ext uri="{FF2B5EF4-FFF2-40B4-BE49-F238E27FC236}">
                    <a16:creationId xmlns:a16="http://schemas.microsoft.com/office/drawing/2014/main" id="{E520A07C-803E-F440-B8A0-2418169E1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880"/>
                <a:ext cx="87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2" name="Oval 16">
                <a:extLst>
                  <a:ext uri="{FF2B5EF4-FFF2-40B4-BE49-F238E27FC236}">
                    <a16:creationId xmlns:a16="http://schemas.microsoft.com/office/drawing/2014/main" id="{7D95E6AB-E589-C543-907C-92DBD3D3D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3506"/>
                <a:ext cx="86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3" name="Oval 17">
                <a:extLst>
                  <a:ext uri="{FF2B5EF4-FFF2-40B4-BE49-F238E27FC236}">
                    <a16:creationId xmlns:a16="http://schemas.microsoft.com/office/drawing/2014/main" id="{CEC6EB0A-661B-1F47-8455-8186F057F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3506"/>
                <a:ext cx="87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644" name="Text Box 18">
                <a:extLst>
                  <a:ext uri="{FF2B5EF4-FFF2-40B4-BE49-F238E27FC236}">
                    <a16:creationId xmlns:a16="http://schemas.microsoft.com/office/drawing/2014/main" id="{305A2C40-D002-5443-B897-145C5E7C64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6" y="3322"/>
                <a:ext cx="1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I</a:t>
                </a:r>
              </a:p>
            </p:txBody>
          </p:sp>
          <p:sp>
            <p:nvSpPr>
              <p:cNvPr id="26645" name="Text Box 19">
                <a:extLst>
                  <a:ext uri="{FF2B5EF4-FFF2-40B4-BE49-F238E27FC236}">
                    <a16:creationId xmlns:a16="http://schemas.microsoft.com/office/drawing/2014/main" id="{988B2038-CB79-414E-82D1-E0116125BE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2" y="2602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Q</a:t>
                </a:r>
              </a:p>
            </p:txBody>
          </p:sp>
          <p:sp>
            <p:nvSpPr>
              <p:cNvPr id="26646" name="Line 20">
                <a:extLst>
                  <a:ext uri="{FF2B5EF4-FFF2-40B4-BE49-F238E27FC236}">
                    <a16:creationId xmlns:a16="http://schemas.microsoft.com/office/drawing/2014/main" id="{DE337BA5-82F0-6941-A1B4-6A7BF7F59A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7" name="Line 21">
                <a:extLst>
                  <a:ext uri="{FF2B5EF4-FFF2-40B4-BE49-F238E27FC236}">
                    <a16:creationId xmlns:a16="http://schemas.microsoft.com/office/drawing/2014/main" id="{21D20306-AA85-DC45-8D37-11FA087CF6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8" name="Line 22">
                <a:extLst>
                  <a:ext uri="{FF2B5EF4-FFF2-40B4-BE49-F238E27FC236}">
                    <a16:creationId xmlns:a16="http://schemas.microsoft.com/office/drawing/2014/main" id="{51915FA0-A6C7-4B4C-BED7-760EA1C31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29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9" name="Line 23">
                <a:extLst>
                  <a:ext uri="{FF2B5EF4-FFF2-40B4-BE49-F238E27FC236}">
                    <a16:creationId xmlns:a16="http://schemas.microsoft.com/office/drawing/2014/main" id="{52529F8E-D7D1-8D4B-B129-F1EC18C5BC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0" name="Text Box 24">
                <a:extLst>
                  <a:ext uri="{FF2B5EF4-FFF2-40B4-BE49-F238E27FC236}">
                    <a16:creationId xmlns:a16="http://schemas.microsoft.com/office/drawing/2014/main" id="{BB2D137D-1A04-F449-BD47-25186E2EA6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76" y="326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26651" name="Text Box 25">
                <a:extLst>
                  <a:ext uri="{FF2B5EF4-FFF2-40B4-BE49-F238E27FC236}">
                    <a16:creationId xmlns:a16="http://schemas.microsoft.com/office/drawing/2014/main" id="{5C097918-7810-4140-A8B3-C9539E065A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4" y="288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26652" name="Text Box 26">
                <a:extLst>
                  <a:ext uri="{FF2B5EF4-FFF2-40B4-BE49-F238E27FC236}">
                    <a16:creationId xmlns:a16="http://schemas.microsoft.com/office/drawing/2014/main" id="{79BCFE73-C5F0-564B-902D-44E7F715D9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322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  <p:sp>
            <p:nvSpPr>
              <p:cNvPr id="26653" name="Text Box 27">
                <a:extLst>
                  <a:ext uri="{FF2B5EF4-FFF2-40B4-BE49-F238E27FC236}">
                    <a16:creationId xmlns:a16="http://schemas.microsoft.com/office/drawing/2014/main" id="{6918157F-9605-1C44-972E-C74298641A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6" y="3513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</p:grpSp>
      </p:grpSp>
      <p:sp>
        <p:nvSpPr>
          <p:cNvPr id="27" name="Rectangle 3">
            <a:extLst>
              <a:ext uri="{FF2B5EF4-FFF2-40B4-BE49-F238E27FC236}">
                <a16:creationId xmlns:a16="http://schemas.microsoft.com/office/drawing/2014/main" id="{94058258-9DF2-0649-87AB-35A51E6E2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71800"/>
            <a:ext cx="640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ts val="9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Transmitted signal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C3BC6C30-E7A8-C44F-87A2-9CF4C6EBF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962400"/>
            <a:ext cx="579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where </a:t>
            </a:r>
            <a:r>
              <a:rPr lang="en-US" altLang="en-US" i="1"/>
              <a:t>i</a:t>
            </a:r>
            <a:r>
              <a:rPr lang="en-US" altLang="en-US"/>
              <a:t>,</a:t>
            </a:r>
            <a:r>
              <a:rPr lang="en-US" altLang="en-US" i="1"/>
              <a:t>k</a:t>
            </a:r>
            <a:r>
              <a:rPr lang="en-US" altLang="en-US"/>
              <a:t> </a:t>
            </a:r>
            <a:r>
              <a:rPr lang="en-US" altLang="en-US">
                <a:sym typeface="Symbol" pitchFamily="2" charset="2"/>
              </a:rPr>
              <a:t></a:t>
            </a:r>
            <a:r>
              <a:rPr lang="en-US" altLang="en-US"/>
              <a:t> { -1, 0, 1, 2 } for 16-QAM</a:t>
            </a: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7CD2CF05-7030-9044-BFC3-ABC6E96D9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4419600"/>
            <a:ext cx="13668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ts val="9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Noise</a:t>
            </a: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D4132EB8-EA9F-C447-BF0B-E32BC336A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903788"/>
            <a:ext cx="8382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ts val="600"/>
              </a:spcBef>
            </a:pPr>
            <a:r>
              <a:rPr lang="en-US" altLang="en-US" dirty="0"/>
              <a:t>For error probability analysis, assume noise terms independent and each term is Gaussian random variable ~ </a:t>
            </a:r>
            <a:r>
              <a:rPr lang="en-US" altLang="en-US" i="1" dirty="0"/>
              <a:t>N</a:t>
            </a:r>
            <a:r>
              <a:rPr lang="en-US" altLang="en-US" dirty="0"/>
              <a:t>(0; </a:t>
            </a:r>
            <a:r>
              <a:rPr lang="en-US" altLang="en-US" dirty="0">
                <a:sym typeface="Symbol" pitchFamily="2" charset="2"/>
              </a:rPr>
              <a:t></a:t>
            </a:r>
            <a:r>
              <a:rPr lang="en-US" altLang="en-US" baseline="30000" dirty="0"/>
              <a:t>2</a:t>
            </a:r>
            <a:r>
              <a:rPr lang="en-US" altLang="en-US" dirty="0"/>
              <a:t>/</a:t>
            </a:r>
            <a:r>
              <a:rPr lang="en-US" altLang="en-US" i="1" dirty="0" err="1"/>
              <a:t>T</a:t>
            </a:r>
            <a:r>
              <a:rPr lang="en-US" altLang="en-US" i="1" baseline="-25000" dirty="0" err="1"/>
              <a:t>sym</a:t>
            </a:r>
            <a:r>
              <a:rPr lang="en-US" altLang="en-US" dirty="0"/>
              <a:t>) </a:t>
            </a:r>
          </a:p>
          <a:p>
            <a:pPr lvl="1" algn="l">
              <a:spcBef>
                <a:spcPts val="600"/>
              </a:spcBef>
            </a:pPr>
            <a:r>
              <a:rPr lang="en-US" altLang="en-US" dirty="0"/>
              <a:t>In reality, noise terms have common source of additive noise in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5">
            <a:extLst>
              <a:ext uri="{FF2B5EF4-FFF2-40B4-BE49-F238E27FC236}">
                <a16:creationId xmlns:a16="http://schemas.microsoft.com/office/drawing/2014/main" id="{8CABAC80-2E47-AE4E-A237-CFB5DAC0F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C555B964-CAA2-8747-8344-1F1E69FBC116}" type="slidenum">
              <a:rPr lang="en-US" altLang="en-US" sz="1400"/>
              <a:pPr/>
              <a:t>14</a:t>
            </a:fld>
            <a:endParaRPr lang="en-US" altLang="en-US" sz="14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A0AE8BE4-6EA2-504C-81EE-DA101CBA95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16-QAM</a:t>
            </a:r>
          </a:p>
        </p:txBody>
      </p:sp>
      <p:sp>
        <p:nvSpPr>
          <p:cNvPr id="27651" name="Rectangle 80">
            <a:extLst>
              <a:ext uri="{FF2B5EF4-FFF2-40B4-BE49-F238E27FC236}">
                <a16:creationId xmlns:a16="http://schemas.microsoft.com/office/drawing/2014/main" id="{69BF528C-2EFA-4341-A021-02FCA7D373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334000" cy="609600"/>
          </a:xfrm>
          <a:noFill/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Type 1 correct detection</a:t>
            </a:r>
          </a:p>
        </p:txBody>
      </p:sp>
      <p:graphicFrame>
        <p:nvGraphicFramePr>
          <p:cNvPr id="27652" name="Object 1024">
            <a:extLst>
              <a:ext uri="{FF2B5EF4-FFF2-40B4-BE49-F238E27FC236}">
                <a16:creationId xmlns:a16="http://schemas.microsoft.com/office/drawing/2014/main" id="{3BCE6C43-99F4-214B-8A00-26B78116B1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2057400"/>
          <a:ext cx="44958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801000" imgH="6438900" progId="Equation.3">
                  <p:embed/>
                </p:oleObj>
              </mc:Choice>
              <mc:Fallback>
                <p:oleObj name="Equation" r:id="rId2" imgW="58801000" imgH="64389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057400"/>
                        <a:ext cx="449580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1025">
            <a:extLst>
              <a:ext uri="{FF2B5EF4-FFF2-40B4-BE49-F238E27FC236}">
                <a16:creationId xmlns:a16="http://schemas.microsoft.com/office/drawing/2014/main" id="{8FE8B2BD-D128-EB4D-8EDD-D90F1618E3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2790825"/>
          <a:ext cx="39624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1498500" imgH="6438900" progId="Equation.3">
                  <p:embed/>
                </p:oleObj>
              </mc:Choice>
              <mc:Fallback>
                <p:oleObj name="Equation" r:id="rId4" imgW="51498500" imgH="64389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790825"/>
                        <a:ext cx="39624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1026">
            <a:extLst>
              <a:ext uri="{FF2B5EF4-FFF2-40B4-BE49-F238E27FC236}">
                <a16:creationId xmlns:a16="http://schemas.microsoft.com/office/drawing/2014/main" id="{5105BBDC-C211-514E-B33A-E820356986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4343400"/>
          <a:ext cx="487680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3195200" imgH="6438900" progId="Equation.3">
                  <p:embed/>
                </p:oleObj>
              </mc:Choice>
              <mc:Fallback>
                <p:oleObj name="Equation" r:id="rId6" imgW="63195200" imgH="64389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343400"/>
                        <a:ext cx="4876800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1027">
            <a:extLst>
              <a:ext uri="{FF2B5EF4-FFF2-40B4-BE49-F238E27FC236}">
                <a16:creationId xmlns:a16="http://schemas.microsoft.com/office/drawing/2014/main" id="{659465EC-4DC8-4E4D-8892-117F62CF919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594350"/>
          <a:ext cx="24384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1597600" imgH="11404600" progId="Equation.3">
                  <p:embed/>
                </p:oleObj>
              </mc:Choice>
              <mc:Fallback>
                <p:oleObj name="Equation" r:id="rId8" imgW="31597600" imgH="114046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594350"/>
                        <a:ext cx="2438400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A930B9C1-2BA8-B84B-9654-2C058E9DDF7D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876800"/>
            <a:ext cx="1752600" cy="685800"/>
            <a:chOff x="3962400" y="4876800"/>
            <a:chExt cx="1752600" cy="685800"/>
          </a:xfrm>
        </p:grpSpPr>
        <p:sp>
          <p:nvSpPr>
            <p:cNvPr id="27704" name="AutoShape 88">
              <a:extLst>
                <a:ext uri="{FF2B5EF4-FFF2-40B4-BE49-F238E27FC236}">
                  <a16:creationId xmlns:a16="http://schemas.microsoft.com/office/drawing/2014/main" id="{3C9A9A60-864C-9246-A526-8F4F8B823D9D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800600" y="4038600"/>
              <a:ext cx="76200" cy="1752600"/>
            </a:xfrm>
            <a:prstGeom prst="leftBrace">
              <a:avLst>
                <a:gd name="adj1" fmla="val 191667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graphicFrame>
          <p:nvGraphicFramePr>
            <p:cNvPr id="27705" name="Object 1028">
              <a:extLst>
                <a:ext uri="{FF2B5EF4-FFF2-40B4-BE49-F238E27FC236}">
                  <a16:creationId xmlns:a16="http://schemas.microsoft.com/office/drawing/2014/main" id="{D1AB552E-8576-E446-B7D2-84DBC32EA10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19600" y="5014913"/>
            <a:ext cx="990600" cy="547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6383000" imgH="9067800" progId="Equation.3">
                    <p:embed/>
                  </p:oleObj>
                </mc:Choice>
                <mc:Fallback>
                  <p:oleObj name="Equation" r:id="rId10" imgW="16383000" imgH="9067800" progId="Equation.3">
                    <p:embed/>
                    <p:pic>
                      <p:nvPicPr>
                        <p:cNvPr id="0" name="Object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5014913"/>
                          <a:ext cx="990600" cy="5476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D1AB176-7F10-0041-A1D2-DD853019D6F3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4876800"/>
            <a:ext cx="1752600" cy="685800"/>
            <a:chOff x="1600200" y="4876800"/>
            <a:chExt cx="1752600" cy="685800"/>
          </a:xfrm>
        </p:grpSpPr>
        <p:sp>
          <p:nvSpPr>
            <p:cNvPr id="27702" name="AutoShape 90">
              <a:extLst>
                <a:ext uri="{FF2B5EF4-FFF2-40B4-BE49-F238E27FC236}">
                  <a16:creationId xmlns:a16="http://schemas.microsoft.com/office/drawing/2014/main" id="{4CCEFAC7-B763-9A4F-A9FB-F966CA61C21E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2438400" y="4038600"/>
              <a:ext cx="76200" cy="1752600"/>
            </a:xfrm>
            <a:prstGeom prst="leftBrace">
              <a:avLst>
                <a:gd name="adj1" fmla="val 191667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graphicFrame>
          <p:nvGraphicFramePr>
            <p:cNvPr id="27703" name="Object 1029">
              <a:extLst>
                <a:ext uri="{FF2B5EF4-FFF2-40B4-BE49-F238E27FC236}">
                  <a16:creationId xmlns:a16="http://schemas.microsoft.com/office/drawing/2014/main" id="{BBD5FA7F-271D-8948-9691-F34A50DE380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1200" y="5014913"/>
            <a:ext cx="990600" cy="547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16383000" imgH="9067800" progId="Equation.3">
                    <p:embed/>
                  </p:oleObj>
                </mc:Choice>
                <mc:Fallback>
                  <p:oleObj name="Equation" r:id="rId12" imgW="16383000" imgH="9067800" progId="Equation.3">
                    <p:embed/>
                    <p:pic>
                      <p:nvPicPr>
                        <p:cNvPr id="0" name="Object 10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5014913"/>
                          <a:ext cx="990600" cy="5476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658" name="Group 93">
            <a:extLst>
              <a:ext uri="{FF2B5EF4-FFF2-40B4-BE49-F238E27FC236}">
                <a16:creationId xmlns:a16="http://schemas.microsoft.com/office/drawing/2014/main" id="{2B8FA5B3-84EE-4942-85D4-DA3A862BDBD2}"/>
              </a:ext>
            </a:extLst>
          </p:cNvPr>
          <p:cNvGrpSpPr>
            <a:grpSpLocks/>
          </p:cNvGrpSpPr>
          <p:nvPr/>
        </p:nvGrpSpPr>
        <p:grpSpPr bwMode="auto">
          <a:xfrm>
            <a:off x="6380163" y="1262063"/>
            <a:ext cx="2687637" cy="3071812"/>
            <a:chOff x="3834" y="816"/>
            <a:chExt cx="1693" cy="1935"/>
          </a:xfrm>
        </p:grpSpPr>
        <p:sp>
          <p:nvSpPr>
            <p:cNvPr id="27661" name="Line 37">
              <a:extLst>
                <a:ext uri="{FF2B5EF4-FFF2-40B4-BE49-F238E27FC236}">
                  <a16:creationId xmlns:a16="http://schemas.microsoft.com/office/drawing/2014/main" id="{0083D6C6-FB58-DA45-AB30-8FDCFD766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4" y="1713"/>
              <a:ext cx="16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38">
              <a:extLst>
                <a:ext uri="{FF2B5EF4-FFF2-40B4-BE49-F238E27FC236}">
                  <a16:creationId xmlns:a16="http://schemas.microsoft.com/office/drawing/2014/main" id="{8E55F098-01BF-9C4D-A9DE-0B156B2D99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9" y="967"/>
              <a:ext cx="0" cy="14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3" name="Line 39">
              <a:extLst>
                <a:ext uri="{FF2B5EF4-FFF2-40B4-BE49-F238E27FC236}">
                  <a16:creationId xmlns:a16="http://schemas.microsoft.com/office/drawing/2014/main" id="{AB55BB5D-5869-EB4A-BF06-7005DF52F3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7" y="1340"/>
              <a:ext cx="15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4" name="Line 42">
              <a:extLst>
                <a:ext uri="{FF2B5EF4-FFF2-40B4-BE49-F238E27FC236}">
                  <a16:creationId xmlns:a16="http://schemas.microsoft.com/office/drawing/2014/main" id="{12A0FE43-7157-5543-8D32-2A98246EB6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7" y="2086"/>
              <a:ext cx="15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5" name="Line 43">
              <a:extLst>
                <a:ext uri="{FF2B5EF4-FFF2-40B4-BE49-F238E27FC236}">
                  <a16:creationId xmlns:a16="http://schemas.microsoft.com/office/drawing/2014/main" id="{8A5B9B2D-4BA0-6B42-A873-4A3F5F448F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5" y="1061"/>
              <a:ext cx="0" cy="1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6" name="Line 44">
              <a:extLst>
                <a:ext uri="{FF2B5EF4-FFF2-40B4-BE49-F238E27FC236}">
                  <a16:creationId xmlns:a16="http://schemas.microsoft.com/office/drawing/2014/main" id="{FD7C9837-7CC6-5A42-BE48-6614C95C75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54" y="1061"/>
              <a:ext cx="0" cy="1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7" name="Oval 45">
              <a:extLst>
                <a:ext uri="{FF2B5EF4-FFF2-40B4-BE49-F238E27FC236}">
                  <a16:creationId xmlns:a16="http://schemas.microsoft.com/office/drawing/2014/main" id="{5B0DEF0F-9787-4748-8CB0-5B944865C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68" name="Oval 46">
              <a:extLst>
                <a:ext uri="{FF2B5EF4-FFF2-40B4-BE49-F238E27FC236}">
                  <a16:creationId xmlns:a16="http://schemas.microsoft.com/office/drawing/2014/main" id="{D92B9626-A9CF-BE49-B4AC-A59469E8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480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69" name="Oval 47">
              <a:extLst>
                <a:ext uri="{FF2B5EF4-FFF2-40B4-BE49-F238E27FC236}">
                  <a16:creationId xmlns:a16="http://schemas.microsoft.com/office/drawing/2014/main" id="{44C12650-061F-7340-A65C-385B9583A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0" name="Oval 48">
              <a:extLst>
                <a:ext uri="{FF2B5EF4-FFF2-40B4-BE49-F238E27FC236}">
                  <a16:creationId xmlns:a16="http://schemas.microsoft.com/office/drawing/2014/main" id="{F3218058-84CC-4C43-BDF9-60E971F89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853"/>
              <a:ext cx="87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1" name="Oval 49">
              <a:extLst>
                <a:ext uri="{FF2B5EF4-FFF2-40B4-BE49-F238E27FC236}">
                  <a16:creationId xmlns:a16="http://schemas.microsoft.com/office/drawing/2014/main" id="{E0F1D45B-C9EC-C64F-810C-76B3295BC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2273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2" name="Oval 50">
              <a:extLst>
                <a:ext uri="{FF2B5EF4-FFF2-40B4-BE49-F238E27FC236}">
                  <a16:creationId xmlns:a16="http://schemas.microsoft.com/office/drawing/2014/main" id="{B5F36311-1648-DF47-B4EA-5530A317D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2273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3" name="Oval 52">
              <a:extLst>
                <a:ext uri="{FF2B5EF4-FFF2-40B4-BE49-F238E27FC236}">
                  <a16:creationId xmlns:a16="http://schemas.microsoft.com/office/drawing/2014/main" id="{568FA70A-8E16-2446-BBEE-3DAA8EA22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4" name="Oval 53">
              <a:extLst>
                <a:ext uri="{FF2B5EF4-FFF2-40B4-BE49-F238E27FC236}">
                  <a16:creationId xmlns:a16="http://schemas.microsoft.com/office/drawing/2014/main" id="{C74C739A-336F-C840-AFF3-F4A034285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5" name="Oval 54">
              <a:extLst>
                <a:ext uri="{FF2B5EF4-FFF2-40B4-BE49-F238E27FC236}">
                  <a16:creationId xmlns:a16="http://schemas.microsoft.com/office/drawing/2014/main" id="{3692684D-63CA-8447-AA83-9EBAB7CB7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6" name="Oval 55">
              <a:extLst>
                <a:ext uri="{FF2B5EF4-FFF2-40B4-BE49-F238E27FC236}">
                  <a16:creationId xmlns:a16="http://schemas.microsoft.com/office/drawing/2014/main" id="{9D5A1EF3-78D3-8848-84E3-F47486447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154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7" name="Oval 56">
              <a:extLst>
                <a:ext uri="{FF2B5EF4-FFF2-40B4-BE49-F238E27FC236}">
                  <a16:creationId xmlns:a16="http://schemas.microsoft.com/office/drawing/2014/main" id="{531B443B-345F-9846-A5DB-419F23608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8" name="Oval 57">
              <a:extLst>
                <a:ext uri="{FF2B5EF4-FFF2-40B4-BE49-F238E27FC236}">
                  <a16:creationId xmlns:a16="http://schemas.microsoft.com/office/drawing/2014/main" id="{E22E2E0F-AAB9-744F-92B9-9018CB785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79" name="Oval 58">
              <a:extLst>
                <a:ext uri="{FF2B5EF4-FFF2-40B4-BE49-F238E27FC236}">
                  <a16:creationId xmlns:a16="http://schemas.microsoft.com/office/drawing/2014/main" id="{D447BCFF-93D6-364F-8106-1A8E8A744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80" name="Oval 59">
              <a:extLst>
                <a:ext uri="{FF2B5EF4-FFF2-40B4-BE49-F238E27FC236}">
                  <a16:creationId xmlns:a16="http://schemas.microsoft.com/office/drawing/2014/main" id="{E8C8EC03-820E-9240-962F-F3A1C04C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2273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81" name="Oval 60">
              <a:extLst>
                <a:ext uri="{FF2B5EF4-FFF2-40B4-BE49-F238E27FC236}">
                  <a16:creationId xmlns:a16="http://schemas.microsoft.com/office/drawing/2014/main" id="{744BAB01-BCC6-ED42-A807-D31EA907B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682" name="Text Box 61">
              <a:extLst>
                <a:ext uri="{FF2B5EF4-FFF2-40B4-BE49-F238E27FC236}">
                  <a16:creationId xmlns:a16="http://schemas.microsoft.com/office/drawing/2014/main" id="{030DA0D1-3E00-6647-8FBA-38DC3F5A4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03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7683" name="Text Box 62">
              <a:extLst>
                <a:ext uri="{FF2B5EF4-FFF2-40B4-BE49-F238E27FC236}">
                  <a16:creationId xmlns:a16="http://schemas.microsoft.com/office/drawing/2014/main" id="{2A4EBC84-A4B6-9847-9FCC-67F18D6901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2291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7684" name="Text Box 63">
              <a:extLst>
                <a:ext uri="{FF2B5EF4-FFF2-40B4-BE49-F238E27FC236}">
                  <a16:creationId xmlns:a16="http://schemas.microsoft.com/office/drawing/2014/main" id="{EFF3CB24-17D7-834C-9FDE-C6A6170210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03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7685" name="Text Box 64">
              <a:extLst>
                <a:ext uri="{FF2B5EF4-FFF2-40B4-BE49-F238E27FC236}">
                  <a16:creationId xmlns:a16="http://schemas.microsoft.com/office/drawing/2014/main" id="{DCEB6BC9-444A-1D4B-9F72-F748BD006E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2291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7686" name="Text Box 65">
              <a:extLst>
                <a:ext uri="{FF2B5EF4-FFF2-40B4-BE49-F238E27FC236}">
                  <a16:creationId xmlns:a16="http://schemas.microsoft.com/office/drawing/2014/main" id="{344C1178-23DA-3B44-80D6-F48303D2BF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014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87" name="Text Box 66">
              <a:extLst>
                <a:ext uri="{FF2B5EF4-FFF2-40B4-BE49-F238E27FC236}">
                  <a16:creationId xmlns:a16="http://schemas.microsoft.com/office/drawing/2014/main" id="{BD122480-D764-B647-B037-2AF81A433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014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88" name="Text Box 67">
              <a:extLst>
                <a:ext uri="{FF2B5EF4-FFF2-40B4-BE49-F238E27FC236}">
                  <a16:creationId xmlns:a16="http://schemas.microsoft.com/office/drawing/2014/main" id="{676E6D83-4F29-E747-9FB1-E22886886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45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89" name="Text Box 68">
              <a:extLst>
                <a:ext uri="{FF2B5EF4-FFF2-40B4-BE49-F238E27FC236}">
                  <a16:creationId xmlns:a16="http://schemas.microsoft.com/office/drawing/2014/main" id="{06BEBD6C-DCCB-374F-9601-4C90A6F909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825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90" name="Text Box 69">
              <a:extLst>
                <a:ext uri="{FF2B5EF4-FFF2-40B4-BE49-F238E27FC236}">
                  <a16:creationId xmlns:a16="http://schemas.microsoft.com/office/drawing/2014/main" id="{B8233232-AABC-9D4A-96A4-F429DB1154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233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91" name="Text Box 70">
              <a:extLst>
                <a:ext uri="{FF2B5EF4-FFF2-40B4-BE49-F238E27FC236}">
                  <a16:creationId xmlns:a16="http://schemas.microsoft.com/office/drawing/2014/main" id="{BEF49ADC-3D54-1547-BBFC-B8FF88B49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233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92" name="Text Box 71">
              <a:extLst>
                <a:ext uri="{FF2B5EF4-FFF2-40B4-BE49-F238E27FC236}">
                  <a16:creationId xmlns:a16="http://schemas.microsoft.com/office/drawing/2014/main" id="{728ACC9C-AF5B-424B-AF3E-9A3291F84D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825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93" name="Text Box 72">
              <a:extLst>
                <a:ext uri="{FF2B5EF4-FFF2-40B4-BE49-F238E27FC236}">
                  <a16:creationId xmlns:a16="http://schemas.microsoft.com/office/drawing/2014/main" id="{9C4EA85E-6D0F-4848-A03F-AE3E48DAEE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45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7694" name="Text Box 73">
              <a:extLst>
                <a:ext uri="{FF2B5EF4-FFF2-40B4-BE49-F238E27FC236}">
                  <a16:creationId xmlns:a16="http://schemas.microsoft.com/office/drawing/2014/main" id="{C2569F55-25BA-1842-9A55-6116DDA5B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340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7695" name="Text Box 74">
              <a:extLst>
                <a:ext uri="{FF2B5EF4-FFF2-40B4-BE49-F238E27FC236}">
                  <a16:creationId xmlns:a16="http://schemas.microsoft.com/office/drawing/2014/main" id="{DB5780CD-1D04-FF4B-A65E-9FDD172694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340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7696" name="Text Box 75">
              <a:extLst>
                <a:ext uri="{FF2B5EF4-FFF2-40B4-BE49-F238E27FC236}">
                  <a16:creationId xmlns:a16="http://schemas.microsoft.com/office/drawing/2014/main" id="{7AB615A9-0397-5B4A-B1C0-03B1EEB9F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91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7697" name="Text Box 76">
              <a:extLst>
                <a:ext uri="{FF2B5EF4-FFF2-40B4-BE49-F238E27FC236}">
                  <a16:creationId xmlns:a16="http://schemas.microsoft.com/office/drawing/2014/main" id="{B5563E2C-1442-3C42-8204-991D0CC45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91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7698" name="Text Box 77">
              <a:extLst>
                <a:ext uri="{FF2B5EF4-FFF2-40B4-BE49-F238E27FC236}">
                  <a16:creationId xmlns:a16="http://schemas.microsoft.com/office/drawing/2014/main" id="{05DD652F-C360-0D43-BD43-D3E9DB583C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5" y="1481"/>
              <a:ext cx="1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CC3300"/>
                  </a:solidFill>
                </a:rPr>
                <a:t>I</a:t>
              </a:r>
            </a:p>
          </p:txBody>
        </p:sp>
        <p:sp>
          <p:nvSpPr>
            <p:cNvPr id="27699" name="Text Box 78">
              <a:extLst>
                <a:ext uri="{FF2B5EF4-FFF2-40B4-BE49-F238E27FC236}">
                  <a16:creationId xmlns:a16="http://schemas.microsoft.com/office/drawing/2014/main" id="{C9074022-6C5F-804D-91C7-8534D09D44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6" y="816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CC3300"/>
                  </a:solidFill>
                </a:rPr>
                <a:t>Q</a:t>
              </a:r>
            </a:p>
          </p:txBody>
        </p:sp>
        <p:sp>
          <p:nvSpPr>
            <p:cNvPr id="27700" name="Text Box 85">
              <a:extLst>
                <a:ext uri="{FF2B5EF4-FFF2-40B4-BE49-F238E27FC236}">
                  <a16:creationId xmlns:a16="http://schemas.microsoft.com/office/drawing/2014/main" id="{6E3F2567-1654-A444-AE31-854742FE2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2463"/>
              <a:ext cx="12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altLang="en-US" b="1">
                  <a:solidFill>
                    <a:srgbClr val="CC3300"/>
                  </a:solidFill>
                </a:rPr>
                <a:t>16-QAM</a:t>
              </a:r>
            </a:p>
          </p:txBody>
        </p:sp>
        <p:sp>
          <p:nvSpPr>
            <p:cNvPr id="27701" name="Oval 92">
              <a:extLst>
                <a:ext uri="{FF2B5EF4-FFF2-40B4-BE49-F238E27FC236}">
                  <a16:creationId xmlns:a16="http://schemas.microsoft.com/office/drawing/2014/main" id="{BAB2C99C-FF71-094C-B689-D6403001E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2271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7659" name="Text Box 94">
            <a:extLst>
              <a:ext uri="{FF2B5EF4-FFF2-40B4-BE49-F238E27FC236}">
                <a16:creationId xmlns:a16="http://schemas.microsoft.com/office/drawing/2014/main" id="{A8CEE7CA-8325-1943-8142-44333A7A9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537200"/>
            <a:ext cx="3495675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000" b="1"/>
              <a:t>1 - interior decision region</a:t>
            </a:r>
            <a:br>
              <a:rPr lang="en-US" altLang="en-US" sz="2000" b="1"/>
            </a:br>
            <a:r>
              <a:rPr lang="en-US" altLang="en-US" sz="2000" b="1"/>
              <a:t>2 - edge region but not corner</a:t>
            </a:r>
            <a:br>
              <a:rPr lang="en-US" altLang="en-US" sz="2000" b="1"/>
            </a:br>
            <a:r>
              <a:rPr lang="en-US" altLang="en-US" sz="2000" b="1"/>
              <a:t>3 - corner region</a:t>
            </a:r>
          </a:p>
        </p:txBody>
      </p:sp>
      <p:graphicFrame>
        <p:nvGraphicFramePr>
          <p:cNvPr id="56" name="Object 6">
            <a:extLst>
              <a:ext uri="{FF2B5EF4-FFF2-40B4-BE49-F238E27FC236}">
                <a16:creationId xmlns:a16="http://schemas.microsoft.com/office/drawing/2014/main" id="{07C89A94-2AF8-9348-B4E1-E89A38E01D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3408363"/>
          <a:ext cx="379412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209800" imgH="469900" progId="Equation.3">
                  <p:embed/>
                </p:oleObj>
              </mc:Choice>
              <mc:Fallback>
                <p:oleObj name="Equation" r:id="rId13" imgW="2209800" imgH="469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408363"/>
                        <a:ext cx="3794125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5">
            <a:extLst>
              <a:ext uri="{FF2B5EF4-FFF2-40B4-BE49-F238E27FC236}">
                <a16:creationId xmlns:a16="http://schemas.microsoft.com/office/drawing/2014/main" id="{C02A1C6D-97AB-0D4B-A415-8AFF0019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69890D85-6FDE-0D46-B27F-C85F4CB555D3}" type="slidenum">
              <a:rPr lang="en-US" altLang="en-US" sz="1400"/>
              <a:pPr/>
              <a:t>15</a:t>
            </a:fld>
            <a:endParaRPr lang="en-US" altLang="en-US" sz="140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5CC16E02-26F3-B44C-B829-6814499365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16-QAM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6E37C6AC-F633-7D49-8B84-F2C699F542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3340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Type 2 correct detection</a:t>
            </a:r>
          </a:p>
        </p:txBody>
      </p:sp>
      <p:graphicFrame>
        <p:nvGraphicFramePr>
          <p:cNvPr id="28676" name="Object 0">
            <a:extLst>
              <a:ext uri="{FF2B5EF4-FFF2-40B4-BE49-F238E27FC236}">
                <a16:creationId xmlns:a16="http://schemas.microsoft.com/office/drawing/2014/main" id="{E726AEB7-60D3-6940-87E9-26DFE66C99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" y="1951038"/>
          <a:ext cx="48768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216800" imgH="6438900" progId="Equation.3">
                  <p:embed/>
                </p:oleObj>
              </mc:Choice>
              <mc:Fallback>
                <p:oleObj name="Equation" r:id="rId2" imgW="58216800" imgH="64389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51038"/>
                        <a:ext cx="48768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1">
            <a:extLst>
              <a:ext uri="{FF2B5EF4-FFF2-40B4-BE49-F238E27FC236}">
                <a16:creationId xmlns:a16="http://schemas.microsoft.com/office/drawing/2014/main" id="{0835CE6A-A182-A840-BE95-5FFCB900F0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0450" y="2438400"/>
          <a:ext cx="442595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1206400" imgH="6438900" progId="Equation.3">
                  <p:embed/>
                </p:oleObj>
              </mc:Choice>
              <mc:Fallback>
                <p:oleObj name="Equation" r:id="rId4" imgW="51206400" imgH="6438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2438400"/>
                        <a:ext cx="442595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2">
            <a:extLst>
              <a:ext uri="{FF2B5EF4-FFF2-40B4-BE49-F238E27FC236}">
                <a16:creationId xmlns:a16="http://schemas.microsoft.com/office/drawing/2014/main" id="{3DF7FCAE-6B47-4641-B56D-AF80A5B0B4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9975" y="3035300"/>
          <a:ext cx="43402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003700" imgH="10528300" progId="Equation.3">
                  <p:embed/>
                </p:oleObj>
              </mc:Choice>
              <mc:Fallback>
                <p:oleObj name="Equation" r:id="rId6" imgW="55003700" imgH="10528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3035300"/>
                        <a:ext cx="434022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9" name="Object 3">
            <a:extLst>
              <a:ext uri="{FF2B5EF4-FFF2-40B4-BE49-F238E27FC236}">
                <a16:creationId xmlns:a16="http://schemas.microsoft.com/office/drawing/2014/main" id="{41F82D8E-972A-B246-AB58-85E45C108C9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4572000"/>
          <a:ext cx="4876800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9105800" imgH="5562600" progId="Equation.3">
                  <p:embed/>
                </p:oleObj>
              </mc:Choice>
              <mc:Fallback>
                <p:oleObj name="Equation" r:id="rId8" imgW="59105800" imgH="556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572000"/>
                        <a:ext cx="4876800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4">
            <a:extLst>
              <a:ext uri="{FF2B5EF4-FFF2-40B4-BE49-F238E27FC236}">
                <a16:creationId xmlns:a16="http://schemas.microsoft.com/office/drawing/2014/main" id="{C0799DF7-2A17-564E-8C72-FFF411F105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064125"/>
          <a:ext cx="42672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2374800" imgH="5562600" progId="Equation.3">
                  <p:embed/>
                </p:oleObj>
              </mc:Choice>
              <mc:Fallback>
                <p:oleObj name="Equation" r:id="rId10" imgW="52374800" imgH="556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064125"/>
                        <a:ext cx="42672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5">
            <a:extLst>
              <a:ext uri="{FF2B5EF4-FFF2-40B4-BE49-F238E27FC236}">
                <a16:creationId xmlns:a16="http://schemas.microsoft.com/office/drawing/2014/main" id="{9F40058B-AB06-B143-9040-12A349441C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5441950"/>
          <a:ext cx="2438400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9845000" imgH="11404600" progId="Equation.3">
                  <p:embed/>
                </p:oleObj>
              </mc:Choice>
              <mc:Fallback>
                <p:oleObj name="Equation" r:id="rId12" imgW="29845000" imgH="11404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441950"/>
                        <a:ext cx="2438400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2" name="Group 137">
            <a:extLst>
              <a:ext uri="{FF2B5EF4-FFF2-40B4-BE49-F238E27FC236}">
                <a16:creationId xmlns:a16="http://schemas.microsoft.com/office/drawing/2014/main" id="{9A78E571-98F3-824F-83F7-CD8EEA8F27D4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1295400"/>
            <a:ext cx="2687638" cy="3071813"/>
            <a:chOff x="3834" y="816"/>
            <a:chExt cx="1693" cy="1935"/>
          </a:xfrm>
        </p:grpSpPr>
        <p:sp>
          <p:nvSpPr>
            <p:cNvPr id="28685" name="Line 138">
              <a:extLst>
                <a:ext uri="{FF2B5EF4-FFF2-40B4-BE49-F238E27FC236}">
                  <a16:creationId xmlns:a16="http://schemas.microsoft.com/office/drawing/2014/main" id="{109C7268-487C-EE41-B752-4D7882FD1E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4" y="1713"/>
              <a:ext cx="16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6" name="Line 139">
              <a:extLst>
                <a:ext uri="{FF2B5EF4-FFF2-40B4-BE49-F238E27FC236}">
                  <a16:creationId xmlns:a16="http://schemas.microsoft.com/office/drawing/2014/main" id="{F08FD021-675A-C44D-B669-559561A21F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9" y="967"/>
              <a:ext cx="0" cy="14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7" name="Line 140">
              <a:extLst>
                <a:ext uri="{FF2B5EF4-FFF2-40B4-BE49-F238E27FC236}">
                  <a16:creationId xmlns:a16="http://schemas.microsoft.com/office/drawing/2014/main" id="{0D220E2D-1B1E-B343-A1F5-EFE94D060F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7" y="1340"/>
              <a:ext cx="15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8" name="Line 141">
              <a:extLst>
                <a:ext uri="{FF2B5EF4-FFF2-40B4-BE49-F238E27FC236}">
                  <a16:creationId xmlns:a16="http://schemas.microsoft.com/office/drawing/2014/main" id="{860AA63F-F070-104D-9EB5-0FB8A664A1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7" y="2086"/>
              <a:ext cx="15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9" name="Line 142">
              <a:extLst>
                <a:ext uri="{FF2B5EF4-FFF2-40B4-BE49-F238E27FC236}">
                  <a16:creationId xmlns:a16="http://schemas.microsoft.com/office/drawing/2014/main" id="{80C53E66-41F6-0D46-A4BF-4CCCE9C939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5" y="1061"/>
              <a:ext cx="0" cy="1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143">
              <a:extLst>
                <a:ext uri="{FF2B5EF4-FFF2-40B4-BE49-F238E27FC236}">
                  <a16:creationId xmlns:a16="http://schemas.microsoft.com/office/drawing/2014/main" id="{AC031B31-6735-3E41-B9E1-14DF0DDC6A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54" y="1061"/>
              <a:ext cx="0" cy="1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Oval 144">
              <a:extLst>
                <a:ext uri="{FF2B5EF4-FFF2-40B4-BE49-F238E27FC236}">
                  <a16:creationId xmlns:a16="http://schemas.microsoft.com/office/drawing/2014/main" id="{3784A904-F56B-3640-ADBC-3F708C0E6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2" name="Oval 145">
              <a:extLst>
                <a:ext uri="{FF2B5EF4-FFF2-40B4-BE49-F238E27FC236}">
                  <a16:creationId xmlns:a16="http://schemas.microsoft.com/office/drawing/2014/main" id="{00872CF9-5F56-8141-A2E1-D54D01D16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480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3" name="Oval 146">
              <a:extLst>
                <a:ext uri="{FF2B5EF4-FFF2-40B4-BE49-F238E27FC236}">
                  <a16:creationId xmlns:a16="http://schemas.microsoft.com/office/drawing/2014/main" id="{18BF002D-C444-6140-94DC-1A228D94A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4" name="Oval 147">
              <a:extLst>
                <a:ext uri="{FF2B5EF4-FFF2-40B4-BE49-F238E27FC236}">
                  <a16:creationId xmlns:a16="http://schemas.microsoft.com/office/drawing/2014/main" id="{E91A1CB8-ADDF-E643-A2B1-855C19BF1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853"/>
              <a:ext cx="87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5" name="Oval 148">
              <a:extLst>
                <a:ext uri="{FF2B5EF4-FFF2-40B4-BE49-F238E27FC236}">
                  <a16:creationId xmlns:a16="http://schemas.microsoft.com/office/drawing/2014/main" id="{981A56DB-4353-934E-8087-246429BEE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2273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6" name="Oval 149">
              <a:extLst>
                <a:ext uri="{FF2B5EF4-FFF2-40B4-BE49-F238E27FC236}">
                  <a16:creationId xmlns:a16="http://schemas.microsoft.com/office/drawing/2014/main" id="{A3DD6191-CF81-574A-84B3-745DDA09A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2273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7" name="Oval 150">
              <a:extLst>
                <a:ext uri="{FF2B5EF4-FFF2-40B4-BE49-F238E27FC236}">
                  <a16:creationId xmlns:a16="http://schemas.microsoft.com/office/drawing/2014/main" id="{A9CC7770-1453-CF4F-A1E3-16B671E04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8" name="Oval 151">
              <a:extLst>
                <a:ext uri="{FF2B5EF4-FFF2-40B4-BE49-F238E27FC236}">
                  <a16:creationId xmlns:a16="http://schemas.microsoft.com/office/drawing/2014/main" id="{0A7D1538-F959-6740-A4B6-70C5DCBFE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9" name="Oval 152">
              <a:extLst>
                <a:ext uri="{FF2B5EF4-FFF2-40B4-BE49-F238E27FC236}">
                  <a16:creationId xmlns:a16="http://schemas.microsoft.com/office/drawing/2014/main" id="{151B336C-86F0-CF44-B3C9-C69DCC6EE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0" name="Oval 153">
              <a:extLst>
                <a:ext uri="{FF2B5EF4-FFF2-40B4-BE49-F238E27FC236}">
                  <a16:creationId xmlns:a16="http://schemas.microsoft.com/office/drawing/2014/main" id="{27BC3CEE-6D07-EF42-B464-FFEA5A227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1154"/>
              <a:ext cx="87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1" name="Oval 154">
              <a:extLst>
                <a:ext uri="{FF2B5EF4-FFF2-40B4-BE49-F238E27FC236}">
                  <a16:creationId xmlns:a16="http://schemas.microsoft.com/office/drawing/2014/main" id="{7908A446-FF70-134E-9CDA-3EDF15649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4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2" name="Oval 155">
              <a:extLst>
                <a:ext uri="{FF2B5EF4-FFF2-40B4-BE49-F238E27FC236}">
                  <a16:creationId xmlns:a16="http://schemas.microsoft.com/office/drawing/2014/main" id="{D42D51B2-3F42-F74B-A95C-AF6746264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480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3" name="Oval 156">
              <a:extLst>
                <a:ext uri="{FF2B5EF4-FFF2-40B4-BE49-F238E27FC236}">
                  <a16:creationId xmlns:a16="http://schemas.microsoft.com/office/drawing/2014/main" id="{AFC83D40-289F-D747-9FE7-DFB3F7777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853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4" name="Oval 157">
              <a:extLst>
                <a:ext uri="{FF2B5EF4-FFF2-40B4-BE49-F238E27FC236}">
                  <a16:creationId xmlns:a16="http://schemas.microsoft.com/office/drawing/2014/main" id="{067304A2-06EC-CA42-ADD2-8363E3B8F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2273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5" name="Oval 158">
              <a:extLst>
                <a:ext uri="{FF2B5EF4-FFF2-40B4-BE49-F238E27FC236}">
                  <a16:creationId xmlns:a16="http://schemas.microsoft.com/office/drawing/2014/main" id="{B76F4A4C-5741-2B4B-9972-9F7790F13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1154"/>
              <a:ext cx="86" cy="9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6" name="Text Box 159">
              <a:extLst>
                <a:ext uri="{FF2B5EF4-FFF2-40B4-BE49-F238E27FC236}">
                  <a16:creationId xmlns:a16="http://schemas.microsoft.com/office/drawing/2014/main" id="{1D987848-5E2D-5B47-B831-0163E58A79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03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8707" name="Text Box 160">
              <a:extLst>
                <a:ext uri="{FF2B5EF4-FFF2-40B4-BE49-F238E27FC236}">
                  <a16:creationId xmlns:a16="http://schemas.microsoft.com/office/drawing/2014/main" id="{7284FD6C-C66B-9C4D-8838-1E368A9DA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2291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8708" name="Text Box 161">
              <a:extLst>
                <a:ext uri="{FF2B5EF4-FFF2-40B4-BE49-F238E27FC236}">
                  <a16:creationId xmlns:a16="http://schemas.microsoft.com/office/drawing/2014/main" id="{13339F53-917B-3945-98FD-D54BE2292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03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8709" name="Text Box 162">
              <a:extLst>
                <a:ext uri="{FF2B5EF4-FFF2-40B4-BE49-F238E27FC236}">
                  <a16:creationId xmlns:a16="http://schemas.microsoft.com/office/drawing/2014/main" id="{078DCCEF-DC89-BA44-86C8-C680B9882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2291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3</a:t>
              </a:r>
            </a:p>
          </p:txBody>
        </p:sp>
        <p:sp>
          <p:nvSpPr>
            <p:cNvPr id="28710" name="Text Box 163">
              <a:extLst>
                <a:ext uri="{FF2B5EF4-FFF2-40B4-BE49-F238E27FC236}">
                  <a16:creationId xmlns:a16="http://schemas.microsoft.com/office/drawing/2014/main" id="{04B38D49-7374-7844-A14D-CEB0A03733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014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1" name="Text Box 164">
              <a:extLst>
                <a:ext uri="{FF2B5EF4-FFF2-40B4-BE49-F238E27FC236}">
                  <a16:creationId xmlns:a16="http://schemas.microsoft.com/office/drawing/2014/main" id="{B83F3802-0CBD-DA45-8ECF-7C54AE675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014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2" name="Text Box 165">
              <a:extLst>
                <a:ext uri="{FF2B5EF4-FFF2-40B4-BE49-F238E27FC236}">
                  <a16:creationId xmlns:a16="http://schemas.microsoft.com/office/drawing/2014/main" id="{4C6D7042-1159-6940-A95D-6416F3BFC6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45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3" name="Text Box 166">
              <a:extLst>
                <a:ext uri="{FF2B5EF4-FFF2-40B4-BE49-F238E27FC236}">
                  <a16:creationId xmlns:a16="http://schemas.microsoft.com/office/drawing/2014/main" id="{95B95B2D-8747-E642-9EC3-C2958F748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" y="1825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4" name="Text Box 167">
              <a:extLst>
                <a:ext uri="{FF2B5EF4-FFF2-40B4-BE49-F238E27FC236}">
                  <a16:creationId xmlns:a16="http://schemas.microsoft.com/office/drawing/2014/main" id="{7F55EA1F-73EE-3647-AD54-68AB0B71B6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233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5" name="Text Box 168">
              <a:extLst>
                <a:ext uri="{FF2B5EF4-FFF2-40B4-BE49-F238E27FC236}">
                  <a16:creationId xmlns:a16="http://schemas.microsoft.com/office/drawing/2014/main" id="{4E2D23C2-AA0C-D249-9BF6-F0C3422EC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233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6" name="Text Box 169">
              <a:extLst>
                <a:ext uri="{FF2B5EF4-FFF2-40B4-BE49-F238E27FC236}">
                  <a16:creationId xmlns:a16="http://schemas.microsoft.com/office/drawing/2014/main" id="{F300ED1B-5AE3-E54F-B4F8-7C7A3A340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825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7" name="Text Box 170">
              <a:extLst>
                <a:ext uri="{FF2B5EF4-FFF2-40B4-BE49-F238E27FC236}">
                  <a16:creationId xmlns:a16="http://schemas.microsoft.com/office/drawing/2014/main" id="{3C3FD50E-2F52-5246-9662-FCAD2176E8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3" y="1452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2</a:t>
              </a:r>
            </a:p>
          </p:txBody>
        </p:sp>
        <p:sp>
          <p:nvSpPr>
            <p:cNvPr id="28718" name="Text Box 171">
              <a:extLst>
                <a:ext uri="{FF2B5EF4-FFF2-40B4-BE49-F238E27FC236}">
                  <a16:creationId xmlns:a16="http://schemas.microsoft.com/office/drawing/2014/main" id="{CBE923E3-819C-BC4F-8F41-8FDD76912D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340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8719" name="Text Box 172">
              <a:extLst>
                <a:ext uri="{FF2B5EF4-FFF2-40B4-BE49-F238E27FC236}">
                  <a16:creationId xmlns:a16="http://schemas.microsoft.com/office/drawing/2014/main" id="{063DDD49-7881-A241-8FA0-EF7521DE9C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340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8720" name="Text Box 173">
              <a:extLst>
                <a:ext uri="{FF2B5EF4-FFF2-40B4-BE49-F238E27FC236}">
                  <a16:creationId xmlns:a16="http://schemas.microsoft.com/office/drawing/2014/main" id="{ECBB135F-DF1D-1048-9570-1AEDA242B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191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8721" name="Text Box 174">
              <a:extLst>
                <a:ext uri="{FF2B5EF4-FFF2-40B4-BE49-F238E27FC236}">
                  <a16:creationId xmlns:a16="http://schemas.microsoft.com/office/drawing/2014/main" id="{5A819699-896F-C844-939F-DF73CCC985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" y="1918"/>
              <a:ext cx="16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/>
                <a:t>1</a:t>
              </a:r>
            </a:p>
          </p:txBody>
        </p:sp>
        <p:sp>
          <p:nvSpPr>
            <p:cNvPr id="28722" name="Text Box 175">
              <a:extLst>
                <a:ext uri="{FF2B5EF4-FFF2-40B4-BE49-F238E27FC236}">
                  <a16:creationId xmlns:a16="http://schemas.microsoft.com/office/drawing/2014/main" id="{02C362E0-ADFF-AB43-BDA1-8A6CC49207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5" y="1481"/>
              <a:ext cx="1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CC3300"/>
                  </a:solidFill>
                </a:rPr>
                <a:t>I</a:t>
              </a:r>
            </a:p>
          </p:txBody>
        </p:sp>
        <p:sp>
          <p:nvSpPr>
            <p:cNvPr id="28723" name="Text Box 176">
              <a:extLst>
                <a:ext uri="{FF2B5EF4-FFF2-40B4-BE49-F238E27FC236}">
                  <a16:creationId xmlns:a16="http://schemas.microsoft.com/office/drawing/2014/main" id="{9DD98264-65A1-2847-8F55-F04403FE40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6" y="816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b="1">
                  <a:solidFill>
                    <a:srgbClr val="CC3300"/>
                  </a:solidFill>
                </a:rPr>
                <a:t>Q</a:t>
              </a:r>
            </a:p>
          </p:txBody>
        </p:sp>
        <p:sp>
          <p:nvSpPr>
            <p:cNvPr id="28724" name="Text Box 177">
              <a:extLst>
                <a:ext uri="{FF2B5EF4-FFF2-40B4-BE49-F238E27FC236}">
                  <a16:creationId xmlns:a16="http://schemas.microsoft.com/office/drawing/2014/main" id="{A7F77B27-2581-AC48-BBC9-9538A7D23F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2463"/>
              <a:ext cx="12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altLang="en-US" b="1">
                  <a:solidFill>
                    <a:srgbClr val="CC3300"/>
                  </a:solidFill>
                </a:rPr>
                <a:t>16-QAM</a:t>
              </a:r>
            </a:p>
          </p:txBody>
        </p:sp>
        <p:sp>
          <p:nvSpPr>
            <p:cNvPr id="28725" name="Oval 178">
              <a:extLst>
                <a:ext uri="{FF2B5EF4-FFF2-40B4-BE49-F238E27FC236}">
                  <a16:creationId xmlns:a16="http://schemas.microsoft.com/office/drawing/2014/main" id="{4479CB8D-772F-7A4C-9B03-F16DEA9AC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2271"/>
              <a:ext cx="86" cy="9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8683" name="Text Box 179">
            <a:extLst>
              <a:ext uri="{FF2B5EF4-FFF2-40B4-BE49-F238E27FC236}">
                <a16:creationId xmlns:a16="http://schemas.microsoft.com/office/drawing/2014/main" id="{31A303A2-824C-6A49-BA2C-E5F892FAA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537200"/>
            <a:ext cx="3495675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2000" b="1"/>
              <a:t>1 - interior decision region</a:t>
            </a:r>
            <a:br>
              <a:rPr lang="en-US" altLang="en-US" sz="2000" b="1"/>
            </a:br>
            <a:r>
              <a:rPr lang="en-US" altLang="en-US" sz="2000" b="1"/>
              <a:t>2 - edge region but not corner</a:t>
            </a:r>
            <a:br>
              <a:rPr lang="en-US" altLang="en-US" sz="2000" b="1"/>
            </a:br>
            <a:r>
              <a:rPr lang="en-US" altLang="en-US" sz="2000" b="1"/>
              <a:t>3 - corner region</a:t>
            </a:r>
          </a:p>
        </p:txBody>
      </p:sp>
      <p:sp>
        <p:nvSpPr>
          <p:cNvPr id="54" name="Rectangle 3">
            <a:extLst>
              <a:ext uri="{FF2B5EF4-FFF2-40B4-BE49-F238E27FC236}">
                <a16:creationId xmlns:a16="http://schemas.microsoft.com/office/drawing/2014/main" id="{9AD951C9-1899-0F41-9E30-93F0AC68F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962400"/>
            <a:ext cx="5105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Type 3 correct detection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F5357E14-FD88-B144-9A01-F9FC4AE474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Performance Analysis of 16-QAM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FFBF025-51C8-864E-9011-EA62D0077A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Probability of correct detection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2DC1E89-6801-064E-9D8D-2862E184512E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1978025"/>
            <a:ext cx="5410200" cy="1625600"/>
            <a:chOff x="914400" y="1978025"/>
            <a:chExt cx="5410200" cy="1625600"/>
          </a:xfrm>
        </p:grpSpPr>
        <p:graphicFrame>
          <p:nvGraphicFramePr>
            <p:cNvPr id="29705" name="Object 1024">
              <a:extLst>
                <a:ext uri="{FF2B5EF4-FFF2-40B4-BE49-F238E27FC236}">
                  <a16:creationId xmlns:a16="http://schemas.microsoft.com/office/drawing/2014/main" id="{7288F815-47BA-494C-BFE6-9D4E7266361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4400" y="1978025"/>
            <a:ext cx="5410200" cy="808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76365100" imgH="11404600" progId="Equation.3">
                    <p:embed/>
                  </p:oleObj>
                </mc:Choice>
                <mc:Fallback>
                  <p:oleObj name="Equation" r:id="rId2" imgW="76365100" imgH="1140460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1978025"/>
                          <a:ext cx="5410200" cy="808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025">
              <a:extLst>
                <a:ext uri="{FF2B5EF4-FFF2-40B4-BE49-F238E27FC236}">
                  <a16:creationId xmlns:a16="http://schemas.microsoft.com/office/drawing/2014/main" id="{0BDF1FC2-FF97-824B-8D4A-A3BBBB865C6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1950" y="2819400"/>
            <a:ext cx="4464050" cy="784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9982100" imgH="10528300" progId="Equation.3">
                    <p:embed/>
                  </p:oleObj>
                </mc:Choice>
                <mc:Fallback>
                  <p:oleObj name="Equation" r:id="rId4" imgW="59982100" imgH="1052830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1950" y="2819400"/>
                          <a:ext cx="4464050" cy="784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702" name="Object 1026">
            <a:extLst>
              <a:ext uri="{FF2B5EF4-FFF2-40B4-BE49-F238E27FC236}">
                <a16:creationId xmlns:a16="http://schemas.microsoft.com/office/drawing/2014/main" id="{A08E10A2-C970-D548-BD3C-D105CCB3CC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7800" y="3657600"/>
          <a:ext cx="39624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1498500" imgH="9944100" progId="Equation.3">
                  <p:embed/>
                </p:oleObj>
              </mc:Choice>
              <mc:Fallback>
                <p:oleObj name="Equation" r:id="rId6" imgW="51498500" imgH="99441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657600"/>
                        <a:ext cx="3962400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1027">
            <a:extLst>
              <a:ext uri="{FF2B5EF4-FFF2-40B4-BE49-F238E27FC236}">
                <a16:creationId xmlns:a16="http://schemas.microsoft.com/office/drawing/2014/main" id="{C6DDB066-154F-354E-9BD1-0BDF0AF745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400" y="5048250"/>
          <a:ext cx="52578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8465700" imgH="9944100" progId="Equation.3">
                  <p:embed/>
                </p:oleObj>
              </mc:Choice>
              <mc:Fallback>
                <p:oleObj name="Equation" r:id="rId8" imgW="68465700" imgH="99441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048250"/>
                        <a:ext cx="5257800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>
            <a:extLst>
              <a:ext uri="{FF2B5EF4-FFF2-40B4-BE49-F238E27FC236}">
                <a16:creationId xmlns:a16="http://schemas.microsoft.com/office/drawing/2014/main" id="{9C35D84A-8E47-744E-B142-2B8F2BD2D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958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>
                <a:solidFill>
                  <a:srgbClr val="CC00CC"/>
                </a:solidFill>
              </a:rPr>
              <a:t>Symbol error probability (lower bound)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A3D8B3F3-8682-3F4C-B1CC-77C578116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674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85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What about other rectangular QAM constellations?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BD513-214B-E4F6-81C1-0996C090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Examples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321C95-89DA-DF40-417D-138307B7F9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129"/>
          <a:stretch/>
        </p:blipFill>
        <p:spPr>
          <a:xfrm>
            <a:off x="5231429" y="228600"/>
            <a:ext cx="3302971" cy="27520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27D105-0789-1B44-A30B-F897B64C9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127" y="3124200"/>
            <a:ext cx="4006340" cy="2980417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18602BC7-8B38-8DEB-65C8-1748C57D3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447800"/>
            <a:ext cx="4648200" cy="18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Determine decision regions for the receiver</a:t>
            </a:r>
          </a:p>
          <a:p>
            <a:pPr marL="457200" lvl="1" indent="0"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Draw boundaries at midpoint of every pair of constellation points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41D288E0-D3DC-6595-2DB6-37D4C59C6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221" y="3276600"/>
            <a:ext cx="4648200" cy="193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Rectangular constellations</a:t>
            </a:r>
          </a:p>
          <a:p>
            <a:pPr marL="457200" lvl="1" indent="0"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PAM in I and Q dimensions</a:t>
            </a:r>
          </a:p>
          <a:p>
            <a:pPr marL="457200" lvl="1" indent="0"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I and Q axes become boundaries</a:t>
            </a:r>
          </a:p>
          <a:p>
            <a:pPr marL="457200" lvl="1" indent="0">
              <a:buNone/>
            </a:pPr>
            <a:r>
              <a:rPr lang="en-US" altLang="en-US" kern="0" dirty="0">
                <a:ea typeface="ＭＳ Ｐゴシック" panose="020B0600070205080204" pitchFamily="34" charset="-128"/>
              </a:rPr>
              <a:t>Gray coding always possible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B45D7A-17E5-D0C9-6E89-36FCDBD7919E}"/>
                  </a:ext>
                </a:extLst>
              </p:cNvPr>
              <p:cNvSpPr txBox="1"/>
              <p:nvPr/>
            </p:nvSpPr>
            <p:spPr>
              <a:xfrm>
                <a:off x="152400" y="5210133"/>
                <a:ext cx="4050874" cy="429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QAM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𝐼𝐼𝐼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B45D7A-17E5-D0C9-6E89-36FCDBD79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210133"/>
                <a:ext cx="4050874" cy="429156"/>
              </a:xfrm>
              <a:prstGeom prst="rect">
                <a:avLst/>
              </a:prstGeom>
              <a:blipFill>
                <a:blip r:embed="rId4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6C8B49-7456-D41A-721B-27DCE314AEC2}"/>
                  </a:ext>
                </a:extLst>
              </p:cNvPr>
              <p:cNvSpPr txBox="1"/>
              <p:nvPr/>
            </p:nvSpPr>
            <p:spPr>
              <a:xfrm>
                <a:off x="-1" y="5719986"/>
                <a:ext cx="3886201" cy="528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QAM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𝐼𝐼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6C8B49-7456-D41A-721B-27DCE314A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719986"/>
                <a:ext cx="3886201" cy="528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2726D0-B9BA-65C1-6046-99B59DF11CAF}"/>
                  </a:ext>
                </a:extLst>
              </p:cNvPr>
              <p:cNvSpPr txBox="1"/>
              <p:nvPr/>
            </p:nvSpPr>
            <p:spPr>
              <a:xfrm>
                <a:off x="5093127" y="6126838"/>
                <a:ext cx="2143894" cy="731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𝑠𝑦𝑚</m:t>
                                  </m:r>
                                </m:sub>
                              </m:sSub>
                            </m:e>
                          </m:ra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2726D0-B9BA-65C1-6046-99B59DF11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127" y="6126838"/>
                <a:ext cx="2143894" cy="7311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F87584D-AECF-62B0-8B74-87A12D38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15 - </a:t>
            </a:r>
            <a:fld id="{BD7DBE7A-3401-C643-B851-94673C61A803}" type="slidenum">
              <a:rPr lang="en-US" altLang="en-US" sz="1400"/>
              <a:pPr/>
              <a:t>17</a:t>
            </a:fld>
            <a:endParaRPr lang="en-US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80750CC-EC03-4EB4-DAA7-8829F356E9D4}"/>
                  </a:ext>
                </a:extLst>
              </p:cNvPr>
              <p:cNvSpPr txBox="1"/>
              <p:nvPr/>
            </p:nvSpPr>
            <p:spPr>
              <a:xfrm>
                <a:off x="-1" y="6191990"/>
                <a:ext cx="4800601" cy="532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QAM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QAM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80750CC-EC03-4EB4-DAA7-8829F356E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191990"/>
                <a:ext cx="4800601" cy="5320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575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>
            <a:extLst>
              <a:ext uri="{FF2B5EF4-FFF2-40B4-BE49-F238E27FC236}">
                <a16:creationId xmlns:a16="http://schemas.microsoft.com/office/drawing/2014/main" id="{FEE10485-D55C-DD42-9376-AD55649D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FFF9629F-6743-2642-AA23-403C29244C4D}" type="slidenum">
              <a:rPr lang="en-US" altLang="en-US" sz="1400"/>
              <a:pPr/>
              <a:t>18</a:t>
            </a:fld>
            <a:endParaRPr lang="en-US" altLang="en-US" sz="1400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428E9879-8984-C34F-BB27-09245BF1A4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Average Power Analysis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9EF85E4-9FA5-5649-87F7-A7C8FF648B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Assume each symbol is equally likely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Assume energy in pulse shape is 1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4-PAM constellation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Amplitudes are in set { -3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, -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, 3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Total power 9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+ 9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= 20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Average power per symbol 5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</a:t>
            </a:r>
            <a:endParaRPr lang="en-US" altLang="en-US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4-QAM constellation points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Points are in set { -</a:t>
            </a:r>
            <a:r>
              <a:rPr lang="en-US" altLang="en-US" i="1">
                <a:ea typeface="ＭＳ Ｐゴシック" panose="020B0600070205080204" pitchFamily="34" charset="-128"/>
              </a:rPr>
              <a:t>d – jd</a:t>
            </a:r>
            <a:r>
              <a:rPr lang="en-US" altLang="en-US">
                <a:ea typeface="ＭＳ Ｐゴシック" panose="020B0600070205080204" pitchFamily="34" charset="-128"/>
              </a:rPr>
              <a:t>, -</a:t>
            </a:r>
            <a:r>
              <a:rPr lang="en-US" altLang="en-US" i="1">
                <a:ea typeface="ＭＳ Ｐゴシック" panose="020B0600070205080204" pitchFamily="34" charset="-128"/>
              </a:rPr>
              <a:t>d + jd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d + jd, d – jd </a:t>
            </a:r>
            <a:r>
              <a:rPr lang="en-US" altLang="en-US"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Total power 2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+ 2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+ 2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+ 2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 </a:t>
            </a:r>
            <a:r>
              <a:rPr lang="en-US" altLang="en-US">
                <a:ea typeface="ＭＳ Ｐゴシック" panose="020B0600070205080204" pitchFamily="34" charset="-128"/>
              </a:rPr>
              <a:t>= 8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Average power per symbol 2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 baseline="30000">
                <a:ea typeface="ＭＳ Ｐゴシック" panose="020B0600070205080204" pitchFamily="34" charset="-128"/>
              </a:rPr>
              <a:t>2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0724" name="Text Box 7">
            <a:extLst>
              <a:ext uri="{FF2B5EF4-FFF2-40B4-BE49-F238E27FC236}">
                <a16:creationId xmlns:a16="http://schemas.microsoft.com/office/drawing/2014/main" id="{356DA238-D990-8246-9632-8ABB1288F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200400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b="1">
                <a:solidFill>
                  <a:srgbClr val="CC3300"/>
                </a:solidFill>
              </a:rPr>
              <a:t>4-level PAM Constellation</a:t>
            </a:r>
          </a:p>
        </p:txBody>
      </p:sp>
      <p:grpSp>
        <p:nvGrpSpPr>
          <p:cNvPr id="30725" name="Group 50">
            <a:extLst>
              <a:ext uri="{FF2B5EF4-FFF2-40B4-BE49-F238E27FC236}">
                <a16:creationId xmlns:a16="http://schemas.microsoft.com/office/drawing/2014/main" id="{1A6D724C-7189-5F40-8805-07F1F714822D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990600"/>
            <a:ext cx="838200" cy="2133600"/>
            <a:chOff x="5088" y="528"/>
            <a:chExt cx="528" cy="1344"/>
          </a:xfrm>
        </p:grpSpPr>
        <p:sp>
          <p:nvSpPr>
            <p:cNvPr id="30745" name="Line 11">
              <a:extLst>
                <a:ext uri="{FF2B5EF4-FFF2-40B4-BE49-F238E27FC236}">
                  <a16:creationId xmlns:a16="http://schemas.microsoft.com/office/drawing/2014/main" id="{3D9A6230-5A60-F242-8DB6-9C9634AEA8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6" y="528"/>
              <a:ext cx="0" cy="13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Text Box 8">
              <a:extLst>
                <a:ext uri="{FF2B5EF4-FFF2-40B4-BE49-F238E27FC236}">
                  <a16:creationId xmlns:a16="http://schemas.microsoft.com/office/drawing/2014/main" id="{52F12E25-39C5-1347-9DBA-D342F6835B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94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i="1"/>
                <a:t>d</a:t>
              </a:r>
            </a:p>
          </p:txBody>
        </p:sp>
        <p:sp>
          <p:nvSpPr>
            <p:cNvPr id="30747" name="Text Box 9">
              <a:extLst>
                <a:ext uri="{FF2B5EF4-FFF2-40B4-BE49-F238E27FC236}">
                  <a16:creationId xmlns:a16="http://schemas.microsoft.com/office/drawing/2014/main" id="{8A5D76DD-63AA-9E41-8102-D376BFBE6E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1248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i="1"/>
                <a:t>-d</a:t>
              </a:r>
            </a:p>
          </p:txBody>
        </p:sp>
        <p:sp>
          <p:nvSpPr>
            <p:cNvPr id="30748" name="Oval 10">
              <a:extLst>
                <a:ext uri="{FF2B5EF4-FFF2-40B4-BE49-F238E27FC236}">
                  <a16:creationId xmlns:a16="http://schemas.microsoft.com/office/drawing/2014/main" id="{D12174B0-2FFB-FC4C-91B7-007DF256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1335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9" name="Oval 12">
              <a:extLst>
                <a:ext uri="{FF2B5EF4-FFF2-40B4-BE49-F238E27FC236}">
                  <a16:creationId xmlns:a16="http://schemas.microsoft.com/office/drawing/2014/main" id="{74E00858-2304-CE45-B342-F43032790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996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50" name="Oval 14">
              <a:extLst>
                <a:ext uri="{FF2B5EF4-FFF2-40B4-BE49-F238E27FC236}">
                  <a16:creationId xmlns:a16="http://schemas.microsoft.com/office/drawing/2014/main" id="{A93DE575-7720-F243-A62B-3A9B2FFD9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648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51" name="Text Box 16">
              <a:extLst>
                <a:ext uri="{FF2B5EF4-FFF2-40B4-BE49-F238E27FC236}">
                  <a16:creationId xmlns:a16="http://schemas.microsoft.com/office/drawing/2014/main" id="{44C05BAB-D83A-5A4B-8DE9-7CCCC46219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1584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i="1"/>
                <a:t>-3 d</a:t>
              </a:r>
            </a:p>
          </p:txBody>
        </p:sp>
        <p:sp>
          <p:nvSpPr>
            <p:cNvPr id="30752" name="Oval 17">
              <a:extLst>
                <a:ext uri="{FF2B5EF4-FFF2-40B4-BE49-F238E27FC236}">
                  <a16:creationId xmlns:a16="http://schemas.microsoft.com/office/drawing/2014/main" id="{B0455373-E3C4-EF4E-941C-3B6C4D28A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1671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53" name="Text Box 19">
              <a:extLst>
                <a:ext uri="{FF2B5EF4-FFF2-40B4-BE49-F238E27FC236}">
                  <a16:creationId xmlns:a16="http://schemas.microsoft.com/office/drawing/2014/main" id="{20E7F9F8-C4FE-0143-9267-456748028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585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en-US" sz="1800" i="1"/>
                <a:t> 3 d</a:t>
              </a:r>
            </a:p>
          </p:txBody>
        </p:sp>
      </p:grpSp>
      <p:grpSp>
        <p:nvGrpSpPr>
          <p:cNvPr id="30726" name="Group 49">
            <a:extLst>
              <a:ext uri="{FF2B5EF4-FFF2-40B4-BE49-F238E27FC236}">
                <a16:creationId xmlns:a16="http://schemas.microsoft.com/office/drawing/2014/main" id="{1B77CB84-0949-B04A-9F12-429DB8D00918}"/>
              </a:ext>
            </a:extLst>
          </p:cNvPr>
          <p:cNvGrpSpPr>
            <a:grpSpLocks/>
          </p:cNvGrpSpPr>
          <p:nvPr/>
        </p:nvGrpSpPr>
        <p:grpSpPr bwMode="auto">
          <a:xfrm>
            <a:off x="6934200" y="4130675"/>
            <a:ext cx="2101850" cy="2651125"/>
            <a:chOff x="4464" y="2602"/>
            <a:chExt cx="1324" cy="1670"/>
          </a:xfrm>
        </p:grpSpPr>
        <p:sp>
          <p:nvSpPr>
            <p:cNvPr id="30727" name="Text Box 35">
              <a:extLst>
                <a:ext uri="{FF2B5EF4-FFF2-40B4-BE49-F238E27FC236}">
                  <a16:creationId xmlns:a16="http://schemas.microsoft.com/office/drawing/2014/main" id="{D3AA3140-B2FB-4B4A-8F48-8511AFED9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3754"/>
              <a:ext cx="1296" cy="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>
                  <a:solidFill>
                    <a:srgbClr val="CC3300"/>
                  </a:solidFill>
                </a:rPr>
                <a:t>4-level QAM Constellation</a:t>
              </a:r>
            </a:p>
          </p:txBody>
        </p:sp>
        <p:grpSp>
          <p:nvGrpSpPr>
            <p:cNvPr id="30728" name="Group 48">
              <a:extLst>
                <a:ext uri="{FF2B5EF4-FFF2-40B4-BE49-F238E27FC236}">
                  <a16:creationId xmlns:a16="http://schemas.microsoft.com/office/drawing/2014/main" id="{610E2541-7F11-4E4F-8767-BEA5754D95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2602"/>
              <a:ext cx="1180" cy="1152"/>
              <a:chOff x="4608" y="2602"/>
              <a:chExt cx="1180" cy="1152"/>
            </a:xfrm>
          </p:grpSpPr>
          <p:sp>
            <p:nvSpPr>
              <p:cNvPr id="30729" name="Line 24">
                <a:extLst>
                  <a:ext uri="{FF2B5EF4-FFF2-40B4-BE49-F238E27FC236}">
                    <a16:creationId xmlns:a16="http://schemas.microsoft.com/office/drawing/2014/main" id="{FC458911-80A2-DA41-B869-BBCB87B2C4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6" y="324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0" name="Line 25">
                <a:extLst>
                  <a:ext uri="{FF2B5EF4-FFF2-40B4-BE49-F238E27FC236}">
                    <a16:creationId xmlns:a16="http://schemas.microsoft.com/office/drawing/2014/main" id="{188848F6-CD86-164C-90E5-C31630B75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3" y="2698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1" name="Oval 26">
                <a:extLst>
                  <a:ext uri="{FF2B5EF4-FFF2-40B4-BE49-F238E27FC236}">
                    <a16:creationId xmlns:a16="http://schemas.microsoft.com/office/drawing/2014/main" id="{D15D1028-F006-E84E-B7D9-8C0E08100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80"/>
                <a:ext cx="86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32" name="Oval 27">
                <a:extLst>
                  <a:ext uri="{FF2B5EF4-FFF2-40B4-BE49-F238E27FC236}">
                    <a16:creationId xmlns:a16="http://schemas.microsoft.com/office/drawing/2014/main" id="{4D0B5E2D-1EB8-1549-A965-0840E31A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880"/>
                <a:ext cx="87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33" name="Oval 28">
                <a:extLst>
                  <a:ext uri="{FF2B5EF4-FFF2-40B4-BE49-F238E27FC236}">
                    <a16:creationId xmlns:a16="http://schemas.microsoft.com/office/drawing/2014/main" id="{58E2523E-6B48-2D4C-8435-004B0EA22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3506"/>
                <a:ext cx="86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34" name="Oval 29">
                <a:extLst>
                  <a:ext uri="{FF2B5EF4-FFF2-40B4-BE49-F238E27FC236}">
                    <a16:creationId xmlns:a16="http://schemas.microsoft.com/office/drawing/2014/main" id="{A202E198-CCEF-2F45-83C2-CF630A1EB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3506"/>
                <a:ext cx="87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735" name="Text Box 33">
                <a:extLst>
                  <a:ext uri="{FF2B5EF4-FFF2-40B4-BE49-F238E27FC236}">
                    <a16:creationId xmlns:a16="http://schemas.microsoft.com/office/drawing/2014/main" id="{3EA8DAAC-CD9C-D949-87D1-4D83A340B7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6" y="3322"/>
                <a:ext cx="1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I</a:t>
                </a:r>
              </a:p>
            </p:txBody>
          </p:sp>
          <p:sp>
            <p:nvSpPr>
              <p:cNvPr id="30736" name="Text Box 34">
                <a:extLst>
                  <a:ext uri="{FF2B5EF4-FFF2-40B4-BE49-F238E27FC236}">
                    <a16:creationId xmlns:a16="http://schemas.microsoft.com/office/drawing/2014/main" id="{509F299A-B496-6141-8577-9113319CFE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2" y="2602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Q</a:t>
                </a:r>
              </a:p>
            </p:txBody>
          </p:sp>
          <p:sp>
            <p:nvSpPr>
              <p:cNvPr id="30737" name="Line 37">
                <a:extLst>
                  <a:ext uri="{FF2B5EF4-FFF2-40B4-BE49-F238E27FC236}">
                    <a16:creationId xmlns:a16="http://schemas.microsoft.com/office/drawing/2014/main" id="{0216E7A3-76C8-AC4D-B5EE-FD7BA215D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8" name="Line 38">
                <a:extLst>
                  <a:ext uri="{FF2B5EF4-FFF2-40B4-BE49-F238E27FC236}">
                    <a16:creationId xmlns:a16="http://schemas.microsoft.com/office/drawing/2014/main" id="{A07C4DA8-B600-3C48-A434-A05296ACC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9" name="Line 39">
                <a:extLst>
                  <a:ext uri="{FF2B5EF4-FFF2-40B4-BE49-F238E27FC236}">
                    <a16:creationId xmlns:a16="http://schemas.microsoft.com/office/drawing/2014/main" id="{2AA5A94F-430B-6B48-9048-6ECAA24C9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29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0" name="Line 40">
                <a:extLst>
                  <a:ext uri="{FF2B5EF4-FFF2-40B4-BE49-F238E27FC236}">
                    <a16:creationId xmlns:a16="http://schemas.microsoft.com/office/drawing/2014/main" id="{32A4DB8D-6572-B245-AED8-970A74763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1" name="Text Box 42">
                <a:extLst>
                  <a:ext uri="{FF2B5EF4-FFF2-40B4-BE49-F238E27FC236}">
                    <a16:creationId xmlns:a16="http://schemas.microsoft.com/office/drawing/2014/main" id="{D4DA09D3-0C3E-AE4F-940A-7D7F464837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76" y="326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30742" name="Text Box 43">
                <a:extLst>
                  <a:ext uri="{FF2B5EF4-FFF2-40B4-BE49-F238E27FC236}">
                    <a16:creationId xmlns:a16="http://schemas.microsoft.com/office/drawing/2014/main" id="{1D4982ED-07E0-6149-85F2-5E69E575DD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4" y="288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30743" name="Text Box 44">
                <a:extLst>
                  <a:ext uri="{FF2B5EF4-FFF2-40B4-BE49-F238E27FC236}">
                    <a16:creationId xmlns:a16="http://schemas.microsoft.com/office/drawing/2014/main" id="{4CBF235B-36FB-5D45-B2F0-38B5B31E2C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322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  <p:sp>
            <p:nvSpPr>
              <p:cNvPr id="30744" name="Text Box 45">
                <a:extLst>
                  <a:ext uri="{FF2B5EF4-FFF2-40B4-BE49-F238E27FC236}">
                    <a16:creationId xmlns:a16="http://schemas.microsoft.com/office/drawing/2014/main" id="{7D4B3A5C-8A05-5B47-98AE-0AF48DEB5B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6" y="3513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>
            <a:extLst>
              <a:ext uri="{FF2B5EF4-FFF2-40B4-BE49-F238E27FC236}">
                <a16:creationId xmlns:a16="http://schemas.microsoft.com/office/drawing/2014/main" id="{16108B94-91C6-0044-A6EF-2884BBC2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15 - </a:t>
            </a:r>
            <a:fld id="{F4CCCF25-33F3-D548-B477-6755600DE165}" type="slidenum">
              <a:rPr lang="en-US" altLang="en-US" sz="1400"/>
              <a:pPr/>
              <a:t>2</a:t>
            </a:fld>
            <a:endParaRPr lang="en-US" altLang="en-US" sz="1400"/>
          </a:p>
        </p:txBody>
      </p:sp>
      <p:sp>
        <p:nvSpPr>
          <p:cNvPr id="16386" name="Rectangle 4100">
            <a:extLst>
              <a:ext uri="{FF2B5EF4-FFF2-40B4-BE49-F238E27FC236}">
                <a16:creationId xmlns:a16="http://schemas.microsoft.com/office/drawing/2014/main" id="{E37A178B-5A9C-E543-8780-7B8BC020D3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Introduction</a:t>
            </a:r>
          </a:p>
        </p:txBody>
      </p:sp>
      <p:sp>
        <p:nvSpPr>
          <p:cNvPr id="16387" name="Rectangle 4101">
            <a:extLst>
              <a:ext uri="{FF2B5EF4-FFF2-40B4-BE49-F238E27FC236}">
                <a16:creationId xmlns:a16="http://schemas.microsoft.com/office/drawing/2014/main" id="{97960DCF-B73C-B549-8E67-0109F8BAE4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868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Digital Pulse Amplitude Modulation (PAM)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Modulates digital information (symbols) onto amplitude of pulse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May be later upconverted (e.g. to radio frequency)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Digital Quadrature Amplitude Modulation (QAM)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Two-dimensional extension of digital PAM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Baseband signal requires sinusoidal amplitude modulation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May be later upconverted (e.g. to radio frequencies)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Digital QAM modulates digital information onto pulses that are modulated onto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Amplitudes of a sine and a cosine, or equivalently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Amplitude and phase of single sinusoid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EF57C-3038-734F-851B-981FECB05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199" cy="1143000"/>
          </a:xfrm>
        </p:spPr>
        <p:txBody>
          <a:bodyPr/>
          <a:lstStyle/>
          <a:p>
            <a:pPr algn="l"/>
            <a:r>
              <a:rPr lang="en-US" dirty="0"/>
              <a:t>Baseband PAM Transmitter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9D85C-3E8F-3943-ADD7-0CA873287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r>
              <a:rPr lang="en-US" dirty="0"/>
              <a:t>Bit stream to continuous-time pulse stream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7A1873B-9DCE-844E-9417-06363A43D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955800"/>
            <a:ext cx="6705600" cy="415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Group stream of bits into symbols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J</a:t>
            </a:r>
            <a:r>
              <a:rPr lang="en-US" altLang="en-US" kern="0" dirty="0">
                <a:ea typeface="ＭＳ Ｐゴシック" panose="020B0600070205080204" pitchFamily="34" charset="-128"/>
              </a:rPr>
              <a:t> bits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75BFDF-D6C5-7449-84B6-033B85F3B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4" y="2362200"/>
            <a:ext cx="6969125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Map symbol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J</a:t>
            </a:r>
            <a:r>
              <a:rPr lang="en-US" altLang="en-US" kern="0" dirty="0">
                <a:ea typeface="ＭＳ Ｐゴシック" panose="020B0600070205080204" pitchFamily="34" charset="-128"/>
              </a:rPr>
              <a:t> bits to unique symbol amplitude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AB0BD1-D583-6C40-B236-9E5FF745B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4" y="2803525"/>
            <a:ext cx="8347075" cy="431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Interpolate from discrete-time to continuous-time</a:t>
            </a:r>
          </a:p>
          <a:p>
            <a:pPr>
              <a:buFontTx/>
              <a:buNone/>
              <a:defRPr/>
            </a:pPr>
            <a:endParaRPr lang="en-US" altLang="en-US" b="0" kern="0" dirty="0">
              <a:ea typeface="ＭＳ Ｐゴシック" panose="020B0600070205080204" pitchFamily="34" charset="-12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D5D69B-48C9-B44F-BDB0-2A84EE76C81B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3429000"/>
            <a:ext cx="2667000" cy="1447800"/>
            <a:chOff x="381000" y="5235583"/>
            <a:chExt cx="2667000" cy="1447878"/>
          </a:xfrm>
        </p:grpSpPr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65B94561-A336-BB49-8419-AC7F6608F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200" y="5235583"/>
              <a:ext cx="762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Parallel</a:t>
              </a:r>
            </a:p>
          </p:txBody>
        </p:sp>
        <p:sp>
          <p:nvSpPr>
            <p:cNvPr id="10" name="Line 37">
              <a:extLst>
                <a:ext uri="{FF2B5EF4-FFF2-40B4-BE49-F238E27FC236}">
                  <a16:creationId xmlns:a16="http://schemas.microsoft.com/office/drawing/2014/main" id="{E29052E4-0704-4A4A-8C3D-7BD2650671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800" y="5540413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38">
              <a:extLst>
                <a:ext uri="{FF2B5EF4-FFF2-40B4-BE49-F238E27FC236}">
                  <a16:creationId xmlns:a16="http://schemas.microsoft.com/office/drawing/2014/main" id="{8041B88E-6EE9-1743-B17B-C8B23145E6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200" y="554041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5">
              <a:extLst>
                <a:ext uri="{FF2B5EF4-FFF2-40B4-BE49-F238E27FC236}">
                  <a16:creationId xmlns:a16="http://schemas.microsoft.com/office/drawing/2014/main" id="{B5734F92-D2CD-0647-BCAA-41F24A3510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0" y="5464205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46">
              <a:extLst>
                <a:ext uri="{FF2B5EF4-FFF2-40B4-BE49-F238E27FC236}">
                  <a16:creationId xmlns:a16="http://schemas.microsoft.com/office/drawing/2014/main" id="{6776C052-6404-F04B-BFDF-0763343C0B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5464205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47">
              <a:extLst>
                <a:ext uri="{FF2B5EF4-FFF2-40B4-BE49-F238E27FC236}">
                  <a16:creationId xmlns:a16="http://schemas.microsoft.com/office/drawing/2014/main" id="{FED453CD-8BF4-7B48-8C83-4EAC48DA9F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9950" y="5540413"/>
              <a:ext cx="273050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5" name="Text Box 48">
              <a:extLst>
                <a:ext uri="{FF2B5EF4-FFF2-40B4-BE49-F238E27FC236}">
                  <a16:creationId xmlns:a16="http://schemas.microsoft.com/office/drawing/2014/main" id="{980D95ED-B753-5745-8740-85FA04010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4563" y="5540413"/>
              <a:ext cx="263525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16" name="Text Box 49">
              <a:extLst>
                <a:ext uri="{FF2B5EF4-FFF2-40B4-BE49-F238E27FC236}">
                  <a16:creationId xmlns:a16="http://schemas.microsoft.com/office/drawing/2014/main" id="{26BFBD9B-373A-0841-A43E-AAC8E34882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5981716"/>
              <a:ext cx="10668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/>
                <a:t>bit stream</a:t>
              </a:r>
            </a:p>
          </p:txBody>
        </p:sp>
        <p:sp>
          <p:nvSpPr>
            <p:cNvPr id="17" name="Text Box 50">
              <a:extLst>
                <a:ext uri="{FF2B5EF4-FFF2-40B4-BE49-F238E27FC236}">
                  <a16:creationId xmlns:a16="http://schemas.microsoft.com/office/drawing/2014/main" id="{9DC8C158-7CD4-ED48-A29F-2E8B43E08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400" y="5981716"/>
              <a:ext cx="13716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i="1" dirty="0"/>
                <a:t>J</a:t>
              </a:r>
              <a:r>
                <a:rPr lang="en-US" altLang="en-US" sz="2000" dirty="0"/>
                <a:t> bits per symbol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2E08AE-97BE-2841-9F0A-D9F81CC69D3A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3451225"/>
            <a:ext cx="2286000" cy="1425576"/>
            <a:chOff x="2590800" y="5181600"/>
            <a:chExt cx="2286000" cy="1425805"/>
          </a:xfrm>
        </p:grpSpPr>
        <p:sp>
          <p:nvSpPr>
            <p:cNvPr id="19" name="Rectangle 36">
              <a:extLst>
                <a:ext uri="{FF2B5EF4-FFF2-40B4-BE49-F238E27FC236}">
                  <a16:creationId xmlns:a16="http://schemas.microsoft.com/office/drawing/2014/main" id="{ABC4431B-BBB7-7D4B-AD85-1737DF472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5181600"/>
              <a:ext cx="1143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Map to PAM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constellation</a:t>
              </a:r>
            </a:p>
          </p:txBody>
        </p:sp>
        <p:sp>
          <p:nvSpPr>
            <p:cNvPr id="20" name="Line 42">
              <a:extLst>
                <a:ext uri="{FF2B5EF4-FFF2-40B4-BE49-F238E27FC236}">
                  <a16:creationId xmlns:a16="http://schemas.microsoft.com/office/drawing/2014/main" id="{DB064F89-EA9C-E547-8EA3-2F09A13E8C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0" y="54864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44">
              <a:extLst>
                <a:ext uri="{FF2B5EF4-FFF2-40B4-BE49-F238E27FC236}">
                  <a16:creationId xmlns:a16="http://schemas.microsoft.com/office/drawing/2014/main" id="{E7BE4B0B-35E9-3B4F-B6B6-3BA1827969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0406" y="5428752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22" name="Text Box 57">
              <a:extLst>
                <a:ext uri="{FF2B5EF4-FFF2-40B4-BE49-F238E27FC236}">
                  <a16:creationId xmlns:a16="http://schemas.microsoft.com/office/drawing/2014/main" id="{904D34BD-5DCC-E646-927F-0EB387C58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5905660"/>
              <a:ext cx="16002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/>
                <a:t>symbol amplitude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67CACF-FF05-FB4C-927A-1F910D04E0F7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3429001"/>
            <a:ext cx="4648200" cy="1447799"/>
            <a:chOff x="4343399" y="5181600"/>
            <a:chExt cx="4648201" cy="1447646"/>
          </a:xfrm>
        </p:grpSpPr>
        <p:sp>
          <p:nvSpPr>
            <p:cNvPr id="24" name="Line 54">
              <a:extLst>
                <a:ext uri="{FF2B5EF4-FFF2-40B4-BE49-F238E27FC236}">
                  <a16:creationId xmlns:a16="http://schemas.microsoft.com/office/drawing/2014/main" id="{887874A8-96DF-994B-9A62-FE69B25F29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4864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56">
              <a:extLst>
                <a:ext uri="{FF2B5EF4-FFF2-40B4-BE49-F238E27FC236}">
                  <a16:creationId xmlns:a16="http://schemas.microsoft.com/office/drawing/2014/main" id="{B359A950-69C8-5B44-B060-D2016C284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77163" y="5470170"/>
              <a:ext cx="762000" cy="3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*(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6" name="Text Box 58">
              <a:extLst>
                <a:ext uri="{FF2B5EF4-FFF2-40B4-BE49-F238E27FC236}">
                  <a16:creationId xmlns:a16="http://schemas.microsoft.com/office/drawing/2014/main" id="{0131D2F0-1190-6D4A-944D-F0878240A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1275" y="5921296"/>
              <a:ext cx="1330325" cy="7079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en-US" sz="2000" b="1" dirty="0">
                  <a:solidFill>
                    <a:srgbClr val="6600FF"/>
                  </a:solidFill>
                  <a:latin typeface="+mj-lt"/>
                </a:rPr>
                <a:t>baseband waveform</a:t>
              </a:r>
            </a:p>
          </p:txBody>
        </p:sp>
        <p:sp>
          <p:nvSpPr>
            <p:cNvPr id="27" name="Rectangle 60">
              <a:extLst>
                <a:ext uri="{FF2B5EF4-FFF2-40B4-BE49-F238E27FC236}">
                  <a16:creationId xmlns:a16="http://schemas.microsoft.com/office/drawing/2014/main" id="{69708145-5ADC-9148-AD65-73BF02E2A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399" y="5181600"/>
              <a:ext cx="3352799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Discrete-to-Continuous Time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Conversion (Interpolation)</a:t>
              </a:r>
            </a:p>
          </p:txBody>
        </p:sp>
      </p:grpSp>
      <p:graphicFrame>
        <p:nvGraphicFramePr>
          <p:cNvPr id="29" name="Object 64">
            <a:extLst>
              <a:ext uri="{FF2B5EF4-FFF2-40B4-BE49-F238E27FC236}">
                <a16:creationId xmlns:a16="http://schemas.microsoft.com/office/drawing/2014/main" id="{F07D264A-DAFA-2F4C-B613-54092DBB74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0543"/>
              </p:ext>
            </p:extLst>
          </p:nvPr>
        </p:nvGraphicFramePr>
        <p:xfrm>
          <a:off x="4887913" y="4108450"/>
          <a:ext cx="265588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665400" imgH="9944100" progId="Equation.3">
                  <p:embed/>
                </p:oleObj>
              </mc:Choice>
              <mc:Fallback>
                <p:oleObj name="Equation" r:id="rId2" imgW="40665400" imgH="9944100" progId="Equation.3">
                  <p:embed/>
                  <p:pic>
                    <p:nvPicPr>
                      <p:cNvPr id="49" name="Object 64">
                        <a:extLst>
                          <a:ext uri="{FF2B5EF4-FFF2-40B4-BE49-F238E27FC236}">
                            <a16:creationId xmlns:a16="http://schemas.microsoft.com/office/drawing/2014/main" id="{006F90A0-4297-D14C-ADFB-26526F9021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913" y="4108450"/>
                        <a:ext cx="2655887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53">
            <a:extLst>
              <a:ext uri="{FF2B5EF4-FFF2-40B4-BE49-F238E27FC236}">
                <a16:creationId xmlns:a16="http://schemas.microsoft.com/office/drawing/2014/main" id="{F5B20F1F-C788-4441-A7DB-3BCE750F7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9924" y="5006975"/>
            <a:ext cx="762000" cy="74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Pulse</a:t>
            </a:r>
            <a:br>
              <a:rPr lang="en-US" altLang="en-US" sz="1600" b="0">
                <a:solidFill>
                  <a:schemeClr val="tx1"/>
                </a:solidFill>
              </a:rPr>
            </a:br>
            <a:r>
              <a:rPr lang="en-US" altLang="en-US" sz="1600" b="0">
                <a:solidFill>
                  <a:schemeClr val="tx1"/>
                </a:solidFill>
              </a:rPr>
              <a:t>shaper</a:t>
            </a:r>
            <a:br>
              <a:rPr lang="en-US" altLang="en-US" sz="1600" b="0" i="1">
                <a:solidFill>
                  <a:schemeClr val="tx1"/>
                </a:solidFill>
              </a:rPr>
            </a:br>
            <a:r>
              <a:rPr lang="en-US" altLang="en-US" sz="1600" b="0" i="1">
                <a:solidFill>
                  <a:schemeClr val="tx1"/>
                </a:solidFill>
              </a:rPr>
              <a:t>g</a:t>
            </a:r>
            <a:r>
              <a:rPr lang="en-US" altLang="en-US" sz="1600" b="0" i="1" baseline="-25000">
                <a:solidFill>
                  <a:schemeClr val="tx1"/>
                </a:solidFill>
              </a:rPr>
              <a:t>Tsym</a:t>
            </a:r>
            <a:r>
              <a:rPr lang="en-US" altLang="en-US" sz="1600" b="0">
                <a:solidFill>
                  <a:schemeClr val="tx1"/>
                </a:solidFill>
              </a:rPr>
              <a:t>[</a:t>
            </a:r>
            <a:r>
              <a:rPr lang="en-US" altLang="en-US" sz="1600" b="0" i="1">
                <a:solidFill>
                  <a:schemeClr val="tx1"/>
                </a:solidFill>
              </a:rPr>
              <a:t>m</a:t>
            </a:r>
            <a:r>
              <a:rPr lang="en-US" altLang="en-US" sz="1600" b="0">
                <a:solidFill>
                  <a:schemeClr val="tx1"/>
                </a:solidFill>
              </a:rPr>
              <a:t>]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9D60033-C7DF-C049-98B8-A3E057075917}"/>
              </a:ext>
            </a:extLst>
          </p:cNvPr>
          <p:cNvGrpSpPr>
            <a:grpSpLocks/>
          </p:cNvGrpSpPr>
          <p:nvPr/>
        </p:nvGrpSpPr>
        <p:grpSpPr bwMode="auto">
          <a:xfrm>
            <a:off x="4543424" y="5094288"/>
            <a:ext cx="1219200" cy="533400"/>
            <a:chOff x="4977209" y="3554344"/>
            <a:chExt cx="1219200" cy="533400"/>
          </a:xfrm>
        </p:grpSpPr>
        <p:sp>
          <p:nvSpPr>
            <p:cNvPr id="67" name="Rectangle 12">
              <a:extLst>
                <a:ext uri="{FF2B5EF4-FFF2-40B4-BE49-F238E27FC236}">
                  <a16:creationId xmlns:a16="http://schemas.microsoft.com/office/drawing/2014/main" id="{E5FDE61F-4773-BE4C-A58C-DD478BA80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209" y="3554344"/>
              <a:ext cx="736602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  </a:t>
              </a:r>
              <a:r>
                <a:rPr lang="en-US" altLang="en-US" sz="2400" b="0" i="1">
                  <a:solidFill>
                    <a:srgbClr val="FF0000"/>
                  </a:solidFill>
                </a:rPr>
                <a:t>L</a:t>
              </a:r>
            </a:p>
          </p:txBody>
        </p:sp>
        <p:sp>
          <p:nvSpPr>
            <p:cNvPr id="68" name="Line 14">
              <a:extLst>
                <a:ext uri="{FF2B5EF4-FFF2-40B4-BE49-F238E27FC236}">
                  <a16:creationId xmlns:a16="http://schemas.microsoft.com/office/drawing/2014/main" id="{C0DD9B55-14AA-7B42-9E34-37F52B3EFF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8509" y="3654357"/>
              <a:ext cx="0" cy="3048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61">
              <a:extLst>
                <a:ext uri="{FF2B5EF4-FFF2-40B4-BE49-F238E27FC236}">
                  <a16:creationId xmlns:a16="http://schemas.microsoft.com/office/drawing/2014/main" id="{3F7AC81E-1DF7-DF4E-BFAE-9FE21203AD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3811" y="3851207"/>
              <a:ext cx="4825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" name="Rectangle 1">
            <a:extLst>
              <a:ext uri="{FF2B5EF4-FFF2-40B4-BE49-F238E27FC236}">
                <a16:creationId xmlns:a16="http://schemas.microsoft.com/office/drawing/2014/main" id="{C6A8C908-344C-7149-8656-76690F858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4" y="4953000"/>
            <a:ext cx="3352800" cy="862091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9867456-35C1-4F4A-BC11-43977C1F2542}"/>
              </a:ext>
            </a:extLst>
          </p:cNvPr>
          <p:cNvGrpSpPr/>
          <p:nvPr/>
        </p:nvGrpSpPr>
        <p:grpSpPr>
          <a:xfrm>
            <a:off x="720724" y="5054679"/>
            <a:ext cx="1905000" cy="609715"/>
            <a:chOff x="720724" y="5054679"/>
            <a:chExt cx="1905000" cy="609715"/>
          </a:xfrm>
        </p:grpSpPr>
        <p:sp>
          <p:nvSpPr>
            <p:cNvPr id="72" name="Rectangle 35">
              <a:extLst>
                <a:ext uri="{FF2B5EF4-FFF2-40B4-BE49-F238E27FC236}">
                  <a16:creationId xmlns:a16="http://schemas.microsoft.com/office/drawing/2014/main" id="{E6484EAD-38E1-9747-8495-65DA22307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124" y="5054679"/>
              <a:ext cx="762000" cy="6097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Parallel</a:t>
              </a:r>
            </a:p>
          </p:txBody>
        </p:sp>
        <p:sp>
          <p:nvSpPr>
            <p:cNvPr id="73" name="Line 37">
              <a:extLst>
                <a:ext uri="{FF2B5EF4-FFF2-40B4-BE49-F238E27FC236}">
                  <a16:creationId xmlns:a16="http://schemas.microsoft.com/office/drawing/2014/main" id="{C8512889-96FF-DD4C-8BB4-1871C90784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724" y="5359536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38">
              <a:extLst>
                <a:ext uri="{FF2B5EF4-FFF2-40B4-BE49-F238E27FC236}">
                  <a16:creationId xmlns:a16="http://schemas.microsoft.com/office/drawing/2014/main" id="{248B49F0-9861-8846-9DBE-B872B0B48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124" y="5359536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45">
              <a:extLst>
                <a:ext uri="{FF2B5EF4-FFF2-40B4-BE49-F238E27FC236}">
                  <a16:creationId xmlns:a16="http://schemas.microsoft.com/office/drawing/2014/main" id="{C96C00CE-A5B7-C443-A2E1-8248637877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9324" y="5283322"/>
              <a:ext cx="152400" cy="152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46">
              <a:extLst>
                <a:ext uri="{FF2B5EF4-FFF2-40B4-BE49-F238E27FC236}">
                  <a16:creationId xmlns:a16="http://schemas.microsoft.com/office/drawing/2014/main" id="{A67FA0B4-DD84-714B-B67B-DEC57D4AA1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4724" y="5283322"/>
              <a:ext cx="152400" cy="152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 Box 47">
              <a:extLst>
                <a:ext uri="{FF2B5EF4-FFF2-40B4-BE49-F238E27FC236}">
                  <a16:creationId xmlns:a16="http://schemas.microsoft.com/office/drawing/2014/main" id="{1BCDB868-6E22-3640-BD7B-1AE9A1ECF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874" y="5359536"/>
              <a:ext cx="273050" cy="304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78" name="Text Box 48">
              <a:extLst>
                <a:ext uri="{FF2B5EF4-FFF2-40B4-BE49-F238E27FC236}">
                  <a16:creationId xmlns:a16="http://schemas.microsoft.com/office/drawing/2014/main" id="{7432BB28-6E55-5D45-8129-D586397CD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9487" y="5359536"/>
              <a:ext cx="263525" cy="304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9136288-39CD-CF44-BC72-F00ACA993C16}"/>
              </a:ext>
            </a:extLst>
          </p:cNvPr>
          <p:cNvGrpSpPr/>
          <p:nvPr/>
        </p:nvGrpSpPr>
        <p:grpSpPr>
          <a:xfrm>
            <a:off x="2625724" y="5076769"/>
            <a:ext cx="1905000" cy="616539"/>
            <a:chOff x="2625724" y="5076769"/>
            <a:chExt cx="1905000" cy="616539"/>
          </a:xfrm>
        </p:grpSpPr>
        <p:sp>
          <p:nvSpPr>
            <p:cNvPr id="81" name="Rectangle 36">
              <a:extLst>
                <a:ext uri="{FF2B5EF4-FFF2-40B4-BE49-F238E27FC236}">
                  <a16:creationId xmlns:a16="http://schemas.microsoft.com/office/drawing/2014/main" id="{52369DB6-9389-FE46-8D06-B44EC6D21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724" y="5076769"/>
              <a:ext cx="1143000" cy="6097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Map to PAM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constellation</a:t>
              </a:r>
            </a:p>
          </p:txBody>
        </p:sp>
        <p:sp>
          <p:nvSpPr>
            <p:cNvPr id="82" name="Line 42">
              <a:extLst>
                <a:ext uri="{FF2B5EF4-FFF2-40B4-BE49-F238E27FC236}">
                  <a16:creationId xmlns:a16="http://schemas.microsoft.com/office/drawing/2014/main" id="{8AF6BA32-27F2-5E45-842D-6A176E5CA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8724" y="5381596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44">
              <a:extLst>
                <a:ext uri="{FF2B5EF4-FFF2-40B4-BE49-F238E27FC236}">
                  <a16:creationId xmlns:a16="http://schemas.microsoft.com/office/drawing/2014/main" id="{451A5A6B-2181-2942-8F3C-422056CCE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330" y="5323943"/>
              <a:ext cx="377026" cy="36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n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272CD419-9B3E-EC4B-B6B3-EEB5C1E7ADF0}"/>
              </a:ext>
            </a:extLst>
          </p:cNvPr>
          <p:cNvGrpSpPr/>
          <p:nvPr/>
        </p:nvGrpSpPr>
        <p:grpSpPr>
          <a:xfrm>
            <a:off x="7667624" y="5373759"/>
            <a:ext cx="906463" cy="366783"/>
            <a:chOff x="7667624" y="5373759"/>
            <a:chExt cx="906463" cy="366783"/>
          </a:xfrm>
        </p:grpSpPr>
        <p:sp>
          <p:nvSpPr>
            <p:cNvPr id="87" name="Text Box 56">
              <a:extLst>
                <a:ext uri="{FF2B5EF4-FFF2-40B4-BE49-F238E27FC236}">
                  <a16:creationId xmlns:a16="http://schemas.microsoft.com/office/drawing/2014/main" id="{43A5C1B7-3333-C248-960D-7B29D2E7BF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2087" y="5373759"/>
              <a:ext cx="762000" cy="366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*(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86" name="Line 54">
              <a:extLst>
                <a:ext uri="{FF2B5EF4-FFF2-40B4-BE49-F238E27FC236}">
                  <a16:creationId xmlns:a16="http://schemas.microsoft.com/office/drawing/2014/main" id="{248CAE39-56BD-6447-A434-B97C237922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7624" y="5394297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AB437C3-2F41-4B46-BC68-B9AB7A4E75A8}"/>
              </a:ext>
            </a:extLst>
          </p:cNvPr>
          <p:cNvGrpSpPr>
            <a:grpSpLocks/>
          </p:cNvGrpSpPr>
          <p:nvPr/>
        </p:nvGrpSpPr>
        <p:grpSpPr bwMode="auto">
          <a:xfrm>
            <a:off x="6511926" y="5130802"/>
            <a:ext cx="1155698" cy="1295401"/>
            <a:chOff x="6184902" y="3209579"/>
            <a:chExt cx="1155698" cy="1295746"/>
          </a:xfrm>
        </p:grpSpPr>
        <p:sp>
          <p:nvSpPr>
            <p:cNvPr id="90" name="Rectangle 5">
              <a:extLst>
                <a:ext uri="{FF2B5EF4-FFF2-40B4-BE49-F238E27FC236}">
                  <a16:creationId xmlns:a16="http://schemas.microsoft.com/office/drawing/2014/main" id="{3D6394D8-F36F-1444-8424-A85BE0D80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8600" y="3209579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sp>
          <p:nvSpPr>
            <p:cNvPr id="91" name="Line 61">
              <a:extLst>
                <a:ext uri="{FF2B5EF4-FFF2-40B4-BE49-F238E27FC236}">
                  <a16:creationId xmlns:a16="http://schemas.microsoft.com/office/drawing/2014/main" id="{A1142FE2-8221-5644-B364-0D876E64C9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4902" y="3476279"/>
              <a:ext cx="4063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92" name="Straight Arrow Connector 4">
              <a:extLst>
                <a:ext uri="{FF2B5EF4-FFF2-40B4-BE49-F238E27FC236}">
                  <a16:creationId xmlns:a16="http://schemas.microsoft.com/office/drawing/2014/main" id="{47E9A187-EECD-A34A-932D-206154F110E2}"/>
                </a:ext>
              </a:extLst>
            </p:cNvPr>
            <p:cNvCxnSpPr>
              <a:cxnSpLocks/>
              <a:stCxn id="93" idx="0"/>
              <a:endCxn id="90" idx="2"/>
            </p:cNvCxnSpPr>
            <p:nvPr/>
          </p:nvCxnSpPr>
          <p:spPr bwMode="auto">
            <a:xfrm flipV="1">
              <a:off x="6949282" y="3742979"/>
              <a:ext cx="10318" cy="362236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3" name="TextBox 5">
              <a:extLst>
                <a:ext uri="{FF2B5EF4-FFF2-40B4-BE49-F238E27FC236}">
                  <a16:creationId xmlns:a16="http://schemas.microsoft.com/office/drawing/2014/main" id="{5DFADEB8-7F84-E843-8D88-198DF8C903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8300" y="4105215"/>
              <a:ext cx="461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i="1">
                  <a:solidFill>
                    <a:srgbClr val="FF0000"/>
                  </a:solidFill>
                </a:rPr>
                <a:t>f</a:t>
              </a:r>
              <a:r>
                <a:rPr lang="en-US" altLang="en-US" sz="2000" i="1" baseline="-25000">
                  <a:solidFill>
                    <a:srgbClr val="FF0000"/>
                  </a:solidFill>
                </a:rPr>
                <a:t>s</a:t>
              </a:r>
            </a:p>
          </p:txBody>
        </p:sp>
      </p:grpSp>
      <p:sp>
        <p:nvSpPr>
          <p:cNvPr id="95" name="Text Box 57">
            <a:extLst>
              <a:ext uri="{FF2B5EF4-FFF2-40B4-BE49-F238E27FC236}">
                <a16:creationId xmlns:a16="http://schemas.microsoft.com/office/drawing/2014/main" id="{6CEAD361-C09C-D449-92E6-9D9FCDEA9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6415" y="5822953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@</a:t>
            </a:r>
            <a:r>
              <a:rPr lang="en-US" altLang="en-US" sz="2000" i="1" dirty="0">
                <a:solidFill>
                  <a:srgbClr val="FF0000"/>
                </a:solidFill>
              </a:rPr>
              <a:t>f</a:t>
            </a:r>
            <a:r>
              <a:rPr lang="en-US" altLang="en-US" sz="2000" i="1" baseline="-25000" dirty="0">
                <a:solidFill>
                  <a:srgbClr val="FF0000"/>
                </a:solidFill>
              </a:rPr>
              <a:t>s</a:t>
            </a:r>
            <a:endParaRPr lang="en-US" altLang="en-US" sz="2000" dirty="0"/>
          </a:p>
        </p:txBody>
      </p:sp>
      <p:sp>
        <p:nvSpPr>
          <p:cNvPr id="96" name="Text Box 57">
            <a:extLst>
              <a:ext uri="{FF2B5EF4-FFF2-40B4-BE49-F238E27FC236}">
                <a16:creationId xmlns:a16="http://schemas.microsoft.com/office/drawing/2014/main" id="{467571D3-37E5-D141-B014-B99640660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1183" y="5805588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@</a:t>
            </a:r>
            <a:r>
              <a:rPr lang="en-US" altLang="en-US" sz="2000" i="1" dirty="0">
                <a:solidFill>
                  <a:srgbClr val="FF0000"/>
                </a:solidFill>
              </a:rPr>
              <a:t>f</a:t>
            </a:r>
            <a:r>
              <a:rPr lang="en-US" altLang="en-US" sz="2000" i="1" baseline="-25000" dirty="0">
                <a:solidFill>
                  <a:srgbClr val="FF0000"/>
                </a:solidFill>
              </a:rPr>
              <a:t>s</a:t>
            </a:r>
            <a:endParaRPr lang="en-US" altLang="en-US" sz="2000" dirty="0"/>
          </a:p>
        </p:txBody>
      </p:sp>
      <p:sp>
        <p:nvSpPr>
          <p:cNvPr id="97" name="Text Box 57">
            <a:extLst>
              <a:ext uri="{FF2B5EF4-FFF2-40B4-BE49-F238E27FC236}">
                <a16:creationId xmlns:a16="http://schemas.microsoft.com/office/drawing/2014/main" id="{630FD550-4D48-4745-B4FB-86D088460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392" y="5810193"/>
            <a:ext cx="108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@</a:t>
            </a:r>
            <a:r>
              <a:rPr lang="en-US" altLang="en-US" sz="2000" i="1" dirty="0" err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 dirty="0" err="1">
                <a:solidFill>
                  <a:srgbClr val="FF0000"/>
                </a:solidFill>
              </a:rPr>
              <a:t>sym</a:t>
            </a:r>
            <a:endParaRPr lang="en-US" altLang="en-US" sz="2000" dirty="0"/>
          </a:p>
        </p:txBody>
      </p:sp>
      <p:sp>
        <p:nvSpPr>
          <p:cNvPr id="98" name="Text Box 57">
            <a:extLst>
              <a:ext uri="{FF2B5EF4-FFF2-40B4-BE49-F238E27FC236}">
                <a16:creationId xmlns:a16="http://schemas.microsoft.com/office/drawing/2014/main" id="{A23A579C-8E18-D941-A112-EDDCCF5A1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576" y="5822953"/>
            <a:ext cx="108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@</a:t>
            </a:r>
            <a:r>
              <a:rPr lang="en-US" altLang="en-US" sz="2000" i="1" dirty="0" err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 dirty="0" err="1">
                <a:solidFill>
                  <a:srgbClr val="FF0000"/>
                </a:solidFill>
              </a:rPr>
              <a:t>sym</a:t>
            </a:r>
            <a:endParaRPr lang="en-US" altLang="en-US" sz="20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2717083-65ED-F940-87D7-CBB7B44B2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8283" y="6323012"/>
            <a:ext cx="160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FF0000"/>
                </a:solidFill>
              </a:rPr>
              <a:t>f</a:t>
            </a:r>
            <a:r>
              <a:rPr lang="en-US" altLang="en-US" sz="2400" i="1" baseline="-25000" dirty="0">
                <a:solidFill>
                  <a:srgbClr val="FF0000"/>
                </a:solidFill>
              </a:rPr>
              <a:t>s</a:t>
            </a:r>
            <a:r>
              <a:rPr lang="en-US" altLang="en-US" sz="2400" b="0" dirty="0">
                <a:solidFill>
                  <a:schemeClr val="tx1"/>
                </a:solidFill>
              </a:rPr>
              <a:t> </a:t>
            </a:r>
            <a:r>
              <a:rPr lang="en-US" altLang="en-US" sz="2400" b="0" dirty="0">
                <a:solidFill>
                  <a:srgbClr val="FF0000"/>
                </a:solidFill>
              </a:rPr>
              <a:t>= </a:t>
            </a:r>
            <a:r>
              <a:rPr lang="en-US" altLang="en-US" sz="2400" i="1" dirty="0">
                <a:solidFill>
                  <a:srgbClr val="FF0000"/>
                </a:solidFill>
              </a:rPr>
              <a:t>L</a:t>
            </a:r>
            <a:r>
              <a:rPr lang="en-US" altLang="en-US" sz="2400" b="0" dirty="0">
                <a:solidFill>
                  <a:srgbClr val="FF0000"/>
                </a:solidFill>
              </a:rPr>
              <a:t> </a:t>
            </a:r>
            <a:r>
              <a:rPr lang="en-US" altLang="en-US" sz="2400" i="1" dirty="0" err="1">
                <a:solidFill>
                  <a:srgbClr val="FF0000"/>
                </a:solidFill>
              </a:rPr>
              <a:t>f</a:t>
            </a:r>
            <a:r>
              <a:rPr lang="en-US" altLang="en-US" sz="2400" i="1" baseline="-25000" dirty="0" err="1">
                <a:solidFill>
                  <a:srgbClr val="FF0000"/>
                </a:solidFill>
              </a:rPr>
              <a:t>sym</a:t>
            </a:r>
            <a:endParaRPr lang="en-US" altLang="en-US" sz="2400" b="0" dirty="0">
              <a:solidFill>
                <a:schemeClr val="tx1"/>
              </a:solidFill>
            </a:endParaRPr>
          </a:p>
        </p:txBody>
      </p:sp>
      <p:grpSp>
        <p:nvGrpSpPr>
          <p:cNvPr id="100" name="Group 67">
            <a:extLst>
              <a:ext uri="{FF2B5EF4-FFF2-40B4-BE49-F238E27FC236}">
                <a16:creationId xmlns:a16="http://schemas.microsoft.com/office/drawing/2014/main" id="{6B9433BD-1933-8D48-881C-40DE34BE9657}"/>
              </a:ext>
            </a:extLst>
          </p:cNvPr>
          <p:cNvGrpSpPr>
            <a:grpSpLocks/>
          </p:cNvGrpSpPr>
          <p:nvPr/>
        </p:nvGrpSpPr>
        <p:grpSpPr bwMode="auto">
          <a:xfrm>
            <a:off x="7343775" y="176459"/>
            <a:ext cx="1952625" cy="3023941"/>
            <a:chOff x="7203294" y="1219223"/>
            <a:chExt cx="1952625" cy="3023670"/>
          </a:xfrm>
        </p:grpSpPr>
        <p:sp>
          <p:nvSpPr>
            <p:cNvPr id="105" name="Line 21">
              <a:extLst>
                <a:ext uri="{FF2B5EF4-FFF2-40B4-BE49-F238E27FC236}">
                  <a16:creationId xmlns:a16="http://schemas.microsoft.com/office/drawing/2014/main" id="{FBC825C0-800D-794B-94EF-F64EADCE1C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75272" y="1924050"/>
              <a:ext cx="0" cy="189209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Text Box 17">
              <a:extLst>
                <a:ext uri="{FF2B5EF4-FFF2-40B4-BE49-F238E27FC236}">
                  <a16:creationId xmlns:a16="http://schemas.microsoft.com/office/drawing/2014/main" id="{C8B56919-BBE5-3249-815A-6D2D3EEFDF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3294" y="3809790"/>
              <a:ext cx="1952625" cy="400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chemeClr val="tx1"/>
                  </a:solidFill>
                </a:rPr>
                <a:t>4-PAM Map</a:t>
              </a:r>
            </a:p>
          </p:txBody>
        </p:sp>
        <p:sp>
          <p:nvSpPr>
            <p:cNvPr id="102" name="Text Box 18">
              <a:extLst>
                <a:ext uri="{FF2B5EF4-FFF2-40B4-BE49-F238E27FC236}">
                  <a16:creationId xmlns:a16="http://schemas.microsoft.com/office/drawing/2014/main" id="{BF4D0FA8-44AD-D049-B961-2BAB18606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81483" y="2438314"/>
              <a:ext cx="43391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103" name="Text Box 19">
              <a:extLst>
                <a:ext uri="{FF2B5EF4-FFF2-40B4-BE49-F238E27FC236}">
                  <a16:creationId xmlns:a16="http://schemas.microsoft.com/office/drawing/2014/main" id="{1174F341-CE73-A84E-A346-EAB53D00AB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0" y="2895472"/>
              <a:ext cx="43391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  <a:sym typeface="Symbol" pitchFamily="2" charset="2"/>
                </a:rPr>
                <a:t>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104" name="Oval 20">
              <a:extLst>
                <a:ext uri="{FF2B5EF4-FFF2-40B4-BE49-F238E27FC236}">
                  <a16:creationId xmlns:a16="http://schemas.microsoft.com/office/drawing/2014/main" id="{1F247140-469A-9341-B151-543DC25CD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3047845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06" name="Oval 22">
              <a:extLst>
                <a:ext uri="{FF2B5EF4-FFF2-40B4-BE49-F238E27FC236}">
                  <a16:creationId xmlns:a16="http://schemas.microsoft.com/office/drawing/2014/main" id="{7504A84C-381C-B94F-BEF6-841D8B7D7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2590686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07" name="Line 23">
              <a:extLst>
                <a:ext uri="{FF2B5EF4-FFF2-40B4-BE49-F238E27FC236}">
                  <a16:creationId xmlns:a16="http://schemas.microsoft.com/office/drawing/2014/main" id="{D6CE3A4F-9C8F-1440-AB52-CC3B84904B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2895472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Oval 24">
              <a:extLst>
                <a:ext uri="{FF2B5EF4-FFF2-40B4-BE49-F238E27FC236}">
                  <a16:creationId xmlns:a16="http://schemas.microsoft.com/office/drawing/2014/main" id="{E9DF893B-ED3D-8740-98CE-0E5342BE2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2133527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09" name="Line 25">
              <a:extLst>
                <a:ext uri="{FF2B5EF4-FFF2-40B4-BE49-F238E27FC236}">
                  <a16:creationId xmlns:a16="http://schemas.microsoft.com/office/drawing/2014/main" id="{ADB9A40E-4EAB-DA4C-A375-683E43BF0B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2438314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Text Box 26">
              <a:extLst>
                <a:ext uri="{FF2B5EF4-FFF2-40B4-BE49-F238E27FC236}">
                  <a16:creationId xmlns:a16="http://schemas.microsoft.com/office/drawing/2014/main" id="{54D376CD-F697-9344-87BC-38DD27B841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9911" y="1924050"/>
              <a:ext cx="6508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3d</a:t>
              </a:r>
            </a:p>
          </p:txBody>
        </p:sp>
        <p:sp>
          <p:nvSpPr>
            <p:cNvPr id="111" name="Text Box 27">
              <a:extLst>
                <a:ext uri="{FF2B5EF4-FFF2-40B4-BE49-F238E27FC236}">
                  <a16:creationId xmlns:a16="http://schemas.microsoft.com/office/drawing/2014/main" id="{8961CFC3-AB50-4F42-86B1-6D0C532C1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7592" y="3352631"/>
              <a:ext cx="6508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  <a:sym typeface="Symbol" pitchFamily="2" charset="2"/>
                </a:rPr>
                <a:t>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3d</a:t>
              </a:r>
            </a:p>
          </p:txBody>
        </p:sp>
        <p:sp>
          <p:nvSpPr>
            <p:cNvPr id="112" name="Oval 28">
              <a:extLst>
                <a:ext uri="{FF2B5EF4-FFF2-40B4-BE49-F238E27FC236}">
                  <a16:creationId xmlns:a16="http://schemas.microsoft.com/office/drawing/2014/main" id="{E3A4574B-5A39-AC45-8C7A-9BBA5E14D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3505018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13" name="Line 29">
              <a:extLst>
                <a:ext uri="{FF2B5EF4-FFF2-40B4-BE49-F238E27FC236}">
                  <a16:creationId xmlns:a16="http://schemas.microsoft.com/office/drawing/2014/main" id="{2E288292-1714-2848-9DE1-D64D50195B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3352631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Text Box 31">
              <a:extLst>
                <a:ext uri="{FF2B5EF4-FFF2-40B4-BE49-F238E27FC236}">
                  <a16:creationId xmlns:a16="http://schemas.microsoft.com/office/drawing/2014/main" id="{490D0FFF-E08B-A54F-AD6E-E59C63C59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2482730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6600FF"/>
                  </a:solidFill>
                </a:rPr>
                <a:t>00</a:t>
              </a:r>
              <a:endParaRPr lang="en-US" alt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15" name="Text Box 32">
              <a:extLst>
                <a:ext uri="{FF2B5EF4-FFF2-40B4-BE49-F238E27FC236}">
                  <a16:creationId xmlns:a16="http://schemas.microsoft.com/office/drawing/2014/main" id="{7C9509D5-D92F-FF41-B3A5-313BF5283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2000250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01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16" name="Text Box 33">
              <a:extLst>
                <a:ext uri="{FF2B5EF4-FFF2-40B4-BE49-F238E27FC236}">
                  <a16:creationId xmlns:a16="http://schemas.microsoft.com/office/drawing/2014/main" id="{82AC02B0-2E43-0242-A84C-24E9A6DDDA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2939889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6600FF"/>
                  </a:solidFill>
                </a:rPr>
                <a:t>10</a:t>
              </a:r>
              <a:endParaRPr lang="en-US" alt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17" name="Text Box 34">
              <a:extLst>
                <a:ext uri="{FF2B5EF4-FFF2-40B4-BE49-F238E27FC236}">
                  <a16:creationId xmlns:a16="http://schemas.microsoft.com/office/drawing/2014/main" id="{A5FA53C6-09DF-0046-8104-74AA238D72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3414543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11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18" name="Rectangle 51">
              <a:extLst>
                <a:ext uri="{FF2B5EF4-FFF2-40B4-BE49-F238E27FC236}">
                  <a16:creationId xmlns:a16="http://schemas.microsoft.com/office/drawing/2014/main" id="{6D4F2898-1002-B140-95CC-B5BA3C930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3320" y="1847850"/>
              <a:ext cx="1495148" cy="23950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9F52E771-84D1-D044-A96B-22F0F0C5E5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85286" y="1219223"/>
              <a:ext cx="990600" cy="646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symbol of bits</a:t>
              </a:r>
            </a:p>
          </p:txBody>
        </p:sp>
        <p:sp>
          <p:nvSpPr>
            <p:cNvPr id="120" name="TextBox 49">
              <a:extLst>
                <a:ext uri="{FF2B5EF4-FFF2-40B4-BE49-F238E27FC236}">
                  <a16:creationId xmlns:a16="http://schemas.microsoft.com/office/drawing/2014/main" id="{F3F2FF2C-2AFC-4B42-A952-4898024125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23486" y="1219223"/>
              <a:ext cx="990600" cy="646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symbol </a:t>
              </a:r>
              <a:r>
                <a:rPr lang="en-US" altLang="en-US" sz="1800" b="0" i="1" dirty="0" err="1">
                  <a:solidFill>
                    <a:schemeClr val="tx1"/>
                  </a:solidFill>
                </a:rPr>
                <a:t>ampl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.</a:t>
              </a:r>
            </a:p>
          </p:txBody>
        </p:sp>
      </p:grpSp>
      <p:sp>
        <p:nvSpPr>
          <p:cNvPr id="122" name="Text Box 2073">
            <a:extLst>
              <a:ext uri="{FF2B5EF4-FFF2-40B4-BE49-F238E27FC236}">
                <a16:creationId xmlns:a16="http://schemas.microsoft.com/office/drawing/2014/main" id="{F6F9353E-5609-E84A-8C80-577149940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 dirty="0"/>
              <a:t>Review</a:t>
            </a:r>
          </a:p>
        </p:txBody>
      </p:sp>
      <p:sp>
        <p:nvSpPr>
          <p:cNvPr id="126" name="Text Box 44">
            <a:extLst>
              <a:ext uri="{FF2B5EF4-FFF2-40B4-BE49-F238E27FC236}">
                <a16:creationId xmlns:a16="http://schemas.microsoft.com/office/drawing/2014/main" id="{D99E6267-CB82-1B41-92F8-F8C8D4FD0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600" i="1" dirty="0">
                <a:solidFill>
                  <a:srgbClr val="000000"/>
                </a:solidFill>
              </a:rPr>
              <a:t>L</a:t>
            </a:r>
            <a:r>
              <a:rPr lang="en-US" altLang="en-US" sz="1600" dirty="0">
                <a:solidFill>
                  <a:srgbClr val="000000"/>
                </a:solidFill>
              </a:rPr>
              <a:t> samples/symbol (</a:t>
            </a:r>
            <a:r>
              <a:rPr lang="en-US" altLang="en-US" sz="1600" dirty="0" err="1">
                <a:solidFill>
                  <a:srgbClr val="000000"/>
                </a:solidFill>
              </a:rPr>
              <a:t>upsampling</a:t>
            </a:r>
            <a:r>
              <a:rPr lang="en-US" altLang="en-US" sz="1600" dirty="0">
                <a:solidFill>
                  <a:srgbClr val="000000"/>
                </a:solidFill>
              </a:rPr>
              <a:t> factor)</a:t>
            </a:r>
          </a:p>
        </p:txBody>
      </p:sp>
      <p:sp>
        <p:nvSpPr>
          <p:cNvPr id="127" name="Slide Number Placeholder 4">
            <a:extLst>
              <a:ext uri="{FF2B5EF4-FFF2-40B4-BE49-F238E27FC236}">
                <a16:creationId xmlns:a16="http://schemas.microsoft.com/office/drawing/2014/main" id="{1B34D527-365C-4043-BFF4-24D026A7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15 - </a:t>
            </a:r>
            <a:fld id="{B1DF0A27-DEFE-4941-812A-E2FD7EB2F588}" type="slidenum">
              <a:rPr lang="en-US" altLang="en-US" sz="1400"/>
              <a:pPr/>
              <a:t>3</a:t>
            </a:fld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1514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65" grpId="0" animBg="1"/>
      <p:bldP spid="71" grpId="0" animBg="1"/>
      <p:bldP spid="95" grpId="0"/>
      <p:bldP spid="96" grpId="0"/>
      <p:bldP spid="97" grpId="0"/>
      <p:bldP spid="98" grpId="0"/>
      <p:bldP spid="99" grpId="0"/>
      <p:bldP spid="1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6D775E64-0443-7347-9461-74BA732374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Modulation by Cosine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7888085-3360-0A4B-8E40-6E71DCDE2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 cos(</a:t>
            </a:r>
            <a:r>
              <a:rPr lang="en-US" altLang="en-US" b="0" i="1" dirty="0" err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17411" name="Text Box 2073">
            <a:extLst>
              <a:ext uri="{FF2B5EF4-FFF2-40B4-BE49-F238E27FC236}">
                <a16:creationId xmlns:a16="http://schemas.microsoft.com/office/drawing/2014/main" id="{A7994A60-E0B3-7345-A35D-9C785D1DB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 dirty="0"/>
              <a:t>Review</a:t>
            </a:r>
          </a:p>
        </p:txBody>
      </p:sp>
      <p:graphicFrame>
        <p:nvGraphicFramePr>
          <p:cNvPr id="1026" name="Object 52">
            <a:extLst>
              <a:ext uri="{FF2B5EF4-FFF2-40B4-BE49-F238E27FC236}">
                <a16:creationId xmlns:a16="http://schemas.microsoft.com/office/drawing/2014/main" id="{AF650ACA-6734-0843-BE1D-9A4CDB47E45C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724400" y="1376363"/>
          <a:ext cx="4037013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0609500" imgH="9067800" progId="Equation.3">
                  <p:embed/>
                </p:oleObj>
              </mc:Choice>
              <mc:Fallback>
                <p:oleObj name="Equation" r:id="rId2" imgW="50609500" imgH="90678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376363"/>
                        <a:ext cx="4037013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Slide Number Placeholder 4">
            <a:extLst>
              <a:ext uri="{FF2B5EF4-FFF2-40B4-BE49-F238E27FC236}">
                <a16:creationId xmlns:a16="http://schemas.microsoft.com/office/drawing/2014/main" id="{54A516F1-4AB1-EF40-9E0C-41ADBA45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15 - </a:t>
            </a:r>
            <a:fld id="{B1DF0A27-DEFE-4941-812A-E2FD7EB2F588}" type="slidenum">
              <a:rPr lang="en-US" altLang="en-US" sz="1400"/>
              <a:pPr/>
              <a:t>4</a:t>
            </a:fld>
            <a:endParaRPr lang="en-US" altLang="en-US" sz="1400" dirty="0"/>
          </a:p>
        </p:txBody>
      </p:sp>
      <p:sp>
        <p:nvSpPr>
          <p:cNvPr id="45" name="Rectangle 3">
            <a:extLst>
              <a:ext uri="{FF2B5EF4-FFF2-40B4-BE49-F238E27FC236}">
                <a16:creationId xmlns:a16="http://schemas.microsoft.com/office/drawing/2014/main" id="{3BD3B384-1447-874C-929F-9FBEEA2AE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13425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Demodulation: modulation then lowpass filtering</a:t>
            </a:r>
            <a:endParaRPr lang="en-US" altLang="en-US" sz="2800" dirty="0"/>
          </a:p>
        </p:txBody>
      </p:sp>
      <p:sp>
        <p:nvSpPr>
          <p:cNvPr id="46" name="Rectangle 3">
            <a:extLst>
              <a:ext uri="{FF2B5EF4-FFF2-40B4-BE49-F238E27FC236}">
                <a16:creationId xmlns:a16="http://schemas.microsoft.com/office/drawing/2014/main" id="{52ECF5A4-8CA2-B047-BF10-6D2857AD2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81200"/>
            <a:ext cx="8305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 dirty="0"/>
              <a:t>Assume </a:t>
            </a:r>
            <a:r>
              <a:rPr lang="en-US" altLang="en-US" i="1" dirty="0"/>
              <a:t>x</a:t>
            </a:r>
            <a:r>
              <a:rPr lang="en-US" altLang="en-US" i="1" baseline="-25000" dirty="0"/>
              <a:t>1</a:t>
            </a:r>
            <a:r>
              <a:rPr lang="en-US" altLang="en-US" dirty="0"/>
              <a:t>(</a:t>
            </a:r>
            <a:r>
              <a:rPr lang="en-US" altLang="en-US" i="1" dirty="0"/>
              <a:t>t</a:t>
            </a:r>
            <a:r>
              <a:rPr lang="en-US" altLang="en-US" dirty="0"/>
              <a:t>) is an ideal lowpass signal with bandwidth </a:t>
            </a:r>
            <a:r>
              <a:rPr lang="en-US" altLang="en-US" i="1" dirty="0">
                <a:latin typeface="Symbol" pitchFamily="2" charset="2"/>
              </a:rPr>
              <a:t>w</a:t>
            </a:r>
            <a:r>
              <a:rPr lang="en-US" altLang="en-US" baseline="-25000" dirty="0"/>
              <a:t>1</a:t>
            </a:r>
            <a:endParaRPr lang="en-US" altLang="en-US" dirty="0"/>
          </a:p>
          <a:p>
            <a:pPr lvl="1" algn="l">
              <a:spcBef>
                <a:spcPct val="20000"/>
              </a:spcBef>
            </a:pPr>
            <a:r>
              <a:rPr lang="en-US" altLang="en-US" dirty="0"/>
              <a:t>Assume </a:t>
            </a:r>
            <a:r>
              <a:rPr lang="en-US" altLang="en-US" i="1" dirty="0">
                <a:latin typeface="Symbol" pitchFamily="2" charset="2"/>
              </a:rPr>
              <a:t>w</a:t>
            </a:r>
            <a:r>
              <a:rPr lang="en-US" altLang="en-US" baseline="-25000" dirty="0"/>
              <a:t>1</a:t>
            </a:r>
            <a:r>
              <a:rPr lang="en-US" altLang="en-US" dirty="0"/>
              <a:t> &lt; </a:t>
            </a:r>
            <a:r>
              <a:rPr lang="en-US" altLang="en-US" i="1" dirty="0" err="1">
                <a:latin typeface="Symbol" pitchFamily="2" charset="2"/>
              </a:rPr>
              <a:t>w</a:t>
            </a:r>
            <a:r>
              <a:rPr lang="en-US" altLang="en-US" i="1" baseline="-25000" dirty="0" err="1"/>
              <a:t>c</a:t>
            </a:r>
            <a:endParaRPr lang="en-US" altLang="en-US" i="1" baseline="-25000" dirty="0"/>
          </a:p>
          <a:p>
            <a:pPr lvl="1" algn="l">
              <a:spcBef>
                <a:spcPct val="20000"/>
              </a:spcBef>
            </a:pPr>
            <a:r>
              <a:rPr lang="en-US" altLang="en-US" i="1" dirty="0"/>
              <a:t>Y</a:t>
            </a:r>
            <a:r>
              <a:rPr lang="en-US" altLang="en-US" i="1" baseline="-25000" dirty="0"/>
              <a:t>1</a:t>
            </a:r>
            <a:r>
              <a:rPr lang="en-US" altLang="en-US" dirty="0"/>
              <a:t>(</a:t>
            </a:r>
            <a:r>
              <a:rPr lang="en-US" altLang="en-US" i="1" dirty="0">
                <a:latin typeface="Symbol" pitchFamily="2" charset="2"/>
              </a:rPr>
              <a:t>w</a:t>
            </a:r>
            <a:r>
              <a:rPr lang="en-US" altLang="en-US" dirty="0"/>
              <a:t>) is real-valued if </a:t>
            </a:r>
            <a:r>
              <a:rPr lang="en-US" altLang="en-US" i="1" dirty="0"/>
              <a:t>X</a:t>
            </a:r>
            <a:r>
              <a:rPr lang="en-US" altLang="en-US" i="1" baseline="-25000" dirty="0"/>
              <a:t>1</a:t>
            </a:r>
            <a:r>
              <a:rPr lang="en-US" altLang="en-US" dirty="0"/>
              <a:t>(</a:t>
            </a:r>
            <a:r>
              <a:rPr lang="en-US" altLang="en-US" i="1" dirty="0">
                <a:latin typeface="Symbol" pitchFamily="2" charset="2"/>
              </a:rPr>
              <a:t>w</a:t>
            </a:r>
            <a:r>
              <a:rPr lang="en-US" altLang="en-US" dirty="0"/>
              <a:t>) is real-valued</a:t>
            </a:r>
            <a:endParaRPr lang="en-US" alt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4F9F84-6E27-5447-AC54-9CBB2CD7DBAF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263900"/>
            <a:ext cx="2449513" cy="2595563"/>
            <a:chOff x="838200" y="3263232"/>
            <a:chExt cx="2449513" cy="2596317"/>
          </a:xfrm>
        </p:grpSpPr>
        <p:sp>
          <p:nvSpPr>
            <p:cNvPr id="17444" name="Text Box 5">
              <a:extLst>
                <a:ext uri="{FF2B5EF4-FFF2-40B4-BE49-F238E27FC236}">
                  <a16:creationId xmlns:a16="http://schemas.microsoft.com/office/drawing/2014/main" id="{87EB09ED-0537-5A4B-AA2C-27757816D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0513" y="4851565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endParaRPr lang="en-US" altLang="en-US" i="1"/>
            </a:p>
          </p:txBody>
        </p:sp>
        <p:sp>
          <p:nvSpPr>
            <p:cNvPr id="17445" name="Line 6">
              <a:extLst>
                <a:ext uri="{FF2B5EF4-FFF2-40B4-BE49-F238E27FC236}">
                  <a16:creationId xmlns:a16="http://schemas.microsoft.com/office/drawing/2014/main" id="{C10A4C76-BC44-E14B-84CF-691D7FC987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5513" y="5003965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6" name="Line 7">
              <a:extLst>
                <a:ext uri="{FF2B5EF4-FFF2-40B4-BE49-F238E27FC236}">
                  <a16:creationId xmlns:a16="http://schemas.microsoft.com/office/drawing/2014/main" id="{BF62A8BB-1CAE-E146-85A5-DA7BBFA25F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28800" y="3708565"/>
              <a:ext cx="11113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7" name="Line 8">
              <a:extLst>
                <a:ext uri="{FF2B5EF4-FFF2-40B4-BE49-F238E27FC236}">
                  <a16:creationId xmlns:a16="http://schemas.microsoft.com/office/drawing/2014/main" id="{6D443DC7-7A8F-1741-9B3C-DD28072EDA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6513" y="3784765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8" name="Line 9">
              <a:extLst>
                <a:ext uri="{FF2B5EF4-FFF2-40B4-BE49-F238E27FC236}">
                  <a16:creationId xmlns:a16="http://schemas.microsoft.com/office/drawing/2014/main" id="{6F3CF443-01C8-3A4A-A65C-F68EA9988C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2200" y="3784765"/>
              <a:ext cx="11113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9" name="Line 10">
              <a:extLst>
                <a:ext uri="{FF2B5EF4-FFF2-40B4-BE49-F238E27FC236}">
                  <a16:creationId xmlns:a16="http://schemas.microsoft.com/office/drawing/2014/main" id="{026F58BA-9123-B247-846C-ED58BD2D3F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5400" y="3784765"/>
              <a:ext cx="11113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0" name="Text Box 11">
              <a:extLst>
                <a:ext uri="{FF2B5EF4-FFF2-40B4-BE49-F238E27FC236}">
                  <a16:creationId xmlns:a16="http://schemas.microsoft.com/office/drawing/2014/main" id="{A3F4FE0B-6BCD-864F-9793-021BC123C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7513" y="5018253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0</a:t>
              </a:r>
              <a:endParaRPr lang="en-US" altLang="en-US"/>
            </a:p>
          </p:txBody>
        </p:sp>
        <p:sp>
          <p:nvSpPr>
            <p:cNvPr id="17451" name="Text Box 12">
              <a:extLst>
                <a:ext uri="{FF2B5EF4-FFF2-40B4-BE49-F238E27FC236}">
                  <a16:creationId xmlns:a16="http://schemas.microsoft.com/office/drawing/2014/main" id="{529677E8-4A64-2F43-8666-9CB960974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400" y="3632365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  <a:endParaRPr lang="en-US" altLang="en-US"/>
            </a:p>
          </p:txBody>
        </p:sp>
        <p:sp>
          <p:nvSpPr>
            <p:cNvPr id="17452" name="Text Box 13">
              <a:extLst>
                <a:ext uri="{FF2B5EF4-FFF2-40B4-BE49-F238E27FC236}">
                  <a16:creationId xmlns:a16="http://schemas.microsoft.com/office/drawing/2014/main" id="{6AC1F9B9-D0D4-C74C-AEA1-70219557A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4713" y="5003965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53" name="Text Box 14">
              <a:extLst>
                <a:ext uri="{FF2B5EF4-FFF2-40B4-BE49-F238E27FC236}">
                  <a16:creationId xmlns:a16="http://schemas.microsoft.com/office/drawing/2014/main" id="{27DEC7A8-8D9B-7C44-8FBA-4522995402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1713" y="5003965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54" name="Text Box 15">
              <a:extLst>
                <a:ext uri="{FF2B5EF4-FFF2-40B4-BE49-F238E27FC236}">
                  <a16:creationId xmlns:a16="http://schemas.microsoft.com/office/drawing/2014/main" id="{B5A7A25A-FF10-E549-BD1F-154422DBA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1392" y="3263232"/>
              <a:ext cx="9032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i="1"/>
                <a:t>X</a:t>
              </a:r>
              <a:r>
                <a:rPr lang="en-US" altLang="en-US" i="1" baseline="-25000"/>
                <a:t>1</a:t>
              </a:r>
              <a:r>
                <a:rPr lang="en-US" altLang="en-US"/>
                <a:t>(</a:t>
              </a:r>
              <a:r>
                <a:rPr lang="en-US" altLang="en-US" i="1">
                  <a:latin typeface="Symbol" pitchFamily="2" charset="2"/>
                </a:rPr>
                <a:t>w</a:t>
              </a:r>
              <a:r>
                <a:rPr lang="en-US" altLang="en-US"/>
                <a:t>)</a:t>
              </a:r>
            </a:p>
          </p:txBody>
        </p:sp>
        <p:sp>
          <p:nvSpPr>
            <p:cNvPr id="17455" name="Text Box 93">
              <a:extLst>
                <a:ext uri="{FF2B5EF4-FFF2-40B4-BE49-F238E27FC236}">
                  <a16:creationId xmlns:a16="http://schemas.microsoft.com/office/drawing/2014/main" id="{DC00CC5A-1876-A94A-B2AA-4BEDF07F2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5462674"/>
              <a:ext cx="1981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i="1"/>
                <a:t>Baseband signal</a:t>
              </a:r>
            </a:p>
          </p:txBody>
        </p:sp>
        <p:sp>
          <p:nvSpPr>
            <p:cNvPr id="17456" name="Line 22">
              <a:extLst>
                <a:ext uri="{FF2B5EF4-FFF2-40B4-BE49-F238E27FC236}">
                  <a16:creationId xmlns:a16="http://schemas.microsoft.com/office/drawing/2014/main" id="{1E26CA2E-5EAD-3F45-B218-998DB26755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2600" y="4419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7" name="Text Box 23">
              <a:extLst>
                <a:ext uri="{FF2B5EF4-FFF2-40B4-BE49-F238E27FC236}">
                  <a16:creationId xmlns:a16="http://schemas.microsoft.com/office/drawing/2014/main" id="{60EC4724-E69B-E84E-B2A1-E593D11C1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900" y="4267200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½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B480EEA-BEBF-0845-8177-5A47C9FF2F54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3276600"/>
            <a:ext cx="5676900" cy="2582863"/>
            <a:chOff x="3249614" y="3276770"/>
            <a:chExt cx="5676901" cy="2582779"/>
          </a:xfrm>
        </p:grpSpPr>
        <p:sp>
          <p:nvSpPr>
            <p:cNvPr id="17418" name="Text Box 94">
              <a:extLst>
                <a:ext uri="{FF2B5EF4-FFF2-40B4-BE49-F238E27FC236}">
                  <a16:creationId xmlns:a16="http://schemas.microsoft.com/office/drawing/2014/main" id="{3D6C2ADC-0EF7-C44E-88DB-E50DAC5A7E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5462674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i="1"/>
                <a:t>Upconverted signal</a:t>
              </a:r>
            </a:p>
          </p:txBody>
        </p:sp>
        <p:sp>
          <p:nvSpPr>
            <p:cNvPr id="17419" name="Line 17">
              <a:extLst>
                <a:ext uri="{FF2B5EF4-FFF2-40B4-BE49-F238E27FC236}">
                  <a16:creationId xmlns:a16="http://schemas.microsoft.com/office/drawing/2014/main" id="{BAB52925-06EA-434C-BF28-E531B8B3EF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3914" y="5003972"/>
              <a:ext cx="51816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Text Box 18">
              <a:extLst>
                <a:ext uri="{FF2B5EF4-FFF2-40B4-BE49-F238E27FC236}">
                  <a16:creationId xmlns:a16="http://schemas.microsoft.com/office/drawing/2014/main" id="{6A48E97E-74AA-334E-A00D-515F07BBF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21715" y="4851572"/>
              <a:ext cx="304800" cy="914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endParaRPr lang="en-US" altLang="en-US" i="1"/>
            </a:p>
            <a:p>
              <a:pPr>
                <a:spcBef>
                  <a:spcPct val="50000"/>
                </a:spcBef>
              </a:pPr>
              <a:endParaRPr lang="en-US" altLang="en-US" i="1"/>
            </a:p>
          </p:txBody>
        </p:sp>
        <p:sp>
          <p:nvSpPr>
            <p:cNvPr id="17421" name="Text Box 20">
              <a:extLst>
                <a:ext uri="{FF2B5EF4-FFF2-40B4-BE49-F238E27FC236}">
                  <a16:creationId xmlns:a16="http://schemas.microsoft.com/office/drawing/2014/main" id="{0A0F3D0C-84AA-854F-AC4E-60021CD372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0414" y="5080172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0</a:t>
              </a:r>
              <a:endParaRPr lang="en-US" altLang="en-US"/>
            </a:p>
          </p:txBody>
        </p:sp>
        <p:sp>
          <p:nvSpPr>
            <p:cNvPr id="17422" name="Text Box 21">
              <a:extLst>
                <a:ext uri="{FF2B5EF4-FFF2-40B4-BE49-F238E27FC236}">
                  <a16:creationId xmlns:a16="http://schemas.microsoft.com/office/drawing/2014/main" id="{A8AF1B1E-7A96-2B40-A5DC-C758830D68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0202" y="3276770"/>
              <a:ext cx="10175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i="1"/>
                <a:t>Y</a:t>
              </a:r>
              <a:r>
                <a:rPr lang="en-US" altLang="en-US" i="1" baseline="-25000"/>
                <a:t>1</a:t>
              </a:r>
              <a:r>
                <a:rPr lang="en-US" altLang="en-US"/>
                <a:t>(</a:t>
              </a:r>
              <a:r>
                <a:rPr lang="en-US" altLang="en-US" i="1">
                  <a:latin typeface="Symbol" pitchFamily="2" charset="2"/>
                </a:rPr>
                <a:t>w</a:t>
              </a:r>
              <a:r>
                <a:rPr lang="en-US" altLang="en-US"/>
                <a:t>)</a:t>
              </a:r>
            </a:p>
          </p:txBody>
        </p:sp>
        <p:sp>
          <p:nvSpPr>
            <p:cNvPr id="17423" name="Line 22">
              <a:extLst>
                <a:ext uri="{FF2B5EF4-FFF2-40B4-BE49-F238E27FC236}">
                  <a16:creationId xmlns:a16="http://schemas.microsoft.com/office/drawing/2014/main" id="{ACF24384-916C-304A-8D28-B8ECEEACBD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6614" y="4394371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Text Box 23">
              <a:extLst>
                <a:ext uri="{FF2B5EF4-FFF2-40B4-BE49-F238E27FC236}">
                  <a16:creationId xmlns:a16="http://schemas.microsoft.com/office/drawing/2014/main" id="{9F29AEA2-6759-B447-815E-6BBDFF8AC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0914" y="4241971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½</a:t>
              </a:r>
            </a:p>
          </p:txBody>
        </p:sp>
        <p:sp>
          <p:nvSpPr>
            <p:cNvPr id="17425" name="Text Box 24">
              <a:extLst>
                <a:ext uri="{FF2B5EF4-FFF2-40B4-BE49-F238E27FC236}">
                  <a16:creationId xmlns:a16="http://schemas.microsoft.com/office/drawing/2014/main" id="{B40B7558-E8EF-C14F-AFFA-306F3A751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9614" y="5003972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-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26" name="Line 25">
              <a:extLst>
                <a:ext uri="{FF2B5EF4-FFF2-40B4-BE49-F238E27FC236}">
                  <a16:creationId xmlns:a16="http://schemas.microsoft.com/office/drawing/2014/main" id="{C66FED29-F937-0F4D-B113-5C5DE05E9B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7314" y="4394371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Line 26">
              <a:extLst>
                <a:ext uri="{FF2B5EF4-FFF2-40B4-BE49-F238E27FC236}">
                  <a16:creationId xmlns:a16="http://schemas.microsoft.com/office/drawing/2014/main" id="{FF2AA062-6916-FA49-BD26-A50B5BE04A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4114" y="4394371"/>
              <a:ext cx="0" cy="6096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8" name="Line 27">
              <a:extLst>
                <a:ext uri="{FF2B5EF4-FFF2-40B4-BE49-F238E27FC236}">
                  <a16:creationId xmlns:a16="http://schemas.microsoft.com/office/drawing/2014/main" id="{9C52AF15-3723-5748-BDB0-1F8CFDCDA5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7314" y="4394371"/>
              <a:ext cx="0" cy="6096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9" name="Text Box 28">
              <a:extLst>
                <a:ext uri="{FF2B5EF4-FFF2-40B4-BE49-F238E27FC236}">
                  <a16:creationId xmlns:a16="http://schemas.microsoft.com/office/drawing/2014/main" id="{B886A863-B647-C549-A307-ABF240779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6914" y="5003972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+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30" name="Line 29">
              <a:extLst>
                <a:ext uri="{FF2B5EF4-FFF2-40B4-BE49-F238E27FC236}">
                  <a16:creationId xmlns:a16="http://schemas.microsoft.com/office/drawing/2014/main" id="{95EFEB82-05A3-AC40-8E94-B2AF5CE1E0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0714" y="492777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Text Box 30">
              <a:extLst>
                <a:ext uri="{FF2B5EF4-FFF2-40B4-BE49-F238E27FC236}">
                  <a16:creationId xmlns:a16="http://schemas.microsoft.com/office/drawing/2014/main" id="{1E2D78A3-26D1-544B-87CF-AAB26196B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5914" y="5232572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-w</a:t>
              </a:r>
              <a:r>
                <a:rPr lang="en-US" altLang="en-US" sz="1800" i="1" baseline="-25000"/>
                <a:t>c</a:t>
              </a:r>
            </a:p>
          </p:txBody>
        </p:sp>
        <p:sp>
          <p:nvSpPr>
            <p:cNvPr id="17432" name="Text Box 31">
              <a:extLst>
                <a:ext uri="{FF2B5EF4-FFF2-40B4-BE49-F238E27FC236}">
                  <a16:creationId xmlns:a16="http://schemas.microsoft.com/office/drawing/2014/main" id="{AD44E479-3676-A34F-AFB6-1A1DBD586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3815" y="5003972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-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33" name="Line 32">
              <a:extLst>
                <a:ext uri="{FF2B5EF4-FFF2-40B4-BE49-F238E27FC236}">
                  <a16:creationId xmlns:a16="http://schemas.microsoft.com/office/drawing/2014/main" id="{D45A89E1-C769-9C4E-A1DB-FA85571CE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5315" y="4394371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4" name="Line 33">
              <a:extLst>
                <a:ext uri="{FF2B5EF4-FFF2-40B4-BE49-F238E27FC236}">
                  <a16:creationId xmlns:a16="http://schemas.microsoft.com/office/drawing/2014/main" id="{52728230-B09D-8042-9FC8-053A7B0549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12115" y="4394371"/>
              <a:ext cx="0" cy="6096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Line 34">
              <a:extLst>
                <a:ext uri="{FF2B5EF4-FFF2-40B4-BE49-F238E27FC236}">
                  <a16:creationId xmlns:a16="http://schemas.microsoft.com/office/drawing/2014/main" id="{BA567EEC-B1B2-7B4B-A0DC-EC7BB78CB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5315" y="4394371"/>
              <a:ext cx="0" cy="6096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6" name="Text Box 35">
              <a:extLst>
                <a:ext uri="{FF2B5EF4-FFF2-40B4-BE49-F238E27FC236}">
                  <a16:creationId xmlns:a16="http://schemas.microsoft.com/office/drawing/2014/main" id="{4B8B7D39-1142-DB4D-8437-AD2C149147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4915" y="5003972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+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1</a:t>
              </a:r>
              <a:endParaRPr lang="en-US" altLang="en-US"/>
            </a:p>
          </p:txBody>
        </p:sp>
        <p:sp>
          <p:nvSpPr>
            <p:cNvPr id="17437" name="Line 36">
              <a:extLst>
                <a:ext uri="{FF2B5EF4-FFF2-40B4-BE49-F238E27FC236}">
                  <a16:creationId xmlns:a16="http://schemas.microsoft.com/office/drawing/2014/main" id="{46242A19-2C1B-A549-AC07-ECE9620F8A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78715" y="4927772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8" name="Text Box 37">
              <a:extLst>
                <a:ext uri="{FF2B5EF4-FFF2-40B4-BE49-F238E27FC236}">
                  <a16:creationId xmlns:a16="http://schemas.microsoft.com/office/drawing/2014/main" id="{BBC15264-B28E-334C-9F7B-F424AAEDFF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3915" y="5232572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</a:p>
          </p:txBody>
        </p:sp>
        <p:sp>
          <p:nvSpPr>
            <p:cNvPr id="17439" name="Text Box 38">
              <a:extLst>
                <a:ext uri="{FF2B5EF4-FFF2-40B4-BE49-F238E27FC236}">
                  <a16:creationId xmlns:a16="http://schemas.microsoft.com/office/drawing/2014/main" id="{20EB69E6-B6F9-BA48-B924-3FB2DEA7E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3690" y="3938758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½X</a:t>
              </a:r>
              <a:r>
                <a:rPr lang="en-US" altLang="en-US" sz="1800" i="1" baseline="-25000"/>
                <a:t>1</a:t>
              </a:r>
              <a:r>
                <a:rPr lang="en-US" altLang="en-US" sz="1800">
                  <a:latin typeface="Symbol" pitchFamily="2" charset="2"/>
                </a:rPr>
                <a:t>(</a:t>
              </a:r>
              <a:r>
                <a:rPr lang="en-US" altLang="en-US" sz="1800" i="1">
                  <a:latin typeface="Symbol" pitchFamily="2" charset="2"/>
                </a:rPr>
                <a:t>w - w</a:t>
              </a:r>
              <a:r>
                <a:rPr lang="en-US" altLang="en-US" sz="1800" i="1" baseline="-25000"/>
                <a:t>c</a:t>
              </a:r>
              <a:r>
                <a:rPr lang="en-US" altLang="en-US" sz="1800">
                  <a:latin typeface="Symbol" pitchFamily="2" charset="2"/>
                </a:rPr>
                <a:t>)</a:t>
              </a:r>
              <a:endParaRPr lang="en-US" altLang="en-US" i="1"/>
            </a:p>
          </p:txBody>
        </p:sp>
        <p:sp>
          <p:nvSpPr>
            <p:cNvPr id="17440" name="Text Box 39">
              <a:extLst>
                <a:ext uri="{FF2B5EF4-FFF2-40B4-BE49-F238E27FC236}">
                  <a16:creationId xmlns:a16="http://schemas.microsoft.com/office/drawing/2014/main" id="{0053ADC8-B98E-0B41-96E2-5475F5B01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9027" y="3935583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½X</a:t>
              </a:r>
              <a:r>
                <a:rPr lang="en-US" altLang="en-US" sz="1800" i="1" baseline="-25000"/>
                <a:t>1</a:t>
              </a:r>
              <a:r>
                <a:rPr lang="en-US" altLang="en-US" sz="1800">
                  <a:latin typeface="Symbol" pitchFamily="2" charset="2"/>
                </a:rPr>
                <a:t>(</a:t>
              </a:r>
              <a:r>
                <a:rPr lang="en-US" altLang="en-US" sz="1800" i="1">
                  <a:latin typeface="Symbol" pitchFamily="2" charset="2"/>
                </a:rPr>
                <a:t>w + w</a:t>
              </a:r>
              <a:r>
                <a:rPr lang="en-US" altLang="en-US" sz="1800" i="1" baseline="-25000"/>
                <a:t>c</a:t>
              </a:r>
              <a:r>
                <a:rPr lang="en-US" altLang="en-US" sz="1800">
                  <a:latin typeface="Symbol" pitchFamily="2" charset="2"/>
                </a:rPr>
                <a:t>)</a:t>
              </a:r>
              <a:endParaRPr lang="en-US" altLang="en-US" i="1"/>
            </a:p>
          </p:txBody>
        </p:sp>
        <p:sp>
          <p:nvSpPr>
            <p:cNvPr id="17441" name="Line 7">
              <a:extLst>
                <a:ext uri="{FF2B5EF4-FFF2-40B4-BE49-F238E27FC236}">
                  <a16:creationId xmlns:a16="http://schemas.microsoft.com/office/drawing/2014/main" id="{26BDB34B-326A-8347-84BE-0C9692AE5B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79696" y="3716424"/>
              <a:ext cx="11113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Text Box 12">
              <a:extLst>
                <a:ext uri="{FF2B5EF4-FFF2-40B4-BE49-F238E27FC236}">
                  <a16:creationId xmlns:a16="http://schemas.microsoft.com/office/drawing/2014/main" id="{6AB73DDC-FB89-654B-8451-BC6926ED87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0" y="36576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  <a:endParaRPr lang="en-US" altLang="en-US"/>
            </a:p>
          </p:txBody>
        </p:sp>
        <p:sp>
          <p:nvSpPr>
            <p:cNvPr id="17443" name="Line 22">
              <a:extLst>
                <a:ext uri="{FF2B5EF4-FFF2-40B4-BE49-F238E27FC236}">
                  <a16:creationId xmlns:a16="http://schemas.microsoft.com/office/drawing/2014/main" id="{09851601-9D10-CC42-9DEF-394F9C078B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03496" y="3796632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" name="Text Box 6">
            <a:extLst>
              <a:ext uri="{FF2B5EF4-FFF2-40B4-BE49-F238E27FC236}">
                <a16:creationId xmlns:a16="http://schemas.microsoft.com/office/drawing/2014/main" id="{1CFEE98A-7934-5648-A205-B89D5FABD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713" y="6437234"/>
            <a:ext cx="2514600" cy="40011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dirty="0">
                <a:solidFill>
                  <a:schemeClr val="tx1"/>
                </a:solidFill>
              </a:rPr>
              <a:t>See Slides 1-6 and 1-7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 autoUpdateAnimBg="0"/>
      <p:bldP spid="45" grpId="0" build="p" autoUpdateAnimBg="0"/>
      <p:bldP spid="46" grpId="0" build="p" autoUpdateAnimBg="0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>
            <a:extLst>
              <a:ext uri="{FF2B5EF4-FFF2-40B4-BE49-F238E27FC236}">
                <a16:creationId xmlns:a16="http://schemas.microsoft.com/office/drawing/2014/main" id="{311953A2-D4A5-8B43-B4B9-0DF74F4FC6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Amplitude Modulation by Sine</a:t>
            </a:r>
          </a:p>
        </p:txBody>
      </p:sp>
      <p:sp>
        <p:nvSpPr>
          <p:cNvPr id="2052" name="Rectangle 5">
            <a:extLst>
              <a:ext uri="{FF2B5EF4-FFF2-40B4-BE49-F238E27FC236}">
                <a16:creationId xmlns:a16="http://schemas.microsoft.com/office/drawing/2014/main" id="{D17DC03A-38A0-2342-B111-5953BD425E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3886200" cy="6096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y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=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x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 sin(</a:t>
            </a:r>
            <a:r>
              <a:rPr lang="en-US" altLang="en-US" b="0" i="1">
                <a:solidFill>
                  <a:schemeClr val="tx1"/>
                </a:solidFill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b="0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="0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 i="1">
                <a:solidFill>
                  <a:schemeClr val="tx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18435" name="Text Box 2073">
            <a:extLst>
              <a:ext uri="{FF2B5EF4-FFF2-40B4-BE49-F238E27FC236}">
                <a16:creationId xmlns:a16="http://schemas.microsoft.com/office/drawing/2014/main" id="{BA7323EF-30DF-B140-A339-8649E6670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/>
              <a:t>Review</a:t>
            </a:r>
          </a:p>
        </p:txBody>
      </p:sp>
      <p:graphicFrame>
        <p:nvGraphicFramePr>
          <p:cNvPr id="2050" name="Object 52">
            <a:extLst>
              <a:ext uri="{FF2B5EF4-FFF2-40B4-BE49-F238E27FC236}">
                <a16:creationId xmlns:a16="http://schemas.microsoft.com/office/drawing/2014/main" id="{62389E4E-F8D9-4946-9128-C5B0C37068E9}"/>
              </a:ext>
            </a:extLst>
          </p:cNvPr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625975" y="1344613"/>
          <a:ext cx="4213225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790600" imgH="9067800" progId="Equation.3">
                  <p:embed/>
                </p:oleObj>
              </mc:Choice>
              <mc:Fallback>
                <p:oleObj name="Equation" r:id="rId2" imgW="51790600" imgH="90678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5975" y="1344613"/>
                        <a:ext cx="4213225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41A25394-7BA7-D442-AB02-0E65094FB016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276600"/>
            <a:ext cx="2362200" cy="2606675"/>
            <a:chOff x="838200" y="3276600"/>
            <a:chExt cx="2362200" cy="2606675"/>
          </a:xfrm>
        </p:grpSpPr>
        <p:sp>
          <p:nvSpPr>
            <p:cNvPr id="18467" name="Text Box 33">
              <a:extLst>
                <a:ext uri="{FF2B5EF4-FFF2-40B4-BE49-F238E27FC236}">
                  <a16:creationId xmlns:a16="http://schemas.microsoft.com/office/drawing/2014/main" id="{AA0C5D7A-5A5B-D247-9AB9-48B09437B2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48768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endParaRPr lang="en-US" altLang="en-US" i="1"/>
            </a:p>
          </p:txBody>
        </p:sp>
        <p:sp>
          <p:nvSpPr>
            <p:cNvPr id="18468" name="Line 34">
              <a:extLst>
                <a:ext uri="{FF2B5EF4-FFF2-40B4-BE49-F238E27FC236}">
                  <a16:creationId xmlns:a16="http://schemas.microsoft.com/office/drawing/2014/main" id="{15485D78-7939-9C47-98B3-4C843E0102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8200" y="502920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9" name="Line 35">
              <a:extLst>
                <a:ext uri="{FF2B5EF4-FFF2-40B4-BE49-F238E27FC236}">
                  <a16:creationId xmlns:a16="http://schemas.microsoft.com/office/drawing/2014/main" id="{2994CDE6-1213-C646-AB80-2745F0C58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3733800"/>
              <a:ext cx="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0" name="Line 36">
              <a:extLst>
                <a:ext uri="{FF2B5EF4-FFF2-40B4-BE49-F238E27FC236}">
                  <a16:creationId xmlns:a16="http://schemas.microsoft.com/office/drawing/2014/main" id="{03F158BC-C2E9-3142-AC73-C43B1FDF58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9200" y="38100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1" name="Line 37">
              <a:extLst>
                <a:ext uri="{FF2B5EF4-FFF2-40B4-BE49-F238E27FC236}">
                  <a16:creationId xmlns:a16="http://schemas.microsoft.com/office/drawing/2014/main" id="{DCA4626B-ED22-8E4E-83EF-E88D7EADA5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6000" y="38100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Line 38">
              <a:extLst>
                <a:ext uri="{FF2B5EF4-FFF2-40B4-BE49-F238E27FC236}">
                  <a16:creationId xmlns:a16="http://schemas.microsoft.com/office/drawing/2014/main" id="{AD5D8FE8-D46F-AA48-9FAA-FF7286A0C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9200" y="38100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3" name="Text Box 39">
              <a:extLst>
                <a:ext uri="{FF2B5EF4-FFF2-40B4-BE49-F238E27FC236}">
                  <a16:creationId xmlns:a16="http://schemas.microsoft.com/office/drawing/2014/main" id="{E34FC85B-F5FD-D246-B7D8-01372ED4B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00" y="5043488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0</a:t>
              </a:r>
              <a:endParaRPr lang="en-US" altLang="en-US"/>
            </a:p>
          </p:txBody>
        </p:sp>
        <p:sp>
          <p:nvSpPr>
            <p:cNvPr id="18474" name="Text Box 40">
              <a:extLst>
                <a:ext uri="{FF2B5EF4-FFF2-40B4-BE49-F238E27FC236}">
                  <a16:creationId xmlns:a16="http://schemas.microsoft.com/office/drawing/2014/main" id="{789327D8-3FAB-9D4E-9EA4-95B32501D1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2200" y="3581400"/>
              <a:ext cx="304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1</a:t>
              </a:r>
              <a:endParaRPr lang="en-US" altLang="en-US"/>
            </a:p>
          </p:txBody>
        </p:sp>
        <p:sp>
          <p:nvSpPr>
            <p:cNvPr id="18475" name="Text Box 41">
              <a:extLst>
                <a:ext uri="{FF2B5EF4-FFF2-40B4-BE49-F238E27FC236}">
                  <a16:creationId xmlns:a16="http://schemas.microsoft.com/office/drawing/2014/main" id="{0EC320E9-EEA4-BC41-B4B2-D4AA5102E9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7400" y="50292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76" name="Text Box 42">
              <a:extLst>
                <a:ext uri="{FF2B5EF4-FFF2-40B4-BE49-F238E27FC236}">
                  <a16:creationId xmlns:a16="http://schemas.microsoft.com/office/drawing/2014/main" id="{B3477CFA-3FE9-3443-A252-B0E1DE16C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400" y="50292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77" name="Text Box 43">
              <a:extLst>
                <a:ext uri="{FF2B5EF4-FFF2-40B4-BE49-F238E27FC236}">
                  <a16:creationId xmlns:a16="http://schemas.microsoft.com/office/drawing/2014/main" id="{7D07AED0-04DC-8242-8955-B996C4F4D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0041" y="3276600"/>
              <a:ext cx="1066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i="1"/>
                <a:t>X</a:t>
              </a:r>
              <a:r>
                <a:rPr lang="en-US" altLang="en-US" i="1" baseline="-25000"/>
                <a:t>2</a:t>
              </a:r>
              <a:r>
                <a:rPr lang="en-US" altLang="en-US"/>
                <a:t>(</a:t>
              </a:r>
              <a:r>
                <a:rPr lang="en-US" altLang="en-US" i="1">
                  <a:latin typeface="Symbol" pitchFamily="2" charset="2"/>
                </a:rPr>
                <a:t>w</a:t>
              </a:r>
              <a:r>
                <a:rPr lang="en-US" altLang="en-US"/>
                <a:t>)</a:t>
              </a:r>
            </a:p>
          </p:txBody>
        </p:sp>
        <p:sp>
          <p:nvSpPr>
            <p:cNvPr id="18478" name="Text Box 93">
              <a:extLst>
                <a:ext uri="{FF2B5EF4-FFF2-40B4-BE49-F238E27FC236}">
                  <a16:creationId xmlns:a16="http://schemas.microsoft.com/office/drawing/2014/main" id="{A3CC76C6-EF9B-BE44-A38B-3C0A36835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5486400"/>
              <a:ext cx="1981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i="1" dirty="0"/>
                <a:t>Baseband signal</a:t>
              </a:r>
            </a:p>
          </p:txBody>
        </p:sp>
      </p:grpSp>
      <p:sp>
        <p:nvSpPr>
          <p:cNvPr id="47" name="Rectangle 5">
            <a:extLst>
              <a:ext uri="{FF2B5EF4-FFF2-40B4-BE49-F238E27FC236}">
                <a16:creationId xmlns:a16="http://schemas.microsoft.com/office/drawing/2014/main" id="{4F9B3FFA-2E0A-4F4B-B4B2-8307E5FD4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8674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lnSpc>
                <a:spcPct val="90000"/>
              </a:lnSpc>
              <a:spcBef>
                <a:spcPts val="600"/>
              </a:spcBef>
              <a:buFontTx/>
              <a:buChar char="•"/>
            </a:pPr>
            <a:r>
              <a:rPr lang="en-US" altLang="en-US" sz="2800" b="1" dirty="0">
                <a:solidFill>
                  <a:srgbClr val="CC00CC"/>
                </a:solidFill>
              </a:rPr>
              <a:t>Demodulation: modulation then lowpass filtering</a:t>
            </a:r>
          </a:p>
        </p:txBody>
      </p:sp>
      <p:sp>
        <p:nvSpPr>
          <p:cNvPr id="48" name="Rectangle 3">
            <a:extLst>
              <a:ext uri="{FF2B5EF4-FFF2-40B4-BE49-F238E27FC236}">
                <a16:creationId xmlns:a16="http://schemas.microsoft.com/office/drawing/2014/main" id="{7972872A-7678-544E-8529-31CA479D0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81200"/>
            <a:ext cx="8305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algn="l">
              <a:spcBef>
                <a:spcPct val="20000"/>
              </a:spcBef>
            </a:pPr>
            <a:r>
              <a:rPr lang="en-US" altLang="en-US"/>
              <a:t>Assume </a:t>
            </a:r>
            <a:r>
              <a:rPr lang="en-US" altLang="en-US" i="1"/>
              <a:t>x</a:t>
            </a:r>
            <a:r>
              <a:rPr lang="en-US" altLang="en-US" i="1" baseline="-25000"/>
              <a:t>2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an ideal lowpass signal with bandwidth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baseline="-25000"/>
              <a:t>2</a:t>
            </a:r>
            <a:endParaRPr lang="en-US" altLang="en-US"/>
          </a:p>
          <a:p>
            <a:pPr lvl="1" algn="l">
              <a:spcBef>
                <a:spcPct val="20000"/>
              </a:spcBef>
            </a:pPr>
            <a:r>
              <a:rPr lang="en-US" altLang="en-US"/>
              <a:t>Assume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baseline="-25000"/>
              <a:t>2</a:t>
            </a:r>
            <a:r>
              <a:rPr lang="en-US" altLang="en-US"/>
              <a:t> &lt; 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 i="1" baseline="-25000"/>
              <a:t>c</a:t>
            </a:r>
          </a:p>
          <a:p>
            <a:pPr lvl="1" algn="l">
              <a:spcBef>
                <a:spcPct val="20000"/>
              </a:spcBef>
            </a:pPr>
            <a:r>
              <a:rPr lang="en-US" altLang="en-US" i="1"/>
              <a:t>Y</a:t>
            </a:r>
            <a:r>
              <a:rPr lang="en-US" altLang="en-US" i="1" baseline="-25000"/>
              <a:t>1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imaginary-valued if </a:t>
            </a:r>
            <a:r>
              <a:rPr lang="en-US" altLang="en-US" i="1"/>
              <a:t>X</a:t>
            </a:r>
            <a:r>
              <a:rPr lang="en-US" altLang="en-US" i="1" baseline="-25000"/>
              <a:t>1</a:t>
            </a:r>
            <a:r>
              <a:rPr lang="en-US" altLang="en-US"/>
              <a:t>(</a:t>
            </a:r>
            <a:r>
              <a:rPr lang="en-US" altLang="en-US" i="1">
                <a:latin typeface="Symbol" pitchFamily="2" charset="2"/>
              </a:rPr>
              <a:t>w</a:t>
            </a:r>
            <a:r>
              <a:rPr lang="en-US" altLang="en-US"/>
              <a:t>) is real-valued</a:t>
            </a:r>
            <a:endParaRPr lang="en-US" altLang="en-US" sz="20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C11EC9-A98D-4745-B559-0A0E5885B68D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3289300"/>
            <a:ext cx="5849937" cy="2597119"/>
            <a:chOff x="3252788" y="3289300"/>
            <a:chExt cx="5849937" cy="2597119"/>
          </a:xfrm>
        </p:grpSpPr>
        <p:sp>
          <p:nvSpPr>
            <p:cNvPr id="18441" name="Line 7">
              <a:extLst>
                <a:ext uri="{FF2B5EF4-FFF2-40B4-BE49-F238E27FC236}">
                  <a16:creationId xmlns:a16="http://schemas.microsoft.com/office/drawing/2014/main" id="{69ADB443-388E-2548-8610-C35F15D5B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7088" y="5029200"/>
              <a:ext cx="5181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Text Box 8">
              <a:extLst>
                <a:ext uri="{FF2B5EF4-FFF2-40B4-BE49-F238E27FC236}">
                  <a16:creationId xmlns:a16="http://schemas.microsoft.com/office/drawing/2014/main" id="{8D70BC00-D70F-564C-9045-81FC5328E6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8700" y="4859338"/>
              <a:ext cx="45402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endParaRPr lang="en-US" altLang="en-US" i="1"/>
            </a:p>
          </p:txBody>
        </p:sp>
        <p:sp>
          <p:nvSpPr>
            <p:cNvPr id="18443" name="Text Box 10">
              <a:extLst>
                <a:ext uri="{FF2B5EF4-FFF2-40B4-BE49-F238E27FC236}">
                  <a16:creationId xmlns:a16="http://schemas.microsoft.com/office/drawing/2014/main" id="{6BA46469-1C15-2D4C-BF78-CD8117E4C7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2900" y="3289300"/>
              <a:ext cx="93821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i="1"/>
                <a:t>Y</a:t>
              </a:r>
              <a:r>
                <a:rPr lang="en-US" altLang="en-US" i="1" baseline="-25000"/>
                <a:t>2</a:t>
              </a:r>
              <a:r>
                <a:rPr lang="en-US" altLang="en-US"/>
                <a:t>(</a:t>
              </a:r>
              <a:r>
                <a:rPr lang="en-US" altLang="en-US" i="1">
                  <a:latin typeface="Symbol" pitchFamily="2" charset="2"/>
                </a:rPr>
                <a:t>w</a:t>
              </a:r>
              <a:r>
                <a:rPr lang="en-US" altLang="en-US"/>
                <a:t>)</a:t>
              </a:r>
            </a:p>
          </p:txBody>
        </p:sp>
        <p:sp>
          <p:nvSpPr>
            <p:cNvPr id="18444" name="Line 11">
              <a:extLst>
                <a:ext uri="{FF2B5EF4-FFF2-40B4-BE49-F238E27FC236}">
                  <a16:creationId xmlns:a16="http://schemas.microsoft.com/office/drawing/2014/main" id="{F692F6FC-0C70-C547-8CDF-DB8DEC5BA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9788" y="44196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5" name="Text Box 12">
              <a:extLst>
                <a:ext uri="{FF2B5EF4-FFF2-40B4-BE49-F238E27FC236}">
                  <a16:creationId xmlns:a16="http://schemas.microsoft.com/office/drawing/2014/main" id="{C31954D7-503D-634D-BAFE-0171743F97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4088" y="4267200"/>
              <a:ext cx="508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i="1"/>
                <a:t>j</a:t>
              </a:r>
              <a:r>
                <a:rPr lang="en-US" altLang="en-US" sz="1800" i="1"/>
                <a:t> ½</a:t>
              </a:r>
            </a:p>
          </p:txBody>
        </p:sp>
        <p:sp>
          <p:nvSpPr>
            <p:cNvPr id="18446" name="Text Box 13">
              <a:extLst>
                <a:ext uri="{FF2B5EF4-FFF2-40B4-BE49-F238E27FC236}">
                  <a16:creationId xmlns:a16="http://schemas.microsoft.com/office/drawing/2014/main" id="{30F914DE-6425-C94C-A50E-36B818F19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2788" y="50292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–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47" name="Line 14">
              <a:extLst>
                <a:ext uri="{FF2B5EF4-FFF2-40B4-BE49-F238E27FC236}">
                  <a16:creationId xmlns:a16="http://schemas.microsoft.com/office/drawing/2014/main" id="{323231FD-75D8-9A41-89DF-A17F3D000C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0488" y="44196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8" name="Line 15">
              <a:extLst>
                <a:ext uri="{FF2B5EF4-FFF2-40B4-BE49-F238E27FC236}">
                  <a16:creationId xmlns:a16="http://schemas.microsoft.com/office/drawing/2014/main" id="{5F335008-ADCE-D747-B02D-CE6397B2D0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288" y="44196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9" name="Line 16">
              <a:extLst>
                <a:ext uri="{FF2B5EF4-FFF2-40B4-BE49-F238E27FC236}">
                  <a16:creationId xmlns:a16="http://schemas.microsoft.com/office/drawing/2014/main" id="{CDE0052C-E99E-6143-B6D7-0775F4FDD9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0488" y="44196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0" name="Text Box 17">
              <a:extLst>
                <a:ext uri="{FF2B5EF4-FFF2-40B4-BE49-F238E27FC236}">
                  <a16:creationId xmlns:a16="http://schemas.microsoft.com/office/drawing/2014/main" id="{FC99CCCD-CAEE-344C-ACD8-BC9714AC69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0088" y="5029200"/>
              <a:ext cx="1104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+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51" name="Line 18">
              <a:extLst>
                <a:ext uri="{FF2B5EF4-FFF2-40B4-BE49-F238E27FC236}">
                  <a16:creationId xmlns:a16="http://schemas.microsoft.com/office/drawing/2014/main" id="{86B46E71-A494-E146-8225-0402BF1146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3888" y="49530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2" name="Text Box 19">
              <a:extLst>
                <a:ext uri="{FF2B5EF4-FFF2-40B4-BE49-F238E27FC236}">
                  <a16:creationId xmlns:a16="http://schemas.microsoft.com/office/drawing/2014/main" id="{9DF8DD2C-D69B-C44A-8161-4DF5D7887B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9088" y="525780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>
                  <a:latin typeface="Symbol" pitchFamily="2" charset="2"/>
                </a:rPr>
                <a:t>-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endParaRPr lang="en-US" altLang="en-US" i="1"/>
            </a:p>
          </p:txBody>
        </p:sp>
        <p:sp>
          <p:nvSpPr>
            <p:cNvPr id="18453" name="Text Box 20">
              <a:extLst>
                <a:ext uri="{FF2B5EF4-FFF2-40B4-BE49-F238E27FC236}">
                  <a16:creationId xmlns:a16="http://schemas.microsoft.com/office/drawing/2014/main" id="{49C72F0F-C9EC-3B45-AE5A-5C09E02D68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6988" y="4673600"/>
              <a:ext cx="9525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–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54" name="Line 21">
              <a:extLst>
                <a:ext uri="{FF2B5EF4-FFF2-40B4-BE49-F238E27FC236}">
                  <a16:creationId xmlns:a16="http://schemas.microsoft.com/office/drawing/2014/main" id="{D6204E0A-1F43-FF43-A3ED-71284EE6C6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8488" y="5626100"/>
              <a:ext cx="1066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5" name="Line 22">
              <a:extLst>
                <a:ext uri="{FF2B5EF4-FFF2-40B4-BE49-F238E27FC236}">
                  <a16:creationId xmlns:a16="http://schemas.microsoft.com/office/drawing/2014/main" id="{68E60130-A5CA-6748-8863-A8932C228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15288" y="50165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6" name="Line 23">
              <a:extLst>
                <a:ext uri="{FF2B5EF4-FFF2-40B4-BE49-F238E27FC236}">
                  <a16:creationId xmlns:a16="http://schemas.microsoft.com/office/drawing/2014/main" id="{8CFCEC3E-941B-A44B-AE31-D4D4DDE0A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8488" y="5016500"/>
              <a:ext cx="0" cy="609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Text Box 24">
              <a:extLst>
                <a:ext uri="{FF2B5EF4-FFF2-40B4-BE49-F238E27FC236}">
                  <a16:creationId xmlns:a16="http://schemas.microsoft.com/office/drawing/2014/main" id="{8D8BA593-CD27-DA4C-B87A-AF09DEAE6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8088" y="4673600"/>
              <a:ext cx="1028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r>
                <a:rPr lang="en-US" altLang="en-US" sz="1800"/>
                <a:t> + </a:t>
              </a: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baseline="-25000">
                  <a:latin typeface="Symbol" pitchFamily="2" charset="2"/>
                </a:rPr>
                <a:t>2</a:t>
              </a:r>
              <a:endParaRPr lang="en-US" altLang="en-US"/>
            </a:p>
          </p:txBody>
        </p:sp>
        <p:sp>
          <p:nvSpPr>
            <p:cNvPr id="18458" name="Line 25">
              <a:extLst>
                <a:ext uri="{FF2B5EF4-FFF2-40B4-BE49-F238E27FC236}">
                  <a16:creationId xmlns:a16="http://schemas.microsoft.com/office/drawing/2014/main" id="{949D68DB-2BB5-294C-84FB-4392762D15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1888" y="49784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9" name="Text Box 26">
              <a:extLst>
                <a:ext uri="{FF2B5EF4-FFF2-40B4-BE49-F238E27FC236}">
                  <a16:creationId xmlns:a16="http://schemas.microsoft.com/office/drawing/2014/main" id="{94AD3BA4-FB42-4F47-8519-F5D87B1AB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1688" y="4470400"/>
              <a:ext cx="723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>
                  <a:latin typeface="Symbol" pitchFamily="2" charset="2"/>
                </a:rPr>
                <a:t>w</a:t>
              </a:r>
              <a:r>
                <a:rPr lang="en-US" altLang="en-US" sz="1800" i="1" baseline="-25000"/>
                <a:t>c</a:t>
              </a:r>
              <a:endParaRPr lang="en-US" altLang="en-US" i="1"/>
            </a:p>
          </p:txBody>
        </p:sp>
        <p:sp>
          <p:nvSpPr>
            <p:cNvPr id="18460" name="Text Box 27">
              <a:extLst>
                <a:ext uri="{FF2B5EF4-FFF2-40B4-BE49-F238E27FC236}">
                  <a16:creationId xmlns:a16="http://schemas.microsoft.com/office/drawing/2014/main" id="{736E63D4-7E74-F849-AEEC-18BA56B56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6863" y="3963988"/>
              <a:ext cx="1625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-j ½X</a:t>
              </a:r>
              <a:r>
                <a:rPr lang="en-US" altLang="en-US" sz="1800" i="1" baseline="-25000"/>
                <a:t>2</a:t>
              </a:r>
              <a:r>
                <a:rPr lang="en-US" altLang="en-US" sz="1800">
                  <a:latin typeface="Symbol" pitchFamily="2" charset="2"/>
                </a:rPr>
                <a:t>(</a:t>
              </a:r>
              <a:r>
                <a:rPr lang="en-US" altLang="en-US" sz="1800" i="1">
                  <a:latin typeface="Symbol" pitchFamily="2" charset="2"/>
                </a:rPr>
                <a:t>w - w</a:t>
              </a:r>
              <a:r>
                <a:rPr lang="en-US" altLang="en-US" sz="1800" i="1" baseline="-25000"/>
                <a:t>c</a:t>
              </a:r>
              <a:r>
                <a:rPr lang="en-US" altLang="en-US" sz="1800">
                  <a:latin typeface="Symbol" pitchFamily="2" charset="2"/>
                </a:rPr>
                <a:t>)</a:t>
              </a:r>
              <a:endParaRPr lang="en-US" altLang="en-US" i="1"/>
            </a:p>
          </p:txBody>
        </p:sp>
        <p:sp>
          <p:nvSpPr>
            <p:cNvPr id="18461" name="Text Box 28">
              <a:extLst>
                <a:ext uri="{FF2B5EF4-FFF2-40B4-BE49-F238E27FC236}">
                  <a16:creationId xmlns:a16="http://schemas.microsoft.com/office/drawing/2014/main" id="{0D7B3224-A1CB-1443-8474-3F5A5ACD96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2200" y="3960813"/>
              <a:ext cx="15779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 i="1"/>
                <a:t>j ½X</a:t>
              </a:r>
              <a:r>
                <a:rPr lang="en-US" altLang="en-US" sz="1800" i="1" baseline="-25000"/>
                <a:t>2</a:t>
              </a:r>
              <a:r>
                <a:rPr lang="en-US" altLang="en-US" sz="1800">
                  <a:latin typeface="Symbol" pitchFamily="2" charset="2"/>
                </a:rPr>
                <a:t>(</a:t>
              </a:r>
              <a:r>
                <a:rPr lang="en-US" altLang="en-US" sz="1800" i="1">
                  <a:latin typeface="Symbol" pitchFamily="2" charset="2"/>
                </a:rPr>
                <a:t>w + w</a:t>
              </a:r>
              <a:r>
                <a:rPr lang="en-US" altLang="en-US" sz="1800" i="1" baseline="-25000"/>
                <a:t>c</a:t>
              </a:r>
              <a:r>
                <a:rPr lang="en-US" altLang="en-US" sz="1800">
                  <a:latin typeface="Symbol" pitchFamily="2" charset="2"/>
                </a:rPr>
                <a:t>)</a:t>
              </a:r>
              <a:endParaRPr lang="en-US" altLang="en-US" i="1"/>
            </a:p>
          </p:txBody>
        </p:sp>
        <p:sp>
          <p:nvSpPr>
            <p:cNvPr id="18462" name="Line 29">
              <a:extLst>
                <a:ext uri="{FF2B5EF4-FFF2-40B4-BE49-F238E27FC236}">
                  <a16:creationId xmlns:a16="http://schemas.microsoft.com/office/drawing/2014/main" id="{BECEEE6B-2C2F-DC4F-AC22-C0E4482EEE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95988" y="50292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3" name="Text Box 30">
              <a:extLst>
                <a:ext uri="{FF2B5EF4-FFF2-40B4-BE49-F238E27FC236}">
                  <a16:creationId xmlns:a16="http://schemas.microsoft.com/office/drawing/2014/main" id="{4EB17E11-A9C8-3745-84E5-F35EED33D0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5410200"/>
              <a:ext cx="7556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i="1" dirty="0"/>
                <a:t>-j</a:t>
              </a:r>
              <a:r>
                <a:rPr lang="en-US" altLang="en-US" sz="1800" i="1" dirty="0"/>
                <a:t> ½</a:t>
              </a:r>
            </a:p>
          </p:txBody>
        </p:sp>
        <p:sp>
          <p:nvSpPr>
            <p:cNvPr id="18464" name="Line 31">
              <a:extLst>
                <a:ext uri="{FF2B5EF4-FFF2-40B4-BE49-F238E27FC236}">
                  <a16:creationId xmlns:a16="http://schemas.microsoft.com/office/drawing/2014/main" id="{30C6B010-A850-5241-94D1-F663AE4FB1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9788" y="56134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5" name="Text Box 94">
              <a:extLst>
                <a:ext uri="{FF2B5EF4-FFF2-40B4-BE49-F238E27FC236}">
                  <a16:creationId xmlns:a16="http://schemas.microsoft.com/office/drawing/2014/main" id="{566B4669-00DF-5F4F-A439-82E9B0F72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5812" y="5489544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2000" i="1" dirty="0"/>
                <a:t>Upconverted signal</a:t>
              </a:r>
            </a:p>
          </p:txBody>
        </p:sp>
        <p:sp>
          <p:nvSpPr>
            <p:cNvPr id="18466" name="Line 35">
              <a:extLst>
                <a:ext uri="{FF2B5EF4-FFF2-40B4-BE49-F238E27FC236}">
                  <a16:creationId xmlns:a16="http://schemas.microsoft.com/office/drawing/2014/main" id="{BB30D4E9-9C7F-9C47-B047-99361C8355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95436" y="3743662"/>
              <a:ext cx="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" name="Text Box 6">
            <a:extLst>
              <a:ext uri="{FF2B5EF4-FFF2-40B4-BE49-F238E27FC236}">
                <a16:creationId xmlns:a16="http://schemas.microsoft.com/office/drawing/2014/main" id="{9B28FF9A-AB9B-1C41-9F4A-4F4E8022E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713" y="6437234"/>
            <a:ext cx="2514600" cy="40011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dirty="0">
                <a:solidFill>
                  <a:schemeClr val="tx1"/>
                </a:solidFill>
              </a:rPr>
              <a:t>See Slides 1-8 and 1-9</a:t>
            </a:r>
          </a:p>
        </p:txBody>
      </p:sp>
      <p:sp>
        <p:nvSpPr>
          <p:cNvPr id="50" name="Slide Number Placeholder 4">
            <a:extLst>
              <a:ext uri="{FF2B5EF4-FFF2-40B4-BE49-F238E27FC236}">
                <a16:creationId xmlns:a16="http://schemas.microsoft.com/office/drawing/2014/main" id="{682F0404-76B5-8947-AACE-0170E818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 dirty="0"/>
              <a:t>15 - </a:t>
            </a:r>
            <a:fld id="{B1DF0A27-DEFE-4941-812A-E2FD7EB2F588}" type="slidenum">
              <a:rPr lang="en-US" altLang="en-US" sz="1400"/>
              <a:pPr/>
              <a:t>5</a:t>
            </a:fld>
            <a:endParaRPr lang="en-US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 autoUpdateAnimBg="0"/>
      <p:bldP spid="47" grpId="0" build="p" autoUpdateAnimBg="0"/>
      <p:bldP spid="48" grpId="0" build="p" autoUpdateAnimBg="0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73E31C6C-9CA2-624E-A8AD-AC89E80918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Use Bandwidth Efficiently?</a:t>
            </a:r>
          </a:p>
        </p:txBody>
      </p:sp>
      <p:grpSp>
        <p:nvGrpSpPr>
          <p:cNvPr id="24580" name="Group 92" descr="Quadrature amplitude modulation transmitter in continuous time.">
            <a:extLst>
              <a:ext uri="{FF2B5EF4-FFF2-40B4-BE49-F238E27FC236}">
                <a16:creationId xmlns:a16="http://schemas.microsoft.com/office/drawing/2014/main" id="{60C11FF0-B066-5B44-9253-CCE5BDE1D8FB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1447800"/>
            <a:ext cx="3810000" cy="3074988"/>
            <a:chOff x="4495800" y="2743200"/>
            <a:chExt cx="3810000" cy="3075301"/>
          </a:xfrm>
        </p:grpSpPr>
        <p:sp>
          <p:nvSpPr>
            <p:cNvPr id="46089" name="Line 4">
              <a:extLst>
                <a:ext uri="{FF2B5EF4-FFF2-40B4-BE49-F238E27FC236}">
                  <a16:creationId xmlns:a16="http://schemas.microsoft.com/office/drawing/2014/main" id="{2581A26B-022E-9B4F-A037-657399AB75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1925" y="30432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0" name="Line 11">
              <a:extLst>
                <a:ext uri="{FF2B5EF4-FFF2-40B4-BE49-F238E27FC236}">
                  <a16:creationId xmlns:a16="http://schemas.microsoft.com/office/drawing/2014/main" id="{95AE70E2-EBA3-584C-96AA-EF169FC702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43775" y="305099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1" name="Oval 12">
              <a:extLst>
                <a:ext uri="{FF2B5EF4-FFF2-40B4-BE49-F238E27FC236}">
                  <a16:creationId xmlns:a16="http://schemas.microsoft.com/office/drawing/2014/main" id="{05F8023F-8BCE-EB4C-9390-27F115BED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3412" y="2795587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46092" name="Line 13">
              <a:extLst>
                <a:ext uri="{FF2B5EF4-FFF2-40B4-BE49-F238E27FC236}">
                  <a16:creationId xmlns:a16="http://schemas.microsoft.com/office/drawing/2014/main" id="{624ECF05-732D-2341-AF80-E8C85DA94F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3" name="Line 14">
              <a:extLst>
                <a:ext uri="{FF2B5EF4-FFF2-40B4-BE49-F238E27FC236}">
                  <a16:creationId xmlns:a16="http://schemas.microsoft.com/office/drawing/2014/main" id="{8BB5AFD3-26F6-B64F-9661-7D4BE6EEF8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4" name="Line 15">
              <a:extLst>
                <a:ext uri="{FF2B5EF4-FFF2-40B4-BE49-F238E27FC236}">
                  <a16:creationId xmlns:a16="http://schemas.microsoft.com/office/drawing/2014/main" id="{298EED2A-BDAE-3E48-BE8F-598EDED708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99162" y="3309937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5" name="Oval 16">
              <a:extLst>
                <a:ext uri="{FF2B5EF4-FFF2-40B4-BE49-F238E27FC236}">
                  <a16:creationId xmlns:a16="http://schemas.microsoft.com/office/drawing/2014/main" id="{1A276050-D6EF-0A49-8933-D25FFED5B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9775" y="359251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6096" name="Text Box 17">
              <a:extLst>
                <a:ext uri="{FF2B5EF4-FFF2-40B4-BE49-F238E27FC236}">
                  <a16:creationId xmlns:a16="http://schemas.microsoft.com/office/drawing/2014/main" id="{73BDE4F4-133B-1F4E-9048-27C4E56955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50" y="34242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cos(</a:t>
              </a: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2400" b="0">
                  <a:solidFill>
                    <a:schemeClr val="tx1"/>
                  </a:solidFill>
                </a:rPr>
                <a:t> 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097" name="Text Box 28">
              <a:extLst>
                <a:ext uri="{FF2B5EF4-FFF2-40B4-BE49-F238E27FC236}">
                  <a16:creationId xmlns:a16="http://schemas.microsoft.com/office/drawing/2014/main" id="{CB31DD0F-AB7B-AC4C-ABA3-09FC832CF9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0975" y="50244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sin(</a:t>
              </a:r>
              <a:r>
                <a:rPr lang="en-US" altLang="en-US" sz="2400" b="0" i="1">
                  <a:solidFill>
                    <a:schemeClr val="tx1"/>
                  </a:solidFill>
                  <a:sym typeface="Symbol" pitchFamily="2" charset="2"/>
                </a:rPr>
                <a:t>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c</a:t>
              </a:r>
              <a:r>
                <a:rPr lang="en-US" altLang="en-US" sz="2400" b="0" i="1">
                  <a:solidFill>
                    <a:schemeClr val="tx1"/>
                  </a:solidFill>
                </a:rPr>
                <a:t> 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098" name="Line 29">
              <a:extLst>
                <a:ext uri="{FF2B5EF4-FFF2-40B4-BE49-F238E27FC236}">
                  <a16:creationId xmlns:a16="http://schemas.microsoft.com/office/drawing/2014/main" id="{5AE68101-5E47-9A40-9AE5-140DE8BFBB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4250" y="409874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99" name="Line 31">
              <a:extLst>
                <a:ext uri="{FF2B5EF4-FFF2-40B4-BE49-F238E27FC236}">
                  <a16:creationId xmlns:a16="http://schemas.microsoft.com/office/drawing/2014/main" id="{65016494-AD43-1245-8AAF-57DA6299AE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3048000"/>
              <a:ext cx="1079500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0" name="Line 32">
              <a:extLst>
                <a:ext uri="{FF2B5EF4-FFF2-40B4-BE49-F238E27FC236}">
                  <a16:creationId xmlns:a16="http://schemas.microsoft.com/office/drawing/2014/main" id="{EF789430-BBC6-2747-BCB0-6200A6D25D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0000" y="38814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1" name="Line 45">
              <a:extLst>
                <a:ext uri="{FF2B5EF4-FFF2-40B4-BE49-F238E27FC236}">
                  <a16:creationId xmlns:a16="http://schemas.microsoft.com/office/drawing/2014/main" id="{1B14AC50-E2B2-AC41-B572-CCFD7213A0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1362" y="3290887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2" name="Line 46">
              <a:extLst>
                <a:ext uri="{FF2B5EF4-FFF2-40B4-BE49-F238E27FC236}">
                  <a16:creationId xmlns:a16="http://schemas.microsoft.com/office/drawing/2014/main" id="{ECD752F3-A7D9-7B43-80F0-AF8ACBA71E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6112" y="338613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3" name="Line 47">
              <a:extLst>
                <a:ext uri="{FF2B5EF4-FFF2-40B4-BE49-F238E27FC236}">
                  <a16:creationId xmlns:a16="http://schemas.microsoft.com/office/drawing/2014/main" id="{25D2B258-C1F1-3C42-A6D9-99F3F09129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6112" y="428148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4" name="Line 51">
              <a:extLst>
                <a:ext uri="{FF2B5EF4-FFF2-40B4-BE49-F238E27FC236}">
                  <a16:creationId xmlns:a16="http://schemas.microsoft.com/office/drawing/2014/main" id="{C3415F0B-2529-AA43-A9D0-F39CCB5393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80112" y="4991100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5" name="TextBox 76">
              <a:extLst>
                <a:ext uri="{FF2B5EF4-FFF2-40B4-BE49-F238E27FC236}">
                  <a16:creationId xmlns:a16="http://schemas.microsoft.com/office/drawing/2014/main" id="{6E3142AE-1FCB-C846-8BEE-64B7DB479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2743200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1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106" name="Line 4">
              <a:extLst>
                <a:ext uri="{FF2B5EF4-FFF2-40B4-BE49-F238E27FC236}">
                  <a16:creationId xmlns:a16="http://schemas.microsoft.com/office/drawing/2014/main" id="{44F94CA3-3F2C-A14B-A01B-835DEE368C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1925" y="4651552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7" name="Oval 12">
              <a:extLst>
                <a:ext uri="{FF2B5EF4-FFF2-40B4-BE49-F238E27FC236}">
                  <a16:creationId xmlns:a16="http://schemas.microsoft.com/office/drawing/2014/main" id="{4D0BE56D-0523-4644-81C1-D70AA102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3412" y="440390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3200" b="0">
                <a:solidFill>
                  <a:schemeClr val="tx1"/>
                </a:solidFill>
              </a:endParaRPr>
            </a:p>
          </p:txBody>
        </p:sp>
        <p:sp>
          <p:nvSpPr>
            <p:cNvPr id="46108" name="Line 13">
              <a:extLst>
                <a:ext uri="{FF2B5EF4-FFF2-40B4-BE49-F238E27FC236}">
                  <a16:creationId xmlns:a16="http://schemas.microsoft.com/office/drawing/2014/main" id="{1D8A0C1B-8586-3A48-82C2-66BB6EDDD5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09" name="Line 14">
              <a:extLst>
                <a:ext uri="{FF2B5EF4-FFF2-40B4-BE49-F238E27FC236}">
                  <a16:creationId xmlns:a16="http://schemas.microsoft.com/office/drawing/2014/main" id="{DA3B155A-ED0E-3246-962A-B50BABBBB5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10" name="Line 31">
              <a:extLst>
                <a:ext uri="{FF2B5EF4-FFF2-40B4-BE49-F238E27FC236}">
                  <a16:creationId xmlns:a16="http://schemas.microsoft.com/office/drawing/2014/main" id="{20F0B69C-4504-FD48-8D1A-D6DC37A66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4659490"/>
              <a:ext cx="1079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11" name="TextBox 89">
              <a:extLst>
                <a:ext uri="{FF2B5EF4-FFF2-40B4-BE49-F238E27FC236}">
                  <a16:creationId xmlns:a16="http://schemas.microsoft.com/office/drawing/2014/main" id="{3FFB4A07-0CA9-A349-9E1D-E295FF0671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4308652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x</a:t>
              </a:r>
              <a:r>
                <a:rPr lang="en-US" altLang="en-US" sz="2400" b="0" baseline="-25000">
                  <a:solidFill>
                    <a:schemeClr val="tx1"/>
                  </a:solidFill>
                </a:rPr>
                <a:t>2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46112" name="TextBox 90">
              <a:extLst>
                <a:ext uri="{FF2B5EF4-FFF2-40B4-BE49-F238E27FC236}">
                  <a16:creationId xmlns:a16="http://schemas.microsoft.com/office/drawing/2014/main" id="{49022279-95A0-A14B-9C55-19F1392BC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00" y="3276600"/>
              <a:ext cx="685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s</a:t>
              </a:r>
              <a:r>
                <a:rPr lang="en-US" altLang="en-US" sz="2400" b="0">
                  <a:solidFill>
                    <a:schemeClr val="tx1"/>
                  </a:solidFill>
                </a:rPr>
                <a:t>(</a:t>
              </a:r>
              <a:r>
                <a:rPr lang="en-US" altLang="en-US" sz="2400" b="0" i="1">
                  <a:solidFill>
                    <a:schemeClr val="tx1"/>
                  </a:solidFill>
                </a:rPr>
                <a:t>t</a:t>
              </a:r>
              <a:r>
                <a:rPr lang="en-US" altLang="en-US" sz="2400" b="0">
                  <a:solidFill>
                    <a:schemeClr val="tx1"/>
                  </a:solidFill>
                </a:rPr>
                <a:t>)</a:t>
              </a:r>
            </a:p>
          </p:txBody>
        </p:sp>
      </p:grpSp>
      <p:graphicFrame>
        <p:nvGraphicFramePr>
          <p:cNvPr id="24581" name="Object 52">
            <a:extLst>
              <a:ext uri="{FF2B5EF4-FFF2-40B4-BE49-F238E27FC236}">
                <a16:creationId xmlns:a16="http://schemas.microsoft.com/office/drawing/2014/main" id="{DD06CD45-F586-4346-8117-DCD8474114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4419600"/>
          <a:ext cx="7467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3624400" imgH="9067800" progId="Equation.3">
                  <p:embed/>
                </p:oleObj>
              </mc:Choice>
              <mc:Fallback>
                <p:oleObj name="Equation" r:id="rId2" imgW="93624400" imgH="9067800" progId="Equation.3">
                  <p:embed/>
                  <p:pic>
                    <p:nvPicPr>
                      <p:cNvPr id="24581" name="Object 52">
                        <a:extLst>
                          <a:ext uri="{FF2B5EF4-FFF2-40B4-BE49-F238E27FC236}">
                            <a16:creationId xmlns:a16="http://schemas.microsoft.com/office/drawing/2014/main" id="{DD06CD45-F586-4346-8117-DCD8474114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419600"/>
                        <a:ext cx="7467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9089B0D-214A-A844-B534-8238F02AACEE}"/>
              </a:ext>
            </a:extLst>
          </p:cNvPr>
          <p:cNvSpPr txBox="1">
            <a:spLocks/>
          </p:cNvSpPr>
          <p:nvPr/>
        </p:nvSpPr>
        <p:spPr bwMode="auto">
          <a:xfrm>
            <a:off x="457200" y="5105400"/>
            <a:ext cx="8077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1800"/>
              </a:spcBef>
            </a:pPr>
            <a:r>
              <a:rPr lang="en-US" altLang="en-US" dirty="0"/>
              <a:t>Cosine modulated signal is in theory </a:t>
            </a:r>
            <a:r>
              <a:rPr lang="en-US" altLang="en-US" i="1" dirty="0"/>
              <a:t>orthogonal</a:t>
            </a:r>
            <a:r>
              <a:rPr lang="en-US" altLang="en-US" dirty="0"/>
              <a:t> to sine modulated signal at transmitter</a:t>
            </a:r>
          </a:p>
          <a:p>
            <a:pPr lvl="1">
              <a:buFontTx/>
              <a:buNone/>
            </a:pPr>
            <a:r>
              <a:rPr lang="en-US" altLang="en-US" dirty="0"/>
              <a:t>Receiver separates </a:t>
            </a:r>
            <a:r>
              <a:rPr lang="en-US" altLang="en-US" i="1" dirty="0"/>
              <a:t>x</a:t>
            </a:r>
            <a:r>
              <a:rPr lang="en-US" altLang="en-US" baseline="-25000" dirty="0"/>
              <a:t>1</a:t>
            </a:r>
            <a:r>
              <a:rPr lang="en-US" altLang="en-US" dirty="0"/>
              <a:t>(</a:t>
            </a:r>
            <a:r>
              <a:rPr lang="en-US" altLang="en-US" i="1" dirty="0"/>
              <a:t>t</a:t>
            </a:r>
            <a:r>
              <a:rPr lang="en-US" altLang="en-US" dirty="0"/>
              <a:t>) and </a:t>
            </a:r>
            <a:r>
              <a:rPr lang="en-US" altLang="en-US" i="1" dirty="0"/>
              <a:t>x</a:t>
            </a:r>
            <a:r>
              <a:rPr lang="en-US" altLang="en-US" baseline="-25000" dirty="0"/>
              <a:t>2</a:t>
            </a:r>
            <a:r>
              <a:rPr lang="en-US" altLang="en-US" dirty="0"/>
              <a:t>(</a:t>
            </a:r>
            <a:r>
              <a:rPr lang="en-US" altLang="en-US" i="1" dirty="0"/>
              <a:t>t</a:t>
            </a:r>
            <a:r>
              <a:rPr lang="en-US" altLang="en-US" dirty="0"/>
              <a:t>) through demodulation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7468E5C2-86E1-E64C-B688-6703BEDB5663}"/>
              </a:ext>
            </a:extLst>
          </p:cNvPr>
          <p:cNvSpPr txBox="1">
            <a:spLocks/>
          </p:cNvSpPr>
          <p:nvPr/>
        </p:nvSpPr>
        <p:spPr bwMode="auto">
          <a:xfrm>
            <a:off x="457200" y="2362199"/>
            <a:ext cx="4784725" cy="206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>
              <a:buFontTx/>
              <a:buNone/>
            </a:pPr>
            <a:r>
              <a:rPr lang="en-US" altLang="en-US" dirty="0"/>
              <a:t>Send two baseband signals in same transmission bandwidth</a:t>
            </a:r>
          </a:p>
          <a:p>
            <a:pPr lvl="1">
              <a:buFontTx/>
              <a:buNone/>
            </a:pPr>
            <a:r>
              <a:rPr lang="en-US" altLang="en-US" dirty="0"/>
              <a:t>Called Quadrature Amplitude </a:t>
            </a:r>
            <a:br>
              <a:rPr lang="en-US" altLang="en-US" dirty="0"/>
            </a:br>
            <a:r>
              <a:rPr lang="en-US" altLang="en-US" dirty="0"/>
              <a:t>Modulation (QAM)</a:t>
            </a:r>
          </a:p>
          <a:p>
            <a:pPr lvl="1">
              <a:buFontTx/>
              <a:buNone/>
            </a:pPr>
            <a:r>
              <a:rPr lang="en-US" altLang="en-US" dirty="0"/>
              <a:t>Used in DSL, cable, Wi-Fi, LTE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0E5BFA2B-0E97-2447-B3CF-77F8C58DB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1447800"/>
            <a:ext cx="5459412" cy="9445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Sinusoidal mod doubles transmission bandwidth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461E6-6B82-BB43-A713-E15305AF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QAM Transmitter Architecture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2767E-2F3B-6A4A-93F7-629848993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00064"/>
          </a:xfrm>
        </p:spPr>
        <p:txBody>
          <a:bodyPr/>
          <a:lstStyle/>
          <a:p>
            <a:r>
              <a:rPr lang="en-US" dirty="0"/>
              <a:t>Use D/A converter for each baseband PAM channel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0EDE525-D594-3A40-99FB-4D70C4B20708}"/>
              </a:ext>
            </a:extLst>
          </p:cNvPr>
          <p:cNvGrpSpPr/>
          <p:nvPr/>
        </p:nvGrpSpPr>
        <p:grpSpPr>
          <a:xfrm>
            <a:off x="2190750" y="2252663"/>
            <a:ext cx="1143000" cy="2122487"/>
            <a:chOff x="2190750" y="2252663"/>
            <a:chExt cx="1143000" cy="2122487"/>
          </a:xfrm>
        </p:grpSpPr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3302635E-6833-B54B-89B5-7864538A77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1313" y="2405063"/>
              <a:ext cx="338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12FC2CC1-65FF-C141-8B46-DA59A308C7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3150" y="2252663"/>
              <a:ext cx="51911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i</a:t>
              </a:r>
              <a:r>
                <a:rPr lang="en-US" altLang="en-US" sz="1800"/>
                <a:t>[</a:t>
              </a:r>
              <a:r>
                <a:rPr lang="en-US" altLang="en-US" sz="1800" i="1"/>
                <a:t>n</a:t>
              </a:r>
              <a:r>
                <a:rPr lang="en-US" altLang="en-US" sz="1800"/>
                <a:t>]</a:t>
              </a:r>
            </a:p>
          </p:txBody>
        </p:sp>
        <p:sp>
          <p:nvSpPr>
            <p:cNvPr id="18" name="Line 19">
              <a:extLst>
                <a:ext uri="{FF2B5EF4-FFF2-40B4-BE49-F238E27FC236}">
                  <a16:creationId xmlns:a16="http://schemas.microsoft.com/office/drawing/2014/main" id="{F39CA5E7-CBB6-7B46-B238-DB5EF83E08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2900" y="4310063"/>
              <a:ext cx="336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20">
              <a:extLst>
                <a:ext uri="{FF2B5EF4-FFF2-40B4-BE49-F238E27FC236}">
                  <a16:creationId xmlns:a16="http://schemas.microsoft.com/office/drawing/2014/main" id="{2752AB79-43AF-6049-B46E-4C9FA3F23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4888" y="4005263"/>
              <a:ext cx="5683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q</a:t>
              </a:r>
              <a:r>
                <a:rPr lang="en-US" altLang="en-US" sz="1800"/>
                <a:t>[</a:t>
              </a:r>
              <a:r>
                <a:rPr lang="en-US" altLang="en-US" sz="1800" i="1"/>
                <a:t>n</a:t>
              </a:r>
              <a:r>
                <a:rPr lang="en-US" altLang="en-US" sz="1800"/>
                <a:t>]</a:t>
              </a:r>
            </a:p>
          </p:txBody>
        </p:sp>
        <p:sp>
          <p:nvSpPr>
            <p:cNvPr id="34" name="Rectangle 108">
              <a:extLst>
                <a:ext uri="{FF2B5EF4-FFF2-40B4-BE49-F238E27FC236}">
                  <a16:creationId xmlns:a16="http://schemas.microsoft.com/office/drawing/2014/main" id="{540C43CE-EDA1-D74E-9D23-8B77FD300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750" y="3071813"/>
              <a:ext cx="11430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Map to 2-D </a:t>
              </a:r>
            </a:p>
            <a:p>
              <a:r>
                <a:rPr lang="en-US" altLang="en-US" sz="1600" dirty="0"/>
                <a:t>constellation</a:t>
              </a:r>
            </a:p>
          </p:txBody>
        </p:sp>
        <p:sp>
          <p:nvSpPr>
            <p:cNvPr id="38" name="Line 42">
              <a:extLst>
                <a:ext uri="{FF2B5EF4-FFF2-40B4-BE49-F238E27FC236}">
                  <a16:creationId xmlns:a16="http://schemas.microsoft.com/office/drawing/2014/main" id="{2664F507-3C37-F047-9195-3680D93B77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76550" y="3700463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3">
              <a:extLst>
                <a:ext uri="{FF2B5EF4-FFF2-40B4-BE49-F238E27FC236}">
                  <a16:creationId xmlns:a16="http://schemas.microsoft.com/office/drawing/2014/main" id="{A53037E4-7A60-7D4E-9BB4-1CAAFD38C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76550" y="2405063"/>
              <a:ext cx="0" cy="666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F16454B-60EC-434F-BED5-E71F39B44961}"/>
              </a:ext>
            </a:extLst>
          </p:cNvPr>
          <p:cNvGrpSpPr/>
          <p:nvPr/>
        </p:nvGrpSpPr>
        <p:grpSpPr>
          <a:xfrm>
            <a:off x="152400" y="2633663"/>
            <a:ext cx="2247900" cy="1143000"/>
            <a:chOff x="152400" y="2633663"/>
            <a:chExt cx="2247900" cy="1143000"/>
          </a:xfrm>
        </p:grpSpPr>
        <p:sp>
          <p:nvSpPr>
            <p:cNvPr id="29" name="Rectangle 103">
              <a:extLst>
                <a:ext uri="{FF2B5EF4-FFF2-40B4-BE49-F238E27FC236}">
                  <a16:creationId xmlns:a16="http://schemas.microsoft.com/office/drawing/2014/main" id="{8AB3D6D8-28C6-2F48-B9FD-53D244912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950" y="3014663"/>
              <a:ext cx="9525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Serial/</a:t>
              </a:r>
              <a:br>
                <a:rPr lang="en-US" altLang="en-US" sz="1600" dirty="0"/>
              </a:br>
              <a:r>
                <a:rPr lang="en-US" altLang="en-US" sz="1600" dirty="0"/>
                <a:t>parallel</a:t>
              </a:r>
              <a:br>
                <a:rPr lang="en-US" altLang="en-US" sz="1600" dirty="0"/>
              </a:br>
              <a:r>
                <a:rPr lang="en-US" altLang="en-US" sz="1600" dirty="0"/>
                <a:t>converter</a:t>
              </a:r>
            </a:p>
          </p:txBody>
        </p:sp>
        <p:sp>
          <p:nvSpPr>
            <p:cNvPr id="30" name="Line 34">
              <a:extLst>
                <a:ext uri="{FF2B5EF4-FFF2-40B4-BE49-F238E27FC236}">
                  <a16:creationId xmlns:a16="http://schemas.microsoft.com/office/drawing/2014/main" id="{D76FF088-DF9F-BD42-8AB3-FF59ECA535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" y="3395663"/>
              <a:ext cx="438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5">
              <a:extLst>
                <a:ext uri="{FF2B5EF4-FFF2-40B4-BE49-F238E27FC236}">
                  <a16:creationId xmlns:a16="http://schemas.microsoft.com/office/drawing/2014/main" id="{B8D5CCC8-3F5C-1D48-AC25-1AE68CA8A9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1800" y="3319463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36">
              <a:extLst>
                <a:ext uri="{FF2B5EF4-FFF2-40B4-BE49-F238E27FC236}">
                  <a16:creationId xmlns:a16="http://schemas.microsoft.com/office/drawing/2014/main" id="{8D5CD95B-4F70-9341-B9C6-E72F7CCC2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750" y="3414713"/>
              <a:ext cx="273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/>
                <a:t>1</a:t>
              </a:r>
            </a:p>
          </p:txBody>
        </p:sp>
        <p:sp>
          <p:nvSpPr>
            <p:cNvPr id="33" name="Text Box 37">
              <a:extLst>
                <a:ext uri="{FF2B5EF4-FFF2-40B4-BE49-F238E27FC236}">
                  <a16:creationId xmlns:a16="http://schemas.microsoft.com/office/drawing/2014/main" id="{ADD685AC-3501-FF48-84B5-C2869C3486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00" y="2862263"/>
              <a:ext cx="5524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/>
                <a:t>Bits</a:t>
              </a:r>
            </a:p>
          </p:txBody>
        </p:sp>
        <p:sp>
          <p:nvSpPr>
            <p:cNvPr id="35" name="Line 39">
              <a:extLst>
                <a:ext uri="{FF2B5EF4-FFF2-40B4-BE49-F238E27FC236}">
                  <a16:creationId xmlns:a16="http://schemas.microsoft.com/office/drawing/2014/main" id="{1FAFA8BB-8F34-1742-BEE0-50D0BC63BD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5450" y="3376613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40">
              <a:extLst>
                <a:ext uri="{FF2B5EF4-FFF2-40B4-BE49-F238E27FC236}">
                  <a16:creationId xmlns:a16="http://schemas.microsoft.com/office/drawing/2014/main" id="{64038EB5-E234-3A4B-9C05-B89B74D04F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9750" y="3300413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41">
              <a:extLst>
                <a:ext uri="{FF2B5EF4-FFF2-40B4-BE49-F238E27FC236}">
                  <a16:creationId xmlns:a16="http://schemas.microsoft.com/office/drawing/2014/main" id="{DBE6C838-3F09-954A-A345-259B8B1B3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4513" y="3376613"/>
              <a:ext cx="2635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/>
                <a:t>J</a:t>
              </a:r>
            </a:p>
          </p:txBody>
        </p:sp>
        <p:sp>
          <p:nvSpPr>
            <p:cNvPr id="45" name="Text Box 54">
              <a:extLst>
                <a:ext uri="{FF2B5EF4-FFF2-40B4-BE49-F238E27FC236}">
                  <a16:creationId xmlns:a16="http://schemas.microsoft.com/office/drawing/2014/main" id="{01224956-17CE-F84C-BDB1-9F053E8F7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6850" y="2633663"/>
              <a:ext cx="9334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Index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 Box 44">
                <a:extLst>
                  <a:ext uri="{FF2B5EF4-FFF2-40B4-BE49-F238E27FC236}">
                    <a16:creationId xmlns:a16="http://schemas.microsoft.com/office/drawing/2014/main" id="{CC4388C1-D1DE-AE4E-A822-68D36EB176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0800" y="5862935"/>
                <a:ext cx="614838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20000"/>
                  </a:spcBef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D/A power consumption </a:t>
                </a:r>
                <a14:m>
                  <m:oMath xmlns:m="http://schemas.openxmlformats.org/officeDocument/2006/math">
                    <m:r>
                      <a:rPr lang="en-US" alt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</m:oMath>
                </a14:m>
                <a:endParaRPr lang="en-US" alt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1" name="Text Box 44">
                <a:extLst>
                  <a:ext uri="{FF2B5EF4-FFF2-40B4-BE49-F238E27FC236}">
                    <a16:creationId xmlns:a16="http://schemas.microsoft.com/office/drawing/2014/main" id="{CC4388C1-D1DE-AE4E-A822-68D36EB17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0800" y="5862935"/>
                <a:ext cx="6148387" cy="461665"/>
              </a:xfrm>
              <a:prstGeom prst="rect">
                <a:avLst/>
              </a:prstGeom>
              <a:blipFill>
                <a:blip r:embed="rId3"/>
                <a:stretch>
                  <a:fillRect l="-1649" t="-10526" b="-26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4" name="Group 133">
            <a:extLst>
              <a:ext uri="{FF2B5EF4-FFF2-40B4-BE49-F238E27FC236}">
                <a16:creationId xmlns:a16="http://schemas.microsoft.com/office/drawing/2014/main" id="{35D93D85-7864-5341-8918-47F466AD6150}"/>
              </a:ext>
            </a:extLst>
          </p:cNvPr>
          <p:cNvGrpSpPr/>
          <p:nvPr/>
        </p:nvGrpSpPr>
        <p:grpSpPr>
          <a:xfrm>
            <a:off x="279400" y="4054475"/>
            <a:ext cx="2057400" cy="2651125"/>
            <a:chOff x="279400" y="4054475"/>
            <a:chExt cx="2057400" cy="2651125"/>
          </a:xfrm>
        </p:grpSpPr>
        <p:sp>
          <p:nvSpPr>
            <p:cNvPr id="103" name="Text Box 35">
              <a:extLst>
                <a:ext uri="{FF2B5EF4-FFF2-40B4-BE49-F238E27FC236}">
                  <a16:creationId xmlns:a16="http://schemas.microsoft.com/office/drawing/2014/main" id="{6E45E6F9-2C7F-0B4E-A5D1-8F7A774F0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400" y="5883275"/>
              <a:ext cx="2057400" cy="822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rgbClr val="CC3300"/>
                  </a:solidFill>
                </a:rPr>
                <a:t>4-level QAM Constellation</a:t>
              </a:r>
            </a:p>
          </p:txBody>
        </p:sp>
        <p:grpSp>
          <p:nvGrpSpPr>
            <p:cNvPr id="104" name="Group 48">
              <a:extLst>
                <a:ext uri="{FF2B5EF4-FFF2-40B4-BE49-F238E27FC236}">
                  <a16:creationId xmlns:a16="http://schemas.microsoft.com/office/drawing/2014/main" id="{76681012-6831-BD4F-B543-549ED9266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00" y="4054475"/>
              <a:ext cx="1873250" cy="1828800"/>
              <a:chOff x="4608" y="2602"/>
              <a:chExt cx="1180" cy="1152"/>
            </a:xfrm>
          </p:grpSpPr>
          <p:sp>
            <p:nvSpPr>
              <p:cNvPr id="105" name="Line 24">
                <a:extLst>
                  <a:ext uri="{FF2B5EF4-FFF2-40B4-BE49-F238E27FC236}">
                    <a16:creationId xmlns:a16="http://schemas.microsoft.com/office/drawing/2014/main" id="{A5AE11FD-786C-AA49-8991-E261558CC5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6" y="324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25">
                <a:extLst>
                  <a:ext uri="{FF2B5EF4-FFF2-40B4-BE49-F238E27FC236}">
                    <a16:creationId xmlns:a16="http://schemas.microsoft.com/office/drawing/2014/main" id="{2EB991E1-8E13-8C42-BBA9-F4E40B783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3" y="2698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Oval 26">
                <a:extLst>
                  <a:ext uri="{FF2B5EF4-FFF2-40B4-BE49-F238E27FC236}">
                    <a16:creationId xmlns:a16="http://schemas.microsoft.com/office/drawing/2014/main" id="{2A85C1E6-7335-F04C-8FFC-E9A50D368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80"/>
                <a:ext cx="86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08" name="Oval 27">
                <a:extLst>
                  <a:ext uri="{FF2B5EF4-FFF2-40B4-BE49-F238E27FC236}">
                    <a16:creationId xmlns:a16="http://schemas.microsoft.com/office/drawing/2014/main" id="{2BFE8F86-4EE1-B44D-902A-860C113A6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880"/>
                <a:ext cx="87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09" name="Oval 28">
                <a:extLst>
                  <a:ext uri="{FF2B5EF4-FFF2-40B4-BE49-F238E27FC236}">
                    <a16:creationId xmlns:a16="http://schemas.microsoft.com/office/drawing/2014/main" id="{68B99C67-45F5-0844-9343-E83AC8584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3506"/>
                <a:ext cx="86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10" name="Oval 29">
                <a:extLst>
                  <a:ext uri="{FF2B5EF4-FFF2-40B4-BE49-F238E27FC236}">
                    <a16:creationId xmlns:a16="http://schemas.microsoft.com/office/drawing/2014/main" id="{49BE1CFE-61F2-F745-80F3-32B7310D9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3506"/>
                <a:ext cx="87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11" name="Text Box 33">
                <a:extLst>
                  <a:ext uri="{FF2B5EF4-FFF2-40B4-BE49-F238E27FC236}">
                    <a16:creationId xmlns:a16="http://schemas.microsoft.com/office/drawing/2014/main" id="{BCABF257-77F8-F44A-A4BA-93A9DB4E82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6" y="3322"/>
                <a:ext cx="1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I</a:t>
                </a:r>
              </a:p>
            </p:txBody>
          </p:sp>
          <p:sp>
            <p:nvSpPr>
              <p:cNvPr id="112" name="Text Box 34">
                <a:extLst>
                  <a:ext uri="{FF2B5EF4-FFF2-40B4-BE49-F238E27FC236}">
                    <a16:creationId xmlns:a16="http://schemas.microsoft.com/office/drawing/2014/main" id="{0918B989-6619-7143-AAE2-BF6222BF2B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2" y="2602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Q</a:t>
                </a:r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0A17463E-2E9A-EA46-9E5D-0DCC5E3B4A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38">
                <a:extLst>
                  <a:ext uri="{FF2B5EF4-FFF2-40B4-BE49-F238E27FC236}">
                    <a16:creationId xmlns:a16="http://schemas.microsoft.com/office/drawing/2014/main" id="{CECB01EF-F94C-1748-A432-489F59F42A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39">
                <a:extLst>
                  <a:ext uri="{FF2B5EF4-FFF2-40B4-BE49-F238E27FC236}">
                    <a16:creationId xmlns:a16="http://schemas.microsoft.com/office/drawing/2014/main" id="{F9356663-1836-A247-965B-BA92152A3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29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40">
                <a:extLst>
                  <a:ext uri="{FF2B5EF4-FFF2-40B4-BE49-F238E27FC236}">
                    <a16:creationId xmlns:a16="http://schemas.microsoft.com/office/drawing/2014/main" id="{12668BE6-71A6-1E4F-8D6F-7990DF2D5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Text Box 42">
                <a:extLst>
                  <a:ext uri="{FF2B5EF4-FFF2-40B4-BE49-F238E27FC236}">
                    <a16:creationId xmlns:a16="http://schemas.microsoft.com/office/drawing/2014/main" id="{BFE7B6EA-0ABF-FA45-A17B-54C4145550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76" y="326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118" name="Text Box 43">
                <a:extLst>
                  <a:ext uri="{FF2B5EF4-FFF2-40B4-BE49-F238E27FC236}">
                    <a16:creationId xmlns:a16="http://schemas.microsoft.com/office/drawing/2014/main" id="{BECA62EA-E2C9-864C-BC51-E2FA5DEDF4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4" y="288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119" name="Text Box 44">
                <a:extLst>
                  <a:ext uri="{FF2B5EF4-FFF2-40B4-BE49-F238E27FC236}">
                    <a16:creationId xmlns:a16="http://schemas.microsoft.com/office/drawing/2014/main" id="{1E3FF449-4A1A-D647-9ADC-6EB5D084E5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322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  <p:sp>
            <p:nvSpPr>
              <p:cNvPr id="120" name="Text Box 45">
                <a:extLst>
                  <a:ext uri="{FF2B5EF4-FFF2-40B4-BE49-F238E27FC236}">
                    <a16:creationId xmlns:a16="http://schemas.microsoft.com/office/drawing/2014/main" id="{67469F96-147C-5244-8A5D-23F31461E0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6" y="3513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</p:grp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F218CAC-4B83-A54E-8072-A81B07A9E705}"/>
              </a:ext>
            </a:extLst>
          </p:cNvPr>
          <p:cNvGrpSpPr/>
          <p:nvPr/>
        </p:nvGrpSpPr>
        <p:grpSpPr>
          <a:xfrm>
            <a:off x="6324600" y="2175935"/>
            <a:ext cx="2590800" cy="2446864"/>
            <a:chOff x="6324600" y="2175935"/>
            <a:chExt cx="2590800" cy="2446864"/>
          </a:xfrm>
        </p:grpSpPr>
        <p:sp>
          <p:nvSpPr>
            <p:cNvPr id="77" name="Line 11">
              <a:extLst>
                <a:ext uri="{FF2B5EF4-FFF2-40B4-BE49-F238E27FC236}">
                  <a16:creationId xmlns:a16="http://schemas.microsoft.com/office/drawing/2014/main" id="{73AFDEAB-C76F-6C4A-A1DF-D35A708305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6575" y="2435226"/>
              <a:ext cx="1588" cy="6889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C21C9D1-D44E-CF4B-8A1C-6F2204D6BF81}"/>
                </a:ext>
              </a:extLst>
            </p:cNvPr>
            <p:cNvGrpSpPr/>
            <p:nvPr/>
          </p:nvGrpSpPr>
          <p:grpSpPr>
            <a:xfrm>
              <a:off x="6879440" y="2175935"/>
              <a:ext cx="533400" cy="533400"/>
              <a:chOff x="6650840" y="2133600"/>
              <a:chExt cx="533400" cy="533400"/>
            </a:xfrm>
          </p:grpSpPr>
          <p:sp>
            <p:nvSpPr>
              <p:cNvPr id="78" name="Oval 86">
                <a:extLst>
                  <a:ext uri="{FF2B5EF4-FFF2-40B4-BE49-F238E27FC236}">
                    <a16:creationId xmlns:a16="http://schemas.microsoft.com/office/drawing/2014/main" id="{32A4CC49-0759-EF4F-B0B8-17ED6FAF0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50840" y="2133600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 sz="3200"/>
              </a:p>
            </p:txBody>
          </p:sp>
          <p:sp>
            <p:nvSpPr>
              <p:cNvPr id="79" name="Line 13">
                <a:extLst>
                  <a:ext uri="{FF2B5EF4-FFF2-40B4-BE49-F238E27FC236}">
                    <a16:creationId xmlns:a16="http://schemas.microsoft.com/office/drawing/2014/main" id="{6E2EC113-45B7-6944-AA15-5E4A21284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040" y="22098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14">
                <a:extLst>
                  <a:ext uri="{FF2B5EF4-FFF2-40B4-BE49-F238E27FC236}">
                    <a16:creationId xmlns:a16="http://schemas.microsoft.com/office/drawing/2014/main" id="{32EDF236-02AA-2A4A-B411-041521A4D2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27040" y="22098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" name="Line 15">
              <a:extLst>
                <a:ext uri="{FF2B5EF4-FFF2-40B4-BE49-F238E27FC236}">
                  <a16:creationId xmlns:a16="http://schemas.microsoft.com/office/drawing/2014/main" id="{2E33D9B5-5BF5-6943-B595-9166AF0EC3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39789" y="2702456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Oval 90">
              <a:extLst>
                <a:ext uri="{FF2B5EF4-FFF2-40B4-BE49-F238E27FC236}">
                  <a16:creationId xmlns:a16="http://schemas.microsoft.com/office/drawing/2014/main" id="{276BD98E-46D8-8A4E-B7F3-9F39FEB2E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4163" y="3140075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/>
                <a:t>+</a:t>
              </a: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3D727F54-7E3D-6046-A009-C9D8D23A5C20}"/>
                </a:ext>
              </a:extLst>
            </p:cNvPr>
            <p:cNvGrpSpPr/>
            <p:nvPr/>
          </p:nvGrpSpPr>
          <p:grpSpPr>
            <a:xfrm>
              <a:off x="6873090" y="4089399"/>
              <a:ext cx="533400" cy="533400"/>
              <a:chOff x="6644490" y="4114800"/>
              <a:chExt cx="533400" cy="533400"/>
            </a:xfrm>
          </p:grpSpPr>
          <p:sp>
            <p:nvSpPr>
              <p:cNvPr id="84" name="Oval 96">
                <a:extLst>
                  <a:ext uri="{FF2B5EF4-FFF2-40B4-BE49-F238E27FC236}">
                    <a16:creationId xmlns:a16="http://schemas.microsoft.com/office/drawing/2014/main" id="{79F6EA36-9C70-9647-A1A0-07C67E1C3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4490" y="4114800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 sz="3200"/>
              </a:p>
            </p:txBody>
          </p:sp>
          <p:sp>
            <p:nvSpPr>
              <p:cNvPr id="85" name="Line 26">
                <a:extLst>
                  <a:ext uri="{FF2B5EF4-FFF2-40B4-BE49-F238E27FC236}">
                    <a16:creationId xmlns:a16="http://schemas.microsoft.com/office/drawing/2014/main" id="{2A364914-232F-D24E-8489-C7A8359F5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0690" y="41910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27">
                <a:extLst>
                  <a:ext uri="{FF2B5EF4-FFF2-40B4-BE49-F238E27FC236}">
                    <a16:creationId xmlns:a16="http://schemas.microsoft.com/office/drawing/2014/main" id="{2BB2B683-7673-7048-94A3-21F62ECDB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20690" y="41910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" name="Line 29">
              <a:extLst>
                <a:ext uri="{FF2B5EF4-FFF2-40B4-BE49-F238E27FC236}">
                  <a16:creationId xmlns:a16="http://schemas.microsoft.com/office/drawing/2014/main" id="{84EBD8B7-4085-2D49-B860-1500400678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48638" y="369570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30">
              <a:extLst>
                <a:ext uri="{FF2B5EF4-FFF2-40B4-BE49-F238E27FC236}">
                  <a16:creationId xmlns:a16="http://schemas.microsoft.com/office/drawing/2014/main" id="{D1B390C0-A2D6-E840-9F13-043A8B76C2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5213" y="4360334"/>
              <a:ext cx="7159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31">
              <a:extLst>
                <a:ext uri="{FF2B5EF4-FFF2-40B4-BE49-F238E27FC236}">
                  <a16:creationId xmlns:a16="http://schemas.microsoft.com/office/drawing/2014/main" id="{25768BFB-C716-8448-A1E9-4E9949F646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6800" y="2438400"/>
              <a:ext cx="725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32">
              <a:extLst>
                <a:ext uri="{FF2B5EF4-FFF2-40B4-BE49-F238E27FC236}">
                  <a16:creationId xmlns:a16="http://schemas.microsoft.com/office/drawing/2014/main" id="{186F04B6-FC93-7D46-AE2A-2D4AD2D4B5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34388" y="34290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45">
              <a:extLst>
                <a:ext uri="{FF2B5EF4-FFF2-40B4-BE49-F238E27FC236}">
                  <a16:creationId xmlns:a16="http://schemas.microsoft.com/office/drawing/2014/main" id="{6F311FFD-7BE5-1641-8B6F-01CBB400C4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5750" y="2838450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46">
              <a:extLst>
                <a:ext uri="{FF2B5EF4-FFF2-40B4-BE49-F238E27FC236}">
                  <a16:creationId xmlns:a16="http://schemas.microsoft.com/office/drawing/2014/main" id="{6B460CB4-A6EB-DF43-90EA-7F5EFF641A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10500" y="293370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47">
              <a:extLst>
                <a:ext uri="{FF2B5EF4-FFF2-40B4-BE49-F238E27FC236}">
                  <a16:creationId xmlns:a16="http://schemas.microsoft.com/office/drawing/2014/main" id="{378DB00A-EB01-034B-B07E-40EACBC137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810500" y="389413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51">
              <a:extLst>
                <a:ext uri="{FF2B5EF4-FFF2-40B4-BE49-F238E27FC236}">
                  <a16:creationId xmlns:a16="http://schemas.microsoft.com/office/drawing/2014/main" id="{C13EC7F0-3328-694E-8517-1D49E8AF11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39789" y="3869266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Text Box 60">
              <a:extLst>
                <a:ext uri="{FF2B5EF4-FFF2-40B4-BE49-F238E27FC236}">
                  <a16:creationId xmlns:a16="http://schemas.microsoft.com/office/drawing/2014/main" id="{35F9A59A-F992-2B4C-9EB3-EF1DDAF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6450" y="2986088"/>
              <a:ext cx="4889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 dirty="0"/>
                <a:t>s</a:t>
              </a:r>
              <a:r>
                <a:rPr lang="en-US" altLang="en-US" sz="1800" dirty="0"/>
                <a:t>(</a:t>
              </a:r>
              <a:r>
                <a:rPr lang="en-US" altLang="en-US" sz="1800" i="1" dirty="0"/>
                <a:t>t</a:t>
              </a:r>
              <a:r>
                <a:rPr lang="en-US" altLang="en-US" sz="1800" dirty="0"/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F4B0D253-EB17-4143-AE84-55B468B6EF1C}"/>
                    </a:ext>
                  </a:extLst>
                </p:cNvPr>
                <p:cNvSpPr txBox="1"/>
                <p:nvPr/>
              </p:nvSpPr>
              <p:spPr>
                <a:xfrm>
                  <a:off x="6324600" y="3516868"/>
                  <a:ext cx="1602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F4B0D253-EB17-4143-AE84-55B468B6EF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3516868"/>
                  <a:ext cx="1602590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75778502-12AE-F441-BDA0-E5E8C974E74B}"/>
                    </a:ext>
                  </a:extLst>
                </p:cNvPr>
                <p:cNvSpPr txBox="1"/>
                <p:nvPr/>
              </p:nvSpPr>
              <p:spPr>
                <a:xfrm>
                  <a:off x="6324600" y="2983468"/>
                  <a:ext cx="1602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75778502-12AE-F441-BDA0-E5E8C974E7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2983468"/>
                  <a:ext cx="1602590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8" name="Text Box 44">
            <a:extLst>
              <a:ext uri="{FF2B5EF4-FFF2-40B4-BE49-F238E27FC236}">
                <a16:creationId xmlns:a16="http://schemas.microsoft.com/office/drawing/2014/main" id="{B8F4D4B6-6DA6-1B48-87F3-EB2935041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0096" y="4975333"/>
            <a:ext cx="58280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4-QAM is 2-PAM in the in-phase dimension and 2-PAM in the quadrature dimension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C4D3064-A72E-9142-AB80-229BCCC85DE6}"/>
              </a:ext>
            </a:extLst>
          </p:cNvPr>
          <p:cNvGrpSpPr/>
          <p:nvPr/>
        </p:nvGrpSpPr>
        <p:grpSpPr>
          <a:xfrm>
            <a:off x="262347" y="4522529"/>
            <a:ext cx="2099853" cy="1346717"/>
            <a:chOff x="121445" y="3796785"/>
            <a:chExt cx="2099853" cy="1346717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194B65B-47AC-EC4F-AC25-DCACC11AE5E2}"/>
                </a:ext>
              </a:extLst>
            </p:cNvPr>
            <p:cNvSpPr txBox="1"/>
            <p:nvPr/>
          </p:nvSpPr>
          <p:spPr>
            <a:xfrm>
              <a:off x="1508733" y="3810001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00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D01855A4-A8CB-4B41-B0EC-77B2F74AA78B}"/>
                </a:ext>
              </a:extLst>
            </p:cNvPr>
            <p:cNvSpPr txBox="1"/>
            <p:nvPr/>
          </p:nvSpPr>
          <p:spPr>
            <a:xfrm>
              <a:off x="135155" y="3796785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01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D15181CF-5CAA-A548-A527-6968A44F126F}"/>
                </a:ext>
              </a:extLst>
            </p:cNvPr>
            <p:cNvSpPr txBox="1"/>
            <p:nvPr/>
          </p:nvSpPr>
          <p:spPr>
            <a:xfrm>
              <a:off x="1543044" y="4774170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10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9DC77CE-8B92-5644-98D8-539AEA9A8C64}"/>
                </a:ext>
              </a:extLst>
            </p:cNvPr>
            <p:cNvSpPr txBox="1"/>
            <p:nvPr/>
          </p:nvSpPr>
          <p:spPr>
            <a:xfrm>
              <a:off x="121445" y="4774170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11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76EC9F-9738-2D47-BD55-4C694A92834C}"/>
              </a:ext>
            </a:extLst>
          </p:cNvPr>
          <p:cNvGrpSpPr/>
          <p:nvPr/>
        </p:nvGrpSpPr>
        <p:grpSpPr>
          <a:xfrm>
            <a:off x="3219450" y="2051050"/>
            <a:ext cx="3663951" cy="2680789"/>
            <a:chOff x="3219450" y="2051050"/>
            <a:chExt cx="3663951" cy="268078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1E9DDCB-88B6-6040-9C7C-57650CB04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5950" y="2051050"/>
              <a:ext cx="762000" cy="746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Pulse</a:t>
              </a:r>
              <a:br>
                <a:rPr lang="en-US" altLang="en-US" sz="1600" b="0" dirty="0">
                  <a:solidFill>
                    <a:schemeClr val="tx1"/>
                  </a:solidFill>
                </a:rPr>
              </a:br>
              <a:r>
                <a:rPr lang="en-US" altLang="en-US" sz="1600" b="0" dirty="0">
                  <a:solidFill>
                    <a:schemeClr val="tx1"/>
                  </a:solidFill>
                </a:rPr>
                <a:t>shaper</a:t>
              </a:r>
              <a:br>
                <a:rPr lang="en-US" altLang="en-US" sz="1600" b="0" i="1" dirty="0">
                  <a:solidFill>
                    <a:schemeClr val="tx1"/>
                  </a:solidFill>
                </a:rPr>
              </a:br>
              <a:r>
                <a:rPr lang="en-US" altLang="en-US" sz="1600" b="0" i="1" dirty="0" err="1">
                  <a:solidFill>
                    <a:schemeClr val="tx1"/>
                  </a:solidFill>
                </a:rPr>
                <a:t>g</a:t>
              </a:r>
              <a:r>
                <a:rPr lang="en-US" altLang="en-US" sz="1600" b="0" i="1" baseline="-25000" dirty="0" err="1">
                  <a:solidFill>
                    <a:schemeClr val="tx1"/>
                  </a:solidFill>
                </a:rPr>
                <a:t>Tsym</a:t>
              </a:r>
              <a:r>
                <a:rPr lang="en-US" altLang="en-US" sz="1600" b="0" dirty="0">
                  <a:solidFill>
                    <a:schemeClr val="tx1"/>
                  </a:solidFill>
                </a:rPr>
                <a:t>[</a:t>
              </a:r>
              <a:r>
                <a:rPr lang="en-US" altLang="en-US" sz="1600" b="0" i="1" dirty="0">
                  <a:solidFill>
                    <a:schemeClr val="tx1"/>
                  </a:solidFill>
                </a:rPr>
                <a:t>m</a:t>
              </a:r>
              <a:r>
                <a:rPr lang="en-US" altLang="en-US" sz="1600" b="0" dirty="0">
                  <a:solidFill>
                    <a:schemeClr val="tx1"/>
                  </a:solidFill>
                </a:rPr>
                <a:t>]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F14789B-8BCB-A44D-9923-85F2A69DFE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9450" y="2138363"/>
              <a:ext cx="1219200" cy="533400"/>
              <a:chOff x="4977209" y="3554344"/>
              <a:chExt cx="1219200" cy="533400"/>
            </a:xfrm>
          </p:grpSpPr>
          <p:sp>
            <p:nvSpPr>
              <p:cNvPr id="56" name="Rectangle 12">
                <a:extLst>
                  <a:ext uri="{FF2B5EF4-FFF2-40B4-BE49-F238E27FC236}">
                    <a16:creationId xmlns:a16="http://schemas.microsoft.com/office/drawing/2014/main" id="{71818AD1-6C39-DB46-810A-4FD4B8C97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209" y="3554344"/>
                <a:ext cx="736602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400" b="0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en-US" sz="2400" b="0" i="1" dirty="0">
                    <a:solidFill>
                      <a:schemeClr val="tx1"/>
                    </a:solidFill>
                  </a:rPr>
                  <a:t>L</a:t>
                </a:r>
              </a:p>
            </p:txBody>
          </p:sp>
          <p:sp>
            <p:nvSpPr>
              <p:cNvPr id="57" name="Line 14">
                <a:extLst>
                  <a:ext uri="{FF2B5EF4-FFF2-40B4-BE49-F238E27FC236}">
                    <a16:creationId xmlns:a16="http://schemas.microsoft.com/office/drawing/2014/main" id="{E61A8001-7F7D-FE4D-B549-05F1511F5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18509" y="3654357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Line 61">
                <a:extLst>
                  <a:ext uri="{FF2B5EF4-FFF2-40B4-BE49-F238E27FC236}">
                    <a16:creationId xmlns:a16="http://schemas.microsoft.com/office/drawing/2014/main" id="{385B737D-2907-6E46-A013-B76C7F9C28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3811" y="3851207"/>
                <a:ext cx="4825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" name="Rectangle 5">
              <a:extLst>
                <a:ext uri="{FF2B5EF4-FFF2-40B4-BE49-F238E27FC236}">
                  <a16:creationId xmlns:a16="http://schemas.microsoft.com/office/drawing/2014/main" id="{4989EBB8-1705-9543-B34C-1AC06219F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1650" y="2174875"/>
              <a:ext cx="762000" cy="5332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sp>
          <p:nvSpPr>
            <p:cNvPr id="61" name="Line 61">
              <a:extLst>
                <a:ext uri="{FF2B5EF4-FFF2-40B4-BE49-F238E27FC236}">
                  <a16:creationId xmlns:a16="http://schemas.microsoft.com/office/drawing/2014/main" id="{3BA9C890-1691-6E46-AF94-142A58C72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7952" y="2441504"/>
              <a:ext cx="4063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2" name="Straight Arrow Connector 4">
              <a:extLst>
                <a:ext uri="{FF2B5EF4-FFF2-40B4-BE49-F238E27FC236}">
                  <a16:creationId xmlns:a16="http://schemas.microsoft.com/office/drawing/2014/main" id="{E96CD093-3811-5D43-A338-55FA3117DDB4}"/>
                </a:ext>
              </a:extLst>
            </p:cNvPr>
            <p:cNvCxnSpPr>
              <a:cxnSpLocks/>
              <a:stCxn id="63" idx="0"/>
              <a:endCxn id="60" idx="2"/>
            </p:cNvCxnSpPr>
            <p:nvPr/>
          </p:nvCxnSpPr>
          <p:spPr bwMode="auto">
            <a:xfrm flipV="1">
              <a:off x="5952332" y="2708133"/>
              <a:ext cx="10318" cy="47326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TextBox 5">
              <a:extLst>
                <a:ext uri="{FF2B5EF4-FFF2-40B4-BE49-F238E27FC236}">
                  <a16:creationId xmlns:a16="http://schemas.microsoft.com/office/drawing/2014/main" id="{E1E9845F-38F0-DC40-AB0C-3548BD31A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21350" y="3181397"/>
              <a:ext cx="461963" cy="400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 dirty="0">
                  <a:solidFill>
                    <a:schemeClr val="tx1"/>
                  </a:solidFill>
                </a:rPr>
                <a:t>f</a:t>
              </a:r>
              <a:r>
                <a:rPr lang="en-US" altLang="en-US" sz="2000" b="0" i="1" baseline="-25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C0DBC90-4BD1-254D-A9A5-A8CE4DD4F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5950" y="3967351"/>
              <a:ext cx="762000" cy="746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Pulse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shaper</a:t>
              </a:r>
              <a:br>
                <a:rPr lang="en-US" altLang="en-US" sz="1600" b="0" i="1">
                  <a:solidFill>
                    <a:schemeClr val="tx1"/>
                  </a:solidFill>
                </a:rPr>
              </a:br>
              <a:r>
                <a:rPr lang="en-US" altLang="en-US" sz="1600" b="0" i="1">
                  <a:solidFill>
                    <a:schemeClr val="tx1"/>
                  </a:solidFill>
                </a:rPr>
                <a:t>g</a:t>
              </a:r>
              <a:r>
                <a:rPr lang="en-US" altLang="en-US" sz="1600" b="0" i="1" baseline="-25000">
                  <a:solidFill>
                    <a:schemeClr val="tx1"/>
                  </a:solidFill>
                </a:rPr>
                <a:t>Tsym</a:t>
              </a:r>
              <a:r>
                <a:rPr lang="en-US" altLang="en-US" sz="1600" b="0">
                  <a:solidFill>
                    <a:schemeClr val="tx1"/>
                  </a:solidFill>
                </a:rPr>
                <a:t>[</a:t>
              </a:r>
              <a:r>
                <a:rPr lang="en-US" altLang="en-US" sz="1600" b="0" i="1">
                  <a:solidFill>
                    <a:schemeClr val="tx1"/>
                  </a:solidFill>
                </a:rPr>
                <a:t>m</a:t>
              </a:r>
              <a:r>
                <a:rPr lang="en-US" altLang="en-US" sz="1600" b="0">
                  <a:solidFill>
                    <a:schemeClr val="tx1"/>
                  </a:solidFill>
                </a:rPr>
                <a:t>]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6437EE3-C3DB-4E47-BC13-C991577E74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9450" y="4054664"/>
              <a:ext cx="1219200" cy="533400"/>
              <a:chOff x="4977209" y="3554344"/>
              <a:chExt cx="1219200" cy="533400"/>
            </a:xfrm>
          </p:grpSpPr>
          <p:sp>
            <p:nvSpPr>
              <p:cNvPr id="70" name="Rectangle 12">
                <a:extLst>
                  <a:ext uri="{FF2B5EF4-FFF2-40B4-BE49-F238E27FC236}">
                    <a16:creationId xmlns:a16="http://schemas.microsoft.com/office/drawing/2014/main" id="{FAD20C4D-EDA7-5B49-8B8E-AA9B1FF35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209" y="3554344"/>
                <a:ext cx="736602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2400" b="0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en-US" sz="2400" b="0" i="1" dirty="0">
                    <a:solidFill>
                      <a:schemeClr val="tx1"/>
                    </a:solidFill>
                  </a:rPr>
                  <a:t>L</a:t>
                </a:r>
              </a:p>
            </p:txBody>
          </p:sp>
          <p:sp>
            <p:nvSpPr>
              <p:cNvPr id="71" name="Line 14">
                <a:extLst>
                  <a:ext uri="{FF2B5EF4-FFF2-40B4-BE49-F238E27FC236}">
                    <a16:creationId xmlns:a16="http://schemas.microsoft.com/office/drawing/2014/main" id="{A51CCF2B-BCCF-C742-9D43-AE784BDA1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18509" y="3654357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" name="Line 61">
                <a:extLst>
                  <a:ext uri="{FF2B5EF4-FFF2-40B4-BE49-F238E27FC236}">
                    <a16:creationId xmlns:a16="http://schemas.microsoft.com/office/drawing/2014/main" id="{E64A449B-1745-454F-8BF1-8DBAFD60C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3811" y="3851207"/>
                <a:ext cx="4825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3" name="Rectangle 5">
              <a:extLst>
                <a:ext uri="{FF2B5EF4-FFF2-40B4-BE49-F238E27FC236}">
                  <a16:creationId xmlns:a16="http://schemas.microsoft.com/office/drawing/2014/main" id="{5B6DC91B-AC5B-324B-B607-019DD7F35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1650" y="4091176"/>
              <a:ext cx="762000" cy="5332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sp>
          <p:nvSpPr>
            <p:cNvPr id="74" name="Line 61">
              <a:extLst>
                <a:ext uri="{FF2B5EF4-FFF2-40B4-BE49-F238E27FC236}">
                  <a16:creationId xmlns:a16="http://schemas.microsoft.com/office/drawing/2014/main" id="{C1BBC53A-38FF-2946-9033-8E0C481C5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7952" y="4357805"/>
              <a:ext cx="4063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75" name="Straight Arrow Connector 4">
              <a:extLst>
                <a:ext uri="{FF2B5EF4-FFF2-40B4-BE49-F238E27FC236}">
                  <a16:creationId xmlns:a16="http://schemas.microsoft.com/office/drawing/2014/main" id="{96FED6E0-152E-4845-B8C1-51EE86A6830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65032" y="3641536"/>
              <a:ext cx="10318" cy="47326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" name="Line 4">
              <a:extLst>
                <a:ext uri="{FF2B5EF4-FFF2-40B4-BE49-F238E27FC236}">
                  <a16:creationId xmlns:a16="http://schemas.microsoft.com/office/drawing/2014/main" id="{6E02B45C-2AB9-A444-8A37-94404FCA8D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50001" y="2435226"/>
              <a:ext cx="533400" cy="31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4">
              <a:extLst>
                <a:ext uri="{FF2B5EF4-FFF2-40B4-BE49-F238E27FC236}">
                  <a16:creationId xmlns:a16="http://schemas.microsoft.com/office/drawing/2014/main" id="{FA3B8880-87A5-AD4F-BE71-77BD0C1351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50001" y="4354703"/>
              <a:ext cx="533400" cy="31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96464DC-0BE5-7543-8B21-53376838805A}"/>
                </a:ext>
              </a:extLst>
            </p:cNvPr>
            <p:cNvCxnSpPr/>
            <p:nvPr/>
          </p:nvCxnSpPr>
          <p:spPr bwMode="auto">
            <a:xfrm flipH="1">
              <a:off x="5310250" y="2309750"/>
              <a:ext cx="1524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6CD521B-A5A4-C749-B657-A96C8F35C099}"/>
                </a:ext>
              </a:extLst>
            </p:cNvPr>
            <p:cNvSpPr txBox="1"/>
            <p:nvPr/>
          </p:nvSpPr>
          <p:spPr>
            <a:xfrm>
              <a:off x="5153025" y="2508399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B</a:t>
              </a:r>
              <a:r>
                <a:rPr lang="en-US" sz="1600" i="1" baseline="-25000" dirty="0"/>
                <a:t>1</a:t>
              </a: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99582AC-E737-4F40-9AC3-1884B5934297}"/>
                </a:ext>
              </a:extLst>
            </p:cNvPr>
            <p:cNvCxnSpPr/>
            <p:nvPr/>
          </p:nvCxnSpPr>
          <p:spPr bwMode="auto">
            <a:xfrm flipH="1">
              <a:off x="5310127" y="4194636"/>
              <a:ext cx="1524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F998C1C-D546-8D49-B6C4-CA35BF7075F5}"/>
                </a:ext>
              </a:extLst>
            </p:cNvPr>
            <p:cNvSpPr txBox="1"/>
            <p:nvPr/>
          </p:nvSpPr>
          <p:spPr>
            <a:xfrm>
              <a:off x="5152902" y="4393285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B</a:t>
              </a:r>
              <a:r>
                <a:rPr lang="en-US" sz="1600" i="1" baseline="-25000" dirty="0"/>
                <a:t>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 Box 44">
                <a:extLst>
                  <a:ext uri="{FF2B5EF4-FFF2-40B4-BE49-F238E27FC236}">
                    <a16:creationId xmlns:a16="http://schemas.microsoft.com/office/drawing/2014/main" id="{2AA353B4-27F4-A84D-9A6B-F21B8E32C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48253" y="5690231"/>
                <a:ext cx="2400694" cy="781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where</m:t>
                          </m:r>
                          <m: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 </m:t>
                      </m:r>
                      <m:f>
                        <m:fPr>
                          <m:ctrlPr>
                            <a:rPr lang="en-US" alt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alt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8" name="Text Box 44">
                <a:extLst>
                  <a:ext uri="{FF2B5EF4-FFF2-40B4-BE49-F238E27FC236}">
                    <a16:creationId xmlns:a16="http://schemas.microsoft.com/office/drawing/2014/main" id="{2AA353B4-27F4-A84D-9A6B-F21B8E32C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48253" y="5690231"/>
                <a:ext cx="2400694" cy="781368"/>
              </a:xfrm>
              <a:prstGeom prst="rect">
                <a:avLst/>
              </a:prstGeom>
              <a:blipFill>
                <a:blip r:embed="rId6"/>
                <a:stretch>
                  <a:fillRect b="-79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016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128" grpId="0"/>
      <p:bldP spid="98" grpId="0"/>
      <p:bldP spid="9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7C86-8DCA-CB4B-936A-A5AA361E6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QAM Transmitter Architecture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ABB16-5749-6B4A-89A8-A24E0F783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57200"/>
          </a:xfrm>
        </p:spPr>
        <p:txBody>
          <a:bodyPr/>
          <a:lstStyle/>
          <a:p>
            <a:r>
              <a:rPr lang="en-US" dirty="0"/>
              <a:t>Use only one D/A converter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ECC2EF-C9B9-BE4C-80EC-AEBC30240EF2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2273299"/>
            <a:ext cx="1520825" cy="2343147"/>
            <a:chOff x="4672013" y="4279899"/>
            <a:chExt cx="1520825" cy="2343147"/>
          </a:xfrm>
          <a:noFill/>
        </p:grpSpPr>
        <p:sp>
          <p:nvSpPr>
            <p:cNvPr id="7" name="Line 4">
              <a:extLst>
                <a:ext uri="{FF2B5EF4-FFF2-40B4-BE49-F238E27FC236}">
                  <a16:creationId xmlns:a16="http://schemas.microsoft.com/office/drawing/2014/main" id="{1B5EA076-45FE-0842-9A59-061737E4F9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5000" y="4584700"/>
              <a:ext cx="4572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31">
              <a:extLst>
                <a:ext uri="{FF2B5EF4-FFF2-40B4-BE49-F238E27FC236}">
                  <a16:creationId xmlns:a16="http://schemas.microsoft.com/office/drawing/2014/main" id="{63500933-9A90-5A40-89BA-AE4AF4040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013" y="4279899"/>
              <a:ext cx="1066800" cy="81914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en-US" sz="1600" dirty="0"/>
                <a:t>Pulse</a:t>
              </a:r>
              <a:br>
                <a:rPr lang="en-US" altLang="en-US" sz="1600" dirty="0"/>
              </a:br>
              <a:r>
                <a:rPr lang="en-US" altLang="en-US" sz="1600" dirty="0"/>
                <a:t>shaper</a:t>
              </a:r>
              <a:br>
                <a:rPr lang="en-US" altLang="en-US" sz="1600" i="1" dirty="0"/>
              </a:br>
              <a:r>
                <a:rPr lang="en-US" altLang="en-US" sz="1600" i="1" dirty="0" err="1"/>
                <a:t>g</a:t>
              </a:r>
              <a:r>
                <a:rPr lang="en-US" altLang="en-US" sz="1600" i="1" baseline="-25000" dirty="0" err="1"/>
                <a:t>Tsym</a:t>
              </a:r>
              <a:r>
                <a:rPr lang="en-US" altLang="en-US" sz="1600" dirty="0"/>
                <a:t>[</a:t>
              </a:r>
              <a:r>
                <a:rPr lang="en-US" altLang="en-US" sz="1600" i="1" dirty="0"/>
                <a:t>m</a:t>
              </a:r>
              <a:r>
                <a:rPr lang="en-US" altLang="en-US" sz="1600" dirty="0"/>
                <a:t>]</a:t>
              </a:r>
            </a:p>
          </p:txBody>
        </p:sp>
        <p:sp>
          <p:nvSpPr>
            <p:cNvPr id="9" name="Line 18">
              <a:extLst>
                <a:ext uri="{FF2B5EF4-FFF2-40B4-BE49-F238E27FC236}">
                  <a16:creationId xmlns:a16="http://schemas.microsoft.com/office/drawing/2014/main" id="{D673051B-F365-8D4C-BC56-A508DED27F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35638" y="6215063"/>
              <a:ext cx="4572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45">
              <a:extLst>
                <a:ext uri="{FF2B5EF4-FFF2-40B4-BE49-F238E27FC236}">
                  <a16:creationId xmlns:a16="http://schemas.microsoft.com/office/drawing/2014/main" id="{F8545313-5B6B-6049-B0E6-9E36EA973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650" y="5803900"/>
              <a:ext cx="1066800" cy="81914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en-US" sz="1600" dirty="0"/>
                <a:t>Pulse</a:t>
              </a:r>
              <a:br>
                <a:rPr lang="en-US" altLang="en-US" sz="1600" dirty="0"/>
              </a:br>
              <a:r>
                <a:rPr lang="en-US" altLang="en-US" sz="1600" dirty="0"/>
                <a:t>shaper</a:t>
              </a:r>
              <a:br>
                <a:rPr lang="en-US" altLang="en-US" sz="1600" i="1" dirty="0"/>
              </a:br>
              <a:r>
                <a:rPr lang="en-US" altLang="en-US" sz="1600" i="1" dirty="0" err="1"/>
                <a:t>g</a:t>
              </a:r>
              <a:r>
                <a:rPr lang="en-US" altLang="en-US" sz="1600" i="1" baseline="-25000" dirty="0" err="1"/>
                <a:t>Tsym</a:t>
              </a:r>
              <a:r>
                <a:rPr lang="en-US" altLang="en-US" sz="1600" dirty="0"/>
                <a:t>[</a:t>
              </a:r>
              <a:r>
                <a:rPr lang="en-US" altLang="en-US" sz="1600" i="1" dirty="0"/>
                <a:t>m</a:t>
              </a:r>
              <a:r>
                <a:rPr lang="en-US" altLang="en-US" sz="1600" dirty="0"/>
                <a:t>]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F087B3D-5F9C-FA43-9EB6-0630ECF4A30B}"/>
              </a:ext>
            </a:extLst>
          </p:cNvPr>
          <p:cNvGrpSpPr/>
          <p:nvPr/>
        </p:nvGrpSpPr>
        <p:grpSpPr>
          <a:xfrm>
            <a:off x="133350" y="2968625"/>
            <a:ext cx="2152650" cy="828675"/>
            <a:chOff x="133350" y="2968625"/>
            <a:chExt cx="2152650" cy="828675"/>
          </a:xfrm>
        </p:grpSpPr>
        <p:sp>
          <p:nvSpPr>
            <p:cNvPr id="13" name="Rectangle 156">
              <a:extLst>
                <a:ext uri="{FF2B5EF4-FFF2-40B4-BE49-F238E27FC236}">
                  <a16:creationId xmlns:a16="http://schemas.microsoft.com/office/drawing/2014/main" id="{6E530FDA-3107-0C49-A078-79FF30EF5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" y="3035300"/>
              <a:ext cx="9525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Serial/</a:t>
              </a:r>
              <a:br>
                <a:rPr lang="en-US" altLang="en-US" sz="1600" dirty="0"/>
              </a:br>
              <a:r>
                <a:rPr lang="en-US" altLang="en-US" sz="1600" dirty="0"/>
                <a:t>parallel</a:t>
              </a:r>
              <a:br>
                <a:rPr lang="en-US" altLang="en-US" sz="1600" dirty="0"/>
              </a:br>
              <a:r>
                <a:rPr lang="en-US" altLang="en-US" sz="1600" dirty="0"/>
                <a:t>converter</a:t>
              </a:r>
            </a:p>
          </p:txBody>
        </p:sp>
        <p:sp>
          <p:nvSpPr>
            <p:cNvPr id="14" name="Line 34">
              <a:extLst>
                <a:ext uri="{FF2B5EF4-FFF2-40B4-BE49-F238E27FC236}">
                  <a16:creationId xmlns:a16="http://schemas.microsoft.com/office/drawing/2014/main" id="{F549C184-4B62-7649-957D-2153FDC60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188" y="3416300"/>
              <a:ext cx="438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5">
              <a:extLst>
                <a:ext uri="{FF2B5EF4-FFF2-40B4-BE49-F238E27FC236}">
                  <a16:creationId xmlns:a16="http://schemas.microsoft.com/office/drawing/2014/main" id="{B205AC2B-6530-2342-9433-4D4EA332F0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538" y="334010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36">
              <a:extLst>
                <a:ext uri="{FF2B5EF4-FFF2-40B4-BE49-F238E27FC236}">
                  <a16:creationId xmlns:a16="http://schemas.microsoft.com/office/drawing/2014/main" id="{9BF626E0-A8EA-5E4D-857F-94318AA0D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488" y="3435350"/>
              <a:ext cx="273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/>
                <a:t>1</a:t>
              </a:r>
            </a:p>
          </p:txBody>
        </p:sp>
        <p:sp>
          <p:nvSpPr>
            <p:cNvPr id="17" name="Text Box 37">
              <a:extLst>
                <a:ext uri="{FF2B5EF4-FFF2-40B4-BE49-F238E27FC236}">
                  <a16:creationId xmlns:a16="http://schemas.microsoft.com/office/drawing/2014/main" id="{51797509-64CF-7747-A749-BE2A31EFB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350" y="2968625"/>
              <a:ext cx="5524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Bits</a:t>
              </a:r>
            </a:p>
          </p:txBody>
        </p:sp>
        <p:sp>
          <p:nvSpPr>
            <p:cNvPr id="19" name="Line 39">
              <a:extLst>
                <a:ext uri="{FF2B5EF4-FFF2-40B4-BE49-F238E27FC236}">
                  <a16:creationId xmlns:a16="http://schemas.microsoft.com/office/drawing/2014/main" id="{6736A98C-77DD-504C-BE5E-96BF1CF66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9250" y="3397250"/>
              <a:ext cx="6667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0">
              <a:extLst>
                <a:ext uri="{FF2B5EF4-FFF2-40B4-BE49-F238E27FC236}">
                  <a16:creationId xmlns:a16="http://schemas.microsoft.com/office/drawing/2014/main" id="{49301763-0AC2-DD4F-BA0A-B3B0D60D34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5000" y="332105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41">
              <a:extLst>
                <a:ext uri="{FF2B5EF4-FFF2-40B4-BE49-F238E27FC236}">
                  <a16:creationId xmlns:a16="http://schemas.microsoft.com/office/drawing/2014/main" id="{2694B83E-D8D6-9A4F-90B1-FC4947A985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9763" y="3397250"/>
              <a:ext cx="2635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/>
                <a:t>J</a:t>
              </a:r>
            </a:p>
          </p:txBody>
        </p:sp>
        <p:sp>
          <p:nvSpPr>
            <p:cNvPr id="22" name="Text Box 54">
              <a:extLst>
                <a:ext uri="{FF2B5EF4-FFF2-40B4-BE49-F238E27FC236}">
                  <a16:creationId xmlns:a16="http://schemas.microsoft.com/office/drawing/2014/main" id="{26733EFF-5891-344D-B113-D7DCC2E3E7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1313" y="2970213"/>
              <a:ext cx="6667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Index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7724B3B2-4E1E-F54D-8F9B-922AF3B4C7EE}"/>
              </a:ext>
            </a:extLst>
          </p:cNvPr>
          <p:cNvGrpSpPr/>
          <p:nvPr/>
        </p:nvGrpSpPr>
        <p:grpSpPr>
          <a:xfrm>
            <a:off x="2286000" y="2273300"/>
            <a:ext cx="1206500" cy="2122488"/>
            <a:chOff x="2286000" y="2273300"/>
            <a:chExt cx="1206500" cy="2122488"/>
          </a:xfrm>
        </p:grpSpPr>
        <p:sp>
          <p:nvSpPr>
            <p:cNvPr id="18" name="Rectangle 161">
              <a:extLst>
                <a:ext uri="{FF2B5EF4-FFF2-40B4-BE49-F238E27FC236}">
                  <a16:creationId xmlns:a16="http://schemas.microsoft.com/office/drawing/2014/main" id="{3DFDA7FC-AE9B-A94B-A45B-E01EBD661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0" y="3092450"/>
              <a:ext cx="11430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/>
                <a:t>Map to 2-D </a:t>
              </a:r>
            </a:p>
            <a:p>
              <a:r>
                <a:rPr lang="en-US" altLang="en-US" sz="1600"/>
                <a:t>constellation</a:t>
              </a:r>
            </a:p>
          </p:txBody>
        </p:sp>
        <p:sp>
          <p:nvSpPr>
            <p:cNvPr id="24" name="Line 5">
              <a:extLst>
                <a:ext uri="{FF2B5EF4-FFF2-40B4-BE49-F238E27FC236}">
                  <a16:creationId xmlns:a16="http://schemas.microsoft.com/office/drawing/2014/main" id="{35033F88-B48A-E446-B30A-721EA60352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563" y="2578100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6">
              <a:extLst>
                <a:ext uri="{FF2B5EF4-FFF2-40B4-BE49-F238E27FC236}">
                  <a16:creationId xmlns:a16="http://schemas.microsoft.com/office/drawing/2014/main" id="{A4277B3E-CE92-2E43-840A-0CBC197C2F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400" y="2273300"/>
              <a:ext cx="519113" cy="369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 dirty="0" err="1"/>
                <a:t>i</a:t>
              </a:r>
              <a:r>
                <a:rPr lang="en-US" altLang="en-US" sz="1800" dirty="0"/>
                <a:t>[</a:t>
              </a:r>
              <a:r>
                <a:rPr lang="en-US" altLang="en-US" sz="1800" i="1" dirty="0"/>
                <a:t>n</a:t>
              </a:r>
              <a:r>
                <a:rPr lang="en-US" altLang="en-US" sz="1800" dirty="0"/>
                <a:t>]</a:t>
              </a:r>
            </a:p>
          </p:txBody>
        </p:sp>
        <p:sp>
          <p:nvSpPr>
            <p:cNvPr id="29" name="Line 19">
              <a:extLst>
                <a:ext uri="{FF2B5EF4-FFF2-40B4-BE49-F238E27FC236}">
                  <a16:creationId xmlns:a16="http://schemas.microsoft.com/office/drawing/2014/main" id="{561FC426-34F6-1144-A0B8-29B75020F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8150" y="4208463"/>
              <a:ext cx="514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20">
              <a:extLst>
                <a:ext uri="{FF2B5EF4-FFF2-40B4-BE49-F238E27FC236}">
                  <a16:creationId xmlns:a16="http://schemas.microsoft.com/office/drawing/2014/main" id="{5D187BD0-95F2-CD4B-8A9C-9368E3F737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0138" y="4025900"/>
              <a:ext cx="568325" cy="369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q</a:t>
              </a:r>
              <a:r>
                <a:rPr lang="en-US" altLang="en-US" sz="1800"/>
                <a:t>[</a:t>
              </a:r>
              <a:r>
                <a:rPr lang="en-US" altLang="en-US" sz="1800" i="1"/>
                <a:t>n</a:t>
              </a:r>
              <a:r>
                <a:rPr lang="en-US" altLang="en-US" sz="1800"/>
                <a:t>]</a:t>
              </a:r>
            </a:p>
          </p:txBody>
        </p:sp>
        <p:sp>
          <p:nvSpPr>
            <p:cNvPr id="33" name="Line 42">
              <a:extLst>
                <a:ext uri="{FF2B5EF4-FFF2-40B4-BE49-F238E27FC236}">
                  <a16:creationId xmlns:a16="http://schemas.microsoft.com/office/drawing/2014/main" id="{F5B91147-8243-8940-995A-2DCDC9720E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370840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43">
              <a:extLst>
                <a:ext uri="{FF2B5EF4-FFF2-40B4-BE49-F238E27FC236}">
                  <a16:creationId xmlns:a16="http://schemas.microsoft.com/office/drawing/2014/main" id="{6EE6E80A-5440-BB48-83E4-1347BE455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2584450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371D343-4C64-854F-86F8-BFCF38BAB2B9}"/>
              </a:ext>
            </a:extLst>
          </p:cNvPr>
          <p:cNvGrpSpPr/>
          <p:nvPr/>
        </p:nvGrpSpPr>
        <p:grpSpPr>
          <a:xfrm>
            <a:off x="3471863" y="2349500"/>
            <a:ext cx="1239837" cy="2163763"/>
            <a:chOff x="3471863" y="2349500"/>
            <a:chExt cx="1239837" cy="2163763"/>
          </a:xfrm>
        </p:grpSpPr>
        <p:sp>
          <p:nvSpPr>
            <p:cNvPr id="26" name="Rectangle 132">
              <a:extLst>
                <a:ext uri="{FF2B5EF4-FFF2-40B4-BE49-F238E27FC236}">
                  <a16:creationId xmlns:a16="http://schemas.microsoft.com/office/drawing/2014/main" id="{8BB9C3EB-CDBB-514E-A0B7-5B8642D8F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863" y="2349500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dirty="0">
                  <a:ea typeface="+mn-ea"/>
                </a:rPr>
                <a:t>  </a:t>
              </a:r>
              <a:r>
                <a:rPr lang="en-US" sz="2000" i="1" dirty="0">
                  <a:ea typeface="+mn-ea"/>
                </a:rPr>
                <a:t>L</a:t>
              </a:r>
            </a:p>
          </p:txBody>
        </p:sp>
        <p:sp>
          <p:nvSpPr>
            <p:cNvPr id="27" name="Line 9">
              <a:extLst>
                <a:ext uri="{FF2B5EF4-FFF2-40B4-BE49-F238E27FC236}">
                  <a16:creationId xmlns:a16="http://schemas.microsoft.com/office/drawing/2014/main" id="{04D84B20-5E4C-E94C-9E7D-C3A38A1E6F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3863" y="25781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0">
              <a:extLst>
                <a:ext uri="{FF2B5EF4-FFF2-40B4-BE49-F238E27FC236}">
                  <a16:creationId xmlns:a16="http://schemas.microsoft.com/office/drawing/2014/main" id="{35C5BB1A-350F-EF4D-A56B-990BDC40C8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0463" y="2501900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146">
              <a:extLst>
                <a:ext uri="{FF2B5EF4-FFF2-40B4-BE49-F238E27FC236}">
                  <a16:creationId xmlns:a16="http://schemas.microsoft.com/office/drawing/2014/main" id="{3277FF74-2ADC-FC46-9660-24A3711B0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2500" y="3979863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>
                  <a:ea typeface="+mn-ea"/>
                </a:rPr>
                <a:t>  </a:t>
              </a:r>
              <a:r>
                <a:rPr lang="en-US" sz="2000" i="1">
                  <a:ea typeface="+mn-ea"/>
                </a:rPr>
                <a:t>L</a:t>
              </a:r>
            </a:p>
          </p:txBody>
        </p:sp>
        <p:sp>
          <p:nvSpPr>
            <p:cNvPr id="32" name="Line 23">
              <a:extLst>
                <a:ext uri="{FF2B5EF4-FFF2-40B4-BE49-F238E27FC236}">
                  <a16:creationId xmlns:a16="http://schemas.microsoft.com/office/drawing/2014/main" id="{09024DFA-0972-E349-B186-D5F6CBF2FB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54500" y="420846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0">
              <a:extLst>
                <a:ext uri="{FF2B5EF4-FFF2-40B4-BE49-F238E27FC236}">
                  <a16:creationId xmlns:a16="http://schemas.microsoft.com/office/drawing/2014/main" id="{3FDBF258-A856-194C-BC8E-E3D2B50E31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2213" y="4102100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B150D79-43F7-CF40-AE25-C80DFA61962F}"/>
              </a:ext>
            </a:extLst>
          </p:cNvPr>
          <p:cNvGrpSpPr/>
          <p:nvPr/>
        </p:nvGrpSpPr>
        <p:grpSpPr>
          <a:xfrm>
            <a:off x="279400" y="4054475"/>
            <a:ext cx="2057400" cy="2651125"/>
            <a:chOff x="279400" y="4054475"/>
            <a:chExt cx="2057400" cy="2651125"/>
          </a:xfrm>
        </p:grpSpPr>
        <p:sp>
          <p:nvSpPr>
            <p:cNvPr id="67" name="Text Box 35">
              <a:extLst>
                <a:ext uri="{FF2B5EF4-FFF2-40B4-BE49-F238E27FC236}">
                  <a16:creationId xmlns:a16="http://schemas.microsoft.com/office/drawing/2014/main" id="{BF6FF6B9-AA0E-1943-A08E-7A2886BD5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400" y="5883275"/>
              <a:ext cx="2057400" cy="822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b="1" dirty="0">
                  <a:solidFill>
                    <a:srgbClr val="CC3300"/>
                  </a:solidFill>
                </a:rPr>
                <a:t>4-level QAM Constellation</a:t>
              </a:r>
            </a:p>
          </p:txBody>
        </p:sp>
        <p:grpSp>
          <p:nvGrpSpPr>
            <p:cNvPr id="68" name="Group 48">
              <a:extLst>
                <a:ext uri="{FF2B5EF4-FFF2-40B4-BE49-F238E27FC236}">
                  <a16:creationId xmlns:a16="http://schemas.microsoft.com/office/drawing/2014/main" id="{7B5E33C6-28F6-9B43-AEC4-ADE531515B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00" y="4054475"/>
              <a:ext cx="1873250" cy="1828800"/>
              <a:chOff x="4608" y="2602"/>
              <a:chExt cx="1180" cy="1152"/>
            </a:xfrm>
          </p:grpSpPr>
          <p:sp>
            <p:nvSpPr>
              <p:cNvPr id="69" name="Line 24">
                <a:extLst>
                  <a:ext uri="{FF2B5EF4-FFF2-40B4-BE49-F238E27FC236}">
                    <a16:creationId xmlns:a16="http://schemas.microsoft.com/office/drawing/2014/main" id="{7B86D270-B5CE-B142-8116-7A34B285E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6" y="324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25">
                <a:extLst>
                  <a:ext uri="{FF2B5EF4-FFF2-40B4-BE49-F238E27FC236}">
                    <a16:creationId xmlns:a16="http://schemas.microsoft.com/office/drawing/2014/main" id="{660394C0-6F39-064E-A0F8-5D5B7D5DB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3" y="2698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Oval 26">
                <a:extLst>
                  <a:ext uri="{FF2B5EF4-FFF2-40B4-BE49-F238E27FC236}">
                    <a16:creationId xmlns:a16="http://schemas.microsoft.com/office/drawing/2014/main" id="{A29A63D8-C238-5F48-9A67-8A5499B4A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80"/>
                <a:ext cx="86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72" name="Oval 27">
                <a:extLst>
                  <a:ext uri="{FF2B5EF4-FFF2-40B4-BE49-F238E27FC236}">
                    <a16:creationId xmlns:a16="http://schemas.microsoft.com/office/drawing/2014/main" id="{EDE1CA14-2CF4-8A46-BD19-761BBFD68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2880"/>
                <a:ext cx="87" cy="9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73" name="Oval 28">
                <a:extLst>
                  <a:ext uri="{FF2B5EF4-FFF2-40B4-BE49-F238E27FC236}">
                    <a16:creationId xmlns:a16="http://schemas.microsoft.com/office/drawing/2014/main" id="{70AA5818-979E-F543-80AA-4307B47F7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3506"/>
                <a:ext cx="86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74" name="Oval 29">
                <a:extLst>
                  <a:ext uri="{FF2B5EF4-FFF2-40B4-BE49-F238E27FC236}">
                    <a16:creationId xmlns:a16="http://schemas.microsoft.com/office/drawing/2014/main" id="{3973D14C-E3CE-C345-BAA6-770A65AFF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5" y="3506"/>
                <a:ext cx="87" cy="9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75" name="Text Box 33">
                <a:extLst>
                  <a:ext uri="{FF2B5EF4-FFF2-40B4-BE49-F238E27FC236}">
                    <a16:creationId xmlns:a16="http://schemas.microsoft.com/office/drawing/2014/main" id="{32430066-1BA1-954B-B177-FB5481AC2F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6" y="3322"/>
                <a:ext cx="1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I</a:t>
                </a:r>
              </a:p>
            </p:txBody>
          </p:sp>
          <p:sp>
            <p:nvSpPr>
              <p:cNvPr id="76" name="Text Box 34">
                <a:extLst>
                  <a:ext uri="{FF2B5EF4-FFF2-40B4-BE49-F238E27FC236}">
                    <a16:creationId xmlns:a16="http://schemas.microsoft.com/office/drawing/2014/main" id="{03202AC8-08DD-9348-B96F-12630A96E4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2" y="2602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b="1">
                    <a:solidFill>
                      <a:srgbClr val="CC3300"/>
                    </a:solidFill>
                  </a:rPr>
                  <a:t>Q</a:t>
                </a:r>
              </a:p>
            </p:txBody>
          </p:sp>
          <p:sp>
            <p:nvSpPr>
              <p:cNvPr id="77" name="Line 37">
                <a:extLst>
                  <a:ext uri="{FF2B5EF4-FFF2-40B4-BE49-F238E27FC236}">
                    <a16:creationId xmlns:a16="http://schemas.microsoft.com/office/drawing/2014/main" id="{B22C7347-C807-7C42-A731-EC09769FD3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38">
                <a:extLst>
                  <a:ext uri="{FF2B5EF4-FFF2-40B4-BE49-F238E27FC236}">
                    <a16:creationId xmlns:a16="http://schemas.microsoft.com/office/drawing/2014/main" id="{FC72EB64-4612-CF4C-BEBB-60228EA42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3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39">
                <a:extLst>
                  <a:ext uri="{FF2B5EF4-FFF2-40B4-BE49-F238E27FC236}">
                    <a16:creationId xmlns:a16="http://schemas.microsoft.com/office/drawing/2014/main" id="{B70B1E89-D6C4-224C-9583-9148D8916D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29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40">
                <a:extLst>
                  <a:ext uri="{FF2B5EF4-FFF2-40B4-BE49-F238E27FC236}">
                    <a16:creationId xmlns:a16="http://schemas.microsoft.com/office/drawing/2014/main" id="{8BCB734C-D245-6342-87E2-A028BD043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Text Box 42">
                <a:extLst>
                  <a:ext uri="{FF2B5EF4-FFF2-40B4-BE49-F238E27FC236}">
                    <a16:creationId xmlns:a16="http://schemas.microsoft.com/office/drawing/2014/main" id="{E62B337F-D792-B24B-85E3-EC2C2F212B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76" y="3264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82" name="Text Box 43">
                <a:extLst>
                  <a:ext uri="{FF2B5EF4-FFF2-40B4-BE49-F238E27FC236}">
                    <a16:creationId xmlns:a16="http://schemas.microsoft.com/office/drawing/2014/main" id="{14A92A45-EC7C-F64A-AFC9-A600273ADB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4" y="2889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d</a:t>
                </a:r>
              </a:p>
            </p:txBody>
          </p:sp>
          <p:sp>
            <p:nvSpPr>
              <p:cNvPr id="83" name="Text Box 44">
                <a:extLst>
                  <a:ext uri="{FF2B5EF4-FFF2-40B4-BE49-F238E27FC236}">
                    <a16:creationId xmlns:a16="http://schemas.microsoft.com/office/drawing/2014/main" id="{A3A3A895-1E89-3F41-B14D-CF11883640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3225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  <p:sp>
            <p:nvSpPr>
              <p:cNvPr id="84" name="Text Box 45">
                <a:extLst>
                  <a:ext uri="{FF2B5EF4-FFF2-40B4-BE49-F238E27FC236}">
                    <a16:creationId xmlns:a16="http://schemas.microsoft.com/office/drawing/2014/main" id="{6A4E7779-126C-FB42-8E24-753342FF3B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6" y="3513"/>
                <a:ext cx="2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altLang="en-US" sz="1800" i="1"/>
                  <a:t>-d</a:t>
                </a: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7D94265-6221-CC45-8F2A-18850F19ED6E}"/>
              </a:ext>
            </a:extLst>
          </p:cNvPr>
          <p:cNvGrpSpPr/>
          <p:nvPr/>
        </p:nvGrpSpPr>
        <p:grpSpPr>
          <a:xfrm>
            <a:off x="262347" y="4522529"/>
            <a:ext cx="2099853" cy="1346717"/>
            <a:chOff x="121445" y="3796785"/>
            <a:chExt cx="2099853" cy="1346717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63C80C0-91AE-7E49-8198-DD96969267A1}"/>
                </a:ext>
              </a:extLst>
            </p:cNvPr>
            <p:cNvSpPr txBox="1"/>
            <p:nvPr/>
          </p:nvSpPr>
          <p:spPr>
            <a:xfrm>
              <a:off x="1508733" y="3810001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00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7904E6A-8CFE-3246-94CF-0027AF3E8480}"/>
                </a:ext>
              </a:extLst>
            </p:cNvPr>
            <p:cNvSpPr txBox="1"/>
            <p:nvPr/>
          </p:nvSpPr>
          <p:spPr>
            <a:xfrm>
              <a:off x="135155" y="3796785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01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C0377D9-8ED0-0440-AF58-8F97B3769F88}"/>
                </a:ext>
              </a:extLst>
            </p:cNvPr>
            <p:cNvSpPr txBox="1"/>
            <p:nvPr/>
          </p:nvSpPr>
          <p:spPr>
            <a:xfrm>
              <a:off x="1543044" y="4774170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10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B622EDD-D4A1-2844-B875-FBBFAA380F18}"/>
                </a:ext>
              </a:extLst>
            </p:cNvPr>
            <p:cNvSpPr txBox="1"/>
            <p:nvPr/>
          </p:nvSpPr>
          <p:spPr>
            <a:xfrm>
              <a:off x="121445" y="4774170"/>
              <a:ext cx="678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11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44">
                <a:extLst>
                  <a:ext uri="{FF2B5EF4-FFF2-40B4-BE49-F238E27FC236}">
                    <a16:creationId xmlns:a16="http://schemas.microsoft.com/office/drawing/2014/main" id="{22DEDC59-CEEB-0348-B92C-1B2079FCE8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3200" y="5862935"/>
                <a:ext cx="556259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20000"/>
                  </a:spcBef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D/A power consumption </a:t>
                </a:r>
                <a14:m>
                  <m:oMath xmlns:m="http://schemas.openxmlformats.org/officeDocument/2006/math">
                    <m:r>
                      <a:rPr lang="en-US" alt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alt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endParaRPr lang="en-US" alt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0" name="Text Box 44">
                <a:extLst>
                  <a:ext uri="{FF2B5EF4-FFF2-40B4-BE49-F238E27FC236}">
                    <a16:creationId xmlns:a16="http://schemas.microsoft.com/office/drawing/2014/main" id="{22DEDC59-CEEB-0348-B92C-1B2079FCE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3200" y="5862935"/>
                <a:ext cx="5562598" cy="461665"/>
              </a:xfrm>
              <a:prstGeom prst="rect">
                <a:avLst/>
              </a:prstGeom>
              <a:blipFill>
                <a:blip r:embed="rId2"/>
                <a:stretch>
                  <a:fillRect l="-1826" t="-10526" b="-263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Text Box 44">
            <a:extLst>
              <a:ext uri="{FF2B5EF4-FFF2-40B4-BE49-F238E27FC236}">
                <a16:creationId xmlns:a16="http://schemas.microsoft.com/office/drawing/2014/main" id="{6405A102-3209-EA4A-88CB-442CCE108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2496" y="4975333"/>
            <a:ext cx="58280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4-QAM is 2-PAM in the in-phase dimension and 2-PAM in the quadrature dimension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4D0588C-F79F-2042-A75F-50BDE601522C}"/>
              </a:ext>
            </a:extLst>
          </p:cNvPr>
          <p:cNvGrpSpPr/>
          <p:nvPr/>
        </p:nvGrpSpPr>
        <p:grpSpPr>
          <a:xfrm>
            <a:off x="5886450" y="2330450"/>
            <a:ext cx="2217738" cy="2163763"/>
            <a:chOff x="5886450" y="2330450"/>
            <a:chExt cx="2217738" cy="2163763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F339C91-ED3A-F648-AEC6-44C4486AC5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34213" y="2825750"/>
              <a:ext cx="647700" cy="984250"/>
              <a:chOff x="7015163" y="4832350"/>
              <a:chExt cx="647700" cy="984250"/>
            </a:xfrm>
          </p:grpSpPr>
          <p:sp>
            <p:nvSpPr>
              <p:cNvPr id="37" name="Oval 140">
                <a:extLst>
                  <a:ext uri="{FF2B5EF4-FFF2-40B4-BE49-F238E27FC236}">
                    <a16:creationId xmlns:a16="http://schemas.microsoft.com/office/drawing/2014/main" id="{3F2EF068-24D0-1A48-A05A-A50F43BE8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463" y="5133975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/>
                  <a:t>+</a:t>
                </a:r>
              </a:p>
            </p:txBody>
          </p:sp>
          <p:sp>
            <p:nvSpPr>
              <p:cNvPr id="38" name="Line 46">
                <a:extLst>
                  <a:ext uri="{FF2B5EF4-FFF2-40B4-BE49-F238E27FC236}">
                    <a16:creationId xmlns:a16="http://schemas.microsoft.com/office/drawing/2014/main" id="{32EFC9F0-4A8B-744C-87F8-AF8008CA6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0563" y="4927600"/>
                <a:ext cx="1905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47">
                <a:extLst>
                  <a:ext uri="{FF2B5EF4-FFF2-40B4-BE49-F238E27FC236}">
                    <a16:creationId xmlns:a16="http://schemas.microsoft.com/office/drawing/2014/main" id="{2B8AB81B-301B-494C-B8B2-190814298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5163" y="5816600"/>
                <a:ext cx="1905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45">
                <a:extLst>
                  <a:ext uri="{FF2B5EF4-FFF2-40B4-BE49-F238E27FC236}">
                    <a16:creationId xmlns:a16="http://schemas.microsoft.com/office/drawing/2014/main" id="{E3C696BB-1261-3E40-815B-DAEE31C53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5813" y="4832350"/>
                <a:ext cx="0" cy="190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Text Box 17">
              <a:extLst>
                <a:ext uri="{FF2B5EF4-FFF2-40B4-BE49-F238E27FC236}">
                  <a16:creationId xmlns:a16="http://schemas.microsoft.com/office/drawing/2014/main" id="{A5AA6FB2-8EE5-B84E-A27E-043636A60D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86450" y="2870200"/>
              <a:ext cx="1219200" cy="5770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 sz="1800"/>
                <a:t>cos(</a:t>
              </a:r>
              <a:r>
                <a:rPr lang="en-US" altLang="en-US" sz="1800">
                  <a:sym typeface="Symbol" pitchFamily="2" charset="2"/>
                </a:rPr>
                <a:t></a:t>
              </a:r>
              <a:r>
                <a:rPr lang="en-US" altLang="en-US" sz="1800" baseline="-25000"/>
                <a:t>0</a:t>
              </a:r>
              <a:r>
                <a:rPr lang="en-US" altLang="en-US" sz="1800"/>
                <a:t> </a:t>
              </a:r>
              <a:r>
                <a:rPr lang="en-US" altLang="en-US" sz="1800" i="1"/>
                <a:t>m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43" name="Line 11">
              <a:extLst>
                <a:ext uri="{FF2B5EF4-FFF2-40B4-BE49-F238E27FC236}">
                  <a16:creationId xmlns:a16="http://schemas.microsoft.com/office/drawing/2014/main" id="{B663686E-C88D-3B43-BF1F-03ACDE368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15213" y="259715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29">
              <a:extLst>
                <a:ext uri="{FF2B5EF4-FFF2-40B4-BE49-F238E27FC236}">
                  <a16:creationId xmlns:a16="http://schemas.microsoft.com/office/drawing/2014/main" id="{1D21F500-A275-2244-A2AF-17DE25D129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5688" y="3644900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C0708CF2-BC74-A94A-AE26-55904E22B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2750" y="2586038"/>
              <a:ext cx="649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136">
              <a:extLst>
                <a:ext uri="{FF2B5EF4-FFF2-40B4-BE49-F238E27FC236}">
                  <a16:creationId xmlns:a16="http://schemas.microsoft.com/office/drawing/2014/main" id="{4336E9D8-4788-8545-A6C1-C6A6A4C01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5538" y="233045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ea typeface="+mn-ea"/>
              </a:endParaRPr>
            </a:p>
          </p:txBody>
        </p:sp>
        <p:sp>
          <p:nvSpPr>
            <p:cNvPr id="47" name="Line 13">
              <a:extLst>
                <a:ext uri="{FF2B5EF4-FFF2-40B4-BE49-F238E27FC236}">
                  <a16:creationId xmlns:a16="http://schemas.microsoft.com/office/drawing/2014/main" id="{8E541F73-E5EC-554F-9690-15DAD30F3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1738" y="24066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4">
              <a:extLst>
                <a:ext uri="{FF2B5EF4-FFF2-40B4-BE49-F238E27FC236}">
                  <a16:creationId xmlns:a16="http://schemas.microsoft.com/office/drawing/2014/main" id="{73DBC3CF-D2E4-9D4E-BB37-4E6269C2E9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81738" y="2406650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5">
              <a:extLst>
                <a:ext uri="{FF2B5EF4-FFF2-40B4-BE49-F238E27FC236}">
                  <a16:creationId xmlns:a16="http://schemas.microsoft.com/office/drawing/2014/main" id="{960B3814-3A7E-8C42-935B-C78E1FB60A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91288" y="2844800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Oval 148">
              <a:extLst>
                <a:ext uri="{FF2B5EF4-FFF2-40B4-BE49-F238E27FC236}">
                  <a16:creationId xmlns:a16="http://schemas.microsoft.com/office/drawing/2014/main" id="{DDC171B8-B812-0C42-8C1A-93C163D25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6175" y="3960813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ea typeface="+mn-ea"/>
              </a:endParaRPr>
            </a:p>
          </p:txBody>
        </p:sp>
        <p:sp>
          <p:nvSpPr>
            <p:cNvPr id="51" name="Line 26">
              <a:extLst>
                <a:ext uri="{FF2B5EF4-FFF2-40B4-BE49-F238E27FC236}">
                  <a16:creationId xmlns:a16="http://schemas.microsoft.com/office/drawing/2014/main" id="{B463D08F-AAD4-7744-8FEE-B30299EF46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02375" y="40370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27">
              <a:extLst>
                <a:ext uri="{FF2B5EF4-FFF2-40B4-BE49-F238E27FC236}">
                  <a16:creationId xmlns:a16="http://schemas.microsoft.com/office/drawing/2014/main" id="{89229C05-D8C8-AE47-A2A1-546E6C076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02375" y="403701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 Box 28">
              <a:extLst>
                <a:ext uri="{FF2B5EF4-FFF2-40B4-BE49-F238E27FC236}">
                  <a16:creationId xmlns:a16="http://schemas.microsoft.com/office/drawing/2014/main" id="{2AE1A7FD-8464-9447-AACF-B9D46B40B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2650" y="3131319"/>
              <a:ext cx="1066800" cy="5770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 sz="1800" dirty="0"/>
                <a:t>sin(</a:t>
              </a:r>
              <a:r>
                <a:rPr lang="en-US" altLang="en-US" sz="1800" dirty="0">
                  <a:sym typeface="Symbol" pitchFamily="2" charset="2"/>
                </a:rPr>
                <a:t></a:t>
              </a:r>
              <a:r>
                <a:rPr lang="en-US" altLang="en-US" sz="1800" baseline="-25000" dirty="0"/>
                <a:t>0</a:t>
              </a:r>
              <a:r>
                <a:rPr lang="en-US" altLang="en-US" sz="1800" i="1" dirty="0"/>
                <a:t> m</a:t>
              </a:r>
              <a:r>
                <a:rPr lang="en-US" altLang="en-US" sz="1800" dirty="0"/>
                <a:t>)</a:t>
              </a:r>
            </a:p>
          </p:txBody>
        </p:sp>
        <p:sp>
          <p:nvSpPr>
            <p:cNvPr id="54" name="Line 51">
              <a:extLst>
                <a:ext uri="{FF2B5EF4-FFF2-40B4-BE49-F238E27FC236}">
                  <a16:creationId xmlns:a16="http://schemas.microsoft.com/office/drawing/2014/main" id="{3CF5E01B-7860-2747-AB05-8B6AB1B052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91288" y="3695700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1">
              <a:extLst>
                <a:ext uri="{FF2B5EF4-FFF2-40B4-BE49-F238E27FC236}">
                  <a16:creationId xmlns:a16="http://schemas.microsoft.com/office/drawing/2014/main" id="{B6671B0E-3324-B542-93F6-5742512E88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1163" y="4229100"/>
              <a:ext cx="649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 Box 60">
              <a:extLst>
                <a:ext uri="{FF2B5EF4-FFF2-40B4-BE49-F238E27FC236}">
                  <a16:creationId xmlns:a16="http://schemas.microsoft.com/office/drawing/2014/main" id="{EF93BD49-EFB5-8D44-B160-73E57A15F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8875" y="2770188"/>
              <a:ext cx="595313" cy="369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s</a:t>
              </a:r>
              <a:r>
                <a:rPr lang="en-US" altLang="en-US" sz="1800"/>
                <a:t>[</a:t>
              </a:r>
              <a:r>
                <a:rPr lang="en-US" altLang="en-US" sz="1800" i="1"/>
                <a:t>m</a:t>
              </a:r>
              <a:r>
                <a:rPr lang="en-US" altLang="en-US" sz="1800"/>
                <a:t>]</a:t>
              </a:r>
            </a:p>
          </p:txBody>
        </p:sp>
        <p:sp>
          <p:nvSpPr>
            <p:cNvPr id="60" name="Line 32">
              <a:extLst>
                <a:ext uri="{FF2B5EF4-FFF2-40B4-BE49-F238E27FC236}">
                  <a16:creationId xmlns:a16="http://schemas.microsoft.com/office/drawing/2014/main" id="{F870E4E9-21DB-3E40-A9EA-F8BFC86553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9850" y="3403600"/>
              <a:ext cx="311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13D9233-AE59-EC43-88E4-05872CDD1BA9}"/>
              </a:ext>
            </a:extLst>
          </p:cNvPr>
          <p:cNvGrpSpPr/>
          <p:nvPr/>
        </p:nvGrpSpPr>
        <p:grpSpPr>
          <a:xfrm>
            <a:off x="7584375" y="2971800"/>
            <a:ext cx="1559625" cy="1411288"/>
            <a:chOff x="7584375" y="2971800"/>
            <a:chExt cx="1559625" cy="1411288"/>
          </a:xfrm>
        </p:grpSpPr>
        <p:sp>
          <p:nvSpPr>
            <p:cNvPr id="61" name="Rectangle 178">
              <a:extLst>
                <a:ext uri="{FF2B5EF4-FFF2-40B4-BE49-F238E27FC236}">
                  <a16:creationId xmlns:a16="http://schemas.microsoft.com/office/drawing/2014/main" id="{B5C72332-4137-EA46-AE79-2EA01BCCA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1000" y="3175000"/>
              <a:ext cx="6096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1800" dirty="0">
                  <a:ea typeface="+mn-ea"/>
                </a:rPr>
                <a:t>D/A</a:t>
              </a:r>
            </a:p>
          </p:txBody>
        </p:sp>
        <p:sp>
          <p:nvSpPr>
            <p:cNvPr id="62" name="Line 32">
              <a:extLst>
                <a:ext uri="{FF2B5EF4-FFF2-40B4-BE49-F238E27FC236}">
                  <a16:creationId xmlns:a16="http://schemas.microsoft.com/office/drawing/2014/main" id="{A75F56D3-D716-194F-A410-BE80CECFBD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8538" y="3403600"/>
              <a:ext cx="3730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Text Box 60">
              <a:extLst>
                <a:ext uri="{FF2B5EF4-FFF2-40B4-BE49-F238E27FC236}">
                  <a16:creationId xmlns:a16="http://schemas.microsoft.com/office/drawing/2014/main" id="{8E225F48-2B1A-A74C-9DFA-080DE55B96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55050" y="2971800"/>
              <a:ext cx="488950" cy="3667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s</a:t>
              </a:r>
              <a:r>
                <a:rPr lang="en-US" altLang="en-US" sz="1800"/>
                <a:t>(</a:t>
              </a:r>
              <a:r>
                <a:rPr lang="en-US" altLang="en-US" sz="1800" i="1"/>
                <a:t>t</a:t>
              </a:r>
              <a:r>
                <a:rPr lang="en-US" altLang="en-US" sz="1800"/>
                <a:t>)</a:t>
              </a:r>
            </a:p>
          </p:txBody>
        </p:sp>
        <p:cxnSp>
          <p:nvCxnSpPr>
            <p:cNvPr id="64" name="Straight Arrow Connector 126">
              <a:extLst>
                <a:ext uri="{FF2B5EF4-FFF2-40B4-BE49-F238E27FC236}">
                  <a16:creationId xmlns:a16="http://schemas.microsoft.com/office/drawing/2014/main" id="{31F51070-2894-8D42-9FB6-EE7911B282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305800" y="3708400"/>
              <a:ext cx="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5" name="TextBox 127">
              <a:extLst>
                <a:ext uri="{FF2B5EF4-FFF2-40B4-BE49-F238E27FC236}">
                  <a16:creationId xmlns:a16="http://schemas.microsoft.com/office/drawing/2014/main" id="{1B688821-B25E-094D-A4E2-79DF291A4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4800" y="4013200"/>
              <a:ext cx="762000" cy="369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>
                  <a:sym typeface="Symbol" pitchFamily="2" charset="2"/>
                </a:rPr>
                <a:t>f</a:t>
              </a:r>
              <a:r>
                <a:rPr lang="en-US" altLang="en-US" sz="1800" baseline="-25000"/>
                <a:t>s</a:t>
              </a:r>
              <a:endParaRPr lang="en-US" altLang="en-US" sz="1800" i="1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4673E45-E705-154C-992F-3969B67BF617}"/>
                </a:ext>
              </a:extLst>
            </p:cNvPr>
            <p:cNvCxnSpPr/>
            <p:nvPr/>
          </p:nvCxnSpPr>
          <p:spPr bwMode="auto">
            <a:xfrm flipH="1">
              <a:off x="7741600" y="3272797"/>
              <a:ext cx="1524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2CC40F6-BF0D-584F-B86C-5CE74FA1B49F}"/>
                </a:ext>
              </a:extLst>
            </p:cNvPr>
            <p:cNvSpPr txBox="1"/>
            <p:nvPr/>
          </p:nvSpPr>
          <p:spPr>
            <a:xfrm>
              <a:off x="7584375" y="3471446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B</a:t>
              </a:r>
              <a:r>
                <a:rPr lang="en-US" sz="1600" i="1" baseline="-25000" dirty="0"/>
                <a:t>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44">
                <a:extLst>
                  <a:ext uri="{FF2B5EF4-FFF2-40B4-BE49-F238E27FC236}">
                    <a16:creationId xmlns:a16="http://schemas.microsoft.com/office/drawing/2014/main" id="{42370049-7A74-4840-A82E-AB9C54EE8B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65028" y="5850235"/>
                <a:ext cx="240069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l">
                  <a:spcBef>
                    <a:spcPct val="2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where</m:t>
                          </m:r>
                          <m: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alt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alt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4" name="Text Box 44">
                <a:extLst>
                  <a:ext uri="{FF2B5EF4-FFF2-40B4-BE49-F238E27FC236}">
                    <a16:creationId xmlns:a16="http://schemas.microsoft.com/office/drawing/2014/main" id="{42370049-7A74-4840-A82E-AB9C54EE8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65028" y="5850235"/>
                <a:ext cx="2400694" cy="461665"/>
              </a:xfrm>
              <a:prstGeom prst="rect">
                <a:avLst/>
              </a:prstGeom>
              <a:blipFill>
                <a:blip r:embed="rId3"/>
                <a:stretch>
                  <a:fillRect b="-216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>
            <a:extLst>
              <a:ext uri="{FF2B5EF4-FFF2-40B4-BE49-F238E27FC236}">
                <a16:creationId xmlns:a16="http://schemas.microsoft.com/office/drawing/2014/main" id="{19DA2C9E-C40A-0EAB-3162-9A296E8A1410}"/>
              </a:ext>
            </a:extLst>
          </p:cNvPr>
          <p:cNvGrpSpPr/>
          <p:nvPr/>
        </p:nvGrpSpPr>
        <p:grpSpPr>
          <a:xfrm>
            <a:off x="5791200" y="2438400"/>
            <a:ext cx="381000" cy="537203"/>
            <a:chOff x="5791200" y="2438400"/>
            <a:chExt cx="381000" cy="53720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347936C-F2C1-9CE8-0B3D-5A4E938E49BA}"/>
                </a:ext>
              </a:extLst>
            </p:cNvPr>
            <p:cNvCxnSpPr/>
            <p:nvPr/>
          </p:nvCxnSpPr>
          <p:spPr bwMode="auto">
            <a:xfrm flipH="1">
              <a:off x="5872225" y="2438400"/>
              <a:ext cx="1524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1A7AB5E-81A3-D7A6-E9C5-15343614CC24}"/>
                </a:ext>
              </a:extLst>
            </p:cNvPr>
            <p:cNvSpPr txBox="1"/>
            <p:nvPr/>
          </p:nvSpPr>
          <p:spPr>
            <a:xfrm>
              <a:off x="5791200" y="2637049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B</a:t>
              </a:r>
              <a:r>
                <a:rPr lang="en-US" sz="1600" i="1" baseline="-25000" dirty="0"/>
                <a:t>1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C64F35C-E32E-D0F2-F819-D9ADBC1C04A0}"/>
              </a:ext>
            </a:extLst>
          </p:cNvPr>
          <p:cNvGrpSpPr/>
          <p:nvPr/>
        </p:nvGrpSpPr>
        <p:grpSpPr>
          <a:xfrm>
            <a:off x="5791200" y="4059464"/>
            <a:ext cx="381000" cy="537203"/>
            <a:chOff x="5791200" y="4059464"/>
            <a:chExt cx="381000" cy="537203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6DC4056-1896-F1EA-F266-F968B91EBBED}"/>
                </a:ext>
              </a:extLst>
            </p:cNvPr>
            <p:cNvCxnSpPr/>
            <p:nvPr/>
          </p:nvCxnSpPr>
          <p:spPr bwMode="auto">
            <a:xfrm flipH="1">
              <a:off x="5872225" y="4059464"/>
              <a:ext cx="152400" cy="2667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774C4FD-E4D9-4265-1FEB-642B60C31662}"/>
                </a:ext>
              </a:extLst>
            </p:cNvPr>
            <p:cNvSpPr txBox="1"/>
            <p:nvPr/>
          </p:nvSpPr>
          <p:spPr>
            <a:xfrm>
              <a:off x="5791200" y="4258113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B</a:t>
              </a:r>
              <a:r>
                <a:rPr lang="en-US" sz="1600" i="1" baseline="-25000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983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4" grpId="0"/>
      <p:bldP spid="9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7C86-8DCA-CB4B-936A-A5AA361E6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9118474" cy="1143000"/>
          </a:xfrm>
        </p:spPr>
        <p:txBody>
          <a:bodyPr/>
          <a:lstStyle/>
          <a:p>
            <a:r>
              <a:rPr lang="en-US" dirty="0"/>
              <a:t>Comparison for 64-QAM (</a:t>
            </a:r>
            <a:r>
              <a:rPr lang="en-US" i="1" dirty="0"/>
              <a:t>J</a:t>
            </a:r>
            <a:r>
              <a:rPr lang="en-US" dirty="0"/>
              <a:t>=6 bits)</a:t>
            </a:r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AE6FEF4B-4640-6A4B-8C7C-A1BF144029F7}"/>
              </a:ext>
            </a:extLst>
          </p:cNvPr>
          <p:cNvGrpSpPr/>
          <p:nvPr/>
        </p:nvGrpSpPr>
        <p:grpSpPr>
          <a:xfrm>
            <a:off x="-21260" y="2057818"/>
            <a:ext cx="2092446" cy="828675"/>
            <a:chOff x="-21260" y="2057818"/>
            <a:chExt cx="2092446" cy="828675"/>
          </a:xfrm>
        </p:grpSpPr>
        <p:sp>
          <p:nvSpPr>
            <p:cNvPr id="13" name="Rectangle 156">
              <a:extLst>
                <a:ext uri="{FF2B5EF4-FFF2-40B4-BE49-F238E27FC236}">
                  <a16:creationId xmlns:a16="http://schemas.microsoft.com/office/drawing/2014/main" id="{6E530FDA-3107-0C49-A078-79FF30EF5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40" y="2124493"/>
              <a:ext cx="9525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dirty="0"/>
                <a:t>Serial/</a:t>
              </a:r>
              <a:br>
                <a:rPr lang="en-US" altLang="en-US" sz="1600" dirty="0"/>
              </a:br>
              <a:r>
                <a:rPr lang="en-US" altLang="en-US" sz="1600" dirty="0"/>
                <a:t>parallel</a:t>
              </a:r>
              <a:br>
                <a:rPr lang="en-US" altLang="en-US" sz="1600" dirty="0"/>
              </a:br>
              <a:r>
                <a:rPr lang="en-US" altLang="en-US" sz="1600" dirty="0"/>
                <a:t>converter</a:t>
              </a:r>
            </a:p>
          </p:txBody>
        </p:sp>
        <p:sp>
          <p:nvSpPr>
            <p:cNvPr id="14" name="Line 34">
              <a:extLst>
                <a:ext uri="{FF2B5EF4-FFF2-40B4-BE49-F238E27FC236}">
                  <a16:creationId xmlns:a16="http://schemas.microsoft.com/office/drawing/2014/main" id="{F549C184-4B62-7649-957D-2153FDC607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78" y="2505493"/>
              <a:ext cx="438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5">
              <a:extLst>
                <a:ext uri="{FF2B5EF4-FFF2-40B4-BE49-F238E27FC236}">
                  <a16:creationId xmlns:a16="http://schemas.microsoft.com/office/drawing/2014/main" id="{B205AC2B-6530-2342-9433-4D4EA332F0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8928" y="2429293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36">
              <a:extLst>
                <a:ext uri="{FF2B5EF4-FFF2-40B4-BE49-F238E27FC236}">
                  <a16:creationId xmlns:a16="http://schemas.microsoft.com/office/drawing/2014/main" id="{9BF626E0-A8EA-5E4D-857F-94318AA0D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878" y="2524543"/>
              <a:ext cx="273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/>
                <a:t>1</a:t>
              </a:r>
            </a:p>
          </p:txBody>
        </p:sp>
        <p:sp>
          <p:nvSpPr>
            <p:cNvPr id="17" name="Text Box 37">
              <a:extLst>
                <a:ext uri="{FF2B5EF4-FFF2-40B4-BE49-F238E27FC236}">
                  <a16:creationId xmlns:a16="http://schemas.microsoft.com/office/drawing/2014/main" id="{51797509-64CF-7747-A749-BE2A31EFB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1260" y="2057818"/>
              <a:ext cx="5524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Bits</a:t>
              </a:r>
            </a:p>
          </p:txBody>
        </p:sp>
        <p:sp>
          <p:nvSpPr>
            <p:cNvPr id="19" name="Line 39">
              <a:extLst>
                <a:ext uri="{FF2B5EF4-FFF2-40B4-BE49-F238E27FC236}">
                  <a16:creationId xmlns:a16="http://schemas.microsoft.com/office/drawing/2014/main" id="{6736A98C-77DD-504C-BE5E-96BF1CF662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4640" y="2486443"/>
              <a:ext cx="523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0">
              <a:extLst>
                <a:ext uri="{FF2B5EF4-FFF2-40B4-BE49-F238E27FC236}">
                  <a16:creationId xmlns:a16="http://schemas.microsoft.com/office/drawing/2014/main" id="{49301763-0AC2-DD4F-BA0A-B3B0D60D34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5043" y="2410243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41">
              <a:extLst>
                <a:ext uri="{FF2B5EF4-FFF2-40B4-BE49-F238E27FC236}">
                  <a16:creationId xmlns:a16="http://schemas.microsoft.com/office/drawing/2014/main" id="{2694B83E-D8D6-9A4F-90B1-FC4947A985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351" y="2486443"/>
              <a:ext cx="274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6</a:t>
              </a:r>
            </a:p>
          </p:txBody>
        </p:sp>
        <p:sp>
          <p:nvSpPr>
            <p:cNvPr id="22" name="Text Box 54">
              <a:extLst>
                <a:ext uri="{FF2B5EF4-FFF2-40B4-BE49-F238E27FC236}">
                  <a16:creationId xmlns:a16="http://schemas.microsoft.com/office/drawing/2014/main" id="{26733EFF-5891-344D-B113-D7DCC2E3E7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4436" y="2059406"/>
              <a:ext cx="6667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dirty="0"/>
                <a:t>Index</a:t>
              </a: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06D05D70-F18C-9F42-90D7-25F0AFEED24B}"/>
              </a:ext>
            </a:extLst>
          </p:cNvPr>
          <p:cNvGrpSpPr/>
          <p:nvPr/>
        </p:nvGrpSpPr>
        <p:grpSpPr>
          <a:xfrm>
            <a:off x="5791200" y="1371600"/>
            <a:ext cx="3333750" cy="2209800"/>
            <a:chOff x="5791200" y="1371600"/>
            <a:chExt cx="3333750" cy="2209800"/>
          </a:xfrm>
        </p:grpSpPr>
        <p:sp>
          <p:nvSpPr>
            <p:cNvPr id="117" name="Line 11">
              <a:extLst>
                <a:ext uri="{FF2B5EF4-FFF2-40B4-BE49-F238E27FC236}">
                  <a16:creationId xmlns:a16="http://schemas.microsoft.com/office/drawing/2014/main" id="{CBE0ED41-3FDD-4249-AAF0-1805C3639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4537" y="1631951"/>
              <a:ext cx="1587" cy="5778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599E6AD-3EBF-054B-AB1E-5474B309D77D}"/>
                </a:ext>
              </a:extLst>
            </p:cNvPr>
            <p:cNvGrpSpPr/>
            <p:nvPr/>
          </p:nvGrpSpPr>
          <p:grpSpPr>
            <a:xfrm>
              <a:off x="7088990" y="1372660"/>
              <a:ext cx="533400" cy="533400"/>
              <a:chOff x="6650840" y="2133600"/>
              <a:chExt cx="533400" cy="533400"/>
            </a:xfrm>
          </p:grpSpPr>
          <p:sp>
            <p:nvSpPr>
              <p:cNvPr id="136" name="Oval 86">
                <a:extLst>
                  <a:ext uri="{FF2B5EF4-FFF2-40B4-BE49-F238E27FC236}">
                    <a16:creationId xmlns:a16="http://schemas.microsoft.com/office/drawing/2014/main" id="{4B8E64E1-F1AC-5544-9496-5A4EA6335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50840" y="2133600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 sz="3200"/>
              </a:p>
            </p:txBody>
          </p:sp>
          <p:sp>
            <p:nvSpPr>
              <p:cNvPr id="137" name="Line 13">
                <a:extLst>
                  <a:ext uri="{FF2B5EF4-FFF2-40B4-BE49-F238E27FC236}">
                    <a16:creationId xmlns:a16="http://schemas.microsoft.com/office/drawing/2014/main" id="{EA981D67-7807-2D48-8DF0-520337BB3B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7040" y="22098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14">
                <a:extLst>
                  <a:ext uri="{FF2B5EF4-FFF2-40B4-BE49-F238E27FC236}">
                    <a16:creationId xmlns:a16="http://schemas.microsoft.com/office/drawing/2014/main" id="{D40DA1E7-9992-9048-AF87-BF17CD4F5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27040" y="22098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9" name="Line 15">
              <a:extLst>
                <a:ext uri="{FF2B5EF4-FFF2-40B4-BE49-F238E27FC236}">
                  <a16:creationId xmlns:a16="http://schemas.microsoft.com/office/drawing/2014/main" id="{E519F232-5E1F-B14A-B62B-F2B0390DD7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49339" y="1899181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Oval 90">
              <a:extLst>
                <a:ext uri="{FF2B5EF4-FFF2-40B4-BE49-F238E27FC236}">
                  <a16:creationId xmlns:a16="http://schemas.microsoft.com/office/drawing/2014/main" id="{CDB71CA8-930B-CC4E-BD60-635ED5F1E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3713" y="2209800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/>
                <a:t>+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B390DD03-1F7C-F046-AE65-001C24F60F0E}"/>
                </a:ext>
              </a:extLst>
            </p:cNvPr>
            <p:cNvGrpSpPr/>
            <p:nvPr/>
          </p:nvGrpSpPr>
          <p:grpSpPr>
            <a:xfrm>
              <a:off x="7082640" y="3048000"/>
              <a:ext cx="533400" cy="533400"/>
              <a:chOff x="6644490" y="4114800"/>
              <a:chExt cx="533400" cy="533400"/>
            </a:xfrm>
          </p:grpSpPr>
          <p:sp>
            <p:nvSpPr>
              <p:cNvPr id="133" name="Oval 96">
                <a:extLst>
                  <a:ext uri="{FF2B5EF4-FFF2-40B4-BE49-F238E27FC236}">
                    <a16:creationId xmlns:a16="http://schemas.microsoft.com/office/drawing/2014/main" id="{3E004697-A0D1-A24D-A2CF-440998630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4490" y="4114800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US" altLang="en-US" sz="3200"/>
              </a:p>
            </p:txBody>
          </p:sp>
          <p:sp>
            <p:nvSpPr>
              <p:cNvPr id="134" name="Line 26">
                <a:extLst>
                  <a:ext uri="{FF2B5EF4-FFF2-40B4-BE49-F238E27FC236}">
                    <a16:creationId xmlns:a16="http://schemas.microsoft.com/office/drawing/2014/main" id="{880463B3-5B29-C343-BC65-C1E8624B92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0690" y="41910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27">
                <a:extLst>
                  <a:ext uri="{FF2B5EF4-FFF2-40B4-BE49-F238E27FC236}">
                    <a16:creationId xmlns:a16="http://schemas.microsoft.com/office/drawing/2014/main" id="{04FFAFC5-1DB2-654E-8741-560BD691F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20690" y="4191000"/>
                <a:ext cx="3810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Line 29">
              <a:extLst>
                <a:ext uri="{FF2B5EF4-FFF2-40B4-BE49-F238E27FC236}">
                  <a16:creationId xmlns:a16="http://schemas.microsoft.com/office/drawing/2014/main" id="{1A43D12A-EC45-654C-97CB-7B0B725532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5329" y="2751179"/>
              <a:ext cx="7931" cy="5488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ine 30">
              <a:extLst>
                <a:ext uri="{FF2B5EF4-FFF2-40B4-BE49-F238E27FC236}">
                  <a16:creationId xmlns:a16="http://schemas.microsoft.com/office/drawing/2014/main" id="{688FF7C4-50CC-F843-8869-B8154B5F56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24763" y="3314843"/>
              <a:ext cx="739774" cy="40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31">
              <a:extLst>
                <a:ext uri="{FF2B5EF4-FFF2-40B4-BE49-F238E27FC236}">
                  <a16:creationId xmlns:a16="http://schemas.microsoft.com/office/drawing/2014/main" id="{62233018-F55D-9840-8EBF-CB48D4AE45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6350" y="1635125"/>
              <a:ext cx="725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32">
              <a:extLst>
                <a:ext uri="{FF2B5EF4-FFF2-40B4-BE49-F238E27FC236}">
                  <a16:creationId xmlns:a16="http://schemas.microsoft.com/office/drawing/2014/main" id="{677CC2A6-0C2E-4846-85F1-D90D8A8BF8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3938" y="2498725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45">
              <a:extLst>
                <a:ext uri="{FF2B5EF4-FFF2-40B4-BE49-F238E27FC236}">
                  <a16:creationId xmlns:a16="http://schemas.microsoft.com/office/drawing/2014/main" id="{0E2CBB3D-A5AC-774E-B8AE-00C74BA2C0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5300" y="2019300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46">
              <a:extLst>
                <a:ext uri="{FF2B5EF4-FFF2-40B4-BE49-F238E27FC236}">
                  <a16:creationId xmlns:a16="http://schemas.microsoft.com/office/drawing/2014/main" id="{44F79F9B-6892-DD42-B072-4C7D8E9D18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20050" y="211455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47">
              <a:extLst>
                <a:ext uri="{FF2B5EF4-FFF2-40B4-BE49-F238E27FC236}">
                  <a16:creationId xmlns:a16="http://schemas.microsoft.com/office/drawing/2014/main" id="{19B38678-25E8-C646-8D2C-68BB76F0EA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20050" y="2819400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51">
              <a:extLst>
                <a:ext uri="{FF2B5EF4-FFF2-40B4-BE49-F238E27FC236}">
                  <a16:creationId xmlns:a16="http://schemas.microsoft.com/office/drawing/2014/main" id="{41921D67-D921-4E47-A979-B7C2766A52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49339" y="2827867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Text Box 60">
              <a:extLst>
                <a:ext uri="{FF2B5EF4-FFF2-40B4-BE49-F238E27FC236}">
                  <a16:creationId xmlns:a16="http://schemas.microsoft.com/office/drawing/2014/main" id="{35BA732B-C268-1C4C-A6C2-F60F13F51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6000" y="2055813"/>
              <a:ext cx="4889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 dirty="0"/>
                <a:t>s</a:t>
              </a:r>
              <a:r>
                <a:rPr lang="en-US" altLang="en-US" sz="1800" dirty="0"/>
                <a:t>(</a:t>
              </a:r>
              <a:r>
                <a:rPr lang="en-US" altLang="en-US" sz="1800" i="1" dirty="0"/>
                <a:t>t</a:t>
              </a:r>
              <a:r>
                <a:rPr lang="en-US" altLang="en-US" sz="1800" dirty="0"/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409F1F0F-EE84-2C4B-80A4-FD025D0C5AB6}"/>
                    </a:ext>
                  </a:extLst>
                </p:cNvPr>
                <p:cNvSpPr txBox="1"/>
                <p:nvPr/>
              </p:nvSpPr>
              <p:spPr>
                <a:xfrm>
                  <a:off x="6550810" y="2506149"/>
                  <a:ext cx="1602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409F1F0F-EE84-2C4B-80A4-FD025D0C5A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0810" y="2506149"/>
                  <a:ext cx="1602590" cy="369332"/>
                </a:xfrm>
                <a:prstGeom prst="rect">
                  <a:avLst/>
                </a:prstGeom>
                <a:blipFill>
                  <a:blip r:embed="rId2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7099EE67-A292-D840-8C00-1B3B4D387941}"/>
                    </a:ext>
                  </a:extLst>
                </p:cNvPr>
                <p:cNvSpPr txBox="1"/>
                <p:nvPr/>
              </p:nvSpPr>
              <p:spPr>
                <a:xfrm>
                  <a:off x="6534150" y="2133600"/>
                  <a:ext cx="1602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7099EE67-A292-D840-8C00-1B3B4D3879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4150" y="2133600"/>
                  <a:ext cx="1602590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2" name="Rectangle 5">
              <a:extLst>
                <a:ext uri="{FF2B5EF4-FFF2-40B4-BE49-F238E27FC236}">
                  <a16:creationId xmlns:a16="http://schemas.microsoft.com/office/drawing/2014/main" id="{D95A2CA6-09E6-CB48-9EBB-0764B08A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200" y="1371600"/>
              <a:ext cx="762000" cy="5332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cxnSp>
          <p:nvCxnSpPr>
            <p:cNvPr id="144" name="Straight Arrow Connector 4">
              <a:extLst>
                <a:ext uri="{FF2B5EF4-FFF2-40B4-BE49-F238E27FC236}">
                  <a16:creationId xmlns:a16="http://schemas.microsoft.com/office/drawing/2014/main" id="{243C2E05-9997-7E49-A47E-7E05F75F78AB}"/>
                </a:ext>
              </a:extLst>
            </p:cNvPr>
            <p:cNvCxnSpPr>
              <a:cxnSpLocks/>
              <a:endCxn id="142" idx="2"/>
            </p:cNvCxnSpPr>
            <p:nvPr/>
          </p:nvCxnSpPr>
          <p:spPr bwMode="auto">
            <a:xfrm flipV="1">
              <a:off x="6172200" y="1904858"/>
              <a:ext cx="0" cy="32081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" name="TextBox 5">
              <a:extLst>
                <a:ext uri="{FF2B5EF4-FFF2-40B4-BE49-F238E27FC236}">
                  <a16:creationId xmlns:a16="http://schemas.microsoft.com/office/drawing/2014/main" id="{26F860F1-9FEE-D94E-A0A1-5CCF0ADB6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30900" y="2209800"/>
              <a:ext cx="461963" cy="400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b="0" i="1" dirty="0">
                  <a:solidFill>
                    <a:schemeClr val="tx1"/>
                  </a:solidFill>
                </a:rPr>
                <a:t>f</a:t>
              </a:r>
              <a:r>
                <a:rPr lang="en-US" altLang="en-US" sz="2000" b="0" i="1" baseline="-25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48" name="Rectangle 5">
              <a:extLst>
                <a:ext uri="{FF2B5EF4-FFF2-40B4-BE49-F238E27FC236}">
                  <a16:creationId xmlns:a16="http://schemas.microsoft.com/office/drawing/2014/main" id="{9C9906EF-2327-7B4C-A12C-1A8E469C4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200" y="3048142"/>
              <a:ext cx="762000" cy="5332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cxnSp>
          <p:nvCxnSpPr>
            <p:cNvPr id="150" name="Straight Arrow Connector 4">
              <a:extLst>
                <a:ext uri="{FF2B5EF4-FFF2-40B4-BE49-F238E27FC236}">
                  <a16:creationId xmlns:a16="http://schemas.microsoft.com/office/drawing/2014/main" id="{7B2B5397-8D2A-DE47-99F6-CF6A920A7718}"/>
                </a:ext>
              </a:extLst>
            </p:cNvPr>
            <p:cNvCxnSpPr>
              <a:cxnSpLocks/>
              <a:endCxn id="145" idx="2"/>
            </p:cNvCxnSpPr>
            <p:nvPr/>
          </p:nvCxnSpPr>
          <p:spPr bwMode="auto">
            <a:xfrm flipH="1" flipV="1">
              <a:off x="6161882" y="2609803"/>
              <a:ext cx="12700" cy="46196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1" name="Line 4">
              <a:extLst>
                <a:ext uri="{FF2B5EF4-FFF2-40B4-BE49-F238E27FC236}">
                  <a16:creationId xmlns:a16="http://schemas.microsoft.com/office/drawing/2014/main" id="{6752F160-8144-C54E-BA18-D72820D714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59551" y="1631951"/>
              <a:ext cx="533400" cy="31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Line 4">
              <a:extLst>
                <a:ext uri="{FF2B5EF4-FFF2-40B4-BE49-F238E27FC236}">
                  <a16:creationId xmlns:a16="http://schemas.microsoft.com/office/drawing/2014/main" id="{3E38D659-710C-1646-90E1-BE422CB572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59551" y="3311669"/>
              <a:ext cx="533400" cy="31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2C3D11E-38F9-9E46-A94D-7F2F9696D023}"/>
              </a:ext>
            </a:extLst>
          </p:cNvPr>
          <p:cNvSpPr txBox="1"/>
          <p:nvPr/>
        </p:nvSpPr>
        <p:spPr>
          <a:xfrm>
            <a:off x="-22431" y="3733800"/>
            <a:ext cx="2879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i="1" dirty="0" err="1">
                <a:solidFill>
                  <a:srgbClr val="CC00CC"/>
                </a:solidFill>
                <a:latin typeface="+mn-lt"/>
                <a:ea typeface="ＭＳ Ｐゴシック" charset="0"/>
              </a:rPr>
              <a:t>i</a:t>
            </a: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[</a:t>
            </a:r>
            <a:r>
              <a:rPr lang="en-US" sz="1800" b="1" i="1" dirty="0">
                <a:solidFill>
                  <a:srgbClr val="CC00CC"/>
                </a:solidFill>
                <a:latin typeface="+mn-lt"/>
                <a:ea typeface="ＭＳ Ｐゴシック" charset="0"/>
              </a:rPr>
              <a:t>n</a:t>
            </a: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] and </a:t>
            </a:r>
            <a:r>
              <a:rPr lang="en-US" sz="1800" b="1" i="1" dirty="0">
                <a:solidFill>
                  <a:srgbClr val="CC00CC"/>
                </a:solidFill>
                <a:latin typeface="+mn-lt"/>
                <a:ea typeface="ＭＳ Ｐゴシック" charset="0"/>
              </a:rPr>
              <a:t>q</a:t>
            </a: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[</a:t>
            </a:r>
            <a:r>
              <a:rPr lang="en-US" sz="1800" b="1" i="1" dirty="0">
                <a:solidFill>
                  <a:srgbClr val="CC00CC"/>
                </a:solidFill>
                <a:latin typeface="+mn-lt"/>
                <a:ea typeface="ＭＳ Ｐゴシック" charset="0"/>
              </a:rPr>
              <a:t>n</a:t>
            </a: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] are 8-PAM</a:t>
            </a:r>
          </a:p>
          <a:p>
            <a:pPr algn="l"/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symbol amplitudes, e.g.</a:t>
            </a:r>
            <a:b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</a:b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{ -7, -5, -3, -1, 1, 3, 5, 7 } </a:t>
            </a:r>
            <a:r>
              <a:rPr lang="en-US" sz="1800" b="1" dirty="0">
                <a:solidFill>
                  <a:srgbClr val="CC00CC"/>
                </a:solidFill>
                <a:ea typeface="ＭＳ Ｐゴシック" charset="0"/>
              </a:rPr>
              <a:t>for </a:t>
            </a:r>
            <a:r>
              <a:rPr lang="en-US" sz="1800" b="1" i="1" dirty="0">
                <a:solidFill>
                  <a:srgbClr val="CC00CC"/>
                </a:solidFill>
                <a:ea typeface="ＭＳ Ｐゴシック" charset="0"/>
              </a:rPr>
              <a:t>d</a:t>
            </a:r>
            <a:r>
              <a:rPr lang="en-US" sz="1800" b="1" dirty="0">
                <a:solidFill>
                  <a:srgbClr val="CC00CC"/>
                </a:solidFill>
                <a:ea typeface="ＭＳ Ｐゴシック" charset="0"/>
              </a:rPr>
              <a:t> = 1 </a:t>
            </a:r>
            <a:r>
              <a:rPr lang="en-US" sz="1800" b="1" dirty="0">
                <a:solidFill>
                  <a:srgbClr val="CC00CC"/>
                </a:solidFill>
                <a:latin typeface="+mn-lt"/>
                <a:ea typeface="ＭＳ Ｐゴシック" charset="0"/>
              </a:rPr>
              <a:t>which needs 4 bits</a:t>
            </a: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945BF64D-C1E8-F74D-ABB0-CF9EE1E854C7}"/>
              </a:ext>
            </a:extLst>
          </p:cNvPr>
          <p:cNvGrpSpPr/>
          <p:nvPr/>
        </p:nvGrpSpPr>
        <p:grpSpPr>
          <a:xfrm>
            <a:off x="2007686" y="1317933"/>
            <a:ext cx="1206500" cy="2399795"/>
            <a:chOff x="2007686" y="1317933"/>
            <a:chExt cx="1206500" cy="2399795"/>
          </a:xfrm>
        </p:grpSpPr>
        <p:sp>
          <p:nvSpPr>
            <p:cNvPr id="18" name="Rectangle 161">
              <a:extLst>
                <a:ext uri="{FF2B5EF4-FFF2-40B4-BE49-F238E27FC236}">
                  <a16:creationId xmlns:a16="http://schemas.microsoft.com/office/drawing/2014/main" id="{3DFDA7FC-AE9B-A94B-A45B-E01EBD661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686" y="2181643"/>
              <a:ext cx="1143000" cy="609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b="1" dirty="0">
                  <a:solidFill>
                    <a:srgbClr val="CC00CC"/>
                  </a:solidFill>
                  <a:latin typeface="+mj-lt"/>
                  <a:ea typeface="ＭＳ Ｐゴシック" charset="0"/>
                </a:rPr>
                <a:t>Map to 2-D </a:t>
              </a:r>
            </a:p>
            <a:p>
              <a:r>
                <a:rPr lang="en-US" altLang="en-US" sz="1600" b="1" dirty="0">
                  <a:solidFill>
                    <a:srgbClr val="CC00CC"/>
                  </a:solidFill>
                  <a:latin typeface="+mj-lt"/>
                  <a:ea typeface="ＭＳ Ｐゴシック" charset="0"/>
                </a:rPr>
                <a:t>constellation</a:t>
              </a:r>
            </a:p>
          </p:txBody>
        </p:sp>
        <p:sp>
          <p:nvSpPr>
            <p:cNvPr id="24" name="Line 5">
              <a:extLst>
                <a:ext uri="{FF2B5EF4-FFF2-40B4-BE49-F238E27FC236}">
                  <a16:creationId xmlns:a16="http://schemas.microsoft.com/office/drawing/2014/main" id="{35033F88-B48A-E446-B30A-721EA60352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8249" y="1667293"/>
              <a:ext cx="495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6">
              <a:extLst>
                <a:ext uri="{FF2B5EF4-FFF2-40B4-BE49-F238E27FC236}">
                  <a16:creationId xmlns:a16="http://schemas.microsoft.com/office/drawing/2014/main" id="{A4277B3E-CE92-2E43-840A-0CBC197C2F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086" y="1362493"/>
              <a:ext cx="519113" cy="369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 dirty="0" err="1"/>
                <a:t>i</a:t>
              </a:r>
              <a:r>
                <a:rPr lang="en-US" altLang="en-US" sz="1800" dirty="0"/>
                <a:t>[</a:t>
              </a:r>
              <a:r>
                <a:rPr lang="en-US" altLang="en-US" sz="1800" i="1" dirty="0"/>
                <a:t>n</a:t>
              </a:r>
              <a:r>
                <a:rPr lang="en-US" altLang="en-US" sz="1800" dirty="0"/>
                <a:t>]</a:t>
              </a:r>
            </a:p>
          </p:txBody>
        </p:sp>
        <p:sp>
          <p:nvSpPr>
            <p:cNvPr id="29" name="Line 19">
              <a:extLst>
                <a:ext uri="{FF2B5EF4-FFF2-40B4-BE49-F238E27FC236}">
                  <a16:creationId xmlns:a16="http://schemas.microsoft.com/office/drawing/2014/main" id="{561FC426-34F6-1144-A0B8-29B75020F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836" y="3297656"/>
              <a:ext cx="514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20">
              <a:extLst>
                <a:ext uri="{FF2B5EF4-FFF2-40B4-BE49-F238E27FC236}">
                  <a16:creationId xmlns:a16="http://schemas.microsoft.com/office/drawing/2014/main" id="{5D187BD0-95F2-CD4B-8A9C-9368E3F737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1824" y="3115093"/>
              <a:ext cx="568325" cy="369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 dirty="0"/>
                <a:t>q</a:t>
              </a:r>
              <a:r>
                <a:rPr lang="en-US" altLang="en-US" sz="1800" dirty="0"/>
                <a:t>[</a:t>
              </a:r>
              <a:r>
                <a:rPr lang="en-US" altLang="en-US" sz="1800" i="1" dirty="0"/>
                <a:t>n</a:t>
              </a:r>
              <a:r>
                <a:rPr lang="en-US" altLang="en-US" sz="1800" dirty="0"/>
                <a:t>]</a:t>
              </a:r>
            </a:p>
          </p:txBody>
        </p:sp>
        <p:sp>
          <p:nvSpPr>
            <p:cNvPr id="33" name="Line 42">
              <a:extLst>
                <a:ext uri="{FF2B5EF4-FFF2-40B4-BE49-F238E27FC236}">
                  <a16:creationId xmlns:a16="http://schemas.microsoft.com/office/drawing/2014/main" id="{F5B91147-8243-8940-995A-2DCDC9720E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93486" y="2797593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43">
              <a:extLst>
                <a:ext uri="{FF2B5EF4-FFF2-40B4-BE49-F238E27FC236}">
                  <a16:creationId xmlns:a16="http://schemas.microsoft.com/office/drawing/2014/main" id="{6EE6E80A-5440-BB48-83E4-1347BE4555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93486" y="1673643"/>
              <a:ext cx="0" cy="495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40">
              <a:extLst>
                <a:ext uri="{FF2B5EF4-FFF2-40B4-BE49-F238E27FC236}">
                  <a16:creationId xmlns:a16="http://schemas.microsoft.com/office/drawing/2014/main" id="{C3BAC8CB-3EA9-8E40-9C14-48F7B8DF45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72471" y="160523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Text Box 41">
              <a:extLst>
                <a:ext uri="{FF2B5EF4-FFF2-40B4-BE49-F238E27FC236}">
                  <a16:creationId xmlns:a16="http://schemas.microsoft.com/office/drawing/2014/main" id="{9EFAB9D2-3DAA-4644-8314-CB696FE551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7351" y="1317933"/>
              <a:ext cx="274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</a:t>
              </a:r>
            </a:p>
          </p:txBody>
        </p:sp>
        <p:sp>
          <p:nvSpPr>
            <p:cNvPr id="230" name="Line 40">
              <a:extLst>
                <a:ext uri="{FF2B5EF4-FFF2-40B4-BE49-F238E27FC236}">
                  <a16:creationId xmlns:a16="http://schemas.microsoft.com/office/drawing/2014/main" id="{B6ABBADC-D92A-CF45-8790-7C28030765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91501" y="32309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Text Box 41">
              <a:extLst>
                <a:ext uri="{FF2B5EF4-FFF2-40B4-BE49-F238E27FC236}">
                  <a16:creationId xmlns:a16="http://schemas.microsoft.com/office/drawing/2014/main" id="{611BC891-5559-A441-BB67-CE9A289F1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6381" y="3409951"/>
              <a:ext cx="274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</a:t>
              </a: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AD472FE-5002-B649-8798-29E7E022A3E5}"/>
              </a:ext>
            </a:extLst>
          </p:cNvPr>
          <p:cNvGrpSpPr/>
          <p:nvPr/>
        </p:nvGrpSpPr>
        <p:grpSpPr>
          <a:xfrm>
            <a:off x="4412749" y="1246245"/>
            <a:ext cx="1445925" cy="2499006"/>
            <a:chOff x="4412749" y="1246245"/>
            <a:chExt cx="1445925" cy="2499006"/>
          </a:xfrm>
        </p:grpSpPr>
        <p:sp>
          <p:nvSpPr>
            <p:cNvPr id="8" name="Rectangle 131">
              <a:extLst>
                <a:ext uri="{FF2B5EF4-FFF2-40B4-BE49-F238E27FC236}">
                  <a16:creationId xmlns:a16="http://schemas.microsoft.com/office/drawing/2014/main" id="{63500933-9A90-5A40-89BA-AE4AF4040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749" y="1295400"/>
              <a:ext cx="931641" cy="819147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en-US" sz="1600" dirty="0">
                  <a:solidFill>
                    <a:srgbClr val="C00000"/>
                  </a:solidFill>
                </a:rPr>
                <a:t>Pulse</a:t>
              </a:r>
              <a:br>
                <a:rPr lang="en-US" altLang="en-US" sz="1600" dirty="0">
                  <a:solidFill>
                    <a:srgbClr val="C00000"/>
                  </a:solidFill>
                </a:rPr>
              </a:br>
              <a:r>
                <a:rPr lang="en-US" altLang="en-US" sz="1600" dirty="0">
                  <a:solidFill>
                    <a:srgbClr val="C00000"/>
                  </a:solidFill>
                </a:rPr>
                <a:t>shaper</a:t>
              </a:r>
              <a:br>
                <a:rPr lang="en-US" altLang="en-US" sz="1600" i="1" dirty="0">
                  <a:solidFill>
                    <a:srgbClr val="C00000"/>
                  </a:solidFill>
                </a:rPr>
              </a:br>
              <a:r>
                <a:rPr lang="en-US" altLang="en-US" sz="1600" i="1" dirty="0" err="1">
                  <a:solidFill>
                    <a:srgbClr val="C00000"/>
                  </a:solidFill>
                </a:rPr>
                <a:t>g</a:t>
              </a:r>
              <a:r>
                <a:rPr lang="en-US" altLang="en-US" sz="1600" i="1" baseline="-25000" dirty="0" err="1">
                  <a:solidFill>
                    <a:srgbClr val="C00000"/>
                  </a:solidFill>
                </a:rPr>
                <a:t>Tsym</a:t>
              </a:r>
              <a:r>
                <a:rPr lang="en-US" altLang="en-US" sz="1600" dirty="0">
                  <a:solidFill>
                    <a:srgbClr val="C00000"/>
                  </a:solidFill>
                </a:rPr>
                <a:t>[</a:t>
              </a:r>
              <a:r>
                <a:rPr lang="en-US" altLang="en-US" sz="1600" i="1" dirty="0">
                  <a:solidFill>
                    <a:srgbClr val="C00000"/>
                  </a:solidFill>
                </a:rPr>
                <a:t>m</a:t>
              </a:r>
              <a:r>
                <a:rPr lang="en-US" altLang="en-US" sz="1600" dirty="0">
                  <a:solidFill>
                    <a:srgbClr val="C00000"/>
                  </a:solidFill>
                </a:rPr>
                <a:t>]</a:t>
              </a:r>
            </a:p>
          </p:txBody>
        </p:sp>
        <p:sp>
          <p:nvSpPr>
            <p:cNvPr id="10" name="Rectangle 145">
              <a:extLst>
                <a:ext uri="{FF2B5EF4-FFF2-40B4-BE49-F238E27FC236}">
                  <a16:creationId xmlns:a16="http://schemas.microsoft.com/office/drawing/2014/main" id="{F8545313-5B6B-6049-B0E6-9E36EA973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386" y="2895601"/>
              <a:ext cx="911004" cy="819146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en-US" sz="1600" dirty="0">
                  <a:solidFill>
                    <a:srgbClr val="C00000"/>
                  </a:solidFill>
                </a:rPr>
                <a:t>Pulse</a:t>
              </a:r>
              <a:br>
                <a:rPr lang="en-US" altLang="en-US" sz="1600" dirty="0">
                  <a:solidFill>
                    <a:srgbClr val="C00000"/>
                  </a:solidFill>
                </a:rPr>
              </a:br>
              <a:r>
                <a:rPr lang="en-US" altLang="en-US" sz="1600" dirty="0">
                  <a:solidFill>
                    <a:srgbClr val="C00000"/>
                  </a:solidFill>
                </a:rPr>
                <a:t>shaper</a:t>
              </a:r>
              <a:br>
                <a:rPr lang="en-US" altLang="en-US" sz="1600" i="1" dirty="0">
                  <a:solidFill>
                    <a:srgbClr val="C00000"/>
                  </a:solidFill>
                </a:rPr>
              </a:br>
              <a:r>
                <a:rPr lang="en-US" altLang="en-US" sz="1600" i="1" dirty="0" err="1">
                  <a:solidFill>
                    <a:srgbClr val="C00000"/>
                  </a:solidFill>
                </a:rPr>
                <a:t>g</a:t>
              </a:r>
              <a:r>
                <a:rPr lang="en-US" altLang="en-US" sz="1600" i="1" baseline="-25000" dirty="0" err="1">
                  <a:solidFill>
                    <a:srgbClr val="C00000"/>
                  </a:solidFill>
                </a:rPr>
                <a:t>Tsym</a:t>
              </a:r>
              <a:r>
                <a:rPr lang="en-US" altLang="en-US" sz="1600" dirty="0">
                  <a:solidFill>
                    <a:srgbClr val="C00000"/>
                  </a:solidFill>
                </a:rPr>
                <a:t>[</a:t>
              </a:r>
              <a:r>
                <a:rPr lang="en-US" altLang="en-US" sz="1600" i="1" dirty="0">
                  <a:solidFill>
                    <a:srgbClr val="C00000"/>
                  </a:solidFill>
                </a:rPr>
                <a:t>m</a:t>
              </a:r>
              <a:r>
                <a:rPr lang="en-US" altLang="en-US" sz="1600" dirty="0">
                  <a:solidFill>
                    <a:srgbClr val="C00000"/>
                  </a:solidFill>
                </a:rPr>
                <a:t>]</a:t>
              </a:r>
            </a:p>
          </p:txBody>
        </p:sp>
        <p:sp>
          <p:nvSpPr>
            <p:cNvPr id="237" name="Line 23">
              <a:extLst>
                <a:ext uri="{FF2B5EF4-FFF2-40B4-BE49-F238E27FC236}">
                  <a16:creationId xmlns:a16="http://schemas.microsoft.com/office/drawing/2014/main" id="{34D35164-5DD2-514C-88DE-36F84ED634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7786" y="3306764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40">
              <a:extLst>
                <a:ext uri="{FF2B5EF4-FFF2-40B4-BE49-F238E27FC236}">
                  <a16:creationId xmlns:a16="http://schemas.microsoft.com/office/drawing/2014/main" id="{2448EFBF-ED19-3A48-836B-BC7499C3A3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9968" y="3247052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Text Box 41">
              <a:extLst>
                <a:ext uri="{FF2B5EF4-FFF2-40B4-BE49-F238E27FC236}">
                  <a16:creationId xmlns:a16="http://schemas.microsoft.com/office/drawing/2014/main" id="{D793A73A-4B42-3945-BDC1-0428621AA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4096" y="3437474"/>
              <a:ext cx="56457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4+B</a:t>
              </a:r>
              <a:r>
                <a:rPr lang="en-US" altLang="en-US" sz="1400" i="1" baseline="-25000" dirty="0"/>
                <a:t>p</a:t>
              </a:r>
            </a:p>
          </p:txBody>
        </p:sp>
        <p:sp>
          <p:nvSpPr>
            <p:cNvPr id="241" name="Line 23">
              <a:extLst>
                <a:ext uri="{FF2B5EF4-FFF2-40B4-BE49-F238E27FC236}">
                  <a16:creationId xmlns:a16="http://schemas.microsoft.com/office/drawing/2014/main" id="{C109D3A2-F34E-0541-B4F8-C4A8C04827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47786" y="1668465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40">
              <a:extLst>
                <a:ext uri="{FF2B5EF4-FFF2-40B4-BE49-F238E27FC236}">
                  <a16:creationId xmlns:a16="http://schemas.microsoft.com/office/drawing/2014/main" id="{22B0316A-425F-FB43-8BFE-0DABDE4516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9968" y="1608753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Text Box 41">
              <a:extLst>
                <a:ext uri="{FF2B5EF4-FFF2-40B4-BE49-F238E27FC236}">
                  <a16:creationId xmlns:a16="http://schemas.microsoft.com/office/drawing/2014/main" id="{948C0582-9C08-6A42-A94F-217EAB057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4097" y="1246245"/>
              <a:ext cx="56457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4+B</a:t>
              </a:r>
              <a:r>
                <a:rPr lang="en-US" altLang="en-US" sz="1400" i="1" baseline="-25000" dirty="0"/>
                <a:t>p</a:t>
              </a:r>
            </a:p>
          </p:txBody>
        </p:sp>
      </p:grpSp>
      <p:sp>
        <p:nvSpPr>
          <p:cNvPr id="244" name="TextBox 243">
            <a:extLst>
              <a:ext uri="{FF2B5EF4-FFF2-40B4-BE49-F238E27FC236}">
                <a16:creationId xmlns:a16="http://schemas.microsoft.com/office/drawing/2014/main" id="{A1AFA0FB-E77D-734D-BB4F-36431ADFBCB7}"/>
              </a:ext>
            </a:extLst>
          </p:cNvPr>
          <p:cNvSpPr txBox="1"/>
          <p:nvPr/>
        </p:nvSpPr>
        <p:spPr>
          <a:xfrm>
            <a:off x="269038" y="5173007"/>
            <a:ext cx="2435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solidFill>
                  <a:schemeClr val="accent2"/>
                </a:solidFill>
                <a:latin typeface="+mj-lt"/>
                <a:ea typeface="ＭＳ Ｐゴシック" charset="0"/>
              </a:rPr>
              <a:t>Upsampling</a:t>
            </a:r>
            <a:r>
              <a:rPr lang="en-US" sz="1800" b="1" dirty="0">
                <a:solidFill>
                  <a:schemeClr val="accent2"/>
                </a:solidFill>
                <a:latin typeface="+mj-lt"/>
                <a:ea typeface="ＭＳ Ｐゴシック" charset="0"/>
              </a:rPr>
              <a:t> copies input sample to output and then </a:t>
            </a:r>
            <a:r>
              <a:rPr lang="en-US" sz="1800" b="1" i="1" dirty="0">
                <a:solidFill>
                  <a:schemeClr val="accent2"/>
                </a:solidFill>
                <a:latin typeface="+mj-lt"/>
                <a:ea typeface="ＭＳ Ｐゴシック" charset="0"/>
              </a:rPr>
              <a:t>L</a:t>
            </a:r>
            <a:r>
              <a:rPr lang="en-US" sz="1800" b="1" dirty="0">
                <a:solidFill>
                  <a:schemeClr val="accent2"/>
                </a:solidFill>
                <a:latin typeface="+mj-lt"/>
                <a:ea typeface="ＭＳ Ｐゴシック" charset="0"/>
              </a:rPr>
              <a:t>-1 zeros, and repeats</a:t>
            </a:r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2786EEB0-C9BF-3546-8303-352350631651}"/>
              </a:ext>
            </a:extLst>
          </p:cNvPr>
          <p:cNvGrpSpPr/>
          <p:nvPr/>
        </p:nvGrpSpPr>
        <p:grpSpPr>
          <a:xfrm>
            <a:off x="3193549" y="1312903"/>
            <a:ext cx="1239837" cy="2420897"/>
            <a:chOff x="3193549" y="1312903"/>
            <a:chExt cx="1239837" cy="2420897"/>
          </a:xfrm>
        </p:grpSpPr>
        <p:sp>
          <p:nvSpPr>
            <p:cNvPr id="27" name="Line 9">
              <a:extLst>
                <a:ext uri="{FF2B5EF4-FFF2-40B4-BE49-F238E27FC236}">
                  <a16:creationId xmlns:a16="http://schemas.microsoft.com/office/drawing/2014/main" id="{04D84B20-5E4C-E94C-9E7D-C3A38A1E6F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55549" y="1676401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42E28E4-593B-4045-9C36-A9A60FEA1FF4}"/>
                </a:ext>
              </a:extLst>
            </p:cNvPr>
            <p:cNvGrpSpPr/>
            <p:nvPr/>
          </p:nvGrpSpPr>
          <p:grpSpPr>
            <a:xfrm>
              <a:off x="3193549" y="1371600"/>
              <a:ext cx="762000" cy="533400"/>
              <a:chOff x="3179763" y="2362200"/>
              <a:chExt cx="762000" cy="533400"/>
            </a:xfrm>
          </p:grpSpPr>
          <p:sp>
            <p:nvSpPr>
              <p:cNvPr id="26" name="Rectangle 132">
                <a:extLst>
                  <a:ext uri="{FF2B5EF4-FFF2-40B4-BE49-F238E27FC236}">
                    <a16:creationId xmlns:a16="http://schemas.microsoft.com/office/drawing/2014/main" id="{8BB9C3EB-CDBB-514E-A0B7-5B8642D8F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9763" y="2362200"/>
                <a:ext cx="762000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r>
                  <a:rPr lang="en-US" dirty="0">
                    <a:ea typeface="+mn-ea"/>
                  </a:rPr>
                  <a:t>  </a:t>
                </a:r>
                <a:r>
                  <a:rPr lang="en-US" sz="2000" b="1" i="1" dirty="0">
                    <a:solidFill>
                      <a:schemeClr val="accent2"/>
                    </a:solidFill>
                    <a:latin typeface="+mj-lt"/>
                    <a:ea typeface="ＭＳ Ｐゴシック" charset="0"/>
                  </a:rPr>
                  <a:t>L</a:t>
                </a:r>
              </a:p>
            </p:txBody>
          </p:sp>
          <p:sp>
            <p:nvSpPr>
              <p:cNvPr id="28" name="Line 10">
                <a:extLst>
                  <a:ext uri="{FF2B5EF4-FFF2-40B4-BE49-F238E27FC236}">
                    <a16:creationId xmlns:a16="http://schemas.microsoft.com/office/drawing/2014/main" id="{35C5BB1A-350F-EF4D-A56B-990BDC40C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8363" y="2514600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" name="Line 23">
              <a:extLst>
                <a:ext uri="{FF2B5EF4-FFF2-40B4-BE49-F238E27FC236}">
                  <a16:creationId xmlns:a16="http://schemas.microsoft.com/office/drawing/2014/main" id="{09024DFA-0972-E349-B186-D5F6CBF2FB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76186" y="3306764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40">
              <a:extLst>
                <a:ext uri="{FF2B5EF4-FFF2-40B4-BE49-F238E27FC236}">
                  <a16:creationId xmlns:a16="http://schemas.microsoft.com/office/drawing/2014/main" id="{77E226E7-CFD8-5B40-9EC5-824E668DCF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3841" y="160020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Text Box 41">
              <a:extLst>
                <a:ext uri="{FF2B5EF4-FFF2-40B4-BE49-F238E27FC236}">
                  <a16:creationId xmlns:a16="http://schemas.microsoft.com/office/drawing/2014/main" id="{3AFAC391-E23E-1B4F-874A-3CA8792417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8721" y="1312903"/>
              <a:ext cx="274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</a:t>
              </a:r>
            </a:p>
          </p:txBody>
        </p:sp>
        <p:sp>
          <p:nvSpPr>
            <p:cNvPr id="235" name="Line 40">
              <a:extLst>
                <a:ext uri="{FF2B5EF4-FFF2-40B4-BE49-F238E27FC236}">
                  <a16:creationId xmlns:a16="http://schemas.microsoft.com/office/drawing/2014/main" id="{0CB55A37-785B-E842-96A3-09CDB7E231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98368" y="3247052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Text Box 41">
              <a:extLst>
                <a:ext uri="{FF2B5EF4-FFF2-40B4-BE49-F238E27FC236}">
                  <a16:creationId xmlns:a16="http://schemas.microsoft.com/office/drawing/2014/main" id="{53A19D2A-B8A5-664E-90FF-96D018E380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3248" y="3426023"/>
              <a:ext cx="274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278DA7C-02EF-894F-A91B-8BCC0FFAA524}"/>
                </a:ext>
              </a:extLst>
            </p:cNvPr>
            <p:cNvGrpSpPr/>
            <p:nvPr/>
          </p:nvGrpSpPr>
          <p:grpSpPr>
            <a:xfrm>
              <a:off x="3211785" y="3036137"/>
              <a:ext cx="762000" cy="533400"/>
              <a:chOff x="3326256" y="3352800"/>
              <a:chExt cx="762000" cy="533400"/>
            </a:xfrm>
          </p:grpSpPr>
          <p:sp>
            <p:nvSpPr>
              <p:cNvPr id="245" name="Rectangle 132">
                <a:extLst>
                  <a:ext uri="{FF2B5EF4-FFF2-40B4-BE49-F238E27FC236}">
                    <a16:creationId xmlns:a16="http://schemas.microsoft.com/office/drawing/2014/main" id="{B002D479-4F79-F247-9AC8-2A1390420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6256" y="3352800"/>
                <a:ext cx="762000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r>
                  <a:rPr lang="en-US" dirty="0">
                    <a:ea typeface="+mn-ea"/>
                  </a:rPr>
                  <a:t>  </a:t>
                </a:r>
                <a:r>
                  <a:rPr lang="en-US" sz="2000" b="1" i="1" dirty="0">
                    <a:solidFill>
                      <a:schemeClr val="accent2"/>
                    </a:solidFill>
                    <a:latin typeface="+mj-lt"/>
                    <a:ea typeface="ＭＳ Ｐゴシック" charset="0"/>
                  </a:rPr>
                  <a:t>L</a:t>
                </a:r>
              </a:p>
            </p:txBody>
          </p:sp>
          <p:sp>
            <p:nvSpPr>
              <p:cNvPr id="246" name="Line 10">
                <a:extLst>
                  <a:ext uri="{FF2B5EF4-FFF2-40B4-BE49-F238E27FC236}">
                    <a16:creationId xmlns:a16="http://schemas.microsoft.com/office/drawing/2014/main" id="{134858E9-B78C-0A43-9217-463B3F136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4856" y="3505200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6D479106-EC30-6940-A5C8-B0644BE671CF}"/>
              </a:ext>
            </a:extLst>
          </p:cNvPr>
          <p:cNvGrpSpPr/>
          <p:nvPr/>
        </p:nvGrpSpPr>
        <p:grpSpPr>
          <a:xfrm>
            <a:off x="5429250" y="4038600"/>
            <a:ext cx="3257550" cy="2433518"/>
            <a:chOff x="5622368" y="4264223"/>
            <a:chExt cx="3257550" cy="243351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F339C91-ED3A-F648-AEC6-44C4486AC5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70131" y="4871382"/>
              <a:ext cx="647700" cy="984250"/>
              <a:chOff x="7015163" y="4832350"/>
              <a:chExt cx="647700" cy="984250"/>
            </a:xfrm>
          </p:grpSpPr>
          <p:sp>
            <p:nvSpPr>
              <p:cNvPr id="37" name="Oval 140">
                <a:extLst>
                  <a:ext uri="{FF2B5EF4-FFF2-40B4-BE49-F238E27FC236}">
                    <a16:creationId xmlns:a16="http://schemas.microsoft.com/office/drawing/2014/main" id="{3F2EF068-24D0-1A48-A05A-A50F43BE8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463" y="5133975"/>
                <a:ext cx="533400" cy="5334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/>
                  <a:t>+</a:t>
                </a:r>
              </a:p>
            </p:txBody>
          </p:sp>
          <p:sp>
            <p:nvSpPr>
              <p:cNvPr id="38" name="Line 46">
                <a:extLst>
                  <a:ext uri="{FF2B5EF4-FFF2-40B4-BE49-F238E27FC236}">
                    <a16:creationId xmlns:a16="http://schemas.microsoft.com/office/drawing/2014/main" id="{32EFC9F0-4A8B-744C-87F8-AF8008CA6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0563" y="4927600"/>
                <a:ext cx="1905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47">
                <a:extLst>
                  <a:ext uri="{FF2B5EF4-FFF2-40B4-BE49-F238E27FC236}">
                    <a16:creationId xmlns:a16="http://schemas.microsoft.com/office/drawing/2014/main" id="{2B8AB81B-301B-494C-B8B2-190814298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5163" y="5816600"/>
                <a:ext cx="1905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45">
                <a:extLst>
                  <a:ext uri="{FF2B5EF4-FFF2-40B4-BE49-F238E27FC236}">
                    <a16:creationId xmlns:a16="http://schemas.microsoft.com/office/drawing/2014/main" id="{E3C696BB-1261-3E40-815B-DAEE31C53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5813" y="4832350"/>
                <a:ext cx="0" cy="190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Text Box 17">
              <a:extLst>
                <a:ext uri="{FF2B5EF4-FFF2-40B4-BE49-F238E27FC236}">
                  <a16:creationId xmlns:a16="http://schemas.microsoft.com/office/drawing/2014/main" id="{A5AA6FB2-8EE5-B84E-A27E-043636A60D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22368" y="4915832"/>
              <a:ext cx="1219200" cy="5770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 sz="1800"/>
                <a:t>cos(</a:t>
              </a:r>
              <a:r>
                <a:rPr lang="en-US" altLang="en-US" sz="1800">
                  <a:sym typeface="Symbol" pitchFamily="2" charset="2"/>
                </a:rPr>
                <a:t></a:t>
              </a:r>
              <a:r>
                <a:rPr lang="en-US" altLang="en-US" sz="1800" baseline="-25000"/>
                <a:t>0</a:t>
              </a:r>
              <a:r>
                <a:rPr lang="en-US" altLang="en-US" sz="1800"/>
                <a:t> </a:t>
              </a:r>
              <a:r>
                <a:rPr lang="en-US" altLang="en-US" sz="1800" i="1"/>
                <a:t>m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43" name="Line 11">
              <a:extLst>
                <a:ext uri="{FF2B5EF4-FFF2-40B4-BE49-F238E27FC236}">
                  <a16:creationId xmlns:a16="http://schemas.microsoft.com/office/drawing/2014/main" id="{B663686E-C88D-3B43-BF1F-03ACDE3687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51131" y="4642782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29">
              <a:extLst>
                <a:ext uri="{FF2B5EF4-FFF2-40B4-BE49-F238E27FC236}">
                  <a16:creationId xmlns:a16="http://schemas.microsoft.com/office/drawing/2014/main" id="{1D21F500-A275-2244-A2AF-17DE25D129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1606" y="5690532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C0708CF2-BC74-A94A-AE26-55904E22B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8668" y="4631670"/>
              <a:ext cx="649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136">
              <a:extLst>
                <a:ext uri="{FF2B5EF4-FFF2-40B4-BE49-F238E27FC236}">
                  <a16:creationId xmlns:a16="http://schemas.microsoft.com/office/drawing/2014/main" id="{4336E9D8-4788-8545-A6C1-C6A6A4C01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456" y="4376082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ea typeface="+mn-ea"/>
              </a:endParaRPr>
            </a:p>
          </p:txBody>
        </p:sp>
        <p:sp>
          <p:nvSpPr>
            <p:cNvPr id="47" name="Line 13">
              <a:extLst>
                <a:ext uri="{FF2B5EF4-FFF2-40B4-BE49-F238E27FC236}">
                  <a16:creationId xmlns:a16="http://schemas.microsoft.com/office/drawing/2014/main" id="{8E541F73-E5EC-554F-9690-15DAD30F3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7656" y="445228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4">
              <a:extLst>
                <a:ext uri="{FF2B5EF4-FFF2-40B4-BE49-F238E27FC236}">
                  <a16:creationId xmlns:a16="http://schemas.microsoft.com/office/drawing/2014/main" id="{73DBC3CF-D2E4-9D4E-BB37-4E6269C2E9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17656" y="445228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5">
              <a:extLst>
                <a:ext uri="{FF2B5EF4-FFF2-40B4-BE49-F238E27FC236}">
                  <a16:creationId xmlns:a16="http://schemas.microsoft.com/office/drawing/2014/main" id="{960B3814-3A7E-8C42-935B-C78E1FB60A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27206" y="4890432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Oval 148">
              <a:extLst>
                <a:ext uri="{FF2B5EF4-FFF2-40B4-BE49-F238E27FC236}">
                  <a16:creationId xmlns:a16="http://schemas.microsoft.com/office/drawing/2014/main" id="{DDC171B8-B812-0C42-8C1A-93C163D25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2093" y="6006445"/>
              <a:ext cx="533400" cy="533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ea typeface="+mn-ea"/>
              </a:endParaRPr>
            </a:p>
          </p:txBody>
        </p:sp>
        <p:sp>
          <p:nvSpPr>
            <p:cNvPr id="51" name="Line 26">
              <a:extLst>
                <a:ext uri="{FF2B5EF4-FFF2-40B4-BE49-F238E27FC236}">
                  <a16:creationId xmlns:a16="http://schemas.microsoft.com/office/drawing/2014/main" id="{B463D08F-AAD4-7744-8FEE-B30299EF46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38293" y="6082645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27">
              <a:extLst>
                <a:ext uri="{FF2B5EF4-FFF2-40B4-BE49-F238E27FC236}">
                  <a16:creationId xmlns:a16="http://schemas.microsoft.com/office/drawing/2014/main" id="{89229C05-D8C8-AE47-A2A1-546E6C076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38293" y="6082645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 Box 28">
              <a:extLst>
                <a:ext uri="{FF2B5EF4-FFF2-40B4-BE49-F238E27FC236}">
                  <a16:creationId xmlns:a16="http://schemas.microsoft.com/office/drawing/2014/main" id="{2AE1A7FD-8464-9447-AACF-B9D46B40B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8568" y="5176951"/>
              <a:ext cx="1066800" cy="54034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 sz="1800" dirty="0"/>
                <a:t>sin(</a:t>
              </a:r>
              <a:r>
                <a:rPr lang="en-US" altLang="en-US" sz="1800" dirty="0">
                  <a:sym typeface="Symbol" pitchFamily="2" charset="2"/>
                </a:rPr>
                <a:t></a:t>
              </a:r>
              <a:r>
                <a:rPr lang="en-US" altLang="en-US" sz="1800" baseline="-25000" dirty="0"/>
                <a:t>0</a:t>
              </a:r>
              <a:r>
                <a:rPr lang="en-US" altLang="en-US" sz="1800" i="1" dirty="0"/>
                <a:t> m</a:t>
              </a:r>
              <a:r>
                <a:rPr lang="en-US" altLang="en-US" sz="1800" dirty="0"/>
                <a:t>)</a:t>
              </a:r>
            </a:p>
          </p:txBody>
        </p:sp>
        <p:sp>
          <p:nvSpPr>
            <p:cNvPr id="54" name="Line 51">
              <a:extLst>
                <a:ext uri="{FF2B5EF4-FFF2-40B4-BE49-F238E27FC236}">
                  <a16:creationId xmlns:a16="http://schemas.microsoft.com/office/drawing/2014/main" id="{3CF5E01B-7860-2747-AB05-8B6AB1B052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27206" y="5741332"/>
              <a:ext cx="1587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1">
              <a:extLst>
                <a:ext uri="{FF2B5EF4-FFF2-40B4-BE49-F238E27FC236}">
                  <a16:creationId xmlns:a16="http://schemas.microsoft.com/office/drawing/2014/main" id="{B6671B0E-3324-B542-93F6-5742512E88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7081" y="6274732"/>
              <a:ext cx="649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 Box 60">
              <a:extLst>
                <a:ext uri="{FF2B5EF4-FFF2-40B4-BE49-F238E27FC236}">
                  <a16:creationId xmlns:a16="http://schemas.microsoft.com/office/drawing/2014/main" id="{EF93BD49-EFB5-8D44-B160-73E57A15F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4793" y="4815820"/>
              <a:ext cx="595313" cy="369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800" i="1"/>
                <a:t>s</a:t>
              </a:r>
              <a:r>
                <a:rPr lang="en-US" altLang="en-US" sz="1800"/>
                <a:t>[</a:t>
              </a:r>
              <a:r>
                <a:rPr lang="en-US" altLang="en-US" sz="1800" i="1"/>
                <a:t>m</a:t>
              </a:r>
              <a:r>
                <a:rPr lang="en-US" altLang="en-US" sz="1800"/>
                <a:t>]</a:t>
              </a:r>
            </a:p>
          </p:txBody>
        </p:sp>
        <p:sp>
          <p:nvSpPr>
            <p:cNvPr id="60" name="Line 32">
              <a:extLst>
                <a:ext uri="{FF2B5EF4-FFF2-40B4-BE49-F238E27FC236}">
                  <a16:creationId xmlns:a16="http://schemas.microsoft.com/office/drawing/2014/main" id="{F870E4E9-21DB-3E40-A9EA-F8BFC86553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5768" y="5449232"/>
              <a:ext cx="311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13D9233-AE59-EC43-88E4-05872CDD1BA9}"/>
                </a:ext>
              </a:extLst>
            </p:cNvPr>
            <p:cNvGrpSpPr/>
            <p:nvPr/>
          </p:nvGrpSpPr>
          <p:grpSpPr>
            <a:xfrm>
              <a:off x="7320293" y="5017432"/>
              <a:ext cx="1559625" cy="1411288"/>
              <a:chOff x="7584375" y="2971800"/>
              <a:chExt cx="1559625" cy="1411288"/>
            </a:xfrm>
          </p:grpSpPr>
          <p:sp>
            <p:nvSpPr>
              <p:cNvPr id="61" name="Rectangle 178">
                <a:extLst>
                  <a:ext uri="{FF2B5EF4-FFF2-40B4-BE49-F238E27FC236}">
                    <a16:creationId xmlns:a16="http://schemas.microsoft.com/office/drawing/2014/main" id="{B5C72332-4137-EA46-AE79-2EA01BCCA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000" y="3175000"/>
                <a:ext cx="609600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r>
                  <a:rPr lang="en-US" sz="1800" dirty="0">
                    <a:ea typeface="+mn-ea"/>
                  </a:rPr>
                  <a:t>D/A</a:t>
                </a:r>
              </a:p>
            </p:txBody>
          </p:sp>
          <p:sp>
            <p:nvSpPr>
              <p:cNvPr id="62" name="Line 32">
                <a:extLst>
                  <a:ext uri="{FF2B5EF4-FFF2-40B4-BE49-F238E27FC236}">
                    <a16:creationId xmlns:a16="http://schemas.microsoft.com/office/drawing/2014/main" id="{A75F56D3-D716-194F-A410-BE80CECFB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18538" y="3403600"/>
                <a:ext cx="3730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Text Box 60">
                <a:extLst>
                  <a:ext uri="{FF2B5EF4-FFF2-40B4-BE49-F238E27FC236}">
                    <a16:creationId xmlns:a16="http://schemas.microsoft.com/office/drawing/2014/main" id="{8E225F48-2B1A-A74C-9DFA-080DE55B96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55050" y="2971800"/>
                <a:ext cx="4889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i="1"/>
                  <a:t>s</a:t>
                </a:r>
                <a:r>
                  <a:rPr lang="en-US" altLang="en-US" sz="1800"/>
                  <a:t>(</a:t>
                </a:r>
                <a:r>
                  <a:rPr lang="en-US" altLang="en-US" sz="1800" i="1"/>
                  <a:t>t</a:t>
                </a:r>
                <a:r>
                  <a:rPr lang="en-US" altLang="en-US" sz="1800"/>
                  <a:t>)</a:t>
                </a:r>
              </a:p>
            </p:txBody>
          </p:sp>
          <p:cxnSp>
            <p:nvCxnSpPr>
              <p:cNvPr id="64" name="Straight Arrow Connector 126">
                <a:extLst>
                  <a:ext uri="{FF2B5EF4-FFF2-40B4-BE49-F238E27FC236}">
                    <a16:creationId xmlns:a16="http://schemas.microsoft.com/office/drawing/2014/main" id="{31F51070-2894-8D42-9FB6-EE7911B282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8305800" y="3708400"/>
                <a:ext cx="0" cy="3048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65" name="TextBox 127">
                <a:extLst>
                  <a:ext uri="{FF2B5EF4-FFF2-40B4-BE49-F238E27FC236}">
                    <a16:creationId xmlns:a16="http://schemas.microsoft.com/office/drawing/2014/main" id="{1B688821-B25E-094D-A4E2-79DF291A48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24800" y="4013200"/>
                <a:ext cx="76200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800" i="1">
                    <a:sym typeface="Symbol" pitchFamily="2" charset="2"/>
                  </a:rPr>
                  <a:t>f</a:t>
                </a:r>
                <a:r>
                  <a:rPr lang="en-US" altLang="en-US" sz="1800" baseline="-25000"/>
                  <a:t>s</a:t>
                </a:r>
                <a:endParaRPr lang="en-US" altLang="en-US" sz="1800" i="1"/>
              </a:p>
            </p:txBody>
          </p: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E4673E45-E705-154C-992F-3969B67BF617}"/>
                  </a:ext>
                </a:extLst>
              </p:cNvPr>
              <p:cNvCxnSpPr/>
              <p:nvPr/>
            </p:nvCxnSpPr>
            <p:spPr bwMode="auto">
              <a:xfrm flipH="1">
                <a:off x="7741600" y="3272797"/>
                <a:ext cx="152400" cy="2667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2CC40F6-BF0D-584F-B86C-5CE74FA1B49F}"/>
                  </a:ext>
                </a:extLst>
              </p:cNvPr>
              <p:cNvSpPr txBox="1"/>
              <p:nvPr/>
            </p:nvSpPr>
            <p:spPr>
              <a:xfrm>
                <a:off x="7584375" y="3471446"/>
                <a:ext cx="381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B</a:t>
                </a:r>
                <a:r>
                  <a:rPr lang="en-US" sz="1600" i="1" baseline="-25000" dirty="0"/>
                  <a:t>2</a:t>
                </a:r>
              </a:p>
            </p:txBody>
          </p:sp>
        </p:grpSp>
        <p:sp>
          <p:nvSpPr>
            <p:cNvPr id="257" name="Text Box 41">
              <a:extLst>
                <a:ext uri="{FF2B5EF4-FFF2-40B4-BE49-F238E27FC236}">
                  <a16:creationId xmlns:a16="http://schemas.microsoft.com/office/drawing/2014/main" id="{36482065-AC96-0942-A152-A826E871A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1389" y="6389964"/>
              <a:ext cx="9409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4+ B</a:t>
              </a:r>
              <a:r>
                <a:rPr lang="en-US" altLang="en-US" sz="1400" i="1" baseline="-25000" dirty="0"/>
                <a:t>p </a:t>
              </a:r>
              <a:r>
                <a:rPr lang="en-US" altLang="en-US" sz="1400" i="1" dirty="0"/>
                <a:t>+B</a:t>
              </a:r>
              <a:r>
                <a:rPr lang="en-US" altLang="en-US" sz="1400" i="1" baseline="-25000" dirty="0"/>
                <a:t>f</a:t>
              </a:r>
            </a:p>
          </p:txBody>
        </p:sp>
        <p:sp>
          <p:nvSpPr>
            <p:cNvPr id="258" name="Line 40">
              <a:extLst>
                <a:ext uri="{FF2B5EF4-FFF2-40B4-BE49-F238E27FC236}">
                  <a16:creationId xmlns:a16="http://schemas.microsoft.com/office/drawing/2014/main" id="{36811FDA-7604-FE49-BEBB-8FCF592E4C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43033" y="456615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Text Box 41">
              <a:extLst>
                <a:ext uri="{FF2B5EF4-FFF2-40B4-BE49-F238E27FC236}">
                  <a16:creationId xmlns:a16="http://schemas.microsoft.com/office/drawing/2014/main" id="{7A9328CA-DD4D-C549-BFE8-1B953C74D5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4856" y="4264223"/>
              <a:ext cx="9409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400" i="1" dirty="0"/>
                <a:t>4+ </a:t>
              </a:r>
              <a:r>
                <a:rPr lang="en-US" altLang="en-US" sz="1400" i="1" dirty="0" err="1"/>
                <a:t>B</a:t>
              </a:r>
              <a:r>
                <a:rPr lang="en-US" altLang="en-US" sz="1400" i="1" baseline="-25000" dirty="0" err="1"/>
                <a:t>p</a:t>
              </a:r>
              <a:r>
                <a:rPr lang="en-US" altLang="en-US" sz="1400" i="1" dirty="0" err="1"/>
                <a:t>+B</a:t>
              </a:r>
              <a:r>
                <a:rPr lang="en-US" altLang="en-US" sz="1400" i="1" baseline="-25000" dirty="0" err="1"/>
                <a:t>f</a:t>
              </a:r>
              <a:endParaRPr lang="en-US" altLang="en-US" sz="1400" i="1" baseline="-25000" dirty="0"/>
            </a:p>
          </p:txBody>
        </p:sp>
        <p:sp>
          <p:nvSpPr>
            <p:cNvPr id="261" name="Line 40">
              <a:extLst>
                <a:ext uri="{FF2B5EF4-FFF2-40B4-BE49-F238E27FC236}">
                  <a16:creationId xmlns:a16="http://schemas.microsoft.com/office/drawing/2014/main" id="{F895C8F8-3A8F-E544-92C6-036CCCBD3F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29651" y="6216951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4" name="TextBox 263">
            <a:extLst>
              <a:ext uri="{FF2B5EF4-FFF2-40B4-BE49-F238E27FC236}">
                <a16:creationId xmlns:a16="http://schemas.microsoft.com/office/drawing/2014/main" id="{D725761B-7D7C-D844-9B24-5DC38B073CC5}"/>
              </a:ext>
            </a:extLst>
          </p:cNvPr>
          <p:cNvSpPr txBox="1"/>
          <p:nvPr/>
        </p:nvSpPr>
        <p:spPr>
          <a:xfrm>
            <a:off x="4953512" y="6494871"/>
            <a:ext cx="416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B</a:t>
            </a:r>
            <a:r>
              <a:rPr lang="en-US" sz="1800" i="1" baseline="-25000" dirty="0"/>
              <a:t>f</a:t>
            </a:r>
            <a:r>
              <a:rPr lang="en-US" sz="1800" dirty="0"/>
              <a:t> fractional bits for each sinusoidal value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59C0EE97-8950-2A4A-9E85-3A864F459B2B}"/>
              </a:ext>
            </a:extLst>
          </p:cNvPr>
          <p:cNvSpPr txBox="1"/>
          <p:nvPr/>
        </p:nvSpPr>
        <p:spPr>
          <a:xfrm>
            <a:off x="8089774" y="1044070"/>
            <a:ext cx="1023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#1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9781AF8D-0806-7449-9AED-56739A517BA1}"/>
              </a:ext>
            </a:extLst>
          </p:cNvPr>
          <p:cNvSpPr txBox="1"/>
          <p:nvPr/>
        </p:nvSpPr>
        <p:spPr>
          <a:xfrm>
            <a:off x="8043862" y="3890189"/>
            <a:ext cx="1023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#2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B7C664-4F3F-8D07-4BDE-4786889D0D40}"/>
              </a:ext>
            </a:extLst>
          </p:cNvPr>
          <p:cNvGrpSpPr/>
          <p:nvPr/>
        </p:nvGrpSpPr>
        <p:grpSpPr>
          <a:xfrm>
            <a:off x="2881029" y="3962400"/>
            <a:ext cx="2675013" cy="2715399"/>
            <a:chOff x="2881029" y="3962400"/>
            <a:chExt cx="2675013" cy="2715399"/>
          </a:xfrm>
        </p:grpSpPr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B4CF5B46-55F7-8E41-9C28-9D5AB662238A}"/>
                </a:ext>
              </a:extLst>
            </p:cNvPr>
            <p:cNvSpPr txBox="1"/>
            <p:nvPr/>
          </p:nvSpPr>
          <p:spPr>
            <a:xfrm>
              <a:off x="2943400" y="3962400"/>
              <a:ext cx="255231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b="1" dirty="0">
                  <a:solidFill>
                    <a:srgbClr val="C00000"/>
                  </a:solidFill>
                </a:rPr>
                <a:t>FIR filtering using </a:t>
              </a:r>
              <a:r>
                <a:rPr lang="en-US" sz="1800" b="1" i="1" dirty="0">
                  <a:solidFill>
                    <a:srgbClr val="C00000"/>
                  </a:solidFill>
                </a:rPr>
                <a:t>N</a:t>
              </a:r>
              <a:r>
                <a:rPr lang="en-US" sz="1800" b="1" i="1" baseline="-25000" dirty="0">
                  <a:solidFill>
                    <a:srgbClr val="C00000"/>
                  </a:solidFill>
                </a:rPr>
                <a:t>g</a:t>
              </a:r>
              <a:r>
                <a:rPr lang="en-US" sz="1800" b="1" i="1" dirty="0">
                  <a:solidFill>
                    <a:srgbClr val="C00000"/>
                  </a:solidFill>
                </a:rPr>
                <a:t> L</a:t>
              </a:r>
              <a:r>
                <a:rPr lang="en-US" sz="1800" b="1" dirty="0">
                  <a:solidFill>
                    <a:srgbClr val="C00000"/>
                  </a:solidFill>
                </a:rPr>
                <a:t> coefficients has </a:t>
              </a:r>
              <a:r>
                <a:rPr lang="en-US" sz="1800" b="1" i="1" dirty="0">
                  <a:solidFill>
                    <a:srgbClr val="C00000"/>
                  </a:solidFill>
                </a:rPr>
                <a:t>N</a:t>
              </a:r>
              <a:r>
                <a:rPr lang="en-US" sz="1800" b="1" i="1" baseline="-25000" dirty="0">
                  <a:solidFill>
                    <a:srgbClr val="C00000"/>
                  </a:solidFill>
                </a:rPr>
                <a:t>g</a:t>
              </a:r>
              <a:r>
                <a:rPr lang="en-US" sz="1800" b="1" dirty="0">
                  <a:solidFill>
                    <a:srgbClr val="C00000"/>
                  </a:solidFill>
                </a:rPr>
                <a:t> non-zero multiplications due to </a:t>
              </a:r>
              <a:r>
                <a:rPr lang="en-US" sz="1800" b="1" dirty="0" err="1">
                  <a:solidFill>
                    <a:srgbClr val="C00000"/>
                  </a:solidFill>
                </a:rPr>
                <a:t>upsampling</a:t>
              </a:r>
              <a:r>
                <a:rPr lang="en-US" sz="1800" b="1" dirty="0">
                  <a:solidFill>
                    <a:srgbClr val="C00000"/>
                  </a:solidFill>
                </a:rPr>
                <a:t>.  With </a:t>
              </a:r>
              <a:r>
                <a:rPr lang="en-US" sz="1800" b="1" i="1" dirty="0">
                  <a:solidFill>
                    <a:srgbClr val="C00000"/>
                  </a:solidFill>
                </a:rPr>
                <a:t>C</a:t>
              </a:r>
              <a:r>
                <a:rPr lang="en-US" sz="1800" b="1" dirty="0">
                  <a:solidFill>
                    <a:srgbClr val="C00000"/>
                  </a:solidFill>
                </a:rPr>
                <a:t>-bit FIR coefficients, FIR output will have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C18549D-A772-9145-96A9-6CE3DEC63E7A}"/>
                    </a:ext>
                  </a:extLst>
                </p:cNvPr>
                <p:cNvSpPr txBox="1"/>
                <p:nvPr/>
              </p:nvSpPr>
              <p:spPr>
                <a:xfrm>
                  <a:off x="2881029" y="5638800"/>
                  <a:ext cx="2675013" cy="447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>
                      <a:solidFill>
                        <a:srgbClr val="C00000"/>
                      </a:solidFill>
                    </a:rPr>
                    <a:t>B</a:t>
                  </a:r>
                  <a:r>
                    <a:rPr lang="en-US" sz="2000" i="1" baseline="-25000" dirty="0">
                      <a:solidFill>
                        <a:srgbClr val="C00000"/>
                      </a:solidFill>
                    </a:rPr>
                    <a:t>p</a:t>
                  </a:r>
                  <a:r>
                    <a:rPr lang="en-US" sz="2000" b="0" dirty="0">
                      <a:solidFill>
                        <a:srgbClr val="C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d>
                        <m:dPr>
                          <m:begChr m:val="⌈"/>
                          <m:endChr m:val="⌉"/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</m:oMath>
                  </a14:m>
                  <a:endParaRPr lang="en-US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C18549D-A772-9145-96A9-6CE3DEC63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1029" y="5638800"/>
                  <a:ext cx="2675013" cy="447174"/>
                </a:xfrm>
                <a:prstGeom prst="rect">
                  <a:avLst/>
                </a:prstGeom>
                <a:blipFill>
                  <a:blip r:embed="rId4"/>
                  <a:stretch>
                    <a:fillRect t="-2778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0020504-AC6D-E11A-928C-03A85BB65B4C}"/>
                </a:ext>
              </a:extLst>
            </p:cNvPr>
            <p:cNvSpPr txBox="1"/>
            <p:nvPr/>
          </p:nvSpPr>
          <p:spPr>
            <a:xfrm>
              <a:off x="2928627" y="6031468"/>
              <a:ext cx="26061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b="1" dirty="0">
                  <a:solidFill>
                    <a:srgbClr val="C00000"/>
                  </a:solidFill>
                </a:rPr>
                <a:t>additional bits in worst case (see next slide)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13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4" grpId="0"/>
      <p:bldP spid="26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4284</TotalTime>
  <Words>1648</Words>
  <Application>Microsoft Macintosh PowerPoint</Application>
  <PresentationFormat>On-screen Show (4:3)</PresentationFormat>
  <Paragraphs>400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ＭＳ Ｐゴシック</vt:lpstr>
      <vt:lpstr>Cambria Math</vt:lpstr>
      <vt:lpstr>Symbol</vt:lpstr>
      <vt:lpstr>Times New Roman</vt:lpstr>
      <vt:lpstr>Default Design</vt:lpstr>
      <vt:lpstr>Equation</vt:lpstr>
      <vt:lpstr>Quadrature Amplitude Modulation (QAM) Transmitter</vt:lpstr>
      <vt:lpstr>Introduction</vt:lpstr>
      <vt:lpstr>Baseband PAM Transmitter</vt:lpstr>
      <vt:lpstr>Amplitude Modulation by Cosine</vt:lpstr>
      <vt:lpstr>Amplitude Modulation by Sine</vt:lpstr>
      <vt:lpstr>How to Use Bandwidth Efficiently?</vt:lpstr>
      <vt:lpstr>QAM Transmitter Architecture #1</vt:lpstr>
      <vt:lpstr>QAM Transmitter Architecture #2</vt:lpstr>
      <vt:lpstr>Comparison for 64-QAM (J=6 bits)</vt:lpstr>
      <vt:lpstr>Wordlength Needed for Pulse Shaping</vt:lpstr>
      <vt:lpstr>Performance Analysis of PAM</vt:lpstr>
      <vt:lpstr>Performance Analysis of PAM</vt:lpstr>
      <vt:lpstr>Performance Analysis of QAM</vt:lpstr>
      <vt:lpstr>Performance Analysis of 16-QAM</vt:lpstr>
      <vt:lpstr>Performance Analysis of 16-QAM</vt:lpstr>
      <vt:lpstr>Performance Analysis of 16-QAM</vt:lpstr>
      <vt:lpstr>Examples</vt:lpstr>
      <vt:lpstr>Average Power Analysis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527</cp:revision>
  <cp:lastPrinted>2021-07-12T00:43:58Z</cp:lastPrinted>
  <dcterms:created xsi:type="dcterms:W3CDTF">1999-08-31T01:42:33Z</dcterms:created>
  <dcterms:modified xsi:type="dcterms:W3CDTF">2025-01-11T04:30:33Z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