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256" r:id="rId2"/>
    <p:sldId id="257" r:id="rId3"/>
    <p:sldId id="258" r:id="rId4"/>
    <p:sldId id="266" r:id="rId5"/>
    <p:sldId id="264" r:id="rId6"/>
    <p:sldId id="265" r:id="rId7"/>
    <p:sldId id="269" r:id="rId8"/>
    <p:sldId id="270" r:id="rId9"/>
    <p:sldId id="259" r:id="rId10"/>
    <p:sldId id="260" r:id="rId11"/>
    <p:sldId id="268" r:id="rId12"/>
    <p:sldId id="262" r:id="rId13"/>
  </p:sldIdLst>
  <p:sldSz cx="9144000" cy="6858000" type="letter"/>
  <p:notesSz cx="7010400" cy="92964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ＭＳ Ｐゴシック" panose="020B0600070205080204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ＭＳ Ｐゴシック" panose="020B0600070205080204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ＭＳ Ｐゴシック" panose="020B0600070205080204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ＭＳ Ｐゴシック" panose="020B0600070205080204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ＭＳ Ｐゴシック" panose="020B0600070205080204" pitchFamily="34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ＭＳ Ｐゴシック" panose="020B0600070205080204" pitchFamily="34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ＭＳ Ｐゴシック" panose="020B0600070205080204" pitchFamily="34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ＭＳ Ｐゴシック" panose="020B0600070205080204" pitchFamily="34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ＭＳ Ｐゴシック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4" frameSlides="1"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324"/>
    <p:restoredTop sz="94605"/>
  </p:normalViewPr>
  <p:slideViewPr>
    <p:cSldViewPr>
      <p:cViewPr varScale="1">
        <p:scale>
          <a:sx n="107" d="100"/>
          <a:sy n="107" d="100"/>
        </p:scale>
        <p:origin x="1432" y="17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Rectangle 2">
            <a:extLst>
              <a:ext uri="{FF2B5EF4-FFF2-40B4-BE49-F238E27FC236}">
                <a16:creationId xmlns:a16="http://schemas.microsoft.com/office/drawing/2014/main" id="{7E775CF3-B9D4-3711-8F91-CC5DD3482C56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416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52" tIns="45676" rIns="91352" bIns="45676" numCol="1" anchor="t" anchorCtr="0" compatLnSpc="1">
            <a:prstTxWarp prst="textNoShape">
              <a:avLst/>
            </a:prstTxWarp>
          </a:bodyPr>
          <a:lstStyle>
            <a:lvl1pPr algn="l" defTabSz="912813">
              <a:defRPr sz="12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6739" name="Rectangle 3">
            <a:extLst>
              <a:ext uri="{FF2B5EF4-FFF2-40B4-BE49-F238E27FC236}">
                <a16:creationId xmlns:a16="http://schemas.microsoft.com/office/drawing/2014/main" id="{74B7C648-4D02-7F54-6179-5A5BA89B939E}"/>
              </a:ext>
            </a:extLst>
          </p:cNvPr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52875" y="0"/>
            <a:ext cx="30416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52" tIns="45676" rIns="91352" bIns="45676" numCol="1" anchor="t" anchorCtr="0" compatLnSpc="1">
            <a:prstTxWarp prst="textNoShape">
              <a:avLst/>
            </a:prstTxWarp>
          </a:bodyPr>
          <a:lstStyle>
            <a:lvl1pPr algn="r" defTabSz="912813">
              <a:defRPr sz="12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6740" name="Rectangle 4">
            <a:extLst>
              <a:ext uri="{FF2B5EF4-FFF2-40B4-BE49-F238E27FC236}">
                <a16:creationId xmlns:a16="http://schemas.microsoft.com/office/drawing/2014/main" id="{CE9C0F03-55A6-F696-02E1-DEB62419D89A}"/>
              </a:ext>
            </a:extLst>
          </p:cNvPr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55075"/>
            <a:ext cx="30416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52" tIns="45676" rIns="91352" bIns="45676" numCol="1" anchor="b" anchorCtr="0" compatLnSpc="1">
            <a:prstTxWarp prst="textNoShape">
              <a:avLst/>
            </a:prstTxWarp>
          </a:bodyPr>
          <a:lstStyle>
            <a:lvl1pPr algn="l" defTabSz="912813">
              <a:defRPr sz="12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/>
              <a:t>Lecture 16 QAM Receiver</a:t>
            </a:r>
          </a:p>
        </p:txBody>
      </p:sp>
      <p:sp>
        <p:nvSpPr>
          <p:cNvPr id="116741" name="Rectangle 5">
            <a:extLst>
              <a:ext uri="{FF2B5EF4-FFF2-40B4-BE49-F238E27FC236}">
                <a16:creationId xmlns:a16="http://schemas.microsoft.com/office/drawing/2014/main" id="{F8CC0960-5BBE-F21F-C2EE-CD694781B4E4}"/>
              </a:ext>
            </a:extLst>
          </p:cNvPr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52875" y="8855075"/>
            <a:ext cx="30416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52" tIns="45676" rIns="91352" bIns="45676" numCol="1" anchor="b" anchorCtr="0" compatLnSpc="1">
            <a:prstTxWarp prst="textNoShape">
              <a:avLst/>
            </a:prstTxWarp>
          </a:bodyPr>
          <a:lstStyle>
            <a:lvl1pPr algn="r" defTabSz="912813">
              <a:defRPr sz="1200"/>
            </a:lvl1pPr>
          </a:lstStyle>
          <a:p>
            <a:pPr>
              <a:defRPr/>
            </a:pPr>
            <a:fld id="{CAA173D9-78DD-044C-9BA1-637F9B18D3D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>
            <a:extLst>
              <a:ext uri="{FF2B5EF4-FFF2-40B4-BE49-F238E27FC236}">
                <a16:creationId xmlns:a16="http://schemas.microsoft.com/office/drawing/2014/main" id="{7AE3F187-F011-B6E5-82FC-D94AC3DD9D2C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416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52" tIns="45676" rIns="91352" bIns="45676" numCol="1" anchor="t" anchorCtr="0" compatLnSpc="1">
            <a:prstTxWarp prst="textNoShape">
              <a:avLst/>
            </a:prstTxWarp>
          </a:bodyPr>
          <a:lstStyle>
            <a:lvl1pPr algn="l" defTabSz="912813">
              <a:defRPr sz="12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8611" name="Rectangle 3">
            <a:extLst>
              <a:ext uri="{FF2B5EF4-FFF2-40B4-BE49-F238E27FC236}">
                <a16:creationId xmlns:a16="http://schemas.microsoft.com/office/drawing/2014/main" id="{54798321-2835-6637-D08F-0D9E114A9E72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3952875" y="0"/>
            <a:ext cx="30416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52" tIns="45676" rIns="91352" bIns="45676" numCol="1" anchor="t" anchorCtr="0" compatLnSpc="1">
            <a:prstTxWarp prst="textNoShape">
              <a:avLst/>
            </a:prstTxWarp>
          </a:bodyPr>
          <a:lstStyle>
            <a:lvl1pPr algn="r" defTabSz="912813">
              <a:defRPr sz="12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316" name="Rectangle 4">
            <a:extLst>
              <a:ext uri="{FF2B5EF4-FFF2-40B4-BE49-F238E27FC236}">
                <a16:creationId xmlns:a16="http://schemas.microsoft.com/office/drawing/2014/main" id="{466E2F07-49BD-15C8-7689-86D1AEC04C53}"/>
              </a:ext>
            </a:extLst>
          </p:cNvPr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55700" y="687388"/>
            <a:ext cx="4681538" cy="35115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8613" name="Rectangle 5">
            <a:extLst>
              <a:ext uri="{FF2B5EF4-FFF2-40B4-BE49-F238E27FC236}">
                <a16:creationId xmlns:a16="http://schemas.microsoft.com/office/drawing/2014/main" id="{A694B43A-C0B7-D876-A97F-43D66F8C87BD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1225" y="4427538"/>
            <a:ext cx="5172075" cy="4197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52" tIns="45676" rIns="91352" bIns="4567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8614" name="Rectangle 6">
            <a:extLst>
              <a:ext uri="{FF2B5EF4-FFF2-40B4-BE49-F238E27FC236}">
                <a16:creationId xmlns:a16="http://schemas.microsoft.com/office/drawing/2014/main" id="{B4132F24-3756-8839-2326-D85829E81CBB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55075"/>
            <a:ext cx="30416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52" tIns="45676" rIns="91352" bIns="45676" numCol="1" anchor="b" anchorCtr="0" compatLnSpc="1">
            <a:prstTxWarp prst="textNoShape">
              <a:avLst/>
            </a:prstTxWarp>
          </a:bodyPr>
          <a:lstStyle>
            <a:lvl1pPr algn="l" defTabSz="912813">
              <a:defRPr sz="12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/>
              <a:t>Lecture 16 QAM Receiver</a:t>
            </a:r>
          </a:p>
        </p:txBody>
      </p:sp>
      <p:sp>
        <p:nvSpPr>
          <p:cNvPr id="68615" name="Rectangle 7">
            <a:extLst>
              <a:ext uri="{FF2B5EF4-FFF2-40B4-BE49-F238E27FC236}">
                <a16:creationId xmlns:a16="http://schemas.microsoft.com/office/drawing/2014/main" id="{9C04BEA7-0E4E-68EC-6A3B-7E73D444B395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52875" y="8855075"/>
            <a:ext cx="30416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52" tIns="45676" rIns="91352" bIns="45676" numCol="1" anchor="b" anchorCtr="0" compatLnSpc="1">
            <a:prstTxWarp prst="textNoShape">
              <a:avLst/>
            </a:prstTxWarp>
          </a:bodyPr>
          <a:lstStyle>
            <a:lvl1pPr algn="r" defTabSz="912813">
              <a:defRPr sz="1200"/>
            </a:lvl1pPr>
          </a:lstStyle>
          <a:p>
            <a:pPr>
              <a:defRPr/>
            </a:pPr>
            <a:fld id="{7A779228-016E-A140-99E2-AA57767F92D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7">
            <a:extLst>
              <a:ext uri="{FF2B5EF4-FFF2-40B4-BE49-F238E27FC236}">
                <a16:creationId xmlns:a16="http://schemas.microsoft.com/office/drawing/2014/main" id="{5AF7FC39-D613-0AC6-896E-60CE4BEB98AB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304800" y="685800"/>
            <a:ext cx="8534400" cy="461665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spcBef>
                <a:spcPct val="50000"/>
              </a:spcBef>
              <a:defRPr/>
            </a:pPr>
            <a:r>
              <a:rPr lang="en-US" altLang="en-US" i="1" dirty="0">
                <a:ea typeface="+mn-ea"/>
              </a:rPr>
              <a:t>ECE 445S Real-Time Digital Signal Processing Lab    Spring 2025</a:t>
            </a:r>
            <a:endParaRPr lang="en-US" altLang="en-US" dirty="0">
              <a:ea typeface="+mn-ea"/>
            </a:endParaRPr>
          </a:p>
        </p:txBody>
      </p:sp>
      <p:sp>
        <p:nvSpPr>
          <p:cNvPr id="3" name="Text Box 20">
            <a:extLst>
              <a:ext uri="{FF2B5EF4-FFF2-40B4-BE49-F238E27FC236}">
                <a16:creationId xmlns:a16="http://schemas.microsoft.com/office/drawing/2014/main" id="{B91F8A99-50BD-5788-0535-3490EB9677AC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5924550"/>
            <a:ext cx="91440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>
              <a:spcBef>
                <a:spcPct val="50000"/>
              </a:spcBef>
              <a:defRPr/>
            </a:pPr>
            <a:r>
              <a:rPr lang="en-US" sz="2000" i="1" dirty="0">
                <a:solidFill>
                  <a:srgbClr val="CC00CC"/>
                </a:solidFill>
              </a:rPr>
              <a:t>          Lecture 16                    http://www.ece.utexas.edu/~bevans/courses/realtime</a:t>
            </a:r>
          </a:p>
        </p:txBody>
      </p:sp>
      <p:sp>
        <p:nvSpPr>
          <p:cNvPr id="43034" name="Rectangle 26"/>
          <p:cNvSpPr>
            <a:spLocks noGrp="1" noChangeArrowheads="1"/>
          </p:cNvSpPr>
          <p:nvPr>
            <p:ph type="ctrTitle"/>
          </p:nvPr>
        </p:nvSpPr>
        <p:spPr>
          <a:xfrm>
            <a:off x="458788" y="1905000"/>
            <a:ext cx="8226425" cy="6858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Date Placeholder 4">
            <a:extLst>
              <a:ext uri="{FF2B5EF4-FFF2-40B4-BE49-F238E27FC236}">
                <a16:creationId xmlns:a16="http://schemas.microsoft.com/office/drawing/2014/main" id="{1F06B25B-2071-C08C-9F1D-98E49CCEC82A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5">
            <a:extLst>
              <a:ext uri="{FF2B5EF4-FFF2-40B4-BE49-F238E27FC236}">
                <a16:creationId xmlns:a16="http://schemas.microsoft.com/office/drawing/2014/main" id="{559E36F5-59BF-F0AE-F6DB-B950C4801F0C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6">
            <a:extLst>
              <a:ext uri="{FF2B5EF4-FFF2-40B4-BE49-F238E27FC236}">
                <a16:creationId xmlns:a16="http://schemas.microsoft.com/office/drawing/2014/main" id="{6D830195-02B2-872D-C660-CE0046F23143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 </a:t>
            </a:r>
            <a:fld id="{63B24F45-CF38-DA48-BBDD-B558EF302BD0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226034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E4DDB718-9E17-7BAD-6522-702BCBDBD63C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752D58A1-C1B2-B45A-8F68-97E8FDF39682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EE1F2FB6-6C20-22F8-D0A2-06D4644BF84C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16 - </a:t>
            </a:r>
            <a:fld id="{6D692DB1-408C-3349-A00D-E0610E45C6E0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139114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304800"/>
            <a:ext cx="2076450" cy="57912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76950" cy="57912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1872004A-8E54-F424-F4DD-1EB72D044361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4D4F2E18-95D9-E6B1-3EFF-AE66D8B9C914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80C19CED-1B25-54E0-7C8A-53601702A62E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16 - </a:t>
            </a:r>
            <a:fld id="{2F01BA03-751C-DB4C-AFE3-FBF7370B7C93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123640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56B1BA7A-E0F7-C198-962C-24328B2862D8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BE0E669E-6373-E491-64FA-88A20ADF4FF9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DDA191C8-9BF5-E350-0C6B-3CE55BB5399F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16 - </a:t>
            </a:r>
            <a:fld id="{D0228DF8-B7E5-5849-85D4-025C1A004A3D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63883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02D509AA-1542-62F6-17B6-E11681780818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684E3548-527E-B22A-C994-EEBBDD31F663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2AB3053D-7121-C9D2-0F9A-9CCB3A200CA5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16 - </a:t>
            </a:r>
            <a:fld id="{8DBDDD9D-1BFB-CE4A-B62E-6D79FFFA4699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930639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47800"/>
            <a:ext cx="40767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6300" y="1447800"/>
            <a:ext cx="40767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AB0B10E-A334-2A9A-BC83-44DDF38CE252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579A7573-6F24-57EE-7BF6-B0FDD0ED054C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7D694C2-611E-D42D-C34C-8C03C4EACEF3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16 - </a:t>
            </a:r>
            <a:fld id="{9681ACAF-B3B9-0B42-AE15-BA91D564BA65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180501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C1DDDE06-F8DA-C0F6-70C6-EF45C002908F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50872631-EAD3-C6B1-CF47-8B1BDF1025D1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CE3BAA7A-28D3-B08B-3437-A60D86488F5B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16 - </a:t>
            </a:r>
            <a:fld id="{4E0A9D12-D35F-4444-8381-AADEEEAC024D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403665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id="{DCF12781-733F-3F23-0A94-D05D328DDAE7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0EC39312-BFB5-F259-ADE8-E11F33F5FFDD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C192B15A-13CA-1E3C-17D5-027147D5655A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16 - </a:t>
            </a:r>
            <a:fld id="{451E48C6-F248-5542-8767-C85FA88A9ED2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564925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>
            <a:extLst>
              <a:ext uri="{FF2B5EF4-FFF2-40B4-BE49-F238E27FC236}">
                <a16:creationId xmlns:a16="http://schemas.microsoft.com/office/drawing/2014/main" id="{72E4F60A-E36E-DF07-4390-8F8777D6F687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>
            <a:extLst>
              <a:ext uri="{FF2B5EF4-FFF2-40B4-BE49-F238E27FC236}">
                <a16:creationId xmlns:a16="http://schemas.microsoft.com/office/drawing/2014/main" id="{9D689619-6D35-8945-41B2-1BFE91EBA9AB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16A20FA6-ED82-6E36-BFBB-33243DA8EC97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16 - </a:t>
            </a:r>
            <a:fld id="{FAD7B7E3-0A5A-4C4C-A2EC-40216D6C93E6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245920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AFEE537-0D7B-6CBE-D9D1-2D7CAD4B8696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E722FA41-4491-9895-3AEC-CE550DC002C1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CA74E2D-B744-F7BB-8435-6BB722EA05B4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16 - </a:t>
            </a:r>
            <a:fld id="{99A5FBBB-8735-4343-A856-253FFF2666C9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644012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5EE929EA-88E0-4188-1698-BB3527A3FE25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1A73AB4-59A0-A7D5-9498-37137D55C501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CA54A84-EA91-9EB9-DF29-AA9977C40AF2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16 - </a:t>
            </a:r>
            <a:fld id="{0D1D9FB7-BEC7-9242-ACD9-47C9AE5A5772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260361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>
            <a:extLst>
              <a:ext uri="{FF2B5EF4-FFF2-40B4-BE49-F238E27FC236}">
                <a16:creationId xmlns:a16="http://schemas.microsoft.com/office/drawing/2014/main" id="{24FFF5D2-91C0-EDF0-8698-447479CD46E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304800"/>
            <a:ext cx="8305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Rectangle 3">
            <a:extLst>
              <a:ext uri="{FF2B5EF4-FFF2-40B4-BE49-F238E27FC236}">
                <a16:creationId xmlns:a16="http://schemas.microsoft.com/office/drawing/2014/main" id="{6470660A-3522-9413-E389-D8287F41BE0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447800"/>
            <a:ext cx="83058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28" name="Rectangle 4">
            <a:extLst>
              <a:ext uri="{FF2B5EF4-FFF2-40B4-BE49-F238E27FC236}">
                <a16:creationId xmlns:a16="http://schemas.microsoft.com/office/drawing/2014/main" id="{79E38AF4-B128-6E04-66F5-88938C81B5AA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>
            <a:extLst>
              <a:ext uri="{FF2B5EF4-FFF2-40B4-BE49-F238E27FC236}">
                <a16:creationId xmlns:a16="http://schemas.microsoft.com/office/drawing/2014/main" id="{983C637C-8B66-C8B1-EEAB-9703EA8FBE14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>
            <a:extLst>
              <a:ext uri="{FF2B5EF4-FFF2-40B4-BE49-F238E27FC236}">
                <a16:creationId xmlns:a16="http://schemas.microsoft.com/office/drawing/2014/main" id="{C1548326-8116-98E9-DF12-DE126AAD4765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r>
              <a:rPr lang="en-US" altLang="en-US"/>
              <a:t>16 - </a:t>
            </a:r>
            <a:fld id="{3050CDD4-72DE-AC4B-B248-E7777BCD0381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15" r:id="rId1"/>
    <p:sldLayoutId id="2147484105" r:id="rId2"/>
    <p:sldLayoutId id="2147484106" r:id="rId3"/>
    <p:sldLayoutId id="2147484107" r:id="rId4"/>
    <p:sldLayoutId id="2147484108" r:id="rId5"/>
    <p:sldLayoutId id="2147484109" r:id="rId6"/>
    <p:sldLayoutId id="2147484110" r:id="rId7"/>
    <p:sldLayoutId id="2147484111" r:id="rId8"/>
    <p:sldLayoutId id="2147484112" r:id="rId9"/>
    <p:sldLayoutId id="2147484113" r:id="rId10"/>
    <p:sldLayoutId id="2147484114" r:id="rId11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7" grpId="0" build="p" autoUpdateAnimBg="0">
        <p:tmplLst>
          <p:tmpl lvl="1">
            <p:tnLst>
              <p:par>
                <p:cTn presetID="9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dissolve">
                      <p:cBhvr>
                        <p:cTn dur="500"/>
                        <p:tgtEl>
                          <p:spTgt spid="1027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9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dissolve">
                      <p:cBhvr>
                        <p:cTn dur="500"/>
                        <p:tgtEl>
                          <p:spTgt spid="1027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9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dissolve">
                      <p:cBhvr>
                        <p:cTn dur="500"/>
                        <p:tgtEl>
                          <p:spTgt spid="1027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9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dissolve">
                      <p:cBhvr>
                        <p:cTn dur="500"/>
                        <p:tgtEl>
                          <p:spTgt spid="1027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9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dissolve">
                      <p:cBhvr>
                        <p:cTn dur="500"/>
                        <p:tgtEl>
                          <p:spTgt spid="1027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6600FF"/>
          </a:solidFill>
          <a:latin typeface="+mj-lt"/>
          <a:ea typeface="ＭＳ Ｐゴシック" charset="0"/>
          <a:cs typeface="ＭＳ Ｐゴシック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6600FF"/>
          </a:solidFill>
          <a:latin typeface="Times New Roman" pitchFamily="18" charset="0"/>
          <a:ea typeface="ＭＳ Ｐゴシック" charset="0"/>
          <a:cs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6600FF"/>
          </a:solidFill>
          <a:latin typeface="Times New Roman" pitchFamily="18" charset="0"/>
          <a:ea typeface="ＭＳ Ｐゴシック" charset="0"/>
          <a:cs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6600FF"/>
          </a:solidFill>
          <a:latin typeface="Times New Roman" pitchFamily="18" charset="0"/>
          <a:ea typeface="ＭＳ Ｐゴシック" charset="0"/>
          <a:cs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6600FF"/>
          </a:solidFill>
          <a:latin typeface="Times New Roman" pitchFamily="18" charset="0"/>
          <a:ea typeface="ＭＳ Ｐゴシック" charset="0"/>
          <a:cs typeface="ＭＳ Ｐゴシック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6600FF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6600FF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6600FF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6600FF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800" b="1">
          <a:solidFill>
            <a:srgbClr val="CC00CC"/>
          </a:solidFill>
          <a:latin typeface="+mn-lt"/>
          <a:ea typeface="ＭＳ Ｐゴシック" charset="0"/>
          <a:cs typeface="ＭＳ Ｐゴシック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  <a:ea typeface="ＭＳ Ｐゴシック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b="1">
          <a:solidFill>
            <a:srgbClr val="6600FF"/>
          </a:solidFill>
          <a:latin typeface="+mn-lt"/>
          <a:ea typeface="ＭＳ Ｐゴシック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0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emf"/><Relationship Id="rId7" Type="http://schemas.openxmlformats.org/officeDocument/2006/relationships/image" Target="../media/image27.emf"/><Relationship Id="rId2" Type="http://schemas.openxmlformats.org/officeDocument/2006/relationships/oleObject" Target="../embeddings/oleObject11.bin"/><Relationship Id="rId1" Type="http://schemas.openxmlformats.org/officeDocument/2006/relationships/slideLayout" Target="../slideLayouts/slideLayout2.xml"/><Relationship Id="rId6" Type="http://schemas.openxmlformats.org/officeDocument/2006/relationships/oleObject" Target="../embeddings/oleObject13.bin"/><Relationship Id="rId5" Type="http://schemas.openxmlformats.org/officeDocument/2006/relationships/image" Target="../media/image26.emf"/><Relationship Id="rId4" Type="http://schemas.openxmlformats.org/officeDocument/2006/relationships/oleObject" Target="../embeddings/oleObject12.bin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oleObject" Target="../embeddings/oleObject14.bin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9.emf"/><Relationship Id="rId4" Type="http://schemas.openxmlformats.org/officeDocument/2006/relationships/oleObject" Target="../embeddings/oleObject15.bin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9.bin"/><Relationship Id="rId13" Type="http://schemas.openxmlformats.org/officeDocument/2006/relationships/image" Target="../media/image35.emf"/><Relationship Id="rId18" Type="http://schemas.openxmlformats.org/officeDocument/2006/relationships/oleObject" Target="../embeddings/oleObject24.bin"/><Relationship Id="rId3" Type="http://schemas.openxmlformats.org/officeDocument/2006/relationships/image" Target="../media/image30.emf"/><Relationship Id="rId7" Type="http://schemas.openxmlformats.org/officeDocument/2006/relationships/image" Target="../media/image32.emf"/><Relationship Id="rId12" Type="http://schemas.openxmlformats.org/officeDocument/2006/relationships/oleObject" Target="../embeddings/oleObject21.bin"/><Relationship Id="rId17" Type="http://schemas.openxmlformats.org/officeDocument/2006/relationships/image" Target="../media/image37.emf"/><Relationship Id="rId2" Type="http://schemas.openxmlformats.org/officeDocument/2006/relationships/oleObject" Target="../embeddings/oleObject16.bin"/><Relationship Id="rId16" Type="http://schemas.openxmlformats.org/officeDocument/2006/relationships/oleObject" Target="../embeddings/oleObject23.bin"/><Relationship Id="rId20" Type="http://schemas.openxmlformats.org/officeDocument/2006/relationships/image" Target="../media/image39.png"/><Relationship Id="rId1" Type="http://schemas.openxmlformats.org/officeDocument/2006/relationships/slideLayout" Target="../slideLayouts/slideLayout2.xml"/><Relationship Id="rId6" Type="http://schemas.openxmlformats.org/officeDocument/2006/relationships/oleObject" Target="../embeddings/oleObject18.bin"/><Relationship Id="rId11" Type="http://schemas.openxmlformats.org/officeDocument/2006/relationships/image" Target="../media/image34.emf"/><Relationship Id="rId5" Type="http://schemas.openxmlformats.org/officeDocument/2006/relationships/image" Target="../media/image31.emf"/><Relationship Id="rId15" Type="http://schemas.openxmlformats.org/officeDocument/2006/relationships/image" Target="../media/image36.emf"/><Relationship Id="rId10" Type="http://schemas.openxmlformats.org/officeDocument/2006/relationships/oleObject" Target="../embeddings/oleObject20.bin"/><Relationship Id="rId19" Type="http://schemas.openxmlformats.org/officeDocument/2006/relationships/image" Target="../media/image38.emf"/><Relationship Id="rId4" Type="http://schemas.openxmlformats.org/officeDocument/2006/relationships/oleObject" Target="../embeddings/oleObject17.bin"/><Relationship Id="rId9" Type="http://schemas.openxmlformats.org/officeDocument/2006/relationships/image" Target="../media/image33.emf"/><Relationship Id="rId14" Type="http://schemas.openxmlformats.org/officeDocument/2006/relationships/oleObject" Target="../embeddings/oleObject22.bin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.bin"/><Relationship Id="rId13" Type="http://schemas.openxmlformats.org/officeDocument/2006/relationships/image" Target="../media/image6.emf"/><Relationship Id="rId3" Type="http://schemas.openxmlformats.org/officeDocument/2006/relationships/image" Target="../media/image1.emf"/><Relationship Id="rId7" Type="http://schemas.openxmlformats.org/officeDocument/2006/relationships/image" Target="../media/image3.emf"/><Relationship Id="rId12" Type="http://schemas.openxmlformats.org/officeDocument/2006/relationships/oleObject" Target="../embeddings/oleObject6.bin"/><Relationship Id="rId2" Type="http://schemas.openxmlformats.org/officeDocument/2006/relationships/oleObject" Target="../embeddings/oleObject1.bin"/><Relationship Id="rId1" Type="http://schemas.openxmlformats.org/officeDocument/2006/relationships/slideLayout" Target="../slideLayouts/slideLayout2.xml"/><Relationship Id="rId6" Type="http://schemas.openxmlformats.org/officeDocument/2006/relationships/oleObject" Target="../embeddings/oleObject3.bin"/><Relationship Id="rId11" Type="http://schemas.openxmlformats.org/officeDocument/2006/relationships/image" Target="../media/image5.emf"/><Relationship Id="rId5" Type="http://schemas.openxmlformats.org/officeDocument/2006/relationships/image" Target="../media/image2.emf"/><Relationship Id="rId10" Type="http://schemas.openxmlformats.org/officeDocument/2006/relationships/oleObject" Target="../embeddings/oleObject5.bin"/><Relationship Id="rId4" Type="http://schemas.openxmlformats.org/officeDocument/2006/relationships/oleObject" Target="../embeddings/oleObject2.bin"/><Relationship Id="rId9" Type="http://schemas.openxmlformats.org/officeDocument/2006/relationships/image" Target="../media/image4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oleObject" Target="../embeddings/oleObject7.bin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oleObject" Target="../embeddings/oleObject8.bin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oleObject" Target="../embeddings/oleObject9.bin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13" Type="http://schemas.openxmlformats.org/officeDocument/2006/relationships/image" Target="../media/image21.png"/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12" Type="http://schemas.openxmlformats.org/officeDocument/2006/relationships/image" Target="../media/image20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11" Type="http://schemas.openxmlformats.org/officeDocument/2006/relationships/image" Target="../media/image19.png"/><Relationship Id="rId5" Type="http://schemas.openxmlformats.org/officeDocument/2006/relationships/image" Target="../media/image13.png"/><Relationship Id="rId15" Type="http://schemas.openxmlformats.org/officeDocument/2006/relationships/image" Target="../media/image23.png"/><Relationship Id="rId10" Type="http://schemas.openxmlformats.org/officeDocument/2006/relationships/image" Target="../media/image18.png"/><Relationship Id="rId4" Type="http://schemas.openxmlformats.org/officeDocument/2006/relationships/image" Target="../media/image12.png"/><Relationship Id="rId9" Type="http://schemas.openxmlformats.org/officeDocument/2006/relationships/image" Target="../media/image17.png"/><Relationship Id="rId14" Type="http://schemas.openxmlformats.org/officeDocument/2006/relationships/image" Target="../media/image2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emf"/><Relationship Id="rId2" Type="http://schemas.openxmlformats.org/officeDocument/2006/relationships/oleObject" Target="../embeddings/oleObject10.bin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19">
            <a:extLst>
              <a:ext uri="{FF2B5EF4-FFF2-40B4-BE49-F238E27FC236}">
                <a16:creationId xmlns:a16="http://schemas.microsoft.com/office/drawing/2014/main" id="{B19ABBAF-D97C-234F-AB7F-BA23EBFA792D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Quadrature Amplitude Modulation (QAM) Receiver</a:t>
            </a:r>
          </a:p>
        </p:txBody>
      </p:sp>
      <p:sp>
        <p:nvSpPr>
          <p:cNvPr id="15362" name="Rectangle 22">
            <a:extLst>
              <a:ext uri="{FF2B5EF4-FFF2-40B4-BE49-F238E27FC236}">
                <a16:creationId xmlns:a16="http://schemas.microsoft.com/office/drawing/2014/main" id="{51E97B7C-1316-C8D9-467A-5C29E3ECCA7F}"/>
              </a:ext>
            </a:extLst>
          </p:cNvPr>
          <p:cNvSpPr>
            <a:spLocks noGrp="1" noChangeArrowheads="1"/>
          </p:cNvSpPr>
          <p:nvPr>
            <p:ph type="subTitle" idx="4294967295"/>
          </p:nvPr>
        </p:nvSpPr>
        <p:spPr>
          <a:xfrm>
            <a:off x="838200" y="3886200"/>
            <a:ext cx="7772400" cy="1752600"/>
          </a:xfrm>
          <a:noFill/>
        </p:spPr>
        <p:txBody>
          <a:bodyPr/>
          <a:lstStyle/>
          <a:p>
            <a:pPr marL="0" indent="0" algn="ctr">
              <a:buFontTx/>
              <a:buNone/>
            </a:pPr>
            <a:r>
              <a:rPr lang="en-US" altLang="en-US">
                <a:ea typeface="ＭＳ Ｐゴシック" panose="020B0600070205080204" pitchFamily="34" charset="-128"/>
              </a:rPr>
              <a:t>Prof. Brian L. Evans</a:t>
            </a:r>
          </a:p>
          <a:p>
            <a:pPr marL="0" indent="0" algn="ctr">
              <a:buFontTx/>
              <a:buNone/>
            </a:pPr>
            <a:r>
              <a:rPr lang="en-US" altLang="en-US">
                <a:ea typeface="ＭＳ Ｐゴシック" panose="020B0600070205080204" pitchFamily="34" charset="-128"/>
              </a:rPr>
              <a:t>Dept. of Electrical and Computer Engineering</a:t>
            </a:r>
          </a:p>
          <a:p>
            <a:pPr marL="0" indent="0" algn="ctr">
              <a:buFontTx/>
              <a:buNone/>
            </a:pPr>
            <a:r>
              <a:rPr lang="en-US" altLang="en-US">
                <a:ea typeface="ＭＳ Ｐゴシック" panose="020B0600070205080204" pitchFamily="34" charset="-128"/>
              </a:rPr>
              <a:t>The University of Texas at Austin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Slide Number Placeholder 5">
            <a:extLst>
              <a:ext uri="{FF2B5EF4-FFF2-40B4-BE49-F238E27FC236}">
                <a16:creationId xmlns:a16="http://schemas.microsoft.com/office/drawing/2014/main" id="{5A456074-CD02-9A6A-3068-5494C54C64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800" b="1">
                <a:solidFill>
                  <a:srgbClr val="CC00CC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b="1">
                <a:solidFill>
                  <a:srgbClr val="6600FF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b="0">
                <a:solidFill>
                  <a:schemeClr val="tx1"/>
                </a:solidFill>
              </a:rPr>
              <a:t>16 - </a:t>
            </a:r>
            <a:fld id="{98547965-B28C-6041-B6CF-3697010702E7}" type="slidenum">
              <a:rPr lang="en-US" altLang="en-US" sz="1400" b="0" smtClean="0">
                <a:solidFill>
                  <a:schemeClr val="tx1"/>
                </a:solidFill>
              </a:rPr>
              <a:pPr>
                <a:spcBef>
                  <a:spcPct val="0"/>
                </a:spcBef>
                <a:buFontTx/>
                <a:buNone/>
              </a:pPr>
              <a:t>10</a:t>
            </a:fld>
            <a:endParaRPr lang="en-US" altLang="en-US" sz="1400" b="0">
              <a:solidFill>
                <a:schemeClr val="tx1"/>
              </a:solidFill>
            </a:endParaRPr>
          </a:p>
        </p:txBody>
      </p:sp>
      <p:sp>
        <p:nvSpPr>
          <p:cNvPr id="24578" name="Rectangle 2055">
            <a:extLst>
              <a:ext uri="{FF2B5EF4-FFF2-40B4-BE49-F238E27FC236}">
                <a16:creationId xmlns:a16="http://schemas.microsoft.com/office/drawing/2014/main" id="{E2CB57F7-BE52-1239-BDA7-04B17527913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Symbol Clock Recovery</a:t>
            </a:r>
          </a:p>
        </p:txBody>
      </p:sp>
      <p:sp>
        <p:nvSpPr>
          <p:cNvPr id="24579" name="Rectangle 2056">
            <a:extLst>
              <a:ext uri="{FF2B5EF4-FFF2-40B4-BE49-F238E27FC236}">
                <a16:creationId xmlns:a16="http://schemas.microsoft.com/office/drawing/2014/main" id="{27391AAA-535D-522E-A7D1-E9D79E4F7EF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57200" y="1447800"/>
            <a:ext cx="8458200" cy="1981200"/>
          </a:xfrm>
        </p:spPr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Two single-pole bandpass filters in parallel</a:t>
            </a:r>
          </a:p>
          <a:p>
            <a:pPr lvl="1">
              <a:buFontTx/>
              <a:buNone/>
            </a:pPr>
            <a:r>
              <a:rPr lang="en-US" altLang="en-US">
                <a:ea typeface="ＭＳ Ｐゴシック" panose="020B0600070205080204" pitchFamily="34" charset="-128"/>
              </a:rPr>
              <a:t>One tuned to upper Nyquist frequency </a:t>
            </a:r>
            <a:r>
              <a:rPr lang="en-US" altLang="en-US">
                <a:ea typeface="ＭＳ Ｐゴシック" panose="020B0600070205080204" pitchFamily="34" charset="-128"/>
                <a:sym typeface="Symbol" pitchFamily="2" charset="2"/>
              </a:rPr>
              <a:t></a:t>
            </a:r>
            <a:r>
              <a:rPr lang="en-US" altLang="en-US" baseline="-25000">
                <a:ea typeface="ＭＳ Ｐゴシック" panose="020B0600070205080204" pitchFamily="34" charset="-128"/>
              </a:rPr>
              <a:t>u</a:t>
            </a:r>
            <a:r>
              <a:rPr lang="en-US" altLang="en-US">
                <a:ea typeface="ＭＳ Ｐゴシック" panose="020B0600070205080204" pitchFamily="34" charset="-128"/>
              </a:rPr>
              <a:t>  = </a:t>
            </a:r>
            <a:r>
              <a:rPr lang="en-US" altLang="en-US">
                <a:ea typeface="ＭＳ Ｐゴシック" panose="020B0600070205080204" pitchFamily="34" charset="-128"/>
                <a:sym typeface="Symbol" pitchFamily="2" charset="2"/>
              </a:rPr>
              <a:t></a:t>
            </a:r>
            <a:r>
              <a:rPr lang="en-US" altLang="en-US" baseline="-25000">
                <a:ea typeface="ＭＳ Ｐゴシック" panose="020B0600070205080204" pitchFamily="34" charset="-128"/>
              </a:rPr>
              <a:t>c</a:t>
            </a:r>
            <a:r>
              <a:rPr lang="en-US" altLang="en-US">
                <a:ea typeface="ＭＳ Ｐゴシック" panose="020B0600070205080204" pitchFamily="34" charset="-128"/>
              </a:rPr>
              <a:t> + 0.5 </a:t>
            </a:r>
            <a:r>
              <a:rPr lang="en-US" altLang="en-US">
                <a:ea typeface="ＭＳ Ｐゴシック" panose="020B0600070205080204" pitchFamily="34" charset="-128"/>
                <a:sym typeface="Symbol" pitchFamily="2" charset="2"/>
              </a:rPr>
              <a:t></a:t>
            </a:r>
            <a:r>
              <a:rPr lang="en-US" altLang="en-US" i="1" baseline="-25000">
                <a:ea typeface="ＭＳ Ｐゴシック" panose="020B0600070205080204" pitchFamily="34" charset="-128"/>
              </a:rPr>
              <a:t>sym</a:t>
            </a:r>
            <a:r>
              <a:rPr lang="en-US" altLang="en-US">
                <a:ea typeface="ＭＳ Ｐゴシック" panose="020B0600070205080204" pitchFamily="34" charset="-128"/>
              </a:rPr>
              <a:t> </a:t>
            </a:r>
          </a:p>
          <a:p>
            <a:pPr lvl="1">
              <a:buFontTx/>
              <a:buNone/>
            </a:pPr>
            <a:r>
              <a:rPr lang="en-US" altLang="en-US">
                <a:ea typeface="ＭＳ Ｐゴシック" panose="020B0600070205080204" pitchFamily="34" charset="-128"/>
              </a:rPr>
              <a:t>Other tuned to lower Nyquist frequency </a:t>
            </a:r>
            <a:r>
              <a:rPr lang="en-US" altLang="en-US">
                <a:ea typeface="ＭＳ Ｐゴシック" panose="020B0600070205080204" pitchFamily="34" charset="-128"/>
                <a:sym typeface="Symbol" pitchFamily="2" charset="2"/>
              </a:rPr>
              <a:t></a:t>
            </a:r>
            <a:r>
              <a:rPr lang="en-US" altLang="en-US" baseline="-25000">
                <a:ea typeface="ＭＳ Ｐゴシック" panose="020B0600070205080204" pitchFamily="34" charset="-128"/>
              </a:rPr>
              <a:t>l</a:t>
            </a:r>
            <a:r>
              <a:rPr lang="en-US" altLang="en-US">
                <a:ea typeface="ＭＳ Ｐゴシック" panose="020B0600070205080204" pitchFamily="34" charset="-128"/>
              </a:rPr>
              <a:t>  = </a:t>
            </a:r>
            <a:r>
              <a:rPr lang="en-US" altLang="en-US">
                <a:ea typeface="ＭＳ Ｐゴシック" panose="020B0600070205080204" pitchFamily="34" charset="-128"/>
                <a:sym typeface="Symbol" pitchFamily="2" charset="2"/>
              </a:rPr>
              <a:t></a:t>
            </a:r>
            <a:r>
              <a:rPr lang="en-US" altLang="en-US" baseline="-25000">
                <a:ea typeface="ＭＳ Ｐゴシック" panose="020B0600070205080204" pitchFamily="34" charset="-128"/>
              </a:rPr>
              <a:t>c</a:t>
            </a:r>
            <a:r>
              <a:rPr lang="en-US" altLang="en-US">
                <a:ea typeface="ＭＳ Ｐゴシック" panose="020B0600070205080204" pitchFamily="34" charset="-128"/>
              </a:rPr>
              <a:t> – 0.5 </a:t>
            </a:r>
            <a:r>
              <a:rPr lang="en-US" altLang="en-US">
                <a:ea typeface="ＭＳ Ｐゴシック" panose="020B0600070205080204" pitchFamily="34" charset="-128"/>
                <a:sym typeface="Symbol" pitchFamily="2" charset="2"/>
              </a:rPr>
              <a:t></a:t>
            </a:r>
            <a:r>
              <a:rPr lang="en-US" altLang="en-US" i="1" baseline="-25000">
                <a:ea typeface="ＭＳ Ｐゴシック" panose="020B0600070205080204" pitchFamily="34" charset="-128"/>
              </a:rPr>
              <a:t>sym</a:t>
            </a:r>
          </a:p>
          <a:p>
            <a:pPr lvl="1">
              <a:buFontTx/>
              <a:buNone/>
            </a:pPr>
            <a:r>
              <a:rPr lang="en-US" altLang="en-US">
                <a:ea typeface="ＭＳ Ｐゴシック" panose="020B0600070205080204" pitchFamily="34" charset="-128"/>
              </a:rPr>
              <a:t>Bandwidth is </a:t>
            </a:r>
            <a:r>
              <a:rPr lang="en-US" altLang="en-US" i="1">
                <a:ea typeface="ＭＳ Ｐゴシック" panose="020B0600070205080204" pitchFamily="34" charset="-128"/>
              </a:rPr>
              <a:t>B</a:t>
            </a:r>
            <a:r>
              <a:rPr lang="en-US" altLang="en-US">
                <a:ea typeface="ＭＳ Ｐゴシック" panose="020B0600070205080204" pitchFamily="34" charset="-128"/>
              </a:rPr>
              <a:t>/2 (100 Hz for 2400 baud modem)</a:t>
            </a:r>
          </a:p>
        </p:txBody>
      </p:sp>
      <p:graphicFrame>
        <p:nvGraphicFramePr>
          <p:cNvPr id="24580" name="Object 2052">
            <a:extLst>
              <a:ext uri="{FF2B5EF4-FFF2-40B4-BE49-F238E27FC236}">
                <a16:creationId xmlns:a16="http://schemas.microsoft.com/office/drawing/2014/main" id="{09E67097-19BD-5CC2-B1CD-CD3B87AFFD30}"/>
              </a:ext>
            </a:extLst>
          </p:cNvPr>
          <p:cNvGraphicFramePr>
            <a:graphicFrameLocks noChangeAspect="1"/>
          </p:cNvGraphicFramePr>
          <p:nvPr/>
        </p:nvGraphicFramePr>
        <p:xfrm>
          <a:off x="1219200" y="5029200"/>
          <a:ext cx="3201988" cy="4873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36576000" imgH="5562600" progId="Equation.3">
                  <p:embed/>
                </p:oleObj>
              </mc:Choice>
              <mc:Fallback>
                <p:oleObj name="Equation" r:id="rId2" imgW="36576000" imgH="5562600" progId="Equation.3">
                  <p:embed/>
                  <p:pic>
                    <p:nvPicPr>
                      <p:cNvPr id="0" name="Object 205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19200" y="5029200"/>
                        <a:ext cx="3201988" cy="4873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4581" name="Object 2053">
            <a:extLst>
              <a:ext uri="{FF2B5EF4-FFF2-40B4-BE49-F238E27FC236}">
                <a16:creationId xmlns:a16="http://schemas.microsoft.com/office/drawing/2014/main" id="{15B23789-8B0E-B8DD-5CE7-7BE2729867C8}"/>
              </a:ext>
            </a:extLst>
          </p:cNvPr>
          <p:cNvGraphicFramePr>
            <a:graphicFrameLocks noChangeAspect="1"/>
          </p:cNvGraphicFramePr>
          <p:nvPr/>
        </p:nvGraphicFramePr>
        <p:xfrm>
          <a:off x="5473700" y="4972050"/>
          <a:ext cx="1549400" cy="603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749300" imgH="292100" progId="Equation.3">
                  <p:embed/>
                </p:oleObj>
              </mc:Choice>
              <mc:Fallback>
                <p:oleObj name="Equation" r:id="rId4" imgW="749300" imgH="292100" progId="Equation.3">
                  <p:embed/>
                  <p:pic>
                    <p:nvPicPr>
                      <p:cNvPr id="0" name="Object 205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73700" y="4972050"/>
                        <a:ext cx="1549400" cy="6032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4582" name="Text Box 2054">
            <a:extLst>
              <a:ext uri="{FF2B5EF4-FFF2-40B4-BE49-F238E27FC236}">
                <a16:creationId xmlns:a16="http://schemas.microsoft.com/office/drawing/2014/main" id="{BA24D712-9D62-C74B-BF4C-18F65ABD333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89450" y="5029200"/>
            <a:ext cx="8445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2800" b="1">
                <a:solidFill>
                  <a:srgbClr val="CC00CC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b="1">
                <a:solidFill>
                  <a:srgbClr val="6600FF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2400" b="0">
                <a:solidFill>
                  <a:schemeClr val="tx1"/>
                </a:solidFill>
              </a:rPr>
              <a:t>when</a:t>
            </a:r>
          </a:p>
        </p:txBody>
      </p:sp>
      <p:graphicFrame>
        <p:nvGraphicFramePr>
          <p:cNvPr id="24583" name="Object 2057">
            <a:extLst>
              <a:ext uri="{FF2B5EF4-FFF2-40B4-BE49-F238E27FC236}">
                <a16:creationId xmlns:a16="http://schemas.microsoft.com/office/drawing/2014/main" id="{E7BF9226-3932-E232-C1CD-CE135D2A9820}"/>
              </a:ext>
            </a:extLst>
          </p:cNvPr>
          <p:cNvGraphicFramePr>
            <a:graphicFrameLocks noChangeAspect="1"/>
          </p:cNvGraphicFramePr>
          <p:nvPr/>
        </p:nvGraphicFramePr>
        <p:xfrm>
          <a:off x="1219200" y="5907088"/>
          <a:ext cx="3200400" cy="4175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6" imgW="35991800" imgH="4686300" progId="Equation.3">
                  <p:embed/>
                </p:oleObj>
              </mc:Choice>
              <mc:Fallback>
                <p:oleObj name="Equation" r:id="rId6" imgW="35991800" imgH="4686300" progId="Equation.3">
                  <p:embed/>
                  <p:pic>
                    <p:nvPicPr>
                      <p:cNvPr id="0" name="Object 205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19200" y="5907088"/>
                        <a:ext cx="3200400" cy="4175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4584" name="Text Box 2058">
            <a:extLst>
              <a:ext uri="{FF2B5EF4-FFF2-40B4-BE49-F238E27FC236}">
                <a16:creationId xmlns:a16="http://schemas.microsoft.com/office/drawing/2014/main" id="{25EEE1DE-BB06-737A-2B69-74877EFD28B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57800" y="5867400"/>
            <a:ext cx="1371600" cy="83185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800" b="1">
                <a:solidFill>
                  <a:srgbClr val="CC00CC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b="1">
                <a:solidFill>
                  <a:srgbClr val="6600FF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ct val="50000"/>
              </a:spcBef>
              <a:buFontTx/>
              <a:buNone/>
            </a:pPr>
            <a:r>
              <a:rPr lang="en-US" altLang="en-US" sz="2400">
                <a:solidFill>
                  <a:schemeClr val="tx1"/>
                </a:solidFill>
              </a:rPr>
              <a:t>Lowpass IIR filter</a:t>
            </a:r>
          </a:p>
        </p:txBody>
      </p:sp>
      <p:sp>
        <p:nvSpPr>
          <p:cNvPr id="24585" name="Text Box 2061">
            <a:extLst>
              <a:ext uri="{FF2B5EF4-FFF2-40B4-BE49-F238E27FC236}">
                <a16:creationId xmlns:a16="http://schemas.microsoft.com/office/drawing/2014/main" id="{9B15F242-6DA5-CCE9-820D-2DA645B3219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269163" y="2911475"/>
            <a:ext cx="1600200" cy="83185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800" b="1">
                <a:solidFill>
                  <a:srgbClr val="CC00CC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b="1">
                <a:solidFill>
                  <a:srgbClr val="6600FF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ct val="50000"/>
              </a:spcBef>
              <a:buFontTx/>
              <a:buNone/>
            </a:pPr>
            <a:r>
              <a:rPr lang="en-US" altLang="en-US" sz="2400">
                <a:solidFill>
                  <a:schemeClr val="tx1"/>
                </a:solidFill>
              </a:rPr>
              <a:t>Pole locations?</a:t>
            </a:r>
          </a:p>
        </p:txBody>
      </p:sp>
      <p:sp>
        <p:nvSpPr>
          <p:cNvPr id="24586" name="Text Box 2062">
            <a:extLst>
              <a:ext uri="{FF2B5EF4-FFF2-40B4-BE49-F238E27FC236}">
                <a16:creationId xmlns:a16="http://schemas.microsoft.com/office/drawing/2014/main" id="{471312A7-7EEB-22E5-D4DC-06DE3CC9151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162800" y="4648200"/>
            <a:ext cx="1752600" cy="83185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800" b="1">
                <a:solidFill>
                  <a:srgbClr val="CC00CC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b="1">
                <a:solidFill>
                  <a:srgbClr val="6600FF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ct val="50000"/>
              </a:spcBef>
              <a:buFontTx/>
              <a:buNone/>
            </a:pPr>
            <a:r>
              <a:rPr lang="en-US" altLang="en-US" sz="2400">
                <a:solidFill>
                  <a:schemeClr val="tx1"/>
                </a:solidFill>
              </a:rPr>
              <a:t>See Reader handout M</a:t>
            </a:r>
          </a:p>
        </p:txBody>
      </p:sp>
      <p:sp>
        <p:nvSpPr>
          <p:cNvPr id="12" name="Rectangle 2056">
            <a:extLst>
              <a:ext uri="{FF2B5EF4-FFF2-40B4-BE49-F238E27FC236}">
                <a16:creationId xmlns:a16="http://schemas.microsoft.com/office/drawing/2014/main" id="{182EFFB9-AC63-576B-EA0C-EEB580F14C9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" y="3238500"/>
            <a:ext cx="8458200" cy="1790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2800" b="1">
                <a:solidFill>
                  <a:srgbClr val="CC00CC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b="1">
                <a:solidFill>
                  <a:srgbClr val="6600FF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/>
              <a:t>A recovery method</a:t>
            </a:r>
          </a:p>
          <a:p>
            <a:pPr lvl="1">
              <a:buFontTx/>
              <a:buNone/>
            </a:pPr>
            <a:r>
              <a:rPr lang="en-US" altLang="en-US"/>
              <a:t>Multiply upper bandpass filter output with conjugate of lower bandpass filter output and take the imaginary value</a:t>
            </a:r>
          </a:p>
          <a:p>
            <a:pPr lvl="1">
              <a:buFontTx/>
              <a:buNone/>
            </a:pPr>
            <a:r>
              <a:rPr lang="en-US" altLang="en-US"/>
              <a:t>Sample at symbol rate to estimate timing error</a:t>
            </a:r>
            <a:r>
              <a:rPr lang="en-US" altLang="en-US" i="1"/>
              <a:t> </a:t>
            </a:r>
            <a:r>
              <a:rPr lang="en-US" altLang="en-US">
                <a:sym typeface="Symbol" pitchFamily="2" charset="2"/>
              </a:rPr>
              <a:t></a:t>
            </a:r>
          </a:p>
        </p:txBody>
      </p:sp>
      <p:sp>
        <p:nvSpPr>
          <p:cNvPr id="13" name="Rectangle 2056">
            <a:extLst>
              <a:ext uri="{FF2B5EF4-FFF2-40B4-BE49-F238E27FC236}">
                <a16:creationId xmlns:a16="http://schemas.microsoft.com/office/drawing/2014/main" id="{C70665B0-D2C2-BF4F-323A-D4EA8694563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" y="5410200"/>
            <a:ext cx="84582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2800" b="1">
                <a:solidFill>
                  <a:srgbClr val="CC00CC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b="1">
                <a:solidFill>
                  <a:srgbClr val="6600FF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lvl="1">
              <a:buFontTx/>
              <a:buNone/>
            </a:pPr>
            <a:r>
              <a:rPr lang="en-US" altLang="en-US">
                <a:sym typeface="Symbol" pitchFamily="2" charset="2"/>
              </a:rPr>
              <a:t>Smooth timing error estimate to compute phase advancement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82" grpId="0"/>
      <p:bldP spid="24584" grpId="0" animBg="1"/>
      <p:bldP spid="24585" grpId="0" animBg="1"/>
      <p:bldP spid="24586" grpId="0" animBg="1"/>
      <p:bldP spid="12" grpId="0"/>
      <p:bldP spid="1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Title 1">
            <a:extLst>
              <a:ext uri="{FF2B5EF4-FFF2-40B4-BE49-F238E27FC236}">
                <a16:creationId xmlns:a16="http://schemas.microsoft.com/office/drawing/2014/main" id="{87CB8F28-1B6B-0573-65D1-2CE35DCF40E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Baseband QAM Demodulation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2904A78-7585-C43E-8A51-30BA125A33B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447800"/>
            <a:ext cx="8305800" cy="4876800"/>
          </a:xfrm>
        </p:spPr>
        <p:txBody>
          <a:bodyPr/>
          <a:lstStyle/>
          <a:p>
            <a:pPr marL="342900" lvl="1" indent="-342900">
              <a:buFontTx/>
              <a:buChar char="•"/>
              <a:defRPr/>
            </a:pPr>
            <a:r>
              <a:rPr lang="en-US" sz="2800" b="1" dirty="0">
                <a:solidFill>
                  <a:srgbClr val="CC00CC"/>
                </a:solidFill>
                <a:ea typeface="+mn-ea"/>
                <a:cs typeface="+mn-cs"/>
              </a:rPr>
              <a:t>Recovers baseband in-phase/</a:t>
            </a:r>
            <a:r>
              <a:rPr lang="en-US" sz="2800" b="1" dirty="0" err="1">
                <a:solidFill>
                  <a:srgbClr val="CC00CC"/>
                </a:solidFill>
                <a:ea typeface="+mn-ea"/>
                <a:cs typeface="+mn-cs"/>
              </a:rPr>
              <a:t>quadrature</a:t>
            </a:r>
            <a:r>
              <a:rPr lang="en-US" sz="2800" b="1" dirty="0">
                <a:solidFill>
                  <a:srgbClr val="CC00CC"/>
                </a:solidFill>
                <a:ea typeface="+mn-ea"/>
                <a:cs typeface="+mn-cs"/>
              </a:rPr>
              <a:t> signals</a:t>
            </a:r>
          </a:p>
          <a:p>
            <a:pPr marL="342900" lvl="1" indent="-342900">
              <a:buFontTx/>
              <a:buChar char="•"/>
              <a:defRPr/>
            </a:pPr>
            <a:r>
              <a:rPr lang="en-US" sz="2800" b="1" dirty="0">
                <a:solidFill>
                  <a:srgbClr val="CC00CC"/>
                </a:solidFill>
                <a:ea typeface="+mn-ea"/>
                <a:cs typeface="+mn-cs"/>
              </a:rPr>
              <a:t>Assumes perfect AGC, equalizer, symbol recovery</a:t>
            </a:r>
          </a:p>
          <a:p>
            <a:pPr>
              <a:defRPr/>
            </a:pPr>
            <a:r>
              <a:rPr lang="en-US" dirty="0">
                <a:ea typeface="+mn-ea"/>
                <a:cs typeface="+mn-cs"/>
              </a:rPr>
              <a:t>QAM modulation followed by </a:t>
            </a:r>
            <a:r>
              <a:rPr lang="en-US" dirty="0" err="1">
                <a:ea typeface="+mn-ea"/>
                <a:cs typeface="+mn-cs"/>
              </a:rPr>
              <a:t>lowpass</a:t>
            </a:r>
            <a:r>
              <a:rPr lang="en-US" dirty="0">
                <a:ea typeface="+mn-ea"/>
                <a:cs typeface="+mn-cs"/>
              </a:rPr>
              <a:t> filtering</a:t>
            </a:r>
          </a:p>
          <a:p>
            <a:pPr lvl="1">
              <a:buFontTx/>
              <a:buNone/>
              <a:defRPr/>
            </a:pPr>
            <a:r>
              <a:rPr lang="en-US" dirty="0"/>
              <a:t>Receiver</a:t>
            </a:r>
            <a:r>
              <a:rPr lang="en-US" i="1" dirty="0"/>
              <a:t> </a:t>
            </a:r>
            <a:r>
              <a:rPr lang="en-US" i="1" dirty="0" err="1"/>
              <a:t>f</a:t>
            </a:r>
            <a:r>
              <a:rPr lang="en-US" baseline="-25000" dirty="0" err="1"/>
              <a:t>max</a:t>
            </a:r>
            <a:r>
              <a:rPr lang="en-US" dirty="0"/>
              <a:t> = 2 </a:t>
            </a:r>
            <a:r>
              <a:rPr lang="en-US" i="1" dirty="0" err="1"/>
              <a:t>f</a:t>
            </a:r>
            <a:r>
              <a:rPr lang="en-US" i="1" baseline="-25000" dirty="0" err="1"/>
              <a:t>c</a:t>
            </a:r>
            <a:r>
              <a:rPr lang="en-US" dirty="0"/>
              <a:t> + </a:t>
            </a:r>
            <a:r>
              <a:rPr lang="en-US" i="1" dirty="0"/>
              <a:t>B </a:t>
            </a:r>
            <a:r>
              <a:rPr lang="en-US" dirty="0"/>
              <a:t>and </a:t>
            </a:r>
            <a:r>
              <a:rPr lang="en-US" i="1" dirty="0" err="1"/>
              <a:t>f</a:t>
            </a:r>
            <a:r>
              <a:rPr lang="en-US" i="1" baseline="-25000" dirty="0" err="1"/>
              <a:t>s</a:t>
            </a:r>
            <a:r>
              <a:rPr lang="en-US" dirty="0"/>
              <a:t> &gt; 2 </a:t>
            </a:r>
            <a:r>
              <a:rPr lang="en-US" i="1" dirty="0" err="1"/>
              <a:t>f</a:t>
            </a:r>
            <a:r>
              <a:rPr lang="en-US" baseline="-25000" dirty="0" err="1"/>
              <a:t>max</a:t>
            </a:r>
            <a:endParaRPr lang="en-US" dirty="0"/>
          </a:p>
          <a:p>
            <a:pPr>
              <a:defRPr/>
            </a:pPr>
            <a:r>
              <a:rPr lang="en-US" dirty="0" err="1">
                <a:ea typeface="+mn-ea"/>
                <a:cs typeface="+mn-cs"/>
              </a:rPr>
              <a:t>Lowpass</a:t>
            </a:r>
            <a:r>
              <a:rPr lang="en-US" dirty="0">
                <a:ea typeface="+mn-ea"/>
                <a:cs typeface="+mn-cs"/>
              </a:rPr>
              <a:t> filter has other roles</a:t>
            </a:r>
          </a:p>
          <a:p>
            <a:pPr lvl="1">
              <a:buFontTx/>
              <a:buNone/>
              <a:defRPr/>
            </a:pPr>
            <a:r>
              <a:rPr lang="en-US" dirty="0"/>
              <a:t>Matched filter</a:t>
            </a:r>
          </a:p>
          <a:p>
            <a:pPr lvl="1">
              <a:buFontTx/>
              <a:buNone/>
              <a:defRPr/>
            </a:pPr>
            <a:r>
              <a:rPr lang="en-US" dirty="0"/>
              <a:t>Anti-aliasing filter</a:t>
            </a:r>
          </a:p>
          <a:p>
            <a:pPr>
              <a:defRPr/>
            </a:pPr>
            <a:r>
              <a:rPr lang="en-US" dirty="0">
                <a:ea typeface="+mn-ea"/>
                <a:cs typeface="+mn-cs"/>
              </a:rPr>
              <a:t>Matched filters</a:t>
            </a:r>
          </a:p>
          <a:p>
            <a:pPr lvl="1">
              <a:buFontTx/>
              <a:buNone/>
              <a:defRPr/>
            </a:pPr>
            <a:r>
              <a:rPr lang="en-US" dirty="0"/>
              <a:t>Maximize SNR at </a:t>
            </a:r>
            <a:r>
              <a:rPr lang="en-US" dirty="0" err="1"/>
              <a:t>downsampler</a:t>
            </a:r>
            <a:r>
              <a:rPr lang="en-US" dirty="0"/>
              <a:t> output</a:t>
            </a:r>
          </a:p>
          <a:p>
            <a:pPr lvl="1">
              <a:buFontTx/>
              <a:buNone/>
              <a:defRPr/>
            </a:pPr>
            <a:r>
              <a:rPr lang="en-US" dirty="0"/>
              <a:t>Hence minimize symbol error at </a:t>
            </a:r>
            <a:r>
              <a:rPr lang="en-US" dirty="0" err="1"/>
              <a:t>downsampler</a:t>
            </a:r>
            <a:r>
              <a:rPr lang="en-US" dirty="0"/>
              <a:t> output</a:t>
            </a:r>
          </a:p>
          <a:p>
            <a:pPr>
              <a:buFontTx/>
              <a:buNone/>
              <a:defRPr/>
            </a:pPr>
            <a:endParaRPr lang="en-US" dirty="0">
              <a:ea typeface="+mn-ea"/>
              <a:cs typeface="+mn-cs"/>
            </a:endParaRPr>
          </a:p>
        </p:txBody>
      </p:sp>
      <p:sp>
        <p:nvSpPr>
          <p:cNvPr id="25603" name="Slide Number Placeholder 3">
            <a:extLst>
              <a:ext uri="{FF2B5EF4-FFF2-40B4-BE49-F238E27FC236}">
                <a16:creationId xmlns:a16="http://schemas.microsoft.com/office/drawing/2014/main" id="{CCBA2B04-994C-2179-306B-B56EDF3080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800" b="1">
                <a:solidFill>
                  <a:srgbClr val="CC00CC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b="1">
                <a:solidFill>
                  <a:srgbClr val="6600FF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b="0">
                <a:solidFill>
                  <a:schemeClr val="tx1"/>
                </a:solidFill>
              </a:rPr>
              <a:t>16 - </a:t>
            </a:r>
            <a:fld id="{A417B318-92EB-0B46-99C6-D5FB4102C7F8}" type="slidenum">
              <a:rPr lang="en-US" altLang="en-US" sz="1400" b="0" smtClean="0">
                <a:solidFill>
                  <a:schemeClr val="tx1"/>
                </a:solidFill>
              </a:rPr>
              <a:pPr>
                <a:spcBef>
                  <a:spcPct val="0"/>
                </a:spcBef>
                <a:buFontTx/>
                <a:buNone/>
              </a:pPr>
              <a:t>11</a:t>
            </a:fld>
            <a:endParaRPr lang="en-US" altLang="en-US" sz="1400" b="0">
              <a:solidFill>
                <a:schemeClr val="tx1"/>
              </a:solidFill>
            </a:endParaRPr>
          </a:p>
        </p:txBody>
      </p:sp>
      <p:grpSp>
        <p:nvGrpSpPr>
          <p:cNvPr id="25604" name="Group 1">
            <a:extLst>
              <a:ext uri="{FF2B5EF4-FFF2-40B4-BE49-F238E27FC236}">
                <a16:creationId xmlns:a16="http://schemas.microsoft.com/office/drawing/2014/main" id="{1762B214-0074-0B15-3203-E2CEBCD026BA}"/>
              </a:ext>
            </a:extLst>
          </p:cNvPr>
          <p:cNvGrpSpPr>
            <a:grpSpLocks/>
          </p:cNvGrpSpPr>
          <p:nvPr/>
        </p:nvGrpSpPr>
        <p:grpSpPr bwMode="auto">
          <a:xfrm>
            <a:off x="5476875" y="2933700"/>
            <a:ext cx="3467100" cy="2781300"/>
            <a:chOff x="5476875" y="2933700"/>
            <a:chExt cx="3467100" cy="2781300"/>
          </a:xfrm>
        </p:grpSpPr>
        <p:sp>
          <p:nvSpPr>
            <p:cNvPr id="25605" name="Rectangle 10">
              <a:extLst>
                <a:ext uri="{FF2B5EF4-FFF2-40B4-BE49-F238E27FC236}">
                  <a16:creationId xmlns:a16="http://schemas.microsoft.com/office/drawing/2014/main" id="{6474DC08-FAC6-A241-287D-3E8EA1DAAAB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07300" y="3200400"/>
              <a:ext cx="762000" cy="3810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en-US" altLang="en-US" sz="1400" b="0">
                  <a:solidFill>
                    <a:schemeClr val="tx1"/>
                  </a:solidFill>
                </a:rPr>
                <a:t>LPF</a:t>
              </a:r>
            </a:p>
          </p:txBody>
        </p:sp>
        <p:sp>
          <p:nvSpPr>
            <p:cNvPr id="25606" name="Rectangle 11">
              <a:extLst>
                <a:ext uri="{FF2B5EF4-FFF2-40B4-BE49-F238E27FC236}">
                  <a16:creationId xmlns:a16="http://schemas.microsoft.com/office/drawing/2014/main" id="{EF34E0E9-47AB-F22A-4AB4-ADD5C2C332C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07300" y="4662488"/>
              <a:ext cx="762000" cy="3810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en-US" altLang="en-US" sz="1400" b="0">
                  <a:solidFill>
                    <a:schemeClr val="tx1"/>
                  </a:solidFill>
                </a:rPr>
                <a:t>LPF</a:t>
              </a:r>
            </a:p>
          </p:txBody>
        </p:sp>
        <p:sp>
          <p:nvSpPr>
            <p:cNvPr id="25607" name="Oval 16">
              <a:extLst>
                <a:ext uri="{FF2B5EF4-FFF2-40B4-BE49-F238E27FC236}">
                  <a16:creationId xmlns:a16="http://schemas.microsoft.com/office/drawing/2014/main" id="{4B65D3B9-C415-61E6-49D2-9B2B8ED70A7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45300" y="3200400"/>
              <a:ext cx="381000" cy="381000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en-US" altLang="en-US" sz="2400" b="0">
                  <a:solidFill>
                    <a:schemeClr val="tx1"/>
                  </a:solidFill>
                </a:rPr>
                <a:t>X</a:t>
              </a:r>
            </a:p>
          </p:txBody>
        </p:sp>
        <p:sp>
          <p:nvSpPr>
            <p:cNvPr id="25608" name="Oval 17">
              <a:extLst>
                <a:ext uri="{FF2B5EF4-FFF2-40B4-BE49-F238E27FC236}">
                  <a16:creationId xmlns:a16="http://schemas.microsoft.com/office/drawing/2014/main" id="{78AB8293-9061-25AF-A8E7-80F3E370904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45300" y="4662488"/>
              <a:ext cx="381000" cy="381000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en-US" altLang="en-US" sz="2400" b="0">
                  <a:solidFill>
                    <a:schemeClr val="tx1"/>
                  </a:solidFill>
                </a:rPr>
                <a:t>X</a:t>
              </a:r>
            </a:p>
          </p:txBody>
        </p:sp>
        <p:sp>
          <p:nvSpPr>
            <p:cNvPr id="25609" name="Line 22">
              <a:extLst>
                <a:ext uri="{FF2B5EF4-FFF2-40B4-BE49-F238E27FC236}">
                  <a16:creationId xmlns:a16="http://schemas.microsoft.com/office/drawing/2014/main" id="{6DB20D15-7C9E-886B-5E9A-5AB26E8A853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159500" y="3352800"/>
              <a:ext cx="0" cy="14620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5610" name="Line 23">
              <a:extLst>
                <a:ext uri="{FF2B5EF4-FFF2-40B4-BE49-F238E27FC236}">
                  <a16:creationId xmlns:a16="http://schemas.microsoft.com/office/drawing/2014/main" id="{937CB5B8-F814-8C63-F7FE-09664654E91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159500" y="3352800"/>
              <a:ext cx="6858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5611" name="Line 24">
              <a:extLst>
                <a:ext uri="{FF2B5EF4-FFF2-40B4-BE49-F238E27FC236}">
                  <a16:creationId xmlns:a16="http://schemas.microsoft.com/office/drawing/2014/main" id="{DD2B49CB-3212-078B-3D11-2B62F44A500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159500" y="4814888"/>
              <a:ext cx="6858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5612" name="Line 25">
              <a:extLst>
                <a:ext uri="{FF2B5EF4-FFF2-40B4-BE49-F238E27FC236}">
                  <a16:creationId xmlns:a16="http://schemas.microsoft.com/office/drawing/2014/main" id="{D739B2CA-5C66-7D6F-C82F-B60B22B5451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226300" y="3352800"/>
              <a:ext cx="3810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5613" name="Line 26">
              <a:extLst>
                <a:ext uri="{FF2B5EF4-FFF2-40B4-BE49-F238E27FC236}">
                  <a16:creationId xmlns:a16="http://schemas.microsoft.com/office/drawing/2014/main" id="{81E3E532-F947-1D49-E936-0C31672F31C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226300" y="4814888"/>
              <a:ext cx="3810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5614" name="Line 27">
              <a:extLst>
                <a:ext uri="{FF2B5EF4-FFF2-40B4-BE49-F238E27FC236}">
                  <a16:creationId xmlns:a16="http://schemas.microsoft.com/office/drawing/2014/main" id="{ED2EDCE0-9696-B629-FAB6-FCFB8604EA7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369300" y="3352800"/>
              <a:ext cx="4572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5615" name="Line 28">
              <a:extLst>
                <a:ext uri="{FF2B5EF4-FFF2-40B4-BE49-F238E27FC236}">
                  <a16:creationId xmlns:a16="http://schemas.microsoft.com/office/drawing/2014/main" id="{FEA39949-A01C-3F2E-15F6-4976E5C939D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369300" y="4814888"/>
              <a:ext cx="4572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5616" name="Line 35">
              <a:extLst>
                <a:ext uri="{FF2B5EF4-FFF2-40B4-BE49-F238E27FC236}">
                  <a16:creationId xmlns:a16="http://schemas.microsoft.com/office/drawing/2014/main" id="{CE0A3B20-102B-B5A1-C387-0427CB71F70C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7037388" y="5043488"/>
              <a:ext cx="0" cy="3048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5617" name="Line 35">
              <a:extLst>
                <a:ext uri="{FF2B5EF4-FFF2-40B4-BE49-F238E27FC236}">
                  <a16:creationId xmlns:a16="http://schemas.microsoft.com/office/drawing/2014/main" id="{B84C36E2-2082-A027-BA4F-02BC7BE6E3A3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7037388" y="3581400"/>
              <a:ext cx="0" cy="3048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5618" name="TextBox 20">
              <a:extLst>
                <a:ext uri="{FF2B5EF4-FFF2-40B4-BE49-F238E27FC236}">
                  <a16:creationId xmlns:a16="http://schemas.microsoft.com/office/drawing/2014/main" id="{4EEB0290-CEA8-DDAE-ED89-CEA0A1DCA8D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311900" y="3886200"/>
              <a:ext cx="1447800" cy="369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en-US" altLang="en-US" sz="1800" b="0">
                  <a:solidFill>
                    <a:schemeClr val="tx1"/>
                  </a:solidFill>
                </a:rPr>
                <a:t>2 cos(</a:t>
              </a:r>
              <a:r>
                <a:rPr lang="en-US" altLang="en-US" sz="1800" b="0">
                  <a:solidFill>
                    <a:schemeClr val="tx1"/>
                  </a:solidFill>
                  <a:sym typeface="Symbol" pitchFamily="2" charset="2"/>
                </a:rPr>
                <a:t></a:t>
              </a:r>
              <a:r>
                <a:rPr lang="en-US" altLang="en-US" sz="1800" b="0" baseline="-25000">
                  <a:solidFill>
                    <a:schemeClr val="tx1"/>
                  </a:solidFill>
                </a:rPr>
                <a:t>c</a:t>
              </a:r>
              <a:r>
                <a:rPr lang="en-US" altLang="en-US" sz="1800" b="0">
                  <a:solidFill>
                    <a:schemeClr val="tx1"/>
                  </a:solidFill>
                </a:rPr>
                <a:t> </a:t>
              </a:r>
              <a:r>
                <a:rPr lang="en-US" altLang="en-US" sz="1800" b="0" i="1">
                  <a:solidFill>
                    <a:schemeClr val="tx1"/>
                  </a:solidFill>
                </a:rPr>
                <a:t>m</a:t>
              </a:r>
              <a:r>
                <a:rPr lang="en-US" altLang="en-US" sz="1800" b="0">
                  <a:solidFill>
                    <a:schemeClr val="tx1"/>
                  </a:solidFill>
                </a:rPr>
                <a:t>)</a:t>
              </a:r>
            </a:p>
          </p:txBody>
        </p:sp>
        <p:sp>
          <p:nvSpPr>
            <p:cNvPr id="25619" name="TextBox 21">
              <a:extLst>
                <a:ext uri="{FF2B5EF4-FFF2-40B4-BE49-F238E27FC236}">
                  <a16:creationId xmlns:a16="http://schemas.microsoft.com/office/drawing/2014/main" id="{B1895F62-AE57-FF32-2AD4-5DFE1F75E58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311900" y="5345113"/>
              <a:ext cx="1447800" cy="369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en-US" altLang="en-US" sz="1800" b="0">
                  <a:solidFill>
                    <a:schemeClr val="tx1"/>
                  </a:solidFill>
                </a:rPr>
                <a:t>-2 sin(</a:t>
              </a:r>
              <a:r>
                <a:rPr lang="en-US" altLang="en-US" sz="1800" b="0">
                  <a:solidFill>
                    <a:schemeClr val="tx1"/>
                  </a:solidFill>
                  <a:sym typeface="Symbol" pitchFamily="2" charset="2"/>
                </a:rPr>
                <a:t></a:t>
              </a:r>
              <a:r>
                <a:rPr lang="en-US" altLang="en-US" sz="1800" b="0" baseline="-25000">
                  <a:solidFill>
                    <a:schemeClr val="tx1"/>
                  </a:solidFill>
                </a:rPr>
                <a:t>c</a:t>
              </a:r>
              <a:r>
                <a:rPr lang="en-US" altLang="en-US" sz="1800" b="0">
                  <a:solidFill>
                    <a:schemeClr val="tx1"/>
                  </a:solidFill>
                </a:rPr>
                <a:t> </a:t>
              </a:r>
              <a:r>
                <a:rPr lang="en-US" altLang="en-US" sz="1800" b="0" i="1">
                  <a:solidFill>
                    <a:schemeClr val="tx1"/>
                  </a:solidFill>
                </a:rPr>
                <a:t>m</a:t>
              </a:r>
              <a:r>
                <a:rPr lang="en-US" altLang="en-US" sz="1800" b="0">
                  <a:solidFill>
                    <a:schemeClr val="tx1"/>
                  </a:solidFill>
                </a:rPr>
                <a:t>)</a:t>
              </a:r>
            </a:p>
          </p:txBody>
        </p:sp>
        <p:sp>
          <p:nvSpPr>
            <p:cNvPr id="25620" name="Oval 22">
              <a:extLst>
                <a:ext uri="{FF2B5EF4-FFF2-40B4-BE49-F238E27FC236}">
                  <a16:creationId xmlns:a16="http://schemas.microsoft.com/office/drawing/2014/main" id="{046FE218-C7C3-84CE-C0DD-8AA78C3B038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22988" y="4002088"/>
              <a:ext cx="76200" cy="76200"/>
            </a:xfrm>
            <a:prstGeom prst="ellipse">
              <a:avLst/>
            </a:prstGeom>
            <a:solidFill>
              <a:schemeClr val="tx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endParaRPr lang="en-US" altLang="en-US" sz="2400" b="0">
                <a:solidFill>
                  <a:schemeClr val="tx1"/>
                </a:solidFill>
              </a:endParaRPr>
            </a:p>
          </p:txBody>
        </p:sp>
        <p:cxnSp>
          <p:nvCxnSpPr>
            <p:cNvPr id="25621" name="Straight Connector 24">
              <a:extLst>
                <a:ext uri="{FF2B5EF4-FFF2-40B4-BE49-F238E27FC236}">
                  <a16:creationId xmlns:a16="http://schemas.microsoft.com/office/drawing/2014/main" id="{AF32109C-EC06-A95D-C8AA-CFF3AA5E6046}"/>
                </a:ext>
              </a:extLst>
            </p:cNvPr>
            <p:cNvCxnSpPr>
              <a:cxnSpLocks noChangeShapeType="1"/>
              <a:endCxn id="25620" idx="2"/>
            </p:cNvCxnSpPr>
            <p:nvPr/>
          </p:nvCxnSpPr>
          <p:spPr bwMode="auto">
            <a:xfrm>
              <a:off x="5638800" y="4038600"/>
              <a:ext cx="484188" cy="15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25622" name="Text Box 46">
              <a:extLst>
                <a:ext uri="{FF2B5EF4-FFF2-40B4-BE49-F238E27FC236}">
                  <a16:creationId xmlns:a16="http://schemas.microsoft.com/office/drawing/2014/main" id="{8B38512B-4D7A-A58F-1FFC-7608BEDA0E4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476875" y="3581400"/>
              <a:ext cx="619125" cy="369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en-US" altLang="en-US" sz="1800" b="0" i="1">
                  <a:solidFill>
                    <a:schemeClr val="tx1"/>
                  </a:solidFill>
                </a:rPr>
                <a:t>x</a:t>
              </a:r>
              <a:r>
                <a:rPr lang="en-US" altLang="en-US" sz="1800" b="0">
                  <a:solidFill>
                    <a:schemeClr val="tx1"/>
                  </a:solidFill>
                </a:rPr>
                <a:t>[</a:t>
              </a:r>
              <a:r>
                <a:rPr lang="en-US" altLang="en-US" sz="1800" b="0" i="1">
                  <a:solidFill>
                    <a:schemeClr val="tx1"/>
                  </a:solidFill>
                </a:rPr>
                <a:t>m</a:t>
              </a:r>
              <a:r>
                <a:rPr lang="en-US" altLang="en-US" sz="1800" b="0">
                  <a:solidFill>
                    <a:schemeClr val="tx1"/>
                  </a:solidFill>
                </a:rPr>
                <a:t>]</a:t>
              </a:r>
            </a:p>
          </p:txBody>
        </p:sp>
        <p:graphicFrame>
          <p:nvGraphicFramePr>
            <p:cNvPr id="25623" name="Object 115">
              <a:extLst>
                <a:ext uri="{FF2B5EF4-FFF2-40B4-BE49-F238E27FC236}">
                  <a16:creationId xmlns:a16="http://schemas.microsoft.com/office/drawing/2014/main" id="{4823C406-C895-ADCE-CECD-15AFCDF8B64A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8416925" y="2933700"/>
            <a:ext cx="514350" cy="3238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2" imgW="342900" imgH="215900" progId="Equation.3">
                    <p:embed/>
                  </p:oleObj>
                </mc:Choice>
                <mc:Fallback>
                  <p:oleObj name="Equation" r:id="rId2" imgW="342900" imgH="215900" progId="Equation.3">
                    <p:embed/>
                    <p:pic>
                      <p:nvPicPr>
                        <p:cNvPr id="0" name="Object 11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3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8416925" y="2933700"/>
                          <a:ext cx="514350" cy="32385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>
                                    <a:alpha val="74997"/>
                                  </a:srgb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5624" name="Object 115">
              <a:extLst>
                <a:ext uri="{FF2B5EF4-FFF2-40B4-BE49-F238E27FC236}">
                  <a16:creationId xmlns:a16="http://schemas.microsoft.com/office/drawing/2014/main" id="{4F869313-D373-30DB-7679-BE85F60E6102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8429625" y="4391025"/>
            <a:ext cx="514350" cy="3048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4" imgW="342900" imgH="203200" progId="Equation.3">
                    <p:embed/>
                  </p:oleObj>
                </mc:Choice>
                <mc:Fallback>
                  <p:oleObj name="Equation" r:id="rId4" imgW="342900" imgH="203200" progId="Equation.3">
                    <p:embed/>
                    <p:pic>
                      <p:nvPicPr>
                        <p:cNvPr id="0" name="Object 11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8429625" y="4391025"/>
                          <a:ext cx="514350" cy="30480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>
                                    <a:alpha val="74997"/>
                                  </a:srgb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Slide Number Placeholder 5">
            <a:extLst>
              <a:ext uri="{FF2B5EF4-FFF2-40B4-BE49-F238E27FC236}">
                <a16:creationId xmlns:a16="http://schemas.microsoft.com/office/drawing/2014/main" id="{C6D894B2-94E3-894F-FE6C-B2D8D23DF9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800" b="1">
                <a:solidFill>
                  <a:srgbClr val="CC00CC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b="1">
                <a:solidFill>
                  <a:srgbClr val="6600FF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b="0">
                <a:solidFill>
                  <a:schemeClr val="tx1"/>
                </a:solidFill>
              </a:rPr>
              <a:t>16 - </a:t>
            </a:r>
            <a:fld id="{6246F809-18FA-6F40-9CC1-4B8BC7986173}" type="slidenum">
              <a:rPr lang="en-US" altLang="en-US" sz="1400" b="0" smtClean="0">
                <a:solidFill>
                  <a:schemeClr val="tx1"/>
                </a:solidFill>
              </a:rPr>
              <a:pPr>
                <a:spcBef>
                  <a:spcPct val="0"/>
                </a:spcBef>
                <a:buFontTx/>
                <a:buNone/>
              </a:pPr>
              <a:t>12</a:t>
            </a:fld>
            <a:endParaRPr lang="en-US" altLang="en-US" sz="1400" b="0">
              <a:solidFill>
                <a:schemeClr val="tx1"/>
              </a:solidFill>
            </a:endParaRPr>
          </a:p>
        </p:txBody>
      </p:sp>
      <p:sp>
        <p:nvSpPr>
          <p:cNvPr id="26626" name="Rectangle 1038">
            <a:extLst>
              <a:ext uri="{FF2B5EF4-FFF2-40B4-BE49-F238E27FC236}">
                <a16:creationId xmlns:a16="http://schemas.microsoft.com/office/drawing/2014/main" id="{78728739-3D42-74BB-0668-9F330790D4C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Baseband QAM Demodulation</a:t>
            </a:r>
          </a:p>
        </p:txBody>
      </p:sp>
      <p:sp>
        <p:nvSpPr>
          <p:cNvPr id="26627" name="Rectangle 1039">
            <a:extLst>
              <a:ext uri="{FF2B5EF4-FFF2-40B4-BE49-F238E27FC236}">
                <a16:creationId xmlns:a16="http://schemas.microsoft.com/office/drawing/2014/main" id="{56300A21-DD57-FBCF-E2BE-EF7DE905B3D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57200" y="1447800"/>
            <a:ext cx="3962400" cy="609600"/>
          </a:xfrm>
        </p:spPr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QAM baseband signal</a:t>
            </a:r>
          </a:p>
        </p:txBody>
      </p:sp>
      <p:graphicFrame>
        <p:nvGraphicFramePr>
          <p:cNvPr id="26628" name="Object 2048">
            <a:extLst>
              <a:ext uri="{FF2B5EF4-FFF2-40B4-BE49-F238E27FC236}">
                <a16:creationId xmlns:a16="http://schemas.microsoft.com/office/drawing/2014/main" id="{F1079233-6E6C-04ED-F3F4-F7999EECCBE4}"/>
              </a:ext>
            </a:extLst>
          </p:cNvPr>
          <p:cNvGraphicFramePr>
            <a:graphicFrameLocks noChangeAspect="1"/>
          </p:cNvGraphicFramePr>
          <p:nvPr/>
        </p:nvGraphicFramePr>
        <p:xfrm>
          <a:off x="4391025" y="1527175"/>
          <a:ext cx="4614863" cy="441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54711600" imgH="5270500" progId="Equation.3">
                  <p:embed/>
                </p:oleObj>
              </mc:Choice>
              <mc:Fallback>
                <p:oleObj name="Equation" r:id="rId2" imgW="54711600" imgH="5270500" progId="Equation.3">
                  <p:embed/>
                  <p:pic>
                    <p:nvPicPr>
                      <p:cNvPr id="0" name="Object 204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91025" y="1527175"/>
                        <a:ext cx="4614863" cy="4413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6629" name="Object 2049">
            <a:extLst>
              <a:ext uri="{FF2B5EF4-FFF2-40B4-BE49-F238E27FC236}">
                <a16:creationId xmlns:a16="http://schemas.microsoft.com/office/drawing/2014/main" id="{3EEBF803-D7DD-81DE-A8DC-0375B04F2E39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19075" y="2971800"/>
          <a:ext cx="2990850" cy="5349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32473900" imgH="5854700" progId="Equation.3">
                  <p:embed/>
                </p:oleObj>
              </mc:Choice>
              <mc:Fallback>
                <p:oleObj name="Equation" r:id="rId4" imgW="32473900" imgH="5854700" progId="Equation.3">
                  <p:embed/>
                  <p:pic>
                    <p:nvPicPr>
                      <p:cNvPr id="0" name="Object 204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9075" y="2971800"/>
                        <a:ext cx="2990850" cy="5349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6631" name="Object 2051">
            <a:extLst>
              <a:ext uri="{FF2B5EF4-FFF2-40B4-BE49-F238E27FC236}">
                <a16:creationId xmlns:a16="http://schemas.microsoft.com/office/drawing/2014/main" id="{81260607-41E3-CEF3-19D4-8A50A690ECE3}"/>
              </a:ext>
            </a:extLst>
          </p:cNvPr>
          <p:cNvGraphicFramePr>
            <a:graphicFrameLocks noChangeAspect="1"/>
          </p:cNvGraphicFramePr>
          <p:nvPr/>
        </p:nvGraphicFramePr>
        <p:xfrm>
          <a:off x="906463" y="3503613"/>
          <a:ext cx="5326062" cy="4841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6" imgW="57924700" imgH="5270500" progId="Equation.3">
                  <p:embed/>
                </p:oleObj>
              </mc:Choice>
              <mc:Fallback>
                <p:oleObj name="Equation" r:id="rId6" imgW="57924700" imgH="5270500" progId="Equation.3">
                  <p:embed/>
                  <p:pic>
                    <p:nvPicPr>
                      <p:cNvPr id="0" name="Object 205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06463" y="3503613"/>
                        <a:ext cx="5326062" cy="4841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6632" name="Object 2052">
            <a:extLst>
              <a:ext uri="{FF2B5EF4-FFF2-40B4-BE49-F238E27FC236}">
                <a16:creationId xmlns:a16="http://schemas.microsoft.com/office/drawing/2014/main" id="{A64A153A-F36E-F17C-F34D-106EFA318AB5}"/>
              </a:ext>
            </a:extLst>
          </p:cNvPr>
          <p:cNvGraphicFramePr>
            <a:graphicFrameLocks noChangeAspect="1"/>
          </p:cNvGraphicFramePr>
          <p:nvPr/>
        </p:nvGraphicFramePr>
        <p:xfrm>
          <a:off x="152400" y="4368800"/>
          <a:ext cx="2914650" cy="4524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8" imgW="34226500" imgH="5270500" progId="Equation.3">
                  <p:embed/>
                </p:oleObj>
              </mc:Choice>
              <mc:Fallback>
                <p:oleObj name="Equation" r:id="rId8" imgW="34226500" imgH="5270500" progId="Equation.3">
                  <p:embed/>
                  <p:pic>
                    <p:nvPicPr>
                      <p:cNvPr id="0" name="Object 205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2400" y="4368800"/>
                        <a:ext cx="2914650" cy="4524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6633" name="Object 2053">
            <a:extLst>
              <a:ext uri="{FF2B5EF4-FFF2-40B4-BE49-F238E27FC236}">
                <a16:creationId xmlns:a16="http://schemas.microsoft.com/office/drawing/2014/main" id="{F42F76B7-AC6F-B96E-EC9E-D6573125D1A8}"/>
              </a:ext>
            </a:extLst>
          </p:cNvPr>
          <p:cNvGraphicFramePr>
            <a:graphicFrameLocks noChangeAspect="1"/>
          </p:cNvGraphicFramePr>
          <p:nvPr/>
        </p:nvGraphicFramePr>
        <p:xfrm>
          <a:off x="3059113" y="4354513"/>
          <a:ext cx="5718175" cy="4873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0" imgW="65532000" imgH="5562600" progId="Equation.3">
                  <p:embed/>
                </p:oleObj>
              </mc:Choice>
              <mc:Fallback>
                <p:oleObj name="Equation" r:id="rId10" imgW="65532000" imgH="5562600" progId="Equation.3">
                  <p:embed/>
                  <p:pic>
                    <p:nvPicPr>
                      <p:cNvPr id="0" name="Object 205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59113" y="4354513"/>
                        <a:ext cx="5718175" cy="4873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6634" name="Object 2054">
            <a:extLst>
              <a:ext uri="{FF2B5EF4-FFF2-40B4-BE49-F238E27FC236}">
                <a16:creationId xmlns:a16="http://schemas.microsoft.com/office/drawing/2014/main" id="{BF8BDE11-C977-254C-2D4C-8F4019FB479E}"/>
              </a:ext>
            </a:extLst>
          </p:cNvPr>
          <p:cNvGraphicFramePr>
            <a:graphicFrameLocks noChangeAspect="1"/>
          </p:cNvGraphicFramePr>
          <p:nvPr/>
        </p:nvGraphicFramePr>
        <p:xfrm>
          <a:off x="787400" y="4826000"/>
          <a:ext cx="5275263" cy="4746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2" imgW="58508900" imgH="5270500" progId="Equation.3">
                  <p:embed/>
                </p:oleObj>
              </mc:Choice>
              <mc:Fallback>
                <p:oleObj name="Equation" r:id="rId12" imgW="58508900" imgH="5270500" progId="Equation.3">
                  <p:embed/>
                  <p:pic>
                    <p:nvPicPr>
                      <p:cNvPr id="0" name="Object 205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87400" y="4826000"/>
                        <a:ext cx="5275263" cy="4746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6635" name="Object 2055">
            <a:extLst>
              <a:ext uri="{FF2B5EF4-FFF2-40B4-BE49-F238E27FC236}">
                <a16:creationId xmlns:a16="http://schemas.microsoft.com/office/drawing/2014/main" id="{CB320A38-1FD4-FDD2-8A59-62EFE0AD2E75}"/>
              </a:ext>
            </a:extLst>
          </p:cNvPr>
          <p:cNvGraphicFramePr>
            <a:graphicFrameLocks noChangeAspect="1"/>
          </p:cNvGraphicFramePr>
          <p:nvPr/>
        </p:nvGraphicFramePr>
        <p:xfrm>
          <a:off x="990600" y="5802313"/>
          <a:ext cx="1752600" cy="4714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4" imgW="70802500" imgH="19011900" progId="Equation.3">
                  <p:embed/>
                </p:oleObj>
              </mc:Choice>
              <mc:Fallback>
                <p:oleObj name="Equation" r:id="rId14" imgW="70802500" imgH="19011900" progId="Equation.3">
                  <p:embed/>
                  <p:pic>
                    <p:nvPicPr>
                      <p:cNvPr id="0" name="Object 205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90600" y="5802313"/>
                        <a:ext cx="1752600" cy="4714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6636" name="Object 2056">
            <a:extLst>
              <a:ext uri="{FF2B5EF4-FFF2-40B4-BE49-F238E27FC236}">
                <a16:creationId xmlns:a16="http://schemas.microsoft.com/office/drawing/2014/main" id="{AADDE76A-BD24-4F3D-AD56-0BD0515F4833}"/>
              </a:ext>
            </a:extLst>
          </p:cNvPr>
          <p:cNvGraphicFramePr>
            <a:graphicFrameLocks noChangeAspect="1"/>
          </p:cNvGraphicFramePr>
          <p:nvPr/>
        </p:nvGraphicFramePr>
        <p:xfrm>
          <a:off x="3338513" y="5946775"/>
          <a:ext cx="1628775" cy="1825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6" imgW="65824100" imgH="7315200" progId="Equation.3">
                  <p:embed/>
                </p:oleObj>
              </mc:Choice>
              <mc:Fallback>
                <p:oleObj name="Equation" r:id="rId16" imgW="65824100" imgH="7315200" progId="Equation.3">
                  <p:embed/>
                  <p:pic>
                    <p:nvPicPr>
                      <p:cNvPr id="0" name="Object 205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38513" y="5946775"/>
                        <a:ext cx="1628775" cy="1825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6637" name="Object 2057">
            <a:extLst>
              <a:ext uri="{FF2B5EF4-FFF2-40B4-BE49-F238E27FC236}">
                <a16:creationId xmlns:a16="http://schemas.microsoft.com/office/drawing/2014/main" id="{E3E0D158-F0CE-934E-6930-0F026480AE7A}"/>
              </a:ext>
            </a:extLst>
          </p:cNvPr>
          <p:cNvGraphicFramePr>
            <a:graphicFrameLocks noChangeAspect="1"/>
          </p:cNvGraphicFramePr>
          <p:nvPr/>
        </p:nvGraphicFramePr>
        <p:xfrm>
          <a:off x="5643563" y="5811838"/>
          <a:ext cx="1716087" cy="4746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8" imgW="69342000" imgH="19011900" progId="Equation.3">
                  <p:embed/>
                </p:oleObj>
              </mc:Choice>
              <mc:Fallback>
                <p:oleObj name="Equation" r:id="rId18" imgW="69342000" imgH="19011900" progId="Equation.3">
                  <p:embed/>
                  <p:pic>
                    <p:nvPicPr>
                      <p:cNvPr id="0" name="Object 205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43563" y="5811838"/>
                        <a:ext cx="1716087" cy="4746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" name="Group 1">
            <a:extLst>
              <a:ext uri="{FF2B5EF4-FFF2-40B4-BE49-F238E27FC236}">
                <a16:creationId xmlns:a16="http://schemas.microsoft.com/office/drawing/2014/main" id="{BB6D1AFB-93BA-CA54-221E-ED10FCFF5C56}"/>
              </a:ext>
            </a:extLst>
          </p:cNvPr>
          <p:cNvGrpSpPr>
            <a:grpSpLocks/>
          </p:cNvGrpSpPr>
          <p:nvPr/>
        </p:nvGrpSpPr>
        <p:grpSpPr bwMode="auto">
          <a:xfrm>
            <a:off x="976313" y="3927475"/>
            <a:ext cx="990600" cy="441325"/>
            <a:chOff x="976313" y="3927475"/>
            <a:chExt cx="990600" cy="441325"/>
          </a:xfrm>
        </p:grpSpPr>
        <p:sp>
          <p:nvSpPr>
            <p:cNvPr id="26649" name="Text Box 1041">
              <a:extLst>
                <a:ext uri="{FF2B5EF4-FFF2-40B4-BE49-F238E27FC236}">
                  <a16:creationId xmlns:a16="http://schemas.microsoft.com/office/drawing/2014/main" id="{9B51E369-4CE0-D35E-035C-8862B5ABD41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976313" y="4032250"/>
              <a:ext cx="990600" cy="336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50000"/>
                </a:spcBef>
                <a:buFontTx/>
                <a:buNone/>
              </a:pPr>
              <a:r>
                <a:rPr lang="en-US" altLang="en-US" sz="1600" i="1">
                  <a:solidFill>
                    <a:schemeClr val="accent2"/>
                  </a:solidFill>
                </a:rPr>
                <a:t>baseband</a:t>
              </a:r>
            </a:p>
          </p:txBody>
        </p:sp>
        <p:sp>
          <p:nvSpPr>
            <p:cNvPr id="26650" name="AutoShape 1043">
              <a:extLst>
                <a:ext uri="{FF2B5EF4-FFF2-40B4-BE49-F238E27FC236}">
                  <a16:creationId xmlns:a16="http://schemas.microsoft.com/office/drawing/2014/main" id="{40E65909-580C-E078-601B-8528E320E0C1}"/>
                </a:ext>
              </a:extLst>
            </p:cNvPr>
            <p:cNvSpPr>
              <a:spLocks/>
            </p:cNvSpPr>
            <p:nvPr/>
          </p:nvSpPr>
          <p:spPr bwMode="auto">
            <a:xfrm rot="-5400000">
              <a:off x="1379537" y="3690938"/>
              <a:ext cx="136525" cy="609600"/>
            </a:xfrm>
            <a:prstGeom prst="leftBrace">
              <a:avLst>
                <a:gd name="adj1" fmla="val 66584"/>
                <a:gd name="adj2" fmla="val 50000"/>
              </a:avLst>
            </a:prstGeom>
            <a:noFill/>
            <a:ln w="9525">
              <a:solidFill>
                <a:schemeClr val="accent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endParaRPr lang="en-US" altLang="en-US" sz="2400" b="0">
                <a:solidFill>
                  <a:schemeClr val="tx1"/>
                </a:solidFill>
              </a:endParaRPr>
            </a:p>
          </p:txBody>
        </p: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E17EE7F9-D62F-ECE0-0A00-119D0FF08C84}"/>
              </a:ext>
            </a:extLst>
          </p:cNvPr>
          <p:cNvGrpSpPr>
            <a:grpSpLocks/>
          </p:cNvGrpSpPr>
          <p:nvPr/>
        </p:nvGrpSpPr>
        <p:grpSpPr bwMode="auto">
          <a:xfrm>
            <a:off x="1990725" y="3911600"/>
            <a:ext cx="4181475" cy="457200"/>
            <a:chOff x="1990725" y="3911600"/>
            <a:chExt cx="4181475" cy="457200"/>
          </a:xfrm>
        </p:grpSpPr>
        <p:sp>
          <p:nvSpPr>
            <p:cNvPr id="26647" name="Text Box 1042">
              <a:extLst>
                <a:ext uri="{FF2B5EF4-FFF2-40B4-BE49-F238E27FC236}">
                  <a16:creationId xmlns:a16="http://schemas.microsoft.com/office/drawing/2014/main" id="{00D3C22F-9785-B3F5-A893-7E96101D888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224088" y="4032250"/>
              <a:ext cx="3886200" cy="336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50000"/>
                </a:spcBef>
                <a:buFontTx/>
                <a:buNone/>
              </a:pPr>
              <a:r>
                <a:rPr lang="en-US" altLang="en-US" sz="1600" i="1">
                  <a:solidFill>
                    <a:schemeClr val="accent2"/>
                  </a:solidFill>
                </a:rPr>
                <a:t>high frequency component centered at 2 </a:t>
              </a:r>
              <a:r>
                <a:rPr lang="en-US" altLang="en-US" sz="1600">
                  <a:solidFill>
                    <a:schemeClr val="accent2"/>
                  </a:solidFill>
                  <a:latin typeface="Symbol" pitchFamily="2" charset="2"/>
                  <a:sym typeface="Symbol" pitchFamily="2" charset="2"/>
                </a:rPr>
                <a:t>w</a:t>
              </a:r>
              <a:r>
                <a:rPr lang="en-US" altLang="en-US" sz="1600" i="1" baseline="-25000">
                  <a:solidFill>
                    <a:schemeClr val="accent2"/>
                  </a:solidFill>
                </a:rPr>
                <a:t>c</a:t>
              </a:r>
            </a:p>
          </p:txBody>
        </p:sp>
        <p:sp>
          <p:nvSpPr>
            <p:cNvPr id="26648" name="AutoShape 1043">
              <a:extLst>
                <a:ext uri="{FF2B5EF4-FFF2-40B4-BE49-F238E27FC236}">
                  <a16:creationId xmlns:a16="http://schemas.microsoft.com/office/drawing/2014/main" id="{80312D7E-9031-FF81-D5A1-838ACBFE10AB}"/>
                </a:ext>
              </a:extLst>
            </p:cNvPr>
            <p:cNvSpPr>
              <a:spLocks/>
            </p:cNvSpPr>
            <p:nvPr/>
          </p:nvSpPr>
          <p:spPr bwMode="auto">
            <a:xfrm rot="-5400000">
              <a:off x="4005263" y="1897062"/>
              <a:ext cx="152400" cy="4181475"/>
            </a:xfrm>
            <a:prstGeom prst="leftBrace">
              <a:avLst>
                <a:gd name="adj1" fmla="val 66688"/>
                <a:gd name="adj2" fmla="val 50000"/>
              </a:avLst>
            </a:prstGeom>
            <a:noFill/>
            <a:ln w="9525">
              <a:solidFill>
                <a:schemeClr val="accent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endParaRPr lang="en-US" altLang="en-US" sz="2400" b="0">
                <a:solidFill>
                  <a:schemeClr val="tx1"/>
                </a:solidFill>
              </a:endParaRPr>
            </a:p>
          </p:txBody>
        </p:sp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id="{8083437D-1FE0-1966-9CAB-C68FA4572FDF}"/>
              </a:ext>
            </a:extLst>
          </p:cNvPr>
          <p:cNvGrpSpPr>
            <a:grpSpLocks/>
          </p:cNvGrpSpPr>
          <p:nvPr/>
        </p:nvGrpSpPr>
        <p:grpSpPr bwMode="auto">
          <a:xfrm>
            <a:off x="1905000" y="5257800"/>
            <a:ext cx="4114800" cy="484188"/>
            <a:chOff x="1905000" y="5257800"/>
            <a:chExt cx="4114800" cy="484188"/>
          </a:xfrm>
        </p:grpSpPr>
        <p:sp>
          <p:nvSpPr>
            <p:cNvPr id="26645" name="Text Box 1050">
              <a:extLst>
                <a:ext uri="{FF2B5EF4-FFF2-40B4-BE49-F238E27FC236}">
                  <a16:creationId xmlns:a16="http://schemas.microsoft.com/office/drawing/2014/main" id="{037B7F99-BB11-F580-8A87-4D57A1C0314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133600" y="5403850"/>
              <a:ext cx="3886200" cy="3381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50000"/>
                </a:spcBef>
                <a:buFontTx/>
                <a:buNone/>
              </a:pPr>
              <a:r>
                <a:rPr lang="en-US" altLang="en-US" sz="1600" i="1">
                  <a:solidFill>
                    <a:schemeClr val="accent2"/>
                  </a:solidFill>
                </a:rPr>
                <a:t>high frequency component centered at 2 </a:t>
              </a:r>
              <a:r>
                <a:rPr lang="en-US" altLang="en-US" sz="1600">
                  <a:solidFill>
                    <a:schemeClr val="accent2"/>
                  </a:solidFill>
                  <a:latin typeface="Symbol" pitchFamily="2" charset="2"/>
                  <a:sym typeface="Symbol" pitchFamily="2" charset="2"/>
                </a:rPr>
                <a:t>w</a:t>
              </a:r>
              <a:r>
                <a:rPr lang="en-US" altLang="en-US" sz="1600" i="1" baseline="-25000">
                  <a:solidFill>
                    <a:schemeClr val="accent2"/>
                  </a:solidFill>
                </a:rPr>
                <a:t>c</a:t>
              </a:r>
            </a:p>
          </p:txBody>
        </p:sp>
        <p:sp>
          <p:nvSpPr>
            <p:cNvPr id="26646" name="AutoShape 1043">
              <a:extLst>
                <a:ext uri="{FF2B5EF4-FFF2-40B4-BE49-F238E27FC236}">
                  <a16:creationId xmlns:a16="http://schemas.microsoft.com/office/drawing/2014/main" id="{2D9D0A60-1D9F-D195-6527-D9F86876B71C}"/>
                </a:ext>
              </a:extLst>
            </p:cNvPr>
            <p:cNvSpPr>
              <a:spLocks/>
            </p:cNvSpPr>
            <p:nvPr/>
          </p:nvSpPr>
          <p:spPr bwMode="auto">
            <a:xfrm rot="-5400000">
              <a:off x="3911600" y="3251200"/>
              <a:ext cx="101600" cy="4114800"/>
            </a:xfrm>
            <a:prstGeom prst="leftBrace">
              <a:avLst>
                <a:gd name="adj1" fmla="val 66563"/>
                <a:gd name="adj2" fmla="val 50000"/>
              </a:avLst>
            </a:prstGeom>
            <a:noFill/>
            <a:ln w="9525">
              <a:solidFill>
                <a:schemeClr val="accent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endParaRPr lang="en-US" altLang="en-US" sz="2400" b="0">
                <a:solidFill>
                  <a:schemeClr val="tx1"/>
                </a:solidFill>
              </a:endParaRPr>
            </a:p>
          </p:txBody>
        </p:sp>
      </p:grpSp>
      <p:grpSp>
        <p:nvGrpSpPr>
          <p:cNvPr id="4" name="Group 3">
            <a:extLst>
              <a:ext uri="{FF2B5EF4-FFF2-40B4-BE49-F238E27FC236}">
                <a16:creationId xmlns:a16="http://schemas.microsoft.com/office/drawing/2014/main" id="{18E436B2-2E92-8FAB-5C29-8133DA5C35F4}"/>
              </a:ext>
            </a:extLst>
          </p:cNvPr>
          <p:cNvGrpSpPr>
            <a:grpSpLocks/>
          </p:cNvGrpSpPr>
          <p:nvPr/>
        </p:nvGrpSpPr>
        <p:grpSpPr bwMode="auto">
          <a:xfrm>
            <a:off x="914400" y="5262563"/>
            <a:ext cx="990600" cy="477837"/>
            <a:chOff x="914400" y="5262563"/>
            <a:chExt cx="990600" cy="477837"/>
          </a:xfrm>
        </p:grpSpPr>
        <p:sp>
          <p:nvSpPr>
            <p:cNvPr id="26643" name="Text Box 1049">
              <a:extLst>
                <a:ext uri="{FF2B5EF4-FFF2-40B4-BE49-F238E27FC236}">
                  <a16:creationId xmlns:a16="http://schemas.microsoft.com/office/drawing/2014/main" id="{F3902C1B-D8DA-EFA9-AADA-9DDD11166E4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914400" y="5403850"/>
              <a:ext cx="990600" cy="336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50000"/>
                </a:spcBef>
                <a:buFontTx/>
                <a:buNone/>
              </a:pPr>
              <a:r>
                <a:rPr lang="en-US" altLang="en-US" sz="1600" i="1">
                  <a:solidFill>
                    <a:schemeClr val="accent2"/>
                  </a:solidFill>
                </a:rPr>
                <a:t>baseband</a:t>
              </a:r>
            </a:p>
          </p:txBody>
        </p:sp>
        <p:sp>
          <p:nvSpPr>
            <p:cNvPr id="26644" name="AutoShape 1043">
              <a:extLst>
                <a:ext uri="{FF2B5EF4-FFF2-40B4-BE49-F238E27FC236}">
                  <a16:creationId xmlns:a16="http://schemas.microsoft.com/office/drawing/2014/main" id="{FE03909F-836F-1BAD-0BF2-9D557E18B41F}"/>
                </a:ext>
              </a:extLst>
            </p:cNvPr>
            <p:cNvSpPr>
              <a:spLocks/>
            </p:cNvSpPr>
            <p:nvPr/>
          </p:nvSpPr>
          <p:spPr bwMode="auto">
            <a:xfrm rot="-5400000">
              <a:off x="1290637" y="5026026"/>
              <a:ext cx="136525" cy="609600"/>
            </a:xfrm>
            <a:prstGeom prst="leftBrace">
              <a:avLst>
                <a:gd name="adj1" fmla="val 66584"/>
                <a:gd name="adj2" fmla="val 50000"/>
              </a:avLst>
            </a:prstGeom>
            <a:noFill/>
            <a:ln w="9525">
              <a:solidFill>
                <a:schemeClr val="accent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endParaRPr lang="en-US" altLang="en-US" sz="2400" b="0">
                <a:solidFill>
                  <a:schemeClr val="tx1"/>
                </a:solidFill>
              </a:endParaRPr>
            </a:p>
          </p:txBody>
        </p:sp>
      </p:grpSp>
      <p:sp>
        <p:nvSpPr>
          <p:cNvPr id="23" name="Rectangle 1039">
            <a:extLst>
              <a:ext uri="{FF2B5EF4-FFF2-40B4-BE49-F238E27FC236}">
                <a16:creationId xmlns:a16="http://schemas.microsoft.com/office/drawing/2014/main" id="{E02DB107-2E4A-D765-2FCB-4CC502F4067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" y="1981200"/>
            <a:ext cx="8305800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2800" b="1">
                <a:solidFill>
                  <a:srgbClr val="CC00CC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b="1">
                <a:solidFill>
                  <a:srgbClr val="6600FF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/>
              <a:t>QAM demodulation</a:t>
            </a:r>
          </a:p>
          <a:p>
            <a:pPr lvl="1">
              <a:buFontTx/>
              <a:buNone/>
            </a:pPr>
            <a:r>
              <a:rPr lang="en-US" altLang="en-US"/>
              <a:t>Modulate and lowpass filter to obtain baseband signals</a:t>
            </a:r>
          </a:p>
          <a:p>
            <a:endParaRPr lang="en-US" alt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8940025-24A2-A56B-2F00-3A1837E2D42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86113" y="3097213"/>
            <a:ext cx="5464175" cy="417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2" dur="500"/>
                                        <p:tgtEl>
                                          <p:spTgt spid="266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6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7" dur="500"/>
                                        <p:tgtEl>
                                          <p:spTgt spid="266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6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 nodeType="clickPar">
                      <p:stCondLst>
                        <p:cond delay="indefinite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 nodeType="clickPar">
                      <p:stCondLst>
                        <p:cond delay="indefinite"/>
                      </p:stCondLst>
                      <p:childTnLst>
                        <p:par>
                          <p:cTn id="6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 nodeType="clickPar">
                      <p:stCondLst>
                        <p:cond delay="indefinite"/>
                      </p:stCondLst>
                      <p:childTnLst>
                        <p:par>
                          <p:cTn id="6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 nodeType="clickPar">
                      <p:stCondLst>
                        <p:cond delay="indefinite"/>
                      </p:stCondLst>
                      <p:childTnLst>
                        <p:par>
                          <p:cTn id="7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 nodeType="clickPar">
                      <p:stCondLst>
                        <p:cond delay="indefinite"/>
                      </p:stCondLst>
                      <p:childTnLst>
                        <p:par>
                          <p:cTn id="7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Slide Number Placeholder 5">
            <a:extLst>
              <a:ext uri="{FF2B5EF4-FFF2-40B4-BE49-F238E27FC236}">
                <a16:creationId xmlns:a16="http://schemas.microsoft.com/office/drawing/2014/main" id="{4344BF74-D020-5205-E55E-528D3E3CF6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800" b="1">
                <a:solidFill>
                  <a:srgbClr val="CC00CC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b="1">
                <a:solidFill>
                  <a:srgbClr val="6600FF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b="0">
                <a:solidFill>
                  <a:schemeClr val="tx1"/>
                </a:solidFill>
              </a:rPr>
              <a:t>16 - </a:t>
            </a:r>
            <a:fld id="{474FC5BC-5DFD-3E45-812F-284D2A173CC7}" type="slidenum">
              <a:rPr lang="en-US" altLang="en-US" sz="1400" b="0" smtClean="0">
                <a:solidFill>
                  <a:schemeClr val="tx1"/>
                </a:solidFill>
              </a:rPr>
              <a:pPr>
                <a:spcBef>
                  <a:spcPct val="0"/>
                </a:spcBef>
                <a:buFontTx/>
                <a:buNone/>
              </a:pPr>
              <a:t>2</a:t>
            </a:fld>
            <a:endParaRPr lang="en-US" altLang="en-US" sz="1400" b="0">
              <a:solidFill>
                <a:schemeClr val="tx1"/>
              </a:solidFill>
            </a:endParaRPr>
          </a:p>
        </p:txBody>
      </p:sp>
      <p:sp>
        <p:nvSpPr>
          <p:cNvPr id="16386" name="Rectangle 59">
            <a:extLst>
              <a:ext uri="{FF2B5EF4-FFF2-40B4-BE49-F238E27FC236}">
                <a16:creationId xmlns:a16="http://schemas.microsoft.com/office/drawing/2014/main" id="{5EC699D6-BBE4-EE31-BC58-449EA84E9AE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Introduction</a:t>
            </a:r>
          </a:p>
        </p:txBody>
      </p:sp>
      <p:sp>
        <p:nvSpPr>
          <p:cNvPr id="16387" name="Rectangle 60">
            <a:extLst>
              <a:ext uri="{FF2B5EF4-FFF2-40B4-BE49-F238E27FC236}">
                <a16:creationId xmlns:a16="http://schemas.microsoft.com/office/drawing/2014/main" id="{20706BA3-8F8A-79CC-43F7-97803CD666C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57200" y="1447800"/>
            <a:ext cx="8534400" cy="5105400"/>
          </a:xfrm>
        </p:spPr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Channel impairments</a:t>
            </a:r>
          </a:p>
          <a:p>
            <a:pPr lvl="1">
              <a:buFontTx/>
              <a:buNone/>
            </a:pPr>
            <a:r>
              <a:rPr lang="en-US" altLang="en-US">
                <a:ea typeface="ＭＳ Ｐゴシック" panose="020B0600070205080204" pitchFamily="34" charset="-128"/>
              </a:rPr>
              <a:t>Linear and nonlinear distortion of transmitted signal</a:t>
            </a:r>
          </a:p>
          <a:p>
            <a:pPr lvl="1">
              <a:buFontTx/>
              <a:buNone/>
            </a:pPr>
            <a:r>
              <a:rPr lang="en-US" altLang="en-US">
                <a:ea typeface="ＭＳ Ｐゴシック" panose="020B0600070205080204" pitchFamily="34" charset="-128"/>
              </a:rPr>
              <a:t>Additive noise (often assumed to be Gaussian)</a:t>
            </a:r>
          </a:p>
          <a:p>
            <a:r>
              <a:rPr lang="en-US" altLang="en-US">
                <a:ea typeface="ＭＳ Ｐゴシック" panose="020B0600070205080204" pitchFamily="34" charset="-128"/>
              </a:rPr>
              <a:t>Mismatch in transmitter/receiver analog front ends</a:t>
            </a:r>
          </a:p>
          <a:p>
            <a:pPr>
              <a:spcAft>
                <a:spcPts val="300"/>
              </a:spcAft>
            </a:pPr>
            <a:r>
              <a:rPr lang="en-US" altLang="en-US">
                <a:ea typeface="ＭＳ Ｐゴシック" panose="020B0600070205080204" pitchFamily="34" charset="-128"/>
              </a:rPr>
              <a:t>Receiver subsystems to compensate for impairments</a:t>
            </a:r>
          </a:p>
          <a:p>
            <a:pPr lvl="1">
              <a:buFontTx/>
              <a:buNone/>
            </a:pPr>
            <a:r>
              <a:rPr lang="en-US" altLang="en-US">
                <a:ea typeface="ＭＳ Ｐゴシック" panose="020B0600070205080204" pitchFamily="34" charset="-128"/>
              </a:rPr>
              <a:t>Fading				</a:t>
            </a:r>
            <a:r>
              <a:rPr lang="en-US" altLang="en-US" i="1">
                <a:ea typeface="ＭＳ Ｐゴシック" panose="020B0600070205080204" pitchFamily="34" charset="-128"/>
              </a:rPr>
              <a:t>Automatic gain control (AGC)</a:t>
            </a:r>
          </a:p>
          <a:p>
            <a:pPr lvl="1">
              <a:buFontTx/>
              <a:buNone/>
            </a:pPr>
            <a:r>
              <a:rPr lang="en-US" altLang="en-US">
                <a:ea typeface="ＭＳ Ｐゴシック" panose="020B0600070205080204" pitchFamily="34" charset="-128"/>
              </a:rPr>
              <a:t>Additive noise			</a:t>
            </a:r>
            <a:r>
              <a:rPr lang="en-US" altLang="en-US" i="1">
                <a:ea typeface="ＭＳ Ｐゴシック" panose="020B0600070205080204" pitchFamily="34" charset="-128"/>
              </a:rPr>
              <a:t>Matched filters</a:t>
            </a:r>
          </a:p>
          <a:p>
            <a:pPr lvl="1">
              <a:buFontTx/>
              <a:buNone/>
            </a:pPr>
            <a:r>
              <a:rPr lang="en-US" altLang="en-US">
                <a:ea typeface="ＭＳ Ｐゴシック" panose="020B0600070205080204" pitchFamily="34" charset="-128"/>
              </a:rPr>
              <a:t>Linear distortion			</a:t>
            </a:r>
            <a:r>
              <a:rPr lang="en-US" altLang="en-US" i="1">
                <a:ea typeface="ＭＳ Ｐゴシック" panose="020B0600070205080204" pitchFamily="34" charset="-128"/>
              </a:rPr>
              <a:t>Channel equalizer</a:t>
            </a:r>
          </a:p>
          <a:p>
            <a:pPr lvl="1">
              <a:buFontTx/>
              <a:buNone/>
            </a:pPr>
            <a:r>
              <a:rPr lang="en-US" altLang="en-US">
                <a:ea typeface="ＭＳ Ｐゴシック" panose="020B0600070205080204" pitchFamily="34" charset="-128"/>
              </a:rPr>
              <a:t>Carrier mismatch			</a:t>
            </a:r>
            <a:r>
              <a:rPr lang="en-US" altLang="en-US" i="1">
                <a:ea typeface="ＭＳ Ｐゴシック" panose="020B0600070205080204" pitchFamily="34" charset="-128"/>
              </a:rPr>
              <a:t>Carrier recovery</a:t>
            </a:r>
          </a:p>
          <a:p>
            <a:pPr lvl="1">
              <a:buFontTx/>
              <a:buNone/>
            </a:pPr>
            <a:r>
              <a:rPr lang="en-US" altLang="en-US">
                <a:ea typeface="ＭＳ Ｐゴシック" panose="020B0600070205080204" pitchFamily="34" charset="-128"/>
              </a:rPr>
              <a:t>Symbol timing mismatch		</a:t>
            </a:r>
            <a:r>
              <a:rPr lang="en-US" altLang="en-US" i="1">
                <a:ea typeface="ＭＳ Ｐゴシック" panose="020B0600070205080204" pitchFamily="34" charset="-128"/>
              </a:rPr>
              <a:t>Symbol clock recovery</a:t>
            </a:r>
          </a:p>
          <a:p>
            <a:pPr lvl="1">
              <a:buFontTx/>
              <a:buNone/>
            </a:pPr>
            <a:endParaRPr lang="en-US" altLang="en-US"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Slide Number Placeholder 5">
            <a:extLst>
              <a:ext uri="{FF2B5EF4-FFF2-40B4-BE49-F238E27FC236}">
                <a16:creationId xmlns:a16="http://schemas.microsoft.com/office/drawing/2014/main" id="{693165F9-B061-F4FD-134E-3500106202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800" b="1">
                <a:solidFill>
                  <a:srgbClr val="CC00CC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b="1">
                <a:solidFill>
                  <a:srgbClr val="6600FF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b="0">
                <a:solidFill>
                  <a:schemeClr val="tx1"/>
                </a:solidFill>
              </a:rPr>
              <a:t>16 - </a:t>
            </a:r>
            <a:fld id="{DD7D8197-B135-9644-8447-54D8FFFB7938}" type="slidenum">
              <a:rPr lang="en-US" altLang="en-US" sz="1400" b="0" smtClean="0">
                <a:solidFill>
                  <a:schemeClr val="tx1"/>
                </a:solidFill>
              </a:rPr>
              <a:pPr>
                <a:spcBef>
                  <a:spcPct val="0"/>
                </a:spcBef>
                <a:buFontTx/>
                <a:buNone/>
              </a:pPr>
              <a:t>3</a:t>
            </a:fld>
            <a:endParaRPr lang="en-US" altLang="en-US" sz="1400" b="0">
              <a:solidFill>
                <a:schemeClr val="tx1"/>
              </a:solidFill>
            </a:endParaRPr>
          </a:p>
        </p:txBody>
      </p:sp>
      <p:sp>
        <p:nvSpPr>
          <p:cNvPr id="17410" name="Rectangle 4">
            <a:extLst>
              <a:ext uri="{FF2B5EF4-FFF2-40B4-BE49-F238E27FC236}">
                <a16:creationId xmlns:a16="http://schemas.microsoft.com/office/drawing/2014/main" id="{BE1633A0-7391-71B3-C346-FDBF498F004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Baseband QAM</a:t>
            </a:r>
          </a:p>
        </p:txBody>
      </p:sp>
      <p:sp>
        <p:nvSpPr>
          <p:cNvPr id="18475" name="Text Box 62">
            <a:extLst>
              <a:ext uri="{FF2B5EF4-FFF2-40B4-BE49-F238E27FC236}">
                <a16:creationId xmlns:a16="http://schemas.microsoft.com/office/drawing/2014/main" id="{1BDF1F12-1ACB-C6F2-CFD9-755BEDFFDA0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8600" y="2971800"/>
            <a:ext cx="1828800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800" b="1">
                <a:solidFill>
                  <a:srgbClr val="CC00CC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b="1">
                <a:solidFill>
                  <a:srgbClr val="6600FF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altLang="en-US" sz="1600" b="0" i="1">
                <a:solidFill>
                  <a:schemeClr val="tx1"/>
                </a:solidFill>
              </a:rPr>
              <a:t>L</a:t>
            </a:r>
            <a:r>
              <a:rPr lang="en-US" altLang="en-US" sz="1600" b="0">
                <a:solidFill>
                  <a:schemeClr val="tx1"/>
                </a:solidFill>
              </a:rPr>
              <a:t> samples/symbol</a:t>
            </a:r>
            <a:br>
              <a:rPr lang="en-US" altLang="en-US" sz="1600" b="0" i="1">
                <a:solidFill>
                  <a:schemeClr val="tx1"/>
                </a:solidFill>
              </a:rPr>
            </a:br>
            <a:r>
              <a:rPr lang="en-US" altLang="en-US" sz="1600" b="0" i="1">
                <a:solidFill>
                  <a:schemeClr val="tx1"/>
                </a:solidFill>
              </a:rPr>
              <a:t>m </a:t>
            </a:r>
            <a:r>
              <a:rPr lang="en-US" altLang="en-US" sz="1600" b="0">
                <a:solidFill>
                  <a:schemeClr val="tx1"/>
                </a:solidFill>
              </a:rPr>
              <a:t>sample index</a:t>
            </a:r>
            <a:br>
              <a:rPr lang="en-US" altLang="en-US" sz="1600" b="0" i="1">
                <a:solidFill>
                  <a:schemeClr val="tx1"/>
                </a:solidFill>
              </a:rPr>
            </a:br>
            <a:r>
              <a:rPr lang="en-US" altLang="en-US" sz="1600" b="0" i="1">
                <a:solidFill>
                  <a:schemeClr val="tx1"/>
                </a:solidFill>
              </a:rPr>
              <a:t>n </a:t>
            </a:r>
            <a:r>
              <a:rPr lang="en-US" altLang="en-US" sz="1600" b="0">
                <a:solidFill>
                  <a:schemeClr val="tx1"/>
                </a:solidFill>
              </a:rPr>
              <a:t>symbol index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B6732983-F40B-09B3-76D7-8F1854F51501}"/>
              </a:ext>
            </a:extLst>
          </p:cNvPr>
          <p:cNvSpPr txBox="1"/>
          <p:nvPr/>
        </p:nvSpPr>
        <p:spPr>
          <a:xfrm>
            <a:off x="76200" y="3962400"/>
            <a:ext cx="1600200" cy="4619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b="1" dirty="0">
                <a:solidFill>
                  <a:srgbClr val="6600FF"/>
                </a:solidFill>
                <a:latin typeface="+mj-lt"/>
                <a:ea typeface="+mj-ea"/>
                <a:cs typeface="+mj-cs"/>
              </a:rPr>
              <a:t>Receiver</a:t>
            </a:r>
          </a:p>
        </p:txBody>
      </p:sp>
      <p:sp>
        <p:nvSpPr>
          <p:cNvPr id="124" name="TextBox 123">
            <a:extLst>
              <a:ext uri="{FF2B5EF4-FFF2-40B4-BE49-F238E27FC236}">
                <a16:creationId xmlns:a16="http://schemas.microsoft.com/office/drawing/2014/main" id="{3B76A8CF-2F88-FDCD-2216-42603D2DC649}"/>
              </a:ext>
            </a:extLst>
          </p:cNvPr>
          <p:cNvSpPr txBox="1"/>
          <p:nvPr/>
        </p:nvSpPr>
        <p:spPr>
          <a:xfrm>
            <a:off x="228600" y="1168400"/>
            <a:ext cx="1905000" cy="4619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b="1" dirty="0">
                <a:solidFill>
                  <a:srgbClr val="6600FF"/>
                </a:solidFill>
                <a:latin typeface="+mj-lt"/>
                <a:ea typeface="+mj-ea"/>
                <a:cs typeface="+mj-cs"/>
              </a:rPr>
              <a:t>Transmitter</a:t>
            </a:r>
          </a:p>
        </p:txBody>
      </p:sp>
      <p:sp>
        <p:nvSpPr>
          <p:cNvPr id="18538" name="TextBox 113">
            <a:extLst>
              <a:ext uri="{FF2B5EF4-FFF2-40B4-BE49-F238E27FC236}">
                <a16:creationId xmlns:a16="http://schemas.microsoft.com/office/drawing/2014/main" id="{0E0D5C00-027D-E2B3-1289-1D3B03219CC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4800" y="5486400"/>
            <a:ext cx="1676400" cy="1154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800" b="1">
                <a:solidFill>
                  <a:srgbClr val="CC00CC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b="1">
                <a:solidFill>
                  <a:srgbClr val="6600FF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spcAft>
                <a:spcPts val="600"/>
              </a:spcAft>
              <a:buFontTx/>
              <a:buNone/>
            </a:pPr>
            <a:r>
              <a:rPr lang="en-US" altLang="en-US" sz="1600" b="0">
                <a:solidFill>
                  <a:schemeClr val="tx1"/>
                </a:solidFill>
              </a:rPr>
              <a:t>Downconverted signal </a:t>
            </a:r>
            <a:r>
              <a:rPr lang="en-US" altLang="en-US" sz="1600" b="0" i="1">
                <a:solidFill>
                  <a:schemeClr val="tx1"/>
                </a:solidFill>
              </a:rPr>
              <a:t>r</a:t>
            </a:r>
            <a:r>
              <a:rPr lang="en-US" altLang="en-US" sz="1600" b="0" baseline="-25000">
                <a:solidFill>
                  <a:schemeClr val="tx1"/>
                </a:solidFill>
              </a:rPr>
              <a:t>1</a:t>
            </a:r>
            <a:r>
              <a:rPr lang="en-US" altLang="en-US" sz="1600" b="0">
                <a:solidFill>
                  <a:schemeClr val="tx1"/>
                </a:solidFill>
              </a:rPr>
              <a:t>(</a:t>
            </a:r>
            <a:r>
              <a:rPr lang="en-US" altLang="en-US" sz="1600" b="0" i="1">
                <a:solidFill>
                  <a:schemeClr val="tx1"/>
                </a:solidFill>
              </a:rPr>
              <a:t>t</a:t>
            </a:r>
            <a:r>
              <a:rPr lang="en-US" altLang="en-US" sz="1600" b="0">
                <a:solidFill>
                  <a:schemeClr val="tx1"/>
                </a:solidFill>
              </a:rPr>
              <a:t>)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US" sz="1600" b="0">
                <a:solidFill>
                  <a:schemeClr val="tx1"/>
                </a:solidFill>
              </a:rPr>
              <a:t>Carrier recovery is not shown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1A1DB2A3-EC12-8F71-B03F-E8AB2448F090}"/>
              </a:ext>
            </a:extLst>
          </p:cNvPr>
          <p:cNvGrpSpPr>
            <a:grpSpLocks/>
          </p:cNvGrpSpPr>
          <p:nvPr/>
        </p:nvGrpSpPr>
        <p:grpSpPr bwMode="auto">
          <a:xfrm>
            <a:off x="1268413" y="3810000"/>
            <a:ext cx="7570787" cy="2895600"/>
            <a:chOff x="1268413" y="3810000"/>
            <a:chExt cx="7570787" cy="2895600"/>
          </a:xfrm>
        </p:grpSpPr>
        <p:sp>
          <p:nvSpPr>
            <p:cNvPr id="17471" name="Rectangle 8">
              <a:extLst>
                <a:ext uri="{FF2B5EF4-FFF2-40B4-BE49-F238E27FC236}">
                  <a16:creationId xmlns:a16="http://schemas.microsoft.com/office/drawing/2014/main" id="{8B7B8C38-BE0E-1920-FF30-A5D4639146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76525" y="4724400"/>
              <a:ext cx="685800" cy="6096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en-US" altLang="en-US" sz="1400" b="0">
                  <a:solidFill>
                    <a:schemeClr val="tx1"/>
                  </a:solidFill>
                </a:rPr>
                <a:t>A/D</a:t>
              </a:r>
            </a:p>
          </p:txBody>
        </p:sp>
        <p:sp>
          <p:nvSpPr>
            <p:cNvPr id="17472" name="Rectangle 9">
              <a:extLst>
                <a:ext uri="{FF2B5EF4-FFF2-40B4-BE49-F238E27FC236}">
                  <a16:creationId xmlns:a16="http://schemas.microsoft.com/office/drawing/2014/main" id="{16E9A97B-E74A-29FB-EC0B-CAE9636828B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05200" y="5562600"/>
              <a:ext cx="838200" cy="6096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en-US" altLang="en-US" sz="1400" b="0">
                  <a:solidFill>
                    <a:schemeClr val="tx1"/>
                  </a:solidFill>
                </a:rPr>
                <a:t>Symbol</a:t>
              </a:r>
            </a:p>
            <a:p>
              <a:pPr algn="ctr">
                <a:spcBef>
                  <a:spcPct val="0"/>
                </a:spcBef>
                <a:buFontTx/>
                <a:buNone/>
              </a:pPr>
              <a:r>
                <a:rPr lang="en-US" altLang="en-US" sz="1400" b="0">
                  <a:solidFill>
                    <a:schemeClr val="tx1"/>
                  </a:solidFill>
                </a:rPr>
                <a:t>Clock</a:t>
              </a:r>
            </a:p>
            <a:p>
              <a:pPr algn="ctr">
                <a:spcBef>
                  <a:spcPct val="0"/>
                </a:spcBef>
                <a:buFontTx/>
                <a:buNone/>
              </a:pPr>
              <a:r>
                <a:rPr lang="en-US" altLang="en-US" sz="1400" b="0">
                  <a:solidFill>
                    <a:schemeClr val="tx1"/>
                  </a:solidFill>
                </a:rPr>
                <a:t>Recovery</a:t>
              </a:r>
            </a:p>
          </p:txBody>
        </p:sp>
        <p:sp>
          <p:nvSpPr>
            <p:cNvPr id="17473" name="Rectangle 10">
              <a:extLst>
                <a:ext uri="{FF2B5EF4-FFF2-40B4-BE49-F238E27FC236}">
                  <a16:creationId xmlns:a16="http://schemas.microsoft.com/office/drawing/2014/main" id="{BBB0A8B4-7578-9BF3-DEC1-96473B6EC94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629400" y="4191000"/>
              <a:ext cx="762000" cy="3810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en-US" altLang="en-US" sz="1400" b="0">
                  <a:solidFill>
                    <a:schemeClr val="tx1"/>
                  </a:solidFill>
                </a:rPr>
                <a:t>LPF</a:t>
              </a:r>
            </a:p>
          </p:txBody>
        </p:sp>
        <p:sp>
          <p:nvSpPr>
            <p:cNvPr id="17474" name="Rectangle 11">
              <a:extLst>
                <a:ext uri="{FF2B5EF4-FFF2-40B4-BE49-F238E27FC236}">
                  <a16:creationId xmlns:a16="http://schemas.microsoft.com/office/drawing/2014/main" id="{BE5D8D4E-C300-78FC-1F7E-9B8E011DB96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629400" y="5653088"/>
              <a:ext cx="762000" cy="3810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en-US" altLang="en-US" sz="1400" b="0">
                  <a:solidFill>
                    <a:schemeClr val="tx1"/>
                  </a:solidFill>
                </a:rPr>
                <a:t>LPF</a:t>
              </a:r>
            </a:p>
          </p:txBody>
        </p:sp>
        <p:sp>
          <p:nvSpPr>
            <p:cNvPr id="17475" name="Rectangle 12">
              <a:extLst>
                <a:ext uri="{FF2B5EF4-FFF2-40B4-BE49-F238E27FC236}">
                  <a16:creationId xmlns:a16="http://schemas.microsoft.com/office/drawing/2014/main" id="{6787EE4F-48D4-21C7-F448-27D759A0B47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76725" y="3962400"/>
              <a:ext cx="676275" cy="5334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en-US" altLang="en-US" sz="1400" b="0">
                  <a:solidFill>
                    <a:schemeClr val="tx1"/>
                  </a:solidFill>
                </a:rPr>
                <a:t>Carrier </a:t>
              </a:r>
              <a:br>
                <a:rPr lang="en-US" altLang="en-US" sz="1400" b="0">
                  <a:solidFill>
                    <a:schemeClr val="tx1"/>
                  </a:solidFill>
                </a:rPr>
              </a:br>
              <a:r>
                <a:rPr lang="en-US" altLang="en-US" sz="1400" b="0">
                  <a:solidFill>
                    <a:schemeClr val="tx1"/>
                  </a:solidFill>
                </a:rPr>
                <a:t>Detect</a:t>
              </a:r>
            </a:p>
          </p:txBody>
        </p:sp>
        <p:sp>
          <p:nvSpPr>
            <p:cNvPr id="17476" name="Rectangle 13">
              <a:extLst>
                <a:ext uri="{FF2B5EF4-FFF2-40B4-BE49-F238E27FC236}">
                  <a16:creationId xmlns:a16="http://schemas.microsoft.com/office/drawing/2014/main" id="{0C223DDB-207E-69A6-9E1B-15809C90B91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24125" y="4038600"/>
              <a:ext cx="685800" cy="3048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en-US" altLang="en-US" sz="1400" b="0">
                  <a:solidFill>
                    <a:schemeClr val="tx1"/>
                  </a:solidFill>
                </a:rPr>
                <a:t>AGC</a:t>
              </a:r>
            </a:p>
          </p:txBody>
        </p:sp>
        <p:sp>
          <p:nvSpPr>
            <p:cNvPr id="17477" name="Oval 15">
              <a:extLst>
                <a:ext uri="{FF2B5EF4-FFF2-40B4-BE49-F238E27FC236}">
                  <a16:creationId xmlns:a16="http://schemas.microsoft.com/office/drawing/2014/main" id="{B74F106A-C316-2FC1-F51C-7B63BD29E7A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62125" y="4876800"/>
              <a:ext cx="381000" cy="381000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endParaRPr lang="en-US" altLang="en-US" sz="2400" b="0">
                <a:solidFill>
                  <a:schemeClr val="tx1"/>
                </a:solidFill>
              </a:endParaRPr>
            </a:p>
          </p:txBody>
        </p:sp>
        <p:sp>
          <p:nvSpPr>
            <p:cNvPr id="17478" name="Oval 16">
              <a:extLst>
                <a:ext uri="{FF2B5EF4-FFF2-40B4-BE49-F238E27FC236}">
                  <a16:creationId xmlns:a16="http://schemas.microsoft.com/office/drawing/2014/main" id="{BB8F3AF3-C547-B89D-FA01-A74F0E082DB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67400" y="4191000"/>
              <a:ext cx="381000" cy="381000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en-US" altLang="en-US" sz="2400" b="0">
                  <a:solidFill>
                    <a:schemeClr val="tx1"/>
                  </a:solidFill>
                </a:rPr>
                <a:t>X</a:t>
              </a:r>
            </a:p>
          </p:txBody>
        </p:sp>
        <p:sp>
          <p:nvSpPr>
            <p:cNvPr id="17479" name="Oval 17">
              <a:extLst>
                <a:ext uri="{FF2B5EF4-FFF2-40B4-BE49-F238E27FC236}">
                  <a16:creationId xmlns:a16="http://schemas.microsoft.com/office/drawing/2014/main" id="{87084606-F5B0-90A7-E20D-009CD666049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67400" y="5653088"/>
              <a:ext cx="381000" cy="381000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en-US" altLang="en-US" sz="2400" b="0">
                  <a:solidFill>
                    <a:schemeClr val="tx1"/>
                  </a:solidFill>
                </a:rPr>
                <a:t>X</a:t>
              </a:r>
            </a:p>
          </p:txBody>
        </p:sp>
        <p:sp>
          <p:nvSpPr>
            <p:cNvPr id="17480" name="Line 19">
              <a:extLst>
                <a:ext uri="{FF2B5EF4-FFF2-40B4-BE49-F238E27FC236}">
                  <a16:creationId xmlns:a16="http://schemas.microsoft.com/office/drawing/2014/main" id="{FD7B6574-6652-16E4-4CF9-25E7A8BCD22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04925" y="5029200"/>
              <a:ext cx="4572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481" name="Line 20">
              <a:extLst>
                <a:ext uri="{FF2B5EF4-FFF2-40B4-BE49-F238E27FC236}">
                  <a16:creationId xmlns:a16="http://schemas.microsoft.com/office/drawing/2014/main" id="{CB1F24D0-884B-DB8F-8685-E1E3C482882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143125" y="5029200"/>
              <a:ext cx="5334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482" name="Line 21">
              <a:extLst>
                <a:ext uri="{FF2B5EF4-FFF2-40B4-BE49-F238E27FC236}">
                  <a16:creationId xmlns:a16="http://schemas.microsoft.com/office/drawing/2014/main" id="{987D8520-C563-3796-2771-7F3775DA5AE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352800" y="5029200"/>
              <a:ext cx="8382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483" name="Line 22">
              <a:extLst>
                <a:ext uri="{FF2B5EF4-FFF2-40B4-BE49-F238E27FC236}">
                  <a16:creationId xmlns:a16="http://schemas.microsoft.com/office/drawing/2014/main" id="{D0A23EDB-6C7A-8E8B-C6B5-ADAC945A962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181600" y="4343400"/>
              <a:ext cx="0" cy="14620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484" name="Line 23">
              <a:extLst>
                <a:ext uri="{FF2B5EF4-FFF2-40B4-BE49-F238E27FC236}">
                  <a16:creationId xmlns:a16="http://schemas.microsoft.com/office/drawing/2014/main" id="{4F000A2D-5AE1-1092-832D-58EF4689760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181600" y="4343400"/>
              <a:ext cx="6858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485" name="Line 24">
              <a:extLst>
                <a:ext uri="{FF2B5EF4-FFF2-40B4-BE49-F238E27FC236}">
                  <a16:creationId xmlns:a16="http://schemas.microsoft.com/office/drawing/2014/main" id="{19757D1C-9327-F47A-34A1-163A904F6BD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181600" y="5805488"/>
              <a:ext cx="6858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486" name="Line 25">
              <a:extLst>
                <a:ext uri="{FF2B5EF4-FFF2-40B4-BE49-F238E27FC236}">
                  <a16:creationId xmlns:a16="http://schemas.microsoft.com/office/drawing/2014/main" id="{72209184-BF3D-707B-3101-8E49A420118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248400" y="4343400"/>
              <a:ext cx="3810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487" name="Line 26">
              <a:extLst>
                <a:ext uri="{FF2B5EF4-FFF2-40B4-BE49-F238E27FC236}">
                  <a16:creationId xmlns:a16="http://schemas.microsoft.com/office/drawing/2014/main" id="{367F1961-D394-ABCC-E00A-BBF8ABF1D63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248400" y="5805488"/>
              <a:ext cx="3810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488" name="Line 27">
              <a:extLst>
                <a:ext uri="{FF2B5EF4-FFF2-40B4-BE49-F238E27FC236}">
                  <a16:creationId xmlns:a16="http://schemas.microsoft.com/office/drawing/2014/main" id="{03E66A16-3897-EC09-9AFB-EE332EE5929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391400" y="4343400"/>
              <a:ext cx="4572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489" name="Line 28">
              <a:extLst>
                <a:ext uri="{FF2B5EF4-FFF2-40B4-BE49-F238E27FC236}">
                  <a16:creationId xmlns:a16="http://schemas.microsoft.com/office/drawing/2014/main" id="{2CF899E4-2159-FD82-5C98-960331891E9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391400" y="5805488"/>
              <a:ext cx="4572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490" name="Line 29">
              <a:extLst>
                <a:ext uri="{FF2B5EF4-FFF2-40B4-BE49-F238E27FC236}">
                  <a16:creationId xmlns:a16="http://schemas.microsoft.com/office/drawing/2014/main" id="{13EE2320-C6C7-A40B-669D-99B30C3DB25A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990725" y="4191000"/>
              <a:ext cx="5334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491" name="Line 30">
              <a:extLst>
                <a:ext uri="{FF2B5EF4-FFF2-40B4-BE49-F238E27FC236}">
                  <a16:creationId xmlns:a16="http://schemas.microsoft.com/office/drawing/2014/main" id="{C4C75A29-6BE9-0B0A-6812-BE23DAF7337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990725" y="4191000"/>
              <a:ext cx="0" cy="6858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492" name="Line 31">
              <a:extLst>
                <a:ext uri="{FF2B5EF4-FFF2-40B4-BE49-F238E27FC236}">
                  <a16:creationId xmlns:a16="http://schemas.microsoft.com/office/drawing/2014/main" id="{7B83A9FC-D82D-F20C-B3DE-0E63ED4D964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209925" y="4191000"/>
              <a:ext cx="6858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493" name="Line 32">
              <a:extLst>
                <a:ext uri="{FF2B5EF4-FFF2-40B4-BE49-F238E27FC236}">
                  <a16:creationId xmlns:a16="http://schemas.microsoft.com/office/drawing/2014/main" id="{2077A2F2-8796-A3C5-AE67-D49D1DE4394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895725" y="4191000"/>
              <a:ext cx="0" cy="13716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494" name="Line 34">
              <a:extLst>
                <a:ext uri="{FF2B5EF4-FFF2-40B4-BE49-F238E27FC236}">
                  <a16:creationId xmlns:a16="http://schemas.microsoft.com/office/drawing/2014/main" id="{FEAE97FE-7611-2D64-84B5-90B7A8792F9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886200" y="4191000"/>
              <a:ext cx="390525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495" name="Line 35">
              <a:extLst>
                <a:ext uri="{FF2B5EF4-FFF2-40B4-BE49-F238E27FC236}">
                  <a16:creationId xmlns:a16="http://schemas.microsoft.com/office/drawing/2014/main" id="{FC3B8BF0-95AA-0249-BD84-6F7B5A1CD2D3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6059488" y="6034088"/>
              <a:ext cx="0" cy="3048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496" name="Text Box 43">
              <a:extLst>
                <a:ext uri="{FF2B5EF4-FFF2-40B4-BE49-F238E27FC236}">
                  <a16:creationId xmlns:a16="http://schemas.microsoft.com/office/drawing/2014/main" id="{18512AFB-44CE-F671-625B-9D7C916B012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268413" y="4600575"/>
              <a:ext cx="600075" cy="368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en-US" altLang="en-US" sz="1800" b="0" i="1">
                  <a:solidFill>
                    <a:schemeClr val="tx1"/>
                  </a:solidFill>
                </a:rPr>
                <a:t>r</a:t>
              </a:r>
              <a:r>
                <a:rPr lang="en-US" altLang="en-US" sz="1800" b="0" baseline="-25000">
                  <a:solidFill>
                    <a:schemeClr val="tx1"/>
                  </a:solidFill>
                </a:rPr>
                <a:t>1</a:t>
              </a:r>
              <a:r>
                <a:rPr lang="en-US" altLang="en-US" sz="1800" b="0">
                  <a:solidFill>
                    <a:schemeClr val="tx1"/>
                  </a:solidFill>
                </a:rPr>
                <a:t>(</a:t>
              </a:r>
              <a:r>
                <a:rPr lang="en-US" altLang="en-US" sz="1800" b="0" i="1">
                  <a:solidFill>
                    <a:schemeClr val="tx1"/>
                  </a:solidFill>
                </a:rPr>
                <a:t>t</a:t>
              </a:r>
              <a:r>
                <a:rPr lang="en-US" altLang="en-US" sz="1800" b="0">
                  <a:solidFill>
                    <a:schemeClr val="tx1"/>
                  </a:solidFill>
                </a:rPr>
                <a:t>)</a:t>
              </a:r>
            </a:p>
          </p:txBody>
        </p:sp>
        <p:sp>
          <p:nvSpPr>
            <p:cNvPr id="17497" name="Text Box 44">
              <a:extLst>
                <a:ext uri="{FF2B5EF4-FFF2-40B4-BE49-F238E27FC236}">
                  <a16:creationId xmlns:a16="http://schemas.microsoft.com/office/drawing/2014/main" id="{AF990EE2-A544-6A46-19E9-19BAE895FB9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133600" y="4611688"/>
              <a:ext cx="609600" cy="369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en-US" altLang="en-US" sz="1800" b="0" i="1">
                  <a:solidFill>
                    <a:schemeClr val="tx1"/>
                  </a:solidFill>
                </a:rPr>
                <a:t>r</a:t>
              </a:r>
              <a:r>
                <a:rPr lang="en-US" altLang="en-US" sz="1800" b="0">
                  <a:solidFill>
                    <a:schemeClr val="tx1"/>
                  </a:solidFill>
                </a:rPr>
                <a:t>(</a:t>
              </a:r>
              <a:r>
                <a:rPr lang="en-US" altLang="en-US" sz="1800" b="0" i="1">
                  <a:solidFill>
                    <a:schemeClr val="tx1"/>
                  </a:solidFill>
                </a:rPr>
                <a:t>t</a:t>
              </a:r>
              <a:r>
                <a:rPr lang="en-US" altLang="en-US" sz="1800" b="0">
                  <a:solidFill>
                    <a:schemeClr val="tx1"/>
                  </a:solidFill>
                </a:rPr>
                <a:t>)</a:t>
              </a:r>
            </a:p>
          </p:txBody>
        </p:sp>
        <p:sp>
          <p:nvSpPr>
            <p:cNvPr id="17498" name="Text Box 45">
              <a:extLst>
                <a:ext uri="{FF2B5EF4-FFF2-40B4-BE49-F238E27FC236}">
                  <a16:creationId xmlns:a16="http://schemas.microsoft.com/office/drawing/2014/main" id="{F5F0CE4D-C8FF-47A5-EFFA-143965E9C23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314700" y="4648200"/>
              <a:ext cx="619125" cy="369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en-US" altLang="en-US" sz="1800" b="0" i="1">
                  <a:solidFill>
                    <a:schemeClr val="tx1"/>
                  </a:solidFill>
                </a:rPr>
                <a:t>r</a:t>
              </a:r>
              <a:r>
                <a:rPr lang="en-US" altLang="en-US" sz="1800" b="0">
                  <a:solidFill>
                    <a:schemeClr val="tx1"/>
                  </a:solidFill>
                </a:rPr>
                <a:t>[</a:t>
              </a:r>
              <a:r>
                <a:rPr lang="en-US" altLang="en-US" sz="1800" b="0" i="1">
                  <a:solidFill>
                    <a:schemeClr val="tx1"/>
                  </a:solidFill>
                </a:rPr>
                <a:t>m</a:t>
              </a:r>
              <a:r>
                <a:rPr lang="en-US" altLang="en-US" sz="1800" b="0">
                  <a:solidFill>
                    <a:schemeClr val="tx1"/>
                  </a:solidFill>
                </a:rPr>
                <a:t>]</a:t>
              </a:r>
            </a:p>
          </p:txBody>
        </p:sp>
        <p:sp>
          <p:nvSpPr>
            <p:cNvPr id="17499" name="Line 48">
              <a:extLst>
                <a:ext uri="{FF2B5EF4-FFF2-40B4-BE49-F238E27FC236}">
                  <a16:creationId xmlns:a16="http://schemas.microsoft.com/office/drawing/2014/main" id="{56022FD5-5DD9-515F-C2B2-8E394CAA95D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838325" y="4911725"/>
              <a:ext cx="228600" cy="3048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500" name="Line 49">
              <a:extLst>
                <a:ext uri="{FF2B5EF4-FFF2-40B4-BE49-F238E27FC236}">
                  <a16:creationId xmlns:a16="http://schemas.microsoft.com/office/drawing/2014/main" id="{DBC6E63F-F11F-B289-65B8-CBDFF833519B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838325" y="4911725"/>
              <a:ext cx="228600" cy="3048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501" name="Rectangle 50">
              <a:extLst>
                <a:ext uri="{FF2B5EF4-FFF2-40B4-BE49-F238E27FC236}">
                  <a16:creationId xmlns:a16="http://schemas.microsoft.com/office/drawing/2014/main" id="{F3C08F49-DD40-5BB9-AB08-49874D15EC1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91000" y="4724400"/>
              <a:ext cx="762000" cy="6096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en-US" altLang="en-US" sz="1400" b="0">
                  <a:solidFill>
                    <a:schemeClr val="tx1"/>
                  </a:solidFill>
                </a:rPr>
                <a:t>Channel</a:t>
              </a:r>
              <a:br>
                <a:rPr lang="en-US" altLang="en-US" sz="1400" b="0">
                  <a:solidFill>
                    <a:schemeClr val="tx1"/>
                  </a:solidFill>
                </a:rPr>
              </a:br>
              <a:r>
                <a:rPr lang="en-US" altLang="en-US" sz="1400" b="0">
                  <a:solidFill>
                    <a:schemeClr val="tx1"/>
                  </a:solidFill>
                </a:rPr>
                <a:t>Equalizer</a:t>
              </a:r>
            </a:p>
          </p:txBody>
        </p:sp>
        <p:sp>
          <p:nvSpPr>
            <p:cNvPr id="17502" name="Line 51">
              <a:extLst>
                <a:ext uri="{FF2B5EF4-FFF2-40B4-BE49-F238E27FC236}">
                  <a16:creationId xmlns:a16="http://schemas.microsoft.com/office/drawing/2014/main" id="{8835C2D3-38B1-6CF2-3748-34B6B40185B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953000" y="5029200"/>
              <a:ext cx="2286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503" name="Line 52">
              <a:extLst>
                <a:ext uri="{FF2B5EF4-FFF2-40B4-BE49-F238E27FC236}">
                  <a16:creationId xmlns:a16="http://schemas.microsoft.com/office/drawing/2014/main" id="{6953BA71-C263-FE22-08A0-1125F95BFE40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048000" y="5867400"/>
              <a:ext cx="4572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504" name="Line 53">
              <a:extLst>
                <a:ext uri="{FF2B5EF4-FFF2-40B4-BE49-F238E27FC236}">
                  <a16:creationId xmlns:a16="http://schemas.microsoft.com/office/drawing/2014/main" id="{C6CACDC5-450E-17A9-2FAF-FD507F61AA71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048000" y="5334000"/>
              <a:ext cx="0" cy="5334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505" name="Rectangle 54">
              <a:extLst>
                <a:ext uri="{FF2B5EF4-FFF2-40B4-BE49-F238E27FC236}">
                  <a16:creationId xmlns:a16="http://schemas.microsoft.com/office/drawing/2014/main" id="{BF69B2FD-6E68-B7EB-8143-4B95EC1E415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848600" y="4191000"/>
              <a:ext cx="533400" cy="3810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en-US" altLang="en-US" sz="1400" b="0" i="1">
                  <a:solidFill>
                    <a:schemeClr val="tx1"/>
                  </a:solidFill>
                </a:rPr>
                <a:t>L</a:t>
              </a:r>
            </a:p>
          </p:txBody>
        </p:sp>
        <p:sp>
          <p:nvSpPr>
            <p:cNvPr id="17506" name="Line 55">
              <a:extLst>
                <a:ext uri="{FF2B5EF4-FFF2-40B4-BE49-F238E27FC236}">
                  <a16:creationId xmlns:a16="http://schemas.microsoft.com/office/drawing/2014/main" id="{A8CB1C32-8BAA-405A-5230-D2B2DF97F56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988300" y="4267200"/>
              <a:ext cx="0" cy="2286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507" name="Line 56">
              <a:extLst>
                <a:ext uri="{FF2B5EF4-FFF2-40B4-BE49-F238E27FC236}">
                  <a16:creationId xmlns:a16="http://schemas.microsoft.com/office/drawing/2014/main" id="{D2B3A67C-175A-F8F0-4239-D0B887A6019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382000" y="4343400"/>
              <a:ext cx="4572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508" name="Rectangle 58">
              <a:extLst>
                <a:ext uri="{FF2B5EF4-FFF2-40B4-BE49-F238E27FC236}">
                  <a16:creationId xmlns:a16="http://schemas.microsoft.com/office/drawing/2014/main" id="{BE659798-56D0-9D96-A052-0FC01BE4D97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848600" y="5653088"/>
              <a:ext cx="533400" cy="3810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en-US" altLang="en-US" sz="1400" b="0" i="1">
                  <a:solidFill>
                    <a:schemeClr val="tx1"/>
                  </a:solidFill>
                </a:rPr>
                <a:t>L</a:t>
              </a:r>
            </a:p>
          </p:txBody>
        </p:sp>
        <p:sp>
          <p:nvSpPr>
            <p:cNvPr id="17509" name="Line 59">
              <a:extLst>
                <a:ext uri="{FF2B5EF4-FFF2-40B4-BE49-F238E27FC236}">
                  <a16:creationId xmlns:a16="http://schemas.microsoft.com/office/drawing/2014/main" id="{86FD697B-6591-29B0-E6FA-841F2252489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988300" y="5729288"/>
              <a:ext cx="0" cy="2286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510" name="Line 60">
              <a:extLst>
                <a:ext uri="{FF2B5EF4-FFF2-40B4-BE49-F238E27FC236}">
                  <a16:creationId xmlns:a16="http://schemas.microsoft.com/office/drawing/2014/main" id="{4D179D3D-63E6-AB70-5613-A781F2485D2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382000" y="5805488"/>
              <a:ext cx="4572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511" name="Oval 65">
              <a:extLst>
                <a:ext uri="{FF2B5EF4-FFF2-40B4-BE49-F238E27FC236}">
                  <a16:creationId xmlns:a16="http://schemas.microsoft.com/office/drawing/2014/main" id="{78F85729-5409-D49F-7CE9-435D3D3BEE1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56038" y="4984750"/>
              <a:ext cx="76200" cy="76200"/>
            </a:xfrm>
            <a:prstGeom prst="ellipse">
              <a:avLst/>
            </a:prstGeom>
            <a:solidFill>
              <a:schemeClr val="tx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endParaRPr lang="en-US" altLang="en-US" sz="2400" b="0">
                <a:solidFill>
                  <a:schemeClr val="tx1"/>
                </a:solidFill>
              </a:endParaRPr>
            </a:p>
          </p:txBody>
        </p:sp>
        <p:sp>
          <p:nvSpPr>
            <p:cNvPr id="17512" name="Text Box 62">
              <a:extLst>
                <a:ext uri="{FF2B5EF4-FFF2-40B4-BE49-F238E27FC236}">
                  <a16:creationId xmlns:a16="http://schemas.microsoft.com/office/drawing/2014/main" id="{77DC7446-5860-048A-D6EA-337CCE20CD1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181600" y="3824288"/>
              <a:ext cx="2209800" cy="3667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50000"/>
                </a:spcBef>
                <a:buFontTx/>
                <a:buNone/>
              </a:pPr>
              <a:r>
                <a:rPr lang="en-US" altLang="en-US" sz="1800" i="1">
                  <a:solidFill>
                    <a:schemeClr val="tx1"/>
                  </a:solidFill>
                </a:rPr>
                <a:t>QAM Demodulation</a:t>
              </a:r>
              <a:endParaRPr lang="en-US" altLang="en-US" sz="1800">
                <a:solidFill>
                  <a:schemeClr val="tx1"/>
                </a:solidFill>
              </a:endParaRPr>
            </a:p>
          </p:txBody>
        </p:sp>
        <p:sp>
          <p:nvSpPr>
            <p:cNvPr id="17513" name="Text Box 44">
              <a:extLst>
                <a:ext uri="{FF2B5EF4-FFF2-40B4-BE49-F238E27FC236}">
                  <a16:creationId xmlns:a16="http://schemas.microsoft.com/office/drawing/2014/main" id="{344F6669-7C02-0333-1BF6-6DD5ABB3B25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828800" y="3810000"/>
              <a:ext cx="619125" cy="369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en-US" altLang="en-US" sz="1800" b="0" i="1">
                  <a:solidFill>
                    <a:schemeClr val="tx1"/>
                  </a:solidFill>
                </a:rPr>
                <a:t>c</a:t>
              </a:r>
              <a:r>
                <a:rPr lang="en-US" altLang="en-US" sz="1800" b="0">
                  <a:solidFill>
                    <a:schemeClr val="tx1"/>
                  </a:solidFill>
                </a:rPr>
                <a:t>(</a:t>
              </a:r>
              <a:r>
                <a:rPr lang="en-US" altLang="en-US" sz="1800" b="0" i="1">
                  <a:solidFill>
                    <a:schemeClr val="tx1"/>
                  </a:solidFill>
                </a:rPr>
                <a:t>t</a:t>
              </a:r>
              <a:r>
                <a:rPr lang="en-US" altLang="en-US" sz="1400" b="0">
                  <a:solidFill>
                    <a:schemeClr val="tx1"/>
                  </a:solidFill>
                </a:rPr>
                <a:t>)</a:t>
              </a:r>
            </a:p>
          </p:txBody>
        </p:sp>
        <p:sp>
          <p:nvSpPr>
            <p:cNvPr id="17514" name="Line 35">
              <a:extLst>
                <a:ext uri="{FF2B5EF4-FFF2-40B4-BE49-F238E27FC236}">
                  <a16:creationId xmlns:a16="http://schemas.microsoft.com/office/drawing/2014/main" id="{BBA91FA6-29E7-4619-19D6-14FCECE2EC8C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6059488" y="4572000"/>
              <a:ext cx="0" cy="3048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515" name="TextBox 63">
              <a:extLst>
                <a:ext uri="{FF2B5EF4-FFF2-40B4-BE49-F238E27FC236}">
                  <a16:creationId xmlns:a16="http://schemas.microsoft.com/office/drawing/2014/main" id="{F55B7148-447A-7B59-045A-1B1BBC4B65D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34000" y="4876800"/>
              <a:ext cx="1447800" cy="369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en-US" altLang="en-US" sz="1800" b="0">
                  <a:solidFill>
                    <a:schemeClr val="tx1"/>
                  </a:solidFill>
                </a:rPr>
                <a:t>2 cos(</a:t>
              </a:r>
              <a:r>
                <a:rPr lang="en-US" altLang="en-US" sz="1800" b="0">
                  <a:solidFill>
                    <a:schemeClr val="tx1"/>
                  </a:solidFill>
                  <a:sym typeface="Symbol" pitchFamily="2" charset="2"/>
                </a:rPr>
                <a:t></a:t>
              </a:r>
              <a:r>
                <a:rPr lang="en-US" altLang="en-US" sz="1800" b="0" baseline="-25000">
                  <a:solidFill>
                    <a:schemeClr val="tx1"/>
                  </a:solidFill>
                </a:rPr>
                <a:t>c</a:t>
              </a:r>
              <a:r>
                <a:rPr lang="en-US" altLang="en-US" sz="1800" b="0">
                  <a:solidFill>
                    <a:schemeClr val="tx1"/>
                  </a:solidFill>
                </a:rPr>
                <a:t> </a:t>
              </a:r>
              <a:r>
                <a:rPr lang="en-US" altLang="en-US" sz="1800" b="0" i="1">
                  <a:solidFill>
                    <a:schemeClr val="tx1"/>
                  </a:solidFill>
                </a:rPr>
                <a:t>m</a:t>
              </a:r>
              <a:r>
                <a:rPr lang="en-US" altLang="en-US" sz="1800" b="0">
                  <a:solidFill>
                    <a:schemeClr val="tx1"/>
                  </a:solidFill>
                </a:rPr>
                <a:t>)</a:t>
              </a:r>
            </a:p>
          </p:txBody>
        </p:sp>
        <p:sp>
          <p:nvSpPr>
            <p:cNvPr id="17516" name="TextBox 64">
              <a:extLst>
                <a:ext uri="{FF2B5EF4-FFF2-40B4-BE49-F238E27FC236}">
                  <a16:creationId xmlns:a16="http://schemas.microsoft.com/office/drawing/2014/main" id="{31ED55AB-E02D-6598-9AE9-1909FE85400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34000" y="6335713"/>
              <a:ext cx="1447800" cy="369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en-US" altLang="en-US" sz="1800" b="0">
                  <a:solidFill>
                    <a:schemeClr val="tx1"/>
                  </a:solidFill>
                </a:rPr>
                <a:t>-2 sin(</a:t>
              </a:r>
              <a:r>
                <a:rPr lang="en-US" altLang="en-US" sz="1800" b="0">
                  <a:solidFill>
                    <a:schemeClr val="tx1"/>
                  </a:solidFill>
                  <a:sym typeface="Symbol" pitchFamily="2" charset="2"/>
                </a:rPr>
                <a:t></a:t>
              </a:r>
              <a:r>
                <a:rPr lang="en-US" altLang="en-US" sz="1800" b="0" baseline="-25000">
                  <a:solidFill>
                    <a:schemeClr val="tx1"/>
                  </a:solidFill>
                </a:rPr>
                <a:t>c</a:t>
              </a:r>
              <a:r>
                <a:rPr lang="en-US" altLang="en-US" sz="1800" b="0">
                  <a:solidFill>
                    <a:schemeClr val="tx1"/>
                  </a:solidFill>
                </a:rPr>
                <a:t> </a:t>
              </a:r>
              <a:r>
                <a:rPr lang="en-US" altLang="en-US" sz="1800" b="0" i="1">
                  <a:solidFill>
                    <a:schemeClr val="tx1"/>
                  </a:solidFill>
                </a:rPr>
                <a:t>m</a:t>
              </a:r>
              <a:r>
                <a:rPr lang="en-US" altLang="en-US" sz="1800" b="0">
                  <a:solidFill>
                    <a:schemeClr val="tx1"/>
                  </a:solidFill>
                </a:rPr>
                <a:t>)</a:t>
              </a:r>
            </a:p>
          </p:txBody>
        </p:sp>
        <p:sp>
          <p:nvSpPr>
            <p:cNvPr id="17517" name="Oval 65">
              <a:extLst>
                <a:ext uri="{FF2B5EF4-FFF2-40B4-BE49-F238E27FC236}">
                  <a16:creationId xmlns:a16="http://schemas.microsoft.com/office/drawing/2014/main" id="{8B5BD0F9-8321-6DB4-13F8-F630B667940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62388" y="4154488"/>
              <a:ext cx="76200" cy="76200"/>
            </a:xfrm>
            <a:prstGeom prst="ellipse">
              <a:avLst/>
            </a:prstGeom>
            <a:solidFill>
              <a:schemeClr val="tx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endParaRPr lang="en-US" altLang="en-US" sz="2400" b="0">
                <a:solidFill>
                  <a:schemeClr val="tx1"/>
                </a:solidFill>
              </a:endParaRPr>
            </a:p>
          </p:txBody>
        </p:sp>
        <p:sp>
          <p:nvSpPr>
            <p:cNvPr id="17518" name="Oval 66">
              <a:extLst>
                <a:ext uri="{FF2B5EF4-FFF2-40B4-BE49-F238E27FC236}">
                  <a16:creationId xmlns:a16="http://schemas.microsoft.com/office/drawing/2014/main" id="{5C3AB6BB-D5DC-2BA2-A9ED-7BB8C78A2AD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45088" y="4992688"/>
              <a:ext cx="76200" cy="76200"/>
            </a:xfrm>
            <a:prstGeom prst="ellipse">
              <a:avLst/>
            </a:prstGeom>
            <a:solidFill>
              <a:schemeClr val="tx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endParaRPr lang="en-US" altLang="en-US" sz="2400" b="0">
                <a:solidFill>
                  <a:schemeClr val="tx1"/>
                </a:solidFill>
              </a:endParaRPr>
            </a:p>
          </p:txBody>
        </p:sp>
        <p:graphicFrame>
          <p:nvGraphicFramePr>
            <p:cNvPr id="17519" name="Object 115">
              <a:extLst>
                <a:ext uri="{FF2B5EF4-FFF2-40B4-BE49-F238E27FC236}">
                  <a16:creationId xmlns:a16="http://schemas.microsoft.com/office/drawing/2014/main" id="{F0B84D02-69BE-85C8-A049-888F7F1257FD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7373938" y="3883025"/>
            <a:ext cx="514350" cy="3238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2" imgW="342900" imgH="215900" progId="Equation.3">
                    <p:embed/>
                  </p:oleObj>
                </mc:Choice>
                <mc:Fallback>
                  <p:oleObj name="Equation" r:id="rId2" imgW="342900" imgH="215900" progId="Equation.3">
                    <p:embed/>
                    <p:pic>
                      <p:nvPicPr>
                        <p:cNvPr id="0" name="Object 11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3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7373938" y="3883025"/>
                          <a:ext cx="514350" cy="32385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>
                                    <a:alpha val="74997"/>
                                  </a:srgb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7520" name="Object 116">
              <a:extLst>
                <a:ext uri="{FF2B5EF4-FFF2-40B4-BE49-F238E27FC236}">
                  <a16:creationId xmlns:a16="http://schemas.microsoft.com/office/drawing/2014/main" id="{F43AFA5F-8089-F3E1-721B-95648F0D191F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7370763" y="5356225"/>
            <a:ext cx="514350" cy="3048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4" imgW="342900" imgH="203200" progId="Equation.3">
                    <p:embed/>
                  </p:oleObj>
                </mc:Choice>
                <mc:Fallback>
                  <p:oleObj name="Equation" r:id="rId4" imgW="342900" imgH="203200" progId="Equation.3">
                    <p:embed/>
                    <p:pic>
                      <p:nvPicPr>
                        <p:cNvPr id="0" name="Object 116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7370763" y="5356225"/>
                          <a:ext cx="514350" cy="30480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>
                                    <a:alpha val="74997"/>
                                  </a:srgb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7521" name="Object 117">
              <a:extLst>
                <a:ext uri="{FF2B5EF4-FFF2-40B4-BE49-F238E27FC236}">
                  <a16:creationId xmlns:a16="http://schemas.microsoft.com/office/drawing/2014/main" id="{4A8D6EB3-0FF0-4C96-D720-DD48BEA966D7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8401050" y="3863975"/>
            <a:ext cx="419100" cy="3619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6" imgW="6438900" imgH="5562600" progId="Equation.3">
                    <p:embed/>
                  </p:oleObj>
                </mc:Choice>
                <mc:Fallback>
                  <p:oleObj name="Equation" r:id="rId6" imgW="6438900" imgH="5562600" progId="Equation.3">
                    <p:embed/>
                    <p:pic>
                      <p:nvPicPr>
                        <p:cNvPr id="0" name="Object 117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8401050" y="3863975"/>
                          <a:ext cx="419100" cy="36195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>
                                    <a:alpha val="74997"/>
                                  </a:srgb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7522" name="Object 118">
              <a:extLst>
                <a:ext uri="{FF2B5EF4-FFF2-40B4-BE49-F238E27FC236}">
                  <a16:creationId xmlns:a16="http://schemas.microsoft.com/office/drawing/2014/main" id="{C7A446BD-B624-A48E-CCF6-CDC2A9D1C50E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8372475" y="5356225"/>
            <a:ext cx="438150" cy="3048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8" imgW="6731000" imgH="4686300" progId="Equation.3">
                    <p:embed/>
                  </p:oleObj>
                </mc:Choice>
                <mc:Fallback>
                  <p:oleObj name="Equation" r:id="rId8" imgW="6731000" imgH="4686300" progId="Equation.3">
                    <p:embed/>
                    <p:pic>
                      <p:nvPicPr>
                        <p:cNvPr id="0" name="Object 118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8372475" y="5356225"/>
                          <a:ext cx="438150" cy="30480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>
                                    <a:alpha val="74997"/>
                                  </a:srgb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E0B2CAA3-BD26-74ED-34EB-FDE538C48497}"/>
              </a:ext>
            </a:extLst>
          </p:cNvPr>
          <p:cNvGrpSpPr>
            <a:grpSpLocks/>
          </p:cNvGrpSpPr>
          <p:nvPr/>
        </p:nvGrpSpPr>
        <p:grpSpPr bwMode="auto">
          <a:xfrm>
            <a:off x="228600" y="1206500"/>
            <a:ext cx="8839200" cy="2341563"/>
            <a:chOff x="228600" y="1206242"/>
            <a:chExt cx="8839200" cy="2341821"/>
          </a:xfrm>
        </p:grpSpPr>
        <p:sp>
          <p:nvSpPr>
            <p:cNvPr id="17417" name="Line 4">
              <a:extLst>
                <a:ext uri="{FF2B5EF4-FFF2-40B4-BE49-F238E27FC236}">
                  <a16:creationId xmlns:a16="http://schemas.microsoft.com/office/drawing/2014/main" id="{858DAD32-018C-DCDA-2A6D-0A22BA749AEF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5715000" y="1612900"/>
              <a:ext cx="4572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418" name="Line 5">
              <a:extLst>
                <a:ext uri="{FF2B5EF4-FFF2-40B4-BE49-F238E27FC236}">
                  <a16:creationId xmlns:a16="http://schemas.microsoft.com/office/drawing/2014/main" id="{0CA179CD-BD1C-1983-AE58-60B55E98099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957513" y="1612900"/>
              <a:ext cx="4953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419" name="Text Box 6">
              <a:extLst>
                <a:ext uri="{FF2B5EF4-FFF2-40B4-BE49-F238E27FC236}">
                  <a16:creationId xmlns:a16="http://schemas.microsoft.com/office/drawing/2014/main" id="{572E07F5-D7E5-7E82-CC75-4C04C6C2CF8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419350" y="1308100"/>
              <a:ext cx="519113" cy="369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en-US" altLang="en-US" sz="1800" b="0" i="1">
                  <a:solidFill>
                    <a:schemeClr val="tx1"/>
                  </a:solidFill>
                </a:rPr>
                <a:t>i</a:t>
              </a:r>
              <a:r>
                <a:rPr lang="en-US" altLang="en-US" sz="1800" b="0">
                  <a:solidFill>
                    <a:schemeClr val="tx1"/>
                  </a:solidFill>
                </a:rPr>
                <a:t>[</a:t>
              </a:r>
              <a:r>
                <a:rPr lang="en-US" altLang="en-US" sz="1800" b="0" i="1">
                  <a:solidFill>
                    <a:schemeClr val="tx1"/>
                  </a:solidFill>
                </a:rPr>
                <a:t>n</a:t>
              </a:r>
              <a:r>
                <a:rPr lang="en-US" altLang="en-US" sz="1800" b="0">
                  <a:solidFill>
                    <a:schemeClr val="tx1"/>
                  </a:solidFill>
                </a:rPr>
                <a:t>]</a:t>
              </a:r>
            </a:p>
          </p:txBody>
        </p:sp>
        <p:sp>
          <p:nvSpPr>
            <p:cNvPr id="17420" name="Rectangle 131">
              <a:extLst>
                <a:ext uri="{FF2B5EF4-FFF2-40B4-BE49-F238E27FC236}">
                  <a16:creationId xmlns:a16="http://schemas.microsoft.com/office/drawing/2014/main" id="{4F6B8A14-2250-0FD1-9DBC-4C043D28341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72013" y="1384300"/>
              <a:ext cx="1066800" cy="5334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en-US" altLang="en-US" sz="2000" b="0" i="1">
                  <a:solidFill>
                    <a:schemeClr val="tx1"/>
                  </a:solidFill>
                </a:rPr>
                <a:t>g</a:t>
              </a:r>
              <a:r>
                <a:rPr lang="en-US" altLang="en-US" sz="2000" b="0" i="1" baseline="-25000">
                  <a:solidFill>
                    <a:schemeClr val="tx1"/>
                  </a:solidFill>
                </a:rPr>
                <a:t>T</a:t>
              </a:r>
              <a:r>
                <a:rPr lang="en-US" altLang="en-US" sz="2000" b="0">
                  <a:solidFill>
                    <a:schemeClr val="tx1"/>
                  </a:solidFill>
                </a:rPr>
                <a:t>[</a:t>
              </a:r>
              <a:r>
                <a:rPr lang="en-US" altLang="en-US" sz="2000" b="0" i="1">
                  <a:solidFill>
                    <a:schemeClr val="tx1"/>
                  </a:solidFill>
                </a:rPr>
                <a:t>m</a:t>
              </a:r>
              <a:r>
                <a:rPr lang="en-US" altLang="en-US" sz="2000" b="0">
                  <a:solidFill>
                    <a:schemeClr val="tx1"/>
                  </a:solidFill>
                </a:rPr>
                <a:t>]</a:t>
              </a:r>
            </a:p>
          </p:txBody>
        </p:sp>
        <p:sp>
          <p:nvSpPr>
            <p:cNvPr id="17421" name="Rectangle 132">
              <a:extLst>
                <a:ext uri="{FF2B5EF4-FFF2-40B4-BE49-F238E27FC236}">
                  <a16:creationId xmlns:a16="http://schemas.microsoft.com/office/drawing/2014/main" id="{41804B61-1DDE-D562-CBF1-D4F1FEB596E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52813" y="1384300"/>
              <a:ext cx="762000" cy="5334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en-US" altLang="en-US" sz="2400" b="0">
                  <a:solidFill>
                    <a:schemeClr val="tx1"/>
                  </a:solidFill>
                </a:rPr>
                <a:t>  </a:t>
              </a:r>
              <a:r>
                <a:rPr lang="en-US" altLang="en-US" sz="2000" b="0" i="1">
                  <a:solidFill>
                    <a:schemeClr val="tx1"/>
                  </a:solidFill>
                </a:rPr>
                <a:t>L</a:t>
              </a:r>
            </a:p>
          </p:txBody>
        </p:sp>
        <p:sp>
          <p:nvSpPr>
            <p:cNvPr id="17422" name="Line 9">
              <a:extLst>
                <a:ext uri="{FF2B5EF4-FFF2-40B4-BE49-F238E27FC236}">
                  <a16:creationId xmlns:a16="http://schemas.microsoft.com/office/drawing/2014/main" id="{379A0C77-7916-B2DB-C568-9ECB53CA50DB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214813" y="1612900"/>
              <a:ext cx="4572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423" name="Line 10">
              <a:extLst>
                <a:ext uri="{FF2B5EF4-FFF2-40B4-BE49-F238E27FC236}">
                  <a16:creationId xmlns:a16="http://schemas.microsoft.com/office/drawing/2014/main" id="{537DC9EF-5A74-20B4-CF1C-2350C4656495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681413" y="1536700"/>
              <a:ext cx="0" cy="30480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424" name="Line 11">
              <a:extLst>
                <a:ext uri="{FF2B5EF4-FFF2-40B4-BE49-F238E27FC236}">
                  <a16:creationId xmlns:a16="http://schemas.microsoft.com/office/drawing/2014/main" id="{70A336D4-7E15-419D-057E-E4B509E4EF40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7396163" y="1631950"/>
              <a:ext cx="0" cy="56515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425" name="Oval 136">
              <a:extLst>
                <a:ext uri="{FF2B5EF4-FFF2-40B4-BE49-F238E27FC236}">
                  <a16:creationId xmlns:a16="http://schemas.microsoft.com/office/drawing/2014/main" id="{DCD23B23-A397-A3CD-9839-5EB10A5F53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86488" y="1365250"/>
              <a:ext cx="533400" cy="533400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endParaRPr lang="en-US" altLang="en-US" sz="3200" b="0">
                <a:solidFill>
                  <a:schemeClr val="tx1"/>
                </a:solidFill>
              </a:endParaRPr>
            </a:p>
          </p:txBody>
        </p:sp>
        <p:sp>
          <p:nvSpPr>
            <p:cNvPr id="17426" name="Line 13">
              <a:extLst>
                <a:ext uri="{FF2B5EF4-FFF2-40B4-BE49-F238E27FC236}">
                  <a16:creationId xmlns:a16="http://schemas.microsoft.com/office/drawing/2014/main" id="{395E02CD-0BC5-F734-9CAC-546CCAE418F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262688" y="1441450"/>
              <a:ext cx="381000" cy="3810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427" name="Line 14">
              <a:extLst>
                <a:ext uri="{FF2B5EF4-FFF2-40B4-BE49-F238E27FC236}">
                  <a16:creationId xmlns:a16="http://schemas.microsoft.com/office/drawing/2014/main" id="{647AD754-EFA4-BC25-5574-47142BB0E503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6262688" y="1441450"/>
              <a:ext cx="381000" cy="3810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428" name="Line 15">
              <a:extLst>
                <a:ext uri="{FF2B5EF4-FFF2-40B4-BE49-F238E27FC236}">
                  <a16:creationId xmlns:a16="http://schemas.microsoft.com/office/drawing/2014/main" id="{2EE88434-4787-731E-0277-C17E97022DD6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6472238" y="1879600"/>
              <a:ext cx="1587" cy="2667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429" name="Oval 140">
              <a:extLst>
                <a:ext uri="{FF2B5EF4-FFF2-40B4-BE49-F238E27FC236}">
                  <a16:creationId xmlns:a16="http://schemas.microsoft.com/office/drawing/2014/main" id="{2F419351-1584-0957-959F-7365EFBA4C7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29463" y="2162175"/>
              <a:ext cx="533400" cy="533400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en-US" altLang="en-US" sz="2400" b="0">
                  <a:solidFill>
                    <a:schemeClr val="tx1"/>
                  </a:solidFill>
                </a:rPr>
                <a:t>+</a:t>
              </a:r>
            </a:p>
          </p:txBody>
        </p:sp>
        <p:sp>
          <p:nvSpPr>
            <p:cNvPr id="17430" name="Text Box 17">
              <a:extLst>
                <a:ext uri="{FF2B5EF4-FFF2-40B4-BE49-F238E27FC236}">
                  <a16:creationId xmlns:a16="http://schemas.microsoft.com/office/drawing/2014/main" id="{E59CFE94-3575-B387-1BA2-EA1C4B5801C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638800" y="1905000"/>
              <a:ext cx="1576388" cy="5397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lnSpc>
                  <a:spcPct val="190000"/>
                </a:lnSpc>
                <a:spcBef>
                  <a:spcPct val="50000"/>
                </a:spcBef>
                <a:buFontTx/>
                <a:buNone/>
              </a:pPr>
              <a:r>
                <a:rPr lang="en-US" altLang="en-US" sz="1800" b="0">
                  <a:solidFill>
                    <a:schemeClr val="tx1"/>
                  </a:solidFill>
                </a:rPr>
                <a:t>cos(</a:t>
              </a:r>
              <a:r>
                <a:rPr lang="en-US" altLang="en-US" sz="1800" b="0">
                  <a:solidFill>
                    <a:schemeClr val="tx1"/>
                  </a:solidFill>
                  <a:sym typeface="Symbol" pitchFamily="2" charset="2"/>
                </a:rPr>
                <a:t></a:t>
              </a:r>
              <a:r>
                <a:rPr lang="en-US" altLang="en-US" sz="1800" b="0" baseline="-25000">
                  <a:solidFill>
                    <a:schemeClr val="tx1"/>
                  </a:solidFill>
                </a:rPr>
                <a:t>c</a:t>
              </a:r>
              <a:r>
                <a:rPr lang="en-US" altLang="en-US" sz="1800" b="0">
                  <a:solidFill>
                    <a:schemeClr val="tx1"/>
                  </a:solidFill>
                </a:rPr>
                <a:t> </a:t>
              </a:r>
              <a:r>
                <a:rPr lang="en-US" altLang="en-US" sz="1800" b="0" i="1">
                  <a:solidFill>
                    <a:schemeClr val="tx1"/>
                  </a:solidFill>
                </a:rPr>
                <a:t>m</a:t>
              </a:r>
              <a:r>
                <a:rPr lang="en-US" altLang="en-US" sz="1800" b="0">
                  <a:solidFill>
                    <a:schemeClr val="tx1"/>
                  </a:solidFill>
                </a:rPr>
                <a:t>)</a:t>
              </a:r>
            </a:p>
          </p:txBody>
        </p:sp>
        <p:sp>
          <p:nvSpPr>
            <p:cNvPr id="17431" name="Line 18">
              <a:extLst>
                <a:ext uri="{FF2B5EF4-FFF2-40B4-BE49-F238E27FC236}">
                  <a16:creationId xmlns:a16="http://schemas.microsoft.com/office/drawing/2014/main" id="{27E35C38-57CA-1821-396C-E379169E4978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5735638" y="3243263"/>
              <a:ext cx="4572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432" name="Line 19">
              <a:extLst>
                <a:ext uri="{FF2B5EF4-FFF2-40B4-BE49-F238E27FC236}">
                  <a16:creationId xmlns:a16="http://schemas.microsoft.com/office/drawing/2014/main" id="{F0F5E482-68EC-2610-06AD-E3DB29A9866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959100" y="3243263"/>
              <a:ext cx="51435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433" name="Text Box 20">
              <a:extLst>
                <a:ext uri="{FF2B5EF4-FFF2-40B4-BE49-F238E27FC236}">
                  <a16:creationId xmlns:a16="http://schemas.microsoft.com/office/drawing/2014/main" id="{80EBC190-331A-112B-43BA-B6C3C5FB61B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351088" y="3060700"/>
              <a:ext cx="568325" cy="369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en-US" altLang="en-US" sz="1800" b="0" i="1">
                  <a:solidFill>
                    <a:schemeClr val="tx1"/>
                  </a:solidFill>
                </a:rPr>
                <a:t>q</a:t>
              </a:r>
              <a:r>
                <a:rPr lang="en-US" altLang="en-US" sz="1800" b="0">
                  <a:solidFill>
                    <a:schemeClr val="tx1"/>
                  </a:solidFill>
                </a:rPr>
                <a:t>[</a:t>
              </a:r>
              <a:r>
                <a:rPr lang="en-US" altLang="en-US" sz="1800" b="0" i="1">
                  <a:solidFill>
                    <a:schemeClr val="tx1"/>
                  </a:solidFill>
                </a:rPr>
                <a:t>n</a:t>
              </a:r>
              <a:r>
                <a:rPr lang="en-US" altLang="en-US" sz="1800" b="0">
                  <a:solidFill>
                    <a:schemeClr val="tx1"/>
                  </a:solidFill>
                </a:rPr>
                <a:t>]</a:t>
              </a:r>
            </a:p>
          </p:txBody>
        </p:sp>
        <p:sp>
          <p:nvSpPr>
            <p:cNvPr id="17434" name="Rectangle 145">
              <a:extLst>
                <a:ext uri="{FF2B5EF4-FFF2-40B4-BE49-F238E27FC236}">
                  <a16:creationId xmlns:a16="http://schemas.microsoft.com/office/drawing/2014/main" id="{87E0296D-498B-2D08-5ABD-C2BE365F3DB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92650" y="3014663"/>
              <a:ext cx="1066800" cy="5334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en-US" altLang="en-US" sz="2000" b="0" i="1">
                  <a:solidFill>
                    <a:schemeClr val="tx1"/>
                  </a:solidFill>
                </a:rPr>
                <a:t>g</a:t>
              </a:r>
              <a:r>
                <a:rPr lang="en-US" altLang="en-US" sz="2000" b="0" i="1" baseline="-25000">
                  <a:solidFill>
                    <a:schemeClr val="tx1"/>
                  </a:solidFill>
                </a:rPr>
                <a:t>T</a:t>
              </a:r>
              <a:r>
                <a:rPr lang="en-US" altLang="en-US" sz="2000" b="0">
                  <a:solidFill>
                    <a:schemeClr val="tx1"/>
                  </a:solidFill>
                </a:rPr>
                <a:t>[</a:t>
              </a:r>
              <a:r>
                <a:rPr lang="en-US" altLang="en-US" sz="2000" b="0" i="1">
                  <a:solidFill>
                    <a:schemeClr val="tx1"/>
                  </a:solidFill>
                </a:rPr>
                <a:t>m</a:t>
              </a:r>
              <a:r>
                <a:rPr lang="en-US" altLang="en-US" sz="2000" b="0">
                  <a:solidFill>
                    <a:schemeClr val="tx1"/>
                  </a:solidFill>
                </a:rPr>
                <a:t>]</a:t>
              </a:r>
            </a:p>
          </p:txBody>
        </p:sp>
        <p:sp>
          <p:nvSpPr>
            <p:cNvPr id="17435" name="Rectangle 146">
              <a:extLst>
                <a:ext uri="{FF2B5EF4-FFF2-40B4-BE49-F238E27FC236}">
                  <a16:creationId xmlns:a16="http://schemas.microsoft.com/office/drawing/2014/main" id="{C8C4EB8E-EC92-4BCB-8929-111DC6D29DA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73450" y="3014663"/>
              <a:ext cx="762000" cy="5334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en-US" altLang="en-US" sz="2400" b="0">
                  <a:solidFill>
                    <a:schemeClr val="tx1"/>
                  </a:solidFill>
                </a:rPr>
                <a:t>  </a:t>
              </a:r>
              <a:r>
                <a:rPr lang="en-US" altLang="en-US" sz="2000" b="0" i="1">
                  <a:solidFill>
                    <a:schemeClr val="tx1"/>
                  </a:solidFill>
                </a:rPr>
                <a:t>L</a:t>
              </a:r>
            </a:p>
          </p:txBody>
        </p:sp>
        <p:sp>
          <p:nvSpPr>
            <p:cNvPr id="17436" name="Line 23">
              <a:extLst>
                <a:ext uri="{FF2B5EF4-FFF2-40B4-BE49-F238E27FC236}">
                  <a16:creationId xmlns:a16="http://schemas.microsoft.com/office/drawing/2014/main" id="{0077BE95-9E25-4553-98BF-640EC59B73D0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235450" y="3243263"/>
              <a:ext cx="4572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437" name="Oval 148">
              <a:extLst>
                <a:ext uri="{FF2B5EF4-FFF2-40B4-BE49-F238E27FC236}">
                  <a16:creationId xmlns:a16="http://schemas.microsoft.com/office/drawing/2014/main" id="{02E583F1-0F50-B988-C48C-8D313C6AF61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07125" y="2995613"/>
              <a:ext cx="533400" cy="533400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endParaRPr lang="en-US" altLang="en-US" sz="3200" b="0">
                <a:solidFill>
                  <a:schemeClr val="tx1"/>
                </a:solidFill>
              </a:endParaRPr>
            </a:p>
          </p:txBody>
        </p:sp>
        <p:sp>
          <p:nvSpPr>
            <p:cNvPr id="17438" name="Line 26">
              <a:extLst>
                <a:ext uri="{FF2B5EF4-FFF2-40B4-BE49-F238E27FC236}">
                  <a16:creationId xmlns:a16="http://schemas.microsoft.com/office/drawing/2014/main" id="{B15C5AA7-43D9-F267-A19E-CF2EEC3BC29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283325" y="3071813"/>
              <a:ext cx="381000" cy="3810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439" name="Line 27">
              <a:extLst>
                <a:ext uri="{FF2B5EF4-FFF2-40B4-BE49-F238E27FC236}">
                  <a16:creationId xmlns:a16="http://schemas.microsoft.com/office/drawing/2014/main" id="{33BF76C5-E89C-4A23-412C-692DE373CA96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6283325" y="3071813"/>
              <a:ext cx="381000" cy="3810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440" name="Text Box 28">
              <a:extLst>
                <a:ext uri="{FF2B5EF4-FFF2-40B4-BE49-F238E27FC236}">
                  <a16:creationId xmlns:a16="http://schemas.microsoft.com/office/drawing/2014/main" id="{FA8C67E2-3A50-C098-9559-296C6B1740E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638800" y="2209800"/>
              <a:ext cx="1576388" cy="5397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lnSpc>
                  <a:spcPct val="190000"/>
                </a:lnSpc>
                <a:spcBef>
                  <a:spcPct val="50000"/>
                </a:spcBef>
                <a:buFontTx/>
                <a:buNone/>
              </a:pPr>
              <a:r>
                <a:rPr lang="en-US" altLang="en-US" sz="1800" b="0">
                  <a:solidFill>
                    <a:schemeClr val="tx1"/>
                  </a:solidFill>
                </a:rPr>
                <a:t>sin(</a:t>
              </a:r>
              <a:r>
                <a:rPr lang="en-US" altLang="en-US" sz="1800" b="0">
                  <a:solidFill>
                    <a:schemeClr val="tx1"/>
                  </a:solidFill>
                  <a:sym typeface="Symbol" pitchFamily="2" charset="2"/>
                </a:rPr>
                <a:t></a:t>
              </a:r>
              <a:r>
                <a:rPr lang="en-US" altLang="en-US" sz="1800" b="0" baseline="-25000">
                  <a:solidFill>
                    <a:schemeClr val="tx1"/>
                  </a:solidFill>
                </a:rPr>
                <a:t>c</a:t>
              </a:r>
              <a:r>
                <a:rPr lang="en-US" altLang="en-US" sz="1800" b="0" i="1">
                  <a:solidFill>
                    <a:schemeClr val="tx1"/>
                  </a:solidFill>
                </a:rPr>
                <a:t> m</a:t>
              </a:r>
              <a:r>
                <a:rPr lang="en-US" altLang="en-US" sz="1800" b="0">
                  <a:solidFill>
                    <a:schemeClr val="tx1"/>
                  </a:solidFill>
                </a:rPr>
                <a:t>)</a:t>
              </a:r>
            </a:p>
          </p:txBody>
        </p:sp>
        <p:sp>
          <p:nvSpPr>
            <p:cNvPr id="17441" name="Line 29">
              <a:extLst>
                <a:ext uri="{FF2B5EF4-FFF2-40B4-BE49-F238E27FC236}">
                  <a16:creationId xmlns:a16="http://schemas.microsoft.com/office/drawing/2014/main" id="{441C8678-CE3A-6EE2-774A-84C7530FA5A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386638" y="2679700"/>
              <a:ext cx="0" cy="56515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442" name="Line 31">
              <a:extLst>
                <a:ext uri="{FF2B5EF4-FFF2-40B4-BE49-F238E27FC236}">
                  <a16:creationId xmlns:a16="http://schemas.microsoft.com/office/drawing/2014/main" id="{9A75418A-B901-702C-BF38-90C571CAF8A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743700" y="1620838"/>
              <a:ext cx="64928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443" name="Line 32">
              <a:extLst>
                <a:ext uri="{FF2B5EF4-FFF2-40B4-BE49-F238E27FC236}">
                  <a16:creationId xmlns:a16="http://schemas.microsoft.com/office/drawing/2014/main" id="{5489B099-9FE3-3311-1E6F-5690F0422DD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670800" y="2438400"/>
              <a:ext cx="2540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444" name="Rectangle 156">
              <a:extLst>
                <a:ext uri="{FF2B5EF4-FFF2-40B4-BE49-F238E27FC236}">
                  <a16:creationId xmlns:a16="http://schemas.microsoft.com/office/drawing/2014/main" id="{03152EF9-EB6D-818E-9EF3-81FA8DFD381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19150" y="2070100"/>
              <a:ext cx="952500" cy="7620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en-US" altLang="en-US" sz="1600" b="0">
                  <a:solidFill>
                    <a:schemeClr val="tx1"/>
                  </a:solidFill>
                </a:rPr>
                <a:t>Serial/</a:t>
              </a:r>
              <a:br>
                <a:rPr lang="en-US" altLang="en-US" sz="1600" b="0">
                  <a:solidFill>
                    <a:schemeClr val="tx1"/>
                  </a:solidFill>
                </a:rPr>
              </a:br>
              <a:r>
                <a:rPr lang="en-US" altLang="en-US" sz="1600" b="0">
                  <a:solidFill>
                    <a:schemeClr val="tx1"/>
                  </a:solidFill>
                </a:rPr>
                <a:t>parallel</a:t>
              </a:r>
              <a:br>
                <a:rPr lang="en-US" altLang="en-US" sz="1600" b="0">
                  <a:solidFill>
                    <a:schemeClr val="tx1"/>
                  </a:solidFill>
                </a:rPr>
              </a:br>
              <a:r>
                <a:rPr lang="en-US" altLang="en-US" sz="1600" b="0">
                  <a:solidFill>
                    <a:schemeClr val="tx1"/>
                  </a:solidFill>
                </a:rPr>
                <a:t>converter</a:t>
              </a:r>
            </a:p>
          </p:txBody>
        </p:sp>
        <p:sp>
          <p:nvSpPr>
            <p:cNvPr id="17445" name="Line 34">
              <a:extLst>
                <a:ext uri="{FF2B5EF4-FFF2-40B4-BE49-F238E27FC236}">
                  <a16:creationId xmlns:a16="http://schemas.microsoft.com/office/drawing/2014/main" id="{C711ABA7-1494-8041-2E1A-BB1D1A8AE30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74650" y="2451100"/>
              <a:ext cx="43815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446" name="Line 35">
              <a:extLst>
                <a:ext uri="{FF2B5EF4-FFF2-40B4-BE49-F238E27FC236}">
                  <a16:creationId xmlns:a16="http://schemas.microsoft.com/office/drawing/2014/main" id="{DDBBE06E-55C6-4169-27AE-F5CD6C07C88E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508000" y="2374900"/>
              <a:ext cx="152400" cy="1524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447" name="Text Box 36">
              <a:extLst>
                <a:ext uri="{FF2B5EF4-FFF2-40B4-BE49-F238E27FC236}">
                  <a16:creationId xmlns:a16="http://schemas.microsoft.com/office/drawing/2014/main" id="{9E0A4CF8-6E75-9B43-A719-A7E8915C33A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88950" y="2470150"/>
              <a:ext cx="273050" cy="304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en-US" altLang="en-US" sz="1400" b="0">
                  <a:solidFill>
                    <a:schemeClr val="tx1"/>
                  </a:solidFill>
                </a:rPr>
                <a:t>1</a:t>
              </a:r>
            </a:p>
          </p:txBody>
        </p:sp>
        <p:sp>
          <p:nvSpPr>
            <p:cNvPr id="17448" name="Text Box 37">
              <a:extLst>
                <a:ext uri="{FF2B5EF4-FFF2-40B4-BE49-F238E27FC236}">
                  <a16:creationId xmlns:a16="http://schemas.microsoft.com/office/drawing/2014/main" id="{EAC6328D-E790-AB4D-8735-5E4E0BE5250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28600" y="1917700"/>
              <a:ext cx="552450" cy="3381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50000"/>
                </a:spcBef>
                <a:buFontTx/>
                <a:buNone/>
              </a:pPr>
              <a:r>
                <a:rPr lang="en-US" altLang="en-US" sz="1600" b="0">
                  <a:solidFill>
                    <a:schemeClr val="tx1"/>
                  </a:solidFill>
                </a:rPr>
                <a:t>Bits</a:t>
              </a:r>
            </a:p>
          </p:txBody>
        </p:sp>
        <p:sp>
          <p:nvSpPr>
            <p:cNvPr id="17449" name="Rectangle 161">
              <a:extLst>
                <a:ext uri="{FF2B5EF4-FFF2-40B4-BE49-F238E27FC236}">
                  <a16:creationId xmlns:a16="http://schemas.microsoft.com/office/drawing/2014/main" id="{36CFA1FF-BBAB-3149-4C59-5EE1CF22C06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66950" y="2127250"/>
              <a:ext cx="1143000" cy="6096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en-US" altLang="en-US" sz="1600" b="0">
                  <a:solidFill>
                    <a:schemeClr val="tx1"/>
                  </a:solidFill>
                </a:rPr>
                <a:t>Map to 2-D </a:t>
              </a:r>
            </a:p>
            <a:p>
              <a:pPr algn="ctr">
                <a:spcBef>
                  <a:spcPct val="0"/>
                </a:spcBef>
                <a:buFontTx/>
                <a:buNone/>
              </a:pPr>
              <a:r>
                <a:rPr lang="en-US" altLang="en-US" sz="1600" b="0">
                  <a:solidFill>
                    <a:schemeClr val="tx1"/>
                  </a:solidFill>
                </a:rPr>
                <a:t>constellation</a:t>
              </a:r>
            </a:p>
          </p:txBody>
        </p:sp>
        <p:sp>
          <p:nvSpPr>
            <p:cNvPr id="17450" name="Line 39">
              <a:extLst>
                <a:ext uri="{FF2B5EF4-FFF2-40B4-BE49-F238E27FC236}">
                  <a16:creationId xmlns:a16="http://schemas.microsoft.com/office/drawing/2014/main" id="{0C7E392F-FBD8-C855-246A-F0829463AAB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771650" y="2432050"/>
              <a:ext cx="4953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451" name="Line 40">
              <a:extLst>
                <a:ext uri="{FF2B5EF4-FFF2-40B4-BE49-F238E27FC236}">
                  <a16:creationId xmlns:a16="http://schemas.microsoft.com/office/drawing/2014/main" id="{ABD433C4-2CEB-65E6-AA56-2C81879C2381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885950" y="2355850"/>
              <a:ext cx="152400" cy="1524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452" name="Text Box 41">
              <a:extLst>
                <a:ext uri="{FF2B5EF4-FFF2-40B4-BE49-F238E27FC236}">
                  <a16:creationId xmlns:a16="http://schemas.microsoft.com/office/drawing/2014/main" id="{481CD2DC-9C93-6AF4-E119-2239409E15E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890713" y="2432050"/>
              <a:ext cx="263525" cy="304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en-US" altLang="en-US" sz="1400" b="0" i="1">
                  <a:solidFill>
                    <a:schemeClr val="tx1"/>
                  </a:solidFill>
                </a:rPr>
                <a:t>J</a:t>
              </a:r>
            </a:p>
          </p:txBody>
        </p:sp>
        <p:sp>
          <p:nvSpPr>
            <p:cNvPr id="17453" name="Line 42">
              <a:extLst>
                <a:ext uri="{FF2B5EF4-FFF2-40B4-BE49-F238E27FC236}">
                  <a16:creationId xmlns:a16="http://schemas.microsoft.com/office/drawing/2014/main" id="{45E70098-1B00-3733-27A1-4AE60CD37BB8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952750" y="2743200"/>
              <a:ext cx="0" cy="4953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454" name="Line 43">
              <a:extLst>
                <a:ext uri="{FF2B5EF4-FFF2-40B4-BE49-F238E27FC236}">
                  <a16:creationId xmlns:a16="http://schemas.microsoft.com/office/drawing/2014/main" id="{EA07DC8B-DBF0-A0AA-4388-9480D4EF45BC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952750" y="1619250"/>
              <a:ext cx="0" cy="4953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455" name="Line 45">
              <a:extLst>
                <a:ext uri="{FF2B5EF4-FFF2-40B4-BE49-F238E27FC236}">
                  <a16:creationId xmlns:a16="http://schemas.microsoft.com/office/drawing/2014/main" id="{6C24F057-D23F-A598-0E16-BB51EF57292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135813" y="1860550"/>
              <a:ext cx="0" cy="1905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456" name="Line 46">
              <a:extLst>
                <a:ext uri="{FF2B5EF4-FFF2-40B4-BE49-F238E27FC236}">
                  <a16:creationId xmlns:a16="http://schemas.microsoft.com/office/drawing/2014/main" id="{D03E19E1-2A8F-E80C-0B2A-A0BF82FBA70E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7040563" y="1955800"/>
              <a:ext cx="1905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457" name="Line 47">
              <a:extLst>
                <a:ext uri="{FF2B5EF4-FFF2-40B4-BE49-F238E27FC236}">
                  <a16:creationId xmlns:a16="http://schemas.microsoft.com/office/drawing/2014/main" id="{096855E4-084E-A272-B678-E3D2F0D926B1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7015163" y="2844800"/>
              <a:ext cx="1905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458" name="Text Box 49">
              <a:extLst>
                <a:ext uri="{FF2B5EF4-FFF2-40B4-BE49-F238E27FC236}">
                  <a16:creationId xmlns:a16="http://schemas.microsoft.com/office/drawing/2014/main" id="{9778FE58-1F07-17F4-9E43-E9E11A827F6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394200" y="2133600"/>
              <a:ext cx="1320800" cy="584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buFontTx/>
                <a:buNone/>
              </a:pPr>
              <a:r>
                <a:rPr lang="en-US" altLang="en-US" sz="1600" b="0" i="1">
                  <a:solidFill>
                    <a:srgbClr val="000000"/>
                  </a:solidFill>
                </a:rPr>
                <a:t>Pulse shapers</a:t>
              </a:r>
              <a:br>
                <a:rPr lang="en-US" altLang="en-US" sz="1600" b="0" i="1">
                  <a:solidFill>
                    <a:srgbClr val="000000"/>
                  </a:solidFill>
                </a:rPr>
              </a:br>
              <a:r>
                <a:rPr lang="en-US" altLang="en-US" sz="1600" b="0" i="1">
                  <a:solidFill>
                    <a:srgbClr val="000000"/>
                  </a:solidFill>
                </a:rPr>
                <a:t>(FIR filters)</a:t>
              </a:r>
            </a:p>
          </p:txBody>
        </p:sp>
        <p:sp>
          <p:nvSpPr>
            <p:cNvPr id="17459" name="Line 51">
              <a:extLst>
                <a:ext uri="{FF2B5EF4-FFF2-40B4-BE49-F238E27FC236}">
                  <a16:creationId xmlns:a16="http://schemas.microsoft.com/office/drawing/2014/main" id="{59E8AA19-8F4B-F96D-380B-888CCFC7B5BE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6472238" y="2730500"/>
              <a:ext cx="1587" cy="2667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460" name="Text Box 54">
              <a:extLst>
                <a:ext uri="{FF2B5EF4-FFF2-40B4-BE49-F238E27FC236}">
                  <a16:creationId xmlns:a16="http://schemas.microsoft.com/office/drawing/2014/main" id="{0D8A8F1B-8D5F-7D40-A8DE-FA2C15133BC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543050" y="1689100"/>
              <a:ext cx="933450" cy="3381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50000"/>
                </a:spcBef>
                <a:buFontTx/>
                <a:buNone/>
              </a:pPr>
              <a:r>
                <a:rPr lang="en-US" altLang="en-US" sz="1600" b="0">
                  <a:solidFill>
                    <a:schemeClr val="tx1"/>
                  </a:solidFill>
                </a:rPr>
                <a:t>Index</a:t>
              </a:r>
            </a:p>
          </p:txBody>
        </p:sp>
        <p:sp>
          <p:nvSpPr>
            <p:cNvPr id="17461" name="Text Box 60">
              <a:extLst>
                <a:ext uri="{FF2B5EF4-FFF2-40B4-BE49-F238E27FC236}">
                  <a16:creationId xmlns:a16="http://schemas.microsoft.com/office/drawing/2014/main" id="{6F443275-A84F-6CE5-6151-BA4728C5037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489825" y="1804988"/>
              <a:ext cx="595313" cy="369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en-US" altLang="en-US" sz="1800" b="0" i="1">
                  <a:solidFill>
                    <a:schemeClr val="tx1"/>
                  </a:solidFill>
                </a:rPr>
                <a:t>s</a:t>
              </a:r>
              <a:r>
                <a:rPr lang="en-US" altLang="en-US" sz="1800" b="0">
                  <a:solidFill>
                    <a:schemeClr val="tx1"/>
                  </a:solidFill>
                </a:rPr>
                <a:t>[</a:t>
              </a:r>
              <a:r>
                <a:rPr lang="en-US" altLang="en-US" sz="1800" b="0" i="1">
                  <a:solidFill>
                    <a:schemeClr val="tx1"/>
                  </a:solidFill>
                </a:rPr>
                <a:t>m</a:t>
              </a:r>
              <a:r>
                <a:rPr lang="en-US" altLang="en-US" sz="1800" b="0">
                  <a:solidFill>
                    <a:schemeClr val="tx1"/>
                  </a:solidFill>
                </a:rPr>
                <a:t>]</a:t>
              </a:r>
            </a:p>
          </p:txBody>
        </p:sp>
        <p:sp>
          <p:nvSpPr>
            <p:cNvPr id="17462" name="Line 10">
              <a:extLst>
                <a:ext uri="{FF2B5EF4-FFF2-40B4-BE49-F238E27FC236}">
                  <a16:creationId xmlns:a16="http://schemas.microsoft.com/office/drawing/2014/main" id="{D23B42C9-E6C5-443F-B116-95E343D1CB48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713163" y="3136900"/>
              <a:ext cx="0" cy="30480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463" name="Line 31">
              <a:extLst>
                <a:ext uri="{FF2B5EF4-FFF2-40B4-BE49-F238E27FC236}">
                  <a16:creationId xmlns:a16="http://schemas.microsoft.com/office/drawing/2014/main" id="{A3AB71D4-01F0-AAAA-3437-E2687967C48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742113" y="3263900"/>
              <a:ext cx="649287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464" name="Rectangle 178">
              <a:extLst>
                <a:ext uri="{FF2B5EF4-FFF2-40B4-BE49-F238E27FC236}">
                  <a16:creationId xmlns:a16="http://schemas.microsoft.com/office/drawing/2014/main" id="{622C567D-86D4-18D2-A743-2F2802C973D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24800" y="2209800"/>
              <a:ext cx="609600" cy="5334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en-US" altLang="en-US" sz="1800" b="0">
                  <a:solidFill>
                    <a:schemeClr val="tx1"/>
                  </a:solidFill>
                </a:rPr>
                <a:t>D/A</a:t>
              </a:r>
            </a:p>
          </p:txBody>
        </p:sp>
        <p:sp>
          <p:nvSpPr>
            <p:cNvPr id="17465" name="Line 32">
              <a:extLst>
                <a:ext uri="{FF2B5EF4-FFF2-40B4-BE49-F238E27FC236}">
                  <a16:creationId xmlns:a16="http://schemas.microsoft.com/office/drawing/2014/main" id="{FC05E081-0C79-2978-3AFC-3CD0B8D9F63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542338" y="2438400"/>
              <a:ext cx="37306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466" name="Text Box 60">
              <a:extLst>
                <a:ext uri="{FF2B5EF4-FFF2-40B4-BE49-F238E27FC236}">
                  <a16:creationId xmlns:a16="http://schemas.microsoft.com/office/drawing/2014/main" id="{58C4E4BE-ED41-5DB0-A0A2-0971A502519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578850" y="2006600"/>
              <a:ext cx="488950" cy="3667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en-US" altLang="en-US" sz="1800" b="0" i="1">
                  <a:solidFill>
                    <a:schemeClr val="tx1"/>
                  </a:solidFill>
                </a:rPr>
                <a:t>s</a:t>
              </a:r>
              <a:r>
                <a:rPr lang="en-US" altLang="en-US" sz="1800" b="0">
                  <a:solidFill>
                    <a:schemeClr val="tx1"/>
                  </a:solidFill>
                </a:rPr>
                <a:t>(</a:t>
              </a:r>
              <a:r>
                <a:rPr lang="en-US" altLang="en-US" sz="1800" b="0" i="1">
                  <a:solidFill>
                    <a:schemeClr val="tx1"/>
                  </a:solidFill>
                </a:rPr>
                <a:t>t</a:t>
              </a:r>
              <a:r>
                <a:rPr lang="en-US" altLang="en-US" sz="1800" b="0">
                  <a:solidFill>
                    <a:schemeClr val="tx1"/>
                  </a:solidFill>
                </a:rPr>
                <a:t>)</a:t>
              </a:r>
            </a:p>
          </p:txBody>
        </p:sp>
        <p:cxnSp>
          <p:nvCxnSpPr>
            <p:cNvPr id="17467" name="Straight Arrow Connector 126">
              <a:extLst>
                <a:ext uri="{FF2B5EF4-FFF2-40B4-BE49-F238E27FC236}">
                  <a16:creationId xmlns:a16="http://schemas.microsoft.com/office/drawing/2014/main" id="{ADE2D938-BD73-80C5-28E1-04781823838A}"/>
                </a:ext>
              </a:extLst>
            </p:cNvPr>
            <p:cNvCxnSpPr>
              <a:cxnSpLocks noChangeShapeType="1"/>
              <a:endCxn id="17464" idx="2"/>
            </p:cNvCxnSpPr>
            <p:nvPr/>
          </p:nvCxnSpPr>
          <p:spPr bwMode="auto">
            <a:xfrm flipV="1">
              <a:off x="8229600" y="2743200"/>
              <a:ext cx="0" cy="30480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7468" name="TextBox 127">
              <a:extLst>
                <a:ext uri="{FF2B5EF4-FFF2-40B4-BE49-F238E27FC236}">
                  <a16:creationId xmlns:a16="http://schemas.microsoft.com/office/drawing/2014/main" id="{97ECDF64-A083-742A-BC30-0C09B6AFB46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848600" y="3048000"/>
              <a:ext cx="762000" cy="369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en-US" altLang="en-US" sz="1800" b="0" i="1">
                  <a:solidFill>
                    <a:schemeClr val="tx1"/>
                  </a:solidFill>
                  <a:sym typeface="Symbol" pitchFamily="2" charset="2"/>
                </a:rPr>
                <a:t>f</a:t>
              </a:r>
              <a:r>
                <a:rPr lang="en-US" altLang="en-US" sz="1800" b="0" baseline="-25000">
                  <a:solidFill>
                    <a:schemeClr val="tx1"/>
                  </a:solidFill>
                </a:rPr>
                <a:t>s</a:t>
              </a:r>
              <a:endParaRPr lang="en-US" altLang="en-US" sz="1800" b="0" i="1">
                <a:solidFill>
                  <a:schemeClr val="tx1"/>
                </a:solidFill>
              </a:endParaRPr>
            </a:p>
          </p:txBody>
        </p:sp>
        <p:graphicFrame>
          <p:nvGraphicFramePr>
            <p:cNvPr id="17469" name="Object 115">
              <a:extLst>
                <a:ext uri="{FF2B5EF4-FFF2-40B4-BE49-F238E27FC236}">
                  <a16:creationId xmlns:a16="http://schemas.microsoft.com/office/drawing/2014/main" id="{C77AEC6B-6BB7-7006-CFE5-F498867B3C20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5752323" y="1206242"/>
            <a:ext cx="438150" cy="31546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10" imgW="317500" imgH="228600" progId="Equation.3">
                    <p:embed/>
                  </p:oleObj>
                </mc:Choice>
                <mc:Fallback>
                  <p:oleObj name="Equation" r:id="rId10" imgW="317500" imgH="228600" progId="Equation.3">
                    <p:embed/>
                    <p:pic>
                      <p:nvPicPr>
                        <p:cNvPr id="0" name="Object 11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1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752323" y="1206242"/>
                          <a:ext cx="438150" cy="315468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7470" name="Object 116">
              <a:extLst>
                <a:ext uri="{FF2B5EF4-FFF2-40B4-BE49-F238E27FC236}">
                  <a16:creationId xmlns:a16="http://schemas.microsoft.com/office/drawing/2014/main" id="{55BF471E-0634-3CBC-86D2-6E3212D6904A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5778241" y="2843768"/>
            <a:ext cx="495300" cy="3048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12" imgW="330200" imgH="203200" progId="Equation.3">
                    <p:embed/>
                  </p:oleObj>
                </mc:Choice>
                <mc:Fallback>
                  <p:oleObj name="Equation" r:id="rId12" imgW="330200" imgH="203200" progId="Equation.3">
                    <p:embed/>
                    <p:pic>
                      <p:nvPicPr>
                        <p:cNvPr id="0" name="Object 116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3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778241" y="2843768"/>
                          <a:ext cx="495300" cy="30480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>
                                    <a:alpha val="74997"/>
                                  </a:srgb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75" grpId="0"/>
      <p:bldP spid="69" grpId="0"/>
      <p:bldP spid="124" grpId="0"/>
      <p:bldP spid="1853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itle 1">
            <a:extLst>
              <a:ext uri="{FF2B5EF4-FFF2-40B4-BE49-F238E27FC236}">
                <a16:creationId xmlns:a16="http://schemas.microsoft.com/office/drawing/2014/main" id="{9D02FA2E-A334-7EE7-6CA4-0EAB726ADF1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Automatic Gain Control</a:t>
            </a:r>
          </a:p>
        </p:txBody>
      </p:sp>
      <p:sp>
        <p:nvSpPr>
          <p:cNvPr id="18434" name="Content Placeholder 2">
            <a:extLst>
              <a:ext uri="{FF2B5EF4-FFF2-40B4-BE49-F238E27FC236}">
                <a16:creationId xmlns:a16="http://schemas.microsoft.com/office/drawing/2014/main" id="{A435CFF7-09A4-AC83-66DA-54A2C857DB99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457200" y="1447800"/>
            <a:ext cx="6248400" cy="1066800"/>
          </a:xfrm>
        </p:spPr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Scales input voltage to A/D converter</a:t>
            </a:r>
          </a:p>
          <a:p>
            <a:pPr lvl="1">
              <a:buFontTx/>
              <a:buNone/>
            </a:pPr>
            <a:r>
              <a:rPr lang="en-US" altLang="en-US">
                <a:ea typeface="ＭＳ Ｐゴシック" panose="020B0600070205080204" pitchFamily="34" charset="-128"/>
              </a:rPr>
              <a:t>Increase/decrease gain for low/high </a:t>
            </a:r>
            <a:r>
              <a:rPr lang="en-US" altLang="en-US" i="1">
                <a:ea typeface="ＭＳ Ｐゴシック" panose="020B0600070205080204" pitchFamily="34" charset="-128"/>
              </a:rPr>
              <a:t>r</a:t>
            </a:r>
            <a:r>
              <a:rPr lang="en-US" altLang="en-US" baseline="-25000">
                <a:ea typeface="ＭＳ Ｐゴシック" panose="020B0600070205080204" pitchFamily="34" charset="-128"/>
              </a:rPr>
              <a:t>1</a:t>
            </a:r>
            <a:r>
              <a:rPr lang="en-US" altLang="en-US">
                <a:ea typeface="ＭＳ Ｐゴシック" panose="020B0600070205080204" pitchFamily="34" charset="-128"/>
              </a:rPr>
              <a:t>(</a:t>
            </a:r>
            <a:r>
              <a:rPr lang="en-US" altLang="en-US" i="1">
                <a:ea typeface="ＭＳ Ｐゴシック" panose="020B0600070205080204" pitchFamily="34" charset="-128"/>
              </a:rPr>
              <a:t>t</a:t>
            </a:r>
            <a:r>
              <a:rPr lang="en-US" altLang="en-US">
                <a:ea typeface="ＭＳ Ｐゴシック" panose="020B0600070205080204" pitchFamily="34" charset="-128"/>
              </a:rPr>
              <a:t>)</a:t>
            </a:r>
          </a:p>
        </p:txBody>
      </p:sp>
      <p:sp>
        <p:nvSpPr>
          <p:cNvPr id="18435" name="Slide Number Placeholder 3">
            <a:extLst>
              <a:ext uri="{FF2B5EF4-FFF2-40B4-BE49-F238E27FC236}">
                <a16:creationId xmlns:a16="http://schemas.microsoft.com/office/drawing/2014/main" id="{5632464E-DA95-2612-FB8E-28C48058C9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800" b="1">
                <a:solidFill>
                  <a:srgbClr val="CC00CC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b="1">
                <a:solidFill>
                  <a:srgbClr val="6600FF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b="0">
                <a:solidFill>
                  <a:schemeClr val="tx1"/>
                </a:solidFill>
              </a:rPr>
              <a:t>16 - </a:t>
            </a:r>
            <a:fld id="{26467717-EB3E-9541-A3D7-67294661379C}" type="slidenum">
              <a:rPr lang="en-US" altLang="en-US" sz="1400" b="0" smtClean="0">
                <a:solidFill>
                  <a:schemeClr val="tx1"/>
                </a:solidFill>
              </a:rPr>
              <a:pPr>
                <a:spcBef>
                  <a:spcPct val="0"/>
                </a:spcBef>
                <a:buFontTx/>
                <a:buNone/>
              </a:pPr>
              <a:t>4</a:t>
            </a:fld>
            <a:endParaRPr lang="en-US" altLang="en-US" sz="1400" b="0">
              <a:solidFill>
                <a:schemeClr val="tx1"/>
              </a:solidFill>
            </a:endParaRPr>
          </a:p>
        </p:txBody>
      </p:sp>
      <p:graphicFrame>
        <p:nvGraphicFramePr>
          <p:cNvPr id="19461" name="Object 2049">
            <a:extLst>
              <a:ext uri="{FF2B5EF4-FFF2-40B4-BE49-F238E27FC236}">
                <a16:creationId xmlns:a16="http://schemas.microsoft.com/office/drawing/2014/main" id="{13CD6C4C-83C7-6E3D-E5BB-1F5E96918115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474913" y="5105400"/>
          <a:ext cx="6213475" cy="838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3187700" imgH="431800" progId="Equation.3">
                  <p:embed/>
                </p:oleObj>
              </mc:Choice>
              <mc:Fallback>
                <p:oleObj name="Equation" r:id="rId2" imgW="3187700" imgH="431800" progId="Equation.3">
                  <p:embed/>
                  <p:pic>
                    <p:nvPicPr>
                      <p:cNvPr id="0" name="Object 204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74913" y="5105400"/>
                        <a:ext cx="6213475" cy="838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4" name="Content Placeholder 2">
            <a:extLst>
              <a:ext uri="{FF2B5EF4-FFF2-40B4-BE49-F238E27FC236}">
                <a16:creationId xmlns:a16="http://schemas.microsoft.com/office/drawing/2014/main" id="{A002E2D2-1B21-0021-BF2C-94F656BCC058}"/>
              </a:ext>
            </a:extLst>
          </p:cNvPr>
          <p:cNvSpPr txBox="1">
            <a:spLocks/>
          </p:cNvSpPr>
          <p:nvPr/>
        </p:nvSpPr>
        <p:spPr bwMode="auto">
          <a:xfrm>
            <a:off x="457200" y="2413000"/>
            <a:ext cx="8305800" cy="55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2800" b="1">
                <a:solidFill>
                  <a:srgbClr val="CC00CC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b="1">
                <a:solidFill>
                  <a:srgbClr val="6600FF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/>
              <a:t>A/D converter with 8-bit signed output</a:t>
            </a:r>
          </a:p>
        </p:txBody>
      </p:sp>
      <p:sp>
        <p:nvSpPr>
          <p:cNvPr id="25" name="Content Placeholder 2">
            <a:extLst>
              <a:ext uri="{FF2B5EF4-FFF2-40B4-BE49-F238E27FC236}">
                <a16:creationId xmlns:a16="http://schemas.microsoft.com/office/drawing/2014/main" id="{E2E2F005-3C76-F6E7-1379-B2C47F00B598}"/>
              </a:ext>
            </a:extLst>
          </p:cNvPr>
          <p:cNvSpPr txBox="1">
            <a:spLocks/>
          </p:cNvSpPr>
          <p:nvPr/>
        </p:nvSpPr>
        <p:spPr bwMode="auto">
          <a:xfrm>
            <a:off x="457200" y="2933700"/>
            <a:ext cx="8305800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2800" b="1">
                <a:solidFill>
                  <a:srgbClr val="CC00CC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b="1">
                <a:solidFill>
                  <a:srgbClr val="6600FF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lvl="1">
              <a:spcBef>
                <a:spcPts val="600"/>
              </a:spcBef>
              <a:buFontTx/>
              <a:buNone/>
            </a:pPr>
            <a:r>
              <a:rPr lang="en-US" altLang="en-US"/>
              <a:t>When gain </a:t>
            </a:r>
            <a:r>
              <a:rPr lang="en-US" altLang="en-US" i="1"/>
              <a:t>c</a:t>
            </a:r>
            <a:r>
              <a:rPr lang="en-US" altLang="en-US"/>
              <a:t>(</a:t>
            </a:r>
            <a:r>
              <a:rPr lang="en-US" altLang="en-US" i="1"/>
              <a:t>t</a:t>
            </a:r>
            <a:r>
              <a:rPr lang="en-US" altLang="en-US"/>
              <a:t>) is zero, A/D output is 0</a:t>
            </a:r>
          </a:p>
          <a:p>
            <a:pPr lvl="1">
              <a:spcBef>
                <a:spcPts val="600"/>
              </a:spcBef>
              <a:buFontTx/>
              <a:buNone/>
            </a:pPr>
            <a:r>
              <a:rPr lang="en-US" altLang="en-US"/>
              <a:t>When gain </a:t>
            </a:r>
            <a:r>
              <a:rPr lang="en-US" altLang="en-US" i="1"/>
              <a:t>c</a:t>
            </a:r>
            <a:r>
              <a:rPr lang="en-US" altLang="en-US"/>
              <a:t>(</a:t>
            </a:r>
            <a:r>
              <a:rPr lang="en-US" altLang="en-US" i="1"/>
              <a:t>t</a:t>
            </a:r>
            <a:r>
              <a:rPr lang="en-US" altLang="en-US"/>
              <a:t>) is infinity, A/D output is -128 or 127</a:t>
            </a:r>
          </a:p>
        </p:txBody>
      </p:sp>
      <p:sp>
        <p:nvSpPr>
          <p:cNvPr id="26" name="Content Placeholder 2">
            <a:extLst>
              <a:ext uri="{FF2B5EF4-FFF2-40B4-BE49-F238E27FC236}">
                <a16:creationId xmlns:a16="http://schemas.microsoft.com/office/drawing/2014/main" id="{0286D9B6-BEB1-EB67-8B0E-72C33578E3DC}"/>
              </a:ext>
            </a:extLst>
          </p:cNvPr>
          <p:cNvSpPr txBox="1">
            <a:spLocks/>
          </p:cNvSpPr>
          <p:nvPr/>
        </p:nvSpPr>
        <p:spPr bwMode="auto">
          <a:xfrm>
            <a:off x="533400" y="3771900"/>
            <a:ext cx="8610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2800" b="1">
                <a:solidFill>
                  <a:srgbClr val="CC00CC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b="1">
                <a:solidFill>
                  <a:srgbClr val="6600FF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lvl="1">
              <a:spcBef>
                <a:spcPts val="600"/>
              </a:spcBef>
              <a:buFontTx/>
              <a:buNone/>
            </a:pPr>
            <a:r>
              <a:rPr lang="en-US" altLang="en-US" i="1"/>
              <a:t>f</a:t>
            </a:r>
            <a:r>
              <a:rPr lang="en-US" altLang="en-US" baseline="-25000"/>
              <a:t>-128</a:t>
            </a:r>
            <a:r>
              <a:rPr lang="en-US" altLang="en-US"/>
              <a:t>, </a:t>
            </a:r>
            <a:r>
              <a:rPr lang="en-US" altLang="en-US" i="1"/>
              <a:t>f</a:t>
            </a:r>
            <a:r>
              <a:rPr lang="en-US" altLang="en-US" baseline="-25000"/>
              <a:t>0</a:t>
            </a:r>
            <a:r>
              <a:rPr lang="en-US" altLang="en-US"/>
              <a:t>, </a:t>
            </a:r>
            <a:r>
              <a:rPr lang="en-US" altLang="en-US" i="1"/>
              <a:t>f</a:t>
            </a:r>
            <a:r>
              <a:rPr lang="en-US" altLang="en-US" baseline="-25000"/>
              <a:t>127</a:t>
            </a:r>
            <a:r>
              <a:rPr lang="en-US" altLang="en-US"/>
              <a:t> represent how frequently outputs -128, 0, 127 occur</a:t>
            </a:r>
          </a:p>
          <a:p>
            <a:pPr lvl="1">
              <a:spcBef>
                <a:spcPts val="600"/>
              </a:spcBef>
              <a:buFontTx/>
              <a:buNone/>
            </a:pPr>
            <a:r>
              <a:rPr lang="en-US" altLang="en-US" i="1"/>
              <a:t>f</a:t>
            </a:r>
            <a:r>
              <a:rPr lang="en-US" altLang="en-US" baseline="-25000"/>
              <a:t>i</a:t>
            </a:r>
            <a:r>
              <a:rPr lang="en-US" altLang="en-US"/>
              <a:t> = </a:t>
            </a:r>
            <a:r>
              <a:rPr lang="en-US" altLang="en-US" i="1"/>
              <a:t>c</a:t>
            </a:r>
            <a:r>
              <a:rPr lang="en-US" altLang="en-US" i="1" baseline="-25000"/>
              <a:t>i </a:t>
            </a:r>
            <a:r>
              <a:rPr lang="en-US" altLang="en-US"/>
              <a:t>/ </a:t>
            </a:r>
            <a:r>
              <a:rPr lang="en-US" altLang="en-US" i="1"/>
              <a:t>N</a:t>
            </a:r>
            <a:r>
              <a:rPr lang="en-US" altLang="en-US"/>
              <a:t> where </a:t>
            </a:r>
            <a:r>
              <a:rPr lang="en-US" altLang="en-US" i="1"/>
              <a:t>c</a:t>
            </a:r>
            <a:r>
              <a:rPr lang="en-US" altLang="en-US" i="1" baseline="-25000"/>
              <a:t>i</a:t>
            </a:r>
            <a:r>
              <a:rPr lang="en-US" altLang="en-US"/>
              <a:t> is count of times </a:t>
            </a:r>
            <a:r>
              <a:rPr lang="en-US" altLang="en-US" i="1"/>
              <a:t>i</a:t>
            </a:r>
            <a:r>
              <a:rPr lang="en-US" altLang="en-US"/>
              <a:t> occurs in last </a:t>
            </a:r>
            <a:r>
              <a:rPr lang="en-US" altLang="en-US" i="1"/>
              <a:t>N</a:t>
            </a:r>
            <a:r>
              <a:rPr lang="en-US" altLang="en-US"/>
              <a:t> samples</a:t>
            </a:r>
          </a:p>
        </p:txBody>
      </p:sp>
      <p:sp>
        <p:nvSpPr>
          <p:cNvPr id="27" name="Content Placeholder 2">
            <a:extLst>
              <a:ext uri="{FF2B5EF4-FFF2-40B4-BE49-F238E27FC236}">
                <a16:creationId xmlns:a16="http://schemas.microsoft.com/office/drawing/2014/main" id="{FAFB2463-7E06-6090-8BF5-1E2422D49A92}"/>
              </a:ext>
            </a:extLst>
          </p:cNvPr>
          <p:cNvSpPr txBox="1">
            <a:spLocks/>
          </p:cNvSpPr>
          <p:nvPr/>
        </p:nvSpPr>
        <p:spPr bwMode="auto">
          <a:xfrm>
            <a:off x="457200" y="4700588"/>
            <a:ext cx="8305800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2800" b="1">
                <a:solidFill>
                  <a:srgbClr val="CC00CC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b="1">
                <a:solidFill>
                  <a:srgbClr val="6600FF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lvl="1">
              <a:spcBef>
                <a:spcPts val="600"/>
              </a:spcBef>
              <a:buFontTx/>
              <a:buNone/>
            </a:pPr>
            <a:r>
              <a:rPr lang="en-US" altLang="en-US"/>
              <a:t>Update #1:  </a:t>
            </a:r>
            <a:r>
              <a:rPr lang="en-US" altLang="en-US" i="1"/>
              <a:t>c</a:t>
            </a:r>
            <a:r>
              <a:rPr lang="en-US" altLang="en-US"/>
              <a:t>(</a:t>
            </a:r>
            <a:r>
              <a:rPr lang="en-US" altLang="en-US" i="1"/>
              <a:t>t</a:t>
            </a:r>
            <a:r>
              <a:rPr lang="en-US" altLang="en-US"/>
              <a:t>) = (1 + 2 </a:t>
            </a:r>
            <a:r>
              <a:rPr lang="en-US" altLang="en-US" i="1"/>
              <a:t>f</a:t>
            </a:r>
            <a:r>
              <a:rPr lang="en-US" altLang="en-US" baseline="-25000"/>
              <a:t>0 </a:t>
            </a:r>
            <a:r>
              <a:rPr lang="en-US" altLang="en-US"/>
              <a:t>– </a:t>
            </a:r>
            <a:r>
              <a:rPr lang="en-US" altLang="en-US" i="1"/>
              <a:t>f</a:t>
            </a:r>
            <a:r>
              <a:rPr lang="en-US" altLang="en-US" baseline="-25000"/>
              <a:t>-128</a:t>
            </a:r>
            <a:r>
              <a:rPr lang="en-US" altLang="en-US"/>
              <a:t> – </a:t>
            </a:r>
            <a:r>
              <a:rPr lang="en-US" altLang="en-US" i="1"/>
              <a:t>f</a:t>
            </a:r>
            <a:r>
              <a:rPr lang="en-US" altLang="en-US" baseline="-25000"/>
              <a:t>127</a:t>
            </a:r>
            <a:r>
              <a:rPr lang="en-US" altLang="en-US"/>
              <a:t>) </a:t>
            </a:r>
            <a:r>
              <a:rPr lang="en-US" altLang="en-US" i="1"/>
              <a:t>c</a:t>
            </a:r>
            <a:r>
              <a:rPr lang="en-US" altLang="en-US"/>
              <a:t>(</a:t>
            </a:r>
            <a:r>
              <a:rPr lang="en-US" altLang="en-US" i="1"/>
              <a:t>t</a:t>
            </a:r>
            <a:r>
              <a:rPr lang="en-US" altLang="en-US"/>
              <a:t> – </a:t>
            </a:r>
            <a:r>
              <a:rPr lang="en-US" altLang="en-US" i="1">
                <a:latin typeface="Symbol" pitchFamily="2" charset="2"/>
              </a:rPr>
              <a:t>t</a:t>
            </a:r>
            <a:r>
              <a:rPr lang="en-US" altLang="en-US"/>
              <a:t>)</a:t>
            </a:r>
          </a:p>
        </p:txBody>
      </p:sp>
      <p:sp>
        <p:nvSpPr>
          <p:cNvPr id="28" name="Content Placeholder 2">
            <a:extLst>
              <a:ext uri="{FF2B5EF4-FFF2-40B4-BE49-F238E27FC236}">
                <a16:creationId xmlns:a16="http://schemas.microsoft.com/office/drawing/2014/main" id="{ED25DBC3-B18D-B26F-E3DA-968AE57839A0}"/>
              </a:ext>
            </a:extLst>
          </p:cNvPr>
          <p:cNvSpPr txBox="1">
            <a:spLocks/>
          </p:cNvSpPr>
          <p:nvPr/>
        </p:nvSpPr>
        <p:spPr bwMode="auto">
          <a:xfrm>
            <a:off x="457200" y="5257800"/>
            <a:ext cx="8305800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2800" b="1">
                <a:solidFill>
                  <a:srgbClr val="CC00CC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b="1">
                <a:solidFill>
                  <a:srgbClr val="6600FF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lvl="1">
              <a:spcBef>
                <a:spcPts val="1500"/>
              </a:spcBef>
              <a:buFontTx/>
              <a:buNone/>
            </a:pPr>
            <a:r>
              <a:rPr lang="en-US" altLang="en-US"/>
              <a:t>Update #2:</a:t>
            </a:r>
          </a:p>
          <a:p>
            <a:pPr lvl="1">
              <a:spcBef>
                <a:spcPts val="2100"/>
              </a:spcBef>
              <a:buFontTx/>
              <a:buNone/>
            </a:pPr>
            <a:r>
              <a:rPr lang="en-US" altLang="en-US"/>
              <a:t>Constant </a:t>
            </a:r>
            <a:r>
              <a:rPr lang="en-US" altLang="en-US">
                <a:latin typeface="Symbol" pitchFamily="2" charset="2"/>
              </a:rPr>
              <a:t>e</a:t>
            </a:r>
            <a:r>
              <a:rPr lang="en-US" altLang="en-US"/>
              <a:t> &gt; 0 prevents division by zero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BD4042AF-968E-5F9E-4DF6-732BB1CB4F0C}"/>
              </a:ext>
            </a:extLst>
          </p:cNvPr>
          <p:cNvGrpSpPr>
            <a:grpSpLocks/>
          </p:cNvGrpSpPr>
          <p:nvPr/>
        </p:nvGrpSpPr>
        <p:grpSpPr bwMode="auto">
          <a:xfrm>
            <a:off x="6235700" y="1233488"/>
            <a:ext cx="2755900" cy="1817687"/>
            <a:chOff x="6235700" y="1233488"/>
            <a:chExt cx="2755900" cy="1817489"/>
          </a:xfrm>
        </p:grpSpPr>
        <p:sp>
          <p:nvSpPr>
            <p:cNvPr id="18443" name="AutoShape 3">
              <a:extLst>
                <a:ext uri="{FF2B5EF4-FFF2-40B4-BE49-F238E27FC236}">
                  <a16:creationId xmlns:a16="http://schemas.microsoft.com/office/drawing/2014/main" id="{08B926FA-DE31-6043-8DF6-1E13D984CC95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6235700" y="1233488"/>
              <a:ext cx="2755900" cy="1219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endParaRPr lang="en-US" altLang="en-US" sz="2400" b="0">
                <a:solidFill>
                  <a:schemeClr val="tx1"/>
                </a:solidFill>
              </a:endParaRPr>
            </a:p>
          </p:txBody>
        </p:sp>
        <p:sp>
          <p:nvSpPr>
            <p:cNvPr id="18444" name="Rectangle 4">
              <a:extLst>
                <a:ext uri="{FF2B5EF4-FFF2-40B4-BE49-F238E27FC236}">
                  <a16:creationId xmlns:a16="http://schemas.microsoft.com/office/drawing/2014/main" id="{B61B5BFE-95C0-9DC0-CEAD-8077C36DEC0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58747" y="2071688"/>
              <a:ext cx="685635" cy="381000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spcAft>
                  <a:spcPts val="1000"/>
                </a:spcAft>
                <a:buFontTx/>
                <a:buNone/>
              </a:pPr>
              <a:r>
                <a:rPr lang="en-US" altLang="en-US" sz="1400" b="0">
                  <a:solidFill>
                    <a:srgbClr val="000000"/>
                  </a:solidFill>
                  <a:latin typeface="Calibri" panose="020F0502020204030204" pitchFamily="34" charset="0"/>
                </a:rPr>
                <a:t>A/D</a:t>
              </a:r>
              <a:endParaRPr lang="en-US" altLang="en-US" sz="2400" b="0">
                <a:solidFill>
                  <a:schemeClr val="tx1"/>
                </a:solidFill>
              </a:endParaRPr>
            </a:p>
          </p:txBody>
        </p:sp>
        <p:sp>
          <p:nvSpPr>
            <p:cNvPr id="18445" name="Rectangle 5">
              <a:extLst>
                <a:ext uri="{FF2B5EF4-FFF2-40B4-BE49-F238E27FC236}">
                  <a16:creationId xmlns:a16="http://schemas.microsoft.com/office/drawing/2014/main" id="{F4CA7751-286A-25DE-9466-55FE7E54465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20331" y="1385888"/>
              <a:ext cx="685635" cy="304800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spcAft>
                  <a:spcPts val="1000"/>
                </a:spcAft>
                <a:buFontTx/>
                <a:buNone/>
              </a:pPr>
              <a:r>
                <a:rPr lang="en-US" altLang="en-US" sz="1400" b="0">
                  <a:solidFill>
                    <a:srgbClr val="000000"/>
                  </a:solidFill>
                  <a:latin typeface="Calibri" panose="020F0502020204030204" pitchFamily="34" charset="0"/>
                </a:rPr>
                <a:t>AGC</a:t>
              </a:r>
              <a:endParaRPr lang="en-US" altLang="en-US" sz="2400" b="0">
                <a:solidFill>
                  <a:schemeClr val="tx1"/>
                </a:solidFill>
              </a:endParaRPr>
            </a:p>
          </p:txBody>
        </p:sp>
        <p:sp>
          <p:nvSpPr>
            <p:cNvPr id="18446" name="Oval 6">
              <a:extLst>
                <a:ext uri="{FF2B5EF4-FFF2-40B4-BE49-F238E27FC236}">
                  <a16:creationId xmlns:a16="http://schemas.microsoft.com/office/drawing/2014/main" id="{81F6C81B-AA65-77E9-AFAB-0B612D71B7F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45124" y="2071688"/>
              <a:ext cx="380815" cy="381000"/>
            </a:xfrm>
            <a:prstGeom prst="ellips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endParaRPr lang="en-US" altLang="en-US" sz="2400" b="0">
                <a:solidFill>
                  <a:schemeClr val="tx1"/>
                </a:solidFill>
              </a:endParaRPr>
            </a:p>
          </p:txBody>
        </p:sp>
        <p:sp>
          <p:nvSpPr>
            <p:cNvPr id="18447" name="Line 7">
              <a:extLst>
                <a:ext uri="{FF2B5EF4-FFF2-40B4-BE49-F238E27FC236}">
                  <a16:creationId xmlns:a16="http://schemas.microsoft.com/office/drawing/2014/main" id="{5ABA6073-A960-8843-49B2-00FE858BEDE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287478" y="2224088"/>
              <a:ext cx="45764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8448" name="Line 8">
              <a:extLst>
                <a:ext uri="{FF2B5EF4-FFF2-40B4-BE49-F238E27FC236}">
                  <a16:creationId xmlns:a16="http://schemas.microsoft.com/office/drawing/2014/main" id="{18F1E873-8B4A-371A-1FDF-17A0E5F5648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125939" y="2224088"/>
              <a:ext cx="532807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8449" name="Line 9">
              <a:extLst>
                <a:ext uri="{FF2B5EF4-FFF2-40B4-BE49-F238E27FC236}">
                  <a16:creationId xmlns:a16="http://schemas.microsoft.com/office/drawing/2014/main" id="{8F1D38DC-0246-8E8D-47E6-03B3065815D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334360" y="2224088"/>
              <a:ext cx="65724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8450" name="Line 10">
              <a:extLst>
                <a:ext uri="{FF2B5EF4-FFF2-40B4-BE49-F238E27FC236}">
                  <a16:creationId xmlns:a16="http://schemas.microsoft.com/office/drawing/2014/main" id="{8E6A4CA3-B478-BB21-1C0A-59AF17DBF797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6935532" y="1538288"/>
              <a:ext cx="684799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8451" name="Line 11">
              <a:extLst>
                <a:ext uri="{FF2B5EF4-FFF2-40B4-BE49-F238E27FC236}">
                  <a16:creationId xmlns:a16="http://schemas.microsoft.com/office/drawing/2014/main" id="{DE6282B7-4372-877F-A9B2-63F7F8A7F89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935532" y="1538288"/>
              <a:ext cx="0" cy="53340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8452" name="Line 12">
              <a:extLst>
                <a:ext uri="{FF2B5EF4-FFF2-40B4-BE49-F238E27FC236}">
                  <a16:creationId xmlns:a16="http://schemas.microsoft.com/office/drawing/2014/main" id="{3E9748B0-AE75-B332-62C8-07D414EC984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305965" y="1538288"/>
              <a:ext cx="68563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 type="triangle" w="med" len="med"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8453" name="Text Box 13">
              <a:extLst>
                <a:ext uri="{FF2B5EF4-FFF2-40B4-BE49-F238E27FC236}">
                  <a16:creationId xmlns:a16="http://schemas.microsoft.com/office/drawing/2014/main" id="{18D398EF-24EA-87C1-CC7A-F5BB3AAAE0F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235700" y="1915147"/>
              <a:ext cx="523621" cy="304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spcAft>
                  <a:spcPts val="1000"/>
                </a:spcAft>
                <a:buFontTx/>
                <a:buNone/>
              </a:pPr>
              <a:r>
                <a:rPr lang="en-US" altLang="en-US" sz="1400" b="0" i="1">
                  <a:solidFill>
                    <a:srgbClr val="000000"/>
                  </a:solidFill>
                  <a:latin typeface="Calibri" panose="020F0502020204030204" pitchFamily="34" charset="0"/>
                </a:rPr>
                <a:t>r</a:t>
              </a:r>
              <a:r>
                <a:rPr lang="en-US" altLang="en-US" sz="1400" b="0" baseline="-25000">
                  <a:solidFill>
                    <a:srgbClr val="000000"/>
                  </a:solidFill>
                  <a:latin typeface="Calibri" panose="020F0502020204030204" pitchFamily="34" charset="0"/>
                </a:rPr>
                <a:t>1</a:t>
              </a:r>
              <a:r>
                <a:rPr lang="en-US" altLang="en-US" sz="1400" b="0">
                  <a:solidFill>
                    <a:srgbClr val="000000"/>
                  </a:solidFill>
                  <a:latin typeface="Calibri" panose="020F0502020204030204" pitchFamily="34" charset="0"/>
                </a:rPr>
                <a:t>(</a:t>
              </a:r>
              <a:r>
                <a:rPr lang="en-US" altLang="en-US" sz="1400" b="0" i="1">
                  <a:solidFill>
                    <a:srgbClr val="000000"/>
                  </a:solidFill>
                  <a:latin typeface="Calibri" panose="020F0502020204030204" pitchFamily="34" charset="0"/>
                </a:rPr>
                <a:t>t</a:t>
              </a:r>
              <a:r>
                <a:rPr lang="en-US" altLang="en-US" sz="1400" b="0">
                  <a:solidFill>
                    <a:srgbClr val="000000"/>
                  </a:solidFill>
                  <a:latin typeface="Calibri" panose="020F0502020204030204" pitchFamily="34" charset="0"/>
                </a:rPr>
                <a:t>)</a:t>
              </a:r>
              <a:endParaRPr lang="en-US" altLang="en-US" sz="2400" b="0">
                <a:solidFill>
                  <a:schemeClr val="tx1"/>
                </a:solidFill>
              </a:endParaRPr>
            </a:p>
          </p:txBody>
        </p:sp>
        <p:sp>
          <p:nvSpPr>
            <p:cNvPr id="18454" name="Text Box 14">
              <a:extLst>
                <a:ext uri="{FF2B5EF4-FFF2-40B4-BE49-F238E27FC236}">
                  <a16:creationId xmlns:a16="http://schemas.microsoft.com/office/drawing/2014/main" id="{6A8F0DC8-D1CF-97C0-91E2-08118C432D3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115918" y="1919288"/>
              <a:ext cx="466833" cy="304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spcAft>
                  <a:spcPts val="1000"/>
                </a:spcAft>
                <a:buFontTx/>
                <a:buNone/>
              </a:pPr>
              <a:r>
                <a:rPr lang="en-US" altLang="en-US" sz="1400" b="0" i="1">
                  <a:solidFill>
                    <a:srgbClr val="000000"/>
                  </a:solidFill>
                  <a:latin typeface="Calibri" panose="020F0502020204030204" pitchFamily="34" charset="0"/>
                </a:rPr>
                <a:t>r</a:t>
              </a:r>
              <a:r>
                <a:rPr lang="en-US" altLang="en-US" sz="1400" b="0">
                  <a:solidFill>
                    <a:srgbClr val="000000"/>
                  </a:solidFill>
                  <a:latin typeface="Calibri" panose="020F0502020204030204" pitchFamily="34" charset="0"/>
                </a:rPr>
                <a:t>(</a:t>
              </a:r>
              <a:r>
                <a:rPr lang="en-US" altLang="en-US" sz="1400" b="0" i="1">
                  <a:solidFill>
                    <a:srgbClr val="000000"/>
                  </a:solidFill>
                  <a:latin typeface="Calibri" panose="020F0502020204030204" pitchFamily="34" charset="0"/>
                </a:rPr>
                <a:t>t</a:t>
              </a:r>
              <a:r>
                <a:rPr lang="en-US" altLang="en-US" sz="1400" b="0">
                  <a:solidFill>
                    <a:srgbClr val="000000"/>
                  </a:solidFill>
                  <a:latin typeface="Calibri" panose="020F0502020204030204" pitchFamily="34" charset="0"/>
                </a:rPr>
                <a:t>)</a:t>
              </a:r>
              <a:endParaRPr lang="en-US" altLang="en-US" sz="2400" b="0">
                <a:solidFill>
                  <a:schemeClr val="tx1"/>
                </a:solidFill>
              </a:endParaRPr>
            </a:p>
          </p:txBody>
        </p:sp>
        <p:sp>
          <p:nvSpPr>
            <p:cNvPr id="18455" name="Text Box 15">
              <a:extLst>
                <a:ext uri="{FF2B5EF4-FFF2-40B4-BE49-F238E27FC236}">
                  <a16:creationId xmlns:a16="http://schemas.microsoft.com/office/drawing/2014/main" id="{111C17B3-5224-64AC-BE50-9CA022898F0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296779" y="1919288"/>
              <a:ext cx="618825" cy="304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spcAft>
                  <a:spcPts val="1000"/>
                </a:spcAft>
                <a:buFontTx/>
                <a:buNone/>
              </a:pPr>
              <a:r>
                <a:rPr lang="en-US" altLang="en-US" sz="1400" b="0" i="1">
                  <a:solidFill>
                    <a:srgbClr val="000000"/>
                  </a:solidFill>
                  <a:latin typeface="Calibri" panose="020F0502020204030204" pitchFamily="34" charset="0"/>
                </a:rPr>
                <a:t>r</a:t>
              </a:r>
              <a:r>
                <a:rPr lang="en-US" altLang="en-US" sz="1400" b="0">
                  <a:solidFill>
                    <a:srgbClr val="000000"/>
                  </a:solidFill>
                  <a:latin typeface="Calibri" panose="020F0502020204030204" pitchFamily="34" charset="0"/>
                </a:rPr>
                <a:t>[</a:t>
              </a:r>
              <a:r>
                <a:rPr lang="en-US" altLang="en-US" sz="1400" b="0" i="1">
                  <a:solidFill>
                    <a:srgbClr val="000000"/>
                  </a:solidFill>
                  <a:latin typeface="Calibri" panose="020F0502020204030204" pitchFamily="34" charset="0"/>
                </a:rPr>
                <a:t>m</a:t>
              </a:r>
              <a:r>
                <a:rPr lang="en-US" altLang="en-US" sz="1400" b="0">
                  <a:solidFill>
                    <a:srgbClr val="000000"/>
                  </a:solidFill>
                  <a:latin typeface="Calibri" panose="020F0502020204030204" pitchFamily="34" charset="0"/>
                </a:rPr>
                <a:t>]</a:t>
              </a:r>
              <a:endParaRPr lang="en-US" altLang="en-US" sz="2400" b="0">
                <a:solidFill>
                  <a:schemeClr val="tx1"/>
                </a:solidFill>
              </a:endParaRPr>
            </a:p>
          </p:txBody>
        </p:sp>
        <p:sp>
          <p:nvSpPr>
            <p:cNvPr id="18456" name="Line 16">
              <a:extLst>
                <a:ext uri="{FF2B5EF4-FFF2-40B4-BE49-F238E27FC236}">
                  <a16:creationId xmlns:a16="http://schemas.microsoft.com/office/drawing/2014/main" id="{8E8DC4AC-85E5-FECD-EA86-7C02DE5C02D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821120" y="2106475"/>
              <a:ext cx="227988" cy="30480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8457" name="Line 17">
              <a:extLst>
                <a:ext uri="{FF2B5EF4-FFF2-40B4-BE49-F238E27FC236}">
                  <a16:creationId xmlns:a16="http://schemas.microsoft.com/office/drawing/2014/main" id="{F59FCE78-2A69-5E74-F7F5-A508B70D3C32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6821120" y="2106475"/>
              <a:ext cx="227988" cy="30480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8458" name="Text Box 18">
              <a:extLst>
                <a:ext uri="{FF2B5EF4-FFF2-40B4-BE49-F238E27FC236}">
                  <a16:creationId xmlns:a16="http://schemas.microsoft.com/office/drawing/2014/main" id="{97DA5891-884F-76E0-4C71-CB73D29EDC2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111742" y="1233488"/>
              <a:ext cx="465998" cy="304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spcAft>
                  <a:spcPts val="1000"/>
                </a:spcAft>
                <a:buFontTx/>
                <a:buNone/>
              </a:pPr>
              <a:r>
                <a:rPr lang="en-US" altLang="en-US" sz="1400" b="0" i="1">
                  <a:solidFill>
                    <a:srgbClr val="000000"/>
                  </a:solidFill>
                  <a:latin typeface="Calibri" panose="020F0502020204030204" pitchFamily="34" charset="0"/>
                </a:rPr>
                <a:t>c</a:t>
              </a:r>
              <a:r>
                <a:rPr lang="en-US" altLang="en-US" sz="1400" b="0">
                  <a:solidFill>
                    <a:srgbClr val="000000"/>
                  </a:solidFill>
                  <a:latin typeface="Calibri" panose="020F0502020204030204" pitchFamily="34" charset="0"/>
                </a:rPr>
                <a:t>(</a:t>
              </a:r>
              <a:r>
                <a:rPr lang="en-US" altLang="en-US" sz="1400" b="0" i="1">
                  <a:solidFill>
                    <a:srgbClr val="000000"/>
                  </a:solidFill>
                  <a:latin typeface="Calibri" panose="020F0502020204030204" pitchFamily="34" charset="0"/>
                </a:rPr>
                <a:t>t</a:t>
              </a:r>
              <a:r>
                <a:rPr lang="en-US" altLang="en-US" sz="1400" b="0">
                  <a:solidFill>
                    <a:srgbClr val="000000"/>
                  </a:solidFill>
                  <a:latin typeface="Calibri" panose="020F0502020204030204" pitchFamily="34" charset="0"/>
                </a:rPr>
                <a:t>)</a:t>
              </a:r>
              <a:endParaRPr lang="en-US" altLang="en-US" sz="2400" b="0">
                <a:solidFill>
                  <a:schemeClr val="tx1"/>
                </a:solidFill>
              </a:endParaRPr>
            </a:p>
          </p:txBody>
        </p:sp>
        <p:sp>
          <p:nvSpPr>
            <p:cNvPr id="18459" name="Line 19">
              <a:extLst>
                <a:ext uri="{FF2B5EF4-FFF2-40B4-BE49-F238E27FC236}">
                  <a16:creationId xmlns:a16="http://schemas.microsoft.com/office/drawing/2014/main" id="{E8CFC1CC-6A64-9F08-BB42-0BC7B017E866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8991600" y="1538288"/>
              <a:ext cx="0" cy="68580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cxnSp>
          <p:nvCxnSpPr>
            <p:cNvPr id="18460" name="Straight Arrow Connector 126">
              <a:extLst>
                <a:ext uri="{FF2B5EF4-FFF2-40B4-BE49-F238E27FC236}">
                  <a16:creationId xmlns:a16="http://schemas.microsoft.com/office/drawing/2014/main" id="{A1AC0FD6-7CD5-BAD1-575B-D8AF651CA000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flipV="1">
              <a:off x="8001000" y="2438400"/>
              <a:ext cx="0" cy="30480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8461" name="TextBox 127">
              <a:extLst>
                <a:ext uri="{FF2B5EF4-FFF2-40B4-BE49-F238E27FC236}">
                  <a16:creationId xmlns:a16="http://schemas.microsoft.com/office/drawing/2014/main" id="{47B6FD3D-644A-4640-64D2-3278EC0A982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620000" y="2743200"/>
              <a:ext cx="762000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en-US" altLang="en-US" sz="1400" b="0" i="1">
                  <a:solidFill>
                    <a:schemeClr val="tx1"/>
                  </a:solidFill>
                  <a:latin typeface="Calibri" panose="020F0502020204030204" pitchFamily="34" charset="0"/>
                  <a:sym typeface="Symbol" pitchFamily="2" charset="2"/>
                </a:rPr>
                <a:t>f</a:t>
              </a:r>
              <a:r>
                <a:rPr lang="en-US" altLang="en-US" sz="1400" b="0" baseline="-25000">
                  <a:solidFill>
                    <a:schemeClr val="tx1"/>
                  </a:solidFill>
                  <a:latin typeface="Calibri" panose="020F0502020204030204" pitchFamily="34" charset="0"/>
                </a:rPr>
                <a:t>s</a:t>
              </a:r>
              <a:endParaRPr lang="en-US" altLang="en-US" sz="1400" b="0" i="1">
                <a:solidFill>
                  <a:schemeClr val="tx1"/>
                </a:solidFill>
                <a:latin typeface="Calibri" panose="020F0502020204030204" pitchFamily="34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5" grpId="0"/>
      <p:bldP spid="26" grpId="0"/>
      <p:bldP spid="27" grpId="0"/>
      <p:bldP spid="2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2">
            <a:extLst>
              <a:ext uri="{FF2B5EF4-FFF2-40B4-BE49-F238E27FC236}">
                <a16:creationId xmlns:a16="http://schemas.microsoft.com/office/drawing/2014/main" id="{E10F63C9-BAB7-BE31-F926-F0A21981FAD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Channel Equalizer</a:t>
            </a:r>
          </a:p>
        </p:txBody>
      </p:sp>
      <p:sp>
        <p:nvSpPr>
          <p:cNvPr id="19458" name="Rectangle 3">
            <a:extLst>
              <a:ext uri="{FF2B5EF4-FFF2-40B4-BE49-F238E27FC236}">
                <a16:creationId xmlns:a16="http://schemas.microsoft.com/office/drawing/2014/main" id="{D303B3E5-D139-3DA2-4E5C-D2CE1D0E4689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Mitigates linear distortion in channel</a:t>
            </a:r>
          </a:p>
          <a:p>
            <a:r>
              <a:rPr lang="en-US" altLang="en-US">
                <a:ea typeface="ＭＳ Ｐゴシック" panose="020B0600070205080204" pitchFamily="34" charset="-128"/>
              </a:rPr>
              <a:t>When placed after A/D converter</a:t>
            </a:r>
          </a:p>
          <a:p>
            <a:pPr lvl="1">
              <a:buFontTx/>
              <a:buNone/>
            </a:pPr>
            <a:r>
              <a:rPr lang="en-US" altLang="en-US" i="1">
                <a:ea typeface="ＭＳ Ｐゴシック" panose="020B0600070205080204" pitchFamily="34" charset="-128"/>
              </a:rPr>
              <a:t>Time domain</a:t>
            </a:r>
            <a:r>
              <a:rPr lang="en-US" altLang="en-US">
                <a:ea typeface="ＭＳ Ｐゴシック" panose="020B0600070205080204" pitchFamily="34" charset="-128"/>
              </a:rPr>
              <a:t>: shortens channel impulse response</a:t>
            </a:r>
          </a:p>
          <a:p>
            <a:pPr lvl="1">
              <a:buFontTx/>
              <a:buNone/>
            </a:pPr>
            <a:r>
              <a:rPr lang="en-US" altLang="en-US" i="1">
                <a:ea typeface="ＭＳ Ｐゴシック" panose="020B0600070205080204" pitchFamily="34" charset="-128"/>
              </a:rPr>
              <a:t>Frequency domain</a:t>
            </a:r>
            <a:r>
              <a:rPr lang="en-US" altLang="en-US">
                <a:ea typeface="ＭＳ Ｐゴシック" panose="020B0600070205080204" pitchFamily="34" charset="-128"/>
              </a:rPr>
              <a:t>: compensates channel distortion over entire discrete-time frequency band instead of transmission band</a:t>
            </a:r>
          </a:p>
          <a:p>
            <a:pPr>
              <a:spcBef>
                <a:spcPts val="1200"/>
              </a:spcBef>
            </a:pPr>
            <a:r>
              <a:rPr lang="en-US" altLang="en-US">
                <a:ea typeface="ＭＳ Ｐゴシック" panose="020B0600070205080204" pitchFamily="34" charset="-128"/>
              </a:rPr>
              <a:t>Ideal channel</a:t>
            </a:r>
          </a:p>
          <a:p>
            <a:pPr lvl="1">
              <a:spcBef>
                <a:spcPts val="600"/>
              </a:spcBef>
              <a:buFontTx/>
              <a:buNone/>
            </a:pPr>
            <a:r>
              <a:rPr lang="en-US" altLang="en-US">
                <a:ea typeface="ＭＳ Ｐゴシック" panose="020B0600070205080204" pitchFamily="34" charset="-128"/>
              </a:rPr>
              <a:t>Cascade of delay </a:t>
            </a:r>
            <a:r>
              <a:rPr lang="en-US" altLang="en-US">
                <a:latin typeface="Symbol" pitchFamily="2" charset="2"/>
                <a:ea typeface="ＭＳ Ｐゴシック" panose="020B0600070205080204" pitchFamily="34" charset="-128"/>
              </a:rPr>
              <a:t>D</a:t>
            </a:r>
            <a:r>
              <a:rPr lang="en-US" altLang="en-US">
                <a:ea typeface="ＭＳ Ｐゴシック" panose="020B0600070205080204" pitchFamily="34" charset="-128"/>
              </a:rPr>
              <a:t> and gain </a:t>
            </a:r>
            <a:r>
              <a:rPr lang="en-US" altLang="en-US" i="1">
                <a:ea typeface="ＭＳ Ｐゴシック" panose="020B0600070205080204" pitchFamily="34" charset="-128"/>
              </a:rPr>
              <a:t>g</a:t>
            </a:r>
          </a:p>
          <a:p>
            <a:pPr lvl="1">
              <a:spcBef>
                <a:spcPts val="600"/>
              </a:spcBef>
              <a:buFontTx/>
              <a:buNone/>
            </a:pPr>
            <a:r>
              <a:rPr lang="en-US" altLang="en-US" i="1">
                <a:ea typeface="ＭＳ Ｐゴシック" panose="020B0600070205080204" pitchFamily="34" charset="-128"/>
              </a:rPr>
              <a:t>Impulse response</a:t>
            </a:r>
            <a:r>
              <a:rPr lang="en-US" altLang="en-US">
                <a:ea typeface="ＭＳ Ｐゴシック" panose="020B0600070205080204" pitchFamily="34" charset="-128"/>
              </a:rPr>
              <a:t>:  impulse delayed by </a:t>
            </a:r>
            <a:r>
              <a:rPr lang="en-US" altLang="en-US">
                <a:latin typeface="Symbol" pitchFamily="2" charset="2"/>
                <a:ea typeface="ＭＳ Ｐゴシック" panose="020B0600070205080204" pitchFamily="34" charset="-128"/>
              </a:rPr>
              <a:t>D </a:t>
            </a:r>
            <a:r>
              <a:rPr lang="en-US" altLang="en-US">
                <a:ea typeface="ＭＳ Ｐゴシック" panose="020B0600070205080204" pitchFamily="34" charset="-128"/>
              </a:rPr>
              <a:t>with amplitude </a:t>
            </a:r>
            <a:r>
              <a:rPr lang="en-US" altLang="en-US" i="1">
                <a:ea typeface="ＭＳ Ｐゴシック" panose="020B0600070205080204" pitchFamily="34" charset="-128"/>
              </a:rPr>
              <a:t>g</a:t>
            </a:r>
          </a:p>
          <a:p>
            <a:pPr lvl="1">
              <a:spcBef>
                <a:spcPts val="600"/>
              </a:spcBef>
              <a:buFontTx/>
              <a:buNone/>
            </a:pPr>
            <a:r>
              <a:rPr lang="en-US" altLang="en-US" i="1">
                <a:ea typeface="ＭＳ Ｐゴシック" panose="020B0600070205080204" pitchFamily="34" charset="-128"/>
              </a:rPr>
              <a:t>Frequency response</a:t>
            </a:r>
            <a:r>
              <a:rPr lang="en-US" altLang="en-US">
                <a:ea typeface="ＭＳ Ｐゴシック" panose="020B0600070205080204" pitchFamily="34" charset="-128"/>
              </a:rPr>
              <a:t>: allpass and linear phase (no distortion)</a:t>
            </a:r>
          </a:p>
          <a:p>
            <a:pPr lvl="1">
              <a:spcBef>
                <a:spcPts val="600"/>
              </a:spcBef>
              <a:buFontTx/>
              <a:buNone/>
            </a:pPr>
            <a:r>
              <a:rPr lang="en-US" altLang="en-US">
                <a:ea typeface="ＭＳ Ｐゴシック" panose="020B0600070205080204" pitchFamily="34" charset="-128"/>
              </a:rPr>
              <a:t>Undo effects by discarding </a:t>
            </a:r>
            <a:r>
              <a:rPr lang="en-US" altLang="en-US">
                <a:latin typeface="Symbol" pitchFamily="2" charset="2"/>
                <a:ea typeface="ＭＳ Ｐゴシック" panose="020B0600070205080204" pitchFamily="34" charset="-128"/>
              </a:rPr>
              <a:t>D</a:t>
            </a:r>
            <a:r>
              <a:rPr lang="en-US" altLang="en-US">
                <a:ea typeface="ＭＳ Ｐゴシック" panose="020B0600070205080204" pitchFamily="34" charset="-128"/>
              </a:rPr>
              <a:t> samples and scaling by 1/</a:t>
            </a:r>
            <a:r>
              <a:rPr lang="en-US" altLang="en-US" i="1">
                <a:ea typeface="ＭＳ Ｐゴシック" panose="020B0600070205080204" pitchFamily="34" charset="-128"/>
              </a:rPr>
              <a:t>g</a:t>
            </a:r>
          </a:p>
        </p:txBody>
      </p:sp>
      <p:sp>
        <p:nvSpPr>
          <p:cNvPr id="19459" name="Slide Number Placeholder 3">
            <a:extLst>
              <a:ext uri="{FF2B5EF4-FFF2-40B4-BE49-F238E27FC236}">
                <a16:creationId xmlns:a16="http://schemas.microsoft.com/office/drawing/2014/main" id="{0D7D8849-B3F3-2944-577F-2E566B6C84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800" b="1">
                <a:solidFill>
                  <a:srgbClr val="CC00CC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b="1">
                <a:solidFill>
                  <a:srgbClr val="6600FF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b="0">
                <a:solidFill>
                  <a:schemeClr val="tx1"/>
                </a:solidFill>
              </a:rPr>
              <a:t>16 - </a:t>
            </a:r>
            <a:fld id="{40CE6054-0A7E-4241-86D1-6C7C74AA032E}" type="slidenum">
              <a:rPr lang="en-US" altLang="en-US" sz="1400" b="0" smtClean="0">
                <a:solidFill>
                  <a:schemeClr val="tx1"/>
                </a:solidFill>
              </a:rPr>
              <a:pPr>
                <a:spcBef>
                  <a:spcPct val="0"/>
                </a:spcBef>
                <a:buFontTx/>
                <a:buNone/>
              </a:pPr>
              <a:t>5</a:t>
            </a:fld>
            <a:endParaRPr lang="en-US" altLang="en-US" sz="1400" b="0">
              <a:solidFill>
                <a:schemeClr val="tx1"/>
              </a:solidFill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3D50FE5D-6002-EF37-3016-E0AADACD9A1C}"/>
              </a:ext>
            </a:extLst>
          </p:cNvPr>
          <p:cNvGrpSpPr>
            <a:grpSpLocks/>
          </p:cNvGrpSpPr>
          <p:nvPr/>
        </p:nvGrpSpPr>
        <p:grpSpPr bwMode="auto">
          <a:xfrm>
            <a:off x="4943475" y="3886200"/>
            <a:ext cx="3362325" cy="808038"/>
            <a:chOff x="4943475" y="3886200"/>
            <a:chExt cx="3362325" cy="808038"/>
          </a:xfrm>
        </p:grpSpPr>
        <p:sp>
          <p:nvSpPr>
            <p:cNvPr id="19461" name="Line 6">
              <a:extLst>
                <a:ext uri="{FF2B5EF4-FFF2-40B4-BE49-F238E27FC236}">
                  <a16:creationId xmlns:a16="http://schemas.microsoft.com/office/drawing/2014/main" id="{9AB352DB-60B4-8B32-48F5-071162898879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943475" y="4291013"/>
              <a:ext cx="576263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/>
            </a:ln>
            <a:scene3d>
              <a:camera prst="legacyObliqueTopRight"/>
              <a:lightRig rig="legacyFlat3" dir="b"/>
            </a:scene3d>
            <a:sp3d extrusionH="201600" prstMaterial="legacyMatte">
              <a:bevelT w="13500" h="13500" prst="angle"/>
              <a:bevelB w="13500" h="13500" prst="angle"/>
              <a:extrusionClr>
                <a:schemeClr val="tx1"/>
              </a:extrusionClr>
              <a:contourClr>
                <a:schemeClr val="tx1"/>
              </a:contourClr>
            </a:sp3d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>
              <a:flatTx/>
            </a:bodyPr>
            <a:lstStyle/>
            <a:p>
              <a:endParaRPr lang="en-US"/>
            </a:p>
          </p:txBody>
        </p:sp>
        <p:sp>
          <p:nvSpPr>
            <p:cNvPr id="19462" name="Rectangle 38">
              <a:extLst>
                <a:ext uri="{FF2B5EF4-FFF2-40B4-BE49-F238E27FC236}">
                  <a16:creationId xmlns:a16="http://schemas.microsoft.com/office/drawing/2014/main" id="{5C1DBD8E-0387-1184-A514-D7A7222D37A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14975" y="4017963"/>
              <a:ext cx="914400" cy="547687"/>
            </a:xfrm>
            <a:prstGeom prst="rect">
              <a:avLst/>
            </a:prstGeom>
            <a:solidFill>
              <a:srgbClr val="FFFF00"/>
            </a:solidFill>
            <a:ln w="9525">
              <a:miter lim="800000"/>
              <a:headEnd/>
              <a:tailEnd/>
            </a:ln>
            <a:scene3d>
              <a:camera prst="legacyObliqueTopRight"/>
              <a:lightRig rig="legacyFlat3" dir="b"/>
            </a:scene3d>
            <a:sp3d extrusionH="201600" prstMaterial="legacyMatte">
              <a:bevelT w="13500" h="13500" prst="angle"/>
              <a:bevelB w="13500" h="13500" prst="angle"/>
              <a:extrusionClr>
                <a:srgbClr val="FFFF00"/>
              </a:extrusionClr>
              <a:contourClr>
                <a:srgbClr val="FFFF00"/>
              </a:contourClr>
            </a:sp3d>
          </p:spPr>
          <p:txBody>
            <a:bodyPr wrap="none" anchor="ctr">
              <a:flatTx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en-US" altLang="en-US" sz="2400" b="0" i="1">
                  <a:solidFill>
                    <a:schemeClr val="tx1"/>
                  </a:solidFill>
                  <a:sym typeface="Symbol" pitchFamily="2" charset="2"/>
                </a:rPr>
                <a:t>z</a:t>
              </a:r>
              <a:r>
                <a:rPr lang="en-US" altLang="en-US" sz="2400" b="0" baseline="30000">
                  <a:solidFill>
                    <a:schemeClr val="tx1"/>
                  </a:solidFill>
                  <a:sym typeface="Symbol" pitchFamily="2" charset="2"/>
                </a:rPr>
                <a:t>- </a:t>
              </a:r>
              <a:endParaRPr lang="en-US" altLang="en-US" sz="2400" b="0">
                <a:solidFill>
                  <a:schemeClr val="tx1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19463" name="Line 8">
              <a:extLst>
                <a:ext uri="{FF2B5EF4-FFF2-40B4-BE49-F238E27FC236}">
                  <a16:creationId xmlns:a16="http://schemas.microsoft.com/office/drawing/2014/main" id="{CFC02791-8A31-84BD-6329-1448B5FEE2E5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6418263" y="4286250"/>
              <a:ext cx="636587" cy="0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prstDash val="sysDash"/>
              <a:round/>
              <a:headEnd/>
              <a:tailEnd type="triangle" w="med" len="med"/>
            </a:ln>
            <a:scene3d>
              <a:camera prst="legacyObliqueTopRight"/>
              <a:lightRig rig="legacyFlat3" dir="b"/>
            </a:scene3d>
            <a:sp3d extrusionH="201600" prstMaterial="legacyMatte">
              <a:bevelT w="13500" h="13500" prst="angle"/>
              <a:bevelB w="13500" h="13500" prst="angle"/>
              <a:extrusionClr>
                <a:schemeClr val="tx1"/>
              </a:extrusionClr>
              <a:contourClr>
                <a:schemeClr val="tx1"/>
              </a:contourClr>
            </a:sp3d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>
              <a:flatTx/>
            </a:bodyPr>
            <a:lstStyle/>
            <a:p>
              <a:endParaRPr lang="en-US"/>
            </a:p>
          </p:txBody>
        </p:sp>
        <p:sp>
          <p:nvSpPr>
            <p:cNvPr id="19464" name="AutoShape 29">
              <a:extLst>
                <a:ext uri="{FF2B5EF4-FFF2-40B4-BE49-F238E27FC236}">
                  <a16:creationId xmlns:a16="http://schemas.microsoft.com/office/drawing/2014/main" id="{A0156366-56EA-CF11-AF5F-8DE1B3FC7299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7107238" y="3859212"/>
              <a:ext cx="808038" cy="862013"/>
            </a:xfrm>
            <a:prstGeom prst="triangle">
              <a:avLst>
                <a:gd name="adj" fmla="val 50000"/>
              </a:avLst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317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/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endParaRPr lang="en-US" altLang="en-US" sz="2400" b="0">
                <a:solidFill>
                  <a:schemeClr val="tx1"/>
                </a:solidFill>
              </a:endParaRPr>
            </a:p>
          </p:txBody>
        </p:sp>
        <p:sp>
          <p:nvSpPr>
            <p:cNvPr id="19465" name="Rectangle 30">
              <a:extLst>
                <a:ext uri="{FF2B5EF4-FFF2-40B4-BE49-F238E27FC236}">
                  <a16:creationId xmlns:a16="http://schemas.microsoft.com/office/drawing/2014/main" id="{49A8D147-5F2D-A4BF-2224-A0908C103F4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12000" y="3976688"/>
              <a:ext cx="492125" cy="5476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lnSpc>
                  <a:spcPct val="80000"/>
                </a:lnSpc>
                <a:spcBef>
                  <a:spcPct val="0"/>
                </a:spcBef>
                <a:buFontTx/>
                <a:buNone/>
              </a:pPr>
              <a:r>
                <a:rPr lang="en-US" altLang="en-US" sz="2400" b="0">
                  <a:solidFill>
                    <a:schemeClr val="bg1"/>
                  </a:solidFill>
                </a:rPr>
                <a:t>g</a:t>
              </a:r>
              <a:endParaRPr lang="en-US" altLang="en-US" sz="2400" b="0">
                <a:solidFill>
                  <a:schemeClr val="tx1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19466" name="Line 31">
              <a:extLst>
                <a:ext uri="{FF2B5EF4-FFF2-40B4-BE49-F238E27FC236}">
                  <a16:creationId xmlns:a16="http://schemas.microsoft.com/office/drawing/2014/main" id="{92BDA973-78B7-BF08-4EC5-CBA4B206F83A}"/>
                </a:ext>
              </a:extLst>
            </p:cNvPr>
            <p:cNvSpPr>
              <a:spLocks noChangeShapeType="1"/>
            </p:cNvSpPr>
            <p:nvPr/>
          </p:nvSpPr>
          <p:spPr bwMode="auto">
            <a:xfrm rot="1468900">
              <a:off x="7046913" y="4083050"/>
              <a:ext cx="949325" cy="1588"/>
            </a:xfrm>
            <a:prstGeom prst="line">
              <a:avLst/>
            </a:prstGeom>
            <a:noFill/>
            <a:ln w="114300">
              <a:solidFill>
                <a:srgbClr val="008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lIns="0" tIns="0" rIns="0" bIns="0" anchor="ctr"/>
            <a:lstStyle/>
            <a:p>
              <a:endParaRPr lang="en-US"/>
            </a:p>
          </p:txBody>
        </p:sp>
        <p:sp>
          <p:nvSpPr>
            <p:cNvPr id="19467" name="Line 32">
              <a:extLst>
                <a:ext uri="{FF2B5EF4-FFF2-40B4-BE49-F238E27FC236}">
                  <a16:creationId xmlns:a16="http://schemas.microsoft.com/office/drawing/2014/main" id="{EA147ECB-6722-8AC2-92E7-43CF1E9913A2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7894638" y="4295775"/>
              <a:ext cx="41116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scene3d>
              <a:camera prst="legacyObliqueTopRight"/>
              <a:lightRig rig="legacyFlat3" dir="b"/>
            </a:scene3d>
            <a:sp3d extrusionH="201600" prstMaterial="legacyMatte">
              <a:bevelT w="13500" h="13500" prst="angle"/>
              <a:bevelB w="13500" h="13500" prst="angle"/>
              <a:extrusionClr>
                <a:schemeClr val="tx1"/>
              </a:extrusionClr>
              <a:contourClr>
                <a:schemeClr val="tx1"/>
              </a:contourClr>
            </a:sp3d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>
              <a:flatTx/>
            </a:bodyPr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Title 1">
            <a:extLst>
              <a:ext uri="{FF2B5EF4-FFF2-40B4-BE49-F238E27FC236}">
                <a16:creationId xmlns:a16="http://schemas.microsoft.com/office/drawing/2014/main" id="{3E700DBD-E692-FC26-D41C-1A220F5824D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Channel Equalizer</a:t>
            </a:r>
          </a:p>
        </p:txBody>
      </p:sp>
      <p:sp>
        <p:nvSpPr>
          <p:cNvPr id="20482" name="Content Placeholder 2">
            <a:extLst>
              <a:ext uri="{FF2B5EF4-FFF2-40B4-BE49-F238E27FC236}">
                <a16:creationId xmlns:a16="http://schemas.microsoft.com/office/drawing/2014/main" id="{606852AC-5503-AB2D-6623-8502FBD621E8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1200"/>
              </a:spcBef>
            </a:pPr>
            <a:r>
              <a:rPr lang="en-US" altLang="en-US">
                <a:ea typeface="ＭＳ Ｐゴシック" panose="020B0600070205080204" pitchFamily="34" charset="-128"/>
              </a:rPr>
              <a:t>IIR equalizer</a:t>
            </a:r>
          </a:p>
          <a:p>
            <a:pPr lvl="1">
              <a:spcBef>
                <a:spcPts val="600"/>
              </a:spcBef>
              <a:buFontTx/>
              <a:buNone/>
            </a:pPr>
            <a:r>
              <a:rPr lang="en-US" altLang="en-US">
                <a:ea typeface="ＭＳ Ｐゴシック" panose="020B0600070205080204" pitchFamily="34" charset="-128"/>
              </a:rPr>
              <a:t>Ignore noise </a:t>
            </a:r>
            <a:r>
              <a:rPr lang="en-US" altLang="en-US" i="1">
                <a:ea typeface="ＭＳ Ｐゴシック" panose="020B0600070205080204" pitchFamily="34" charset="-128"/>
              </a:rPr>
              <a:t>n</a:t>
            </a:r>
            <a:r>
              <a:rPr lang="en-US" altLang="en-US" i="1" baseline="-25000">
                <a:ea typeface="ＭＳ Ｐゴシック" panose="020B0600070205080204" pitchFamily="34" charset="-128"/>
              </a:rPr>
              <a:t>m</a:t>
            </a:r>
          </a:p>
          <a:p>
            <a:pPr lvl="1">
              <a:spcBef>
                <a:spcPts val="1200"/>
              </a:spcBef>
              <a:buFontTx/>
              <a:buNone/>
            </a:pPr>
            <a:r>
              <a:rPr lang="en-US" altLang="en-US">
                <a:ea typeface="ＭＳ Ｐゴシック" panose="020B0600070205080204" pitchFamily="34" charset="-128"/>
              </a:rPr>
              <a:t>Set error </a:t>
            </a:r>
            <a:r>
              <a:rPr lang="en-US" altLang="en-US" i="1">
                <a:ea typeface="ＭＳ Ｐゴシック" panose="020B0600070205080204" pitchFamily="34" charset="-128"/>
              </a:rPr>
              <a:t>e</a:t>
            </a:r>
            <a:r>
              <a:rPr lang="en-US" altLang="en-US" i="1" baseline="-25000">
                <a:ea typeface="ＭＳ Ｐゴシック" panose="020B0600070205080204" pitchFamily="34" charset="-128"/>
              </a:rPr>
              <a:t>m </a:t>
            </a:r>
            <a:r>
              <a:rPr lang="en-US" altLang="en-US">
                <a:ea typeface="ＭＳ Ｐゴシック" panose="020B0600070205080204" pitchFamily="34" charset="-128"/>
              </a:rPr>
              <a:t>to zero</a:t>
            </a:r>
          </a:p>
          <a:p>
            <a:pPr lvl="1">
              <a:spcBef>
                <a:spcPts val="1200"/>
              </a:spcBef>
              <a:buFontTx/>
              <a:buNone/>
            </a:pPr>
            <a:r>
              <a:rPr lang="en-US" altLang="en-US" i="1">
                <a:ea typeface="ＭＳ Ｐゴシック" panose="020B0600070205080204" pitchFamily="34" charset="-128"/>
              </a:rPr>
              <a:t>H</a:t>
            </a:r>
            <a:r>
              <a:rPr lang="en-US" altLang="en-US">
                <a:ea typeface="ＭＳ Ｐゴシック" panose="020B0600070205080204" pitchFamily="34" charset="-128"/>
              </a:rPr>
              <a:t>(</a:t>
            </a:r>
            <a:r>
              <a:rPr lang="en-US" altLang="en-US" i="1">
                <a:ea typeface="ＭＳ Ｐゴシック" panose="020B0600070205080204" pitchFamily="34" charset="-128"/>
              </a:rPr>
              <a:t>z</a:t>
            </a:r>
            <a:r>
              <a:rPr lang="en-US" altLang="en-US">
                <a:ea typeface="ＭＳ Ｐゴシック" panose="020B0600070205080204" pitchFamily="34" charset="-128"/>
              </a:rPr>
              <a:t>) </a:t>
            </a:r>
            <a:r>
              <a:rPr lang="en-US" altLang="en-US" i="1">
                <a:ea typeface="ＭＳ Ｐゴシック" panose="020B0600070205080204" pitchFamily="34" charset="-128"/>
              </a:rPr>
              <a:t>W</a:t>
            </a:r>
            <a:r>
              <a:rPr lang="en-US" altLang="en-US">
                <a:ea typeface="ＭＳ Ｐゴシック" panose="020B0600070205080204" pitchFamily="34" charset="-128"/>
              </a:rPr>
              <a:t>(</a:t>
            </a:r>
            <a:r>
              <a:rPr lang="en-US" altLang="en-US" i="1">
                <a:ea typeface="ＭＳ Ｐゴシック" panose="020B0600070205080204" pitchFamily="34" charset="-128"/>
              </a:rPr>
              <a:t>z</a:t>
            </a:r>
            <a:r>
              <a:rPr lang="en-US" altLang="en-US">
                <a:ea typeface="ＭＳ Ｐゴシック" panose="020B0600070205080204" pitchFamily="34" charset="-128"/>
              </a:rPr>
              <a:t>) = </a:t>
            </a:r>
            <a:r>
              <a:rPr lang="en-US" altLang="en-US" i="1">
                <a:ea typeface="ＭＳ Ｐゴシック" panose="020B0600070205080204" pitchFamily="34" charset="-128"/>
              </a:rPr>
              <a:t>g</a:t>
            </a:r>
            <a:r>
              <a:rPr lang="en-US" altLang="en-US">
                <a:ea typeface="ＭＳ Ｐゴシック" panose="020B0600070205080204" pitchFamily="34" charset="-128"/>
              </a:rPr>
              <a:t> </a:t>
            </a:r>
            <a:r>
              <a:rPr lang="en-US" altLang="en-US" i="1">
                <a:ea typeface="ＭＳ Ｐゴシック" panose="020B0600070205080204" pitchFamily="34" charset="-128"/>
              </a:rPr>
              <a:t>z</a:t>
            </a:r>
            <a:r>
              <a:rPr lang="en-US" altLang="en-US" baseline="30000">
                <a:ea typeface="ＭＳ Ｐゴシック" panose="020B0600070205080204" pitchFamily="34" charset="-128"/>
              </a:rPr>
              <a:t>-</a:t>
            </a:r>
            <a:r>
              <a:rPr lang="en-US" altLang="en-US" baseline="30000">
                <a:latin typeface="Symbol" pitchFamily="2" charset="2"/>
                <a:ea typeface="ＭＳ Ｐゴシック" panose="020B0600070205080204" pitchFamily="34" charset="-128"/>
              </a:rPr>
              <a:t>D</a:t>
            </a:r>
          </a:p>
          <a:p>
            <a:pPr lvl="1">
              <a:spcBef>
                <a:spcPct val="50000"/>
              </a:spcBef>
              <a:buFontTx/>
              <a:buNone/>
            </a:pPr>
            <a:r>
              <a:rPr lang="en-US" altLang="en-US" i="1">
                <a:ea typeface="ＭＳ Ｐゴシック" panose="020B0600070205080204" pitchFamily="34" charset="-128"/>
              </a:rPr>
              <a:t>W</a:t>
            </a:r>
            <a:r>
              <a:rPr lang="en-US" altLang="en-US">
                <a:ea typeface="ＭＳ Ｐゴシック" panose="020B0600070205080204" pitchFamily="34" charset="-128"/>
              </a:rPr>
              <a:t>(</a:t>
            </a:r>
            <a:r>
              <a:rPr lang="en-US" altLang="en-US" i="1">
                <a:ea typeface="ＭＳ Ｐゴシック" panose="020B0600070205080204" pitchFamily="34" charset="-128"/>
              </a:rPr>
              <a:t>z</a:t>
            </a:r>
            <a:r>
              <a:rPr lang="en-US" altLang="en-US">
                <a:ea typeface="ＭＳ Ｐゴシック" panose="020B0600070205080204" pitchFamily="34" charset="-128"/>
              </a:rPr>
              <a:t>) = </a:t>
            </a:r>
            <a:r>
              <a:rPr lang="en-US" altLang="en-US" i="1">
                <a:ea typeface="ＭＳ Ｐゴシック" panose="020B0600070205080204" pitchFamily="34" charset="-128"/>
              </a:rPr>
              <a:t>g</a:t>
            </a:r>
            <a:r>
              <a:rPr lang="en-US" altLang="en-US">
                <a:ea typeface="ＭＳ Ｐゴシック" panose="020B0600070205080204" pitchFamily="34" charset="-128"/>
              </a:rPr>
              <a:t> </a:t>
            </a:r>
            <a:r>
              <a:rPr lang="en-US" altLang="en-US" i="1">
                <a:ea typeface="ＭＳ Ｐゴシック" panose="020B0600070205080204" pitchFamily="34" charset="-128"/>
              </a:rPr>
              <a:t>z</a:t>
            </a:r>
            <a:r>
              <a:rPr lang="en-US" altLang="en-US" baseline="30000">
                <a:ea typeface="ＭＳ Ｐゴシック" panose="020B0600070205080204" pitchFamily="34" charset="-128"/>
              </a:rPr>
              <a:t>-</a:t>
            </a:r>
            <a:r>
              <a:rPr lang="en-US" altLang="en-US" baseline="30000">
                <a:latin typeface="Symbol" pitchFamily="2" charset="2"/>
                <a:ea typeface="ＭＳ Ｐゴシック" panose="020B0600070205080204" pitchFamily="34" charset="-128"/>
              </a:rPr>
              <a:t>D  </a:t>
            </a:r>
            <a:r>
              <a:rPr lang="en-US" altLang="en-US">
                <a:ea typeface="ＭＳ Ｐゴシック" panose="020B0600070205080204" pitchFamily="34" charset="-128"/>
              </a:rPr>
              <a:t>/ </a:t>
            </a:r>
            <a:r>
              <a:rPr lang="en-US" altLang="en-US" i="1">
                <a:ea typeface="ＭＳ Ｐゴシック" panose="020B0600070205080204" pitchFamily="34" charset="-128"/>
              </a:rPr>
              <a:t>H</a:t>
            </a:r>
            <a:r>
              <a:rPr lang="en-US" altLang="en-US">
                <a:ea typeface="ＭＳ Ｐゴシック" panose="020B0600070205080204" pitchFamily="34" charset="-128"/>
              </a:rPr>
              <a:t>(</a:t>
            </a:r>
            <a:r>
              <a:rPr lang="en-US" altLang="en-US" i="1">
                <a:ea typeface="ＭＳ Ｐゴシック" panose="020B0600070205080204" pitchFamily="34" charset="-128"/>
              </a:rPr>
              <a:t>z</a:t>
            </a:r>
            <a:r>
              <a:rPr lang="en-US" altLang="en-US">
                <a:ea typeface="ＭＳ Ｐゴシック" panose="020B0600070205080204" pitchFamily="34" charset="-128"/>
              </a:rPr>
              <a:t>)</a:t>
            </a:r>
          </a:p>
          <a:p>
            <a:pPr lvl="1">
              <a:spcBef>
                <a:spcPct val="50000"/>
              </a:spcBef>
              <a:buFontTx/>
              <a:buNone/>
            </a:pPr>
            <a:r>
              <a:rPr lang="en-US" altLang="en-US" b="1" i="1">
                <a:ea typeface="ＭＳ Ｐゴシック" panose="020B0600070205080204" pitchFamily="34" charset="-128"/>
              </a:rPr>
              <a:t>Issues</a:t>
            </a:r>
            <a:r>
              <a:rPr lang="en-US" altLang="en-US" b="1">
                <a:ea typeface="ＭＳ Ｐゴシック" panose="020B0600070205080204" pitchFamily="34" charset="-128"/>
              </a:rPr>
              <a:t>?</a:t>
            </a:r>
            <a:r>
              <a:rPr lang="en-US" altLang="en-US">
                <a:ea typeface="ＭＳ Ｐゴシック" panose="020B0600070205080204" pitchFamily="34" charset="-128"/>
              </a:rPr>
              <a:t>  See slide 6-15.</a:t>
            </a:r>
          </a:p>
          <a:p>
            <a:pPr>
              <a:spcBef>
                <a:spcPct val="50000"/>
              </a:spcBef>
            </a:pPr>
            <a:r>
              <a:rPr lang="en-US" altLang="en-US">
                <a:ea typeface="ＭＳ Ｐゴシック" panose="020B0600070205080204" pitchFamily="34" charset="-128"/>
              </a:rPr>
              <a:t>FIR equalizer</a:t>
            </a:r>
          </a:p>
          <a:p>
            <a:pPr lvl="1">
              <a:spcBef>
                <a:spcPts val="600"/>
              </a:spcBef>
              <a:buFontTx/>
              <a:buNone/>
            </a:pPr>
            <a:r>
              <a:rPr lang="en-US" altLang="en-US">
                <a:ea typeface="ＭＳ Ｐゴシック" panose="020B0600070205080204" pitchFamily="34" charset="-128"/>
              </a:rPr>
              <a:t>Adapt equalizer coefficients when transmitter sends training sequence to reduce measure of error, e.g. square of </a:t>
            </a:r>
            <a:r>
              <a:rPr lang="en-US" altLang="en-US" i="1">
                <a:ea typeface="ＭＳ Ｐゴシック" panose="020B0600070205080204" pitchFamily="34" charset="-128"/>
              </a:rPr>
              <a:t>e</a:t>
            </a:r>
            <a:r>
              <a:rPr lang="en-US" altLang="en-US" i="1" baseline="-25000">
                <a:ea typeface="ＭＳ Ｐゴシック" panose="020B0600070205080204" pitchFamily="34" charset="-128"/>
              </a:rPr>
              <a:t>m</a:t>
            </a:r>
            <a:endParaRPr lang="en-US" altLang="en-US" i="1">
              <a:ea typeface="ＭＳ Ｐゴシック" panose="020B0600070205080204" pitchFamily="34" charset="-128"/>
            </a:endParaRPr>
          </a:p>
          <a:p>
            <a:pPr>
              <a:buFontTx/>
              <a:buNone/>
            </a:pPr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20483" name="Slide Number Placeholder 3">
            <a:extLst>
              <a:ext uri="{FF2B5EF4-FFF2-40B4-BE49-F238E27FC236}">
                <a16:creationId xmlns:a16="http://schemas.microsoft.com/office/drawing/2014/main" id="{725F2F86-75AD-0B5D-0694-8FBA0569C6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800" b="1">
                <a:solidFill>
                  <a:srgbClr val="CC00CC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b="1">
                <a:solidFill>
                  <a:srgbClr val="6600FF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b="0">
                <a:solidFill>
                  <a:schemeClr val="tx1"/>
                </a:solidFill>
              </a:rPr>
              <a:t>16 - </a:t>
            </a:r>
            <a:fld id="{DDF99687-5529-364D-BBEC-7E8F891F0970}" type="slidenum">
              <a:rPr lang="en-US" altLang="en-US" sz="1400" b="0" smtClean="0">
                <a:solidFill>
                  <a:schemeClr val="tx1"/>
                </a:solidFill>
              </a:rPr>
              <a:pPr>
                <a:spcBef>
                  <a:spcPct val="0"/>
                </a:spcBef>
                <a:buFontTx/>
                <a:buNone/>
              </a:pPr>
              <a:t>6</a:t>
            </a:fld>
            <a:endParaRPr lang="en-US" altLang="en-US" sz="1400" b="0">
              <a:solidFill>
                <a:schemeClr val="tx1"/>
              </a:solidFill>
            </a:endParaRPr>
          </a:p>
        </p:txBody>
      </p:sp>
      <p:grpSp>
        <p:nvGrpSpPr>
          <p:cNvPr id="20484" name="Group 36">
            <a:extLst>
              <a:ext uri="{FF2B5EF4-FFF2-40B4-BE49-F238E27FC236}">
                <a16:creationId xmlns:a16="http://schemas.microsoft.com/office/drawing/2014/main" id="{179A3CCD-E0DE-6C5B-469B-46BE1E6696AE}"/>
              </a:ext>
            </a:extLst>
          </p:cNvPr>
          <p:cNvGrpSpPr>
            <a:grpSpLocks/>
          </p:cNvGrpSpPr>
          <p:nvPr/>
        </p:nvGrpSpPr>
        <p:grpSpPr bwMode="auto">
          <a:xfrm>
            <a:off x="3810000" y="1611313"/>
            <a:ext cx="5260975" cy="3265487"/>
            <a:chOff x="3654425" y="3048000"/>
            <a:chExt cx="5260975" cy="3265487"/>
          </a:xfrm>
        </p:grpSpPr>
        <p:sp>
          <p:nvSpPr>
            <p:cNvPr id="20485" name="Text Box 34">
              <a:extLst>
                <a:ext uri="{FF2B5EF4-FFF2-40B4-BE49-F238E27FC236}">
                  <a16:creationId xmlns:a16="http://schemas.microsoft.com/office/drawing/2014/main" id="{81FA8E2C-1A29-2111-B103-3FC7507E760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187825" y="3048000"/>
              <a:ext cx="4413250" cy="369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17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50000"/>
                </a:spcBef>
                <a:buFontTx/>
                <a:buNone/>
              </a:pPr>
              <a:r>
                <a:rPr lang="en-US" altLang="en-US" sz="2400" b="0" i="1">
                  <a:solidFill>
                    <a:schemeClr val="tx1"/>
                  </a:solidFill>
                </a:rPr>
                <a:t>Discrete-Time Baseband System</a:t>
              </a:r>
            </a:p>
          </p:txBody>
        </p:sp>
        <p:sp>
          <p:nvSpPr>
            <p:cNvPr id="20486" name="Line 6">
              <a:extLst>
                <a:ext uri="{FF2B5EF4-FFF2-40B4-BE49-F238E27FC236}">
                  <a16:creationId xmlns:a16="http://schemas.microsoft.com/office/drawing/2014/main" id="{BB137806-C40E-AB88-0D26-7C558A353576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837113" y="5910262"/>
              <a:ext cx="57626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/>
            </a:ln>
            <a:scene3d>
              <a:camera prst="legacyObliqueTopRight"/>
              <a:lightRig rig="legacyFlat3" dir="b"/>
            </a:scene3d>
            <a:sp3d extrusionH="201600" prstMaterial="legacyMatte">
              <a:bevelT w="13500" h="13500" prst="angle"/>
              <a:bevelB w="13500" h="13500" prst="angle"/>
              <a:extrusionClr>
                <a:schemeClr val="tx1"/>
              </a:extrusionClr>
              <a:contourClr>
                <a:schemeClr val="tx1"/>
              </a:contourClr>
            </a:sp3d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>
              <a:flatTx/>
            </a:bodyPr>
            <a:lstStyle/>
            <a:p>
              <a:endParaRPr lang="en-US"/>
            </a:p>
          </p:txBody>
        </p:sp>
        <p:sp>
          <p:nvSpPr>
            <p:cNvPr id="20487" name="Rectangle 7">
              <a:extLst>
                <a:ext uri="{FF2B5EF4-FFF2-40B4-BE49-F238E27FC236}">
                  <a16:creationId xmlns:a16="http://schemas.microsoft.com/office/drawing/2014/main" id="{29D6DC29-4766-4FDC-7BF3-028DA49B90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08613" y="5637212"/>
              <a:ext cx="914400" cy="547688"/>
            </a:xfrm>
            <a:prstGeom prst="rect">
              <a:avLst/>
            </a:prstGeom>
            <a:solidFill>
              <a:srgbClr val="FFFF00"/>
            </a:solidFill>
            <a:ln w="9525">
              <a:miter lim="800000"/>
              <a:headEnd/>
              <a:tailEnd/>
            </a:ln>
            <a:scene3d>
              <a:camera prst="legacyObliqueTopRight"/>
              <a:lightRig rig="legacyFlat3" dir="b"/>
            </a:scene3d>
            <a:sp3d extrusionH="201600" prstMaterial="legacyMatte">
              <a:bevelT w="13500" h="13500" prst="angle"/>
              <a:bevelB w="13500" h="13500" prst="angle"/>
              <a:extrusionClr>
                <a:srgbClr val="FFFF00"/>
              </a:extrusionClr>
              <a:contourClr>
                <a:srgbClr val="FFFF00"/>
              </a:contourClr>
            </a:sp3d>
          </p:spPr>
          <p:txBody>
            <a:bodyPr wrap="none" anchor="ctr">
              <a:flatTx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en-US" altLang="en-US" sz="2400" b="0" i="1">
                  <a:solidFill>
                    <a:schemeClr val="tx1"/>
                  </a:solidFill>
                  <a:sym typeface="Symbol" pitchFamily="2" charset="2"/>
                </a:rPr>
                <a:t>z</a:t>
              </a:r>
              <a:r>
                <a:rPr lang="en-US" altLang="en-US" sz="2400" b="0" baseline="30000">
                  <a:solidFill>
                    <a:schemeClr val="tx1"/>
                  </a:solidFill>
                  <a:sym typeface="Symbol" pitchFamily="2" charset="2"/>
                </a:rPr>
                <a:t>- </a:t>
              </a:r>
              <a:endParaRPr lang="en-US" altLang="en-US" sz="2400" b="0">
                <a:solidFill>
                  <a:schemeClr val="tx1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20488" name="Line 8">
              <a:extLst>
                <a:ext uri="{FF2B5EF4-FFF2-40B4-BE49-F238E27FC236}">
                  <a16:creationId xmlns:a16="http://schemas.microsoft.com/office/drawing/2014/main" id="{221EEC46-2E71-E6A7-831B-86F27FCA72C7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6311900" y="5905500"/>
              <a:ext cx="636588" cy="0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prstDash val="sysDash"/>
              <a:round/>
              <a:headEnd/>
              <a:tailEnd type="triangle" w="med" len="med"/>
            </a:ln>
            <a:scene3d>
              <a:camera prst="legacyObliqueTopRight"/>
              <a:lightRig rig="legacyFlat3" dir="b"/>
            </a:scene3d>
            <a:sp3d extrusionH="201600" prstMaterial="legacyMatte">
              <a:bevelT w="13500" h="13500" prst="angle"/>
              <a:bevelB w="13500" h="13500" prst="angle"/>
              <a:extrusionClr>
                <a:schemeClr val="tx1"/>
              </a:extrusionClr>
              <a:contourClr>
                <a:schemeClr val="tx1"/>
              </a:contourClr>
            </a:sp3d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>
              <a:flatTx/>
            </a:bodyPr>
            <a:lstStyle/>
            <a:p>
              <a:endParaRPr lang="en-US"/>
            </a:p>
          </p:txBody>
        </p:sp>
        <p:sp>
          <p:nvSpPr>
            <p:cNvPr id="20489" name="Line 9">
              <a:extLst>
                <a:ext uri="{FF2B5EF4-FFF2-40B4-BE49-F238E27FC236}">
                  <a16:creationId xmlns:a16="http://schemas.microsoft.com/office/drawing/2014/main" id="{FF1EDDC5-22E7-28A9-ECF7-CDA2FC40F97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278313" y="4373562"/>
              <a:ext cx="6096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scene3d>
              <a:camera prst="legacyObliqueTopRight"/>
              <a:lightRig rig="legacyFlat3" dir="b"/>
            </a:scene3d>
            <a:sp3d extrusionH="201600" prstMaterial="legacyMatte">
              <a:bevelT w="13500" h="13500" prst="angle"/>
              <a:bevelB w="13500" h="13500" prst="angle"/>
              <a:extrusionClr>
                <a:schemeClr val="tx1"/>
              </a:extrusionClr>
              <a:contourClr>
                <a:schemeClr val="tx1"/>
              </a:contourClr>
            </a:sp3d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>
              <a:flatTx/>
            </a:bodyPr>
            <a:lstStyle/>
            <a:p>
              <a:endParaRPr lang="en-US"/>
            </a:p>
          </p:txBody>
        </p:sp>
        <p:sp>
          <p:nvSpPr>
            <p:cNvPr id="20490" name="Rectangle 10">
              <a:extLst>
                <a:ext uri="{FF2B5EF4-FFF2-40B4-BE49-F238E27FC236}">
                  <a16:creationId xmlns:a16="http://schemas.microsoft.com/office/drawing/2014/main" id="{8C090080-64E2-A2E9-5953-CD8F793C328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89500" y="4098925"/>
              <a:ext cx="914400" cy="547687"/>
            </a:xfrm>
            <a:prstGeom prst="rect">
              <a:avLst/>
            </a:prstGeom>
            <a:solidFill>
              <a:schemeClr val="bg2"/>
            </a:solidFill>
            <a:ln w="9525">
              <a:miter lim="800000"/>
              <a:headEnd/>
              <a:tailEnd/>
            </a:ln>
            <a:scene3d>
              <a:camera prst="legacyObliqueTopRight"/>
              <a:lightRig rig="legacyFlat3" dir="b"/>
            </a:scene3d>
            <a:sp3d extrusionH="201600" prstMaterial="legacyMatte">
              <a:bevelT w="13500" h="13500" prst="angle"/>
              <a:bevelB w="13500" h="13500" prst="angle"/>
              <a:extrusionClr>
                <a:schemeClr val="bg2"/>
              </a:extrusionClr>
              <a:contourClr>
                <a:schemeClr val="bg2"/>
              </a:contourClr>
            </a:sp3d>
          </p:spPr>
          <p:txBody>
            <a:bodyPr wrap="none" anchor="ctr">
              <a:flatTx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en-US" altLang="en-US" sz="2400" b="0">
                  <a:solidFill>
                    <a:schemeClr val="bg1"/>
                  </a:solidFill>
                </a:rPr>
                <a:t>h</a:t>
              </a:r>
              <a:endParaRPr lang="en-US" altLang="en-US" sz="2400" b="0">
                <a:solidFill>
                  <a:schemeClr val="tx1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20491" name="Line 11">
              <a:extLst>
                <a:ext uri="{FF2B5EF4-FFF2-40B4-BE49-F238E27FC236}">
                  <a16:creationId xmlns:a16="http://schemas.microsoft.com/office/drawing/2014/main" id="{8A0086DA-CF03-4247-8333-EE789C2ECF0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803900" y="4373562"/>
              <a:ext cx="31273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scene3d>
              <a:camera prst="legacyObliqueTopRight"/>
              <a:lightRig rig="legacyFlat3" dir="b"/>
            </a:scene3d>
            <a:sp3d extrusionH="201600" prstMaterial="legacyMatte">
              <a:bevelT w="13500" h="13500" prst="angle"/>
              <a:bevelB w="13500" h="13500" prst="angle"/>
              <a:extrusionClr>
                <a:schemeClr val="tx1"/>
              </a:extrusionClr>
              <a:contourClr>
                <a:schemeClr val="tx1"/>
              </a:contourClr>
            </a:sp3d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>
              <a:flatTx/>
            </a:bodyPr>
            <a:lstStyle/>
            <a:p>
              <a:endParaRPr lang="en-US"/>
            </a:p>
          </p:txBody>
        </p:sp>
        <p:sp>
          <p:nvSpPr>
            <p:cNvPr id="20492" name="Oval 12">
              <a:extLst>
                <a:ext uri="{FF2B5EF4-FFF2-40B4-BE49-F238E27FC236}">
                  <a16:creationId xmlns:a16="http://schemas.microsoft.com/office/drawing/2014/main" id="{CFC59BB2-F9F7-F7EC-ED0D-1397C23AD33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10275" y="4162425"/>
              <a:ext cx="365125" cy="365125"/>
            </a:xfrm>
            <a:prstGeom prst="ellipse">
              <a:avLst/>
            </a:prstGeom>
            <a:solidFill>
              <a:schemeClr val="accent1"/>
            </a:solidFill>
            <a:ln w="9525">
              <a:round/>
              <a:headEnd/>
              <a:tailEnd/>
            </a:ln>
            <a:scene3d>
              <a:camera prst="legacyObliqueTopRight"/>
              <a:lightRig rig="legacyFlat3" dir="b"/>
            </a:scene3d>
            <a:sp3d extrusionH="201600" prstMaterial="legacyMatte">
              <a:bevelT w="13500" h="13500" prst="angle"/>
              <a:bevelB w="13500" h="13500" prst="angle"/>
              <a:extrusionClr>
                <a:schemeClr val="accent1"/>
              </a:extrusionClr>
              <a:contourClr>
                <a:schemeClr val="accent1"/>
              </a:contourClr>
            </a:sp3d>
          </p:spPr>
          <p:txBody>
            <a:bodyPr wrap="none" anchor="ctr">
              <a:flatTx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en-US" altLang="en-US" sz="2400" b="0">
                  <a:solidFill>
                    <a:schemeClr val="tx1"/>
                  </a:solidFill>
                </a:rPr>
                <a:t>+</a:t>
              </a:r>
            </a:p>
          </p:txBody>
        </p:sp>
        <p:sp>
          <p:nvSpPr>
            <p:cNvPr id="20493" name="Line 13">
              <a:extLst>
                <a:ext uri="{FF2B5EF4-FFF2-40B4-BE49-F238E27FC236}">
                  <a16:creationId xmlns:a16="http://schemas.microsoft.com/office/drawing/2014/main" id="{F7B46768-FEE4-313A-7C9A-F01C8CA5180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375400" y="4368800"/>
              <a:ext cx="328613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scene3d>
              <a:camera prst="legacyObliqueTopRight"/>
              <a:lightRig rig="legacyFlat3" dir="b"/>
            </a:scene3d>
            <a:sp3d extrusionH="201600" prstMaterial="legacyMatte">
              <a:bevelT w="13500" h="13500" prst="angle"/>
              <a:bevelB w="13500" h="13500" prst="angle"/>
              <a:extrusionClr>
                <a:schemeClr val="tx1"/>
              </a:extrusionClr>
              <a:contourClr>
                <a:schemeClr val="tx1"/>
              </a:contourClr>
            </a:sp3d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>
              <a:flatTx/>
            </a:bodyPr>
            <a:lstStyle/>
            <a:p>
              <a:endParaRPr lang="en-US"/>
            </a:p>
          </p:txBody>
        </p:sp>
        <p:sp>
          <p:nvSpPr>
            <p:cNvPr id="20494" name="Rectangle 14">
              <a:extLst>
                <a:ext uri="{FF2B5EF4-FFF2-40B4-BE49-F238E27FC236}">
                  <a16:creationId xmlns:a16="http://schemas.microsoft.com/office/drawing/2014/main" id="{2424FBBE-6E51-9EAE-90C1-CD77330A166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07188" y="4094162"/>
              <a:ext cx="914400" cy="547688"/>
            </a:xfrm>
            <a:prstGeom prst="rect">
              <a:avLst/>
            </a:prstGeom>
            <a:solidFill>
              <a:srgbClr val="FF6600"/>
            </a:solidFill>
            <a:ln w="9525">
              <a:miter lim="800000"/>
              <a:headEnd/>
              <a:tailEnd/>
            </a:ln>
            <a:scene3d>
              <a:camera prst="legacyObliqueTopRight"/>
              <a:lightRig rig="legacyFlat3" dir="b"/>
            </a:scene3d>
            <a:sp3d extrusionH="201600" prstMaterial="legacyMatte">
              <a:bevelT w="13500" h="13500" prst="angle"/>
              <a:bevelB w="13500" h="13500" prst="angle"/>
              <a:extrusionClr>
                <a:srgbClr val="FF6600"/>
              </a:extrusionClr>
              <a:contourClr>
                <a:srgbClr val="FF6600"/>
              </a:contourClr>
            </a:sp3d>
          </p:spPr>
          <p:txBody>
            <a:bodyPr anchor="ctr">
              <a:flatTx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lnSpc>
                  <a:spcPct val="80000"/>
                </a:lnSpc>
                <a:spcBef>
                  <a:spcPct val="0"/>
                </a:spcBef>
                <a:buFontTx/>
                <a:buNone/>
              </a:pPr>
              <a:r>
                <a:rPr lang="en-US" altLang="en-US" sz="2400" b="0">
                  <a:solidFill>
                    <a:schemeClr val="bg1"/>
                  </a:solidFill>
                </a:rPr>
                <a:t>w</a:t>
              </a:r>
              <a:endParaRPr lang="en-US" altLang="en-US" sz="2400" b="0">
                <a:solidFill>
                  <a:schemeClr val="tx1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20495" name="Line 15">
              <a:extLst>
                <a:ext uri="{FF2B5EF4-FFF2-40B4-BE49-F238E27FC236}">
                  <a16:creationId xmlns:a16="http://schemas.microsoft.com/office/drawing/2014/main" id="{66226AA0-4925-E5AC-53FC-60094A1DB3A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620000" y="4367212"/>
              <a:ext cx="434975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scene3d>
              <a:camera prst="legacyObliqueTopRight"/>
              <a:lightRig rig="legacyFlat3" dir="b"/>
            </a:scene3d>
            <a:sp3d extrusionH="201600" prstMaterial="legacyMatte">
              <a:bevelT w="13500" h="13500" prst="angle"/>
              <a:bevelB w="13500" h="13500" prst="angle"/>
              <a:extrusionClr>
                <a:schemeClr val="tx1"/>
              </a:extrusionClr>
              <a:contourClr>
                <a:schemeClr val="tx1"/>
              </a:contourClr>
            </a:sp3d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>
              <a:flatTx/>
            </a:bodyPr>
            <a:lstStyle/>
            <a:p>
              <a:endParaRPr lang="en-US"/>
            </a:p>
          </p:txBody>
        </p:sp>
        <p:sp>
          <p:nvSpPr>
            <p:cNvPr id="20496" name="Line 16">
              <a:extLst>
                <a:ext uri="{FF2B5EF4-FFF2-40B4-BE49-F238E27FC236}">
                  <a16:creationId xmlns:a16="http://schemas.microsoft.com/office/drawing/2014/main" id="{4D4D6999-8A3D-47FC-2C65-86DB93A611CB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6205538" y="3857625"/>
              <a:ext cx="3175" cy="31908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scene3d>
              <a:camera prst="legacyObliqueTopRight"/>
              <a:lightRig rig="legacyFlat3" dir="b"/>
            </a:scene3d>
            <a:sp3d extrusionH="201600" prstMaterial="legacyMatte">
              <a:bevelT w="13500" h="13500" prst="angle"/>
              <a:bevelB w="13500" h="13500" prst="angle"/>
              <a:extrusionClr>
                <a:schemeClr val="tx1"/>
              </a:extrusionClr>
              <a:contourClr>
                <a:schemeClr val="tx1"/>
              </a:contourClr>
            </a:sp3d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>
              <a:flatTx/>
            </a:bodyPr>
            <a:lstStyle/>
            <a:p>
              <a:endParaRPr lang="en-US"/>
            </a:p>
          </p:txBody>
        </p:sp>
        <p:sp>
          <p:nvSpPr>
            <p:cNvPr id="20497" name="Text Box 17">
              <a:extLst>
                <a:ext uri="{FF2B5EF4-FFF2-40B4-BE49-F238E27FC236}">
                  <a16:creationId xmlns:a16="http://schemas.microsoft.com/office/drawing/2014/main" id="{1967399D-0CCB-F817-592A-31471166FE0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907338" y="4476750"/>
              <a:ext cx="415925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50000"/>
                </a:spcBef>
                <a:buFontTx/>
                <a:buNone/>
              </a:pPr>
              <a:r>
                <a:rPr lang="en-US" altLang="en-US" sz="2400" b="0" i="1">
                  <a:solidFill>
                    <a:schemeClr val="tx1"/>
                  </a:solidFill>
                </a:rPr>
                <a:t>-</a:t>
              </a:r>
              <a:endParaRPr lang="en-US" altLang="en-US" sz="2400" b="0">
                <a:solidFill>
                  <a:schemeClr val="tx1"/>
                </a:solidFill>
              </a:endParaRPr>
            </a:p>
          </p:txBody>
        </p:sp>
        <p:sp>
          <p:nvSpPr>
            <p:cNvPr id="20498" name="Text Box 18">
              <a:extLst>
                <a:ext uri="{FF2B5EF4-FFF2-40B4-BE49-F238E27FC236}">
                  <a16:creationId xmlns:a16="http://schemas.microsoft.com/office/drawing/2014/main" id="{E9379E38-C118-DD60-ECA8-B0C6888B23B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175125" y="3744397"/>
              <a:ext cx="381000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17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50000"/>
                </a:spcBef>
                <a:buFontTx/>
                <a:buNone/>
              </a:pPr>
              <a:r>
                <a:rPr lang="en-US" altLang="en-US" sz="2400" b="0" i="1">
                  <a:solidFill>
                    <a:schemeClr val="tx1"/>
                  </a:solidFill>
                </a:rPr>
                <a:t>x</a:t>
              </a:r>
              <a:r>
                <a:rPr lang="en-US" altLang="en-US" sz="2400" b="0" i="1" baseline="-25000">
                  <a:solidFill>
                    <a:schemeClr val="tx1"/>
                  </a:solidFill>
                </a:rPr>
                <a:t>m</a:t>
              </a:r>
              <a:endParaRPr lang="en-US" altLang="en-US" sz="2400" b="0">
                <a:solidFill>
                  <a:schemeClr val="tx1"/>
                </a:solidFill>
              </a:endParaRPr>
            </a:p>
          </p:txBody>
        </p:sp>
        <p:sp>
          <p:nvSpPr>
            <p:cNvPr id="20499" name="Text Box 19">
              <a:extLst>
                <a:ext uri="{FF2B5EF4-FFF2-40B4-BE49-F238E27FC236}">
                  <a16:creationId xmlns:a16="http://schemas.microsoft.com/office/drawing/2014/main" id="{3583D8CF-4036-6415-E9E5-86E8AA96721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352931" y="3733284"/>
              <a:ext cx="381000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17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50000"/>
                </a:spcBef>
                <a:buFontTx/>
                <a:buNone/>
              </a:pPr>
              <a:r>
                <a:rPr lang="en-US" altLang="en-US" sz="2400" b="0" i="1">
                  <a:solidFill>
                    <a:schemeClr val="tx1"/>
                  </a:solidFill>
                </a:rPr>
                <a:t>y</a:t>
              </a:r>
              <a:r>
                <a:rPr lang="en-US" altLang="en-US" sz="2400" b="0" i="1" baseline="-25000">
                  <a:solidFill>
                    <a:schemeClr val="tx1"/>
                  </a:solidFill>
                </a:rPr>
                <a:t>m</a:t>
              </a:r>
              <a:endParaRPr lang="en-US" altLang="en-US" sz="2400" b="0">
                <a:solidFill>
                  <a:schemeClr val="tx1"/>
                </a:solidFill>
              </a:endParaRPr>
            </a:p>
          </p:txBody>
        </p:sp>
        <p:sp>
          <p:nvSpPr>
            <p:cNvPr id="20500" name="Text Box 20">
              <a:extLst>
                <a:ext uri="{FF2B5EF4-FFF2-40B4-BE49-F238E27FC236}">
                  <a16:creationId xmlns:a16="http://schemas.microsoft.com/office/drawing/2014/main" id="{5A6E2948-689D-04B1-EEE6-5F542362311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462963" y="3785672"/>
              <a:ext cx="452437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17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50000"/>
                </a:spcBef>
                <a:buFontTx/>
                <a:buNone/>
              </a:pPr>
              <a:r>
                <a:rPr lang="en-US" altLang="en-US" sz="2400" b="0" i="1">
                  <a:solidFill>
                    <a:schemeClr val="tx1"/>
                  </a:solidFill>
                </a:rPr>
                <a:t>e</a:t>
              </a:r>
              <a:r>
                <a:rPr lang="en-US" altLang="en-US" sz="2400" b="0" i="1" baseline="-25000">
                  <a:solidFill>
                    <a:schemeClr val="tx1"/>
                  </a:solidFill>
                </a:rPr>
                <a:t>m</a:t>
              </a:r>
              <a:endParaRPr lang="en-US" altLang="en-US" sz="2400" b="0">
                <a:solidFill>
                  <a:schemeClr val="tx1"/>
                </a:solidFill>
              </a:endParaRPr>
            </a:p>
          </p:txBody>
        </p:sp>
        <p:sp>
          <p:nvSpPr>
            <p:cNvPr id="20501" name="Text Box 21">
              <a:extLst>
                <a:ext uri="{FF2B5EF4-FFF2-40B4-BE49-F238E27FC236}">
                  <a16:creationId xmlns:a16="http://schemas.microsoft.com/office/drawing/2014/main" id="{30307A34-0E6F-7FE6-EE33-B3590DB0E15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780338" y="3761859"/>
              <a:ext cx="381000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17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50000"/>
                </a:spcBef>
                <a:buFontTx/>
                <a:buNone/>
              </a:pPr>
              <a:r>
                <a:rPr lang="en-US" altLang="en-US" sz="2400" b="0" i="1">
                  <a:solidFill>
                    <a:schemeClr val="tx1"/>
                  </a:solidFill>
                </a:rPr>
                <a:t>r</a:t>
              </a:r>
              <a:r>
                <a:rPr lang="en-US" altLang="en-US" sz="2400" b="0" i="1" baseline="-25000">
                  <a:solidFill>
                    <a:schemeClr val="tx1"/>
                  </a:solidFill>
                </a:rPr>
                <a:t>m</a:t>
              </a:r>
              <a:endParaRPr lang="en-US" altLang="en-US" sz="2400" b="0">
                <a:solidFill>
                  <a:schemeClr val="tx1"/>
                </a:solidFill>
              </a:endParaRPr>
            </a:p>
          </p:txBody>
        </p:sp>
        <p:sp>
          <p:nvSpPr>
            <p:cNvPr id="20502" name="Text Box 22">
              <a:extLst>
                <a:ext uri="{FF2B5EF4-FFF2-40B4-BE49-F238E27FC236}">
                  <a16:creationId xmlns:a16="http://schemas.microsoft.com/office/drawing/2014/main" id="{EE60F3A2-7BE7-D27F-ABF6-4A1D23ED6F0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054725" y="3361809"/>
              <a:ext cx="381000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17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50000"/>
                </a:spcBef>
                <a:buFontTx/>
                <a:buNone/>
              </a:pPr>
              <a:r>
                <a:rPr lang="en-US" altLang="en-US" sz="2400" b="0" i="1">
                  <a:solidFill>
                    <a:schemeClr val="tx1"/>
                  </a:solidFill>
                </a:rPr>
                <a:t>n</a:t>
              </a:r>
              <a:r>
                <a:rPr lang="en-US" altLang="en-US" sz="2400" b="0" i="1" baseline="-25000">
                  <a:solidFill>
                    <a:schemeClr val="tx1"/>
                  </a:solidFill>
                </a:rPr>
                <a:t>m</a:t>
              </a:r>
              <a:endParaRPr lang="en-US" altLang="en-US" sz="2400" b="0">
                <a:solidFill>
                  <a:schemeClr val="tx1"/>
                </a:solidFill>
              </a:endParaRPr>
            </a:p>
          </p:txBody>
        </p:sp>
        <p:sp>
          <p:nvSpPr>
            <p:cNvPr id="20503" name="Oval 23">
              <a:extLst>
                <a:ext uri="{FF2B5EF4-FFF2-40B4-BE49-F238E27FC236}">
                  <a16:creationId xmlns:a16="http://schemas.microsoft.com/office/drawing/2014/main" id="{014A7AE2-DE05-B4E4-B71C-CA70CCA592F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059738" y="4184650"/>
              <a:ext cx="365125" cy="365125"/>
            </a:xfrm>
            <a:prstGeom prst="ellipse">
              <a:avLst/>
            </a:prstGeom>
            <a:solidFill>
              <a:schemeClr val="accent1"/>
            </a:solidFill>
            <a:ln w="9525">
              <a:round/>
              <a:headEnd/>
              <a:tailEnd/>
            </a:ln>
            <a:scene3d>
              <a:camera prst="legacyObliqueTopRight"/>
              <a:lightRig rig="legacyFlat3" dir="b"/>
            </a:scene3d>
            <a:sp3d extrusionH="201600" prstMaterial="legacyMatte">
              <a:bevelT w="13500" h="13500" prst="angle"/>
              <a:bevelB w="13500" h="13500" prst="angle"/>
              <a:extrusionClr>
                <a:schemeClr val="accent1"/>
              </a:extrusionClr>
              <a:contourClr>
                <a:schemeClr val="accent1"/>
              </a:contourClr>
            </a:sp3d>
          </p:spPr>
          <p:txBody>
            <a:bodyPr wrap="none" anchor="ctr">
              <a:flatTx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en-US" altLang="en-US" sz="2400" b="0">
                  <a:solidFill>
                    <a:schemeClr val="tx1"/>
                  </a:solidFill>
                </a:rPr>
                <a:t>+</a:t>
              </a:r>
            </a:p>
          </p:txBody>
        </p:sp>
        <p:sp>
          <p:nvSpPr>
            <p:cNvPr id="20504" name="Line 24">
              <a:extLst>
                <a:ext uri="{FF2B5EF4-FFF2-40B4-BE49-F238E27FC236}">
                  <a16:creationId xmlns:a16="http://schemas.microsoft.com/office/drawing/2014/main" id="{1A1DA8E5-E5E1-CB2B-D560-EE53192D01B5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8405813" y="4351337"/>
              <a:ext cx="312737" cy="1587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scene3d>
              <a:camera prst="legacyObliqueTopRight"/>
              <a:lightRig rig="legacyFlat3" dir="b"/>
            </a:scene3d>
            <a:sp3d extrusionH="201600" prstMaterial="legacyMatte">
              <a:bevelT w="13500" h="13500" prst="angle"/>
              <a:bevelB w="13500" h="13500" prst="angle"/>
              <a:extrusionClr>
                <a:schemeClr val="tx1"/>
              </a:extrusionClr>
              <a:contourClr>
                <a:schemeClr val="tx1"/>
              </a:contourClr>
            </a:sp3d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>
              <a:flatTx/>
            </a:bodyPr>
            <a:lstStyle/>
            <a:p>
              <a:endParaRPr lang="en-US"/>
            </a:p>
          </p:txBody>
        </p:sp>
        <p:sp>
          <p:nvSpPr>
            <p:cNvPr id="20505" name="Line 26">
              <a:extLst>
                <a:ext uri="{FF2B5EF4-FFF2-40B4-BE49-F238E27FC236}">
                  <a16:creationId xmlns:a16="http://schemas.microsoft.com/office/drawing/2014/main" id="{91EF3921-7A69-52A2-6CE4-5B70E3DDDAA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237538" y="4530725"/>
              <a:ext cx="33337" cy="1374775"/>
            </a:xfrm>
            <a:prstGeom prst="line">
              <a:avLst/>
            </a:prstGeom>
            <a:noFill/>
            <a:ln w="31750">
              <a:solidFill>
                <a:schemeClr val="tx1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lIns="0" tIns="0" rIns="0" bIns="0" anchor="ctr"/>
            <a:lstStyle/>
            <a:p>
              <a:endParaRPr lang="en-US"/>
            </a:p>
          </p:txBody>
        </p:sp>
        <p:sp>
          <p:nvSpPr>
            <p:cNvPr id="20506" name="Text Box 27">
              <a:extLst>
                <a:ext uri="{FF2B5EF4-FFF2-40B4-BE49-F238E27FC236}">
                  <a16:creationId xmlns:a16="http://schemas.microsoft.com/office/drawing/2014/main" id="{FCE960D8-B60E-1FB3-F776-0348B741A0A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716713" y="3570287"/>
              <a:ext cx="1233487" cy="304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17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50000"/>
                </a:spcBef>
                <a:buFontTx/>
                <a:buNone/>
              </a:pPr>
              <a:r>
                <a:rPr lang="en-US" altLang="en-US" sz="2400" b="0">
                  <a:solidFill>
                    <a:srgbClr val="CC3300"/>
                  </a:solidFill>
                </a:rPr>
                <a:t>Equalizer</a:t>
              </a:r>
            </a:p>
          </p:txBody>
        </p:sp>
        <p:sp>
          <p:nvSpPr>
            <p:cNvPr id="20507" name="Text Box 28">
              <a:extLst>
                <a:ext uri="{FF2B5EF4-FFF2-40B4-BE49-F238E27FC236}">
                  <a16:creationId xmlns:a16="http://schemas.microsoft.com/office/drawing/2014/main" id="{47E0911F-2DB4-2F22-98FC-A7B3B52833B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710113" y="3554412"/>
              <a:ext cx="1270000" cy="304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17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50000"/>
                </a:spcBef>
                <a:buFontTx/>
                <a:buNone/>
              </a:pPr>
              <a:r>
                <a:rPr lang="en-US" altLang="en-US" sz="2400" b="0">
                  <a:solidFill>
                    <a:srgbClr val="808080"/>
                  </a:solidFill>
                </a:rPr>
                <a:t>Channel</a:t>
              </a:r>
            </a:p>
          </p:txBody>
        </p:sp>
        <p:sp>
          <p:nvSpPr>
            <p:cNvPr id="20508" name="AutoShape 29">
              <a:extLst>
                <a:ext uri="{FF2B5EF4-FFF2-40B4-BE49-F238E27FC236}">
                  <a16:creationId xmlns:a16="http://schemas.microsoft.com/office/drawing/2014/main" id="{F60F8591-5A0B-399D-41C0-3AD763A2D611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7000875" y="5478463"/>
              <a:ext cx="808037" cy="862012"/>
            </a:xfrm>
            <a:prstGeom prst="triangle">
              <a:avLst>
                <a:gd name="adj" fmla="val 50000"/>
              </a:avLst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317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/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endParaRPr lang="en-US" altLang="en-US" sz="2400" b="0">
                <a:solidFill>
                  <a:schemeClr val="tx1"/>
                </a:solidFill>
              </a:endParaRPr>
            </a:p>
          </p:txBody>
        </p:sp>
        <p:sp>
          <p:nvSpPr>
            <p:cNvPr id="20509" name="Rectangle 30">
              <a:extLst>
                <a:ext uri="{FF2B5EF4-FFF2-40B4-BE49-F238E27FC236}">
                  <a16:creationId xmlns:a16="http://schemas.microsoft.com/office/drawing/2014/main" id="{A0F68344-7569-689D-3B21-3B210572A1A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05638" y="5595937"/>
              <a:ext cx="492125" cy="547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lnSpc>
                  <a:spcPct val="80000"/>
                </a:lnSpc>
                <a:spcBef>
                  <a:spcPct val="0"/>
                </a:spcBef>
                <a:buFontTx/>
                <a:buNone/>
              </a:pPr>
              <a:r>
                <a:rPr lang="en-US" altLang="en-US" sz="2400" b="0">
                  <a:solidFill>
                    <a:schemeClr val="bg1"/>
                  </a:solidFill>
                </a:rPr>
                <a:t>g</a:t>
              </a:r>
              <a:endParaRPr lang="en-US" altLang="en-US" sz="2400" b="0">
                <a:solidFill>
                  <a:schemeClr val="tx1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20510" name="Line 31">
              <a:extLst>
                <a:ext uri="{FF2B5EF4-FFF2-40B4-BE49-F238E27FC236}">
                  <a16:creationId xmlns:a16="http://schemas.microsoft.com/office/drawing/2014/main" id="{36266772-5F38-90D2-AEAD-3B3282F4D185}"/>
                </a:ext>
              </a:extLst>
            </p:cNvPr>
            <p:cNvSpPr>
              <a:spLocks noChangeShapeType="1"/>
            </p:cNvSpPr>
            <p:nvPr/>
          </p:nvSpPr>
          <p:spPr bwMode="auto">
            <a:xfrm rot="1468900">
              <a:off x="6940550" y="5702300"/>
              <a:ext cx="949325" cy="1587"/>
            </a:xfrm>
            <a:prstGeom prst="line">
              <a:avLst/>
            </a:prstGeom>
            <a:noFill/>
            <a:ln w="114300">
              <a:solidFill>
                <a:srgbClr val="008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lIns="0" tIns="0" rIns="0" bIns="0" anchor="ctr"/>
            <a:lstStyle/>
            <a:p>
              <a:endParaRPr lang="en-US"/>
            </a:p>
          </p:txBody>
        </p:sp>
        <p:sp>
          <p:nvSpPr>
            <p:cNvPr id="20511" name="Line 32">
              <a:extLst>
                <a:ext uri="{FF2B5EF4-FFF2-40B4-BE49-F238E27FC236}">
                  <a16:creationId xmlns:a16="http://schemas.microsoft.com/office/drawing/2014/main" id="{577673FE-0DD7-6A3D-AF4A-17C8CA4401A8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7788275" y="5915025"/>
              <a:ext cx="411163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scene3d>
              <a:camera prst="legacyObliqueTopRight"/>
              <a:lightRig rig="legacyFlat3" dir="b"/>
            </a:scene3d>
            <a:sp3d extrusionH="201600" prstMaterial="legacyMatte">
              <a:bevelT w="13500" h="13500" prst="angle"/>
              <a:bevelB w="13500" h="13500" prst="angle"/>
              <a:extrusionClr>
                <a:schemeClr val="tx1"/>
              </a:extrusionClr>
              <a:contourClr>
                <a:schemeClr val="tx1"/>
              </a:contourClr>
            </a:sp3d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>
              <a:flatTx/>
            </a:bodyPr>
            <a:lstStyle/>
            <a:p>
              <a:endParaRPr lang="en-US"/>
            </a:p>
          </p:txBody>
        </p:sp>
        <p:sp>
          <p:nvSpPr>
            <p:cNvPr id="20512" name="Text Box 33">
              <a:extLst>
                <a:ext uri="{FF2B5EF4-FFF2-40B4-BE49-F238E27FC236}">
                  <a16:creationId xmlns:a16="http://schemas.microsoft.com/office/drawing/2014/main" id="{748DEEDD-5694-3C20-2BDF-D1EB779646D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575300" y="5119687"/>
              <a:ext cx="1989138" cy="304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17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50000"/>
                </a:spcBef>
                <a:buFontTx/>
                <a:buNone/>
              </a:pPr>
              <a:r>
                <a:rPr lang="en-US" altLang="en-US" sz="2400" b="0">
                  <a:solidFill>
                    <a:schemeClr val="accent2"/>
                  </a:solidFill>
                </a:rPr>
                <a:t>Ideal Channel</a:t>
              </a:r>
            </a:p>
          </p:txBody>
        </p:sp>
        <p:sp>
          <p:nvSpPr>
            <p:cNvPr id="20513" name="Text Box 37">
              <a:extLst>
                <a:ext uri="{FF2B5EF4-FFF2-40B4-BE49-F238E27FC236}">
                  <a16:creationId xmlns:a16="http://schemas.microsoft.com/office/drawing/2014/main" id="{9BEF3DEB-520B-D537-D188-943EAB386A4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745413" y="4314825"/>
              <a:ext cx="415925" cy="396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50000"/>
                </a:spcBef>
                <a:buFontTx/>
                <a:buNone/>
              </a:pPr>
              <a:r>
                <a:rPr lang="en-US" altLang="en-US" sz="2400" b="0" i="1">
                  <a:solidFill>
                    <a:schemeClr val="tx1"/>
                  </a:solidFill>
                </a:rPr>
                <a:t>+</a:t>
              </a:r>
              <a:endParaRPr lang="en-US" altLang="en-US" sz="2400" b="0">
                <a:solidFill>
                  <a:schemeClr val="tx1"/>
                </a:solidFill>
              </a:endParaRPr>
            </a:p>
          </p:txBody>
        </p:sp>
        <p:sp>
          <p:nvSpPr>
            <p:cNvPr id="20514" name="Text Box 39">
              <a:extLst>
                <a:ext uri="{FF2B5EF4-FFF2-40B4-BE49-F238E27FC236}">
                  <a16:creationId xmlns:a16="http://schemas.microsoft.com/office/drawing/2014/main" id="{C7E4CD34-90B5-BF7A-BC67-147048DD541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098925" y="5184775"/>
              <a:ext cx="1308100" cy="984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17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50000"/>
                </a:spcBef>
                <a:buFontTx/>
                <a:buNone/>
              </a:pPr>
              <a:r>
                <a:rPr lang="en-US" altLang="en-US" sz="2000" b="0" i="1">
                  <a:solidFill>
                    <a:schemeClr val="tx1"/>
                  </a:solidFill>
                </a:rPr>
                <a:t>Receiver generates</a:t>
              </a:r>
              <a:br>
                <a:rPr lang="en-US" altLang="en-US" sz="2000" b="0" i="1">
                  <a:solidFill>
                    <a:schemeClr val="tx1"/>
                  </a:solidFill>
                </a:rPr>
              </a:br>
              <a:r>
                <a:rPr lang="en-US" altLang="en-US" sz="2400" b="0" i="1">
                  <a:solidFill>
                    <a:schemeClr val="tx1"/>
                  </a:solidFill>
                </a:rPr>
                <a:t>x</a:t>
              </a:r>
              <a:r>
                <a:rPr lang="en-US" altLang="en-US" sz="2400" b="0" i="1" baseline="-25000">
                  <a:solidFill>
                    <a:schemeClr val="tx1"/>
                  </a:solidFill>
                </a:rPr>
                <a:t>m</a:t>
              </a:r>
              <a:r>
                <a:rPr lang="en-US" altLang="en-US" sz="2400" b="0">
                  <a:solidFill>
                    <a:schemeClr val="tx1"/>
                  </a:solidFill>
                </a:rPr>
                <a:t> </a:t>
              </a:r>
            </a:p>
          </p:txBody>
        </p:sp>
        <p:sp>
          <p:nvSpPr>
            <p:cNvPr id="20515" name="Text Box 40">
              <a:extLst>
                <a:ext uri="{FF2B5EF4-FFF2-40B4-BE49-F238E27FC236}">
                  <a16:creationId xmlns:a16="http://schemas.microsoft.com/office/drawing/2014/main" id="{D44396CF-A36C-B97A-156D-89B6F7C8EC2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654425" y="4430712"/>
              <a:ext cx="1104900" cy="609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17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r">
                <a:spcBef>
                  <a:spcPct val="50000"/>
                </a:spcBef>
                <a:buFontTx/>
                <a:buNone/>
              </a:pPr>
              <a:r>
                <a:rPr lang="en-US" altLang="en-US" sz="2000" b="0" i="1">
                  <a:solidFill>
                    <a:schemeClr val="tx1"/>
                  </a:solidFill>
                </a:rPr>
                <a:t>Training sequence</a:t>
              </a:r>
            </a:p>
          </p:txBody>
        </p: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itle 1">
            <a:extLst>
              <a:ext uri="{FF2B5EF4-FFF2-40B4-BE49-F238E27FC236}">
                <a16:creationId xmlns:a16="http://schemas.microsoft.com/office/drawing/2014/main" id="{7B652126-C536-BB43-8C93-C1F6A4CBFC2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Adaptive FIR Channel Equalizer</a:t>
            </a:r>
          </a:p>
        </p:txBody>
      </p:sp>
      <p:sp>
        <p:nvSpPr>
          <p:cNvPr id="21506" name="Content Placeholder 2">
            <a:extLst>
              <a:ext uri="{FF2B5EF4-FFF2-40B4-BE49-F238E27FC236}">
                <a16:creationId xmlns:a16="http://schemas.microsoft.com/office/drawing/2014/main" id="{E8EBFEE2-538C-8E37-3A8F-DF84CB76E4C5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457200" y="1447800"/>
            <a:ext cx="8305800" cy="990600"/>
          </a:xfrm>
        </p:spPr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Simplest case: </a:t>
            </a:r>
            <a:r>
              <a:rPr lang="en-US" altLang="en-US" i="1">
                <a:ea typeface="ＭＳ Ｐゴシック" panose="020B0600070205080204" pitchFamily="34" charset="-128"/>
              </a:rPr>
              <a:t>w</a:t>
            </a:r>
            <a:r>
              <a:rPr lang="en-US" altLang="en-US">
                <a:ea typeface="ＭＳ Ｐゴシック" panose="020B0600070205080204" pitchFamily="34" charset="-128"/>
              </a:rPr>
              <a:t>[</a:t>
            </a:r>
            <a:r>
              <a:rPr lang="en-US" altLang="en-US" i="1">
                <a:ea typeface="ＭＳ Ｐゴシック" panose="020B0600070205080204" pitchFamily="34" charset="-128"/>
              </a:rPr>
              <a:t>m</a:t>
            </a:r>
            <a:r>
              <a:rPr lang="en-US" altLang="en-US">
                <a:ea typeface="ＭＳ Ｐゴシック" panose="020B0600070205080204" pitchFamily="34" charset="-128"/>
              </a:rPr>
              <a:t>] = </a:t>
            </a:r>
            <a:r>
              <a:rPr lang="en-US" altLang="en-US">
                <a:latin typeface="Symbol" pitchFamily="2" charset="2"/>
                <a:ea typeface="ＭＳ Ｐゴシック" panose="020B0600070205080204" pitchFamily="34" charset="-128"/>
              </a:rPr>
              <a:t>d</a:t>
            </a:r>
            <a:r>
              <a:rPr lang="en-US" altLang="en-US">
                <a:ea typeface="ＭＳ Ｐゴシック" panose="020B0600070205080204" pitchFamily="34" charset="-128"/>
              </a:rPr>
              <a:t>[</a:t>
            </a:r>
            <a:r>
              <a:rPr lang="en-US" altLang="en-US" i="1">
                <a:ea typeface="ＭＳ Ｐゴシック" panose="020B0600070205080204" pitchFamily="34" charset="-128"/>
              </a:rPr>
              <a:t>m</a:t>
            </a:r>
            <a:r>
              <a:rPr lang="en-US" altLang="en-US">
                <a:ea typeface="ＭＳ Ｐゴシック" panose="020B0600070205080204" pitchFamily="34" charset="-128"/>
              </a:rPr>
              <a:t>] + </a:t>
            </a:r>
            <a:r>
              <a:rPr lang="en-US" altLang="en-US" i="1">
                <a:ea typeface="ＭＳ Ｐゴシック" panose="020B0600070205080204" pitchFamily="34" charset="-128"/>
              </a:rPr>
              <a:t>w</a:t>
            </a:r>
            <a:r>
              <a:rPr lang="en-US" altLang="en-US" baseline="-25000">
                <a:ea typeface="ＭＳ Ｐゴシック" panose="020B0600070205080204" pitchFamily="34" charset="-128"/>
              </a:rPr>
              <a:t>1</a:t>
            </a:r>
            <a:r>
              <a:rPr lang="en-US" altLang="en-US">
                <a:ea typeface="ＭＳ Ｐゴシック" panose="020B0600070205080204" pitchFamily="34" charset="-128"/>
              </a:rPr>
              <a:t> </a:t>
            </a:r>
            <a:r>
              <a:rPr lang="en-US" altLang="en-US">
                <a:latin typeface="Symbol" pitchFamily="2" charset="2"/>
                <a:ea typeface="ＭＳ Ｐゴシック" panose="020B0600070205080204" pitchFamily="34" charset="-128"/>
              </a:rPr>
              <a:t>d</a:t>
            </a:r>
            <a:r>
              <a:rPr lang="en-US" altLang="en-US">
                <a:ea typeface="ＭＳ Ｐゴシック" panose="020B0600070205080204" pitchFamily="34" charset="-128"/>
              </a:rPr>
              <a:t>[</a:t>
            </a:r>
            <a:r>
              <a:rPr lang="en-US" altLang="en-US" i="1">
                <a:ea typeface="ＭＳ Ｐゴシック" panose="020B0600070205080204" pitchFamily="34" charset="-128"/>
              </a:rPr>
              <a:t>m</a:t>
            </a:r>
            <a:r>
              <a:rPr lang="en-US" altLang="en-US">
                <a:ea typeface="ＭＳ Ｐゴシック" panose="020B0600070205080204" pitchFamily="34" charset="-128"/>
              </a:rPr>
              <a:t>-1]</a:t>
            </a:r>
          </a:p>
          <a:p>
            <a:pPr lvl="1">
              <a:buFontTx/>
              <a:buNone/>
            </a:pPr>
            <a:r>
              <a:rPr lang="en-US" altLang="en-US">
                <a:ea typeface="ＭＳ Ｐゴシック" panose="020B0600070205080204" pitchFamily="34" charset="-128"/>
              </a:rPr>
              <a:t>Two real-valued coefficients w/ first coefficient fixed at one</a:t>
            </a:r>
          </a:p>
        </p:txBody>
      </p:sp>
      <p:graphicFrame>
        <p:nvGraphicFramePr>
          <p:cNvPr id="22531" name="Object 2049">
            <a:extLst>
              <a:ext uri="{FF2B5EF4-FFF2-40B4-BE49-F238E27FC236}">
                <a16:creationId xmlns:a16="http://schemas.microsoft.com/office/drawing/2014/main" id="{856D26D0-1D43-545E-D657-EDD7E90E732B}"/>
              </a:ext>
            </a:extLst>
          </p:cNvPr>
          <p:cNvGraphicFramePr>
            <a:graphicFrameLocks noChangeAspect="1"/>
          </p:cNvGraphicFramePr>
          <p:nvPr/>
        </p:nvGraphicFramePr>
        <p:xfrm>
          <a:off x="5149850" y="4495800"/>
          <a:ext cx="3852863" cy="2025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2260600" imgH="1193800" progId="Equation.3">
                  <p:embed/>
                </p:oleObj>
              </mc:Choice>
              <mc:Fallback>
                <p:oleObj name="Equation" r:id="rId2" imgW="2260600" imgH="1193800" progId="Equation.3">
                  <p:embed/>
                  <p:pic>
                    <p:nvPicPr>
                      <p:cNvPr id="0" name="Object 204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49850" y="4495800"/>
                        <a:ext cx="3852863" cy="20256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532" name="Object 2049">
            <a:extLst>
              <a:ext uri="{FF2B5EF4-FFF2-40B4-BE49-F238E27FC236}">
                <a16:creationId xmlns:a16="http://schemas.microsoft.com/office/drawing/2014/main" id="{A94A860F-1456-8DF9-BAE7-327F664BD49D}"/>
              </a:ext>
            </a:extLst>
          </p:cNvPr>
          <p:cNvGraphicFramePr>
            <a:graphicFrameLocks noChangeAspect="1"/>
          </p:cNvGraphicFramePr>
          <p:nvPr/>
        </p:nvGraphicFramePr>
        <p:xfrm>
          <a:off x="5164138" y="3148013"/>
          <a:ext cx="2847975" cy="1219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35394900" imgH="15214600" progId="Equation.3">
                  <p:embed/>
                </p:oleObj>
              </mc:Choice>
              <mc:Fallback>
                <p:oleObj name="Equation" r:id="rId4" imgW="35394900" imgH="15214600" progId="Equation.3">
                  <p:embed/>
                  <p:pic>
                    <p:nvPicPr>
                      <p:cNvPr id="0" name="Object 204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64138" y="3148013"/>
                        <a:ext cx="2847975" cy="1219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2533" name="Group 37">
            <a:extLst>
              <a:ext uri="{FF2B5EF4-FFF2-40B4-BE49-F238E27FC236}">
                <a16:creationId xmlns:a16="http://schemas.microsoft.com/office/drawing/2014/main" id="{20D2F7EF-E182-69C8-8B12-C0DADF2C3C15}"/>
              </a:ext>
            </a:extLst>
          </p:cNvPr>
          <p:cNvGrpSpPr>
            <a:grpSpLocks/>
          </p:cNvGrpSpPr>
          <p:nvPr/>
        </p:nvGrpSpPr>
        <p:grpSpPr bwMode="auto">
          <a:xfrm>
            <a:off x="73025" y="2730500"/>
            <a:ext cx="5032375" cy="2832100"/>
            <a:chOff x="73025" y="2729962"/>
            <a:chExt cx="5032375" cy="2832638"/>
          </a:xfrm>
        </p:grpSpPr>
        <p:sp>
          <p:nvSpPr>
            <p:cNvPr id="21513" name="Line 6">
              <a:extLst>
                <a:ext uri="{FF2B5EF4-FFF2-40B4-BE49-F238E27FC236}">
                  <a16:creationId xmlns:a16="http://schemas.microsoft.com/office/drawing/2014/main" id="{F7E1E663-BAD9-BF7D-0533-162A467A40E6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204323" y="5183968"/>
              <a:ext cx="55122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/>
            </a:ln>
            <a:scene3d>
              <a:camera prst="legacyObliqueTopRight"/>
              <a:lightRig rig="legacyFlat3" dir="b"/>
            </a:scene3d>
            <a:sp3d extrusionH="201600" prstMaterial="legacyMatte">
              <a:bevelT w="13500" h="13500" prst="angle"/>
              <a:bevelB w="13500" h="13500" prst="angle"/>
              <a:extrusionClr>
                <a:schemeClr val="tx1"/>
              </a:extrusionClr>
              <a:contourClr>
                <a:schemeClr val="tx1"/>
              </a:contourClr>
            </a:sp3d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>
              <a:flatTx/>
            </a:bodyPr>
            <a:lstStyle/>
            <a:p>
              <a:endParaRPr lang="en-US"/>
            </a:p>
          </p:txBody>
        </p:sp>
        <p:sp>
          <p:nvSpPr>
            <p:cNvPr id="21514" name="Rectangle 7">
              <a:extLst>
                <a:ext uri="{FF2B5EF4-FFF2-40B4-BE49-F238E27FC236}">
                  <a16:creationId xmlns:a16="http://schemas.microsoft.com/office/drawing/2014/main" id="{B5A48280-EC84-373A-65CD-8F3F1B59117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50990" y="4927571"/>
              <a:ext cx="874667" cy="514285"/>
            </a:xfrm>
            <a:prstGeom prst="rect">
              <a:avLst/>
            </a:prstGeom>
            <a:solidFill>
              <a:srgbClr val="FFFF00"/>
            </a:solidFill>
            <a:ln w="9525">
              <a:miter lim="800000"/>
              <a:headEnd/>
              <a:tailEnd/>
            </a:ln>
            <a:scene3d>
              <a:camera prst="legacyObliqueTopRight"/>
              <a:lightRig rig="legacyFlat3" dir="b"/>
            </a:scene3d>
            <a:sp3d extrusionH="201600" prstMaterial="legacyMatte">
              <a:bevelT w="13500" h="13500" prst="angle"/>
              <a:bevelB w="13500" h="13500" prst="angle"/>
              <a:extrusionClr>
                <a:srgbClr val="FFFF00"/>
              </a:extrusionClr>
              <a:contourClr>
                <a:srgbClr val="FFFF00"/>
              </a:contourClr>
            </a:sp3d>
          </p:spPr>
          <p:txBody>
            <a:bodyPr wrap="none" anchor="ctr">
              <a:flatTx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en-US" altLang="en-US" sz="2400" b="0" i="1">
                  <a:solidFill>
                    <a:schemeClr val="tx1"/>
                  </a:solidFill>
                  <a:sym typeface="Symbol" pitchFamily="2" charset="2"/>
                </a:rPr>
                <a:t>z</a:t>
              </a:r>
              <a:r>
                <a:rPr lang="en-US" altLang="en-US" sz="2400" b="0" baseline="30000">
                  <a:solidFill>
                    <a:schemeClr val="tx1"/>
                  </a:solidFill>
                  <a:sym typeface="Symbol" pitchFamily="2" charset="2"/>
                </a:rPr>
                <a:t>- </a:t>
              </a:r>
              <a:endParaRPr lang="en-US" altLang="en-US" sz="2400" b="0">
                <a:solidFill>
                  <a:schemeClr val="tx1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21515" name="Line 8">
              <a:extLst>
                <a:ext uri="{FF2B5EF4-FFF2-40B4-BE49-F238E27FC236}">
                  <a16:creationId xmlns:a16="http://schemas.microsoft.com/office/drawing/2014/main" id="{61CA90A8-17DD-8B1B-F5D5-0A313D23E474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615027" y="5179496"/>
              <a:ext cx="608927" cy="0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prstDash val="sysDash"/>
              <a:round/>
              <a:headEnd/>
              <a:tailEnd type="triangle" w="med" len="med"/>
            </a:ln>
            <a:scene3d>
              <a:camera prst="legacyObliqueTopRight"/>
              <a:lightRig rig="legacyFlat3" dir="b"/>
            </a:scene3d>
            <a:sp3d extrusionH="201600" prstMaterial="legacyMatte">
              <a:bevelT w="13500" h="13500" prst="angle"/>
              <a:bevelB w="13500" h="13500" prst="angle"/>
              <a:extrusionClr>
                <a:schemeClr val="tx1"/>
              </a:extrusionClr>
              <a:contourClr>
                <a:schemeClr val="tx1"/>
              </a:contourClr>
            </a:sp3d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>
              <a:flatTx/>
            </a:bodyPr>
            <a:lstStyle/>
            <a:p>
              <a:endParaRPr lang="en-US"/>
            </a:p>
          </p:txBody>
        </p:sp>
        <p:sp>
          <p:nvSpPr>
            <p:cNvPr id="21516" name="Line 9">
              <a:extLst>
                <a:ext uri="{FF2B5EF4-FFF2-40B4-BE49-F238E27FC236}">
                  <a16:creationId xmlns:a16="http://schemas.microsoft.com/office/drawing/2014/main" id="{972DBDB1-C0AD-B15E-C263-7F2BF27EE6C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69804" y="3740990"/>
              <a:ext cx="58311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scene3d>
              <a:camera prst="legacyObliqueTopRight"/>
              <a:lightRig rig="legacyFlat3" dir="b"/>
            </a:scene3d>
            <a:sp3d extrusionH="201600" prstMaterial="legacyMatte">
              <a:bevelT w="13500" h="13500" prst="angle"/>
              <a:bevelB w="13500" h="13500" prst="angle"/>
              <a:extrusionClr>
                <a:schemeClr val="tx1"/>
              </a:extrusionClr>
              <a:contourClr>
                <a:schemeClr val="tx1"/>
              </a:contourClr>
            </a:sp3d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>
              <a:flatTx/>
            </a:bodyPr>
            <a:lstStyle/>
            <a:p>
              <a:endParaRPr lang="en-US"/>
            </a:p>
          </p:txBody>
        </p:sp>
        <p:sp>
          <p:nvSpPr>
            <p:cNvPr id="21517" name="Rectangle 10">
              <a:extLst>
                <a:ext uri="{FF2B5EF4-FFF2-40B4-BE49-F238E27FC236}">
                  <a16:creationId xmlns:a16="http://schemas.microsoft.com/office/drawing/2014/main" id="{A42E8DD3-3111-718D-B86F-8FBC65F8C78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54433" y="3483103"/>
              <a:ext cx="874667" cy="514284"/>
            </a:xfrm>
            <a:prstGeom prst="rect">
              <a:avLst/>
            </a:prstGeom>
            <a:solidFill>
              <a:schemeClr val="bg2"/>
            </a:solidFill>
            <a:ln w="9525">
              <a:miter lim="800000"/>
              <a:headEnd/>
              <a:tailEnd/>
            </a:ln>
            <a:scene3d>
              <a:camera prst="legacyObliqueTopRight"/>
              <a:lightRig rig="legacyFlat3" dir="b"/>
            </a:scene3d>
            <a:sp3d extrusionH="201600" prstMaterial="legacyMatte">
              <a:bevelT w="13500" h="13500" prst="angle"/>
              <a:bevelB w="13500" h="13500" prst="angle"/>
              <a:extrusionClr>
                <a:schemeClr val="bg2"/>
              </a:extrusionClr>
              <a:contourClr>
                <a:schemeClr val="bg2"/>
              </a:contourClr>
            </a:sp3d>
          </p:spPr>
          <p:txBody>
            <a:bodyPr wrap="none" anchor="ctr">
              <a:flatTx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en-US" altLang="en-US" sz="2400" b="0">
                  <a:solidFill>
                    <a:schemeClr val="bg1"/>
                  </a:solidFill>
                </a:rPr>
                <a:t>h</a:t>
              </a:r>
              <a:endParaRPr lang="en-US" altLang="en-US" sz="2400" b="0">
                <a:solidFill>
                  <a:schemeClr val="tx1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21518" name="Line 11">
              <a:extLst>
                <a:ext uri="{FF2B5EF4-FFF2-40B4-BE49-F238E27FC236}">
                  <a16:creationId xmlns:a16="http://schemas.microsoft.com/office/drawing/2014/main" id="{39ECAEFC-08F6-A8D9-AFC1-9C3264DB374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129101" y="3740990"/>
              <a:ext cx="299149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scene3d>
              <a:camera prst="legacyObliqueTopRight"/>
              <a:lightRig rig="legacyFlat3" dir="b"/>
            </a:scene3d>
            <a:sp3d extrusionH="201600" prstMaterial="legacyMatte">
              <a:bevelT w="13500" h="13500" prst="angle"/>
              <a:bevelB w="13500" h="13500" prst="angle"/>
              <a:extrusionClr>
                <a:schemeClr val="tx1"/>
              </a:extrusionClr>
              <a:contourClr>
                <a:schemeClr val="tx1"/>
              </a:contourClr>
            </a:sp3d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>
              <a:flatTx/>
            </a:bodyPr>
            <a:lstStyle/>
            <a:p>
              <a:endParaRPr lang="en-US"/>
            </a:p>
          </p:txBody>
        </p:sp>
        <p:sp>
          <p:nvSpPr>
            <p:cNvPr id="21519" name="Oval 12">
              <a:extLst>
                <a:ext uri="{FF2B5EF4-FFF2-40B4-BE49-F238E27FC236}">
                  <a16:creationId xmlns:a16="http://schemas.microsoft.com/office/drawing/2014/main" id="{7C4C008E-0290-2B79-F702-CA30DFFBF7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26509" y="3542731"/>
              <a:ext cx="349260" cy="342856"/>
            </a:xfrm>
            <a:prstGeom prst="ellipse">
              <a:avLst/>
            </a:prstGeom>
            <a:solidFill>
              <a:schemeClr val="accent1"/>
            </a:solidFill>
            <a:ln w="9525">
              <a:round/>
              <a:headEnd/>
              <a:tailEnd/>
            </a:ln>
            <a:scene3d>
              <a:camera prst="legacyObliqueTopRight"/>
              <a:lightRig rig="legacyFlat3" dir="b"/>
            </a:scene3d>
            <a:sp3d extrusionH="201600" prstMaterial="legacyMatte">
              <a:bevelT w="13500" h="13500" prst="angle"/>
              <a:bevelB w="13500" h="13500" prst="angle"/>
              <a:extrusionClr>
                <a:schemeClr val="accent1"/>
              </a:extrusionClr>
              <a:contourClr>
                <a:schemeClr val="accent1"/>
              </a:contourClr>
            </a:sp3d>
          </p:spPr>
          <p:txBody>
            <a:bodyPr wrap="none" anchor="ctr">
              <a:flatTx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en-US" altLang="en-US" sz="2400" b="0">
                  <a:solidFill>
                    <a:schemeClr val="tx1"/>
                  </a:solidFill>
                </a:rPr>
                <a:t>+</a:t>
              </a:r>
            </a:p>
          </p:txBody>
        </p:sp>
        <p:sp>
          <p:nvSpPr>
            <p:cNvPr id="21520" name="Line 13">
              <a:extLst>
                <a:ext uri="{FF2B5EF4-FFF2-40B4-BE49-F238E27FC236}">
                  <a16:creationId xmlns:a16="http://schemas.microsoft.com/office/drawing/2014/main" id="{F7D9946B-D03D-1E4D-6DCD-6E6C36C5DE5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675768" y="3736519"/>
              <a:ext cx="31433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scene3d>
              <a:camera prst="legacyObliqueTopRight"/>
              <a:lightRig rig="legacyFlat3" dir="b"/>
            </a:scene3d>
            <a:sp3d extrusionH="201600" prstMaterial="legacyMatte">
              <a:bevelT w="13500" h="13500" prst="angle"/>
              <a:bevelB w="13500" h="13500" prst="angle"/>
              <a:extrusionClr>
                <a:schemeClr val="tx1"/>
              </a:extrusionClr>
              <a:contourClr>
                <a:schemeClr val="tx1"/>
              </a:contourClr>
            </a:sp3d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>
              <a:flatTx/>
            </a:bodyPr>
            <a:lstStyle/>
            <a:p>
              <a:endParaRPr lang="en-US"/>
            </a:p>
          </p:txBody>
        </p:sp>
        <p:sp>
          <p:nvSpPr>
            <p:cNvPr id="21521" name="Rectangle 14">
              <a:extLst>
                <a:ext uri="{FF2B5EF4-FFF2-40B4-BE49-F238E27FC236}">
                  <a16:creationId xmlns:a16="http://schemas.microsoft.com/office/drawing/2014/main" id="{5FEB0621-EC5E-C966-B310-6A254B187C5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93139" y="3478631"/>
              <a:ext cx="874667" cy="514285"/>
            </a:xfrm>
            <a:prstGeom prst="rect">
              <a:avLst/>
            </a:prstGeom>
            <a:solidFill>
              <a:srgbClr val="FF6600"/>
            </a:solidFill>
            <a:ln w="9525">
              <a:miter lim="800000"/>
              <a:headEnd/>
              <a:tailEnd/>
            </a:ln>
            <a:scene3d>
              <a:camera prst="legacyObliqueTopRight"/>
              <a:lightRig rig="legacyFlat3" dir="b"/>
            </a:scene3d>
            <a:sp3d extrusionH="201600" prstMaterial="legacyMatte">
              <a:bevelT w="13500" h="13500" prst="angle"/>
              <a:bevelB w="13500" h="13500" prst="angle"/>
              <a:extrusionClr>
                <a:srgbClr val="FF6600"/>
              </a:extrusionClr>
              <a:contourClr>
                <a:srgbClr val="FF6600"/>
              </a:contourClr>
            </a:sp3d>
          </p:spPr>
          <p:txBody>
            <a:bodyPr anchor="ctr">
              <a:flatTx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lnSpc>
                  <a:spcPct val="80000"/>
                </a:lnSpc>
                <a:spcBef>
                  <a:spcPct val="0"/>
                </a:spcBef>
                <a:buFontTx/>
                <a:buNone/>
              </a:pPr>
              <a:r>
                <a:rPr lang="en-US" altLang="en-US" sz="2400" b="0">
                  <a:solidFill>
                    <a:schemeClr val="bg1"/>
                  </a:solidFill>
                </a:rPr>
                <a:t>w</a:t>
              </a:r>
              <a:endParaRPr lang="en-US" altLang="en-US" sz="2400" b="0">
                <a:solidFill>
                  <a:schemeClr val="tx1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21522" name="Line 15">
              <a:extLst>
                <a:ext uri="{FF2B5EF4-FFF2-40B4-BE49-F238E27FC236}">
                  <a16:creationId xmlns:a16="http://schemas.microsoft.com/office/drawing/2014/main" id="{DF54B136-E0B4-3307-0458-4F24EAFADAF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866288" y="3735028"/>
              <a:ext cx="41607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scene3d>
              <a:camera prst="legacyObliqueTopRight"/>
              <a:lightRig rig="legacyFlat3" dir="b"/>
            </a:scene3d>
            <a:sp3d extrusionH="201600" prstMaterial="legacyMatte">
              <a:bevelT w="13500" h="13500" prst="angle"/>
              <a:bevelB w="13500" h="13500" prst="angle"/>
              <a:extrusionClr>
                <a:schemeClr val="tx1"/>
              </a:extrusionClr>
              <a:contourClr>
                <a:schemeClr val="tx1"/>
              </a:contourClr>
            </a:sp3d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>
              <a:flatTx/>
            </a:bodyPr>
            <a:lstStyle/>
            <a:p>
              <a:endParaRPr lang="en-US"/>
            </a:p>
          </p:txBody>
        </p:sp>
        <p:sp>
          <p:nvSpPr>
            <p:cNvPr id="21523" name="Line 16">
              <a:extLst>
                <a:ext uri="{FF2B5EF4-FFF2-40B4-BE49-F238E27FC236}">
                  <a16:creationId xmlns:a16="http://schemas.microsoft.com/office/drawing/2014/main" id="{CC06C01E-C83B-983A-6EF2-A5F72CDB7CB4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2513287" y="3256520"/>
              <a:ext cx="3037" cy="29962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scene3d>
              <a:camera prst="legacyObliqueTopRight"/>
              <a:lightRig rig="legacyFlat3" dir="b"/>
            </a:scene3d>
            <a:sp3d extrusionH="201600" prstMaterial="legacyMatte">
              <a:bevelT w="13500" h="13500" prst="angle"/>
              <a:bevelB w="13500" h="13500" prst="angle"/>
              <a:extrusionClr>
                <a:schemeClr val="tx1"/>
              </a:extrusionClr>
              <a:contourClr>
                <a:schemeClr val="tx1"/>
              </a:contourClr>
            </a:sp3d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>
              <a:flatTx/>
            </a:bodyPr>
            <a:lstStyle/>
            <a:p>
              <a:endParaRPr lang="en-US"/>
            </a:p>
          </p:txBody>
        </p:sp>
        <p:sp>
          <p:nvSpPr>
            <p:cNvPr id="21524" name="Text Box 17">
              <a:extLst>
                <a:ext uri="{FF2B5EF4-FFF2-40B4-BE49-F238E27FC236}">
                  <a16:creationId xmlns:a16="http://schemas.microsoft.com/office/drawing/2014/main" id="{821BB232-C421-0944-12E4-E52BBFDAFE3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141140" y="3837885"/>
              <a:ext cx="397852" cy="4293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50000"/>
                </a:spcBef>
                <a:buFontTx/>
                <a:buNone/>
              </a:pPr>
              <a:r>
                <a:rPr lang="en-US" altLang="en-US" sz="2400" b="0" i="1">
                  <a:solidFill>
                    <a:schemeClr val="tx1"/>
                  </a:solidFill>
                </a:rPr>
                <a:t>-</a:t>
              </a:r>
              <a:endParaRPr lang="en-US" altLang="en-US" sz="2400" b="0">
                <a:solidFill>
                  <a:schemeClr val="tx1"/>
                </a:solidFill>
              </a:endParaRPr>
            </a:p>
          </p:txBody>
        </p:sp>
        <p:sp>
          <p:nvSpPr>
            <p:cNvPr id="21525" name="Text Box 18">
              <a:extLst>
                <a:ext uri="{FF2B5EF4-FFF2-40B4-BE49-F238E27FC236}">
                  <a16:creationId xmlns:a16="http://schemas.microsoft.com/office/drawing/2014/main" id="{7279C3ED-5BE1-4EEA-CF4B-77D7244E5D8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71100" y="3138935"/>
              <a:ext cx="364445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17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50000"/>
                </a:spcBef>
                <a:buFontTx/>
                <a:buNone/>
              </a:pPr>
              <a:r>
                <a:rPr lang="en-US" altLang="en-US" sz="2400" b="0" i="1">
                  <a:solidFill>
                    <a:schemeClr val="tx1"/>
                  </a:solidFill>
                </a:rPr>
                <a:t>x</a:t>
              </a:r>
              <a:r>
                <a:rPr lang="en-US" altLang="en-US" sz="2400" b="0" i="1" baseline="-25000">
                  <a:solidFill>
                    <a:schemeClr val="tx1"/>
                  </a:solidFill>
                </a:rPr>
                <a:t>m</a:t>
              </a:r>
              <a:endParaRPr lang="en-US" altLang="en-US" sz="2400" b="0">
                <a:solidFill>
                  <a:schemeClr val="tx1"/>
                </a:solidFill>
              </a:endParaRPr>
            </a:p>
          </p:txBody>
        </p:sp>
        <p:sp>
          <p:nvSpPr>
            <p:cNvPr id="21526" name="Text Box 19">
              <a:extLst>
                <a:ext uri="{FF2B5EF4-FFF2-40B4-BE49-F238E27FC236}">
                  <a16:creationId xmlns:a16="http://schemas.microsoft.com/office/drawing/2014/main" id="{FCF362C1-011E-02F4-7CAF-843D4D751D0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641024" y="3128499"/>
              <a:ext cx="364445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17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50000"/>
                </a:spcBef>
                <a:buFontTx/>
                <a:buNone/>
              </a:pPr>
              <a:r>
                <a:rPr lang="en-US" altLang="en-US" sz="2400" b="0" i="1">
                  <a:solidFill>
                    <a:schemeClr val="tx1"/>
                  </a:solidFill>
                </a:rPr>
                <a:t>y</a:t>
              </a:r>
              <a:r>
                <a:rPr lang="en-US" altLang="en-US" sz="2400" b="0" i="1" baseline="-25000">
                  <a:solidFill>
                    <a:schemeClr val="tx1"/>
                  </a:solidFill>
                </a:rPr>
                <a:t>m</a:t>
              </a:r>
              <a:endParaRPr lang="en-US" altLang="en-US" sz="2400" b="0">
                <a:solidFill>
                  <a:schemeClr val="tx1"/>
                </a:solidFill>
              </a:endParaRPr>
            </a:p>
          </p:txBody>
        </p:sp>
        <p:sp>
          <p:nvSpPr>
            <p:cNvPr id="21527" name="Text Box 20">
              <a:extLst>
                <a:ext uri="{FF2B5EF4-FFF2-40B4-BE49-F238E27FC236}">
                  <a16:creationId xmlns:a16="http://schemas.microsoft.com/office/drawing/2014/main" id="{A7328206-B404-E0A6-E972-DAC9B718656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672622" y="3177692"/>
              <a:ext cx="432778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17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50000"/>
                </a:spcBef>
                <a:buFontTx/>
                <a:buNone/>
              </a:pPr>
              <a:r>
                <a:rPr lang="en-US" altLang="en-US" sz="2400" b="0" i="1">
                  <a:solidFill>
                    <a:schemeClr val="tx1"/>
                  </a:solidFill>
                </a:rPr>
                <a:t>e</a:t>
              </a:r>
              <a:r>
                <a:rPr lang="en-US" altLang="en-US" sz="2400" b="0" i="1" baseline="-25000">
                  <a:solidFill>
                    <a:schemeClr val="tx1"/>
                  </a:solidFill>
                </a:rPr>
                <a:t>m</a:t>
              </a:r>
              <a:endParaRPr lang="en-US" altLang="en-US" sz="2400" b="0">
                <a:solidFill>
                  <a:schemeClr val="tx1"/>
                </a:solidFill>
              </a:endParaRPr>
            </a:p>
          </p:txBody>
        </p:sp>
        <p:sp>
          <p:nvSpPr>
            <p:cNvPr id="21528" name="Text Box 21">
              <a:extLst>
                <a:ext uri="{FF2B5EF4-FFF2-40B4-BE49-F238E27FC236}">
                  <a16:creationId xmlns:a16="http://schemas.microsoft.com/office/drawing/2014/main" id="{5F641287-469E-F986-B8C6-A32D0BBC97F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019659" y="3155332"/>
              <a:ext cx="364445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17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50000"/>
                </a:spcBef>
                <a:buFontTx/>
                <a:buNone/>
              </a:pPr>
              <a:r>
                <a:rPr lang="en-US" altLang="en-US" sz="2400" b="0" i="1">
                  <a:solidFill>
                    <a:schemeClr val="tx1"/>
                  </a:solidFill>
                </a:rPr>
                <a:t>r</a:t>
              </a:r>
              <a:r>
                <a:rPr lang="en-US" altLang="en-US" sz="2400" b="0" i="1" baseline="-25000">
                  <a:solidFill>
                    <a:schemeClr val="tx1"/>
                  </a:solidFill>
                </a:rPr>
                <a:t>m</a:t>
              </a:r>
              <a:endParaRPr lang="en-US" altLang="en-US" sz="2400" b="0">
                <a:solidFill>
                  <a:schemeClr val="tx1"/>
                </a:solidFill>
              </a:endParaRPr>
            </a:p>
          </p:txBody>
        </p:sp>
        <p:sp>
          <p:nvSpPr>
            <p:cNvPr id="21529" name="Text Box 22">
              <a:extLst>
                <a:ext uri="{FF2B5EF4-FFF2-40B4-BE49-F238E27FC236}">
                  <a16:creationId xmlns:a16="http://schemas.microsoft.com/office/drawing/2014/main" id="{9ADB9498-E38B-43AE-7345-088165A76CD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378755" y="2729962"/>
              <a:ext cx="364445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17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50000"/>
                </a:spcBef>
                <a:buFontTx/>
                <a:buNone/>
              </a:pPr>
              <a:r>
                <a:rPr lang="en-US" altLang="en-US" sz="2400" b="0" i="1">
                  <a:solidFill>
                    <a:schemeClr val="tx1"/>
                  </a:solidFill>
                </a:rPr>
                <a:t>n</a:t>
              </a:r>
              <a:r>
                <a:rPr lang="en-US" altLang="en-US" sz="2400" b="0" i="1" baseline="-25000">
                  <a:solidFill>
                    <a:schemeClr val="tx1"/>
                  </a:solidFill>
                </a:rPr>
                <a:t>m</a:t>
              </a:r>
              <a:endParaRPr lang="en-US" altLang="en-US" sz="2400" b="0">
                <a:solidFill>
                  <a:schemeClr val="tx1"/>
                </a:solidFill>
              </a:endParaRPr>
            </a:p>
          </p:txBody>
        </p:sp>
        <p:sp>
          <p:nvSpPr>
            <p:cNvPr id="21530" name="Oval 23">
              <a:extLst>
                <a:ext uri="{FF2B5EF4-FFF2-40B4-BE49-F238E27FC236}">
                  <a16:creationId xmlns:a16="http://schemas.microsoft.com/office/drawing/2014/main" id="{B36221EB-A44F-A320-DB20-55BC02E4B4A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86918" y="3563600"/>
              <a:ext cx="349260" cy="342856"/>
            </a:xfrm>
            <a:prstGeom prst="ellipse">
              <a:avLst/>
            </a:prstGeom>
            <a:solidFill>
              <a:schemeClr val="accent1"/>
            </a:solidFill>
            <a:ln w="9525">
              <a:round/>
              <a:headEnd/>
              <a:tailEnd/>
            </a:ln>
            <a:scene3d>
              <a:camera prst="legacyObliqueTopRight"/>
              <a:lightRig rig="legacyFlat3" dir="b"/>
            </a:scene3d>
            <a:sp3d extrusionH="201600" prstMaterial="legacyMatte">
              <a:bevelT w="13500" h="13500" prst="angle"/>
              <a:bevelB w="13500" h="13500" prst="angle"/>
              <a:extrusionClr>
                <a:schemeClr val="accent1"/>
              </a:extrusionClr>
              <a:contourClr>
                <a:schemeClr val="accent1"/>
              </a:contourClr>
            </a:sp3d>
          </p:spPr>
          <p:txBody>
            <a:bodyPr wrap="none" anchor="ctr">
              <a:flatTx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en-US" altLang="en-US" sz="2400" b="0">
                  <a:solidFill>
                    <a:schemeClr val="tx1"/>
                  </a:solidFill>
                </a:rPr>
                <a:t>+</a:t>
              </a:r>
            </a:p>
          </p:txBody>
        </p:sp>
        <p:sp>
          <p:nvSpPr>
            <p:cNvPr id="21531" name="Line 24">
              <a:extLst>
                <a:ext uri="{FF2B5EF4-FFF2-40B4-BE49-F238E27FC236}">
                  <a16:creationId xmlns:a16="http://schemas.microsoft.com/office/drawing/2014/main" id="{AC052D08-3782-1481-677B-63ECD0C341C3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617956" y="3720121"/>
              <a:ext cx="299148" cy="1490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scene3d>
              <a:camera prst="legacyObliqueTopRight"/>
              <a:lightRig rig="legacyFlat3" dir="b"/>
            </a:scene3d>
            <a:sp3d extrusionH="201600" prstMaterial="legacyMatte">
              <a:bevelT w="13500" h="13500" prst="angle"/>
              <a:bevelB w="13500" h="13500" prst="angle"/>
              <a:extrusionClr>
                <a:schemeClr val="tx1"/>
              </a:extrusionClr>
              <a:contourClr>
                <a:schemeClr val="tx1"/>
              </a:contourClr>
            </a:sp3d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>
              <a:flatTx/>
            </a:bodyPr>
            <a:lstStyle/>
            <a:p>
              <a:endParaRPr lang="en-US"/>
            </a:p>
          </p:txBody>
        </p:sp>
        <p:sp>
          <p:nvSpPr>
            <p:cNvPr id="21532" name="Line 26">
              <a:extLst>
                <a:ext uri="{FF2B5EF4-FFF2-40B4-BE49-F238E27FC236}">
                  <a16:creationId xmlns:a16="http://schemas.microsoft.com/office/drawing/2014/main" id="{E041870E-CCD1-5FE8-152D-AF0FD5B6C00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456992" y="3888568"/>
              <a:ext cx="31888" cy="1290928"/>
            </a:xfrm>
            <a:prstGeom prst="line">
              <a:avLst/>
            </a:prstGeom>
            <a:noFill/>
            <a:ln w="31750">
              <a:solidFill>
                <a:schemeClr val="tx1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lIns="0" tIns="0" rIns="0" bIns="0" anchor="ctr"/>
            <a:lstStyle/>
            <a:p>
              <a:endParaRPr lang="en-US"/>
            </a:p>
          </p:txBody>
        </p:sp>
        <p:sp>
          <p:nvSpPr>
            <p:cNvPr id="21533" name="Text Box 27">
              <a:extLst>
                <a:ext uri="{FF2B5EF4-FFF2-40B4-BE49-F238E27FC236}">
                  <a16:creationId xmlns:a16="http://schemas.microsoft.com/office/drawing/2014/main" id="{5372EDBB-08D2-A799-3BB6-E5DD8FA9953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002250" y="2986707"/>
              <a:ext cx="1179889" cy="2862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17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50000"/>
                </a:spcBef>
                <a:buFontTx/>
                <a:buNone/>
              </a:pPr>
              <a:r>
                <a:rPr lang="en-US" altLang="en-US" sz="2400" b="0">
                  <a:solidFill>
                    <a:srgbClr val="CC3300"/>
                  </a:solidFill>
                </a:rPr>
                <a:t>Equalizer</a:t>
              </a:r>
            </a:p>
          </p:txBody>
        </p:sp>
        <p:sp>
          <p:nvSpPr>
            <p:cNvPr id="21534" name="Text Box 28">
              <a:extLst>
                <a:ext uri="{FF2B5EF4-FFF2-40B4-BE49-F238E27FC236}">
                  <a16:creationId xmlns:a16="http://schemas.microsoft.com/office/drawing/2014/main" id="{EC314CA3-23A0-3782-37CF-481C33BBB93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082841" y="2971800"/>
              <a:ext cx="1214816" cy="2862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17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50000"/>
                </a:spcBef>
                <a:buFontTx/>
                <a:buNone/>
              </a:pPr>
              <a:r>
                <a:rPr lang="en-US" altLang="en-US" sz="2400" b="0">
                  <a:solidFill>
                    <a:srgbClr val="808080"/>
                  </a:solidFill>
                </a:rPr>
                <a:t>Channel</a:t>
              </a:r>
            </a:p>
          </p:txBody>
        </p:sp>
        <p:sp>
          <p:nvSpPr>
            <p:cNvPr id="21535" name="AutoShape 29">
              <a:extLst>
                <a:ext uri="{FF2B5EF4-FFF2-40B4-BE49-F238E27FC236}">
                  <a16:creationId xmlns:a16="http://schemas.microsoft.com/office/drawing/2014/main" id="{CB844826-362E-EA3E-5E43-3E5F0B073FBA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3281151" y="4770945"/>
              <a:ext cx="758755" cy="824556"/>
            </a:xfrm>
            <a:prstGeom prst="triangle">
              <a:avLst>
                <a:gd name="adj" fmla="val 50000"/>
              </a:avLst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317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/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endParaRPr lang="en-US" altLang="en-US" sz="2400" b="0">
                <a:solidFill>
                  <a:schemeClr val="tx1"/>
                </a:solidFill>
              </a:endParaRPr>
            </a:p>
          </p:txBody>
        </p:sp>
        <p:sp>
          <p:nvSpPr>
            <p:cNvPr id="21536" name="Rectangle 30">
              <a:extLst>
                <a:ext uri="{FF2B5EF4-FFF2-40B4-BE49-F238E27FC236}">
                  <a16:creationId xmlns:a16="http://schemas.microsoft.com/office/drawing/2014/main" id="{44EB695F-06ED-219D-C7D7-71F59186203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78621" y="4888813"/>
              <a:ext cx="470741" cy="5142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lnSpc>
                  <a:spcPct val="80000"/>
                </a:lnSpc>
                <a:spcBef>
                  <a:spcPct val="0"/>
                </a:spcBef>
                <a:buFontTx/>
                <a:buNone/>
              </a:pPr>
              <a:r>
                <a:rPr lang="en-US" altLang="en-US" sz="2400" b="0">
                  <a:solidFill>
                    <a:schemeClr val="bg1"/>
                  </a:solidFill>
                </a:rPr>
                <a:t>g</a:t>
              </a:r>
              <a:endParaRPr lang="en-US" altLang="en-US" sz="2400" b="0">
                <a:solidFill>
                  <a:schemeClr val="tx1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21537" name="Line 31">
              <a:extLst>
                <a:ext uri="{FF2B5EF4-FFF2-40B4-BE49-F238E27FC236}">
                  <a16:creationId xmlns:a16="http://schemas.microsoft.com/office/drawing/2014/main" id="{7734BB06-8AB0-4E45-65E3-88622904904E}"/>
                </a:ext>
              </a:extLst>
            </p:cNvPr>
            <p:cNvSpPr>
              <a:spLocks noChangeShapeType="1"/>
            </p:cNvSpPr>
            <p:nvPr/>
          </p:nvSpPr>
          <p:spPr bwMode="auto">
            <a:xfrm rot="1468900">
              <a:off x="3216361" y="4988689"/>
              <a:ext cx="908075" cy="1490"/>
            </a:xfrm>
            <a:prstGeom prst="line">
              <a:avLst/>
            </a:prstGeom>
            <a:noFill/>
            <a:ln w="114300">
              <a:solidFill>
                <a:srgbClr val="008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lIns="0" tIns="0" rIns="0" bIns="0" anchor="ctr"/>
            <a:lstStyle/>
            <a:p>
              <a:endParaRPr lang="en-US"/>
            </a:p>
          </p:txBody>
        </p:sp>
        <p:sp>
          <p:nvSpPr>
            <p:cNvPr id="21538" name="Line 32">
              <a:extLst>
                <a:ext uri="{FF2B5EF4-FFF2-40B4-BE49-F238E27FC236}">
                  <a16:creationId xmlns:a16="http://schemas.microsoft.com/office/drawing/2014/main" id="{F570E3B2-887C-E9BD-0B84-5265AFC662AF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027251" y="5188440"/>
              <a:ext cx="393297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scene3d>
              <a:camera prst="legacyObliqueTopRight"/>
              <a:lightRig rig="legacyFlat3" dir="b"/>
            </a:scene3d>
            <a:sp3d extrusionH="201600" prstMaterial="legacyMatte">
              <a:bevelT w="13500" h="13500" prst="angle"/>
              <a:bevelB w="13500" h="13500" prst="angle"/>
              <a:extrusionClr>
                <a:schemeClr val="tx1"/>
              </a:extrusionClr>
              <a:contourClr>
                <a:schemeClr val="tx1"/>
              </a:contourClr>
            </a:sp3d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>
              <a:flatTx/>
            </a:bodyPr>
            <a:lstStyle/>
            <a:p>
              <a:endParaRPr lang="en-US"/>
            </a:p>
          </p:txBody>
        </p:sp>
        <p:sp>
          <p:nvSpPr>
            <p:cNvPr id="21539" name="Text Box 33">
              <a:extLst>
                <a:ext uri="{FF2B5EF4-FFF2-40B4-BE49-F238E27FC236}">
                  <a16:creationId xmlns:a16="http://schemas.microsoft.com/office/drawing/2014/main" id="{6F8E1217-3E99-2320-C6B5-5041DD88F4A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910434" y="4379496"/>
              <a:ext cx="1902706" cy="2862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17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50000"/>
                </a:spcBef>
                <a:buFontTx/>
                <a:buNone/>
              </a:pPr>
              <a:r>
                <a:rPr lang="en-US" altLang="en-US" sz="2400" b="0">
                  <a:solidFill>
                    <a:schemeClr val="accent2"/>
                  </a:solidFill>
                </a:rPr>
                <a:t>Ideal Channel</a:t>
              </a:r>
            </a:p>
          </p:txBody>
        </p:sp>
        <p:sp>
          <p:nvSpPr>
            <p:cNvPr id="21540" name="Text Box 37">
              <a:extLst>
                <a:ext uri="{FF2B5EF4-FFF2-40B4-BE49-F238E27FC236}">
                  <a16:creationId xmlns:a16="http://schemas.microsoft.com/office/drawing/2014/main" id="{8FD24073-7919-7F65-EB2E-36A5439755D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986251" y="3685836"/>
              <a:ext cx="397852" cy="3726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50000"/>
                </a:spcBef>
                <a:buFontTx/>
                <a:buNone/>
              </a:pPr>
              <a:r>
                <a:rPr lang="en-US" altLang="en-US" sz="2400" b="0" i="1">
                  <a:solidFill>
                    <a:schemeClr val="tx1"/>
                  </a:solidFill>
                </a:rPr>
                <a:t>+</a:t>
              </a:r>
              <a:endParaRPr lang="en-US" altLang="en-US" sz="2400" b="0">
                <a:solidFill>
                  <a:schemeClr val="tx1"/>
                </a:solidFill>
              </a:endParaRPr>
            </a:p>
          </p:txBody>
        </p:sp>
        <p:sp>
          <p:nvSpPr>
            <p:cNvPr id="21541" name="Text Box 39">
              <a:extLst>
                <a:ext uri="{FF2B5EF4-FFF2-40B4-BE49-F238E27FC236}">
                  <a16:creationId xmlns:a16="http://schemas.microsoft.com/office/drawing/2014/main" id="{87D9959C-6A34-8710-18E6-621B99DBC8C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98211" y="4502728"/>
              <a:ext cx="1251260" cy="9848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17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50000"/>
                </a:spcBef>
                <a:buFontTx/>
                <a:buNone/>
              </a:pPr>
              <a:r>
                <a:rPr lang="en-US" altLang="en-US" sz="2000" b="0" i="1">
                  <a:solidFill>
                    <a:schemeClr val="tx1"/>
                  </a:solidFill>
                </a:rPr>
                <a:t>Receiver generates</a:t>
              </a:r>
              <a:br>
                <a:rPr lang="en-US" altLang="en-US" sz="2000" b="0" i="1">
                  <a:solidFill>
                    <a:schemeClr val="tx1"/>
                  </a:solidFill>
                </a:rPr>
              </a:br>
              <a:r>
                <a:rPr lang="en-US" altLang="en-US" sz="2400" b="0" i="1">
                  <a:solidFill>
                    <a:schemeClr val="tx1"/>
                  </a:solidFill>
                </a:rPr>
                <a:t>x</a:t>
              </a:r>
              <a:r>
                <a:rPr lang="en-US" altLang="en-US" sz="2400" b="0" i="1" baseline="-25000">
                  <a:solidFill>
                    <a:schemeClr val="tx1"/>
                  </a:solidFill>
                </a:rPr>
                <a:t>m</a:t>
              </a:r>
              <a:r>
                <a:rPr lang="en-US" altLang="en-US" sz="2400" b="0">
                  <a:solidFill>
                    <a:schemeClr val="tx1"/>
                  </a:solidFill>
                </a:rPr>
                <a:t> </a:t>
              </a:r>
            </a:p>
          </p:txBody>
        </p:sp>
        <p:sp>
          <p:nvSpPr>
            <p:cNvPr id="21542" name="Text Box 40">
              <a:extLst>
                <a:ext uri="{FF2B5EF4-FFF2-40B4-BE49-F238E27FC236}">
                  <a16:creationId xmlns:a16="http://schemas.microsoft.com/office/drawing/2014/main" id="{20A4E901-7EC9-DA83-2CC2-41EBCB91DEC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3025" y="3794655"/>
              <a:ext cx="1056890" cy="5724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17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r">
                <a:spcBef>
                  <a:spcPct val="50000"/>
                </a:spcBef>
                <a:buFontTx/>
                <a:buNone/>
              </a:pPr>
              <a:r>
                <a:rPr lang="en-US" altLang="en-US" sz="2000" b="0" i="1">
                  <a:solidFill>
                    <a:schemeClr val="tx1"/>
                  </a:solidFill>
                </a:rPr>
                <a:t>Training sequence</a:t>
              </a:r>
            </a:p>
          </p:txBody>
        </p:sp>
        <p:sp>
          <p:nvSpPr>
            <p:cNvPr id="21543" name="Text Box 20">
              <a:extLst>
                <a:ext uri="{FF2B5EF4-FFF2-40B4-BE49-F238E27FC236}">
                  <a16:creationId xmlns:a16="http://schemas.microsoft.com/office/drawing/2014/main" id="{5B59F905-C850-37BF-EC4A-720BF5B636D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520222" y="4634962"/>
              <a:ext cx="432778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17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50000"/>
                </a:spcBef>
                <a:buFontTx/>
                <a:buNone/>
              </a:pPr>
              <a:r>
                <a:rPr lang="en-US" altLang="en-US" sz="2400" b="0" i="1">
                  <a:solidFill>
                    <a:schemeClr val="tx1"/>
                  </a:solidFill>
                </a:rPr>
                <a:t>s</a:t>
              </a:r>
              <a:r>
                <a:rPr lang="en-US" altLang="en-US" sz="2400" b="0" i="1" baseline="-25000">
                  <a:solidFill>
                    <a:schemeClr val="tx1"/>
                  </a:solidFill>
                </a:rPr>
                <a:t>m</a:t>
              </a:r>
              <a:endParaRPr lang="en-US" altLang="en-US" sz="2400" b="0">
                <a:solidFill>
                  <a:schemeClr val="tx1"/>
                </a:solidFill>
              </a:endParaRPr>
            </a:p>
          </p:txBody>
        </p:sp>
      </p:grpSp>
      <p:sp>
        <p:nvSpPr>
          <p:cNvPr id="39" name="Content Placeholder 2">
            <a:extLst>
              <a:ext uri="{FF2B5EF4-FFF2-40B4-BE49-F238E27FC236}">
                <a16:creationId xmlns:a16="http://schemas.microsoft.com/office/drawing/2014/main" id="{05F153E8-2AA0-3882-62C2-DE3662D67E61}"/>
              </a:ext>
            </a:extLst>
          </p:cNvPr>
          <p:cNvSpPr txBox="1">
            <a:spLocks/>
          </p:cNvSpPr>
          <p:nvPr/>
        </p:nvSpPr>
        <p:spPr bwMode="auto">
          <a:xfrm>
            <a:off x="457200" y="5638800"/>
            <a:ext cx="4846638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2800" b="1">
                <a:solidFill>
                  <a:srgbClr val="CC00CC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b="1">
                <a:solidFill>
                  <a:srgbClr val="6600FF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lvl="1">
              <a:buFontTx/>
              <a:buNone/>
            </a:pPr>
            <a:r>
              <a:rPr lang="en-US" altLang="en-US"/>
              <a:t>Using least mean squares (LMS)</a:t>
            </a:r>
          </a:p>
        </p:txBody>
      </p:sp>
      <p:sp>
        <p:nvSpPr>
          <p:cNvPr id="40" name="Content Placeholder 2">
            <a:extLst>
              <a:ext uri="{FF2B5EF4-FFF2-40B4-BE49-F238E27FC236}">
                <a16:creationId xmlns:a16="http://schemas.microsoft.com/office/drawing/2014/main" id="{84DA6F84-840E-B166-710D-7898EE4B0F9B}"/>
              </a:ext>
            </a:extLst>
          </p:cNvPr>
          <p:cNvSpPr txBox="1">
            <a:spLocks/>
          </p:cNvSpPr>
          <p:nvPr/>
        </p:nvSpPr>
        <p:spPr bwMode="auto">
          <a:xfrm>
            <a:off x="457200" y="2338388"/>
            <a:ext cx="83058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2800" b="1">
                <a:solidFill>
                  <a:srgbClr val="CC00CC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b="1">
                <a:solidFill>
                  <a:srgbClr val="6600FF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/>
              <a:t>Derive update equation for </a:t>
            </a:r>
            <a:r>
              <a:rPr lang="en-US" altLang="en-US" i="1"/>
              <a:t>w</a:t>
            </a:r>
            <a:r>
              <a:rPr lang="en-US" altLang="en-US" baseline="-25000"/>
              <a:t>1</a:t>
            </a:r>
            <a:r>
              <a:rPr lang="en-US" altLang="en-US"/>
              <a:t> during training</a:t>
            </a:r>
          </a:p>
        </p:txBody>
      </p:sp>
      <p:sp>
        <p:nvSpPr>
          <p:cNvPr id="41" name="Content Placeholder 2">
            <a:extLst>
              <a:ext uri="{FF2B5EF4-FFF2-40B4-BE49-F238E27FC236}">
                <a16:creationId xmlns:a16="http://schemas.microsoft.com/office/drawing/2014/main" id="{39C6D074-CA05-0EB6-29B6-34C149DB224F}"/>
              </a:ext>
            </a:extLst>
          </p:cNvPr>
          <p:cNvSpPr txBox="1">
            <a:spLocks/>
          </p:cNvSpPr>
          <p:nvPr/>
        </p:nvSpPr>
        <p:spPr bwMode="auto">
          <a:xfrm>
            <a:off x="457200" y="6096000"/>
            <a:ext cx="4846638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2800" b="1">
                <a:solidFill>
                  <a:srgbClr val="CC00CC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b="1">
                <a:solidFill>
                  <a:srgbClr val="6600FF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lvl="1">
              <a:buFontTx/>
              <a:buNone/>
            </a:pPr>
            <a:r>
              <a:rPr lang="en-US" altLang="en-US"/>
              <a:t>Step size 0 &lt; </a:t>
            </a:r>
            <a:r>
              <a:rPr lang="en-US" altLang="en-US">
                <a:latin typeface="Symbol" pitchFamily="2" charset="2"/>
              </a:rPr>
              <a:t>m</a:t>
            </a:r>
            <a:r>
              <a:rPr lang="en-US" altLang="en-US"/>
              <a:t> &lt; 1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/>
      <p:bldP spid="40" grpId="0"/>
      <p:bldP spid="4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Title 1">
            <a:extLst>
              <a:ext uri="{FF2B5EF4-FFF2-40B4-BE49-F238E27FC236}">
                <a16:creationId xmlns:a16="http://schemas.microsoft.com/office/drawing/2014/main" id="{F8C930BB-A340-AEFD-4670-A49D85E9E56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Adaptive FIR Channel Equalizer</a:t>
            </a:r>
          </a:p>
        </p:txBody>
      </p:sp>
      <p:sp>
        <p:nvSpPr>
          <p:cNvPr id="22530" name="Content Placeholder 2">
            <a:extLst>
              <a:ext uri="{FF2B5EF4-FFF2-40B4-BE49-F238E27FC236}">
                <a16:creationId xmlns:a16="http://schemas.microsoft.com/office/drawing/2014/main" id="{0AE6D3B9-9D95-3ED1-B212-1C5058ED9C9F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457200" y="1447800"/>
            <a:ext cx="8545513" cy="533400"/>
          </a:xfrm>
        </p:spPr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General case: Adapt </a:t>
            </a:r>
            <a:r>
              <a:rPr lang="en-US" altLang="en-US" i="1">
                <a:ea typeface="ＭＳ Ｐゴシック" panose="020B0600070205080204" pitchFamily="34" charset="-128"/>
              </a:rPr>
              <a:t>N</a:t>
            </a:r>
            <a:r>
              <a:rPr lang="en-US" altLang="en-US">
                <a:ea typeface="ＭＳ Ｐゴシック" panose="020B0600070205080204" pitchFamily="34" charset="-128"/>
              </a:rPr>
              <a:t> real coefficients </a:t>
            </a:r>
            <a:r>
              <a:rPr lang="en-US" altLang="en-US" i="1">
                <a:ea typeface="ＭＳ Ｐゴシック" panose="020B0600070205080204" pitchFamily="34" charset="-128"/>
              </a:rPr>
              <a:t>w</a:t>
            </a:r>
            <a:r>
              <a:rPr lang="en-US" altLang="en-US" baseline="-25000">
                <a:ea typeface="ＭＳ Ｐゴシック" panose="020B0600070205080204" pitchFamily="34" charset="-128"/>
              </a:rPr>
              <a:t>0</a:t>
            </a:r>
            <a:r>
              <a:rPr lang="en-US" altLang="en-US">
                <a:ea typeface="ＭＳ Ｐゴシック" panose="020B0600070205080204" pitchFamily="34" charset="-128"/>
              </a:rPr>
              <a:t>, </a:t>
            </a:r>
            <a:r>
              <a:rPr lang="en-US" altLang="en-US" i="1">
                <a:ea typeface="ＭＳ Ｐゴシック" panose="020B0600070205080204" pitchFamily="34" charset="-128"/>
              </a:rPr>
              <a:t>w</a:t>
            </a:r>
            <a:r>
              <a:rPr lang="en-US" altLang="en-US" baseline="-25000">
                <a:ea typeface="ＭＳ Ｐゴシック" panose="020B0600070205080204" pitchFamily="34" charset="-128"/>
              </a:rPr>
              <a:t>1, … </a:t>
            </a:r>
            <a:r>
              <a:rPr lang="en-US" altLang="en-US" i="1">
                <a:ea typeface="ＭＳ Ｐゴシック" panose="020B0600070205080204" pitchFamily="34" charset="-128"/>
              </a:rPr>
              <a:t>w</a:t>
            </a:r>
            <a:r>
              <a:rPr lang="en-US" altLang="en-US" i="1" baseline="-25000">
                <a:ea typeface="ＭＳ Ｐゴシック" panose="020B0600070205080204" pitchFamily="34" charset="-128"/>
              </a:rPr>
              <a:t>N-1</a:t>
            </a:r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40" name="Content Placeholder 2">
            <a:extLst>
              <a:ext uri="{FF2B5EF4-FFF2-40B4-BE49-F238E27FC236}">
                <a16:creationId xmlns:a16="http://schemas.microsoft.com/office/drawing/2014/main" id="{B20AEFFF-1C81-B842-CFB9-AAC25B2047F9}"/>
              </a:ext>
            </a:extLst>
          </p:cNvPr>
          <p:cNvSpPr txBox="1">
            <a:spLocks/>
          </p:cNvSpPr>
          <p:nvPr/>
        </p:nvSpPr>
        <p:spPr bwMode="auto">
          <a:xfrm>
            <a:off x="457200" y="2438400"/>
            <a:ext cx="83058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2800" b="1">
                <a:solidFill>
                  <a:srgbClr val="CC00CC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b="1">
                <a:solidFill>
                  <a:srgbClr val="6600FF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/>
              <a:t>Derive coefficient update equations during training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39E098A-8A1B-E101-9B88-953C267964F9}"/>
              </a:ext>
            </a:extLst>
          </p:cNvPr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6568238" y="2834865"/>
            <a:ext cx="2405743" cy="610936"/>
          </a:xfrm>
          <a:prstGeom prst="rect">
            <a:avLst/>
          </a:prstGeom>
          <a:blipFill>
            <a:blip r:embed="rId2"/>
            <a:stretch>
              <a:fillRect b="-4082"/>
            </a:stretch>
          </a:blipFill>
        </p:spPr>
        <p:txBody>
          <a:bodyPr/>
          <a:lstStyle/>
          <a:p>
            <a:pPr>
              <a:defRPr/>
            </a:pPr>
            <a:r>
              <a:rPr lang="en-US">
                <a:noFill/>
              </a:rPr>
              <a:t> 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E189523-89F9-4BAC-0094-136D7572A604}"/>
              </a:ext>
            </a:extLst>
          </p:cNvPr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3436671" y="2950474"/>
            <a:ext cx="3243448" cy="369332"/>
          </a:xfrm>
          <a:prstGeom prst="rect">
            <a:avLst/>
          </a:prstGeom>
          <a:blipFill>
            <a:blip r:embed="rId3"/>
            <a:stretch>
              <a:fillRect b="-13333"/>
            </a:stretch>
          </a:blipFill>
        </p:spPr>
        <p:txBody>
          <a:bodyPr/>
          <a:lstStyle/>
          <a:p>
            <a:pPr>
              <a:defRPr/>
            </a:pPr>
            <a:r>
              <a:rPr lang="en-US">
                <a:noFill/>
              </a:rPr>
              <a:t> 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BD27CB4-6DAD-2405-A4D3-69E4DD93B3FB}"/>
              </a:ext>
            </a:extLst>
          </p:cNvPr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407225" y="2952096"/>
            <a:ext cx="3021775" cy="369332"/>
          </a:xfrm>
          <a:prstGeom prst="rect">
            <a:avLst/>
          </a:prstGeom>
          <a:blipFill>
            <a:blip r:embed="rId4"/>
            <a:stretch>
              <a:fillRect b="-16667"/>
            </a:stretch>
          </a:blipFill>
        </p:spPr>
        <p:txBody>
          <a:bodyPr/>
          <a:lstStyle/>
          <a:p>
            <a:pPr>
              <a:defRPr/>
            </a:pPr>
            <a:r>
              <a:rPr lang="en-US">
                <a:noFill/>
              </a:rPr>
              <a:t> 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D8DB103-4C83-2F8E-2A9F-D7E873940750}"/>
              </a:ext>
            </a:extLst>
          </p:cNvPr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1752600" y="2021674"/>
            <a:ext cx="6400800" cy="369332"/>
          </a:xfrm>
          <a:prstGeom prst="rect">
            <a:avLst/>
          </a:prstGeom>
          <a:blipFill>
            <a:blip r:embed="rId5"/>
            <a:stretch>
              <a:fillRect b="-13333"/>
            </a:stretch>
          </a:blipFill>
        </p:spPr>
        <p:txBody>
          <a:bodyPr/>
          <a:lstStyle/>
          <a:p>
            <a:pPr>
              <a:defRPr/>
            </a:pPr>
            <a:r>
              <a:rPr lang="en-US">
                <a:noFill/>
              </a:rPr>
              <a:t> 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5C8D753-2778-F107-D4FD-8A4AA833D9D7}"/>
              </a:ext>
            </a:extLst>
          </p:cNvPr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598487" y="3429000"/>
            <a:ext cx="8545513" cy="780663"/>
          </a:xfrm>
          <a:prstGeom prst="rect">
            <a:avLst/>
          </a:prstGeom>
          <a:blipFill>
            <a:blip r:embed="rId6"/>
            <a:stretch>
              <a:fillRect t="-172581" b="-238710"/>
            </a:stretch>
          </a:blipFill>
        </p:spPr>
        <p:txBody>
          <a:bodyPr/>
          <a:lstStyle/>
          <a:p>
            <a:pPr>
              <a:defRPr/>
            </a:pPr>
            <a:r>
              <a:rPr lang="en-US">
                <a:noFill/>
              </a:rPr>
              <a:t> 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2AE46C3-D7FF-02BD-DEC7-9B272E43901B}"/>
              </a:ext>
            </a:extLst>
          </p:cNvPr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1219200" y="4377024"/>
            <a:ext cx="4815943" cy="369332"/>
          </a:xfrm>
          <a:prstGeom prst="rect">
            <a:avLst/>
          </a:prstGeom>
          <a:blipFill>
            <a:blip r:embed="rId7"/>
            <a:stretch>
              <a:fillRect b="-16667"/>
            </a:stretch>
          </a:blipFill>
        </p:spPr>
        <p:txBody>
          <a:bodyPr/>
          <a:lstStyle/>
          <a:p>
            <a:pPr>
              <a:defRPr/>
            </a:pPr>
            <a:r>
              <a:rPr lang="en-US">
                <a:noFill/>
              </a:rPr>
              <a:t> 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0365F06-54DC-A404-DA0E-B9B507CF0402}"/>
              </a:ext>
            </a:extLst>
          </p:cNvPr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1280057" y="4832866"/>
            <a:ext cx="5044541" cy="369332"/>
          </a:xfrm>
          <a:prstGeom prst="rect">
            <a:avLst/>
          </a:prstGeom>
          <a:blipFill>
            <a:blip r:embed="rId8"/>
            <a:stretch>
              <a:fillRect b="-16667"/>
            </a:stretch>
          </a:blipFill>
        </p:spPr>
        <p:txBody>
          <a:bodyPr/>
          <a:lstStyle/>
          <a:p>
            <a:pPr>
              <a:defRPr/>
            </a:pPr>
            <a:r>
              <a:rPr lang="en-US">
                <a:noFill/>
              </a:rPr>
              <a:t> 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F630CE9-7A58-1BC0-A418-E2BE73BC28B7}"/>
              </a:ext>
            </a:extLst>
          </p:cNvPr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1597970" y="5506770"/>
            <a:ext cx="5501742" cy="369332"/>
          </a:xfrm>
          <a:prstGeom prst="rect">
            <a:avLst/>
          </a:prstGeom>
          <a:blipFill>
            <a:blip r:embed="rId9"/>
            <a:stretch>
              <a:fillRect b="-16667"/>
            </a:stretch>
          </a:blipFill>
        </p:spPr>
        <p:txBody>
          <a:bodyPr/>
          <a:lstStyle/>
          <a:p>
            <a:pPr>
              <a:defRPr/>
            </a:pPr>
            <a:r>
              <a:rPr lang="en-US">
                <a:noFill/>
              </a:rPr>
              <a:t> 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D4B03EC-1B29-4748-9005-AC033DF9B9DA}"/>
              </a:ext>
            </a:extLst>
          </p:cNvPr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1280057" y="5202198"/>
            <a:ext cx="1295401" cy="369332"/>
          </a:xfrm>
          <a:prstGeom prst="rect">
            <a:avLst/>
          </a:prstGeom>
          <a:blipFill>
            <a:blip r:embed="rId10"/>
            <a:stretch>
              <a:fillRect/>
            </a:stretch>
          </a:blipFill>
        </p:spPr>
        <p:txBody>
          <a:bodyPr/>
          <a:lstStyle/>
          <a:p>
            <a:pPr>
              <a:defRPr/>
            </a:pPr>
            <a:r>
              <a:rPr lang="en-US">
                <a:noFill/>
              </a:rPr>
              <a:t> </a:t>
            </a: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85DF1FE3-CDE4-2131-C345-83DB2D5AFECF}"/>
              </a:ext>
            </a:extLst>
          </p:cNvPr>
          <p:cNvGrpSpPr>
            <a:grpSpLocks/>
          </p:cNvGrpSpPr>
          <p:nvPr/>
        </p:nvGrpSpPr>
        <p:grpSpPr bwMode="auto">
          <a:xfrm>
            <a:off x="28575" y="4191000"/>
            <a:ext cx="1495425" cy="1539875"/>
            <a:chOff x="29194" y="4191000"/>
            <a:chExt cx="1494806" cy="1540425"/>
          </a:xfrm>
        </p:grpSpPr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52A2B596-779D-7891-B8C3-733CDEED0297}"/>
                </a:ext>
              </a:extLst>
            </p:cNvPr>
            <p:cNvSpPr txBox="1">
              <a:spLocks noRot="1" noChangeAspect="1" noMove="1" noResize="1" noEditPoints="1" noAdjustHandles="1" noChangeArrowheads="1" noChangeShapeType="1" noTextEdit="1"/>
            </p:cNvSpPr>
            <p:nvPr/>
          </p:nvSpPr>
          <p:spPr>
            <a:xfrm>
              <a:off x="29194" y="4590663"/>
              <a:ext cx="1494806" cy="1140762"/>
            </a:xfrm>
            <a:prstGeom prst="rect">
              <a:avLst/>
            </a:prstGeom>
            <a:blipFill>
              <a:blip r:embed="rId11"/>
              <a:stretch>
                <a:fillRect b="-4396"/>
              </a:stretch>
            </a:blipFill>
          </p:spPr>
          <p:txBody>
            <a:bodyPr/>
            <a:lstStyle/>
            <a:p>
              <a:pPr>
                <a:defRPr/>
              </a:pPr>
              <a:r>
                <a:rPr lang="en-US">
                  <a:noFill/>
                </a:rPr>
                <a:t> 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1592B2D6-FFD9-5496-50E9-FB8746355F75}"/>
                </a:ext>
              </a:extLst>
            </p:cNvPr>
            <p:cNvSpPr txBox="1">
              <a:spLocks noRot="1" noChangeAspect="1" noMove="1" noResize="1" noEditPoints="1" noAdjustHandles="1" noChangeArrowheads="1" noChangeShapeType="1" noTextEdit="1"/>
            </p:cNvSpPr>
            <p:nvPr/>
          </p:nvSpPr>
          <p:spPr>
            <a:xfrm>
              <a:off x="280060" y="4191000"/>
              <a:ext cx="1066800" cy="369332"/>
            </a:xfrm>
            <a:prstGeom prst="rect">
              <a:avLst/>
            </a:prstGeom>
            <a:blipFill>
              <a:blip r:embed="rId12"/>
              <a:stretch>
                <a:fillRect/>
              </a:stretch>
            </a:blipFill>
          </p:spPr>
          <p:txBody>
            <a:bodyPr/>
            <a:lstStyle/>
            <a:p>
              <a:pPr>
                <a:defRPr/>
              </a:pPr>
              <a:r>
                <a:rPr lang="en-US">
                  <a:noFill/>
                </a:rPr>
                <a:t> </a:t>
              </a:r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70E73454-D73B-3E62-B470-0AB70A1DB4B7}"/>
              </a:ext>
            </a:extLst>
          </p:cNvPr>
          <p:cNvGrpSpPr>
            <a:grpSpLocks/>
          </p:cNvGrpSpPr>
          <p:nvPr/>
        </p:nvGrpSpPr>
        <p:grpSpPr bwMode="auto">
          <a:xfrm>
            <a:off x="7073900" y="4297363"/>
            <a:ext cx="1841500" cy="1492250"/>
            <a:chOff x="7074230" y="4297867"/>
            <a:chExt cx="1841170" cy="1491095"/>
          </a:xfrm>
        </p:grpSpPr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79B47150-232E-B652-2BC0-9D42F1E069FD}"/>
                </a:ext>
              </a:extLst>
            </p:cNvPr>
            <p:cNvSpPr txBox="1">
              <a:spLocks noRot="1" noChangeAspect="1" noMove="1" noResize="1" noEditPoints="1" noAdjustHandles="1" noChangeArrowheads="1" noChangeShapeType="1" noTextEdit="1"/>
            </p:cNvSpPr>
            <p:nvPr/>
          </p:nvSpPr>
          <p:spPr>
            <a:xfrm>
              <a:off x="7074230" y="4648200"/>
              <a:ext cx="1841170" cy="1140762"/>
            </a:xfrm>
            <a:prstGeom prst="rect">
              <a:avLst/>
            </a:prstGeom>
            <a:blipFill>
              <a:blip r:embed="rId13"/>
              <a:stretch>
                <a:fillRect b="-3297"/>
              </a:stretch>
            </a:blipFill>
          </p:spPr>
          <p:txBody>
            <a:bodyPr/>
            <a:lstStyle/>
            <a:p>
              <a:pPr>
                <a:defRPr/>
              </a:pPr>
              <a:r>
                <a:rPr lang="en-US">
                  <a:noFill/>
                </a:rPr>
                <a:t> 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51BAC37D-657F-38DF-B2A8-4DC2B23A4D3E}"/>
                </a:ext>
              </a:extLst>
            </p:cNvPr>
            <p:cNvSpPr txBox="1">
              <a:spLocks noRot="1" noChangeAspect="1" noMove="1" noResize="1" noEditPoints="1" noAdjustHandles="1" noChangeArrowheads="1" noChangeShapeType="1" noTextEdit="1"/>
            </p:cNvSpPr>
            <p:nvPr/>
          </p:nvSpPr>
          <p:spPr>
            <a:xfrm>
              <a:off x="7467600" y="4297867"/>
              <a:ext cx="1066800" cy="369332"/>
            </a:xfrm>
            <a:prstGeom prst="rect">
              <a:avLst/>
            </a:prstGeom>
            <a:blipFill>
              <a:blip r:embed="rId14"/>
              <a:stretch>
                <a:fillRect t="-13333" b="-6667"/>
              </a:stretch>
            </a:blipFill>
          </p:spPr>
          <p:txBody>
            <a:bodyPr/>
            <a:lstStyle/>
            <a:p>
              <a:pPr>
                <a:defRPr/>
              </a:pPr>
              <a:r>
                <a:rPr lang="en-US">
                  <a:noFill/>
                </a:rPr>
                <a:t> </a:t>
              </a:r>
            </a:p>
          </p:txBody>
        </p:sp>
      </p:grpSp>
      <p:sp>
        <p:nvSpPr>
          <p:cNvPr id="17" name="Content Placeholder 2">
            <a:extLst>
              <a:ext uri="{FF2B5EF4-FFF2-40B4-BE49-F238E27FC236}">
                <a16:creationId xmlns:a16="http://schemas.microsoft.com/office/drawing/2014/main" id="{AF8F5BCE-5230-0B1B-DB14-F0506EA95B64}"/>
              </a:ext>
            </a:extLst>
          </p:cNvPr>
          <p:cNvSpPr txBox="1">
            <a:spLocks/>
          </p:cNvSpPr>
          <p:nvPr/>
        </p:nvSpPr>
        <p:spPr bwMode="auto">
          <a:xfrm>
            <a:off x="457200" y="5964238"/>
            <a:ext cx="25146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2800" b="1">
                <a:solidFill>
                  <a:srgbClr val="CC00CC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b="1">
                <a:solidFill>
                  <a:srgbClr val="6600FF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/>
              <a:t>Vector form: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624A951E-4014-76E7-5E2A-B02D96627F6C}"/>
              </a:ext>
            </a:extLst>
          </p:cNvPr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2321983" y="6060768"/>
            <a:ext cx="4815943" cy="369332"/>
          </a:xfrm>
          <a:prstGeom prst="rect">
            <a:avLst/>
          </a:prstGeom>
          <a:blipFill>
            <a:blip r:embed="rId15"/>
            <a:stretch>
              <a:fillRect t="-13333" b="-16667"/>
            </a:stretch>
          </a:blipFill>
        </p:spPr>
        <p:txBody>
          <a:bodyPr/>
          <a:lstStyle/>
          <a:p>
            <a:pPr>
              <a:defRPr/>
            </a:pPr>
            <a:r>
              <a:rPr lang="en-US">
                <a:noFill/>
              </a:rPr>
              <a:t> </a:t>
            </a:r>
          </a:p>
        </p:txBody>
      </p:sp>
      <p:sp>
        <p:nvSpPr>
          <p:cNvPr id="22545" name="Slide Number Placeholder 3">
            <a:extLst>
              <a:ext uri="{FF2B5EF4-FFF2-40B4-BE49-F238E27FC236}">
                <a16:creationId xmlns:a16="http://schemas.microsoft.com/office/drawing/2014/main" id="{82E23B15-6D3B-1C01-7465-968EA12276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800" b="1">
                <a:solidFill>
                  <a:srgbClr val="CC00CC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b="1">
                <a:solidFill>
                  <a:srgbClr val="6600FF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b="0">
                <a:solidFill>
                  <a:schemeClr val="tx1"/>
                </a:solidFill>
              </a:rPr>
              <a:t>16 - </a:t>
            </a:r>
            <a:fld id="{C511C638-2313-E34E-8869-AAEB344E6C9E}" type="slidenum">
              <a:rPr lang="en-US" altLang="en-US" sz="1400" b="0" smtClean="0">
                <a:solidFill>
                  <a:schemeClr val="tx1"/>
                </a:solidFill>
              </a:rPr>
              <a:pPr>
                <a:spcBef>
                  <a:spcPct val="0"/>
                </a:spcBef>
                <a:buFontTx/>
                <a:buNone/>
              </a:pPr>
              <a:t>8</a:t>
            </a:fld>
            <a:endParaRPr lang="en-US" altLang="en-US" sz="1400" b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 nodeType="clickPar">
                      <p:stCondLst>
                        <p:cond delay="indefinite"/>
                      </p:stCondLst>
                      <p:childTnLst>
                        <p:par>
                          <p:cTn id="5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 nodeType="clickPar">
                      <p:stCondLst>
                        <p:cond delay="indefinite"/>
                      </p:stCondLst>
                      <p:childTnLst>
                        <p:par>
                          <p:cTn id="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0" grpId="0" build="p"/>
      <p:bldP spid="40" grpId="0"/>
      <p:bldP spid="40" grpId="1"/>
      <p:bldP spid="17" grpId="0"/>
      <p:bldP spid="17" grpId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Slide Number Placeholder 5">
            <a:extLst>
              <a:ext uri="{FF2B5EF4-FFF2-40B4-BE49-F238E27FC236}">
                <a16:creationId xmlns:a16="http://schemas.microsoft.com/office/drawing/2014/main" id="{B429DF25-6B60-273A-9800-26181A3C73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800" b="1">
                <a:solidFill>
                  <a:srgbClr val="CC00CC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b="1">
                <a:solidFill>
                  <a:srgbClr val="6600FF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b="0">
                <a:solidFill>
                  <a:schemeClr val="tx1"/>
                </a:solidFill>
              </a:rPr>
              <a:t>16 - </a:t>
            </a:r>
            <a:fld id="{7296CE58-1E30-9B4D-83F0-F0D45FB31205}" type="slidenum">
              <a:rPr lang="en-US" altLang="en-US" sz="1400" b="0" smtClean="0">
                <a:solidFill>
                  <a:schemeClr val="tx1"/>
                </a:solidFill>
              </a:rPr>
              <a:pPr>
                <a:spcBef>
                  <a:spcPct val="0"/>
                </a:spcBef>
                <a:buFontTx/>
                <a:buNone/>
              </a:pPr>
              <a:t>9</a:t>
            </a:fld>
            <a:endParaRPr lang="en-US" altLang="en-US" sz="1400" b="0">
              <a:solidFill>
                <a:schemeClr val="tx1"/>
              </a:solidFill>
            </a:endParaRPr>
          </a:p>
        </p:txBody>
      </p:sp>
      <p:sp>
        <p:nvSpPr>
          <p:cNvPr id="23554" name="Rectangle 6">
            <a:extLst>
              <a:ext uri="{FF2B5EF4-FFF2-40B4-BE49-F238E27FC236}">
                <a16:creationId xmlns:a16="http://schemas.microsoft.com/office/drawing/2014/main" id="{04F454C8-1E6D-FBC2-D33F-CCC732D3D8A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Carrier Detection</a:t>
            </a:r>
          </a:p>
        </p:txBody>
      </p:sp>
      <p:sp>
        <p:nvSpPr>
          <p:cNvPr id="23555" name="Rectangle 7">
            <a:extLst>
              <a:ext uri="{FF2B5EF4-FFF2-40B4-BE49-F238E27FC236}">
                <a16:creationId xmlns:a16="http://schemas.microsoft.com/office/drawing/2014/main" id="{590D0985-45B6-2E8F-CB42-D3C681333B7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57200" y="1447800"/>
            <a:ext cx="8305800" cy="50292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en-US">
                <a:ea typeface="ＭＳ Ｐゴシック" panose="020B0600070205080204" pitchFamily="34" charset="-128"/>
              </a:rPr>
              <a:t>Detect energy of received signal (always running)</a:t>
            </a:r>
          </a:p>
          <a:p>
            <a:pPr lvl="1">
              <a:lnSpc>
                <a:spcPct val="90000"/>
              </a:lnSpc>
            </a:pPr>
            <a:endParaRPr lang="en-US" altLang="en-US" i="1">
              <a:ea typeface="ＭＳ Ｐゴシック" panose="020B0600070205080204" pitchFamily="34" charset="-128"/>
            </a:endParaRPr>
          </a:p>
          <a:p>
            <a:pPr lvl="1">
              <a:lnSpc>
                <a:spcPct val="90000"/>
              </a:lnSpc>
              <a:buFontTx/>
              <a:buNone/>
            </a:pPr>
            <a:r>
              <a:rPr lang="en-US" altLang="en-US" i="1">
                <a:ea typeface="ＭＳ Ｐゴシック" panose="020B0600070205080204" pitchFamily="34" charset="-128"/>
              </a:rPr>
              <a:t>c</a:t>
            </a:r>
            <a:r>
              <a:rPr lang="en-US" altLang="en-US">
                <a:ea typeface="ＭＳ Ｐゴシック" panose="020B0600070205080204" pitchFamily="34" charset="-128"/>
              </a:rPr>
              <a:t> is a constant where 0 &lt; </a:t>
            </a:r>
            <a:r>
              <a:rPr lang="en-US" altLang="en-US" i="1">
                <a:ea typeface="ＭＳ Ｐゴシック" panose="020B0600070205080204" pitchFamily="34" charset="-128"/>
              </a:rPr>
              <a:t>c</a:t>
            </a:r>
            <a:r>
              <a:rPr lang="en-US" altLang="en-US">
                <a:ea typeface="ＭＳ Ｐゴシック" panose="020B0600070205080204" pitchFamily="34" charset="-128"/>
              </a:rPr>
              <a:t> &lt; 1 and </a:t>
            </a:r>
            <a:r>
              <a:rPr lang="en-US" altLang="en-US" i="1">
                <a:ea typeface="ＭＳ Ｐゴシック" panose="020B0600070205080204" pitchFamily="34" charset="-128"/>
              </a:rPr>
              <a:t>r</a:t>
            </a:r>
            <a:r>
              <a:rPr lang="en-US" altLang="en-US">
                <a:ea typeface="ＭＳ Ｐゴシック" panose="020B0600070205080204" pitchFamily="34" charset="-128"/>
              </a:rPr>
              <a:t>[</a:t>
            </a:r>
            <a:r>
              <a:rPr lang="en-US" altLang="en-US" i="1">
                <a:ea typeface="ＭＳ Ｐゴシック" panose="020B0600070205080204" pitchFamily="34" charset="-128"/>
              </a:rPr>
              <a:t>m</a:t>
            </a:r>
            <a:r>
              <a:rPr lang="en-US" altLang="en-US">
                <a:ea typeface="ＭＳ Ｐゴシック" panose="020B0600070205080204" pitchFamily="34" charset="-128"/>
              </a:rPr>
              <a:t>] is received signal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en-US" altLang="en-US">
                <a:ea typeface="ＭＳ Ｐゴシック" panose="020B0600070205080204" pitchFamily="34" charset="-128"/>
              </a:rPr>
              <a:t>Let </a:t>
            </a:r>
            <a:r>
              <a:rPr lang="en-US" altLang="en-US" i="1">
                <a:ea typeface="ＭＳ Ｐゴシック" panose="020B0600070205080204" pitchFamily="34" charset="-128"/>
              </a:rPr>
              <a:t>x</a:t>
            </a:r>
            <a:r>
              <a:rPr lang="en-US" altLang="en-US">
                <a:ea typeface="ＭＳ Ｐゴシック" panose="020B0600070205080204" pitchFamily="34" charset="-128"/>
              </a:rPr>
              <a:t>[</a:t>
            </a:r>
            <a:r>
              <a:rPr lang="en-US" altLang="en-US" i="1">
                <a:ea typeface="ＭＳ Ｐゴシック" panose="020B0600070205080204" pitchFamily="34" charset="-128"/>
              </a:rPr>
              <a:t>m</a:t>
            </a:r>
            <a:r>
              <a:rPr lang="en-US" altLang="en-US">
                <a:ea typeface="ＭＳ Ｐゴシック" panose="020B0600070205080204" pitchFamily="34" charset="-128"/>
              </a:rPr>
              <a:t>] = </a:t>
            </a:r>
            <a:r>
              <a:rPr lang="en-US" altLang="en-US" i="1">
                <a:ea typeface="ＭＳ Ｐゴシック" panose="020B0600070205080204" pitchFamily="34" charset="-128"/>
              </a:rPr>
              <a:t>r</a:t>
            </a:r>
            <a:r>
              <a:rPr lang="en-US" altLang="en-US" baseline="30000">
                <a:ea typeface="ＭＳ Ｐゴシック" panose="020B0600070205080204" pitchFamily="34" charset="-128"/>
              </a:rPr>
              <a:t>2</a:t>
            </a:r>
            <a:r>
              <a:rPr lang="en-US" altLang="en-US">
                <a:ea typeface="ＭＳ Ｐゴシック" panose="020B0600070205080204" pitchFamily="34" charset="-128"/>
              </a:rPr>
              <a:t>[</a:t>
            </a:r>
            <a:r>
              <a:rPr lang="en-US" altLang="en-US" i="1">
                <a:ea typeface="ＭＳ Ｐゴシック" panose="020B0600070205080204" pitchFamily="34" charset="-128"/>
              </a:rPr>
              <a:t>m</a:t>
            </a:r>
            <a:r>
              <a:rPr lang="en-US" altLang="en-US">
                <a:ea typeface="ＭＳ Ｐゴシック" panose="020B0600070205080204" pitchFamily="34" charset="-128"/>
              </a:rPr>
              <a:t>].  What is the transfer function?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en-US" altLang="en-US">
                <a:ea typeface="ＭＳ Ｐゴシック" panose="020B0600070205080204" pitchFamily="34" charset="-128"/>
              </a:rPr>
              <a:t>What values of </a:t>
            </a:r>
            <a:r>
              <a:rPr lang="en-US" altLang="en-US" i="1">
                <a:ea typeface="ＭＳ Ｐゴシック" panose="020B0600070205080204" pitchFamily="34" charset="-128"/>
              </a:rPr>
              <a:t>c</a:t>
            </a:r>
            <a:r>
              <a:rPr lang="en-US" altLang="en-US">
                <a:ea typeface="ＭＳ Ｐゴシック" panose="020B0600070205080204" pitchFamily="34" charset="-128"/>
              </a:rPr>
              <a:t> to use?</a:t>
            </a:r>
          </a:p>
          <a:p>
            <a:pPr>
              <a:lnSpc>
                <a:spcPct val="90000"/>
              </a:lnSpc>
            </a:pPr>
            <a:r>
              <a:rPr lang="en-US" altLang="en-US">
                <a:ea typeface="ＭＳ Ｐゴシック" panose="020B0600070205080204" pitchFamily="34" charset="-128"/>
              </a:rPr>
              <a:t>If receiver is not currently receiving a signal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en-US" altLang="en-US">
                <a:ea typeface="ＭＳ Ｐゴシック" panose="020B0600070205080204" pitchFamily="34" charset="-128"/>
              </a:rPr>
              <a:t>If energy detector output is larger than a large threshold, assume receiving transmission</a:t>
            </a:r>
          </a:p>
          <a:p>
            <a:pPr>
              <a:lnSpc>
                <a:spcPct val="90000"/>
              </a:lnSpc>
            </a:pPr>
            <a:r>
              <a:rPr lang="en-US" altLang="en-US">
                <a:ea typeface="ＭＳ Ｐゴシック" panose="020B0600070205080204" pitchFamily="34" charset="-128"/>
              </a:rPr>
              <a:t>If receiver is currently receiving signal, then it detects when transmission has stopped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en-US" altLang="en-US">
                <a:ea typeface="ＭＳ Ｐゴシック" panose="020B0600070205080204" pitchFamily="34" charset="-128"/>
              </a:rPr>
              <a:t>If energy detector output is smaller than a smaller threshold, assume transmission has stopped</a:t>
            </a:r>
          </a:p>
        </p:txBody>
      </p:sp>
      <p:graphicFrame>
        <p:nvGraphicFramePr>
          <p:cNvPr id="23556" name="Object 1024">
            <a:extLst>
              <a:ext uri="{FF2B5EF4-FFF2-40B4-BE49-F238E27FC236}">
                <a16:creationId xmlns:a16="http://schemas.microsoft.com/office/drawing/2014/main" id="{B274FF17-38D0-992A-B1EA-904B937E57A9}"/>
              </a:ext>
            </a:extLst>
          </p:cNvPr>
          <p:cNvGraphicFramePr>
            <a:graphicFrameLocks noChangeAspect="1"/>
          </p:cNvGraphicFramePr>
          <p:nvPr/>
        </p:nvGraphicFramePr>
        <p:xfrm>
          <a:off x="962025" y="1828800"/>
          <a:ext cx="4021138" cy="473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44767500" imgH="5270500" progId="Equation.3">
                  <p:embed/>
                </p:oleObj>
              </mc:Choice>
              <mc:Fallback>
                <p:oleObj name="Equation" r:id="rId2" imgW="44767500" imgH="5270500" progId="Equation.3">
                  <p:embed/>
                  <p:pic>
                    <p:nvPicPr>
                      <p:cNvPr id="0" name="Object 102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62025" y="1828800"/>
                        <a:ext cx="4021138" cy="4730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3772</TotalTime>
  <Words>1035</Words>
  <Application>Microsoft Macintosh PowerPoint</Application>
  <PresentationFormat>Letter Paper (8.5x11 in)</PresentationFormat>
  <Paragraphs>222</Paragraphs>
  <Slides>12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9" baseType="lpstr">
      <vt:lpstr>ＭＳ Ｐゴシック</vt:lpstr>
      <vt:lpstr>Arial</vt:lpstr>
      <vt:lpstr>Calibri</vt:lpstr>
      <vt:lpstr>Symbol</vt:lpstr>
      <vt:lpstr>Times New Roman</vt:lpstr>
      <vt:lpstr>Default Design</vt:lpstr>
      <vt:lpstr>Equation</vt:lpstr>
      <vt:lpstr>Quadrature Amplitude Modulation (QAM) Receiver</vt:lpstr>
      <vt:lpstr>Introduction</vt:lpstr>
      <vt:lpstr>Baseband QAM</vt:lpstr>
      <vt:lpstr>Automatic Gain Control</vt:lpstr>
      <vt:lpstr>Channel Equalizer</vt:lpstr>
      <vt:lpstr>Channel Equalizer</vt:lpstr>
      <vt:lpstr>Adaptive FIR Channel Equalizer</vt:lpstr>
      <vt:lpstr>Adaptive FIR Channel Equalizer</vt:lpstr>
      <vt:lpstr>Carrier Detection</vt:lpstr>
      <vt:lpstr>Symbol Clock Recovery</vt:lpstr>
      <vt:lpstr>Baseband QAM Demodulation</vt:lpstr>
      <vt:lpstr>Baseband QAM Demodulation</vt:lpstr>
    </vt:vector>
  </TitlesOfParts>
  <Company>The University of Texas at Austin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Linearity</dc:title>
  <dc:creator>Brian L. Evans</dc:creator>
  <cp:lastModifiedBy>Brian Evans</cp:lastModifiedBy>
  <cp:revision>473</cp:revision>
  <cp:lastPrinted>2021-07-12T00:44:33Z</cp:lastPrinted>
  <dcterms:created xsi:type="dcterms:W3CDTF">1999-08-31T01:42:33Z</dcterms:created>
  <dcterms:modified xsi:type="dcterms:W3CDTF">2025-01-11T04:32:45Z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TemplateType">
    <vt:i4>1</vt:i4>
  </property>
  <property fmtid="{D5CDD505-2E9C-101B-9397-08002B2CF9AE}" pid="3" name="GraphicType">
    <vt:i4>1</vt:i4>
  </property>
  <property fmtid="{D5CDD505-2E9C-101B-9397-08002B2CF9AE}" pid="4" name="Compression">
    <vt:i4>100</vt:i4>
  </property>
  <property fmtid="{D5CDD505-2E9C-101B-9397-08002B2CF9AE}" pid="5" name="ScreenSize">
    <vt:i4>4</vt:i4>
  </property>
  <property fmtid="{D5CDD505-2E9C-101B-9397-08002B2CF9AE}" pid="6" name="ScreenUsage">
    <vt:i4>3</vt:i4>
  </property>
  <property fmtid="{D5CDD505-2E9C-101B-9397-08002B2CF9AE}" pid="7" name="MailAddress">
    <vt:lpwstr>bevans@ece.utexas.edu</vt:lpwstr>
  </property>
  <property fmtid="{D5CDD505-2E9C-101B-9397-08002B2CF9AE}" pid="8" name="HomePage">
    <vt:lpwstr>http://www.ece.utexas.ed/~bevans</vt:lpwstr>
  </property>
  <property fmtid="{D5CDD505-2E9C-101B-9397-08002B2CF9AE}" pid="9" name="Other">
    <vt:lpwstr/>
  </property>
  <property fmtid="{D5CDD505-2E9C-101B-9397-08002B2CF9AE}" pid="10" name="DownloadOriginal">
    <vt:bool>false</vt:bool>
  </property>
  <property fmtid="{D5CDD505-2E9C-101B-9397-08002B2CF9AE}" pid="11" name="DownloadIEButton">
    <vt:bool>false</vt:bool>
  </property>
  <property fmtid="{D5CDD505-2E9C-101B-9397-08002B2CF9AE}" pid="12" name="UseBrowserColor">
    <vt:bool>true</vt:bool>
  </property>
  <property fmtid="{D5CDD505-2E9C-101B-9397-08002B2CF9AE}" pid="13" name="BackColor">
    <vt:i4>15132390</vt:i4>
  </property>
  <property fmtid="{D5CDD505-2E9C-101B-9397-08002B2CF9AE}" pid="14" name="TextColor">
    <vt:i4>0</vt:i4>
  </property>
  <property fmtid="{D5CDD505-2E9C-101B-9397-08002B2CF9AE}" pid="15" name="LinkColor">
    <vt:i4>16711782</vt:i4>
  </property>
  <property fmtid="{D5CDD505-2E9C-101B-9397-08002B2CF9AE}" pid="16" name="VisitedColor">
    <vt:i4>10040268</vt:i4>
  </property>
  <property fmtid="{D5CDD505-2E9C-101B-9397-08002B2CF9AE}" pid="17" name="TransparentButton">
    <vt:i4>0</vt:i4>
  </property>
  <property fmtid="{D5CDD505-2E9C-101B-9397-08002B2CF9AE}" pid="18" name="ButtonType">
    <vt:i4>1</vt:i4>
  </property>
  <property fmtid="{D5CDD505-2E9C-101B-9397-08002B2CF9AE}" pid="19" name="ShowNotes">
    <vt:bool>false</vt:bool>
  </property>
  <property fmtid="{D5CDD505-2E9C-101B-9397-08002B2CF9AE}" pid="20" name="NavBtnPos">
    <vt:i4>3</vt:i4>
  </property>
  <property fmtid="{D5CDD505-2E9C-101B-9397-08002B2CF9AE}" pid="21" name="OutputDir">
    <vt:lpwstr>L:\bevans\ee313s01\08_Convolution</vt:lpwstr>
  </property>
</Properties>
</file>