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6" r:id="rId2"/>
    <p:sldId id="280" r:id="rId3"/>
    <p:sldId id="263" r:id="rId4"/>
    <p:sldId id="284" r:id="rId5"/>
    <p:sldId id="266" r:id="rId6"/>
    <p:sldId id="268" r:id="rId7"/>
    <p:sldId id="283" r:id="rId8"/>
    <p:sldId id="279" r:id="rId9"/>
    <p:sldId id="271" r:id="rId10"/>
    <p:sldId id="276" r:id="rId11"/>
    <p:sldId id="277" r:id="rId12"/>
    <p:sldId id="272" r:id="rId13"/>
    <p:sldId id="273" r:id="rId14"/>
    <p:sldId id="285" r:id="rId15"/>
    <p:sldId id="278" r:id="rId16"/>
    <p:sldId id="281" r:id="rId17"/>
    <p:sldId id="267" r:id="rId18"/>
    <p:sldId id="269" r:id="rId19"/>
    <p:sldId id="270" r:id="rId20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328"/>
    <p:restoredTop sz="94605"/>
  </p:normalViewPr>
  <p:slideViewPr>
    <p:cSldViewPr>
      <p:cViewPr varScale="1">
        <p:scale>
          <a:sx n="107" d="100"/>
          <a:sy n="107" d="100"/>
        </p:scale>
        <p:origin x="1608" y="1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>
            <a:extLst>
              <a:ext uri="{FF2B5EF4-FFF2-40B4-BE49-F238E27FC236}">
                <a16:creationId xmlns:a16="http://schemas.microsoft.com/office/drawing/2014/main" id="{86BB84B3-9752-4EE1-E68E-DD806BA57720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1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2" tIns="45676" rIns="91352" bIns="45676" numCol="1" anchor="t" anchorCtr="0" compatLnSpc="1">
            <a:prstTxWarp prst="textNoShape">
              <a:avLst/>
            </a:prstTxWarp>
          </a:bodyPr>
          <a:lstStyle>
            <a:lvl1pPr algn="l" defTabSz="91281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6739" name="Rectangle 3">
            <a:extLst>
              <a:ext uri="{FF2B5EF4-FFF2-40B4-BE49-F238E27FC236}">
                <a16:creationId xmlns:a16="http://schemas.microsoft.com/office/drawing/2014/main" id="{E6139075-4421-AB92-753B-1B495A864891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52875" y="0"/>
            <a:ext cx="3041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2" tIns="45676" rIns="91352" bIns="45676" numCol="1" anchor="t" anchorCtr="0" compatLnSpc="1">
            <a:prstTxWarp prst="textNoShape">
              <a:avLst/>
            </a:prstTxWarp>
          </a:bodyPr>
          <a:lstStyle>
            <a:lvl1pPr algn="r" defTabSz="91281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6740" name="Rectangle 4">
            <a:extLst>
              <a:ext uri="{FF2B5EF4-FFF2-40B4-BE49-F238E27FC236}">
                <a16:creationId xmlns:a16="http://schemas.microsoft.com/office/drawing/2014/main" id="{A7845F92-8FFE-A98D-3A46-451D0347A3E6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55075"/>
            <a:ext cx="3041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2" tIns="45676" rIns="91352" bIns="45676" numCol="1" anchor="b" anchorCtr="0" compatLnSpc="1">
            <a:prstTxWarp prst="textNoShape">
              <a:avLst/>
            </a:prstTxWarp>
          </a:bodyPr>
          <a:lstStyle>
            <a:lvl1pPr algn="l" defTabSz="91281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Lecture 8 Quantization</a:t>
            </a:r>
          </a:p>
        </p:txBody>
      </p:sp>
      <p:sp>
        <p:nvSpPr>
          <p:cNvPr id="116741" name="Rectangle 5">
            <a:extLst>
              <a:ext uri="{FF2B5EF4-FFF2-40B4-BE49-F238E27FC236}">
                <a16:creationId xmlns:a16="http://schemas.microsoft.com/office/drawing/2014/main" id="{7355F2C8-4342-E8DC-4B57-086C4BDF12C2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52875" y="8855075"/>
            <a:ext cx="3041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2" tIns="45676" rIns="91352" bIns="45676" numCol="1" anchor="b" anchorCtr="0" compatLnSpc="1">
            <a:prstTxWarp prst="textNoShape">
              <a:avLst/>
            </a:prstTxWarp>
          </a:bodyPr>
          <a:lstStyle>
            <a:lvl1pPr algn="r" defTabSz="912813">
              <a:defRPr sz="1200"/>
            </a:lvl1pPr>
          </a:lstStyle>
          <a:p>
            <a:pPr>
              <a:defRPr/>
            </a:pPr>
            <a:fld id="{9D30DEF7-525C-E64D-B2C6-1B87A770D15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>
            <a:extLst>
              <a:ext uri="{FF2B5EF4-FFF2-40B4-BE49-F238E27FC236}">
                <a16:creationId xmlns:a16="http://schemas.microsoft.com/office/drawing/2014/main" id="{04D22458-0594-E495-8D98-9764C9F4DE9C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1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2" tIns="45676" rIns="91352" bIns="45676" numCol="1" anchor="t" anchorCtr="0" compatLnSpc="1">
            <a:prstTxWarp prst="textNoShape">
              <a:avLst/>
            </a:prstTxWarp>
          </a:bodyPr>
          <a:lstStyle>
            <a:lvl1pPr algn="l" defTabSz="91281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8611" name="Rectangle 3">
            <a:extLst>
              <a:ext uri="{FF2B5EF4-FFF2-40B4-BE49-F238E27FC236}">
                <a16:creationId xmlns:a16="http://schemas.microsoft.com/office/drawing/2014/main" id="{748EC6AC-B530-334A-7706-299052A29232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952875" y="0"/>
            <a:ext cx="3041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2" tIns="45676" rIns="91352" bIns="45676" numCol="1" anchor="t" anchorCtr="0" compatLnSpc="1">
            <a:prstTxWarp prst="textNoShape">
              <a:avLst/>
            </a:prstTxWarp>
          </a:bodyPr>
          <a:lstStyle>
            <a:lvl1pPr algn="r" defTabSz="91281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>
            <a:extLst>
              <a:ext uri="{FF2B5EF4-FFF2-40B4-BE49-F238E27FC236}">
                <a16:creationId xmlns:a16="http://schemas.microsoft.com/office/drawing/2014/main" id="{9EB167F3-F033-6D7A-3CA5-5A4E4DE18730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5700" y="687388"/>
            <a:ext cx="4681538" cy="35115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3" name="Rectangle 5">
            <a:extLst>
              <a:ext uri="{FF2B5EF4-FFF2-40B4-BE49-F238E27FC236}">
                <a16:creationId xmlns:a16="http://schemas.microsoft.com/office/drawing/2014/main" id="{8C68198A-CA65-011D-B38A-A139E3D02819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1225" y="4427538"/>
            <a:ext cx="5172075" cy="419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2" tIns="45676" rIns="91352" bIns="4567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8614" name="Rectangle 6">
            <a:extLst>
              <a:ext uri="{FF2B5EF4-FFF2-40B4-BE49-F238E27FC236}">
                <a16:creationId xmlns:a16="http://schemas.microsoft.com/office/drawing/2014/main" id="{DCCB16B2-DCD6-E34C-9F12-F7EC3AA72DEF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55075"/>
            <a:ext cx="3041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2" tIns="45676" rIns="91352" bIns="45676" numCol="1" anchor="b" anchorCtr="0" compatLnSpc="1">
            <a:prstTxWarp prst="textNoShape">
              <a:avLst/>
            </a:prstTxWarp>
          </a:bodyPr>
          <a:lstStyle>
            <a:lvl1pPr algn="l" defTabSz="91281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Lecture 8 Quantization</a:t>
            </a:r>
          </a:p>
        </p:txBody>
      </p:sp>
      <p:sp>
        <p:nvSpPr>
          <p:cNvPr id="68615" name="Rectangle 7">
            <a:extLst>
              <a:ext uri="{FF2B5EF4-FFF2-40B4-BE49-F238E27FC236}">
                <a16:creationId xmlns:a16="http://schemas.microsoft.com/office/drawing/2014/main" id="{F4C2C559-F81B-C071-3851-E9FF9FF083E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2875" y="8855075"/>
            <a:ext cx="3041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2" tIns="45676" rIns="91352" bIns="45676" numCol="1" anchor="b" anchorCtr="0" compatLnSpc="1">
            <a:prstTxWarp prst="textNoShape">
              <a:avLst/>
            </a:prstTxWarp>
          </a:bodyPr>
          <a:lstStyle>
            <a:lvl1pPr algn="r" defTabSz="912813">
              <a:defRPr sz="1200"/>
            </a:lvl1pPr>
          </a:lstStyle>
          <a:p>
            <a:pPr>
              <a:defRPr/>
            </a:pPr>
            <a:fld id="{554BB47B-60E4-394A-9556-2AA8555505F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7">
            <a:extLst>
              <a:ext uri="{FF2B5EF4-FFF2-40B4-BE49-F238E27FC236}">
                <a16:creationId xmlns:a16="http://schemas.microsoft.com/office/drawing/2014/main" id="{F083E7B3-D169-75A4-F6C6-4B34850241B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58788" y="3429000"/>
            <a:ext cx="8226425" cy="12954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20000"/>
              </a:spcBef>
              <a:defRPr/>
            </a:pPr>
            <a:r>
              <a:rPr lang="en-US" altLang="en-US" sz="2800" b="1">
                <a:solidFill>
                  <a:srgbClr val="CC00CC"/>
                </a:solidFill>
              </a:rPr>
              <a:t>Prof. Brian L. Evans</a:t>
            </a:r>
          </a:p>
          <a:p>
            <a:pPr algn="ctr">
              <a:spcBef>
                <a:spcPct val="20000"/>
              </a:spcBef>
              <a:defRPr/>
            </a:pPr>
            <a:r>
              <a:rPr lang="en-US" altLang="en-US" sz="2800" b="1">
                <a:solidFill>
                  <a:srgbClr val="CC00CC"/>
                </a:solidFill>
              </a:rPr>
              <a:t>Dept. of Electrical and Computer Engineering</a:t>
            </a:r>
          </a:p>
          <a:p>
            <a:pPr algn="ctr">
              <a:spcBef>
                <a:spcPct val="20000"/>
              </a:spcBef>
              <a:defRPr/>
            </a:pPr>
            <a:r>
              <a:rPr lang="en-US" altLang="en-US" sz="2800" b="1">
                <a:solidFill>
                  <a:srgbClr val="CC00CC"/>
                </a:solidFill>
              </a:rPr>
              <a:t>The University of Texas at Austin</a:t>
            </a:r>
          </a:p>
        </p:txBody>
      </p:sp>
      <p:sp>
        <p:nvSpPr>
          <p:cNvPr id="3" name="Text Box 28">
            <a:extLst>
              <a:ext uri="{FF2B5EF4-FFF2-40B4-BE49-F238E27FC236}">
                <a16:creationId xmlns:a16="http://schemas.microsoft.com/office/drawing/2014/main" id="{2E8853B5-F465-3AAE-2DA4-6F13B156C79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81000" y="685800"/>
            <a:ext cx="8382000" cy="4616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i="1" dirty="0"/>
              <a:t>ECE 445S Real-Time Digital Signal Processing Lab    Spring 2025</a:t>
            </a:r>
            <a:endParaRPr lang="en-US" dirty="0"/>
          </a:p>
        </p:txBody>
      </p:sp>
      <p:sp>
        <p:nvSpPr>
          <p:cNvPr id="4" name="Text Box 20">
            <a:extLst>
              <a:ext uri="{FF2B5EF4-FFF2-40B4-BE49-F238E27FC236}">
                <a16:creationId xmlns:a16="http://schemas.microsoft.com/office/drawing/2014/main" id="{96973445-ED75-C890-3AD8-BDE44FFB7E1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5927725"/>
            <a:ext cx="9144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US" sz="2000" i="1" dirty="0">
                <a:solidFill>
                  <a:srgbClr val="CC00CC"/>
                </a:solidFill>
              </a:rPr>
              <a:t>Lecture 8                     http://www.ece.utexas.edu/~bevans/courses/realtime</a:t>
            </a:r>
          </a:p>
        </p:txBody>
      </p:sp>
      <p:sp>
        <p:nvSpPr>
          <p:cNvPr id="43034" name="Rectangle 26"/>
          <p:cNvSpPr>
            <a:spLocks noGrp="1" noChangeArrowheads="1"/>
          </p:cNvSpPr>
          <p:nvPr>
            <p:ph type="ctrTitle"/>
          </p:nvPr>
        </p:nvSpPr>
        <p:spPr>
          <a:xfrm>
            <a:off x="458788" y="1905000"/>
            <a:ext cx="8226425" cy="6858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D299CC34-E548-6532-7711-654D1B766CB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>
            <a:extLst>
              <a:ext uri="{FF2B5EF4-FFF2-40B4-BE49-F238E27FC236}">
                <a16:creationId xmlns:a16="http://schemas.microsoft.com/office/drawing/2014/main" id="{8A9F710D-3560-1F85-E0E3-25B4C828D61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">
            <a:extLst>
              <a:ext uri="{FF2B5EF4-FFF2-40B4-BE49-F238E27FC236}">
                <a16:creationId xmlns:a16="http://schemas.microsoft.com/office/drawing/2014/main" id="{FEFBB22B-A4DC-C256-F587-8D10364B97D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D7710454-CA65-DF42-8107-9BA6065CEEC3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52328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3FD68392-2F6F-4460-4396-C72583F0693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B077BB00-D603-6213-01EC-E34AB4E49C2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BFB5424B-ED96-483C-2D09-D4B976C6BED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8 - </a:t>
            </a:r>
            <a:fld id="{B58BDF71-D79D-124D-B4C7-13F61ACD43CD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572980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304800"/>
            <a:ext cx="2076450" cy="5791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76950" cy="5791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436D4525-ECB9-F2A6-B78B-54051854262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E2CAA68-D521-7287-6388-E152CE45BDF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2FCA3070-0C9E-AD37-429C-6B0BBB61BDB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8 - </a:t>
            </a:r>
            <a:fld id="{D4AA03FE-4F57-7749-8B94-EBE941FF869F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83875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EE328066-2908-82BA-DED4-FEDEA6C9F14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04737DD5-F69F-9EBA-00A9-F55AB147509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48EF1904-9B9E-7D60-AA85-8A4E3BFA71D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8 - </a:t>
            </a:r>
            <a:fld id="{64190EE9-7331-DD42-98A3-D9291031A028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8609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A4902066-8533-0088-68C8-4FCDCAEB493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764A286C-1119-1FE9-F0A5-52859CCD5F8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95F8037F-2392-01EF-13D9-4DEB5938AD9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8 - </a:t>
            </a:r>
            <a:fld id="{6DDDEBD9-677A-9142-B282-854650880327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012821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47800"/>
            <a:ext cx="40767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447800"/>
            <a:ext cx="40767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BEBC049-16AE-6514-49EB-1CAC343A1F7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D6385CE-AE1E-7D5B-C684-74C49CE330E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14A9B41-A7BD-A267-43C9-6248DB7656D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8 - </a:t>
            </a:r>
            <a:fld id="{8FA14A64-DE55-3F44-9D7B-1CCF632C24CB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910970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5F2CC932-4264-FFDF-75F7-99D2C33BBE0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2171E18D-5F2B-A8AD-10A6-FCE0E4F069E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D8539E38-AD97-E9B9-150F-2630CC57520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8 - </a:t>
            </a:r>
            <a:fld id="{FF5EEEBA-5796-EE4F-B673-3C3D589355EB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778431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7EB3F3AE-FD7C-A50A-A328-0F2217883B1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2AEB1933-4F8F-F17A-9DFB-FC2769B9B55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506F9CC4-6F75-CADE-56E5-503D3C05EEE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8 - </a:t>
            </a:r>
            <a:fld id="{D1CD65B4-F921-FC4A-AE85-F5A3DA6DBA78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866656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350C5EA6-8BBC-5962-6B00-1811935B346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4EE0E9BD-6F98-07A9-D32C-49F32F0E22D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70173C3F-BA16-0D7A-0D71-75504416FD5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8 - </a:t>
            </a:r>
            <a:fld id="{C3ABDD66-CDE8-D642-9610-8B5403AE5FD9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885203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2FF7CEE-EDD2-BBA4-AB8A-B66DF81C7DA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4632486-BE9B-5754-9B51-70AF0121F7C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12C7C3C-4F6C-F1BA-48CF-83497D33D39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8 - </a:t>
            </a:r>
            <a:fld id="{498376AC-166A-3D49-9F79-3C095EC10765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439975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EECD827-6500-7B29-D109-1AD1F91D7FA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33EB572-0B9F-369D-F4CC-816A31ABA29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8E3D1D7-6C59-6708-1177-83F990E03B3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8 - </a:t>
            </a:r>
            <a:fld id="{01A30274-8038-8044-835D-FCF5FB87F99E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640408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454F606C-8D07-FDB7-C51F-E8F123615F9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04800"/>
            <a:ext cx="8305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C1F477FE-DD53-AFF4-F8FD-D927E2964DF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47800"/>
            <a:ext cx="83058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1C51FAC7-8577-EE97-38B9-161502751BF2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B10E83F6-606E-DE94-6BF0-EF46640A1B3E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BCC72456-82C4-74C2-586F-F575C08C6BAD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r>
              <a:rPr lang="en-US" altLang="en-US"/>
              <a:t>8 - </a:t>
            </a:r>
            <a:fld id="{86540E87-37BC-D34E-9B65-A62B2B8E269D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79" r:id="rId1"/>
    <p:sldLayoutId id="2147484069" r:id="rId2"/>
    <p:sldLayoutId id="2147484070" r:id="rId3"/>
    <p:sldLayoutId id="2147484071" r:id="rId4"/>
    <p:sldLayoutId id="2147484072" r:id="rId5"/>
    <p:sldLayoutId id="2147484073" r:id="rId6"/>
    <p:sldLayoutId id="2147484074" r:id="rId7"/>
    <p:sldLayoutId id="2147484075" r:id="rId8"/>
    <p:sldLayoutId id="2147484076" r:id="rId9"/>
    <p:sldLayoutId id="2147484077" r:id="rId10"/>
    <p:sldLayoutId id="2147484078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 autoUpdateAnimBg="0">
        <p:tmplLst>
          <p:tmpl lvl="1">
            <p:tnLst>
              <p:par>
                <p:cTn presetID="9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  <a:ea typeface="ＭＳ Ｐゴシック" charset="0"/>
          <a:cs typeface="ＭＳ Ｐゴシック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 b="1">
          <a:solidFill>
            <a:srgbClr val="CC00CC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b="1">
          <a:solidFill>
            <a:srgbClr val="6600FF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7" Type="http://schemas.openxmlformats.org/officeDocument/2006/relationships/image" Target="../media/image8.emf"/><Relationship Id="rId2" Type="http://schemas.openxmlformats.org/officeDocument/2006/relationships/oleObject" Target="../embeddings/oleObject6.bin"/><Relationship Id="rId1" Type="http://schemas.openxmlformats.org/officeDocument/2006/relationships/slideLayout" Target="../slideLayouts/slideLayout4.xml"/><Relationship Id="rId6" Type="http://schemas.openxmlformats.org/officeDocument/2006/relationships/oleObject" Target="../embeddings/oleObject8.bin"/><Relationship Id="rId5" Type="http://schemas.openxmlformats.org/officeDocument/2006/relationships/image" Target="../media/image7.emf"/><Relationship Id="rId4" Type="http://schemas.openxmlformats.org/officeDocument/2006/relationships/oleObject" Target="../embeddings/oleObject7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emf"/><Relationship Id="rId13" Type="http://schemas.openxmlformats.org/officeDocument/2006/relationships/oleObject" Target="../embeddings/oleObject14.bin"/><Relationship Id="rId3" Type="http://schemas.openxmlformats.org/officeDocument/2006/relationships/image" Target="../media/image9.emf"/><Relationship Id="rId7" Type="http://schemas.openxmlformats.org/officeDocument/2006/relationships/oleObject" Target="../embeddings/oleObject11.bin"/><Relationship Id="rId12" Type="http://schemas.openxmlformats.org/officeDocument/2006/relationships/image" Target="../media/image14.emf"/><Relationship Id="rId2" Type="http://schemas.openxmlformats.org/officeDocument/2006/relationships/oleObject" Target="../embeddings/oleObject9.bin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11" Type="http://schemas.openxmlformats.org/officeDocument/2006/relationships/oleObject" Target="../embeddings/oleObject13.bin"/><Relationship Id="rId5" Type="http://schemas.openxmlformats.org/officeDocument/2006/relationships/image" Target="../media/image10.emf"/><Relationship Id="rId10" Type="http://schemas.openxmlformats.org/officeDocument/2006/relationships/image" Target="../media/image13.emf"/><Relationship Id="rId4" Type="http://schemas.openxmlformats.org/officeDocument/2006/relationships/oleObject" Target="../embeddings/oleObject10.bin"/><Relationship Id="rId9" Type="http://schemas.openxmlformats.org/officeDocument/2006/relationships/oleObject" Target="../embeddings/oleObject12.bin"/><Relationship Id="rId14" Type="http://schemas.openxmlformats.org/officeDocument/2006/relationships/image" Target="../media/image15.e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8.bin"/><Relationship Id="rId3" Type="http://schemas.openxmlformats.org/officeDocument/2006/relationships/image" Target="../media/image16.emf"/><Relationship Id="rId7" Type="http://schemas.openxmlformats.org/officeDocument/2006/relationships/image" Target="../media/image18.emf"/><Relationship Id="rId2" Type="http://schemas.openxmlformats.org/officeDocument/2006/relationships/oleObject" Target="../embeddings/oleObject15.bin"/><Relationship Id="rId1" Type="http://schemas.openxmlformats.org/officeDocument/2006/relationships/slideLayout" Target="../slideLayouts/slideLayout4.xml"/><Relationship Id="rId6" Type="http://schemas.openxmlformats.org/officeDocument/2006/relationships/oleObject" Target="../embeddings/oleObject17.bin"/><Relationship Id="rId5" Type="http://schemas.openxmlformats.org/officeDocument/2006/relationships/image" Target="../media/image17.emf"/><Relationship Id="rId4" Type="http://schemas.openxmlformats.org/officeDocument/2006/relationships/oleObject" Target="../embeddings/oleObject16.bin"/><Relationship Id="rId9" Type="http://schemas.openxmlformats.org/officeDocument/2006/relationships/image" Target="../media/image19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oleObject" Target="../embeddings/oleObject19.bin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cirrus.com/products/wm8994/" TargetMode="External"/><Relationship Id="rId4" Type="http://schemas.openxmlformats.org/officeDocument/2006/relationships/hyperlink" Target="http://www.ti.com/lit/ds/symlink/tlv320aic3106.pdf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oleObject" Target="../embeddings/oleObject20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oleObject" Target="../embeddings/oleObject21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2.bin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oleObject" Target="../embeddings/oleObject3.bin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oleObject" Target="../embeddings/oleObject4.bin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emf"/><Relationship Id="rId4" Type="http://schemas.openxmlformats.org/officeDocument/2006/relationships/oleObject" Target="../embeddings/oleObject5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7">
            <a:extLst>
              <a:ext uri="{FF2B5EF4-FFF2-40B4-BE49-F238E27FC236}">
                <a16:creationId xmlns:a16="http://schemas.microsoft.com/office/drawing/2014/main" id="{05705BA5-7C4E-80D3-B637-8D6B3E730298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Quantization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Number Placeholder 6">
            <a:extLst>
              <a:ext uri="{FF2B5EF4-FFF2-40B4-BE49-F238E27FC236}">
                <a16:creationId xmlns:a16="http://schemas.microsoft.com/office/drawing/2014/main" id="{2FAFF633-BB41-0C90-8365-FE7C19DFCE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0">
                <a:solidFill>
                  <a:schemeClr val="tx1"/>
                </a:solidFill>
              </a:rPr>
              <a:t>8 - </a:t>
            </a:r>
            <a:fld id="{25238A9D-92CF-CA47-9140-12E7277B89CB}" type="slidenum">
              <a:rPr lang="en-US" altLang="en-US" sz="1400" b="0" smtClean="0">
                <a:solidFill>
                  <a:schemeClr val="tx1"/>
                </a:solidFill>
              </a:rPr>
              <a:pPr>
                <a:spcBef>
                  <a:spcPct val="0"/>
                </a:spcBef>
                <a:buFontTx/>
                <a:buNone/>
              </a:pPr>
              <a:t>10</a:t>
            </a:fld>
            <a:endParaRPr lang="en-US" altLang="en-US" sz="1400" b="0">
              <a:solidFill>
                <a:schemeClr val="tx1"/>
              </a:solidFill>
            </a:endParaRPr>
          </a:p>
        </p:txBody>
      </p:sp>
      <p:sp>
        <p:nvSpPr>
          <p:cNvPr id="24578" name="Rectangle 1026">
            <a:extLst>
              <a:ext uri="{FF2B5EF4-FFF2-40B4-BE49-F238E27FC236}">
                <a16:creationId xmlns:a16="http://schemas.microsoft.com/office/drawing/2014/main" id="{0C9AD924-6855-8DB1-AFE5-99A4EAA03F7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Quantization Error (Noise) Analysis</a:t>
            </a:r>
          </a:p>
        </p:txBody>
      </p:sp>
      <p:sp>
        <p:nvSpPr>
          <p:cNvPr id="24579" name="Rectangle 1027">
            <a:extLst>
              <a:ext uri="{FF2B5EF4-FFF2-40B4-BE49-F238E27FC236}">
                <a16:creationId xmlns:a16="http://schemas.microsoft.com/office/drawing/2014/main" id="{7F3145EF-1DD1-787C-A7CF-23A1296D0757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447800"/>
            <a:ext cx="4800600" cy="21336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Deterministic signal </a:t>
            </a:r>
            <a:r>
              <a:rPr lang="en-US" altLang="en-US" b="0" i="1">
                <a:solidFill>
                  <a:schemeClr val="tx1"/>
                </a:solidFill>
                <a:ea typeface="ＭＳ Ｐゴシック" panose="020B0600070205080204" pitchFamily="34" charset="-128"/>
              </a:rPr>
              <a:t>x</a:t>
            </a:r>
            <a:r>
              <a:rPr lang="en-US" altLang="en-US" b="0">
                <a:solidFill>
                  <a:schemeClr val="tx1"/>
                </a:solidFill>
                <a:ea typeface="ＭＳ Ｐゴシック" panose="020B0600070205080204" pitchFamily="34" charset="-128"/>
              </a:rPr>
              <a:t>(</a:t>
            </a:r>
            <a:r>
              <a:rPr lang="en-US" altLang="en-US" b="0" i="1">
                <a:solidFill>
                  <a:schemeClr val="tx1"/>
                </a:solidFill>
                <a:ea typeface="ＭＳ Ｐゴシック" panose="020B0600070205080204" pitchFamily="34" charset="-128"/>
              </a:rPr>
              <a:t>t</a:t>
            </a:r>
            <a:r>
              <a:rPr lang="en-US" altLang="en-US" b="0">
                <a:solidFill>
                  <a:schemeClr val="tx1"/>
                </a:solidFill>
                <a:ea typeface="ＭＳ Ｐゴシック" panose="020B0600070205080204" pitchFamily="34" charset="-128"/>
              </a:rPr>
              <a:t>)</a:t>
            </a:r>
            <a:br>
              <a:rPr lang="en-US" altLang="en-US" b="0">
                <a:solidFill>
                  <a:schemeClr val="tx1"/>
                </a:solidFill>
                <a:ea typeface="ＭＳ Ｐゴシック" panose="020B0600070205080204" pitchFamily="34" charset="-128"/>
              </a:rPr>
            </a:br>
            <a:r>
              <a:rPr lang="en-US" altLang="en-US">
                <a:ea typeface="ＭＳ Ｐゴシック" panose="020B0600070205080204" pitchFamily="34" charset="-128"/>
              </a:rPr>
              <a:t>w/</a:t>
            </a:r>
            <a:r>
              <a:rPr lang="en-US" altLang="en-US" b="0">
                <a:solidFill>
                  <a:schemeClr val="tx1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en-US">
                <a:ea typeface="ＭＳ Ｐゴシック" panose="020B0600070205080204" pitchFamily="34" charset="-128"/>
              </a:rPr>
              <a:t>Fourier transform</a:t>
            </a:r>
            <a:r>
              <a:rPr lang="en-US" altLang="en-US" b="0">
                <a:solidFill>
                  <a:schemeClr val="tx1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en-US" b="0" i="1">
                <a:solidFill>
                  <a:schemeClr val="tx1"/>
                </a:solidFill>
                <a:ea typeface="ＭＳ Ｐゴシック" panose="020B0600070205080204" pitchFamily="34" charset="-128"/>
              </a:rPr>
              <a:t>X</a:t>
            </a:r>
            <a:r>
              <a:rPr lang="en-US" altLang="en-US" b="0">
                <a:solidFill>
                  <a:schemeClr val="tx1"/>
                </a:solidFill>
                <a:ea typeface="ＭＳ Ｐゴシック" panose="020B0600070205080204" pitchFamily="34" charset="-128"/>
              </a:rPr>
              <a:t>(</a:t>
            </a:r>
            <a:r>
              <a:rPr lang="en-US" altLang="en-US" b="0" i="1">
                <a:solidFill>
                  <a:schemeClr val="tx1"/>
                </a:solidFill>
                <a:ea typeface="ＭＳ Ｐゴシック" panose="020B0600070205080204" pitchFamily="34" charset="-128"/>
              </a:rPr>
              <a:t>f</a:t>
            </a:r>
            <a:r>
              <a:rPr lang="en-US" altLang="en-US" b="0">
                <a:solidFill>
                  <a:schemeClr val="tx1"/>
                </a:solidFill>
                <a:ea typeface="ＭＳ Ｐゴシック" panose="020B0600070205080204" pitchFamily="34" charset="-128"/>
              </a:rPr>
              <a:t>)</a:t>
            </a:r>
            <a:endParaRPr lang="en-US" altLang="en-US">
              <a:ea typeface="ＭＳ Ｐゴシック" panose="020B0600070205080204" pitchFamily="34" charset="-128"/>
            </a:endParaRPr>
          </a:p>
          <a:p>
            <a:pPr lvl="1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Power spectrum is square of absolute value of magnitude response (phase is ignored)</a:t>
            </a:r>
          </a:p>
        </p:txBody>
      </p:sp>
      <p:graphicFrame>
        <p:nvGraphicFramePr>
          <p:cNvPr id="24581" name="Object 1024">
            <a:extLst>
              <a:ext uri="{FF2B5EF4-FFF2-40B4-BE49-F238E27FC236}">
                <a16:creationId xmlns:a16="http://schemas.microsoft.com/office/drawing/2014/main" id="{E1A44EA3-F546-F324-D5D0-EFC4D55A5DA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066800" y="3524250"/>
          <a:ext cx="3581400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44767500" imgH="6438900" progId="Equation.3">
                  <p:embed/>
                </p:oleObj>
              </mc:Choice>
              <mc:Fallback>
                <p:oleObj name="Equation" r:id="rId2" imgW="44767500" imgH="6438900" progId="Equation.3">
                  <p:embed/>
                  <p:pic>
                    <p:nvPicPr>
                      <p:cNvPr id="0" name="Object 10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3524250"/>
                        <a:ext cx="3581400" cy="514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82" name="Object 1025">
            <a:extLst>
              <a:ext uri="{FF2B5EF4-FFF2-40B4-BE49-F238E27FC236}">
                <a16:creationId xmlns:a16="http://schemas.microsoft.com/office/drawing/2014/main" id="{2BE976EE-4D79-FE2D-6321-4275B77AD36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066800" y="5638800"/>
          <a:ext cx="4038600" cy="447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47396400" imgH="5270500" progId="Equation.3">
                  <p:embed/>
                </p:oleObj>
              </mc:Choice>
              <mc:Fallback>
                <p:oleObj name="Equation" r:id="rId4" imgW="47396400" imgH="5270500" progId="Equation.3">
                  <p:embed/>
                  <p:pic>
                    <p:nvPicPr>
                      <p:cNvPr id="0" name="Object 10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5638800"/>
                        <a:ext cx="4038600" cy="447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83" name="Object 1026">
            <a:extLst>
              <a:ext uri="{FF2B5EF4-FFF2-40B4-BE49-F238E27FC236}">
                <a16:creationId xmlns:a16="http://schemas.microsoft.com/office/drawing/2014/main" id="{9A0FB5A3-26DE-8413-7CBE-FE20CFC7DFC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715000" y="1927225"/>
          <a:ext cx="2743200" cy="488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31013400" imgH="5562600" progId="Equation.3">
                  <p:embed/>
                </p:oleObj>
              </mc:Choice>
              <mc:Fallback>
                <p:oleObj name="Equation" r:id="rId6" imgW="31013400" imgH="5562600" progId="Equation.3">
                  <p:embed/>
                  <p:pic>
                    <p:nvPicPr>
                      <p:cNvPr id="0" name="Object 10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0" y="1927225"/>
                        <a:ext cx="2743200" cy="488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4584" name="Group 1032">
            <a:extLst>
              <a:ext uri="{FF2B5EF4-FFF2-40B4-BE49-F238E27FC236}">
                <a16:creationId xmlns:a16="http://schemas.microsoft.com/office/drawing/2014/main" id="{31A2987E-A023-166C-E780-14510FB50A7C}"/>
              </a:ext>
            </a:extLst>
          </p:cNvPr>
          <p:cNvGrpSpPr>
            <a:grpSpLocks/>
          </p:cNvGrpSpPr>
          <p:nvPr/>
        </p:nvGrpSpPr>
        <p:grpSpPr bwMode="auto">
          <a:xfrm>
            <a:off x="6172200" y="3860800"/>
            <a:ext cx="2286000" cy="1282700"/>
            <a:chOff x="3984" y="2128"/>
            <a:chExt cx="1440" cy="808"/>
          </a:xfrm>
        </p:grpSpPr>
        <p:sp>
          <p:nvSpPr>
            <p:cNvPr id="24600" name="Line 1033">
              <a:extLst>
                <a:ext uri="{FF2B5EF4-FFF2-40B4-BE49-F238E27FC236}">
                  <a16:creationId xmlns:a16="http://schemas.microsoft.com/office/drawing/2014/main" id="{DB1EDD3A-5E9F-116B-D2CF-C5B8F05A355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16" y="2340"/>
              <a:ext cx="0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601" name="Line 1034">
              <a:extLst>
                <a:ext uri="{FF2B5EF4-FFF2-40B4-BE49-F238E27FC236}">
                  <a16:creationId xmlns:a16="http://schemas.microsoft.com/office/drawing/2014/main" id="{BDAB8287-ABF5-B3E8-8C53-D202C3D5D54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84" y="2724"/>
              <a:ext cx="14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602" name="Line 1035">
              <a:extLst>
                <a:ext uri="{FF2B5EF4-FFF2-40B4-BE49-F238E27FC236}">
                  <a16:creationId xmlns:a16="http://schemas.microsoft.com/office/drawing/2014/main" id="{407AD59C-849E-C673-7291-79DB2EF474E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16" y="2436"/>
              <a:ext cx="57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603" name="Line 1036">
              <a:extLst>
                <a:ext uri="{FF2B5EF4-FFF2-40B4-BE49-F238E27FC236}">
                  <a16:creationId xmlns:a16="http://schemas.microsoft.com/office/drawing/2014/main" id="{639F70D2-B845-0100-C1B8-A44D7FB6AD3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16" y="2436"/>
              <a:ext cx="0" cy="2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604" name="Line 1037">
              <a:extLst>
                <a:ext uri="{FF2B5EF4-FFF2-40B4-BE49-F238E27FC236}">
                  <a16:creationId xmlns:a16="http://schemas.microsoft.com/office/drawing/2014/main" id="{23697491-ACA7-AA29-6655-339CBEEEA1D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32" y="2724"/>
              <a:ext cx="3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605" name="Line 1038">
              <a:extLst>
                <a:ext uri="{FF2B5EF4-FFF2-40B4-BE49-F238E27FC236}">
                  <a16:creationId xmlns:a16="http://schemas.microsoft.com/office/drawing/2014/main" id="{EEB210CA-9C34-CFD2-700F-91262569114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92" y="2724"/>
              <a:ext cx="3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606" name="Line 1039">
              <a:extLst>
                <a:ext uri="{FF2B5EF4-FFF2-40B4-BE49-F238E27FC236}">
                  <a16:creationId xmlns:a16="http://schemas.microsoft.com/office/drawing/2014/main" id="{18DC689A-3591-1B8C-03EE-63E0604B64A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92" y="2436"/>
              <a:ext cx="0" cy="2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607" name="Text Box 1040">
              <a:extLst>
                <a:ext uri="{FF2B5EF4-FFF2-40B4-BE49-F238E27FC236}">
                  <a16:creationId xmlns:a16="http://schemas.microsoft.com/office/drawing/2014/main" id="{3E6A3D1E-D76A-0682-E44F-DC281618788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32" y="2724"/>
              <a:ext cx="192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600" b="0" i="1">
                  <a:solidFill>
                    <a:schemeClr val="tx1"/>
                  </a:solidFill>
                </a:rPr>
                <a:t>t</a:t>
              </a:r>
            </a:p>
          </p:txBody>
        </p:sp>
        <p:sp>
          <p:nvSpPr>
            <p:cNvPr id="24608" name="Text Box 1041">
              <a:extLst>
                <a:ext uri="{FF2B5EF4-FFF2-40B4-BE49-F238E27FC236}">
                  <a16:creationId xmlns:a16="http://schemas.microsoft.com/office/drawing/2014/main" id="{4AEFC273-B60C-0B05-E50D-FE0D92B0199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44" y="2292"/>
              <a:ext cx="288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600" b="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24609" name="Text Box 1042">
              <a:extLst>
                <a:ext uri="{FF2B5EF4-FFF2-40B4-BE49-F238E27FC236}">
                  <a16:creationId xmlns:a16="http://schemas.microsoft.com/office/drawing/2014/main" id="{04DE8208-6A5C-6DAF-7CA2-8964303D152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80" y="2128"/>
              <a:ext cx="672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600" b="0" i="1">
                  <a:solidFill>
                    <a:schemeClr val="tx1"/>
                  </a:solidFill>
                </a:rPr>
                <a:t>x</a:t>
              </a:r>
              <a:r>
                <a:rPr lang="en-US" altLang="en-US" sz="1600" b="0">
                  <a:solidFill>
                    <a:schemeClr val="tx1"/>
                  </a:solidFill>
                </a:rPr>
                <a:t>(</a:t>
              </a:r>
              <a:r>
                <a:rPr lang="en-US" altLang="en-US" sz="1600" b="0" i="1">
                  <a:solidFill>
                    <a:schemeClr val="tx1"/>
                  </a:solidFill>
                </a:rPr>
                <a:t>t</a:t>
              </a:r>
              <a:r>
                <a:rPr lang="en-US" altLang="en-US" sz="1600" b="0">
                  <a:solidFill>
                    <a:schemeClr val="tx1"/>
                  </a:solidFill>
                </a:rPr>
                <a:t>)</a:t>
              </a:r>
            </a:p>
          </p:txBody>
        </p:sp>
        <p:sp>
          <p:nvSpPr>
            <p:cNvPr id="24610" name="Text Box 1043">
              <a:extLst>
                <a:ext uri="{FF2B5EF4-FFF2-40B4-BE49-F238E27FC236}">
                  <a16:creationId xmlns:a16="http://schemas.microsoft.com/office/drawing/2014/main" id="{C49A74A3-9FB5-C3EB-227F-01C9BA78B48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76" y="2724"/>
              <a:ext cx="480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600" b="0">
                  <a:solidFill>
                    <a:schemeClr val="tx1"/>
                  </a:solidFill>
                </a:rPr>
                <a:t>0</a:t>
              </a:r>
              <a:endParaRPr lang="en-US" altLang="en-US" sz="1600" b="0" i="1" baseline="-25000">
                <a:solidFill>
                  <a:schemeClr val="tx1"/>
                </a:solidFill>
              </a:endParaRPr>
            </a:p>
          </p:txBody>
        </p:sp>
        <p:sp>
          <p:nvSpPr>
            <p:cNvPr id="24611" name="Text Box 1044">
              <a:extLst>
                <a:ext uri="{FF2B5EF4-FFF2-40B4-BE49-F238E27FC236}">
                  <a16:creationId xmlns:a16="http://schemas.microsoft.com/office/drawing/2014/main" id="{8FD1D638-26C9-CE16-6869-9ECCC44C213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00" y="2724"/>
              <a:ext cx="384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600" b="0" i="1">
                  <a:solidFill>
                    <a:schemeClr val="tx1"/>
                  </a:solidFill>
                </a:rPr>
                <a:t>T</a:t>
              </a:r>
              <a:r>
                <a:rPr lang="en-US" altLang="en-US" sz="1600" b="0" i="1" baseline="-25000">
                  <a:solidFill>
                    <a:schemeClr val="tx1"/>
                  </a:solidFill>
                </a:rPr>
                <a:t>s</a:t>
              </a:r>
            </a:p>
          </p:txBody>
        </p:sp>
      </p:grpSp>
      <p:grpSp>
        <p:nvGrpSpPr>
          <p:cNvPr id="24585" name="Group 1045">
            <a:extLst>
              <a:ext uri="{FF2B5EF4-FFF2-40B4-BE49-F238E27FC236}">
                <a16:creationId xmlns:a16="http://schemas.microsoft.com/office/drawing/2014/main" id="{2D956611-CAC7-9779-8771-F00AB863FB2A}"/>
              </a:ext>
            </a:extLst>
          </p:cNvPr>
          <p:cNvGrpSpPr>
            <a:grpSpLocks/>
          </p:cNvGrpSpPr>
          <p:nvPr/>
        </p:nvGrpSpPr>
        <p:grpSpPr bwMode="auto">
          <a:xfrm>
            <a:off x="5334000" y="5060950"/>
            <a:ext cx="3200400" cy="1282700"/>
            <a:chOff x="3456" y="3032"/>
            <a:chExt cx="2016" cy="808"/>
          </a:xfrm>
        </p:grpSpPr>
        <p:sp>
          <p:nvSpPr>
            <p:cNvPr id="24588" name="Line 1046">
              <a:extLst>
                <a:ext uri="{FF2B5EF4-FFF2-40B4-BE49-F238E27FC236}">
                  <a16:creationId xmlns:a16="http://schemas.microsoft.com/office/drawing/2014/main" id="{3205BA66-0B8E-00BF-5F34-02A1366A81F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16" y="3244"/>
              <a:ext cx="0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589" name="Line 1047">
              <a:extLst>
                <a:ext uri="{FF2B5EF4-FFF2-40B4-BE49-F238E27FC236}">
                  <a16:creationId xmlns:a16="http://schemas.microsoft.com/office/drawing/2014/main" id="{98016143-904A-6715-94D5-3CB0408C09C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56" y="3628"/>
              <a:ext cx="192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590" name="Line 1048">
              <a:extLst>
                <a:ext uri="{FF2B5EF4-FFF2-40B4-BE49-F238E27FC236}">
                  <a16:creationId xmlns:a16="http://schemas.microsoft.com/office/drawing/2014/main" id="{83A25B78-176D-FE4B-B632-C0BCDE6150E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840" y="3332"/>
              <a:ext cx="576" cy="29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591" name="Line 1049">
              <a:extLst>
                <a:ext uri="{FF2B5EF4-FFF2-40B4-BE49-F238E27FC236}">
                  <a16:creationId xmlns:a16="http://schemas.microsoft.com/office/drawing/2014/main" id="{2F5E4582-D171-4443-2634-F72737CE01A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56" y="3628"/>
              <a:ext cx="3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592" name="Line 1050">
              <a:extLst>
                <a:ext uri="{FF2B5EF4-FFF2-40B4-BE49-F238E27FC236}">
                  <a16:creationId xmlns:a16="http://schemas.microsoft.com/office/drawing/2014/main" id="{5F7924ED-18A2-A033-CAF0-CB0A74CCFEB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92" y="3628"/>
              <a:ext cx="3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593" name="Text Box 1051">
              <a:extLst>
                <a:ext uri="{FF2B5EF4-FFF2-40B4-BE49-F238E27FC236}">
                  <a16:creationId xmlns:a16="http://schemas.microsoft.com/office/drawing/2014/main" id="{03C52B44-D0DE-4C99-3D08-EAB66A74745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80" y="3628"/>
              <a:ext cx="192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600" b="0" i="1">
                  <a:solidFill>
                    <a:schemeClr val="tx1"/>
                  </a:solidFill>
                  <a:latin typeface="Symbol" pitchFamily="2" charset="2"/>
                </a:rPr>
                <a:t>t</a:t>
              </a:r>
            </a:p>
          </p:txBody>
        </p:sp>
        <p:sp>
          <p:nvSpPr>
            <p:cNvPr id="24594" name="Text Box 1052">
              <a:extLst>
                <a:ext uri="{FF2B5EF4-FFF2-40B4-BE49-F238E27FC236}">
                  <a16:creationId xmlns:a16="http://schemas.microsoft.com/office/drawing/2014/main" id="{8C60A547-EB8A-05F0-B819-8323444DA9B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80" y="3032"/>
              <a:ext cx="672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600" b="0" i="1">
                  <a:solidFill>
                    <a:schemeClr val="tx1"/>
                  </a:solidFill>
                </a:rPr>
                <a:t>R</a:t>
              </a:r>
              <a:r>
                <a:rPr lang="en-US" altLang="en-US" sz="1600" b="0" i="1" baseline="-25000">
                  <a:solidFill>
                    <a:schemeClr val="tx1"/>
                  </a:solidFill>
                </a:rPr>
                <a:t>x</a:t>
              </a:r>
              <a:r>
                <a:rPr lang="en-US" altLang="en-US" sz="1600" b="0">
                  <a:solidFill>
                    <a:schemeClr val="tx1"/>
                  </a:solidFill>
                </a:rPr>
                <a:t>(</a:t>
              </a:r>
              <a:r>
                <a:rPr lang="en-US" altLang="en-US" sz="1600" b="0" i="1">
                  <a:solidFill>
                    <a:schemeClr val="tx1"/>
                  </a:solidFill>
                  <a:latin typeface="Symbol" pitchFamily="2" charset="2"/>
                </a:rPr>
                <a:t>t</a:t>
              </a:r>
              <a:r>
                <a:rPr lang="en-US" altLang="en-US" sz="1600" b="0">
                  <a:solidFill>
                    <a:schemeClr val="tx1"/>
                  </a:solidFill>
                </a:rPr>
                <a:t>)</a:t>
              </a:r>
            </a:p>
          </p:txBody>
        </p:sp>
        <p:sp>
          <p:nvSpPr>
            <p:cNvPr id="24595" name="Text Box 1053">
              <a:extLst>
                <a:ext uri="{FF2B5EF4-FFF2-40B4-BE49-F238E27FC236}">
                  <a16:creationId xmlns:a16="http://schemas.microsoft.com/office/drawing/2014/main" id="{BFE3A09D-2C72-08F0-A925-1DD49B9DA44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00" y="3628"/>
              <a:ext cx="480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600" b="0">
                  <a:solidFill>
                    <a:schemeClr val="tx1"/>
                  </a:solidFill>
                </a:rPr>
                <a:t>-</a:t>
              </a:r>
              <a:r>
                <a:rPr lang="en-US" altLang="en-US" sz="1600" b="0" i="1">
                  <a:solidFill>
                    <a:schemeClr val="tx1"/>
                  </a:solidFill>
                </a:rPr>
                <a:t>T</a:t>
              </a:r>
              <a:r>
                <a:rPr lang="en-US" altLang="en-US" sz="1600" b="0" i="1" baseline="-25000">
                  <a:solidFill>
                    <a:schemeClr val="tx1"/>
                  </a:solidFill>
                </a:rPr>
                <a:t>s</a:t>
              </a:r>
            </a:p>
          </p:txBody>
        </p:sp>
        <p:sp>
          <p:nvSpPr>
            <p:cNvPr id="24596" name="Text Box 1054">
              <a:extLst>
                <a:ext uri="{FF2B5EF4-FFF2-40B4-BE49-F238E27FC236}">
                  <a16:creationId xmlns:a16="http://schemas.microsoft.com/office/drawing/2014/main" id="{9DB904B5-7945-31EE-A454-4D51513CE4F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48" y="3628"/>
              <a:ext cx="384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600" b="0" i="1">
                  <a:solidFill>
                    <a:schemeClr val="tx1"/>
                  </a:solidFill>
                </a:rPr>
                <a:t>T</a:t>
              </a:r>
              <a:r>
                <a:rPr lang="en-US" altLang="en-US" sz="1600" b="0" i="1" baseline="-25000">
                  <a:solidFill>
                    <a:schemeClr val="tx1"/>
                  </a:solidFill>
                </a:rPr>
                <a:t>s</a:t>
              </a:r>
            </a:p>
          </p:txBody>
        </p:sp>
        <p:sp>
          <p:nvSpPr>
            <p:cNvPr id="24597" name="Line 1055">
              <a:extLst>
                <a:ext uri="{FF2B5EF4-FFF2-40B4-BE49-F238E27FC236}">
                  <a16:creationId xmlns:a16="http://schemas.microsoft.com/office/drawing/2014/main" id="{D49275DB-7F8F-10AA-0294-8BDD586A946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68" y="3332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598" name="Line 1056">
              <a:extLst>
                <a:ext uri="{FF2B5EF4-FFF2-40B4-BE49-F238E27FC236}">
                  <a16:creationId xmlns:a16="http://schemas.microsoft.com/office/drawing/2014/main" id="{684AAD4B-2069-9926-E593-57BF8D15638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16" y="3332"/>
              <a:ext cx="576" cy="29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599" name="Text Box 1057">
              <a:extLst>
                <a:ext uri="{FF2B5EF4-FFF2-40B4-BE49-F238E27FC236}">
                  <a16:creationId xmlns:a16="http://schemas.microsoft.com/office/drawing/2014/main" id="{D9496CE8-CB2A-1993-CAAF-F03720714A0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16" y="3176"/>
              <a:ext cx="384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600" b="0" i="1">
                  <a:solidFill>
                    <a:schemeClr val="tx1"/>
                  </a:solidFill>
                </a:rPr>
                <a:t>T</a:t>
              </a:r>
              <a:r>
                <a:rPr lang="en-US" altLang="en-US" sz="1600" b="0" i="1" baseline="-25000">
                  <a:solidFill>
                    <a:schemeClr val="tx1"/>
                  </a:solidFill>
                </a:rPr>
                <a:t>s</a:t>
              </a:r>
            </a:p>
          </p:txBody>
        </p:sp>
      </p:grpSp>
      <p:sp>
        <p:nvSpPr>
          <p:cNvPr id="35" name="Rectangle 1027">
            <a:extLst>
              <a:ext uri="{FF2B5EF4-FFF2-40B4-BE49-F238E27FC236}">
                <a16:creationId xmlns:a16="http://schemas.microsoft.com/office/drawing/2014/main" id="{DAC50432-CFD2-41C8-D990-4EDDA91D54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" y="4038600"/>
            <a:ext cx="480060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lvl="1">
              <a:buFontTx/>
              <a:buNone/>
            </a:pPr>
            <a:r>
              <a:rPr lang="en-US" altLang="en-US"/>
              <a:t>Multiplication in Fourier domain is convolution in time domain</a:t>
            </a:r>
          </a:p>
          <a:p>
            <a:pPr lvl="1">
              <a:buFontTx/>
              <a:buNone/>
            </a:pPr>
            <a:r>
              <a:rPr lang="en-US" altLang="en-US"/>
              <a:t>Conjugation in Fourier domain is reversal &amp; conjugation in time</a:t>
            </a:r>
          </a:p>
        </p:txBody>
      </p:sp>
      <p:sp>
        <p:nvSpPr>
          <p:cNvPr id="36" name="Rectangle 3">
            <a:extLst>
              <a:ext uri="{FF2B5EF4-FFF2-40B4-BE49-F238E27FC236}">
                <a16:creationId xmlns:a16="http://schemas.microsoft.com/office/drawing/2014/main" id="{6D880F81-99E6-2409-91B9-15689682A0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2213" y="1447800"/>
            <a:ext cx="4343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/>
              <a:t>Autocorrelation of </a:t>
            </a:r>
            <a:r>
              <a:rPr lang="en-US" altLang="en-US" b="0" i="1">
                <a:solidFill>
                  <a:schemeClr val="tx1"/>
                </a:solidFill>
              </a:rPr>
              <a:t>x</a:t>
            </a:r>
            <a:r>
              <a:rPr lang="en-US" altLang="en-US" b="0">
                <a:solidFill>
                  <a:schemeClr val="tx1"/>
                </a:solidFill>
              </a:rPr>
              <a:t>(</a:t>
            </a:r>
            <a:r>
              <a:rPr lang="en-US" altLang="en-US" b="0" i="1">
                <a:solidFill>
                  <a:schemeClr val="tx1"/>
                </a:solidFill>
              </a:rPr>
              <a:t>t</a:t>
            </a:r>
            <a:r>
              <a:rPr lang="en-US" altLang="en-US" b="0">
                <a:solidFill>
                  <a:schemeClr val="tx1"/>
                </a:solidFill>
              </a:rPr>
              <a:t>)</a:t>
            </a:r>
            <a:r>
              <a:rPr lang="en-US" altLang="en-US"/>
              <a:t> </a:t>
            </a:r>
          </a:p>
        </p:txBody>
      </p:sp>
      <p:sp>
        <p:nvSpPr>
          <p:cNvPr id="37" name="Rectangle 3">
            <a:extLst>
              <a:ext uri="{FF2B5EF4-FFF2-40B4-BE49-F238E27FC236}">
                <a16:creationId xmlns:a16="http://schemas.microsoft.com/office/drawing/2014/main" id="{A5E7E600-600B-EFE5-75D8-3A430EF176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2213" y="2362200"/>
            <a:ext cx="43434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lvl="1">
              <a:buFontTx/>
              <a:buNone/>
            </a:pPr>
            <a:r>
              <a:rPr lang="en-US" altLang="en-US"/>
              <a:t>Maximum value (when it exists) is at </a:t>
            </a:r>
            <a:r>
              <a:rPr lang="en-US" altLang="en-US" i="1"/>
              <a:t>R</a:t>
            </a:r>
            <a:r>
              <a:rPr lang="en-US" altLang="en-US" i="1" baseline="-25000"/>
              <a:t>x</a:t>
            </a:r>
            <a:r>
              <a:rPr lang="en-US" altLang="en-US"/>
              <a:t>(0)</a:t>
            </a:r>
          </a:p>
          <a:p>
            <a:pPr lvl="1">
              <a:buFontTx/>
              <a:buNone/>
            </a:pPr>
            <a:r>
              <a:rPr lang="en-US" altLang="en-US" i="1"/>
              <a:t>R</a:t>
            </a:r>
            <a:r>
              <a:rPr lang="en-US" altLang="en-US" i="1" baseline="-25000"/>
              <a:t>x</a:t>
            </a:r>
            <a:r>
              <a:rPr lang="en-US" altLang="en-US"/>
              <a:t>(</a:t>
            </a:r>
            <a:r>
              <a:rPr lang="en-US" altLang="en-US">
                <a:latin typeface="Symbol" pitchFamily="2" charset="2"/>
              </a:rPr>
              <a:t>t</a:t>
            </a:r>
            <a:r>
              <a:rPr lang="en-US" altLang="en-US"/>
              <a:t>) is even symmetric,</a:t>
            </a:r>
            <a:br>
              <a:rPr lang="en-US" altLang="en-US"/>
            </a:br>
            <a:r>
              <a:rPr lang="en-US" altLang="en-US"/>
              <a:t>i.e. </a:t>
            </a:r>
            <a:r>
              <a:rPr lang="en-US" altLang="en-US" i="1"/>
              <a:t>R</a:t>
            </a:r>
            <a:r>
              <a:rPr lang="en-US" altLang="en-US" i="1" baseline="-25000"/>
              <a:t>x</a:t>
            </a:r>
            <a:r>
              <a:rPr lang="en-US" altLang="en-US"/>
              <a:t>(</a:t>
            </a:r>
            <a:r>
              <a:rPr lang="en-US" altLang="en-US">
                <a:latin typeface="Symbol" pitchFamily="2" charset="2"/>
              </a:rPr>
              <a:t>t</a:t>
            </a:r>
            <a:r>
              <a:rPr lang="en-US" altLang="en-US"/>
              <a:t>) = </a:t>
            </a:r>
            <a:r>
              <a:rPr lang="en-US" altLang="en-US" i="1"/>
              <a:t>R</a:t>
            </a:r>
            <a:r>
              <a:rPr lang="en-US" altLang="en-US" i="1" baseline="-25000"/>
              <a:t>x</a:t>
            </a:r>
            <a:r>
              <a:rPr lang="en-US" altLang="en-US"/>
              <a:t>(-</a:t>
            </a:r>
            <a:r>
              <a:rPr lang="en-US" altLang="en-US">
                <a:latin typeface="Symbol" pitchFamily="2" charset="2"/>
              </a:rPr>
              <a:t>t</a:t>
            </a:r>
            <a:r>
              <a:rPr lang="en-US" altLang="en-US"/>
              <a:t>) </a:t>
            </a:r>
            <a:endParaRPr lang="en-US" altLang="en-US" sz="20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 build="p" autoUpdateAnimBg="0"/>
      <p:bldP spid="37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Slide Number Placeholder 5">
            <a:extLst>
              <a:ext uri="{FF2B5EF4-FFF2-40B4-BE49-F238E27FC236}">
                <a16:creationId xmlns:a16="http://schemas.microsoft.com/office/drawing/2014/main" id="{557ED23D-97A4-74C4-8BFF-231FC4DE96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0">
                <a:solidFill>
                  <a:schemeClr val="tx1"/>
                </a:solidFill>
              </a:rPr>
              <a:t>8 - </a:t>
            </a:r>
            <a:fld id="{75C1E2E4-9241-F54A-8A82-AB05AC7CFC32}" type="slidenum">
              <a:rPr lang="en-US" altLang="en-US" sz="1400" b="0" smtClean="0">
                <a:solidFill>
                  <a:schemeClr val="tx1"/>
                </a:solidFill>
              </a:rPr>
              <a:pPr>
                <a:spcBef>
                  <a:spcPct val="0"/>
                </a:spcBef>
                <a:buFontTx/>
                <a:buNone/>
              </a:pPr>
              <a:t>11</a:t>
            </a:fld>
            <a:endParaRPr lang="en-US" altLang="en-US" sz="1400" b="0">
              <a:solidFill>
                <a:schemeClr val="tx1"/>
              </a:solidFill>
            </a:endParaRPr>
          </a:p>
        </p:txBody>
      </p:sp>
      <p:sp>
        <p:nvSpPr>
          <p:cNvPr id="25602" name="Rectangle 1026">
            <a:extLst>
              <a:ext uri="{FF2B5EF4-FFF2-40B4-BE49-F238E27FC236}">
                <a16:creationId xmlns:a16="http://schemas.microsoft.com/office/drawing/2014/main" id="{610F7A8B-CF9D-A7EB-F8A4-B01C08B085D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Quantization Error (Noise) Analysis</a:t>
            </a:r>
          </a:p>
        </p:txBody>
      </p:sp>
      <p:sp>
        <p:nvSpPr>
          <p:cNvPr id="25603" name="Rectangle 1027">
            <a:extLst>
              <a:ext uri="{FF2B5EF4-FFF2-40B4-BE49-F238E27FC236}">
                <a16:creationId xmlns:a16="http://schemas.microsoft.com/office/drawing/2014/main" id="{A94F5A94-925C-1307-D6DA-B9A4463554B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458200" cy="9906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Two-sided random signal </a:t>
            </a:r>
            <a:r>
              <a:rPr lang="en-US" altLang="en-US" b="0" i="1">
                <a:solidFill>
                  <a:schemeClr val="tx1"/>
                </a:solidFill>
                <a:ea typeface="ＭＳ Ｐゴシック" panose="020B0600070205080204" pitchFamily="34" charset="-128"/>
              </a:rPr>
              <a:t>n</a:t>
            </a:r>
            <a:r>
              <a:rPr lang="en-US" altLang="en-US" b="0">
                <a:solidFill>
                  <a:schemeClr val="tx1"/>
                </a:solidFill>
                <a:ea typeface="ＭＳ Ｐゴシック" panose="020B0600070205080204" pitchFamily="34" charset="-128"/>
              </a:rPr>
              <a:t>(</a:t>
            </a:r>
            <a:r>
              <a:rPr lang="en-US" altLang="en-US" b="0" i="1">
                <a:solidFill>
                  <a:schemeClr val="tx1"/>
                </a:solidFill>
                <a:ea typeface="ＭＳ Ｐゴシック" panose="020B0600070205080204" pitchFamily="34" charset="-128"/>
              </a:rPr>
              <a:t>t</a:t>
            </a:r>
            <a:r>
              <a:rPr lang="en-US" altLang="en-US" b="0">
                <a:solidFill>
                  <a:schemeClr val="tx1"/>
                </a:solidFill>
                <a:ea typeface="ＭＳ Ｐゴシック" panose="020B0600070205080204" pitchFamily="34" charset="-128"/>
              </a:rPr>
              <a:t>)</a:t>
            </a:r>
            <a:endParaRPr lang="en-US" altLang="en-US">
              <a:ea typeface="ＭＳ Ｐゴシック" panose="020B0600070205080204" pitchFamily="34" charset="-128"/>
            </a:endParaRPr>
          </a:p>
          <a:p>
            <a:pPr lvl="1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Fourier transform may not exist, but power spectrum exists</a:t>
            </a:r>
          </a:p>
        </p:txBody>
      </p:sp>
      <p:graphicFrame>
        <p:nvGraphicFramePr>
          <p:cNvPr id="25604" name="Object 1028">
            <a:extLst>
              <a:ext uri="{FF2B5EF4-FFF2-40B4-BE49-F238E27FC236}">
                <a16:creationId xmlns:a16="http://schemas.microsoft.com/office/drawing/2014/main" id="{8661769B-791E-259F-0649-33B3B502AC7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33400" y="4259263"/>
          <a:ext cx="4233863" cy="465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50609500" imgH="5562600" progId="Equation.3">
                  <p:embed/>
                </p:oleObj>
              </mc:Choice>
              <mc:Fallback>
                <p:oleObj name="Equation" r:id="rId2" imgW="50609500" imgH="5562600" progId="Equation.3">
                  <p:embed/>
                  <p:pic>
                    <p:nvPicPr>
                      <p:cNvPr id="0" name="Object 10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4259263"/>
                        <a:ext cx="4233863" cy="4651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605" name="Object 1029">
            <a:extLst>
              <a:ext uri="{FF2B5EF4-FFF2-40B4-BE49-F238E27FC236}">
                <a16:creationId xmlns:a16="http://schemas.microsoft.com/office/drawing/2014/main" id="{BBC1F292-AC23-CFE6-3A62-5C56ADD31E6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400800" y="1554163"/>
          <a:ext cx="2286000" cy="427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28092400" imgH="5270500" progId="Equation.3">
                  <p:embed/>
                </p:oleObj>
              </mc:Choice>
              <mc:Fallback>
                <p:oleObj name="Equation" r:id="rId4" imgW="28092400" imgH="5270500" progId="Equation.3">
                  <p:embed/>
                  <p:pic>
                    <p:nvPicPr>
                      <p:cNvPr id="0" name="Object 10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00800" y="1554163"/>
                        <a:ext cx="2286000" cy="4270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06" name="Text Box 1030">
            <a:extLst>
              <a:ext uri="{FF2B5EF4-FFF2-40B4-BE49-F238E27FC236}">
                <a16:creationId xmlns:a16="http://schemas.microsoft.com/office/drawing/2014/main" id="{75939278-C5CE-A23C-95D3-FECD205C53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4863" y="5637213"/>
            <a:ext cx="3657600" cy="91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en-US" sz="1800" b="0">
                <a:solidFill>
                  <a:schemeClr val="tx1"/>
                </a:solidFill>
              </a:rPr>
              <a:t>N = 16384;    % finite no. of samples</a:t>
            </a:r>
            <a:br>
              <a:rPr lang="en-US" altLang="en-US" sz="1800" b="0">
                <a:solidFill>
                  <a:schemeClr val="tx1"/>
                </a:solidFill>
              </a:rPr>
            </a:br>
            <a:r>
              <a:rPr lang="en-US" altLang="en-US" sz="1800" b="0">
                <a:solidFill>
                  <a:schemeClr val="tx1"/>
                </a:solidFill>
              </a:rPr>
              <a:t>gaussianNoise = randn(N,1);</a:t>
            </a:r>
            <a:br>
              <a:rPr lang="en-US" altLang="en-US" sz="1800" b="0">
                <a:solidFill>
                  <a:schemeClr val="tx1"/>
                </a:solidFill>
              </a:rPr>
            </a:br>
            <a:r>
              <a:rPr lang="en-US" altLang="en-US" sz="1800" b="0">
                <a:solidFill>
                  <a:schemeClr val="tx1"/>
                </a:solidFill>
              </a:rPr>
              <a:t>plot( abs(fft(gaussianNoise)) .^ 2 );</a:t>
            </a:r>
          </a:p>
        </p:txBody>
      </p:sp>
      <p:pic>
        <p:nvPicPr>
          <p:cNvPr id="25607" name="Picture 1031" descr="noise">
            <a:extLst>
              <a:ext uri="{FF2B5EF4-FFF2-40B4-BE49-F238E27FC236}">
                <a16:creationId xmlns:a16="http://schemas.microsoft.com/office/drawing/2014/main" id="{CF8E2837-2257-7C0A-21ED-E9588C5766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4664075"/>
            <a:ext cx="2819400" cy="211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8" name="Line 1032">
            <a:extLst>
              <a:ext uri="{FF2B5EF4-FFF2-40B4-BE49-F238E27FC236}">
                <a16:creationId xmlns:a16="http://schemas.microsoft.com/office/drawing/2014/main" id="{E0384B59-2A87-0FDB-A7DB-D3E876ACD873}"/>
              </a:ext>
            </a:extLst>
          </p:cNvPr>
          <p:cNvSpPr>
            <a:spLocks noChangeShapeType="1"/>
          </p:cNvSpPr>
          <p:nvPr/>
        </p:nvSpPr>
        <p:spPr bwMode="auto">
          <a:xfrm>
            <a:off x="4495800" y="5737225"/>
            <a:ext cx="2743200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609" name="Text Box 1033">
            <a:extLst>
              <a:ext uri="{FF2B5EF4-FFF2-40B4-BE49-F238E27FC236}">
                <a16:creationId xmlns:a16="http://schemas.microsoft.com/office/drawing/2014/main" id="{D41B1DF4-E967-6CDD-4130-513F8B5865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16775" y="5181600"/>
            <a:ext cx="189547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en-US" sz="2400" b="0" i="1">
                <a:solidFill>
                  <a:schemeClr val="tx1"/>
                </a:solidFill>
              </a:rPr>
              <a:t>approximate noise floor</a:t>
            </a:r>
          </a:p>
        </p:txBody>
      </p:sp>
      <p:graphicFrame>
        <p:nvGraphicFramePr>
          <p:cNvPr id="25610" name="Object 1034">
            <a:extLst>
              <a:ext uri="{FF2B5EF4-FFF2-40B4-BE49-F238E27FC236}">
                <a16:creationId xmlns:a16="http://schemas.microsoft.com/office/drawing/2014/main" id="{DA7CD552-3768-F11C-E5A6-C42E1C2BC1D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19113" y="2293938"/>
          <a:ext cx="5500687" cy="639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65239900" imgH="7607300" progId="Equation.3">
                  <p:embed/>
                </p:oleObj>
              </mc:Choice>
              <mc:Fallback>
                <p:oleObj name="Equation" r:id="rId7" imgW="65239900" imgH="7607300" progId="Equation.3">
                  <p:embed/>
                  <p:pic>
                    <p:nvPicPr>
                      <p:cNvPr id="0" name="Object 10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9113" y="2293938"/>
                        <a:ext cx="5500687" cy="6397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611" name="Object 1035">
            <a:extLst>
              <a:ext uri="{FF2B5EF4-FFF2-40B4-BE49-F238E27FC236}">
                <a16:creationId xmlns:a16="http://schemas.microsoft.com/office/drawing/2014/main" id="{1D59CF3E-8FD0-E564-355B-C76E5A80960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25463" y="2878138"/>
          <a:ext cx="7170737" cy="614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9" imgW="88353900" imgH="7607300" progId="Equation.3">
                  <p:embed/>
                </p:oleObj>
              </mc:Choice>
              <mc:Fallback>
                <p:oleObj name="Equation" r:id="rId9" imgW="88353900" imgH="7607300" progId="Equation.3">
                  <p:embed/>
                  <p:pic>
                    <p:nvPicPr>
                      <p:cNvPr id="0" name="Object 10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5463" y="2878138"/>
                        <a:ext cx="7170737" cy="6143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612" name="Object 1028">
            <a:extLst>
              <a:ext uri="{FF2B5EF4-FFF2-40B4-BE49-F238E27FC236}">
                <a16:creationId xmlns:a16="http://schemas.microsoft.com/office/drawing/2014/main" id="{CBA5ED26-BE83-F39B-4EDE-C8E22CFA9A1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33400" y="3771900"/>
          <a:ext cx="4941888" cy="465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1" imgW="59105800" imgH="5562600" progId="Equation.3">
                  <p:embed/>
                </p:oleObj>
              </mc:Choice>
              <mc:Fallback>
                <p:oleObj name="Equation" r:id="rId11" imgW="59105800" imgH="5562600" progId="Equation.3">
                  <p:embed/>
                  <p:pic>
                    <p:nvPicPr>
                      <p:cNvPr id="0" name="Object 10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3771900"/>
                        <a:ext cx="4941888" cy="465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613" name="Object 1028">
            <a:extLst>
              <a:ext uri="{FF2B5EF4-FFF2-40B4-BE49-F238E27FC236}">
                <a16:creationId xmlns:a16="http://schemas.microsoft.com/office/drawing/2014/main" id="{3183665C-10A7-FCBD-BF70-2D44A18841C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477000" y="4191000"/>
          <a:ext cx="1371600" cy="465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3" imgW="16383000" imgH="5562600" progId="Equation.3">
                  <p:embed/>
                </p:oleObj>
              </mc:Choice>
              <mc:Fallback>
                <p:oleObj name="Equation" r:id="rId13" imgW="16383000" imgH="5562600" progId="Equation.3">
                  <p:embed/>
                  <p:pic>
                    <p:nvPicPr>
                      <p:cNvPr id="0" name="Object 10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77000" y="4191000"/>
                        <a:ext cx="1371600" cy="465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14" name="Left-Right Arrow 14">
            <a:extLst>
              <a:ext uri="{FF2B5EF4-FFF2-40B4-BE49-F238E27FC236}">
                <a16:creationId xmlns:a16="http://schemas.microsoft.com/office/drawing/2014/main" id="{BFB1870C-0309-1FDF-47F9-B294EC2188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94300" y="4394200"/>
            <a:ext cx="914400" cy="152400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US" altLang="en-US" sz="2400" b="0">
              <a:solidFill>
                <a:schemeClr val="tx1"/>
              </a:solidFill>
            </a:endParaRPr>
          </a:p>
        </p:txBody>
      </p:sp>
      <p:sp>
        <p:nvSpPr>
          <p:cNvPr id="25615" name="TextBox 15">
            <a:extLst>
              <a:ext uri="{FF2B5EF4-FFF2-40B4-BE49-F238E27FC236}">
                <a16:creationId xmlns:a16="http://schemas.microsoft.com/office/drawing/2014/main" id="{3D6357BF-659E-7617-0D6E-2CC32A9C07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73813" y="2430463"/>
            <a:ext cx="2084387" cy="461962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chemeClr val="tx1"/>
                </a:solidFill>
              </a:rPr>
              <a:t>time-averaged</a:t>
            </a:r>
          </a:p>
        </p:txBody>
      </p:sp>
      <p:sp>
        <p:nvSpPr>
          <p:cNvPr id="17" name="Rectangle 1027">
            <a:extLst>
              <a:ext uri="{FF2B5EF4-FFF2-40B4-BE49-F238E27FC236}">
                <a16:creationId xmlns:a16="http://schemas.microsoft.com/office/drawing/2014/main" id="{0379E9B3-73AE-2F7A-A881-15F52D0ED5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4724400"/>
            <a:ext cx="396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ts val="3600"/>
              </a:spcBef>
            </a:pPr>
            <a:r>
              <a:rPr lang="en-US" altLang="en-US"/>
              <a:t>Estimate noise power</a:t>
            </a:r>
            <a:br>
              <a:rPr lang="en-US" altLang="en-US"/>
            </a:br>
            <a:r>
              <a:rPr lang="en-US" altLang="en-US"/>
              <a:t>spectrum in Matlab</a:t>
            </a:r>
          </a:p>
        </p:txBody>
      </p:sp>
      <p:sp>
        <p:nvSpPr>
          <p:cNvPr id="18" name="Rectangle 1027">
            <a:extLst>
              <a:ext uri="{FF2B5EF4-FFF2-40B4-BE49-F238E27FC236}">
                <a16:creationId xmlns:a16="http://schemas.microsoft.com/office/drawing/2014/main" id="{9F27F543-21FD-377E-262F-5BC0B9308C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3344863"/>
            <a:ext cx="84582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lvl="1">
              <a:spcBef>
                <a:spcPts val="300"/>
              </a:spcBef>
              <a:buFontTx/>
              <a:buNone/>
            </a:pPr>
            <a:r>
              <a:rPr lang="en-US" altLang="en-US"/>
              <a:t>For zero-mean Gaussian random process</a:t>
            </a:r>
            <a:r>
              <a:rPr lang="en-US" altLang="en-US" b="1"/>
              <a:t> </a:t>
            </a:r>
            <a:r>
              <a:rPr lang="en-US" altLang="en-US" i="1"/>
              <a:t>n</a:t>
            </a:r>
            <a:r>
              <a:rPr lang="en-US" altLang="en-US"/>
              <a:t>(</a:t>
            </a:r>
            <a:r>
              <a:rPr lang="en-US" altLang="en-US" i="1"/>
              <a:t>t</a:t>
            </a:r>
            <a:r>
              <a:rPr lang="en-US" altLang="en-US"/>
              <a:t>)</a:t>
            </a:r>
            <a:r>
              <a:rPr lang="en-US" altLang="en-US" b="1"/>
              <a:t> </a:t>
            </a:r>
            <a:r>
              <a:rPr lang="en-US" altLang="en-US"/>
              <a:t>with variance</a:t>
            </a:r>
            <a:r>
              <a:rPr lang="en-US" altLang="en-US" b="1"/>
              <a:t> </a:t>
            </a:r>
            <a:r>
              <a:rPr lang="en-US" altLang="en-US">
                <a:latin typeface="Symbol" pitchFamily="2" charset="2"/>
              </a:rPr>
              <a:t>s</a:t>
            </a:r>
            <a:r>
              <a:rPr lang="en-US" altLang="en-US" baseline="30000"/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6" grpId="0"/>
      <p:bldP spid="25609" grpId="0"/>
      <p:bldP spid="25614" grpId="0" animBg="1"/>
      <p:bldP spid="25615" grpId="0" animBg="1"/>
      <p:bldP spid="17" grpId="0"/>
      <p:bldP spid="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Slide Number Placeholder 6">
            <a:extLst>
              <a:ext uri="{FF2B5EF4-FFF2-40B4-BE49-F238E27FC236}">
                <a16:creationId xmlns:a16="http://schemas.microsoft.com/office/drawing/2014/main" id="{FEAE1E23-A577-C61F-3F72-9AE410710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0">
                <a:solidFill>
                  <a:schemeClr val="tx1"/>
                </a:solidFill>
              </a:rPr>
              <a:t>8 - </a:t>
            </a:r>
            <a:fld id="{DD56E1A6-42B7-BB44-AEF9-A1421A33E8F3}" type="slidenum">
              <a:rPr lang="en-US" altLang="en-US" sz="1400" b="0" smtClean="0">
                <a:solidFill>
                  <a:schemeClr val="tx1"/>
                </a:solidFill>
              </a:rPr>
              <a:pPr>
                <a:spcBef>
                  <a:spcPct val="0"/>
                </a:spcBef>
                <a:buFontTx/>
                <a:buNone/>
              </a:pPr>
              <a:t>12</a:t>
            </a:fld>
            <a:endParaRPr lang="en-US" altLang="en-US" sz="1400" b="0">
              <a:solidFill>
                <a:schemeClr val="tx1"/>
              </a:solidFill>
            </a:endParaRPr>
          </a:p>
        </p:txBody>
      </p:sp>
      <p:sp>
        <p:nvSpPr>
          <p:cNvPr id="26626" name="Rectangle 2">
            <a:extLst>
              <a:ext uri="{FF2B5EF4-FFF2-40B4-BE49-F238E27FC236}">
                <a16:creationId xmlns:a16="http://schemas.microsoft.com/office/drawing/2014/main" id="{410194B7-F957-693A-425F-98111188116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Quantization Error (Noise) Analysis</a:t>
            </a:r>
          </a:p>
        </p:txBody>
      </p:sp>
      <p:sp>
        <p:nvSpPr>
          <p:cNvPr id="26627" name="Rectangle 3">
            <a:extLst>
              <a:ext uri="{FF2B5EF4-FFF2-40B4-BE49-F238E27FC236}">
                <a16:creationId xmlns:a16="http://schemas.microsoft.com/office/drawing/2014/main" id="{A2BCBED7-2A7A-6BC6-236F-B31DFD64E56B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447800"/>
            <a:ext cx="4076700" cy="5334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Quantizer step size</a:t>
            </a:r>
          </a:p>
        </p:txBody>
      </p:sp>
      <p:graphicFrame>
        <p:nvGraphicFramePr>
          <p:cNvPr id="26629" name="Object 1024">
            <a:extLst>
              <a:ext uri="{FF2B5EF4-FFF2-40B4-BE49-F238E27FC236}">
                <a16:creationId xmlns:a16="http://schemas.microsoft.com/office/drawing/2014/main" id="{14CDB566-245D-612C-5C8B-583001EFCBF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219200" y="1905000"/>
          <a:ext cx="220980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29260800" imgH="9067800" progId="Equation.3">
                  <p:embed/>
                </p:oleObj>
              </mc:Choice>
              <mc:Fallback>
                <p:oleObj name="Equation" r:id="rId2" imgW="29260800" imgH="9067800" progId="Equation.3">
                  <p:embed/>
                  <p:pic>
                    <p:nvPicPr>
                      <p:cNvPr id="0" name="Object 10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1905000"/>
                        <a:ext cx="2209800" cy="685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30" name="Object 1025">
            <a:extLst>
              <a:ext uri="{FF2B5EF4-FFF2-40B4-BE49-F238E27FC236}">
                <a16:creationId xmlns:a16="http://schemas.microsoft.com/office/drawing/2014/main" id="{F3E97A87-5398-38F3-DDF7-BB974D0FDB5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828800" y="3070225"/>
          <a:ext cx="1371600" cy="676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8427700" imgH="9067800" progId="Equation.3">
                  <p:embed/>
                </p:oleObj>
              </mc:Choice>
              <mc:Fallback>
                <p:oleObj name="Equation" r:id="rId4" imgW="18427700" imgH="9067800" progId="Equation.3">
                  <p:embed/>
                  <p:pic>
                    <p:nvPicPr>
                      <p:cNvPr id="0" name="Object 10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3070225"/>
                        <a:ext cx="1371600" cy="676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31" name="Object 1026">
            <a:extLst>
              <a:ext uri="{FF2B5EF4-FFF2-40B4-BE49-F238E27FC236}">
                <a16:creationId xmlns:a16="http://schemas.microsoft.com/office/drawing/2014/main" id="{2F00FD41-4F24-BE0F-51F8-10B4FDAF917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219200" y="5118100"/>
          <a:ext cx="2489200" cy="151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31889700" imgH="19304000" progId="Equation.3">
                  <p:embed/>
                </p:oleObj>
              </mc:Choice>
              <mc:Fallback>
                <p:oleObj name="Equation" r:id="rId6" imgW="31889700" imgH="19304000" progId="Equation.3">
                  <p:embed/>
                  <p:pic>
                    <p:nvPicPr>
                      <p:cNvPr id="0" name="Object 10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5118100"/>
                        <a:ext cx="2489200" cy="1511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32" name="Object 1027">
            <a:extLst>
              <a:ext uri="{FF2B5EF4-FFF2-40B4-BE49-F238E27FC236}">
                <a16:creationId xmlns:a16="http://schemas.microsoft.com/office/drawing/2014/main" id="{3E445F58-7367-19ED-5559-2B888370B94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105400" y="2079625"/>
          <a:ext cx="3527425" cy="1527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47396400" imgH="20485100" progId="Equation.3">
                  <p:embed/>
                </p:oleObj>
              </mc:Choice>
              <mc:Fallback>
                <p:oleObj name="Equation" r:id="rId8" imgW="47396400" imgH="20485100" progId="Equation.3">
                  <p:embed/>
                  <p:pic>
                    <p:nvPicPr>
                      <p:cNvPr id="0" name="Object 10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05400" y="2079625"/>
                        <a:ext cx="3527425" cy="1527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3">
            <a:extLst>
              <a:ext uri="{FF2B5EF4-FFF2-40B4-BE49-F238E27FC236}">
                <a16:creationId xmlns:a16="http://schemas.microsoft.com/office/drawing/2014/main" id="{CCB5C1CF-0F06-CF35-88CB-EEFA4FB1C7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3" y="2665413"/>
            <a:ext cx="4076700" cy="534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/>
              <a:t>Quantization error</a:t>
            </a:r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BE3F87FE-15D7-5CE3-4AF7-99C98E1ADE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3733800"/>
            <a:ext cx="40767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lvl="1">
              <a:spcBef>
                <a:spcPct val="50000"/>
              </a:spcBef>
              <a:buFontTx/>
              <a:buNone/>
            </a:pPr>
            <a:r>
              <a:rPr lang="en-US" altLang="en-US" i="1" dirty="0"/>
              <a:t>q</a:t>
            </a:r>
            <a:r>
              <a:rPr lang="en-US" altLang="en-US" dirty="0"/>
              <a:t> is sample of zero-mean random variable </a:t>
            </a:r>
            <a:r>
              <a:rPr lang="en-US" altLang="en-US" i="1" dirty="0"/>
              <a:t>Q</a:t>
            </a:r>
          </a:p>
          <a:p>
            <a:pPr lvl="1">
              <a:buFontTx/>
              <a:buNone/>
            </a:pPr>
            <a:r>
              <a:rPr lang="en-US" altLang="en-US" i="1" dirty="0"/>
              <a:t>Q</a:t>
            </a:r>
            <a:r>
              <a:rPr lang="en-US" altLang="en-US" dirty="0"/>
              <a:t> is uniformly distributed</a:t>
            </a:r>
          </a:p>
        </p:txBody>
      </p:sp>
      <p:sp>
        <p:nvSpPr>
          <p:cNvPr id="12" name="Rectangle 4">
            <a:extLst>
              <a:ext uri="{FF2B5EF4-FFF2-40B4-BE49-F238E27FC236}">
                <a16:creationId xmlns:a16="http://schemas.microsoft.com/office/drawing/2014/main" id="{AC4F3782-09A7-298E-8927-1B4269992B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6300" y="4953000"/>
            <a:ext cx="40767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/>
              <a:t>Derivation of SNR in deciBels on next slide</a:t>
            </a:r>
          </a:p>
        </p:txBody>
      </p:sp>
      <p:sp>
        <p:nvSpPr>
          <p:cNvPr id="13" name="Rectangle 4">
            <a:extLst>
              <a:ext uri="{FF2B5EF4-FFF2-40B4-BE49-F238E27FC236}">
                <a16:creationId xmlns:a16="http://schemas.microsoft.com/office/drawing/2014/main" id="{10499E10-56B0-8E96-87A2-96A16C0837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6300" y="3657600"/>
            <a:ext cx="40767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lvl="1">
              <a:buFontTx/>
              <a:buNone/>
            </a:pPr>
            <a:r>
              <a:rPr lang="en-US" altLang="en-US"/>
              <a:t>SNR exponential in </a:t>
            </a:r>
            <a:r>
              <a:rPr lang="en-US" altLang="en-US" i="1"/>
              <a:t>B</a:t>
            </a:r>
          </a:p>
          <a:p>
            <a:pPr lvl="1">
              <a:buFontTx/>
              <a:buNone/>
            </a:pPr>
            <a:r>
              <a:rPr lang="en-US" altLang="en-US"/>
              <a:t>Adding 1 bit increases SNR by factor of 4</a:t>
            </a:r>
          </a:p>
        </p:txBody>
      </p:sp>
      <p:sp>
        <p:nvSpPr>
          <p:cNvPr id="14" name="Rectangle 3">
            <a:extLst>
              <a:ext uri="{FF2B5EF4-FFF2-40B4-BE49-F238E27FC236}">
                <a16:creationId xmlns:a16="http://schemas.microsoft.com/office/drawing/2014/main" id="{87B01474-0964-A39D-DD75-09BB5CFCBE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7413" y="1447800"/>
            <a:ext cx="4343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/>
              <a:t>Input power: </a:t>
            </a:r>
            <a:r>
              <a:rPr lang="en-US" altLang="en-US" i="1"/>
              <a:t>P</a:t>
            </a:r>
            <a:r>
              <a:rPr lang="en-US" altLang="en-US" baseline="-25000"/>
              <a:t>average,m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 build="p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3074">
            <a:extLst>
              <a:ext uri="{FF2B5EF4-FFF2-40B4-BE49-F238E27FC236}">
                <a16:creationId xmlns:a16="http://schemas.microsoft.com/office/drawing/2014/main" id="{75BDA92C-07E1-8A20-29B5-31CE47ED9F9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Quantization Error (Noise) Analysis</a:t>
            </a:r>
          </a:p>
        </p:txBody>
      </p:sp>
      <p:sp>
        <p:nvSpPr>
          <p:cNvPr id="27650" name="Rectangle 3075">
            <a:extLst>
              <a:ext uri="{FF2B5EF4-FFF2-40B4-BE49-F238E27FC236}">
                <a16:creationId xmlns:a16="http://schemas.microsoft.com/office/drawing/2014/main" id="{B3239FAD-4642-6EB3-39AE-D97989F99B7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305800" cy="5334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SNR in dB = constant + 6.02 dB/bit * </a:t>
            </a:r>
            <a:r>
              <a:rPr lang="en-US" altLang="en-US" i="1">
                <a:ea typeface="ＭＳ Ｐゴシック" panose="020B0600070205080204" pitchFamily="34" charset="-128"/>
              </a:rPr>
              <a:t>B</a:t>
            </a:r>
          </a:p>
        </p:txBody>
      </p:sp>
      <p:graphicFrame>
        <p:nvGraphicFramePr>
          <p:cNvPr id="27652" name="Object 5120">
            <a:extLst>
              <a:ext uri="{FF2B5EF4-FFF2-40B4-BE49-F238E27FC236}">
                <a16:creationId xmlns:a16="http://schemas.microsoft.com/office/drawing/2014/main" id="{7151B514-66B6-4D0A-A3CE-2A3533F7DD3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57200" y="1949450"/>
          <a:ext cx="7239000" cy="178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07086400" imgH="26327100" progId="Equation.3">
                  <p:embed/>
                </p:oleObj>
              </mc:Choice>
              <mc:Fallback>
                <p:oleObj name="Equation" r:id="rId2" imgW="107086400" imgH="26327100" progId="Equation.3">
                  <p:embed/>
                  <p:pic>
                    <p:nvPicPr>
                      <p:cNvPr id="0" name="Object 51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1949450"/>
                        <a:ext cx="7239000" cy="1784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653" name="AutoShape 3077">
            <a:extLst>
              <a:ext uri="{FF2B5EF4-FFF2-40B4-BE49-F238E27FC236}">
                <a16:creationId xmlns:a16="http://schemas.microsoft.com/office/drawing/2014/main" id="{DF1C8F7D-FF05-9C58-5A57-3C057A045AE3}"/>
              </a:ext>
            </a:extLst>
          </p:cNvPr>
          <p:cNvSpPr>
            <a:spLocks/>
          </p:cNvSpPr>
          <p:nvPr/>
        </p:nvSpPr>
        <p:spPr bwMode="auto">
          <a:xfrm rot="-5400000">
            <a:off x="4381500" y="1752600"/>
            <a:ext cx="127000" cy="4038600"/>
          </a:xfrm>
          <a:prstGeom prst="leftBrace">
            <a:avLst>
              <a:gd name="adj1" fmla="val 202578"/>
              <a:gd name="adj2" fmla="val 50000"/>
            </a:avLst>
          </a:prstGeom>
          <a:noFill/>
          <a:ln w="952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US" altLang="en-US" sz="2400" b="0">
              <a:solidFill>
                <a:schemeClr val="tx1"/>
              </a:solidFill>
            </a:endParaRPr>
          </a:p>
        </p:txBody>
      </p:sp>
      <p:sp>
        <p:nvSpPr>
          <p:cNvPr id="27654" name="Text Box 3078">
            <a:extLst>
              <a:ext uri="{FF2B5EF4-FFF2-40B4-BE49-F238E27FC236}">
                <a16:creationId xmlns:a16="http://schemas.microsoft.com/office/drawing/2014/main" id="{E67AF23F-1ABB-C41F-21CD-DBBA81D7A7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6800" y="3784600"/>
            <a:ext cx="6858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1600" i="1">
                <a:solidFill>
                  <a:schemeClr val="accent2"/>
                </a:solidFill>
              </a:rPr>
              <a:t>1.76 and 1.17 are common constants used in audio</a:t>
            </a:r>
          </a:p>
        </p:txBody>
      </p:sp>
      <p:sp>
        <p:nvSpPr>
          <p:cNvPr id="27655" name="Text Box 3079">
            <a:extLst>
              <a:ext uri="{FF2B5EF4-FFF2-40B4-BE49-F238E27FC236}">
                <a16:creationId xmlns:a16="http://schemas.microsoft.com/office/drawing/2014/main" id="{D1F41C35-3FAC-9787-B57C-C288D74546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43800" y="1574800"/>
            <a:ext cx="990600" cy="10160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2000">
                <a:solidFill>
                  <a:schemeClr val="tx1"/>
                </a:solidFill>
              </a:rPr>
              <a:t>Loose upper bound</a:t>
            </a: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719260BC-9B94-262B-1C15-1AA9529AC128}"/>
              </a:ext>
            </a:extLst>
          </p:cNvPr>
          <p:cNvGraphicFramePr>
            <a:graphicFrameLocks noGrp="1"/>
          </p:cNvGraphicFramePr>
          <p:nvPr/>
        </p:nvGraphicFramePr>
        <p:xfrm>
          <a:off x="685800" y="4297363"/>
          <a:ext cx="7772399" cy="1833564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9811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819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684">
                <a:tc>
                  <a:txBody>
                    <a:bodyPr/>
                    <a:lstStyle/>
                    <a:p>
                      <a:r>
                        <a:rPr lang="en-US" sz="1800" dirty="0"/>
                        <a:t>TI</a:t>
                      </a:r>
                      <a:r>
                        <a:rPr lang="en-US" sz="1800" baseline="0" dirty="0"/>
                        <a:t> Stereo Codec</a:t>
                      </a:r>
                      <a:endParaRPr lang="en-US" sz="1800" dirty="0"/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Signal-to-Noise</a:t>
                      </a:r>
                      <a:r>
                        <a:rPr lang="en-US" sz="1800" baseline="0" dirty="0"/>
                        <a:t> Ratio</a:t>
                      </a:r>
                      <a:endParaRPr lang="en-US" sz="1800" dirty="0"/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Total Harmonic Distortion</a:t>
                      </a:r>
                    </a:p>
                  </a:txBody>
                  <a:tcPr marT="45700" marB="4570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5720">
                <a:tc rowSpan="2">
                  <a:txBody>
                    <a:bodyPr/>
                    <a:lstStyle/>
                    <a:p>
                      <a:r>
                        <a:rPr lang="en-US" sz="1800" dirty="0"/>
                        <a:t>Cirrus Logic WM8994</a:t>
                      </a:r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ADC</a:t>
                      </a:r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dirty="0"/>
                        <a:t>94 dB (15.3 bits)</a:t>
                      </a:r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dirty="0"/>
                        <a:t>80 dB (13.0 bits)</a:t>
                      </a:r>
                    </a:p>
                  </a:txBody>
                  <a:tcPr marT="45700" marB="4570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572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DAC</a:t>
                      </a:r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dirty="0"/>
                        <a:t>97 dB (15.8 bits)</a:t>
                      </a:r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dirty="0"/>
                        <a:t>82 dB (13.3 bits)</a:t>
                      </a:r>
                    </a:p>
                  </a:txBody>
                  <a:tcPr marT="45700" marB="4570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5720">
                <a:tc rowSpan="2">
                  <a:txBody>
                    <a:bodyPr/>
                    <a:lstStyle/>
                    <a:p>
                      <a:r>
                        <a:rPr lang="en-US" sz="1800" dirty="0"/>
                        <a:t>TLV320AIC3106</a:t>
                      </a:r>
                    </a:p>
                    <a:p>
                      <a:r>
                        <a:rPr lang="en-US" sz="1800" dirty="0"/>
                        <a:t>(differential mode)</a:t>
                      </a:r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ADC</a:t>
                      </a:r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dirty="0"/>
                        <a:t>92 dB (15.0 bits)</a:t>
                      </a:r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dirty="0"/>
                        <a:t>91 dB (14.8 bits)</a:t>
                      </a:r>
                    </a:p>
                  </a:txBody>
                  <a:tcPr marT="45700" marB="4570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572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DAC</a:t>
                      </a:r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dirty="0"/>
                        <a:t>99 dB (16.2 bits)</a:t>
                      </a:r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dirty="0"/>
                        <a:t>94 dB (15.3 bits)</a:t>
                      </a:r>
                    </a:p>
                  </a:txBody>
                  <a:tcPr marT="45700" marB="4570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7687" name="Right Arrow 9">
            <a:hlinkClick r:id="rId4"/>
            <a:extLst>
              <a:ext uri="{FF2B5EF4-FFF2-40B4-BE49-F238E27FC236}">
                <a16:creationId xmlns:a16="http://schemas.microsoft.com/office/drawing/2014/main" id="{33FDB8D3-6DEE-79EF-529C-E5D37229195B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228600" y="5486400"/>
            <a:ext cx="381000" cy="2286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US" altLang="en-US" sz="2400" b="0">
              <a:solidFill>
                <a:schemeClr val="tx1"/>
              </a:solidFill>
            </a:endParaRPr>
          </a:p>
        </p:txBody>
      </p:sp>
      <p:sp>
        <p:nvSpPr>
          <p:cNvPr id="27688" name="TextBox 1">
            <a:extLst>
              <a:ext uri="{FF2B5EF4-FFF2-40B4-BE49-F238E27FC236}">
                <a16:creationId xmlns:a16="http://schemas.microsoft.com/office/drawing/2014/main" id="{DABAD062-2550-C4DF-3591-A34FC8416A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83313"/>
            <a:ext cx="91440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800" b="0">
                <a:solidFill>
                  <a:schemeClr val="tx1"/>
                </a:solidFill>
              </a:rPr>
              <a:t>Using </a:t>
            </a:r>
            <a:r>
              <a:rPr lang="en-US" altLang="en-US" sz="1800" b="0" i="1">
                <a:solidFill>
                  <a:schemeClr val="tx1"/>
                </a:solidFill>
              </a:rPr>
              <a:t>B</a:t>
            </a:r>
            <a:r>
              <a:rPr lang="en-US" altLang="en-US" sz="1800" b="0">
                <a:solidFill>
                  <a:schemeClr val="tx1"/>
                </a:solidFill>
              </a:rPr>
              <a:t> as the effective number of bits, SNR in dB = 2 + 6 </a:t>
            </a:r>
            <a:r>
              <a:rPr lang="en-US" altLang="en-US" sz="1800" b="0" i="1">
                <a:solidFill>
                  <a:schemeClr val="tx1"/>
                </a:solidFill>
              </a:rPr>
              <a:t>B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800" b="0">
                <a:solidFill>
                  <a:schemeClr val="tx1"/>
                </a:solidFill>
              </a:rPr>
              <a:t>WM8994 is on our STM ARM board; TLV320AIC3106 used in previus TI OMAP-L138 board</a:t>
            </a:r>
          </a:p>
        </p:txBody>
      </p:sp>
      <p:sp>
        <p:nvSpPr>
          <p:cNvPr id="13" name="Right Arrow 9">
            <a:hlinkClick r:id="rId5"/>
            <a:extLst>
              <a:ext uri="{FF2B5EF4-FFF2-40B4-BE49-F238E27FC236}">
                <a16:creationId xmlns:a16="http://schemas.microsoft.com/office/drawing/2014/main" id="{365044B3-F1D0-FE14-DBB1-A4890C491F06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244475" y="4729163"/>
            <a:ext cx="381000" cy="2286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US" altLang="en-US" sz="2400" b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3" grpId="0" animBg="1"/>
      <p:bldP spid="27654" grpId="0"/>
      <p:bldP spid="27655" grpId="0" animBg="1"/>
      <p:bldP spid="27687" grpId="0" animBg="1"/>
      <p:bldP spid="27688" grpId="0"/>
      <p:bldP spid="1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>
            <a:extLst>
              <a:ext uri="{FF2B5EF4-FFF2-40B4-BE49-F238E27FC236}">
                <a16:creationId xmlns:a16="http://schemas.microsoft.com/office/drawing/2014/main" id="{096D7C56-A295-6957-52D9-B387D7A417B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Total Harmonic Distortion + Noise</a:t>
            </a:r>
          </a:p>
        </p:txBody>
      </p:sp>
      <p:sp>
        <p:nvSpPr>
          <p:cNvPr id="28674" name="Content Placeholder 2">
            <a:extLst>
              <a:ext uri="{FF2B5EF4-FFF2-40B4-BE49-F238E27FC236}">
                <a16:creationId xmlns:a16="http://schemas.microsoft.com/office/drawing/2014/main" id="{6B2ADEC2-65D8-7D46-7790-6BDF6107D35A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57200" y="1447800"/>
            <a:ext cx="8305800" cy="19050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A measure of nonlinear distortion in a system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Input is a sinusoidal signal of a single fixed frequency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From output of system, the input sinusoid signal is subtracted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Compute SNR</a:t>
            </a:r>
          </a:p>
        </p:txBody>
      </p:sp>
      <p:grpSp>
        <p:nvGrpSpPr>
          <p:cNvPr id="28675" name="Group 33">
            <a:extLst>
              <a:ext uri="{FF2B5EF4-FFF2-40B4-BE49-F238E27FC236}">
                <a16:creationId xmlns:a16="http://schemas.microsoft.com/office/drawing/2014/main" id="{0CE6FF1A-E0DE-3114-B390-DDDE63FD45A4}"/>
              </a:ext>
            </a:extLst>
          </p:cNvPr>
          <p:cNvGrpSpPr>
            <a:grpSpLocks/>
          </p:cNvGrpSpPr>
          <p:nvPr/>
        </p:nvGrpSpPr>
        <p:grpSpPr bwMode="auto">
          <a:xfrm>
            <a:off x="3352800" y="4354513"/>
            <a:ext cx="5486400" cy="2198687"/>
            <a:chOff x="3352800" y="4355068"/>
            <a:chExt cx="5486400" cy="2198132"/>
          </a:xfrm>
        </p:grpSpPr>
        <p:sp>
          <p:nvSpPr>
            <p:cNvPr id="28678" name="Line 16">
              <a:extLst>
                <a:ext uri="{FF2B5EF4-FFF2-40B4-BE49-F238E27FC236}">
                  <a16:creationId xmlns:a16="http://schemas.microsoft.com/office/drawing/2014/main" id="{B8759A25-7758-15F5-6BA1-E4098B471B2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962400" y="4838700"/>
              <a:ext cx="6096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679" name="Text Box 17">
              <a:extLst>
                <a:ext uri="{FF2B5EF4-FFF2-40B4-BE49-F238E27FC236}">
                  <a16:creationId xmlns:a16="http://schemas.microsoft.com/office/drawing/2014/main" id="{57E6E4E0-D295-791C-247D-898C062EE88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72000" y="4532729"/>
              <a:ext cx="1066800" cy="58477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600" b="0">
                  <a:solidFill>
                    <a:schemeClr val="tx1"/>
                  </a:solidFill>
                </a:rPr>
                <a:t>A/D Converter</a:t>
              </a:r>
            </a:p>
          </p:txBody>
        </p:sp>
        <p:sp>
          <p:nvSpPr>
            <p:cNvPr id="28680" name="Line 20">
              <a:extLst>
                <a:ext uri="{FF2B5EF4-FFF2-40B4-BE49-F238E27FC236}">
                  <a16:creationId xmlns:a16="http://schemas.microsoft.com/office/drawing/2014/main" id="{26891855-03B6-ADCF-CCFB-F68C5274974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38800" y="4762500"/>
              <a:ext cx="685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681" name="Line 22">
              <a:extLst>
                <a:ext uri="{FF2B5EF4-FFF2-40B4-BE49-F238E27FC236}">
                  <a16:creationId xmlns:a16="http://schemas.microsoft.com/office/drawing/2014/main" id="{CDE96C94-D662-B90F-A49A-4ADE48B157F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91400" y="4821654"/>
              <a:ext cx="381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28682" name="Group 21">
              <a:extLst>
                <a:ext uri="{FF2B5EF4-FFF2-40B4-BE49-F238E27FC236}">
                  <a16:creationId xmlns:a16="http://schemas.microsoft.com/office/drawing/2014/main" id="{456A5001-BAE8-1EF3-238F-AABF20955C1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52800" y="4593054"/>
              <a:ext cx="762000" cy="846554"/>
              <a:chOff x="304800" y="5054600"/>
              <a:chExt cx="762000" cy="846554"/>
            </a:xfrm>
          </p:grpSpPr>
          <p:sp>
            <p:nvSpPr>
              <p:cNvPr id="28704" name="Oval 17">
                <a:extLst>
                  <a:ext uri="{FF2B5EF4-FFF2-40B4-BE49-F238E27FC236}">
                    <a16:creationId xmlns:a16="http://schemas.microsoft.com/office/drawing/2014/main" id="{00BD75BA-A44F-DDDF-811E-29C9312E0E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3400" y="5105400"/>
                <a:ext cx="381000" cy="381000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rgbClr val="CC00CC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b="1">
                    <a:solidFill>
                      <a:srgbClr val="6600FF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endParaRPr lang="en-US" altLang="en-US" sz="24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28705" name="TextBox 18">
                <a:extLst>
                  <a:ext uri="{FF2B5EF4-FFF2-40B4-BE49-F238E27FC236}">
                    <a16:creationId xmlns:a16="http://schemas.microsoft.com/office/drawing/2014/main" id="{ABF3B0DD-20DC-AC0A-818E-9C05717AFB9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69900" y="5054600"/>
                <a:ext cx="533400" cy="457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rgbClr val="CC00CC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b="1">
                    <a:solidFill>
                      <a:srgbClr val="6600FF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r>
                  <a:rPr lang="en-US" altLang="en-US" sz="2400" b="0">
                    <a:solidFill>
                      <a:schemeClr val="tx1"/>
                    </a:solidFill>
                  </a:rPr>
                  <a:t>~</a:t>
                </a:r>
              </a:p>
            </p:txBody>
          </p:sp>
          <p:sp>
            <p:nvSpPr>
              <p:cNvPr id="28706" name="TextBox 19">
                <a:extLst>
                  <a:ext uri="{FF2B5EF4-FFF2-40B4-BE49-F238E27FC236}">
                    <a16:creationId xmlns:a16="http://schemas.microsoft.com/office/drawing/2014/main" id="{AFFD7DCD-F61A-0E51-F60D-D1499E1A656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04800" y="5562600"/>
                <a:ext cx="762000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rgbClr val="CC00CC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b="1">
                    <a:solidFill>
                      <a:srgbClr val="6600FF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r>
                  <a:rPr lang="en-US" altLang="en-US" sz="1600" b="0">
                    <a:solidFill>
                      <a:schemeClr val="tx1"/>
                    </a:solidFill>
                  </a:rPr>
                  <a:t>1 kHz</a:t>
                </a:r>
              </a:p>
            </p:txBody>
          </p:sp>
        </p:grpSp>
        <p:sp>
          <p:nvSpPr>
            <p:cNvPr id="28683" name="Text Box 17">
              <a:extLst>
                <a:ext uri="{FF2B5EF4-FFF2-40B4-BE49-F238E27FC236}">
                  <a16:creationId xmlns:a16="http://schemas.microsoft.com/office/drawing/2014/main" id="{4CB2D9AC-9792-170D-FD71-9ABC3CBFC8E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324600" y="4516279"/>
              <a:ext cx="1066800" cy="58477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600" b="0">
                  <a:solidFill>
                    <a:schemeClr val="tx1"/>
                  </a:solidFill>
                </a:rPr>
                <a:t>D/A Converter</a:t>
              </a:r>
            </a:p>
          </p:txBody>
        </p:sp>
        <p:grpSp>
          <p:nvGrpSpPr>
            <p:cNvPr id="28684" name="Group 22">
              <a:extLst>
                <a:ext uri="{FF2B5EF4-FFF2-40B4-BE49-F238E27FC236}">
                  <a16:creationId xmlns:a16="http://schemas.microsoft.com/office/drawing/2014/main" id="{B12D7F3E-73D2-8435-8D75-2E30FF19B0C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49900" y="5177254"/>
              <a:ext cx="762000" cy="846554"/>
              <a:chOff x="304800" y="5054600"/>
              <a:chExt cx="762000" cy="846554"/>
            </a:xfrm>
          </p:grpSpPr>
          <p:sp>
            <p:nvSpPr>
              <p:cNvPr id="28701" name="Oval 23">
                <a:extLst>
                  <a:ext uri="{FF2B5EF4-FFF2-40B4-BE49-F238E27FC236}">
                    <a16:creationId xmlns:a16="http://schemas.microsoft.com/office/drawing/2014/main" id="{3D47101E-BAD4-AEE3-44C8-54FDACC4ED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3400" y="5105400"/>
                <a:ext cx="381000" cy="381000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rgbClr val="CC00CC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b="1">
                    <a:solidFill>
                      <a:srgbClr val="6600FF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endParaRPr lang="en-US" altLang="en-US" sz="24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28702" name="TextBox 24">
                <a:extLst>
                  <a:ext uri="{FF2B5EF4-FFF2-40B4-BE49-F238E27FC236}">
                    <a16:creationId xmlns:a16="http://schemas.microsoft.com/office/drawing/2014/main" id="{6553AE89-192C-A188-5A19-C679E2D467E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69900" y="5054600"/>
                <a:ext cx="533400" cy="457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rgbClr val="CC00CC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b="1">
                    <a:solidFill>
                      <a:srgbClr val="6600FF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r>
                  <a:rPr lang="en-US" altLang="en-US" sz="2400" b="0">
                    <a:solidFill>
                      <a:schemeClr val="tx1"/>
                    </a:solidFill>
                  </a:rPr>
                  <a:t>~</a:t>
                </a:r>
              </a:p>
            </p:txBody>
          </p:sp>
          <p:sp>
            <p:nvSpPr>
              <p:cNvPr id="28703" name="TextBox 25">
                <a:extLst>
                  <a:ext uri="{FF2B5EF4-FFF2-40B4-BE49-F238E27FC236}">
                    <a16:creationId xmlns:a16="http://schemas.microsoft.com/office/drawing/2014/main" id="{F9AB76F4-E30C-273D-3D16-233DC9D49D3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04800" y="5562600"/>
                <a:ext cx="762000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rgbClr val="CC00CC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b="1">
                    <a:solidFill>
                      <a:srgbClr val="6600FF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r>
                  <a:rPr lang="en-US" altLang="en-US" sz="1600" b="0" i="1">
                    <a:solidFill>
                      <a:schemeClr val="tx1"/>
                    </a:solidFill>
                  </a:rPr>
                  <a:t>f</a:t>
                </a:r>
                <a:r>
                  <a:rPr lang="en-US" altLang="en-US" sz="1600" b="0" i="1" baseline="-25000">
                    <a:solidFill>
                      <a:schemeClr val="tx1"/>
                    </a:solidFill>
                  </a:rPr>
                  <a:t>s</a:t>
                </a:r>
              </a:p>
            </p:txBody>
          </p:sp>
        </p:grpSp>
        <p:cxnSp>
          <p:nvCxnSpPr>
            <p:cNvPr id="28685" name="Straight Connector 27">
              <a:extLst>
                <a:ext uri="{FF2B5EF4-FFF2-40B4-BE49-F238E27FC236}">
                  <a16:creationId xmlns:a16="http://schemas.microsoft.com/office/drawing/2014/main" id="{64BC717E-5A9B-7208-22B9-B1E47F6110D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172200" y="5405854"/>
              <a:ext cx="6731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8686" name="Straight Connector 28">
              <a:extLst>
                <a:ext uri="{FF2B5EF4-FFF2-40B4-BE49-F238E27FC236}">
                  <a16:creationId xmlns:a16="http://schemas.microsoft.com/office/drawing/2014/main" id="{4FBC4D03-4484-F4F4-7AC4-E02A6469651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5092700" y="5405854"/>
              <a:ext cx="6731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8687" name="Straight Arrow Connector 30">
              <a:extLst>
                <a:ext uri="{FF2B5EF4-FFF2-40B4-BE49-F238E27FC236}">
                  <a16:creationId xmlns:a16="http://schemas.microsoft.com/office/drawing/2014/main" id="{759FDE7D-54A9-3F85-DC7A-58AD07103C4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6845300" y="5101054"/>
              <a:ext cx="0" cy="30480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8688" name="Straight Arrow Connector 31">
              <a:extLst>
                <a:ext uri="{FF2B5EF4-FFF2-40B4-BE49-F238E27FC236}">
                  <a16:creationId xmlns:a16="http://schemas.microsoft.com/office/drawing/2014/main" id="{99586B71-3705-8DCF-1F6F-0401A65D92A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5092700" y="5101054"/>
              <a:ext cx="0" cy="30480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8689" name="Oval 34">
              <a:extLst>
                <a:ext uri="{FF2B5EF4-FFF2-40B4-BE49-F238E27FC236}">
                  <a16:creationId xmlns:a16="http://schemas.microsoft.com/office/drawing/2014/main" id="{B700CB3F-6370-7966-3127-EE0E480633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72400" y="4643854"/>
              <a:ext cx="423446" cy="423446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28690" name="TextBox 37">
              <a:extLst>
                <a:ext uri="{FF2B5EF4-FFF2-40B4-BE49-F238E27FC236}">
                  <a16:creationId xmlns:a16="http://schemas.microsoft.com/office/drawing/2014/main" id="{BA6FF53A-3C01-F2E8-7013-FC52B9FF2F7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29500" y="4457700"/>
              <a:ext cx="4572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600" b="0">
                  <a:solidFill>
                    <a:schemeClr val="tx1"/>
                  </a:solidFill>
                </a:rPr>
                <a:t>+</a:t>
              </a:r>
            </a:p>
          </p:txBody>
        </p:sp>
        <p:sp>
          <p:nvSpPr>
            <p:cNvPr id="28691" name="TextBox 38">
              <a:extLst>
                <a:ext uri="{FF2B5EF4-FFF2-40B4-BE49-F238E27FC236}">
                  <a16:creationId xmlns:a16="http://schemas.microsoft.com/office/drawing/2014/main" id="{688D4920-0B05-6B4E-3F19-4DBECB9EBAF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543800" y="4991100"/>
              <a:ext cx="4572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600" b="0">
                  <a:solidFill>
                    <a:schemeClr val="tx1"/>
                  </a:solidFill>
                </a:rPr>
                <a:t>−</a:t>
              </a:r>
            </a:p>
          </p:txBody>
        </p:sp>
        <p:cxnSp>
          <p:nvCxnSpPr>
            <p:cNvPr id="28692" name="Straight Connector 40">
              <a:extLst>
                <a:ext uri="{FF2B5EF4-FFF2-40B4-BE49-F238E27FC236}">
                  <a16:creationId xmlns:a16="http://schemas.microsoft.com/office/drawing/2014/main" id="{9A9592CF-9509-5AE0-468D-61693B44742B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67200" y="4834354"/>
              <a:ext cx="0" cy="152834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8693" name="Straight Arrow Connector 44">
              <a:extLst>
                <a:ext uri="{FF2B5EF4-FFF2-40B4-BE49-F238E27FC236}">
                  <a16:creationId xmlns:a16="http://schemas.microsoft.com/office/drawing/2014/main" id="{87E2C6D9-062B-FB62-C610-DDDD1820B7C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 flipV="1">
              <a:off x="7988300" y="5067300"/>
              <a:ext cx="12700" cy="133350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8694" name="Text Box 17">
              <a:extLst>
                <a:ext uri="{FF2B5EF4-FFF2-40B4-BE49-F238E27FC236}">
                  <a16:creationId xmlns:a16="http://schemas.microsoft.com/office/drawing/2014/main" id="{FDC9B98C-D26E-FE7A-0FF6-779F3BEAEFE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99100" y="6214646"/>
              <a:ext cx="1066800" cy="33855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600" b="0">
                  <a:solidFill>
                    <a:schemeClr val="tx1"/>
                  </a:solidFill>
                </a:rPr>
                <a:t>Delay</a:t>
              </a:r>
            </a:p>
          </p:txBody>
        </p:sp>
        <p:cxnSp>
          <p:nvCxnSpPr>
            <p:cNvPr id="28695" name="Straight Arrow Connector 51">
              <a:extLst>
                <a:ext uri="{FF2B5EF4-FFF2-40B4-BE49-F238E27FC236}">
                  <a16:creationId xmlns:a16="http://schemas.microsoft.com/office/drawing/2014/main" id="{CE992388-B3C4-40AD-C117-6632866785D3}"/>
                </a:ext>
              </a:extLst>
            </p:cNvPr>
            <p:cNvCxnSpPr>
              <a:cxnSpLocks noChangeShapeType="1"/>
              <a:endCxn id="28694" idx="1"/>
            </p:cNvCxnSpPr>
            <p:nvPr/>
          </p:nvCxnSpPr>
          <p:spPr bwMode="auto">
            <a:xfrm>
              <a:off x="4267200" y="6383923"/>
              <a:ext cx="1231900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8696" name="Straight Connector 63">
              <a:extLst>
                <a:ext uri="{FF2B5EF4-FFF2-40B4-BE49-F238E27FC236}">
                  <a16:creationId xmlns:a16="http://schemas.microsoft.com/office/drawing/2014/main" id="{977590AC-885E-E823-7607-786E569FAA40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565900" y="6384774"/>
              <a:ext cx="1435100" cy="1602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8697" name="Straight Arrow Connector 70">
              <a:extLst>
                <a:ext uri="{FF2B5EF4-FFF2-40B4-BE49-F238E27FC236}">
                  <a16:creationId xmlns:a16="http://schemas.microsoft.com/office/drawing/2014/main" id="{FF4955E3-9DF5-3A44-FF87-E9083DBD08B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8195846" y="4838700"/>
              <a:ext cx="643354" cy="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8698" name="TextBox 74">
              <a:extLst>
                <a:ext uri="{FF2B5EF4-FFF2-40B4-BE49-F238E27FC236}">
                  <a16:creationId xmlns:a16="http://schemas.microsoft.com/office/drawing/2014/main" id="{2AB5EEB4-9DA1-CB59-FB20-4CD0979F11D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62400" y="4355068"/>
              <a:ext cx="5334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</a:rPr>
                <a:t>x</a:t>
              </a:r>
              <a:r>
                <a:rPr lang="en-US" altLang="en-US" sz="1800" b="0">
                  <a:solidFill>
                    <a:schemeClr val="tx1"/>
                  </a:solidFill>
                </a:rPr>
                <a:t>(</a:t>
              </a:r>
              <a:r>
                <a:rPr lang="en-US" altLang="en-US" sz="1800" b="0" i="1">
                  <a:solidFill>
                    <a:schemeClr val="tx1"/>
                  </a:solidFill>
                </a:rPr>
                <a:t>t</a:t>
              </a:r>
              <a:r>
                <a:rPr lang="en-US" altLang="en-US" sz="1800" b="0">
                  <a:solidFill>
                    <a:schemeClr val="tx1"/>
                  </a:solidFill>
                </a:rPr>
                <a:t>)</a:t>
              </a:r>
            </a:p>
          </p:txBody>
        </p:sp>
        <p:sp>
          <p:nvSpPr>
            <p:cNvPr id="28699" name="TextBox 75">
              <a:extLst>
                <a:ext uri="{FF2B5EF4-FFF2-40B4-BE49-F238E27FC236}">
                  <a16:creationId xmlns:a16="http://schemas.microsoft.com/office/drawing/2014/main" id="{B230F394-ADF2-767D-4098-92061E63D58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229600" y="4355068"/>
              <a:ext cx="5334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</a:rPr>
                <a:t>n</a:t>
              </a:r>
              <a:r>
                <a:rPr lang="en-US" altLang="en-US" sz="1800" b="0">
                  <a:solidFill>
                    <a:schemeClr val="tx1"/>
                  </a:solidFill>
                </a:rPr>
                <a:t>(</a:t>
              </a:r>
              <a:r>
                <a:rPr lang="en-US" altLang="en-US" sz="1800" b="0" i="1">
                  <a:solidFill>
                    <a:schemeClr val="tx1"/>
                  </a:solidFill>
                </a:rPr>
                <a:t>t</a:t>
              </a:r>
              <a:r>
                <a:rPr lang="en-US" altLang="en-US" sz="1800" b="0">
                  <a:solidFill>
                    <a:schemeClr val="tx1"/>
                  </a:solidFill>
                </a:rPr>
                <a:t>)</a:t>
              </a:r>
            </a:p>
          </p:txBody>
        </p:sp>
        <p:sp>
          <p:nvSpPr>
            <p:cNvPr id="28700" name="TextBox 77">
              <a:extLst>
                <a:ext uri="{FF2B5EF4-FFF2-40B4-BE49-F238E27FC236}">
                  <a16:creationId xmlns:a16="http://schemas.microsoft.com/office/drawing/2014/main" id="{C684FDEB-C92D-E913-F2DD-9AB9897F79A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759700" y="4652546"/>
              <a:ext cx="45720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2000" b="0">
                  <a:solidFill>
                    <a:schemeClr val="tx1"/>
                  </a:solidFill>
                </a:rPr>
                <a:t>+</a:t>
              </a:r>
            </a:p>
          </p:txBody>
        </p:sp>
      </p:grpSp>
      <p:sp>
        <p:nvSpPr>
          <p:cNvPr id="34" name="Content Placeholder 2">
            <a:extLst>
              <a:ext uri="{FF2B5EF4-FFF2-40B4-BE49-F238E27FC236}">
                <a16:creationId xmlns:a16="http://schemas.microsoft.com/office/drawing/2014/main" id="{9409EB26-7BC9-810C-D86E-B45B4534A9B9}"/>
              </a:ext>
            </a:extLst>
          </p:cNvPr>
          <p:cNvSpPr txBox="1">
            <a:spLocks/>
          </p:cNvSpPr>
          <p:nvPr/>
        </p:nvSpPr>
        <p:spPr bwMode="auto">
          <a:xfrm>
            <a:off x="457200" y="3276600"/>
            <a:ext cx="83058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/>
              <a:t>In audio, sinusoidal signal is often at 1 kHz</a:t>
            </a:r>
          </a:p>
          <a:p>
            <a:pPr lvl="1">
              <a:buFontTx/>
              <a:buNone/>
            </a:pPr>
            <a:r>
              <a:rPr lang="en-US" altLang="en-US"/>
              <a:t>In “Sweet spot” for human hearing between 0.8 and 1.2 kHz</a:t>
            </a:r>
          </a:p>
        </p:txBody>
      </p:sp>
      <p:sp>
        <p:nvSpPr>
          <p:cNvPr id="35" name="Content Placeholder 2">
            <a:extLst>
              <a:ext uri="{FF2B5EF4-FFF2-40B4-BE49-F238E27FC236}">
                <a16:creationId xmlns:a16="http://schemas.microsoft.com/office/drawing/2014/main" id="{6D00AFC5-D481-1E78-7275-C4D160074FC5}"/>
              </a:ext>
            </a:extLst>
          </p:cNvPr>
          <p:cNvSpPr txBox="1">
            <a:spLocks/>
          </p:cNvSpPr>
          <p:nvPr/>
        </p:nvSpPr>
        <p:spPr bwMode="auto">
          <a:xfrm>
            <a:off x="457200" y="4267200"/>
            <a:ext cx="3200400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/>
              <a:t>Example</a:t>
            </a:r>
          </a:p>
          <a:p>
            <a:pPr lvl="1">
              <a:buFontTx/>
              <a:buNone/>
            </a:pPr>
            <a:r>
              <a:rPr lang="en-US" altLang="en-US"/>
              <a:t>“System” is ADC</a:t>
            </a:r>
          </a:p>
          <a:p>
            <a:pPr lvl="1">
              <a:buFontTx/>
              <a:buNone/>
            </a:pPr>
            <a:r>
              <a:rPr lang="en-US" altLang="en-US"/>
              <a:t>Calibrated DAC</a:t>
            </a:r>
          </a:p>
          <a:p>
            <a:pPr lvl="1">
              <a:buFontTx/>
              <a:buNone/>
            </a:pPr>
            <a:r>
              <a:rPr lang="en-US" altLang="en-US"/>
              <a:t>Signal is </a:t>
            </a:r>
            <a:r>
              <a:rPr lang="en-US" altLang="en-US" i="1"/>
              <a:t>x</a:t>
            </a:r>
            <a:r>
              <a:rPr lang="en-US" altLang="en-US"/>
              <a:t>(</a:t>
            </a:r>
            <a:r>
              <a:rPr lang="en-US" altLang="en-US" i="1"/>
              <a:t>t</a:t>
            </a:r>
            <a:r>
              <a:rPr lang="en-US" altLang="en-US"/>
              <a:t>)</a:t>
            </a:r>
          </a:p>
          <a:p>
            <a:pPr lvl="1">
              <a:buFontTx/>
              <a:buNone/>
            </a:pPr>
            <a:r>
              <a:rPr lang="en-US" altLang="en-US"/>
              <a:t>“Noise” is </a:t>
            </a:r>
            <a:r>
              <a:rPr lang="en-US" altLang="en-US" i="1"/>
              <a:t>n</a:t>
            </a:r>
            <a:r>
              <a:rPr lang="en-US" altLang="en-US"/>
              <a:t>(</a:t>
            </a:r>
            <a:r>
              <a:rPr lang="en-US" altLang="en-US" i="1"/>
              <a:t>t</a:t>
            </a:r>
            <a:r>
              <a:rPr lang="en-US" altLang="en-US"/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lide Number Placeholder 5">
            <a:extLst>
              <a:ext uri="{FF2B5EF4-FFF2-40B4-BE49-F238E27FC236}">
                <a16:creationId xmlns:a16="http://schemas.microsoft.com/office/drawing/2014/main" id="{6B9F0679-F829-D479-60A3-088DE670C8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0">
                <a:solidFill>
                  <a:schemeClr val="tx1"/>
                </a:solidFill>
              </a:rPr>
              <a:t>8 - </a:t>
            </a:r>
            <a:fld id="{F0C4DDC2-1FC7-5948-87AA-B42AB0FA2F9E}" type="slidenum">
              <a:rPr lang="en-US" altLang="en-US" sz="1400" b="0" smtClean="0">
                <a:solidFill>
                  <a:schemeClr val="tx1"/>
                </a:solidFill>
              </a:rPr>
              <a:pPr>
                <a:spcBef>
                  <a:spcPct val="0"/>
                </a:spcBef>
                <a:buFontTx/>
                <a:buNone/>
              </a:pPr>
              <a:t>15</a:t>
            </a:fld>
            <a:endParaRPr lang="en-US" altLang="en-US" sz="1400" b="0">
              <a:solidFill>
                <a:schemeClr val="tx1"/>
              </a:solidFill>
            </a:endParaRPr>
          </a:p>
        </p:txBody>
      </p:sp>
      <p:sp>
        <p:nvSpPr>
          <p:cNvPr id="29698" name="Rectangle 2050">
            <a:extLst>
              <a:ext uri="{FF2B5EF4-FFF2-40B4-BE49-F238E27FC236}">
                <a16:creationId xmlns:a16="http://schemas.microsoft.com/office/drawing/2014/main" id="{15CB91C0-C053-973F-EF75-92EE8737B21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Noise Immunity at Receiver Output</a:t>
            </a:r>
          </a:p>
        </p:txBody>
      </p:sp>
      <p:sp>
        <p:nvSpPr>
          <p:cNvPr id="29699" name="Rectangle 2051">
            <a:extLst>
              <a:ext uri="{FF2B5EF4-FFF2-40B4-BE49-F238E27FC236}">
                <a16:creationId xmlns:a16="http://schemas.microsoft.com/office/drawing/2014/main" id="{5D6FB51C-0708-0F6C-7ED3-44ED65749CE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305800" cy="5410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>
                <a:ea typeface="ＭＳ Ｐゴシック" panose="020B0600070205080204" pitchFamily="34" charset="-128"/>
              </a:rPr>
              <a:t>Depends on modulation, average transmit power, transmission bandwidth and channel noise</a:t>
            </a:r>
          </a:p>
        </p:txBody>
      </p:sp>
      <p:sp>
        <p:nvSpPr>
          <p:cNvPr id="5" name="Rectangle 2051">
            <a:extLst>
              <a:ext uri="{FF2B5EF4-FFF2-40B4-BE49-F238E27FC236}">
                <a16:creationId xmlns:a16="http://schemas.microsoft.com/office/drawing/2014/main" id="{2164DE10-9E75-33C8-E06C-F42271C73B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2286000"/>
            <a:ext cx="83058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n-US"/>
              <a:t>Analog communications (</a:t>
            </a:r>
            <a:r>
              <a:rPr lang="en-US" altLang="en-US" i="1"/>
              <a:t>receiver output SNR</a:t>
            </a:r>
            <a:r>
              <a:rPr lang="en-US" altLang="en-US"/>
              <a:t>)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/>
              <a:t>“When the carrier to noise ratio is high, an increase in the transmission bandwidth </a:t>
            </a:r>
            <a:r>
              <a:rPr lang="en-US" altLang="en-US" i="1"/>
              <a:t>B</a:t>
            </a:r>
            <a:r>
              <a:rPr lang="en-US" altLang="en-US" i="1" baseline="-25000"/>
              <a:t>T</a:t>
            </a:r>
            <a:r>
              <a:rPr lang="en-US" altLang="en-US"/>
              <a:t> provides a corresponding quadratic increase in the output signal-to-noise ratio or figure of merit of the [wideband] FM system.”</a:t>
            </a:r>
            <a:br>
              <a:rPr lang="en-US" altLang="en-US"/>
            </a:br>
            <a:r>
              <a:rPr lang="en-US" altLang="en-US"/>
              <a:t> – Simon Haykin, </a:t>
            </a:r>
            <a:r>
              <a:rPr lang="en-US" altLang="en-US" i="1"/>
              <a:t>Communication Systems</a:t>
            </a:r>
            <a:r>
              <a:rPr lang="en-US" altLang="en-US"/>
              <a:t>, 4</a:t>
            </a:r>
            <a:r>
              <a:rPr lang="en-US" altLang="en-US" baseline="30000"/>
              <a:t>th</a:t>
            </a:r>
            <a:r>
              <a:rPr lang="en-US" altLang="en-US"/>
              <a:t> ed., p. 147.</a:t>
            </a:r>
          </a:p>
        </p:txBody>
      </p:sp>
      <p:sp>
        <p:nvSpPr>
          <p:cNvPr id="6" name="Rectangle 2051">
            <a:extLst>
              <a:ext uri="{FF2B5EF4-FFF2-40B4-BE49-F238E27FC236}">
                <a16:creationId xmlns:a16="http://schemas.microsoft.com/office/drawing/2014/main" id="{ED4351D3-9996-346A-0CF4-72BE6BAA0C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4495800"/>
            <a:ext cx="8305800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n-US"/>
              <a:t>Digital communications (</a:t>
            </a:r>
            <a:r>
              <a:rPr lang="en-US" altLang="en-US" i="1"/>
              <a:t>receiver symbol error rate</a:t>
            </a:r>
            <a:r>
              <a:rPr lang="en-US" altLang="en-US"/>
              <a:t>)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/>
              <a:t>“For code division multiple access (CDMA) spread spectrum communications, probability of symbol error decreases exponentially with transmission bandwidth </a:t>
            </a:r>
            <a:r>
              <a:rPr lang="en-US" altLang="en-US" i="1"/>
              <a:t>B</a:t>
            </a:r>
            <a:r>
              <a:rPr lang="en-US" altLang="en-US" i="1" baseline="-25000"/>
              <a:t>T</a:t>
            </a:r>
            <a:r>
              <a:rPr lang="en-US" altLang="en-US" i="1"/>
              <a:t>”</a:t>
            </a:r>
            <a:br>
              <a:rPr lang="en-US" altLang="ja-JP"/>
            </a:br>
            <a:r>
              <a:rPr lang="en-US" altLang="ja-JP"/>
              <a:t> – Andrew Viterbi, </a:t>
            </a:r>
            <a:r>
              <a:rPr lang="en-US" altLang="ja-JP" i="1"/>
              <a:t>CDMA: Principles of Spread</a:t>
            </a:r>
            <a:br>
              <a:rPr lang="en-US" altLang="ja-JP" i="1"/>
            </a:br>
            <a:r>
              <a:rPr lang="en-US" altLang="ja-JP" i="1"/>
              <a:t>Spectrum</a:t>
            </a:r>
            <a:r>
              <a:rPr lang="en-US" altLang="ja-JP"/>
              <a:t> </a:t>
            </a:r>
            <a:r>
              <a:rPr lang="en-US" altLang="ja-JP" i="1"/>
              <a:t>Communications</a:t>
            </a:r>
            <a:r>
              <a:rPr lang="en-US" altLang="ja-JP"/>
              <a:t>, 1995, pp. 34-36.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Slide Number Placeholder 5">
            <a:extLst>
              <a:ext uri="{FF2B5EF4-FFF2-40B4-BE49-F238E27FC236}">
                <a16:creationId xmlns:a16="http://schemas.microsoft.com/office/drawing/2014/main" id="{7E5FD0F1-497E-D585-E653-CC97BA846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0">
                <a:solidFill>
                  <a:schemeClr val="tx1"/>
                </a:solidFill>
              </a:rPr>
              <a:t>8 - </a:t>
            </a:r>
            <a:fld id="{2B8475EF-8F58-A645-99D1-7A6C87FCF876}" type="slidenum">
              <a:rPr lang="en-US" altLang="en-US" sz="1400" b="0" smtClean="0">
                <a:solidFill>
                  <a:schemeClr val="tx1"/>
                </a:solidFill>
              </a:rPr>
              <a:pPr>
                <a:spcBef>
                  <a:spcPct val="0"/>
                </a:spcBef>
                <a:buFontTx/>
                <a:buNone/>
              </a:pPr>
              <a:t>16</a:t>
            </a:fld>
            <a:endParaRPr lang="en-US" altLang="en-US" sz="1400" b="0">
              <a:solidFill>
                <a:schemeClr val="tx1"/>
              </a:solidFill>
            </a:endParaRPr>
          </a:p>
        </p:txBody>
      </p:sp>
      <p:sp>
        <p:nvSpPr>
          <p:cNvPr id="30722" name="Rectangle 2">
            <a:extLst>
              <a:ext uri="{FF2B5EF4-FFF2-40B4-BE49-F238E27FC236}">
                <a16:creationId xmlns:a16="http://schemas.microsoft.com/office/drawing/2014/main" id="{F34E6514-878D-8528-7B75-EDC09472F3D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Conclusion</a:t>
            </a:r>
          </a:p>
        </p:txBody>
      </p:sp>
      <p:sp>
        <p:nvSpPr>
          <p:cNvPr id="30723" name="Rectangle 3">
            <a:extLst>
              <a:ext uri="{FF2B5EF4-FFF2-40B4-BE49-F238E27FC236}">
                <a16:creationId xmlns:a16="http://schemas.microsoft.com/office/drawing/2014/main" id="{6329303C-93E0-FB39-5218-3CBF7298013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305800" cy="51054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Amplitude quantization approximates its input by a discrete amplitude taken from finite set of values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Loose upper bound in signal-to-noise ratio of a uniform amplitude quantizer with output of </a:t>
            </a:r>
            <a:r>
              <a:rPr lang="en-US" altLang="en-US" i="1">
                <a:ea typeface="ＭＳ Ｐゴシック" panose="020B0600070205080204" pitchFamily="34" charset="-128"/>
              </a:rPr>
              <a:t>B</a:t>
            </a:r>
            <a:r>
              <a:rPr lang="en-US" altLang="en-US">
                <a:ea typeface="ＭＳ Ｐゴシック" panose="020B0600070205080204" pitchFamily="34" charset="-128"/>
              </a:rPr>
              <a:t> bits</a:t>
            </a:r>
            <a:endParaRPr lang="en-US" altLang="en-US" i="1">
              <a:ea typeface="ＭＳ Ｐゴシック" panose="020B0600070205080204" pitchFamily="34" charset="-128"/>
            </a:endParaRPr>
          </a:p>
          <a:p>
            <a:pPr lvl="1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Best case: 6 dB of SNR gained for each bit added to quantizer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Key limitation: assumes large number of levels </a:t>
            </a:r>
            <a:r>
              <a:rPr lang="en-US" altLang="en-US" i="1">
                <a:ea typeface="ＭＳ Ｐゴシック" panose="020B0600070205080204" pitchFamily="34" charset="-128"/>
              </a:rPr>
              <a:t>L</a:t>
            </a:r>
            <a:r>
              <a:rPr lang="en-US" altLang="en-US">
                <a:ea typeface="ＭＳ Ｐゴシック" panose="020B0600070205080204" pitchFamily="34" charset="-128"/>
              </a:rPr>
              <a:t> = 2</a:t>
            </a:r>
            <a:r>
              <a:rPr lang="en-US" altLang="en-US" i="1" baseline="30000">
                <a:ea typeface="ＭＳ Ｐゴシック" panose="020B0600070205080204" pitchFamily="34" charset="-128"/>
              </a:rPr>
              <a:t>B</a:t>
            </a:r>
            <a:endParaRPr lang="en-US" altLang="en-US" baseline="30000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Best case improvement in noise immunity for communication systems</a:t>
            </a:r>
          </a:p>
          <a:p>
            <a:pPr lvl="1">
              <a:buFontTx/>
              <a:buNone/>
            </a:pPr>
            <a:r>
              <a:rPr lang="en-US" altLang="en-US" b="1" i="1">
                <a:ea typeface="ＭＳ Ｐゴシック" panose="020B0600070205080204" pitchFamily="34" charset="-128"/>
              </a:rPr>
              <a:t>Analog</a:t>
            </a:r>
            <a:r>
              <a:rPr lang="en-US" altLang="en-US">
                <a:ea typeface="ＭＳ Ｐゴシック" panose="020B0600070205080204" pitchFamily="34" charset="-128"/>
              </a:rPr>
              <a:t>: improvement quadratic in transmission bandwidth</a:t>
            </a:r>
          </a:p>
          <a:p>
            <a:pPr lvl="1">
              <a:buFontTx/>
              <a:buNone/>
            </a:pPr>
            <a:r>
              <a:rPr lang="en-US" altLang="en-US" b="1" i="1">
                <a:ea typeface="ＭＳ Ｐゴシック" panose="020B0600070205080204" pitchFamily="34" charset="-128"/>
              </a:rPr>
              <a:t>Digital</a:t>
            </a:r>
            <a:r>
              <a:rPr lang="en-US" altLang="en-US">
                <a:ea typeface="ＭＳ Ｐゴシック" panose="020B0600070205080204" pitchFamily="34" charset="-128"/>
              </a:rPr>
              <a:t>: improvement exponential in transmission bandwidth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Number Placeholder 5">
            <a:extLst>
              <a:ext uri="{FF2B5EF4-FFF2-40B4-BE49-F238E27FC236}">
                <a16:creationId xmlns:a16="http://schemas.microsoft.com/office/drawing/2014/main" id="{50CAC3F3-91A1-FD92-9D53-6AFC36D722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0">
                <a:solidFill>
                  <a:schemeClr val="tx1"/>
                </a:solidFill>
              </a:rPr>
              <a:t>8 - </a:t>
            </a:r>
            <a:fld id="{966A4C78-CD3C-F54D-8895-2A0E1D8186A4}" type="slidenum">
              <a:rPr lang="en-US" altLang="en-US" sz="1400" b="0" smtClean="0">
                <a:solidFill>
                  <a:schemeClr val="tx1"/>
                </a:solidFill>
              </a:rPr>
              <a:pPr>
                <a:spcBef>
                  <a:spcPct val="0"/>
                </a:spcBef>
                <a:buFontTx/>
                <a:buNone/>
              </a:pPr>
              <a:t>17</a:t>
            </a:fld>
            <a:endParaRPr lang="en-US" altLang="en-US" sz="1400" b="0">
              <a:solidFill>
                <a:schemeClr val="tx1"/>
              </a:solidFill>
            </a:endParaRPr>
          </a:p>
        </p:txBody>
      </p:sp>
      <p:sp>
        <p:nvSpPr>
          <p:cNvPr id="31746" name="Rectangle 6">
            <a:extLst>
              <a:ext uri="{FF2B5EF4-FFF2-40B4-BE49-F238E27FC236}">
                <a16:creationId xmlns:a16="http://schemas.microsoft.com/office/drawing/2014/main" id="{05B97E5D-CF46-ACFD-6F2F-145D7F57446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Handling Overflow</a:t>
            </a:r>
          </a:p>
        </p:txBody>
      </p:sp>
      <p:sp>
        <p:nvSpPr>
          <p:cNvPr id="31747" name="Rectangle 7">
            <a:extLst>
              <a:ext uri="{FF2B5EF4-FFF2-40B4-BE49-F238E27FC236}">
                <a16:creationId xmlns:a16="http://schemas.microsoft.com/office/drawing/2014/main" id="{25DC5CBE-8732-4484-D7B0-0551FD1D179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305800" cy="5181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>
                <a:ea typeface="ＭＳ Ｐゴシック" panose="020B0600070205080204" pitchFamily="34" charset="-128"/>
              </a:rPr>
              <a:t>Example: Consider set of integers {-2, -1, 0, 1} 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Represented in two's complement system {10, 11, 00, 01}.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Add (–1) + (–1) + (–1) + 1 + 1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Intermediate computations are – 2, 1, –2, –1 for wraparound arithmetic and –2, –2, –1, 0 for saturation arithmetic</a:t>
            </a:r>
          </a:p>
          <a:p>
            <a:pPr>
              <a:lnSpc>
                <a:spcPct val="90000"/>
              </a:lnSpc>
              <a:spcBef>
                <a:spcPct val="45000"/>
              </a:spcBef>
            </a:pPr>
            <a:r>
              <a:rPr lang="en-US" altLang="en-US">
                <a:ea typeface="ＭＳ Ｐゴシック" panose="020B0600070205080204" pitchFamily="34" charset="-128"/>
              </a:rPr>
              <a:t>Saturation: </a:t>
            </a:r>
            <a:r>
              <a:rPr lang="en-US" altLang="en-US" i="1">
                <a:ea typeface="ＭＳ Ｐゴシック" panose="020B0600070205080204" pitchFamily="34" charset="-128"/>
              </a:rPr>
              <a:t>When to use it?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If input value greater than maximum,</a:t>
            </a:r>
            <a:br>
              <a:rPr lang="en-US" altLang="en-US">
                <a:ea typeface="ＭＳ Ｐゴシック" panose="020B0600070205080204" pitchFamily="34" charset="-128"/>
              </a:rPr>
            </a:br>
            <a:r>
              <a:rPr lang="en-US" altLang="en-US">
                <a:ea typeface="ＭＳ Ｐゴシック" panose="020B0600070205080204" pitchFamily="34" charset="-128"/>
              </a:rPr>
              <a:t>set it to maximum; if less than minimum, set it to minimum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Used in quantizers, filtering, other signal processing operators</a:t>
            </a:r>
          </a:p>
          <a:p>
            <a:pPr>
              <a:lnSpc>
                <a:spcPct val="90000"/>
              </a:lnSpc>
              <a:spcBef>
                <a:spcPct val="45000"/>
              </a:spcBef>
            </a:pPr>
            <a:r>
              <a:rPr lang="en-US" altLang="en-US">
                <a:ea typeface="ＭＳ Ｐゴシック" panose="020B0600070205080204" pitchFamily="34" charset="-128"/>
              </a:rPr>
              <a:t>Wraparound: </a:t>
            </a:r>
            <a:r>
              <a:rPr lang="en-US" altLang="en-US" i="1">
                <a:ea typeface="ＭＳ Ｐゴシック" panose="020B0600070205080204" pitchFamily="34" charset="-128"/>
              </a:rPr>
              <a:t>When to use it?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Addition performed modulo set of integers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Used in address calculations, array indexing</a:t>
            </a:r>
          </a:p>
        </p:txBody>
      </p:sp>
      <p:sp>
        <p:nvSpPr>
          <p:cNvPr id="31748" name="Text Box 8">
            <a:extLst>
              <a:ext uri="{FF2B5EF4-FFF2-40B4-BE49-F238E27FC236}">
                <a16:creationId xmlns:a16="http://schemas.microsoft.com/office/drawing/2014/main" id="{E58E69FA-2EB5-44C5-94C7-7A7E339429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4600" y="3505200"/>
            <a:ext cx="2514600" cy="83185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2400">
                <a:solidFill>
                  <a:schemeClr val="tx1"/>
                </a:solidFill>
              </a:rPr>
              <a:t>Native support in MMX and DSPs</a:t>
            </a:r>
          </a:p>
        </p:txBody>
      </p:sp>
      <p:sp>
        <p:nvSpPr>
          <p:cNvPr id="31749" name="Text Box 9">
            <a:extLst>
              <a:ext uri="{FF2B5EF4-FFF2-40B4-BE49-F238E27FC236}">
                <a16:creationId xmlns:a16="http://schemas.microsoft.com/office/drawing/2014/main" id="{F20FDC1E-399C-B38B-445E-2091DC8975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59550" y="5356225"/>
            <a:ext cx="2286000" cy="1196975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2400">
                <a:solidFill>
                  <a:schemeClr val="tx1"/>
                </a:solidFill>
              </a:rPr>
              <a:t>Standard two’s complement behavior</a:t>
            </a:r>
          </a:p>
        </p:txBody>
      </p:sp>
      <p:sp>
        <p:nvSpPr>
          <p:cNvPr id="31750" name="Text Box 4">
            <a:extLst>
              <a:ext uri="{FF2B5EF4-FFF2-40B4-BE49-F238E27FC236}">
                <a16:creationId xmlns:a16="http://schemas.microsoft.com/office/drawing/2014/main" id="{32169B12-C190-B9FD-F528-CE3F1740C6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20650"/>
            <a:ext cx="9144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1600" b="0" i="1">
                <a:solidFill>
                  <a:schemeClr val="tx1"/>
                </a:solidFill>
              </a:rPr>
              <a:t>Optional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Slide Number Placeholder 5">
            <a:extLst>
              <a:ext uri="{FF2B5EF4-FFF2-40B4-BE49-F238E27FC236}">
                <a16:creationId xmlns:a16="http://schemas.microsoft.com/office/drawing/2014/main" id="{41BA09F4-E0C8-95C6-FE12-E53B18380A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0">
                <a:solidFill>
                  <a:schemeClr val="tx1"/>
                </a:solidFill>
              </a:rPr>
              <a:t>8 - </a:t>
            </a:r>
            <a:fld id="{D0F2B2C0-B079-9745-9C7F-79F47F2FAA87}" type="slidenum">
              <a:rPr lang="en-US" altLang="en-US" sz="1400" b="0" smtClean="0">
                <a:solidFill>
                  <a:schemeClr val="tx1"/>
                </a:solidFill>
              </a:rPr>
              <a:pPr>
                <a:spcBef>
                  <a:spcPct val="0"/>
                </a:spcBef>
                <a:buFontTx/>
                <a:buNone/>
              </a:pPr>
              <a:t>18</a:t>
            </a:fld>
            <a:endParaRPr lang="en-US" altLang="en-US" sz="1400" b="0">
              <a:solidFill>
                <a:schemeClr val="tx1"/>
              </a:solidFill>
            </a:endParaRPr>
          </a:p>
        </p:txBody>
      </p:sp>
      <p:sp>
        <p:nvSpPr>
          <p:cNvPr id="32770" name="Rectangle 2">
            <a:extLst>
              <a:ext uri="{FF2B5EF4-FFF2-40B4-BE49-F238E27FC236}">
                <a16:creationId xmlns:a16="http://schemas.microsoft.com/office/drawing/2014/main" id="{7F8C9D67-D905-30F6-E982-7C2583E69E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Digital vs. Analog Audio</a:t>
            </a:r>
          </a:p>
        </p:txBody>
      </p:sp>
      <p:sp>
        <p:nvSpPr>
          <p:cNvPr id="32771" name="Rectangle 3">
            <a:extLst>
              <a:ext uri="{FF2B5EF4-FFF2-40B4-BE49-F238E27FC236}">
                <a16:creationId xmlns:a16="http://schemas.microsoft.com/office/drawing/2014/main" id="{779856A4-E400-A787-2431-145591BDEB8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305800" cy="51054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An audio engineer claims to notice differences between analog vinyl master recording and the remixed CD version. </a:t>
            </a:r>
            <a:r>
              <a:rPr lang="en-US" altLang="en-US" i="1">
                <a:ea typeface="ＭＳ Ｐゴシック" panose="020B0600070205080204" pitchFamily="34" charset="-128"/>
              </a:rPr>
              <a:t>Is this possible?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When digitizing an analog recording, the maximum voltage level for the quantizer is the maximum volume in the track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Samples are uniformly quantized (to 2</a:t>
            </a:r>
            <a:r>
              <a:rPr lang="en-US" altLang="en-US" baseline="30000">
                <a:ea typeface="ＭＳ Ｐゴシック" panose="020B0600070205080204" pitchFamily="34" charset="-128"/>
              </a:rPr>
              <a:t>16</a:t>
            </a:r>
            <a:r>
              <a:rPr lang="en-US" altLang="en-US">
                <a:ea typeface="ＭＳ Ｐゴシック" panose="020B0600070205080204" pitchFamily="34" charset="-128"/>
              </a:rPr>
              <a:t> levels in this case although early CDs circa 1982 were recorded at 14 bits)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Problem on a track with both loud and quiet portions, which occurs often in classical pieces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When track is quiet, relative error in quantizing samples grows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Contrast this with analog media such as vinyl which responds linearly to quiet portions</a:t>
            </a:r>
            <a:r>
              <a:rPr lang="en-US" altLang="en-US" sz="2000">
                <a:ea typeface="ＭＳ Ｐゴシック" panose="020B0600070205080204" pitchFamily="34" charset="-128"/>
              </a:rPr>
              <a:t> </a:t>
            </a:r>
          </a:p>
        </p:txBody>
      </p:sp>
      <p:sp>
        <p:nvSpPr>
          <p:cNvPr id="32772" name="Text Box 4">
            <a:extLst>
              <a:ext uri="{FF2B5EF4-FFF2-40B4-BE49-F238E27FC236}">
                <a16:creationId xmlns:a16="http://schemas.microsoft.com/office/drawing/2014/main" id="{7B935F39-61E6-8221-D0B7-C2816F5611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20650"/>
            <a:ext cx="9144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1600" b="0" i="1">
                <a:solidFill>
                  <a:schemeClr val="tx1"/>
                </a:solidFill>
              </a:rPr>
              <a:t>Optional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Number Placeholder 5">
            <a:extLst>
              <a:ext uri="{FF2B5EF4-FFF2-40B4-BE49-F238E27FC236}">
                <a16:creationId xmlns:a16="http://schemas.microsoft.com/office/drawing/2014/main" id="{83CE8512-1F71-C111-53BA-239CE75DE6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0">
                <a:solidFill>
                  <a:schemeClr val="tx1"/>
                </a:solidFill>
              </a:rPr>
              <a:t>8 - </a:t>
            </a:r>
            <a:fld id="{25A962EF-86D1-EC46-B5DF-30498AB72C40}" type="slidenum">
              <a:rPr lang="en-US" altLang="en-US" sz="1400" b="0" smtClean="0">
                <a:solidFill>
                  <a:schemeClr val="tx1"/>
                </a:solidFill>
              </a:rPr>
              <a:pPr>
                <a:spcBef>
                  <a:spcPct val="0"/>
                </a:spcBef>
                <a:buFontTx/>
                <a:buNone/>
              </a:pPr>
              <a:t>19</a:t>
            </a:fld>
            <a:endParaRPr lang="en-US" altLang="en-US" sz="1400" b="0">
              <a:solidFill>
                <a:schemeClr val="tx1"/>
              </a:solidFill>
            </a:endParaRPr>
          </a:p>
        </p:txBody>
      </p:sp>
      <p:sp>
        <p:nvSpPr>
          <p:cNvPr id="33794" name="Rectangle 2">
            <a:extLst>
              <a:ext uri="{FF2B5EF4-FFF2-40B4-BE49-F238E27FC236}">
                <a16:creationId xmlns:a16="http://schemas.microsoft.com/office/drawing/2014/main" id="{19AD782B-6DDA-1B19-A4FD-BB5F0537679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Digital vs. Analog Audio</a:t>
            </a:r>
          </a:p>
        </p:txBody>
      </p:sp>
      <p:sp>
        <p:nvSpPr>
          <p:cNvPr id="33795" name="Rectangle 3">
            <a:extLst>
              <a:ext uri="{FF2B5EF4-FFF2-40B4-BE49-F238E27FC236}">
                <a16:creationId xmlns:a16="http://schemas.microsoft.com/office/drawing/2014/main" id="{0CF63483-EA27-EC1C-79C8-E94039F7011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305800" cy="51054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Analog and digital media response to voltage </a:t>
            </a:r>
            <a:r>
              <a:rPr lang="en-US" altLang="en-US" i="1">
                <a:ea typeface="ＭＳ Ｐゴシック" panose="020B0600070205080204" pitchFamily="34" charset="-128"/>
              </a:rPr>
              <a:t>v</a:t>
            </a:r>
          </a:p>
          <a:p>
            <a:endParaRPr lang="en-US" altLang="en-US" sz="2400">
              <a:ea typeface="ＭＳ Ｐゴシック" panose="020B0600070205080204" pitchFamily="34" charset="-128"/>
            </a:endParaRPr>
          </a:p>
          <a:p>
            <a:endParaRPr lang="en-US" altLang="en-US" sz="2400">
              <a:ea typeface="ＭＳ Ｐゴシック" panose="020B0600070205080204" pitchFamily="34" charset="-128"/>
            </a:endParaRPr>
          </a:p>
          <a:p>
            <a:endParaRPr lang="en-US" altLang="en-US" sz="2400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For a large dynamic range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Analog media: records voltages above </a:t>
            </a:r>
            <a:r>
              <a:rPr lang="en-US" altLang="en-US" i="1">
                <a:ea typeface="ＭＳ Ｐゴシック" panose="020B0600070205080204" pitchFamily="34" charset="-128"/>
              </a:rPr>
              <a:t>V</a:t>
            </a:r>
            <a:r>
              <a:rPr lang="en-US" altLang="en-US" baseline="-25000">
                <a:ea typeface="ＭＳ Ｐゴシック" panose="020B0600070205080204" pitchFamily="34" charset="-128"/>
              </a:rPr>
              <a:t>0</a:t>
            </a:r>
            <a:r>
              <a:rPr lang="en-US" altLang="en-US">
                <a:ea typeface="ＭＳ Ｐゴシック" panose="020B0600070205080204" pitchFamily="34" charset="-128"/>
              </a:rPr>
              <a:t> with distortion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Digital media: clips voltages above </a:t>
            </a:r>
            <a:r>
              <a:rPr lang="en-US" altLang="en-US" i="1">
                <a:ea typeface="ＭＳ Ｐゴシック" panose="020B0600070205080204" pitchFamily="34" charset="-128"/>
              </a:rPr>
              <a:t>V</a:t>
            </a:r>
            <a:r>
              <a:rPr lang="en-US" altLang="en-US" baseline="-25000">
                <a:ea typeface="ＭＳ Ｐゴシック" panose="020B0600070205080204" pitchFamily="34" charset="-128"/>
              </a:rPr>
              <a:t>0</a:t>
            </a:r>
            <a:r>
              <a:rPr lang="en-US" altLang="en-US">
                <a:ea typeface="ＭＳ Ｐゴシック" panose="020B0600070205080204" pitchFamily="34" charset="-128"/>
              </a:rPr>
              <a:t> to </a:t>
            </a:r>
            <a:r>
              <a:rPr lang="en-US" altLang="en-US" i="1">
                <a:ea typeface="ＭＳ Ｐゴシック" panose="020B0600070205080204" pitchFamily="34" charset="-128"/>
              </a:rPr>
              <a:t>V</a:t>
            </a:r>
            <a:r>
              <a:rPr lang="en-US" altLang="en-US" baseline="-25000">
                <a:ea typeface="ＭＳ Ｐゴシック" panose="020B0600070205080204" pitchFamily="34" charset="-128"/>
              </a:rPr>
              <a:t>0</a:t>
            </a:r>
            <a:r>
              <a:rPr lang="en-US" altLang="en-US">
                <a:ea typeface="ＭＳ Ｐゴシック" panose="020B0600070205080204" pitchFamily="34" charset="-128"/>
              </a:rPr>
              <a:t> 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Audio CDs use delta-sigma modulation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Effective dynamic range of 19 bits for lower frequencies but lower than 16 bits for higher frequencies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Human hearing is more sensitive at lower frequencies </a:t>
            </a:r>
          </a:p>
        </p:txBody>
      </p:sp>
      <p:graphicFrame>
        <p:nvGraphicFramePr>
          <p:cNvPr id="33796" name="Object 0">
            <a:extLst>
              <a:ext uri="{FF2B5EF4-FFF2-40B4-BE49-F238E27FC236}">
                <a16:creationId xmlns:a16="http://schemas.microsoft.com/office/drawing/2014/main" id="{1A0CDE77-31C2-218F-5520-313A25163D2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62000" y="2003425"/>
          <a:ext cx="4343400" cy="1258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60566300" imgH="17551400" progId="Equation.3">
                  <p:embed/>
                </p:oleObj>
              </mc:Choice>
              <mc:Fallback>
                <p:oleObj name="Equation" r:id="rId2" imgW="60566300" imgH="17551400" progId="Equation.3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2003425"/>
                        <a:ext cx="4343400" cy="1258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797" name="Object 1">
            <a:extLst>
              <a:ext uri="{FF2B5EF4-FFF2-40B4-BE49-F238E27FC236}">
                <a16:creationId xmlns:a16="http://schemas.microsoft.com/office/drawing/2014/main" id="{BF5F137F-8213-F4D5-D9A3-8B1EE7365D8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465763" y="2001838"/>
          <a:ext cx="3221037" cy="1185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44475400" imgH="16383000" progId="Equation.3">
                  <p:embed/>
                </p:oleObj>
              </mc:Choice>
              <mc:Fallback>
                <p:oleObj name="Equation" r:id="rId4" imgW="44475400" imgH="163830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65763" y="2001838"/>
                        <a:ext cx="3221037" cy="11858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798" name="Text Box 8">
            <a:extLst>
              <a:ext uri="{FF2B5EF4-FFF2-40B4-BE49-F238E27FC236}">
                <a16:creationId xmlns:a16="http://schemas.microsoft.com/office/drawing/2014/main" id="{B7CAA630-D64C-E11A-C1BC-30759B338C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20650"/>
            <a:ext cx="9144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1600" b="0" i="1">
                <a:solidFill>
                  <a:schemeClr val="tx1"/>
                </a:solidFill>
              </a:rPr>
              <a:t>Optional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Number Placeholder 5">
            <a:extLst>
              <a:ext uri="{FF2B5EF4-FFF2-40B4-BE49-F238E27FC236}">
                <a16:creationId xmlns:a16="http://schemas.microsoft.com/office/drawing/2014/main" id="{23D28928-DCEC-2CED-9891-99B544428A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0">
                <a:solidFill>
                  <a:schemeClr val="tx1"/>
                </a:solidFill>
              </a:rPr>
              <a:t>8 - </a:t>
            </a:r>
            <a:fld id="{5EF3BECC-B939-6D46-890C-65B24A992058}" type="slidenum">
              <a:rPr lang="en-US" altLang="en-US" sz="1400" b="0" smtClean="0">
                <a:solidFill>
                  <a:schemeClr val="tx1"/>
                </a:solidFill>
              </a:rPr>
              <a:pPr>
                <a:spcBef>
                  <a:spcPct val="0"/>
                </a:spcBef>
                <a:buFontTx/>
                <a:buNone/>
              </a:pPr>
              <a:t>2</a:t>
            </a:fld>
            <a:endParaRPr lang="en-US" altLang="en-US" sz="1400" b="0">
              <a:solidFill>
                <a:schemeClr val="tx1"/>
              </a:solidFill>
            </a:endParaRPr>
          </a:p>
        </p:txBody>
      </p:sp>
      <p:sp>
        <p:nvSpPr>
          <p:cNvPr id="16386" name="Rectangle 2">
            <a:extLst>
              <a:ext uri="{FF2B5EF4-FFF2-40B4-BE49-F238E27FC236}">
                <a16:creationId xmlns:a16="http://schemas.microsoft.com/office/drawing/2014/main" id="{CC7D45E1-E5A8-08E9-5BD9-5FC447D13CC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Outline</a:t>
            </a:r>
          </a:p>
        </p:txBody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D00329FB-347C-7850-E432-AD2EB884F17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1200"/>
              </a:spcBef>
            </a:pPr>
            <a:r>
              <a:rPr lang="en-US" altLang="en-US" dirty="0">
                <a:ea typeface="ＭＳ Ｐゴシック" panose="020B0600070205080204" pitchFamily="34" charset="-128"/>
              </a:rPr>
              <a:t>Resolution</a:t>
            </a:r>
          </a:p>
          <a:p>
            <a:pPr>
              <a:spcBef>
                <a:spcPts val="1200"/>
              </a:spcBef>
            </a:pPr>
            <a:r>
              <a:rPr lang="en-US" altLang="en-US" dirty="0">
                <a:ea typeface="ＭＳ Ｐゴシック" panose="020B0600070205080204" pitchFamily="34" charset="-128"/>
              </a:rPr>
              <a:t>Quantization</a:t>
            </a:r>
          </a:p>
          <a:p>
            <a:pPr>
              <a:spcBef>
                <a:spcPts val="1200"/>
              </a:spcBef>
            </a:pPr>
            <a:r>
              <a:rPr lang="en-US" altLang="en-US" dirty="0">
                <a:ea typeface="ＭＳ Ｐゴシック" panose="020B0600070205080204" pitchFamily="34" charset="-128"/>
              </a:rPr>
              <a:t>Quantization error (noise) analysis</a:t>
            </a:r>
          </a:p>
          <a:p>
            <a:pPr>
              <a:spcBef>
                <a:spcPts val="1200"/>
              </a:spcBef>
            </a:pPr>
            <a:r>
              <a:rPr lang="en-US" altLang="en-US" dirty="0">
                <a:ea typeface="ＭＳ Ｐゴシック" panose="020B0600070205080204" pitchFamily="34" charset="-128"/>
              </a:rPr>
              <a:t>Total harmonic distortion</a:t>
            </a:r>
          </a:p>
          <a:p>
            <a:pPr>
              <a:spcBef>
                <a:spcPts val="1200"/>
              </a:spcBef>
            </a:pPr>
            <a:r>
              <a:rPr lang="en-US" altLang="en-US" dirty="0">
                <a:ea typeface="ＭＳ Ｐゴシック" panose="020B0600070205080204" pitchFamily="34" charset="-128"/>
              </a:rPr>
              <a:t>Noise immunity in communication systems</a:t>
            </a:r>
          </a:p>
          <a:p>
            <a:pPr>
              <a:spcBef>
                <a:spcPts val="1200"/>
              </a:spcBef>
            </a:pPr>
            <a:r>
              <a:rPr lang="en-US" altLang="en-US" dirty="0">
                <a:ea typeface="ＭＳ Ｐゴシック" panose="020B0600070205080204" pitchFamily="34" charset="-128"/>
              </a:rPr>
              <a:t>Conclusion</a:t>
            </a:r>
          </a:p>
          <a:p>
            <a:pPr>
              <a:spcBef>
                <a:spcPts val="1200"/>
              </a:spcBef>
            </a:pPr>
            <a:r>
              <a:rPr lang="en-US" altLang="en-US" dirty="0">
                <a:ea typeface="ＭＳ Ｐゴシック" panose="020B0600070205080204" pitchFamily="34" charset="-128"/>
              </a:rPr>
              <a:t>Digital vs. analog audio </a:t>
            </a:r>
            <a:r>
              <a:rPr lang="en-US" altLang="en-US" b="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(optional)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Number Placeholder 5">
            <a:extLst>
              <a:ext uri="{FF2B5EF4-FFF2-40B4-BE49-F238E27FC236}">
                <a16:creationId xmlns:a16="http://schemas.microsoft.com/office/drawing/2014/main" id="{B1850F17-3866-D6C3-BD23-B312F56AD8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0">
                <a:solidFill>
                  <a:schemeClr val="tx1"/>
                </a:solidFill>
              </a:rPr>
              <a:t>8 - </a:t>
            </a:r>
            <a:fld id="{AC81EC5E-EFE2-1D44-91FC-B4A27C2FB527}" type="slidenum">
              <a:rPr lang="en-US" altLang="en-US" sz="1400" b="0" smtClean="0">
                <a:solidFill>
                  <a:schemeClr val="tx1"/>
                </a:solidFill>
              </a:rPr>
              <a:pPr>
                <a:spcBef>
                  <a:spcPct val="0"/>
                </a:spcBef>
                <a:buFontTx/>
                <a:buNone/>
              </a:pPr>
              <a:t>3</a:t>
            </a:fld>
            <a:endParaRPr lang="en-US" altLang="en-US" sz="1400" b="0">
              <a:solidFill>
                <a:schemeClr val="tx1"/>
              </a:solidFill>
            </a:endParaRPr>
          </a:p>
        </p:txBody>
      </p:sp>
      <p:sp>
        <p:nvSpPr>
          <p:cNvPr id="17410" name="Rectangle 2">
            <a:extLst>
              <a:ext uri="{FF2B5EF4-FFF2-40B4-BE49-F238E27FC236}">
                <a16:creationId xmlns:a16="http://schemas.microsoft.com/office/drawing/2014/main" id="{E4BD4ACB-12C8-C019-FF0A-61951A3BCD5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Resolution</a:t>
            </a:r>
          </a:p>
        </p:txBody>
      </p:sp>
      <p:sp>
        <p:nvSpPr>
          <p:cNvPr id="17411" name="Rectangle 3">
            <a:extLst>
              <a:ext uri="{FF2B5EF4-FFF2-40B4-BE49-F238E27FC236}">
                <a16:creationId xmlns:a16="http://schemas.microsoft.com/office/drawing/2014/main" id="{64F9F0CB-1C3D-C940-9D76-A14BD062716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5105400" cy="29718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Human eyes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Sample received light on 2-D grid 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Photoreceptor density in retina</a:t>
            </a:r>
            <a:br>
              <a:rPr lang="en-US" altLang="en-US">
                <a:ea typeface="ＭＳ Ｐゴシック" panose="020B0600070205080204" pitchFamily="34" charset="-128"/>
              </a:rPr>
            </a:br>
            <a:r>
              <a:rPr lang="en-US" altLang="en-US">
                <a:ea typeface="ＭＳ Ｐゴシック" panose="020B0600070205080204" pitchFamily="34" charset="-128"/>
              </a:rPr>
              <a:t>falls off exponentially away</a:t>
            </a:r>
            <a:br>
              <a:rPr lang="en-US" altLang="en-US">
                <a:ea typeface="ＭＳ Ｐゴシック" panose="020B0600070205080204" pitchFamily="34" charset="-128"/>
              </a:rPr>
            </a:br>
            <a:r>
              <a:rPr lang="en-US" altLang="en-US">
                <a:ea typeface="ＭＳ Ｐゴシック" panose="020B0600070205080204" pitchFamily="34" charset="-128"/>
              </a:rPr>
              <a:t>from fovea (point of focus)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Respond logarithmically to</a:t>
            </a:r>
            <a:br>
              <a:rPr lang="en-US" altLang="en-US">
                <a:ea typeface="ＭＳ Ｐゴシック" panose="020B0600070205080204" pitchFamily="34" charset="-128"/>
              </a:rPr>
            </a:br>
            <a:r>
              <a:rPr lang="en-US" altLang="en-US">
                <a:ea typeface="ＭＳ Ｐゴシック" panose="020B0600070205080204" pitchFamily="34" charset="-128"/>
              </a:rPr>
              <a:t>intensity (amplitude) of light</a:t>
            </a:r>
          </a:p>
        </p:txBody>
      </p:sp>
      <p:grpSp>
        <p:nvGrpSpPr>
          <p:cNvPr id="17412" name="Group 81">
            <a:extLst>
              <a:ext uri="{FF2B5EF4-FFF2-40B4-BE49-F238E27FC236}">
                <a16:creationId xmlns:a16="http://schemas.microsoft.com/office/drawing/2014/main" id="{CC5A4A43-75B1-B0A6-AE53-E2F336345BBA}"/>
              </a:ext>
            </a:extLst>
          </p:cNvPr>
          <p:cNvGrpSpPr>
            <a:grpSpLocks/>
          </p:cNvGrpSpPr>
          <p:nvPr/>
        </p:nvGrpSpPr>
        <p:grpSpPr bwMode="auto">
          <a:xfrm>
            <a:off x="5791200" y="1524000"/>
            <a:ext cx="2438400" cy="2438400"/>
            <a:chOff x="3888" y="672"/>
            <a:chExt cx="1536" cy="1536"/>
          </a:xfrm>
        </p:grpSpPr>
        <p:sp>
          <p:nvSpPr>
            <p:cNvPr id="17415" name="Line 63">
              <a:extLst>
                <a:ext uri="{FF2B5EF4-FFF2-40B4-BE49-F238E27FC236}">
                  <a16:creationId xmlns:a16="http://schemas.microsoft.com/office/drawing/2014/main" id="{AEF934A3-A6CC-C26A-D35E-2A100BAEF63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72" y="672"/>
              <a:ext cx="0" cy="15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16" name="Line 64">
              <a:extLst>
                <a:ext uri="{FF2B5EF4-FFF2-40B4-BE49-F238E27FC236}">
                  <a16:creationId xmlns:a16="http://schemas.microsoft.com/office/drawing/2014/main" id="{B1A7FB85-822C-8422-9B5A-E5114E4C455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656" y="672"/>
              <a:ext cx="0" cy="15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17" name="Line 65">
              <a:extLst>
                <a:ext uri="{FF2B5EF4-FFF2-40B4-BE49-F238E27FC236}">
                  <a16:creationId xmlns:a16="http://schemas.microsoft.com/office/drawing/2014/main" id="{83F10488-CB04-FAF3-179C-006C0217F7B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040" y="672"/>
              <a:ext cx="0" cy="15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18" name="Line 66">
              <a:extLst>
                <a:ext uri="{FF2B5EF4-FFF2-40B4-BE49-F238E27FC236}">
                  <a16:creationId xmlns:a16="http://schemas.microsoft.com/office/drawing/2014/main" id="{00DB76AE-7CAD-8502-90FA-FAC68BAB556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424" y="672"/>
              <a:ext cx="0" cy="15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19" name="Line 67">
              <a:extLst>
                <a:ext uri="{FF2B5EF4-FFF2-40B4-BE49-F238E27FC236}">
                  <a16:creationId xmlns:a16="http://schemas.microsoft.com/office/drawing/2014/main" id="{385FE335-27BA-E888-A247-73DCF89A6FB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88" y="672"/>
              <a:ext cx="0" cy="15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20" name="Line 68">
              <a:extLst>
                <a:ext uri="{FF2B5EF4-FFF2-40B4-BE49-F238E27FC236}">
                  <a16:creationId xmlns:a16="http://schemas.microsoft.com/office/drawing/2014/main" id="{12C977EF-9873-5F26-35FA-6151B031EC6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88" y="672"/>
              <a:ext cx="15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21" name="Line 69">
              <a:extLst>
                <a:ext uri="{FF2B5EF4-FFF2-40B4-BE49-F238E27FC236}">
                  <a16:creationId xmlns:a16="http://schemas.microsoft.com/office/drawing/2014/main" id="{407DEDB0-AA96-5D7F-9CAB-97E1F3AFC7A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88" y="1056"/>
              <a:ext cx="15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22" name="Line 70">
              <a:extLst>
                <a:ext uri="{FF2B5EF4-FFF2-40B4-BE49-F238E27FC236}">
                  <a16:creationId xmlns:a16="http://schemas.microsoft.com/office/drawing/2014/main" id="{49AD07CF-2268-C872-D580-948F51F02E3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88" y="1440"/>
              <a:ext cx="15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23" name="Line 71">
              <a:extLst>
                <a:ext uri="{FF2B5EF4-FFF2-40B4-BE49-F238E27FC236}">
                  <a16:creationId xmlns:a16="http://schemas.microsoft.com/office/drawing/2014/main" id="{E0C1B6D9-EEC7-CF5F-1973-93B3151DDA0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88" y="1824"/>
              <a:ext cx="15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24" name="Line 72">
              <a:extLst>
                <a:ext uri="{FF2B5EF4-FFF2-40B4-BE49-F238E27FC236}">
                  <a16:creationId xmlns:a16="http://schemas.microsoft.com/office/drawing/2014/main" id="{0E5B5BEC-2117-6C2F-0BAD-4880D40E0FF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88" y="2208"/>
              <a:ext cx="15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25" name="Line 73">
              <a:extLst>
                <a:ext uri="{FF2B5EF4-FFF2-40B4-BE49-F238E27FC236}">
                  <a16:creationId xmlns:a16="http://schemas.microsoft.com/office/drawing/2014/main" id="{3FF556F2-DEF0-EC9E-7D36-5840DD9A5EB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72" y="1248"/>
              <a:ext cx="76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26" name="Line 74">
              <a:extLst>
                <a:ext uri="{FF2B5EF4-FFF2-40B4-BE49-F238E27FC236}">
                  <a16:creationId xmlns:a16="http://schemas.microsoft.com/office/drawing/2014/main" id="{1AABB3CC-BF81-1239-4C96-94509DE357D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72" y="1632"/>
              <a:ext cx="76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27" name="Line 75">
              <a:extLst>
                <a:ext uri="{FF2B5EF4-FFF2-40B4-BE49-F238E27FC236}">
                  <a16:creationId xmlns:a16="http://schemas.microsoft.com/office/drawing/2014/main" id="{53EE5170-F1B1-9D62-D129-8BA29CB96DC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64" y="1056"/>
              <a:ext cx="0" cy="7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28" name="Line 76">
              <a:extLst>
                <a:ext uri="{FF2B5EF4-FFF2-40B4-BE49-F238E27FC236}">
                  <a16:creationId xmlns:a16="http://schemas.microsoft.com/office/drawing/2014/main" id="{12BF5560-440E-E4B7-FED5-3C499B3A774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48" y="1056"/>
              <a:ext cx="0" cy="7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29" name="Line 77">
              <a:extLst>
                <a:ext uri="{FF2B5EF4-FFF2-40B4-BE49-F238E27FC236}">
                  <a16:creationId xmlns:a16="http://schemas.microsoft.com/office/drawing/2014/main" id="{D2E290FC-E05A-F437-EFA0-96C3854F871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64" y="1344"/>
              <a:ext cx="38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30" name="Line 78">
              <a:extLst>
                <a:ext uri="{FF2B5EF4-FFF2-40B4-BE49-F238E27FC236}">
                  <a16:creationId xmlns:a16="http://schemas.microsoft.com/office/drawing/2014/main" id="{98AABB2E-E78A-0D90-8A88-B0F9B90AA70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64" y="1536"/>
              <a:ext cx="38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31" name="Line 79">
              <a:extLst>
                <a:ext uri="{FF2B5EF4-FFF2-40B4-BE49-F238E27FC236}">
                  <a16:creationId xmlns:a16="http://schemas.microsoft.com/office/drawing/2014/main" id="{1401630E-7499-7A0B-A572-F99B228F632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60" y="1248"/>
              <a:ext cx="0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32" name="Line 80">
              <a:extLst>
                <a:ext uri="{FF2B5EF4-FFF2-40B4-BE49-F238E27FC236}">
                  <a16:creationId xmlns:a16="http://schemas.microsoft.com/office/drawing/2014/main" id="{C8FDF3CA-9053-AA06-61BD-260C537DAC1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52" y="1248"/>
              <a:ext cx="0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7413" name="Text Box 82">
            <a:extLst>
              <a:ext uri="{FF2B5EF4-FFF2-40B4-BE49-F238E27FC236}">
                <a16:creationId xmlns:a16="http://schemas.microsoft.com/office/drawing/2014/main" id="{D6DBFEF6-C80A-AB2F-45B6-7DBB089067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57800" y="3962400"/>
            <a:ext cx="35814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2400" i="1">
                <a:solidFill>
                  <a:srgbClr val="FF0101"/>
                </a:solidFill>
              </a:rPr>
              <a:t>Foveated grid:</a:t>
            </a:r>
            <a:br>
              <a:rPr lang="en-US" altLang="en-US" sz="2400" i="1">
                <a:solidFill>
                  <a:srgbClr val="FF0101"/>
                </a:solidFill>
              </a:rPr>
            </a:br>
            <a:r>
              <a:rPr lang="en-US" altLang="en-US" sz="2400" i="1">
                <a:solidFill>
                  <a:srgbClr val="FF0101"/>
                </a:solidFill>
              </a:rPr>
              <a:t>point of focus in middle</a:t>
            </a:r>
          </a:p>
        </p:txBody>
      </p:sp>
      <p:sp>
        <p:nvSpPr>
          <p:cNvPr id="25" name="Rectangle 3">
            <a:extLst>
              <a:ext uri="{FF2B5EF4-FFF2-40B4-BE49-F238E27FC236}">
                <a16:creationId xmlns:a16="http://schemas.microsoft.com/office/drawing/2014/main" id="{2AC42F41-C0CB-8FB3-6C15-50E596DEE4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4343400"/>
            <a:ext cx="83058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/>
              <a:t>Human ears</a:t>
            </a:r>
          </a:p>
          <a:p>
            <a:pPr lvl="1">
              <a:buFontTx/>
              <a:buNone/>
            </a:pPr>
            <a:r>
              <a:rPr lang="en-US" altLang="en-US"/>
              <a:t>Respond to frequencies in 20 Hz to 20 kHz range</a:t>
            </a:r>
          </a:p>
          <a:p>
            <a:pPr lvl="1">
              <a:buFontTx/>
              <a:buNone/>
            </a:pPr>
            <a:r>
              <a:rPr lang="en-US" altLang="en-US"/>
              <a:t>Respond logarithmically in both intensity (amplitude) of sound (pressure waves) and frequency (octaves)</a:t>
            </a:r>
          </a:p>
          <a:p>
            <a:pPr lvl="1">
              <a:buFontTx/>
              <a:buNone/>
            </a:pPr>
            <a:r>
              <a:rPr lang="en-US" altLang="en-US"/>
              <a:t>Log-log plot for hearing response vs. frequency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3" grpId="0"/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>
            <a:extLst>
              <a:ext uri="{FF2B5EF4-FFF2-40B4-BE49-F238E27FC236}">
                <a16:creationId xmlns:a16="http://schemas.microsoft.com/office/drawing/2014/main" id="{96442623-ED7E-6C85-8B2A-85CE254A569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Quantization</a:t>
            </a:r>
          </a:p>
        </p:txBody>
      </p:sp>
      <p:sp>
        <p:nvSpPr>
          <p:cNvPr id="18434" name="Rectangle 3">
            <a:extLst>
              <a:ext uri="{FF2B5EF4-FFF2-40B4-BE49-F238E27FC236}">
                <a16:creationId xmlns:a16="http://schemas.microsoft.com/office/drawing/2014/main" id="{0F863151-7DAC-23EC-7E14-C3F04AE24068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57200" y="2376487"/>
            <a:ext cx="5105400" cy="533400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40000"/>
              </a:spcBef>
            </a:pPr>
            <a:r>
              <a:rPr lang="en-US" altLang="en-US" dirty="0">
                <a:ea typeface="ＭＳ Ｐゴシック" panose="020B0600070205080204" pitchFamily="34" charset="-128"/>
              </a:rPr>
              <a:t>Analog-to-Digital Conversion</a:t>
            </a:r>
          </a:p>
        </p:txBody>
      </p:sp>
      <p:grpSp>
        <p:nvGrpSpPr>
          <p:cNvPr id="18459" name="Group 15">
            <a:extLst>
              <a:ext uri="{FF2B5EF4-FFF2-40B4-BE49-F238E27FC236}">
                <a16:creationId xmlns:a16="http://schemas.microsoft.com/office/drawing/2014/main" id="{82223316-506E-D88C-3384-38A2B9A125B8}"/>
              </a:ext>
            </a:extLst>
          </p:cNvPr>
          <p:cNvGrpSpPr>
            <a:grpSpLocks/>
          </p:cNvGrpSpPr>
          <p:nvPr/>
        </p:nvGrpSpPr>
        <p:grpSpPr bwMode="auto">
          <a:xfrm>
            <a:off x="4191000" y="2998787"/>
            <a:ext cx="4724400" cy="1511300"/>
            <a:chOff x="2736" y="1248"/>
            <a:chExt cx="2976" cy="952"/>
          </a:xfrm>
        </p:grpSpPr>
        <p:sp>
          <p:nvSpPr>
            <p:cNvPr id="18464" name="Line 16">
              <a:extLst>
                <a:ext uri="{FF2B5EF4-FFF2-40B4-BE49-F238E27FC236}">
                  <a16:creationId xmlns:a16="http://schemas.microsoft.com/office/drawing/2014/main" id="{1F459044-3A8B-3E68-7A10-5A7BA13497D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36" y="1488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465" name="Text Box 17">
              <a:extLst>
                <a:ext uri="{FF2B5EF4-FFF2-40B4-BE49-F238E27FC236}">
                  <a16:creationId xmlns:a16="http://schemas.microsoft.com/office/drawing/2014/main" id="{E4D7A0EF-2887-8473-2EDD-68E9A2352DC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24" y="1250"/>
              <a:ext cx="624" cy="52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600" b="0">
                  <a:solidFill>
                    <a:schemeClr val="tx1"/>
                  </a:solidFill>
                </a:rPr>
                <a:t>Analog Lowpass Filter</a:t>
              </a:r>
            </a:p>
          </p:txBody>
        </p:sp>
        <p:sp>
          <p:nvSpPr>
            <p:cNvPr id="18466" name="Line 18">
              <a:extLst>
                <a:ext uri="{FF2B5EF4-FFF2-40B4-BE49-F238E27FC236}">
                  <a16:creationId xmlns:a16="http://schemas.microsoft.com/office/drawing/2014/main" id="{E3107741-4FB5-B39F-E7AD-3A5C17A9101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48" y="1488"/>
              <a:ext cx="4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467" name="Line 19">
              <a:extLst>
                <a:ext uri="{FF2B5EF4-FFF2-40B4-BE49-F238E27FC236}">
                  <a16:creationId xmlns:a16="http://schemas.microsoft.com/office/drawing/2014/main" id="{27036962-4BDD-E60A-4834-9C2DD7A31EF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080" y="1248"/>
              <a:ext cx="24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468" name="Line 20">
              <a:extLst>
                <a:ext uri="{FF2B5EF4-FFF2-40B4-BE49-F238E27FC236}">
                  <a16:creationId xmlns:a16="http://schemas.microsoft.com/office/drawing/2014/main" id="{15B7D0E5-AA22-AA5F-DCE6-17192065968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20" y="1488"/>
              <a:ext cx="4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469" name="Text Box 21">
              <a:extLst>
                <a:ext uri="{FF2B5EF4-FFF2-40B4-BE49-F238E27FC236}">
                  <a16:creationId xmlns:a16="http://schemas.microsoft.com/office/drawing/2014/main" id="{9FE60A96-1E14-1035-FF67-4EFEE788A18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52" y="1250"/>
              <a:ext cx="672" cy="52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br>
                <a:rPr lang="en-US" altLang="en-US" sz="1600" b="0">
                  <a:solidFill>
                    <a:schemeClr val="tx1"/>
                  </a:solidFill>
                </a:rPr>
              </a:br>
              <a:r>
                <a:rPr lang="en-US" altLang="en-US" sz="1600" b="0">
                  <a:solidFill>
                    <a:schemeClr val="tx1"/>
                  </a:solidFill>
                </a:rPr>
                <a:t>Quantizer</a:t>
              </a:r>
              <a:br>
                <a:rPr lang="en-US" altLang="en-US" sz="1600" b="0">
                  <a:solidFill>
                    <a:schemeClr val="tx1"/>
                  </a:solidFill>
                </a:rPr>
              </a:br>
              <a:endParaRPr lang="en-US" altLang="en-US" sz="1600" b="0">
                <a:solidFill>
                  <a:schemeClr val="tx1"/>
                </a:solidFill>
              </a:endParaRPr>
            </a:p>
          </p:txBody>
        </p:sp>
        <p:sp>
          <p:nvSpPr>
            <p:cNvPr id="18470" name="Line 22">
              <a:extLst>
                <a:ext uri="{FF2B5EF4-FFF2-40B4-BE49-F238E27FC236}">
                  <a16:creationId xmlns:a16="http://schemas.microsoft.com/office/drawing/2014/main" id="{9C82EBAD-6CD2-786D-0621-621FBF29BD2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424" y="1488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471" name="AutoShape 23">
              <a:extLst>
                <a:ext uri="{FF2B5EF4-FFF2-40B4-BE49-F238E27FC236}">
                  <a16:creationId xmlns:a16="http://schemas.microsoft.com/office/drawing/2014/main" id="{BE226B5A-3885-738A-B72D-B44975FCB6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28" y="1248"/>
              <a:ext cx="96" cy="432"/>
            </a:xfrm>
            <a:prstGeom prst="curvedLeftArrow">
              <a:avLst>
                <a:gd name="adj1" fmla="val 90000"/>
                <a:gd name="adj2" fmla="val 180000"/>
                <a:gd name="adj3" fmla="val 33333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18472" name="Text Box 24">
              <a:extLst>
                <a:ext uri="{FF2B5EF4-FFF2-40B4-BE49-F238E27FC236}">
                  <a16:creationId xmlns:a16="http://schemas.microsoft.com/office/drawing/2014/main" id="{6D1088B4-4AA0-C6B5-CAC9-16E4E6B8082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88" y="1680"/>
              <a:ext cx="768" cy="5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600" b="0">
                  <a:solidFill>
                    <a:schemeClr val="tx1"/>
                  </a:solidFill>
                </a:rPr>
                <a:t>Sampler at sampling rate of </a:t>
              </a:r>
              <a:r>
                <a:rPr lang="en-US" altLang="en-US" sz="1600" b="0" i="1">
                  <a:solidFill>
                    <a:schemeClr val="tx1"/>
                  </a:solidFill>
                </a:rPr>
                <a:t>f</a:t>
              </a:r>
              <a:r>
                <a:rPr lang="en-US" altLang="en-US" sz="1600" b="0" i="1" baseline="-25000">
                  <a:solidFill>
                    <a:schemeClr val="tx1"/>
                  </a:solidFill>
                </a:rPr>
                <a:t>s</a:t>
              </a:r>
            </a:p>
          </p:txBody>
        </p:sp>
      </p:grpSp>
      <p:sp>
        <p:nvSpPr>
          <p:cNvPr id="18460" name="Text Box 25">
            <a:extLst>
              <a:ext uri="{FF2B5EF4-FFF2-40B4-BE49-F238E27FC236}">
                <a16:creationId xmlns:a16="http://schemas.microsoft.com/office/drawing/2014/main" id="{2C345343-7D0D-863D-A55E-53F4AA2F48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02500" y="2452687"/>
            <a:ext cx="1295400" cy="406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altLang="en-US" sz="2000">
                <a:solidFill>
                  <a:schemeClr val="tx1"/>
                </a:solidFill>
              </a:rPr>
              <a:t>Lecture 8</a:t>
            </a:r>
          </a:p>
        </p:txBody>
      </p:sp>
      <p:sp>
        <p:nvSpPr>
          <p:cNvPr id="18461" name="Text Box 26">
            <a:extLst>
              <a:ext uri="{FF2B5EF4-FFF2-40B4-BE49-F238E27FC236}">
                <a16:creationId xmlns:a16="http://schemas.microsoft.com/office/drawing/2014/main" id="{02C912CD-BD9A-2EDB-3609-93150EFC25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5000" y="2452687"/>
            <a:ext cx="1295400" cy="406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altLang="en-US" sz="2000">
                <a:solidFill>
                  <a:schemeClr val="tx1"/>
                </a:solidFill>
              </a:rPr>
              <a:t>Lecture 4</a:t>
            </a:r>
          </a:p>
        </p:txBody>
      </p:sp>
      <p:sp>
        <p:nvSpPr>
          <p:cNvPr id="18438" name="Slide Number Placeholder 5">
            <a:extLst>
              <a:ext uri="{FF2B5EF4-FFF2-40B4-BE49-F238E27FC236}">
                <a16:creationId xmlns:a16="http://schemas.microsoft.com/office/drawing/2014/main" id="{DEB90F57-EEF0-A965-7F03-A682C57F11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0">
                <a:solidFill>
                  <a:schemeClr val="tx1"/>
                </a:solidFill>
              </a:rPr>
              <a:t>8 - </a:t>
            </a:r>
            <a:fld id="{C3A1F299-3B55-4B41-8D75-0F85A0406BF1}" type="slidenum">
              <a:rPr lang="en-US" altLang="en-US" sz="1400" b="0" smtClean="0">
                <a:solidFill>
                  <a:schemeClr val="tx1"/>
                </a:solidFill>
              </a:rPr>
              <a:pPr>
                <a:spcBef>
                  <a:spcPct val="0"/>
                </a:spcBef>
                <a:buFontTx/>
                <a:buNone/>
              </a:pPr>
              <a:t>4</a:t>
            </a:fld>
            <a:endParaRPr lang="en-US" altLang="en-US" sz="1400" b="0">
              <a:solidFill>
                <a:schemeClr val="tx1"/>
              </a:solidFill>
            </a:endParaRPr>
          </a:p>
        </p:txBody>
      </p:sp>
      <p:graphicFrame>
        <p:nvGraphicFramePr>
          <p:cNvPr id="29" name="Group 189">
            <a:extLst>
              <a:ext uri="{FF2B5EF4-FFF2-40B4-BE49-F238E27FC236}">
                <a16:creationId xmlns:a16="http://schemas.microsoft.com/office/drawing/2014/main" id="{BC995174-44E2-2B2F-6C7A-2350036957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9072712"/>
              </p:ext>
            </p:extLst>
          </p:nvPr>
        </p:nvGraphicFramePr>
        <p:xfrm>
          <a:off x="4724400" y="4662487"/>
          <a:ext cx="3733800" cy="1477964"/>
        </p:xfrm>
        <a:graphic>
          <a:graphicData uri="http://schemas.openxmlformats.org/drawingml/2006/table">
            <a:tbl>
              <a:tblPr/>
              <a:tblGrid>
                <a:gridCol w="1244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44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44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081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CC00CC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CC00CC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CC00CC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571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CC00CC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CC00CC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CC00CC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571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CC00CC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CC00CC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CC00CC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571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CC00CC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CC00CC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CC00CC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9" name="Rectangle 3">
            <a:extLst>
              <a:ext uri="{FF2B5EF4-FFF2-40B4-BE49-F238E27FC236}">
                <a16:creationId xmlns:a16="http://schemas.microsoft.com/office/drawing/2014/main" id="{21E9DABD-82D0-462C-3926-439A136D7C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5300" y="1302544"/>
            <a:ext cx="83058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dirty="0"/>
              <a:t>Quantization is </a:t>
            </a:r>
            <a:r>
              <a:rPr lang="en-US" altLang="en-US" i="1" dirty="0"/>
              <a:t>an interpretation of a continuous quantity by a finite set of discrete values</a:t>
            </a:r>
          </a:p>
        </p:txBody>
      </p:sp>
      <p:sp>
        <p:nvSpPr>
          <p:cNvPr id="20" name="Rectangle 3">
            <a:extLst>
              <a:ext uri="{FF2B5EF4-FFF2-40B4-BE49-F238E27FC236}">
                <a16:creationId xmlns:a16="http://schemas.microsoft.com/office/drawing/2014/main" id="{A590932E-D23D-D620-92D0-DAABE01AF4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4572000"/>
            <a:ext cx="41910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lvl="1">
              <a:lnSpc>
                <a:spcPct val="90000"/>
              </a:lnSpc>
              <a:buFontTx/>
              <a:buNone/>
            </a:pPr>
            <a:r>
              <a:rPr lang="en-US" altLang="en-US"/>
              <a:t>System properties: </a:t>
            </a:r>
            <a:r>
              <a:rPr lang="en-US" altLang="en-US" i="1"/>
              <a:t>Linearity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 i="1"/>
              <a:t>                   Time-Invariance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/>
              <a:t>                              </a:t>
            </a:r>
            <a:r>
              <a:rPr lang="en-US" altLang="en-US" i="1"/>
              <a:t>Causality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/>
              <a:t>                               </a:t>
            </a:r>
            <a:r>
              <a:rPr lang="en-US" altLang="en-US" i="1"/>
              <a:t>Memory</a:t>
            </a:r>
          </a:p>
        </p:txBody>
      </p:sp>
      <p:sp>
        <p:nvSpPr>
          <p:cNvPr id="21" name="Rectangle 3">
            <a:extLst>
              <a:ext uri="{FF2B5EF4-FFF2-40B4-BE49-F238E27FC236}">
                <a16:creationId xmlns:a16="http://schemas.microsoft.com/office/drawing/2014/main" id="{937C93FF-D669-FEB2-86D4-A3B05881F8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2833687"/>
            <a:ext cx="46482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lvl="1">
              <a:lnSpc>
                <a:spcPct val="90000"/>
              </a:lnSpc>
              <a:buFontTx/>
              <a:buNone/>
            </a:pPr>
            <a:r>
              <a:rPr lang="en-US" altLang="en-US"/>
              <a:t>Lowpass filter has</a:t>
            </a:r>
            <a:br>
              <a:rPr lang="en-US" altLang="en-US"/>
            </a:br>
            <a:r>
              <a:rPr lang="en-US" altLang="en-US"/>
              <a:t>stopband frequency</a:t>
            </a:r>
            <a:br>
              <a:rPr lang="en-US" altLang="en-US"/>
            </a:br>
            <a:r>
              <a:rPr lang="en-US" altLang="en-US"/>
              <a:t>less than ½ </a:t>
            </a:r>
            <a:r>
              <a:rPr lang="en-US" altLang="en-US" i="1"/>
              <a:t>f</a:t>
            </a:r>
            <a:r>
              <a:rPr lang="en-US" altLang="en-US" i="1" baseline="-25000"/>
              <a:t>s</a:t>
            </a:r>
            <a:r>
              <a:rPr lang="en-US" altLang="en-US"/>
              <a:t> to reduce</a:t>
            </a:r>
            <a:br>
              <a:rPr lang="en-US" altLang="en-US"/>
            </a:br>
            <a:r>
              <a:rPr lang="en-US" altLang="en-US"/>
              <a:t>aliasing at sampler output</a:t>
            </a:r>
            <a:br>
              <a:rPr lang="en-US" altLang="en-US"/>
            </a:br>
            <a:r>
              <a:rPr lang="en-US" altLang="en-US"/>
              <a:t>(enforce sampling theorem)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build="p"/>
      <p:bldP spid="18460" grpId="0" animBg="1"/>
      <p:bldP spid="18461" grpId="0" animBg="1"/>
      <p:bldP spid="19" grpId="0"/>
      <p:bldP spid="20" grpId="0"/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Number Placeholder 5">
            <a:extLst>
              <a:ext uri="{FF2B5EF4-FFF2-40B4-BE49-F238E27FC236}">
                <a16:creationId xmlns:a16="http://schemas.microsoft.com/office/drawing/2014/main" id="{9F4F658A-62AE-473B-52D3-8BDB176C25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0">
                <a:solidFill>
                  <a:schemeClr val="tx1"/>
                </a:solidFill>
              </a:rPr>
              <a:t>8 - </a:t>
            </a:r>
            <a:fld id="{4A6EF9F5-2B99-AC48-B784-A332C2F37883}" type="slidenum">
              <a:rPr lang="en-US" altLang="en-US" sz="1400" b="0" smtClean="0">
                <a:solidFill>
                  <a:schemeClr val="tx1"/>
                </a:solidFill>
              </a:rPr>
              <a:pPr>
                <a:spcBef>
                  <a:spcPct val="0"/>
                </a:spcBef>
                <a:buFontTx/>
                <a:buNone/>
              </a:pPr>
              <a:t>5</a:t>
            </a:fld>
            <a:endParaRPr lang="en-US" altLang="en-US" sz="1400" b="0">
              <a:solidFill>
                <a:schemeClr val="tx1"/>
              </a:solidFill>
            </a:endParaRPr>
          </a:p>
        </p:txBody>
      </p:sp>
      <p:sp>
        <p:nvSpPr>
          <p:cNvPr id="19458" name="Rectangle 2">
            <a:extLst>
              <a:ext uri="{FF2B5EF4-FFF2-40B4-BE49-F238E27FC236}">
                <a16:creationId xmlns:a16="http://schemas.microsoft.com/office/drawing/2014/main" id="{16D7713E-08DB-1019-4545-8904492E073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Uniform Amplitude Quantization</a:t>
            </a:r>
          </a:p>
        </p:txBody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F7FA5F1C-D906-5435-1A45-B14C1571588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6096000" cy="26670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Round to nearest integer (midtread)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Quantize amplitude to levels {-2, -1, 0, 1}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Step size </a:t>
            </a:r>
            <a:r>
              <a:rPr lang="en-US" altLang="en-US">
                <a:latin typeface="Symbol" pitchFamily="2" charset="2"/>
                <a:ea typeface="ＭＳ Ｐゴシック" panose="020B0600070205080204" pitchFamily="34" charset="-128"/>
              </a:rPr>
              <a:t>D</a:t>
            </a:r>
            <a:r>
              <a:rPr lang="en-US" altLang="en-US">
                <a:ea typeface="ＭＳ Ｐゴシック" panose="020B0600070205080204" pitchFamily="34" charset="-128"/>
              </a:rPr>
              <a:t> for linear region of operation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Represent levels by {00, 01, 10, 11} or</a:t>
            </a:r>
            <a:br>
              <a:rPr lang="en-US" altLang="en-US">
                <a:ea typeface="ＭＳ Ｐゴシック" panose="020B0600070205080204" pitchFamily="34" charset="-128"/>
              </a:rPr>
            </a:br>
            <a:r>
              <a:rPr lang="en-US" altLang="en-US">
                <a:ea typeface="ＭＳ Ｐゴシック" panose="020B0600070205080204" pitchFamily="34" charset="-128"/>
              </a:rPr>
              <a:t>{10, 11, 00, 01} …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Latter is two's complement representation</a:t>
            </a:r>
          </a:p>
        </p:txBody>
      </p:sp>
      <p:graphicFrame>
        <p:nvGraphicFramePr>
          <p:cNvPr id="19460" name="Object 4">
            <a:extLst>
              <a:ext uri="{FF2B5EF4-FFF2-40B4-BE49-F238E27FC236}">
                <a16:creationId xmlns:a16="http://schemas.microsoft.com/office/drawing/2014/main" id="{0B79CDC4-57D3-F4E7-97DA-EE443AEC708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133600" y="5486400"/>
          <a:ext cx="2363788" cy="1042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31889700" imgH="14046200" progId="Equation.3">
                  <p:embed/>
                </p:oleObj>
              </mc:Choice>
              <mc:Fallback>
                <p:oleObj name="Equation" r:id="rId2" imgW="31889700" imgH="140462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3600" y="5486400"/>
                        <a:ext cx="2363788" cy="1042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492" name="Object 5">
            <a:extLst>
              <a:ext uri="{FF2B5EF4-FFF2-40B4-BE49-F238E27FC236}">
                <a16:creationId xmlns:a16="http://schemas.microsoft.com/office/drawing/2014/main" id="{9E0595EF-DF82-8556-604C-14B0112BA8D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705600" y="3559175"/>
          <a:ext cx="2125663" cy="673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28676600" imgH="9067800" progId="Equation.3">
                  <p:embed/>
                </p:oleObj>
              </mc:Choice>
              <mc:Fallback>
                <p:oleObj name="Equation" r:id="rId4" imgW="28676600" imgH="90678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05600" y="3559175"/>
                        <a:ext cx="2125663" cy="673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1">
            <a:extLst>
              <a:ext uri="{FF2B5EF4-FFF2-40B4-BE49-F238E27FC236}">
                <a16:creationId xmlns:a16="http://schemas.microsoft.com/office/drawing/2014/main" id="{74D2EA93-7055-F9B5-3E89-64E07DEB6E51}"/>
              </a:ext>
            </a:extLst>
          </p:cNvPr>
          <p:cNvGrpSpPr>
            <a:grpSpLocks/>
          </p:cNvGrpSpPr>
          <p:nvPr/>
        </p:nvGrpSpPr>
        <p:grpSpPr bwMode="auto">
          <a:xfrm>
            <a:off x="6477000" y="1371600"/>
            <a:ext cx="2438400" cy="2971800"/>
            <a:chOff x="6477000" y="1371600"/>
            <a:chExt cx="2438400" cy="2971800"/>
          </a:xfrm>
        </p:grpSpPr>
        <p:sp>
          <p:nvSpPr>
            <p:cNvPr id="19496" name="Line 6">
              <a:extLst>
                <a:ext uri="{FF2B5EF4-FFF2-40B4-BE49-F238E27FC236}">
                  <a16:creationId xmlns:a16="http://schemas.microsoft.com/office/drawing/2014/main" id="{7F2EBE41-9A29-08D0-A970-93A2B41D144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629400" y="2514600"/>
              <a:ext cx="21336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497" name="Line 7">
              <a:extLst>
                <a:ext uri="{FF2B5EF4-FFF2-40B4-BE49-F238E27FC236}">
                  <a16:creationId xmlns:a16="http://schemas.microsoft.com/office/drawing/2014/main" id="{E8125100-9B9E-9751-A1B7-E0AAB04A7C4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924800" y="1993900"/>
              <a:ext cx="0" cy="1447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498" name="Text Box 8">
              <a:extLst>
                <a:ext uri="{FF2B5EF4-FFF2-40B4-BE49-F238E27FC236}">
                  <a16:creationId xmlns:a16="http://schemas.microsoft.com/office/drawing/2014/main" id="{85A80255-0843-8884-5C6B-2DD677A97EF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534400" y="2081213"/>
              <a:ext cx="3810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2400" b="0" i="1">
                  <a:solidFill>
                    <a:schemeClr val="tx1"/>
                  </a:solidFill>
                </a:rPr>
                <a:t>x</a:t>
              </a:r>
            </a:p>
          </p:txBody>
        </p:sp>
        <p:sp>
          <p:nvSpPr>
            <p:cNvPr id="19499" name="Line 9">
              <a:extLst>
                <a:ext uri="{FF2B5EF4-FFF2-40B4-BE49-F238E27FC236}">
                  <a16:creationId xmlns:a16="http://schemas.microsoft.com/office/drawing/2014/main" id="{C79CCC27-2493-BBB6-79AA-01C87436DF8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48600" y="3276600"/>
              <a:ext cx="152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500" name="Line 10">
              <a:extLst>
                <a:ext uri="{FF2B5EF4-FFF2-40B4-BE49-F238E27FC236}">
                  <a16:creationId xmlns:a16="http://schemas.microsoft.com/office/drawing/2014/main" id="{FAB83578-0BA2-977A-872E-4E1F6778748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48600" y="2146300"/>
              <a:ext cx="152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501" name="Line 11">
              <a:extLst>
                <a:ext uri="{FF2B5EF4-FFF2-40B4-BE49-F238E27FC236}">
                  <a16:creationId xmlns:a16="http://schemas.microsoft.com/office/drawing/2014/main" id="{FBFEAB0A-725C-23F6-E85D-C05E45FCA46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48600" y="2895600"/>
              <a:ext cx="152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502" name="Text Box 16">
              <a:extLst>
                <a:ext uri="{FF2B5EF4-FFF2-40B4-BE49-F238E27FC236}">
                  <a16:creationId xmlns:a16="http://schemas.microsoft.com/office/drawing/2014/main" id="{DAE7ED2B-BD16-6D63-E4A6-A960FE04784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543800" y="1460500"/>
              <a:ext cx="9144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2400" b="0" i="1">
                  <a:solidFill>
                    <a:schemeClr val="tx1"/>
                  </a:solidFill>
                </a:rPr>
                <a:t>Q</a:t>
              </a:r>
              <a:r>
                <a:rPr lang="en-US" altLang="en-US" sz="2400" b="0">
                  <a:solidFill>
                    <a:schemeClr val="tx1"/>
                  </a:solidFill>
                </a:rPr>
                <a:t>[</a:t>
              </a:r>
              <a:r>
                <a:rPr lang="en-US" altLang="en-US" sz="2400" b="0" i="1">
                  <a:solidFill>
                    <a:schemeClr val="tx1"/>
                  </a:solidFill>
                </a:rPr>
                <a:t>x</a:t>
              </a:r>
              <a:r>
                <a:rPr lang="en-US" altLang="en-US" sz="2400" b="0">
                  <a:solidFill>
                    <a:schemeClr val="tx1"/>
                  </a:solidFill>
                </a:rPr>
                <a:t>]</a:t>
              </a:r>
            </a:p>
          </p:txBody>
        </p:sp>
        <p:grpSp>
          <p:nvGrpSpPr>
            <p:cNvPr id="19503" name="Group 28">
              <a:extLst>
                <a:ext uri="{FF2B5EF4-FFF2-40B4-BE49-F238E27FC236}">
                  <a16:creationId xmlns:a16="http://schemas.microsoft.com/office/drawing/2014/main" id="{F9B71575-2F52-C2D2-8CC6-18B7B5F8AB7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81800" y="2146300"/>
              <a:ext cx="1828800" cy="1143000"/>
              <a:chOff x="4272" y="1352"/>
              <a:chExt cx="1152" cy="720"/>
            </a:xfrm>
          </p:grpSpPr>
          <p:sp>
            <p:nvSpPr>
              <p:cNvPr id="19512" name="Line 12">
                <a:extLst>
                  <a:ext uri="{FF2B5EF4-FFF2-40B4-BE49-F238E27FC236}">
                    <a16:creationId xmlns:a16="http://schemas.microsoft.com/office/drawing/2014/main" id="{3B46BEC8-FB37-6E36-DC35-6C3836F602F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60" y="1832"/>
                <a:ext cx="288" cy="0"/>
              </a:xfrm>
              <a:prstGeom prst="line">
                <a:avLst/>
              </a:prstGeom>
              <a:noFill/>
              <a:ln w="28575">
                <a:solidFill>
                  <a:srgbClr val="FF010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13" name="Line 13">
                <a:extLst>
                  <a:ext uri="{FF2B5EF4-FFF2-40B4-BE49-F238E27FC236}">
                    <a16:creationId xmlns:a16="http://schemas.microsoft.com/office/drawing/2014/main" id="{6B7D5BD8-A886-6C9F-E02C-FC77498F71F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848" y="1592"/>
                <a:ext cx="288" cy="0"/>
              </a:xfrm>
              <a:prstGeom prst="line">
                <a:avLst/>
              </a:prstGeom>
              <a:noFill/>
              <a:ln w="28575">
                <a:solidFill>
                  <a:srgbClr val="FF010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14" name="Line 14">
                <a:extLst>
                  <a:ext uri="{FF2B5EF4-FFF2-40B4-BE49-F238E27FC236}">
                    <a16:creationId xmlns:a16="http://schemas.microsoft.com/office/drawing/2014/main" id="{F17BC0D2-AF48-38B2-21E5-47598AD3FA7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136" y="1352"/>
                <a:ext cx="288" cy="0"/>
              </a:xfrm>
              <a:prstGeom prst="line">
                <a:avLst/>
              </a:prstGeom>
              <a:noFill/>
              <a:ln w="28575">
                <a:solidFill>
                  <a:srgbClr val="FF010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15" name="Line 15">
                <a:extLst>
                  <a:ext uri="{FF2B5EF4-FFF2-40B4-BE49-F238E27FC236}">
                    <a16:creationId xmlns:a16="http://schemas.microsoft.com/office/drawing/2014/main" id="{6E54A241-0F06-EB70-EF7C-EBA64003631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72" y="2072"/>
                <a:ext cx="288" cy="0"/>
              </a:xfrm>
              <a:prstGeom prst="line">
                <a:avLst/>
              </a:prstGeom>
              <a:noFill/>
              <a:ln w="28575">
                <a:solidFill>
                  <a:srgbClr val="FF010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16" name="Line 17">
                <a:extLst>
                  <a:ext uri="{FF2B5EF4-FFF2-40B4-BE49-F238E27FC236}">
                    <a16:creationId xmlns:a16="http://schemas.microsoft.com/office/drawing/2014/main" id="{5E5047BF-C8B1-59D9-84CF-93ADBA21EF1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5016" y="1472"/>
                <a:ext cx="240" cy="0"/>
              </a:xfrm>
              <a:prstGeom prst="line">
                <a:avLst/>
              </a:prstGeom>
              <a:noFill/>
              <a:ln w="28575">
                <a:solidFill>
                  <a:srgbClr val="FF010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17" name="Line 18">
                <a:extLst>
                  <a:ext uri="{FF2B5EF4-FFF2-40B4-BE49-F238E27FC236}">
                    <a16:creationId xmlns:a16="http://schemas.microsoft.com/office/drawing/2014/main" id="{A6BA2D31-C8F8-DE57-7A09-5B70B043A55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4728" y="1712"/>
                <a:ext cx="240" cy="0"/>
              </a:xfrm>
              <a:prstGeom prst="line">
                <a:avLst/>
              </a:prstGeom>
              <a:noFill/>
              <a:ln w="28575">
                <a:solidFill>
                  <a:srgbClr val="FF010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18" name="Line 19">
                <a:extLst>
                  <a:ext uri="{FF2B5EF4-FFF2-40B4-BE49-F238E27FC236}">
                    <a16:creationId xmlns:a16="http://schemas.microsoft.com/office/drawing/2014/main" id="{00A7CF36-3C09-22B2-F6EC-9D937D5A93E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4440" y="1952"/>
                <a:ext cx="240" cy="0"/>
              </a:xfrm>
              <a:prstGeom prst="line">
                <a:avLst/>
              </a:prstGeom>
              <a:noFill/>
              <a:ln w="28575">
                <a:solidFill>
                  <a:srgbClr val="FF010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9504" name="Line 20">
              <a:extLst>
                <a:ext uri="{FF2B5EF4-FFF2-40B4-BE49-F238E27FC236}">
                  <a16:creationId xmlns:a16="http://schemas.microsoft.com/office/drawing/2014/main" id="{0AFE3949-D5F0-1F01-6052-B70F74088BED}"/>
                </a:ext>
              </a:extLst>
            </p:cNvPr>
            <p:cNvSpPr>
              <a:spLocks noChangeShapeType="1"/>
            </p:cNvSpPr>
            <p:nvPr/>
          </p:nvSpPr>
          <p:spPr bwMode="auto">
            <a:xfrm rot="-5400000">
              <a:off x="8305800" y="2514600"/>
              <a:ext cx="152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505" name="Line 21">
              <a:extLst>
                <a:ext uri="{FF2B5EF4-FFF2-40B4-BE49-F238E27FC236}">
                  <a16:creationId xmlns:a16="http://schemas.microsoft.com/office/drawing/2014/main" id="{3304A6CC-C554-BD7D-443F-E1EE77C24553}"/>
                </a:ext>
              </a:extLst>
            </p:cNvPr>
            <p:cNvSpPr>
              <a:spLocks noChangeShapeType="1"/>
            </p:cNvSpPr>
            <p:nvPr/>
          </p:nvSpPr>
          <p:spPr bwMode="auto">
            <a:xfrm rot="-5400000">
              <a:off x="6934200" y="2514600"/>
              <a:ext cx="152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506" name="Text Box 22">
              <a:extLst>
                <a:ext uri="{FF2B5EF4-FFF2-40B4-BE49-F238E27FC236}">
                  <a16:creationId xmlns:a16="http://schemas.microsoft.com/office/drawing/2014/main" id="{B4FF88F8-7270-8F8A-E877-3AAF0D52E16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229600" y="2667000"/>
              <a:ext cx="45720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600" b="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19507" name="Text Box 23">
              <a:extLst>
                <a:ext uri="{FF2B5EF4-FFF2-40B4-BE49-F238E27FC236}">
                  <a16:creationId xmlns:a16="http://schemas.microsoft.com/office/drawing/2014/main" id="{9325FA73-230E-F1E1-13E3-0D51A0E5609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81800" y="2667000"/>
              <a:ext cx="45720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600" b="0">
                  <a:solidFill>
                    <a:schemeClr val="tx1"/>
                  </a:solidFill>
                </a:rPr>
                <a:t>-2</a:t>
              </a:r>
            </a:p>
          </p:txBody>
        </p:sp>
        <p:sp>
          <p:nvSpPr>
            <p:cNvPr id="19508" name="Text Box 24">
              <a:extLst>
                <a:ext uri="{FF2B5EF4-FFF2-40B4-BE49-F238E27FC236}">
                  <a16:creationId xmlns:a16="http://schemas.microsoft.com/office/drawing/2014/main" id="{EB2F7B15-FE8C-D0F8-AA55-DC43FA89831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001000" y="3124200"/>
              <a:ext cx="45720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600" b="0">
                  <a:solidFill>
                    <a:schemeClr val="tx1"/>
                  </a:solidFill>
                </a:rPr>
                <a:t>-2</a:t>
              </a:r>
            </a:p>
          </p:txBody>
        </p:sp>
        <p:sp>
          <p:nvSpPr>
            <p:cNvPr id="19509" name="Text Box 25">
              <a:extLst>
                <a:ext uri="{FF2B5EF4-FFF2-40B4-BE49-F238E27FC236}">
                  <a16:creationId xmlns:a16="http://schemas.microsoft.com/office/drawing/2014/main" id="{A1D70238-CE1B-689B-879F-D4B37B87E17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67600" y="1993900"/>
              <a:ext cx="45720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600" b="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19510" name="Rectangle 26">
              <a:extLst>
                <a:ext uri="{FF2B5EF4-FFF2-40B4-BE49-F238E27FC236}">
                  <a16:creationId xmlns:a16="http://schemas.microsoft.com/office/drawing/2014/main" id="{11C2DD95-A250-02E4-3722-8EB40FE09E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77000" y="1371600"/>
              <a:ext cx="2438400" cy="29718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19511" name="Line 29">
              <a:extLst>
                <a:ext uri="{FF2B5EF4-FFF2-40B4-BE49-F238E27FC236}">
                  <a16:creationId xmlns:a16="http://schemas.microsoft.com/office/drawing/2014/main" id="{9F3CB526-C44A-33B2-B99A-9589A4951F63}"/>
                </a:ext>
              </a:extLst>
            </p:cNvPr>
            <p:cNvSpPr>
              <a:spLocks noChangeShapeType="1"/>
            </p:cNvSpPr>
            <p:nvPr/>
          </p:nvSpPr>
          <p:spPr bwMode="auto">
            <a:xfrm rot="-5400000">
              <a:off x="7391400" y="2514600"/>
              <a:ext cx="152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91D0AC8A-92C1-BF6A-7F62-3CBC52363BBB}"/>
              </a:ext>
            </a:extLst>
          </p:cNvPr>
          <p:cNvGrpSpPr>
            <a:grpSpLocks/>
          </p:cNvGrpSpPr>
          <p:nvPr/>
        </p:nvGrpSpPr>
        <p:grpSpPr bwMode="auto">
          <a:xfrm>
            <a:off x="6477000" y="4419600"/>
            <a:ext cx="2438400" cy="2209800"/>
            <a:chOff x="6477000" y="4419600"/>
            <a:chExt cx="2438400" cy="2209800"/>
          </a:xfrm>
        </p:grpSpPr>
        <p:grpSp>
          <p:nvGrpSpPr>
            <p:cNvPr id="19466" name="Group 2">
              <a:extLst>
                <a:ext uri="{FF2B5EF4-FFF2-40B4-BE49-F238E27FC236}">
                  <a16:creationId xmlns:a16="http://schemas.microsoft.com/office/drawing/2014/main" id="{DC06C243-617C-C571-564F-80F8BE714E0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81800" y="5181600"/>
              <a:ext cx="1828800" cy="1143000"/>
              <a:chOff x="6781800" y="5194300"/>
              <a:chExt cx="1828800" cy="1143000"/>
            </a:xfrm>
          </p:grpSpPr>
          <p:sp>
            <p:nvSpPr>
              <p:cNvPr id="19489" name="Line 42">
                <a:extLst>
                  <a:ext uri="{FF2B5EF4-FFF2-40B4-BE49-F238E27FC236}">
                    <a16:creationId xmlns:a16="http://schemas.microsoft.com/office/drawing/2014/main" id="{553486D9-EBCC-A76A-121D-FE497980059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39000" y="5956300"/>
                <a:ext cx="457200" cy="0"/>
              </a:xfrm>
              <a:prstGeom prst="line">
                <a:avLst/>
              </a:prstGeom>
              <a:noFill/>
              <a:ln w="28575">
                <a:solidFill>
                  <a:srgbClr val="FF010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490" name="Line 43">
                <a:extLst>
                  <a:ext uri="{FF2B5EF4-FFF2-40B4-BE49-F238E27FC236}">
                    <a16:creationId xmlns:a16="http://schemas.microsoft.com/office/drawing/2014/main" id="{F1E32348-86D1-E8D7-5049-2FC4EF7CC4F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696200" y="5575300"/>
                <a:ext cx="457200" cy="0"/>
              </a:xfrm>
              <a:prstGeom prst="line">
                <a:avLst/>
              </a:prstGeom>
              <a:noFill/>
              <a:ln w="28575">
                <a:solidFill>
                  <a:srgbClr val="FF010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491" name="Line 44">
                <a:extLst>
                  <a:ext uri="{FF2B5EF4-FFF2-40B4-BE49-F238E27FC236}">
                    <a16:creationId xmlns:a16="http://schemas.microsoft.com/office/drawing/2014/main" id="{E3F9A112-BC27-8B35-52F0-B2D55159FB6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153400" y="5194300"/>
                <a:ext cx="457200" cy="0"/>
              </a:xfrm>
              <a:prstGeom prst="line">
                <a:avLst/>
              </a:prstGeom>
              <a:noFill/>
              <a:ln w="28575">
                <a:solidFill>
                  <a:srgbClr val="FF010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" name="Line 45">
                <a:extLst>
                  <a:ext uri="{FF2B5EF4-FFF2-40B4-BE49-F238E27FC236}">
                    <a16:creationId xmlns:a16="http://schemas.microsoft.com/office/drawing/2014/main" id="{6E2BCC31-C2E8-84DE-601C-18D02A9D192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81800" y="6337300"/>
                <a:ext cx="457200" cy="0"/>
              </a:xfrm>
              <a:prstGeom prst="line">
                <a:avLst/>
              </a:prstGeom>
              <a:noFill/>
              <a:ln w="28575">
                <a:solidFill>
                  <a:srgbClr val="FF010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493" name="Line 46">
                <a:extLst>
                  <a:ext uri="{FF2B5EF4-FFF2-40B4-BE49-F238E27FC236}">
                    <a16:creationId xmlns:a16="http://schemas.microsoft.com/office/drawing/2014/main" id="{33853A77-17E1-607F-9547-59481BFBD06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7962900" y="5384800"/>
                <a:ext cx="381000" cy="0"/>
              </a:xfrm>
              <a:prstGeom prst="line">
                <a:avLst/>
              </a:prstGeom>
              <a:noFill/>
              <a:ln w="28575">
                <a:solidFill>
                  <a:srgbClr val="FF010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494" name="Line 47">
                <a:extLst>
                  <a:ext uri="{FF2B5EF4-FFF2-40B4-BE49-F238E27FC236}">
                    <a16:creationId xmlns:a16="http://schemas.microsoft.com/office/drawing/2014/main" id="{F4876085-D529-1A92-A584-C5E15F433C1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7505700" y="5765800"/>
                <a:ext cx="381000" cy="0"/>
              </a:xfrm>
              <a:prstGeom prst="line">
                <a:avLst/>
              </a:prstGeom>
              <a:noFill/>
              <a:ln w="28575">
                <a:solidFill>
                  <a:srgbClr val="FF010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495" name="Line 48">
                <a:extLst>
                  <a:ext uri="{FF2B5EF4-FFF2-40B4-BE49-F238E27FC236}">
                    <a16:creationId xmlns:a16="http://schemas.microsoft.com/office/drawing/2014/main" id="{9B1E3444-9FD0-FCAD-E4AC-D870819ACBF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7048500" y="6134100"/>
                <a:ext cx="381000" cy="0"/>
              </a:xfrm>
              <a:prstGeom prst="line">
                <a:avLst/>
              </a:prstGeom>
              <a:noFill/>
              <a:ln w="28575">
                <a:solidFill>
                  <a:srgbClr val="FF010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9467" name="Text Box 52">
              <a:extLst>
                <a:ext uri="{FF2B5EF4-FFF2-40B4-BE49-F238E27FC236}">
                  <a16:creationId xmlns:a16="http://schemas.microsoft.com/office/drawing/2014/main" id="{3449221F-6BF0-8AC9-4426-0CB25A28FFD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553200" y="5859463"/>
              <a:ext cx="45720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600" b="0">
                  <a:solidFill>
                    <a:schemeClr val="tx1"/>
                  </a:solidFill>
                </a:rPr>
                <a:t>-2</a:t>
              </a:r>
            </a:p>
          </p:txBody>
        </p:sp>
        <p:sp>
          <p:nvSpPr>
            <p:cNvPr id="19468" name="Rectangle 55">
              <a:extLst>
                <a:ext uri="{FF2B5EF4-FFF2-40B4-BE49-F238E27FC236}">
                  <a16:creationId xmlns:a16="http://schemas.microsoft.com/office/drawing/2014/main" id="{8B6C751F-A84E-5D59-A27F-9B69EAB8FB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77000" y="4419600"/>
              <a:ext cx="2438400" cy="22098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19469" name="Text Box 60">
              <a:extLst>
                <a:ext uri="{FF2B5EF4-FFF2-40B4-BE49-F238E27FC236}">
                  <a16:creationId xmlns:a16="http://schemas.microsoft.com/office/drawing/2014/main" id="{F4442FD4-42C6-9034-2908-BF87782DB10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924800" y="6248400"/>
              <a:ext cx="762000" cy="3365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endParaRPr lang="en-US" altLang="en-US" sz="1600" b="0">
                <a:solidFill>
                  <a:schemeClr val="tx1"/>
                </a:solidFill>
              </a:endParaRPr>
            </a:p>
          </p:txBody>
        </p:sp>
        <p:grpSp>
          <p:nvGrpSpPr>
            <p:cNvPr id="19470" name="Group 3">
              <a:extLst>
                <a:ext uri="{FF2B5EF4-FFF2-40B4-BE49-F238E27FC236}">
                  <a16:creationId xmlns:a16="http://schemas.microsoft.com/office/drawing/2014/main" id="{0AB1831A-FB1F-A05C-A7FC-091D1376A36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629400" y="4508500"/>
              <a:ext cx="2286000" cy="1981200"/>
              <a:chOff x="6629400" y="4508500"/>
              <a:chExt cx="2286000" cy="1981200"/>
            </a:xfrm>
          </p:grpSpPr>
          <p:sp>
            <p:nvSpPr>
              <p:cNvPr id="19471" name="Line 34">
                <a:extLst>
                  <a:ext uri="{FF2B5EF4-FFF2-40B4-BE49-F238E27FC236}">
                    <a16:creationId xmlns:a16="http://schemas.microsoft.com/office/drawing/2014/main" id="{1F962207-873C-F02B-51C2-98A3B0C8671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629400" y="5759450"/>
                <a:ext cx="21336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472" name="Line 35">
                <a:extLst>
                  <a:ext uri="{FF2B5EF4-FFF2-40B4-BE49-F238E27FC236}">
                    <a16:creationId xmlns:a16="http://schemas.microsoft.com/office/drawing/2014/main" id="{B1DB134B-A4B8-23E1-2D1D-6E03A68CBA5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696200" y="5041900"/>
                <a:ext cx="0" cy="14478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473" name="Text Box 36">
                <a:extLst>
                  <a:ext uri="{FF2B5EF4-FFF2-40B4-BE49-F238E27FC236}">
                    <a16:creationId xmlns:a16="http://schemas.microsoft.com/office/drawing/2014/main" id="{E008F8D3-0E74-7620-3D3A-2AB5EC47861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534400" y="5326063"/>
                <a:ext cx="381000" cy="457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rgbClr val="CC00CC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b="1">
                    <a:solidFill>
                      <a:srgbClr val="6600FF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FontTx/>
                  <a:buNone/>
                </a:pPr>
                <a:r>
                  <a:rPr lang="en-US" altLang="en-US" sz="2400" b="0" i="1">
                    <a:solidFill>
                      <a:schemeClr val="tx1"/>
                    </a:solidFill>
                  </a:rPr>
                  <a:t>x</a:t>
                </a:r>
              </a:p>
            </p:txBody>
          </p:sp>
          <p:sp>
            <p:nvSpPr>
              <p:cNvPr id="19474" name="Line 37">
                <a:extLst>
                  <a:ext uri="{FF2B5EF4-FFF2-40B4-BE49-F238E27FC236}">
                    <a16:creationId xmlns:a16="http://schemas.microsoft.com/office/drawing/2014/main" id="{E5430631-B9ED-36F1-858C-5E2D8907D83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620000" y="6324600"/>
                <a:ext cx="1524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475" name="Line 38">
                <a:extLst>
                  <a:ext uri="{FF2B5EF4-FFF2-40B4-BE49-F238E27FC236}">
                    <a16:creationId xmlns:a16="http://schemas.microsoft.com/office/drawing/2014/main" id="{80B026B0-1A90-EC31-79DA-D11B68E9464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620000" y="5386388"/>
                <a:ext cx="1524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476" name="Line 39">
                <a:extLst>
                  <a:ext uri="{FF2B5EF4-FFF2-40B4-BE49-F238E27FC236}">
                    <a16:creationId xmlns:a16="http://schemas.microsoft.com/office/drawing/2014/main" id="{5149BC65-F50E-F9E1-1F15-3BF5791C1F1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620000" y="6140450"/>
                <a:ext cx="1524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477" name="Text Box 40">
                <a:extLst>
                  <a:ext uri="{FF2B5EF4-FFF2-40B4-BE49-F238E27FC236}">
                    <a16:creationId xmlns:a16="http://schemas.microsoft.com/office/drawing/2014/main" id="{B473417C-3822-C975-A3FE-9320D64D536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315200" y="4508500"/>
                <a:ext cx="914400" cy="457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rgbClr val="CC00CC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b="1">
                    <a:solidFill>
                      <a:srgbClr val="6600FF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FontTx/>
                  <a:buNone/>
                </a:pPr>
                <a:r>
                  <a:rPr lang="en-US" altLang="en-US" sz="2400" b="0" i="1">
                    <a:solidFill>
                      <a:schemeClr val="tx1"/>
                    </a:solidFill>
                  </a:rPr>
                  <a:t>Q</a:t>
                </a:r>
                <a:r>
                  <a:rPr lang="en-US" altLang="en-US" sz="2400" b="0">
                    <a:solidFill>
                      <a:schemeClr val="tx1"/>
                    </a:solidFill>
                  </a:rPr>
                  <a:t>[</a:t>
                </a:r>
                <a:r>
                  <a:rPr lang="en-US" altLang="en-US" sz="2400" b="0" i="1">
                    <a:solidFill>
                      <a:schemeClr val="tx1"/>
                    </a:solidFill>
                  </a:rPr>
                  <a:t>x</a:t>
                </a:r>
                <a:r>
                  <a:rPr lang="en-US" altLang="en-US" sz="2400" b="0">
                    <a:solidFill>
                      <a:schemeClr val="tx1"/>
                    </a:solidFill>
                  </a:rPr>
                  <a:t>]</a:t>
                </a:r>
              </a:p>
            </p:txBody>
          </p:sp>
          <p:sp>
            <p:nvSpPr>
              <p:cNvPr id="19478" name="Line 49">
                <a:extLst>
                  <a:ext uri="{FF2B5EF4-FFF2-40B4-BE49-F238E27FC236}">
                    <a16:creationId xmlns:a16="http://schemas.microsoft.com/office/drawing/2014/main" id="{2F6CF7C8-6B79-259C-7A23-ED6E8ABE8D4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8077200" y="5759450"/>
                <a:ext cx="1524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479" name="Line 50">
                <a:extLst>
                  <a:ext uri="{FF2B5EF4-FFF2-40B4-BE49-F238E27FC236}">
                    <a16:creationId xmlns:a16="http://schemas.microsoft.com/office/drawing/2014/main" id="{AB3DF5A8-9978-A591-8162-730527677E3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6705600" y="5759450"/>
                <a:ext cx="1524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480" name="Text Box 51">
                <a:extLst>
                  <a:ext uri="{FF2B5EF4-FFF2-40B4-BE49-F238E27FC236}">
                    <a16:creationId xmlns:a16="http://schemas.microsoft.com/office/drawing/2014/main" id="{CFA75DEA-F240-7F2C-24FE-1722F5440A6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035925" y="5859463"/>
                <a:ext cx="457200" cy="3365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rgbClr val="CC00CC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b="1">
                    <a:solidFill>
                      <a:srgbClr val="6600FF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FontTx/>
                  <a:buNone/>
                </a:pPr>
                <a:r>
                  <a:rPr lang="en-US" altLang="en-US" sz="1600" b="0">
                    <a:solidFill>
                      <a:schemeClr val="tx1"/>
                    </a:solidFill>
                  </a:rPr>
                  <a:t>1</a:t>
                </a:r>
              </a:p>
            </p:txBody>
          </p:sp>
          <p:sp>
            <p:nvSpPr>
              <p:cNvPr id="19481" name="Text Box 53">
                <a:extLst>
                  <a:ext uri="{FF2B5EF4-FFF2-40B4-BE49-F238E27FC236}">
                    <a16:creationId xmlns:a16="http://schemas.microsoft.com/office/drawing/2014/main" id="{3C076125-478D-3B8E-80C5-3D56F591E01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696200" y="5943600"/>
                <a:ext cx="457200" cy="3365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rgbClr val="CC00CC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b="1">
                    <a:solidFill>
                      <a:srgbClr val="6600FF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FontTx/>
                  <a:buNone/>
                </a:pPr>
                <a:r>
                  <a:rPr lang="en-US" altLang="en-US" sz="1600" b="0">
                    <a:solidFill>
                      <a:schemeClr val="tx1"/>
                    </a:solidFill>
                  </a:rPr>
                  <a:t>-1</a:t>
                </a:r>
              </a:p>
            </p:txBody>
          </p:sp>
          <p:sp>
            <p:nvSpPr>
              <p:cNvPr id="19482" name="Text Box 54">
                <a:extLst>
                  <a:ext uri="{FF2B5EF4-FFF2-40B4-BE49-F238E27FC236}">
                    <a16:creationId xmlns:a16="http://schemas.microsoft.com/office/drawing/2014/main" id="{240A2C5A-0C58-0F2B-528B-5DFC5126CC6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239000" y="5226050"/>
                <a:ext cx="457200" cy="3365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rgbClr val="CC00CC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b="1">
                    <a:solidFill>
                      <a:srgbClr val="6600FF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FontTx/>
                  <a:buNone/>
                </a:pPr>
                <a:r>
                  <a:rPr lang="en-US" altLang="en-US" sz="1600" b="0">
                    <a:solidFill>
                      <a:schemeClr val="tx1"/>
                    </a:solidFill>
                  </a:rPr>
                  <a:t>1</a:t>
                </a:r>
              </a:p>
            </p:txBody>
          </p:sp>
          <p:sp>
            <p:nvSpPr>
              <p:cNvPr id="19483" name="Line 56">
                <a:extLst>
                  <a:ext uri="{FF2B5EF4-FFF2-40B4-BE49-F238E27FC236}">
                    <a16:creationId xmlns:a16="http://schemas.microsoft.com/office/drawing/2014/main" id="{BAA648F8-7219-FE1D-1A08-9170728F5BF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7162800" y="5759450"/>
                <a:ext cx="1524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" name="Line 57">
                <a:extLst>
                  <a:ext uri="{FF2B5EF4-FFF2-40B4-BE49-F238E27FC236}">
                    <a16:creationId xmlns:a16="http://schemas.microsoft.com/office/drawing/2014/main" id="{6C01F097-FA30-97FB-F7CD-953E833A58B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620000" y="5562600"/>
                <a:ext cx="1524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485" name="Line 58">
                <a:extLst>
                  <a:ext uri="{FF2B5EF4-FFF2-40B4-BE49-F238E27FC236}">
                    <a16:creationId xmlns:a16="http://schemas.microsoft.com/office/drawing/2014/main" id="{947DDA63-980F-A414-92A8-DC4BE2BFBC9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620000" y="5181600"/>
                <a:ext cx="1524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486" name="Line 59">
                <a:extLst>
                  <a:ext uri="{FF2B5EF4-FFF2-40B4-BE49-F238E27FC236}">
                    <a16:creationId xmlns:a16="http://schemas.microsoft.com/office/drawing/2014/main" id="{16F9DDAD-6043-2240-F71D-6A30460AE28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620000" y="5943600"/>
                <a:ext cx="1524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487" name="Line 61">
                <a:extLst>
                  <a:ext uri="{FF2B5EF4-FFF2-40B4-BE49-F238E27FC236}">
                    <a16:creationId xmlns:a16="http://schemas.microsoft.com/office/drawing/2014/main" id="{3FF6D6E6-AFCA-1C1D-E4CB-F21106647E3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8534400" y="5756275"/>
                <a:ext cx="1524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488" name="Text Box 62">
                <a:extLst>
                  <a:ext uri="{FF2B5EF4-FFF2-40B4-BE49-F238E27FC236}">
                    <a16:creationId xmlns:a16="http://schemas.microsoft.com/office/drawing/2014/main" id="{FF4004D1-C9A8-E862-9B92-47FC3D1FCEF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458200" y="5870575"/>
                <a:ext cx="457200" cy="3365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rgbClr val="CC00CC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b="1">
                    <a:solidFill>
                      <a:srgbClr val="6600FF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FontTx/>
                  <a:buNone/>
                </a:pPr>
                <a:r>
                  <a:rPr lang="en-US" altLang="en-US" sz="1600" b="0">
                    <a:solidFill>
                      <a:schemeClr val="tx1"/>
                    </a:solidFill>
                  </a:rPr>
                  <a:t>2</a:t>
                </a:r>
              </a:p>
            </p:txBody>
          </p:sp>
        </p:grpSp>
      </p:grpSp>
      <p:sp>
        <p:nvSpPr>
          <p:cNvPr id="19484" name="Text Box 63">
            <a:extLst>
              <a:ext uri="{FF2B5EF4-FFF2-40B4-BE49-F238E27FC236}">
                <a16:creationId xmlns:a16="http://schemas.microsoft.com/office/drawing/2014/main" id="{FD315111-FD15-E08D-3224-A5195B9B4A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24400" y="5638800"/>
            <a:ext cx="1447800" cy="83185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2400">
                <a:solidFill>
                  <a:schemeClr val="tx1"/>
                </a:solidFill>
              </a:rPr>
              <a:t>Used in slide 8-9</a:t>
            </a:r>
          </a:p>
        </p:txBody>
      </p:sp>
      <p:sp>
        <p:nvSpPr>
          <p:cNvPr id="61" name="Rectangle 3">
            <a:extLst>
              <a:ext uri="{FF2B5EF4-FFF2-40B4-BE49-F238E27FC236}">
                <a16:creationId xmlns:a16="http://schemas.microsoft.com/office/drawing/2014/main" id="{0B04E9FA-379B-AD9E-902D-D12CC592C2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4079875"/>
            <a:ext cx="6019800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/>
              <a:t>Rounding with offset (midrise)</a:t>
            </a:r>
          </a:p>
          <a:p>
            <a:pPr lvl="1">
              <a:buFontTx/>
              <a:buNone/>
            </a:pPr>
            <a:r>
              <a:rPr lang="en-US" altLang="en-US"/>
              <a:t>Quantize to levels {-3/2, -1/2, 1/2, 3/2}</a:t>
            </a:r>
          </a:p>
          <a:p>
            <a:pPr lvl="1">
              <a:buFontTx/>
              <a:buNone/>
            </a:pPr>
            <a:r>
              <a:rPr lang="en-US" altLang="en-US"/>
              <a:t>Represent levels by {11, 10, 00, 01} …</a:t>
            </a:r>
          </a:p>
          <a:p>
            <a:pPr lvl="1">
              <a:buFontTx/>
              <a:buNone/>
            </a:pPr>
            <a:r>
              <a:rPr lang="en-US" altLang="en-US"/>
              <a:t>Step size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84" grpId="0" animBg="1"/>
      <p:bldP spid="6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Number Placeholder 5">
            <a:extLst>
              <a:ext uri="{FF2B5EF4-FFF2-40B4-BE49-F238E27FC236}">
                <a16:creationId xmlns:a16="http://schemas.microsoft.com/office/drawing/2014/main" id="{C92CE660-5F2C-F687-DE11-C2A5C6E246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0">
                <a:solidFill>
                  <a:schemeClr val="tx1"/>
                </a:solidFill>
              </a:rPr>
              <a:t>8 - </a:t>
            </a:r>
            <a:fld id="{854D047B-6679-C443-BA62-897C8C39FBBC}" type="slidenum">
              <a:rPr lang="en-US" altLang="en-US" sz="1400" b="0" smtClean="0">
                <a:solidFill>
                  <a:schemeClr val="tx1"/>
                </a:solidFill>
              </a:rPr>
              <a:pPr>
                <a:spcBef>
                  <a:spcPct val="0"/>
                </a:spcBef>
                <a:buFontTx/>
                <a:buNone/>
              </a:pPr>
              <a:t>6</a:t>
            </a:fld>
            <a:endParaRPr lang="en-US" altLang="en-US" sz="1400" b="0">
              <a:solidFill>
                <a:schemeClr val="tx1"/>
              </a:solidFill>
            </a:endParaRPr>
          </a:p>
        </p:txBody>
      </p:sp>
      <p:sp>
        <p:nvSpPr>
          <p:cNvPr id="20482" name="Rectangle 2">
            <a:extLst>
              <a:ext uri="{FF2B5EF4-FFF2-40B4-BE49-F238E27FC236}">
                <a16:creationId xmlns:a16="http://schemas.microsoft.com/office/drawing/2014/main" id="{5A5C9055-9B07-2E46-D7DA-4160DBF2331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Audio Compact Discs (CDs)</a:t>
            </a:r>
          </a:p>
        </p:txBody>
      </p:sp>
      <p:sp>
        <p:nvSpPr>
          <p:cNvPr id="20483" name="Rectangle 3">
            <a:extLst>
              <a:ext uri="{FF2B5EF4-FFF2-40B4-BE49-F238E27FC236}">
                <a16:creationId xmlns:a16="http://schemas.microsoft.com/office/drawing/2014/main" id="{A01A64EA-DC09-FCA3-CAB1-DCC7C298BAE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305800" cy="27432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Analog lowpass filter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Passband 0–20 kHz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Transition band 20–22 kHz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Stopband frequency at 22 kHz (i.e. 10% rolloff)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Designed to control amount of aliasing that occurs at sampler output (and hence called an anti-aliasing filter)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BAB6585-DF7C-125A-98D2-C8B18DF1EF58}"/>
              </a:ext>
            </a:extLst>
          </p:cNvPr>
          <p:cNvGrpSpPr>
            <a:grpSpLocks/>
          </p:cNvGrpSpPr>
          <p:nvPr/>
        </p:nvGrpSpPr>
        <p:grpSpPr bwMode="auto">
          <a:xfrm>
            <a:off x="4191000" y="1524000"/>
            <a:ext cx="4800600" cy="1270000"/>
            <a:chOff x="4191000" y="1524000"/>
            <a:chExt cx="4800600" cy="1270000"/>
          </a:xfrm>
        </p:grpSpPr>
        <p:grpSp>
          <p:nvGrpSpPr>
            <p:cNvPr id="20486" name="Group 15">
              <a:extLst>
                <a:ext uri="{FF2B5EF4-FFF2-40B4-BE49-F238E27FC236}">
                  <a16:creationId xmlns:a16="http://schemas.microsoft.com/office/drawing/2014/main" id="{A1F401DA-49BD-7530-23EB-F7348982794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91000" y="1524000"/>
              <a:ext cx="4724400" cy="1270000"/>
              <a:chOff x="2736" y="1248"/>
              <a:chExt cx="2976" cy="800"/>
            </a:xfrm>
          </p:grpSpPr>
          <p:sp>
            <p:nvSpPr>
              <p:cNvPr id="20489" name="Line 16">
                <a:extLst>
                  <a:ext uri="{FF2B5EF4-FFF2-40B4-BE49-F238E27FC236}">
                    <a16:creationId xmlns:a16="http://schemas.microsoft.com/office/drawing/2014/main" id="{494E266E-C11D-67FC-3E4B-E6548858530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36" y="1488"/>
                <a:ext cx="28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90" name="Text Box 17">
                <a:extLst>
                  <a:ext uri="{FF2B5EF4-FFF2-40B4-BE49-F238E27FC236}">
                    <a16:creationId xmlns:a16="http://schemas.microsoft.com/office/drawing/2014/main" id="{15DACD75-83AD-97FB-203C-C3526ED45B6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024" y="1250"/>
                <a:ext cx="624" cy="526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rgbClr val="CC00CC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b="1">
                    <a:solidFill>
                      <a:srgbClr val="6600FF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FontTx/>
                  <a:buNone/>
                </a:pPr>
                <a:r>
                  <a:rPr lang="en-US" altLang="en-US" sz="1600" b="0">
                    <a:solidFill>
                      <a:schemeClr val="tx1"/>
                    </a:solidFill>
                  </a:rPr>
                  <a:t>Analog Lowpass Filter</a:t>
                </a:r>
              </a:p>
            </p:txBody>
          </p:sp>
          <p:sp>
            <p:nvSpPr>
              <p:cNvPr id="20491" name="Line 18">
                <a:extLst>
                  <a:ext uri="{FF2B5EF4-FFF2-40B4-BE49-F238E27FC236}">
                    <a16:creationId xmlns:a16="http://schemas.microsoft.com/office/drawing/2014/main" id="{56B75CC2-C061-6EBB-1E5D-56FEB1AD9C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48" y="1488"/>
                <a:ext cx="43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92" name="Line 19">
                <a:extLst>
                  <a:ext uri="{FF2B5EF4-FFF2-40B4-BE49-F238E27FC236}">
                    <a16:creationId xmlns:a16="http://schemas.microsoft.com/office/drawing/2014/main" id="{0F67B7CE-7BF7-400A-A08A-BBDCF83F2DF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80" y="1248"/>
                <a:ext cx="240" cy="24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93" name="Line 20">
                <a:extLst>
                  <a:ext uri="{FF2B5EF4-FFF2-40B4-BE49-F238E27FC236}">
                    <a16:creationId xmlns:a16="http://schemas.microsoft.com/office/drawing/2014/main" id="{90B5E406-9A69-EF92-F701-5460219D457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20" y="1488"/>
                <a:ext cx="43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94" name="Text Box 21">
                <a:extLst>
                  <a:ext uri="{FF2B5EF4-FFF2-40B4-BE49-F238E27FC236}">
                    <a16:creationId xmlns:a16="http://schemas.microsoft.com/office/drawing/2014/main" id="{CECA9683-97AE-3B3B-E7D0-05612B3674A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752" y="1250"/>
                <a:ext cx="672" cy="526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rgbClr val="CC00CC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b="1">
                    <a:solidFill>
                      <a:srgbClr val="6600FF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spcBef>
                    <a:spcPct val="50000"/>
                  </a:spcBef>
                  <a:buFontTx/>
                  <a:buNone/>
                </a:pPr>
                <a:br>
                  <a:rPr lang="en-US" altLang="en-US" sz="1600" b="0">
                    <a:solidFill>
                      <a:schemeClr val="tx1"/>
                    </a:solidFill>
                  </a:rPr>
                </a:br>
                <a:r>
                  <a:rPr lang="en-US" altLang="en-US" sz="1600" b="0">
                    <a:solidFill>
                      <a:schemeClr val="tx1"/>
                    </a:solidFill>
                  </a:rPr>
                  <a:t>Quantizer</a:t>
                </a:r>
                <a:br>
                  <a:rPr lang="en-US" altLang="en-US" sz="1600" b="0">
                    <a:solidFill>
                      <a:schemeClr val="tx1"/>
                    </a:solidFill>
                  </a:rPr>
                </a:br>
                <a:endParaRPr lang="en-US" altLang="en-US" sz="16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20495" name="Line 22">
                <a:extLst>
                  <a:ext uri="{FF2B5EF4-FFF2-40B4-BE49-F238E27FC236}">
                    <a16:creationId xmlns:a16="http://schemas.microsoft.com/office/drawing/2014/main" id="{C2E7DA2D-F278-3DD0-F1A8-8E5BB59263E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424" y="1488"/>
                <a:ext cx="28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96" name="AutoShape 23">
                <a:extLst>
                  <a:ext uri="{FF2B5EF4-FFF2-40B4-BE49-F238E27FC236}">
                    <a16:creationId xmlns:a16="http://schemas.microsoft.com/office/drawing/2014/main" id="{F0F92983-B15D-6870-2585-0A65889816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28" y="1248"/>
                <a:ext cx="96" cy="432"/>
              </a:xfrm>
              <a:prstGeom prst="curvedLeftArrow">
                <a:avLst>
                  <a:gd name="adj1" fmla="val 90000"/>
                  <a:gd name="adj2" fmla="val 180000"/>
                  <a:gd name="adj3" fmla="val 33333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rgbClr val="CC00CC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b="1">
                    <a:solidFill>
                      <a:srgbClr val="6600FF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endParaRPr lang="en-US" altLang="en-US" sz="24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20497" name="Text Box 24">
                <a:extLst>
                  <a:ext uri="{FF2B5EF4-FFF2-40B4-BE49-F238E27FC236}">
                    <a16:creationId xmlns:a16="http://schemas.microsoft.com/office/drawing/2014/main" id="{91268C35-3FBF-F893-FAB2-FCC9978FE86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888" y="1680"/>
                <a:ext cx="768" cy="3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rgbClr val="CC00CC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b="1">
                    <a:solidFill>
                      <a:srgbClr val="6600FF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spcBef>
                    <a:spcPct val="50000"/>
                  </a:spcBef>
                  <a:buFontTx/>
                  <a:buNone/>
                </a:pPr>
                <a:r>
                  <a:rPr lang="en-US" altLang="en-US" sz="1600" b="0">
                    <a:solidFill>
                      <a:schemeClr val="tx1"/>
                    </a:solidFill>
                  </a:rPr>
                  <a:t>Sample at 44.1 kHz</a:t>
                </a:r>
                <a:endParaRPr lang="en-US" altLang="en-US" sz="1600" b="0" i="1" baseline="-25000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20487" name="Straight Connector 18">
              <a:extLst>
                <a:ext uri="{FF2B5EF4-FFF2-40B4-BE49-F238E27FC236}">
                  <a16:creationId xmlns:a16="http://schemas.microsoft.com/office/drawing/2014/main" id="{EA951BA6-1102-1124-4C9E-28B07634D5C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8610600" y="1752600"/>
              <a:ext cx="152400" cy="304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0488" name="TextBox 19">
              <a:extLst>
                <a:ext uri="{FF2B5EF4-FFF2-40B4-BE49-F238E27FC236}">
                  <a16:creationId xmlns:a16="http://schemas.microsoft.com/office/drawing/2014/main" id="{B9DFCBF5-F2FB-4BE3-8966-3B82DA3D647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82000" y="2133600"/>
              <a:ext cx="609600" cy="33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600" b="0">
                  <a:solidFill>
                    <a:schemeClr val="tx1"/>
                  </a:solidFill>
                </a:rPr>
                <a:t>16</a:t>
              </a:r>
            </a:p>
          </p:txBody>
        </p:sp>
      </p:grpSp>
      <p:sp>
        <p:nvSpPr>
          <p:cNvPr id="17" name="Rectangle 3">
            <a:extLst>
              <a:ext uri="{FF2B5EF4-FFF2-40B4-BE49-F238E27FC236}">
                <a16:creationId xmlns:a16="http://schemas.microsoft.com/office/drawing/2014/main" id="{074BE021-0C14-F2AC-D210-D6A2DFF269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4114800"/>
            <a:ext cx="8305800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/>
              <a:t>Signal-to-noise ratio when quantizing to </a:t>
            </a:r>
            <a:r>
              <a:rPr lang="en-US" altLang="en-US" i="1"/>
              <a:t>B</a:t>
            </a:r>
            <a:r>
              <a:rPr lang="en-US" altLang="en-US"/>
              <a:t> bits</a:t>
            </a:r>
          </a:p>
          <a:p>
            <a:pPr lvl="1" algn="ctr">
              <a:buFontTx/>
              <a:buNone/>
            </a:pPr>
            <a:r>
              <a:rPr lang="en-US" altLang="en-US" b="1"/>
              <a:t>1.76 dB + 6.02 dB/bit * </a:t>
            </a:r>
            <a:r>
              <a:rPr lang="en-US" altLang="en-US" b="1" i="1"/>
              <a:t>B</a:t>
            </a:r>
            <a:r>
              <a:rPr lang="en-US" altLang="en-US" b="1"/>
              <a:t> = 98.08 dB</a:t>
            </a:r>
          </a:p>
          <a:p>
            <a:pPr lvl="1">
              <a:buFontTx/>
              <a:buNone/>
            </a:pPr>
            <a:r>
              <a:rPr lang="en-US" altLang="en-US" i="1"/>
              <a:t>Loose</a:t>
            </a:r>
            <a:r>
              <a:rPr lang="en-US" altLang="en-US"/>
              <a:t> </a:t>
            </a:r>
            <a:r>
              <a:rPr lang="en-US" altLang="en-US" i="1"/>
              <a:t>upper bound </a:t>
            </a:r>
            <a:r>
              <a:rPr lang="en-US" altLang="en-US"/>
              <a:t>derived in slides 8-9 to 8-13</a:t>
            </a:r>
          </a:p>
          <a:p>
            <a:pPr lvl="1">
              <a:buFontTx/>
              <a:buNone/>
            </a:pPr>
            <a:r>
              <a:rPr lang="en-US" altLang="en-US"/>
              <a:t>Audio CDs have dynamic range of about 95 dB</a:t>
            </a:r>
          </a:p>
          <a:p>
            <a:pPr lvl="1">
              <a:buFontTx/>
              <a:buNone/>
            </a:pPr>
            <a:r>
              <a:rPr lang="en-US" altLang="en-US"/>
              <a:t>Noise is quantization error (see slide 8-9)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Number Placeholder 5">
            <a:extLst>
              <a:ext uri="{FF2B5EF4-FFF2-40B4-BE49-F238E27FC236}">
                <a16:creationId xmlns:a16="http://schemas.microsoft.com/office/drawing/2014/main" id="{2133F922-4401-B286-437B-89787C37FA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0">
                <a:solidFill>
                  <a:schemeClr val="tx1"/>
                </a:solidFill>
              </a:rPr>
              <a:t>8 - </a:t>
            </a:r>
            <a:fld id="{50E7973D-64E1-EE44-81D7-2B710F36E53D}" type="slidenum">
              <a:rPr lang="en-US" altLang="en-US" sz="1400" b="0" smtClean="0">
                <a:solidFill>
                  <a:schemeClr val="tx1"/>
                </a:solidFill>
              </a:rPr>
              <a:pPr>
                <a:spcBef>
                  <a:spcPct val="0"/>
                </a:spcBef>
                <a:buFontTx/>
                <a:buNone/>
              </a:pPr>
              <a:t>7</a:t>
            </a:fld>
            <a:endParaRPr lang="en-US" altLang="en-US" sz="1400" b="0">
              <a:solidFill>
                <a:schemeClr val="tx1"/>
              </a:solidFill>
            </a:endParaRPr>
          </a:p>
        </p:txBody>
      </p:sp>
      <p:sp>
        <p:nvSpPr>
          <p:cNvPr id="21506" name="Rectangle 2">
            <a:extLst>
              <a:ext uri="{FF2B5EF4-FFF2-40B4-BE49-F238E27FC236}">
                <a16:creationId xmlns:a16="http://schemas.microsoft.com/office/drawing/2014/main" id="{1F9C9D32-FDB9-7120-135E-92A7AF025FC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Dynamic Range</a:t>
            </a:r>
          </a:p>
        </p:txBody>
      </p:sp>
      <p:sp>
        <p:nvSpPr>
          <p:cNvPr id="2053" name="Rectangle 3">
            <a:extLst>
              <a:ext uri="{FF2B5EF4-FFF2-40B4-BE49-F238E27FC236}">
                <a16:creationId xmlns:a16="http://schemas.microsoft.com/office/drawing/2014/main" id="{639FEAFE-DD97-1AC0-88F3-1D08311D947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4800600" cy="6096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Signal-to-noise ratio in dB</a:t>
            </a:r>
          </a:p>
        </p:txBody>
      </p:sp>
      <p:graphicFrame>
        <p:nvGraphicFramePr>
          <p:cNvPr id="2050" name="Object 4">
            <a:extLst>
              <a:ext uri="{FF2B5EF4-FFF2-40B4-BE49-F238E27FC236}">
                <a16:creationId xmlns:a16="http://schemas.microsoft.com/office/drawing/2014/main" id="{AB97443F-F2F9-F3F3-467F-6C9DC35742CC}"/>
              </a:ext>
            </a:extLst>
          </p:cNvPr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914400" y="1974850"/>
          <a:ext cx="3733800" cy="1530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48564800" imgH="19900900" progId="Equation.3">
                  <p:embed/>
                </p:oleObj>
              </mc:Choice>
              <mc:Fallback>
                <p:oleObj name="Equation" r:id="rId2" imgW="48564800" imgH="199009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1974850"/>
                        <a:ext cx="3733800" cy="1530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09" name="Text Box 8">
            <a:extLst>
              <a:ext uri="{FF2B5EF4-FFF2-40B4-BE49-F238E27FC236}">
                <a16:creationId xmlns:a16="http://schemas.microsoft.com/office/drawing/2014/main" id="{526AD6A6-C123-4FBE-545F-215CCBD19A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2600" y="1600200"/>
            <a:ext cx="3200400" cy="2657475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buFontTx/>
              <a:buNone/>
            </a:pPr>
            <a:r>
              <a:rPr lang="en-US" altLang="en-US" sz="2400">
                <a:solidFill>
                  <a:schemeClr val="tx1"/>
                </a:solidFill>
              </a:rPr>
              <a:t>Why 10 log</a:t>
            </a:r>
            <a:r>
              <a:rPr lang="en-US" altLang="en-US" sz="2400" baseline="-25000">
                <a:solidFill>
                  <a:schemeClr val="tx1"/>
                </a:solidFill>
              </a:rPr>
              <a:t>10</a:t>
            </a:r>
            <a:r>
              <a:rPr lang="en-US" altLang="en-US" sz="2400">
                <a:solidFill>
                  <a:schemeClr val="tx1"/>
                </a:solidFill>
              </a:rPr>
              <a:t> ?</a:t>
            </a:r>
          </a:p>
          <a:p>
            <a:pPr algn="ctr">
              <a:buFontTx/>
              <a:buNone/>
            </a:pPr>
            <a:r>
              <a:rPr lang="en-US" altLang="en-US" sz="2400" b="0">
                <a:solidFill>
                  <a:schemeClr val="tx1"/>
                </a:solidFill>
              </a:rPr>
              <a:t>For amplitude </a:t>
            </a:r>
            <a:r>
              <a:rPr lang="en-US" altLang="en-US" sz="2400" b="0" i="1">
                <a:solidFill>
                  <a:schemeClr val="tx1"/>
                </a:solidFill>
              </a:rPr>
              <a:t>A</a:t>
            </a:r>
            <a:r>
              <a:rPr lang="en-US" altLang="en-US" sz="2400" b="0">
                <a:solidFill>
                  <a:schemeClr val="tx1"/>
                </a:solidFill>
              </a:rPr>
              <a:t>,</a:t>
            </a:r>
          </a:p>
          <a:p>
            <a:pPr algn="ctr">
              <a:buFontTx/>
              <a:buNone/>
            </a:pPr>
            <a:r>
              <a:rPr lang="en-US" altLang="en-US" sz="2400" b="0" i="1">
                <a:solidFill>
                  <a:schemeClr val="tx1"/>
                </a:solidFill>
              </a:rPr>
              <a:t>|A|</a:t>
            </a:r>
            <a:r>
              <a:rPr lang="en-US" altLang="en-US" sz="2400" b="0" baseline="-25000">
                <a:solidFill>
                  <a:schemeClr val="tx1"/>
                </a:solidFill>
              </a:rPr>
              <a:t>dB</a:t>
            </a:r>
            <a:r>
              <a:rPr lang="en-US" altLang="en-US" sz="2400" b="0">
                <a:solidFill>
                  <a:schemeClr val="tx1"/>
                </a:solidFill>
              </a:rPr>
              <a:t> = 20 log</a:t>
            </a:r>
            <a:r>
              <a:rPr lang="en-US" altLang="en-US" sz="2400" b="0" baseline="-25000">
                <a:solidFill>
                  <a:schemeClr val="tx1"/>
                </a:solidFill>
              </a:rPr>
              <a:t>10</a:t>
            </a:r>
            <a:r>
              <a:rPr lang="en-US" altLang="en-US" sz="2400" b="0">
                <a:solidFill>
                  <a:schemeClr val="tx1"/>
                </a:solidFill>
              </a:rPr>
              <a:t> |</a:t>
            </a:r>
            <a:r>
              <a:rPr lang="en-US" altLang="en-US" sz="2400" b="0" i="1">
                <a:solidFill>
                  <a:schemeClr val="tx1"/>
                </a:solidFill>
              </a:rPr>
              <a:t>A|</a:t>
            </a:r>
          </a:p>
          <a:p>
            <a:pPr algn="ctr">
              <a:buFontTx/>
              <a:buNone/>
            </a:pPr>
            <a:r>
              <a:rPr lang="en-US" altLang="en-US" sz="2400" b="0">
                <a:solidFill>
                  <a:schemeClr val="tx1"/>
                </a:solidFill>
              </a:rPr>
              <a:t>With power </a:t>
            </a:r>
            <a:r>
              <a:rPr lang="en-US" altLang="en-US" sz="2400" b="0" i="1">
                <a:solidFill>
                  <a:schemeClr val="tx1"/>
                </a:solidFill>
              </a:rPr>
              <a:t>P </a:t>
            </a:r>
            <a:r>
              <a:rPr lang="en-US" altLang="en-US" sz="2400" b="0" i="1">
                <a:solidFill>
                  <a:schemeClr val="tx1"/>
                </a:solidFill>
                <a:sym typeface="Symbol" pitchFamily="2" charset="2"/>
              </a:rPr>
              <a:t> |</a:t>
            </a:r>
            <a:r>
              <a:rPr lang="en-US" altLang="en-US" sz="2400" b="0" i="1">
                <a:solidFill>
                  <a:schemeClr val="tx1"/>
                </a:solidFill>
              </a:rPr>
              <a:t>A|</a:t>
            </a:r>
            <a:r>
              <a:rPr lang="en-US" altLang="en-US" sz="2400" b="0" baseline="30000">
                <a:solidFill>
                  <a:schemeClr val="tx1"/>
                </a:solidFill>
              </a:rPr>
              <a:t>2 </a:t>
            </a:r>
            <a:r>
              <a:rPr lang="en-US" altLang="en-US" sz="2400" b="0">
                <a:solidFill>
                  <a:schemeClr val="tx1"/>
                </a:solidFill>
              </a:rPr>
              <a:t>,</a:t>
            </a:r>
            <a:endParaRPr lang="en-US" altLang="en-US" sz="2400" b="0">
              <a:solidFill>
                <a:schemeClr val="tx1"/>
              </a:solidFill>
              <a:sym typeface="Symbol" pitchFamily="2" charset="2"/>
            </a:endParaRPr>
          </a:p>
          <a:p>
            <a:pPr algn="ctr">
              <a:buFontTx/>
              <a:buNone/>
            </a:pPr>
            <a:r>
              <a:rPr lang="en-US" altLang="en-US" sz="2400" b="0" i="1">
                <a:solidFill>
                  <a:schemeClr val="tx1"/>
                </a:solidFill>
              </a:rPr>
              <a:t>P</a:t>
            </a:r>
            <a:r>
              <a:rPr lang="en-US" altLang="en-US" sz="2400" b="0" baseline="-25000">
                <a:solidFill>
                  <a:schemeClr val="tx1"/>
                </a:solidFill>
              </a:rPr>
              <a:t>dB</a:t>
            </a:r>
            <a:r>
              <a:rPr lang="en-US" altLang="en-US" sz="2400" b="0">
                <a:solidFill>
                  <a:schemeClr val="tx1"/>
                </a:solidFill>
              </a:rPr>
              <a:t> = 10 log</a:t>
            </a:r>
            <a:r>
              <a:rPr lang="en-US" altLang="en-US" sz="2400" b="0" baseline="-25000">
                <a:solidFill>
                  <a:schemeClr val="tx1"/>
                </a:solidFill>
              </a:rPr>
              <a:t>10</a:t>
            </a:r>
            <a:r>
              <a:rPr lang="en-US" altLang="en-US" sz="2400" b="0">
                <a:solidFill>
                  <a:schemeClr val="tx1"/>
                </a:solidFill>
              </a:rPr>
              <a:t> |</a:t>
            </a:r>
            <a:r>
              <a:rPr lang="en-US" altLang="en-US" sz="2400" b="0" i="1">
                <a:solidFill>
                  <a:schemeClr val="tx1"/>
                </a:solidFill>
              </a:rPr>
              <a:t>A|</a:t>
            </a:r>
            <a:r>
              <a:rPr lang="en-US" altLang="en-US" sz="2400" b="0" baseline="30000">
                <a:solidFill>
                  <a:schemeClr val="tx1"/>
                </a:solidFill>
              </a:rPr>
              <a:t>2</a:t>
            </a:r>
          </a:p>
          <a:p>
            <a:pPr algn="ctr">
              <a:buFontTx/>
              <a:buNone/>
            </a:pPr>
            <a:r>
              <a:rPr lang="en-US" altLang="en-US" sz="2400" b="0" i="1">
                <a:solidFill>
                  <a:schemeClr val="tx1"/>
                </a:solidFill>
              </a:rPr>
              <a:t>P</a:t>
            </a:r>
            <a:r>
              <a:rPr lang="en-US" altLang="en-US" sz="2400" b="0" baseline="-25000">
                <a:solidFill>
                  <a:schemeClr val="tx1"/>
                </a:solidFill>
              </a:rPr>
              <a:t>dB</a:t>
            </a:r>
            <a:r>
              <a:rPr lang="en-US" altLang="en-US" sz="2400" b="0">
                <a:solidFill>
                  <a:schemeClr val="tx1"/>
                </a:solidFill>
              </a:rPr>
              <a:t> = 20 log</a:t>
            </a:r>
            <a:r>
              <a:rPr lang="en-US" altLang="en-US" sz="2400" b="0" baseline="-25000">
                <a:solidFill>
                  <a:schemeClr val="tx1"/>
                </a:solidFill>
              </a:rPr>
              <a:t>10</a:t>
            </a:r>
            <a:r>
              <a:rPr lang="en-US" altLang="en-US" sz="2400" b="0">
                <a:solidFill>
                  <a:schemeClr val="tx1"/>
                </a:solidFill>
              </a:rPr>
              <a:t> |</a:t>
            </a:r>
            <a:r>
              <a:rPr lang="en-US" altLang="en-US" sz="2400" b="0" i="1">
                <a:solidFill>
                  <a:schemeClr val="tx1"/>
                </a:solidFill>
              </a:rPr>
              <a:t>A|</a:t>
            </a:r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CF05CC16-5BDC-D03A-4663-18B6A44C6B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3505200"/>
            <a:ext cx="4800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/>
              <a:t>For linear systems,</a:t>
            </a:r>
            <a:br>
              <a:rPr lang="en-US" altLang="en-US"/>
            </a:br>
            <a:r>
              <a:rPr lang="en-US" altLang="en-US"/>
              <a:t>dynamic range equals SNR</a:t>
            </a: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153574AB-E5A9-8A94-CEA9-687116360F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4495800"/>
            <a:ext cx="830580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/>
              <a:t>Lowpass anti-aliasing filter for audio CD format</a:t>
            </a:r>
          </a:p>
          <a:p>
            <a:pPr lvl="1">
              <a:buFontTx/>
              <a:buNone/>
            </a:pPr>
            <a:r>
              <a:rPr lang="en-US" altLang="en-US"/>
              <a:t>Ideal magnitude response of 0 dB over passband</a:t>
            </a:r>
          </a:p>
          <a:p>
            <a:pPr lvl="1">
              <a:buFontTx/>
              <a:buNone/>
            </a:pPr>
            <a:r>
              <a:rPr lang="en-US" altLang="en-US"/>
              <a:t>A</a:t>
            </a:r>
            <a:r>
              <a:rPr lang="en-US" altLang="en-US" baseline="-25000"/>
              <a:t>stopband</a:t>
            </a:r>
            <a:r>
              <a:rPr lang="en-US" altLang="en-US"/>
              <a:t> = 0 dB </a:t>
            </a:r>
            <a:r>
              <a:rPr lang="en-US" altLang="en-US">
                <a:sym typeface="Symbol" pitchFamily="2" charset="2"/>
              </a:rPr>
              <a:t> Noise Power in dB = -98.08 dB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 build="p" autoUpdateAnimBg="0"/>
      <p:bldP spid="21509" grpId="0" animBg="1"/>
      <p:bldP spid="7" grpId="0" build="p" autoUpdateAnimBg="0"/>
      <p:bldP spid="8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Number Placeholder 5">
            <a:extLst>
              <a:ext uri="{FF2B5EF4-FFF2-40B4-BE49-F238E27FC236}">
                <a16:creationId xmlns:a16="http://schemas.microsoft.com/office/drawing/2014/main" id="{C047D624-B0E9-F800-3154-00D4B9488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0">
                <a:solidFill>
                  <a:schemeClr val="tx1"/>
                </a:solidFill>
              </a:rPr>
              <a:t>8 - </a:t>
            </a:r>
            <a:fld id="{70C62E96-984B-B04F-BD20-8066AC9138DD}" type="slidenum">
              <a:rPr lang="en-US" altLang="en-US" sz="1400" b="0" smtClean="0">
                <a:solidFill>
                  <a:schemeClr val="tx1"/>
                </a:solidFill>
              </a:rPr>
              <a:pPr>
                <a:spcBef>
                  <a:spcPct val="0"/>
                </a:spcBef>
                <a:buFontTx/>
                <a:buNone/>
              </a:pPr>
              <a:t>8</a:t>
            </a:fld>
            <a:endParaRPr lang="en-US" altLang="en-US" sz="1400" b="0">
              <a:solidFill>
                <a:schemeClr val="tx1"/>
              </a:solidFill>
            </a:endParaRPr>
          </a:p>
        </p:txBody>
      </p:sp>
      <p:sp>
        <p:nvSpPr>
          <p:cNvPr id="22530" name="Rectangle 2050">
            <a:extLst>
              <a:ext uri="{FF2B5EF4-FFF2-40B4-BE49-F238E27FC236}">
                <a16:creationId xmlns:a16="http://schemas.microsoft.com/office/drawing/2014/main" id="{A07E6519-F756-3C41-6BE5-761750423C5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Dynamic Range in Audio</a:t>
            </a:r>
          </a:p>
        </p:txBody>
      </p:sp>
      <p:sp>
        <p:nvSpPr>
          <p:cNvPr id="22531" name="Rectangle 2051">
            <a:extLst>
              <a:ext uri="{FF2B5EF4-FFF2-40B4-BE49-F238E27FC236}">
                <a16:creationId xmlns:a16="http://schemas.microsoft.com/office/drawing/2014/main" id="{1B537EC4-D83D-7CE0-1E9B-EBD342AE286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305800" cy="2514600"/>
          </a:xfrm>
        </p:spPr>
        <p:txBody>
          <a:bodyPr/>
          <a:lstStyle/>
          <a:p>
            <a:pPr marL="457200" indent="-457200">
              <a:lnSpc>
                <a:spcPct val="90000"/>
              </a:lnSpc>
            </a:pPr>
            <a:r>
              <a:rPr lang="en-US" altLang="en-US">
                <a:ea typeface="ＭＳ Ｐゴシック" panose="020B0600070205080204" pitchFamily="34" charset="-128"/>
              </a:rPr>
              <a:t>Sound Pressure Level (SPL)</a:t>
            </a:r>
          </a:p>
          <a:p>
            <a:pPr marL="838200" lvl="1" indent="-381000">
              <a:lnSpc>
                <a:spcPct val="90000"/>
              </a:lnSpc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Reference in dB SPL is 20 </a:t>
            </a:r>
            <a:r>
              <a:rPr lang="en-US" altLang="en-US">
                <a:ea typeface="ＭＳ Ｐゴシック" panose="020B0600070205080204" pitchFamily="34" charset="-128"/>
                <a:sym typeface="Symbol" pitchFamily="2" charset="2"/>
              </a:rPr>
              <a:t></a:t>
            </a:r>
            <a:r>
              <a:rPr lang="en-US" altLang="en-US">
                <a:ea typeface="ＭＳ Ｐゴシック" panose="020B0600070205080204" pitchFamily="34" charset="-128"/>
              </a:rPr>
              <a:t>Pa</a:t>
            </a:r>
            <a:br>
              <a:rPr lang="en-US" altLang="en-US">
                <a:ea typeface="ＭＳ Ｐゴシック" panose="020B0600070205080204" pitchFamily="34" charset="-128"/>
              </a:rPr>
            </a:br>
            <a:r>
              <a:rPr lang="en-US" altLang="en-US">
                <a:ea typeface="ＭＳ Ｐゴシック" panose="020B0600070205080204" pitchFamily="34" charset="-128"/>
              </a:rPr>
              <a:t>(threshold of hearing)</a:t>
            </a:r>
          </a:p>
          <a:p>
            <a:pPr marL="838200" lvl="1" indent="-381000">
              <a:lnSpc>
                <a:spcPct val="90000"/>
              </a:lnSpc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  40 dB SPL noise in typical living room</a:t>
            </a:r>
          </a:p>
          <a:p>
            <a:pPr marL="838200" lvl="1" indent="-381000">
              <a:lnSpc>
                <a:spcPct val="90000"/>
              </a:lnSpc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120 dB SPL threshold of pain</a:t>
            </a:r>
          </a:p>
          <a:p>
            <a:pPr marL="838200" lvl="1" indent="-381000">
              <a:lnSpc>
                <a:spcPct val="90000"/>
              </a:lnSpc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  80 dB SPL resulting dynamic range</a:t>
            </a:r>
          </a:p>
        </p:txBody>
      </p:sp>
      <p:sp>
        <p:nvSpPr>
          <p:cNvPr id="22532" name="Text Box 2053">
            <a:extLst>
              <a:ext uri="{FF2B5EF4-FFF2-40B4-BE49-F238E27FC236}">
                <a16:creationId xmlns:a16="http://schemas.microsoft.com/office/drawing/2014/main" id="{F0E59ED8-42B2-4EF9-5265-E27E440B31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4600" y="1374775"/>
            <a:ext cx="2514600" cy="22352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r>
              <a:rPr lang="en-US" altLang="en-US" sz="2000" b="0">
                <a:solidFill>
                  <a:schemeClr val="tx1"/>
                </a:solidFill>
              </a:rPr>
              <a:t>Anechoic room  10 dB</a:t>
            </a:r>
          </a:p>
          <a:p>
            <a:pPr algn="r">
              <a:spcBef>
                <a:spcPct val="0"/>
              </a:spcBef>
              <a:buFontTx/>
              <a:buNone/>
            </a:pPr>
            <a:r>
              <a:rPr lang="en-US" altLang="en-US" sz="2000" b="0">
                <a:solidFill>
                  <a:schemeClr val="tx1"/>
                </a:solidFill>
              </a:rPr>
              <a:t>Whisper  30 dB </a:t>
            </a:r>
          </a:p>
          <a:p>
            <a:pPr algn="r">
              <a:spcBef>
                <a:spcPct val="0"/>
              </a:spcBef>
              <a:buFontTx/>
              <a:buNone/>
            </a:pPr>
            <a:r>
              <a:rPr lang="en-US" altLang="en-US" sz="2000" b="0">
                <a:solidFill>
                  <a:schemeClr val="tx1"/>
                </a:solidFill>
              </a:rPr>
              <a:t>Rainfall  50 dB </a:t>
            </a:r>
          </a:p>
          <a:p>
            <a:pPr algn="r">
              <a:spcBef>
                <a:spcPct val="0"/>
              </a:spcBef>
              <a:buFontTx/>
              <a:buNone/>
            </a:pPr>
            <a:r>
              <a:rPr lang="en-US" altLang="en-US" sz="2000" b="0">
                <a:solidFill>
                  <a:schemeClr val="tx1"/>
                </a:solidFill>
              </a:rPr>
              <a:t>Dishwasher  60 dB </a:t>
            </a:r>
          </a:p>
          <a:p>
            <a:pPr algn="r">
              <a:spcBef>
                <a:spcPct val="0"/>
              </a:spcBef>
              <a:buFontTx/>
              <a:buNone/>
            </a:pPr>
            <a:r>
              <a:rPr lang="en-US" altLang="en-US" sz="2000" b="0">
                <a:solidFill>
                  <a:schemeClr val="tx1"/>
                </a:solidFill>
              </a:rPr>
              <a:t>City Traffic  85 dB</a:t>
            </a:r>
          </a:p>
          <a:p>
            <a:pPr algn="r">
              <a:spcBef>
                <a:spcPct val="0"/>
              </a:spcBef>
              <a:buFontTx/>
              <a:buNone/>
            </a:pPr>
            <a:r>
              <a:rPr lang="en-US" altLang="en-US" sz="2000" b="0">
                <a:solidFill>
                  <a:schemeClr val="tx1"/>
                </a:solidFill>
              </a:rPr>
              <a:t>Leaf Blower  110 dB </a:t>
            </a:r>
          </a:p>
          <a:p>
            <a:pPr algn="r">
              <a:spcBef>
                <a:spcPct val="0"/>
              </a:spcBef>
              <a:buFontTx/>
              <a:buNone/>
            </a:pPr>
            <a:r>
              <a:rPr lang="en-US" altLang="en-US" sz="2000" b="0">
                <a:solidFill>
                  <a:schemeClr val="tx1"/>
                </a:solidFill>
              </a:rPr>
              <a:t>Siren 120 dB </a:t>
            </a:r>
          </a:p>
        </p:txBody>
      </p:sp>
      <p:sp>
        <p:nvSpPr>
          <p:cNvPr id="22533" name="Text Box 2054">
            <a:extLst>
              <a:ext uri="{FF2B5EF4-FFF2-40B4-BE49-F238E27FC236}">
                <a16:creationId xmlns:a16="http://schemas.microsoft.com/office/drawing/2014/main" id="{AA9CC133-A6ED-9393-9ACE-DF2268B993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48400" y="3641725"/>
            <a:ext cx="25908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2000" b="0" i="1">
                <a:solidFill>
                  <a:schemeClr val="tx1"/>
                </a:solidFill>
              </a:rPr>
              <a:t>Slide by Dr. Thomas D. Kite, Audio Precision</a:t>
            </a:r>
          </a:p>
        </p:txBody>
      </p:sp>
      <p:sp>
        <p:nvSpPr>
          <p:cNvPr id="7" name="Rectangle 2051">
            <a:extLst>
              <a:ext uri="{FF2B5EF4-FFF2-40B4-BE49-F238E27FC236}">
                <a16:creationId xmlns:a16="http://schemas.microsoft.com/office/drawing/2014/main" id="{C3726EA7-8682-F777-91B6-DBC45D441D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3962400"/>
            <a:ext cx="8305800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838200" indent="-38100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n-US"/>
              <a:t>Estimating dynamic range</a:t>
            </a:r>
          </a:p>
          <a:p>
            <a:pPr lvl="1">
              <a:lnSpc>
                <a:spcPct val="90000"/>
              </a:lnSpc>
              <a:buFontTx/>
              <a:buAutoNum type="alphaLcParenBoth"/>
            </a:pPr>
            <a:r>
              <a:rPr lang="en-US" altLang="en-US"/>
              <a:t>Find maximum RMS output of the linear system with some specified amount of distortion, typically 1%</a:t>
            </a:r>
          </a:p>
          <a:p>
            <a:pPr lvl="1">
              <a:lnSpc>
                <a:spcPct val="90000"/>
              </a:lnSpc>
              <a:buFontTx/>
              <a:buAutoNum type="alphaLcParenBoth"/>
            </a:pPr>
            <a:r>
              <a:rPr lang="en-US" altLang="en-US"/>
              <a:t>Find RMS output of system with small input signal (e.g.</a:t>
            </a:r>
            <a:br>
              <a:rPr lang="en-US" altLang="en-US"/>
            </a:br>
            <a:r>
              <a:rPr lang="en-US" altLang="en-US"/>
              <a:t>-60 dB of full scale) with input signal removed from output</a:t>
            </a:r>
          </a:p>
          <a:p>
            <a:pPr lvl="1">
              <a:lnSpc>
                <a:spcPct val="90000"/>
              </a:lnSpc>
              <a:buFontTx/>
              <a:buAutoNum type="alphaLcParenBoth"/>
            </a:pPr>
            <a:r>
              <a:rPr lang="en-US" altLang="en-US"/>
              <a:t>Divide (b) into (a) to find the dynamic range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2" grpId="0" animBg="1"/>
      <p:bldP spid="22533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>
            <a:extLst>
              <a:ext uri="{FF2B5EF4-FFF2-40B4-BE49-F238E27FC236}">
                <a16:creationId xmlns:a16="http://schemas.microsoft.com/office/drawing/2014/main" id="{029E4E77-0ABA-A329-987C-65F4F7FF05B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Quantization Error (Noise) Analysis</a:t>
            </a:r>
          </a:p>
        </p:txBody>
      </p:sp>
      <p:sp>
        <p:nvSpPr>
          <p:cNvPr id="23555" name="Rectangle 3">
            <a:extLst>
              <a:ext uri="{FF2B5EF4-FFF2-40B4-BE49-F238E27FC236}">
                <a16:creationId xmlns:a16="http://schemas.microsoft.com/office/drawing/2014/main" id="{21C23C44-4E87-BA8F-A271-B6BA2E016764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447800"/>
            <a:ext cx="4076700" cy="19050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Quantization output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Input signal plus noise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Noise is difference of output and input signals</a:t>
            </a:r>
          </a:p>
        </p:txBody>
      </p:sp>
      <p:grpSp>
        <p:nvGrpSpPr>
          <p:cNvPr id="23557" name="Group 14">
            <a:extLst>
              <a:ext uri="{FF2B5EF4-FFF2-40B4-BE49-F238E27FC236}">
                <a16:creationId xmlns:a16="http://schemas.microsoft.com/office/drawing/2014/main" id="{65D2424D-982B-C6E8-C05C-FF99AD02549F}"/>
              </a:ext>
            </a:extLst>
          </p:cNvPr>
          <p:cNvGrpSpPr>
            <a:grpSpLocks/>
          </p:cNvGrpSpPr>
          <p:nvPr/>
        </p:nvGrpSpPr>
        <p:grpSpPr bwMode="auto">
          <a:xfrm>
            <a:off x="1143000" y="4784725"/>
            <a:ext cx="2895600" cy="549275"/>
            <a:chOff x="720" y="3014"/>
            <a:chExt cx="1824" cy="346"/>
          </a:xfrm>
        </p:grpSpPr>
        <p:sp>
          <p:nvSpPr>
            <p:cNvPr id="23562" name="Line 5">
              <a:extLst>
                <a:ext uri="{FF2B5EF4-FFF2-40B4-BE49-F238E27FC236}">
                  <a16:creationId xmlns:a16="http://schemas.microsoft.com/office/drawing/2014/main" id="{1823A40E-8ADD-C2D1-B3FB-FB7034F3563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68" y="3158"/>
              <a:ext cx="528" cy="0"/>
            </a:xfrm>
            <a:prstGeom prst="line">
              <a:avLst/>
            </a:prstGeom>
            <a:noFill/>
            <a:ln w="19050">
              <a:solidFill>
                <a:srgbClr val="FF010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563" name="Text Box 6">
              <a:extLst>
                <a:ext uri="{FF2B5EF4-FFF2-40B4-BE49-F238E27FC236}">
                  <a16:creationId xmlns:a16="http://schemas.microsoft.com/office/drawing/2014/main" id="{D2BC2B69-4C95-024A-1AB8-6D985116855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96" y="3014"/>
              <a:ext cx="720" cy="300"/>
            </a:xfrm>
            <a:prstGeom prst="rect">
              <a:avLst/>
            </a:prstGeom>
            <a:noFill/>
            <a:ln w="19050">
              <a:solidFill>
                <a:srgbClr val="FF010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2400" b="0" i="1">
                  <a:solidFill>
                    <a:srgbClr val="6600FF"/>
                  </a:solidFill>
                </a:rPr>
                <a:t>Q</a:t>
              </a:r>
              <a:r>
                <a:rPr lang="en-US" altLang="en-US" sz="2400" b="0" baseline="-25000">
                  <a:solidFill>
                    <a:srgbClr val="6600FF"/>
                  </a:solidFill>
                </a:rPr>
                <a:t>B</a:t>
              </a:r>
              <a:r>
                <a:rPr lang="en-US" altLang="en-US" sz="2400" b="0">
                  <a:solidFill>
                    <a:srgbClr val="6600FF"/>
                  </a:solidFill>
                </a:rPr>
                <a:t>[ · ]</a:t>
              </a:r>
            </a:p>
          </p:txBody>
        </p:sp>
        <p:sp>
          <p:nvSpPr>
            <p:cNvPr id="23564" name="Line 7">
              <a:extLst>
                <a:ext uri="{FF2B5EF4-FFF2-40B4-BE49-F238E27FC236}">
                  <a16:creationId xmlns:a16="http://schemas.microsoft.com/office/drawing/2014/main" id="{98A2BCBF-D1F6-1BF6-7BB2-BE4AA12D724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16" y="3158"/>
              <a:ext cx="528" cy="0"/>
            </a:xfrm>
            <a:prstGeom prst="line">
              <a:avLst/>
            </a:prstGeom>
            <a:noFill/>
            <a:ln w="19050">
              <a:solidFill>
                <a:srgbClr val="FF010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565" name="Text Box 8">
              <a:extLst>
                <a:ext uri="{FF2B5EF4-FFF2-40B4-BE49-F238E27FC236}">
                  <a16:creationId xmlns:a16="http://schemas.microsoft.com/office/drawing/2014/main" id="{D8154B9D-A41D-6843-0E3A-61B02A3A124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0" y="3110"/>
              <a:ext cx="432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2000" b="0" i="1">
                  <a:solidFill>
                    <a:schemeClr val="tx1"/>
                  </a:solidFill>
                </a:rPr>
                <a:t>m</a:t>
              </a:r>
            </a:p>
          </p:txBody>
        </p:sp>
        <p:sp>
          <p:nvSpPr>
            <p:cNvPr id="23566" name="Text Box 9">
              <a:extLst>
                <a:ext uri="{FF2B5EF4-FFF2-40B4-BE49-F238E27FC236}">
                  <a16:creationId xmlns:a16="http://schemas.microsoft.com/office/drawing/2014/main" id="{7E61A198-2CD5-E647-C0C0-FC436675E73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64" y="3110"/>
              <a:ext cx="432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2000" b="0" i="1">
                  <a:solidFill>
                    <a:schemeClr val="tx1"/>
                  </a:solidFill>
                </a:rPr>
                <a:t>v</a:t>
              </a:r>
            </a:p>
          </p:txBody>
        </p:sp>
      </p:grpSp>
      <p:graphicFrame>
        <p:nvGraphicFramePr>
          <p:cNvPr id="23558" name="Object 0">
            <a:extLst>
              <a:ext uri="{FF2B5EF4-FFF2-40B4-BE49-F238E27FC236}">
                <a16:creationId xmlns:a16="http://schemas.microsoft.com/office/drawing/2014/main" id="{D1A27CDA-A457-A769-C931-A173C5FB89A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295400" y="5988050"/>
          <a:ext cx="2667000" cy="412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32181800" imgH="4978400" progId="Equation.3">
                  <p:embed/>
                </p:oleObj>
              </mc:Choice>
              <mc:Fallback>
                <p:oleObj name="Equation" r:id="rId2" imgW="32181800" imgH="4978400" progId="Equation.3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5988050"/>
                        <a:ext cx="2667000" cy="412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59" name="Object 1">
            <a:extLst>
              <a:ext uri="{FF2B5EF4-FFF2-40B4-BE49-F238E27FC236}">
                <a16:creationId xmlns:a16="http://schemas.microsoft.com/office/drawing/2014/main" id="{52914AB3-1566-51D2-F450-7460EC3F481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39478900"/>
              </p:ext>
            </p:extLst>
          </p:nvPr>
        </p:nvGraphicFramePr>
        <p:xfrm>
          <a:off x="7467600" y="6029325"/>
          <a:ext cx="1066800" cy="676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4338300" imgH="9067800" progId="Equation.3">
                  <p:embed/>
                </p:oleObj>
              </mc:Choice>
              <mc:Fallback>
                <p:oleObj name="Equation" r:id="rId4" imgW="14338300" imgH="90678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67600" y="6029325"/>
                        <a:ext cx="1066800" cy="676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3">
            <a:extLst>
              <a:ext uri="{FF2B5EF4-FFF2-40B4-BE49-F238E27FC236}">
                <a16:creationId xmlns:a16="http://schemas.microsoft.com/office/drawing/2014/main" id="{D0AF9930-A8D6-97DB-223A-D5EEBC5B0E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3" y="3200400"/>
            <a:ext cx="40767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/>
              <a:t>Signal-to-noise ratio (SNR) derivation</a:t>
            </a:r>
          </a:p>
          <a:p>
            <a:pPr lvl="1">
              <a:buFontTx/>
              <a:buNone/>
            </a:pPr>
            <a:r>
              <a:rPr lang="en-US" altLang="en-US"/>
              <a:t>Quantize to </a:t>
            </a:r>
            <a:r>
              <a:rPr lang="en-US" altLang="en-US" i="1"/>
              <a:t>B</a:t>
            </a:r>
            <a:r>
              <a:rPr lang="en-US" altLang="en-US"/>
              <a:t> bits</a:t>
            </a:r>
          </a:p>
        </p:txBody>
      </p:sp>
      <p:sp>
        <p:nvSpPr>
          <p:cNvPr id="15" name="Rectangle 3">
            <a:extLst>
              <a:ext uri="{FF2B5EF4-FFF2-40B4-BE49-F238E27FC236}">
                <a16:creationId xmlns:a16="http://schemas.microsoft.com/office/drawing/2014/main" id="{B99D5E28-683A-05A4-1A65-3FC8BED96E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5486400"/>
            <a:ext cx="40767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lvl="1">
              <a:buFontTx/>
              <a:buNone/>
            </a:pPr>
            <a:r>
              <a:rPr lang="en-US" altLang="en-US" dirty="0"/>
              <a:t>Quantization error (noise)</a:t>
            </a:r>
          </a:p>
        </p:txBody>
      </p:sp>
      <p:sp>
        <p:nvSpPr>
          <p:cNvPr id="18" name="Rectangle 3">
            <a:extLst>
              <a:ext uri="{FF2B5EF4-FFF2-40B4-BE49-F238E27FC236}">
                <a16:creationId xmlns:a16="http://schemas.microsoft.com/office/drawing/2014/main" id="{D26E2202-4AE4-C576-B8C1-D0BB1B43CD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0" y="1447799"/>
            <a:ext cx="4343400" cy="471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dirty="0"/>
              <a:t>Uniform midrise quant.</a:t>
            </a:r>
          </a:p>
          <a:p>
            <a:pPr lvl="1">
              <a:buFontTx/>
              <a:buNone/>
            </a:pPr>
            <a:endParaRPr lang="en-US" altLang="en-US" dirty="0"/>
          </a:p>
        </p:txBody>
      </p:sp>
      <p:sp>
        <p:nvSpPr>
          <p:cNvPr id="23568" name="Rectangle 3">
            <a:extLst>
              <a:ext uri="{FF2B5EF4-FFF2-40B4-BE49-F238E27FC236}">
                <a16:creationId xmlns:a16="http://schemas.microsoft.com/office/drawing/2014/main" id="{49D13E96-439D-DD77-9318-E9DDCB50D5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10100" y="3941890"/>
            <a:ext cx="4152900" cy="2458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lvl="1">
              <a:buNone/>
            </a:pPr>
            <a:r>
              <a:rPr lang="en-US" altLang="en-US" dirty="0">
                <a:sym typeface="Symbol" pitchFamily="2" charset="2"/>
              </a:rPr>
              <a:t>Input in “linear” region:</a:t>
            </a:r>
            <a:br>
              <a:rPr lang="en-US" altLang="en-US" dirty="0">
                <a:sym typeface="Symbol" pitchFamily="2" charset="2"/>
              </a:rPr>
            </a:br>
            <a:r>
              <a:rPr lang="en-US" altLang="en-US" i="1" dirty="0"/>
              <a:t>m</a:t>
            </a:r>
            <a:r>
              <a:rPr lang="en-US" altLang="en-US" dirty="0"/>
              <a:t> </a:t>
            </a:r>
            <a:r>
              <a:rPr lang="en-US" altLang="en-US" dirty="0">
                <a:sym typeface="Symbol" pitchFamily="2" charset="2"/>
              </a:rPr>
              <a:t> (-</a:t>
            </a:r>
            <a:r>
              <a:rPr lang="en-US" altLang="en-US" i="1" dirty="0" err="1">
                <a:sym typeface="Symbol" pitchFamily="2" charset="2"/>
              </a:rPr>
              <a:t>m</a:t>
            </a:r>
            <a:r>
              <a:rPr lang="en-US" altLang="en-US" baseline="-25000" dirty="0" err="1">
                <a:sym typeface="Symbol" pitchFamily="2" charset="2"/>
              </a:rPr>
              <a:t>max</a:t>
            </a:r>
            <a:r>
              <a:rPr lang="en-US" altLang="en-US" dirty="0">
                <a:sym typeface="Symbol" pitchFamily="2" charset="2"/>
              </a:rPr>
              <a:t>, </a:t>
            </a:r>
            <a:r>
              <a:rPr lang="en-US" altLang="en-US" i="1" dirty="0" err="1">
                <a:sym typeface="Symbol" pitchFamily="2" charset="2"/>
              </a:rPr>
              <a:t>m</a:t>
            </a:r>
            <a:r>
              <a:rPr lang="en-US" altLang="en-US" baseline="-25000" dirty="0" err="1">
                <a:sym typeface="Symbol" pitchFamily="2" charset="2"/>
              </a:rPr>
              <a:t>max</a:t>
            </a:r>
            <a:r>
              <a:rPr lang="en-US" altLang="en-US" dirty="0">
                <a:sym typeface="Symbol" pitchFamily="2" charset="2"/>
              </a:rPr>
              <a:t>)</a:t>
            </a:r>
          </a:p>
          <a:p>
            <a:pPr lvl="1">
              <a:buFontTx/>
              <a:buNone/>
            </a:pPr>
            <a:r>
              <a:rPr lang="en-US" altLang="en-US" dirty="0">
                <a:sym typeface="Symbol" pitchFamily="2" charset="2"/>
              </a:rPr>
              <a:t>Quantization error (noise) </a:t>
            </a:r>
            <a:r>
              <a:rPr lang="en-US" altLang="en-US" i="1" dirty="0">
                <a:sym typeface="Symbol" pitchFamily="2" charset="2"/>
              </a:rPr>
              <a:t>Q</a:t>
            </a:r>
            <a:r>
              <a:rPr lang="en-US" altLang="en-US" dirty="0">
                <a:sym typeface="Symbol" pitchFamily="2" charset="2"/>
              </a:rPr>
              <a:t> is uniformly distributed</a:t>
            </a:r>
          </a:p>
          <a:p>
            <a:pPr lvl="1">
              <a:buFontTx/>
              <a:buNone/>
            </a:pPr>
            <a:r>
              <a:rPr lang="en-US" altLang="en-US" dirty="0">
                <a:sym typeface="Symbol" pitchFamily="2" charset="2"/>
              </a:rPr>
              <a:t>Quantization levels </a:t>
            </a:r>
            <a:r>
              <a:rPr lang="en-US" altLang="en-US" i="1" dirty="0">
                <a:sym typeface="Symbol" pitchFamily="2" charset="2"/>
              </a:rPr>
              <a:t>L</a:t>
            </a:r>
            <a:r>
              <a:rPr lang="en-US" altLang="en-US" dirty="0">
                <a:sym typeface="Symbol" pitchFamily="2" charset="2"/>
              </a:rPr>
              <a:t> = 2</a:t>
            </a:r>
            <a:r>
              <a:rPr lang="en-US" altLang="en-US" i="1" baseline="30000" dirty="0">
                <a:sym typeface="Symbol" pitchFamily="2" charset="2"/>
              </a:rPr>
              <a:t>B</a:t>
            </a:r>
            <a:r>
              <a:rPr lang="en-US" altLang="en-US" dirty="0">
                <a:sym typeface="Symbol" pitchFamily="2" charset="2"/>
              </a:rPr>
              <a:t> large enough so</a:t>
            </a:r>
            <a:endParaRPr lang="en-US" altLang="en-US" dirty="0"/>
          </a:p>
        </p:txBody>
      </p:sp>
      <p:grpSp>
        <p:nvGrpSpPr>
          <p:cNvPr id="23572" name="Group 23571">
            <a:extLst>
              <a:ext uri="{FF2B5EF4-FFF2-40B4-BE49-F238E27FC236}">
                <a16:creationId xmlns:a16="http://schemas.microsoft.com/office/drawing/2014/main" id="{A2FAF134-C9E0-420A-DCDA-0787E2D57B74}"/>
              </a:ext>
            </a:extLst>
          </p:cNvPr>
          <p:cNvGrpSpPr/>
          <p:nvPr/>
        </p:nvGrpSpPr>
        <p:grpSpPr>
          <a:xfrm>
            <a:off x="5181600" y="2007794"/>
            <a:ext cx="2116549" cy="1905000"/>
            <a:chOff x="5579651" y="2007794"/>
            <a:chExt cx="2438400" cy="2209800"/>
          </a:xfrm>
        </p:grpSpPr>
        <p:grpSp>
          <p:nvGrpSpPr>
            <p:cNvPr id="39" name="Group 2">
              <a:extLst>
                <a:ext uri="{FF2B5EF4-FFF2-40B4-BE49-F238E27FC236}">
                  <a16:creationId xmlns:a16="http://schemas.microsoft.com/office/drawing/2014/main" id="{96331CA6-46D8-2660-9520-37B9D21A4A3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884451" y="2769794"/>
              <a:ext cx="1828800" cy="1143000"/>
              <a:chOff x="6781800" y="5194300"/>
              <a:chExt cx="1828800" cy="1143000"/>
            </a:xfrm>
          </p:grpSpPr>
          <p:sp>
            <p:nvSpPr>
              <p:cNvPr id="62" name="Line 42">
                <a:extLst>
                  <a:ext uri="{FF2B5EF4-FFF2-40B4-BE49-F238E27FC236}">
                    <a16:creationId xmlns:a16="http://schemas.microsoft.com/office/drawing/2014/main" id="{9FA5EA81-24DD-677C-F81F-DA434B4DBBA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39000" y="5956300"/>
                <a:ext cx="457200" cy="0"/>
              </a:xfrm>
              <a:prstGeom prst="line">
                <a:avLst/>
              </a:prstGeom>
              <a:noFill/>
              <a:ln w="28575">
                <a:solidFill>
                  <a:srgbClr val="FF010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3" name="Line 43">
                <a:extLst>
                  <a:ext uri="{FF2B5EF4-FFF2-40B4-BE49-F238E27FC236}">
                    <a16:creationId xmlns:a16="http://schemas.microsoft.com/office/drawing/2014/main" id="{8316AC70-787A-607F-BDF1-C7DE14F53A6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696200" y="5575300"/>
                <a:ext cx="457200" cy="0"/>
              </a:xfrm>
              <a:prstGeom prst="line">
                <a:avLst/>
              </a:prstGeom>
              <a:noFill/>
              <a:ln w="28575">
                <a:solidFill>
                  <a:srgbClr val="FF010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552" name="Line 44">
                <a:extLst>
                  <a:ext uri="{FF2B5EF4-FFF2-40B4-BE49-F238E27FC236}">
                    <a16:creationId xmlns:a16="http://schemas.microsoft.com/office/drawing/2014/main" id="{A6671D4F-87D6-A579-8142-596CD46BA92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153400" y="5194300"/>
                <a:ext cx="457200" cy="0"/>
              </a:xfrm>
              <a:prstGeom prst="line">
                <a:avLst/>
              </a:prstGeom>
              <a:noFill/>
              <a:ln w="28575">
                <a:solidFill>
                  <a:srgbClr val="FF010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556" name="Line 45">
                <a:extLst>
                  <a:ext uri="{FF2B5EF4-FFF2-40B4-BE49-F238E27FC236}">
                    <a16:creationId xmlns:a16="http://schemas.microsoft.com/office/drawing/2014/main" id="{291A7A0F-5C38-3CAA-7498-31EAD9453D4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81800" y="6337300"/>
                <a:ext cx="457200" cy="0"/>
              </a:xfrm>
              <a:prstGeom prst="line">
                <a:avLst/>
              </a:prstGeom>
              <a:noFill/>
              <a:ln w="28575">
                <a:solidFill>
                  <a:srgbClr val="FF010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560" name="Line 46">
                <a:extLst>
                  <a:ext uri="{FF2B5EF4-FFF2-40B4-BE49-F238E27FC236}">
                    <a16:creationId xmlns:a16="http://schemas.microsoft.com/office/drawing/2014/main" id="{2D5932A3-737A-15D8-E781-63322F40101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7962900" y="5384800"/>
                <a:ext cx="381000" cy="0"/>
              </a:xfrm>
              <a:prstGeom prst="line">
                <a:avLst/>
              </a:prstGeom>
              <a:noFill/>
              <a:ln w="28575">
                <a:solidFill>
                  <a:srgbClr val="FF010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561" name="Line 47">
                <a:extLst>
                  <a:ext uri="{FF2B5EF4-FFF2-40B4-BE49-F238E27FC236}">
                    <a16:creationId xmlns:a16="http://schemas.microsoft.com/office/drawing/2014/main" id="{51010D01-6588-CFE6-B682-CA6CEFAC902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7505700" y="5765800"/>
                <a:ext cx="381000" cy="0"/>
              </a:xfrm>
              <a:prstGeom prst="line">
                <a:avLst/>
              </a:prstGeom>
              <a:noFill/>
              <a:ln w="28575">
                <a:solidFill>
                  <a:srgbClr val="FF010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567" name="Line 48">
                <a:extLst>
                  <a:ext uri="{FF2B5EF4-FFF2-40B4-BE49-F238E27FC236}">
                    <a16:creationId xmlns:a16="http://schemas.microsoft.com/office/drawing/2014/main" id="{D9101D42-40DA-F8E0-FA90-609409790E2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7048500" y="6134100"/>
                <a:ext cx="381000" cy="0"/>
              </a:xfrm>
              <a:prstGeom prst="line">
                <a:avLst/>
              </a:prstGeom>
              <a:noFill/>
              <a:ln w="28575">
                <a:solidFill>
                  <a:srgbClr val="FF010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40" name="Text Box 52">
              <a:extLst>
                <a:ext uri="{FF2B5EF4-FFF2-40B4-BE49-F238E27FC236}">
                  <a16:creationId xmlns:a16="http://schemas.microsoft.com/office/drawing/2014/main" id="{BDC47E7A-BED9-58D8-BBF1-681E3F19B92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55851" y="3447657"/>
              <a:ext cx="45720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600" b="0">
                  <a:solidFill>
                    <a:schemeClr val="tx1"/>
                  </a:solidFill>
                </a:rPr>
                <a:t>-2</a:t>
              </a:r>
            </a:p>
          </p:txBody>
        </p:sp>
        <p:sp>
          <p:nvSpPr>
            <p:cNvPr id="41" name="Rectangle 55">
              <a:extLst>
                <a:ext uri="{FF2B5EF4-FFF2-40B4-BE49-F238E27FC236}">
                  <a16:creationId xmlns:a16="http://schemas.microsoft.com/office/drawing/2014/main" id="{67B08929-872D-42E5-C7FA-7BA9159539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79651" y="2007794"/>
              <a:ext cx="2438400" cy="22098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42" name="Text Box 60">
              <a:extLst>
                <a:ext uri="{FF2B5EF4-FFF2-40B4-BE49-F238E27FC236}">
                  <a16:creationId xmlns:a16="http://schemas.microsoft.com/office/drawing/2014/main" id="{F895A552-DB9B-5CCC-358B-2C79F66553F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027451" y="3836594"/>
              <a:ext cx="762000" cy="3365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endParaRPr lang="en-US" altLang="en-US" sz="1600" b="0">
                <a:solidFill>
                  <a:schemeClr val="tx1"/>
                </a:solidFill>
              </a:endParaRPr>
            </a:p>
          </p:txBody>
        </p:sp>
        <p:grpSp>
          <p:nvGrpSpPr>
            <p:cNvPr id="43" name="Group 3">
              <a:extLst>
                <a:ext uri="{FF2B5EF4-FFF2-40B4-BE49-F238E27FC236}">
                  <a16:creationId xmlns:a16="http://schemas.microsoft.com/office/drawing/2014/main" id="{1066DB25-4AF9-B604-9924-F28FED3862D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32051" y="2096694"/>
              <a:ext cx="2286000" cy="1981200"/>
              <a:chOff x="6629400" y="4508500"/>
              <a:chExt cx="2286000" cy="1981200"/>
            </a:xfrm>
          </p:grpSpPr>
          <p:sp>
            <p:nvSpPr>
              <p:cNvPr id="44" name="Line 34">
                <a:extLst>
                  <a:ext uri="{FF2B5EF4-FFF2-40B4-BE49-F238E27FC236}">
                    <a16:creationId xmlns:a16="http://schemas.microsoft.com/office/drawing/2014/main" id="{9397C7D7-D9E6-4DF6-2EBC-6A8B09F8C73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629400" y="5759450"/>
                <a:ext cx="21336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" name="Line 35">
                <a:extLst>
                  <a:ext uri="{FF2B5EF4-FFF2-40B4-BE49-F238E27FC236}">
                    <a16:creationId xmlns:a16="http://schemas.microsoft.com/office/drawing/2014/main" id="{630FDDE2-78F6-99BA-41CF-A596FF2908D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696200" y="5041900"/>
                <a:ext cx="0" cy="14478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" name="Text Box 36">
                <a:extLst>
                  <a:ext uri="{FF2B5EF4-FFF2-40B4-BE49-F238E27FC236}">
                    <a16:creationId xmlns:a16="http://schemas.microsoft.com/office/drawing/2014/main" id="{62C9C390-0D8B-762E-2922-9FC68968694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534400" y="5326063"/>
                <a:ext cx="381000" cy="457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rgbClr val="CC00CC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b="1">
                    <a:solidFill>
                      <a:srgbClr val="6600FF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FontTx/>
                  <a:buNone/>
                </a:pPr>
                <a:r>
                  <a:rPr lang="en-US" altLang="en-US" sz="2400" b="0" i="1">
                    <a:solidFill>
                      <a:schemeClr val="tx1"/>
                    </a:solidFill>
                  </a:rPr>
                  <a:t>x</a:t>
                </a:r>
              </a:p>
            </p:txBody>
          </p:sp>
          <p:sp>
            <p:nvSpPr>
              <p:cNvPr id="47" name="Line 37">
                <a:extLst>
                  <a:ext uri="{FF2B5EF4-FFF2-40B4-BE49-F238E27FC236}">
                    <a16:creationId xmlns:a16="http://schemas.microsoft.com/office/drawing/2014/main" id="{DB0A67F1-59B2-C762-7444-5E3DCA77204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620000" y="6324600"/>
                <a:ext cx="1524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" name="Line 38">
                <a:extLst>
                  <a:ext uri="{FF2B5EF4-FFF2-40B4-BE49-F238E27FC236}">
                    <a16:creationId xmlns:a16="http://schemas.microsoft.com/office/drawing/2014/main" id="{A4837E9B-9EA3-C650-A138-5B0662C746E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620000" y="5386388"/>
                <a:ext cx="1524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" name="Line 39">
                <a:extLst>
                  <a:ext uri="{FF2B5EF4-FFF2-40B4-BE49-F238E27FC236}">
                    <a16:creationId xmlns:a16="http://schemas.microsoft.com/office/drawing/2014/main" id="{A10D07D1-7D54-5694-F195-B2C2542D0C8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620000" y="6140450"/>
                <a:ext cx="1524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" name="Text Box 40">
                <a:extLst>
                  <a:ext uri="{FF2B5EF4-FFF2-40B4-BE49-F238E27FC236}">
                    <a16:creationId xmlns:a16="http://schemas.microsoft.com/office/drawing/2014/main" id="{9C03EA41-06A8-B929-432A-C89386CA963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315200" y="4508500"/>
                <a:ext cx="914400" cy="457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rgbClr val="CC00CC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b="1">
                    <a:solidFill>
                      <a:srgbClr val="6600FF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FontTx/>
                  <a:buNone/>
                </a:pPr>
                <a:r>
                  <a:rPr lang="en-US" altLang="en-US" sz="2400" b="0" i="1">
                    <a:solidFill>
                      <a:schemeClr val="tx1"/>
                    </a:solidFill>
                  </a:rPr>
                  <a:t>Q</a:t>
                </a:r>
                <a:r>
                  <a:rPr lang="en-US" altLang="en-US" sz="2400" b="0">
                    <a:solidFill>
                      <a:schemeClr val="tx1"/>
                    </a:solidFill>
                  </a:rPr>
                  <a:t>[</a:t>
                </a:r>
                <a:r>
                  <a:rPr lang="en-US" altLang="en-US" sz="2400" b="0" i="1">
                    <a:solidFill>
                      <a:schemeClr val="tx1"/>
                    </a:solidFill>
                  </a:rPr>
                  <a:t>x</a:t>
                </a:r>
                <a:r>
                  <a:rPr lang="en-US" altLang="en-US" sz="2400" b="0">
                    <a:solidFill>
                      <a:schemeClr val="tx1"/>
                    </a:solidFill>
                  </a:rPr>
                  <a:t>]</a:t>
                </a:r>
              </a:p>
            </p:txBody>
          </p:sp>
          <p:sp>
            <p:nvSpPr>
              <p:cNvPr id="51" name="Line 49">
                <a:extLst>
                  <a:ext uri="{FF2B5EF4-FFF2-40B4-BE49-F238E27FC236}">
                    <a16:creationId xmlns:a16="http://schemas.microsoft.com/office/drawing/2014/main" id="{43685E15-9A94-21B3-5D22-74CAB3D5399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8077200" y="5759450"/>
                <a:ext cx="1524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" name="Line 50">
                <a:extLst>
                  <a:ext uri="{FF2B5EF4-FFF2-40B4-BE49-F238E27FC236}">
                    <a16:creationId xmlns:a16="http://schemas.microsoft.com/office/drawing/2014/main" id="{D14170D2-13F0-0566-C3E5-95B08F1753D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6705600" y="5759450"/>
                <a:ext cx="1524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" name="Text Box 51">
                <a:extLst>
                  <a:ext uri="{FF2B5EF4-FFF2-40B4-BE49-F238E27FC236}">
                    <a16:creationId xmlns:a16="http://schemas.microsoft.com/office/drawing/2014/main" id="{81372894-1039-4F36-485C-B542962F620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035925" y="5859463"/>
                <a:ext cx="457200" cy="3365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rgbClr val="CC00CC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b="1">
                    <a:solidFill>
                      <a:srgbClr val="6600FF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FontTx/>
                  <a:buNone/>
                </a:pPr>
                <a:r>
                  <a:rPr lang="en-US" altLang="en-US" sz="1600" b="0">
                    <a:solidFill>
                      <a:schemeClr val="tx1"/>
                    </a:solidFill>
                  </a:rPr>
                  <a:t>1</a:t>
                </a:r>
              </a:p>
            </p:txBody>
          </p:sp>
          <p:sp>
            <p:nvSpPr>
              <p:cNvPr id="54" name="Text Box 53">
                <a:extLst>
                  <a:ext uri="{FF2B5EF4-FFF2-40B4-BE49-F238E27FC236}">
                    <a16:creationId xmlns:a16="http://schemas.microsoft.com/office/drawing/2014/main" id="{9F7D662E-9FE2-950A-E04D-1709F69521E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696200" y="5943600"/>
                <a:ext cx="457200" cy="3365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rgbClr val="CC00CC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b="1">
                    <a:solidFill>
                      <a:srgbClr val="6600FF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FontTx/>
                  <a:buNone/>
                </a:pPr>
                <a:r>
                  <a:rPr lang="en-US" altLang="en-US" sz="1600" b="0">
                    <a:solidFill>
                      <a:schemeClr val="tx1"/>
                    </a:solidFill>
                  </a:rPr>
                  <a:t>-1</a:t>
                </a:r>
              </a:p>
            </p:txBody>
          </p:sp>
          <p:sp>
            <p:nvSpPr>
              <p:cNvPr id="55" name="Text Box 54">
                <a:extLst>
                  <a:ext uri="{FF2B5EF4-FFF2-40B4-BE49-F238E27FC236}">
                    <a16:creationId xmlns:a16="http://schemas.microsoft.com/office/drawing/2014/main" id="{88D6CBAD-6FFF-4C43-150D-E7727D446A2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239000" y="5226050"/>
                <a:ext cx="457200" cy="3365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rgbClr val="CC00CC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b="1">
                    <a:solidFill>
                      <a:srgbClr val="6600FF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FontTx/>
                  <a:buNone/>
                </a:pPr>
                <a:r>
                  <a:rPr lang="en-US" altLang="en-US" sz="1600" b="0">
                    <a:solidFill>
                      <a:schemeClr val="tx1"/>
                    </a:solidFill>
                  </a:rPr>
                  <a:t>1</a:t>
                </a:r>
              </a:p>
            </p:txBody>
          </p:sp>
          <p:sp>
            <p:nvSpPr>
              <p:cNvPr id="56" name="Line 56">
                <a:extLst>
                  <a:ext uri="{FF2B5EF4-FFF2-40B4-BE49-F238E27FC236}">
                    <a16:creationId xmlns:a16="http://schemas.microsoft.com/office/drawing/2014/main" id="{5093973B-02E2-072D-D008-286C79FBA26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7162800" y="5759450"/>
                <a:ext cx="1524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7" name="Line 57">
                <a:extLst>
                  <a:ext uri="{FF2B5EF4-FFF2-40B4-BE49-F238E27FC236}">
                    <a16:creationId xmlns:a16="http://schemas.microsoft.com/office/drawing/2014/main" id="{55C3B74A-7C81-3E42-6B0D-4B95588302D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620000" y="5562600"/>
                <a:ext cx="1524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" name="Line 58">
                <a:extLst>
                  <a:ext uri="{FF2B5EF4-FFF2-40B4-BE49-F238E27FC236}">
                    <a16:creationId xmlns:a16="http://schemas.microsoft.com/office/drawing/2014/main" id="{39BE6EC0-5F65-F969-F752-196F1BD8696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620000" y="5181600"/>
                <a:ext cx="1524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" name="Line 59">
                <a:extLst>
                  <a:ext uri="{FF2B5EF4-FFF2-40B4-BE49-F238E27FC236}">
                    <a16:creationId xmlns:a16="http://schemas.microsoft.com/office/drawing/2014/main" id="{C1B7174A-FE5D-8A12-91D9-D978AAB58DE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620000" y="5943600"/>
                <a:ext cx="1524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" name="Line 61">
                <a:extLst>
                  <a:ext uri="{FF2B5EF4-FFF2-40B4-BE49-F238E27FC236}">
                    <a16:creationId xmlns:a16="http://schemas.microsoft.com/office/drawing/2014/main" id="{FA3416A1-09AC-3727-B4AE-82227AF08B5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8534400" y="5756275"/>
                <a:ext cx="1524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" name="Text Box 62">
                <a:extLst>
                  <a:ext uri="{FF2B5EF4-FFF2-40B4-BE49-F238E27FC236}">
                    <a16:creationId xmlns:a16="http://schemas.microsoft.com/office/drawing/2014/main" id="{A53A0D7D-557B-9C0A-0F9D-B098A00BCBA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458200" y="5870575"/>
                <a:ext cx="457200" cy="3365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rgbClr val="CC00CC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b="1">
                    <a:solidFill>
                      <a:srgbClr val="6600FF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FontTx/>
                  <a:buNone/>
                </a:pPr>
                <a:r>
                  <a:rPr lang="en-US" altLang="en-US" sz="1600" b="0">
                    <a:solidFill>
                      <a:schemeClr val="tx1"/>
                    </a:solidFill>
                  </a:rPr>
                  <a:t>2</a:t>
                </a:r>
              </a:p>
            </p:txBody>
          </p:sp>
        </p:grpSp>
        <p:cxnSp>
          <p:nvCxnSpPr>
            <p:cNvPr id="23569" name="Straight Connector 23568">
              <a:extLst>
                <a:ext uri="{FF2B5EF4-FFF2-40B4-BE49-F238E27FC236}">
                  <a16:creationId xmlns:a16="http://schemas.microsoft.com/office/drawing/2014/main" id="{A758E69B-4C32-7CB8-E500-571A9AD92AA4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5922552" y="2514600"/>
              <a:ext cx="1817687" cy="1612777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3573" name="TextBox 23572">
            <a:extLst>
              <a:ext uri="{FF2B5EF4-FFF2-40B4-BE49-F238E27FC236}">
                <a16:creationId xmlns:a16="http://schemas.microsoft.com/office/drawing/2014/main" id="{A42E657E-4A09-E1CF-404F-FCFD8CC9AD04}"/>
              </a:ext>
            </a:extLst>
          </p:cNvPr>
          <p:cNvSpPr txBox="1"/>
          <p:nvPr/>
        </p:nvSpPr>
        <p:spPr>
          <a:xfrm>
            <a:off x="7391400" y="1981200"/>
            <a:ext cx="163616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2000" u="sng" dirty="0">
                <a:sym typeface="Symbol" pitchFamily="2" charset="2"/>
              </a:rPr>
              <a:t>Example</a:t>
            </a:r>
          </a:p>
          <a:p>
            <a:r>
              <a:rPr lang="en-US" altLang="en-US" sz="2000" i="1" dirty="0" err="1">
                <a:sym typeface="Symbol" pitchFamily="2" charset="2"/>
              </a:rPr>
              <a:t>m</a:t>
            </a:r>
            <a:r>
              <a:rPr lang="en-US" altLang="en-US" sz="2000" baseline="-25000" dirty="0" err="1">
                <a:sym typeface="Symbol" pitchFamily="2" charset="2"/>
              </a:rPr>
              <a:t>max</a:t>
            </a:r>
            <a:r>
              <a:rPr lang="en-US" altLang="en-US" sz="2000" baseline="-25000" dirty="0">
                <a:sym typeface="Symbol" pitchFamily="2" charset="2"/>
              </a:rPr>
              <a:t> </a:t>
            </a:r>
            <a:r>
              <a:rPr lang="en-US" altLang="en-US" sz="2000" dirty="0">
                <a:sym typeface="Symbol" pitchFamily="2" charset="2"/>
              </a:rPr>
              <a:t>= 2V</a:t>
            </a:r>
          </a:p>
          <a:p>
            <a:r>
              <a:rPr lang="en-US" sz="2000" i="1" dirty="0">
                <a:sym typeface="Symbol" pitchFamily="2" charset="2"/>
              </a:rPr>
              <a:t>B</a:t>
            </a:r>
            <a:r>
              <a:rPr lang="en-US" sz="2000" dirty="0">
                <a:sym typeface="Symbol" pitchFamily="2" charset="2"/>
              </a:rPr>
              <a:t> = 2 bits</a:t>
            </a:r>
          </a:p>
          <a:p>
            <a:r>
              <a:rPr lang="en-US" sz="2000" i="1" dirty="0">
                <a:sym typeface="Symbol" pitchFamily="2" charset="2"/>
              </a:rPr>
              <a:t>L</a:t>
            </a:r>
            <a:r>
              <a:rPr lang="en-US" sz="2000" dirty="0">
                <a:sym typeface="Symbol" pitchFamily="2" charset="2"/>
              </a:rPr>
              <a:t> = 2</a:t>
            </a:r>
            <a:r>
              <a:rPr lang="en-US" sz="2000" i="1" baseline="30000" dirty="0">
                <a:sym typeface="Symbol" pitchFamily="2" charset="2"/>
              </a:rPr>
              <a:t>B</a:t>
            </a:r>
            <a:r>
              <a:rPr lang="en-US" sz="2000" dirty="0">
                <a:sym typeface="Symbol" pitchFamily="2" charset="2"/>
              </a:rPr>
              <a:t> =</a:t>
            </a:r>
          </a:p>
          <a:p>
            <a:r>
              <a:rPr lang="en-US" sz="2000" dirty="0">
                <a:sym typeface="Symbol" pitchFamily="2" charset="2"/>
              </a:rPr>
              <a:t>    4 levels</a:t>
            </a:r>
          </a:p>
          <a:p>
            <a:r>
              <a:rPr lang="en-US" sz="2000" dirty="0">
                <a:latin typeface="Symbol" pitchFamily="2" charset="2"/>
                <a:sym typeface="Symbol" pitchFamily="2" charset="2"/>
              </a:rPr>
              <a:t>D</a:t>
            </a:r>
            <a:r>
              <a:rPr lang="en-US" sz="2000" dirty="0">
                <a:sym typeface="Symbol" pitchFamily="2" charset="2"/>
              </a:rPr>
              <a:t> = </a:t>
            </a:r>
            <a:r>
              <a:rPr lang="en-US" sz="2000" i="1" dirty="0">
                <a:sym typeface="Symbol" pitchFamily="2" charset="2"/>
              </a:rPr>
              <a:t>L</a:t>
            </a:r>
            <a:r>
              <a:rPr lang="en-US" sz="2000" dirty="0">
                <a:sym typeface="Symbol" pitchFamily="2" charset="2"/>
              </a:rPr>
              <a:t>-1 steps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235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235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235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8" grpId="0" build="p" autoUpdateAnimBg="0"/>
      <p:bldP spid="23568" grpId="0" build="p" autoUpdateAnimBg="0"/>
      <p:bldP spid="23573" grpId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4785</TotalTime>
  <Words>1804</Words>
  <Application>Microsoft Macintosh PowerPoint</Application>
  <PresentationFormat>On-screen Show (4:3)</PresentationFormat>
  <Paragraphs>274</Paragraphs>
  <Slides>19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ＭＳ Ｐゴシック</vt:lpstr>
      <vt:lpstr>Symbol</vt:lpstr>
      <vt:lpstr>Times New Roman</vt:lpstr>
      <vt:lpstr>Default Design</vt:lpstr>
      <vt:lpstr>Equation</vt:lpstr>
      <vt:lpstr>Quantization</vt:lpstr>
      <vt:lpstr>Outline</vt:lpstr>
      <vt:lpstr>Resolution</vt:lpstr>
      <vt:lpstr>Quantization</vt:lpstr>
      <vt:lpstr>Uniform Amplitude Quantization</vt:lpstr>
      <vt:lpstr>Audio Compact Discs (CDs)</vt:lpstr>
      <vt:lpstr>Dynamic Range</vt:lpstr>
      <vt:lpstr>Dynamic Range in Audio</vt:lpstr>
      <vt:lpstr>Quantization Error (Noise) Analysis</vt:lpstr>
      <vt:lpstr>Quantization Error (Noise) Analysis</vt:lpstr>
      <vt:lpstr>Quantization Error (Noise) Analysis</vt:lpstr>
      <vt:lpstr>Quantization Error (Noise) Analysis</vt:lpstr>
      <vt:lpstr>Quantization Error (Noise) Analysis</vt:lpstr>
      <vt:lpstr>Total Harmonic Distortion + Noise</vt:lpstr>
      <vt:lpstr>Noise Immunity at Receiver Output</vt:lpstr>
      <vt:lpstr>Conclusion</vt:lpstr>
      <vt:lpstr>Handling Overflow</vt:lpstr>
      <vt:lpstr>Digital vs. Analog Audio</vt:lpstr>
      <vt:lpstr>Digital vs. Analog Audio</vt:lpstr>
    </vt:vector>
  </TitlesOfParts>
  <Company>The University of Texas at Austin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Linearity</dc:title>
  <dc:creator>Brian L. Evans</dc:creator>
  <cp:lastModifiedBy>Brian Evans</cp:lastModifiedBy>
  <cp:revision>490</cp:revision>
  <cp:lastPrinted>2023-01-02T22:23:00Z</cp:lastPrinted>
  <dcterms:created xsi:type="dcterms:W3CDTF">1999-08-31T01:42:33Z</dcterms:created>
  <dcterms:modified xsi:type="dcterms:W3CDTF">2025-01-11T04:20:55Z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Type">
    <vt:i4>1</vt:i4>
  </property>
  <property fmtid="{D5CDD505-2E9C-101B-9397-08002B2CF9AE}" pid="3" name="GraphicType">
    <vt:i4>1</vt:i4>
  </property>
  <property fmtid="{D5CDD505-2E9C-101B-9397-08002B2CF9AE}" pid="4" name="Compression">
    <vt:i4>100</vt:i4>
  </property>
  <property fmtid="{D5CDD505-2E9C-101B-9397-08002B2CF9AE}" pid="5" name="ScreenSize">
    <vt:i4>4</vt:i4>
  </property>
  <property fmtid="{D5CDD505-2E9C-101B-9397-08002B2CF9AE}" pid="6" name="ScreenUsage">
    <vt:i4>3</vt:i4>
  </property>
  <property fmtid="{D5CDD505-2E9C-101B-9397-08002B2CF9AE}" pid="7" name="MailAddress">
    <vt:lpwstr>bevans@ece.utexas.edu</vt:lpwstr>
  </property>
  <property fmtid="{D5CDD505-2E9C-101B-9397-08002B2CF9AE}" pid="8" name="HomePage">
    <vt:lpwstr>http://www.ece.utexas.ed/~bevans</vt:lpwstr>
  </property>
  <property fmtid="{D5CDD505-2E9C-101B-9397-08002B2CF9AE}" pid="9" name="Other">
    <vt:lpwstr/>
  </property>
  <property fmtid="{D5CDD505-2E9C-101B-9397-08002B2CF9AE}" pid="10" name="DownloadOriginal">
    <vt:bool>false</vt:bool>
  </property>
  <property fmtid="{D5CDD505-2E9C-101B-9397-08002B2CF9AE}" pid="11" name="DownloadIEButton">
    <vt:bool>false</vt:bool>
  </property>
  <property fmtid="{D5CDD505-2E9C-101B-9397-08002B2CF9AE}" pid="12" name="UseBrowserColor">
    <vt:bool>true</vt:bool>
  </property>
  <property fmtid="{D5CDD505-2E9C-101B-9397-08002B2CF9AE}" pid="13" name="BackColor">
    <vt:i4>15132390</vt:i4>
  </property>
  <property fmtid="{D5CDD505-2E9C-101B-9397-08002B2CF9AE}" pid="14" name="TextColor">
    <vt:i4>0</vt:i4>
  </property>
  <property fmtid="{D5CDD505-2E9C-101B-9397-08002B2CF9AE}" pid="15" name="LinkColor">
    <vt:i4>16711782</vt:i4>
  </property>
  <property fmtid="{D5CDD505-2E9C-101B-9397-08002B2CF9AE}" pid="16" name="VisitedColor">
    <vt:i4>10040268</vt:i4>
  </property>
  <property fmtid="{D5CDD505-2E9C-101B-9397-08002B2CF9AE}" pid="17" name="TransparentButton">
    <vt:i4>0</vt:i4>
  </property>
  <property fmtid="{D5CDD505-2E9C-101B-9397-08002B2CF9AE}" pid="18" name="ButtonType">
    <vt:i4>1</vt:i4>
  </property>
  <property fmtid="{D5CDD505-2E9C-101B-9397-08002B2CF9AE}" pid="19" name="ShowNotes">
    <vt:bool>false</vt:bool>
  </property>
  <property fmtid="{D5CDD505-2E9C-101B-9397-08002B2CF9AE}" pid="20" name="NavBtnPos">
    <vt:i4>3</vt:i4>
  </property>
  <property fmtid="{D5CDD505-2E9C-101B-9397-08002B2CF9AE}" pid="21" name="OutputDir">
    <vt:lpwstr>L:\bevans\ee313s01\08_Convolution</vt:lpwstr>
  </property>
</Properties>
</file>