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9" r:id="rId3"/>
    <p:sldId id="257" r:id="rId4"/>
    <p:sldId id="273" r:id="rId5"/>
    <p:sldId id="297" r:id="rId6"/>
    <p:sldId id="298" r:id="rId7"/>
    <p:sldId id="291" r:id="rId8"/>
    <p:sldId id="299" r:id="rId9"/>
    <p:sldId id="278" r:id="rId10"/>
    <p:sldId id="300" r:id="rId11"/>
    <p:sldId id="287" r:id="rId12"/>
    <p:sldId id="274" r:id="rId13"/>
    <p:sldId id="275" r:id="rId14"/>
    <p:sldId id="276" r:id="rId15"/>
    <p:sldId id="277" r:id="rId16"/>
    <p:sldId id="290" r:id="rId17"/>
    <p:sldId id="295" r:id="rId18"/>
    <p:sldId id="296" r:id="rId1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05"/>
  </p:normalViewPr>
  <p:slideViewPr>
    <p:cSldViewPr>
      <p:cViewPr varScale="1">
        <p:scale>
          <a:sx n="107" d="100"/>
          <a:sy n="107" d="100"/>
        </p:scale>
        <p:origin x="15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17.xml"/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FF22F181-7BBD-68E0-4162-0319BFE1DA5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19758DB1-0608-8D5F-E892-5C166915FA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>
            <a:extLst>
              <a:ext uri="{FF2B5EF4-FFF2-40B4-BE49-F238E27FC236}">
                <a16:creationId xmlns:a16="http://schemas.microsoft.com/office/drawing/2014/main" id="{76BD1582-70FB-0CC9-D5E5-2B8B87F16F5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13 Digital PAM</a:t>
            </a:r>
          </a:p>
        </p:txBody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EF9E71BA-BB9A-3540-F287-A84ED76EED2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B2A3A1AB-D938-C94C-8DA5-C92E1A53C0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D816D69F-6D6E-2AE9-3D1E-B24E96D0D13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658D4374-8303-0CCD-F577-DC6AC45DE02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C1C74C0A-46D4-2C09-EAF5-57C4F866CAF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1E71DA7E-3B3E-0835-04FB-C487D7F713D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BAE82889-1C0B-22A9-D4C7-84B7F166782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Lecture 13 Digital PAM</a:t>
            </a:r>
          </a:p>
        </p:txBody>
      </p:sp>
      <p:sp>
        <p:nvSpPr>
          <p:cNvPr id="68615" name="Rectangle 7">
            <a:extLst>
              <a:ext uri="{FF2B5EF4-FFF2-40B4-BE49-F238E27FC236}">
                <a16:creationId xmlns:a16="http://schemas.microsoft.com/office/drawing/2014/main" id="{DA6931C8-CB4B-9364-572A-1A00BF4CD6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47FB5E6C-6ABF-F44B-92BB-DF4697A7A6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C9124B93-D573-32FD-B4B4-B52ADF0AED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B8D6948-A666-F248-873D-447B230B360A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190BFC27-27CD-EFCC-0185-41AA06D091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9970A8A-CD62-0466-7C3B-50F138B789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704A33-3097-3F97-2A78-3CF753882C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13 Digital PAM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DB0A5056-F0C3-6BD9-CE0B-3846FFA2EA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100C862D-50F5-E56E-CF13-DBB3A9452A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4A192-88F1-65B5-F16E-F5FBA2157CB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13 Digital PAM</a:t>
            </a:r>
          </a:p>
        </p:txBody>
      </p:sp>
      <p:sp>
        <p:nvSpPr>
          <p:cNvPr id="26628" name="Slide Number Placeholder 4">
            <a:extLst>
              <a:ext uri="{FF2B5EF4-FFF2-40B4-BE49-F238E27FC236}">
                <a16:creationId xmlns:a16="http://schemas.microsoft.com/office/drawing/2014/main" id="{81838E78-5C88-ADBA-7440-633E932AA4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3F13803-360D-224C-A41D-D0D2970A0B97}" type="slidenum">
              <a:rPr lang="en-US" altLang="en-US" sz="1200" smtClean="0"/>
              <a:pPr/>
              <a:t>11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265E6E95-1DC1-1FBE-08C2-38A92DE16D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5878857-1AD8-F348-A988-C3088220C414}" type="slidenum">
              <a:rPr lang="en-US" altLang="en-US" sz="1200" smtClean="0"/>
              <a:pPr/>
              <a:t>17</a:t>
            </a:fld>
            <a:endParaRPr lang="en-US" altLang="en-US" sz="120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2ECFED04-A8DF-062A-7153-B54F3DEB76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C9952EAE-6126-0760-0E30-080F9C3C02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98FCA9-5473-3EF2-A59F-4EF4963AEA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13 Digital PAM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1816FE8F-D17B-84DD-A370-1451E80BF0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0C8B736-1EAB-254D-A446-B4491D55238C}" type="slidenum">
              <a:rPr lang="en-US" altLang="en-US" sz="1200" smtClean="0"/>
              <a:pPr/>
              <a:t>18</a:t>
            </a:fld>
            <a:endParaRPr lang="en-US" altLang="en-US" sz="120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F06E8C61-19AE-BEA3-C766-753F7DBA4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E39407CA-26CC-DCA0-A26F-E4DBC06524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9119CB-04E3-C334-456F-A9AC600115F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Lecture 13 Digital PAM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FAECDCCA-F05B-BD24-9CAD-ADB0E232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Prof. Brian L. Evans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3" name="Text Box 18">
            <a:extLst>
              <a:ext uri="{FF2B5EF4-FFF2-40B4-BE49-F238E27FC236}">
                <a16:creationId xmlns:a16="http://schemas.microsoft.com/office/drawing/2014/main" id="{2D5CBDA2-CD7B-1E5D-A0C0-C26B4ECF2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85800"/>
            <a:ext cx="838200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11351331-8225-C62E-B09F-DCC04937F7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592455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 Lecture 13                    http://www.ece.utexas.edu/~bevans/courses/realtime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4A2F1AE8-549D-9355-3AEE-4CA014643D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D782F5A-8C11-AC58-5C64-881452FD19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352E08DF-126C-2E66-9519-418E0E1440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DA83527D-BF1B-A34D-934B-0A446A039CB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58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32E506-9641-4E9C-7FBA-D5EF25059D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329DA52-867F-3D9A-4161-BBF9D322AD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8B7F559-4484-EF99-949E-97F548FCC1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20825214-6004-304B-ACDA-F92C56245D5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598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A538DE-410F-43AA-4065-E42111838B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83FED71-DBE3-F9BF-7122-6EA301467E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463E0E9-0E33-BE49-AC15-D97A6757CE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F9897B36-C395-584A-98BC-9DBA3C9D1A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4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305800" cy="4648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379FEF4-DF14-4F14-1C31-AFF2433F22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4127AF-2426-8113-F870-16954A722E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1E9EFA3-60E5-F2F1-91B2-9E622AF12C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5001AB17-FCC6-8B40-9D7E-3EA0F55E32D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72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7B2546-DCDE-5F1A-DD8F-C4EF007FE5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CB6B87-A9A8-EEC4-5F35-FAF8E3B77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585DC00-1445-E16E-6251-35185D86F2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17C02BD6-02E7-D14D-BD2E-FF298F4A121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0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80CBE0-2747-E5F8-B3F5-050712DBAF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E6B7082-02C1-9A39-2CCB-B6D89FA237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C13BC5B-7C4F-81DF-792C-20B2AE7630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D3E38206-859E-3A41-B155-216916FF036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01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BEBFCF-4E33-DDB3-E27C-F11D70D8A1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7E1B74-2AF8-1DA7-9434-BD82049463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B42FD0-8703-A09D-525A-50277CE545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514480F8-07FA-5B4C-9734-6500B34EC10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533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5296DAD-EDB4-DBAB-6885-5885B51FE7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0E7EB38-3125-5EBD-14A1-AB71DFC1AA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626EC68-E0DE-BC1F-AFC5-EA69E2E598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411C2BE1-1C3C-8C40-B446-9F0F5FD801E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44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AC163D5-3D60-0BB5-F945-0E922F9A47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97AC4A7-96E8-A56A-B40E-FA70334D13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8ECA95B-3E1A-7B62-FAD0-DF1FC9F5DF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C858B211-1621-2D49-987B-B404C6BE72C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312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05B1A61-7EB0-AEF7-0A03-E5B6DC6C54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B0D4B02-EA59-66E1-22DF-82410083DA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6D4EBF9-9FFD-9E3A-2E17-2C79B7589B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15D7FBB2-2EA4-FA42-A86A-152CA781CC1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324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F77B65-5574-6FFD-8E49-BCB98AF2E3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27E1A6-C0BE-C210-3177-FD0BD80935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58DDBD-3371-5FCA-10A0-9E9FCAE21C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78EA438B-A8B5-8441-989A-1638EA75F10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750A31-2AEE-8870-9469-2820977115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B4EE64-DA4B-1879-CB23-E76E0F9D30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1249C-4609-56A1-48B8-FD34BCFF70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13 - </a:t>
            </a:r>
            <a:fld id="{5266F757-F4FA-F24A-B7CA-489D89EF5BA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93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1CFFF10-DA8A-D2D5-8C81-2E7A4CC183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B6007E8-B218-D770-51CD-995146EA43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6E2A498-3B09-7FA9-DA85-16DC2094E32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96BB446-02F6-28ED-73CF-543E05ECF79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BE94B17-B00B-92DC-490B-F10A9EC8FB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 altLang="en-US"/>
              <a:t>13 - </a:t>
            </a:r>
            <a:fld id="{CB9BD080-32BB-6B4F-810B-C4FA8D87E1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  <p:sldLayoutId id="2147484127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7">
            <a:extLst>
              <a:ext uri="{FF2B5EF4-FFF2-40B4-BE49-F238E27FC236}">
                <a16:creationId xmlns:a16="http://schemas.microsoft.com/office/drawing/2014/main" id="{DD18220E-793F-3970-2AA9-00138ABDD94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Digital Pulse Amplitude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Modulation (PAM)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7F457-0DF4-09CD-D679-867DC8321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PAM Transmission Example</a:t>
            </a:r>
          </a:p>
        </p:txBody>
      </p:sp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5BDC055E-8F47-960B-7E5F-54E075D48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87184"/>
            <a:ext cx="7772400" cy="53422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6C75C-3E0C-16E7-699E-EC925667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13 - </a:t>
            </a:r>
            <a:fld id="{17C02BD6-02E7-D14D-BD2E-FF298F4A121B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99B469-DA36-902C-BED8-DEA21CB07ED5}"/>
              </a:ext>
            </a:extLst>
          </p:cNvPr>
          <p:cNvSpPr txBox="1"/>
          <p:nvPr/>
        </p:nvSpPr>
        <p:spPr>
          <a:xfrm rot="16200000">
            <a:off x="-990601" y="2359968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Fall 2021 Midterm #2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CCF78-47CE-FB1A-613E-3C5719612A34}"/>
              </a:ext>
            </a:extLst>
          </p:cNvPr>
          <p:cNvSpPr txBox="1"/>
          <p:nvPr/>
        </p:nvSpPr>
        <p:spPr>
          <a:xfrm>
            <a:off x="7086600" y="4191000"/>
            <a:ext cx="1521768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849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A8484B5A-C2D7-1E4F-962B-B089E6AA0C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Filter Bank Example #1</a:t>
            </a:r>
          </a:p>
        </p:txBody>
      </p:sp>
      <p:sp>
        <p:nvSpPr>
          <p:cNvPr id="25602" name="Rectangle 23">
            <a:extLst>
              <a:ext uri="{FF2B5EF4-FFF2-40B4-BE49-F238E27FC236}">
                <a16:creationId xmlns:a16="http://schemas.microsoft.com/office/drawing/2014/main" id="{74C7172D-4F04-95B3-43A4-4FAD29F4E6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534400" cy="10287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Avoid multiplying by and storing inserted 0 samples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Pulse shape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i="1">
                <a:ea typeface="ＭＳ Ｐゴシック" panose="020B0600070205080204" pitchFamily="34" charset="-128"/>
              </a:rPr>
              <a:t>m</a:t>
            </a:r>
            <a:r>
              <a:rPr lang="en-US" altLang="en-US">
                <a:ea typeface="ＭＳ Ｐゴシック" panose="020B0600070205080204" pitchFamily="34" charset="-128"/>
              </a:rPr>
              <a:t>] lasts 2 symbols (8 samples; </a:t>
            </a:r>
            <a:r>
              <a:rPr lang="en-US" altLang="en-US" i="1">
                <a:ea typeface="ＭＳ Ｐゴシック" panose="020B0600070205080204" pitchFamily="34" charset="-128"/>
              </a:rPr>
              <a:t>L </a:t>
            </a:r>
            <a:r>
              <a:rPr lang="en-US" altLang="en-US">
                <a:ea typeface="ＭＳ Ｐゴシック" panose="020B0600070205080204" pitchFamily="34" charset="-128"/>
              </a:rPr>
              <a:t>= 4)</a:t>
            </a:r>
          </a:p>
        </p:txBody>
      </p:sp>
      <p:sp>
        <p:nvSpPr>
          <p:cNvPr id="27664" name="Text Box 19">
            <a:extLst>
              <a:ext uri="{FF2B5EF4-FFF2-40B4-BE49-F238E27FC236}">
                <a16:creationId xmlns:a16="http://schemas.microsoft.com/office/drawing/2014/main" id="{0AFF863E-6E64-BDA5-B00F-78BF58C6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128963"/>
            <a:ext cx="2667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] = x[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] *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27665" name="Text Box 21">
            <a:extLst>
              <a:ext uri="{FF2B5EF4-FFF2-40B4-BE49-F238E27FC236}">
                <a16:creationId xmlns:a16="http://schemas.microsoft.com/office/drawing/2014/main" id="{659A65A1-6A8B-D2FF-8F61-8606E478B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157538"/>
            <a:ext cx="1981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[0]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[0]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[1]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[1]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[2]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[2]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[3]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[3]</a:t>
            </a:r>
          </a:p>
        </p:txBody>
      </p:sp>
      <p:sp>
        <p:nvSpPr>
          <p:cNvPr id="27666" name="Text Box 22">
            <a:extLst>
              <a:ext uri="{FF2B5EF4-FFF2-40B4-BE49-F238E27FC236}">
                <a16:creationId xmlns:a16="http://schemas.microsoft.com/office/drawing/2014/main" id="{1FDB508E-D017-F3A8-E8A6-A7CF18C6F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3157538"/>
            <a:ext cx="3429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[4]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[4] +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[0]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[5]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[5] +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[1]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[6]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[6] +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[2]</a:t>
            </a:r>
            <a:b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[7] =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[7] +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a</a:t>
            </a:r>
            <a:r>
              <a:rPr lang="en-US" altLang="en-US" sz="2000" b="0" baseline="-2500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0" i="1">
                <a:solidFill>
                  <a:schemeClr val="tx1"/>
                </a:solidFill>
                <a:latin typeface="Arial" panose="020B0604020202020204" pitchFamily="34" charset="0"/>
              </a:rPr>
              <a:t>g</a:t>
            </a:r>
            <a:r>
              <a:rPr lang="en-US" altLang="en-US" sz="2000" b="0">
                <a:solidFill>
                  <a:schemeClr val="tx1"/>
                </a:solidFill>
                <a:latin typeface="Arial" panose="020B0604020202020204" pitchFamily="34" charset="0"/>
              </a:rPr>
              <a:t>[3]</a:t>
            </a:r>
          </a:p>
        </p:txBody>
      </p:sp>
      <p:sp>
        <p:nvSpPr>
          <p:cNvPr id="27667" name="Text Box 175">
            <a:extLst>
              <a:ext uri="{FF2B5EF4-FFF2-40B4-BE49-F238E27FC236}">
                <a16:creationId xmlns:a16="http://schemas.microsoft.com/office/drawing/2014/main" id="{EDF0345C-E2E6-6508-B3AE-2AF9ED5C1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890963"/>
            <a:ext cx="2667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  <a:latin typeface="Arial" panose="020B0604020202020204" pitchFamily="34" charset="0"/>
              </a:rPr>
              <a:t>L polyphase filters operating at symbol rate</a:t>
            </a:r>
          </a:p>
        </p:txBody>
      </p:sp>
      <p:sp>
        <p:nvSpPr>
          <p:cNvPr id="27669" name="AutoShape 177">
            <a:extLst>
              <a:ext uri="{FF2B5EF4-FFF2-40B4-BE49-F238E27FC236}">
                <a16:creationId xmlns:a16="http://schemas.microsoft.com/office/drawing/2014/main" id="{69E9CA15-1EC0-9BD9-5388-C5E9A3DD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3890963"/>
            <a:ext cx="457200" cy="1219200"/>
          </a:xfrm>
          <a:prstGeom prst="curvedLeftArrow">
            <a:avLst>
              <a:gd name="adj1" fmla="val 53333"/>
              <a:gd name="adj2" fmla="val 10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7671" name="Text Box 179">
            <a:extLst>
              <a:ext uri="{FF2B5EF4-FFF2-40B4-BE49-F238E27FC236}">
                <a16:creationId xmlns:a16="http://schemas.microsoft.com/office/drawing/2014/main" id="{0E57602B-C8CA-8065-B70B-17F6EC28C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5262563"/>
            <a:ext cx="91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 i="1">
                <a:solidFill>
                  <a:srgbClr val="CC0000"/>
                </a:solidFill>
              </a:rPr>
              <a:t>Filter Bank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E31E9BE-75C6-C706-BF2B-5CF2CC794838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662363"/>
            <a:ext cx="7791450" cy="842962"/>
            <a:chOff x="457200" y="3733800"/>
            <a:chExt cx="7791450" cy="842963"/>
          </a:xfrm>
        </p:grpSpPr>
        <p:sp>
          <p:nvSpPr>
            <p:cNvPr id="25659" name="Line 178">
              <a:extLst>
                <a:ext uri="{FF2B5EF4-FFF2-40B4-BE49-F238E27FC236}">
                  <a16:creationId xmlns:a16="http://schemas.microsoft.com/office/drawing/2014/main" id="{350687F4-BC8C-0F0B-BDD8-02A98760AF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71800" y="4572000"/>
              <a:ext cx="5276850" cy="476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Line 180">
              <a:extLst>
                <a:ext uri="{FF2B5EF4-FFF2-40B4-BE49-F238E27FC236}">
                  <a16:creationId xmlns:a16="http://schemas.microsoft.com/office/drawing/2014/main" id="{AC697C43-4019-046B-BEF5-7E2F0C7C38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3733800"/>
              <a:ext cx="0" cy="8382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61" name="Line 181">
              <a:extLst>
                <a:ext uri="{FF2B5EF4-FFF2-40B4-BE49-F238E27FC236}">
                  <a16:creationId xmlns:a16="http://schemas.microsoft.com/office/drawing/2014/main" id="{D36F07E6-CCA2-BB59-936E-72705EAD0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" y="3733800"/>
              <a:ext cx="25146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BE5F4A5-7028-6978-D7F0-78951F8EF0AB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2366963"/>
            <a:ext cx="8229600" cy="762000"/>
            <a:chOff x="533400" y="2438400"/>
            <a:chExt cx="8229600" cy="762000"/>
          </a:xfrm>
        </p:grpSpPr>
        <p:sp>
          <p:nvSpPr>
            <p:cNvPr id="25647" name="Line 6">
              <a:extLst>
                <a:ext uri="{FF2B5EF4-FFF2-40B4-BE49-F238E27FC236}">
                  <a16:creationId xmlns:a16="http://schemas.microsoft.com/office/drawing/2014/main" id="{DD547F6C-1C67-CA3B-E0E9-6F2DA1562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8194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8" name="Text Box 7">
              <a:extLst>
                <a:ext uri="{FF2B5EF4-FFF2-40B4-BE49-F238E27FC236}">
                  <a16:creationId xmlns:a16="http://schemas.microsoft.com/office/drawing/2014/main" id="{3FB286FD-49F8-5137-B9E2-75AF984AB3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5400" y="2581275"/>
              <a:ext cx="152400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latin typeface="Arial" panose="020B0604020202020204" pitchFamily="34" charset="0"/>
                </a:rPr>
                <a:t>encoding</a:t>
              </a:r>
            </a:p>
          </p:txBody>
        </p:sp>
        <p:sp>
          <p:nvSpPr>
            <p:cNvPr id="25649" name="Line 8">
              <a:extLst>
                <a:ext uri="{FF2B5EF4-FFF2-40B4-BE49-F238E27FC236}">
                  <a16:creationId xmlns:a16="http://schemas.microsoft.com/office/drawing/2014/main" id="{3A16848D-82A6-536E-1C5D-9CDB3887B3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28194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0" name="Text Box 9">
              <a:extLst>
                <a:ext uri="{FF2B5EF4-FFF2-40B4-BE49-F238E27FC236}">
                  <a16:creationId xmlns:a16="http://schemas.microsoft.com/office/drawing/2014/main" id="{D17A80FA-5553-B91E-4373-EADD35F18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9600" y="2590800"/>
              <a:ext cx="60960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↑4</a:t>
              </a:r>
            </a:p>
          </p:txBody>
        </p:sp>
        <p:sp>
          <p:nvSpPr>
            <p:cNvPr id="25651" name="Line 10">
              <a:extLst>
                <a:ext uri="{FF2B5EF4-FFF2-40B4-BE49-F238E27FC236}">
                  <a16:creationId xmlns:a16="http://schemas.microsoft.com/office/drawing/2014/main" id="{DC258C3C-FCFA-696D-B997-E7396330A7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9200" y="2819400"/>
              <a:ext cx="1752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2" name="Text Box 11">
              <a:extLst>
                <a:ext uri="{FF2B5EF4-FFF2-40B4-BE49-F238E27FC236}">
                  <a16:creationId xmlns:a16="http://schemas.microsoft.com/office/drawing/2014/main" id="{55D455BA-A23A-F8CE-4E45-A1BDF830D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1800" y="2590800"/>
              <a:ext cx="99060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2400" b="0">
                  <a:solidFill>
                    <a:schemeClr val="tx1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2400" b="0" i="1">
                  <a:solidFill>
                    <a:schemeClr val="tx1"/>
                  </a:solidFill>
                  <a:latin typeface="Arial" panose="020B0604020202020204" pitchFamily="34" charset="0"/>
                </a:rPr>
                <a:t>m</a:t>
              </a:r>
              <a:r>
                <a:rPr lang="en-US" altLang="en-US" sz="2400" b="0">
                  <a:solidFill>
                    <a:schemeClr val="tx1"/>
                  </a:solidFill>
                  <a:latin typeface="Arial" panose="020B0604020202020204" pitchFamily="34" charset="0"/>
                </a:rPr>
                <a:t>]</a:t>
              </a:r>
            </a:p>
          </p:txBody>
        </p:sp>
        <p:sp>
          <p:nvSpPr>
            <p:cNvPr id="25653" name="Line 12">
              <a:extLst>
                <a:ext uri="{FF2B5EF4-FFF2-40B4-BE49-F238E27FC236}">
                  <a16:creationId xmlns:a16="http://schemas.microsoft.com/office/drawing/2014/main" id="{9C83AE90-5C65-9104-CDB4-7052ADFB6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2400" y="28194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4" name="Text Box 13">
              <a:extLst>
                <a:ext uri="{FF2B5EF4-FFF2-40B4-BE49-F238E27FC236}">
                  <a16:creationId xmlns:a16="http://schemas.microsoft.com/office/drawing/2014/main" id="{33BB8564-D7D8-DAFF-CFA8-55B005D2A8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" y="2447925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bits</a:t>
              </a:r>
            </a:p>
          </p:txBody>
        </p:sp>
        <p:sp>
          <p:nvSpPr>
            <p:cNvPr id="25655" name="Text Box 14">
              <a:extLst>
                <a:ext uri="{FF2B5EF4-FFF2-40B4-BE49-F238E27FC236}">
                  <a16:creationId xmlns:a16="http://schemas.microsoft.com/office/drawing/2014/main" id="{65209179-7EE9-D128-C48A-6868BF036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800" y="2438400"/>
              <a:ext cx="1066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25656" name="Text Box 15">
              <a:extLst>
                <a:ext uri="{FF2B5EF4-FFF2-40B4-BE49-F238E27FC236}">
                  <a16:creationId xmlns:a16="http://schemas.microsoft.com/office/drawing/2014/main" id="{2E5B8A02-2C5B-802D-D6AD-86270FDC1C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5400" y="2438400"/>
              <a:ext cx="1752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…000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000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25657" name="Text Box 16">
              <a:extLst>
                <a:ext uri="{FF2B5EF4-FFF2-40B4-BE49-F238E27FC236}">
                  <a16:creationId xmlns:a16="http://schemas.microsoft.com/office/drawing/2014/main" id="{1DA3182D-74EE-6B6B-E627-4B3DF4ECF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1000" y="2833688"/>
              <a:ext cx="762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]</a:t>
              </a:r>
            </a:p>
          </p:txBody>
        </p:sp>
        <p:sp>
          <p:nvSpPr>
            <p:cNvPr id="25658" name="Text Box 17">
              <a:extLst>
                <a:ext uri="{FF2B5EF4-FFF2-40B4-BE49-F238E27FC236}">
                  <a16:creationId xmlns:a16="http://schemas.microsoft.com/office/drawing/2014/main" id="{618753F3-E56B-6D7E-BABE-FD666B4D9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8800" y="2819400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x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]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B2E6EE7-1F70-346A-8A52-9B87187C0BC5}"/>
              </a:ext>
            </a:extLst>
          </p:cNvPr>
          <p:cNvSpPr/>
          <p:nvPr/>
        </p:nvSpPr>
        <p:spPr bwMode="auto">
          <a:xfrm>
            <a:off x="4191000" y="2347913"/>
            <a:ext cx="3733800" cy="80962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grpSp>
        <p:nvGrpSpPr>
          <p:cNvPr id="27668" name="Group 183">
            <a:extLst>
              <a:ext uri="{FF2B5EF4-FFF2-40B4-BE49-F238E27FC236}">
                <a16:creationId xmlns:a16="http://schemas.microsoft.com/office/drawing/2014/main" id="{D983F13B-170C-BB2D-158E-D8262E07BA5F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529138"/>
            <a:ext cx="7924800" cy="2252662"/>
            <a:chOff x="48" y="2873"/>
            <a:chExt cx="4992" cy="1419"/>
          </a:xfrm>
        </p:grpSpPr>
        <p:sp>
          <p:nvSpPr>
            <p:cNvPr id="25614" name="Line 142">
              <a:extLst>
                <a:ext uri="{FF2B5EF4-FFF2-40B4-BE49-F238E27FC236}">
                  <a16:creationId xmlns:a16="http://schemas.microsoft.com/office/drawing/2014/main" id="{951915B0-7ADE-A8E2-7700-5C1B87243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3161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Line 143">
              <a:extLst>
                <a:ext uri="{FF2B5EF4-FFF2-40B4-BE49-F238E27FC236}">
                  <a16:creationId xmlns:a16="http://schemas.microsoft.com/office/drawing/2014/main" id="{82BB3F53-0A81-AE67-B6BD-7539A620B0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344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Line 144">
              <a:extLst>
                <a:ext uri="{FF2B5EF4-FFF2-40B4-BE49-F238E27FC236}">
                  <a16:creationId xmlns:a16="http://schemas.microsoft.com/office/drawing/2014/main" id="{C7226DB4-2153-45D6-C22E-96992378E1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378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Line 145">
              <a:extLst>
                <a:ext uri="{FF2B5EF4-FFF2-40B4-BE49-F238E27FC236}">
                  <a16:creationId xmlns:a16="http://schemas.microsoft.com/office/drawing/2014/main" id="{AF57618C-122D-215F-A1E0-55CF62AEB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416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Text Box 146">
              <a:extLst>
                <a:ext uri="{FF2B5EF4-FFF2-40B4-BE49-F238E27FC236}">
                  <a16:creationId xmlns:a16="http://schemas.microsoft.com/office/drawing/2014/main" id="{BDA88E38-7877-3986-9F26-963CD4CFBD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3017"/>
              <a:ext cx="76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{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[0],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[4]}</a:t>
              </a:r>
            </a:p>
          </p:txBody>
        </p:sp>
        <p:sp>
          <p:nvSpPr>
            <p:cNvPr id="25619" name="Text Box 147">
              <a:extLst>
                <a:ext uri="{FF2B5EF4-FFF2-40B4-BE49-F238E27FC236}">
                  <a16:creationId xmlns:a16="http://schemas.microsoft.com/office/drawing/2014/main" id="{B3E5FAEF-E7D2-86E8-F6A3-9E35E9D341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3353"/>
              <a:ext cx="76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{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[1],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[5]}</a:t>
              </a:r>
            </a:p>
          </p:txBody>
        </p:sp>
        <p:sp>
          <p:nvSpPr>
            <p:cNvPr id="25620" name="Text Box 148">
              <a:extLst>
                <a:ext uri="{FF2B5EF4-FFF2-40B4-BE49-F238E27FC236}">
                  <a16:creationId xmlns:a16="http://schemas.microsoft.com/office/drawing/2014/main" id="{02C821E8-EFE7-7282-2D91-F9ACCBB5C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3689"/>
              <a:ext cx="76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{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[2],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[6]}</a:t>
              </a:r>
            </a:p>
          </p:txBody>
        </p:sp>
        <p:sp>
          <p:nvSpPr>
            <p:cNvPr id="25621" name="Text Box 149">
              <a:extLst>
                <a:ext uri="{FF2B5EF4-FFF2-40B4-BE49-F238E27FC236}">
                  <a16:creationId xmlns:a16="http://schemas.microsoft.com/office/drawing/2014/main" id="{B73D299D-8D41-937F-C4CF-1633E6256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4025"/>
              <a:ext cx="76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{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[3],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g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[7]}</a:t>
              </a:r>
            </a:p>
          </p:txBody>
        </p:sp>
        <p:sp>
          <p:nvSpPr>
            <p:cNvPr id="25622" name="Line 150">
              <a:extLst>
                <a:ext uri="{FF2B5EF4-FFF2-40B4-BE49-F238E27FC236}">
                  <a16:creationId xmlns:a16="http://schemas.microsoft.com/office/drawing/2014/main" id="{533E7C15-9FA4-3DF9-417E-2BC339C4DF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4" y="3161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Line 151">
              <a:extLst>
                <a:ext uri="{FF2B5EF4-FFF2-40B4-BE49-F238E27FC236}">
                  <a16:creationId xmlns:a16="http://schemas.microsoft.com/office/drawing/2014/main" id="{C47E478E-61B4-D8AD-FD32-62DB0BBB56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3641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Line 152">
              <a:extLst>
                <a:ext uri="{FF2B5EF4-FFF2-40B4-BE49-F238E27FC236}">
                  <a16:creationId xmlns:a16="http://schemas.microsoft.com/office/drawing/2014/main" id="{9ECBC608-C088-86C2-EF57-723FADDFE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113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Line 153">
              <a:extLst>
                <a:ext uri="{FF2B5EF4-FFF2-40B4-BE49-F238E27FC236}">
                  <a16:creationId xmlns:a16="http://schemas.microsoft.com/office/drawing/2014/main" id="{4B6C9606-3110-20EE-07F6-3ACABE081E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449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Line 154">
              <a:extLst>
                <a:ext uri="{FF2B5EF4-FFF2-40B4-BE49-F238E27FC236}">
                  <a16:creationId xmlns:a16="http://schemas.microsoft.com/office/drawing/2014/main" id="{5AAA3E43-77D7-EEFF-BEB6-A416779AD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85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Line 155">
              <a:extLst>
                <a:ext uri="{FF2B5EF4-FFF2-40B4-BE49-F238E27FC236}">
                  <a16:creationId xmlns:a16="http://schemas.microsoft.com/office/drawing/2014/main" id="{39A26C31-355F-067C-18E5-1914112ACF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4121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Line 156">
              <a:extLst>
                <a:ext uri="{FF2B5EF4-FFF2-40B4-BE49-F238E27FC236}">
                  <a16:creationId xmlns:a16="http://schemas.microsoft.com/office/drawing/2014/main" id="{D0249401-795E-14A2-BA49-D82348502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3113"/>
              <a:ext cx="57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Line 157">
              <a:extLst>
                <a:ext uri="{FF2B5EF4-FFF2-40B4-BE49-F238E27FC236}">
                  <a16:creationId xmlns:a16="http://schemas.microsoft.com/office/drawing/2014/main" id="{6A3D89F6-3631-23A2-7421-C8095B9DC1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833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Line 158">
              <a:extLst>
                <a:ext uri="{FF2B5EF4-FFF2-40B4-BE49-F238E27FC236}">
                  <a16:creationId xmlns:a16="http://schemas.microsoft.com/office/drawing/2014/main" id="{AC99405D-DD8A-C274-6DCC-3F9CB4A4BF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2" y="3689"/>
              <a:ext cx="57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1" name="Line 159">
              <a:extLst>
                <a:ext uri="{FF2B5EF4-FFF2-40B4-BE49-F238E27FC236}">
                  <a16:creationId xmlns:a16="http://schemas.microsoft.com/office/drawing/2014/main" id="{65AE75F3-B5E2-BC0F-4EB8-0C73F38CA9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3449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2" name="Line 160">
              <a:extLst>
                <a:ext uri="{FF2B5EF4-FFF2-40B4-BE49-F238E27FC236}">
                  <a16:creationId xmlns:a16="http://schemas.microsoft.com/office/drawing/2014/main" id="{48049C7D-A455-3D98-1E8B-EA48C0327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3641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3" name="Line 161">
              <a:extLst>
                <a:ext uri="{FF2B5EF4-FFF2-40B4-BE49-F238E27FC236}">
                  <a16:creationId xmlns:a16="http://schemas.microsoft.com/office/drawing/2014/main" id="{38916E2F-E5AE-95A8-8D6C-05AD296332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3257"/>
              <a:ext cx="14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4" name="Arc 162">
              <a:extLst>
                <a:ext uri="{FF2B5EF4-FFF2-40B4-BE49-F238E27FC236}">
                  <a16:creationId xmlns:a16="http://schemas.microsoft.com/office/drawing/2014/main" id="{F2208270-4A78-35E2-ACC6-95EB8DE78F0C}"/>
                </a:ext>
              </a:extLst>
            </p:cNvPr>
            <p:cNvSpPr>
              <a:spLocks/>
            </p:cNvSpPr>
            <p:nvPr/>
          </p:nvSpPr>
          <p:spPr bwMode="auto">
            <a:xfrm rot="13103904" flipV="1">
              <a:off x="3936" y="3353"/>
              <a:ext cx="417" cy="485"/>
            </a:xfrm>
            <a:custGeom>
              <a:avLst/>
              <a:gdLst>
                <a:gd name="T0" fmla="*/ 0 w 28141"/>
                <a:gd name="T1" fmla="*/ 0 h 29349"/>
                <a:gd name="T2" fmla="*/ 0 w 28141"/>
                <a:gd name="T3" fmla="*/ 0 h 29349"/>
                <a:gd name="T4" fmla="*/ 0 w 28141"/>
                <a:gd name="T5" fmla="*/ 0 h 29349"/>
                <a:gd name="T6" fmla="*/ 0 60000 65536"/>
                <a:gd name="T7" fmla="*/ 0 60000 65536"/>
                <a:gd name="T8" fmla="*/ 0 60000 65536"/>
                <a:gd name="T9" fmla="*/ 0 w 28141"/>
                <a:gd name="T10" fmla="*/ 0 h 29349"/>
                <a:gd name="T11" fmla="*/ 28141 w 28141"/>
                <a:gd name="T12" fmla="*/ 29349 h 293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141" h="29349" fill="none" extrusionOk="0">
                  <a:moveTo>
                    <a:pt x="26703" y="-1"/>
                  </a:moveTo>
                  <a:cubicBezTo>
                    <a:pt x="27653" y="2472"/>
                    <a:pt x="28141" y="5099"/>
                    <a:pt x="28141" y="7749"/>
                  </a:cubicBezTo>
                  <a:cubicBezTo>
                    <a:pt x="28141" y="19678"/>
                    <a:pt x="18470" y="29349"/>
                    <a:pt x="6541" y="29349"/>
                  </a:cubicBezTo>
                  <a:cubicBezTo>
                    <a:pt x="4321" y="29349"/>
                    <a:pt x="2115" y="29006"/>
                    <a:pt x="0" y="28334"/>
                  </a:cubicBezTo>
                </a:path>
                <a:path w="28141" h="29349" stroke="0" extrusionOk="0">
                  <a:moveTo>
                    <a:pt x="26703" y="-1"/>
                  </a:moveTo>
                  <a:cubicBezTo>
                    <a:pt x="27653" y="2472"/>
                    <a:pt x="28141" y="5099"/>
                    <a:pt x="28141" y="7749"/>
                  </a:cubicBezTo>
                  <a:cubicBezTo>
                    <a:pt x="28141" y="19678"/>
                    <a:pt x="18470" y="29349"/>
                    <a:pt x="6541" y="29349"/>
                  </a:cubicBezTo>
                  <a:cubicBezTo>
                    <a:pt x="4321" y="29349"/>
                    <a:pt x="2115" y="29006"/>
                    <a:pt x="0" y="28334"/>
                  </a:cubicBezTo>
                  <a:lnTo>
                    <a:pt x="6541" y="7749"/>
                  </a:lnTo>
                  <a:lnTo>
                    <a:pt x="26703" y="-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Oval 163">
              <a:extLst>
                <a:ext uri="{FF2B5EF4-FFF2-40B4-BE49-F238E27FC236}">
                  <a16:creationId xmlns:a16="http://schemas.microsoft.com/office/drawing/2014/main" id="{C3041A47-6325-3A5A-50E3-586175533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6" y="3465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36" name="Oval 164">
              <a:extLst>
                <a:ext uri="{FF2B5EF4-FFF2-40B4-BE49-F238E27FC236}">
                  <a16:creationId xmlns:a16="http://schemas.microsoft.com/office/drawing/2014/main" id="{B852D1AE-CF77-3EC1-BB98-784498C36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8" y="3561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37" name="Oval 165">
              <a:extLst>
                <a:ext uri="{FF2B5EF4-FFF2-40B4-BE49-F238E27FC236}">
                  <a16:creationId xmlns:a16="http://schemas.microsoft.com/office/drawing/2014/main" id="{B7ED620B-AE8E-E0A9-9211-808B9970A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" y="3665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38" name="Oval 166">
              <a:extLst>
                <a:ext uri="{FF2B5EF4-FFF2-40B4-BE49-F238E27FC236}">
                  <a16:creationId xmlns:a16="http://schemas.microsoft.com/office/drawing/2014/main" id="{216C622C-9CB5-EA05-C860-EDE6C02CE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3801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5639" name="Text Box 168">
              <a:extLst>
                <a:ext uri="{FF2B5EF4-FFF2-40B4-BE49-F238E27FC236}">
                  <a16:creationId xmlns:a16="http://schemas.microsoft.com/office/drawing/2014/main" id="{52CB7E4A-02A2-6C6B-501D-CA5BF0496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353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]</a:t>
              </a:r>
            </a:p>
          </p:txBody>
        </p:sp>
        <p:sp>
          <p:nvSpPr>
            <p:cNvPr id="25640" name="Text Box 169">
              <a:extLst>
                <a:ext uri="{FF2B5EF4-FFF2-40B4-BE49-F238E27FC236}">
                  <a16:creationId xmlns:a16="http://schemas.microsoft.com/office/drawing/2014/main" id="{AE6F1074-C13D-0225-0CA7-465A4CB12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873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[4],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[0]</a:t>
              </a:r>
            </a:p>
          </p:txBody>
        </p:sp>
        <p:sp>
          <p:nvSpPr>
            <p:cNvPr id="25641" name="Text Box 170">
              <a:extLst>
                <a:ext uri="{FF2B5EF4-FFF2-40B4-BE49-F238E27FC236}">
                  <a16:creationId xmlns:a16="http://schemas.microsoft.com/office/drawing/2014/main" id="{7176FBF6-FF43-DE42-9995-C2F937154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209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[5],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[1]</a:t>
              </a:r>
            </a:p>
          </p:txBody>
        </p:sp>
        <p:sp>
          <p:nvSpPr>
            <p:cNvPr id="25642" name="Text Box 171">
              <a:extLst>
                <a:ext uri="{FF2B5EF4-FFF2-40B4-BE49-F238E27FC236}">
                  <a16:creationId xmlns:a16="http://schemas.microsoft.com/office/drawing/2014/main" id="{66808B4A-EC4A-CC78-D533-6741889FA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545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[6],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[2]</a:t>
              </a:r>
            </a:p>
          </p:txBody>
        </p:sp>
        <p:sp>
          <p:nvSpPr>
            <p:cNvPr id="25643" name="Text Box 172">
              <a:extLst>
                <a:ext uri="{FF2B5EF4-FFF2-40B4-BE49-F238E27FC236}">
                  <a16:creationId xmlns:a16="http://schemas.microsoft.com/office/drawing/2014/main" id="{17CD82A0-A456-43ED-B0CB-5BB1BDE29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881"/>
              <a:ext cx="9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[7],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[3]</a:t>
              </a:r>
            </a:p>
          </p:txBody>
        </p:sp>
        <p:sp>
          <p:nvSpPr>
            <p:cNvPr id="25644" name="Text Box 173">
              <a:extLst>
                <a:ext uri="{FF2B5EF4-FFF2-40B4-BE49-F238E27FC236}">
                  <a16:creationId xmlns:a16="http://schemas.microsoft.com/office/drawing/2014/main" id="{ED544A1B-F8B9-D01E-B258-2BBD4E63A0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3353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…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i="1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a</a:t>
              </a:r>
              <a:r>
                <a:rPr lang="en-US" altLang="en-US" sz="1800" b="0" baseline="-25000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25645" name="Text Box 174">
              <a:extLst>
                <a:ext uri="{FF2B5EF4-FFF2-40B4-BE49-F238E27FC236}">
                  <a16:creationId xmlns:a16="http://schemas.microsoft.com/office/drawing/2014/main" id="{2C0C186E-BF76-9538-231D-B10D2E458B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2969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m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=0</a:t>
              </a:r>
            </a:p>
          </p:txBody>
        </p:sp>
        <p:sp>
          <p:nvSpPr>
            <p:cNvPr id="25646" name="Text Box 176">
              <a:extLst>
                <a:ext uri="{FF2B5EF4-FFF2-40B4-BE49-F238E27FC236}">
                  <a16:creationId xmlns:a16="http://schemas.microsoft.com/office/drawing/2014/main" id="{EA9BE78D-84AF-FF59-CAE8-FF4C143443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3888"/>
              <a:ext cx="9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Commutator</a:t>
              </a:r>
              <a:b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(</a:t>
              </a:r>
              <a:r>
                <a:rPr lang="en-US" altLang="en-US" sz="1800" b="0" i="1">
                  <a:solidFill>
                    <a:schemeClr val="tx1"/>
                  </a:solidFill>
                  <a:latin typeface="Arial" panose="020B0604020202020204" pitchFamily="34" charset="0"/>
                </a:rPr>
                <a:t>Periodic</a:t>
              </a:r>
              <a:r>
                <a:rPr lang="en-US" altLang="en-US" sz="1800" b="0">
                  <a:solidFill>
                    <a:schemeClr val="tx1"/>
                  </a:solidFill>
                  <a:latin typeface="Arial" panose="020B0604020202020204" pitchFamily="34" charset="0"/>
                </a:rPr>
                <a:t>)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5320B42B-1292-8486-294C-1B686FCCE138}"/>
              </a:ext>
            </a:extLst>
          </p:cNvPr>
          <p:cNvSpPr/>
          <p:nvPr/>
        </p:nvSpPr>
        <p:spPr bwMode="auto">
          <a:xfrm>
            <a:off x="1203325" y="4568825"/>
            <a:ext cx="6111875" cy="221297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/>
      <p:bldP spid="27665" grpId="0"/>
      <p:bldP spid="27666" grpId="0"/>
      <p:bldP spid="27667" grpId="0"/>
      <p:bldP spid="27669" grpId="0" animBg="1"/>
      <p:bldP spid="27671" grpId="0"/>
      <p:bldP spid="4" grpId="0" animBg="1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4">
            <a:extLst>
              <a:ext uri="{FF2B5EF4-FFF2-40B4-BE49-F238E27FC236}">
                <a16:creationId xmlns:a16="http://schemas.microsoft.com/office/drawing/2014/main" id="{1867AF2E-E870-0F99-960C-5E403B81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2B400FD7-8FD9-F446-BABF-C71E04A9180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1C8EF5BE-111B-82F0-EF64-AE27F443D6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705600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Filter Bank Example #2</a:t>
            </a:r>
          </a:p>
        </p:txBody>
      </p:sp>
      <p:sp>
        <p:nvSpPr>
          <p:cNvPr id="28675" name="Text Box 11">
            <a:extLst>
              <a:ext uri="{FF2B5EF4-FFF2-40B4-BE49-F238E27FC236}">
                <a16:creationId xmlns:a16="http://schemas.microsoft.com/office/drawing/2014/main" id="{643E6F62-063B-F5F2-3100-E60578546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708025"/>
            <a:ext cx="14478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24 samples in pulse</a:t>
            </a:r>
          </a:p>
        </p:txBody>
      </p:sp>
      <p:sp>
        <p:nvSpPr>
          <p:cNvPr id="28677" name="Text Box 13">
            <a:extLst>
              <a:ext uri="{FF2B5EF4-FFF2-40B4-BE49-F238E27FC236}">
                <a16:creationId xmlns:a16="http://schemas.microsoft.com/office/drawing/2014/main" id="{F2A28B79-D81D-BE10-5188-6B2FB2FFA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1501775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 = 4 samples per symbol</a:t>
            </a:r>
          </a:p>
        </p:txBody>
      </p:sp>
      <p:pic>
        <p:nvPicPr>
          <p:cNvPr id="28678" name="Picture 15" descr="img31">
            <a:extLst>
              <a:ext uri="{FF2B5EF4-FFF2-40B4-BE49-F238E27FC236}">
                <a16:creationId xmlns:a16="http://schemas.microsoft.com/office/drawing/2014/main" id="{C53A80B2-341A-8134-C2E1-536BA9A11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6126163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17">
            <a:extLst>
              <a:ext uri="{FF2B5EF4-FFF2-40B4-BE49-F238E27FC236}">
                <a16:creationId xmlns:a16="http://schemas.microsoft.com/office/drawing/2014/main" id="{FD0D4B5F-1F77-98BF-7D1E-66C3450D0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086100"/>
            <a:ext cx="3352800" cy="1323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Polyphase filter 0 impulse response is </a:t>
            </a:r>
            <a:r>
              <a:rPr lang="en-US" altLang="en-US" sz="2000" i="1">
                <a:solidFill>
                  <a:schemeClr val="tx1"/>
                </a:solidFill>
              </a:rPr>
              <a:t>first</a:t>
            </a:r>
            <a:r>
              <a:rPr lang="en-US" altLang="en-US" sz="2000">
                <a:solidFill>
                  <a:schemeClr val="tx1"/>
                </a:solidFill>
              </a:rPr>
              <a:t> sample of</a:t>
            </a:r>
            <a:br>
              <a:rPr lang="en-US" altLang="en-US" sz="2000">
                <a:solidFill>
                  <a:schemeClr val="tx1"/>
                </a:solidFill>
              </a:rPr>
            </a:br>
            <a:r>
              <a:rPr lang="en-US" altLang="en-US" sz="2000">
                <a:solidFill>
                  <a:schemeClr val="tx1"/>
                </a:solidFill>
              </a:rPr>
              <a:t>the pulse shape and every </a:t>
            </a: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th sample after that</a:t>
            </a:r>
          </a:p>
        </p:txBody>
      </p:sp>
      <p:sp>
        <p:nvSpPr>
          <p:cNvPr id="28680" name="Text Box 18">
            <a:extLst>
              <a:ext uri="{FF2B5EF4-FFF2-40B4-BE49-F238E27FC236}">
                <a16:creationId xmlns:a16="http://schemas.microsoft.com/office/drawing/2014/main" id="{064BD347-0F35-F26E-819C-8BA2AA241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662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/>
              <a:t>Polyphase filter 0 has only one non-zero sample.</a:t>
            </a:r>
          </a:p>
        </p:txBody>
      </p:sp>
      <p:sp>
        <p:nvSpPr>
          <p:cNvPr id="27656" name="Rectangle 19">
            <a:extLst>
              <a:ext uri="{FF2B5EF4-FFF2-40B4-BE49-F238E27FC236}">
                <a16:creationId xmlns:a16="http://schemas.microsoft.com/office/drawing/2014/main" id="{F8766A1A-8D01-D6E0-5CBE-7199758A4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257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DBF1B53-376B-EA20-2D30-9C2550671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700" y="534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F7BDFAC-294E-42A7-08F0-DD464F39F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4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9D3319F-725F-89EE-F4F2-024DD6E37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4163" y="534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B43D63D-1A50-67EA-8725-BC5C51FD8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111375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D477323-DDD0-1B0C-019D-3FEE9BC27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534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A8ED64F-015A-14F2-717A-0F840938A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8100" y="5346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8" name="Text Box 13">
            <a:extLst>
              <a:ext uri="{FF2B5EF4-FFF2-40B4-BE49-F238E27FC236}">
                <a16:creationId xmlns:a16="http://schemas.microsoft.com/office/drawing/2014/main" id="{56F8FE76-3FB0-AD4B-E2C6-2305EC72F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2292350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 i="1" baseline="-25000">
                <a:solidFill>
                  <a:schemeClr val="tx1"/>
                </a:solidFill>
              </a:rPr>
              <a:t>g</a:t>
            </a:r>
            <a:r>
              <a:rPr lang="en-US" altLang="en-US" sz="2000">
                <a:solidFill>
                  <a:schemeClr val="tx1"/>
                </a:solidFill>
              </a:rPr>
              <a:t> = 6 symbol periods/pulse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7" grpId="0" animBg="1"/>
      <p:bldP spid="28679" grpId="0" animBg="1"/>
      <p:bldP spid="28680" grpId="0"/>
      <p:bldP spid="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4">
            <a:extLst>
              <a:ext uri="{FF2B5EF4-FFF2-40B4-BE49-F238E27FC236}">
                <a16:creationId xmlns:a16="http://schemas.microsoft.com/office/drawing/2014/main" id="{0007B1DE-2170-8B22-1120-4C55E76DB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56926490-6A44-CE46-AAC4-B6BCFC65D60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8674" name="Rectangle 2050">
            <a:extLst>
              <a:ext uri="{FF2B5EF4-FFF2-40B4-BE49-F238E27FC236}">
                <a16:creationId xmlns:a16="http://schemas.microsoft.com/office/drawing/2014/main" id="{8BC036BB-1822-4E89-D292-0777E4442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781800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Filter Bank Example #2</a:t>
            </a:r>
          </a:p>
        </p:txBody>
      </p:sp>
      <p:pic>
        <p:nvPicPr>
          <p:cNvPr id="29699" name="Picture 2055" descr="img32">
            <a:extLst>
              <a:ext uri="{FF2B5EF4-FFF2-40B4-BE49-F238E27FC236}">
                <a16:creationId xmlns:a16="http://schemas.microsoft.com/office/drawing/2014/main" id="{8D87D208-60CD-2FF3-77B2-BA772E30E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279525"/>
            <a:ext cx="6126162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2061">
            <a:extLst>
              <a:ext uri="{FF2B5EF4-FFF2-40B4-BE49-F238E27FC236}">
                <a16:creationId xmlns:a16="http://schemas.microsoft.com/office/drawing/2014/main" id="{2BE9047B-BD94-97A0-0A3C-306C52CC9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257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79FE6A7D-1DF5-1351-BCA0-49B993FB4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086100"/>
            <a:ext cx="3352800" cy="1323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Polyphase filter 1 impulse response is </a:t>
            </a:r>
            <a:r>
              <a:rPr lang="en-US" altLang="en-US" sz="2000" i="1">
                <a:solidFill>
                  <a:schemeClr val="tx1"/>
                </a:solidFill>
              </a:rPr>
              <a:t>second </a:t>
            </a:r>
            <a:r>
              <a:rPr lang="en-US" altLang="en-US" sz="2000">
                <a:solidFill>
                  <a:schemeClr val="tx1"/>
                </a:solidFill>
              </a:rPr>
              <a:t>sample of the pulse shape and every </a:t>
            </a: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th sample after that</a:t>
            </a:r>
          </a:p>
        </p:txBody>
      </p:sp>
      <p:sp>
        <p:nvSpPr>
          <p:cNvPr id="28678" name="Rectangle 19">
            <a:extLst>
              <a:ext uri="{FF2B5EF4-FFF2-40B4-BE49-F238E27FC236}">
                <a16:creationId xmlns:a16="http://schemas.microsoft.com/office/drawing/2014/main" id="{BB3952A2-AB36-8101-00F1-5DB324AC2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6300" y="5078413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0925B0-574A-36E8-1DF6-D0D449A48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1689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E9518-2692-FD06-C610-8997711F4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67848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1545D3B-1CFE-0E61-446C-46347A9A2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439261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62F4954-BDEE-325C-11FD-AEFD8840B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0788" y="24257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8CE57C3-0386-5EF6-FF81-2F93DA7D4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788" y="5867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F5627FC-2718-D32D-FE2D-561B7C8D5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788" y="510063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7584C9BC-9580-BC24-3125-068712201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708025"/>
            <a:ext cx="14478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24 samples in pulse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C5C622F3-EC24-2F20-E311-81CA6C764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1501775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 = 4 samples per symbol</a:t>
            </a:r>
          </a:p>
        </p:txBody>
      </p:sp>
      <p:sp>
        <p:nvSpPr>
          <p:cNvPr id="22" name="Text Box 13">
            <a:extLst>
              <a:ext uri="{FF2B5EF4-FFF2-40B4-BE49-F238E27FC236}">
                <a16:creationId xmlns:a16="http://schemas.microsoft.com/office/drawing/2014/main" id="{C5696FDA-548B-05C3-C091-B6C293198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2292350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 i="1" baseline="-25000">
                <a:solidFill>
                  <a:schemeClr val="tx1"/>
                </a:solidFill>
              </a:rPr>
              <a:t>g</a:t>
            </a:r>
            <a:r>
              <a:rPr lang="en-US" altLang="en-US" sz="2000">
                <a:solidFill>
                  <a:schemeClr val="tx1"/>
                </a:solidFill>
              </a:rPr>
              <a:t> = 6 symbol periods/pulse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4">
            <a:extLst>
              <a:ext uri="{FF2B5EF4-FFF2-40B4-BE49-F238E27FC236}">
                <a16:creationId xmlns:a16="http://schemas.microsoft.com/office/drawing/2014/main" id="{131A30BB-0F93-A7EF-F322-F4AF94053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4A066E5E-7CF9-2C4A-B9D9-73407A0FC671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9698" name="Rectangle 4098">
            <a:extLst>
              <a:ext uri="{FF2B5EF4-FFF2-40B4-BE49-F238E27FC236}">
                <a16:creationId xmlns:a16="http://schemas.microsoft.com/office/drawing/2014/main" id="{11181F79-13B2-730A-5D8F-9811D70572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477000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Filter Bank Example #2</a:t>
            </a:r>
          </a:p>
        </p:txBody>
      </p:sp>
      <p:pic>
        <p:nvPicPr>
          <p:cNvPr id="30723" name="Picture 4104" descr="img33">
            <a:extLst>
              <a:ext uri="{FF2B5EF4-FFF2-40B4-BE49-F238E27FC236}">
                <a16:creationId xmlns:a16="http://schemas.microsoft.com/office/drawing/2014/main" id="{7AEEC885-B3B2-50D7-E5A7-1EC110096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295400"/>
            <a:ext cx="6126162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4110">
            <a:extLst>
              <a:ext uri="{FF2B5EF4-FFF2-40B4-BE49-F238E27FC236}">
                <a16:creationId xmlns:a16="http://schemas.microsoft.com/office/drawing/2014/main" id="{02FCA4E8-17B4-8A0F-0551-E3503536A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3340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193CD32E-30CF-8EF3-C079-7144EE40A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086100"/>
            <a:ext cx="3352800" cy="1323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Polyphase filter 2 impulse response is </a:t>
            </a:r>
            <a:r>
              <a:rPr lang="en-US" altLang="en-US" sz="2000" i="1">
                <a:solidFill>
                  <a:schemeClr val="tx1"/>
                </a:solidFill>
              </a:rPr>
              <a:t>third </a:t>
            </a:r>
            <a:r>
              <a:rPr lang="en-US" altLang="en-US" sz="2000">
                <a:solidFill>
                  <a:schemeClr val="tx1"/>
                </a:solidFill>
              </a:rPr>
              <a:t>sample of the pulse shape and every </a:t>
            </a: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th sample after that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B5C4AB-B404-F173-07C4-1C74F52D1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713" y="506888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35F4604-5F19-8949-3530-F947EEA43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943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A5ECFB-AC20-347C-ECF8-10F914B11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8175" y="331311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1E642D-8E36-99C2-4CF7-BD07D46EE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700" y="330358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D785DB2-5435-5EC6-658F-67909C798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700" y="59563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35B1B1-C9B0-9F3A-9629-99F89F0BC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3700" y="507841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354629CE-BD49-F46F-F316-1BA850A3E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708025"/>
            <a:ext cx="14478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24 samples in pulse</a:t>
            </a: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DA358ECB-6FA6-0638-4532-43CB63B96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1501775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 = 4 samples per symbol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3ED26CDC-EBA6-16D7-F858-9FA2F0125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2292350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 i="1" baseline="-25000">
                <a:solidFill>
                  <a:schemeClr val="tx1"/>
                </a:solidFill>
              </a:rPr>
              <a:t>g</a:t>
            </a:r>
            <a:r>
              <a:rPr lang="en-US" altLang="en-US" sz="2000">
                <a:solidFill>
                  <a:schemeClr val="tx1"/>
                </a:solidFill>
              </a:rPr>
              <a:t> = 6 symbol periods/pulse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4">
            <a:extLst>
              <a:ext uri="{FF2B5EF4-FFF2-40B4-BE49-F238E27FC236}">
                <a16:creationId xmlns:a16="http://schemas.microsoft.com/office/drawing/2014/main" id="{8973BED4-6846-80FE-31A9-FF9EDBBAE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9E807B2D-395C-F044-A19B-E88301DA05C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C3F045D5-43EB-9AAF-683D-12D9B8ACEE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324600" cy="11430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panose="020B0600070205080204" pitchFamily="34" charset="-128"/>
              </a:rPr>
              <a:t>Filter Bank Example #2</a:t>
            </a:r>
          </a:p>
        </p:txBody>
      </p:sp>
      <p:pic>
        <p:nvPicPr>
          <p:cNvPr id="31747" name="Picture 7" descr="img34">
            <a:extLst>
              <a:ext uri="{FF2B5EF4-FFF2-40B4-BE49-F238E27FC236}">
                <a16:creationId xmlns:a16="http://schemas.microsoft.com/office/drawing/2014/main" id="{2C0E1BAC-A181-26C3-6F07-B529784F1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295400"/>
            <a:ext cx="6126162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13">
            <a:extLst>
              <a:ext uri="{FF2B5EF4-FFF2-40B4-BE49-F238E27FC236}">
                <a16:creationId xmlns:a16="http://schemas.microsoft.com/office/drawing/2014/main" id="{902B9369-9F4A-A054-82DA-D528B1DBB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257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A98B84B0-F3FC-6B78-1FDC-AC45EE738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3086100"/>
            <a:ext cx="3352800" cy="1323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Polyphase filter 3 impulse response is </a:t>
            </a:r>
            <a:r>
              <a:rPr lang="en-US" altLang="en-US" sz="2000" i="1">
                <a:solidFill>
                  <a:schemeClr val="tx1"/>
                </a:solidFill>
              </a:rPr>
              <a:t>fourth </a:t>
            </a:r>
            <a:r>
              <a:rPr lang="en-US" altLang="en-US" sz="2000">
                <a:solidFill>
                  <a:schemeClr val="tx1"/>
                </a:solidFill>
              </a:rPr>
              <a:t>sample of the pulse shape and every </a:t>
            </a: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th sample after that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062EFE7-8ABA-C276-052F-1BAEE4B71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11016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63B4500-6F3F-3A23-633B-525229E07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0" y="5876925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A98E7B-8214-AD08-104D-9737DFA1B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0263" y="2438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B2F0E6-0754-1C2F-1FED-16AEB2539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1788" y="44069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7528B30-17DB-DAAB-A238-2F35C12D8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3788" y="5678488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6703303-B84D-5086-8C67-F4137D49C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788" y="518636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chemeClr val="tx1"/>
              </a:solidFill>
            </a:endParaRP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5C0BF429-5B18-2411-2009-B9B1D68CB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708025"/>
            <a:ext cx="14478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tx1"/>
                </a:solidFill>
              </a:rPr>
              <a:t>24 samples in pulse</a:t>
            </a: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42FC3E4C-90A4-5A2B-2F4B-F8B91C844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1501775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L</a:t>
            </a:r>
            <a:r>
              <a:rPr lang="en-US" altLang="en-US" sz="2000">
                <a:solidFill>
                  <a:schemeClr val="tx1"/>
                </a:solidFill>
              </a:rPr>
              <a:t> = 4 samples per symbol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5A748BD7-6C0D-67B3-A97A-19C45739A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2292350"/>
            <a:ext cx="1752600" cy="708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i="1">
                <a:solidFill>
                  <a:schemeClr val="tx1"/>
                </a:solidFill>
              </a:rPr>
              <a:t>N</a:t>
            </a:r>
            <a:r>
              <a:rPr lang="en-US" altLang="en-US" sz="2000" i="1" baseline="-25000">
                <a:solidFill>
                  <a:schemeClr val="tx1"/>
                </a:solidFill>
              </a:rPr>
              <a:t>g</a:t>
            </a:r>
            <a:r>
              <a:rPr lang="en-US" altLang="en-US" sz="2000">
                <a:solidFill>
                  <a:schemeClr val="tx1"/>
                </a:solidFill>
              </a:rPr>
              <a:t> = 6 symbol periods/pulse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>
            <a:extLst>
              <a:ext uri="{FF2B5EF4-FFF2-40B4-BE49-F238E27FC236}">
                <a16:creationId xmlns:a16="http://schemas.microsoft.com/office/drawing/2014/main" id="{314BBC8D-DA46-D1A1-6E86-0CE68678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467004F4-D039-994C-ADA2-57435CF92DE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504E7BA7-112D-04C2-003E-B01EF8724C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Pulse Shaping Design Tradeoffs</a:t>
            </a:r>
          </a:p>
        </p:txBody>
      </p:sp>
      <p:graphicFrame>
        <p:nvGraphicFramePr>
          <p:cNvPr id="192576" name="Group 64">
            <a:extLst>
              <a:ext uri="{FF2B5EF4-FFF2-40B4-BE49-F238E27FC236}">
                <a16:creationId xmlns:a16="http://schemas.microsoft.com/office/drawing/2014/main" id="{0DFCFEED-0912-0234-0B73-E970338D0D7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8600" y="1447800"/>
          <a:ext cx="8686800" cy="3657600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0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19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Computation in MACs/s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Memory size in words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Memory reads in words/s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Memory writes in words/s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Direct structure</a:t>
                      </a:r>
                      <a:b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</a:b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(slide 13-9)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</a:b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(</a:t>
                      </a: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L N</a:t>
                      </a:r>
                      <a:r>
                        <a:rPr kumimoji="0" lang="en-US" alt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g</a:t>
                      </a: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)(</a:t>
                      </a: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L</a:t>
                      </a: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f</a:t>
                      </a:r>
                      <a:r>
                        <a:rPr kumimoji="0" lang="en-US" alt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sym</a:t>
                      </a: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Filter bank structure</a:t>
                      </a:r>
                      <a:b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</a:br>
                      <a:r>
                        <a:rPr kumimoji="0" lang="en-US" altLang="en-US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(slide 13-12)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</a:b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L</a:t>
                      </a: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N</a:t>
                      </a:r>
                      <a:r>
                        <a:rPr kumimoji="0" lang="en-US" alt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g</a:t>
                      </a:r>
                      <a:r>
                        <a:rPr kumimoji="0" lang="en-US" alt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 f</a:t>
                      </a:r>
                      <a:r>
                        <a:rPr kumimoji="0" lang="en-US" alt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sym</a:t>
                      </a: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400" b="1">
                          <a:solidFill>
                            <a:srgbClr val="CC00CC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1600" b="1">
                          <a:solidFill>
                            <a:srgbClr val="6600FF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773" name="Text Box 57">
            <a:extLst>
              <a:ext uri="{FF2B5EF4-FFF2-40B4-BE49-F238E27FC236}">
                <a16:creationId xmlns:a16="http://schemas.microsoft.com/office/drawing/2014/main" id="{DEA8665B-B89A-5B44-4C04-CA9349A01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257800"/>
            <a:ext cx="73152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0" i="1">
                <a:solidFill>
                  <a:schemeClr val="tx1"/>
                </a:solidFill>
              </a:rPr>
              <a:t>f</a:t>
            </a:r>
            <a:r>
              <a:rPr lang="en-US" altLang="en-US" sz="2400" b="0" baseline="-25000">
                <a:solidFill>
                  <a:schemeClr val="tx1"/>
                </a:solidFill>
              </a:rPr>
              <a:t>sym</a:t>
            </a:r>
            <a:r>
              <a:rPr lang="en-US" altLang="en-US" sz="2400" b="0">
                <a:solidFill>
                  <a:schemeClr val="tx1"/>
                </a:solidFill>
              </a:rPr>
              <a:t> symbol rate</a:t>
            </a:r>
            <a:br>
              <a:rPr lang="en-US" altLang="en-US" sz="2400" b="0">
                <a:solidFill>
                  <a:schemeClr val="tx1"/>
                </a:solidFill>
              </a:rPr>
            </a:br>
            <a:r>
              <a:rPr lang="en-US" altLang="en-US" sz="2400" b="0" i="1">
                <a:solidFill>
                  <a:schemeClr val="tx1"/>
                </a:solidFill>
              </a:rPr>
              <a:t>L</a:t>
            </a:r>
            <a:r>
              <a:rPr lang="en-US" altLang="en-US" sz="2400" b="0">
                <a:solidFill>
                  <a:schemeClr val="tx1"/>
                </a:solidFill>
              </a:rPr>
              <a:t> samples/symbol</a:t>
            </a:r>
            <a:br>
              <a:rPr lang="en-US" altLang="en-US" sz="2400" b="0">
                <a:solidFill>
                  <a:schemeClr val="tx1"/>
                </a:solidFill>
              </a:rPr>
            </a:br>
            <a:r>
              <a:rPr lang="en-US" altLang="en-US" sz="2400" b="0" i="1">
                <a:solidFill>
                  <a:schemeClr val="tx1"/>
                </a:solidFill>
              </a:rPr>
              <a:t>N</a:t>
            </a:r>
            <a:r>
              <a:rPr lang="en-US" altLang="en-US" sz="2400" b="0" i="1" baseline="-25000">
                <a:solidFill>
                  <a:schemeClr val="tx1"/>
                </a:solidFill>
              </a:rPr>
              <a:t>g</a:t>
            </a:r>
            <a:r>
              <a:rPr lang="en-US" altLang="en-US" sz="2400" b="0">
                <a:solidFill>
                  <a:schemeClr val="tx1"/>
                </a:solidFill>
              </a:rPr>
              <a:t> duration of pulse shape in symbol periods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5">
            <a:extLst>
              <a:ext uri="{FF2B5EF4-FFF2-40B4-BE49-F238E27FC236}">
                <a16:creationId xmlns:a16="http://schemas.microsoft.com/office/drawing/2014/main" id="{B6C4FCE9-CD23-15AC-3949-31E0DEFA3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D84A220C-78A4-2D41-A719-937E0AA38416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2770" name="Rectangle 5">
            <a:extLst>
              <a:ext uri="{FF2B5EF4-FFF2-40B4-BE49-F238E27FC236}">
                <a16:creationId xmlns:a16="http://schemas.microsoft.com/office/drawing/2014/main" id="{8A16BF70-59B2-A49F-CD5A-B4B4D6562A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Pulse Shaping Design Tradeoffs</a:t>
            </a:r>
          </a:p>
        </p:txBody>
      </p:sp>
      <p:sp>
        <p:nvSpPr>
          <p:cNvPr id="18435" name="Rectangle 6">
            <a:extLst>
              <a:ext uri="{FF2B5EF4-FFF2-40B4-BE49-F238E27FC236}">
                <a16:creationId xmlns:a16="http://schemas.microsoft.com/office/drawing/2014/main" id="{68475EC7-F937-98D2-272A-293A67B9E6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953000"/>
          </a:xfrm>
        </p:spPr>
        <p:txBody>
          <a:bodyPr/>
          <a:lstStyle/>
          <a:p>
            <a:pPr>
              <a:defRPr/>
            </a:pPr>
            <a:r>
              <a:rPr lang="en-US" dirty="0"/>
              <a:t>FIR filter with </a:t>
            </a:r>
            <a:r>
              <a:rPr lang="en-US" i="1" dirty="0"/>
              <a:t>N</a:t>
            </a:r>
            <a:r>
              <a:rPr lang="en-US" dirty="0"/>
              <a:t> coefficients to compute output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Read current input value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Read pointer to newest input sample in circular buffer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Read previous </a:t>
            </a:r>
            <a:r>
              <a:rPr lang="en-US" i="1" dirty="0"/>
              <a:t>N</a:t>
            </a:r>
            <a:r>
              <a:rPr lang="en-US" dirty="0"/>
              <a:t>-1 input values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Read </a:t>
            </a:r>
            <a:r>
              <a:rPr lang="en-US" i="1" dirty="0"/>
              <a:t>N</a:t>
            </a:r>
            <a:r>
              <a:rPr lang="en-US" dirty="0"/>
              <a:t> filter coefficients </a:t>
            </a:r>
            <a:r>
              <a:rPr lang="en-US" i="1" dirty="0"/>
              <a:t>h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Compute the output value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Write current input value to circular buffer to oldest sample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Write (update) the newest pointer in circular buffer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Write output value</a:t>
            </a:r>
          </a:p>
          <a:p>
            <a:pPr>
              <a:defRPr/>
            </a:pPr>
            <a:r>
              <a:rPr lang="en-US" i="1" dirty="0"/>
              <a:t>N</a:t>
            </a:r>
            <a:r>
              <a:rPr lang="en-US" dirty="0"/>
              <a:t> multiplications-additions, 2</a:t>
            </a:r>
            <a:r>
              <a:rPr lang="en-US" i="1" dirty="0"/>
              <a:t>N</a:t>
            </a:r>
            <a:r>
              <a:rPr lang="en-US" dirty="0"/>
              <a:t> + 1 reads, 3 writes</a:t>
            </a:r>
          </a:p>
          <a:p>
            <a:pPr lvl="1">
              <a:buFontTx/>
              <a:buNone/>
              <a:defRPr/>
            </a:pPr>
            <a:endParaRPr lang="en-US" dirty="0"/>
          </a:p>
          <a:p>
            <a:pPr>
              <a:buFontTx/>
              <a:buNone/>
              <a:defRPr/>
            </a:pPr>
            <a:endParaRPr lang="en-US" b="0" dirty="0"/>
          </a:p>
        </p:txBody>
      </p:sp>
      <p:graphicFrame>
        <p:nvGraphicFramePr>
          <p:cNvPr id="32772" name="Object 1026">
            <a:extLst>
              <a:ext uri="{FF2B5EF4-FFF2-40B4-BE49-F238E27FC236}">
                <a16:creationId xmlns:a16="http://schemas.microsoft.com/office/drawing/2014/main" id="{4E53E4BF-C3AF-2912-AD74-B1B4D941ED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81600" y="3022600"/>
          <a:ext cx="2957513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85900" imgH="457200" progId="Equation.3">
                  <p:embed/>
                </p:oleObj>
              </mc:Choice>
              <mc:Fallback>
                <p:oleObj name="Equation" r:id="rId3" imgW="1485900" imgH="4572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022600"/>
                        <a:ext cx="2957513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>
            <a:extLst>
              <a:ext uri="{FF2B5EF4-FFF2-40B4-BE49-F238E27FC236}">
                <a16:creationId xmlns:a16="http://schemas.microsoft.com/office/drawing/2014/main" id="{9776F250-F065-3126-11BB-32FDA5C1E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AE8F4E06-8FA6-B041-BB5A-FEF0C8B7962B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34818" name="Rectangle 5">
            <a:extLst>
              <a:ext uri="{FF2B5EF4-FFF2-40B4-BE49-F238E27FC236}">
                <a16:creationId xmlns:a16="http://schemas.microsoft.com/office/drawing/2014/main" id="{4B6C03D5-4DB6-F3BA-46D9-2697EB7E4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Pulse Shaping Design Tradeoffs</a:t>
            </a:r>
          </a:p>
        </p:txBody>
      </p:sp>
      <p:sp>
        <p:nvSpPr>
          <p:cNvPr id="34819" name="Rectangle 6">
            <a:extLst>
              <a:ext uri="{FF2B5EF4-FFF2-40B4-BE49-F238E27FC236}">
                <a16:creationId xmlns:a16="http://schemas.microsoft.com/office/drawing/2014/main" id="{F8B0C33F-54BA-AB9D-D82F-1F67416DE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95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Direct structure (</a:t>
            </a:r>
            <a:r>
              <a:rPr lang="en-US" altLang="en-US" i="1">
                <a:ea typeface="ＭＳ Ｐゴシック" panose="020B0600070205080204" pitchFamily="34" charset="-128"/>
              </a:rPr>
              <a:t>slide 13-9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FIR filter has </a:t>
            </a:r>
            <a:r>
              <a:rPr lang="en-US" altLang="en-US" i="1">
                <a:ea typeface="ＭＳ Ｐゴシック" panose="020B0600070205080204" pitchFamily="34" charset="-128"/>
              </a:rPr>
              <a:t>L 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 coefficients (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= </a:t>
            </a:r>
            <a:r>
              <a:rPr lang="en-US" altLang="en-US" i="1">
                <a:ea typeface="ＭＳ Ｐゴシック" panose="020B0600070205080204" pitchFamily="34" charset="-128"/>
              </a:rPr>
              <a:t>L 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FIR filter: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multiplications-additions, 2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+ 1 reads, 3 writes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FIR filter runs at sampling rate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Upsampler reads at symbol rate and writes at sampling rate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Filter bank structure (</a:t>
            </a:r>
            <a:r>
              <a:rPr lang="en-US" altLang="en-US" i="1">
                <a:ea typeface="ＭＳ Ｐゴシック" panose="020B0600070205080204" pitchFamily="34" charset="-128"/>
              </a:rPr>
              <a:t>slide 13-9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marL="457200" lvl="1" indent="0">
              <a:buFontTx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polyphase FIR filters with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g  </a:t>
            </a:r>
            <a:r>
              <a:rPr lang="en-US" altLang="en-US">
                <a:ea typeface="ＭＳ Ｐゴシック" panose="020B0600070205080204" pitchFamily="34" charset="-128"/>
              </a:rPr>
              <a:t>coefficients each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FIR filter: 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 multiplications-additions, 2</a:t>
            </a:r>
            <a:r>
              <a:rPr lang="en-US" altLang="en-US" i="1">
                <a:ea typeface="ＭＳ Ｐゴシック" panose="020B0600070205080204" pitchFamily="34" charset="-128"/>
              </a:rPr>
              <a:t>N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g</a:t>
            </a:r>
            <a:r>
              <a:rPr lang="en-US" altLang="en-US">
                <a:ea typeface="ＭＳ Ｐゴシック" panose="020B0600070205080204" pitchFamily="34" charset="-128"/>
              </a:rPr>
              <a:t> + 1 reads, 3 writes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Each polyphase FIR filter runs at symbol rate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</a:p>
          <a:p>
            <a:pPr marL="457200" lvl="1" indent="0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Commutator reads and writes at sampling rate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f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</a:t>
            </a: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endParaRPr lang="en-US" altLang="en-US" b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>
            <a:extLst>
              <a:ext uri="{FF2B5EF4-FFF2-40B4-BE49-F238E27FC236}">
                <a16:creationId xmlns:a16="http://schemas.microsoft.com/office/drawing/2014/main" id="{07D68398-9C34-7AAC-3A60-7F2CD4335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E434F6EB-6D06-7440-8255-9E29E1D2F1FF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14D7ED7A-F2E3-8ACF-466A-B93F829F86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06CEA41-B702-9981-21CD-91663C129F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648200" cy="609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Introduction</a:t>
            </a:r>
          </a:p>
        </p:txBody>
      </p:sp>
      <p:pic>
        <p:nvPicPr>
          <p:cNvPr id="17412" name="Picture 1027" descr="img30">
            <a:extLst>
              <a:ext uri="{FF2B5EF4-FFF2-40B4-BE49-F238E27FC236}">
                <a16:creationId xmlns:a16="http://schemas.microsoft.com/office/drawing/2014/main" id="{47E8DFEF-6726-0BB0-CA5E-3F7223354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1295400"/>
            <a:ext cx="317341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DB0E359-6B75-C56C-1A58-BA7771A6F2A3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084638"/>
            <a:ext cx="4572000" cy="2362200"/>
            <a:chOff x="3962400" y="4084638"/>
            <a:chExt cx="4572000" cy="2362200"/>
          </a:xfrm>
        </p:grpSpPr>
        <p:sp>
          <p:nvSpPr>
            <p:cNvPr id="17418" name="Rectangle 4">
              <a:extLst>
                <a:ext uri="{FF2B5EF4-FFF2-40B4-BE49-F238E27FC236}">
                  <a16:creationId xmlns:a16="http://schemas.microsoft.com/office/drawing/2014/main" id="{240CE57A-3221-163C-C5EC-FB99B394C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938" y="4084638"/>
              <a:ext cx="1295400" cy="5715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FIR 0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19" name="Rectangle 5">
              <a:extLst>
                <a:ext uri="{FF2B5EF4-FFF2-40B4-BE49-F238E27FC236}">
                  <a16:creationId xmlns:a16="http://schemas.microsoft.com/office/drawing/2014/main" id="{8A61ABAF-7863-AB44-307E-C8C8B3C34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938" y="4770438"/>
              <a:ext cx="12954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FIR 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20" name="Rectangle 6">
              <a:extLst>
                <a:ext uri="{FF2B5EF4-FFF2-40B4-BE49-F238E27FC236}">
                  <a16:creationId xmlns:a16="http://schemas.microsoft.com/office/drawing/2014/main" id="{6E65C5EF-DB70-4BD3-4219-7946E0ED2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938" y="5913438"/>
              <a:ext cx="12954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 i="1">
                  <a:solidFill>
                    <a:schemeClr val="tx1"/>
                  </a:solidFill>
                </a:rPr>
                <a:t>FIR L-1</a:t>
              </a: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21" name="Oval 7">
              <a:extLst>
                <a:ext uri="{FF2B5EF4-FFF2-40B4-BE49-F238E27FC236}">
                  <a16:creationId xmlns:a16="http://schemas.microsoft.com/office/drawing/2014/main" id="{082EE4EC-9921-B348-EEDE-5D1BF3885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53070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22" name="Oval 8">
              <a:extLst>
                <a:ext uri="{FF2B5EF4-FFF2-40B4-BE49-F238E27FC236}">
                  <a16:creationId xmlns:a16="http://schemas.microsoft.com/office/drawing/2014/main" id="{9A011BDE-A5E3-CE9F-2A78-6E13B2A98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55356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23" name="Oval 9">
              <a:extLst>
                <a:ext uri="{FF2B5EF4-FFF2-40B4-BE49-F238E27FC236}">
                  <a16:creationId xmlns:a16="http://schemas.microsoft.com/office/drawing/2014/main" id="{AE11B48D-C437-281B-737A-B2C628D3F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5764213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7424" name="Line 10">
              <a:extLst>
                <a:ext uri="{FF2B5EF4-FFF2-40B4-BE49-F238E27FC236}">
                  <a16:creationId xmlns:a16="http://schemas.microsoft.com/office/drawing/2014/main" id="{A8A9910C-37E0-0F7A-3E08-711CC4F184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7738" y="431323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Line 11">
              <a:extLst>
                <a:ext uri="{FF2B5EF4-FFF2-40B4-BE49-F238E27FC236}">
                  <a16:creationId xmlns:a16="http://schemas.microsoft.com/office/drawing/2014/main" id="{D4EEE7D6-8513-22A6-5234-26972974E4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7738" y="492283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12">
              <a:extLst>
                <a:ext uri="{FF2B5EF4-FFF2-40B4-BE49-F238E27FC236}">
                  <a16:creationId xmlns:a16="http://schemas.microsoft.com/office/drawing/2014/main" id="{362A0905-83E4-F7B5-729F-553CC9BCA0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7738" y="621823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13">
              <a:extLst>
                <a:ext uri="{FF2B5EF4-FFF2-40B4-BE49-F238E27FC236}">
                  <a16:creationId xmlns:a16="http://schemas.microsoft.com/office/drawing/2014/main" id="{13E1D591-2822-D7DE-6657-9FC1853AF9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7738" y="4306888"/>
              <a:ext cx="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Line 14">
              <a:extLst>
                <a:ext uri="{FF2B5EF4-FFF2-40B4-BE49-F238E27FC236}">
                  <a16:creationId xmlns:a16="http://schemas.microsoft.com/office/drawing/2014/main" id="{218511D4-700C-6355-D843-1BB6F74EC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400" y="5418138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16">
              <a:extLst>
                <a:ext uri="{FF2B5EF4-FFF2-40B4-BE49-F238E27FC236}">
                  <a16:creationId xmlns:a16="http://schemas.microsoft.com/office/drawing/2014/main" id="{C16022FF-5EAE-E01A-0DC5-EA3F9D6919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3200" y="4351338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17">
              <a:extLst>
                <a:ext uri="{FF2B5EF4-FFF2-40B4-BE49-F238E27FC236}">
                  <a16:creationId xmlns:a16="http://schemas.microsoft.com/office/drawing/2014/main" id="{2AB0EE7D-64C2-0F8B-A537-C22C867A17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53200" y="4960938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18">
              <a:extLst>
                <a:ext uri="{FF2B5EF4-FFF2-40B4-BE49-F238E27FC236}">
                  <a16:creationId xmlns:a16="http://schemas.microsoft.com/office/drawing/2014/main" id="{3521CD78-F7D9-D363-BB35-83C11B684A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3200" y="6256338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19">
              <a:extLst>
                <a:ext uri="{FF2B5EF4-FFF2-40B4-BE49-F238E27FC236}">
                  <a16:creationId xmlns:a16="http://schemas.microsoft.com/office/drawing/2014/main" id="{E1CC8337-105C-1C3B-BBA2-2BD589D971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800" y="4351338"/>
              <a:ext cx="5334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20">
              <a:extLst>
                <a:ext uri="{FF2B5EF4-FFF2-40B4-BE49-F238E27FC236}">
                  <a16:creationId xmlns:a16="http://schemas.microsoft.com/office/drawing/2014/main" id="{19CBCBAC-837D-005A-7374-CD41F008B0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15200" y="5113338"/>
              <a:ext cx="5334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Line 21">
              <a:extLst>
                <a:ext uri="{FF2B5EF4-FFF2-40B4-BE49-F238E27FC236}">
                  <a16:creationId xmlns:a16="http://schemas.microsoft.com/office/drawing/2014/main" id="{4AF9DC55-2B70-268B-659D-5036C5BE19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8600" y="4808538"/>
              <a:ext cx="228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Line 22">
              <a:extLst>
                <a:ext uri="{FF2B5EF4-FFF2-40B4-BE49-F238E27FC236}">
                  <a16:creationId xmlns:a16="http://schemas.microsoft.com/office/drawing/2014/main" id="{57D06EB7-D21B-EAE1-BD8E-30AE180AA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77200" y="4960938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Arc 27">
              <a:extLst>
                <a:ext uri="{FF2B5EF4-FFF2-40B4-BE49-F238E27FC236}">
                  <a16:creationId xmlns:a16="http://schemas.microsoft.com/office/drawing/2014/main" id="{16A7E900-09BF-76DB-B383-4D242DD277B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848600" y="4808538"/>
              <a:ext cx="228600" cy="228600"/>
            </a:xfrm>
            <a:custGeom>
              <a:avLst/>
              <a:gdLst>
                <a:gd name="T0" fmla="*/ 0 w 21600"/>
                <a:gd name="T1" fmla="*/ 0 h 21600"/>
                <a:gd name="T2" fmla="*/ 2147483646 w 21600"/>
                <a:gd name="T3" fmla="*/ 2147483646 h 21600"/>
                <a:gd name="T4" fmla="*/ 0 w 21600"/>
                <a:gd name="T5" fmla="*/ 214748364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Rectangle 3">
            <a:extLst>
              <a:ext uri="{FF2B5EF4-FFF2-40B4-BE49-F238E27FC236}">
                <a16:creationId xmlns:a16="http://schemas.microsoft.com/office/drawing/2014/main" id="{1819B644-A838-55F3-63F6-68D73EF2C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133600"/>
            <a:ext cx="464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60000"/>
              </a:spcBef>
            </a:pPr>
            <a:r>
              <a:rPr lang="en-US" altLang="en-US"/>
              <a:t>Pulse shaping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A4A5820-859B-C7A9-66C5-0FA293E9A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19400"/>
            <a:ext cx="464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60000"/>
              </a:spcBef>
            </a:pPr>
            <a:r>
              <a:rPr lang="en-US" altLang="en-US"/>
              <a:t>Pulse shaping filter bank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4C5EE428-8182-9EDB-7674-5A420F55E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505200"/>
            <a:ext cx="464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60000"/>
              </a:spcBef>
            </a:pPr>
            <a:r>
              <a:rPr lang="en-US" altLang="en-US"/>
              <a:t>Design tradeoffs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E4D8BF8C-C3B5-4CDF-366E-7A4AA138F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191000"/>
            <a:ext cx="464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60000"/>
              </a:spcBef>
            </a:pPr>
            <a:r>
              <a:rPr lang="en-US" altLang="en-US"/>
              <a:t>Symbol clock recovery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>
            <a:extLst>
              <a:ext uri="{FF2B5EF4-FFF2-40B4-BE49-F238E27FC236}">
                <a16:creationId xmlns:a16="http://schemas.microsoft.com/office/drawing/2014/main" id="{14D46B3C-FB4E-03F3-5B9C-5C9CB2E629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05800" cy="1143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Introduction</a:t>
            </a:r>
          </a:p>
        </p:txBody>
      </p:sp>
      <p:sp>
        <p:nvSpPr>
          <p:cNvPr id="18434" name="Rectangle 6">
            <a:extLst>
              <a:ext uri="{FF2B5EF4-FFF2-40B4-BE49-F238E27FC236}">
                <a16:creationId xmlns:a16="http://schemas.microsoft.com/office/drawing/2014/main" id="{344104BB-6684-D31C-EE14-5E62F6146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6705600" cy="512763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Convert bit stream into pulse stream</a:t>
            </a:r>
          </a:p>
        </p:txBody>
      </p:sp>
      <p:grpSp>
        <p:nvGrpSpPr>
          <p:cNvPr id="18436" name="Group 67">
            <a:extLst>
              <a:ext uri="{FF2B5EF4-FFF2-40B4-BE49-F238E27FC236}">
                <a16:creationId xmlns:a16="http://schemas.microsoft.com/office/drawing/2014/main" id="{7463F963-CB54-9F27-685A-35305ABBEE1F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533400"/>
            <a:ext cx="1981200" cy="4006850"/>
            <a:chOff x="7162800" y="1219223"/>
            <a:chExt cx="1981200" cy="4006490"/>
          </a:xfrm>
        </p:grpSpPr>
        <p:sp>
          <p:nvSpPr>
            <p:cNvPr id="18463" name="Text Box 17">
              <a:extLst>
                <a:ext uri="{FF2B5EF4-FFF2-40B4-BE49-F238E27FC236}">
                  <a16:creationId xmlns:a16="http://schemas.microsoft.com/office/drawing/2014/main" id="{AEB8EFC9-D46F-F69F-30E2-C9EF71855D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4210050"/>
              <a:ext cx="195262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chemeClr val="tx1"/>
                  </a:solidFill>
                </a:rPr>
                <a:t>4-level PAM Constellation Map</a:t>
              </a:r>
            </a:p>
          </p:txBody>
        </p:sp>
        <p:sp>
          <p:nvSpPr>
            <p:cNvPr id="18464" name="Text Box 18">
              <a:extLst>
                <a:ext uri="{FF2B5EF4-FFF2-40B4-BE49-F238E27FC236}">
                  <a16:creationId xmlns:a16="http://schemas.microsoft.com/office/drawing/2014/main" id="{20826071-E1D3-27B6-F8EC-55A904B90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81483" y="2528759"/>
              <a:ext cx="43391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18465" name="Text Box 19">
              <a:extLst>
                <a:ext uri="{FF2B5EF4-FFF2-40B4-BE49-F238E27FC236}">
                  <a16:creationId xmlns:a16="http://schemas.microsoft.com/office/drawing/2014/main" id="{DAD5AD54-7B02-4CDE-6C35-A7551D6EDF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0" y="3157538"/>
              <a:ext cx="43391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</a:t>
              </a:r>
              <a:r>
                <a:rPr lang="en-US" altLang="en-US" sz="1800" b="0" i="1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18466" name="Oval 20">
              <a:extLst>
                <a:ext uri="{FF2B5EF4-FFF2-40B4-BE49-F238E27FC236}">
                  <a16:creationId xmlns:a16="http://schemas.microsoft.com/office/drawing/2014/main" id="{669C8D4B-C761-C82B-74EA-D6284799E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3295650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67" name="Line 21">
              <a:extLst>
                <a:ext uri="{FF2B5EF4-FFF2-40B4-BE49-F238E27FC236}">
                  <a16:creationId xmlns:a16="http://schemas.microsoft.com/office/drawing/2014/main" id="{1DD9120B-46F3-3F39-27AF-BDFC303777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75272" y="1924050"/>
              <a:ext cx="0" cy="228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8" name="Oval 22">
              <a:extLst>
                <a:ext uri="{FF2B5EF4-FFF2-40B4-BE49-F238E27FC236}">
                  <a16:creationId xmlns:a16="http://schemas.microsoft.com/office/drawing/2014/main" id="{94E643AE-94A4-D21B-4429-9BF78363D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2686050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69" name="Line 23">
              <a:extLst>
                <a:ext uri="{FF2B5EF4-FFF2-40B4-BE49-F238E27FC236}">
                  <a16:creationId xmlns:a16="http://schemas.microsoft.com/office/drawing/2014/main" id="{92F7A6A5-F22F-A1E8-CC6D-D080D67E87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3067050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0" name="Oval 24">
              <a:extLst>
                <a:ext uri="{FF2B5EF4-FFF2-40B4-BE49-F238E27FC236}">
                  <a16:creationId xmlns:a16="http://schemas.microsoft.com/office/drawing/2014/main" id="{D4A35168-AEB7-1D11-ED8B-0D4C132C7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2076450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71" name="Line 25">
              <a:extLst>
                <a:ext uri="{FF2B5EF4-FFF2-40B4-BE49-F238E27FC236}">
                  <a16:creationId xmlns:a16="http://schemas.microsoft.com/office/drawing/2014/main" id="{F37558BB-2AC6-700E-2D9B-F18BC72ABA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2457450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Text Box 26">
              <a:extLst>
                <a:ext uri="{FF2B5EF4-FFF2-40B4-BE49-F238E27FC236}">
                  <a16:creationId xmlns:a16="http://schemas.microsoft.com/office/drawing/2014/main" id="{385CA43E-AD2E-A964-39F5-C94A00646A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0" y="1924050"/>
              <a:ext cx="43391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3d</a:t>
              </a:r>
            </a:p>
          </p:txBody>
        </p:sp>
        <p:sp>
          <p:nvSpPr>
            <p:cNvPr id="18473" name="Text Box 27">
              <a:extLst>
                <a:ext uri="{FF2B5EF4-FFF2-40B4-BE49-F238E27FC236}">
                  <a16:creationId xmlns:a16="http://schemas.microsoft.com/office/drawing/2014/main" id="{4778B0DD-552B-639E-264E-325179C50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7592" y="3767138"/>
              <a:ext cx="6508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  <a:sym typeface="Symbol" pitchFamily="2" charset="2"/>
                </a:rPr>
                <a:t></a:t>
              </a:r>
              <a:r>
                <a:rPr lang="en-US" altLang="en-US" sz="1800" b="0" i="1">
                  <a:solidFill>
                    <a:schemeClr val="tx1"/>
                  </a:solidFill>
                </a:rPr>
                <a:t>3d</a:t>
              </a:r>
            </a:p>
          </p:txBody>
        </p:sp>
        <p:sp>
          <p:nvSpPr>
            <p:cNvPr id="18474" name="Oval 28">
              <a:extLst>
                <a:ext uri="{FF2B5EF4-FFF2-40B4-BE49-F238E27FC236}">
                  <a16:creationId xmlns:a16="http://schemas.microsoft.com/office/drawing/2014/main" id="{D4518412-C8DA-5CF1-3A2E-4FAF3C8FD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953" y="3905250"/>
              <a:ext cx="144639" cy="152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75" name="Line 29">
              <a:extLst>
                <a:ext uri="{FF2B5EF4-FFF2-40B4-BE49-F238E27FC236}">
                  <a16:creationId xmlns:a16="http://schemas.microsoft.com/office/drawing/2014/main" id="{94B6D421-0A4D-20FF-9686-1CF588C23A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8314" y="3676650"/>
              <a:ext cx="4339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6" name="Text Box 31">
              <a:extLst>
                <a:ext uri="{FF2B5EF4-FFF2-40B4-BE49-F238E27FC236}">
                  <a16:creationId xmlns:a16="http://schemas.microsoft.com/office/drawing/2014/main" id="{2925A556-33C0-9898-5BEE-BF8583D421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2566988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00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77" name="Text Box 32">
              <a:extLst>
                <a:ext uri="{FF2B5EF4-FFF2-40B4-BE49-F238E27FC236}">
                  <a16:creationId xmlns:a16="http://schemas.microsoft.com/office/drawing/2014/main" id="{09D458F2-FF76-FD80-50C1-9C44DFF4D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2000250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01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78" name="Text Box 33">
              <a:extLst>
                <a:ext uri="{FF2B5EF4-FFF2-40B4-BE49-F238E27FC236}">
                  <a16:creationId xmlns:a16="http://schemas.microsoft.com/office/drawing/2014/main" id="{E5BBC1EA-5071-66E3-A550-F45E93D645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3187700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10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79" name="Text Box 34">
              <a:extLst>
                <a:ext uri="{FF2B5EF4-FFF2-40B4-BE49-F238E27FC236}">
                  <a16:creationId xmlns:a16="http://schemas.microsoft.com/office/drawing/2014/main" id="{D85FDA3C-9958-7A20-130E-1F0B1BA80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078" y="3829050"/>
              <a:ext cx="578556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>
                  <a:solidFill>
                    <a:srgbClr val="6600FF"/>
                  </a:solidFill>
                </a:rPr>
                <a:t>11</a:t>
              </a:r>
              <a:endParaRPr lang="en-US" altLang="en-US" sz="1600" b="0">
                <a:solidFill>
                  <a:schemeClr val="tx1"/>
                </a:solidFill>
              </a:endParaRPr>
            </a:p>
          </p:txBody>
        </p:sp>
        <p:sp>
          <p:nvSpPr>
            <p:cNvPr id="18480" name="Rectangle 51">
              <a:extLst>
                <a:ext uri="{FF2B5EF4-FFF2-40B4-BE49-F238E27FC236}">
                  <a16:creationId xmlns:a16="http://schemas.microsoft.com/office/drawing/2014/main" id="{4413F20B-2EA5-4779-43AF-5FC6AA2AB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5119" y="1847850"/>
              <a:ext cx="1807986" cy="3333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18481" name="TextBox 48">
              <a:extLst>
                <a:ext uri="{FF2B5EF4-FFF2-40B4-BE49-F238E27FC236}">
                  <a16:creationId xmlns:a16="http://schemas.microsoft.com/office/drawing/2014/main" id="{76C5F443-6556-E297-4FB1-0F50BE4B1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1219223"/>
              <a:ext cx="990600" cy="646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symbol of bits</a:t>
              </a:r>
            </a:p>
          </p:txBody>
        </p:sp>
        <p:sp>
          <p:nvSpPr>
            <p:cNvPr id="18482" name="TextBox 49">
              <a:extLst>
                <a:ext uri="{FF2B5EF4-FFF2-40B4-BE49-F238E27FC236}">
                  <a16:creationId xmlns:a16="http://schemas.microsoft.com/office/drawing/2014/main" id="{F66CA795-3DD6-1B9B-4ECA-7081B2AED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3400" y="1219223"/>
              <a:ext cx="990600" cy="646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symbol ampl.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421ED59-F980-07B1-F832-3FE6C2774597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876800"/>
            <a:ext cx="2667000" cy="1333500"/>
            <a:chOff x="381000" y="5235583"/>
            <a:chExt cx="2667000" cy="1333572"/>
          </a:xfrm>
        </p:grpSpPr>
        <p:sp>
          <p:nvSpPr>
            <p:cNvPr id="18454" name="Rectangle 35">
              <a:extLst>
                <a:ext uri="{FF2B5EF4-FFF2-40B4-BE49-F238E27FC236}">
                  <a16:creationId xmlns:a16="http://schemas.microsoft.com/office/drawing/2014/main" id="{0D8805EB-7B45-891B-EDE9-B11AD23D1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200" y="5235583"/>
              <a:ext cx="762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Parallel</a:t>
              </a:r>
            </a:p>
          </p:txBody>
        </p:sp>
        <p:sp>
          <p:nvSpPr>
            <p:cNvPr id="18455" name="Line 37">
              <a:extLst>
                <a:ext uri="{FF2B5EF4-FFF2-40B4-BE49-F238E27FC236}">
                  <a16:creationId xmlns:a16="http://schemas.microsoft.com/office/drawing/2014/main" id="{80104931-78E4-C7CC-E2C5-A7DDBAEBA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800" y="5540413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Line 38">
              <a:extLst>
                <a:ext uri="{FF2B5EF4-FFF2-40B4-BE49-F238E27FC236}">
                  <a16:creationId xmlns:a16="http://schemas.microsoft.com/office/drawing/2014/main" id="{2E7EA30B-3F3C-C97F-8C15-A0A01BEB96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200" y="554041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7" name="Line 45">
              <a:extLst>
                <a:ext uri="{FF2B5EF4-FFF2-40B4-BE49-F238E27FC236}">
                  <a16:creationId xmlns:a16="http://schemas.microsoft.com/office/drawing/2014/main" id="{3FE45A24-E1A9-D854-352F-4B885D6E88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0" y="5464205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Line 46">
              <a:extLst>
                <a:ext uri="{FF2B5EF4-FFF2-40B4-BE49-F238E27FC236}">
                  <a16:creationId xmlns:a16="http://schemas.microsoft.com/office/drawing/2014/main" id="{6056B152-4FDD-D22F-A328-1599B24908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5464205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9" name="Text Box 47">
              <a:extLst>
                <a:ext uri="{FF2B5EF4-FFF2-40B4-BE49-F238E27FC236}">
                  <a16:creationId xmlns:a16="http://schemas.microsoft.com/office/drawing/2014/main" id="{B1D7CA84-8F1F-2A5E-8057-1AE7B5F1B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9950" y="5540413"/>
              <a:ext cx="273050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8460" name="Text Box 48">
              <a:extLst>
                <a:ext uri="{FF2B5EF4-FFF2-40B4-BE49-F238E27FC236}">
                  <a16:creationId xmlns:a16="http://schemas.microsoft.com/office/drawing/2014/main" id="{96234890-7FD7-ADD2-81E8-3A2557F8B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4563" y="5540413"/>
              <a:ext cx="263525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18461" name="Text Box 49">
              <a:extLst>
                <a:ext uri="{FF2B5EF4-FFF2-40B4-BE49-F238E27FC236}">
                  <a16:creationId xmlns:a16="http://schemas.microsoft.com/office/drawing/2014/main" id="{02D8F7E9-367E-2FD3-1FB6-5104A73C5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5845183"/>
              <a:ext cx="10668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bit stream</a:t>
              </a:r>
            </a:p>
          </p:txBody>
        </p:sp>
        <p:sp>
          <p:nvSpPr>
            <p:cNvPr id="18462" name="Text Box 50">
              <a:extLst>
                <a:ext uri="{FF2B5EF4-FFF2-40B4-BE49-F238E27FC236}">
                  <a16:creationId xmlns:a16="http://schemas.microsoft.com/office/drawing/2014/main" id="{884C0EFA-959A-AB36-3A4A-E430D2B62F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400" y="5867410"/>
              <a:ext cx="13716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i="1"/>
                <a:t>J</a:t>
              </a:r>
              <a:r>
                <a:rPr lang="en-US" altLang="en-US" sz="2000"/>
                <a:t> bits per symbol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77E0FE-255E-6726-0473-C5569D15A413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899025"/>
            <a:ext cx="2286000" cy="1289050"/>
            <a:chOff x="2590800" y="5181600"/>
            <a:chExt cx="2286000" cy="1289257"/>
          </a:xfrm>
        </p:grpSpPr>
        <p:sp>
          <p:nvSpPr>
            <p:cNvPr id="18450" name="Rectangle 36">
              <a:extLst>
                <a:ext uri="{FF2B5EF4-FFF2-40B4-BE49-F238E27FC236}">
                  <a16:creationId xmlns:a16="http://schemas.microsoft.com/office/drawing/2014/main" id="{8502EF0A-88C6-0FB5-3FA9-D2FF77A0E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5181600"/>
              <a:ext cx="1143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Map to PAM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constellation</a:t>
              </a:r>
            </a:p>
          </p:txBody>
        </p:sp>
        <p:sp>
          <p:nvSpPr>
            <p:cNvPr id="18451" name="Line 42">
              <a:extLst>
                <a:ext uri="{FF2B5EF4-FFF2-40B4-BE49-F238E27FC236}">
                  <a16:creationId xmlns:a16="http://schemas.microsoft.com/office/drawing/2014/main" id="{AF5347A4-FF53-5E4F-FFF3-5C926A8952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0" y="54864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Text Box 44">
              <a:extLst>
                <a:ext uri="{FF2B5EF4-FFF2-40B4-BE49-F238E27FC236}">
                  <a16:creationId xmlns:a16="http://schemas.microsoft.com/office/drawing/2014/main" id="{9CA743FF-7F0D-839E-E684-E8C494498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0406" y="5428752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8453" name="Text Box 57">
              <a:extLst>
                <a:ext uri="{FF2B5EF4-FFF2-40B4-BE49-F238E27FC236}">
                  <a16:creationId xmlns:a16="http://schemas.microsoft.com/office/drawing/2014/main" id="{71CB2938-F079-3A4A-A7D9-5DCF42B66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5769112"/>
              <a:ext cx="16002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symbol amplitude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FBC8B7-3A9C-BF00-E468-F5462DFECBB9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4876800"/>
            <a:ext cx="4648200" cy="1317625"/>
            <a:chOff x="4343399" y="5181600"/>
            <a:chExt cx="4648201" cy="1317486"/>
          </a:xfrm>
        </p:grpSpPr>
        <p:sp>
          <p:nvSpPr>
            <p:cNvPr id="18446" name="Line 54">
              <a:extLst>
                <a:ext uri="{FF2B5EF4-FFF2-40B4-BE49-F238E27FC236}">
                  <a16:creationId xmlns:a16="http://schemas.microsoft.com/office/drawing/2014/main" id="{504C7134-3D5A-4BF0-C7EA-E545E8A4A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96200" y="54864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Text Box 56">
              <a:extLst>
                <a:ext uri="{FF2B5EF4-FFF2-40B4-BE49-F238E27FC236}">
                  <a16:creationId xmlns:a16="http://schemas.microsoft.com/office/drawing/2014/main" id="{90090D3D-FB6A-3977-A942-BF92051B2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77163" y="5470170"/>
              <a:ext cx="762000" cy="3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*(</a:t>
              </a:r>
              <a:r>
                <a:rPr lang="en-US" altLang="en-US" sz="1800" b="0" i="1">
                  <a:solidFill>
                    <a:schemeClr val="tx1"/>
                  </a:solidFill>
                </a:rPr>
                <a:t>t</a:t>
              </a:r>
              <a:r>
                <a:rPr lang="en-US" altLang="en-US" sz="18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8456" name="Text Box 58">
              <a:extLst>
                <a:ext uri="{FF2B5EF4-FFF2-40B4-BE49-F238E27FC236}">
                  <a16:creationId xmlns:a16="http://schemas.microsoft.com/office/drawing/2014/main" id="{41936E6F-8216-F8F4-11FA-C0A2BEF9F4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1275" y="5791136"/>
              <a:ext cx="1330325" cy="7079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en-US" sz="2000" b="1" dirty="0">
                  <a:solidFill>
                    <a:srgbClr val="6600FF"/>
                  </a:solidFill>
                  <a:latin typeface="+mj-lt"/>
                </a:rPr>
                <a:t>baseband waveform</a:t>
              </a:r>
            </a:p>
          </p:txBody>
        </p:sp>
        <p:sp>
          <p:nvSpPr>
            <p:cNvPr id="18449" name="Rectangle 60">
              <a:extLst>
                <a:ext uri="{FF2B5EF4-FFF2-40B4-BE49-F238E27FC236}">
                  <a16:creationId xmlns:a16="http://schemas.microsoft.com/office/drawing/2014/main" id="{6C382D6D-1D2F-970C-F692-C189427B1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399" y="5181600"/>
              <a:ext cx="3352799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Discrete-to-Continuous Time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Conversion (Interpolation)</a:t>
              </a:r>
            </a:p>
          </p:txBody>
        </p:sp>
      </p:grpSp>
      <p:sp>
        <p:nvSpPr>
          <p:cNvPr id="47" name="Rectangle 6">
            <a:extLst>
              <a:ext uri="{FF2B5EF4-FFF2-40B4-BE49-F238E27FC236}">
                <a16:creationId xmlns:a16="http://schemas.microsoft.com/office/drawing/2014/main" id="{2012D168-DEC9-68C2-B06A-44F02354B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276600"/>
            <a:ext cx="67056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i="1"/>
              <a:t>M</a:t>
            </a:r>
            <a:r>
              <a:rPr lang="en-US" altLang="en-US"/>
              <a:t>-level PAM or simply </a:t>
            </a:r>
            <a:r>
              <a:rPr lang="en-US" altLang="en-US" i="1"/>
              <a:t>M</a:t>
            </a:r>
            <a:r>
              <a:rPr lang="en-US" altLang="en-US"/>
              <a:t>-PAM (</a:t>
            </a:r>
            <a:r>
              <a:rPr lang="en-US" altLang="en-US" i="1"/>
              <a:t>M</a:t>
            </a:r>
            <a:r>
              <a:rPr lang="en-US" altLang="en-US"/>
              <a:t> = 2</a:t>
            </a:r>
            <a:r>
              <a:rPr lang="en-US" altLang="en-US" i="1" baseline="30000"/>
              <a:t>J</a:t>
            </a:r>
            <a:r>
              <a:rPr lang="en-US" altLang="en-US"/>
              <a:t>)</a:t>
            </a:r>
          </a:p>
          <a:p>
            <a:pPr lvl="1">
              <a:buFontTx/>
              <a:buNone/>
            </a:pPr>
            <a:r>
              <a:rPr lang="en-US" altLang="en-US"/>
              <a:t>Symbol period is </a:t>
            </a:r>
            <a:r>
              <a:rPr lang="en-US" altLang="en-US" i="1"/>
              <a:t>T</a:t>
            </a:r>
            <a:r>
              <a:rPr lang="en-US" altLang="en-US" i="1" baseline="-25000"/>
              <a:t>sym</a:t>
            </a:r>
            <a:r>
              <a:rPr lang="en-US" altLang="en-US"/>
              <a:t> and bit rate is </a:t>
            </a:r>
            <a:r>
              <a:rPr lang="en-US" altLang="en-US" i="1"/>
              <a:t>J f</a:t>
            </a:r>
            <a:r>
              <a:rPr lang="en-US" altLang="en-US" i="1" baseline="-25000"/>
              <a:t>sym</a:t>
            </a:r>
          </a:p>
          <a:p>
            <a:pPr lvl="1">
              <a:buFontTx/>
              <a:buNone/>
            </a:pPr>
            <a:r>
              <a:rPr lang="en-US" altLang="en-US"/>
              <a:t>Interpolation pulse</a:t>
            </a:r>
            <a:r>
              <a:rPr lang="en-US" altLang="en-US" i="1"/>
              <a:t> </a:t>
            </a:r>
            <a:r>
              <a:rPr lang="en-US" altLang="en-US"/>
              <a:t>shape </a:t>
            </a:r>
            <a:r>
              <a:rPr lang="en-US" altLang="en-US" i="1"/>
              <a:t>g</a:t>
            </a:r>
            <a:r>
              <a:rPr lang="en-US" altLang="en-US" i="1" baseline="-25000"/>
              <a:t>Tsym</a:t>
            </a:r>
            <a:r>
              <a:rPr lang="en-US" altLang="en-US"/>
              <a:t>(</a:t>
            </a:r>
            <a:r>
              <a:rPr lang="en-US" altLang="en-US" i="1"/>
              <a:t>t</a:t>
            </a:r>
            <a:r>
              <a:rPr lang="en-US" altLang="en-US"/>
              <a:t>) per slide 7-6</a:t>
            </a:r>
          </a:p>
          <a:p>
            <a:pPr>
              <a:buFontTx/>
              <a:buNone/>
            </a:pPr>
            <a:endParaRPr lang="en-US" altLang="en-US" b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3DA1F3-3FAB-0DBB-FD00-8922E85B9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2525" y="4495800"/>
            <a:ext cx="1539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1800" b="0" i="1">
                <a:solidFill>
                  <a:schemeClr val="tx1"/>
                </a:solidFill>
              </a:rPr>
              <a:t>d</a:t>
            </a:r>
            <a:r>
              <a:rPr lang="en-US" altLang="en-US" sz="1800" b="0">
                <a:solidFill>
                  <a:schemeClr val="tx1"/>
                </a:solidFill>
              </a:rPr>
              <a:t> is a voltage</a:t>
            </a:r>
          </a:p>
        </p:txBody>
      </p:sp>
      <p:graphicFrame>
        <p:nvGraphicFramePr>
          <p:cNvPr id="49" name="Object 64">
            <a:extLst>
              <a:ext uri="{FF2B5EF4-FFF2-40B4-BE49-F238E27FC236}">
                <a16:creationId xmlns:a16="http://schemas.microsoft.com/office/drawing/2014/main" id="{3716A8D0-4CAC-9EE5-D2E6-C583315881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87913" y="5556250"/>
          <a:ext cx="265588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0665400" imgH="9944100" progId="Equation.3">
                  <p:embed/>
                </p:oleObj>
              </mc:Choice>
              <mc:Fallback>
                <p:oleObj name="Equation" r:id="rId3" imgW="40665400" imgH="994410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913" y="5556250"/>
                        <a:ext cx="2655887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6">
            <a:extLst>
              <a:ext uri="{FF2B5EF4-FFF2-40B4-BE49-F238E27FC236}">
                <a16:creationId xmlns:a16="http://schemas.microsoft.com/office/drawing/2014/main" id="{F1805EE9-12D8-F730-F346-E4DCE451E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955800"/>
            <a:ext cx="6705600" cy="415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Group stream of bits into symbols of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J</a:t>
            </a:r>
            <a:r>
              <a:rPr lang="en-US" altLang="en-US" kern="0" dirty="0">
                <a:ea typeface="ＭＳ Ｐゴシック" panose="020B0600070205080204" pitchFamily="34" charset="-128"/>
              </a:rPr>
              <a:t> bits</a:t>
            </a:r>
          </a:p>
        </p:txBody>
      </p:sp>
      <p:sp>
        <p:nvSpPr>
          <p:cNvPr id="51" name="Rectangle 6">
            <a:extLst>
              <a:ext uri="{FF2B5EF4-FFF2-40B4-BE49-F238E27FC236}">
                <a16:creationId xmlns:a16="http://schemas.microsoft.com/office/drawing/2014/main" id="{16175006-5A6F-31F3-D678-89334EEE9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2362200"/>
            <a:ext cx="67056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Map symbol of bits to unique amplitude</a:t>
            </a:r>
          </a:p>
        </p:txBody>
      </p:sp>
      <p:sp>
        <p:nvSpPr>
          <p:cNvPr id="52" name="Rectangle 6">
            <a:extLst>
              <a:ext uri="{FF2B5EF4-FFF2-40B4-BE49-F238E27FC236}">
                <a16:creationId xmlns:a16="http://schemas.microsoft.com/office/drawing/2014/main" id="{4E35329B-4C86-D1DB-4109-76D28293F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803525"/>
            <a:ext cx="6705600" cy="431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Convert from discrete-time to continuous-time</a:t>
            </a:r>
          </a:p>
          <a:p>
            <a:pPr>
              <a:buFontTx/>
              <a:buNone/>
              <a:defRPr/>
            </a:pPr>
            <a:endParaRPr lang="en-US" altLang="en-US" b="0" kern="0" dirty="0">
              <a:ea typeface="ＭＳ Ｐゴシック" panose="020B0600070205080204" pitchFamily="34" charset="-128"/>
            </a:endParaRPr>
          </a:p>
        </p:txBody>
      </p:sp>
      <p:sp>
        <p:nvSpPr>
          <p:cNvPr id="18445" name="Slide Number Placeholder 5">
            <a:extLst>
              <a:ext uri="{FF2B5EF4-FFF2-40B4-BE49-F238E27FC236}">
                <a16:creationId xmlns:a16="http://schemas.microsoft.com/office/drawing/2014/main" id="{F3101C44-A8F2-4EEF-4F40-5C24855E0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BD14A1DF-F212-234F-AEA5-6AAC02180B3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" grpId="0"/>
      <p:bldP spid="50" grpId="0"/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6">
            <a:extLst>
              <a:ext uri="{FF2B5EF4-FFF2-40B4-BE49-F238E27FC236}">
                <a16:creationId xmlns:a16="http://schemas.microsoft.com/office/drawing/2014/main" id="{7249340D-AD74-2D07-6DCE-410AA907B5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2-PAM Transmission</a:t>
            </a:r>
          </a:p>
        </p:txBody>
      </p:sp>
      <p:sp>
        <p:nvSpPr>
          <p:cNvPr id="20482" name="Content Placeholder 26">
            <a:extLst>
              <a:ext uri="{FF2B5EF4-FFF2-40B4-BE49-F238E27FC236}">
                <a16:creationId xmlns:a16="http://schemas.microsoft.com/office/drawing/2014/main" id="{0EFB30BC-2A27-EECE-54B7-335EF92582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4316413" cy="26670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2-PAM example (</a:t>
            </a:r>
            <a:r>
              <a:rPr lang="en-US" altLang="en-US" i="1">
                <a:ea typeface="ＭＳ Ｐゴシック" panose="020B0600070205080204" pitchFamily="34" charset="-128"/>
              </a:rPr>
              <a:t>right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Truncated raised cosine pulse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Tsym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with peak of 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are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 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Max amplitude depends on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  <p:sp>
        <p:nvSpPr>
          <p:cNvPr id="21509" name="Content Placeholder 26">
            <a:extLst>
              <a:ext uri="{FF2B5EF4-FFF2-40B4-BE49-F238E27FC236}">
                <a16:creationId xmlns:a16="http://schemas.microsoft.com/office/drawing/2014/main" id="{8A4E51E4-6B4E-4713-4491-C86203D542CD}"/>
              </a:ext>
            </a:extLst>
          </p:cNvPr>
          <p:cNvSpPr txBox="1">
            <a:spLocks/>
          </p:cNvSpPr>
          <p:nvPr/>
        </p:nvSpPr>
        <p:spPr bwMode="auto">
          <a:xfrm>
            <a:off x="457200" y="3733800"/>
            <a:ext cx="868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Highest frequency ½ </a:t>
            </a:r>
            <a:r>
              <a:rPr lang="en-US" altLang="en-US" i="1"/>
              <a:t>f</a:t>
            </a:r>
            <a:r>
              <a:rPr lang="en-US" altLang="en-US" i="1" baseline="-25000"/>
              <a:t>sym </a:t>
            </a:r>
            <a:endParaRPr lang="en-US" altLang="en-US"/>
          </a:p>
          <a:p>
            <a:pPr lvl="1">
              <a:buFontTx/>
              <a:buNone/>
            </a:pPr>
            <a:r>
              <a:rPr lang="en-US" altLang="en-US"/>
              <a:t>Alternating symbol amplitudes +</a:t>
            </a:r>
            <a:r>
              <a:rPr lang="en-US" altLang="en-US" i="1"/>
              <a:t>d</a:t>
            </a:r>
            <a:r>
              <a:rPr lang="en-US" altLang="en-US"/>
              <a:t>, -</a:t>
            </a:r>
            <a:r>
              <a:rPr lang="en-US" altLang="en-US" i="1"/>
              <a:t>d</a:t>
            </a:r>
            <a:r>
              <a:rPr lang="en-US" altLang="en-US"/>
              <a:t>, +</a:t>
            </a:r>
            <a:r>
              <a:rPr lang="en-US" altLang="en-US" i="1"/>
              <a:t>d</a:t>
            </a:r>
            <a:r>
              <a:rPr lang="en-US" altLang="en-US"/>
              <a:t>, … which is </a:t>
            </a:r>
            <a:r>
              <a:rPr lang="en-US" altLang="en-US" i="1"/>
              <a:t>d </a:t>
            </a:r>
            <a:r>
              <a:rPr lang="en-US" altLang="en-US"/>
              <a:t>cos(</a:t>
            </a:r>
            <a:r>
              <a:rPr lang="en-US" altLang="en-US" i="1">
                <a:latin typeface="Symbol" pitchFamily="2" charset="2"/>
              </a:rPr>
              <a:t>p</a:t>
            </a:r>
            <a:r>
              <a:rPr lang="en-US" altLang="en-US"/>
              <a:t> </a:t>
            </a:r>
            <a:r>
              <a:rPr lang="en-US" altLang="en-US" i="1"/>
              <a:t>n</a:t>
            </a:r>
            <a:r>
              <a:rPr lang="en-US" altLang="en-US"/>
              <a:t>)</a:t>
            </a:r>
          </a:p>
        </p:txBody>
      </p:sp>
      <p:pic>
        <p:nvPicPr>
          <p:cNvPr id="2" name="Picture 1" descr="BasebandPAM.png">
            <a:extLst>
              <a:ext uri="{FF2B5EF4-FFF2-40B4-BE49-F238E27FC236}">
                <a16:creationId xmlns:a16="http://schemas.microsoft.com/office/drawing/2014/main" id="{AC2CB992-8A15-F028-D774-1D506756F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t="1657" r="7697" b="3545"/>
          <a:stretch>
            <a:fillRect/>
          </a:stretch>
        </p:blipFill>
        <p:spPr bwMode="auto">
          <a:xfrm>
            <a:off x="5024438" y="1143000"/>
            <a:ext cx="373856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5" name="Group 2">
            <a:extLst>
              <a:ext uri="{FF2B5EF4-FFF2-40B4-BE49-F238E27FC236}">
                <a16:creationId xmlns:a16="http://schemas.microsoft.com/office/drawing/2014/main" id="{9844E0D4-E051-F080-4BCB-2881225E7025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838700"/>
            <a:ext cx="8610600" cy="1333500"/>
            <a:chOff x="381000" y="4876800"/>
            <a:chExt cx="8610600" cy="1333572"/>
          </a:xfrm>
        </p:grpSpPr>
        <p:grpSp>
          <p:nvGrpSpPr>
            <p:cNvPr id="20487" name="Group 108">
              <a:extLst>
                <a:ext uri="{FF2B5EF4-FFF2-40B4-BE49-F238E27FC236}">
                  <a16:creationId xmlns:a16="http://schemas.microsoft.com/office/drawing/2014/main" id="{D23F961B-F428-B413-09F0-48A50E707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000" y="4876800"/>
              <a:ext cx="2667000" cy="1333572"/>
              <a:chOff x="381000" y="5235583"/>
              <a:chExt cx="2667000" cy="1333572"/>
            </a:xfrm>
          </p:grpSpPr>
          <p:sp>
            <p:nvSpPr>
              <p:cNvPr id="20499" name="Rectangle 35">
                <a:extLst>
                  <a:ext uri="{FF2B5EF4-FFF2-40B4-BE49-F238E27FC236}">
                    <a16:creationId xmlns:a16="http://schemas.microsoft.com/office/drawing/2014/main" id="{5C0E8904-6B6B-657F-42F4-14619A337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200" y="5235583"/>
                <a:ext cx="762000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Serial/</a:t>
                </a: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r>
                  <a:rPr lang="en-US" altLang="en-US" sz="1600" b="0">
                    <a:solidFill>
                      <a:schemeClr val="tx1"/>
                    </a:solidFill>
                  </a:rPr>
                  <a:t>Parallel</a:t>
                </a:r>
              </a:p>
            </p:txBody>
          </p:sp>
          <p:sp>
            <p:nvSpPr>
              <p:cNvPr id="20500" name="Line 37">
                <a:extLst>
                  <a:ext uri="{FF2B5EF4-FFF2-40B4-BE49-F238E27FC236}">
                    <a16:creationId xmlns:a16="http://schemas.microsoft.com/office/drawing/2014/main" id="{2F94D120-439F-2534-D6D9-3B2B8076D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800" y="5540413"/>
                <a:ext cx="533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1" name="Line 38">
                <a:extLst>
                  <a:ext uri="{FF2B5EF4-FFF2-40B4-BE49-F238E27FC236}">
                    <a16:creationId xmlns:a16="http://schemas.microsoft.com/office/drawing/2014/main" id="{E60A487F-59F1-C141-FD15-8364198315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1200" y="5540413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2" name="Line 45">
                <a:extLst>
                  <a:ext uri="{FF2B5EF4-FFF2-40B4-BE49-F238E27FC236}">
                    <a16:creationId xmlns:a16="http://schemas.microsoft.com/office/drawing/2014/main" id="{648F0C44-67B4-A450-0425-1E50EF652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4400" y="5464205"/>
                <a:ext cx="152400" cy="1524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" name="Line 46">
                <a:extLst>
                  <a:ext uri="{FF2B5EF4-FFF2-40B4-BE49-F238E27FC236}">
                    <a16:creationId xmlns:a16="http://schemas.microsoft.com/office/drawing/2014/main" id="{B077FA57-3525-AD10-444F-E6E33E2D9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9800" y="5464205"/>
                <a:ext cx="152400" cy="1524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4" name="Text Box 47">
                <a:extLst>
                  <a:ext uri="{FF2B5EF4-FFF2-40B4-BE49-F238E27FC236}">
                    <a16:creationId xmlns:a16="http://schemas.microsoft.com/office/drawing/2014/main" id="{FECCD135-B0B5-5748-F979-B0FAEDB27C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9950" y="5540413"/>
                <a:ext cx="273050" cy="30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0505" name="Text Box 48">
                <a:extLst>
                  <a:ext uri="{FF2B5EF4-FFF2-40B4-BE49-F238E27FC236}">
                    <a16:creationId xmlns:a16="http://schemas.microsoft.com/office/drawing/2014/main" id="{9E10C8A8-F003-306D-730D-EC15B04461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4563" y="5540413"/>
                <a:ext cx="263525" cy="30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1">
                    <a:solidFill>
                      <a:schemeClr val="tx1"/>
                    </a:solidFill>
                  </a:rPr>
                  <a:t>J</a:t>
                </a:r>
              </a:p>
            </p:txBody>
          </p:sp>
          <p:sp>
            <p:nvSpPr>
              <p:cNvPr id="20506" name="Text Box 49">
                <a:extLst>
                  <a:ext uri="{FF2B5EF4-FFF2-40B4-BE49-F238E27FC236}">
                    <a16:creationId xmlns:a16="http://schemas.microsoft.com/office/drawing/2014/main" id="{310FC218-2070-613A-24E2-2D6EF40439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1000" y="5845183"/>
                <a:ext cx="10668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/>
                  <a:t>bit stream</a:t>
                </a:r>
              </a:p>
            </p:txBody>
          </p:sp>
          <p:sp>
            <p:nvSpPr>
              <p:cNvPr id="20507" name="Text Box 50">
                <a:extLst>
                  <a:ext uri="{FF2B5EF4-FFF2-40B4-BE49-F238E27FC236}">
                    <a16:creationId xmlns:a16="http://schemas.microsoft.com/office/drawing/2014/main" id="{DC2F2870-62CE-AA55-2214-D70432F4B6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400" y="5867410"/>
                <a:ext cx="13716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 i="1"/>
                  <a:t>J</a:t>
                </a:r>
                <a:r>
                  <a:rPr lang="en-US" altLang="en-US" sz="2000"/>
                  <a:t> bits per symbol</a:t>
                </a:r>
              </a:p>
            </p:txBody>
          </p:sp>
        </p:grpSp>
        <p:grpSp>
          <p:nvGrpSpPr>
            <p:cNvPr id="20488" name="Group 118">
              <a:extLst>
                <a:ext uri="{FF2B5EF4-FFF2-40B4-BE49-F238E27FC236}">
                  <a16:creationId xmlns:a16="http://schemas.microsoft.com/office/drawing/2014/main" id="{AC842CE7-7D50-C85F-D83E-8717692B7E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0800" y="4898888"/>
              <a:ext cx="2286000" cy="1289257"/>
              <a:chOff x="2590800" y="5181600"/>
              <a:chExt cx="2286000" cy="1289257"/>
            </a:xfrm>
          </p:grpSpPr>
          <p:sp>
            <p:nvSpPr>
              <p:cNvPr id="20495" name="Rectangle 36">
                <a:extLst>
                  <a:ext uri="{FF2B5EF4-FFF2-40B4-BE49-F238E27FC236}">
                    <a16:creationId xmlns:a16="http://schemas.microsoft.com/office/drawing/2014/main" id="{87180685-5DC3-F499-0ADA-DE2D02A53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800" y="5181600"/>
                <a:ext cx="1143000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Map to PAM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constellation</a:t>
                </a:r>
              </a:p>
            </p:txBody>
          </p:sp>
          <p:sp>
            <p:nvSpPr>
              <p:cNvPr id="20496" name="Line 42">
                <a:extLst>
                  <a:ext uri="{FF2B5EF4-FFF2-40B4-BE49-F238E27FC236}">
                    <a16:creationId xmlns:a16="http://schemas.microsoft.com/office/drawing/2014/main" id="{B5ADEC9E-B135-95BF-D086-3D467B28F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3800" y="5486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Text Box 44">
                <a:extLst>
                  <a:ext uri="{FF2B5EF4-FFF2-40B4-BE49-F238E27FC236}">
                    <a16:creationId xmlns:a16="http://schemas.microsoft.com/office/drawing/2014/main" id="{D924E278-E09B-980B-C4E8-77510A6648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406" y="5428752"/>
                <a:ext cx="3770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a</a:t>
                </a:r>
                <a:r>
                  <a:rPr lang="en-US" altLang="en-US" sz="1800" b="0" i="1" baseline="-2500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20498" name="Text Box 57">
                <a:extLst>
                  <a:ext uri="{FF2B5EF4-FFF2-40B4-BE49-F238E27FC236}">
                    <a16:creationId xmlns:a16="http://schemas.microsoft.com/office/drawing/2014/main" id="{81782BDB-2BB4-304B-7957-09E65FDD8D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76600" y="5769112"/>
                <a:ext cx="16002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/>
                  <a:t>symbol amplitude</a:t>
                </a:r>
              </a:p>
            </p:txBody>
          </p:sp>
        </p:grpSp>
        <p:grpSp>
          <p:nvGrpSpPr>
            <p:cNvPr id="20489" name="Group 123">
              <a:extLst>
                <a:ext uri="{FF2B5EF4-FFF2-40B4-BE49-F238E27FC236}">
                  <a16:creationId xmlns:a16="http://schemas.microsoft.com/office/drawing/2014/main" id="{E9B1D86F-5BC6-FE90-781C-50BBD88903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3399" y="4876800"/>
              <a:ext cx="4648201" cy="1317486"/>
              <a:chOff x="4343399" y="5181600"/>
              <a:chExt cx="4648201" cy="1317486"/>
            </a:xfrm>
          </p:grpSpPr>
          <p:sp>
            <p:nvSpPr>
              <p:cNvPr id="20491" name="Line 54">
                <a:extLst>
                  <a:ext uri="{FF2B5EF4-FFF2-40B4-BE49-F238E27FC236}">
                    <a16:creationId xmlns:a16="http://schemas.microsoft.com/office/drawing/2014/main" id="{3C8C9F86-509B-A7F5-2525-DA3A48382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96200" y="5486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2" name="Text Box 56">
                <a:extLst>
                  <a:ext uri="{FF2B5EF4-FFF2-40B4-BE49-F238E27FC236}">
                    <a16:creationId xmlns:a16="http://schemas.microsoft.com/office/drawing/2014/main" id="{5C8B7A25-5499-E4F2-F2C1-0726BE23FB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77163" y="5470170"/>
                <a:ext cx="762000" cy="366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s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*(</a:t>
                </a:r>
                <a:r>
                  <a:rPr lang="en-US" altLang="en-US" sz="1800" b="0" i="1">
                    <a:solidFill>
                      <a:schemeClr val="tx1"/>
                    </a:solidFill>
                  </a:rPr>
                  <a:t>t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20493" name="Text Box 58">
                <a:extLst>
                  <a:ext uri="{FF2B5EF4-FFF2-40B4-BE49-F238E27FC236}">
                    <a16:creationId xmlns:a16="http://schemas.microsoft.com/office/drawing/2014/main" id="{DEEDFB14-235A-9C89-86B2-2116D7ACD6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61672" y="5791200"/>
                <a:ext cx="132992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6600FF"/>
                    </a:solidFill>
                  </a:rPr>
                  <a:t>baseband waveform</a:t>
                </a:r>
              </a:p>
            </p:txBody>
          </p:sp>
          <p:sp>
            <p:nvSpPr>
              <p:cNvPr id="20494" name="Rectangle 60">
                <a:extLst>
                  <a:ext uri="{FF2B5EF4-FFF2-40B4-BE49-F238E27FC236}">
                    <a16:creationId xmlns:a16="http://schemas.microsoft.com/office/drawing/2014/main" id="{3F454B01-81D8-A5D1-818D-7576925BF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399" y="5181600"/>
                <a:ext cx="3352799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Discrete-to-Continuous Time</a:t>
                </a: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r>
                  <a:rPr lang="en-US" altLang="en-US" sz="1600" b="0">
                    <a:solidFill>
                      <a:schemeClr val="tx1"/>
                    </a:solidFill>
                  </a:rPr>
                  <a:t>Conversion (Interpolation)</a:t>
                </a:r>
              </a:p>
            </p:txBody>
          </p:sp>
        </p:grpSp>
        <p:graphicFrame>
          <p:nvGraphicFramePr>
            <p:cNvPr id="20490" name="Object 64">
              <a:extLst>
                <a:ext uri="{FF2B5EF4-FFF2-40B4-BE49-F238E27FC236}">
                  <a16:creationId xmlns:a16="http://schemas.microsoft.com/office/drawing/2014/main" id="{9FA79005-7BEE-D14E-7027-803A0467290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87695" y="5556739"/>
            <a:ext cx="2656105" cy="648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0665400" imgH="9944100" progId="Equation.3">
                    <p:embed/>
                  </p:oleObj>
                </mc:Choice>
                <mc:Fallback>
                  <p:oleObj name="Equation" r:id="rId3" imgW="40665400" imgH="9944100" progId="Equation.3">
                    <p:embed/>
                    <p:pic>
                      <p:nvPicPr>
                        <p:cNvPr id="0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7695" y="5556739"/>
                          <a:ext cx="2656105" cy="6485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486" name="Slide Number Placeholder 5">
            <a:extLst>
              <a:ext uri="{FF2B5EF4-FFF2-40B4-BE49-F238E27FC236}">
                <a16:creationId xmlns:a16="http://schemas.microsoft.com/office/drawing/2014/main" id="{5F25CE4B-D0A7-CFCD-383F-50B5F0A55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715EB4D4-4382-C04D-A9D6-E60B565661BE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BCEEA32C-091B-A392-A39E-A12E1AE751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Baseband PAM Transmission Code</a:t>
            </a:r>
          </a:p>
        </p:txBody>
      </p:sp>
      <p:sp>
        <p:nvSpPr>
          <p:cNvPr id="21506" name="Slide Number Placeholder 3">
            <a:extLst>
              <a:ext uri="{FF2B5EF4-FFF2-40B4-BE49-F238E27FC236}">
                <a16:creationId xmlns:a16="http://schemas.microsoft.com/office/drawing/2014/main" id="{A35AC3C2-F4AF-4DA2-220D-9844141923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D570ED79-1C71-1A45-ACA2-C2738F28C237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1507" name="TextBox 4">
            <a:extLst>
              <a:ext uri="{FF2B5EF4-FFF2-40B4-BE49-F238E27FC236}">
                <a16:creationId xmlns:a16="http://schemas.microsoft.com/office/drawing/2014/main" id="{01235F60-7F86-D643-49D8-D191263D9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295400"/>
            <a:ext cx="40386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Baseband PAM Signal Generation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by Prof. Brian L. Evans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The University of Texas at Austin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Spring 2018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</a:t>
            </a:r>
            <a:endParaRPr lang="mr-IN" altLang="en-US" sz="1200" b="0">
              <a:solidFill>
                <a:srgbClr val="32946A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m is sample index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n is symbol index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Simulation parameters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N = 25;     </a:t>
            </a:r>
            <a:r>
              <a:rPr lang="mr-IN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Number symbol periods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endParaRPr lang="mr-IN" altLang="en-US" sz="1200" b="0">
              <a:solidFill>
                <a:srgbClr val="32946A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Pulse shape g[m]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Ng = 4;   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Number symbol periods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L = 20;   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</a:t>
            </a:r>
            <a:r>
              <a:rPr lang="mr-IN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Samples/symbol period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f0 = 1/L;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midpt = Ng*L/2;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 = (-midpt) : (midpt-1);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g = sinc(f0*m);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Adjust for group delay</a:t>
            </a:r>
            <a:endParaRPr lang="en-US" altLang="en-US" sz="1200" b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N = N + (Ng/2);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M-level PAM symbol amplitudes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d = 1;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 = 2;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ioffset = M + 1;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symAmp = (2*randi(M,[1,N]) - ioffset)*d;</a:t>
            </a:r>
          </a:p>
        </p:txBody>
      </p:sp>
      <p:sp>
        <p:nvSpPr>
          <p:cNvPr id="21508" name="TextBox 5">
            <a:extLst>
              <a:ext uri="{FF2B5EF4-FFF2-40B4-BE49-F238E27FC236}">
                <a16:creationId xmlns:a16="http://schemas.microsoft.com/office/drawing/2014/main" id="{391CAEE5-B5E7-025D-BB35-C9BFE4410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1219200"/>
            <a:ext cx="4572000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Discrete-time baseband PAM signal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mmax = N*L;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v = zeros(1,mmax);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v(1:L:end) = symAmp;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interpolation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s = conv(v, g);   </a:t>
            </a: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   </a:t>
            </a: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</a:t>
            </a:r>
            <a:r>
              <a:rPr lang="mr-IN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 pulse shaping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slength = length(s);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trim result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s = s(midpt+1:slength-midpt+1);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Interpretation in continuous time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Tsym = 4;     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Symbol period in sec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fsym = 1/Tsym;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Symbol rate in Hz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fs = L*fsym;  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Sampling rate in Hz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Ts = 1/fs;      </a:t>
            </a: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Sampling time in sec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>
              <a:solidFill>
                <a:srgbClr val="32946A"/>
              </a:solidFill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rgbClr val="32946A"/>
                </a:solidFill>
                <a:latin typeface="Courier New" panose="02070309020205020404" pitchFamily="49" charset="0"/>
              </a:rPr>
              <a:t>% Plots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Mmax = length(s);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m = 0 : (Mmax-1);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t = m*Ts;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Nmax = Mmax / L;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n = 0 : (Nmax-1);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figure;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plot(t,s);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hold on;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stem(n*Tsym,symAmp);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hold off;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xlim( [0 (Nmax-(Ng/2))*Tsym-Ts] 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mr-IN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ymax = Ng * (M-1) * d / 2;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ylim( [-ymax ymax] 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xlabel('Time (ms)');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>
                <a:solidFill>
                  <a:schemeClr val="tx1"/>
                </a:solidFill>
                <a:latin typeface="Courier New" panose="02070309020205020404" pitchFamily="49" charset="0"/>
              </a:rPr>
              <a:t>title('Baseband PAM Signal s(t)');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026">
            <a:extLst>
              <a:ext uri="{FF2B5EF4-FFF2-40B4-BE49-F238E27FC236}">
                <a16:creationId xmlns:a16="http://schemas.microsoft.com/office/drawing/2014/main" id="{62BF6C2A-B226-53D6-91AF-BA5636786B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4-PAM Transmission</a:t>
            </a:r>
          </a:p>
        </p:txBody>
      </p:sp>
      <p:sp>
        <p:nvSpPr>
          <p:cNvPr id="22530" name="Content Placeholder 26">
            <a:extLst>
              <a:ext uri="{FF2B5EF4-FFF2-40B4-BE49-F238E27FC236}">
                <a16:creationId xmlns:a16="http://schemas.microsoft.com/office/drawing/2014/main" id="{71461C80-8287-8CC1-9B4C-C8B09D5318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4343400" cy="2209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4-PAM example (</a:t>
            </a:r>
            <a:r>
              <a:rPr lang="en-US" altLang="en-US" i="1">
                <a:ea typeface="ＭＳ Ｐゴシック" panose="020B0600070205080204" pitchFamily="34" charset="-128"/>
              </a:rPr>
              <a:t>right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Truncated raised cosine pulse </a:t>
            </a:r>
            <a:r>
              <a:rPr lang="en-US" altLang="en-US" i="1">
                <a:ea typeface="ＭＳ Ｐゴシック" panose="020B0600070205080204" pitchFamily="34" charset="-128"/>
              </a:rPr>
              <a:t>g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Tsym</a:t>
            </a: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>
                <a:ea typeface="ＭＳ Ｐゴシック" panose="020B0600070205080204" pitchFamily="34" charset="-128"/>
              </a:rPr>
              <a:t>) with peak of 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What are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T</a:t>
            </a:r>
            <a:r>
              <a:rPr lang="en-US" altLang="en-US" i="1" baseline="-25000">
                <a:ea typeface="ＭＳ Ｐゴシック" panose="020B0600070205080204" pitchFamily="34" charset="-128"/>
              </a:rPr>
              <a:t>sym 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Max amplitude depends on </a:t>
            </a:r>
            <a:r>
              <a:rPr lang="en-US" altLang="en-US" i="1">
                <a:ea typeface="ＭＳ Ｐゴシック" panose="020B0600070205080204" pitchFamily="34" charset="-128"/>
              </a:rPr>
              <a:t>d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  <p:sp>
        <p:nvSpPr>
          <p:cNvPr id="28" name="Content Placeholder 26">
            <a:extLst>
              <a:ext uri="{FF2B5EF4-FFF2-40B4-BE49-F238E27FC236}">
                <a16:creationId xmlns:a16="http://schemas.microsoft.com/office/drawing/2014/main" id="{0B743BD5-1FD1-EDD8-7BFD-0364CBBCDDB6}"/>
              </a:ext>
            </a:extLst>
          </p:cNvPr>
          <p:cNvSpPr txBox="1">
            <a:spLocks/>
          </p:cNvSpPr>
          <p:nvPr/>
        </p:nvSpPr>
        <p:spPr bwMode="auto">
          <a:xfrm>
            <a:off x="457200" y="3733800"/>
            <a:ext cx="868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Highest frequency ½ </a:t>
            </a:r>
            <a:r>
              <a:rPr lang="en-US" altLang="en-US" i="1"/>
              <a:t>f</a:t>
            </a:r>
            <a:r>
              <a:rPr lang="en-US" altLang="en-US" i="1" baseline="-25000"/>
              <a:t>sym </a:t>
            </a:r>
            <a:endParaRPr lang="en-US" altLang="en-US"/>
          </a:p>
          <a:p>
            <a:pPr lvl="1">
              <a:buFontTx/>
              <a:buNone/>
            </a:pPr>
            <a:r>
              <a:rPr lang="en-US" altLang="en-US"/>
              <a:t>Alternating symbol amplitudes +</a:t>
            </a:r>
            <a:r>
              <a:rPr lang="en-US" altLang="en-US" i="1"/>
              <a:t>d</a:t>
            </a:r>
            <a:r>
              <a:rPr lang="en-US" altLang="en-US"/>
              <a:t>, -</a:t>
            </a:r>
            <a:r>
              <a:rPr lang="en-US" altLang="en-US" i="1"/>
              <a:t>d</a:t>
            </a:r>
            <a:r>
              <a:rPr lang="en-US" altLang="en-US"/>
              <a:t>, +</a:t>
            </a:r>
            <a:r>
              <a:rPr lang="en-US" altLang="en-US" i="1"/>
              <a:t>d</a:t>
            </a:r>
            <a:r>
              <a:rPr lang="en-US" altLang="en-US"/>
              <a:t>, ... or +3</a:t>
            </a:r>
            <a:r>
              <a:rPr lang="en-US" altLang="en-US" i="1"/>
              <a:t>d</a:t>
            </a:r>
            <a:r>
              <a:rPr lang="en-US" altLang="en-US"/>
              <a:t>, -3</a:t>
            </a:r>
            <a:r>
              <a:rPr lang="en-US" altLang="en-US" i="1"/>
              <a:t>d</a:t>
            </a:r>
            <a:r>
              <a:rPr lang="en-US" altLang="en-US"/>
              <a:t>, +3</a:t>
            </a:r>
            <a:r>
              <a:rPr lang="en-US" altLang="en-US" i="1"/>
              <a:t>d</a:t>
            </a:r>
            <a:r>
              <a:rPr lang="en-US" altLang="en-US"/>
              <a:t>, ... </a:t>
            </a:r>
          </a:p>
        </p:txBody>
      </p:sp>
      <p:pic>
        <p:nvPicPr>
          <p:cNvPr id="3" name="Picture 2" descr="BasebandPAM2.png">
            <a:extLst>
              <a:ext uri="{FF2B5EF4-FFF2-40B4-BE49-F238E27FC236}">
                <a16:creationId xmlns:a16="http://schemas.microsoft.com/office/drawing/2014/main" id="{3CA3CE84-7994-5E03-EF0E-414128FE5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3372" r="7693" b="3540"/>
          <a:stretch>
            <a:fillRect/>
          </a:stretch>
        </p:blipFill>
        <p:spPr bwMode="auto">
          <a:xfrm>
            <a:off x="5080000" y="1179513"/>
            <a:ext cx="3683000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3" name="Group 69">
            <a:extLst>
              <a:ext uri="{FF2B5EF4-FFF2-40B4-BE49-F238E27FC236}">
                <a16:creationId xmlns:a16="http://schemas.microsoft.com/office/drawing/2014/main" id="{F03E517F-2051-165D-C3C6-62F9211D367B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4876800"/>
            <a:ext cx="8610600" cy="1333500"/>
            <a:chOff x="381000" y="4876800"/>
            <a:chExt cx="8610600" cy="1333572"/>
          </a:xfrm>
        </p:grpSpPr>
        <p:grpSp>
          <p:nvGrpSpPr>
            <p:cNvPr id="22535" name="Group 70">
              <a:extLst>
                <a:ext uri="{FF2B5EF4-FFF2-40B4-BE49-F238E27FC236}">
                  <a16:creationId xmlns:a16="http://schemas.microsoft.com/office/drawing/2014/main" id="{CC0EBECF-B760-E3E6-2050-FA373F2F4F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000" y="4876800"/>
              <a:ext cx="2667000" cy="1333572"/>
              <a:chOff x="381000" y="5235583"/>
              <a:chExt cx="2667000" cy="1333572"/>
            </a:xfrm>
          </p:grpSpPr>
          <p:sp>
            <p:nvSpPr>
              <p:cNvPr id="22547" name="Rectangle 35">
                <a:extLst>
                  <a:ext uri="{FF2B5EF4-FFF2-40B4-BE49-F238E27FC236}">
                    <a16:creationId xmlns:a16="http://schemas.microsoft.com/office/drawing/2014/main" id="{990DE7C1-5A1E-F446-0B24-2EF62716B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200" y="5235583"/>
                <a:ext cx="762000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Serial/</a:t>
                </a: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r>
                  <a:rPr lang="en-US" altLang="en-US" sz="1600" b="0">
                    <a:solidFill>
                      <a:schemeClr val="tx1"/>
                    </a:solidFill>
                  </a:rPr>
                  <a:t>Parallel</a:t>
                </a:r>
              </a:p>
            </p:txBody>
          </p:sp>
          <p:sp>
            <p:nvSpPr>
              <p:cNvPr id="22548" name="Line 37">
                <a:extLst>
                  <a:ext uri="{FF2B5EF4-FFF2-40B4-BE49-F238E27FC236}">
                    <a16:creationId xmlns:a16="http://schemas.microsoft.com/office/drawing/2014/main" id="{63DECF72-0FCB-6058-D83C-688F325C2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800" y="5540413"/>
                <a:ext cx="533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9" name="Line 38">
                <a:extLst>
                  <a:ext uri="{FF2B5EF4-FFF2-40B4-BE49-F238E27FC236}">
                    <a16:creationId xmlns:a16="http://schemas.microsoft.com/office/drawing/2014/main" id="{B2DC8560-887B-6E1E-487D-959ABE51F4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1200" y="5540413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0" name="Line 45">
                <a:extLst>
                  <a:ext uri="{FF2B5EF4-FFF2-40B4-BE49-F238E27FC236}">
                    <a16:creationId xmlns:a16="http://schemas.microsoft.com/office/drawing/2014/main" id="{73ABBD0A-2168-8E2B-1E92-215CE05BF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4400" y="5464205"/>
                <a:ext cx="152400" cy="1524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1" name="Line 46">
                <a:extLst>
                  <a:ext uri="{FF2B5EF4-FFF2-40B4-BE49-F238E27FC236}">
                    <a16:creationId xmlns:a16="http://schemas.microsoft.com/office/drawing/2014/main" id="{3A3527D7-279C-7BCB-41EA-9FBEB4598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9800" y="5464205"/>
                <a:ext cx="152400" cy="1524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2" name="Text Box 47">
                <a:extLst>
                  <a:ext uri="{FF2B5EF4-FFF2-40B4-BE49-F238E27FC236}">
                    <a16:creationId xmlns:a16="http://schemas.microsoft.com/office/drawing/2014/main" id="{B51ECFD5-7A8D-B330-3240-FBDCE13EE9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9950" y="5540413"/>
                <a:ext cx="273050" cy="30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2553" name="Text Box 48">
                <a:extLst>
                  <a:ext uri="{FF2B5EF4-FFF2-40B4-BE49-F238E27FC236}">
                    <a16:creationId xmlns:a16="http://schemas.microsoft.com/office/drawing/2014/main" id="{C91848FD-68D5-C4EA-F2D0-E9FFF787FD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4563" y="5540413"/>
                <a:ext cx="263525" cy="30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 b="0" i="1">
                    <a:solidFill>
                      <a:schemeClr val="tx1"/>
                    </a:solidFill>
                  </a:rPr>
                  <a:t>J</a:t>
                </a:r>
              </a:p>
            </p:txBody>
          </p:sp>
          <p:sp>
            <p:nvSpPr>
              <p:cNvPr id="22554" name="Text Box 49">
                <a:extLst>
                  <a:ext uri="{FF2B5EF4-FFF2-40B4-BE49-F238E27FC236}">
                    <a16:creationId xmlns:a16="http://schemas.microsoft.com/office/drawing/2014/main" id="{3C098324-B269-E955-7E04-8CF56D817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1000" y="5845183"/>
                <a:ext cx="10668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/>
                  <a:t>bit stream</a:t>
                </a:r>
              </a:p>
            </p:txBody>
          </p:sp>
          <p:sp>
            <p:nvSpPr>
              <p:cNvPr id="22555" name="Text Box 50">
                <a:extLst>
                  <a:ext uri="{FF2B5EF4-FFF2-40B4-BE49-F238E27FC236}">
                    <a16:creationId xmlns:a16="http://schemas.microsoft.com/office/drawing/2014/main" id="{A6F29616-2A71-49D9-D127-3F9617A18B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400" y="5867410"/>
                <a:ext cx="13716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 i="1"/>
                  <a:t>J</a:t>
                </a:r>
                <a:r>
                  <a:rPr lang="en-US" altLang="en-US" sz="2000"/>
                  <a:t> bits per symbol</a:t>
                </a:r>
              </a:p>
            </p:txBody>
          </p:sp>
        </p:grpSp>
        <p:grpSp>
          <p:nvGrpSpPr>
            <p:cNvPr id="22536" name="Group 71">
              <a:extLst>
                <a:ext uri="{FF2B5EF4-FFF2-40B4-BE49-F238E27FC236}">
                  <a16:creationId xmlns:a16="http://schemas.microsoft.com/office/drawing/2014/main" id="{13D06250-A277-62AE-1B8F-9AB19E057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0800" y="4898888"/>
              <a:ext cx="2286000" cy="1289257"/>
              <a:chOff x="2590800" y="5181600"/>
              <a:chExt cx="2286000" cy="1289257"/>
            </a:xfrm>
          </p:grpSpPr>
          <p:sp>
            <p:nvSpPr>
              <p:cNvPr id="22543" name="Rectangle 36">
                <a:extLst>
                  <a:ext uri="{FF2B5EF4-FFF2-40B4-BE49-F238E27FC236}">
                    <a16:creationId xmlns:a16="http://schemas.microsoft.com/office/drawing/2014/main" id="{18D64F2F-BB80-3D05-4469-FE6F85BED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800" y="5181600"/>
                <a:ext cx="1143000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Map to PAM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constellation</a:t>
                </a:r>
              </a:p>
            </p:txBody>
          </p:sp>
          <p:sp>
            <p:nvSpPr>
              <p:cNvPr id="22544" name="Line 42">
                <a:extLst>
                  <a:ext uri="{FF2B5EF4-FFF2-40B4-BE49-F238E27FC236}">
                    <a16:creationId xmlns:a16="http://schemas.microsoft.com/office/drawing/2014/main" id="{0A30338D-C43D-52D7-FD3B-BEB13E4757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3800" y="5486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5" name="Text Box 44">
                <a:extLst>
                  <a:ext uri="{FF2B5EF4-FFF2-40B4-BE49-F238E27FC236}">
                    <a16:creationId xmlns:a16="http://schemas.microsoft.com/office/drawing/2014/main" id="{77804923-185B-EE34-F4AB-40B08E5526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0406" y="5428752"/>
                <a:ext cx="3770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a</a:t>
                </a:r>
                <a:r>
                  <a:rPr lang="en-US" altLang="en-US" sz="1800" b="0" i="1" baseline="-2500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22546" name="Text Box 57">
                <a:extLst>
                  <a:ext uri="{FF2B5EF4-FFF2-40B4-BE49-F238E27FC236}">
                    <a16:creationId xmlns:a16="http://schemas.microsoft.com/office/drawing/2014/main" id="{499B9CC6-4EFB-334C-BE93-342F28274D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76600" y="5769112"/>
                <a:ext cx="1600200" cy="70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/>
                  <a:t>symbol amplitude</a:t>
                </a:r>
              </a:p>
            </p:txBody>
          </p:sp>
        </p:grpSp>
        <p:grpSp>
          <p:nvGrpSpPr>
            <p:cNvPr id="22537" name="Group 72">
              <a:extLst>
                <a:ext uri="{FF2B5EF4-FFF2-40B4-BE49-F238E27FC236}">
                  <a16:creationId xmlns:a16="http://schemas.microsoft.com/office/drawing/2014/main" id="{811ED578-85B1-6A17-AC8C-D2701E0B6C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3399" y="4876800"/>
              <a:ext cx="4648201" cy="1317486"/>
              <a:chOff x="4343399" y="5181600"/>
              <a:chExt cx="4648201" cy="1317486"/>
            </a:xfrm>
          </p:grpSpPr>
          <p:sp>
            <p:nvSpPr>
              <p:cNvPr id="22539" name="Line 54">
                <a:extLst>
                  <a:ext uri="{FF2B5EF4-FFF2-40B4-BE49-F238E27FC236}">
                    <a16:creationId xmlns:a16="http://schemas.microsoft.com/office/drawing/2014/main" id="{787CC999-5F40-7B88-1A6C-15B4C2C0F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96200" y="5486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0" name="Text Box 56">
                <a:extLst>
                  <a:ext uri="{FF2B5EF4-FFF2-40B4-BE49-F238E27FC236}">
                    <a16:creationId xmlns:a16="http://schemas.microsoft.com/office/drawing/2014/main" id="{9EE1A679-F1EB-3242-8A0E-BA2B9B92A2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77163" y="5470170"/>
                <a:ext cx="762000" cy="366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s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*(</a:t>
                </a:r>
                <a:r>
                  <a:rPr lang="en-US" altLang="en-US" sz="1800" b="0" i="1">
                    <a:solidFill>
                      <a:schemeClr val="tx1"/>
                    </a:solidFill>
                  </a:rPr>
                  <a:t>t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22541" name="Text Box 58">
                <a:extLst>
                  <a:ext uri="{FF2B5EF4-FFF2-40B4-BE49-F238E27FC236}">
                    <a16:creationId xmlns:a16="http://schemas.microsoft.com/office/drawing/2014/main" id="{26CED84E-B24B-2E64-2B9B-158CB79A55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61672" y="5791200"/>
                <a:ext cx="132992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6600FF"/>
                    </a:solidFill>
                  </a:rPr>
                  <a:t>baseband waveform</a:t>
                </a:r>
              </a:p>
            </p:txBody>
          </p:sp>
          <p:sp>
            <p:nvSpPr>
              <p:cNvPr id="22542" name="Rectangle 60">
                <a:extLst>
                  <a:ext uri="{FF2B5EF4-FFF2-40B4-BE49-F238E27FC236}">
                    <a16:creationId xmlns:a16="http://schemas.microsoft.com/office/drawing/2014/main" id="{310AE634-B50C-A837-9F97-2D08B085C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399" y="5181600"/>
                <a:ext cx="3352799" cy="6096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600" b="0">
                    <a:solidFill>
                      <a:schemeClr val="tx1"/>
                    </a:solidFill>
                  </a:rPr>
                  <a:t>Discrete-to-Continuous Time</a:t>
                </a:r>
                <a:br>
                  <a:rPr lang="en-US" altLang="en-US" sz="1600" b="0">
                    <a:solidFill>
                      <a:schemeClr val="tx1"/>
                    </a:solidFill>
                  </a:rPr>
                </a:br>
                <a:r>
                  <a:rPr lang="en-US" altLang="en-US" sz="1600" b="0">
                    <a:solidFill>
                      <a:schemeClr val="tx1"/>
                    </a:solidFill>
                  </a:rPr>
                  <a:t>Conversion (Interpolation)</a:t>
                </a:r>
              </a:p>
            </p:txBody>
          </p:sp>
        </p:grpSp>
        <p:graphicFrame>
          <p:nvGraphicFramePr>
            <p:cNvPr id="22538" name="Object 64">
              <a:extLst>
                <a:ext uri="{FF2B5EF4-FFF2-40B4-BE49-F238E27FC236}">
                  <a16:creationId xmlns:a16="http://schemas.microsoft.com/office/drawing/2014/main" id="{1EFADA9E-1B6C-FCF4-EC73-6748809AA8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87695" y="5556739"/>
            <a:ext cx="2656105" cy="648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0665400" imgH="9944100" progId="Equation.3">
                    <p:embed/>
                  </p:oleObj>
                </mc:Choice>
                <mc:Fallback>
                  <p:oleObj name="Equation" r:id="rId3" imgW="40665400" imgH="9944100" progId="Equation.3">
                    <p:embed/>
                    <p:pic>
                      <p:nvPicPr>
                        <p:cNvPr id="0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7695" y="5556739"/>
                          <a:ext cx="2656105" cy="6485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4" name="Slide Number Placeholder 5">
            <a:extLst>
              <a:ext uri="{FF2B5EF4-FFF2-40B4-BE49-F238E27FC236}">
                <a16:creationId xmlns:a16="http://schemas.microsoft.com/office/drawing/2014/main" id="{5D6F9CEE-85CA-D83A-2B6D-7EC1A594C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7352E7F6-4BC8-1C4D-8472-60F5EC40ACCA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BCB98F77-394E-BEEE-E76F-B9F3BEB42C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PAM Transmission</a:t>
            </a:r>
          </a:p>
        </p:txBody>
      </p:sp>
      <p:sp>
        <p:nvSpPr>
          <p:cNvPr id="23554" name="Content Placeholder 2">
            <a:extLst>
              <a:ext uri="{FF2B5EF4-FFF2-40B4-BE49-F238E27FC236}">
                <a16:creationId xmlns:a16="http://schemas.microsoft.com/office/drawing/2014/main" id="{1B591907-4107-85D7-BC8F-175C56CAC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57467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Convert baseband processing to discrete time</a:t>
            </a:r>
          </a:p>
        </p:txBody>
      </p:sp>
      <p:graphicFrame>
        <p:nvGraphicFramePr>
          <p:cNvPr id="24579" name="Object 87">
            <a:extLst>
              <a:ext uri="{FF2B5EF4-FFF2-40B4-BE49-F238E27FC236}">
                <a16:creationId xmlns:a16="http://schemas.microsoft.com/office/drawing/2014/main" id="{65827759-92C3-D9F6-D278-1B6EDA84A4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3917950"/>
          <a:ext cx="423703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003700" imgH="9944100" progId="Equation.3">
                  <p:embed/>
                </p:oleObj>
              </mc:Choice>
              <mc:Fallback>
                <p:oleObj name="Equation" r:id="rId2" imgW="55003700" imgH="99441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917950"/>
                        <a:ext cx="4237038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5" name="Rectangle 53">
            <a:extLst>
              <a:ext uri="{FF2B5EF4-FFF2-40B4-BE49-F238E27FC236}">
                <a16:creationId xmlns:a16="http://schemas.microsoft.com/office/drawing/2014/main" id="{43C35B88-7632-D22E-057A-B00E4C81B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2085975"/>
            <a:ext cx="762000" cy="74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</a:rPr>
              <a:t>Pulse</a:t>
            </a:r>
            <a:br>
              <a:rPr lang="en-US" altLang="en-US" sz="1600" b="0">
                <a:solidFill>
                  <a:schemeClr val="tx1"/>
                </a:solidFill>
              </a:rPr>
            </a:br>
            <a:r>
              <a:rPr lang="en-US" altLang="en-US" sz="1600" b="0">
                <a:solidFill>
                  <a:schemeClr val="tx1"/>
                </a:solidFill>
              </a:rPr>
              <a:t>shaper</a:t>
            </a:r>
            <a:br>
              <a:rPr lang="en-US" altLang="en-US" sz="1600" b="0" i="1">
                <a:solidFill>
                  <a:schemeClr val="tx1"/>
                </a:solidFill>
              </a:rPr>
            </a:br>
            <a:r>
              <a:rPr lang="en-US" altLang="en-US" sz="1600" b="0" i="1">
                <a:solidFill>
                  <a:schemeClr val="tx1"/>
                </a:solidFill>
              </a:rPr>
              <a:t>g</a:t>
            </a:r>
            <a:r>
              <a:rPr lang="en-US" altLang="en-US" sz="1600" b="0" i="1" baseline="-25000">
                <a:solidFill>
                  <a:schemeClr val="tx1"/>
                </a:solidFill>
              </a:rPr>
              <a:t>Tsym</a:t>
            </a:r>
            <a:r>
              <a:rPr lang="en-US" altLang="en-US" sz="1600" b="0">
                <a:solidFill>
                  <a:schemeClr val="tx1"/>
                </a:solidFill>
              </a:rPr>
              <a:t>[</a:t>
            </a:r>
            <a:r>
              <a:rPr lang="en-US" altLang="en-US" sz="1600" b="0" i="1">
                <a:solidFill>
                  <a:schemeClr val="tx1"/>
                </a:solidFill>
              </a:rPr>
              <a:t>m</a:t>
            </a:r>
            <a:r>
              <a:rPr lang="en-US" altLang="en-US" sz="1600" b="0">
                <a:solidFill>
                  <a:schemeClr val="tx1"/>
                </a:solidFill>
              </a:rPr>
              <a:t>]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965B1F-49F2-2F13-4374-474B3E0E2F36}"/>
              </a:ext>
            </a:extLst>
          </p:cNvPr>
          <p:cNvGrpSpPr>
            <a:grpSpLocks/>
          </p:cNvGrpSpPr>
          <p:nvPr/>
        </p:nvGrpSpPr>
        <p:grpSpPr bwMode="auto">
          <a:xfrm>
            <a:off x="4508500" y="2173288"/>
            <a:ext cx="1219200" cy="533400"/>
            <a:chOff x="4977209" y="3554344"/>
            <a:chExt cx="1219200" cy="533400"/>
          </a:xfrm>
        </p:grpSpPr>
        <p:sp>
          <p:nvSpPr>
            <p:cNvPr id="23589" name="Rectangle 12">
              <a:extLst>
                <a:ext uri="{FF2B5EF4-FFF2-40B4-BE49-F238E27FC236}">
                  <a16:creationId xmlns:a16="http://schemas.microsoft.com/office/drawing/2014/main" id="{454F165E-1F5A-4C30-FC7E-52C3422B9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209" y="3554344"/>
              <a:ext cx="736602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  </a:t>
              </a:r>
              <a:r>
                <a:rPr lang="en-US" altLang="en-US" sz="2400" b="0" i="1">
                  <a:solidFill>
                    <a:srgbClr val="FF0000"/>
                  </a:solidFill>
                </a:rPr>
                <a:t>L</a:t>
              </a:r>
            </a:p>
          </p:txBody>
        </p:sp>
        <p:sp>
          <p:nvSpPr>
            <p:cNvPr id="23590" name="Line 14">
              <a:extLst>
                <a:ext uri="{FF2B5EF4-FFF2-40B4-BE49-F238E27FC236}">
                  <a16:creationId xmlns:a16="http://schemas.microsoft.com/office/drawing/2014/main" id="{CA19B4DA-4426-CEFC-10D5-AE56E23A12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8509" y="3654357"/>
              <a:ext cx="0" cy="3048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91" name="Line 61">
              <a:extLst>
                <a:ext uri="{FF2B5EF4-FFF2-40B4-BE49-F238E27FC236}">
                  <a16:creationId xmlns:a16="http://schemas.microsoft.com/office/drawing/2014/main" id="{97569F64-743C-90C8-C3AF-4CEC83B28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3811" y="3851207"/>
              <a:ext cx="4825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EFD7218E-4AA1-0980-1225-0F8AAC5788CB}"/>
              </a:ext>
            </a:extLst>
          </p:cNvPr>
          <p:cNvSpPr txBox="1">
            <a:spLocks/>
          </p:cNvSpPr>
          <p:nvPr/>
        </p:nvSpPr>
        <p:spPr bwMode="auto">
          <a:xfrm>
            <a:off x="457200" y="4603750"/>
            <a:ext cx="8305800" cy="1873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800"/>
              </a:spcBef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Sample </a:t>
            </a:r>
            <a:r>
              <a:rPr lang="en-US" altLang="en-US" kern="0" dirty="0">
                <a:ea typeface="ＭＳ Ｐゴシック" panose="020B0600070205080204" pitchFamily="34" charset="-128"/>
              </a:rPr>
              <a:t>at sampling time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s </a:t>
            </a:r>
            <a:r>
              <a:rPr lang="en-US" altLang="en-US" kern="0" dirty="0">
                <a:ea typeface="ＭＳ Ｐゴシック" panose="020B0600070205080204" pitchFamily="34" charset="-128"/>
              </a:rPr>
              <a:t>: let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kern="0" dirty="0">
                <a:ea typeface="ＭＳ Ｐゴシック" panose="020B0600070205080204" pitchFamily="34" charset="-128"/>
              </a:rPr>
              <a:t> = (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n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L </a:t>
            </a:r>
            <a:r>
              <a:rPr lang="en-US" altLang="en-US" kern="0" dirty="0">
                <a:ea typeface="ＭＳ Ｐゴシック" panose="020B0600070205080204" pitchFamily="34" charset="-128"/>
              </a:rPr>
              <a:t>+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m</a:t>
            </a:r>
            <a:r>
              <a:rPr lang="en-US" altLang="en-US" kern="0" dirty="0">
                <a:ea typeface="ＭＳ Ｐゴシック" panose="020B0600070205080204" pitchFamily="34" charset="-128"/>
              </a:rPr>
              <a:t>)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 T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s</a:t>
            </a:r>
          </a:p>
          <a:p>
            <a:pPr lvl="1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L </a:t>
            </a:r>
            <a:r>
              <a:rPr lang="en-US" altLang="en-US" kern="0" dirty="0">
                <a:ea typeface="ＭＳ Ｐゴシック" panose="020B0600070205080204" pitchFamily="34" charset="-128"/>
              </a:rPr>
              <a:t>samples per symbol period </a:t>
            </a:r>
            <a:r>
              <a:rPr lang="en-US" altLang="en-US" i="1" kern="0" dirty="0" err="1">
                <a:ea typeface="ＭＳ Ｐゴシック" panose="020B0600070205080204" pitchFamily="34" charset="-128"/>
              </a:rPr>
              <a:t>T</a:t>
            </a:r>
            <a:r>
              <a:rPr lang="en-US" altLang="en-US" i="1" kern="0" baseline="-25000" dirty="0" err="1">
                <a:ea typeface="ＭＳ Ｐゴシック" panose="020B0600070205080204" pitchFamily="34" charset="-128"/>
              </a:rPr>
              <a:t>sym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 </a:t>
            </a:r>
            <a:r>
              <a:rPr lang="en-US" altLang="en-US" kern="0" dirty="0">
                <a:ea typeface="ＭＳ Ｐゴシック" panose="020B0600070205080204" pitchFamily="34" charset="-128"/>
              </a:rPr>
              <a:t>i.e. </a:t>
            </a:r>
            <a:r>
              <a:rPr lang="en-US" altLang="en-US" i="1" kern="0" dirty="0" err="1">
                <a:ea typeface="ＭＳ Ｐゴシック" panose="020B0600070205080204" pitchFamily="34" charset="-128"/>
              </a:rPr>
              <a:t>T</a:t>
            </a:r>
            <a:r>
              <a:rPr lang="en-US" altLang="en-US" i="1" kern="0" baseline="-25000" dirty="0" err="1">
                <a:ea typeface="ＭＳ Ｐゴシック" panose="020B0600070205080204" pitchFamily="34" charset="-128"/>
              </a:rPr>
              <a:t>sym</a:t>
            </a:r>
            <a:r>
              <a:rPr lang="en-US" altLang="en-US" kern="0" dirty="0">
                <a:ea typeface="ＭＳ Ｐゴシック" panose="020B0600070205080204" pitchFamily="34" charset="-128"/>
              </a:rPr>
              <a:t> =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L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T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s</a:t>
            </a:r>
            <a:endParaRPr lang="en-US" altLang="en-US" kern="0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n </a:t>
            </a:r>
            <a:r>
              <a:rPr lang="en-US" altLang="en-US" kern="0" dirty="0">
                <a:ea typeface="ＭＳ Ｐゴシック" panose="020B0600070205080204" pitchFamily="34" charset="-128"/>
              </a:rPr>
              <a:t>is the index of the current symbol period being transmitted</a:t>
            </a:r>
          </a:p>
          <a:p>
            <a:pPr lvl="1">
              <a:buFontTx/>
              <a:buNone/>
              <a:defRPr/>
            </a:pPr>
            <a:r>
              <a:rPr lang="en-US" altLang="en-US" i="1" kern="0" dirty="0">
                <a:ea typeface="ＭＳ Ｐゴシック" panose="020B0600070205080204" pitchFamily="34" charset="-128"/>
              </a:rPr>
              <a:t>m </a:t>
            </a:r>
            <a:r>
              <a:rPr lang="en-US" altLang="en-US" kern="0" dirty="0">
                <a:ea typeface="ＭＳ Ｐゴシック" panose="020B0600070205080204" pitchFamily="34" charset="-128"/>
              </a:rPr>
              <a:t>is a sample index within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n</a:t>
            </a:r>
            <a:r>
              <a:rPr lang="en-US" altLang="en-US" kern="0" dirty="0">
                <a:ea typeface="ＭＳ Ｐゴシック" panose="020B0600070205080204" pitchFamily="34" charset="-128"/>
              </a:rPr>
              <a:t>th symbol (i.e.,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m</a:t>
            </a:r>
            <a:r>
              <a:rPr lang="en-US" altLang="en-US" kern="0" dirty="0">
                <a:ea typeface="ＭＳ Ｐゴシック" panose="020B0600070205080204" pitchFamily="34" charset="-128"/>
              </a:rPr>
              <a:t> = 0, 1, …,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L</a:t>
            </a:r>
            <a:r>
              <a:rPr lang="en-US" altLang="en-US" kern="0" dirty="0">
                <a:ea typeface="ＭＳ Ｐゴシック" panose="020B0600070205080204" pitchFamily="34" charset="-128"/>
              </a:rPr>
              <a:t>-1)</a:t>
            </a:r>
          </a:p>
          <a:p>
            <a:pPr>
              <a:defRPr/>
            </a:pPr>
            <a:endParaRPr lang="en-US" altLang="en-US" kern="0" dirty="0">
              <a:ea typeface="ＭＳ Ｐゴシック" panose="020B0600070205080204" pitchFamily="34" charset="-12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C521CF-5655-9A5C-0200-30F8008BA692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2032000"/>
            <a:ext cx="8534400" cy="1555750"/>
            <a:chOff x="381000" y="2031930"/>
            <a:chExt cx="8534400" cy="1555611"/>
          </a:xfrm>
        </p:grpSpPr>
        <p:sp>
          <p:nvSpPr>
            <p:cNvPr id="23571" name="Rectangle 1">
              <a:extLst>
                <a:ext uri="{FF2B5EF4-FFF2-40B4-BE49-F238E27FC236}">
                  <a16:creationId xmlns:a16="http://schemas.microsoft.com/office/drawing/2014/main" id="{D58869A0-098A-E10E-3AEF-5FF24B053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100" y="2031930"/>
              <a:ext cx="3352800" cy="86201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3572" name="Rectangle 35">
              <a:extLst>
                <a:ext uri="{FF2B5EF4-FFF2-40B4-BE49-F238E27FC236}">
                  <a16:creationId xmlns:a16="http://schemas.microsoft.com/office/drawing/2014/main" id="{E9A315A8-61BB-47B4-6969-D876D8A42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200" y="2133600"/>
              <a:ext cx="762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Serial/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Parallel</a:t>
              </a:r>
            </a:p>
          </p:txBody>
        </p:sp>
        <p:sp>
          <p:nvSpPr>
            <p:cNvPr id="23573" name="Line 37">
              <a:extLst>
                <a:ext uri="{FF2B5EF4-FFF2-40B4-BE49-F238E27FC236}">
                  <a16:creationId xmlns:a16="http://schemas.microsoft.com/office/drawing/2014/main" id="{15834E04-D07C-86BD-D798-78BAA86239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800" y="243843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4" name="Line 38">
              <a:extLst>
                <a:ext uri="{FF2B5EF4-FFF2-40B4-BE49-F238E27FC236}">
                  <a16:creationId xmlns:a16="http://schemas.microsoft.com/office/drawing/2014/main" id="{16C0D7E9-2424-4AA6-9B15-629E973A23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200" y="243843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5" name="Line 45">
              <a:extLst>
                <a:ext uri="{FF2B5EF4-FFF2-40B4-BE49-F238E27FC236}">
                  <a16:creationId xmlns:a16="http://schemas.microsoft.com/office/drawing/2014/main" id="{F55E2043-65E1-E364-60BC-5D9FEB65C4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4400" y="2362222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6" name="Line 46">
              <a:extLst>
                <a:ext uri="{FF2B5EF4-FFF2-40B4-BE49-F238E27FC236}">
                  <a16:creationId xmlns:a16="http://schemas.microsoft.com/office/drawing/2014/main" id="{55C7FDEA-8ECB-09C4-B06B-52F714D03C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362222"/>
              <a:ext cx="152400" cy="1524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77" name="Text Box 47">
              <a:extLst>
                <a:ext uri="{FF2B5EF4-FFF2-40B4-BE49-F238E27FC236}">
                  <a16:creationId xmlns:a16="http://schemas.microsoft.com/office/drawing/2014/main" id="{51FD4F5C-CA7B-B629-77BD-B5F497FC6B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9950" y="2438430"/>
              <a:ext cx="273050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3578" name="Text Box 48">
              <a:extLst>
                <a:ext uri="{FF2B5EF4-FFF2-40B4-BE49-F238E27FC236}">
                  <a16:creationId xmlns:a16="http://schemas.microsoft.com/office/drawing/2014/main" id="{933A5245-90B5-BFF0-CEC6-84DAFE0F8D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4563" y="2438430"/>
              <a:ext cx="263525" cy="30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b="0" i="1">
                  <a:solidFill>
                    <a:schemeClr val="tx1"/>
                  </a:solidFill>
                </a:rPr>
                <a:t>J</a:t>
              </a:r>
            </a:p>
          </p:txBody>
        </p:sp>
        <p:sp>
          <p:nvSpPr>
            <p:cNvPr id="23579" name="Text Box 49">
              <a:extLst>
                <a:ext uri="{FF2B5EF4-FFF2-40B4-BE49-F238E27FC236}">
                  <a16:creationId xmlns:a16="http://schemas.microsoft.com/office/drawing/2014/main" id="{CC1D8FA8-0CF7-3576-59E5-F9D0D774F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2879655"/>
              <a:ext cx="1066800" cy="70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bit stream</a:t>
              </a:r>
            </a:p>
          </p:txBody>
        </p:sp>
        <p:sp>
          <p:nvSpPr>
            <p:cNvPr id="23580" name="Text Box 50">
              <a:extLst>
                <a:ext uri="{FF2B5EF4-FFF2-40B4-BE49-F238E27FC236}">
                  <a16:creationId xmlns:a16="http://schemas.microsoft.com/office/drawing/2014/main" id="{22CAB6F8-E4BA-490E-58A0-20954D3982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400" y="2879655"/>
              <a:ext cx="121920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i="1"/>
                <a:t>J</a:t>
              </a:r>
              <a:r>
                <a:rPr lang="en-US" altLang="en-US" sz="2000"/>
                <a:t> bits per symbol</a:t>
              </a:r>
              <a:endParaRPr lang="en-US" altLang="en-US" sz="2000" i="1" baseline="-25000">
                <a:solidFill>
                  <a:srgbClr val="FF0000"/>
                </a:solidFill>
              </a:endParaRPr>
            </a:p>
          </p:txBody>
        </p:sp>
        <p:sp>
          <p:nvSpPr>
            <p:cNvPr id="23581" name="Rectangle 36">
              <a:extLst>
                <a:ext uri="{FF2B5EF4-FFF2-40B4-BE49-F238E27FC236}">
                  <a16:creationId xmlns:a16="http://schemas.microsoft.com/office/drawing/2014/main" id="{EF0CDDEE-602A-7258-13DA-FB8BE7713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2155688"/>
              <a:ext cx="1143000" cy="6096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Map to PAM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constellation</a:t>
              </a:r>
            </a:p>
          </p:txBody>
        </p:sp>
        <p:sp>
          <p:nvSpPr>
            <p:cNvPr id="23582" name="Line 42">
              <a:extLst>
                <a:ext uri="{FF2B5EF4-FFF2-40B4-BE49-F238E27FC236}">
                  <a16:creationId xmlns:a16="http://schemas.microsoft.com/office/drawing/2014/main" id="{C7243DEC-6E16-AA9C-EA99-2F747C6CF4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0" y="2460488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83" name="Text Box 44">
              <a:extLst>
                <a:ext uri="{FF2B5EF4-FFF2-40B4-BE49-F238E27FC236}">
                  <a16:creationId xmlns:a16="http://schemas.microsoft.com/office/drawing/2014/main" id="{2D22CE3C-F434-A254-DA9A-04E8164524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0406" y="2402840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a</a:t>
              </a:r>
              <a:r>
                <a:rPr lang="en-US" altLang="en-US" sz="1800" b="0" i="1" baseline="-2500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23584" name="Text Box 57">
              <a:extLst>
                <a:ext uri="{FF2B5EF4-FFF2-40B4-BE49-F238E27FC236}">
                  <a16:creationId xmlns:a16="http://schemas.microsoft.com/office/drawing/2014/main" id="{9E73CFCC-7447-2365-7627-287E9C5334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6600" y="2879655"/>
              <a:ext cx="16002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symbol amplitude</a:t>
              </a:r>
            </a:p>
          </p:txBody>
        </p:sp>
        <p:grpSp>
          <p:nvGrpSpPr>
            <p:cNvPr id="23585" name="Group 2">
              <a:extLst>
                <a:ext uri="{FF2B5EF4-FFF2-40B4-BE49-F238E27FC236}">
                  <a16:creationId xmlns:a16="http://schemas.microsoft.com/office/drawing/2014/main" id="{4B5AAD26-FA66-1C89-B7B4-C0B1F19F7F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5472" y="2452650"/>
              <a:ext cx="1329928" cy="1128750"/>
              <a:chOff x="7585472" y="2452650"/>
              <a:chExt cx="1329928" cy="1128750"/>
            </a:xfrm>
          </p:grpSpPr>
          <p:sp>
            <p:nvSpPr>
              <p:cNvPr id="23587" name="Text Box 56">
                <a:extLst>
                  <a:ext uri="{FF2B5EF4-FFF2-40B4-BE49-F238E27FC236}">
                    <a16:creationId xmlns:a16="http://schemas.microsoft.com/office/drawing/2014/main" id="{0FE621B5-D7CD-6CED-8FF9-D0888CDBAC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77163" y="2452650"/>
                <a:ext cx="762000" cy="366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1800" b="0" i="1">
                    <a:solidFill>
                      <a:schemeClr val="tx1"/>
                    </a:solidFill>
                  </a:rPr>
                  <a:t>s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*(</a:t>
                </a:r>
                <a:r>
                  <a:rPr lang="en-US" altLang="en-US" sz="1800" b="0" i="1">
                    <a:solidFill>
                      <a:schemeClr val="tx1"/>
                    </a:solidFill>
                  </a:rPr>
                  <a:t>t</a:t>
                </a:r>
                <a:r>
                  <a:rPr lang="en-US" altLang="en-US" sz="1800" b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23588" name="Text Box 58">
                <a:extLst>
                  <a:ext uri="{FF2B5EF4-FFF2-40B4-BE49-F238E27FC236}">
                    <a16:creationId xmlns:a16="http://schemas.microsoft.com/office/drawing/2014/main" id="{7B58EB9D-FA42-DA8C-A9ED-D1E778B80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85472" y="2873514"/>
                <a:ext cx="132992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rgbClr val="CC00CC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b="1">
                    <a:solidFill>
                      <a:srgbClr val="6600FF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n-US" altLang="en-US" sz="2000">
                    <a:solidFill>
                      <a:srgbClr val="6600FF"/>
                    </a:solidFill>
                  </a:rPr>
                  <a:t>baseband waveform</a:t>
                </a:r>
              </a:p>
            </p:txBody>
          </p:sp>
        </p:grpSp>
        <p:sp>
          <p:nvSpPr>
            <p:cNvPr id="23586" name="Line 54">
              <a:extLst>
                <a:ext uri="{FF2B5EF4-FFF2-40B4-BE49-F238E27FC236}">
                  <a16:creationId xmlns:a16="http://schemas.microsoft.com/office/drawing/2014/main" id="{7857982B-8E9D-F0B8-4868-BB46EAC526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2700" y="2473188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B274A18-D93B-9385-DB06-F2F9C4DE7AA3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209800"/>
            <a:ext cx="1308100" cy="1295400"/>
            <a:chOff x="6032500" y="3209579"/>
            <a:chExt cx="1308100" cy="1295746"/>
          </a:xfrm>
        </p:grpSpPr>
        <p:sp>
          <p:nvSpPr>
            <p:cNvPr id="23566" name="Rectangle 5">
              <a:extLst>
                <a:ext uri="{FF2B5EF4-FFF2-40B4-BE49-F238E27FC236}">
                  <a16:creationId xmlns:a16="http://schemas.microsoft.com/office/drawing/2014/main" id="{21E3A9AE-BEA5-A0D8-ED70-916990A5C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8600" y="3209579"/>
              <a:ext cx="7620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</a:rPr>
                <a:t>D/A</a:t>
              </a:r>
            </a:p>
          </p:txBody>
        </p:sp>
        <p:sp>
          <p:nvSpPr>
            <p:cNvPr id="23567" name="Line 61">
              <a:extLst>
                <a:ext uri="{FF2B5EF4-FFF2-40B4-BE49-F238E27FC236}">
                  <a16:creationId xmlns:a16="http://schemas.microsoft.com/office/drawing/2014/main" id="{C4A0A4A0-D238-0FCE-BE31-3E3B7F7B0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4902" y="3476279"/>
              <a:ext cx="4063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23568" name="Straight Arrow Connector 4">
              <a:extLst>
                <a:ext uri="{FF2B5EF4-FFF2-40B4-BE49-F238E27FC236}">
                  <a16:creationId xmlns:a16="http://schemas.microsoft.com/office/drawing/2014/main" id="{15C92597-8875-81D5-533A-80B9B46103FE}"/>
                </a:ext>
              </a:extLst>
            </p:cNvPr>
            <p:cNvCxnSpPr>
              <a:cxnSpLocks/>
              <a:stCxn id="23569" idx="0"/>
              <a:endCxn id="23566" idx="2"/>
            </p:cNvCxnSpPr>
            <p:nvPr/>
          </p:nvCxnSpPr>
          <p:spPr bwMode="auto">
            <a:xfrm flipV="1">
              <a:off x="6949282" y="3742979"/>
              <a:ext cx="10318" cy="362236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9" name="TextBox 5">
              <a:extLst>
                <a:ext uri="{FF2B5EF4-FFF2-40B4-BE49-F238E27FC236}">
                  <a16:creationId xmlns:a16="http://schemas.microsoft.com/office/drawing/2014/main" id="{680D81FC-703E-1E7A-3F2D-957131B9B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8300" y="4105215"/>
              <a:ext cx="461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000" i="1">
                  <a:solidFill>
                    <a:srgbClr val="FF0000"/>
                  </a:solidFill>
                </a:rPr>
                <a:t>f</a:t>
              </a:r>
              <a:r>
                <a:rPr lang="en-US" altLang="en-US" sz="2000" i="1" baseline="-25000">
                  <a:solidFill>
                    <a:srgbClr val="FF0000"/>
                  </a:solidFill>
                </a:rPr>
                <a:t>s</a:t>
              </a:r>
            </a:p>
          </p:txBody>
        </p:sp>
        <p:sp>
          <p:nvSpPr>
            <p:cNvPr id="23570" name="Text Box 56">
              <a:extLst>
                <a:ext uri="{FF2B5EF4-FFF2-40B4-BE49-F238E27FC236}">
                  <a16:creationId xmlns:a16="http://schemas.microsoft.com/office/drawing/2014/main" id="{1562FFE4-BACA-7083-20A7-B0C6EC10EB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2500" y="3819525"/>
              <a:ext cx="762000" cy="3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800" b="0" i="1">
                  <a:solidFill>
                    <a:schemeClr val="tx1"/>
                  </a:solidFill>
                </a:rPr>
                <a:t>s</a:t>
              </a:r>
              <a:r>
                <a:rPr lang="en-US" altLang="en-US" sz="1800" b="0">
                  <a:solidFill>
                    <a:schemeClr val="tx1"/>
                  </a:solidFill>
                </a:rPr>
                <a:t>*[</a:t>
              </a:r>
              <a:r>
                <a:rPr lang="en-US" altLang="en-US" sz="1800" b="0" i="1">
                  <a:solidFill>
                    <a:schemeClr val="tx1"/>
                  </a:solidFill>
                </a:rPr>
                <a:t>i</a:t>
              </a:r>
              <a:r>
                <a:rPr lang="en-US" altLang="en-US" sz="1800" b="0">
                  <a:solidFill>
                    <a:schemeClr val="tx1"/>
                  </a:solidFill>
                </a:rPr>
                <a:t>]</a:t>
              </a:r>
            </a:p>
          </p:txBody>
        </p:sp>
      </p:grpSp>
      <p:sp>
        <p:nvSpPr>
          <p:cNvPr id="67" name="Text Box 57">
            <a:extLst>
              <a:ext uri="{FF2B5EF4-FFF2-40B4-BE49-F238E27FC236}">
                <a16:creationId xmlns:a16="http://schemas.microsoft.com/office/drawing/2014/main" id="{74250091-9292-7FA8-FF84-10A3E20E0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000" y="348615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@</a:t>
            </a:r>
            <a:r>
              <a:rPr lang="en-US" altLang="en-US" sz="2000" i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>
                <a:solidFill>
                  <a:srgbClr val="FF0000"/>
                </a:solidFill>
              </a:rPr>
              <a:t>s</a:t>
            </a:r>
            <a:endParaRPr lang="en-US" altLang="en-US" sz="2000"/>
          </a:p>
        </p:txBody>
      </p:sp>
      <p:sp>
        <p:nvSpPr>
          <p:cNvPr id="69" name="Text Box 57">
            <a:extLst>
              <a:ext uri="{FF2B5EF4-FFF2-40B4-BE49-F238E27FC236}">
                <a16:creationId xmlns:a16="http://schemas.microsoft.com/office/drawing/2014/main" id="{C323344E-7AEE-DE24-46D4-F9C5DF1F8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900" y="3505200"/>
            <a:ext cx="91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@</a:t>
            </a:r>
            <a:r>
              <a:rPr lang="en-US" altLang="en-US" sz="2000" i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>
                <a:solidFill>
                  <a:srgbClr val="FF0000"/>
                </a:solidFill>
              </a:rPr>
              <a:t>s</a:t>
            </a:r>
            <a:endParaRPr lang="en-US" altLang="en-US" sz="2000"/>
          </a:p>
        </p:txBody>
      </p:sp>
      <p:sp>
        <p:nvSpPr>
          <p:cNvPr id="70" name="Text Box 57">
            <a:extLst>
              <a:ext uri="{FF2B5EF4-FFF2-40B4-BE49-F238E27FC236}">
                <a16:creationId xmlns:a16="http://schemas.microsoft.com/office/drawing/2014/main" id="{1D155AEA-2CE1-E65A-C41C-BBAB5CE25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350" y="3497263"/>
            <a:ext cx="108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@</a:t>
            </a:r>
            <a:r>
              <a:rPr lang="en-US" altLang="en-US" sz="2000" i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>
                <a:solidFill>
                  <a:srgbClr val="FF0000"/>
                </a:solidFill>
              </a:rPr>
              <a:t>sym</a:t>
            </a:r>
            <a:endParaRPr lang="en-US" altLang="en-US" sz="2000"/>
          </a:p>
        </p:txBody>
      </p:sp>
      <p:sp>
        <p:nvSpPr>
          <p:cNvPr id="71" name="Text Box 57">
            <a:extLst>
              <a:ext uri="{FF2B5EF4-FFF2-40B4-BE49-F238E27FC236}">
                <a16:creationId xmlns:a16="http://schemas.microsoft.com/office/drawing/2014/main" id="{F1E77C92-5040-D339-F685-FF4FEC505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50" y="3497263"/>
            <a:ext cx="108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@</a:t>
            </a:r>
            <a:r>
              <a:rPr lang="en-US" altLang="en-US" sz="2000" i="1">
                <a:solidFill>
                  <a:srgbClr val="FF0000"/>
                </a:solidFill>
              </a:rPr>
              <a:t>f</a:t>
            </a:r>
            <a:r>
              <a:rPr lang="en-US" altLang="en-US" sz="2000" i="1" baseline="-25000">
                <a:solidFill>
                  <a:srgbClr val="FF0000"/>
                </a:solidFill>
              </a:rPr>
              <a:t>sym</a:t>
            </a:r>
            <a:endParaRPr lang="en-US" altLang="en-US" sz="2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1E424A-7554-7104-7C26-A590A3608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959100"/>
            <a:ext cx="160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FF0000"/>
                </a:solidFill>
              </a:rPr>
              <a:t>f</a:t>
            </a:r>
            <a:r>
              <a:rPr lang="en-US" altLang="en-US" sz="2400" i="1" baseline="-25000">
                <a:solidFill>
                  <a:srgbClr val="FF0000"/>
                </a:solidFill>
              </a:rPr>
              <a:t>s</a:t>
            </a:r>
            <a:r>
              <a:rPr lang="en-US" altLang="en-US" sz="2400" b="0">
                <a:solidFill>
                  <a:schemeClr val="tx1"/>
                </a:solidFill>
              </a:rPr>
              <a:t> </a:t>
            </a:r>
            <a:r>
              <a:rPr lang="en-US" altLang="en-US" sz="2400" b="0">
                <a:solidFill>
                  <a:srgbClr val="FF0000"/>
                </a:solidFill>
              </a:rPr>
              <a:t>= </a:t>
            </a:r>
            <a:r>
              <a:rPr lang="en-US" altLang="en-US" sz="2400" i="1">
                <a:solidFill>
                  <a:srgbClr val="FF0000"/>
                </a:solidFill>
              </a:rPr>
              <a:t>L</a:t>
            </a:r>
            <a:r>
              <a:rPr lang="en-US" altLang="en-US" sz="2400" b="0">
                <a:solidFill>
                  <a:srgbClr val="FF0000"/>
                </a:solidFill>
              </a:rPr>
              <a:t> </a:t>
            </a:r>
            <a:r>
              <a:rPr lang="en-US" altLang="en-US" sz="2400" i="1">
                <a:solidFill>
                  <a:srgbClr val="FF0000"/>
                </a:solidFill>
              </a:rPr>
              <a:t>f</a:t>
            </a:r>
            <a:r>
              <a:rPr lang="en-US" altLang="en-US" sz="2400" i="1" baseline="-25000">
                <a:solidFill>
                  <a:srgbClr val="FF0000"/>
                </a:solidFill>
              </a:rPr>
              <a:t>sym</a:t>
            </a:r>
            <a:endParaRPr lang="en-US" altLang="en-US" sz="2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5" grpId="0" animBg="1"/>
      <p:bldP spid="32" grpId="0"/>
      <p:bldP spid="67" grpId="0"/>
      <p:bldP spid="69" grpId="0"/>
      <p:bldP spid="70" grpId="0"/>
      <p:bldP spid="7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DA763-7A44-2998-DA00-502270277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PAM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02182-F466-8F87-5456-B888572BB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Derivation of s*[</a:t>
            </a:r>
            <a:r>
              <a:rPr lang="en-US" i="1" dirty="0"/>
              <a:t>Ln</a:t>
            </a:r>
            <a:r>
              <a:rPr lang="en-US" dirty="0"/>
              <a:t> + </a:t>
            </a:r>
            <a:r>
              <a:rPr lang="en-US" i="1" dirty="0"/>
              <a:t>m</a:t>
            </a:r>
            <a:r>
              <a:rPr lang="en-US" dirty="0"/>
              <a:t>] expression on previous 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42CB2-69D0-0DD1-05CF-1D71329A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13 - </a:t>
            </a:r>
            <a:fld id="{17C02BD6-02E7-D14D-BD2E-FF298F4A121B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6" name="Picture 5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F719B948-132F-1DC2-2576-9FDC26F1C3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0"/>
          <a:stretch/>
        </p:blipFill>
        <p:spPr>
          <a:xfrm>
            <a:off x="533400" y="2038392"/>
            <a:ext cx="7924800" cy="409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08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>
            <a:extLst>
              <a:ext uri="{FF2B5EF4-FFF2-40B4-BE49-F238E27FC236}">
                <a16:creationId xmlns:a16="http://schemas.microsoft.com/office/drawing/2014/main" id="{C4BC440D-E70D-E39C-75DF-9944CB5F2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</a:rPr>
              <a:t>13 - </a:t>
            </a:r>
            <a:fld id="{A441FDF5-7F13-F646-A23B-7F7B2AA504E9}" type="slidenum">
              <a:rPr lang="en-US" altLang="en-US" sz="1400" b="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b="0">
              <a:solidFill>
                <a:schemeClr val="tx1"/>
              </a:solidFill>
            </a:endParaRP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6EF61EA1-B900-228C-3275-F000F30770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Digital Interpolation Example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DFFEC864-886D-2756-A6E5-EF6B528B35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2997200"/>
            <a:ext cx="5867400" cy="196215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Upsampling by 4 (denoted by   </a:t>
            </a:r>
            <a:r>
              <a:rPr lang="en-US" altLang="en-US" i="1">
                <a:ea typeface="ＭＳ Ｐゴシック" panose="020B0600070205080204" pitchFamily="34" charset="-128"/>
              </a:rPr>
              <a:t>L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Output input sample followed by 3 zeros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Four times samples on output as input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Increases sampling rate by factor of 4</a:t>
            </a:r>
          </a:p>
        </p:txBody>
      </p:sp>
      <p:grpSp>
        <p:nvGrpSpPr>
          <p:cNvPr id="26628" name="Group 4">
            <a:extLst>
              <a:ext uri="{FF2B5EF4-FFF2-40B4-BE49-F238E27FC236}">
                <a16:creationId xmlns:a16="http://schemas.microsoft.com/office/drawing/2014/main" id="{B4465762-F4ED-B097-EB72-3ED2AA3D6C4A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1612900"/>
            <a:ext cx="5486400" cy="1360488"/>
            <a:chOff x="432" y="912"/>
            <a:chExt cx="3456" cy="857"/>
          </a:xfrm>
        </p:grpSpPr>
        <p:sp>
          <p:nvSpPr>
            <p:cNvPr id="24656" name="Line 5">
              <a:extLst>
                <a:ext uri="{FF2B5EF4-FFF2-40B4-BE49-F238E27FC236}">
                  <a16:creationId xmlns:a16="http://schemas.microsoft.com/office/drawing/2014/main" id="{96F6AFCC-5158-CB3C-796F-2C8B7AD69B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2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57" name="Text Box 6">
              <a:extLst>
                <a:ext uri="{FF2B5EF4-FFF2-40B4-BE49-F238E27FC236}">
                  <a16:creationId xmlns:a16="http://schemas.microsoft.com/office/drawing/2014/main" id="{0789BD3A-B19E-8A8E-2126-489FCFEBF0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0" y="1556"/>
              <a:ext cx="213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Digital Audio 4x Oversampling Filter</a:t>
              </a:r>
            </a:p>
          </p:txBody>
        </p:sp>
        <p:sp>
          <p:nvSpPr>
            <p:cNvPr id="24658" name="Line 7">
              <a:extLst>
                <a:ext uri="{FF2B5EF4-FFF2-40B4-BE49-F238E27FC236}">
                  <a16:creationId xmlns:a16="http://schemas.microsoft.com/office/drawing/2014/main" id="{F6F3DE5F-FD65-8EDB-9F34-7B008CB5A3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6" y="120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59" name="Text Box 8">
              <a:extLst>
                <a:ext uri="{FF2B5EF4-FFF2-40B4-BE49-F238E27FC236}">
                  <a16:creationId xmlns:a16="http://schemas.microsoft.com/office/drawing/2014/main" id="{8F57E0B5-B29B-5CFB-ABF3-FF23946F4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008"/>
              <a:ext cx="6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16 bits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44.1 kHz</a:t>
              </a:r>
            </a:p>
          </p:txBody>
        </p:sp>
        <p:sp>
          <p:nvSpPr>
            <p:cNvPr id="24660" name="Text Box 9">
              <a:extLst>
                <a:ext uri="{FF2B5EF4-FFF2-40B4-BE49-F238E27FC236}">
                  <a16:creationId xmlns:a16="http://schemas.microsoft.com/office/drawing/2014/main" id="{9DC4E957-3791-6D2D-7E20-352B5F777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" y="1008"/>
              <a:ext cx="6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28 bits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176.4 kHz</a:t>
              </a:r>
            </a:p>
          </p:txBody>
        </p:sp>
        <p:sp>
          <p:nvSpPr>
            <p:cNvPr id="24661" name="Rectangle 10">
              <a:extLst>
                <a:ext uri="{FF2B5EF4-FFF2-40B4-BE49-F238E27FC236}">
                  <a16:creationId xmlns:a16="http://schemas.microsoft.com/office/drawing/2014/main" id="{E1A81E9C-9B94-7C63-A70C-494B40865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08"/>
              <a:ext cx="480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62" name="Line 11">
              <a:extLst>
                <a:ext uri="{FF2B5EF4-FFF2-40B4-BE49-F238E27FC236}">
                  <a16:creationId xmlns:a16="http://schemas.microsoft.com/office/drawing/2014/main" id="{D358AD82-4720-1B86-D088-18EDB6459E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88" y="110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63" name="Text Box 12">
              <a:extLst>
                <a:ext uri="{FF2B5EF4-FFF2-40B4-BE49-F238E27FC236}">
                  <a16:creationId xmlns:a16="http://schemas.microsoft.com/office/drawing/2014/main" id="{B3A5EBDB-3718-4D18-B756-87E419AC20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1104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664" name="Text Box 13">
              <a:extLst>
                <a:ext uri="{FF2B5EF4-FFF2-40B4-BE49-F238E27FC236}">
                  <a16:creationId xmlns:a16="http://schemas.microsoft.com/office/drawing/2014/main" id="{BD480683-5E06-C282-430E-90AD560BB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1084"/>
              <a:ext cx="6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FIR Filter</a:t>
              </a:r>
            </a:p>
          </p:txBody>
        </p:sp>
        <p:sp>
          <p:nvSpPr>
            <p:cNvPr id="24665" name="Rectangle 14">
              <a:extLst>
                <a:ext uri="{FF2B5EF4-FFF2-40B4-BE49-F238E27FC236}">
                  <a16:creationId xmlns:a16="http://schemas.microsoft.com/office/drawing/2014/main" id="{0ED827F5-83E2-C98F-6E04-FA3037E5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008"/>
              <a:ext cx="62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66" name="Line 15">
              <a:extLst>
                <a:ext uri="{FF2B5EF4-FFF2-40B4-BE49-F238E27FC236}">
                  <a16:creationId xmlns:a16="http://schemas.microsoft.com/office/drawing/2014/main" id="{A0DA4458-8FC4-7979-82F7-F51FAF9B3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120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67" name="Line 16">
              <a:extLst>
                <a:ext uri="{FF2B5EF4-FFF2-40B4-BE49-F238E27FC236}">
                  <a16:creationId xmlns:a16="http://schemas.microsoft.com/office/drawing/2014/main" id="{2E255EF4-7074-A622-C6C9-74BB35D3A5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20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68" name="Rectangle 17">
              <a:extLst>
                <a:ext uri="{FF2B5EF4-FFF2-40B4-BE49-F238E27FC236}">
                  <a16:creationId xmlns:a16="http://schemas.microsoft.com/office/drawing/2014/main" id="{D410FF27-2E85-DF6F-A21C-CDC2F4AD4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912"/>
              <a:ext cx="2016" cy="6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69" name="Line 18">
              <a:extLst>
                <a:ext uri="{FF2B5EF4-FFF2-40B4-BE49-F238E27FC236}">
                  <a16:creationId xmlns:a16="http://schemas.microsoft.com/office/drawing/2014/main" id="{838C722A-18B0-2852-B6D0-5B39A2522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2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70" name="Text Box 19">
              <a:extLst>
                <a:ext uri="{FF2B5EF4-FFF2-40B4-BE49-F238E27FC236}">
                  <a16:creationId xmlns:a16="http://schemas.microsoft.com/office/drawing/2014/main" id="{99AA2277-5D1F-1F3D-A07B-FAADA02CE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8" y="1046"/>
              <a:ext cx="6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600" b="0">
                  <a:solidFill>
                    <a:schemeClr val="tx1"/>
                  </a:solidFill>
                </a:rPr>
                <a:t>16 bits</a:t>
              </a:r>
              <a:br>
                <a:rPr lang="en-US" altLang="en-US" sz="1600" b="0">
                  <a:solidFill>
                    <a:schemeClr val="tx1"/>
                  </a:solidFill>
                </a:rPr>
              </a:br>
              <a:r>
                <a:rPr lang="en-US" altLang="en-US" sz="1600" b="0">
                  <a:solidFill>
                    <a:schemeClr val="tx1"/>
                  </a:solidFill>
                </a:rPr>
                <a:t>176.4 kHz</a:t>
              </a:r>
            </a:p>
          </p:txBody>
        </p:sp>
      </p:grpSp>
      <p:sp>
        <p:nvSpPr>
          <p:cNvPr id="26629" name="Line 20">
            <a:extLst>
              <a:ext uri="{FF2B5EF4-FFF2-40B4-BE49-F238E27FC236}">
                <a16:creationId xmlns:a16="http://schemas.microsoft.com/office/drawing/2014/main" id="{94752132-C6D4-4B51-2E64-50C2C29176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2600" y="3048000"/>
            <a:ext cx="0" cy="381000"/>
          </a:xfrm>
          <a:prstGeom prst="line">
            <a:avLst/>
          </a:prstGeom>
          <a:noFill/>
          <a:ln w="28575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30" name="Group 95">
            <a:extLst>
              <a:ext uri="{FF2B5EF4-FFF2-40B4-BE49-F238E27FC236}">
                <a16:creationId xmlns:a16="http://schemas.microsoft.com/office/drawing/2014/main" id="{7DC7C09E-B4C4-6B09-E9ED-B0CCADA90E48}"/>
              </a:ext>
            </a:extLst>
          </p:cNvPr>
          <p:cNvGrpSpPr>
            <a:grpSpLocks/>
          </p:cNvGrpSpPr>
          <p:nvPr/>
        </p:nvGrpSpPr>
        <p:grpSpPr bwMode="auto">
          <a:xfrm>
            <a:off x="6448425" y="1676400"/>
            <a:ext cx="2330450" cy="1143000"/>
            <a:chOff x="4062" y="1056"/>
            <a:chExt cx="1468" cy="720"/>
          </a:xfrm>
        </p:grpSpPr>
        <p:sp>
          <p:nvSpPr>
            <p:cNvPr id="24643" name="Line 22">
              <a:extLst>
                <a:ext uri="{FF2B5EF4-FFF2-40B4-BE49-F238E27FC236}">
                  <a16:creationId xmlns:a16="http://schemas.microsoft.com/office/drawing/2014/main" id="{3A2F013C-E264-820B-2AD9-CD4E85A6E6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110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44" name="Line 23">
              <a:extLst>
                <a:ext uri="{FF2B5EF4-FFF2-40B4-BE49-F238E27FC236}">
                  <a16:creationId xmlns:a16="http://schemas.microsoft.com/office/drawing/2014/main" id="{D2D1F82C-7AD5-1F12-8B99-5D04E11A8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1584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45" name="Oval 24">
              <a:extLst>
                <a:ext uri="{FF2B5EF4-FFF2-40B4-BE49-F238E27FC236}">
                  <a16:creationId xmlns:a16="http://schemas.microsoft.com/office/drawing/2014/main" id="{AC05D757-F06F-B799-56F7-0779CCFA3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2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46" name="Line 25">
              <a:extLst>
                <a:ext uri="{FF2B5EF4-FFF2-40B4-BE49-F238E27FC236}">
                  <a16:creationId xmlns:a16="http://schemas.microsoft.com/office/drawing/2014/main" id="{CCBF8786-CBA5-3110-BCAB-A407E140A4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8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47" name="Line 26">
              <a:extLst>
                <a:ext uri="{FF2B5EF4-FFF2-40B4-BE49-F238E27FC236}">
                  <a16:creationId xmlns:a16="http://schemas.microsoft.com/office/drawing/2014/main" id="{6BEFD5E9-F7F1-7956-C5CC-0BE0874819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2" y="129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48" name="Text Box 27">
              <a:extLst>
                <a:ext uri="{FF2B5EF4-FFF2-40B4-BE49-F238E27FC236}">
                  <a16:creationId xmlns:a16="http://schemas.microsoft.com/office/drawing/2014/main" id="{DBB43208-A161-7431-F641-431A90871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649" name="Text Box 28">
              <a:extLst>
                <a:ext uri="{FF2B5EF4-FFF2-40B4-BE49-F238E27FC236}">
                  <a16:creationId xmlns:a16="http://schemas.microsoft.com/office/drawing/2014/main" id="{A3F64DCF-34D7-7F12-EC87-5F24DACB9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4650" name="Line 29">
              <a:extLst>
                <a:ext uri="{FF2B5EF4-FFF2-40B4-BE49-F238E27FC236}">
                  <a16:creationId xmlns:a16="http://schemas.microsoft.com/office/drawing/2014/main" id="{B2E2EC6A-136D-2430-E27E-919D2A006C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04" y="1440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51" name="Oval 30">
              <a:extLst>
                <a:ext uri="{FF2B5EF4-FFF2-40B4-BE49-F238E27FC236}">
                  <a16:creationId xmlns:a16="http://schemas.microsoft.com/office/drawing/2014/main" id="{0242B7E9-5372-E6D7-6646-3F44E7F4B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142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52" name="Oval 31">
              <a:extLst>
                <a:ext uri="{FF2B5EF4-FFF2-40B4-BE49-F238E27FC236}">
                  <a16:creationId xmlns:a16="http://schemas.microsoft.com/office/drawing/2014/main" id="{7FD05F2F-BA74-CD7D-BA7D-788CCC1CB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2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53" name="Text Box 32">
              <a:extLst>
                <a:ext uri="{FF2B5EF4-FFF2-40B4-BE49-F238E27FC236}">
                  <a16:creationId xmlns:a16="http://schemas.microsoft.com/office/drawing/2014/main" id="{6FFD7B73-8AF9-D754-C93C-73242A5538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1056"/>
              <a:ext cx="10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>
                  <a:solidFill>
                    <a:schemeClr val="tx1"/>
                  </a:solidFill>
                </a:rPr>
                <a:t>Input to Upsampler by 4</a:t>
              </a:r>
            </a:p>
          </p:txBody>
        </p:sp>
        <p:sp>
          <p:nvSpPr>
            <p:cNvPr id="24654" name="Text Box 33">
              <a:extLst>
                <a:ext uri="{FF2B5EF4-FFF2-40B4-BE49-F238E27FC236}">
                  <a16:creationId xmlns:a16="http://schemas.microsoft.com/office/drawing/2014/main" id="{EB2FEEEA-1EBA-0075-5172-6EBD2968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6" y="1440"/>
              <a:ext cx="1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 i="1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24655" name="Text Box 90">
              <a:extLst>
                <a:ext uri="{FF2B5EF4-FFF2-40B4-BE49-F238E27FC236}">
                  <a16:creationId xmlns:a16="http://schemas.microsoft.com/office/drawing/2014/main" id="{E55AC97A-386C-C6B0-2CAA-3BDAE8CB3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2" y="158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0</a:t>
              </a:r>
            </a:p>
          </p:txBody>
        </p:sp>
      </p:grpSp>
      <p:grpSp>
        <p:nvGrpSpPr>
          <p:cNvPr id="26631" name="Group 94">
            <a:extLst>
              <a:ext uri="{FF2B5EF4-FFF2-40B4-BE49-F238E27FC236}">
                <a16:creationId xmlns:a16="http://schemas.microsoft.com/office/drawing/2014/main" id="{B0450C81-ABED-3AA6-EBE5-76829001E4DB}"/>
              </a:ext>
            </a:extLst>
          </p:cNvPr>
          <p:cNvGrpSpPr>
            <a:grpSpLocks/>
          </p:cNvGrpSpPr>
          <p:nvPr/>
        </p:nvGrpSpPr>
        <p:grpSpPr bwMode="auto">
          <a:xfrm>
            <a:off x="6457950" y="2819400"/>
            <a:ext cx="2473325" cy="1143000"/>
            <a:chOff x="4068" y="1776"/>
            <a:chExt cx="1558" cy="720"/>
          </a:xfrm>
        </p:grpSpPr>
        <p:sp>
          <p:nvSpPr>
            <p:cNvPr id="24618" name="Text Box 35">
              <a:extLst>
                <a:ext uri="{FF2B5EF4-FFF2-40B4-BE49-F238E27FC236}">
                  <a16:creationId xmlns:a16="http://schemas.microsoft.com/office/drawing/2014/main" id="{4A05CCC6-7818-2D3E-503E-56BF9CE57C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6" y="2160"/>
              <a:ext cx="25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 i="1">
                  <a:solidFill>
                    <a:schemeClr val="tx1"/>
                  </a:solidFill>
                </a:rPr>
                <a:t>n’</a:t>
              </a:r>
            </a:p>
          </p:txBody>
        </p:sp>
        <p:sp>
          <p:nvSpPr>
            <p:cNvPr id="24619" name="Line 36">
              <a:extLst>
                <a:ext uri="{FF2B5EF4-FFF2-40B4-BE49-F238E27FC236}">
                  <a16:creationId xmlns:a16="http://schemas.microsoft.com/office/drawing/2014/main" id="{193F8CF5-CADF-30EE-F3C4-40646AF0A6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182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20" name="Line 37">
              <a:extLst>
                <a:ext uri="{FF2B5EF4-FFF2-40B4-BE49-F238E27FC236}">
                  <a16:creationId xmlns:a16="http://schemas.microsoft.com/office/drawing/2014/main" id="{784955A1-D5E1-C175-0C1E-94690D4CE4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2304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21" name="Oval 38">
              <a:extLst>
                <a:ext uri="{FF2B5EF4-FFF2-40B4-BE49-F238E27FC236}">
                  <a16:creationId xmlns:a16="http://schemas.microsoft.com/office/drawing/2014/main" id="{1EE3AD65-1338-AFE3-F183-953F0AA56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9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2" name="Oval 39">
              <a:extLst>
                <a:ext uri="{FF2B5EF4-FFF2-40B4-BE49-F238E27FC236}">
                  <a16:creationId xmlns:a16="http://schemas.microsoft.com/office/drawing/2014/main" id="{ACA0E10A-83DC-407D-0CB4-AC632FDF9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3" name="Oval 40">
              <a:extLst>
                <a:ext uri="{FF2B5EF4-FFF2-40B4-BE49-F238E27FC236}">
                  <a16:creationId xmlns:a16="http://schemas.microsoft.com/office/drawing/2014/main" id="{179E463D-647A-F151-AAAA-C24F82033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4" name="Oval 41">
              <a:extLst>
                <a:ext uri="{FF2B5EF4-FFF2-40B4-BE49-F238E27FC236}">
                  <a16:creationId xmlns:a16="http://schemas.microsoft.com/office/drawing/2014/main" id="{E879AFEB-7F29-6244-2A55-A3482B0CA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5" name="Oval 42">
              <a:extLst>
                <a:ext uri="{FF2B5EF4-FFF2-40B4-BE49-F238E27FC236}">
                  <a16:creationId xmlns:a16="http://schemas.microsoft.com/office/drawing/2014/main" id="{ED47A467-AF80-2977-393D-D4E985D70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6" name="Oval 43">
              <a:extLst>
                <a:ext uri="{FF2B5EF4-FFF2-40B4-BE49-F238E27FC236}">
                  <a16:creationId xmlns:a16="http://schemas.microsoft.com/office/drawing/2014/main" id="{615E61B7-ADAC-D394-79D1-58DEA1898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7" name="Oval 44">
              <a:extLst>
                <a:ext uri="{FF2B5EF4-FFF2-40B4-BE49-F238E27FC236}">
                  <a16:creationId xmlns:a16="http://schemas.microsoft.com/office/drawing/2014/main" id="{9FA6231C-A42A-287C-C9B8-3C55E3D51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22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28" name="Line 45">
              <a:extLst>
                <a:ext uri="{FF2B5EF4-FFF2-40B4-BE49-F238E27FC236}">
                  <a16:creationId xmlns:a16="http://schemas.microsoft.com/office/drawing/2014/main" id="{9236AFC4-B269-917E-07F2-94675294A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8" y="201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29" name="Line 46">
              <a:extLst>
                <a:ext uri="{FF2B5EF4-FFF2-40B4-BE49-F238E27FC236}">
                  <a16:creationId xmlns:a16="http://schemas.microsoft.com/office/drawing/2014/main" id="{35F7188D-EDB3-0B40-7518-5DD270052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2" y="2016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30" name="Line 47">
              <a:extLst>
                <a:ext uri="{FF2B5EF4-FFF2-40B4-BE49-F238E27FC236}">
                  <a16:creationId xmlns:a16="http://schemas.microsoft.com/office/drawing/2014/main" id="{4E7485A1-5880-D7E2-8A9A-3B0F16ABE8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04" y="2160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31" name="Oval 48">
              <a:extLst>
                <a:ext uri="{FF2B5EF4-FFF2-40B4-BE49-F238E27FC236}">
                  <a16:creationId xmlns:a16="http://schemas.microsoft.com/office/drawing/2014/main" id="{6E2E1129-5C17-1996-8BB1-5BFEE10E2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214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32" name="Oval 49">
              <a:extLst>
                <a:ext uri="{FF2B5EF4-FFF2-40B4-BE49-F238E27FC236}">
                  <a16:creationId xmlns:a16="http://schemas.microsoft.com/office/drawing/2014/main" id="{D9A1D609-22B4-7643-D902-26E1AE46F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9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33" name="Text Box 50">
              <a:extLst>
                <a:ext uri="{FF2B5EF4-FFF2-40B4-BE49-F238E27FC236}">
                  <a16:creationId xmlns:a16="http://schemas.microsoft.com/office/drawing/2014/main" id="{6A0E914D-897B-8A9F-642B-7139C261D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1776"/>
              <a:ext cx="115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>
                  <a:solidFill>
                    <a:schemeClr val="tx1"/>
                  </a:solidFill>
                </a:rPr>
                <a:t>Output of Upsampler by 4</a:t>
              </a:r>
            </a:p>
          </p:txBody>
        </p:sp>
        <p:sp>
          <p:nvSpPr>
            <p:cNvPr id="24634" name="Text Box 51">
              <a:extLst>
                <a:ext uri="{FF2B5EF4-FFF2-40B4-BE49-F238E27FC236}">
                  <a16:creationId xmlns:a16="http://schemas.microsoft.com/office/drawing/2014/main" id="{C96ED582-2060-3528-D51C-81C8939FF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4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635" name="Text Box 52">
              <a:extLst>
                <a:ext uri="{FF2B5EF4-FFF2-40B4-BE49-F238E27FC236}">
                  <a16:creationId xmlns:a16="http://schemas.microsoft.com/office/drawing/2014/main" id="{C9EC8320-CD2F-ACC2-820F-A053841A38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4636" name="Text Box 53">
              <a:extLst>
                <a:ext uri="{FF2B5EF4-FFF2-40B4-BE49-F238E27FC236}">
                  <a16:creationId xmlns:a16="http://schemas.microsoft.com/office/drawing/2014/main" id="{D9E46323-6BFB-5502-C9AA-7DCE7743D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4637" name="Text Box 54">
              <a:extLst>
                <a:ext uri="{FF2B5EF4-FFF2-40B4-BE49-F238E27FC236}">
                  <a16:creationId xmlns:a16="http://schemas.microsoft.com/office/drawing/2014/main" id="{56F37637-0CCF-DA82-E5E0-0EA798E92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638" name="Text Box 55">
              <a:extLst>
                <a:ext uri="{FF2B5EF4-FFF2-40B4-BE49-F238E27FC236}">
                  <a16:creationId xmlns:a16="http://schemas.microsoft.com/office/drawing/2014/main" id="{567DC085-173F-436E-3030-6761FFEB62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4639" name="Text Box 56">
              <a:extLst>
                <a:ext uri="{FF2B5EF4-FFF2-40B4-BE49-F238E27FC236}">
                  <a16:creationId xmlns:a16="http://schemas.microsoft.com/office/drawing/2014/main" id="{67B658A4-5478-7BFE-840B-5F9D330C9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24640" name="Text Box 57">
              <a:extLst>
                <a:ext uri="{FF2B5EF4-FFF2-40B4-BE49-F238E27FC236}">
                  <a16:creationId xmlns:a16="http://schemas.microsoft.com/office/drawing/2014/main" id="{E782125F-4173-108F-0F0B-4D4C540CE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8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24641" name="Text Box 58">
              <a:extLst>
                <a:ext uri="{FF2B5EF4-FFF2-40B4-BE49-F238E27FC236}">
                  <a16:creationId xmlns:a16="http://schemas.microsoft.com/office/drawing/2014/main" id="{4A519349-1F0D-5A82-9B08-868D5E8346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4642" name="Text Box 91">
              <a:extLst>
                <a:ext uri="{FF2B5EF4-FFF2-40B4-BE49-F238E27FC236}">
                  <a16:creationId xmlns:a16="http://schemas.microsoft.com/office/drawing/2014/main" id="{942F1279-C7E9-BF52-F802-5489F0C86A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8" y="2304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0</a:t>
              </a:r>
            </a:p>
          </p:txBody>
        </p:sp>
      </p:grpSp>
      <p:grpSp>
        <p:nvGrpSpPr>
          <p:cNvPr id="26632" name="Group 93">
            <a:extLst>
              <a:ext uri="{FF2B5EF4-FFF2-40B4-BE49-F238E27FC236}">
                <a16:creationId xmlns:a16="http://schemas.microsoft.com/office/drawing/2014/main" id="{8DA11805-FCB0-A7A1-1AD8-FBBB484AB9DE}"/>
              </a:ext>
            </a:extLst>
          </p:cNvPr>
          <p:cNvGrpSpPr>
            <a:grpSpLocks/>
          </p:cNvGrpSpPr>
          <p:nvPr/>
        </p:nvGrpSpPr>
        <p:grpSpPr bwMode="auto">
          <a:xfrm>
            <a:off x="6457950" y="4038600"/>
            <a:ext cx="2473325" cy="1143000"/>
            <a:chOff x="4068" y="2544"/>
            <a:chExt cx="1558" cy="720"/>
          </a:xfrm>
        </p:grpSpPr>
        <p:sp>
          <p:nvSpPr>
            <p:cNvPr id="24587" name="Line 60">
              <a:extLst>
                <a:ext uri="{FF2B5EF4-FFF2-40B4-BE49-F238E27FC236}">
                  <a16:creationId xmlns:a16="http://schemas.microsoft.com/office/drawing/2014/main" id="{9A1E65AE-7556-8F95-D3CE-EB4A658CC4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2592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Line 61">
              <a:extLst>
                <a:ext uri="{FF2B5EF4-FFF2-40B4-BE49-F238E27FC236}">
                  <a16:creationId xmlns:a16="http://schemas.microsoft.com/office/drawing/2014/main" id="{761DDC3A-BDC5-5DEE-7345-4E068BA8B9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2" y="3072"/>
              <a:ext cx="1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9" name="Oval 62">
              <a:extLst>
                <a:ext uri="{FF2B5EF4-FFF2-40B4-BE49-F238E27FC236}">
                  <a16:creationId xmlns:a16="http://schemas.microsoft.com/office/drawing/2014/main" id="{09444DA4-DF25-4B51-51F0-3D00DA01B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73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0" name="Oval 63">
              <a:extLst>
                <a:ext uri="{FF2B5EF4-FFF2-40B4-BE49-F238E27FC236}">
                  <a16:creationId xmlns:a16="http://schemas.microsoft.com/office/drawing/2014/main" id="{08CE6AF2-AD2A-898B-3108-F4666828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73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1" name="Oval 64">
              <a:extLst>
                <a:ext uri="{FF2B5EF4-FFF2-40B4-BE49-F238E27FC236}">
                  <a16:creationId xmlns:a16="http://schemas.microsoft.com/office/drawing/2014/main" id="{09AD54E9-65F0-E32D-3135-456775E79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73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2" name="Oval 66">
              <a:extLst>
                <a:ext uri="{FF2B5EF4-FFF2-40B4-BE49-F238E27FC236}">
                  <a16:creationId xmlns:a16="http://schemas.microsoft.com/office/drawing/2014/main" id="{99895DCF-7B50-F49F-D745-D0A30882F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79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3" name="Oval 68">
              <a:extLst>
                <a:ext uri="{FF2B5EF4-FFF2-40B4-BE49-F238E27FC236}">
                  <a16:creationId xmlns:a16="http://schemas.microsoft.com/office/drawing/2014/main" id="{1AA1B622-38D5-A261-A514-7D5CBC277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282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594" name="Line 69">
              <a:extLst>
                <a:ext uri="{FF2B5EF4-FFF2-40B4-BE49-F238E27FC236}">
                  <a16:creationId xmlns:a16="http://schemas.microsoft.com/office/drawing/2014/main" id="{522FDF42-DFBA-072B-6A57-FEAE5AA5AD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8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5" name="Line 70">
              <a:extLst>
                <a:ext uri="{FF2B5EF4-FFF2-40B4-BE49-F238E27FC236}">
                  <a16:creationId xmlns:a16="http://schemas.microsoft.com/office/drawing/2014/main" id="{DCBEF612-9F38-76F9-2735-E5EF202475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2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Text Box 71">
              <a:extLst>
                <a:ext uri="{FF2B5EF4-FFF2-40B4-BE49-F238E27FC236}">
                  <a16:creationId xmlns:a16="http://schemas.microsoft.com/office/drawing/2014/main" id="{00B51C84-9BF3-EC32-8737-9F4975CB8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4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597" name="Text Box 72">
              <a:extLst>
                <a:ext uri="{FF2B5EF4-FFF2-40B4-BE49-F238E27FC236}">
                  <a16:creationId xmlns:a16="http://schemas.microsoft.com/office/drawing/2014/main" id="{09CE6004-4E3C-8B55-2751-91F85B849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8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4598" name="Line 73">
              <a:extLst>
                <a:ext uri="{FF2B5EF4-FFF2-40B4-BE49-F238E27FC236}">
                  <a16:creationId xmlns:a16="http://schemas.microsoft.com/office/drawing/2014/main" id="{834D9B90-159F-0B37-FF75-F32E0790EF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04" y="2928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Oval 74">
              <a:extLst>
                <a:ext uri="{FF2B5EF4-FFF2-40B4-BE49-F238E27FC236}">
                  <a16:creationId xmlns:a16="http://schemas.microsoft.com/office/drawing/2014/main" id="{7260A0CF-D9CA-2CCB-EFCC-D66C55CF8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" y="29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00" name="Oval 75">
              <a:extLst>
                <a:ext uri="{FF2B5EF4-FFF2-40B4-BE49-F238E27FC236}">
                  <a16:creationId xmlns:a16="http://schemas.microsoft.com/office/drawing/2014/main" id="{8471BC66-2C08-8C94-B8D7-14A377ADD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7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01" name="Text Box 76">
              <a:extLst>
                <a:ext uri="{FF2B5EF4-FFF2-40B4-BE49-F238E27FC236}">
                  <a16:creationId xmlns:a16="http://schemas.microsoft.com/office/drawing/2014/main" id="{F3FB0390-B356-9248-65EB-4FECE537C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2544"/>
              <a:ext cx="10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>
                  <a:solidFill>
                    <a:schemeClr val="tx1"/>
                  </a:solidFill>
                </a:rPr>
                <a:t>Output of FIR Filter</a:t>
              </a:r>
            </a:p>
          </p:txBody>
        </p:sp>
        <p:sp>
          <p:nvSpPr>
            <p:cNvPr id="24602" name="Line 77">
              <a:extLst>
                <a:ext uri="{FF2B5EF4-FFF2-40B4-BE49-F238E27FC236}">
                  <a16:creationId xmlns:a16="http://schemas.microsoft.com/office/drawing/2014/main" id="{91FF23B2-631B-70AC-979E-B29F5E2697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96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78">
              <a:extLst>
                <a:ext uri="{FF2B5EF4-FFF2-40B4-BE49-F238E27FC236}">
                  <a16:creationId xmlns:a16="http://schemas.microsoft.com/office/drawing/2014/main" id="{5CC78914-07E8-F439-7215-925E14CC62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0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79">
              <a:extLst>
                <a:ext uri="{FF2B5EF4-FFF2-40B4-BE49-F238E27FC236}">
                  <a16:creationId xmlns:a16="http://schemas.microsoft.com/office/drawing/2014/main" id="{304C4F1F-EC43-58DA-D48A-D20E7C3CE9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84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80">
              <a:extLst>
                <a:ext uri="{FF2B5EF4-FFF2-40B4-BE49-F238E27FC236}">
                  <a16:creationId xmlns:a16="http://schemas.microsoft.com/office/drawing/2014/main" id="{CC46A241-DB32-8D07-F1AB-FA177CAC64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78" y="278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Line 81">
              <a:extLst>
                <a:ext uri="{FF2B5EF4-FFF2-40B4-BE49-F238E27FC236}">
                  <a16:creationId xmlns:a16="http://schemas.microsoft.com/office/drawing/2014/main" id="{64901472-E4BE-22BD-D250-A24D1CA2C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6" y="2832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7" name="Line 82">
              <a:extLst>
                <a:ext uri="{FF2B5EF4-FFF2-40B4-BE49-F238E27FC236}">
                  <a16:creationId xmlns:a16="http://schemas.microsoft.com/office/drawing/2014/main" id="{27C49542-4C21-B8E6-1DCF-8EC23ED7C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60" y="2880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8" name="Text Box 83">
              <a:extLst>
                <a:ext uri="{FF2B5EF4-FFF2-40B4-BE49-F238E27FC236}">
                  <a16:creationId xmlns:a16="http://schemas.microsoft.com/office/drawing/2014/main" id="{DAED08DC-CF83-4843-78AD-6933B1DA9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4609" name="Text Box 84">
              <a:extLst>
                <a:ext uri="{FF2B5EF4-FFF2-40B4-BE49-F238E27FC236}">
                  <a16:creationId xmlns:a16="http://schemas.microsoft.com/office/drawing/2014/main" id="{4D850ED9-4852-6732-6F36-ACDFDBD794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610" name="Text Box 85">
              <a:extLst>
                <a:ext uri="{FF2B5EF4-FFF2-40B4-BE49-F238E27FC236}">
                  <a16:creationId xmlns:a16="http://schemas.microsoft.com/office/drawing/2014/main" id="{5B3DA8B7-6BDD-5DF6-08EB-7891EE2B3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4611" name="Text Box 86">
              <a:extLst>
                <a:ext uri="{FF2B5EF4-FFF2-40B4-BE49-F238E27FC236}">
                  <a16:creationId xmlns:a16="http://schemas.microsoft.com/office/drawing/2014/main" id="{718A5D74-2CF6-DAB9-A969-9D4BBD098F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24612" name="Text Box 87">
              <a:extLst>
                <a:ext uri="{FF2B5EF4-FFF2-40B4-BE49-F238E27FC236}">
                  <a16:creationId xmlns:a16="http://schemas.microsoft.com/office/drawing/2014/main" id="{F2CFADA5-7900-4208-77E5-D8637539A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8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24613" name="Text Box 88">
              <a:extLst>
                <a:ext uri="{FF2B5EF4-FFF2-40B4-BE49-F238E27FC236}">
                  <a16:creationId xmlns:a16="http://schemas.microsoft.com/office/drawing/2014/main" id="{B20BA0FD-BFA8-A0DF-CAB5-6A8BC076DA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4614" name="Text Box 89">
              <a:extLst>
                <a:ext uri="{FF2B5EF4-FFF2-40B4-BE49-F238E27FC236}">
                  <a16:creationId xmlns:a16="http://schemas.microsoft.com/office/drawing/2014/main" id="{E1DB94E2-FD4C-8A9B-EA61-E62498BB7A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6" y="2928"/>
              <a:ext cx="25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0" i="1">
                  <a:solidFill>
                    <a:schemeClr val="tx1"/>
                  </a:solidFill>
                </a:rPr>
                <a:t>n’</a:t>
              </a:r>
            </a:p>
          </p:txBody>
        </p:sp>
        <p:sp>
          <p:nvSpPr>
            <p:cNvPr id="24615" name="Oval 67">
              <a:extLst>
                <a:ext uri="{FF2B5EF4-FFF2-40B4-BE49-F238E27FC236}">
                  <a16:creationId xmlns:a16="http://schemas.microsoft.com/office/drawing/2014/main" id="{9C1FCAA9-1422-D42F-4025-B8676B4F0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276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16" name="Oval 65">
              <a:extLst>
                <a:ext uri="{FF2B5EF4-FFF2-40B4-BE49-F238E27FC236}">
                  <a16:creationId xmlns:a16="http://schemas.microsoft.com/office/drawing/2014/main" id="{86A05856-8C0E-C611-470A-81244CB91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74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24617" name="Text Box 92">
              <a:extLst>
                <a:ext uri="{FF2B5EF4-FFF2-40B4-BE49-F238E27FC236}">
                  <a16:creationId xmlns:a16="http://schemas.microsoft.com/office/drawing/2014/main" id="{7F92131D-B0D2-12AB-AA26-58313C1B7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8" y="3072"/>
              <a:ext cx="1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b="1">
                  <a:solidFill>
                    <a:srgbClr val="6600FF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1D6B2F2-01B1-7EED-099E-03DD4CFBD5CA}"/>
              </a:ext>
            </a:extLst>
          </p:cNvPr>
          <p:cNvSpPr txBox="1"/>
          <p:nvPr/>
        </p:nvSpPr>
        <p:spPr>
          <a:xfrm>
            <a:off x="6248400" y="5181600"/>
            <a:ext cx="2667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b="1" i="1" dirty="0">
                <a:solidFill>
                  <a:srgbClr val="FF0000"/>
                </a:solidFill>
                <a:latin typeface="+mn-lt"/>
              </a:rPr>
              <a:t>FIR fills in zero values</a:t>
            </a:r>
          </a:p>
        </p:txBody>
      </p:sp>
      <p:sp>
        <p:nvSpPr>
          <p:cNvPr id="95" name="Rectangle 3">
            <a:extLst>
              <a:ext uri="{FF2B5EF4-FFF2-40B4-BE49-F238E27FC236}">
                <a16:creationId xmlns:a16="http://schemas.microsoft.com/office/drawing/2014/main" id="{58DA48F2-7AD3-CF9A-4D81-83937B493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813300"/>
            <a:ext cx="8305800" cy="20780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6600F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FIR interpolation filter (lowpass)</a:t>
            </a:r>
          </a:p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Prior to </a:t>
            </a:r>
            <a:r>
              <a:rPr lang="en-US" altLang="en-US" kern="0" dirty="0" err="1">
                <a:ea typeface="ＭＳ Ｐゴシック" panose="020B0600070205080204" pitchFamily="34" charset="-128"/>
              </a:rPr>
              <a:t>upsampling</a:t>
            </a:r>
            <a:r>
              <a:rPr lang="en-US" altLang="en-US" kern="0" dirty="0">
                <a:ea typeface="ＭＳ Ｐゴシック" panose="020B0600070205080204" pitchFamily="34" charset="-128"/>
              </a:rPr>
              <a:t>,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max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 </a:t>
            </a:r>
            <a:r>
              <a:rPr lang="en-US" altLang="en-US" kern="0" dirty="0">
                <a:ea typeface="ＭＳ Ｐゴシック" panose="020B0600070205080204" pitchFamily="34" charset="-128"/>
              </a:rPr>
              <a:t>is 22.05 kHz</a:t>
            </a:r>
          </a:p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At filter input, </a:t>
            </a:r>
            <a:r>
              <a:rPr lang="en-US" altLang="en-US" kern="0" dirty="0" err="1"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kern="0" baseline="-25000" dirty="0" err="1">
                <a:ea typeface="ＭＳ Ｐゴシック" panose="020B0600070205080204" pitchFamily="34" charset="-128"/>
              </a:rPr>
              <a:t>max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kern="0" dirty="0">
                <a:ea typeface="ＭＳ Ｐゴシック" panose="020B0600070205080204" pitchFamily="34" charset="-128"/>
              </a:rPr>
              <a:t>= 2 </a:t>
            </a:r>
            <a:r>
              <a:rPr lang="en-US" altLang="en-US" kern="0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max</a:t>
            </a:r>
            <a:r>
              <a:rPr lang="en-US" altLang="en-US" i="1" kern="0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kern="0" dirty="0">
                <a:ea typeface="ＭＳ Ｐゴシック" panose="020B0600070205080204" pitchFamily="34" charset="-128"/>
              </a:rPr>
              <a:t>/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f</a:t>
            </a:r>
            <a:r>
              <a:rPr lang="en-US" altLang="en-US" kern="0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US" kern="0" dirty="0">
                <a:ea typeface="ＭＳ Ｐゴシック" panose="020B0600070205080204" pitchFamily="34" charset="-128"/>
              </a:rPr>
              <a:t> = </a:t>
            </a:r>
            <a:r>
              <a:rPr lang="en-US" altLang="en-US" kern="0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 / 4 = </a:t>
            </a:r>
            <a:r>
              <a:rPr lang="en-US" altLang="en-US" kern="0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 / </a:t>
            </a:r>
            <a:r>
              <a:rPr lang="en-US" altLang="en-US" i="1" kern="0" dirty="0">
                <a:ea typeface="ＭＳ Ｐゴシック" panose="020B0600070205080204" pitchFamily="34" charset="-128"/>
              </a:rPr>
              <a:t>L</a:t>
            </a:r>
            <a:r>
              <a:rPr lang="en-US" altLang="en-US" kern="0" dirty="0">
                <a:ea typeface="ＭＳ Ｐゴシック" panose="020B0600070205080204" pitchFamily="34" charset="-128"/>
              </a:rPr>
              <a:t> </a:t>
            </a:r>
          </a:p>
          <a:p>
            <a:pPr lvl="1">
              <a:buFontTx/>
              <a:buNone/>
              <a:defRPr/>
            </a:pPr>
            <a:r>
              <a:rPr lang="en-US" altLang="en-US" kern="0" dirty="0">
                <a:ea typeface="ＭＳ Ｐゴシック" panose="020B0600070205080204" pitchFamily="34" charset="-128"/>
              </a:rPr>
              <a:t>Filter specifications: </a:t>
            </a:r>
            <a:r>
              <a:rPr lang="en-US" altLang="en-US" kern="0" dirty="0" err="1"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i="1" kern="0" baseline="-25000" dirty="0" err="1">
                <a:ea typeface="ＭＳ Ｐゴシック" panose="020B0600070205080204" pitchFamily="34" charset="-128"/>
              </a:rPr>
              <a:t>s</a:t>
            </a:r>
            <a:r>
              <a:rPr lang="en-US" altLang="en-US" kern="0" baseline="-25000" dirty="0" err="1">
                <a:ea typeface="ＭＳ Ｐゴシック" panose="020B0600070205080204" pitchFamily="34" charset="-128"/>
              </a:rPr>
              <a:t>top</a:t>
            </a:r>
            <a:r>
              <a:rPr lang="en-US" altLang="en-US" kern="0" dirty="0">
                <a:ea typeface="ＭＳ Ｐゴシック" panose="020B0600070205080204" pitchFamily="34" charset="-128"/>
              </a:rPr>
              <a:t> &lt; </a:t>
            </a:r>
            <a:r>
              <a:rPr lang="en-US" altLang="en-US" kern="0" dirty="0">
                <a:latin typeface="Symbol" pitchFamily="2" charset="2"/>
                <a:ea typeface="ＭＳ Ｐゴシック" panose="020B0600070205080204" pitchFamily="34" charset="-128"/>
              </a:rPr>
              <a:t>p</a:t>
            </a:r>
            <a:r>
              <a:rPr lang="en-US" altLang="en-US" kern="0" dirty="0">
                <a:ea typeface="ＭＳ Ｐゴシック" panose="020B0600070205080204" pitchFamily="34" charset="-128"/>
              </a:rPr>
              <a:t> / 4 and </a:t>
            </a:r>
            <a:r>
              <a:rPr lang="en-US" altLang="en-US" kern="0" dirty="0" err="1"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kern="0" baseline="-25000" dirty="0" err="1">
                <a:ea typeface="ＭＳ Ｐゴシック" panose="020B0600070205080204" pitchFamily="34" charset="-128"/>
              </a:rPr>
              <a:t>pass</a:t>
            </a:r>
            <a:r>
              <a:rPr lang="en-US" altLang="en-US" kern="0" dirty="0">
                <a:ea typeface="ＭＳ Ｐゴシック" panose="020B0600070205080204" pitchFamily="34" charset="-128"/>
              </a:rPr>
              <a:t> = 0.9 </a:t>
            </a:r>
            <a:r>
              <a:rPr lang="en-US" altLang="en-US" kern="0" dirty="0" err="1">
                <a:latin typeface="Symbol" pitchFamily="2" charset="2"/>
                <a:ea typeface="ＭＳ Ｐゴシック" panose="020B0600070205080204" pitchFamily="34" charset="-128"/>
              </a:rPr>
              <a:t>w</a:t>
            </a:r>
            <a:r>
              <a:rPr lang="en-US" altLang="en-US" kern="0" baseline="-25000" dirty="0" err="1">
                <a:ea typeface="ＭＳ Ｐゴシック" panose="020B0600070205080204" pitchFamily="34" charset="-128"/>
              </a:rPr>
              <a:t>stop</a:t>
            </a:r>
            <a:endParaRPr lang="en-US" altLang="en-US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" grpId="0"/>
      <p:bldP spid="9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4284</TotalTime>
  <Words>1740</Words>
  <Application>Microsoft Macintosh PowerPoint</Application>
  <PresentationFormat>On-screen Show (4:3)</PresentationFormat>
  <Paragraphs>316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Courier New</vt:lpstr>
      <vt:lpstr>Symbol</vt:lpstr>
      <vt:lpstr>Times New Roman</vt:lpstr>
      <vt:lpstr>Default Design</vt:lpstr>
      <vt:lpstr>Equation</vt:lpstr>
      <vt:lpstr>Digital Pulse Amplitude Modulation (PAM)</vt:lpstr>
      <vt:lpstr>Outline</vt:lpstr>
      <vt:lpstr>Introduction</vt:lpstr>
      <vt:lpstr>2-PAM Transmission</vt:lpstr>
      <vt:lpstr>Baseband PAM Transmission Code</vt:lpstr>
      <vt:lpstr>4-PAM Transmission</vt:lpstr>
      <vt:lpstr>PAM Transmission</vt:lpstr>
      <vt:lpstr>PAM Transmission</vt:lpstr>
      <vt:lpstr>Digital Interpolation Example</vt:lpstr>
      <vt:lpstr>PAM Transmission Example</vt:lpstr>
      <vt:lpstr>Filter Bank Example #1</vt:lpstr>
      <vt:lpstr>Filter Bank Example #2</vt:lpstr>
      <vt:lpstr>Filter Bank Example #2</vt:lpstr>
      <vt:lpstr>Filter Bank Example #2</vt:lpstr>
      <vt:lpstr>Filter Bank Example #2</vt:lpstr>
      <vt:lpstr>Pulse Shaping Design Tradeoffs</vt:lpstr>
      <vt:lpstr>Pulse Shaping Design Tradeoffs</vt:lpstr>
      <vt:lpstr>Pulse Shaping Design Tradeoffs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547</cp:revision>
  <cp:lastPrinted>2023-01-02T22:50:44Z</cp:lastPrinted>
  <dcterms:created xsi:type="dcterms:W3CDTF">1999-08-31T01:42:33Z</dcterms:created>
  <dcterms:modified xsi:type="dcterms:W3CDTF">2025-01-11T04:24:35Z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