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98" r:id="rId4"/>
    <p:sldId id="371" r:id="rId5"/>
    <p:sldId id="363" r:id="rId6"/>
    <p:sldId id="365" r:id="rId7"/>
    <p:sldId id="339" r:id="rId8"/>
    <p:sldId id="343" r:id="rId9"/>
    <p:sldId id="340" r:id="rId10"/>
    <p:sldId id="344" r:id="rId11"/>
    <p:sldId id="351" r:id="rId12"/>
    <p:sldId id="352" r:id="rId13"/>
    <p:sldId id="345" r:id="rId14"/>
    <p:sldId id="359" r:id="rId15"/>
    <p:sldId id="360" r:id="rId16"/>
    <p:sldId id="361" r:id="rId17"/>
    <p:sldId id="353" r:id="rId18"/>
    <p:sldId id="346" r:id="rId19"/>
    <p:sldId id="356" r:id="rId20"/>
    <p:sldId id="366" r:id="rId21"/>
    <p:sldId id="368" r:id="rId22"/>
    <p:sldId id="369" r:id="rId23"/>
    <p:sldId id="370" r:id="rId24"/>
    <p:sldId id="355" r:id="rId25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97"/>
  </p:normalViewPr>
  <p:slideViewPr>
    <p:cSldViewPr>
      <p:cViewPr varScale="1">
        <p:scale>
          <a:sx n="108" d="100"/>
          <a:sy n="108" d="100"/>
        </p:scale>
        <p:origin x="1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D0D68-989D-D5F7-EF29-7E4A25C9A3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7DCD2F-9679-A817-F10A-AD9EA242769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82E5C2C-09C5-8E49-BA0B-1FBDEF24FACE}" type="datetimeFigureOut">
              <a:rPr lang="en-US" altLang="en-US"/>
              <a:pPr>
                <a:defRPr/>
              </a:pPr>
              <a:t>1/2/23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4F20F56-6D2E-A66B-D13B-69A0CB60DB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CBE7B39-D561-9AA1-CA7D-F8153577EB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1ECC8-1D54-FBD5-7B7F-662E4438528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D54C27-F194-7713-F76E-F04D8D207B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8C78813-6C6A-1549-854D-827ACD73CB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140B59F-3FA0-9456-2CFD-7831DDC2C8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A518B276-88F5-6668-1310-52A60F0C2FB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C78813-6C6A-1549-854D-827ACD73CB29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765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6g-ut.org/" TargetMode="External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2141BD-B160-F267-BA66-D882BCC0EB04}"/>
              </a:ext>
            </a:extLst>
          </p:cNvPr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792211-7D86-8C38-ED69-23E987C55F1B}"/>
              </a:ext>
            </a:extLst>
          </p:cNvPr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1CCC09-C3EB-DA87-4808-B995E7CDA474}"/>
              </a:ext>
            </a:extLst>
          </p:cNvPr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Date Placeholder 27">
            <a:extLst>
              <a:ext uri="{FF2B5EF4-FFF2-40B4-BE49-F238E27FC236}">
                <a16:creationId xmlns:a16="http://schemas.microsoft.com/office/drawing/2014/main" id="{7AC07BAE-D54E-6560-2727-1F77A58BB3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2000" smtClean="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43622E1-0589-2046-B8C4-3A62A1206989}" type="datetime3">
              <a:rPr lang="en-US" altLang="en-US"/>
              <a:pPr>
                <a:defRPr/>
              </a:pPr>
              <a:t>2 January 2023</a:t>
            </a:fld>
            <a:endParaRPr lang="en-US" altLang="en-US"/>
          </a:p>
        </p:txBody>
      </p:sp>
      <p:pic>
        <p:nvPicPr>
          <p:cNvPr id="3" name="Picture 2" descr="Logo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FF6F46EA-D9FF-E42F-5194-F88D385734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252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26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2C618C-DF7F-F513-2FBE-BDDE4602B872}"/>
              </a:ext>
            </a:extLst>
          </p:cNvPr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A5AC47-BE81-72F6-0870-E9BB334FFF9A}"/>
              </a:ext>
            </a:extLst>
          </p:cNvPr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BA04BB-D70B-06BF-6668-7B11063465E1}"/>
              </a:ext>
            </a:extLst>
          </p:cNvPr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0489BDD-BC59-FA73-7E46-F2BDDE38E9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Wireless Networking and Communications Group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12D33A2-E7B8-1500-C883-68D32AF6C6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2D23518A-CCA5-F342-A535-F0ABD321CB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108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762000"/>
          </a:xfrm>
        </p:spPr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534400" cy="4724400"/>
          </a:xfrm>
          <a:ln w="3175">
            <a:noFill/>
          </a:ln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3pPr>
              <a:defRPr sz="2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E18C40F-CC5A-2760-DC66-3ECBAC1962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248400"/>
            <a:ext cx="3733800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DCB3F3-0919-E2ED-B60E-6317DB72AE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1055688"/>
            <a:ext cx="457200" cy="239712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D7BB63-A5B2-414B-B0CF-54A2CA8A21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615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F622204-BF20-9875-E0EC-D6DF0F7A7736}"/>
              </a:ext>
            </a:extLst>
          </p:cNvPr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0D7EB8-E012-546E-723A-AFDFCC990D0B}"/>
              </a:ext>
            </a:extLst>
          </p:cNvPr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E4C819-4A96-ED5B-0FAF-A5AE1337ED38}"/>
              </a:ext>
            </a:extLst>
          </p:cNvPr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E7B8216F-7D4E-936B-7E84-C824BEB3EB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345D29F6-FB43-EA46-98D0-7EAC0247BA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Footer Placeholder 13">
            <a:extLst>
              <a:ext uri="{FF2B5EF4-FFF2-40B4-BE49-F238E27FC236}">
                <a16:creationId xmlns:a16="http://schemas.microsoft.com/office/drawing/2014/main" id="{DDA30FF8-14D4-C443-C024-D7E8658D3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81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BF59786F-1442-D50F-6934-1CF55D278E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863CF5C7-B80B-0514-F48A-2A849925A9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912-63D8-AE4B-8C3A-53F57EA8A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811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6DC81-9801-C153-DAA1-589DD2DF1D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729BDCBC-D794-0CC5-98BD-52913CF81A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D4E09-FE7E-3B40-B494-9578FA326F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704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B0B8B410-4CD9-822F-012C-B1E5D8377A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D429F37-CD52-8314-8DDA-60FF05FEAD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A9C1BF1-3609-E64B-8ABF-AA35727532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779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577F07C-9E29-CD5B-08B6-3260EA631B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8993EBC4-A47D-BA61-E099-69CF8BCA1D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E5C4-5220-4842-9805-F28FF15CD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4592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11F53E-123A-71FD-3A0F-060AFF4C4594}"/>
              </a:ext>
            </a:extLst>
          </p:cNvPr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6FDBD1-882D-0365-8644-54B81427D8FB}"/>
              </a:ext>
            </a:extLst>
          </p:cNvPr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A8AB1-B0E8-D943-607B-BD3DBB370A9B}"/>
              </a:ext>
            </a:extLst>
          </p:cNvPr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280D63-97F9-9F89-E1D5-FEDCB80C8C08}"/>
              </a:ext>
            </a:extLst>
          </p:cNvPr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0C588177-2637-FB77-146C-0FC96623C7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493D343B-C0FE-C249-BD69-787D8945AF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7223C161-87B6-0CCC-9555-B6CD1F949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Wireless Networking and Communications Group</a:t>
            </a:r>
          </a:p>
        </p:txBody>
      </p:sp>
    </p:spTree>
    <p:extLst>
      <p:ext uri="{BB962C8B-B14F-4D97-AF65-F5344CB8AC3E}">
        <p14:creationId xmlns:p14="http://schemas.microsoft.com/office/powerpoint/2010/main" val="3242333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889BFF61-60F3-2E1A-7410-C8F602D3771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id="{16A84D3D-48CC-B717-48F9-CEC9B4EBC1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57C8E-5AB9-434A-817B-BE38AB9059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146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>
            <a:extLst>
              <a:ext uri="{FF2B5EF4-FFF2-40B4-BE49-F238E27FC236}">
                <a16:creationId xmlns:a16="http://schemas.microsoft.com/office/drawing/2014/main" id="{BD71E308-08FE-E0E6-B37C-01D3F5ED652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81000" y="22860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12">
            <a:extLst>
              <a:ext uri="{FF2B5EF4-FFF2-40B4-BE49-F238E27FC236}">
                <a16:creationId xmlns:a16="http://schemas.microsoft.com/office/drawing/2014/main" id="{014A9213-1318-21C6-A822-7AA3DAC960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81000" y="1371600"/>
            <a:ext cx="85344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72B0C5-A771-3309-BC4E-3FC8A0842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248400"/>
            <a:ext cx="3657600" cy="36512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B95B22"/>
                </a:solidFill>
                <a:latin typeface="Tw Cen MT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AEC58F-ECA9-04D3-C1F1-D1F12CF3C2C9}"/>
              </a:ext>
            </a:extLst>
          </p:cNvPr>
          <p:cNvSpPr/>
          <p:nvPr/>
        </p:nvSpPr>
        <p:spPr>
          <a:xfrm>
            <a:off x="0" y="1066800"/>
            <a:ext cx="3048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BC90E0-B33F-8E4B-045A-32CC25397A7F}"/>
              </a:ext>
            </a:extLst>
          </p:cNvPr>
          <p:cNvSpPr/>
          <p:nvPr/>
        </p:nvSpPr>
        <p:spPr>
          <a:xfrm>
            <a:off x="381000" y="1066800"/>
            <a:ext cx="87630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5CD9709-DFDA-AC6B-BB80-EADCDA439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055688"/>
            <a:ext cx="3048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000" b="1" smtClean="0">
                <a:solidFill>
                  <a:srgbClr val="FFFFFF"/>
                </a:solidFill>
                <a:latin typeface="Tw Cen MT" panose="020B0602020104020603" pitchFamily="34" charset="77"/>
              </a:defRPr>
            </a:lvl1pPr>
          </a:lstStyle>
          <a:p>
            <a:pPr>
              <a:defRPr/>
            </a:pPr>
            <a:fld id="{3141D049-9D0B-E846-8E4C-BB133CC7C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4" r:id="rId4"/>
    <p:sldLayoutId id="2147483745" r:id="rId5"/>
    <p:sldLayoutId id="2147483751" r:id="rId6"/>
    <p:sldLayoutId id="2147483746" r:id="rId7"/>
    <p:sldLayoutId id="2147483752" r:id="rId8"/>
    <p:sldLayoutId id="2147483747" r:id="rId9"/>
    <p:sldLayoutId id="2147483753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Cambria" pitchFamily="18" charset="0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charset="0"/>
          <a:ea typeface="ＭＳ Ｐゴシック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600" kern="1200">
          <a:solidFill>
            <a:srgbClr val="0070C0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2" charset="2"/>
        <a:buChar char=""/>
        <a:defRPr sz="2400"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ece.utexas.edu/~bevans/courses/realtime/lectures/MidtermTwoFall2020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users.ece.utexas.edu/~bevans/courses/realtime/lectures/MidtermTwoSpring202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sers.ece.utexas.edu/~bevans/courses/realtime/lectures/MidtermTwoSpring2021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en.wikipedia.org/wiki/Differentiato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://users.ece.utexas.edu/~bevans/courses/realtime/lectures/MidtermTwoSpring2021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92332EBA-93A8-C1E1-0E7F-9CD8E21EB3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1981200"/>
          </a:xfrm>
        </p:spPr>
        <p:txBody>
          <a:bodyPr/>
          <a:lstStyle/>
          <a:p>
            <a:pPr algn="ctr" eaLnBrk="1" hangingPunct="1"/>
            <a:r>
              <a:rPr lang="en-US" altLang="en-US" cap="none" dirty="0">
                <a:solidFill>
                  <a:schemeClr val="bg2"/>
                </a:solidFill>
                <a:ea typeface="ＭＳ Ｐゴシック" panose="020B0600070205080204" pitchFamily="34" charset="-128"/>
              </a:rPr>
              <a:t>Review for Midterm #2</a:t>
            </a:r>
            <a:br>
              <a:rPr lang="en-US" altLang="en-US" cap="none" dirty="0">
                <a:solidFill>
                  <a:schemeClr val="bg2"/>
                </a:solidFill>
                <a:ea typeface="ＭＳ Ｐゴシック" panose="020B0600070205080204" pitchFamily="34" charset="-128"/>
              </a:rPr>
            </a:br>
            <a:endParaRPr lang="en-US" altLang="en-US" cap="none" dirty="0">
              <a:solidFill>
                <a:schemeClr val="bg2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3314" name="Subtitle 2">
            <a:extLst>
              <a:ext uri="{FF2B5EF4-FFF2-40B4-BE49-F238E27FC236}">
                <a16:creationId xmlns:a16="http://schemas.microsoft.com/office/drawing/2014/main" id="{408AC2F4-313F-9FA7-A0E4-E6B5D6147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316" name="Date Placeholder 7">
            <a:extLst>
              <a:ext uri="{FF2B5EF4-FFF2-40B4-BE49-F238E27FC236}">
                <a16:creationId xmlns:a16="http://schemas.microsoft.com/office/drawing/2014/main" id="{E6E05464-E1F3-82A5-52D6-2B946DADACC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55E28DC-9633-3448-B6A3-3FB64CBA0AEA}" type="datetime3">
              <a:rPr lang="en-US" altLang="en-US" sz="20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 January 2023</a:t>
            </a:fld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13317" name="Title 1">
            <a:extLst>
              <a:ext uri="{FF2B5EF4-FFF2-40B4-BE49-F238E27FC236}">
                <a16:creationId xmlns:a16="http://schemas.microsoft.com/office/drawing/2014/main" id="{CC0EE173-94D3-70F9-79E1-E5E57D73FCA0}"/>
              </a:ext>
            </a:extLst>
          </p:cNvPr>
          <p:cNvSpPr txBox="1">
            <a:spLocks/>
          </p:cNvSpPr>
          <p:nvPr/>
        </p:nvSpPr>
        <p:spPr bwMode="auto">
          <a:xfrm>
            <a:off x="0" y="2971800"/>
            <a:ext cx="914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>
                <a:solidFill>
                  <a:schemeClr val="bg1"/>
                </a:solidFill>
              </a:rPr>
              <a:t>Prof. Brian L. Evans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br>
              <a:rPr lang="en-US" altLang="en-US" sz="2800" dirty="0">
                <a:solidFill>
                  <a:srgbClr val="355D7E"/>
                </a:solidFill>
              </a:rPr>
            </a:br>
            <a:r>
              <a:rPr lang="en-US" altLang="en-US" sz="2800" dirty="0">
                <a:solidFill>
                  <a:srgbClr val="355D7E"/>
                </a:solidFill>
              </a:rPr>
              <a:t>EE 445S Real-Time Digital Signal Processing Laboratory</a:t>
            </a:r>
            <a:endParaRPr lang="en-US" altLang="en-US" sz="2800" dirty="0">
              <a:solidFill>
                <a:srgbClr val="D86E2C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4B0EAC4-90E8-BBFE-1BCA-F79C32CE9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244181"/>
            <a:ext cx="627507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>
            <a:extLst>
              <a:ext uri="{FF2B5EF4-FFF2-40B4-BE49-F238E27FC236}">
                <a16:creationId xmlns:a16="http://schemas.microsoft.com/office/drawing/2014/main" id="{08706226-0AD2-0ABE-0CC4-6F2210CCB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7720AFDC-7EDC-F642-BC57-A8A36E0329DF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3554" name="Slide Number Placeholder 5">
            <a:extLst>
              <a:ext uri="{FF2B5EF4-FFF2-40B4-BE49-F238E27FC236}">
                <a16:creationId xmlns:a16="http://schemas.microsoft.com/office/drawing/2014/main" id="{ED748BBD-3487-91FF-9F58-F2A84C8894C8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87E83E2-35E1-F54A-97F3-A43993826112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AutoShape 2">
            <a:extLst>
              <a:ext uri="{FF2B5EF4-FFF2-40B4-BE49-F238E27FC236}">
                <a16:creationId xmlns:a16="http://schemas.microsoft.com/office/drawing/2014/main" id="{B498DA95-FA8A-26B0-40E8-7ADD849DCDED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Polyphase Filter Bank Form</a:t>
            </a:r>
          </a:p>
        </p:txBody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15423215-D8EF-EB07-CA9E-DA62E9AC74D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83701" y="4357689"/>
            <a:ext cx="8534400" cy="2146296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50000"/>
              </a:spcBef>
              <a:buFont typeface="Wingdings 2" pitchFamily="2" charset="2"/>
              <a:buNone/>
            </a:pPr>
            <a:r>
              <a:rPr lang="en-US" altLang="en-US" i="1" dirty="0">
                <a:ea typeface="ＭＳ Ｐゴシック" panose="020B0600070205080204" pitchFamily="34" charset="-128"/>
              </a:rPr>
              <a:t>y</a:t>
            </a:r>
            <a:r>
              <a:rPr lang="en-US" altLang="en-US" dirty="0">
                <a:ea typeface="ＭＳ Ｐゴシック" panose="020B0600070205080204" pitchFamily="34" charset="-128"/>
              </a:rPr>
              <a:t>[1] =</a:t>
            </a:r>
            <a:r>
              <a:rPr lang="en-US" altLang="en-US" i="1" dirty="0">
                <a:ea typeface="ＭＳ Ｐゴシック" panose="020B0600070205080204" pitchFamily="34" charset="-128"/>
              </a:rPr>
              <a:t> v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] = </a:t>
            </a:r>
            <a:r>
              <a:rPr lang="en-US" altLang="en-US" i="1" dirty="0">
                <a:ea typeface="ＭＳ Ｐゴシック" panose="020B0600070205080204" pitchFamily="34" charset="-128"/>
              </a:rPr>
              <a:t>h</a:t>
            </a:r>
            <a:r>
              <a:rPr lang="en-US" altLang="en-US" dirty="0">
                <a:ea typeface="ＭＳ Ｐゴシック" panose="020B0600070205080204" pitchFamily="34" charset="-128"/>
              </a:rPr>
              <a:t>[0] </a:t>
            </a:r>
            <a:r>
              <a:rPr lang="en-US" altLang="en-US" i="1" dirty="0">
                <a:ea typeface="ＭＳ Ｐゴシック" panose="020B0600070205080204" pitchFamily="34" charset="-128"/>
              </a:rPr>
              <a:t>s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] + </a:t>
            </a:r>
            <a:r>
              <a:rPr lang="en-US" altLang="en-US" i="1" dirty="0">
                <a:ea typeface="ＭＳ Ｐゴシック" panose="020B0600070205080204" pitchFamily="34" charset="-128"/>
              </a:rPr>
              <a:t>h</a:t>
            </a:r>
            <a:r>
              <a:rPr lang="en-US" altLang="en-US" dirty="0">
                <a:ea typeface="ＭＳ Ｐゴシック" panose="020B0600070205080204" pitchFamily="34" charset="-128"/>
              </a:rPr>
              <a:t>[1] </a:t>
            </a:r>
            <a:r>
              <a:rPr lang="en-US" altLang="en-US" i="1" dirty="0">
                <a:ea typeface="ＭＳ Ｐゴシック" panose="020B0600070205080204" pitchFamily="34" charset="-128"/>
              </a:rPr>
              <a:t>s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-1] + … + </a:t>
            </a:r>
            <a:r>
              <a:rPr lang="en-US" altLang="en-US" i="1" dirty="0">
                <a:ea typeface="ＭＳ Ｐゴシック" panose="020B0600070205080204" pitchFamily="34" charset="-128"/>
              </a:rPr>
              <a:t>h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-1] </a:t>
            </a:r>
            <a:r>
              <a:rPr lang="en-US" altLang="en-US" i="1" dirty="0">
                <a:ea typeface="ＭＳ Ｐゴシック" panose="020B0600070205080204" pitchFamily="34" charset="-128"/>
              </a:rPr>
              <a:t>s</a:t>
            </a:r>
            <a:r>
              <a:rPr lang="en-US" altLang="en-US" dirty="0">
                <a:ea typeface="ＭＳ Ｐゴシック" panose="020B0600070205080204" pitchFamily="34" charset="-128"/>
              </a:rPr>
              <a:t>[1] + </a:t>
            </a:r>
            <a:r>
              <a:rPr lang="en-US" altLang="en-US" i="1" dirty="0">
                <a:ea typeface="ＭＳ Ｐゴシック" panose="020B0600070205080204" pitchFamily="34" charset="-128"/>
              </a:rPr>
              <a:t>h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] </a:t>
            </a:r>
            <a:r>
              <a:rPr lang="en-US" altLang="en-US" i="1" dirty="0">
                <a:ea typeface="ＭＳ Ｐゴシック" panose="020B0600070205080204" pitchFamily="34" charset="-128"/>
              </a:rPr>
              <a:t>s</a:t>
            </a:r>
            <a:r>
              <a:rPr lang="en-US" altLang="en-US" dirty="0">
                <a:ea typeface="ＭＳ Ｐゴシック" panose="020B0600070205080204" pitchFamily="34" charset="-128"/>
              </a:rPr>
              <a:t>[0]</a:t>
            </a:r>
          </a:p>
          <a:p>
            <a:pPr eaLnBrk="1" hangingPunct="1">
              <a:lnSpc>
                <a:spcPct val="90000"/>
              </a:lnSpc>
              <a:spcBef>
                <a:spcPts val="1824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Filter bank only computes values output by </a:t>
            </a:r>
            <a:r>
              <a:rPr lang="en-US" altLang="en-US" dirty="0" err="1">
                <a:ea typeface="ＭＳ Ｐゴシック" panose="020B0600070205080204" pitchFamily="34" charset="-128"/>
              </a:rPr>
              <a:t>downsampler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Split filter </a:t>
            </a:r>
            <a:r>
              <a:rPr lang="en-US" altLang="en-US" i="1" dirty="0">
                <a:ea typeface="ＭＳ Ｐゴシック" panose="020B0600070205080204" pitchFamily="34" charset="-128"/>
              </a:rPr>
              <a:t>h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ea typeface="ＭＳ Ｐゴシック" panose="020B0600070205080204" pitchFamily="34" charset="-128"/>
              </a:rPr>
              <a:t>] into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 shorter polyphase filters operating at the lower sampling rate (no loss in output precision)</a:t>
            </a:r>
          </a:p>
          <a:p>
            <a:pPr lvl="1" eaLnBrk="1" hangingPunct="1">
              <a:lnSpc>
                <a:spcPct val="90000"/>
              </a:lnSpc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Reduces multiplications and increases parallelism by factor of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569" name="AutoShape 30">
            <a:extLst>
              <a:ext uri="{FF2B5EF4-FFF2-40B4-BE49-F238E27FC236}">
                <a16:creationId xmlns:a16="http://schemas.microsoft.com/office/drawing/2014/main" id="{EE99D03D-0744-361A-AB5C-A7588200B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819400"/>
            <a:ext cx="685800" cy="381000"/>
          </a:xfrm>
          <a:prstGeom prst="leftRightArrow">
            <a:avLst>
              <a:gd name="adj1" fmla="val 50000"/>
              <a:gd name="adj2" fmla="val 36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78" name="Text Box 38">
            <a:extLst>
              <a:ext uri="{FF2B5EF4-FFF2-40B4-BE49-F238E27FC236}">
                <a16:creationId xmlns:a16="http://schemas.microsoft.com/office/drawing/2014/main" id="{F55BEB68-3A76-6D94-9930-DBCE0EB31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600200"/>
            <a:ext cx="3505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Undersampling</a:t>
            </a:r>
            <a:r>
              <a:rPr lang="en-US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  <a:t> filter a.k.a. Matched filter + sampling a.k.a.</a:t>
            </a:r>
            <a:br>
              <a:rPr lang="en-US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  <a:t>linear decimator</a:t>
            </a:r>
          </a:p>
        </p:txBody>
      </p:sp>
      <p:sp>
        <p:nvSpPr>
          <p:cNvPr id="23579" name="Text Box 39">
            <a:extLst>
              <a:ext uri="{FF2B5EF4-FFF2-40B4-BE49-F238E27FC236}">
                <a16:creationId xmlns:a16="http://schemas.microsoft.com/office/drawing/2014/main" id="{78E2B340-E36A-D5E1-D482-578B2C514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549650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  <a:t>Outputs discarded (L-1)/L of the time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BD3C955-04F2-13F8-19CC-D3549822F7B5}"/>
              </a:ext>
            </a:extLst>
          </p:cNvPr>
          <p:cNvGrpSpPr/>
          <p:nvPr/>
        </p:nvGrpSpPr>
        <p:grpSpPr>
          <a:xfrm>
            <a:off x="4269704" y="1371600"/>
            <a:ext cx="4798096" cy="2819400"/>
            <a:chOff x="4269704" y="1371600"/>
            <a:chExt cx="4798096" cy="2819400"/>
          </a:xfrm>
        </p:grpSpPr>
        <p:sp>
          <p:nvSpPr>
            <p:cNvPr id="23557" name="Rectangle 4">
              <a:extLst>
                <a:ext uri="{FF2B5EF4-FFF2-40B4-BE49-F238E27FC236}">
                  <a16:creationId xmlns:a16="http://schemas.microsoft.com/office/drawing/2014/main" id="{050A1680-F38D-3161-F1F1-49DE797E6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5413" y="1676400"/>
              <a:ext cx="1017587" cy="495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h</a:t>
              </a:r>
              <a:r>
                <a:rPr lang="en-US" altLang="en-US" sz="24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3558" name="Rectangle 5">
              <a:extLst>
                <a:ext uri="{FF2B5EF4-FFF2-40B4-BE49-F238E27FC236}">
                  <a16:creationId xmlns:a16="http://schemas.microsoft.com/office/drawing/2014/main" id="{7D9F0DC8-AC13-4152-C8F1-9E8D0650E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5413" y="2362200"/>
              <a:ext cx="1017587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h</a:t>
              </a:r>
              <a:r>
                <a:rPr lang="en-US" altLang="en-US" sz="24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3559" name="Rectangle 6">
              <a:extLst>
                <a:ext uri="{FF2B5EF4-FFF2-40B4-BE49-F238E27FC236}">
                  <a16:creationId xmlns:a16="http://schemas.microsoft.com/office/drawing/2014/main" id="{9E81FD2F-1898-F818-DBDA-002FEBC84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5413" y="3505200"/>
              <a:ext cx="1017587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h</a:t>
              </a:r>
              <a:r>
                <a:rPr lang="en-US" altLang="en-US" sz="2400" i="1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L</a:t>
              </a:r>
              <a:r>
                <a:rPr lang="en-US" altLang="en-US" sz="24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-1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grpSp>
          <p:nvGrpSpPr>
            <p:cNvPr id="23560" name="Group 79">
              <a:extLst>
                <a:ext uri="{FF2B5EF4-FFF2-40B4-BE49-F238E27FC236}">
                  <a16:creationId xmlns:a16="http://schemas.microsoft.com/office/drawing/2014/main" id="{6247887B-94EC-260F-FAFF-94F3C370BE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4200" y="2898775"/>
              <a:ext cx="76200" cy="533400"/>
              <a:chOff x="4522" y="2162"/>
              <a:chExt cx="48" cy="336"/>
            </a:xfrm>
          </p:grpSpPr>
          <p:sp>
            <p:nvSpPr>
              <p:cNvPr id="23617" name="Oval 7">
                <a:extLst>
                  <a:ext uri="{FF2B5EF4-FFF2-40B4-BE49-F238E27FC236}">
                    <a16:creationId xmlns:a16="http://schemas.microsoft.com/office/drawing/2014/main" id="{03F4889C-BCFF-680B-02AB-EAC9D2BF4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2" y="2162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3618" name="Oval 8">
                <a:extLst>
                  <a:ext uri="{FF2B5EF4-FFF2-40B4-BE49-F238E27FC236}">
                    <a16:creationId xmlns:a16="http://schemas.microsoft.com/office/drawing/2014/main" id="{C8F01024-0618-BCF5-9BA1-FF83482D6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2" y="230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3619" name="Oval 9">
                <a:extLst>
                  <a:ext uri="{FF2B5EF4-FFF2-40B4-BE49-F238E27FC236}">
                    <a16:creationId xmlns:a16="http://schemas.microsoft.com/office/drawing/2014/main" id="{D4519D82-79A9-9E62-4F49-9986E60DE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2" y="245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3561" name="Line 10">
              <a:extLst>
                <a:ext uri="{FF2B5EF4-FFF2-40B4-BE49-F238E27FC236}">
                  <a16:creationId xmlns:a16="http://schemas.microsoft.com/office/drawing/2014/main" id="{5474788F-530B-0D27-D800-9737C15FD2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05700" y="190500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62" name="Line 11">
              <a:extLst>
                <a:ext uri="{FF2B5EF4-FFF2-40B4-BE49-F238E27FC236}">
                  <a16:creationId xmlns:a16="http://schemas.microsoft.com/office/drawing/2014/main" id="{F8A30D24-F217-FA01-19F9-C6BCEF3D33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96175" y="2590800"/>
              <a:ext cx="5048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63" name="Line 12">
              <a:extLst>
                <a:ext uri="{FF2B5EF4-FFF2-40B4-BE49-F238E27FC236}">
                  <a16:creationId xmlns:a16="http://schemas.microsoft.com/office/drawing/2014/main" id="{48C516DF-58E8-6071-00C3-32D92B21A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5700" y="3746500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64" name="Line 14">
              <a:extLst>
                <a:ext uri="{FF2B5EF4-FFF2-40B4-BE49-F238E27FC236}">
                  <a16:creationId xmlns:a16="http://schemas.microsoft.com/office/drawing/2014/main" id="{B8D2ED96-F104-4E22-6267-84ECBCF9C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8813" y="30099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72" name="Line 20">
              <a:extLst>
                <a:ext uri="{FF2B5EF4-FFF2-40B4-BE49-F238E27FC236}">
                  <a16:creationId xmlns:a16="http://schemas.microsoft.com/office/drawing/2014/main" id="{D8F720FA-DCAF-169F-E61D-D1A25DB271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81575" y="2438400"/>
              <a:ext cx="139700" cy="584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73" name="Line 21">
              <a:extLst>
                <a:ext uri="{FF2B5EF4-FFF2-40B4-BE49-F238E27FC236}">
                  <a16:creationId xmlns:a16="http://schemas.microsoft.com/office/drawing/2014/main" id="{D9FA5307-DE22-25A6-FC00-B15A8B8E3B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49875" y="1905000"/>
              <a:ext cx="11271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74" name="Arc 22">
              <a:extLst>
                <a:ext uri="{FF2B5EF4-FFF2-40B4-BE49-F238E27FC236}">
                  <a16:creationId xmlns:a16="http://schemas.microsoft.com/office/drawing/2014/main" id="{DF3EF4E0-288C-FE92-3122-D6683F5C7543}"/>
                </a:ext>
              </a:extLst>
            </p:cNvPr>
            <p:cNvSpPr>
              <a:spLocks/>
            </p:cNvSpPr>
            <p:nvPr/>
          </p:nvSpPr>
          <p:spPr bwMode="auto">
            <a:xfrm rot="10800000" flipH="1" flipV="1">
              <a:off x="4968875" y="2667000"/>
              <a:ext cx="228600" cy="228600"/>
            </a:xfrm>
            <a:custGeom>
              <a:avLst/>
              <a:gdLst>
                <a:gd name="T0" fmla="*/ 0 w 21600"/>
                <a:gd name="T1" fmla="*/ 0 h 21600"/>
                <a:gd name="T2" fmla="*/ 2147483646 w 21600"/>
                <a:gd name="T3" fmla="*/ 2147483646 h 21600"/>
                <a:gd name="T4" fmla="*/ 0 w 21600"/>
                <a:gd name="T5" fmla="*/ 214748364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75" name="Text Box 23">
              <a:extLst>
                <a:ext uri="{FF2B5EF4-FFF2-40B4-BE49-F238E27FC236}">
                  <a16:creationId xmlns:a16="http://schemas.microsoft.com/office/drawing/2014/main" id="{AD8D973D-C494-DA1C-CACB-7B3758FBC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6348" y="1538288"/>
              <a:ext cx="6319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Ln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3576" name="Text Box 24">
              <a:extLst>
                <a:ext uri="{FF2B5EF4-FFF2-40B4-BE49-F238E27FC236}">
                  <a16:creationId xmlns:a16="http://schemas.microsoft.com/office/drawing/2014/main" id="{721BFD34-17C4-3AEA-0BBA-F4F7508E11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9037" y="2209800"/>
              <a:ext cx="8643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Ln+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1)</a:t>
              </a:r>
            </a:p>
          </p:txBody>
        </p:sp>
        <p:sp>
          <p:nvSpPr>
            <p:cNvPr id="23577" name="Text Box 25">
              <a:extLst>
                <a:ext uri="{FF2B5EF4-FFF2-40B4-BE49-F238E27FC236}">
                  <a16:creationId xmlns:a16="http://schemas.microsoft.com/office/drawing/2014/main" id="{22AA6956-0578-1A0A-5FEA-21CCA9E032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4647" y="3708400"/>
              <a:ext cx="11737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Ln+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L-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1))</a:t>
              </a:r>
            </a:p>
          </p:txBody>
        </p:sp>
        <p:sp>
          <p:nvSpPr>
            <p:cNvPr id="23580" name="Line 42">
              <a:extLst>
                <a:ext uri="{FF2B5EF4-FFF2-40B4-BE49-F238E27FC236}">
                  <a16:creationId xmlns:a16="http://schemas.microsoft.com/office/drawing/2014/main" id="{6591FC6E-CB26-AEEA-BE0C-EFDBE0BCE9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49875" y="2590800"/>
              <a:ext cx="11271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81" name="Line 43">
              <a:extLst>
                <a:ext uri="{FF2B5EF4-FFF2-40B4-BE49-F238E27FC236}">
                  <a16:creationId xmlns:a16="http://schemas.microsoft.com/office/drawing/2014/main" id="{C638A7EF-3F26-D078-4C0D-1850757A48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49875" y="3733800"/>
              <a:ext cx="11271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3582" name="Group 78">
              <a:extLst>
                <a:ext uri="{FF2B5EF4-FFF2-40B4-BE49-F238E27FC236}">
                  <a16:creationId xmlns:a16="http://schemas.microsoft.com/office/drawing/2014/main" id="{ACB857BF-5959-EB95-239F-87B49FBD35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2275" y="2895600"/>
              <a:ext cx="76200" cy="533400"/>
              <a:chOff x="3466" y="2160"/>
              <a:chExt cx="48" cy="336"/>
            </a:xfrm>
          </p:grpSpPr>
          <p:sp>
            <p:nvSpPr>
              <p:cNvPr id="23614" name="Oval 44">
                <a:extLst>
                  <a:ext uri="{FF2B5EF4-FFF2-40B4-BE49-F238E27FC236}">
                    <a16:creationId xmlns:a16="http://schemas.microsoft.com/office/drawing/2014/main" id="{56E77C19-4F18-7947-8756-D470A34BB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6" y="216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3615" name="Oval 45">
                <a:extLst>
                  <a:ext uri="{FF2B5EF4-FFF2-40B4-BE49-F238E27FC236}">
                    <a16:creationId xmlns:a16="http://schemas.microsoft.com/office/drawing/2014/main" id="{653739CF-D783-A695-8FFA-4A29072F7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6" y="23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3616" name="Oval 46">
                <a:extLst>
                  <a:ext uri="{FF2B5EF4-FFF2-40B4-BE49-F238E27FC236}">
                    <a16:creationId xmlns:a16="http://schemas.microsoft.com/office/drawing/2014/main" id="{C9756FA6-C6BA-5E6A-A93E-A79F0DC51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6" y="244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3583" name="Line 48">
              <a:extLst>
                <a:ext uri="{FF2B5EF4-FFF2-40B4-BE49-F238E27FC236}">
                  <a16:creationId xmlns:a16="http://schemas.microsoft.com/office/drawing/2014/main" id="{AFA0F8B6-F60D-F09C-5E20-C7C7CF442E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97475" y="1905000"/>
              <a:ext cx="1524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84" name="Line 49">
              <a:extLst>
                <a:ext uri="{FF2B5EF4-FFF2-40B4-BE49-F238E27FC236}">
                  <a16:creationId xmlns:a16="http://schemas.microsoft.com/office/drawing/2014/main" id="{7BDAF191-7BBB-1205-A9CA-E29E35C0D4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97475" y="3352800"/>
              <a:ext cx="1524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3585" name="Group 63">
              <a:extLst>
                <a:ext uri="{FF2B5EF4-FFF2-40B4-BE49-F238E27FC236}">
                  <a16:creationId xmlns:a16="http://schemas.microsoft.com/office/drawing/2014/main" id="{463C110C-56C2-9783-C6BF-448C218A5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01000" y="2438400"/>
              <a:ext cx="304800" cy="304800"/>
              <a:chOff x="5280" y="2688"/>
              <a:chExt cx="192" cy="192"/>
            </a:xfrm>
          </p:grpSpPr>
          <p:sp>
            <p:nvSpPr>
              <p:cNvPr id="23610" name="Oval 50">
                <a:extLst>
                  <a:ext uri="{FF2B5EF4-FFF2-40B4-BE49-F238E27FC236}">
                    <a16:creationId xmlns:a16="http://schemas.microsoft.com/office/drawing/2014/main" id="{1F224AD9-39B3-1AFB-F776-79E8F3970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0" y="26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3200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grpSp>
            <p:nvGrpSpPr>
              <p:cNvPr id="23611" name="Group 62">
                <a:extLst>
                  <a:ext uri="{FF2B5EF4-FFF2-40B4-BE49-F238E27FC236}">
                    <a16:creationId xmlns:a16="http://schemas.microsoft.com/office/drawing/2014/main" id="{FCE98CD6-EF62-588F-8393-8419DC3E7D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4" y="2706"/>
                <a:ext cx="144" cy="144"/>
                <a:chOff x="5280" y="2412"/>
                <a:chExt cx="144" cy="144"/>
              </a:xfrm>
            </p:grpSpPr>
            <p:sp>
              <p:nvSpPr>
                <p:cNvPr id="23612" name="Line 53">
                  <a:extLst>
                    <a:ext uri="{FF2B5EF4-FFF2-40B4-BE49-F238E27FC236}">
                      <a16:creationId xmlns:a16="http://schemas.microsoft.com/office/drawing/2014/main" id="{C24CD920-027F-2D33-4688-3CEC0A1D1E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52" y="2412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613" name="Line 54">
                  <a:extLst>
                    <a:ext uri="{FF2B5EF4-FFF2-40B4-BE49-F238E27FC236}">
                      <a16:creationId xmlns:a16="http://schemas.microsoft.com/office/drawing/2014/main" id="{F7977647-5D2C-AE88-B1DD-414133C915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280" y="248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23586" name="Group 64">
              <a:extLst>
                <a:ext uri="{FF2B5EF4-FFF2-40B4-BE49-F238E27FC236}">
                  <a16:creationId xmlns:a16="http://schemas.microsoft.com/office/drawing/2014/main" id="{0745704D-5D9B-A5C4-BB95-06C1E3CE12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01000" y="1752600"/>
              <a:ext cx="304800" cy="304800"/>
              <a:chOff x="5280" y="2688"/>
              <a:chExt cx="192" cy="192"/>
            </a:xfrm>
          </p:grpSpPr>
          <p:sp>
            <p:nvSpPr>
              <p:cNvPr id="23606" name="Oval 65">
                <a:extLst>
                  <a:ext uri="{FF2B5EF4-FFF2-40B4-BE49-F238E27FC236}">
                    <a16:creationId xmlns:a16="http://schemas.microsoft.com/office/drawing/2014/main" id="{79A94A35-94C7-6DA8-44CB-9FB943C32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0" y="26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3200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grpSp>
            <p:nvGrpSpPr>
              <p:cNvPr id="23607" name="Group 66">
                <a:extLst>
                  <a:ext uri="{FF2B5EF4-FFF2-40B4-BE49-F238E27FC236}">
                    <a16:creationId xmlns:a16="http://schemas.microsoft.com/office/drawing/2014/main" id="{71F15B36-778B-2549-003A-205FADC4CC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4" y="2706"/>
                <a:ext cx="144" cy="144"/>
                <a:chOff x="5280" y="2412"/>
                <a:chExt cx="144" cy="144"/>
              </a:xfrm>
            </p:grpSpPr>
            <p:sp>
              <p:nvSpPr>
                <p:cNvPr id="23608" name="Line 67">
                  <a:extLst>
                    <a:ext uri="{FF2B5EF4-FFF2-40B4-BE49-F238E27FC236}">
                      <a16:creationId xmlns:a16="http://schemas.microsoft.com/office/drawing/2014/main" id="{60509C84-D908-D5A8-3EA0-1B06C9A74B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52" y="2412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609" name="Line 68">
                  <a:extLst>
                    <a:ext uri="{FF2B5EF4-FFF2-40B4-BE49-F238E27FC236}">
                      <a16:creationId xmlns:a16="http://schemas.microsoft.com/office/drawing/2014/main" id="{FF83E047-135E-6891-0142-FED4C2AC15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280" y="248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23587" name="Line 69">
              <a:extLst>
                <a:ext uri="{FF2B5EF4-FFF2-40B4-BE49-F238E27FC236}">
                  <a16:creationId xmlns:a16="http://schemas.microsoft.com/office/drawing/2014/main" id="{5DD28E7D-FEC2-DFEA-62DD-5394A14DC0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53400" y="20574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88" name="Line 72">
              <a:extLst>
                <a:ext uri="{FF2B5EF4-FFF2-40B4-BE49-F238E27FC236}">
                  <a16:creationId xmlns:a16="http://schemas.microsoft.com/office/drawing/2014/main" id="{BBD289E6-B1ED-BAFA-BBAE-B01C00765D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53400" y="3505200"/>
              <a:ext cx="0" cy="241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3589" name="Group 77">
              <a:extLst>
                <a:ext uri="{FF2B5EF4-FFF2-40B4-BE49-F238E27FC236}">
                  <a16:creationId xmlns:a16="http://schemas.microsoft.com/office/drawing/2014/main" id="{713B8B7B-69D2-DDE6-47C4-CE06F703DD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24825" y="2895600"/>
              <a:ext cx="76200" cy="533400"/>
              <a:chOff x="5194" y="2160"/>
              <a:chExt cx="48" cy="336"/>
            </a:xfrm>
          </p:grpSpPr>
          <p:sp>
            <p:nvSpPr>
              <p:cNvPr id="23603" name="Oval 73">
                <a:extLst>
                  <a:ext uri="{FF2B5EF4-FFF2-40B4-BE49-F238E27FC236}">
                    <a16:creationId xmlns:a16="http://schemas.microsoft.com/office/drawing/2014/main" id="{551766F1-578A-3E61-C395-C4D55B507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16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3604" name="Oval 74">
                <a:extLst>
                  <a:ext uri="{FF2B5EF4-FFF2-40B4-BE49-F238E27FC236}">
                    <a16:creationId xmlns:a16="http://schemas.microsoft.com/office/drawing/2014/main" id="{A94A8442-A54C-4B5E-0FAF-1AD92167B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30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3605" name="Oval 75">
                <a:extLst>
                  <a:ext uri="{FF2B5EF4-FFF2-40B4-BE49-F238E27FC236}">
                    <a16:creationId xmlns:a16="http://schemas.microsoft.com/office/drawing/2014/main" id="{282D80F7-7B14-7C34-7C4E-461BE9F89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44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3590" name="Oval 76">
              <a:extLst>
                <a:ext uri="{FF2B5EF4-FFF2-40B4-BE49-F238E27FC236}">
                  <a16:creationId xmlns:a16="http://schemas.microsoft.com/office/drawing/2014/main" id="{AD5E7F47-6117-BA2B-37E7-43A900FAA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475" y="2971800"/>
              <a:ext cx="76200" cy="7620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3591" name="Line 80">
              <a:extLst>
                <a:ext uri="{FF2B5EF4-FFF2-40B4-BE49-F238E27FC236}">
                  <a16:creationId xmlns:a16="http://schemas.microsoft.com/office/drawing/2014/main" id="{8A0E567B-8753-E54F-AF19-B973F313FE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96275" y="190500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92" name="Rectangle 63">
              <a:extLst>
                <a:ext uri="{FF2B5EF4-FFF2-40B4-BE49-F238E27FC236}">
                  <a16:creationId xmlns:a16="http://schemas.microsoft.com/office/drawing/2014/main" id="{E57A37D4-FDA3-31D7-D9F0-591710E94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600" y="1524000"/>
              <a:ext cx="3657600" cy="2667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95" name="Text Box 66">
              <a:extLst>
                <a:ext uri="{FF2B5EF4-FFF2-40B4-BE49-F238E27FC236}">
                  <a16:creationId xmlns:a16="http://schemas.microsoft.com/office/drawing/2014/main" id="{D62401D7-74D0-41DD-C44E-72449947A8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200" y="13716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3597" name="Text Box 68">
              <a:extLst>
                <a:ext uri="{FF2B5EF4-FFF2-40B4-BE49-F238E27FC236}">
                  <a16:creationId xmlns:a16="http://schemas.microsoft.com/office/drawing/2014/main" id="{3F5D917C-520A-BFA8-8003-BD7E2E5E4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9600" y="1385888"/>
              <a:ext cx="6096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i="1"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</a:p>
          </p:txBody>
        </p:sp>
        <p:sp>
          <p:nvSpPr>
            <p:cNvPr id="23599" name="Text Box 23">
              <a:extLst>
                <a:ext uri="{FF2B5EF4-FFF2-40B4-BE49-F238E27FC236}">
                  <a16:creationId xmlns:a16="http://schemas.microsoft.com/office/drawing/2014/main" id="{E12781F8-D0DE-60EA-B35D-FDCD7F02ED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9704" y="2998788"/>
              <a:ext cx="5982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3601" name="Text Box 23">
              <a:extLst>
                <a:ext uri="{FF2B5EF4-FFF2-40B4-BE49-F238E27FC236}">
                  <a16:creationId xmlns:a16="http://schemas.microsoft.com/office/drawing/2014/main" id="{39B41516-318F-A574-30C6-B1C7ED5C7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89950" y="1905000"/>
              <a:ext cx="552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y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D1A695-46E5-3241-EB69-6C0438BAFF94}"/>
              </a:ext>
            </a:extLst>
          </p:cNvPr>
          <p:cNvGrpSpPr/>
          <p:nvPr/>
        </p:nvGrpSpPr>
        <p:grpSpPr>
          <a:xfrm>
            <a:off x="72354" y="2362200"/>
            <a:ext cx="3509046" cy="1143000"/>
            <a:chOff x="72354" y="2362200"/>
            <a:chExt cx="3509046" cy="1143000"/>
          </a:xfrm>
        </p:grpSpPr>
        <p:sp>
          <p:nvSpPr>
            <p:cNvPr id="23565" name="Rectangle 26">
              <a:extLst>
                <a:ext uri="{FF2B5EF4-FFF2-40B4-BE49-F238E27FC236}">
                  <a16:creationId xmlns:a16="http://schemas.microsoft.com/office/drawing/2014/main" id="{0A36DBB3-20A7-E957-D238-33CCDB069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743200"/>
              <a:ext cx="762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h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3566" name="Line 28">
              <a:extLst>
                <a:ext uri="{FF2B5EF4-FFF2-40B4-BE49-F238E27FC236}">
                  <a16:creationId xmlns:a16="http://schemas.microsoft.com/office/drawing/2014/main" id="{58F40A9F-D14E-A1EA-59E4-2DB8E0A565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700" y="3013075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67" name="Rectangle 27">
              <a:extLst>
                <a:ext uri="{FF2B5EF4-FFF2-40B4-BE49-F238E27FC236}">
                  <a16:creationId xmlns:a16="http://schemas.microsoft.com/office/drawing/2014/main" id="{F4F0D764-BD55-F2BB-183D-8C13AAC38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784475"/>
              <a:ext cx="7620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  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L</a:t>
              </a:r>
            </a:p>
          </p:txBody>
        </p:sp>
        <p:sp>
          <p:nvSpPr>
            <p:cNvPr id="23568" name="Line 29">
              <a:extLst>
                <a:ext uri="{FF2B5EF4-FFF2-40B4-BE49-F238E27FC236}">
                  <a16:creationId xmlns:a16="http://schemas.microsoft.com/office/drawing/2014/main" id="{24801450-E807-2CC9-87E2-8CD747EA60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860675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70" name="Line 31">
              <a:extLst>
                <a:ext uri="{FF2B5EF4-FFF2-40B4-BE49-F238E27FC236}">
                  <a16:creationId xmlns:a16="http://schemas.microsoft.com/office/drawing/2014/main" id="{8F1ADCFB-6C52-58FF-C08E-FA6128F2EA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3200" y="30099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71" name="Line 32">
              <a:extLst>
                <a:ext uri="{FF2B5EF4-FFF2-40B4-BE49-F238E27FC236}">
                  <a16:creationId xmlns:a16="http://schemas.microsoft.com/office/drawing/2014/main" id="{636440E8-6F66-0A8F-FCBD-FF3EAEC529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600" y="3005138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93" name="Rectangle 64">
              <a:extLst>
                <a:ext uri="{FF2B5EF4-FFF2-40B4-BE49-F238E27FC236}">
                  <a16:creationId xmlns:a16="http://schemas.microsoft.com/office/drawing/2014/main" id="{C8979E7F-9DCB-34C0-661D-E347AC587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" y="2590800"/>
              <a:ext cx="2362200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594" name="Text Box 65">
              <a:extLst>
                <a:ext uri="{FF2B5EF4-FFF2-40B4-BE49-F238E27FC236}">
                  <a16:creationId xmlns:a16="http://schemas.microsoft.com/office/drawing/2014/main" id="{684EA9E7-9DE2-EA66-D273-F1519B884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800" y="23622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3596" name="Text Box 67">
              <a:extLst>
                <a:ext uri="{FF2B5EF4-FFF2-40B4-BE49-F238E27FC236}">
                  <a16:creationId xmlns:a16="http://schemas.microsoft.com/office/drawing/2014/main" id="{257F8543-2FD9-4AEA-F20C-CAF7A0D714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" y="2376488"/>
              <a:ext cx="6096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i="1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</a:p>
          </p:txBody>
        </p:sp>
        <p:sp>
          <p:nvSpPr>
            <p:cNvPr id="23598" name="Text Box 23">
              <a:extLst>
                <a:ext uri="{FF2B5EF4-FFF2-40B4-BE49-F238E27FC236}">
                  <a16:creationId xmlns:a16="http://schemas.microsoft.com/office/drawing/2014/main" id="{ECF4304B-0C08-5F7C-7A6F-AB87B5EA4A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54" y="3062288"/>
              <a:ext cx="5982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3600" name="Text Box 23">
              <a:extLst>
                <a:ext uri="{FF2B5EF4-FFF2-40B4-BE49-F238E27FC236}">
                  <a16:creationId xmlns:a16="http://schemas.microsoft.com/office/drawing/2014/main" id="{55483937-46F1-9B81-F3BA-BE8DE07AA2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9900" y="3048000"/>
              <a:ext cx="552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y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3602" name="Text Box 23">
              <a:extLst>
                <a:ext uri="{FF2B5EF4-FFF2-40B4-BE49-F238E27FC236}">
                  <a16:creationId xmlns:a16="http://schemas.microsoft.com/office/drawing/2014/main" id="{DBFBC88C-AE17-02B7-0607-F4E23F8CF7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2942" y="3048000"/>
              <a:ext cx="61106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v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>
            <a:extLst>
              <a:ext uri="{FF2B5EF4-FFF2-40B4-BE49-F238E27FC236}">
                <a16:creationId xmlns:a16="http://schemas.microsoft.com/office/drawing/2014/main" id="{B50E7850-0460-C30D-B320-FD696B1D25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92DF2587-AA1D-1C4D-9939-AE30BFBFCE74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4578" name="Slide Number Placeholder 5">
            <a:extLst>
              <a:ext uri="{FF2B5EF4-FFF2-40B4-BE49-F238E27FC236}">
                <a16:creationId xmlns:a16="http://schemas.microsoft.com/office/drawing/2014/main" id="{C0EC75B4-C46B-83F7-FE92-91CF82336CA1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97790C7-3831-F644-8C73-6FDB2B40CBDC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AutoShape 1026">
            <a:extLst>
              <a:ext uri="{FF2B5EF4-FFF2-40B4-BE49-F238E27FC236}">
                <a16:creationId xmlns:a16="http://schemas.microsoft.com/office/drawing/2014/main" id="{A5AB102E-4778-E4E5-E741-ED30AAA7D470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Communication Systems</a:t>
            </a:r>
          </a:p>
        </p:txBody>
      </p:sp>
      <p:sp>
        <p:nvSpPr>
          <p:cNvPr id="24580" name="Rectangle 1027">
            <a:extLst>
              <a:ext uri="{FF2B5EF4-FFF2-40B4-BE49-F238E27FC236}">
                <a16:creationId xmlns:a16="http://schemas.microsoft.com/office/drawing/2014/main" id="{D1FFF2DE-75B2-E0E0-1997-5D48407EEE64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Message signal is information to be sent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Information may be voice, music, images, video, data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Low frequency (baseband) signal centered at DC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Transmitter baseband processing includes lowpass filtering to enforce transmission band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Transmitter analog/RF front end includes digital-to-analog converter, analog/RF upconverter, and transmit filter</a:t>
            </a:r>
          </a:p>
        </p:txBody>
      </p:sp>
      <p:grpSp>
        <p:nvGrpSpPr>
          <p:cNvPr id="24581" name="Group 2">
            <a:extLst>
              <a:ext uri="{FF2B5EF4-FFF2-40B4-BE49-F238E27FC236}">
                <a16:creationId xmlns:a16="http://schemas.microsoft.com/office/drawing/2014/main" id="{DD068C58-1B93-5403-7E0A-6F3A7D4A4745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24582" name="Text Box 2053">
              <a:extLst>
                <a:ext uri="{FF2B5EF4-FFF2-40B4-BE49-F238E27FC236}">
                  <a16:creationId xmlns:a16="http://schemas.microsoft.com/office/drawing/2014/main" id="{66BBCDFC-1406-5F27-A3CF-3D57B8DF75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24583" name="Text Box 2053">
              <a:extLst>
                <a:ext uri="{FF2B5EF4-FFF2-40B4-BE49-F238E27FC236}">
                  <a16:creationId xmlns:a16="http://schemas.microsoft.com/office/drawing/2014/main" id="{0D6F719A-1D16-8EF0-072B-890A8F1556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24584" name="Line 2054">
              <a:extLst>
                <a:ext uri="{FF2B5EF4-FFF2-40B4-BE49-F238E27FC236}">
                  <a16:creationId xmlns:a16="http://schemas.microsoft.com/office/drawing/2014/main" id="{7BB614A6-8703-A686-A1E0-0A15F7A850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585" name="Text Box 2055">
              <a:extLst>
                <a:ext uri="{FF2B5EF4-FFF2-40B4-BE49-F238E27FC236}">
                  <a16:creationId xmlns:a16="http://schemas.microsoft.com/office/drawing/2014/main" id="{6C0A10F8-2CB4-A46E-0A4E-82AFBE6355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4586" name="Line 2056">
              <a:extLst>
                <a:ext uri="{FF2B5EF4-FFF2-40B4-BE49-F238E27FC236}">
                  <a16:creationId xmlns:a16="http://schemas.microsoft.com/office/drawing/2014/main" id="{97FA6E2F-A667-1AD3-3435-1951C94E9C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587" name="Text Box 2057">
              <a:extLst>
                <a:ext uri="{FF2B5EF4-FFF2-40B4-BE49-F238E27FC236}">
                  <a16:creationId xmlns:a16="http://schemas.microsoft.com/office/drawing/2014/main" id="{CC86EA09-EAC0-7973-BD3B-6B13C85598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4588" name="Line 2058">
              <a:extLst>
                <a:ext uri="{FF2B5EF4-FFF2-40B4-BE49-F238E27FC236}">
                  <a16:creationId xmlns:a16="http://schemas.microsoft.com/office/drawing/2014/main" id="{56B9E991-730D-747B-817A-4ECB8285B4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589" name="Text Box 2059">
              <a:extLst>
                <a:ext uri="{FF2B5EF4-FFF2-40B4-BE49-F238E27FC236}">
                  <a16:creationId xmlns:a16="http://schemas.microsoft.com/office/drawing/2014/main" id="{B1F59590-3F0D-35EF-1A14-B1EE86EDCF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24590" name="Text Box 2061">
              <a:extLst>
                <a:ext uri="{FF2B5EF4-FFF2-40B4-BE49-F238E27FC236}">
                  <a16:creationId xmlns:a16="http://schemas.microsoft.com/office/drawing/2014/main" id="{371E1E47-B0CA-2C29-4125-B24083D17F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4591" name="Line 2062">
              <a:extLst>
                <a:ext uri="{FF2B5EF4-FFF2-40B4-BE49-F238E27FC236}">
                  <a16:creationId xmlns:a16="http://schemas.microsoft.com/office/drawing/2014/main" id="{EF34FFF4-5D6C-F8EA-4CB9-4080030418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592" name="Text Box 2063">
              <a:extLst>
                <a:ext uri="{FF2B5EF4-FFF2-40B4-BE49-F238E27FC236}">
                  <a16:creationId xmlns:a16="http://schemas.microsoft.com/office/drawing/2014/main" id="{D96CBEA7-13AB-CECD-9CE8-F26E6B69D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4593" name="Line 2064">
              <a:extLst>
                <a:ext uri="{FF2B5EF4-FFF2-40B4-BE49-F238E27FC236}">
                  <a16:creationId xmlns:a16="http://schemas.microsoft.com/office/drawing/2014/main" id="{D05B9A9E-430E-3C90-5E36-5816F0746E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594" name="Rectangle 2065">
              <a:extLst>
                <a:ext uri="{FF2B5EF4-FFF2-40B4-BE49-F238E27FC236}">
                  <a16:creationId xmlns:a16="http://schemas.microsoft.com/office/drawing/2014/main" id="{906E09F8-88C1-FCF2-95E1-2A0AD1399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4595" name="Text Box 2066">
              <a:extLst>
                <a:ext uri="{FF2B5EF4-FFF2-40B4-BE49-F238E27FC236}">
                  <a16:creationId xmlns:a16="http://schemas.microsoft.com/office/drawing/2014/main" id="{8BC2D04E-CB22-0CC8-D1DC-14D82DDBC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24596" name="Text Box 2067">
              <a:extLst>
                <a:ext uri="{FF2B5EF4-FFF2-40B4-BE49-F238E27FC236}">
                  <a16:creationId xmlns:a16="http://schemas.microsoft.com/office/drawing/2014/main" id="{8A8A98F4-F0BD-3EB8-BF73-86992C1D1F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24597" name="Rectangle 2068">
              <a:extLst>
                <a:ext uri="{FF2B5EF4-FFF2-40B4-BE49-F238E27FC236}">
                  <a16:creationId xmlns:a16="http://schemas.microsoft.com/office/drawing/2014/main" id="{5E5FAFCA-5FB3-52B6-68D8-C13BAA201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4598" name="Text Box 2069">
              <a:extLst>
                <a:ext uri="{FF2B5EF4-FFF2-40B4-BE49-F238E27FC236}">
                  <a16:creationId xmlns:a16="http://schemas.microsoft.com/office/drawing/2014/main" id="{29A8DBF6-18EE-14F6-0BB6-9A2FA168E9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91199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600" dirty="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 dirty="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4599" name="Text Box 2070">
              <a:extLst>
                <a:ext uri="{FF2B5EF4-FFF2-40B4-BE49-F238E27FC236}">
                  <a16:creationId xmlns:a16="http://schemas.microsoft.com/office/drawing/2014/main" id="{19680296-14A3-B24F-ABE4-E2365FD6DD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4600" name="Text Box 2072">
              <a:extLst>
                <a:ext uri="{FF2B5EF4-FFF2-40B4-BE49-F238E27FC236}">
                  <a16:creationId xmlns:a16="http://schemas.microsoft.com/office/drawing/2014/main" id="{6ECE0244-47BB-4073-CEB6-0948B64AD8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24601" name="Line 2058">
              <a:extLst>
                <a:ext uri="{FF2B5EF4-FFF2-40B4-BE49-F238E27FC236}">
                  <a16:creationId xmlns:a16="http://schemas.microsoft.com/office/drawing/2014/main" id="{22372D26-EF9A-9F9C-988C-8E5D0922E5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>
            <a:extLst>
              <a:ext uri="{FF2B5EF4-FFF2-40B4-BE49-F238E27FC236}">
                <a16:creationId xmlns:a16="http://schemas.microsoft.com/office/drawing/2014/main" id="{B6ADB450-EC08-B344-B63C-B62777E704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9AC28E15-66BC-7540-9A46-3C9179F6CB77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5602" name="Slide Number Placeholder 5">
            <a:extLst>
              <a:ext uri="{FF2B5EF4-FFF2-40B4-BE49-F238E27FC236}">
                <a16:creationId xmlns:a16="http://schemas.microsoft.com/office/drawing/2014/main" id="{3CF9B7E2-53EB-814A-11E7-81F8397A3449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DC8792-73E5-034E-809D-AA347B8A4F89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AutoShape 2">
            <a:extLst>
              <a:ext uri="{FF2B5EF4-FFF2-40B4-BE49-F238E27FC236}">
                <a16:creationId xmlns:a16="http://schemas.microsoft.com/office/drawing/2014/main" id="{F3B233B8-7B44-227E-81EC-8DF169318F54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Communication Systems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216E86B1-E6AB-611D-6AA4-427D74A1CC93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Propagating signals experience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attenuation &amp; spreading w/ distance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Receiver analog/RF front end includes receive filter, carrier recovery, analog/RF downconverter, automatic gain control and analog-to-digital converter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Receiver baseband processing extracts/enhances baseband signal</a:t>
            </a:r>
          </a:p>
        </p:txBody>
      </p:sp>
      <p:sp>
        <p:nvSpPr>
          <p:cNvPr id="25605" name="Text Box 49">
            <a:extLst>
              <a:ext uri="{FF2B5EF4-FFF2-40B4-BE49-F238E27FC236}">
                <a16:creationId xmlns:a16="http://schemas.microsoft.com/office/drawing/2014/main" id="{5BAF39FB-F469-A9E7-C898-276FCF049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1447800"/>
            <a:ext cx="1828800" cy="7397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i="1">
                <a:solidFill>
                  <a:srgbClr val="FF00FF"/>
                </a:solidFill>
                <a:latin typeface="Arial" panose="020B0604020202020204" pitchFamily="34" charset="0"/>
              </a:rPr>
              <a:t>Model the environment</a:t>
            </a:r>
          </a:p>
        </p:txBody>
      </p:sp>
      <p:grpSp>
        <p:nvGrpSpPr>
          <p:cNvPr id="25606" name="Group 2">
            <a:extLst>
              <a:ext uri="{FF2B5EF4-FFF2-40B4-BE49-F238E27FC236}">
                <a16:creationId xmlns:a16="http://schemas.microsoft.com/office/drawing/2014/main" id="{5EAF9660-F9DD-5CEA-4E6D-9334769AA063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25607" name="Text Box 2053">
              <a:extLst>
                <a:ext uri="{FF2B5EF4-FFF2-40B4-BE49-F238E27FC236}">
                  <a16:creationId xmlns:a16="http://schemas.microsoft.com/office/drawing/2014/main" id="{EF2B6BF0-24EA-783D-0F87-C4F679C2A4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25608" name="Text Box 2053">
              <a:extLst>
                <a:ext uri="{FF2B5EF4-FFF2-40B4-BE49-F238E27FC236}">
                  <a16:creationId xmlns:a16="http://schemas.microsoft.com/office/drawing/2014/main" id="{736288F9-BAD9-1778-F2B8-7209C85E5C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25609" name="Line 2054">
              <a:extLst>
                <a:ext uri="{FF2B5EF4-FFF2-40B4-BE49-F238E27FC236}">
                  <a16:creationId xmlns:a16="http://schemas.microsoft.com/office/drawing/2014/main" id="{DA64B32F-ABA5-4F4D-7FEE-7F01CBD5C5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0" name="Text Box 2055">
              <a:extLst>
                <a:ext uri="{FF2B5EF4-FFF2-40B4-BE49-F238E27FC236}">
                  <a16:creationId xmlns:a16="http://schemas.microsoft.com/office/drawing/2014/main" id="{CAAEA065-CF33-788A-F422-FC67BF8D3E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5611" name="Line 2056">
              <a:extLst>
                <a:ext uri="{FF2B5EF4-FFF2-40B4-BE49-F238E27FC236}">
                  <a16:creationId xmlns:a16="http://schemas.microsoft.com/office/drawing/2014/main" id="{6D70CE82-BA21-C8BF-4879-3A6448879A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Text Box 2057">
              <a:extLst>
                <a:ext uri="{FF2B5EF4-FFF2-40B4-BE49-F238E27FC236}">
                  <a16:creationId xmlns:a16="http://schemas.microsoft.com/office/drawing/2014/main" id="{46D34DFE-CE26-7BF7-B63D-761DE9472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5613" name="Line 2058">
              <a:extLst>
                <a:ext uri="{FF2B5EF4-FFF2-40B4-BE49-F238E27FC236}">
                  <a16:creationId xmlns:a16="http://schemas.microsoft.com/office/drawing/2014/main" id="{D142434A-D272-93C1-94B0-D611BE89EE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Text Box 2059">
              <a:extLst>
                <a:ext uri="{FF2B5EF4-FFF2-40B4-BE49-F238E27FC236}">
                  <a16:creationId xmlns:a16="http://schemas.microsoft.com/office/drawing/2014/main" id="{1A652712-D06D-37B6-535C-1D45AC0463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25615" name="Text Box 2061">
              <a:extLst>
                <a:ext uri="{FF2B5EF4-FFF2-40B4-BE49-F238E27FC236}">
                  <a16:creationId xmlns:a16="http://schemas.microsoft.com/office/drawing/2014/main" id="{404B23F2-DD59-9939-4388-9F245AC8A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5616" name="Line 2062">
              <a:extLst>
                <a:ext uri="{FF2B5EF4-FFF2-40B4-BE49-F238E27FC236}">
                  <a16:creationId xmlns:a16="http://schemas.microsoft.com/office/drawing/2014/main" id="{41CD1DC9-2E70-5E1A-0CC3-61DBFBA74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Text Box 2063">
              <a:extLst>
                <a:ext uri="{FF2B5EF4-FFF2-40B4-BE49-F238E27FC236}">
                  <a16:creationId xmlns:a16="http://schemas.microsoft.com/office/drawing/2014/main" id="{19A277DF-A870-35CA-3392-3602089819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5618" name="Line 2064">
              <a:extLst>
                <a:ext uri="{FF2B5EF4-FFF2-40B4-BE49-F238E27FC236}">
                  <a16:creationId xmlns:a16="http://schemas.microsoft.com/office/drawing/2014/main" id="{9F23D6AF-1F4C-3378-3F5D-C21E57311B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Rectangle 2065">
              <a:extLst>
                <a:ext uri="{FF2B5EF4-FFF2-40B4-BE49-F238E27FC236}">
                  <a16:creationId xmlns:a16="http://schemas.microsoft.com/office/drawing/2014/main" id="{6CDA7D56-050D-099A-27B4-738590F6A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620" name="Text Box 2066">
              <a:extLst>
                <a:ext uri="{FF2B5EF4-FFF2-40B4-BE49-F238E27FC236}">
                  <a16:creationId xmlns:a16="http://schemas.microsoft.com/office/drawing/2014/main" id="{DE98A7F8-4526-38CF-B8D3-3628746425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25621" name="Text Box 2067">
              <a:extLst>
                <a:ext uri="{FF2B5EF4-FFF2-40B4-BE49-F238E27FC236}">
                  <a16:creationId xmlns:a16="http://schemas.microsoft.com/office/drawing/2014/main" id="{B707C90A-57B8-21F7-D9CB-F1E481033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25622" name="Rectangle 2068">
              <a:extLst>
                <a:ext uri="{FF2B5EF4-FFF2-40B4-BE49-F238E27FC236}">
                  <a16:creationId xmlns:a16="http://schemas.microsoft.com/office/drawing/2014/main" id="{FEE38AFB-6399-CC78-FFBE-8CBF764B2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623" name="Text Box 2069">
              <a:extLst>
                <a:ext uri="{FF2B5EF4-FFF2-40B4-BE49-F238E27FC236}">
                  <a16:creationId xmlns:a16="http://schemas.microsoft.com/office/drawing/2014/main" id="{B4F0642A-E652-0D79-33FE-84ABD7EE7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91199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s</a:t>
              </a:r>
              <a:r>
                <a:rPr lang="en-US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(</a:t>
              </a:r>
              <a:r>
                <a:rPr lang="en-US" altLang="en-US" sz="1600" i="1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t</a:t>
              </a:r>
              <a:r>
                <a:rPr lang="en-US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5624" name="Text Box 2070">
              <a:extLst>
                <a:ext uri="{FF2B5EF4-FFF2-40B4-BE49-F238E27FC236}">
                  <a16:creationId xmlns:a16="http://schemas.microsoft.com/office/drawing/2014/main" id="{8863C59F-9C45-D878-081A-F890E0A413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latin typeface="Times New Roman" panose="02020603050405020304" pitchFamily="18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latin typeface="Times New Roman" panose="02020603050405020304" pitchFamily="18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latin typeface="Times New Roman" panose="02020603050405020304" pitchFamily="18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5625" name="Text Box 2072">
              <a:extLst>
                <a:ext uri="{FF2B5EF4-FFF2-40B4-BE49-F238E27FC236}">
                  <a16:creationId xmlns:a16="http://schemas.microsoft.com/office/drawing/2014/main" id="{FB06C659-0C2E-8B73-6D88-FF1A03480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25626" name="Line 2058">
              <a:extLst>
                <a:ext uri="{FF2B5EF4-FFF2-40B4-BE49-F238E27FC236}">
                  <a16:creationId xmlns:a16="http://schemas.microsoft.com/office/drawing/2014/main" id="{E5D6AD8B-B279-CE52-03B2-99E3A967B1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>
            <a:extLst>
              <a:ext uri="{FF2B5EF4-FFF2-40B4-BE49-F238E27FC236}">
                <a16:creationId xmlns:a16="http://schemas.microsoft.com/office/drawing/2014/main" id="{3C972609-42C1-249D-5A9B-EF0975D7903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8A4F383B-57F6-DC42-9E9F-598F32A67C21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000" dirty="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6626" name="Slide Number Placeholder 5">
            <a:extLst>
              <a:ext uri="{FF2B5EF4-FFF2-40B4-BE49-F238E27FC236}">
                <a16:creationId xmlns:a16="http://schemas.microsoft.com/office/drawing/2014/main" id="{7BB78930-D14A-B955-9804-D34F8DEA84EA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D5CE18B-584F-6C44-B4B5-7A254B473747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AutoShape 2">
            <a:extLst>
              <a:ext uri="{FF2B5EF4-FFF2-40B4-BE49-F238E27FC236}">
                <a16:creationId xmlns:a16="http://schemas.microsoft.com/office/drawing/2014/main" id="{A9EAAACC-8FE3-4F4A-6FF4-BFE7B67A9F6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Quadrature Amplitude Modulation</a:t>
            </a:r>
          </a:p>
        </p:txBody>
      </p:sp>
      <p:sp>
        <p:nvSpPr>
          <p:cNvPr id="26672" name="Text Box 48">
            <a:extLst>
              <a:ext uri="{FF2B5EF4-FFF2-40B4-BE49-F238E27FC236}">
                <a16:creationId xmlns:a16="http://schemas.microsoft.com/office/drawing/2014/main" id="{9F0A5181-A0E1-EBF5-4860-415C7657A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1295400"/>
            <a:ext cx="24939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dirty="0">
                <a:solidFill>
                  <a:srgbClr val="6600FF"/>
                </a:solidFill>
                <a:cs typeface="Calibri" panose="020F0502020204030204" pitchFamily="34" charset="0"/>
              </a:rPr>
              <a:t>Transmitter Baseband Processing</a:t>
            </a:r>
          </a:p>
        </p:txBody>
      </p:sp>
      <p:sp>
        <p:nvSpPr>
          <p:cNvPr id="26674" name="Oval 50">
            <a:extLst>
              <a:ext uri="{FF2B5EF4-FFF2-40B4-BE49-F238E27FC236}">
                <a16:creationId xmlns:a16="http://schemas.microsoft.com/office/drawing/2014/main" id="{962841B2-5625-70BD-4FAC-E9E150EC8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371600"/>
            <a:ext cx="8610600" cy="34290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6676" name="Line 52">
            <a:extLst>
              <a:ext uri="{FF2B5EF4-FFF2-40B4-BE49-F238E27FC236}">
                <a16:creationId xmlns:a16="http://schemas.microsoft.com/office/drawing/2014/main" id="{D812F737-2B83-007F-B764-7C2C91BCCF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763" y="3124200"/>
            <a:ext cx="20637" cy="18303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7" name="Line 53">
            <a:extLst>
              <a:ext uri="{FF2B5EF4-FFF2-40B4-BE49-F238E27FC236}">
                <a16:creationId xmlns:a16="http://schemas.microsoft.com/office/drawing/2014/main" id="{79866692-DD94-926C-6772-933D2818CB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4800600"/>
            <a:ext cx="3200400" cy="1508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9132FA-DFB5-3E71-0817-67245087C400}"/>
              </a:ext>
            </a:extLst>
          </p:cNvPr>
          <p:cNvGrpSpPr/>
          <p:nvPr/>
        </p:nvGrpSpPr>
        <p:grpSpPr>
          <a:xfrm>
            <a:off x="685800" y="1676400"/>
            <a:ext cx="8031957" cy="2895600"/>
            <a:chOff x="685800" y="1676400"/>
            <a:chExt cx="8031957" cy="2895600"/>
          </a:xfrm>
        </p:grpSpPr>
        <p:sp>
          <p:nvSpPr>
            <p:cNvPr id="26628" name="Line 4">
              <a:extLst>
                <a:ext uri="{FF2B5EF4-FFF2-40B4-BE49-F238E27FC236}">
                  <a16:creationId xmlns:a16="http://schemas.microsoft.com/office/drawing/2014/main" id="{45257EE4-AF4B-B25A-8015-FF7EC3E17F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1732" y="19812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29" name="Line 5">
              <a:extLst>
                <a:ext uri="{FF2B5EF4-FFF2-40B4-BE49-F238E27FC236}">
                  <a16:creationId xmlns:a16="http://schemas.microsoft.com/office/drawing/2014/main" id="{DFDBF6BF-EB78-C571-C9A4-8F3DF4579F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0432" y="198120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30" name="Text Box 6">
              <a:extLst>
                <a:ext uri="{FF2B5EF4-FFF2-40B4-BE49-F238E27FC236}">
                  <a16:creationId xmlns:a16="http://schemas.microsoft.com/office/drawing/2014/main" id="{DE6933EB-A518-1C92-9333-5359AEE022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9882" y="1676400"/>
              <a:ext cx="6238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 dirty="0" err="1">
                  <a:solidFill>
                    <a:schemeClr val="tx1"/>
                  </a:solidFill>
                  <a:cs typeface="Calibri" panose="020F0502020204030204" pitchFamily="34" charset="0"/>
                </a:rPr>
                <a:t>i</a:t>
              </a:r>
              <a:r>
                <a:rPr lang="en-US" altLang="en-US" sz="2400" dirty="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 dirty="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6631" name="Rectangle 7">
              <a:extLst>
                <a:ext uri="{FF2B5EF4-FFF2-40B4-BE49-F238E27FC236}">
                  <a16:creationId xmlns:a16="http://schemas.microsoft.com/office/drawing/2014/main" id="{2B296815-50FC-55C8-7EDD-1D9531019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4932" y="1752600"/>
              <a:ext cx="10668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i="1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6632" name="Rectangle 8">
              <a:extLst>
                <a:ext uri="{FF2B5EF4-FFF2-40B4-BE49-F238E27FC236}">
                  <a16:creationId xmlns:a16="http://schemas.microsoft.com/office/drawing/2014/main" id="{3331F756-F501-3BCB-629A-9D7D135F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5732" y="1752600"/>
              <a:ext cx="7620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  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L</a:t>
              </a:r>
            </a:p>
          </p:txBody>
        </p:sp>
        <p:sp>
          <p:nvSpPr>
            <p:cNvPr id="26633" name="Line 9">
              <a:extLst>
                <a:ext uri="{FF2B5EF4-FFF2-40B4-BE49-F238E27FC236}">
                  <a16:creationId xmlns:a16="http://schemas.microsoft.com/office/drawing/2014/main" id="{1A73EE73-8450-77F9-73D6-FAAF38F1D3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07732" y="19812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34" name="Line 10">
              <a:extLst>
                <a:ext uri="{FF2B5EF4-FFF2-40B4-BE49-F238E27FC236}">
                  <a16:creationId xmlns:a16="http://schemas.microsoft.com/office/drawing/2014/main" id="{6B8E7D33-E03E-5F86-577E-FC7EE7621D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4332" y="1828800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35" name="Line 11">
              <a:extLst>
                <a:ext uri="{FF2B5EF4-FFF2-40B4-BE49-F238E27FC236}">
                  <a16:creationId xmlns:a16="http://schemas.microsoft.com/office/drawing/2014/main" id="{6757614E-E599-2412-96B2-4855E0BC76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84332" y="2000250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36" name="Oval 12">
              <a:extLst>
                <a:ext uri="{FF2B5EF4-FFF2-40B4-BE49-F238E27FC236}">
                  <a16:creationId xmlns:a16="http://schemas.microsoft.com/office/drawing/2014/main" id="{10F76640-017A-097F-A68D-F57B8B99B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3219" y="1733550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32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6637" name="Line 13">
              <a:extLst>
                <a:ext uri="{FF2B5EF4-FFF2-40B4-BE49-F238E27FC236}">
                  <a16:creationId xmlns:a16="http://schemas.microsoft.com/office/drawing/2014/main" id="{A4287787-C7A5-B5F9-4F7C-C8C4A39CB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9419" y="18097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38" name="Line 14">
              <a:extLst>
                <a:ext uri="{FF2B5EF4-FFF2-40B4-BE49-F238E27FC236}">
                  <a16:creationId xmlns:a16="http://schemas.microsoft.com/office/drawing/2014/main" id="{5F05005A-447B-E652-DB14-0E1A5003C9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79419" y="18097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39" name="Line 15">
              <a:extLst>
                <a:ext uri="{FF2B5EF4-FFF2-40B4-BE49-F238E27FC236}">
                  <a16:creationId xmlns:a16="http://schemas.microsoft.com/office/drawing/2014/main" id="{B3121ABF-EC63-3156-E591-038D12CB4A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88969" y="2247900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40" name="Oval 16">
              <a:extLst>
                <a:ext uri="{FF2B5EF4-FFF2-40B4-BE49-F238E27FC236}">
                  <a16:creationId xmlns:a16="http://schemas.microsoft.com/office/drawing/2014/main" id="{81B28C4F-9A35-9825-8410-4C40B3B5A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0332" y="2530475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sp>
          <p:nvSpPr>
            <p:cNvPr id="26641" name="Text Box 17">
              <a:extLst>
                <a:ext uri="{FF2B5EF4-FFF2-40B4-BE49-F238E27FC236}">
                  <a16:creationId xmlns:a16="http://schemas.microsoft.com/office/drawing/2014/main" id="{9591D624-B277-71E3-9613-472346A39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7757" y="2362200"/>
              <a:ext cx="1576387" cy="540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19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</a:rPr>
                <a:t>cos(</a:t>
              </a: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  <a:sym typeface="Symbol" pitchFamily="2" charset="2"/>
                </a:rPr>
                <a:t></a:t>
              </a:r>
              <a:r>
                <a:rPr lang="en-US" altLang="en-US" sz="1800" b="1" baseline="-25000" dirty="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</a:rPr>
                <a:t> </a:t>
              </a:r>
              <a:r>
                <a:rPr lang="en-US" altLang="en-US" sz="1800" b="1" i="1" dirty="0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6642" name="Line 18">
              <a:extLst>
                <a:ext uri="{FF2B5EF4-FFF2-40B4-BE49-F238E27FC236}">
                  <a16:creationId xmlns:a16="http://schemas.microsoft.com/office/drawing/2014/main" id="{963B14ED-87EB-188C-0D31-7C22593819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52369" y="361156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43" name="Line 19">
              <a:extLst>
                <a:ext uri="{FF2B5EF4-FFF2-40B4-BE49-F238E27FC236}">
                  <a16:creationId xmlns:a16="http://schemas.microsoft.com/office/drawing/2014/main" id="{E72C298F-A3F8-D450-D459-35E7B63719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2019" y="3611563"/>
              <a:ext cx="514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44" name="Text Box 20">
              <a:extLst>
                <a:ext uri="{FF2B5EF4-FFF2-40B4-BE49-F238E27FC236}">
                  <a16:creationId xmlns:a16="http://schemas.microsoft.com/office/drawing/2014/main" id="{EBD1EFA2-7412-BC67-C669-FA59FB8C2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2094" y="3429000"/>
              <a:ext cx="6921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q</a:t>
              </a:r>
              <a:r>
                <a:rPr lang="en-US" altLang="en-US" sz="2400" dirty="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 dirty="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6645" name="Rectangle 21">
              <a:extLst>
                <a:ext uri="{FF2B5EF4-FFF2-40B4-BE49-F238E27FC236}">
                  <a16:creationId xmlns:a16="http://schemas.microsoft.com/office/drawing/2014/main" id="{3973B74B-8D32-6817-3B24-6B95D3C39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5569" y="3382963"/>
              <a:ext cx="10668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i="1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6646" name="Rectangle 22">
              <a:extLst>
                <a:ext uri="{FF2B5EF4-FFF2-40B4-BE49-F238E27FC236}">
                  <a16:creationId xmlns:a16="http://schemas.microsoft.com/office/drawing/2014/main" id="{EBEB4A8A-4444-FF59-321D-A2F7E76A6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6369" y="3382963"/>
              <a:ext cx="7620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  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L</a:t>
              </a:r>
            </a:p>
          </p:txBody>
        </p:sp>
        <p:sp>
          <p:nvSpPr>
            <p:cNvPr id="26647" name="Line 23">
              <a:extLst>
                <a:ext uri="{FF2B5EF4-FFF2-40B4-BE49-F238E27FC236}">
                  <a16:creationId xmlns:a16="http://schemas.microsoft.com/office/drawing/2014/main" id="{68983BFD-A884-F43B-3983-256BBA9FE7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8369" y="361156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48" name="Line 24">
              <a:extLst>
                <a:ext uri="{FF2B5EF4-FFF2-40B4-BE49-F238E27FC236}">
                  <a16:creationId xmlns:a16="http://schemas.microsoft.com/office/drawing/2014/main" id="{69B4BF1B-6A36-FBFB-B98F-9F6F525CD1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94969" y="3459163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49" name="Oval 25">
              <a:extLst>
                <a:ext uri="{FF2B5EF4-FFF2-40B4-BE49-F238E27FC236}">
                  <a16:creationId xmlns:a16="http://schemas.microsoft.com/office/drawing/2014/main" id="{EE8273A1-20A1-70CD-F214-A08734022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857" y="3363913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32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6650" name="Line 26">
              <a:extLst>
                <a:ext uri="{FF2B5EF4-FFF2-40B4-BE49-F238E27FC236}">
                  <a16:creationId xmlns:a16="http://schemas.microsoft.com/office/drawing/2014/main" id="{2FD915B9-BCB1-B9A6-4FC1-6EC26F0439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0057" y="344011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1" name="Line 27">
              <a:extLst>
                <a:ext uri="{FF2B5EF4-FFF2-40B4-BE49-F238E27FC236}">
                  <a16:creationId xmlns:a16="http://schemas.microsoft.com/office/drawing/2014/main" id="{C52EC591-964B-62C9-40E3-8CA6B88E15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00057" y="344011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2" name="Text Box 28">
              <a:extLst>
                <a:ext uri="{FF2B5EF4-FFF2-40B4-BE49-F238E27FC236}">
                  <a16:creationId xmlns:a16="http://schemas.microsoft.com/office/drawing/2014/main" id="{13410582-A39E-AD10-8077-6F45FECA2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0782" y="3962400"/>
              <a:ext cx="1576387" cy="54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19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</a:rPr>
                <a:t>sin(</a:t>
              </a: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  <a:sym typeface="Symbol" pitchFamily="2" charset="2"/>
                </a:rPr>
                <a:t></a:t>
              </a:r>
              <a:r>
                <a:rPr lang="en-US" altLang="en-US" sz="1800" b="1" baseline="-25000" dirty="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  <a:r>
                <a:rPr lang="en-US" altLang="en-US" sz="18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 </a:t>
              </a:r>
              <a:r>
                <a:rPr lang="en-US" altLang="en-US" sz="1800" b="1" i="1" dirty="0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1800" b="1" dirty="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6653" name="Line 29">
              <a:extLst>
                <a:ext uri="{FF2B5EF4-FFF2-40B4-BE49-F238E27FC236}">
                  <a16:creationId xmlns:a16="http://schemas.microsoft.com/office/drawing/2014/main" id="{DC4DF20B-986B-DACE-2BF6-A3EF21A974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4807" y="3048000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4" name="Line 30">
              <a:extLst>
                <a:ext uri="{FF2B5EF4-FFF2-40B4-BE49-F238E27FC236}">
                  <a16:creationId xmlns:a16="http://schemas.microsoft.com/office/drawing/2014/main" id="{7A1DA519-3AFF-57AC-236A-7DA707D1B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2969" y="3627438"/>
              <a:ext cx="7159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5" name="Line 31">
              <a:extLst>
                <a:ext uri="{FF2B5EF4-FFF2-40B4-BE49-F238E27FC236}">
                  <a16:creationId xmlns:a16="http://schemas.microsoft.com/office/drawing/2014/main" id="{BEB0FE0D-D4A9-8032-4008-5404C58260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2969" y="1989138"/>
              <a:ext cx="725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6" name="Line 32">
              <a:extLst>
                <a:ext uri="{FF2B5EF4-FFF2-40B4-BE49-F238E27FC236}">
                  <a16:creationId xmlns:a16="http://schemas.microsoft.com/office/drawing/2014/main" id="{F526DD81-4970-D775-75C0-C94D2B7254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60557" y="28194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7" name="Rectangle 33">
              <a:extLst>
                <a:ext uri="{FF2B5EF4-FFF2-40B4-BE49-F238E27FC236}">
                  <a16:creationId xmlns:a16="http://schemas.microsoft.com/office/drawing/2014/main" id="{1367DC1C-8F4D-E52E-64B7-3D5CFD348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2069" y="2438400"/>
              <a:ext cx="952500" cy="762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Serial/</a:t>
              </a:r>
              <a:b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</a:b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parallel</a:t>
              </a:r>
              <a:b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</a:b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converter</a:t>
              </a:r>
            </a:p>
          </p:txBody>
        </p:sp>
        <p:sp>
          <p:nvSpPr>
            <p:cNvPr id="26658" name="Line 34">
              <a:extLst>
                <a:ext uri="{FF2B5EF4-FFF2-40B4-BE49-F238E27FC236}">
                  <a16:creationId xmlns:a16="http://schemas.microsoft.com/office/drawing/2014/main" id="{A0BCD906-5EDC-9DEF-6AC2-1D72051F2D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7569" y="2819400"/>
              <a:ext cx="438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59" name="Line 35">
              <a:extLst>
                <a:ext uri="{FF2B5EF4-FFF2-40B4-BE49-F238E27FC236}">
                  <a16:creationId xmlns:a16="http://schemas.microsoft.com/office/drawing/2014/main" id="{367D9BC0-316A-9EE2-AE9C-452305674A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0919" y="274320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60" name="Text Box 36">
              <a:extLst>
                <a:ext uri="{FF2B5EF4-FFF2-40B4-BE49-F238E27FC236}">
                  <a16:creationId xmlns:a16="http://schemas.microsoft.com/office/drawing/2014/main" id="{1C230436-DFAE-8E49-8326-EB1B00E2AB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375" y="2838450"/>
              <a:ext cx="2760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6661" name="Text Box 37">
              <a:extLst>
                <a:ext uri="{FF2B5EF4-FFF2-40B4-BE49-F238E27FC236}">
                  <a16:creationId xmlns:a16="http://schemas.microsoft.com/office/drawing/2014/main" id="{568C3587-6B5C-64DB-09AC-D2AD79E831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" y="3044742"/>
              <a:ext cx="9334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chemeClr val="tx1"/>
                  </a:solidFill>
                  <a:cs typeface="Calibri" panose="020F0502020204030204" pitchFamily="34" charset="0"/>
                </a:rPr>
                <a:t>Bits</a:t>
              </a:r>
            </a:p>
          </p:txBody>
        </p:sp>
        <p:sp>
          <p:nvSpPr>
            <p:cNvPr id="26662" name="Rectangle 38">
              <a:extLst>
                <a:ext uri="{FF2B5EF4-FFF2-40B4-BE49-F238E27FC236}">
                  <a16:creationId xmlns:a16="http://schemas.microsoft.com/office/drawing/2014/main" id="{4A83CB04-2A13-D461-4CB7-FFCFBD22A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9869" y="2495550"/>
              <a:ext cx="1143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Map to 2-D 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constellation</a:t>
              </a:r>
            </a:p>
          </p:txBody>
        </p:sp>
        <p:sp>
          <p:nvSpPr>
            <p:cNvPr id="26663" name="Line 39">
              <a:extLst>
                <a:ext uri="{FF2B5EF4-FFF2-40B4-BE49-F238E27FC236}">
                  <a16:creationId xmlns:a16="http://schemas.microsoft.com/office/drawing/2014/main" id="{07A41A92-C084-BF17-7FFC-1F8CA60063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4569" y="280035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64" name="Line 40">
              <a:extLst>
                <a:ext uri="{FF2B5EF4-FFF2-40B4-BE49-F238E27FC236}">
                  <a16:creationId xmlns:a16="http://schemas.microsoft.com/office/drawing/2014/main" id="{86DC62B7-3958-5F03-637E-B0E142F983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78869" y="272415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65" name="Text Box 41">
              <a:extLst>
                <a:ext uri="{FF2B5EF4-FFF2-40B4-BE49-F238E27FC236}">
                  <a16:creationId xmlns:a16="http://schemas.microsoft.com/office/drawing/2014/main" id="{A99E930C-AC1E-F5A8-5544-37F6CF3066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4207" y="2800350"/>
              <a:ext cx="24237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i="1">
                  <a:solidFill>
                    <a:schemeClr val="tx1"/>
                  </a:solidFill>
                  <a:cs typeface="Calibri" panose="020F0502020204030204" pitchFamily="34" charset="0"/>
                </a:rPr>
                <a:t>J</a:t>
              </a:r>
            </a:p>
          </p:txBody>
        </p:sp>
        <p:sp>
          <p:nvSpPr>
            <p:cNvPr id="26666" name="Line 42">
              <a:extLst>
                <a:ext uri="{FF2B5EF4-FFF2-40B4-BE49-F238E27FC236}">
                  <a16:creationId xmlns:a16="http://schemas.microsoft.com/office/drawing/2014/main" id="{506F708D-37B4-348F-56AD-77AE02975C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5669" y="3124200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67" name="Line 43">
              <a:extLst>
                <a:ext uri="{FF2B5EF4-FFF2-40B4-BE49-F238E27FC236}">
                  <a16:creationId xmlns:a16="http://schemas.microsoft.com/office/drawing/2014/main" id="{C5903A5B-B4DF-DA93-68A7-2D3CC2B78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5669" y="2000250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68" name="Text Box 44">
              <a:extLst>
                <a:ext uri="{FF2B5EF4-FFF2-40B4-BE49-F238E27FC236}">
                  <a16:creationId xmlns:a16="http://schemas.microsoft.com/office/drawing/2014/main" id="{E439496B-8619-4F41-3525-C073739592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6569" y="3930650"/>
              <a:ext cx="251460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altLang="en-US" sz="1800" b="1" i="1">
                  <a:solidFill>
                    <a:srgbClr val="000000"/>
                  </a:solidFill>
                  <a:cs typeface="Calibri" panose="020F0502020204030204" pitchFamily="34" charset="0"/>
                </a:rPr>
                <a:t>L</a:t>
              </a:r>
              <a:r>
                <a:rPr lang="en-US" altLang="en-US" sz="1800" b="1">
                  <a:solidFill>
                    <a:srgbClr val="000000"/>
                  </a:solidFill>
                  <a:cs typeface="Calibri" panose="020F0502020204030204" pitchFamily="34" charset="0"/>
                </a:rPr>
                <a:t> samples per symbol (upsampling)</a:t>
              </a:r>
            </a:p>
          </p:txBody>
        </p:sp>
        <p:sp>
          <p:nvSpPr>
            <p:cNvPr id="26669" name="Line 45">
              <a:extLst>
                <a:ext uri="{FF2B5EF4-FFF2-40B4-BE49-F238E27FC236}">
                  <a16:creationId xmlns:a16="http://schemas.microsoft.com/office/drawing/2014/main" id="{17384D00-FC18-5D08-B830-AB8E430CC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31919" y="2228850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70" name="Line 46">
              <a:extLst>
                <a:ext uri="{FF2B5EF4-FFF2-40B4-BE49-F238E27FC236}">
                  <a16:creationId xmlns:a16="http://schemas.microsoft.com/office/drawing/2014/main" id="{2139A5B1-1268-BEEA-D94B-E26333DD1E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36669" y="232410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71" name="Line 47">
              <a:extLst>
                <a:ext uri="{FF2B5EF4-FFF2-40B4-BE49-F238E27FC236}">
                  <a16:creationId xmlns:a16="http://schemas.microsoft.com/office/drawing/2014/main" id="{C5FAA3F6-1034-F305-A7B5-72A5BAFB98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36669" y="321945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73" name="Text Box 49">
              <a:extLst>
                <a:ext uri="{FF2B5EF4-FFF2-40B4-BE49-F238E27FC236}">
                  <a16:creationId xmlns:a16="http://schemas.microsoft.com/office/drawing/2014/main" id="{48A0F818-F038-EE99-47FE-4DA099FD9D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4607" y="2355850"/>
              <a:ext cx="1320800" cy="91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solidFill>
                    <a:srgbClr val="000000"/>
                  </a:solidFill>
                  <a:cs typeface="Calibri" panose="020F0502020204030204" pitchFamily="34" charset="0"/>
                </a:rPr>
                <a:t>Pulse shaper</a:t>
              </a:r>
              <a:br>
                <a:rPr lang="en-US" altLang="en-US" sz="1800" b="1">
                  <a:solidFill>
                    <a:srgbClr val="000000"/>
                  </a:solidFill>
                  <a:cs typeface="Calibri" panose="020F0502020204030204" pitchFamily="34" charset="0"/>
                </a:rPr>
              </a:br>
              <a:r>
                <a:rPr lang="en-US" altLang="en-US" sz="1800" b="1">
                  <a:solidFill>
                    <a:srgbClr val="000000"/>
                  </a:solidFill>
                  <a:cs typeface="Calibri" panose="020F0502020204030204" pitchFamily="34" charset="0"/>
                </a:rPr>
                <a:t>(FIR filter)</a:t>
              </a:r>
            </a:p>
          </p:txBody>
        </p:sp>
        <p:sp>
          <p:nvSpPr>
            <p:cNvPr id="26675" name="Line 51">
              <a:extLst>
                <a:ext uri="{FF2B5EF4-FFF2-40B4-BE49-F238E27FC236}">
                  <a16:creationId xmlns:a16="http://schemas.microsoft.com/office/drawing/2014/main" id="{3947EACF-465F-61A8-68E5-8B316A2525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88969" y="3886200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678" name="Text Box 54">
              <a:extLst>
                <a:ext uri="{FF2B5EF4-FFF2-40B4-BE49-F238E27FC236}">
                  <a16:creationId xmlns:a16="http://schemas.microsoft.com/office/drawing/2014/main" id="{9572E983-D887-D6AF-EE34-E75EA50E4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5969" y="2057400"/>
              <a:ext cx="9334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chemeClr val="tx1"/>
                  </a:solidFill>
                  <a:cs typeface="Calibri" panose="020F0502020204030204" pitchFamily="34" charset="0"/>
                </a:rPr>
                <a:t>Index</a:t>
              </a:r>
            </a:p>
          </p:txBody>
        </p:sp>
      </p:grpSp>
      <p:grpSp>
        <p:nvGrpSpPr>
          <p:cNvPr id="26679" name="Group 2">
            <a:extLst>
              <a:ext uri="{FF2B5EF4-FFF2-40B4-BE49-F238E27FC236}">
                <a16:creationId xmlns:a16="http://schemas.microsoft.com/office/drawing/2014/main" id="{0F382DEA-5EEB-4A1B-21E6-BDDC8CE57FC8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26680" name="Text Box 2053">
              <a:extLst>
                <a:ext uri="{FF2B5EF4-FFF2-40B4-BE49-F238E27FC236}">
                  <a16:creationId xmlns:a16="http://schemas.microsoft.com/office/drawing/2014/main" id="{5B071B0F-E7D8-EDB0-8D74-B290A9F3A5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dirty="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26681" name="Text Box 2053">
              <a:extLst>
                <a:ext uri="{FF2B5EF4-FFF2-40B4-BE49-F238E27FC236}">
                  <a16:creationId xmlns:a16="http://schemas.microsoft.com/office/drawing/2014/main" id="{CB567A3D-7631-A677-FA8E-7F1D4C830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dirty="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26682" name="Line 2054">
              <a:extLst>
                <a:ext uri="{FF2B5EF4-FFF2-40B4-BE49-F238E27FC236}">
                  <a16:creationId xmlns:a16="http://schemas.microsoft.com/office/drawing/2014/main" id="{DF761B9A-B901-0388-9552-F162580EF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3" name="Text Box 2055">
              <a:extLst>
                <a:ext uri="{FF2B5EF4-FFF2-40B4-BE49-F238E27FC236}">
                  <a16:creationId xmlns:a16="http://schemas.microsoft.com/office/drawing/2014/main" id="{2AB0911B-D6B9-23EB-A66E-863BC68545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6684" name="Line 2056">
              <a:extLst>
                <a:ext uri="{FF2B5EF4-FFF2-40B4-BE49-F238E27FC236}">
                  <a16:creationId xmlns:a16="http://schemas.microsoft.com/office/drawing/2014/main" id="{6DDDDE61-C90C-1B5D-1031-D1B0077747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5" name="Text Box 2057">
              <a:extLst>
                <a:ext uri="{FF2B5EF4-FFF2-40B4-BE49-F238E27FC236}">
                  <a16:creationId xmlns:a16="http://schemas.microsoft.com/office/drawing/2014/main" id="{AB8CD670-4FB2-222A-C884-D226D7B51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6686" name="Line 2058">
              <a:extLst>
                <a:ext uri="{FF2B5EF4-FFF2-40B4-BE49-F238E27FC236}">
                  <a16:creationId xmlns:a16="http://schemas.microsoft.com/office/drawing/2014/main" id="{54534AB2-02E2-EF67-F905-C858EA7CA9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7" name="Text Box 2059">
              <a:extLst>
                <a:ext uri="{FF2B5EF4-FFF2-40B4-BE49-F238E27FC236}">
                  <a16:creationId xmlns:a16="http://schemas.microsoft.com/office/drawing/2014/main" id="{C0970819-F7E8-1CF4-D0EC-F2701C5D60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26688" name="Text Box 2061">
              <a:extLst>
                <a:ext uri="{FF2B5EF4-FFF2-40B4-BE49-F238E27FC236}">
                  <a16:creationId xmlns:a16="http://schemas.microsoft.com/office/drawing/2014/main" id="{D0AC9BFE-21A8-4CD5-A10F-065D4366E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6689" name="Line 2062">
              <a:extLst>
                <a:ext uri="{FF2B5EF4-FFF2-40B4-BE49-F238E27FC236}">
                  <a16:creationId xmlns:a16="http://schemas.microsoft.com/office/drawing/2014/main" id="{400AF2B0-36CF-1BE6-4717-337602184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90" name="Text Box 2063">
              <a:extLst>
                <a:ext uri="{FF2B5EF4-FFF2-40B4-BE49-F238E27FC236}">
                  <a16:creationId xmlns:a16="http://schemas.microsoft.com/office/drawing/2014/main" id="{423AADC8-3D17-A344-0C5A-6B19092776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 dirty="0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 dirty="0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6691" name="Line 2064">
              <a:extLst>
                <a:ext uri="{FF2B5EF4-FFF2-40B4-BE49-F238E27FC236}">
                  <a16:creationId xmlns:a16="http://schemas.microsoft.com/office/drawing/2014/main" id="{96DAD08E-42AE-80C3-C72E-A9D06A0E36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92" name="Rectangle 2065">
              <a:extLst>
                <a:ext uri="{FF2B5EF4-FFF2-40B4-BE49-F238E27FC236}">
                  <a16:creationId xmlns:a16="http://schemas.microsoft.com/office/drawing/2014/main" id="{347C2BED-8D2F-0AA1-A113-1E222EA36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93" name="Text Box 2066">
              <a:extLst>
                <a:ext uri="{FF2B5EF4-FFF2-40B4-BE49-F238E27FC236}">
                  <a16:creationId xmlns:a16="http://schemas.microsoft.com/office/drawing/2014/main" id="{9AB4F66A-A43D-2021-92D9-7C9E5997D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26694" name="Text Box 2067">
              <a:extLst>
                <a:ext uri="{FF2B5EF4-FFF2-40B4-BE49-F238E27FC236}">
                  <a16:creationId xmlns:a16="http://schemas.microsoft.com/office/drawing/2014/main" id="{021CA705-BB65-3F54-AEC4-BE09AF200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26695" name="Rectangle 2068">
              <a:extLst>
                <a:ext uri="{FF2B5EF4-FFF2-40B4-BE49-F238E27FC236}">
                  <a16:creationId xmlns:a16="http://schemas.microsoft.com/office/drawing/2014/main" id="{84F97B52-899A-4385-EAAC-C5F1CF318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96" name="Text Box 2069">
              <a:extLst>
                <a:ext uri="{FF2B5EF4-FFF2-40B4-BE49-F238E27FC236}">
                  <a16:creationId xmlns:a16="http://schemas.microsoft.com/office/drawing/2014/main" id="{518ACD7E-956A-BFCC-5E4E-40F1ACEE2F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59449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s</a:t>
              </a:r>
              <a:r>
                <a:rPr lang="en-US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(</a:t>
              </a:r>
              <a:r>
                <a:rPr lang="en-US" altLang="en-US" sz="1600" i="1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t</a:t>
              </a:r>
              <a:r>
                <a:rPr lang="en-US" altLang="en-US" sz="16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6697" name="Text Box 2070">
              <a:extLst>
                <a:ext uri="{FF2B5EF4-FFF2-40B4-BE49-F238E27FC236}">
                  <a16:creationId xmlns:a16="http://schemas.microsoft.com/office/drawing/2014/main" id="{F24B2074-9891-3E87-D45C-E2C54B3F3F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latin typeface="Times New Roman" panose="02020603050405020304" pitchFamily="18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latin typeface="Times New Roman" panose="02020603050405020304" pitchFamily="18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latin typeface="Times New Roman" panose="02020603050405020304" pitchFamily="18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6698" name="Text Box 2072">
              <a:extLst>
                <a:ext uri="{FF2B5EF4-FFF2-40B4-BE49-F238E27FC236}">
                  <a16:creationId xmlns:a16="http://schemas.microsoft.com/office/drawing/2014/main" id="{70E7C10F-9F97-94C0-DEAE-699A644ECF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26699" name="Line 2058">
              <a:extLst>
                <a:ext uri="{FF2B5EF4-FFF2-40B4-BE49-F238E27FC236}">
                  <a16:creationId xmlns:a16="http://schemas.microsoft.com/office/drawing/2014/main" id="{A19DDBFD-3897-32EE-226E-6D418C5215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1DC4B0F-C661-3ADB-698E-65635588332E}"/>
              </a:ext>
            </a:extLst>
          </p:cNvPr>
          <p:cNvSpPr txBox="1"/>
          <p:nvPr/>
        </p:nvSpPr>
        <p:spPr>
          <a:xfrm>
            <a:off x="76200" y="6477000"/>
            <a:ext cx="906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>
                <a:cs typeface="Calibri" panose="020F0502020204030204" pitchFamily="34" charset="0"/>
              </a:rPr>
              <a:t>In-phase</a:t>
            </a:r>
            <a:r>
              <a:rPr lang="en-US" altLang="en-US" i="1" dirty="0">
                <a:cs typeface="Calibri" panose="020F0502020204030204" pitchFamily="34" charset="0"/>
              </a:rPr>
              <a:t> </a:t>
            </a:r>
            <a:r>
              <a:rPr lang="en-US" altLang="en-US" i="1" dirty="0" err="1">
                <a:cs typeface="Calibri" panose="020F0502020204030204" pitchFamily="34" charset="0"/>
              </a:rPr>
              <a:t>i</a:t>
            </a:r>
            <a:r>
              <a:rPr lang="en-US" altLang="en-US" dirty="0">
                <a:cs typeface="Calibri" panose="020F0502020204030204" pitchFamily="34" charset="0"/>
              </a:rPr>
              <a:t>[</a:t>
            </a:r>
            <a:r>
              <a:rPr lang="en-US" altLang="en-US" i="1" dirty="0">
                <a:cs typeface="Calibri" panose="020F0502020204030204" pitchFamily="34" charset="0"/>
              </a:rPr>
              <a:t>n</a:t>
            </a:r>
            <a:r>
              <a:rPr lang="en-US" altLang="en-US" dirty="0">
                <a:cs typeface="Calibri" panose="020F0502020204030204" pitchFamily="34" charset="0"/>
              </a:rPr>
              <a:t>] and quadrature </a:t>
            </a:r>
            <a:r>
              <a:rPr lang="en-US" altLang="en-US" i="1" dirty="0">
                <a:cs typeface="Calibri" panose="020F0502020204030204" pitchFamily="34" charset="0"/>
              </a:rPr>
              <a:t>q</a:t>
            </a:r>
            <a:r>
              <a:rPr lang="en-US" altLang="en-US" dirty="0">
                <a:cs typeface="Calibri" panose="020F0502020204030204" pitchFamily="34" charset="0"/>
              </a:rPr>
              <a:t>[</a:t>
            </a:r>
            <a:r>
              <a:rPr lang="en-US" altLang="en-US" i="1" dirty="0">
                <a:cs typeface="Calibri" panose="020F0502020204030204" pitchFamily="34" charset="0"/>
              </a:rPr>
              <a:t>n</a:t>
            </a:r>
            <a:r>
              <a:rPr lang="en-US" altLang="en-US" dirty="0">
                <a:cs typeface="Calibri" panose="020F0502020204030204" pitchFamily="34" charset="0"/>
              </a:rPr>
              <a:t>] symbol amplitudes each come from PAM constellation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050">
            <a:extLst>
              <a:ext uri="{FF2B5EF4-FFF2-40B4-BE49-F238E27FC236}">
                <a16:creationId xmlns:a16="http://schemas.microsoft.com/office/drawing/2014/main" id="{D67DD9F6-B8B2-C55D-9B45-BE34A600E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Transmitter Analog/RF Front End</a:t>
            </a:r>
          </a:p>
        </p:txBody>
      </p:sp>
      <p:grpSp>
        <p:nvGrpSpPr>
          <p:cNvPr id="38916" name="Group 27">
            <a:extLst>
              <a:ext uri="{FF2B5EF4-FFF2-40B4-BE49-F238E27FC236}">
                <a16:creationId xmlns:a16="http://schemas.microsoft.com/office/drawing/2014/main" id="{C3670B60-6E72-0A25-5C0F-C7A1C83BBB7D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27683" name="Text Box 2053">
              <a:extLst>
                <a:ext uri="{FF2B5EF4-FFF2-40B4-BE49-F238E27FC236}">
                  <a16:creationId xmlns:a16="http://schemas.microsoft.com/office/drawing/2014/main" id="{017B3083-9A03-4338-B117-F3153AF54E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27684" name="Text Box 2053">
              <a:extLst>
                <a:ext uri="{FF2B5EF4-FFF2-40B4-BE49-F238E27FC236}">
                  <a16:creationId xmlns:a16="http://schemas.microsoft.com/office/drawing/2014/main" id="{1ED5F8C7-750E-E628-3A94-2505F718C1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27685" name="Line 2054">
              <a:extLst>
                <a:ext uri="{FF2B5EF4-FFF2-40B4-BE49-F238E27FC236}">
                  <a16:creationId xmlns:a16="http://schemas.microsoft.com/office/drawing/2014/main" id="{E65C5B4A-EF54-EEF4-D997-F7925C52CD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86" name="Text Box 2055">
              <a:extLst>
                <a:ext uri="{FF2B5EF4-FFF2-40B4-BE49-F238E27FC236}">
                  <a16:creationId xmlns:a16="http://schemas.microsoft.com/office/drawing/2014/main" id="{5A4D8BE3-C2F8-4660-1E02-5414AB43B7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7687" name="Line 2056">
              <a:extLst>
                <a:ext uri="{FF2B5EF4-FFF2-40B4-BE49-F238E27FC236}">
                  <a16:creationId xmlns:a16="http://schemas.microsoft.com/office/drawing/2014/main" id="{F9687620-0CB5-322F-317E-81AE5DC0AF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88" name="Text Box 2057">
              <a:extLst>
                <a:ext uri="{FF2B5EF4-FFF2-40B4-BE49-F238E27FC236}">
                  <a16:creationId xmlns:a16="http://schemas.microsoft.com/office/drawing/2014/main" id="{7E9A4E32-004A-0EEB-06D6-789F5CD453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7689" name="Line 2058">
              <a:extLst>
                <a:ext uri="{FF2B5EF4-FFF2-40B4-BE49-F238E27FC236}">
                  <a16:creationId xmlns:a16="http://schemas.microsoft.com/office/drawing/2014/main" id="{8108CAF5-FC5F-B269-D41A-FD989A59CB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90" name="Text Box 2059">
              <a:extLst>
                <a:ext uri="{FF2B5EF4-FFF2-40B4-BE49-F238E27FC236}">
                  <a16:creationId xmlns:a16="http://schemas.microsoft.com/office/drawing/2014/main" id="{697F7B80-7D25-3431-D877-EA24AD4E0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27691" name="Text Box 2061">
              <a:extLst>
                <a:ext uri="{FF2B5EF4-FFF2-40B4-BE49-F238E27FC236}">
                  <a16:creationId xmlns:a16="http://schemas.microsoft.com/office/drawing/2014/main" id="{950234C5-AFDC-3305-A6D7-17197C6D09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7692" name="Line 2062">
              <a:extLst>
                <a:ext uri="{FF2B5EF4-FFF2-40B4-BE49-F238E27FC236}">
                  <a16:creationId xmlns:a16="http://schemas.microsoft.com/office/drawing/2014/main" id="{9186D093-CE0E-3816-8786-BDC21010E2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93" name="Text Box 2063">
              <a:extLst>
                <a:ext uri="{FF2B5EF4-FFF2-40B4-BE49-F238E27FC236}">
                  <a16:creationId xmlns:a16="http://schemas.microsoft.com/office/drawing/2014/main" id="{94A3A84C-4F86-8CA5-37C3-56678F7103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7694" name="Line 2064">
              <a:extLst>
                <a:ext uri="{FF2B5EF4-FFF2-40B4-BE49-F238E27FC236}">
                  <a16:creationId xmlns:a16="http://schemas.microsoft.com/office/drawing/2014/main" id="{C6860807-90C7-EDFB-6A3F-CD19889DDD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95" name="Rectangle 2065">
              <a:extLst>
                <a:ext uri="{FF2B5EF4-FFF2-40B4-BE49-F238E27FC236}">
                  <a16:creationId xmlns:a16="http://schemas.microsoft.com/office/drawing/2014/main" id="{E86019C3-2A12-6DAC-92FD-6BFEF23CD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7696" name="Text Box 2066">
              <a:extLst>
                <a:ext uri="{FF2B5EF4-FFF2-40B4-BE49-F238E27FC236}">
                  <a16:creationId xmlns:a16="http://schemas.microsoft.com/office/drawing/2014/main" id="{88127414-4288-0D15-53E8-DD2F9DD920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27697" name="Text Box 2067">
              <a:extLst>
                <a:ext uri="{FF2B5EF4-FFF2-40B4-BE49-F238E27FC236}">
                  <a16:creationId xmlns:a16="http://schemas.microsoft.com/office/drawing/2014/main" id="{75749A4C-6303-02D5-3171-8268AEE8A8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27698" name="Rectangle 2068">
              <a:extLst>
                <a:ext uri="{FF2B5EF4-FFF2-40B4-BE49-F238E27FC236}">
                  <a16:creationId xmlns:a16="http://schemas.microsoft.com/office/drawing/2014/main" id="{FFEA4EEC-EDED-3DA9-6AE6-EB3E7E39C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7699" name="Text Box 2069">
              <a:extLst>
                <a:ext uri="{FF2B5EF4-FFF2-40B4-BE49-F238E27FC236}">
                  <a16:creationId xmlns:a16="http://schemas.microsoft.com/office/drawing/2014/main" id="{FA0B3F30-FCDF-E66A-3FB9-61424A5866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59449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600" dirty="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 dirty="0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 dirty="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7700" name="Text Box 2070">
              <a:extLst>
                <a:ext uri="{FF2B5EF4-FFF2-40B4-BE49-F238E27FC236}">
                  <a16:creationId xmlns:a16="http://schemas.microsoft.com/office/drawing/2014/main" id="{581CD89C-14C6-8952-0575-D32A75C53C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7701" name="Text Box 2072">
              <a:extLst>
                <a:ext uri="{FF2B5EF4-FFF2-40B4-BE49-F238E27FC236}">
                  <a16:creationId xmlns:a16="http://schemas.microsoft.com/office/drawing/2014/main" id="{181DE2CB-AB01-535C-7237-A7A54AD70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27702" name="Line 2058">
              <a:extLst>
                <a:ext uri="{FF2B5EF4-FFF2-40B4-BE49-F238E27FC236}">
                  <a16:creationId xmlns:a16="http://schemas.microsoft.com/office/drawing/2014/main" id="{08739067-4CBD-5086-9FC2-C6F3A673A3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8920" name="TextBox 10">
            <a:extLst>
              <a:ext uri="{FF2B5EF4-FFF2-40B4-BE49-F238E27FC236}">
                <a16:creationId xmlns:a16="http://schemas.microsoft.com/office/drawing/2014/main" id="{74414E28-9F95-9735-CF2A-4014ED873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825" y="1676400"/>
            <a:ext cx="32004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i="1" dirty="0">
                <a:solidFill>
                  <a:schemeClr val="tx1"/>
                </a:solidFill>
                <a:cs typeface="Calibri" panose="020F0502020204030204" pitchFamily="34" charset="0"/>
              </a:rPr>
              <a:t>Mixer</a:t>
            </a:r>
            <a:r>
              <a:rPr lang="en-US" alt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: Reduce circuit complexity by replacing multiplication by cosine with sampling device (single transistor)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9782AD1-049F-22AD-98A2-7D9E4F3DED90}"/>
              </a:ext>
            </a:extLst>
          </p:cNvPr>
          <p:cNvGrpSpPr>
            <a:grpSpLocks/>
          </p:cNvGrpSpPr>
          <p:nvPr/>
        </p:nvGrpSpPr>
        <p:grpSpPr bwMode="auto">
          <a:xfrm>
            <a:off x="306388" y="2084388"/>
            <a:ext cx="4745037" cy="2886075"/>
            <a:chOff x="305819" y="1942478"/>
            <a:chExt cx="4745907" cy="3027985"/>
          </a:xfrm>
        </p:grpSpPr>
        <p:cxnSp>
          <p:nvCxnSpPr>
            <p:cNvPr id="27680" name="Straight Connector 5">
              <a:extLst>
                <a:ext uri="{FF2B5EF4-FFF2-40B4-BE49-F238E27FC236}">
                  <a16:creationId xmlns:a16="http://schemas.microsoft.com/office/drawing/2014/main" id="{388FBD57-12EC-D36A-A226-BDAA4CEB8B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5819" y="4089400"/>
              <a:ext cx="1808731" cy="881063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81" name="Straight Connector 54">
              <a:extLst>
                <a:ext uri="{FF2B5EF4-FFF2-40B4-BE49-F238E27FC236}">
                  <a16:creationId xmlns:a16="http://schemas.microsoft.com/office/drawing/2014/main" id="{E079B637-E9BC-9EE1-84CB-30737501B0C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451230" y="4076078"/>
              <a:ext cx="1600496" cy="894385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82" name="Rectangle 4">
              <a:extLst>
                <a:ext uri="{FF2B5EF4-FFF2-40B4-BE49-F238E27FC236}">
                  <a16:creationId xmlns:a16="http://schemas.microsoft.com/office/drawing/2014/main" id="{0E3FB6A7-3170-9E87-0AE4-FCF75B1AD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19" y="1942478"/>
              <a:ext cx="4723381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9DF1DD5-01A7-D882-26FB-F96CCF3190CE}"/>
              </a:ext>
            </a:extLst>
          </p:cNvPr>
          <p:cNvGrpSpPr>
            <a:grpSpLocks/>
          </p:cNvGrpSpPr>
          <p:nvPr/>
        </p:nvGrpSpPr>
        <p:grpSpPr bwMode="auto">
          <a:xfrm>
            <a:off x="203200" y="2373313"/>
            <a:ext cx="4725988" cy="1673510"/>
            <a:chOff x="203200" y="2373489"/>
            <a:chExt cx="4725934" cy="1673333"/>
          </a:xfrm>
        </p:grpSpPr>
        <p:sp>
          <p:nvSpPr>
            <p:cNvPr id="27659" name="Oval 136">
              <a:extLst>
                <a:ext uri="{FF2B5EF4-FFF2-40B4-BE49-F238E27FC236}">
                  <a16:creationId xmlns:a16="http://schemas.microsoft.com/office/drawing/2014/main" id="{D7103030-97BF-AB19-5953-45563BDC9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619" y="2674345"/>
              <a:ext cx="533400" cy="53334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32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7660" name="Line 13">
              <a:extLst>
                <a:ext uri="{FF2B5EF4-FFF2-40B4-BE49-F238E27FC236}">
                  <a16:creationId xmlns:a16="http://schemas.microsoft.com/office/drawing/2014/main" id="{FC8E1D81-149C-FC73-0B1C-0569E4FE46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0819" y="2750537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61" name="Line 14">
              <a:extLst>
                <a:ext uri="{FF2B5EF4-FFF2-40B4-BE49-F238E27FC236}">
                  <a16:creationId xmlns:a16="http://schemas.microsoft.com/office/drawing/2014/main" id="{CF27B88B-7722-F61A-9E4E-4AB82716FD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0819" y="2750537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62" name="Line 15">
              <a:extLst>
                <a:ext uri="{FF2B5EF4-FFF2-40B4-BE49-F238E27FC236}">
                  <a16:creationId xmlns:a16="http://schemas.microsoft.com/office/drawing/2014/main" id="{C00783B0-237A-1536-3CE7-320F993B4B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41547" y="3188638"/>
              <a:ext cx="409" cy="435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63" name="Text Box 17">
              <a:extLst>
                <a:ext uri="{FF2B5EF4-FFF2-40B4-BE49-F238E27FC236}">
                  <a16:creationId xmlns:a16="http://schemas.microsoft.com/office/drawing/2014/main" id="{25B6D803-F8C9-1179-F19E-D0986365C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1000" y="3498909"/>
              <a:ext cx="1576388" cy="54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1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cos(2 p 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  <a:sym typeface="Symbol" pitchFamily="2" charset="2"/>
                </a:rPr>
                <a:t>f</a:t>
              </a:r>
              <a:r>
                <a:rPr lang="en-US" altLang="en-US" sz="1800" i="1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c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 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7664" name="Line 32">
              <a:extLst>
                <a:ext uri="{FF2B5EF4-FFF2-40B4-BE49-F238E27FC236}">
                  <a16:creationId xmlns:a16="http://schemas.microsoft.com/office/drawing/2014/main" id="{87399709-66AA-75B2-AE88-E5C20FA168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200" y="2934309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65" name="Rectangle 178">
              <a:extLst>
                <a:ext uri="{FF2B5EF4-FFF2-40B4-BE49-F238E27FC236}">
                  <a16:creationId xmlns:a16="http://schemas.microsoft.com/office/drawing/2014/main" id="{4FA5F36E-7054-75A1-F152-07B0B7345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" y="2667638"/>
              <a:ext cx="609600" cy="5333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/>
                  </a:solidFill>
                  <a:cs typeface="Calibri" panose="020F0502020204030204" pitchFamily="34" charset="0"/>
                </a:rPr>
                <a:t>D/A</a:t>
              </a:r>
            </a:p>
          </p:txBody>
        </p:sp>
        <p:cxnSp>
          <p:nvCxnSpPr>
            <p:cNvPr id="27666" name="Straight Arrow Connector 126">
              <a:extLst>
                <a:ext uri="{FF2B5EF4-FFF2-40B4-BE49-F238E27FC236}">
                  <a16:creationId xmlns:a16="http://schemas.microsoft.com/office/drawing/2014/main" id="{0B63D93F-55F6-E171-F426-4AFE323814CB}"/>
                </a:ext>
              </a:extLst>
            </p:cNvPr>
            <p:cNvCxnSpPr>
              <a:cxnSpLocks noChangeShapeType="1"/>
              <a:endCxn id="27665" idx="2"/>
            </p:cNvCxnSpPr>
            <p:nvPr/>
          </p:nvCxnSpPr>
          <p:spPr bwMode="auto">
            <a:xfrm flipV="1">
              <a:off x="762000" y="3200980"/>
              <a:ext cx="0" cy="30476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67" name="TextBox 127">
              <a:extLst>
                <a:ext uri="{FF2B5EF4-FFF2-40B4-BE49-F238E27FC236}">
                  <a16:creationId xmlns:a16="http://schemas.microsoft.com/office/drawing/2014/main" id="{0EDE2E9E-658E-6332-3AE9-CC81274E6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3505746"/>
              <a:ext cx="762000" cy="36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  <a:sym typeface="Symbol" pitchFamily="2" charset="2"/>
                </a:rPr>
                <a:t>f</a:t>
              </a:r>
              <a:r>
                <a:rPr lang="en-US" altLang="en-US" sz="18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7668" name="Rectangle 178">
              <a:extLst>
                <a:ext uri="{FF2B5EF4-FFF2-40B4-BE49-F238E27FC236}">
                  <a16:creationId xmlns:a16="http://schemas.microsoft.com/office/drawing/2014/main" id="{B772D37D-8E61-E661-6DE8-FE8972ADC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720" y="2688994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LPF</a:t>
              </a:r>
            </a:p>
          </p:txBody>
        </p:sp>
        <p:grpSp>
          <p:nvGrpSpPr>
            <p:cNvPr id="27669" name="Group 2">
              <a:extLst>
                <a:ext uri="{FF2B5EF4-FFF2-40B4-BE49-F238E27FC236}">
                  <a16:creationId xmlns:a16="http://schemas.microsoft.com/office/drawing/2014/main" id="{EF08D87D-0BCD-E72E-3BA4-F8DAAC2B2C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9892" y="2626117"/>
              <a:ext cx="774938" cy="629793"/>
              <a:chOff x="2663031" y="1437192"/>
              <a:chExt cx="774938" cy="629793"/>
            </a:xfrm>
          </p:grpSpPr>
          <p:sp>
            <p:nvSpPr>
              <p:cNvPr id="27678" name="Triangle 1">
                <a:extLst>
                  <a:ext uri="{FF2B5EF4-FFF2-40B4-BE49-F238E27FC236}">
                    <a16:creationId xmlns:a16="http://schemas.microsoft.com/office/drawing/2014/main" id="{EB39F280-2A85-8A32-AE71-FAC6F8ABB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5664" y="1384680"/>
                <a:ext cx="629793" cy="734817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7679" name="Rectangle 178">
                <a:extLst>
                  <a:ext uri="{FF2B5EF4-FFF2-40B4-BE49-F238E27FC236}">
                    <a16:creationId xmlns:a16="http://schemas.microsoft.com/office/drawing/2014/main" id="{C51F8F3F-034B-9F0C-9292-3B64151CE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031" y="1482324"/>
                <a:ext cx="609600" cy="533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LNA</a:t>
                </a:r>
              </a:p>
            </p:txBody>
          </p:sp>
        </p:grpSp>
        <p:sp>
          <p:nvSpPr>
            <p:cNvPr id="27670" name="Line 32">
              <a:extLst>
                <a:ext uri="{FF2B5EF4-FFF2-40B4-BE49-F238E27FC236}">
                  <a16:creationId xmlns:a16="http://schemas.microsoft.com/office/drawing/2014/main" id="{C6D55565-2F10-F65E-6FF9-5CB4FBC9AC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800" y="2932826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71" name="Line 32">
              <a:extLst>
                <a:ext uri="{FF2B5EF4-FFF2-40B4-BE49-F238E27FC236}">
                  <a16:creationId xmlns:a16="http://schemas.microsoft.com/office/drawing/2014/main" id="{DA2DFA4D-B73C-9D71-5902-3D8553F840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320" y="2932826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72" name="Rectangle 178">
              <a:extLst>
                <a:ext uri="{FF2B5EF4-FFF2-40B4-BE49-F238E27FC236}">
                  <a16:creationId xmlns:a16="http://schemas.microsoft.com/office/drawing/2014/main" id="{3BD20330-7E8A-1A37-4D78-C6F99825E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2781" y="2699115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/>
                  </a:solidFill>
                  <a:cs typeface="Calibri" panose="020F0502020204030204" pitchFamily="34" charset="0"/>
                </a:rPr>
                <a:t>BPF</a:t>
              </a:r>
            </a:p>
          </p:txBody>
        </p:sp>
        <p:sp>
          <p:nvSpPr>
            <p:cNvPr id="27673" name="Line 32">
              <a:extLst>
                <a:ext uri="{FF2B5EF4-FFF2-40B4-BE49-F238E27FC236}">
                  <a16:creationId xmlns:a16="http://schemas.microsoft.com/office/drawing/2014/main" id="{15BB0510-E0C9-4BAC-267F-474627D829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019" y="294101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74" name="Line 32">
              <a:extLst>
                <a:ext uri="{FF2B5EF4-FFF2-40B4-BE49-F238E27FC236}">
                  <a16:creationId xmlns:a16="http://schemas.microsoft.com/office/drawing/2014/main" id="{52CDD5BF-318F-BA39-FA1E-543913511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2381" y="2952012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75" name="Line 32">
              <a:extLst>
                <a:ext uri="{FF2B5EF4-FFF2-40B4-BE49-F238E27FC236}">
                  <a16:creationId xmlns:a16="http://schemas.microsoft.com/office/drawing/2014/main" id="{7D8647C4-B717-7752-758B-35B64948F5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4830" y="294101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76" name="Line 32">
              <a:extLst>
                <a:ext uri="{FF2B5EF4-FFF2-40B4-BE49-F238E27FC236}">
                  <a16:creationId xmlns:a16="http://schemas.microsoft.com/office/drawing/2014/main" id="{BB41B4ED-52EA-593D-CB00-7FFEDFA1B0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15975" y="2525889"/>
              <a:ext cx="12855" cy="4229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77" name="Triangle 19">
              <a:extLst>
                <a:ext uri="{FF2B5EF4-FFF2-40B4-BE49-F238E27FC236}">
                  <a16:creationId xmlns:a16="http://schemas.microsoft.com/office/drawing/2014/main" id="{210BA3E9-E7D0-EC46-3C56-778A3A8A2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8526" y="2373489"/>
              <a:ext cx="200608" cy="1524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</p:grpSp>
      <p:sp>
        <p:nvSpPr>
          <p:cNvPr id="120" name="TextBox 10">
            <a:extLst>
              <a:ext uri="{FF2B5EF4-FFF2-40B4-BE49-F238E27FC236}">
                <a16:creationId xmlns:a16="http://schemas.microsoft.com/office/drawing/2014/main" id="{3764C7ED-8B61-32D0-09CD-869419BA2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825" y="3589338"/>
            <a:ext cx="3200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BPF selects replica of baseband spectrum at </a:t>
            </a: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f</a:t>
            </a:r>
            <a:r>
              <a:rPr lang="en-US" altLang="en-US" sz="2400" i="1" baseline="-25000">
                <a:solidFill>
                  <a:schemeClr val="tx1"/>
                </a:solidFill>
                <a:cs typeface="Calibri" panose="020F0502020204030204" pitchFamily="34" charset="0"/>
              </a:rPr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C1E40E-71ED-03A0-19F3-ECECBFA61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88" y="1657350"/>
            <a:ext cx="4722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>
                <a:solidFill>
                  <a:schemeClr val="tx1"/>
                </a:solidFill>
                <a:cs typeface="Calibri" panose="020F0502020204030204" pitchFamily="34" charset="0"/>
              </a:rPr>
              <a:t>LNA Low-Noise Amplifier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B0D8DBF-C4F7-37F1-2924-A1FC7990B203}"/>
              </a:ext>
            </a:extLst>
          </p:cNvPr>
          <p:cNvSpPr txBox="1"/>
          <p:nvPr/>
        </p:nvSpPr>
        <p:spPr>
          <a:xfrm>
            <a:off x="3417888" y="6450013"/>
            <a:ext cx="2830512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Wavelength </a:t>
            </a:r>
            <a:r>
              <a:rPr lang="en-US" sz="2000" dirty="0">
                <a:latin typeface="Symbol" pitchFamily="2" charset="2"/>
                <a:cs typeface="Calibri" panose="020F0502020204030204" pitchFamily="34" charset="0"/>
              </a:rPr>
              <a:t>l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000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26" name="Text Box 6">
            <a:extLst>
              <a:ext uri="{FF2B5EF4-FFF2-40B4-BE49-F238E27FC236}">
                <a16:creationId xmlns:a16="http://schemas.microsoft.com/office/drawing/2014/main" id="{AB27FA54-59CF-7CED-3B5C-4401335AC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6429375"/>
            <a:ext cx="1970087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tx1"/>
                </a:solidFill>
                <a:cs typeface="Calibri" panose="020F0502020204030204" pitchFamily="34" charset="0"/>
              </a:rPr>
              <a:t>Antenna Length?</a:t>
            </a:r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4E2481FE-2DFB-EE53-AEAC-2ADD3F3CAF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0" y="1055688"/>
            <a:ext cx="457200" cy="239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8A4F383B-57F6-DC42-9E9F-598F32A67C21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000" dirty="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/>
      <p:bldP spid="120" grpId="0"/>
      <p:bldP spid="23" grpId="0"/>
      <p:bldP spid="125" grpId="0"/>
      <p:bldP spid="1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050">
            <a:extLst>
              <a:ext uri="{FF2B5EF4-FFF2-40B4-BE49-F238E27FC236}">
                <a16:creationId xmlns:a16="http://schemas.microsoft.com/office/drawing/2014/main" id="{ADC60517-3A2C-EF65-BB9E-CED14E642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Communication Channel Modeling</a:t>
            </a:r>
          </a:p>
        </p:txBody>
      </p:sp>
      <p:grpSp>
        <p:nvGrpSpPr>
          <p:cNvPr id="39940" name="Group 25">
            <a:extLst>
              <a:ext uri="{FF2B5EF4-FFF2-40B4-BE49-F238E27FC236}">
                <a16:creationId xmlns:a16="http://schemas.microsoft.com/office/drawing/2014/main" id="{C8977AF2-0147-2CC2-F35C-966BFF4783AF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28697" name="Text Box 2053">
              <a:extLst>
                <a:ext uri="{FF2B5EF4-FFF2-40B4-BE49-F238E27FC236}">
                  <a16:creationId xmlns:a16="http://schemas.microsoft.com/office/drawing/2014/main" id="{4D43DBC9-CF83-A7D2-48B0-3F34E8040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28698" name="Text Box 2053">
              <a:extLst>
                <a:ext uri="{FF2B5EF4-FFF2-40B4-BE49-F238E27FC236}">
                  <a16:creationId xmlns:a16="http://schemas.microsoft.com/office/drawing/2014/main" id="{69D7A7A4-5697-33C1-30AE-327DCD53DA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28699" name="Line 2054">
              <a:extLst>
                <a:ext uri="{FF2B5EF4-FFF2-40B4-BE49-F238E27FC236}">
                  <a16:creationId xmlns:a16="http://schemas.microsoft.com/office/drawing/2014/main" id="{9C8D28CE-833C-CDFC-CE71-64AA8C6021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00" name="Text Box 2055">
              <a:extLst>
                <a:ext uri="{FF2B5EF4-FFF2-40B4-BE49-F238E27FC236}">
                  <a16:creationId xmlns:a16="http://schemas.microsoft.com/office/drawing/2014/main" id="{A1F4AF39-A884-0B9F-ADE9-B9571EEC9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8701" name="Line 2056">
              <a:extLst>
                <a:ext uri="{FF2B5EF4-FFF2-40B4-BE49-F238E27FC236}">
                  <a16:creationId xmlns:a16="http://schemas.microsoft.com/office/drawing/2014/main" id="{7B3926FE-A4DD-E318-6ECF-EA99AE86D1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02" name="Text Box 2057">
              <a:extLst>
                <a:ext uri="{FF2B5EF4-FFF2-40B4-BE49-F238E27FC236}">
                  <a16:creationId xmlns:a16="http://schemas.microsoft.com/office/drawing/2014/main" id="{9698FE12-C05F-151A-7A2D-5235AA976C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8703" name="Line 2058">
              <a:extLst>
                <a:ext uri="{FF2B5EF4-FFF2-40B4-BE49-F238E27FC236}">
                  <a16:creationId xmlns:a16="http://schemas.microsoft.com/office/drawing/2014/main" id="{48DC06D5-4E92-0E21-11D6-09D1A22FCE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04" name="Text Box 2059">
              <a:extLst>
                <a:ext uri="{FF2B5EF4-FFF2-40B4-BE49-F238E27FC236}">
                  <a16:creationId xmlns:a16="http://schemas.microsoft.com/office/drawing/2014/main" id="{D4EC8C4F-D857-BFF6-CE8B-0C9C4A7BD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28705" name="Text Box 2061">
              <a:extLst>
                <a:ext uri="{FF2B5EF4-FFF2-40B4-BE49-F238E27FC236}">
                  <a16:creationId xmlns:a16="http://schemas.microsoft.com/office/drawing/2014/main" id="{325FF4EF-2362-4C89-6764-8E4208666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8706" name="Line 2062">
              <a:extLst>
                <a:ext uri="{FF2B5EF4-FFF2-40B4-BE49-F238E27FC236}">
                  <a16:creationId xmlns:a16="http://schemas.microsoft.com/office/drawing/2014/main" id="{50140168-E1BF-41A1-ADBA-390917BE4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07" name="Text Box 2063">
              <a:extLst>
                <a:ext uri="{FF2B5EF4-FFF2-40B4-BE49-F238E27FC236}">
                  <a16:creationId xmlns:a16="http://schemas.microsoft.com/office/drawing/2014/main" id="{992BFA18-335E-6516-33EF-A45BBF3188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8708" name="Line 2064">
              <a:extLst>
                <a:ext uri="{FF2B5EF4-FFF2-40B4-BE49-F238E27FC236}">
                  <a16:creationId xmlns:a16="http://schemas.microsoft.com/office/drawing/2014/main" id="{857223FB-4E6D-D248-8F4A-A84A9026F3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09" name="Rectangle 2065">
              <a:extLst>
                <a:ext uri="{FF2B5EF4-FFF2-40B4-BE49-F238E27FC236}">
                  <a16:creationId xmlns:a16="http://schemas.microsoft.com/office/drawing/2014/main" id="{A1F07178-25C7-6B00-4E3D-82F24B85A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8710" name="Text Box 2066">
              <a:extLst>
                <a:ext uri="{FF2B5EF4-FFF2-40B4-BE49-F238E27FC236}">
                  <a16:creationId xmlns:a16="http://schemas.microsoft.com/office/drawing/2014/main" id="{54FF8A4E-5514-DF04-D759-EAAED25036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28711" name="Text Box 2067">
              <a:extLst>
                <a:ext uri="{FF2B5EF4-FFF2-40B4-BE49-F238E27FC236}">
                  <a16:creationId xmlns:a16="http://schemas.microsoft.com/office/drawing/2014/main" id="{3475B254-C9EB-C8CE-B548-C4EC6809E1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28712" name="Rectangle 2068">
              <a:extLst>
                <a:ext uri="{FF2B5EF4-FFF2-40B4-BE49-F238E27FC236}">
                  <a16:creationId xmlns:a16="http://schemas.microsoft.com/office/drawing/2014/main" id="{2DCD4762-4F70-6DC1-F4F4-8DF1FE7D2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8713" name="Text Box 2069">
              <a:extLst>
                <a:ext uri="{FF2B5EF4-FFF2-40B4-BE49-F238E27FC236}">
                  <a16:creationId xmlns:a16="http://schemas.microsoft.com/office/drawing/2014/main" id="{B9DE9415-04F2-3820-7C5A-6B63310100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8714" name="Text Box 2070">
              <a:extLst>
                <a:ext uri="{FF2B5EF4-FFF2-40B4-BE49-F238E27FC236}">
                  <a16:creationId xmlns:a16="http://schemas.microsoft.com/office/drawing/2014/main" id="{02740312-B56D-2268-2EB6-007C79339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8715" name="Text Box 2072">
              <a:extLst>
                <a:ext uri="{FF2B5EF4-FFF2-40B4-BE49-F238E27FC236}">
                  <a16:creationId xmlns:a16="http://schemas.microsoft.com/office/drawing/2014/main" id="{970F2FD5-3DDF-F0D3-53BA-C6CE42947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28716" name="Line 2058">
              <a:extLst>
                <a:ext uri="{FF2B5EF4-FFF2-40B4-BE49-F238E27FC236}">
                  <a16:creationId xmlns:a16="http://schemas.microsoft.com/office/drawing/2014/main" id="{E08378C4-FCFB-F834-43F4-8D9272F9F6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2AAAD5D-8E9C-FD79-94C2-D8F12CD4C80E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2159000"/>
            <a:ext cx="3276600" cy="2811463"/>
            <a:chOff x="2895600" y="2159383"/>
            <a:chExt cx="3276600" cy="2811295"/>
          </a:xfrm>
        </p:grpSpPr>
        <p:cxnSp>
          <p:nvCxnSpPr>
            <p:cNvPr id="28694" name="Straight Connector 50">
              <a:extLst>
                <a:ext uri="{FF2B5EF4-FFF2-40B4-BE49-F238E27FC236}">
                  <a16:creationId xmlns:a16="http://schemas.microsoft.com/office/drawing/2014/main" id="{1ECEB4F3-E8A6-408A-15C5-CADF9F6C5F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95600" y="3930171"/>
              <a:ext cx="1425841" cy="1040507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5" name="Straight Connector 51">
              <a:extLst>
                <a:ext uri="{FF2B5EF4-FFF2-40B4-BE49-F238E27FC236}">
                  <a16:creationId xmlns:a16="http://schemas.microsoft.com/office/drawing/2014/main" id="{420CC915-7A69-DE87-553A-97876B0CA2B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012194" y="3920235"/>
              <a:ext cx="158243" cy="1018618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6" name="Rectangle 30">
              <a:extLst>
                <a:ext uri="{FF2B5EF4-FFF2-40B4-BE49-F238E27FC236}">
                  <a16:creationId xmlns:a16="http://schemas.microsoft.com/office/drawing/2014/main" id="{F309D9FD-D593-FD32-D634-6A4C6A978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2159383"/>
              <a:ext cx="3276600" cy="1745387"/>
            </a:xfrm>
            <a:prstGeom prst="rect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9EDB521-588D-56C2-4FF8-2B60153F9533}"/>
              </a:ext>
            </a:extLst>
          </p:cNvPr>
          <p:cNvCxnSpPr>
            <a:cxnSpLocks/>
          </p:cNvCxnSpPr>
          <p:nvPr/>
        </p:nvCxnSpPr>
        <p:spPr bwMode="auto">
          <a:xfrm flipV="1">
            <a:off x="2470150" y="3100388"/>
            <a:ext cx="2952750" cy="111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7B3227A-5799-1292-A360-5F06213DC15A}"/>
              </a:ext>
            </a:extLst>
          </p:cNvPr>
          <p:cNvGrpSpPr>
            <a:grpSpLocks/>
          </p:cNvGrpSpPr>
          <p:nvPr/>
        </p:nvGrpSpPr>
        <p:grpSpPr bwMode="auto">
          <a:xfrm>
            <a:off x="2451100" y="2438400"/>
            <a:ext cx="2914650" cy="1223963"/>
            <a:chOff x="279401" y="2673882"/>
            <a:chExt cx="2915782" cy="1224321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C7C90C9-9575-AF24-FF89-AABDDC5B747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18748" y="3466277"/>
              <a:ext cx="476435" cy="43192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D3A3A0C0-EDAC-5FF9-BE06-F38850F34C1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9401" y="2673882"/>
              <a:ext cx="635247" cy="5033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ADE6F2D-03FD-1F1D-F335-1F9FDB875E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4648" y="2688174"/>
              <a:ext cx="1785043" cy="121002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78BB27D-78C7-841E-5F02-740D60054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847975"/>
            <a:ext cx="2078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cs typeface="Calibri" panose="020F0502020204030204" pitchFamily="34" charset="0"/>
              </a:rPr>
              <a:t>Line of sight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95BA433-BD65-24F9-3527-18C5FF64B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733550"/>
            <a:ext cx="327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>
                <a:solidFill>
                  <a:schemeClr val="tx1"/>
                </a:solidFill>
                <a:cs typeface="Calibri" panose="020F0502020204030204" pitchFamily="34" charset="0"/>
              </a:rPr>
              <a:t>Propagation</a:t>
            </a:r>
            <a:r>
              <a:rPr lang="en-US" altLang="en-US" sz="20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 Paths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0AB55F3-E71C-D169-B35E-F1E14D9CF0DF}"/>
              </a:ext>
            </a:extLst>
          </p:cNvPr>
          <p:cNvGrpSpPr>
            <a:grpSpLocks/>
          </p:cNvGrpSpPr>
          <p:nvPr/>
        </p:nvGrpSpPr>
        <p:grpSpPr bwMode="auto">
          <a:xfrm>
            <a:off x="2470150" y="2643188"/>
            <a:ext cx="2820988" cy="1027112"/>
            <a:chOff x="3067878" y="2643511"/>
            <a:chExt cx="2819980" cy="1026535"/>
          </a:xfrm>
        </p:grpSpPr>
        <p:grpSp>
          <p:nvGrpSpPr>
            <p:cNvPr id="28685" name="Group 9">
              <a:extLst>
                <a:ext uri="{FF2B5EF4-FFF2-40B4-BE49-F238E27FC236}">
                  <a16:creationId xmlns:a16="http://schemas.microsoft.com/office/drawing/2014/main" id="{3F74E342-698D-6362-7026-29267A7DA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7878" y="2643511"/>
              <a:ext cx="2799522" cy="358239"/>
              <a:chOff x="2971800" y="2819400"/>
              <a:chExt cx="2799522" cy="358239"/>
            </a:xfrm>
          </p:grpSpPr>
          <p:cxnSp>
            <p:nvCxnSpPr>
              <p:cNvPr id="28689" name="Straight Arrow Connector 5">
                <a:extLst>
                  <a:ext uri="{FF2B5EF4-FFF2-40B4-BE49-F238E27FC236}">
                    <a16:creationId xmlns:a16="http://schemas.microsoft.com/office/drawing/2014/main" id="{144BC636-3F78-3D6C-D44A-EC629140328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52050" y="2819400"/>
                <a:ext cx="1219272" cy="304800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690" name="Straight Arrow Connector 37">
                <a:extLst>
                  <a:ext uri="{FF2B5EF4-FFF2-40B4-BE49-F238E27FC236}">
                    <a16:creationId xmlns:a16="http://schemas.microsoft.com/office/drawing/2014/main" id="{CE2363A9-1209-42B8-2563-7C669E2D60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971800" y="2819400"/>
                <a:ext cx="1580250" cy="358239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686" name="Group 41">
              <a:extLst>
                <a:ext uri="{FF2B5EF4-FFF2-40B4-BE49-F238E27FC236}">
                  <a16:creationId xmlns:a16="http://schemas.microsoft.com/office/drawing/2014/main" id="{88A83923-C40C-9953-F742-D4B45F41EB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8336" y="3152327"/>
              <a:ext cx="2799522" cy="517719"/>
              <a:chOff x="2971800" y="3124200"/>
              <a:chExt cx="2799522" cy="517719"/>
            </a:xfrm>
          </p:grpSpPr>
          <p:cxnSp>
            <p:nvCxnSpPr>
              <p:cNvPr id="28687" name="Straight Arrow Connector 42">
                <a:extLst>
                  <a:ext uri="{FF2B5EF4-FFF2-40B4-BE49-F238E27FC236}">
                    <a16:creationId xmlns:a16="http://schemas.microsoft.com/office/drawing/2014/main" id="{61EA3755-A3DB-9C12-CFF9-0BC0E694447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342381" y="3124200"/>
                <a:ext cx="1428941" cy="517719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688" name="Straight Arrow Connector 43">
                <a:extLst>
                  <a:ext uri="{FF2B5EF4-FFF2-40B4-BE49-F238E27FC236}">
                    <a16:creationId xmlns:a16="http://schemas.microsoft.com/office/drawing/2014/main" id="{E20E313E-677C-675B-6349-519C8DC7B2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971800" y="3177640"/>
                <a:ext cx="1370581" cy="456954"/>
              </a:xfrm>
              <a:prstGeom prst="straightConnector1">
                <a:avLst/>
              </a:prstGeom>
              <a:noFill/>
              <a:ln w="9525" algn="ctr">
                <a:solidFill>
                  <a:schemeClr val="accent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D6C385F-5820-0D52-6AB6-0D9BDC496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8" y="3181350"/>
            <a:ext cx="1739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accent2"/>
                </a:solidFill>
                <a:cs typeface="Calibri" panose="020F0502020204030204" pitchFamily="34" charset="0"/>
              </a:rPr>
              <a:t>One bounce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A60BA22-89F2-78D1-8B22-033F530B8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2517775"/>
            <a:ext cx="1739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7030A0"/>
                </a:solidFill>
                <a:cs typeface="Calibri" panose="020F0502020204030204" pitchFamily="34" charset="0"/>
              </a:rPr>
              <a:t>Two bounces</a:t>
            </a:r>
          </a:p>
        </p:txBody>
      </p:sp>
      <p:sp>
        <p:nvSpPr>
          <p:cNvPr id="75" name="TextBox 10">
            <a:extLst>
              <a:ext uri="{FF2B5EF4-FFF2-40B4-BE49-F238E27FC236}">
                <a16:creationId xmlns:a16="http://schemas.microsoft.com/office/drawing/2014/main" id="{A3FEE3F2-6538-5F13-2F0A-CEBA7279A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1447800"/>
            <a:ext cx="3200400" cy="30469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400" b="0" i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Channel Impairments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path has its own attenuation &amp; delay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distortion due to multiple paths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Additive thermal noise &amp; interference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2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in Lecture 12</a:t>
            </a:r>
          </a:p>
        </p:txBody>
      </p: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B791CC6B-3219-9D47-6771-6365FFF61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55688"/>
            <a:ext cx="457200" cy="23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 b="1" kern="12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8A4F383B-57F6-DC42-9E9F-598F32A67C21}" type="slidenum">
              <a:rPr lang="en-US" altLang="en-US" sz="1000" smtClean="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00" dirty="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0" grpId="0"/>
      <p:bldP spid="33" grpId="0"/>
      <p:bldP spid="72" grpId="0"/>
      <p:bldP spid="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050">
            <a:extLst>
              <a:ext uri="{FF2B5EF4-FFF2-40B4-BE49-F238E27FC236}">
                <a16:creationId xmlns:a16="http://schemas.microsoft.com/office/drawing/2014/main" id="{88695134-E10C-E4BC-41A9-872FC8F2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Receiver Analog/RF Front End</a:t>
            </a:r>
          </a:p>
        </p:txBody>
      </p:sp>
      <p:grpSp>
        <p:nvGrpSpPr>
          <p:cNvPr id="40964" name="Group 25">
            <a:extLst>
              <a:ext uri="{FF2B5EF4-FFF2-40B4-BE49-F238E27FC236}">
                <a16:creationId xmlns:a16="http://schemas.microsoft.com/office/drawing/2014/main" id="{2BCCC86C-ADBD-2510-04E9-29C08F585A33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29730" name="Text Box 2053">
              <a:extLst>
                <a:ext uri="{FF2B5EF4-FFF2-40B4-BE49-F238E27FC236}">
                  <a16:creationId xmlns:a16="http://schemas.microsoft.com/office/drawing/2014/main" id="{0EB3768E-1908-D635-E95E-86E05A525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29731" name="Text Box 2053">
              <a:extLst>
                <a:ext uri="{FF2B5EF4-FFF2-40B4-BE49-F238E27FC236}">
                  <a16:creationId xmlns:a16="http://schemas.microsoft.com/office/drawing/2014/main" id="{3341AF55-37D6-D6A1-CB26-1A9F58213C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29732" name="Line 2054">
              <a:extLst>
                <a:ext uri="{FF2B5EF4-FFF2-40B4-BE49-F238E27FC236}">
                  <a16:creationId xmlns:a16="http://schemas.microsoft.com/office/drawing/2014/main" id="{CF019238-E508-EFD7-04FD-F90449737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33" name="Text Box 2055">
              <a:extLst>
                <a:ext uri="{FF2B5EF4-FFF2-40B4-BE49-F238E27FC236}">
                  <a16:creationId xmlns:a16="http://schemas.microsoft.com/office/drawing/2014/main" id="{AD2B3548-8985-09D4-0A5F-60C6B6DBA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9734" name="Line 2056">
              <a:extLst>
                <a:ext uri="{FF2B5EF4-FFF2-40B4-BE49-F238E27FC236}">
                  <a16:creationId xmlns:a16="http://schemas.microsoft.com/office/drawing/2014/main" id="{40AE00BF-C47F-429D-CD9B-B0667AC266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35" name="Text Box 2057">
              <a:extLst>
                <a:ext uri="{FF2B5EF4-FFF2-40B4-BE49-F238E27FC236}">
                  <a16:creationId xmlns:a16="http://schemas.microsoft.com/office/drawing/2014/main" id="{86D84835-EFBE-E0E1-E1F4-5FD7D9CE2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9736" name="Line 2058">
              <a:extLst>
                <a:ext uri="{FF2B5EF4-FFF2-40B4-BE49-F238E27FC236}">
                  <a16:creationId xmlns:a16="http://schemas.microsoft.com/office/drawing/2014/main" id="{7BBBD5FD-BBE0-557C-56A1-B0B0AA3611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37" name="Text Box 2059">
              <a:extLst>
                <a:ext uri="{FF2B5EF4-FFF2-40B4-BE49-F238E27FC236}">
                  <a16:creationId xmlns:a16="http://schemas.microsoft.com/office/drawing/2014/main" id="{E748DA4E-0331-2381-45A0-9C53203025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29738" name="Text Box 2061">
              <a:extLst>
                <a:ext uri="{FF2B5EF4-FFF2-40B4-BE49-F238E27FC236}">
                  <a16:creationId xmlns:a16="http://schemas.microsoft.com/office/drawing/2014/main" id="{4111611D-95CC-3942-DA25-383AFCFF7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29739" name="Line 2062">
              <a:extLst>
                <a:ext uri="{FF2B5EF4-FFF2-40B4-BE49-F238E27FC236}">
                  <a16:creationId xmlns:a16="http://schemas.microsoft.com/office/drawing/2014/main" id="{E1DC3629-1585-1ADC-F063-08C3B7524D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40" name="Text Box 2063">
              <a:extLst>
                <a:ext uri="{FF2B5EF4-FFF2-40B4-BE49-F238E27FC236}">
                  <a16:creationId xmlns:a16="http://schemas.microsoft.com/office/drawing/2014/main" id="{AEE4D92F-B07C-C4B9-66D0-88CA5AD93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29741" name="Line 2064">
              <a:extLst>
                <a:ext uri="{FF2B5EF4-FFF2-40B4-BE49-F238E27FC236}">
                  <a16:creationId xmlns:a16="http://schemas.microsoft.com/office/drawing/2014/main" id="{FCA28C65-5121-5EEB-24BB-C522ED6F6C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42" name="Rectangle 2065">
              <a:extLst>
                <a:ext uri="{FF2B5EF4-FFF2-40B4-BE49-F238E27FC236}">
                  <a16:creationId xmlns:a16="http://schemas.microsoft.com/office/drawing/2014/main" id="{438F527A-A8C7-54EE-F28F-070F94D2E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9743" name="Text Box 2066">
              <a:extLst>
                <a:ext uri="{FF2B5EF4-FFF2-40B4-BE49-F238E27FC236}">
                  <a16:creationId xmlns:a16="http://schemas.microsoft.com/office/drawing/2014/main" id="{DF86A2C5-30EC-8D35-AC70-202E7C099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29744" name="Text Box 2067">
              <a:extLst>
                <a:ext uri="{FF2B5EF4-FFF2-40B4-BE49-F238E27FC236}">
                  <a16:creationId xmlns:a16="http://schemas.microsoft.com/office/drawing/2014/main" id="{5CFD78A5-AB04-A5F7-4D25-C6FFB4A4A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29745" name="Rectangle 2068">
              <a:extLst>
                <a:ext uri="{FF2B5EF4-FFF2-40B4-BE49-F238E27FC236}">
                  <a16:creationId xmlns:a16="http://schemas.microsoft.com/office/drawing/2014/main" id="{FF9A3F16-965C-016A-90FD-725E503F8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9746" name="Text Box 2069">
              <a:extLst>
                <a:ext uri="{FF2B5EF4-FFF2-40B4-BE49-F238E27FC236}">
                  <a16:creationId xmlns:a16="http://schemas.microsoft.com/office/drawing/2014/main" id="{4AB18C7E-0130-3FFE-EFA1-55C54CFCF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9747" name="Text Box 2070">
              <a:extLst>
                <a:ext uri="{FF2B5EF4-FFF2-40B4-BE49-F238E27FC236}">
                  <a16:creationId xmlns:a16="http://schemas.microsoft.com/office/drawing/2014/main" id="{99DE71BD-C2F6-9F56-A598-2771F6756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9748" name="Text Box 2072">
              <a:extLst>
                <a:ext uri="{FF2B5EF4-FFF2-40B4-BE49-F238E27FC236}">
                  <a16:creationId xmlns:a16="http://schemas.microsoft.com/office/drawing/2014/main" id="{24EDB6C4-15C3-A5CA-4DB1-3817E570D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29749" name="Line 2058">
              <a:extLst>
                <a:ext uri="{FF2B5EF4-FFF2-40B4-BE49-F238E27FC236}">
                  <a16:creationId xmlns:a16="http://schemas.microsoft.com/office/drawing/2014/main" id="{D5645028-EBAB-F9A1-301B-36B60FDACF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A671CEA-24EF-7E90-3C74-9E1E8D75961A}"/>
              </a:ext>
            </a:extLst>
          </p:cNvPr>
          <p:cNvGrpSpPr>
            <a:grpSpLocks/>
          </p:cNvGrpSpPr>
          <p:nvPr/>
        </p:nvGrpSpPr>
        <p:grpSpPr bwMode="auto">
          <a:xfrm>
            <a:off x="3787775" y="2084388"/>
            <a:ext cx="4746625" cy="2886075"/>
            <a:chOff x="305819" y="1942478"/>
            <a:chExt cx="4745907" cy="3027985"/>
          </a:xfrm>
        </p:grpSpPr>
        <p:cxnSp>
          <p:nvCxnSpPr>
            <p:cNvPr id="29727" name="Straight Connector 5">
              <a:extLst>
                <a:ext uri="{FF2B5EF4-FFF2-40B4-BE49-F238E27FC236}">
                  <a16:creationId xmlns:a16="http://schemas.microsoft.com/office/drawing/2014/main" id="{9AD4CF45-2A85-1636-C8AA-9DE25760C6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5819" y="4089400"/>
              <a:ext cx="1808731" cy="881063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8" name="Straight Connector 54">
              <a:extLst>
                <a:ext uri="{FF2B5EF4-FFF2-40B4-BE49-F238E27FC236}">
                  <a16:creationId xmlns:a16="http://schemas.microsoft.com/office/drawing/2014/main" id="{5CAD9B05-2A25-0B93-12A8-CBEF05FB258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451230" y="4076078"/>
              <a:ext cx="1600496" cy="894385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29" name="Rectangle 35">
              <a:extLst>
                <a:ext uri="{FF2B5EF4-FFF2-40B4-BE49-F238E27FC236}">
                  <a16:creationId xmlns:a16="http://schemas.microsoft.com/office/drawing/2014/main" id="{138D2A57-291D-CA04-98F1-43193B3B3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19" y="1942478"/>
              <a:ext cx="4723381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35FA9D1-573B-534E-D461-2E7A76C15A3D}"/>
              </a:ext>
            </a:extLst>
          </p:cNvPr>
          <p:cNvGrpSpPr>
            <a:grpSpLocks/>
          </p:cNvGrpSpPr>
          <p:nvPr/>
        </p:nvGrpSpPr>
        <p:grpSpPr bwMode="auto">
          <a:xfrm>
            <a:off x="3922713" y="2289174"/>
            <a:ext cx="4710112" cy="1700656"/>
            <a:chOff x="3923331" y="2289356"/>
            <a:chExt cx="4709693" cy="1700975"/>
          </a:xfrm>
        </p:grpSpPr>
        <p:sp>
          <p:nvSpPr>
            <p:cNvPr id="29705" name="Oval 136">
              <a:extLst>
                <a:ext uri="{FF2B5EF4-FFF2-40B4-BE49-F238E27FC236}">
                  <a16:creationId xmlns:a16="http://schemas.microsoft.com/office/drawing/2014/main" id="{2B2235D9-E991-CD6E-8E04-89128910D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0638" y="2617693"/>
              <a:ext cx="533400" cy="53334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32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9706" name="Line 13">
              <a:extLst>
                <a:ext uri="{FF2B5EF4-FFF2-40B4-BE49-F238E27FC236}">
                  <a16:creationId xmlns:a16="http://schemas.microsoft.com/office/drawing/2014/main" id="{9E803212-E94F-9448-911D-8F560B1F6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6838" y="2693885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7" name="Line 14">
              <a:extLst>
                <a:ext uri="{FF2B5EF4-FFF2-40B4-BE49-F238E27FC236}">
                  <a16:creationId xmlns:a16="http://schemas.microsoft.com/office/drawing/2014/main" id="{F0341F61-24F8-E09F-3F52-9BFD2CAD5C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86838" y="2693885"/>
              <a:ext cx="381000" cy="3809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8" name="Line 15">
              <a:extLst>
                <a:ext uri="{FF2B5EF4-FFF2-40B4-BE49-F238E27FC236}">
                  <a16:creationId xmlns:a16="http://schemas.microsoft.com/office/drawing/2014/main" id="{44FB08CA-9044-7110-2E7D-77ADA7E1A2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97566" y="3131986"/>
              <a:ext cx="409" cy="435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9" name="Text Box 17">
              <a:extLst>
                <a:ext uri="{FF2B5EF4-FFF2-40B4-BE49-F238E27FC236}">
                  <a16:creationId xmlns:a16="http://schemas.microsoft.com/office/drawing/2014/main" id="{492C33EA-E756-3295-EB19-DE2C97429F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7019" y="3442257"/>
              <a:ext cx="1576388" cy="548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1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cos(2 p 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  <a:sym typeface="Symbol" pitchFamily="2" charset="2"/>
                </a:rPr>
                <a:t>f</a:t>
              </a:r>
              <a:r>
                <a:rPr lang="en-US" altLang="en-US" sz="1800" i="1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c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 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grpSp>
          <p:nvGrpSpPr>
            <p:cNvPr id="29710" name="Group 2">
              <a:extLst>
                <a:ext uri="{FF2B5EF4-FFF2-40B4-BE49-F238E27FC236}">
                  <a16:creationId xmlns:a16="http://schemas.microsoft.com/office/drawing/2014/main" id="{C12D976B-83A6-5978-06A0-A68FE20176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93224" y="2632342"/>
              <a:ext cx="939800" cy="1207955"/>
              <a:chOff x="805065" y="1861109"/>
              <a:chExt cx="939800" cy="1207955"/>
            </a:xfrm>
          </p:grpSpPr>
          <p:sp>
            <p:nvSpPr>
              <p:cNvPr id="29723" name="Line 32">
                <a:extLst>
                  <a:ext uri="{FF2B5EF4-FFF2-40B4-BE49-F238E27FC236}">
                    <a16:creationId xmlns:a16="http://schemas.microsoft.com/office/drawing/2014/main" id="{5F47F37F-7202-4843-101F-1CB7A59D82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0865" y="2127779"/>
                <a:ext cx="254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4" name="Rectangle 178">
                <a:extLst>
                  <a:ext uri="{FF2B5EF4-FFF2-40B4-BE49-F238E27FC236}">
                    <a16:creationId xmlns:a16="http://schemas.microsoft.com/office/drawing/2014/main" id="{9A1255E2-A627-CDB7-3504-5FE14C95E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265" y="1861109"/>
                <a:ext cx="609600" cy="53334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solidFill>
                      <a:schemeClr val="tx1"/>
                    </a:solidFill>
                    <a:cs typeface="Calibri" panose="020F0502020204030204" pitchFamily="34" charset="0"/>
                  </a:rPr>
                  <a:t>A/D</a:t>
                </a:r>
              </a:p>
            </p:txBody>
          </p:sp>
          <p:cxnSp>
            <p:nvCxnSpPr>
              <p:cNvPr id="29725" name="Straight Arrow Connector 126">
                <a:extLst>
                  <a:ext uri="{FF2B5EF4-FFF2-40B4-BE49-F238E27FC236}">
                    <a16:creationId xmlns:a16="http://schemas.microsoft.com/office/drawing/2014/main" id="{F4D22283-059B-0917-1F8A-B835DD34141F}"/>
                  </a:ext>
                </a:extLst>
              </p:cNvPr>
              <p:cNvCxnSpPr>
                <a:cxnSpLocks noChangeShapeType="1"/>
                <a:endCxn id="29724" idx="2"/>
              </p:cNvCxnSpPr>
              <p:nvPr/>
            </p:nvCxnSpPr>
            <p:spPr bwMode="auto">
              <a:xfrm flipV="1">
                <a:off x="1186065" y="2394451"/>
                <a:ext cx="0" cy="30476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26" name="TextBox 127">
                <a:extLst>
                  <a:ext uri="{FF2B5EF4-FFF2-40B4-BE49-F238E27FC236}">
                    <a16:creationId xmlns:a16="http://schemas.microsoft.com/office/drawing/2014/main" id="{35ED2A81-0EA2-697E-6689-F420BC4B18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5065" y="2699217"/>
                <a:ext cx="762000" cy="369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i="1">
                    <a:solidFill>
                      <a:schemeClr val="tx1"/>
                    </a:solidFill>
                    <a:cs typeface="Calibri" panose="020F0502020204030204" pitchFamily="34" charset="0"/>
                    <a:sym typeface="Symbol" pitchFamily="2" charset="2"/>
                  </a:rPr>
                  <a:t>f</a:t>
                </a:r>
                <a:r>
                  <a:rPr lang="en-US" altLang="en-US" sz="1800" baseline="-25000">
                    <a:solidFill>
                      <a:schemeClr val="tx1"/>
                    </a:solidFill>
                    <a:cs typeface="Calibri" panose="020F0502020204030204" pitchFamily="34" charset="0"/>
                  </a:rPr>
                  <a:t>s</a:t>
                </a:r>
                <a:endPara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711" name="Rectangle 178">
              <a:extLst>
                <a:ext uri="{FF2B5EF4-FFF2-40B4-BE49-F238E27FC236}">
                  <a16:creationId xmlns:a16="http://schemas.microsoft.com/office/drawing/2014/main" id="{5A30FB83-5603-CB83-94F1-1061E46C1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739" y="2632342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BPF</a:t>
              </a:r>
            </a:p>
          </p:txBody>
        </p:sp>
        <p:grpSp>
          <p:nvGrpSpPr>
            <p:cNvPr id="29712" name="Group 47">
              <a:extLst>
                <a:ext uri="{FF2B5EF4-FFF2-40B4-BE49-F238E27FC236}">
                  <a16:creationId xmlns:a16="http://schemas.microsoft.com/office/drawing/2014/main" id="{50E21E23-4222-0EEF-06C4-6BBAA7FE58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4501" y="2549810"/>
              <a:ext cx="774938" cy="629793"/>
              <a:chOff x="2663031" y="1437192"/>
              <a:chExt cx="774938" cy="629793"/>
            </a:xfrm>
          </p:grpSpPr>
          <p:sp>
            <p:nvSpPr>
              <p:cNvPr id="29721" name="Triangle 56">
                <a:extLst>
                  <a:ext uri="{FF2B5EF4-FFF2-40B4-BE49-F238E27FC236}">
                    <a16:creationId xmlns:a16="http://schemas.microsoft.com/office/drawing/2014/main" id="{6ECE950E-870F-A0A9-84AA-20A3E00E5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5664" y="1384680"/>
                <a:ext cx="629793" cy="734817"/>
              </a:xfrm>
              <a:prstGeom prst="triangle">
                <a:avLst>
                  <a:gd name="adj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22" name="Rectangle 178">
                <a:extLst>
                  <a:ext uri="{FF2B5EF4-FFF2-40B4-BE49-F238E27FC236}">
                    <a16:creationId xmlns:a16="http://schemas.microsoft.com/office/drawing/2014/main" id="{A14C1BAD-4C46-9F87-BADE-0029C338C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3031" y="1482324"/>
                <a:ext cx="609600" cy="533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LNA</a:t>
                </a:r>
              </a:p>
            </p:txBody>
          </p:sp>
        </p:grpSp>
        <p:sp>
          <p:nvSpPr>
            <p:cNvPr id="29713" name="Line 32">
              <a:extLst>
                <a:ext uri="{FF2B5EF4-FFF2-40B4-BE49-F238E27FC236}">
                  <a16:creationId xmlns:a16="http://schemas.microsoft.com/office/drawing/2014/main" id="{65A2B2D8-E44D-C5AC-47CE-9A37E3C3B4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2819" y="287617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4" name="Line 32">
              <a:extLst>
                <a:ext uri="{FF2B5EF4-FFF2-40B4-BE49-F238E27FC236}">
                  <a16:creationId xmlns:a16="http://schemas.microsoft.com/office/drawing/2014/main" id="{CD9311CB-72C3-3947-673E-31C166CD6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1339" y="2876174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5" name="Rectangle 178">
              <a:extLst>
                <a:ext uri="{FF2B5EF4-FFF2-40B4-BE49-F238E27FC236}">
                  <a16:creationId xmlns:a16="http://schemas.microsoft.com/office/drawing/2014/main" id="{C22FB1B4-F373-E4C8-45AA-03F9ED268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0" y="2642463"/>
              <a:ext cx="609600" cy="505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LPF</a:t>
              </a:r>
            </a:p>
          </p:txBody>
        </p:sp>
        <p:sp>
          <p:nvSpPr>
            <p:cNvPr id="29716" name="Line 32">
              <a:extLst>
                <a:ext uri="{FF2B5EF4-FFF2-40B4-BE49-F238E27FC236}">
                  <a16:creationId xmlns:a16="http://schemas.microsoft.com/office/drawing/2014/main" id="{52F3A625-D5C9-7B5C-CB77-71A45C510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4038" y="2884362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7" name="Line 32">
              <a:extLst>
                <a:ext uri="{FF2B5EF4-FFF2-40B4-BE49-F238E27FC236}">
                  <a16:creationId xmlns:a16="http://schemas.microsoft.com/office/drawing/2014/main" id="{0BF22A0B-E5CF-CFE3-E695-CE31FB161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8400" y="2895360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8" name="Line 32">
              <a:extLst>
                <a:ext uri="{FF2B5EF4-FFF2-40B4-BE49-F238E27FC236}">
                  <a16:creationId xmlns:a16="http://schemas.microsoft.com/office/drawing/2014/main" id="{5BC5875A-7040-BF60-B2CC-1BAB4E92E6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3635" y="2875705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9" name="Line 32">
              <a:extLst>
                <a:ext uri="{FF2B5EF4-FFF2-40B4-BE49-F238E27FC236}">
                  <a16:creationId xmlns:a16="http://schemas.microsoft.com/office/drawing/2014/main" id="{613E0626-3F7D-65B8-3E6F-932EDB81E0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10780" y="2441756"/>
              <a:ext cx="12855" cy="4229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20" name="Triangle 55">
              <a:extLst>
                <a:ext uri="{FF2B5EF4-FFF2-40B4-BE49-F238E27FC236}">
                  <a16:creationId xmlns:a16="http://schemas.microsoft.com/office/drawing/2014/main" id="{DF7FD8E4-0B3F-6574-E1D7-324EFE0E4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331" y="2289356"/>
              <a:ext cx="200608" cy="152400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63" name="TextBox 10">
            <a:extLst>
              <a:ext uri="{FF2B5EF4-FFF2-40B4-BE49-F238E27FC236}">
                <a16:creationId xmlns:a16="http://schemas.microsoft.com/office/drawing/2014/main" id="{1C88D9AE-7931-B09A-792F-918BDF9E5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1447800"/>
            <a:ext cx="320198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i="1">
                <a:solidFill>
                  <a:schemeClr val="tx1"/>
                </a:solidFill>
                <a:latin typeface="Times New Roman" panose="02020603050405020304" pitchFamily="18" charset="0"/>
              </a:rPr>
              <a:t>Mixer</a:t>
            </a:r>
            <a:r>
              <a:rPr lang="en-US" altLang="en-US" sz="2400">
                <a:solidFill>
                  <a:schemeClr val="tx1"/>
                </a:solidFill>
                <a:latin typeface="Times New Roman" panose="02020603050405020304" pitchFamily="18" charset="0"/>
              </a:rPr>
              <a:t>: Reduce circuit complexity by replacing multiplication by cosine with sampling device (single transistor)</a:t>
            </a:r>
          </a:p>
        </p:txBody>
      </p:sp>
      <p:sp>
        <p:nvSpPr>
          <p:cNvPr id="64" name="TextBox 10">
            <a:extLst>
              <a:ext uri="{FF2B5EF4-FFF2-40B4-BE49-F238E27FC236}">
                <a16:creationId xmlns:a16="http://schemas.microsoft.com/office/drawing/2014/main" id="{4CE3F14F-61E0-238E-B771-B8F07D933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3314700"/>
            <a:ext cx="320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1"/>
                </a:solidFill>
                <a:latin typeface="Times New Roman" panose="02020603050405020304" pitchFamily="18" charset="0"/>
              </a:rPr>
              <a:t>LPF selects replica of bandpass spectrum at baseband</a:t>
            </a:r>
            <a:endParaRPr lang="en-US" altLang="en-US" sz="2400" i="1" baseline="-250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4CF739C-11D3-0C85-3567-6D8F84264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1588" y="1676400"/>
            <a:ext cx="4722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>
                <a:solidFill>
                  <a:schemeClr val="tx1"/>
                </a:solidFill>
                <a:cs typeface="Calibri" panose="020F0502020204030204" pitchFamily="34" charset="0"/>
              </a:rPr>
              <a:t>LNA Low-Noise Amplifier</a:t>
            </a:r>
          </a:p>
        </p:txBody>
      </p:sp>
      <p:sp>
        <p:nvSpPr>
          <p:cNvPr id="55" name="Slide Number Placeholder 5">
            <a:extLst>
              <a:ext uri="{FF2B5EF4-FFF2-40B4-BE49-F238E27FC236}">
                <a16:creationId xmlns:a16="http://schemas.microsoft.com/office/drawing/2014/main" id="{081FFF42-0D2C-FA49-B544-B7E2CE48D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55688"/>
            <a:ext cx="457200" cy="23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 b="1" kern="12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8A4F383B-57F6-DC42-9E9F-598F32A67C21}" type="slidenum">
              <a:rPr lang="en-US" altLang="en-US" sz="1000" smtClean="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000" dirty="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5">
            <a:extLst>
              <a:ext uri="{FF2B5EF4-FFF2-40B4-BE49-F238E27FC236}">
                <a16:creationId xmlns:a16="http://schemas.microsoft.com/office/drawing/2014/main" id="{BC6C7993-51A8-D8ED-1394-7808947112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AC306FE6-E058-9E45-A4CA-7C04AE69F57A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4F783F71-40F6-2C88-5454-5FAA2C0B897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Baseband Equivalent Channel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414E382-2FDA-2E38-935D-82C080AC9422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Baseband discrete-time channel model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Combines transmitter carrier circuits, physical channel and receiver carrier circuits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One model uses cascade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of gain, FIR filter, and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additive noise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Fast simulation</a:t>
            </a:r>
          </a:p>
        </p:txBody>
      </p:sp>
      <p:sp>
        <p:nvSpPr>
          <p:cNvPr id="30724" name="Oval 50">
            <a:extLst>
              <a:ext uri="{FF2B5EF4-FFF2-40B4-BE49-F238E27FC236}">
                <a16:creationId xmlns:a16="http://schemas.microsoft.com/office/drawing/2014/main" id="{C2EC94AB-76F1-A51F-4AF0-B8D0C21AD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3" y="4267200"/>
            <a:ext cx="5202237" cy="20574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25" name="Line 36">
            <a:extLst>
              <a:ext uri="{FF2B5EF4-FFF2-40B4-BE49-F238E27FC236}">
                <a16:creationId xmlns:a16="http://schemas.microsoft.com/office/drawing/2014/main" id="{2F9F8066-94B1-98B3-CBB6-3C9AA321A2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3124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6" name="Line 37">
            <a:extLst>
              <a:ext uri="{FF2B5EF4-FFF2-40B4-BE49-F238E27FC236}">
                <a16:creationId xmlns:a16="http://schemas.microsoft.com/office/drawing/2014/main" id="{614EBB26-2489-9444-81E4-1FDF204D98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5400" y="33528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Line 38">
            <a:extLst>
              <a:ext uri="{FF2B5EF4-FFF2-40B4-BE49-F238E27FC236}">
                <a16:creationId xmlns:a16="http://schemas.microsoft.com/office/drawing/2014/main" id="{16888A84-1147-30DF-2BC4-C2E6C98D2FB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05400" y="31242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728" name="Object 39">
            <a:extLst>
              <a:ext uri="{FF2B5EF4-FFF2-40B4-BE49-F238E27FC236}">
                <a16:creationId xmlns:a16="http://schemas.microsoft.com/office/drawing/2014/main" id="{3CA022F1-42D5-35DD-83A9-AB587E0CCE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970127"/>
              </p:ext>
            </p:extLst>
          </p:nvPr>
        </p:nvGraphicFramePr>
        <p:xfrm>
          <a:off x="5105400" y="3200400"/>
          <a:ext cx="24606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797300" imgH="5270500" progId="Equation.3">
                  <p:embed/>
                </p:oleObj>
              </mc:Choice>
              <mc:Fallback>
                <p:oleObj name="Equation" r:id="rId2" imgW="3797300" imgH="52705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200400"/>
                        <a:ext cx="246063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Line 40">
            <a:extLst>
              <a:ext uri="{FF2B5EF4-FFF2-40B4-BE49-F238E27FC236}">
                <a16:creationId xmlns:a16="http://schemas.microsoft.com/office/drawing/2014/main" id="{75A1912B-3AA2-ED53-5E5E-C4FD5449850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3352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Line 41">
            <a:extLst>
              <a:ext uri="{FF2B5EF4-FFF2-40B4-BE49-F238E27FC236}">
                <a16:creationId xmlns:a16="http://schemas.microsoft.com/office/drawing/2014/main" id="{D09E14FB-2F11-A718-D3F1-AA5C72A5E82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3352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Line 48">
            <a:extLst>
              <a:ext uri="{FF2B5EF4-FFF2-40B4-BE49-F238E27FC236}">
                <a16:creationId xmlns:a16="http://schemas.microsoft.com/office/drawing/2014/main" id="{D3665308-D108-0A65-0F43-788E21542C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3351213"/>
            <a:ext cx="9144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Text Box 49">
            <a:extLst>
              <a:ext uri="{FF2B5EF4-FFF2-40B4-BE49-F238E27FC236}">
                <a16:creationId xmlns:a16="http://schemas.microsoft.com/office/drawing/2014/main" id="{3D0887E9-1897-9714-F12A-755E66A7E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149600"/>
            <a:ext cx="6858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latin typeface="Calibri" panose="020F0502020204030204" pitchFamily="34" charset="0"/>
                <a:cs typeface="Calibri" panose="020F0502020204030204" pitchFamily="34" charset="0"/>
              </a:rPr>
              <a:t>FIR</a:t>
            </a:r>
          </a:p>
        </p:txBody>
      </p:sp>
      <p:sp>
        <p:nvSpPr>
          <p:cNvPr id="30733" name="Oval 50">
            <a:extLst>
              <a:ext uri="{FF2B5EF4-FFF2-40B4-BE49-F238E27FC236}">
                <a16:creationId xmlns:a16="http://schemas.microsoft.com/office/drawing/2014/main" id="{60511759-FA46-0610-0DFC-AB1F7546C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32004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34" name="Line 52">
            <a:extLst>
              <a:ext uri="{FF2B5EF4-FFF2-40B4-BE49-F238E27FC236}">
                <a16:creationId xmlns:a16="http://schemas.microsoft.com/office/drawing/2014/main" id="{70503C73-7897-08FD-D8C4-FE3B53AF0A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77200" y="3505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Line 53">
            <a:extLst>
              <a:ext uri="{FF2B5EF4-FFF2-40B4-BE49-F238E27FC236}">
                <a16:creationId xmlns:a16="http://schemas.microsoft.com/office/drawing/2014/main" id="{6E0FD3A8-BB89-EE0B-0625-51A966DC7CD2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9600" y="3352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Text Box 57">
            <a:extLst>
              <a:ext uri="{FF2B5EF4-FFF2-40B4-BE49-F238E27FC236}">
                <a16:creationId xmlns:a16="http://schemas.microsoft.com/office/drawing/2014/main" id="{89F9EABF-2BE0-6807-9750-757695C06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3168650"/>
            <a:ext cx="45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+</a:t>
            </a:r>
          </a:p>
        </p:txBody>
      </p:sp>
      <p:sp>
        <p:nvSpPr>
          <p:cNvPr id="30737" name="Text Box 58">
            <a:extLst>
              <a:ext uri="{FF2B5EF4-FFF2-40B4-BE49-F238E27FC236}">
                <a16:creationId xmlns:a16="http://schemas.microsoft.com/office/drawing/2014/main" id="{345D7155-3F03-ADD9-ABF1-4BD439146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3733800"/>
            <a:ext cx="8382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latin typeface="Calibri" panose="020F0502020204030204" pitchFamily="34" charset="0"/>
                <a:cs typeface="Calibri" panose="020F0502020204030204" pitchFamily="34" charset="0"/>
              </a:rPr>
              <a:t>noise</a:t>
            </a:r>
          </a:p>
        </p:txBody>
      </p:sp>
      <p:sp>
        <p:nvSpPr>
          <p:cNvPr id="30738" name="Line 53">
            <a:extLst>
              <a:ext uri="{FF2B5EF4-FFF2-40B4-BE49-F238E27FC236}">
                <a16:creationId xmlns:a16="http://schemas.microsoft.com/office/drawing/2014/main" id="{0A87E96E-9836-5F2C-3C91-497284F62B2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0888" y="3810000"/>
            <a:ext cx="1814512" cy="1676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39" name="Line 53">
            <a:extLst>
              <a:ext uri="{FF2B5EF4-FFF2-40B4-BE49-F238E27FC236}">
                <a16:creationId xmlns:a16="http://schemas.microsoft.com/office/drawing/2014/main" id="{0A8E605A-B00F-F95F-114C-50EE5A50D8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3352800"/>
            <a:ext cx="1828800" cy="14398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0" name="Oval 50">
            <a:extLst>
              <a:ext uri="{FF2B5EF4-FFF2-40B4-BE49-F238E27FC236}">
                <a16:creationId xmlns:a16="http://schemas.microsoft.com/office/drawing/2014/main" id="{9E47DA18-34DD-3CBB-96AE-DBE0F4012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362200"/>
            <a:ext cx="5003800" cy="20574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41" name="Line 63">
            <a:extLst>
              <a:ext uri="{FF2B5EF4-FFF2-40B4-BE49-F238E27FC236}">
                <a16:creationId xmlns:a16="http://schemas.microsoft.com/office/drawing/2014/main" id="{2FFB74DD-85EA-3D9E-DBC2-CD4BA7D803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4800" y="3886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0742" name="Group 2">
            <a:extLst>
              <a:ext uri="{FF2B5EF4-FFF2-40B4-BE49-F238E27FC236}">
                <a16:creationId xmlns:a16="http://schemas.microsoft.com/office/drawing/2014/main" id="{E375046C-8CEA-E519-EEC5-EA1B644A2914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30743" name="Text Box 2053">
              <a:extLst>
                <a:ext uri="{FF2B5EF4-FFF2-40B4-BE49-F238E27FC236}">
                  <a16:creationId xmlns:a16="http://schemas.microsoft.com/office/drawing/2014/main" id="{0DCC2181-6663-CB0A-37EE-DB0BEE532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30744" name="Text Box 2053">
              <a:extLst>
                <a:ext uri="{FF2B5EF4-FFF2-40B4-BE49-F238E27FC236}">
                  <a16:creationId xmlns:a16="http://schemas.microsoft.com/office/drawing/2014/main" id="{DEA9649D-DA89-2EDA-718A-CBA812805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30745" name="Line 2054">
              <a:extLst>
                <a:ext uri="{FF2B5EF4-FFF2-40B4-BE49-F238E27FC236}">
                  <a16:creationId xmlns:a16="http://schemas.microsoft.com/office/drawing/2014/main" id="{7FC2A876-0943-AD1F-5C31-0C46E6FCDB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746" name="Text Box 2055">
              <a:extLst>
                <a:ext uri="{FF2B5EF4-FFF2-40B4-BE49-F238E27FC236}">
                  <a16:creationId xmlns:a16="http://schemas.microsoft.com/office/drawing/2014/main" id="{5236E227-A67A-1FA4-5840-F679424954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30747" name="Line 2056">
              <a:extLst>
                <a:ext uri="{FF2B5EF4-FFF2-40B4-BE49-F238E27FC236}">
                  <a16:creationId xmlns:a16="http://schemas.microsoft.com/office/drawing/2014/main" id="{E5786E4B-4CDF-E016-4423-2CD2C1F188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748" name="Text Box 2057">
              <a:extLst>
                <a:ext uri="{FF2B5EF4-FFF2-40B4-BE49-F238E27FC236}">
                  <a16:creationId xmlns:a16="http://schemas.microsoft.com/office/drawing/2014/main" id="{E2A535F3-2DDA-08A9-5473-50D5B5B3B9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30749" name="Line 2058">
              <a:extLst>
                <a:ext uri="{FF2B5EF4-FFF2-40B4-BE49-F238E27FC236}">
                  <a16:creationId xmlns:a16="http://schemas.microsoft.com/office/drawing/2014/main" id="{398D9663-3681-C13B-6C2B-6DEC6EB715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750" name="Text Box 2059">
              <a:extLst>
                <a:ext uri="{FF2B5EF4-FFF2-40B4-BE49-F238E27FC236}">
                  <a16:creationId xmlns:a16="http://schemas.microsoft.com/office/drawing/2014/main" id="{30F6DEF4-1A10-B8C8-21B6-23D8A7D408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30751" name="Text Box 2061">
              <a:extLst>
                <a:ext uri="{FF2B5EF4-FFF2-40B4-BE49-F238E27FC236}">
                  <a16:creationId xmlns:a16="http://schemas.microsoft.com/office/drawing/2014/main" id="{82DF2516-8D87-B9EF-1816-653DC35913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30752" name="Line 2062">
              <a:extLst>
                <a:ext uri="{FF2B5EF4-FFF2-40B4-BE49-F238E27FC236}">
                  <a16:creationId xmlns:a16="http://schemas.microsoft.com/office/drawing/2014/main" id="{14D34B07-CCAE-6F6A-8914-866089BF2A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753" name="Text Box 2063">
              <a:extLst>
                <a:ext uri="{FF2B5EF4-FFF2-40B4-BE49-F238E27FC236}">
                  <a16:creationId xmlns:a16="http://schemas.microsoft.com/office/drawing/2014/main" id="{C5192480-6F5F-480E-9437-0FC60FADC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30754" name="Line 2064">
              <a:extLst>
                <a:ext uri="{FF2B5EF4-FFF2-40B4-BE49-F238E27FC236}">
                  <a16:creationId xmlns:a16="http://schemas.microsoft.com/office/drawing/2014/main" id="{80A90BB6-97AE-A395-BC58-4DFDB9012F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755" name="Rectangle 2065">
              <a:extLst>
                <a:ext uri="{FF2B5EF4-FFF2-40B4-BE49-F238E27FC236}">
                  <a16:creationId xmlns:a16="http://schemas.microsoft.com/office/drawing/2014/main" id="{D40E0A72-CABC-B2C9-F0E2-8D3D31DF4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0756" name="Text Box 2066">
              <a:extLst>
                <a:ext uri="{FF2B5EF4-FFF2-40B4-BE49-F238E27FC236}">
                  <a16:creationId xmlns:a16="http://schemas.microsoft.com/office/drawing/2014/main" id="{D4B4755F-158E-6493-204E-91D6F6F2F7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30757" name="Text Box 2067">
              <a:extLst>
                <a:ext uri="{FF2B5EF4-FFF2-40B4-BE49-F238E27FC236}">
                  <a16:creationId xmlns:a16="http://schemas.microsoft.com/office/drawing/2014/main" id="{D0F8962F-319B-CADB-880E-52418EBF6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30758" name="Rectangle 2068">
              <a:extLst>
                <a:ext uri="{FF2B5EF4-FFF2-40B4-BE49-F238E27FC236}">
                  <a16:creationId xmlns:a16="http://schemas.microsoft.com/office/drawing/2014/main" id="{99D8168B-3E29-AF8E-BA0C-8675452E0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0759" name="Text Box 2069">
              <a:extLst>
                <a:ext uri="{FF2B5EF4-FFF2-40B4-BE49-F238E27FC236}">
                  <a16:creationId xmlns:a16="http://schemas.microsoft.com/office/drawing/2014/main" id="{CB877504-41C7-C5E0-7512-27F565C056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30760" name="Text Box 2070">
              <a:extLst>
                <a:ext uri="{FF2B5EF4-FFF2-40B4-BE49-F238E27FC236}">
                  <a16:creationId xmlns:a16="http://schemas.microsoft.com/office/drawing/2014/main" id="{0ECB0563-97F8-6740-EF90-65D78C7F3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30761" name="Text Box 2072">
              <a:extLst>
                <a:ext uri="{FF2B5EF4-FFF2-40B4-BE49-F238E27FC236}">
                  <a16:creationId xmlns:a16="http://schemas.microsoft.com/office/drawing/2014/main" id="{A3320CC9-3AFA-5869-D93E-4697BDD3B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30762" name="Line 2058">
              <a:extLst>
                <a:ext uri="{FF2B5EF4-FFF2-40B4-BE49-F238E27FC236}">
                  <a16:creationId xmlns:a16="http://schemas.microsoft.com/office/drawing/2014/main" id="{3B9A7982-D4CF-79A0-5C94-473814E1B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>
            <a:extLst>
              <a:ext uri="{FF2B5EF4-FFF2-40B4-BE49-F238E27FC236}">
                <a16:creationId xmlns:a16="http://schemas.microsoft.com/office/drawing/2014/main" id="{DFA06CF4-B7F7-C555-C922-389C58CE06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4923FC1F-411B-624C-957C-C782D0DC4E90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31746" name="Slide Number Placeholder 5">
            <a:extLst>
              <a:ext uri="{FF2B5EF4-FFF2-40B4-BE49-F238E27FC236}">
                <a16:creationId xmlns:a16="http://schemas.microsoft.com/office/drawing/2014/main" id="{36F51AA5-48B5-4ADB-31CC-C9280AA467CA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741BD44-FFE3-1342-8501-A9C2B332110B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1747" name="AutoShape 2">
            <a:extLst>
              <a:ext uri="{FF2B5EF4-FFF2-40B4-BE49-F238E27FC236}">
                <a16:creationId xmlns:a16="http://schemas.microsoft.com/office/drawing/2014/main" id="{561CD85C-C558-C6B8-1533-4919766052AC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Quad. Amplitude Demodulation</a:t>
            </a:r>
          </a:p>
        </p:txBody>
      </p:sp>
      <p:sp>
        <p:nvSpPr>
          <p:cNvPr id="31748" name="Line 4">
            <a:extLst>
              <a:ext uri="{FF2B5EF4-FFF2-40B4-BE49-F238E27FC236}">
                <a16:creationId xmlns:a16="http://schemas.microsoft.com/office/drawing/2014/main" id="{EA47DF7C-D24D-5366-376B-0062CF99D6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7913" y="1943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9" name="Text Box 6">
            <a:extLst>
              <a:ext uri="{FF2B5EF4-FFF2-40B4-BE49-F238E27FC236}">
                <a16:creationId xmlns:a16="http://schemas.microsoft.com/office/drawing/2014/main" id="{D54992AE-59A4-6E36-E06D-A87AA9FBC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4950" y="1638300"/>
            <a:ext cx="850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lang="en-US" altLang="en-US" sz="2400" i="1" baseline="-250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est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[</a:t>
            </a:r>
            <a:r>
              <a:rPr lang="en-US" altLang="en-US" sz="24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]</a:t>
            </a:r>
          </a:p>
        </p:txBody>
      </p:sp>
      <p:sp>
        <p:nvSpPr>
          <p:cNvPr id="31750" name="Rectangle 7">
            <a:extLst>
              <a:ext uri="{FF2B5EF4-FFF2-40B4-BE49-F238E27FC236}">
                <a16:creationId xmlns:a16="http://schemas.microsoft.com/office/drawing/2014/main" id="{017C2174-3292-3B18-3E4F-1DEB78340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1714500"/>
            <a:ext cx="1066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 dirty="0" err="1">
                <a:solidFill>
                  <a:schemeClr val="tx1"/>
                </a:solidFill>
                <a:cs typeface="Calibri" panose="020F0502020204030204" pitchFamily="34" charset="0"/>
              </a:rPr>
              <a:t>h</a:t>
            </a:r>
            <a:r>
              <a:rPr lang="en-US" altLang="en-US" sz="2400" i="1" baseline="-25000" dirty="0" err="1">
                <a:solidFill>
                  <a:schemeClr val="tx1"/>
                </a:solidFill>
                <a:cs typeface="Calibri" panose="020F0502020204030204" pitchFamily="34" charset="0"/>
              </a:rPr>
              <a:t>opt</a:t>
            </a:r>
            <a:r>
              <a:rPr lang="en-US" alt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[</a:t>
            </a:r>
            <a:r>
              <a:rPr lang="en-US" altLang="en-US" sz="2400" i="1" dirty="0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alt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]</a:t>
            </a:r>
          </a:p>
        </p:txBody>
      </p:sp>
      <p:sp>
        <p:nvSpPr>
          <p:cNvPr id="31751" name="Rectangle 8">
            <a:extLst>
              <a:ext uri="{FF2B5EF4-FFF2-40B4-BE49-F238E27FC236}">
                <a16:creationId xmlns:a16="http://schemas.microsoft.com/office/drawing/2014/main" id="{933310CC-76E8-39CE-E6C6-4E5FD5AC7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3" y="1714500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  </a:t>
            </a: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L</a:t>
            </a:r>
          </a:p>
        </p:txBody>
      </p:sp>
      <p:sp>
        <p:nvSpPr>
          <p:cNvPr id="31752" name="Line 9">
            <a:extLst>
              <a:ext uri="{FF2B5EF4-FFF2-40B4-BE49-F238E27FC236}">
                <a16:creationId xmlns:a16="http://schemas.microsoft.com/office/drawing/2014/main" id="{2BB4B39E-F231-FC43-BFDF-4FC7B223CE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07113" y="1943100"/>
            <a:ext cx="477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3" name="Line 10">
            <a:extLst>
              <a:ext uri="{FF2B5EF4-FFF2-40B4-BE49-F238E27FC236}">
                <a16:creationId xmlns:a16="http://schemas.microsoft.com/office/drawing/2014/main" id="{BB24FB82-05CA-5CFD-ACBD-5683581AA2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73713" y="17907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4" name="Oval 12">
            <a:extLst>
              <a:ext uri="{FF2B5EF4-FFF2-40B4-BE49-F238E27FC236}">
                <a16:creationId xmlns:a16="http://schemas.microsoft.com/office/drawing/2014/main" id="{8F89F87C-55F3-17E4-FF92-AF30AAB40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169545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3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55" name="Line 13">
            <a:extLst>
              <a:ext uri="{FF2B5EF4-FFF2-40B4-BE49-F238E27FC236}">
                <a16:creationId xmlns:a16="http://schemas.microsoft.com/office/drawing/2014/main" id="{F35125BD-68D8-E7F0-04BF-9A04BCAFBF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919413" y="177165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6" name="Line 14">
            <a:extLst>
              <a:ext uri="{FF2B5EF4-FFF2-40B4-BE49-F238E27FC236}">
                <a16:creationId xmlns:a16="http://schemas.microsoft.com/office/drawing/2014/main" id="{6B6CF11C-151B-359A-00E8-F2729359DC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19413" y="177165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7" name="Line 15">
            <a:extLst>
              <a:ext uri="{FF2B5EF4-FFF2-40B4-BE49-F238E27FC236}">
                <a16:creationId xmlns:a16="http://schemas.microsoft.com/office/drawing/2014/main" id="{5C9FB703-7CE7-9EA6-DBAA-86B0A5ECC3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8963" y="2209800"/>
            <a:ext cx="1587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8" name="Text Box 17">
            <a:extLst>
              <a:ext uri="{FF2B5EF4-FFF2-40B4-BE49-F238E27FC236}">
                <a16:creationId xmlns:a16="http://schemas.microsoft.com/office/drawing/2014/main" id="{D8F21F86-F705-42DB-BCA2-B7B9FE0AB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50" y="2324100"/>
            <a:ext cx="1576388" cy="54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tx1"/>
                </a:solidFill>
                <a:cs typeface="Calibri" panose="020F0502020204030204" pitchFamily="34" charset="0"/>
              </a:rPr>
              <a:t>cos(</a:t>
            </a:r>
            <a:r>
              <a:rPr lang="en-US" altLang="en-US" sz="1800" b="1">
                <a:solidFill>
                  <a:schemeClr val="tx1"/>
                </a:solidFill>
                <a:cs typeface="Calibri" panose="020F0502020204030204" pitchFamily="34" charset="0"/>
                <a:sym typeface="Symbol" pitchFamily="2" charset="2"/>
              </a:rPr>
              <a:t></a:t>
            </a:r>
            <a:r>
              <a:rPr lang="en-US" altLang="en-US" sz="1600" b="1" baseline="-25000">
                <a:solidFill>
                  <a:schemeClr val="tx1"/>
                </a:solidFill>
                <a:cs typeface="Calibri" panose="020F0502020204030204" pitchFamily="34" charset="0"/>
              </a:rPr>
              <a:t>0</a:t>
            </a:r>
            <a:r>
              <a:rPr lang="en-US" altLang="en-US" sz="1600" b="1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en-US" altLang="en-US" sz="1600" b="1" i="1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altLang="en-US" sz="1600" b="1">
                <a:solidFill>
                  <a:schemeClr val="tx1"/>
                </a:solidFill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1759" name="Line 18">
            <a:extLst>
              <a:ext uri="{FF2B5EF4-FFF2-40B4-BE49-F238E27FC236}">
                <a16:creationId xmlns:a16="http://schemas.microsoft.com/office/drawing/2014/main" id="{FE8D2748-B28B-76B7-B609-1CBF0E35A9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08550" y="357346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0" name="Rectangle 21">
            <a:extLst>
              <a:ext uri="{FF2B5EF4-FFF2-40B4-BE49-F238E27FC236}">
                <a16:creationId xmlns:a16="http://schemas.microsoft.com/office/drawing/2014/main" id="{55B165C1-A33D-FE1A-0C88-DB3EA835C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1750" y="3344863"/>
            <a:ext cx="1066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h</a:t>
            </a:r>
            <a:r>
              <a:rPr lang="en-US" altLang="en-US" sz="2400" i="1" baseline="-25000">
                <a:solidFill>
                  <a:schemeClr val="tx1"/>
                </a:solidFill>
                <a:cs typeface="Calibri" panose="020F0502020204030204" pitchFamily="34" charset="0"/>
              </a:rPr>
              <a:t>opt</a:t>
            </a: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[</a:t>
            </a: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]</a:t>
            </a:r>
          </a:p>
        </p:txBody>
      </p:sp>
      <p:sp>
        <p:nvSpPr>
          <p:cNvPr id="31761" name="Rectangle 22">
            <a:extLst>
              <a:ext uri="{FF2B5EF4-FFF2-40B4-BE49-F238E27FC236}">
                <a16:creationId xmlns:a16="http://schemas.microsoft.com/office/drawing/2014/main" id="{549E3E50-6EEA-5950-AF66-86A904308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50" y="3344863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  </a:t>
            </a: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L</a:t>
            </a:r>
          </a:p>
        </p:txBody>
      </p:sp>
      <p:sp>
        <p:nvSpPr>
          <p:cNvPr id="31762" name="Line 23">
            <a:extLst>
              <a:ext uri="{FF2B5EF4-FFF2-40B4-BE49-F238E27FC236}">
                <a16:creationId xmlns:a16="http://schemas.microsoft.com/office/drawing/2014/main" id="{1B28CD79-DEC7-6C08-DF84-85427D11EB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27750" y="357346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3" name="Line 24">
            <a:extLst>
              <a:ext uri="{FF2B5EF4-FFF2-40B4-BE49-F238E27FC236}">
                <a16:creationId xmlns:a16="http://schemas.microsoft.com/office/drawing/2014/main" id="{A1153A49-B02F-0EC0-CA02-B76527843C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94350" y="342106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4" name="Oval 25">
            <a:extLst>
              <a:ext uri="{FF2B5EF4-FFF2-40B4-BE49-F238E27FC236}">
                <a16:creationId xmlns:a16="http://schemas.microsoft.com/office/drawing/2014/main" id="{F9CC0FC8-BE7E-E904-C36A-369F461DF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3850" y="3325813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3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5" name="Line 26">
            <a:extLst>
              <a:ext uri="{FF2B5EF4-FFF2-40B4-BE49-F238E27FC236}">
                <a16:creationId xmlns:a16="http://schemas.microsoft.com/office/drawing/2014/main" id="{F5FBCA7B-A435-0D5C-AB99-942B41982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2940050" y="3402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6" name="Line 27">
            <a:extLst>
              <a:ext uri="{FF2B5EF4-FFF2-40B4-BE49-F238E27FC236}">
                <a16:creationId xmlns:a16="http://schemas.microsoft.com/office/drawing/2014/main" id="{A40F407C-EDD5-241C-CB6C-7D72DF5710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0050" y="3402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7" name="Text Box 28">
            <a:extLst>
              <a:ext uri="{FF2B5EF4-FFF2-40B4-BE49-F238E27FC236}">
                <a16:creationId xmlns:a16="http://schemas.microsoft.com/office/drawing/2014/main" id="{7EC23DFD-05B3-B455-B63D-0E5A7EFAA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0775" y="3924300"/>
            <a:ext cx="1576388" cy="54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tx1"/>
                </a:solidFill>
                <a:cs typeface="Calibri" panose="020F0502020204030204" pitchFamily="34" charset="0"/>
                <a:sym typeface="Symbol" pitchFamily="2" charset="2"/>
              </a:rPr>
              <a:t></a:t>
            </a:r>
            <a:r>
              <a:rPr lang="en-US" altLang="en-US" sz="1600" b="1">
                <a:solidFill>
                  <a:schemeClr val="tx1"/>
                </a:solidFill>
                <a:cs typeface="Calibri" panose="020F0502020204030204" pitchFamily="34" charset="0"/>
              </a:rPr>
              <a:t>sin(</a:t>
            </a:r>
            <a:r>
              <a:rPr lang="en-US" altLang="en-US" sz="1800" b="1">
                <a:solidFill>
                  <a:schemeClr val="tx1"/>
                </a:solidFill>
                <a:cs typeface="Calibri" panose="020F0502020204030204" pitchFamily="34" charset="0"/>
                <a:sym typeface="Symbol" pitchFamily="2" charset="2"/>
              </a:rPr>
              <a:t></a:t>
            </a:r>
            <a:r>
              <a:rPr lang="en-US" altLang="en-US" sz="1800" b="1" baseline="-25000">
                <a:solidFill>
                  <a:schemeClr val="tx1"/>
                </a:solidFill>
                <a:cs typeface="Calibri" panose="020F0502020204030204" pitchFamily="34" charset="0"/>
              </a:rPr>
              <a:t>0</a:t>
            </a:r>
            <a:r>
              <a:rPr lang="en-US" altLang="en-US" sz="1800" i="1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en-US" altLang="en-US" sz="1600" b="1" i="1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altLang="en-US" sz="1600" b="1">
                <a:solidFill>
                  <a:schemeClr val="tx1"/>
                </a:solidFill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1768" name="Text Box 44">
            <a:extLst>
              <a:ext uri="{FF2B5EF4-FFF2-40B4-BE49-F238E27FC236}">
                <a16:creationId xmlns:a16="http://schemas.microsoft.com/office/drawing/2014/main" id="{9C726738-7063-CE54-8445-F223D560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7550" y="3892550"/>
            <a:ext cx="2819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800" b="1" i="1">
                <a:solidFill>
                  <a:srgbClr val="000000"/>
                </a:solidFill>
                <a:cs typeface="Calibri" panose="020F0502020204030204" pitchFamily="34" charset="0"/>
              </a:rPr>
              <a:t>L</a:t>
            </a:r>
            <a:r>
              <a:rPr lang="en-US" altLang="en-US" sz="1800" b="1">
                <a:solidFill>
                  <a:srgbClr val="000000"/>
                </a:solidFill>
                <a:cs typeface="Calibri" panose="020F0502020204030204" pitchFamily="34" charset="0"/>
              </a:rPr>
              <a:t> samples per symbol (downsampling)</a:t>
            </a:r>
          </a:p>
        </p:txBody>
      </p:sp>
      <p:sp>
        <p:nvSpPr>
          <p:cNvPr id="31769" name="Text Box 49">
            <a:extLst>
              <a:ext uri="{FF2B5EF4-FFF2-40B4-BE49-F238E27FC236}">
                <a16:creationId xmlns:a16="http://schemas.microsoft.com/office/drawing/2014/main" id="{54FF4C4B-CB29-361A-98A9-015A2D264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2317750"/>
            <a:ext cx="1320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  <a:cs typeface="Calibri" panose="020F0502020204030204" pitchFamily="34" charset="0"/>
              </a:rPr>
              <a:t>Matched filter</a:t>
            </a:r>
            <a:br>
              <a:rPr lang="en-US" altLang="en-US" sz="1800" b="1">
                <a:solidFill>
                  <a:srgbClr val="000000"/>
                </a:solidFill>
                <a:cs typeface="Calibri" panose="020F0502020204030204" pitchFamily="34" charset="0"/>
              </a:rPr>
            </a:br>
            <a:r>
              <a:rPr lang="en-US" altLang="en-US" sz="1800" b="1">
                <a:solidFill>
                  <a:srgbClr val="000000"/>
                </a:solidFill>
                <a:cs typeface="Calibri" panose="020F0502020204030204" pitchFamily="34" charset="0"/>
              </a:rPr>
              <a:t>(FIR filter)</a:t>
            </a:r>
          </a:p>
        </p:txBody>
      </p:sp>
      <p:sp>
        <p:nvSpPr>
          <p:cNvPr id="31770" name="Oval 50">
            <a:extLst>
              <a:ext uri="{FF2B5EF4-FFF2-40B4-BE49-F238E27FC236}">
                <a16:creationId xmlns:a16="http://schemas.microsoft.com/office/drawing/2014/main" id="{A74C9A41-0BEA-8C4D-83D3-F7BFD5DF1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333500"/>
            <a:ext cx="8915400" cy="34290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31771" name="Line 51">
            <a:extLst>
              <a:ext uri="{FF2B5EF4-FFF2-40B4-BE49-F238E27FC236}">
                <a16:creationId xmlns:a16="http://schemas.microsoft.com/office/drawing/2014/main" id="{EC94DBA7-3B58-AE43-2A17-675AC169D1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8963" y="3848100"/>
            <a:ext cx="1587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2" name="Line 52">
            <a:extLst>
              <a:ext uri="{FF2B5EF4-FFF2-40B4-BE49-F238E27FC236}">
                <a16:creationId xmlns:a16="http://schemas.microsoft.com/office/drawing/2014/main" id="{265E5541-F340-D902-E106-FBCBDE4E94C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4724400"/>
            <a:ext cx="3409950" cy="246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3" name="Line 53">
            <a:extLst>
              <a:ext uri="{FF2B5EF4-FFF2-40B4-BE49-F238E27FC236}">
                <a16:creationId xmlns:a16="http://schemas.microsoft.com/office/drawing/2014/main" id="{4A9E4D01-1499-E046-7964-06266BBEA8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85200" y="3263900"/>
            <a:ext cx="53340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4" name="Text Box 20">
            <a:extLst>
              <a:ext uri="{FF2B5EF4-FFF2-40B4-BE49-F238E27FC236}">
                <a16:creationId xmlns:a16="http://schemas.microsoft.com/office/drawing/2014/main" id="{7E0F4F96-55D4-32C3-0F78-583239BF9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188" y="3390900"/>
            <a:ext cx="919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solidFill>
                  <a:schemeClr val="tx1"/>
                </a:solidFill>
                <a:latin typeface="Times New Roman" panose="02020603050405020304" pitchFamily="18" charset="0"/>
              </a:rPr>
              <a:t>q</a:t>
            </a:r>
            <a:r>
              <a:rPr lang="en-US" altLang="en-US" sz="2400" i="1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est</a:t>
            </a:r>
            <a:r>
              <a:rPr lang="en-US" altLang="en-US" sz="2400">
                <a:solidFill>
                  <a:schemeClr val="tx1"/>
                </a:solidFill>
                <a:latin typeface="Times New Roman" panose="02020603050405020304" pitchFamily="18" charset="0"/>
              </a:rPr>
              <a:t>[</a:t>
            </a:r>
            <a:r>
              <a:rPr lang="en-US" altLang="en-US" sz="2400" i="1">
                <a:solidFill>
                  <a:schemeClr val="tx1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sz="2400">
                <a:solidFill>
                  <a:schemeClr val="tx1"/>
                </a:solidFill>
                <a:latin typeface="Times New Roman" panose="02020603050405020304" pitchFamily="18" charset="0"/>
              </a:rPr>
              <a:t>]</a:t>
            </a:r>
          </a:p>
        </p:txBody>
      </p:sp>
      <p:sp>
        <p:nvSpPr>
          <p:cNvPr id="31775" name="Rectangle 33">
            <a:extLst>
              <a:ext uri="{FF2B5EF4-FFF2-40B4-BE49-F238E27FC236}">
                <a16:creationId xmlns:a16="http://schemas.microsoft.com/office/drawing/2014/main" id="{F0CB6574-DA6A-27A2-E1B5-8B9A6B728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400300"/>
            <a:ext cx="9525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  <a:cs typeface="Calibri" panose="020F0502020204030204" pitchFamily="34" charset="0"/>
              </a:rPr>
              <a:t>Parallel/</a:t>
            </a:r>
            <a:br>
              <a:rPr lang="en-US" altLang="en-US" sz="16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en-US" altLang="en-US" sz="1600" dirty="0">
                <a:solidFill>
                  <a:schemeClr val="tx1"/>
                </a:solidFill>
                <a:cs typeface="Calibri" panose="020F0502020204030204" pitchFamily="34" charset="0"/>
              </a:rPr>
              <a:t>serial</a:t>
            </a:r>
            <a:br>
              <a:rPr lang="en-US" altLang="en-US" sz="160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en-US" altLang="en-US" sz="1600" dirty="0">
                <a:solidFill>
                  <a:schemeClr val="tx1"/>
                </a:solidFill>
                <a:cs typeface="Calibri" panose="020F0502020204030204" pitchFamily="34" charset="0"/>
              </a:rPr>
              <a:t>converter</a:t>
            </a:r>
          </a:p>
        </p:txBody>
      </p:sp>
      <p:sp>
        <p:nvSpPr>
          <p:cNvPr id="31776" name="Line 34">
            <a:extLst>
              <a:ext uri="{FF2B5EF4-FFF2-40B4-BE49-F238E27FC236}">
                <a16:creationId xmlns:a16="http://schemas.microsoft.com/office/drawing/2014/main" id="{30F06219-CF7E-0F6C-6A5E-5AF29C06B4E1}"/>
              </a:ext>
            </a:extLst>
          </p:cNvPr>
          <p:cNvSpPr>
            <a:spLocks noChangeShapeType="1"/>
          </p:cNvSpPr>
          <p:nvPr/>
        </p:nvSpPr>
        <p:spPr bwMode="auto">
          <a:xfrm>
            <a:off x="7048500" y="2724150"/>
            <a:ext cx="43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7" name="Line 35">
            <a:extLst>
              <a:ext uri="{FF2B5EF4-FFF2-40B4-BE49-F238E27FC236}">
                <a16:creationId xmlns:a16="http://schemas.microsoft.com/office/drawing/2014/main" id="{98763EC4-150C-49DD-08F9-0F18CB736E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81850" y="264795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8" name="Text Box 36">
            <a:extLst>
              <a:ext uri="{FF2B5EF4-FFF2-40B4-BE49-F238E27FC236}">
                <a16:creationId xmlns:a16="http://schemas.microsoft.com/office/drawing/2014/main" id="{D61BCE2F-27FD-5262-2768-2AAA6DAA3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2163" y="2724150"/>
            <a:ext cx="263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i="1">
                <a:solidFill>
                  <a:schemeClr val="tx1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31779" name="Text Box 37">
            <a:extLst>
              <a:ext uri="{FF2B5EF4-FFF2-40B4-BE49-F238E27FC236}">
                <a16:creationId xmlns:a16="http://schemas.microsoft.com/office/drawing/2014/main" id="{25DCEE61-12F6-2538-E5BB-DF92A1639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8650" y="3070225"/>
            <a:ext cx="628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chemeClr val="tx1"/>
                </a:solidFill>
                <a:cs typeface="Calibri" panose="020F0502020204030204" pitchFamily="34" charset="0"/>
              </a:rPr>
              <a:t>Bits</a:t>
            </a:r>
          </a:p>
        </p:txBody>
      </p:sp>
      <p:sp>
        <p:nvSpPr>
          <p:cNvPr id="31780" name="Rectangle 38">
            <a:extLst>
              <a:ext uri="{FF2B5EF4-FFF2-40B4-BE49-F238E27FC236}">
                <a16:creationId xmlns:a16="http://schemas.microsoft.com/office/drawing/2014/main" id="{2F2AAF71-0940-9E93-47B7-F2678EEE3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0" y="2457450"/>
            <a:ext cx="914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cs typeface="Calibri" panose="020F0502020204030204" pitchFamily="34" charset="0"/>
              </a:rPr>
              <a:t>Decision</a:t>
            </a:r>
            <a:br>
              <a:rPr lang="en-US" altLang="en-US" sz="160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en-US" altLang="en-US" sz="1600">
                <a:solidFill>
                  <a:schemeClr val="tx1"/>
                </a:solidFill>
                <a:cs typeface="Calibri" panose="020F0502020204030204" pitchFamily="34" charset="0"/>
              </a:rPr>
              <a:t>Device</a:t>
            </a:r>
          </a:p>
        </p:txBody>
      </p:sp>
      <p:sp>
        <p:nvSpPr>
          <p:cNvPr id="31781" name="Line 39">
            <a:extLst>
              <a:ext uri="{FF2B5EF4-FFF2-40B4-BE49-F238E27FC236}">
                <a16:creationId xmlns:a16="http://schemas.microsoft.com/office/drawing/2014/main" id="{485F9119-3BEA-405D-515F-88914BD0C3F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705100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2" name="Line 40">
            <a:extLst>
              <a:ext uri="{FF2B5EF4-FFF2-40B4-BE49-F238E27FC236}">
                <a16:creationId xmlns:a16="http://schemas.microsoft.com/office/drawing/2014/main" id="{23E1A876-9FC5-FB1C-4415-F60FF79A3B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34400" y="26289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3" name="Text Box 41">
            <a:extLst>
              <a:ext uri="{FF2B5EF4-FFF2-40B4-BE49-F238E27FC236}">
                <a16:creationId xmlns:a16="http://schemas.microsoft.com/office/drawing/2014/main" id="{BB45F4E1-D609-04CB-7085-F72EA5899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2686050"/>
            <a:ext cx="273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1784" name="Line 42">
            <a:extLst>
              <a:ext uri="{FF2B5EF4-FFF2-40B4-BE49-F238E27FC236}">
                <a16:creationId xmlns:a16="http://schemas.microsoft.com/office/drawing/2014/main" id="{EB9603D9-52E2-1054-AEF9-9A6A8D6AEA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4950" y="3086100"/>
            <a:ext cx="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5" name="Line 43">
            <a:extLst>
              <a:ext uri="{FF2B5EF4-FFF2-40B4-BE49-F238E27FC236}">
                <a16:creationId xmlns:a16="http://schemas.microsoft.com/office/drawing/2014/main" id="{A86C85CA-FFE5-6AE1-7727-5811E4D2B6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4950" y="1962150"/>
            <a:ext cx="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6" name="Text Box 54">
            <a:extLst>
              <a:ext uri="{FF2B5EF4-FFF2-40B4-BE49-F238E27FC236}">
                <a16:creationId xmlns:a16="http://schemas.microsoft.com/office/drawing/2014/main" id="{C7993E04-FD9B-5776-195D-3127A9315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0850" y="3070225"/>
            <a:ext cx="1066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chemeClr val="tx1"/>
                </a:solidFill>
                <a:cs typeface="Calibri" panose="020F0502020204030204" pitchFamily="34" charset="0"/>
              </a:rPr>
              <a:t>Symbol</a:t>
            </a:r>
          </a:p>
        </p:txBody>
      </p:sp>
      <p:sp>
        <p:nvSpPr>
          <p:cNvPr id="31787" name="Line 77">
            <a:extLst>
              <a:ext uri="{FF2B5EF4-FFF2-40B4-BE49-F238E27FC236}">
                <a16:creationId xmlns:a16="http://schemas.microsoft.com/office/drawing/2014/main" id="{38E8F0D7-853F-0CE2-8A08-66C00E9254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93950" y="1943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8" name="Line 78">
            <a:extLst>
              <a:ext uri="{FF2B5EF4-FFF2-40B4-BE49-F238E27FC236}">
                <a16:creationId xmlns:a16="http://schemas.microsoft.com/office/drawing/2014/main" id="{3A584571-B072-B1B7-9F45-9746A9E094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4588" y="357346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9" name="Line 79">
            <a:extLst>
              <a:ext uri="{FF2B5EF4-FFF2-40B4-BE49-F238E27FC236}">
                <a16:creationId xmlns:a16="http://schemas.microsoft.com/office/drawing/2014/main" id="{019B9D6E-CD26-60CD-F0E1-7927D0014EE1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3950" y="19431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0" name="Line 80">
            <a:extLst>
              <a:ext uri="{FF2B5EF4-FFF2-40B4-BE49-F238E27FC236}">
                <a16:creationId xmlns:a16="http://schemas.microsoft.com/office/drawing/2014/main" id="{6090B339-A972-6A17-E5D0-D470F504CD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2781300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1" name="Line 81">
            <a:extLst>
              <a:ext uri="{FF2B5EF4-FFF2-40B4-BE49-F238E27FC236}">
                <a16:creationId xmlns:a16="http://schemas.microsoft.com/office/drawing/2014/main" id="{95192FCF-2C66-FAB3-BB09-69289DA5F2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84550" y="1943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2" name="Line 82">
            <a:extLst>
              <a:ext uri="{FF2B5EF4-FFF2-40B4-BE49-F238E27FC236}">
                <a16:creationId xmlns:a16="http://schemas.microsoft.com/office/drawing/2014/main" id="{75AAC46E-47D3-789E-D8EF-515A5859ED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05188" y="357346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3" name="Rectangle 104">
            <a:extLst>
              <a:ext uri="{FF2B5EF4-FFF2-40B4-BE49-F238E27FC236}">
                <a16:creationId xmlns:a16="http://schemas.microsoft.com/office/drawing/2014/main" id="{2102DAB2-A048-A129-B567-044EB290C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527300"/>
            <a:ext cx="1066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 dirty="0" err="1">
                <a:solidFill>
                  <a:schemeClr val="tx1"/>
                </a:solidFill>
                <a:cs typeface="Calibri" panose="020F0502020204030204" pitchFamily="34" charset="0"/>
              </a:rPr>
              <a:t>h</a:t>
            </a:r>
            <a:r>
              <a:rPr lang="en-US" altLang="en-US" sz="2400" i="1" baseline="-25000" dirty="0" err="1">
                <a:solidFill>
                  <a:schemeClr val="tx1"/>
                </a:solidFill>
                <a:cs typeface="Calibri" panose="020F0502020204030204" pitchFamily="34" charset="0"/>
              </a:rPr>
              <a:t>eq</a:t>
            </a:r>
            <a:r>
              <a:rPr lang="en-US" alt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[</a:t>
            </a:r>
            <a:r>
              <a:rPr lang="en-US" altLang="en-US" sz="2400" i="1" dirty="0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alt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]</a:t>
            </a:r>
          </a:p>
        </p:txBody>
      </p:sp>
      <p:sp>
        <p:nvSpPr>
          <p:cNvPr id="31794" name="Line 105">
            <a:extLst>
              <a:ext uri="{FF2B5EF4-FFF2-40B4-BE49-F238E27FC236}">
                <a16:creationId xmlns:a16="http://schemas.microsoft.com/office/drawing/2014/main" id="{FC1E635E-28F2-D878-4645-17CEF88FF2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4050" y="2781300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95" name="Text Box 106">
            <a:extLst>
              <a:ext uri="{FF2B5EF4-FFF2-40B4-BE49-F238E27FC236}">
                <a16:creationId xmlns:a16="http://schemas.microsoft.com/office/drawing/2014/main" id="{118ECA4F-C489-0C94-05D4-A7F523EAC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071813"/>
            <a:ext cx="13208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cs typeface="Calibri" panose="020F0502020204030204" pitchFamily="34" charset="0"/>
              </a:rPr>
              <a:t>Channel equalizer (FIR filter)</a:t>
            </a:r>
          </a:p>
        </p:txBody>
      </p:sp>
      <p:sp>
        <p:nvSpPr>
          <p:cNvPr id="31796" name="Text Box 48">
            <a:extLst>
              <a:ext uri="{FF2B5EF4-FFF2-40B4-BE49-F238E27FC236}">
                <a16:creationId xmlns:a16="http://schemas.microsoft.com/office/drawing/2014/main" id="{2373F365-1C72-91B3-5A30-E3BE99065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1273314"/>
            <a:ext cx="24987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Receiver Baseband Processing</a:t>
            </a:r>
          </a:p>
        </p:txBody>
      </p:sp>
      <p:grpSp>
        <p:nvGrpSpPr>
          <p:cNvPr id="31797" name="Group 2">
            <a:extLst>
              <a:ext uri="{FF2B5EF4-FFF2-40B4-BE49-F238E27FC236}">
                <a16:creationId xmlns:a16="http://schemas.microsoft.com/office/drawing/2014/main" id="{E97EEADF-13FA-2D57-960D-6469AF36A0EC}"/>
              </a:ext>
            </a:extLst>
          </p:cNvPr>
          <p:cNvGrpSpPr>
            <a:grpSpLocks/>
          </p:cNvGrpSpPr>
          <p:nvPr/>
        </p:nvGrpSpPr>
        <p:grpSpPr bwMode="auto">
          <a:xfrm>
            <a:off x="22225" y="4251325"/>
            <a:ext cx="8969375" cy="2073275"/>
            <a:chOff x="22761" y="4251324"/>
            <a:chExt cx="8968839" cy="2073275"/>
          </a:xfrm>
        </p:grpSpPr>
        <p:sp>
          <p:nvSpPr>
            <p:cNvPr id="31798" name="Text Box 2053">
              <a:extLst>
                <a:ext uri="{FF2B5EF4-FFF2-40B4-BE49-F238E27FC236}">
                  <a16:creationId xmlns:a16="http://schemas.microsoft.com/office/drawing/2014/main" id="{75874508-7054-A8E9-F566-DBB85CCDA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785685" y="5118685"/>
              <a:ext cx="20732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Received  Message</a:t>
              </a:r>
            </a:p>
          </p:txBody>
        </p:sp>
        <p:sp>
          <p:nvSpPr>
            <p:cNvPr id="31799" name="Text Box 2053">
              <a:extLst>
                <a:ext uri="{FF2B5EF4-FFF2-40B4-BE49-F238E27FC236}">
                  <a16:creationId xmlns:a16="http://schemas.microsoft.com/office/drawing/2014/main" id="{76190D53-4B6E-2924-1439-8FD1C324C8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Message</a:t>
              </a:r>
            </a:p>
          </p:txBody>
        </p:sp>
        <p:sp>
          <p:nvSpPr>
            <p:cNvPr id="31800" name="Line 2054">
              <a:extLst>
                <a:ext uri="{FF2B5EF4-FFF2-40B4-BE49-F238E27FC236}">
                  <a16:creationId xmlns:a16="http://schemas.microsoft.com/office/drawing/2014/main" id="{D40B9780-6711-5ED6-E814-894FD0C5C8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801" name="Text Box 2055">
              <a:extLst>
                <a:ext uri="{FF2B5EF4-FFF2-40B4-BE49-F238E27FC236}">
                  <a16:creationId xmlns:a16="http://schemas.microsoft.com/office/drawing/2014/main" id="{63549493-3972-CBBA-590D-3BDF9BB2CD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31802" name="Line 2056">
              <a:extLst>
                <a:ext uri="{FF2B5EF4-FFF2-40B4-BE49-F238E27FC236}">
                  <a16:creationId xmlns:a16="http://schemas.microsoft.com/office/drawing/2014/main" id="{F8C9D8CB-62C7-4C2C-30A1-BCC7BAE4B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803" name="Text Box 2057">
              <a:extLst>
                <a:ext uri="{FF2B5EF4-FFF2-40B4-BE49-F238E27FC236}">
                  <a16:creationId xmlns:a16="http://schemas.microsoft.com/office/drawing/2014/main" id="{2746356D-3D09-7FBB-4CEE-E82433E6B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31804" name="Line 2058">
              <a:extLst>
                <a:ext uri="{FF2B5EF4-FFF2-40B4-BE49-F238E27FC236}">
                  <a16:creationId xmlns:a16="http://schemas.microsoft.com/office/drawing/2014/main" id="{860F923F-0993-6BEF-79D8-3FC67342A1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805" name="Text Box 2059">
              <a:extLst>
                <a:ext uri="{FF2B5EF4-FFF2-40B4-BE49-F238E27FC236}">
                  <a16:creationId xmlns:a16="http://schemas.microsoft.com/office/drawing/2014/main" id="{5B147853-AEFB-772A-5751-C40EEB4CF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Transmission Medium</a:t>
              </a:r>
            </a:p>
          </p:txBody>
        </p:sp>
        <p:sp>
          <p:nvSpPr>
            <p:cNvPr id="31806" name="Text Box 2061">
              <a:extLst>
                <a:ext uri="{FF2B5EF4-FFF2-40B4-BE49-F238E27FC236}">
                  <a16:creationId xmlns:a16="http://schemas.microsoft.com/office/drawing/2014/main" id="{9FA0F4F9-F3C4-60C3-F175-72C3E4E2F1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Analog/RF Front End</a:t>
              </a:r>
            </a:p>
          </p:txBody>
        </p:sp>
        <p:sp>
          <p:nvSpPr>
            <p:cNvPr id="31807" name="Line 2062">
              <a:extLst>
                <a:ext uri="{FF2B5EF4-FFF2-40B4-BE49-F238E27FC236}">
                  <a16:creationId xmlns:a16="http://schemas.microsoft.com/office/drawing/2014/main" id="{3E2E7791-7685-81CC-5534-428D62266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808" name="Text Box 2063">
              <a:extLst>
                <a:ext uri="{FF2B5EF4-FFF2-40B4-BE49-F238E27FC236}">
                  <a16:creationId xmlns:a16="http://schemas.microsoft.com/office/drawing/2014/main" id="{805DD88A-742E-D40A-B655-3FD4FEE28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Baseband</a:t>
              </a:r>
              <a:b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</a:b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Processing</a:t>
              </a:r>
            </a:p>
          </p:txBody>
        </p:sp>
        <p:sp>
          <p:nvSpPr>
            <p:cNvPr id="31809" name="Line 2064">
              <a:extLst>
                <a:ext uri="{FF2B5EF4-FFF2-40B4-BE49-F238E27FC236}">
                  <a16:creationId xmlns:a16="http://schemas.microsoft.com/office/drawing/2014/main" id="{AC6F4355-A7EC-0990-2648-E67C574F9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810" name="Rectangle 2065">
              <a:extLst>
                <a:ext uri="{FF2B5EF4-FFF2-40B4-BE49-F238E27FC236}">
                  <a16:creationId xmlns:a16="http://schemas.microsoft.com/office/drawing/2014/main" id="{98CA1F4F-7BF3-8475-A172-08FE6C35A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1811" name="Text Box 2066">
              <a:extLst>
                <a:ext uri="{FF2B5EF4-FFF2-40B4-BE49-F238E27FC236}">
                  <a16:creationId xmlns:a16="http://schemas.microsoft.com/office/drawing/2014/main" id="{1CD9921B-8239-2C1A-EC0D-8339D3F55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6600FF"/>
                  </a:solidFill>
                  <a:cs typeface="Calibri" panose="020F0502020204030204" pitchFamily="34" charset="0"/>
                </a:rPr>
                <a:t>TRANSMITTER</a:t>
              </a:r>
            </a:p>
          </p:txBody>
        </p:sp>
        <p:sp>
          <p:nvSpPr>
            <p:cNvPr id="31812" name="Text Box 2067">
              <a:extLst>
                <a:ext uri="{FF2B5EF4-FFF2-40B4-BE49-F238E27FC236}">
                  <a16:creationId xmlns:a16="http://schemas.microsoft.com/office/drawing/2014/main" id="{CA11883C-F847-B1E5-6E70-63A916FB7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CC00CC"/>
                  </a:solidFill>
                  <a:cs typeface="Calibri" panose="020F0502020204030204" pitchFamily="34" charset="0"/>
                </a:rPr>
                <a:t>RECEIVER</a:t>
              </a:r>
            </a:p>
          </p:txBody>
        </p:sp>
        <p:sp>
          <p:nvSpPr>
            <p:cNvPr id="31813" name="Rectangle 2068">
              <a:extLst>
                <a:ext uri="{FF2B5EF4-FFF2-40B4-BE49-F238E27FC236}">
                  <a16:creationId xmlns:a16="http://schemas.microsoft.com/office/drawing/2014/main" id="{D3C7998B-241F-C6DA-5626-97D4B36E3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1814" name="Text Box 2069">
              <a:extLst>
                <a:ext uri="{FF2B5EF4-FFF2-40B4-BE49-F238E27FC236}">
                  <a16:creationId xmlns:a16="http://schemas.microsoft.com/office/drawing/2014/main" id="{F824C712-140E-F80C-70F3-1EB221DB2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31815" name="Text Box 2070">
              <a:extLst>
                <a:ext uri="{FF2B5EF4-FFF2-40B4-BE49-F238E27FC236}">
                  <a16:creationId xmlns:a16="http://schemas.microsoft.com/office/drawing/2014/main" id="{B9059621-40D7-4A5F-7E56-5B237D749A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r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600" i="1">
                  <a:solidFill>
                    <a:schemeClr val="tx1"/>
                  </a:solidFill>
                  <a:cs typeface="Calibri" panose="020F0502020204030204" pitchFamily="34" charset="0"/>
                </a:rPr>
                <a:t>t</a:t>
              </a:r>
              <a:r>
                <a:rPr lang="en-US" altLang="en-US" sz="16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31816" name="Text Box 2072">
              <a:extLst>
                <a:ext uri="{FF2B5EF4-FFF2-40B4-BE49-F238E27FC236}">
                  <a16:creationId xmlns:a16="http://schemas.microsoft.com/office/drawing/2014/main" id="{FE4EDF51-C56D-943C-7902-3BE87936FD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FF0101"/>
                  </a:solidFill>
                  <a:cs typeface="Calibri" panose="020F0502020204030204" pitchFamily="34" charset="0"/>
                </a:rPr>
                <a:t>CHANNEL</a:t>
              </a:r>
            </a:p>
          </p:txBody>
        </p:sp>
        <p:sp>
          <p:nvSpPr>
            <p:cNvPr id="31817" name="Line 2058">
              <a:extLst>
                <a:ext uri="{FF2B5EF4-FFF2-40B4-BE49-F238E27FC236}">
                  <a16:creationId xmlns:a16="http://schemas.microsoft.com/office/drawing/2014/main" id="{0C78B0C3-F4E4-51E3-F2BD-A8711473C8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5">
            <a:extLst>
              <a:ext uri="{FF2B5EF4-FFF2-40B4-BE49-F238E27FC236}">
                <a16:creationId xmlns:a16="http://schemas.microsoft.com/office/drawing/2014/main" id="{04B16CCE-9838-EA80-554F-CE9CB51C8B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3476141D-A3E5-5E49-9351-938974AFE88F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9DC1658E-F519-9174-5395-CBC9F86015E8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QAM Signal Quality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1AD67E77-C7AA-E150-B003-B2BCE8926316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81000" y="1371600"/>
            <a:ext cx="8534400" cy="5257800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Assumptions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Each symbol is equally likely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Channel only consists of additive noise</a:t>
            </a: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White Gaussian noise with zero mean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and variance 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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 in in-phase and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quadrature components</a:t>
            </a: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Total noise power of 2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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Carrier frequency and phase recovery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Symbol timing recovery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Probability of symbol error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Constellation spacing of 2</a:t>
            </a:r>
            <a:r>
              <a:rPr lang="en-US" altLang="en-US" i="1" dirty="0">
                <a:ea typeface="ＭＳ Ｐゴシック" panose="020B0600070205080204" pitchFamily="34" charset="-128"/>
              </a:rPr>
              <a:t>d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Symbol duration of </a:t>
            </a:r>
            <a:r>
              <a:rPr lang="en-US" altLang="en-US" i="1" dirty="0" err="1"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ea typeface="ＭＳ Ｐゴシック" panose="020B0600070205080204" pitchFamily="34" charset="-128"/>
              </a:rPr>
              <a:t>sym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2772" name="Line 5">
            <a:extLst>
              <a:ext uri="{FF2B5EF4-FFF2-40B4-BE49-F238E27FC236}">
                <a16:creationId xmlns:a16="http://schemas.microsoft.com/office/drawing/2014/main" id="{5D60626F-484D-AD26-B930-42ADE2BE58C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3963" y="3000375"/>
            <a:ext cx="2598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3" name="Line 6">
            <a:extLst>
              <a:ext uri="{FF2B5EF4-FFF2-40B4-BE49-F238E27FC236}">
                <a16:creationId xmlns:a16="http://schemas.microsoft.com/office/drawing/2014/main" id="{780EAF86-38CA-E284-F8C0-984C38B0A5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34275" y="1816100"/>
            <a:ext cx="0" cy="2370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4" name="Line 7">
            <a:extLst>
              <a:ext uri="{FF2B5EF4-FFF2-40B4-BE49-F238E27FC236}">
                <a16:creationId xmlns:a16="http://schemas.microsoft.com/office/drawing/2014/main" id="{ABE25892-8BDE-C552-9C29-145A0B55E6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2225" y="2408238"/>
            <a:ext cx="2393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5" name="Line 8">
            <a:extLst>
              <a:ext uri="{FF2B5EF4-FFF2-40B4-BE49-F238E27FC236}">
                <a16:creationId xmlns:a16="http://schemas.microsoft.com/office/drawing/2014/main" id="{0EFB0A2A-7A32-8027-92AD-1C1388D79D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2225" y="3592513"/>
            <a:ext cx="2393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6" name="Line 9">
            <a:extLst>
              <a:ext uri="{FF2B5EF4-FFF2-40B4-BE49-F238E27FC236}">
                <a16:creationId xmlns:a16="http://schemas.microsoft.com/office/drawing/2014/main" id="{1B925342-CC46-FE91-179A-EFD83C53E8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88175" y="1965325"/>
            <a:ext cx="0" cy="2220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10">
            <a:extLst>
              <a:ext uri="{FF2B5EF4-FFF2-40B4-BE49-F238E27FC236}">
                <a16:creationId xmlns:a16="http://schemas.microsoft.com/office/drawing/2014/main" id="{FE6DECEF-E143-4F70-712D-A0F52E0493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81963" y="1965325"/>
            <a:ext cx="0" cy="2220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Oval 11">
            <a:extLst>
              <a:ext uri="{FF2B5EF4-FFF2-40B4-BE49-F238E27FC236}">
                <a16:creationId xmlns:a16="http://schemas.microsoft.com/office/drawing/2014/main" id="{18C3DB21-6EEC-8B3F-4887-F8DC08347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963" y="2630488"/>
            <a:ext cx="136525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9" name="Oval 12">
            <a:extLst>
              <a:ext uri="{FF2B5EF4-FFF2-40B4-BE49-F238E27FC236}">
                <a16:creationId xmlns:a16="http://schemas.microsoft.com/office/drawing/2014/main" id="{4C75DA9C-9BE7-5C3F-3938-8848D401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063" y="2630488"/>
            <a:ext cx="138112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0" name="Oval 13">
            <a:extLst>
              <a:ext uri="{FF2B5EF4-FFF2-40B4-BE49-F238E27FC236}">
                <a16:creationId xmlns:a16="http://schemas.microsoft.com/office/drawing/2014/main" id="{31695B4B-D850-5106-F586-E483FB108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963" y="3222625"/>
            <a:ext cx="136525" cy="149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1" name="Oval 14">
            <a:extLst>
              <a:ext uri="{FF2B5EF4-FFF2-40B4-BE49-F238E27FC236}">
                <a16:creationId xmlns:a16="http://schemas.microsoft.com/office/drawing/2014/main" id="{BE5AC71D-F8E6-8DAB-4CE7-700C8869E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063" y="3222625"/>
            <a:ext cx="138112" cy="149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2" name="Oval 15">
            <a:extLst>
              <a:ext uri="{FF2B5EF4-FFF2-40B4-BE49-F238E27FC236}">
                <a16:creationId xmlns:a16="http://schemas.microsoft.com/office/drawing/2014/main" id="{4F1AF018-07DD-40A8-48CF-40BD39FBB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963" y="3889375"/>
            <a:ext cx="136525" cy="1476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3" name="Oval 16">
            <a:extLst>
              <a:ext uri="{FF2B5EF4-FFF2-40B4-BE49-F238E27FC236}">
                <a16:creationId xmlns:a16="http://schemas.microsoft.com/office/drawing/2014/main" id="{FE54E496-1112-328E-F885-72BF993C2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063" y="3889375"/>
            <a:ext cx="138112" cy="1476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4" name="Oval 18">
            <a:extLst>
              <a:ext uri="{FF2B5EF4-FFF2-40B4-BE49-F238E27FC236}">
                <a16:creationId xmlns:a16="http://schemas.microsoft.com/office/drawing/2014/main" id="{8B3E29AA-6AAD-4BB7-9862-2F38C0FC1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50" y="3222625"/>
            <a:ext cx="136525" cy="149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5" name="Oval 19">
            <a:extLst>
              <a:ext uri="{FF2B5EF4-FFF2-40B4-BE49-F238E27FC236}">
                <a16:creationId xmlns:a16="http://schemas.microsoft.com/office/drawing/2014/main" id="{5419A705-D93F-C1DA-A5B3-1101BC815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50" y="2630488"/>
            <a:ext cx="136525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6" name="Oval 20">
            <a:extLst>
              <a:ext uri="{FF2B5EF4-FFF2-40B4-BE49-F238E27FC236}">
                <a16:creationId xmlns:a16="http://schemas.microsoft.com/office/drawing/2014/main" id="{ADBAB044-5C63-FE7E-DE0B-B70D34E12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50" y="2112963"/>
            <a:ext cx="136525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7" name="Oval 21">
            <a:extLst>
              <a:ext uri="{FF2B5EF4-FFF2-40B4-BE49-F238E27FC236}">
                <a16:creationId xmlns:a16="http://schemas.microsoft.com/office/drawing/2014/main" id="{9E128086-7D03-3616-BA73-9DDD3A6D7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063" y="2112963"/>
            <a:ext cx="138112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8" name="Oval 22">
            <a:extLst>
              <a:ext uri="{FF2B5EF4-FFF2-40B4-BE49-F238E27FC236}">
                <a16:creationId xmlns:a16="http://schemas.microsoft.com/office/drawing/2014/main" id="{9C6BC64E-1D14-920F-BCD8-82440A6F2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963" y="2112963"/>
            <a:ext cx="136525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89" name="Oval 23">
            <a:extLst>
              <a:ext uri="{FF2B5EF4-FFF2-40B4-BE49-F238E27FC236}">
                <a16:creationId xmlns:a16="http://schemas.microsoft.com/office/drawing/2014/main" id="{9D8710DE-DD3C-FEAB-E5C0-0A3E2DC0B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5" y="2630488"/>
            <a:ext cx="136525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90" name="Oval 24">
            <a:extLst>
              <a:ext uri="{FF2B5EF4-FFF2-40B4-BE49-F238E27FC236}">
                <a16:creationId xmlns:a16="http://schemas.microsoft.com/office/drawing/2014/main" id="{BE087CA4-2454-3ACF-D861-AC6600F8A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5" y="3222625"/>
            <a:ext cx="136525" cy="149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91" name="Oval 25">
            <a:extLst>
              <a:ext uri="{FF2B5EF4-FFF2-40B4-BE49-F238E27FC236}">
                <a16:creationId xmlns:a16="http://schemas.microsoft.com/office/drawing/2014/main" id="{945EDE56-F150-238A-DAE6-B46DED675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5" y="3889375"/>
            <a:ext cx="136525" cy="1476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92" name="Oval 26">
            <a:extLst>
              <a:ext uri="{FF2B5EF4-FFF2-40B4-BE49-F238E27FC236}">
                <a16:creationId xmlns:a16="http://schemas.microsoft.com/office/drawing/2014/main" id="{4C890366-0A8D-F251-24BE-D3175DFEB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5" y="2112963"/>
            <a:ext cx="136525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93" name="Text Box 27">
            <a:extLst>
              <a:ext uri="{FF2B5EF4-FFF2-40B4-BE49-F238E27FC236}">
                <a16:creationId xmlns:a16="http://schemas.microsoft.com/office/drawing/2014/main" id="{17265736-9802-5D26-ECE3-77000F83F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1919288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794" name="Text Box 28">
            <a:extLst>
              <a:ext uri="{FF2B5EF4-FFF2-40B4-BE49-F238E27FC236}">
                <a16:creationId xmlns:a16="http://schemas.microsoft.com/office/drawing/2014/main" id="{D5117DEC-0623-B269-9D4D-13850B85F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91795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795" name="Text Box 29">
            <a:extLst>
              <a:ext uri="{FF2B5EF4-FFF2-40B4-BE49-F238E27FC236}">
                <a16:creationId xmlns:a16="http://schemas.microsoft.com/office/drawing/2014/main" id="{A5F184E0-BB1C-38A9-841D-B2DAA0732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1919288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796" name="Text Box 30">
            <a:extLst>
              <a:ext uri="{FF2B5EF4-FFF2-40B4-BE49-F238E27FC236}">
                <a16:creationId xmlns:a16="http://schemas.microsoft.com/office/drawing/2014/main" id="{82BEA182-D87D-DA68-DA7E-9C2FDFE3B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391795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797" name="Text Box 31">
            <a:extLst>
              <a:ext uri="{FF2B5EF4-FFF2-40B4-BE49-F238E27FC236}">
                <a16:creationId xmlns:a16="http://schemas.microsoft.com/office/drawing/2014/main" id="{89B65621-05CB-CBF0-CB50-D98D1169F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1688" y="1890713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798" name="Text Box 32">
            <a:extLst>
              <a:ext uri="{FF2B5EF4-FFF2-40B4-BE49-F238E27FC236}">
                <a16:creationId xmlns:a16="http://schemas.microsoft.com/office/drawing/2014/main" id="{3955C928-C88D-D9EE-AB75-C531DFF6A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375" y="1890713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799" name="Text Box 33">
            <a:extLst>
              <a:ext uri="{FF2B5EF4-FFF2-40B4-BE49-F238E27FC236}">
                <a16:creationId xmlns:a16="http://schemas.microsoft.com/office/drawing/2014/main" id="{47A7BB70-EC2D-0FF5-B0BE-6F1C3E0E3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2586038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800" name="Text Box 34">
            <a:extLst>
              <a:ext uri="{FF2B5EF4-FFF2-40B4-BE49-F238E27FC236}">
                <a16:creationId xmlns:a16="http://schemas.microsoft.com/office/drawing/2014/main" id="{A06FF53E-1C81-AA43-37B1-7AF023357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178175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801" name="Text Box 35">
            <a:extLst>
              <a:ext uri="{FF2B5EF4-FFF2-40B4-BE49-F238E27FC236}">
                <a16:creationId xmlns:a16="http://schemas.microsoft.com/office/drawing/2014/main" id="{F6CA972F-F266-742B-E3B6-7EB934063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1688" y="3992563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802" name="Text Box 36">
            <a:extLst>
              <a:ext uri="{FF2B5EF4-FFF2-40B4-BE49-F238E27FC236}">
                <a16:creationId xmlns:a16="http://schemas.microsoft.com/office/drawing/2014/main" id="{A983DF53-72BA-98FC-4959-CCAA91D85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375" y="3992563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803" name="Text Box 37">
            <a:extLst>
              <a:ext uri="{FF2B5EF4-FFF2-40B4-BE49-F238E27FC236}">
                <a16:creationId xmlns:a16="http://schemas.microsoft.com/office/drawing/2014/main" id="{6A7F245B-4EFA-84C8-DD23-C521D2FD1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3178175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804" name="Text Box 38">
            <a:extLst>
              <a:ext uri="{FF2B5EF4-FFF2-40B4-BE49-F238E27FC236}">
                <a16:creationId xmlns:a16="http://schemas.microsoft.com/office/drawing/2014/main" id="{8AF1635E-78A8-B2B7-0A1A-DADD5504A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2586038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805" name="Text Box 39">
            <a:extLst>
              <a:ext uri="{FF2B5EF4-FFF2-40B4-BE49-F238E27FC236}">
                <a16:creationId xmlns:a16="http://schemas.microsoft.com/office/drawing/2014/main" id="{181CFA30-C821-9A0F-F784-BD6CC9274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375" y="2408238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2806" name="Text Box 40">
            <a:extLst>
              <a:ext uri="{FF2B5EF4-FFF2-40B4-BE49-F238E27FC236}">
                <a16:creationId xmlns:a16="http://schemas.microsoft.com/office/drawing/2014/main" id="{01664B42-ED73-0CF7-E49E-BC1F372F5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1688" y="2408238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2807" name="Text Box 41">
            <a:extLst>
              <a:ext uri="{FF2B5EF4-FFF2-40B4-BE49-F238E27FC236}">
                <a16:creationId xmlns:a16="http://schemas.microsoft.com/office/drawing/2014/main" id="{256ECBDD-96AA-4D65-1EF2-24C3C5AE1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1688" y="3325813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2808" name="Text Box 42">
            <a:extLst>
              <a:ext uri="{FF2B5EF4-FFF2-40B4-BE49-F238E27FC236}">
                <a16:creationId xmlns:a16="http://schemas.microsoft.com/office/drawing/2014/main" id="{28A84DBD-F0FB-D671-AA28-B6282D0C5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375" y="3325813"/>
            <a:ext cx="260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2809" name="Text Box 43">
            <a:extLst>
              <a:ext uri="{FF2B5EF4-FFF2-40B4-BE49-F238E27FC236}">
                <a16:creationId xmlns:a16="http://schemas.microsoft.com/office/drawing/2014/main" id="{1C1AAFB4-C9AD-DDE7-E2CD-303197A8D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8550" y="2632075"/>
            <a:ext cx="273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b="1">
                <a:solidFill>
                  <a:srgbClr val="CC3300"/>
                </a:solidFill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32810" name="Text Box 44">
            <a:extLst>
              <a:ext uri="{FF2B5EF4-FFF2-40B4-BE49-F238E27FC236}">
                <a16:creationId xmlns:a16="http://schemas.microsoft.com/office/drawing/2014/main" id="{7CEEB7ED-CE3D-B266-4420-0F029BF4D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013" y="157638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b="1">
                <a:solidFill>
                  <a:srgbClr val="CC3300"/>
                </a:solidFill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32811" name="Text Box 45">
            <a:extLst>
              <a:ext uri="{FF2B5EF4-FFF2-40B4-BE49-F238E27FC236}">
                <a16:creationId xmlns:a16="http://schemas.microsoft.com/office/drawing/2014/main" id="{9A16707A-DC05-73E7-3367-099A073C9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9288" y="41910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16-QAM</a:t>
            </a:r>
          </a:p>
        </p:txBody>
      </p:sp>
      <p:sp>
        <p:nvSpPr>
          <p:cNvPr id="32812" name="Oval 46">
            <a:extLst>
              <a:ext uri="{FF2B5EF4-FFF2-40B4-BE49-F238E27FC236}">
                <a16:creationId xmlns:a16="http://schemas.microsoft.com/office/drawing/2014/main" id="{3BF02446-013C-3E68-7A8A-83BBB7A66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75" y="3886200"/>
            <a:ext cx="138113" cy="1476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813" name="Object 47">
            <a:extLst>
              <a:ext uri="{FF2B5EF4-FFF2-40B4-BE49-F238E27FC236}">
                <a16:creationId xmlns:a16="http://schemas.microsoft.com/office/drawing/2014/main" id="{21AC2E8B-B047-D396-92BB-2B87D8EE8F92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130800" y="4800600"/>
          <a:ext cx="3733800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419500" imgH="19304000" progId="Equation.3">
                  <p:embed/>
                </p:oleObj>
              </mc:Choice>
              <mc:Fallback>
                <p:oleObj name="Equation" r:id="rId2" imgW="54419500" imgH="193040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4800600"/>
                        <a:ext cx="3733800" cy="13255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>
            <a:extLst>
              <a:ext uri="{FF2B5EF4-FFF2-40B4-BE49-F238E27FC236}">
                <a16:creationId xmlns:a16="http://schemas.microsoft.com/office/drawing/2014/main" id="{CF994FAF-8061-C805-C78F-A550C3EC0C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51D2FAD8-1332-3049-A740-65242221D8DC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14338" name="Title 1">
            <a:extLst>
              <a:ext uri="{FF2B5EF4-FFF2-40B4-BE49-F238E27FC236}">
                <a16:creationId xmlns:a16="http://schemas.microsoft.com/office/drawing/2014/main" id="{D99FE8C0-5127-F0A4-A1A5-15279A974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91C48211-950E-761A-B6A2-EF6A11B5F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534400" cy="4754563"/>
          </a:xfrm>
          <a:ln w="9525"/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altLang="en-US" sz="33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Course objectives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33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Design flow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33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Signal processing</a:t>
            </a:r>
            <a:endParaRPr lang="en-US" altLang="en-US" sz="3300" dirty="0">
              <a:ea typeface="ＭＳ Ｐゴシック" panose="020B0600070205080204" pitchFamily="34" charset="-128"/>
            </a:endParaRPr>
          </a:p>
          <a:p>
            <a:pPr eaLnBrk="1" hangingPunct="1">
              <a:spcAft>
                <a:spcPts val="1200"/>
              </a:spcAft>
            </a:pPr>
            <a:r>
              <a:rPr lang="en-US" altLang="en-US" sz="33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Communication systems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33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Communication system tradeoffs</a:t>
            </a:r>
          </a:p>
          <a:p>
            <a:pPr eaLnBrk="1" hangingPunct="1"/>
            <a:r>
              <a:rPr lang="en-US" altLang="en-US" sz="33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Symbol timing recovery</a:t>
            </a:r>
          </a:p>
        </p:txBody>
      </p:sp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E78156E8-1258-C7F8-D4D1-1215CEE7D3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093" y="1676400"/>
            <a:ext cx="2273300" cy="23939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ABDC9F-31BA-A205-71E3-8D2EA4706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6195" y="4928471"/>
            <a:ext cx="2611417" cy="17771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527C-BA4F-1945-F92E-058FFCFB6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9259"/>
            <a:ext cx="8534400" cy="762000"/>
          </a:xfrm>
        </p:spPr>
        <p:txBody>
          <a:bodyPr/>
          <a:lstStyle/>
          <a:p>
            <a:r>
              <a:rPr lang="en-US" dirty="0"/>
              <a:t>Communication System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EB7E7-FC98-0357-3D1F-AB62E042136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1905000"/>
          </a:xfrm>
        </p:spPr>
        <p:txBody>
          <a:bodyPr/>
          <a:lstStyle/>
          <a:p>
            <a:r>
              <a:rPr lang="en-US" dirty="0"/>
              <a:t>What happens to signal quality and run-time implementation complexity if PAM system parameter in first column increases?</a:t>
            </a:r>
          </a:p>
          <a:p>
            <a:pPr marL="366713" lvl="1" indent="0">
              <a:buNone/>
            </a:pPr>
            <a:r>
              <a:rPr lang="en-US" dirty="0"/>
              <a:t>Indicate</a:t>
            </a:r>
            <a:r>
              <a:rPr lang="en-US" b="1" dirty="0"/>
              <a:t> increase</a:t>
            </a:r>
            <a:r>
              <a:rPr lang="en-US" dirty="0"/>
              <a:t>, </a:t>
            </a:r>
            <a:r>
              <a:rPr lang="en-US" b="1" dirty="0"/>
              <a:t>decrease,</a:t>
            </a:r>
            <a:r>
              <a:rPr lang="en-US" dirty="0"/>
              <a:t> or </a:t>
            </a:r>
            <a:r>
              <a:rPr lang="en-US" b="1" dirty="0"/>
              <a:t>blank</a:t>
            </a:r>
            <a:r>
              <a:rPr lang="en-US" dirty="0"/>
              <a:t> to mean no effect</a:t>
            </a:r>
          </a:p>
          <a:p>
            <a:pPr marL="366713" lvl="1" indent="0">
              <a:buNone/>
            </a:pPr>
            <a:r>
              <a:rPr lang="en-US" dirty="0"/>
              <a:t>Assume other parameters in first column are not changing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07EDDF-7A76-D63E-4FE6-D6276D3C57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302B53FE-454E-3F46-4908-F8152237F0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318322"/>
                  </p:ext>
                </p:extLst>
              </p:nvPr>
            </p:nvGraphicFramePr>
            <p:xfrm>
              <a:off x="609599" y="3200400"/>
              <a:ext cx="7924801" cy="3487384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752601">
                      <a:extLst>
                        <a:ext uri="{9D8B030D-6E8A-4147-A177-3AD203B41FA5}">
                          <a16:colId xmlns:a16="http://schemas.microsoft.com/office/drawing/2014/main" val="574714770"/>
                        </a:ext>
                      </a:extLst>
                    </a:gridCol>
                    <a:gridCol w="1295400">
                      <a:extLst>
                        <a:ext uri="{9D8B030D-6E8A-4147-A177-3AD203B41FA5}">
                          <a16:colId xmlns:a16="http://schemas.microsoft.com/office/drawing/2014/main" val="2493893116"/>
                        </a:ext>
                      </a:extLst>
                    </a:gridCol>
                    <a:gridCol w="838200">
                      <a:extLst>
                        <a:ext uri="{9D8B030D-6E8A-4147-A177-3AD203B41FA5}">
                          <a16:colId xmlns:a16="http://schemas.microsoft.com/office/drawing/2014/main" val="3486832508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269984052"/>
                        </a:ext>
                      </a:extLst>
                    </a:gridCol>
                    <a:gridCol w="1295400">
                      <a:extLst>
                        <a:ext uri="{9D8B030D-6E8A-4147-A177-3AD203B41FA5}">
                          <a16:colId xmlns:a16="http://schemas.microsoft.com/office/drawing/2014/main" val="243797909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935311034"/>
                        </a:ext>
                      </a:extLst>
                    </a:gridCol>
                  </a:tblGrid>
                  <a:tr h="494835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Parameter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Transmission Bandwidth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Bit Rate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Symbol Error Rate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Tx Power Consumption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Run-Time Complexity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60376855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 bits in A/D output &amp; D/A input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?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?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50644153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2d constellation spacing in Volts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decrease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21883890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 baseline="-25000">
                              <a:effectLst/>
                            </a:rPr>
                            <a:t>sym</a:t>
                          </a:r>
                          <a:r>
                            <a:rPr lang="en-US" sz="1600">
                              <a:effectLst/>
                            </a:rPr>
                            <a:t> symbol rate</a:t>
                          </a:r>
                          <a:br>
                            <a:rPr lang="en-US" sz="1600">
                              <a:effectLst/>
                            </a:rPr>
                          </a:br>
                          <a:r>
                            <a:rPr lang="en-US" sz="1600">
                              <a:effectLst/>
                            </a:rPr>
                            <a:t>in Hz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86311992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J bits/symbol</a:t>
                          </a:r>
                          <a:br>
                            <a:rPr lang="en-US" sz="1600">
                              <a:effectLst/>
                            </a:rPr>
                          </a:b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00952522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L samples/symbol</a:t>
                          </a:r>
                          <a:br>
                            <a:rPr lang="en-US" sz="1600">
                              <a:effectLst/>
                            </a:rPr>
                          </a:b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decrease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38722212"/>
                      </a:ext>
                    </a:extLst>
                  </a:tr>
                  <a:tr h="51837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 symbol periods in pulse shape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decrease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62131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302B53FE-454E-3F46-4908-F8152237F0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318322"/>
                  </p:ext>
                </p:extLst>
              </p:nvPr>
            </p:nvGraphicFramePr>
            <p:xfrm>
              <a:off x="609599" y="3200400"/>
              <a:ext cx="7924801" cy="3487384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752601">
                      <a:extLst>
                        <a:ext uri="{9D8B030D-6E8A-4147-A177-3AD203B41FA5}">
                          <a16:colId xmlns:a16="http://schemas.microsoft.com/office/drawing/2014/main" val="574714770"/>
                        </a:ext>
                      </a:extLst>
                    </a:gridCol>
                    <a:gridCol w="1295400">
                      <a:extLst>
                        <a:ext uri="{9D8B030D-6E8A-4147-A177-3AD203B41FA5}">
                          <a16:colId xmlns:a16="http://schemas.microsoft.com/office/drawing/2014/main" val="2493893116"/>
                        </a:ext>
                      </a:extLst>
                    </a:gridCol>
                    <a:gridCol w="838200">
                      <a:extLst>
                        <a:ext uri="{9D8B030D-6E8A-4147-A177-3AD203B41FA5}">
                          <a16:colId xmlns:a16="http://schemas.microsoft.com/office/drawing/2014/main" val="3486832508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269984052"/>
                        </a:ext>
                      </a:extLst>
                    </a:gridCol>
                    <a:gridCol w="1295400">
                      <a:extLst>
                        <a:ext uri="{9D8B030D-6E8A-4147-A177-3AD203B41FA5}">
                          <a16:colId xmlns:a16="http://schemas.microsoft.com/office/drawing/2014/main" val="243797909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935311034"/>
                        </a:ext>
                      </a:extLst>
                    </a:gridCol>
                  </a:tblGrid>
                  <a:tr h="494835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Parameter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Transmission Bandwidth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Bit Rate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Symbol Error Rate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Tx Power Consumption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Run-Time Complexity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60376855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 bits in A/D output &amp; D/A input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?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?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50644153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2d constellation spacing in Volts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decrease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21883890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 baseline="-25000">
                              <a:effectLst/>
                            </a:rPr>
                            <a:t>sym</a:t>
                          </a:r>
                          <a:r>
                            <a:rPr lang="en-US" sz="1600">
                              <a:effectLst/>
                            </a:rPr>
                            <a:t> symbol rate</a:t>
                          </a:r>
                          <a:br>
                            <a:rPr lang="en-US" sz="1600">
                              <a:effectLst/>
                            </a:rPr>
                          </a:br>
                          <a:r>
                            <a:rPr lang="en-US" sz="1600">
                              <a:effectLst/>
                            </a:rPr>
                            <a:t>in Hz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86311992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J bits/symbol</a:t>
                          </a:r>
                          <a:br>
                            <a:rPr lang="en-US" sz="1600">
                              <a:effectLst/>
                            </a:rPr>
                          </a:b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increase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00952522"/>
                      </a:ext>
                    </a:extLst>
                  </a:tr>
                  <a:tr h="494835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L samples/symbol</a:t>
                          </a:r>
                          <a:br>
                            <a:rPr lang="en-US" sz="1600">
                              <a:effectLst/>
                            </a:rPr>
                          </a:b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decrease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38722212"/>
                      </a:ext>
                    </a:extLst>
                  </a:tr>
                  <a:tr h="51837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725" t="-582927" r="-353623" b="-21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decrease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increase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62131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B746DA5-EE62-9AAA-2DF8-6B0CEE169B59}"/>
              </a:ext>
            </a:extLst>
          </p:cNvPr>
          <p:cNvSpPr txBox="1"/>
          <p:nvPr/>
        </p:nvSpPr>
        <p:spPr>
          <a:xfrm>
            <a:off x="7487392" y="22304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hlinkClick r:id="rId3"/>
              </a:rPr>
              <a:t>Fall 2020 Midterm #2.4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7335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9C15B-6729-16D2-A301-8B1A85671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 Timing Recovery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3D7A6-61B7-02B9-F086-D4A0C75EA33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534400" cy="4876800"/>
          </a:xfrm>
        </p:spPr>
        <p:txBody>
          <a:bodyPr/>
          <a:lstStyle/>
          <a:p>
            <a:r>
              <a:rPr lang="en-US" dirty="0"/>
              <a:t>Consider a baseband PAM system using a rect. pulse shape</a:t>
            </a:r>
          </a:p>
          <a:p>
            <a:r>
              <a:rPr lang="en-US" dirty="0"/>
              <a:t>Matched filter impulse response is also a rectangular pulse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Receiver needs to find the symbol timing offset </a:t>
            </a:r>
            <a:r>
              <a:rPr lang="en-US" dirty="0">
                <a:latin typeface="Symbol" pitchFamily="2" charset="2"/>
              </a:rPr>
              <a:t>t</a:t>
            </a:r>
          </a:p>
          <a:p>
            <a:r>
              <a:rPr lang="en-US" dirty="0"/>
              <a:t>Develop adaptive method to update</a:t>
            </a:r>
            <a:r>
              <a:rPr lang="en-US" dirty="0">
                <a:latin typeface="Symbol" pitchFamily="2" charset="2"/>
              </a:rPr>
              <a:t> t </a:t>
            </a:r>
            <a:r>
              <a:rPr lang="en-US" dirty="0"/>
              <a:t>in </a:t>
            </a:r>
            <a:r>
              <a:rPr lang="en-US" i="1" dirty="0"/>
              <a:t>n</a:t>
            </a:r>
            <a:r>
              <a:rPr lang="en-US" dirty="0"/>
              <a:t>th symbol period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B3A3D9-81DD-CCB1-403F-E19940CDEC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C5529E-7ED9-CEB1-256E-D1BF44F205C6}"/>
              </a:ext>
            </a:extLst>
          </p:cNvPr>
          <p:cNvSpPr txBox="1"/>
          <p:nvPr/>
        </p:nvSpPr>
        <p:spPr>
          <a:xfrm>
            <a:off x="7481455" y="41705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hlinkClick r:id="rId2"/>
              </a:rPr>
              <a:t>Spring 2021 Midterm #2.1</a:t>
            </a:r>
            <a:endParaRPr lang="en-US" sz="1400" b="1" dirty="0"/>
          </a:p>
        </p:txBody>
      </p:sp>
      <p:pic>
        <p:nvPicPr>
          <p:cNvPr id="7" name="Picture 6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764C5330-2ED2-56A9-0FB4-A3B48D9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5446" y="2499774"/>
            <a:ext cx="4318003" cy="1538826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DD8CBBD4-8D44-2475-2C55-7C04227F5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989" y="3797317"/>
            <a:ext cx="1584878" cy="133215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435926F-26C4-3C0D-EDAC-488CF3195104}"/>
              </a:ext>
            </a:extLst>
          </p:cNvPr>
          <p:cNvGrpSpPr/>
          <p:nvPr/>
        </p:nvGrpSpPr>
        <p:grpSpPr>
          <a:xfrm>
            <a:off x="6485862" y="2993025"/>
            <a:ext cx="2297125" cy="1519731"/>
            <a:chOff x="6477000" y="2823669"/>
            <a:chExt cx="2297125" cy="151973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09EE194-CED8-3427-2A59-4CA8E32C4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77000" y="2823669"/>
              <a:ext cx="2278322" cy="124402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05AED3-BFA4-45BE-33EF-DB5AF2C577E5}"/>
                </a:ext>
              </a:extLst>
            </p:cNvPr>
            <p:cNvSpPr txBox="1"/>
            <p:nvPr/>
          </p:nvSpPr>
          <p:spPr>
            <a:xfrm>
              <a:off x="6495802" y="4004846"/>
              <a:ext cx="22783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when there is no noise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C500C8-D2A0-D1F0-9FDE-00B06E97839E}"/>
              </a:ext>
            </a:extLst>
          </p:cNvPr>
          <p:cNvGrpSpPr/>
          <p:nvPr/>
        </p:nvGrpSpPr>
        <p:grpSpPr>
          <a:xfrm>
            <a:off x="3370191" y="3869323"/>
            <a:ext cx="2606662" cy="1286867"/>
            <a:chOff x="3370191" y="3869323"/>
            <a:chExt cx="2606662" cy="12868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C6C6693-0588-5E72-6AC5-AE3429525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91975" y="3869323"/>
              <a:ext cx="1584878" cy="128686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E8CFE9-61A2-7D49-0FCB-D74A96E2BA0F}"/>
                </a:ext>
              </a:extLst>
            </p:cNvPr>
            <p:cNvSpPr txBox="1"/>
            <p:nvPr/>
          </p:nvSpPr>
          <p:spPr>
            <a:xfrm>
              <a:off x="3370191" y="4419600"/>
              <a:ext cx="12903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k can be negative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258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FA5C2-3493-C37B-078A-F6BFB1DC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 Timing Recovery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36E284-D3F7-93FC-8F22-55FDCC9BF89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81000" y="1371600"/>
                <a:ext cx="8763000" cy="5334000"/>
              </a:xfrm>
            </p:spPr>
            <p:txBody>
              <a:bodyPr/>
              <a:lstStyle/>
              <a:p>
                <a:r>
                  <a:rPr lang="en-US" dirty="0"/>
                  <a:t>Maximize power at received symbol amplitude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𝑠𝑦𝑚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>
                  <a:spcAft>
                    <a:spcPts val="600"/>
                  </a:spcAft>
                </a:pPr>
                <a:r>
                  <a:rPr lang="en-US" dirty="0"/>
                  <a:t>Objective function: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366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lim>
                      </m:limLow>
                      <m:r>
                        <a:rPr lang="en-US" b="0" i="1">
                          <a:latin typeface="Cambria Math" panose="02040503050406030204" pitchFamily="18" charset="0"/>
                        </a:rPr>
                        <m:t>+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lim>
                      </m:limLow>
                    </m:oMath>
                  </m:oMathPara>
                </a14:m>
                <a:endParaRPr lang="en-US" dirty="0">
                  <a:effectLst/>
                </a:endParaRPr>
              </a:p>
              <a:p>
                <a:pPr marL="366713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Gaussian random signal with 0 mean and variance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𝑠𝑦𝑚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</a:p>
              <a:p>
                <a:pPr marL="366713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dirty="0"/>
                  <a:t>Average noise power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𝑠𝑦𝑚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is constant regardless of sampling time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d>
                                <m:d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𝑠𝑦𝑚</m:t>
                                          </m:r>
                                        </m:sub>
                                      </m:sSub>
                                      <m:r>
                                        <a:rPr lang="en-US" sz="2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d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𝑠𝑦𝑚</m:t>
                              </m:r>
                            </m:sub>
                          </m:sSub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d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sz="2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b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𝑠𝑦𝑚</m:t>
                              </m:r>
                            </m:sub>
                          </m:sSub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36E284-D3F7-93FC-8F22-55FDCC9BF8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81000" y="1371600"/>
                <a:ext cx="8763000" cy="5334000"/>
              </a:xfrm>
              <a:blipFill>
                <a:blip r:embed="rId2"/>
                <a:stretch>
                  <a:fillRect l="-290" t="-952" b="-35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916FC-A216-9104-2FCB-BC76E4257E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0AF92D-E0BC-7EE8-D9F6-A789FBD3A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894501"/>
            <a:ext cx="2590800" cy="17630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CD7076-1CD1-727D-6C4A-F9753789CA99}"/>
              </a:ext>
            </a:extLst>
          </p:cNvPr>
          <p:cNvSpPr txBox="1"/>
          <p:nvPr/>
        </p:nvSpPr>
        <p:spPr>
          <a:xfrm>
            <a:off x="7481455" y="41705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hlinkClick r:id="rId4"/>
              </a:rPr>
              <a:t>Spring 2021 Midterm #2.1</a:t>
            </a:r>
            <a:endParaRPr lang="en-US" sz="1400" b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E99637-F678-61E4-3FE3-A435FB53D5BE}"/>
              </a:ext>
            </a:extLst>
          </p:cNvPr>
          <p:cNvGrpSpPr/>
          <p:nvPr/>
        </p:nvGrpSpPr>
        <p:grpSpPr>
          <a:xfrm>
            <a:off x="5562600" y="5715000"/>
            <a:ext cx="1295400" cy="1191399"/>
            <a:chOff x="5562600" y="5715000"/>
            <a:chExt cx="1295400" cy="119139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5B6BEBA-7337-8B69-BF96-02408C045BB8}"/>
                </a:ext>
              </a:extLst>
            </p:cNvPr>
            <p:cNvSpPr/>
            <p:nvPr/>
          </p:nvSpPr>
          <p:spPr>
            <a:xfrm>
              <a:off x="5791200" y="5715000"/>
              <a:ext cx="1066800" cy="914400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4A4EDE-67EE-8F48-9C9A-F006139E93E0}"/>
                </a:ext>
              </a:extLst>
            </p:cNvPr>
            <p:cNvSpPr txBox="1"/>
            <p:nvPr/>
          </p:nvSpPr>
          <p:spPr>
            <a:xfrm>
              <a:off x="5562600" y="644473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B758-E1C4-E022-2B53-A83B4B72A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 Timing Recovery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C56AFF-85F3-4B29-0E55-9CF51893764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81000" y="1371600"/>
                <a:ext cx="8534400" cy="5257800"/>
              </a:xfrm>
            </p:spPr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u="sng" dirty="0">
                    <a:hlinkClick r:id="rId2"/>
                  </a:rPr>
                  <a:t>differentiator circuit</a:t>
                </a:r>
                <a:r>
                  <a:rPr lang="en-US" dirty="0"/>
                  <a:t> can be as implemented as an</a:t>
                </a:r>
              </a:p>
              <a:p>
                <a:pPr marL="366713" lvl="1" indent="0">
                  <a:buNone/>
                </a:pPr>
                <a:r>
                  <a:rPr lang="en-US" dirty="0"/>
                  <a:t>RC circuit where the output is tapped across the resistor</a:t>
                </a:r>
              </a:p>
              <a:p>
                <a:pPr marL="366713" lvl="1" indent="0">
                  <a:buNone/>
                </a:pPr>
                <a:r>
                  <a:rPr lang="en-US" dirty="0"/>
                  <a:t>RL circuit where the output is tapped across the inductor</a:t>
                </a:r>
              </a:p>
              <a:p>
                <a:pPr>
                  <a:spcAft>
                    <a:spcPts val="0"/>
                  </a:spcAft>
                </a:pPr>
                <a:r>
                  <a:rPr lang="en-US" dirty="0"/>
                  <a:t>For </a:t>
                </a:r>
                <a:r>
                  <a:rPr lang="en-US" i="1" dirty="0"/>
                  <a:t>h</a:t>
                </a:r>
                <a:r>
                  <a:rPr lang="en-US" dirty="0"/>
                  <a:t>(</a:t>
                </a:r>
                <a:r>
                  <a:rPr lang="en-US" i="1" dirty="0"/>
                  <a:t>t</a:t>
                </a:r>
                <a:r>
                  <a:rPr lang="en-US" dirty="0"/>
                  <a:t>) being a rectangular pulse, we simplify derivative of </a:t>
                </a:r>
                <a:r>
                  <a:rPr lang="en-US" i="1" dirty="0"/>
                  <a:t>y</a:t>
                </a:r>
                <a:r>
                  <a:rPr lang="en-US" dirty="0"/>
                  <a:t>(</a:t>
                </a:r>
                <a:r>
                  <a:rPr lang="en-US" i="1" dirty="0"/>
                  <a:t>t</a:t>
                </a:r>
                <a:r>
                  <a:rPr lang="en-US" dirty="0"/>
                  <a:t>) by using a linear time-invariant model of differentiation with impulse response </a:t>
                </a:r>
                <a:r>
                  <a:rPr lang="en-US" i="1" dirty="0"/>
                  <a:t>v</a:t>
                </a:r>
                <a:r>
                  <a:rPr lang="en-US" dirty="0"/>
                  <a:t>(</a:t>
                </a:r>
                <a:r>
                  <a:rPr lang="en-US" i="1" dirty="0"/>
                  <a:t>t</a:t>
                </a:r>
                <a:r>
                  <a:rPr lang="en-US" dirty="0"/>
                  <a:t>) per JSK Appendix G.2: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)∗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)∗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i="1" dirty="0">
                    <a:solidFill>
                      <a:schemeClr val="tx1"/>
                    </a:solidFill>
                  </a:rPr>
                  <a:t>)</a:t>
                </a:r>
                <a:br>
                  <a:rPr lang="en-US" sz="2400" i="1" dirty="0">
                    <a:solidFill>
                      <a:schemeClr val="tx1"/>
                    </a:solidFill>
                  </a:rPr>
                </a:br>
                <a:r>
                  <a:rPr lang="en-US" sz="2400" i="1" dirty="0">
                    <a:solidFill>
                      <a:schemeClr val="tx1"/>
                    </a:solidFill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)−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𝑠𝑦𝑚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)−</m:t>
                    </m:r>
                    <m:r>
                      <a:rPr lang="en-US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𝑠𝑦𝑚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How to handle many symbols?</a:t>
                </a:r>
              </a:p>
              <a:p>
                <a:pPr marL="366713" lvl="1" indent="0">
                  <a:buNone/>
                </a:pPr>
                <a:r>
                  <a:rPr lang="en-US" dirty="0"/>
                  <a:t>Send bits 11</a:t>
                </a:r>
              </a:p>
              <a:p>
                <a:pPr marL="366713" lvl="1" indent="0">
                  <a:buNone/>
                </a:pPr>
                <a:r>
                  <a:rPr lang="en-US" dirty="0"/>
                  <a:t>What is </a:t>
                </a:r>
                <a:r>
                  <a:rPr lang="en-US" i="1" dirty="0"/>
                  <a:t>y</a:t>
                </a:r>
                <a:r>
                  <a:rPr lang="en-US" baseline="30000" dirty="0"/>
                  <a:t>2</a:t>
                </a:r>
                <a:r>
                  <a:rPr lang="en-US" dirty="0"/>
                  <a:t>(</a:t>
                </a:r>
                <a:r>
                  <a:rPr lang="en-US" i="1" dirty="0"/>
                  <a:t>t</a:t>
                </a:r>
                <a:r>
                  <a:rPr lang="en-US" dirty="0"/>
                  <a:t>)?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C56AFF-85F3-4B29-0E55-9CF5189376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81000" y="1371600"/>
                <a:ext cx="8534400" cy="5257800"/>
              </a:xfrm>
              <a:blipFill>
                <a:blip r:embed="rId3"/>
                <a:stretch>
                  <a:fillRect l="-297" t="-1205" r="-1040" b="-2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8F7235-5675-9C3F-D986-9CFAEFADF8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2D7DD5-5094-ED5B-4244-42B708408A6C}"/>
              </a:ext>
            </a:extLst>
          </p:cNvPr>
          <p:cNvSpPr txBox="1"/>
          <p:nvPr/>
        </p:nvSpPr>
        <p:spPr>
          <a:xfrm>
            <a:off x="7481455" y="41705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hlinkClick r:id="rId4"/>
              </a:rPr>
              <a:t>Spring 2021 Midterm #2.1</a:t>
            </a:r>
            <a:endParaRPr lang="en-US" sz="1400" b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043A7D-B039-3040-643B-165F8CCCFCBB}"/>
              </a:ext>
            </a:extLst>
          </p:cNvPr>
          <p:cNvGrpSpPr/>
          <p:nvPr/>
        </p:nvGrpSpPr>
        <p:grpSpPr>
          <a:xfrm>
            <a:off x="5029200" y="5337301"/>
            <a:ext cx="3638303" cy="1368299"/>
            <a:chOff x="5029200" y="5337301"/>
            <a:chExt cx="3638303" cy="1368299"/>
          </a:xfrm>
        </p:grpSpPr>
        <p:sp>
          <p:nvSpPr>
            <p:cNvPr id="10" name="Line 14">
              <a:extLst>
                <a:ext uri="{FF2B5EF4-FFF2-40B4-BE49-F238E27FC236}">
                  <a16:creationId xmlns:a16="http://schemas.microsoft.com/office/drawing/2014/main" id="{E5AAAB93-F239-8BAF-C226-A172C79E46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8800" y="5466961"/>
              <a:ext cx="0" cy="1211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5">
              <a:extLst>
                <a:ext uri="{FF2B5EF4-FFF2-40B4-BE49-F238E27FC236}">
                  <a16:creationId xmlns:a16="http://schemas.microsoft.com/office/drawing/2014/main" id="{76CFC07C-8526-E5E3-36BB-569BF774D9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57800" y="6342605"/>
              <a:ext cx="3205348" cy="38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6">
              <a:extLst>
                <a:ext uri="{FF2B5EF4-FFF2-40B4-BE49-F238E27FC236}">
                  <a16:creationId xmlns:a16="http://schemas.microsoft.com/office/drawing/2014/main" id="{798315C9-9F6F-4AAB-E2D1-AF4BAB672F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6745" y="6346436"/>
              <a:ext cx="57265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 err="1">
                  <a:latin typeface="+mj-lt"/>
                </a:rPr>
                <a:t>T</a:t>
              </a:r>
              <a:r>
                <a:rPr lang="en-US" sz="1600" i="1" baseline="-25000" dirty="0" err="1">
                  <a:latin typeface="+mj-lt"/>
                </a:rPr>
                <a:t>sym</a:t>
              </a:r>
              <a:endParaRPr lang="en-US" sz="1600" i="1" baseline="-25000" dirty="0">
                <a:latin typeface="+mj-lt"/>
              </a:endParaRPr>
            </a:p>
          </p:txBody>
        </p:sp>
        <p:sp>
          <p:nvSpPr>
            <p:cNvPr id="13" name="Text Box 17">
              <a:extLst>
                <a:ext uri="{FF2B5EF4-FFF2-40B4-BE49-F238E27FC236}">
                  <a16:creationId xmlns:a16="http://schemas.microsoft.com/office/drawing/2014/main" id="{3AEF0C8A-2A8A-746F-7C18-9FF6674EC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2703" y="6361169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4" name="Line 18">
              <a:extLst>
                <a:ext uri="{FF2B5EF4-FFF2-40B4-BE49-F238E27FC236}">
                  <a16:creationId xmlns:a16="http://schemas.microsoft.com/office/drawing/2014/main" id="{1AEFEF28-007D-974D-98B9-7134630A53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38800" y="5855898"/>
              <a:ext cx="685800" cy="486707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 Box 22">
              <a:extLst>
                <a:ext uri="{FF2B5EF4-FFF2-40B4-BE49-F238E27FC236}">
                  <a16:creationId xmlns:a16="http://schemas.microsoft.com/office/drawing/2014/main" id="{C9C33AC2-81FC-9EE0-7C14-6D3C9254C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200" y="5705086"/>
              <a:ext cx="6858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 err="1"/>
                <a:t>kT</a:t>
              </a:r>
              <a:r>
                <a:rPr lang="en-US" sz="1600" i="1" baseline="-25000" dirty="0" err="1"/>
                <a:t>sym</a:t>
              </a:r>
              <a:endParaRPr lang="en-US" sz="1600" i="1" baseline="-25000" dirty="0"/>
            </a:p>
            <a:p>
              <a:pPr algn="l">
                <a:spcBef>
                  <a:spcPct val="50000"/>
                </a:spcBef>
              </a:pPr>
              <a:endParaRPr lang="en-US" sz="16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 Box 1042">
                  <a:extLst>
                    <a:ext uri="{FF2B5EF4-FFF2-40B4-BE49-F238E27FC236}">
                      <a16:creationId xmlns:a16="http://schemas.microsoft.com/office/drawing/2014/main" id="{66CDCB9B-8AAE-6D50-B536-F17AB143F6B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80646" y="5337301"/>
                  <a:ext cx="585228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6" name="Text Box 1042">
                  <a:extLst>
                    <a:ext uri="{FF2B5EF4-FFF2-40B4-BE49-F238E27FC236}">
                      <a16:creationId xmlns:a16="http://schemas.microsoft.com/office/drawing/2014/main" id="{66CDCB9B-8AAE-6D50-B536-F17AB143F6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780646" y="5337301"/>
                  <a:ext cx="585228" cy="338554"/>
                </a:xfrm>
                <a:prstGeom prst="rect">
                  <a:avLst/>
                </a:prstGeom>
                <a:blipFill>
                  <a:blip r:embed="rId5"/>
                  <a:stretch>
                    <a:fillRect b="-1481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Line 18">
              <a:extLst>
                <a:ext uri="{FF2B5EF4-FFF2-40B4-BE49-F238E27FC236}">
                  <a16:creationId xmlns:a16="http://schemas.microsoft.com/office/drawing/2014/main" id="{EC8F380E-2BAA-D903-EF74-72A0CE1E56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324600" y="5842595"/>
              <a:ext cx="685800" cy="486707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17789370-79CD-E7C9-2AFE-8D8826380D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05600" y="6367046"/>
              <a:ext cx="685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i="1" dirty="0">
                  <a:latin typeface="+mj-lt"/>
                </a:rPr>
                <a:t>2T</a:t>
              </a:r>
              <a:r>
                <a:rPr lang="en-US" sz="1600" i="1" baseline="-25000" dirty="0">
                  <a:latin typeface="+mj-lt"/>
                </a:rPr>
                <a:t>sym</a:t>
              </a:r>
            </a:p>
          </p:txBody>
        </p:sp>
        <p:sp>
          <p:nvSpPr>
            <p:cNvPr id="19" name="Line 18">
              <a:extLst>
                <a:ext uri="{FF2B5EF4-FFF2-40B4-BE49-F238E27FC236}">
                  <a16:creationId xmlns:a16="http://schemas.microsoft.com/office/drawing/2014/main" id="{923D8900-02C9-1A54-95C6-5C336583CA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7412" y="5852067"/>
              <a:ext cx="685800" cy="4867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337E6E13-5BD2-875B-E214-CB9419D960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33212" y="5838764"/>
              <a:ext cx="685800" cy="4867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8">
              <a:extLst>
                <a:ext uri="{FF2B5EF4-FFF2-40B4-BE49-F238E27FC236}">
                  <a16:creationId xmlns:a16="http://schemas.microsoft.com/office/drawing/2014/main" id="{93C40D0F-1DF5-1154-871D-42E277AD9F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24600" y="5838765"/>
              <a:ext cx="622381" cy="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16">
              <a:extLst>
                <a:ext uri="{FF2B5EF4-FFF2-40B4-BE49-F238E27FC236}">
                  <a16:creationId xmlns:a16="http://schemas.microsoft.com/office/drawing/2014/main" id="{7619B49B-FA64-51ED-4A82-D2ECE2F48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7390" y="6367046"/>
              <a:ext cx="685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i="1" dirty="0">
                  <a:latin typeface="+mj-lt"/>
                </a:rPr>
                <a:t>3T</a:t>
              </a:r>
              <a:r>
                <a:rPr lang="en-US" sz="1600" i="1" baseline="-25000" dirty="0">
                  <a:latin typeface="+mj-lt"/>
                </a:rPr>
                <a:t>sym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49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>
            <a:extLst>
              <a:ext uri="{FF2B5EF4-FFF2-40B4-BE49-F238E27FC236}">
                <a16:creationId xmlns:a16="http://schemas.microsoft.com/office/drawing/2014/main" id="{2C9EBE78-F587-6075-15BC-D6B0D7CC0C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E58C4CDC-5D11-C541-8549-FE29F0D951DC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29EDC132-0F4E-AB96-7C9A-027CAEA37439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Conversion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603B665B-9010-FE46-43C3-53FF236D959E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81000" y="1371600"/>
            <a:ext cx="4191000" cy="5257800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Analog-to-Digital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Quantize to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bits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Quantization error = noise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SNR</a:t>
            </a:r>
            <a:r>
              <a:rPr lang="en-US" altLang="en-US" baseline="-25000">
                <a:ea typeface="ＭＳ Ｐゴシック" panose="020B0600070205080204" pitchFamily="34" charset="-128"/>
              </a:rPr>
              <a:t>dB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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C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 + 6.02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Dynamic range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</a:t>
            </a:r>
            <a:r>
              <a:rPr lang="en-US" altLang="en-US">
                <a:ea typeface="ＭＳ Ｐゴシック" panose="020B0600070205080204" pitchFamily="34" charset="-128"/>
              </a:rPr>
              <a:t> SNR</a:t>
            </a:r>
          </a:p>
        </p:txBody>
      </p:sp>
      <p:sp>
        <p:nvSpPr>
          <p:cNvPr id="19460" name="Rectangle 28">
            <a:extLst>
              <a:ext uri="{FF2B5EF4-FFF2-40B4-BE49-F238E27FC236}">
                <a16:creationId xmlns:a16="http://schemas.microsoft.com/office/drawing/2014/main" id="{4A5CF0A0-726A-13BD-5636-24D365709B25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724400" y="1371600"/>
            <a:ext cx="4191000" cy="5105400"/>
          </a:xfrm>
        </p:spPr>
        <p:txBody>
          <a:bodyPr/>
          <a:lstStyle/>
          <a:p>
            <a:pPr eaLnBrk="1" hangingPunct="1">
              <a:spcBef>
                <a:spcPct val="90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Digital-to-Analog</a:t>
            </a:r>
          </a:p>
          <a:p>
            <a:pPr eaLnBrk="1" hangingPunct="1">
              <a:spcBef>
                <a:spcPct val="90000"/>
              </a:spcBef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90000"/>
              </a:spcBef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A/D and D/A lowpass filter</a:t>
            </a:r>
          </a:p>
          <a:p>
            <a:pPr lvl="1" eaLnBrk="1" hangingPunct="1">
              <a:spcBef>
                <a:spcPts val="300"/>
              </a:spcBef>
              <a:buFont typeface="Wingdings 2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stop</a:t>
            </a:r>
            <a:r>
              <a:rPr lang="en-US" altLang="en-US">
                <a:ea typeface="ＭＳ Ｐゴシック" panose="020B0600070205080204" pitchFamily="34" charset="-128"/>
              </a:rPr>
              <a:t> &lt; ½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 eaLnBrk="1" hangingPunct="1">
              <a:spcBef>
                <a:spcPts val="300"/>
              </a:spcBef>
              <a:buFont typeface="Wingdings 2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pass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 </a:t>
            </a:r>
            <a:r>
              <a:rPr lang="en-US" altLang="en-US">
                <a:ea typeface="ＭＳ Ｐゴシック" panose="020B0600070205080204" pitchFamily="34" charset="-128"/>
              </a:rPr>
              <a:t>0.9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baseline="-25000">
                <a:ea typeface="ＭＳ Ｐゴシック" panose="020B0600070205080204" pitchFamily="34" charset="-128"/>
              </a:rPr>
              <a:t>stop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spcBef>
                <a:spcPts val="300"/>
              </a:spcBef>
              <a:buFont typeface="Wingdings 2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stop</a:t>
            </a:r>
            <a:r>
              <a:rPr lang="en-US" altLang="en-US">
                <a:ea typeface="ＭＳ Ｐゴシック" panose="020B0600070205080204" pitchFamily="34" charset="-128"/>
              </a:rPr>
              <a:t> = SNR</a:t>
            </a:r>
            <a:r>
              <a:rPr lang="en-US" altLang="en-US" baseline="-25000">
                <a:ea typeface="ＭＳ Ｐゴシック" panose="020B0600070205080204" pitchFamily="34" charset="-128"/>
              </a:rPr>
              <a:t>dB</a:t>
            </a:r>
          </a:p>
          <a:p>
            <a:pPr lvl="1" eaLnBrk="1" hangingPunct="1">
              <a:spcBef>
                <a:spcPts val="300"/>
              </a:spcBef>
              <a:buFont typeface="Wingdings 2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 baseline="-25000">
                <a:ea typeface="ＭＳ Ｐゴシック" panose="020B0600070205080204" pitchFamily="34" charset="-128"/>
              </a:rPr>
              <a:t>pass </a:t>
            </a:r>
            <a:r>
              <a:rPr lang="en-US" altLang="en-US">
                <a:ea typeface="ＭＳ Ｐゴシック" panose="020B0600070205080204" pitchFamily="34" charset="-128"/>
              </a:rPr>
              <a:t>= 20 log</a:t>
            </a:r>
            <a:r>
              <a:rPr lang="en-US" altLang="en-US" baseline="-25000">
                <a:ea typeface="ＭＳ Ｐゴシック" panose="020B0600070205080204" pitchFamily="34" charset="-128"/>
              </a:rPr>
              <a:t>10</a:t>
            </a:r>
            <a:r>
              <a:rPr lang="en-US" altLang="en-US">
                <a:ea typeface="ＭＳ Ｐゴシック" panose="020B0600070205080204" pitchFamily="34" charset="-128"/>
              </a:rPr>
              <a:t>(1-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) where</a:t>
            </a:r>
            <a:endParaRPr lang="en-US" altLang="en-US" baseline="-25000">
              <a:ea typeface="ＭＳ Ｐゴシック" panose="020B0600070205080204" pitchFamily="34" charset="-128"/>
              <a:sym typeface="Symbol" pitchFamily="2" charset="2"/>
            </a:endParaRPr>
          </a:p>
          <a:p>
            <a:pPr lvl="1" eaLnBrk="1" hangingPunct="1">
              <a:spcBef>
                <a:spcPts val="300"/>
              </a:spcBef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 is quantizer step size: </a:t>
            </a:r>
          </a:p>
          <a:p>
            <a:pPr lvl="1" eaLnBrk="1" hangingPunct="1">
              <a:spcBef>
                <a:spcPts val="300"/>
              </a:spcBef>
              <a:buFont typeface="Wingdings 2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ea typeface="ＭＳ Ｐゴシック" panose="020B0600070205080204" pitchFamily="34" charset="-128"/>
              </a:rPr>
              <a:t>max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is max quantizer voltage</a:t>
            </a:r>
          </a:p>
        </p:txBody>
      </p:sp>
      <p:sp>
        <p:nvSpPr>
          <p:cNvPr id="19461" name="Line 6">
            <a:extLst>
              <a:ext uri="{FF2B5EF4-FFF2-40B4-BE49-F238E27FC236}">
                <a16:creationId xmlns:a16="http://schemas.microsoft.com/office/drawing/2014/main" id="{23B1CA9D-37E6-0AF8-4148-78FD94FF610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2362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2" name="Text Box 7">
            <a:extLst>
              <a:ext uri="{FF2B5EF4-FFF2-40B4-BE49-F238E27FC236}">
                <a16:creationId xmlns:a16="http://schemas.microsoft.com/office/drawing/2014/main" id="{E6412764-54D8-7FF4-6EEC-E0E766196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1984375"/>
            <a:ext cx="990600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Analog Lowpass Filter</a:t>
            </a:r>
          </a:p>
        </p:txBody>
      </p:sp>
      <p:sp>
        <p:nvSpPr>
          <p:cNvPr id="19463" name="Text Box 8">
            <a:extLst>
              <a:ext uri="{FF2B5EF4-FFF2-40B4-BE49-F238E27FC236}">
                <a16:creationId xmlns:a16="http://schemas.microsoft.com/office/drawing/2014/main" id="{FC8FE4B8-3EEE-B4D9-7AB6-54909B7CD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1981200"/>
            <a:ext cx="1143000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Discrete to Continuous Conversion</a:t>
            </a:r>
          </a:p>
        </p:txBody>
      </p:sp>
      <p:sp>
        <p:nvSpPr>
          <p:cNvPr id="19464" name="Line 9">
            <a:extLst>
              <a:ext uri="{FF2B5EF4-FFF2-40B4-BE49-F238E27FC236}">
                <a16:creationId xmlns:a16="http://schemas.microsoft.com/office/drawing/2014/main" id="{2775B78C-4A5B-E24A-0701-00E94053B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7200" y="2362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Line 10">
            <a:extLst>
              <a:ext uri="{FF2B5EF4-FFF2-40B4-BE49-F238E27FC236}">
                <a16:creationId xmlns:a16="http://schemas.microsoft.com/office/drawing/2014/main" id="{1976C890-9897-1585-1ACD-773C67C1B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2362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6" name="Line 11">
            <a:extLst>
              <a:ext uri="{FF2B5EF4-FFF2-40B4-BE49-F238E27FC236}">
                <a16:creationId xmlns:a16="http://schemas.microsoft.com/office/drawing/2014/main" id="{8C9E18CA-92D4-91AF-494A-D84CEAF47A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9800" y="281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7" name="Text Box 12">
            <a:extLst>
              <a:ext uri="{FF2B5EF4-FFF2-40B4-BE49-F238E27FC236}">
                <a16:creationId xmlns:a16="http://schemas.microsoft.com/office/drawing/2014/main" id="{E99E7C17-28E7-8315-850F-426944968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971800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>
                <a:latin typeface="Times New Roman" panose="02020603050405020304" pitchFamily="18" charset="0"/>
              </a:rPr>
              <a:t>f</a:t>
            </a:r>
            <a:r>
              <a:rPr lang="en-US" altLang="en-US" sz="1600" i="1" baseline="-25000">
                <a:latin typeface="Times New Roman" panose="02020603050405020304" pitchFamily="18" charset="0"/>
              </a:rPr>
              <a:t>s</a:t>
            </a:r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19468" name="Line 16">
            <a:extLst>
              <a:ext uri="{FF2B5EF4-FFF2-40B4-BE49-F238E27FC236}">
                <a16:creationId xmlns:a16="http://schemas.microsoft.com/office/drawing/2014/main" id="{731DE4EE-6413-C179-AF55-6136E3BA61D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2362200"/>
            <a:ext cx="427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Text Box 17">
            <a:extLst>
              <a:ext uri="{FF2B5EF4-FFF2-40B4-BE49-F238E27FC236}">
                <a16:creationId xmlns:a16="http://schemas.microsoft.com/office/drawing/2014/main" id="{03A2FFC1-9C24-483F-2675-B9D9BC973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638" y="1984375"/>
            <a:ext cx="927100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Analog Lowpass Filter</a:t>
            </a:r>
          </a:p>
        </p:txBody>
      </p:sp>
      <p:sp>
        <p:nvSpPr>
          <p:cNvPr id="19470" name="Line 18">
            <a:extLst>
              <a:ext uri="{FF2B5EF4-FFF2-40B4-BE49-F238E27FC236}">
                <a16:creationId xmlns:a16="http://schemas.microsoft.com/office/drawing/2014/main" id="{EA9CE650-7B98-5975-F25C-24CFD8EFC7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2738" y="2362200"/>
            <a:ext cx="474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1" name="Line 19">
            <a:extLst>
              <a:ext uri="{FF2B5EF4-FFF2-40B4-BE49-F238E27FC236}">
                <a16:creationId xmlns:a16="http://schemas.microsoft.com/office/drawing/2014/main" id="{54144E46-792C-EF4D-1FAC-F3F6190ABE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1981200"/>
            <a:ext cx="35718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2" name="Line 20">
            <a:extLst>
              <a:ext uri="{FF2B5EF4-FFF2-40B4-BE49-F238E27FC236}">
                <a16:creationId xmlns:a16="http://schemas.microsoft.com/office/drawing/2014/main" id="{26F8B93B-4F4A-83DC-80A4-C35D3B65C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4588" y="2362200"/>
            <a:ext cx="557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3" name="Text Box 21">
            <a:extLst>
              <a:ext uri="{FF2B5EF4-FFF2-40B4-BE49-F238E27FC236}">
                <a16:creationId xmlns:a16="http://schemas.microsoft.com/office/drawing/2014/main" id="{A7AE680F-EB62-DC4A-671A-8C586C248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984375"/>
            <a:ext cx="998538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br>
              <a:rPr lang="en-US" altLang="en-US" sz="16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altLang="en-US" sz="1600">
                <a:solidFill>
                  <a:schemeClr val="tx1"/>
                </a:solidFill>
                <a:latin typeface="Times New Roman" panose="02020603050405020304" pitchFamily="18" charset="0"/>
              </a:rPr>
              <a:t>Quantizer</a:t>
            </a:r>
            <a:br>
              <a:rPr lang="en-US" altLang="en-US" sz="16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en-US" altLang="en-US" sz="16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4" name="Line 22">
            <a:extLst>
              <a:ext uri="{FF2B5EF4-FFF2-40B4-BE49-F238E27FC236}">
                <a16:creationId xmlns:a16="http://schemas.microsoft.com/office/drawing/2014/main" id="{C0E32C62-509B-4715-FB50-2A9C2DE77A8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0338" y="2362200"/>
            <a:ext cx="427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5" name="AutoShape 23">
            <a:extLst>
              <a:ext uri="{FF2B5EF4-FFF2-40B4-BE49-F238E27FC236}">
                <a16:creationId xmlns:a16="http://schemas.microsoft.com/office/drawing/2014/main" id="{B3E3C4F0-49E8-AF51-F140-760DC59D0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838" y="1981200"/>
            <a:ext cx="142875" cy="685800"/>
          </a:xfrm>
          <a:prstGeom prst="curvedLeftArrow">
            <a:avLst>
              <a:gd name="adj1" fmla="val 96000"/>
              <a:gd name="adj2" fmla="val 192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76" name="Text Box 24">
            <a:extLst>
              <a:ext uri="{FF2B5EF4-FFF2-40B4-BE49-F238E27FC236}">
                <a16:creationId xmlns:a16="http://schemas.microsoft.com/office/drawing/2014/main" id="{0E58383A-0773-F125-A0A0-3F26555E8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2717800"/>
            <a:ext cx="11398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anose="02020603050405020304" pitchFamily="18" charset="0"/>
              </a:rPr>
              <a:t>Sample at rate of </a:t>
            </a:r>
            <a:r>
              <a:rPr lang="en-US" altLang="en-US" sz="1600" i="1">
                <a:latin typeface="Times New Roman" panose="02020603050405020304" pitchFamily="18" charset="0"/>
              </a:rPr>
              <a:t>f</a:t>
            </a:r>
            <a:r>
              <a:rPr lang="en-US" altLang="en-US" sz="1600" i="1" baseline="-25000">
                <a:latin typeface="Times New Roman" panose="02020603050405020304" pitchFamily="18" charset="0"/>
              </a:rPr>
              <a:t>s</a:t>
            </a:r>
          </a:p>
        </p:txBody>
      </p:sp>
      <p:graphicFrame>
        <p:nvGraphicFramePr>
          <p:cNvPr id="19477" name="Object 30">
            <a:extLst>
              <a:ext uri="{FF2B5EF4-FFF2-40B4-BE49-F238E27FC236}">
                <a16:creationId xmlns:a16="http://schemas.microsoft.com/office/drawing/2014/main" id="{573DDCDF-2666-016E-639A-437BDC8BBB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5089525"/>
          <a:ext cx="3730625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419500" imgH="21361400" progId="Equation.3">
                  <p:embed/>
                </p:oleObj>
              </mc:Choice>
              <mc:Fallback>
                <p:oleObj name="Equation" r:id="rId2" imgW="54419500" imgH="213614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089525"/>
                        <a:ext cx="3730625" cy="146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8" name="Line 32">
            <a:extLst>
              <a:ext uri="{FF2B5EF4-FFF2-40B4-BE49-F238E27FC236}">
                <a16:creationId xmlns:a16="http://schemas.microsoft.com/office/drawing/2014/main" id="{3669A500-2F0C-E2C7-A04A-B01C314627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4800" y="22352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9" name="Text Box 33">
            <a:extLst>
              <a:ext uri="{FF2B5EF4-FFF2-40B4-BE49-F238E27FC236}">
                <a16:creationId xmlns:a16="http://schemas.microsoft.com/office/drawing/2014/main" id="{AC5DFD4A-C774-A334-198D-67DBCAE5E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100" y="2476500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i="1"/>
              <a:t>B</a:t>
            </a:r>
          </a:p>
        </p:txBody>
      </p:sp>
      <p:sp>
        <p:nvSpPr>
          <p:cNvPr id="19480" name="Line 34">
            <a:extLst>
              <a:ext uri="{FF2B5EF4-FFF2-40B4-BE49-F238E27FC236}">
                <a16:creationId xmlns:a16="http://schemas.microsoft.com/office/drawing/2014/main" id="{6F6B1BA5-56D8-8628-4795-CA4E07BDEC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92700" y="2224088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1" name="Text Box 35">
            <a:extLst>
              <a:ext uri="{FF2B5EF4-FFF2-40B4-BE49-F238E27FC236}">
                <a16:creationId xmlns:a16="http://schemas.microsoft.com/office/drawing/2014/main" id="{C63125F9-FD1F-7536-30C0-8100A37F8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465388"/>
            <a:ext cx="304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i="1"/>
              <a:t>B</a:t>
            </a:r>
          </a:p>
        </p:txBody>
      </p:sp>
      <p:graphicFrame>
        <p:nvGraphicFramePr>
          <p:cNvPr id="19482" name="Object 1">
            <a:extLst>
              <a:ext uri="{FF2B5EF4-FFF2-40B4-BE49-F238E27FC236}">
                <a16:creationId xmlns:a16="http://schemas.microsoft.com/office/drawing/2014/main" id="{533EE3D8-E903-0295-E6F6-C670891FC9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40700" y="5275263"/>
          <a:ext cx="58420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06400" imgH="393700" progId="Equation.3">
                  <p:embed/>
                </p:oleObj>
              </mc:Choice>
              <mc:Fallback>
                <p:oleObj name="Equation" r:id="rId4" imgW="4064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0700" y="5275263"/>
                        <a:ext cx="584200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Course Overview</a:t>
            </a:r>
          </a:p>
        </p:txBody>
      </p:sp>
      <p:sp>
        <p:nvSpPr>
          <p:cNvPr id="7171" name="Rectangle 1034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6324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CC00CC"/>
                </a:solidFill>
                <a:cs typeface="Calibri" panose="020F0502020204030204" pitchFamily="34" charset="0"/>
              </a:rPr>
              <a:t>Objectives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cs typeface="Calibri" panose="020F0502020204030204" pitchFamily="34" charset="0"/>
              </a:rPr>
              <a:t>Build intuition for signal processing concepts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cs typeface="Calibri" panose="020F0502020204030204" pitchFamily="34" charset="0"/>
              </a:rPr>
              <a:t>Explore design tradeoffs in </a:t>
            </a:r>
            <a:r>
              <a:rPr lang="en-US" i="1" dirty="0">
                <a:cs typeface="Calibri" panose="020F0502020204030204" pitchFamily="34" charset="0"/>
              </a:rPr>
              <a:t>signal quality vs.</a:t>
            </a:r>
            <a:br>
              <a:rPr lang="en-US" i="1" dirty="0">
                <a:cs typeface="Calibri" panose="020F0502020204030204" pitchFamily="34" charset="0"/>
              </a:rPr>
            </a:br>
            <a:r>
              <a:rPr lang="en-US" i="1" dirty="0">
                <a:cs typeface="Calibri" panose="020F0502020204030204" pitchFamily="34" charset="0"/>
              </a:rPr>
              <a:t>run-time implementation complexity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CC00CC"/>
                </a:solidFill>
                <a:cs typeface="Calibri" panose="020F0502020204030204" pitchFamily="34" charset="0"/>
              </a:rPr>
              <a:t>Asymmetric Digital Subscriber</a:t>
            </a:r>
            <a:br>
              <a:rPr lang="en-US" sz="2800" b="1" dirty="0">
                <a:solidFill>
                  <a:srgbClr val="CC00CC"/>
                </a:solidFill>
                <a:cs typeface="Calibri" panose="020F0502020204030204" pitchFamily="34" charset="0"/>
              </a:rPr>
            </a:br>
            <a:r>
              <a:rPr lang="en-US" sz="2800" b="1" dirty="0">
                <a:solidFill>
                  <a:srgbClr val="CC00CC"/>
                </a:solidFill>
                <a:cs typeface="Calibri" panose="020F0502020204030204" pitchFamily="34" charset="0"/>
              </a:rPr>
              <a:t>Line (ADSL) Receiver Design</a:t>
            </a:r>
          </a:p>
          <a:p>
            <a:pPr marL="366713" lvl="1" indent="0">
              <a:lnSpc>
                <a:spcPct val="90000"/>
              </a:lnSpc>
              <a:buNone/>
            </a:pPr>
            <a:r>
              <a:rPr lang="en-US" dirty="0">
                <a:cs typeface="Calibri" panose="020F0502020204030204" pitchFamily="34" charset="0"/>
              </a:rPr>
              <a:t>FIR channel equalizer gives up to 10x</a:t>
            </a:r>
            <a:br>
              <a:rPr lang="en-US" dirty="0">
                <a:cs typeface="Calibri" panose="020F0502020204030204" pitchFamily="34" charset="0"/>
              </a:rPr>
            </a:br>
            <a:r>
              <a:rPr lang="en-US" dirty="0">
                <a:cs typeface="Calibri" panose="020F0502020204030204" pitchFamily="34" charset="0"/>
              </a:rPr>
              <a:t>increase in bit rate vs. not having one</a:t>
            </a:r>
          </a:p>
          <a:p>
            <a:pPr marL="366713" lvl="1" indent="0">
              <a:lnSpc>
                <a:spcPct val="90000"/>
              </a:lnSpc>
              <a:buNone/>
            </a:pPr>
            <a:r>
              <a:rPr lang="en-US" dirty="0">
                <a:cs typeface="Calibri" panose="020F0502020204030204" pitchFamily="34" charset="0"/>
              </a:rPr>
              <a:t>ADSL transmitter sends training data</a:t>
            </a:r>
          </a:p>
          <a:p>
            <a:pPr marL="366713" lvl="1" indent="0">
              <a:lnSpc>
                <a:spcPct val="90000"/>
              </a:lnSpc>
              <a:buNone/>
            </a:pPr>
            <a:r>
              <a:rPr lang="en-US" dirty="0">
                <a:cs typeface="Calibri" panose="020F0502020204030204" pitchFamily="34" charset="0"/>
              </a:rPr>
              <a:t>Eight adaptive channel equalizer design methods shown on right</a:t>
            </a:r>
          </a:p>
          <a:p>
            <a:pPr marL="366713" lvl="1" indent="0">
              <a:lnSpc>
                <a:spcPct val="90000"/>
              </a:lnSpc>
              <a:buNone/>
            </a:pPr>
            <a:r>
              <a:rPr lang="en-US" dirty="0">
                <a:cs typeface="Calibri" panose="020F0502020204030204" pitchFamily="34" charset="0"/>
              </a:rPr>
              <a:t>Three have best tradeoffs in bit rate vs.</a:t>
            </a:r>
            <a:br>
              <a:rPr lang="en-US" dirty="0">
                <a:cs typeface="Calibri" panose="020F0502020204030204" pitchFamily="34" charset="0"/>
              </a:rPr>
            </a:br>
            <a:r>
              <a:rPr lang="en-US" dirty="0">
                <a:cs typeface="Calibri" panose="020F0502020204030204" pitchFamily="34" charset="0"/>
              </a:rPr>
              <a:t>run-time computational complexity</a:t>
            </a:r>
          </a:p>
        </p:txBody>
      </p:sp>
      <p:sp>
        <p:nvSpPr>
          <p:cNvPr id="7174" name="TextBox 25"/>
          <p:cNvSpPr txBox="1">
            <a:spLocks noChangeArrowheads="1"/>
          </p:cNvSpPr>
          <p:nvPr/>
        </p:nvSpPr>
        <p:spPr bwMode="auto">
          <a:xfrm>
            <a:off x="5715000" y="5105400"/>
            <a:ext cx="337968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Receiver design: bit rate in</a:t>
            </a:r>
            <a:b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Mbps vs. multiplications for eight</a:t>
            </a:r>
            <a:b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channel equalizer training methods</a:t>
            </a:r>
          </a:p>
          <a:p>
            <a:pPr algn="r"/>
            <a:r>
              <a:rPr lang="en-US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[Data from Figs. 6 &amp; 7 in B. L. Evans </a:t>
            </a:r>
            <a:r>
              <a:rPr lang="en-US" sz="14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US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“Unification and Evaluation of Equalization  Structures…”, </a:t>
            </a:r>
            <a:r>
              <a:rPr lang="en-US" sz="14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Sig. Proc</a:t>
            </a:r>
            <a:r>
              <a:rPr lang="en-US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2005]</a:t>
            </a:r>
          </a:p>
        </p:txBody>
      </p:sp>
      <p:grpSp>
        <p:nvGrpSpPr>
          <p:cNvPr id="3" name="Group 2" descr="Plot of communication speed in Mbps vs. multiplications per second for eight channel equalizer training methods in a DSL receiver."/>
          <p:cNvGrpSpPr/>
          <p:nvPr/>
        </p:nvGrpSpPr>
        <p:grpSpPr>
          <a:xfrm>
            <a:off x="6221305" y="2547937"/>
            <a:ext cx="2949575" cy="2633663"/>
            <a:chOff x="6221305" y="2514600"/>
            <a:chExt cx="2949575" cy="2633663"/>
          </a:xfrm>
        </p:grpSpPr>
        <p:graphicFrame>
          <p:nvGraphicFramePr>
            <p:cNvPr id="7173" name="Object 15"/>
            <p:cNvGraphicFramePr>
              <a:graphicFrameLocks noChangeAspect="1"/>
            </p:cNvGraphicFramePr>
            <p:nvPr/>
          </p:nvGraphicFramePr>
          <p:xfrm>
            <a:off x="6373705" y="2514600"/>
            <a:ext cx="2644775" cy="2324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" imgW="6086551" imgH="5286451" progId="Excel.Sheet.8">
                    <p:embed/>
                  </p:oleObj>
                </mc:Choice>
                <mc:Fallback>
                  <p:oleObj name="Worksheet" r:id="rId2" imgW="6086551" imgH="5286451" progId="Excel.Sheet.8">
                    <p:embed/>
                    <p:pic>
                      <p:nvPicPr>
                        <p:cNvPr id="7173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16525" b="15567"/>
                        <a:stretch>
                          <a:fillRect/>
                        </a:stretch>
                      </p:blipFill>
                      <p:spPr bwMode="auto">
                        <a:xfrm>
                          <a:off x="6373705" y="2514600"/>
                          <a:ext cx="2644775" cy="2324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5" name="TextBox 26"/>
            <p:cNvSpPr txBox="1">
              <a:spLocks noChangeArrowheads="1"/>
            </p:cNvSpPr>
            <p:nvPr/>
          </p:nvSpPr>
          <p:spPr bwMode="auto">
            <a:xfrm>
              <a:off x="6907105" y="4840288"/>
              <a:ext cx="457200" cy="307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CC00CC"/>
                  </a:solidFill>
                  <a:latin typeface="Times New Roman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0" dirty="0">
                  <a:solidFill>
                    <a:schemeClr val="tx1"/>
                  </a:solidFill>
                </a:rPr>
                <a:t>10</a:t>
              </a:r>
              <a:r>
                <a:rPr lang="en-US" sz="1400" b="0" baseline="300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176" name="TextBox 27"/>
            <p:cNvSpPr txBox="1">
              <a:spLocks noChangeArrowheads="1"/>
            </p:cNvSpPr>
            <p:nvPr/>
          </p:nvSpPr>
          <p:spPr bwMode="auto">
            <a:xfrm>
              <a:off x="7799280" y="4840288"/>
              <a:ext cx="457200" cy="307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CC00CC"/>
                  </a:solidFill>
                  <a:latin typeface="Times New Roman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0">
                  <a:solidFill>
                    <a:schemeClr val="tx1"/>
                  </a:solidFill>
                </a:rPr>
                <a:t>10</a:t>
              </a:r>
              <a:r>
                <a:rPr lang="en-US" sz="1400" b="0" baseline="3000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7177" name="TextBox 28"/>
            <p:cNvSpPr txBox="1">
              <a:spLocks noChangeArrowheads="1"/>
            </p:cNvSpPr>
            <p:nvPr/>
          </p:nvSpPr>
          <p:spPr bwMode="auto">
            <a:xfrm>
              <a:off x="8713680" y="4840288"/>
              <a:ext cx="457200" cy="307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CC00CC"/>
                  </a:solidFill>
                  <a:latin typeface="Times New Roman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0">
                  <a:solidFill>
                    <a:schemeClr val="tx1"/>
                  </a:solidFill>
                </a:rPr>
                <a:t>10</a:t>
              </a:r>
              <a:r>
                <a:rPr lang="en-US" sz="1400" b="0" baseline="3000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221305" y="2707719"/>
              <a:ext cx="441767" cy="22467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/>
                <a:t>6.6</a:t>
              </a:r>
            </a:p>
            <a:p>
              <a:pPr algn="r"/>
              <a:r>
                <a:rPr lang="en-US" sz="1400" dirty="0"/>
                <a:t>6.5</a:t>
              </a:r>
            </a:p>
            <a:p>
              <a:pPr algn="r"/>
              <a:r>
                <a:rPr lang="en-US" sz="1400" dirty="0"/>
                <a:t>6.4</a:t>
              </a:r>
            </a:p>
            <a:p>
              <a:pPr algn="r"/>
              <a:r>
                <a:rPr lang="en-US" sz="1400" dirty="0"/>
                <a:t>6.3</a:t>
              </a:r>
            </a:p>
            <a:p>
              <a:pPr algn="r"/>
              <a:r>
                <a:rPr lang="en-US" sz="1400" dirty="0"/>
                <a:t>6.2</a:t>
              </a:r>
            </a:p>
            <a:p>
              <a:pPr algn="r"/>
              <a:r>
                <a:rPr lang="en-US" sz="1400" dirty="0"/>
                <a:t>6.1</a:t>
              </a:r>
            </a:p>
            <a:p>
              <a:pPr algn="r"/>
              <a:r>
                <a:rPr lang="en-US" sz="1400" dirty="0"/>
                <a:t>6.0</a:t>
              </a:r>
            </a:p>
            <a:p>
              <a:pPr algn="r"/>
              <a:r>
                <a:rPr lang="en-US" sz="1400" dirty="0"/>
                <a:t>5.9</a:t>
              </a:r>
            </a:p>
            <a:p>
              <a:pPr algn="r"/>
              <a:r>
                <a:rPr lang="en-US" sz="1400" dirty="0"/>
                <a:t>5.8</a:t>
              </a:r>
            </a:p>
            <a:p>
              <a:pPr algn="r"/>
              <a:r>
                <a:rPr lang="en-US" sz="1400" dirty="0"/>
                <a:t>5.7</a:t>
              </a:r>
            </a:p>
          </p:txBody>
        </p: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AE213ED-CA40-1B81-B728-08B3967DE76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0" y="1055688"/>
            <a:ext cx="457200" cy="239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51D2FAD8-1332-3049-A740-65242221D8DC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9A3AED-FFC4-C5A5-23BC-CC13F3FBB28C}"/>
              </a:ext>
            </a:extLst>
          </p:cNvPr>
          <p:cNvGrpSpPr/>
          <p:nvPr/>
        </p:nvGrpSpPr>
        <p:grpSpPr>
          <a:xfrm>
            <a:off x="7021405" y="3039574"/>
            <a:ext cx="1806575" cy="1608626"/>
            <a:chOff x="7021405" y="3048000"/>
            <a:chExt cx="1806575" cy="160862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12E3832-7E6D-3750-4B9F-6055569F68F4}"/>
                </a:ext>
              </a:extLst>
            </p:cNvPr>
            <p:cNvSpPr/>
            <p:nvPr/>
          </p:nvSpPr>
          <p:spPr>
            <a:xfrm>
              <a:off x="7021405" y="4428026"/>
              <a:ext cx="228600" cy="2286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C4D1807-8703-F284-3AFF-1AC4C57E2B13}"/>
                </a:ext>
              </a:extLst>
            </p:cNvPr>
            <p:cNvSpPr/>
            <p:nvPr/>
          </p:nvSpPr>
          <p:spPr>
            <a:xfrm>
              <a:off x="7374368" y="3644114"/>
              <a:ext cx="228600" cy="2286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2EA474C-5B9A-B72A-C6A3-A48014172EB5}"/>
                </a:ext>
              </a:extLst>
            </p:cNvPr>
            <p:cNvSpPr/>
            <p:nvPr/>
          </p:nvSpPr>
          <p:spPr>
            <a:xfrm>
              <a:off x="8599380" y="3048000"/>
              <a:ext cx="228600" cy="2286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5C895B00-C61B-4E60-3708-AA67DADAC658}"/>
                </a:ext>
              </a:extLst>
            </p:cNvPr>
            <p:cNvSpPr/>
            <p:nvPr/>
          </p:nvSpPr>
          <p:spPr>
            <a:xfrm>
              <a:off x="7609668" y="3192651"/>
              <a:ext cx="1007390" cy="480447"/>
            </a:xfrm>
            <a:custGeom>
              <a:avLst/>
              <a:gdLst>
                <a:gd name="connsiteX0" fmla="*/ 0 w 1007390"/>
                <a:gd name="connsiteY0" fmla="*/ 480447 h 480447"/>
                <a:gd name="connsiteX1" fmla="*/ 278969 w 1007390"/>
                <a:gd name="connsiteY1" fmla="*/ 294468 h 480447"/>
                <a:gd name="connsiteX2" fmla="*/ 1007390 w 1007390"/>
                <a:gd name="connsiteY2" fmla="*/ 0 h 480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390" h="480447">
                  <a:moveTo>
                    <a:pt x="0" y="480447"/>
                  </a:moveTo>
                  <a:cubicBezTo>
                    <a:pt x="55535" y="427494"/>
                    <a:pt x="111071" y="374542"/>
                    <a:pt x="278969" y="294468"/>
                  </a:cubicBezTo>
                  <a:cubicBezTo>
                    <a:pt x="446867" y="214394"/>
                    <a:pt x="1007390" y="0"/>
                    <a:pt x="1007390" y="0"/>
                  </a:cubicBezTo>
                </a:path>
              </a:pathLst>
            </a:cu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ADA5346-505C-D44C-62D9-6C2508763A81}"/>
                </a:ext>
              </a:extLst>
            </p:cNvPr>
            <p:cNvSpPr/>
            <p:nvPr/>
          </p:nvSpPr>
          <p:spPr>
            <a:xfrm>
              <a:off x="7144719" y="3859078"/>
              <a:ext cx="278969" cy="526942"/>
            </a:xfrm>
            <a:custGeom>
              <a:avLst/>
              <a:gdLst>
                <a:gd name="connsiteX0" fmla="*/ 0 w 278969"/>
                <a:gd name="connsiteY0" fmla="*/ 526942 h 526942"/>
                <a:gd name="connsiteX1" fmla="*/ 108488 w 278969"/>
                <a:gd name="connsiteY1" fmla="*/ 185980 h 526942"/>
                <a:gd name="connsiteX2" fmla="*/ 278969 w 278969"/>
                <a:gd name="connsiteY2" fmla="*/ 0 h 526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69" h="526942">
                  <a:moveTo>
                    <a:pt x="0" y="526942"/>
                  </a:moveTo>
                  <a:cubicBezTo>
                    <a:pt x="30996" y="400373"/>
                    <a:pt x="61993" y="273804"/>
                    <a:pt x="108488" y="185980"/>
                  </a:cubicBezTo>
                  <a:cubicBezTo>
                    <a:pt x="154983" y="98156"/>
                    <a:pt x="278969" y="0"/>
                    <a:pt x="278969" y="0"/>
                  </a:cubicBezTo>
                </a:path>
              </a:pathLst>
            </a:cu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3706-8B1B-59DE-5976-43658415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Quality Measures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1C6F29-8825-3345-B884-9D34D0CEE0B3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81000" y="1371600"/>
                <a:ext cx="8686800" cy="4953000"/>
              </a:xfrm>
            </p:spPr>
            <p:txBody>
              <a:bodyPr/>
              <a:lstStyle/>
              <a:p>
                <a:r>
                  <a:rPr lang="en-US" dirty="0"/>
                  <a:t>Signal-to-noise ratio: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SNR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Signal</m:t>
                        </m:r>
                        <m: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Power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Noise</m:t>
                        </m:r>
                        <m: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Power</m:t>
                        </m:r>
                      </m:den>
                    </m:f>
                  </m:oMath>
                </a14:m>
                <a:endParaRPr lang="en-US" dirty="0"/>
              </a:p>
              <a:p>
                <a:pPr marL="366713" lvl="1" indent="0">
                  <a:buNone/>
                </a:pPr>
                <a:r>
                  <a:rPr lang="en-US" dirty="0"/>
                  <a:t>Thermal noise (modeled as Gaussian) in Rx analog/RF front end</a:t>
                </a:r>
              </a:p>
              <a:p>
                <a:pPr marL="366713" lvl="1" indent="0">
                  <a:buNone/>
                </a:pPr>
                <a:r>
                  <a:rPr lang="en-US" dirty="0"/>
                  <a:t>Quantization noise (modeled as uniform) in data converters</a:t>
                </a:r>
              </a:p>
              <a:p>
                <a:r>
                  <a:rPr lang="en-US" dirty="0"/>
                  <a:t>Communication Systems</a:t>
                </a:r>
              </a:p>
              <a:p>
                <a:pPr marL="366713" lvl="1" indent="0">
                  <a:buNone/>
                </a:pPr>
                <a:r>
                  <a:rPr lang="en-US" dirty="0"/>
                  <a:t>PAM/QAM Bit rate: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𝑠𝑦𝑚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366713" lvl="1" indent="0">
                  <a:buNone/>
                </a:pPr>
                <a:r>
                  <a:rPr lang="en-US" dirty="0"/>
                  <a:t>PAM Bit error rate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𝑆𝑁𝑅</m:t>
                            </m:r>
                          </m:e>
                        </m:rad>
                      </m:e>
                    </m:d>
                  </m:oMath>
                </a14:m>
                <a:endParaRPr lang="en-US" dirty="0"/>
              </a:p>
              <a:p>
                <a:pPr marL="366713" lvl="1" indent="0">
                  <a:buNone/>
                </a:pPr>
                <a:r>
                  <a:rPr lang="en-US" dirty="0"/>
                  <a:t>PAM Error vector magnitude squared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Data Converters</a:t>
                </a:r>
              </a:p>
              <a:p>
                <a:pPr marL="366713" lvl="1" indent="0">
                  <a:buNone/>
                </a:pPr>
                <a:r>
                  <a:rPr lang="en-US" dirty="0"/>
                  <a:t>Signal-to-noise ratio</a:t>
                </a:r>
              </a:p>
              <a:p>
                <a:pPr marL="366713" lvl="1" indent="0">
                  <a:buNone/>
                </a:pPr>
                <a:r>
                  <a:rPr lang="en-US" dirty="0"/>
                  <a:t>Total harmonic distortion plus noise (lecture slide 8-14)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1C6F29-8825-3345-B884-9D34D0CEE0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81000" y="1371600"/>
                <a:ext cx="8686800" cy="4953000"/>
              </a:xfrm>
              <a:blipFill>
                <a:blip r:embed="rId2"/>
                <a:stretch>
                  <a:fillRect l="-292" b="-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DAFE8E-663A-DD46-FE9D-7C99D52AC8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7CF97D-A94D-B181-AF78-417C8B0678A7}"/>
              </a:ext>
            </a:extLst>
          </p:cNvPr>
          <p:cNvGrpSpPr/>
          <p:nvPr/>
        </p:nvGrpSpPr>
        <p:grpSpPr>
          <a:xfrm>
            <a:off x="5715000" y="4648200"/>
            <a:ext cx="2819400" cy="923330"/>
            <a:chOff x="5239986" y="5122098"/>
            <a:chExt cx="2819400" cy="9233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3BAEC8-1591-A3E7-8E8F-3319458C811B}"/>
                </a:ext>
              </a:extLst>
            </p:cNvPr>
            <p:cNvSpPr txBox="1"/>
            <p:nvPr/>
          </p:nvSpPr>
          <p:spPr>
            <a:xfrm>
              <a:off x="6623462" y="5122098"/>
              <a:ext cx="14359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Estimated Rx symbol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amplitude</a:t>
              </a:r>
            </a:p>
          </p:txBody>
        </p:sp>
        <p:sp>
          <p:nvSpPr>
            <p:cNvPr id="8" name="Bent-Up Arrow 7">
              <a:extLst>
                <a:ext uri="{FF2B5EF4-FFF2-40B4-BE49-F238E27FC236}">
                  <a16:creationId xmlns:a16="http://schemas.microsoft.com/office/drawing/2014/main" id="{D2A499C1-91A4-E386-AC0E-D8C8134C5295}"/>
                </a:ext>
              </a:extLst>
            </p:cNvPr>
            <p:cNvSpPr/>
            <p:nvPr/>
          </p:nvSpPr>
          <p:spPr>
            <a:xfrm flipH="1">
              <a:off x="5239986" y="5359062"/>
              <a:ext cx="1435924" cy="296436"/>
            </a:xfrm>
            <a:prstGeom prst="bentUpArrow">
              <a:avLst/>
            </a:prstGeom>
            <a:solidFill>
              <a:srgbClr val="FF0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2D3684-56E8-4227-04E1-C86FDE1566BA}"/>
              </a:ext>
            </a:extLst>
          </p:cNvPr>
          <p:cNvGrpSpPr/>
          <p:nvPr/>
        </p:nvGrpSpPr>
        <p:grpSpPr>
          <a:xfrm>
            <a:off x="6374080" y="3048000"/>
            <a:ext cx="2617520" cy="1371600"/>
            <a:chOff x="6374080" y="3581400"/>
            <a:chExt cx="2617520" cy="13716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7CDEA80-729A-AE30-7255-B7A6958B6D71}"/>
                </a:ext>
              </a:extLst>
            </p:cNvPr>
            <p:cNvSpPr txBox="1"/>
            <p:nvPr/>
          </p:nvSpPr>
          <p:spPr>
            <a:xfrm>
              <a:off x="6553200" y="3581400"/>
              <a:ext cx="2438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Nearest Tx Constellation Point or Training Symbol</a:t>
              </a:r>
            </a:p>
          </p:txBody>
        </p:sp>
        <p:sp>
          <p:nvSpPr>
            <p:cNvPr id="9" name="Bent-Up Arrow 8">
              <a:extLst>
                <a:ext uri="{FF2B5EF4-FFF2-40B4-BE49-F238E27FC236}">
                  <a16:creationId xmlns:a16="http://schemas.microsoft.com/office/drawing/2014/main" id="{EA231D1C-B090-4A8B-C37F-C69D4A301C36}"/>
                </a:ext>
              </a:extLst>
            </p:cNvPr>
            <p:cNvSpPr/>
            <p:nvPr/>
          </p:nvSpPr>
          <p:spPr>
            <a:xfrm flipH="1" flipV="1">
              <a:off x="6374080" y="4029670"/>
              <a:ext cx="255320" cy="923330"/>
            </a:xfrm>
            <a:prstGeom prst="bentUpArrow">
              <a:avLst/>
            </a:prstGeom>
            <a:solidFill>
              <a:srgbClr val="FF0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876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CAA83-3121-2DB8-40F3-94033B0A3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Flow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1E489A-AC03-5A90-B5CF-5FAAFDF986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0E92FB29-6464-FBA3-857E-E884C077B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1643062"/>
            <a:ext cx="4546600" cy="4787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CC2103-9059-4F1D-DB7D-C4BA19CFFB74}"/>
              </a:ext>
            </a:extLst>
          </p:cNvPr>
          <p:cNvSpPr txBox="1"/>
          <p:nvPr/>
        </p:nvSpPr>
        <p:spPr>
          <a:xfrm>
            <a:off x="244098" y="1470154"/>
            <a:ext cx="23725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Matrices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Fourier series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Difference &amp; differential equations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Fourier transforms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8A7E18-C718-08A9-6BAB-EE1750384D2A}"/>
              </a:ext>
            </a:extLst>
          </p:cNvPr>
          <p:cNvSpPr txBox="1"/>
          <p:nvPr/>
        </p:nvSpPr>
        <p:spPr>
          <a:xfrm>
            <a:off x="6204703" y="2922458"/>
            <a:ext cx="27559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Sampling       Filtering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Modulation    Adaptation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4F9F15-B1D5-1AE3-C139-77A03A1640C0}"/>
              </a:ext>
            </a:extLst>
          </p:cNvPr>
          <p:cNvSpPr txBox="1"/>
          <p:nvPr/>
        </p:nvSpPr>
        <p:spPr>
          <a:xfrm>
            <a:off x="6955725" y="1554416"/>
            <a:ext cx="2004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Speech &amp; audio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&amp; video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Communications</a:t>
            </a:r>
          </a:p>
        </p:txBody>
      </p:sp>
      <p:sp>
        <p:nvSpPr>
          <p:cNvPr id="13" name="Curved Left Arrow 12">
            <a:extLst>
              <a:ext uri="{FF2B5EF4-FFF2-40B4-BE49-F238E27FC236}">
                <a16:creationId xmlns:a16="http://schemas.microsoft.com/office/drawing/2014/main" id="{A1DE0061-76D3-34ED-0463-4650BB8808CA}"/>
              </a:ext>
            </a:extLst>
          </p:cNvPr>
          <p:cNvSpPr/>
          <p:nvPr/>
        </p:nvSpPr>
        <p:spPr>
          <a:xfrm flipV="1">
            <a:off x="5715000" y="3284095"/>
            <a:ext cx="489703" cy="1440305"/>
          </a:xfrm>
          <a:prstGeom prst="curvedLeftArrow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008000"/>
              </a:highlight>
            </a:endParaRPr>
          </a:p>
        </p:txBody>
      </p:sp>
      <p:sp>
        <p:nvSpPr>
          <p:cNvPr id="14" name="Curved Left Arrow 13">
            <a:extLst>
              <a:ext uri="{FF2B5EF4-FFF2-40B4-BE49-F238E27FC236}">
                <a16:creationId xmlns:a16="http://schemas.microsoft.com/office/drawing/2014/main" id="{461CE1A2-00BA-03E2-D1F4-C16BFFFFA543}"/>
              </a:ext>
            </a:extLst>
          </p:cNvPr>
          <p:cNvSpPr/>
          <p:nvPr/>
        </p:nvSpPr>
        <p:spPr>
          <a:xfrm flipV="1">
            <a:off x="5715000" y="4737315"/>
            <a:ext cx="489703" cy="1440305"/>
          </a:xfrm>
          <a:prstGeom prst="curvedLeftArrow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B61582-684C-9AA8-7058-AB48F67A4E31}"/>
              </a:ext>
            </a:extLst>
          </p:cNvPr>
          <p:cNvSpPr txBox="1"/>
          <p:nvPr/>
        </p:nvSpPr>
        <p:spPr>
          <a:xfrm>
            <a:off x="228600" y="5214938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Builds on courses in programming, embedded systems, and signals &amp; systems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615AA3-0274-E015-E151-35B8536CFF1F}"/>
              </a:ext>
            </a:extLst>
          </p:cNvPr>
          <p:cNvSpPr txBox="1"/>
          <p:nvPr/>
        </p:nvSpPr>
        <p:spPr>
          <a:xfrm>
            <a:off x="6221493" y="4090984"/>
            <a:ext cx="275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 run-time complexity analysis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98DAA-205A-9241-7420-584BF5F2CD1E}"/>
              </a:ext>
            </a:extLst>
          </p:cNvPr>
          <p:cNvSpPr txBox="1"/>
          <p:nvPr/>
        </p:nvSpPr>
        <p:spPr>
          <a:xfrm>
            <a:off x="6239574" y="5577591"/>
            <a:ext cx="275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 run-time complexity analysis</a:t>
            </a:r>
          </a:p>
        </p:txBody>
      </p:sp>
    </p:spTree>
    <p:extLst>
      <p:ext uri="{BB962C8B-B14F-4D97-AF65-F5344CB8AC3E}">
        <p14:creationId xmlns:p14="http://schemas.microsoft.com/office/powerpoint/2010/main" val="421810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 animBg="1"/>
      <p:bldP spid="14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F4313-F58A-FACE-4650-31EBA00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Processing Building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B51EE-154C-402B-BF0B-6C224E4E52C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3886200" cy="5039833"/>
          </a:xfrm>
        </p:spPr>
        <p:txBody>
          <a:bodyPr/>
          <a:lstStyle/>
          <a:p>
            <a:r>
              <a:rPr lang="en-US" dirty="0"/>
              <a:t>Signals</a:t>
            </a:r>
          </a:p>
          <a:p>
            <a:pPr marL="366713" lvl="1" indent="0">
              <a:buNone/>
            </a:pPr>
            <a:r>
              <a:rPr lang="en-US" dirty="0"/>
              <a:t>Impulse</a:t>
            </a:r>
          </a:p>
          <a:p>
            <a:pPr marL="366713" lvl="1" indent="0">
              <a:buNone/>
            </a:pPr>
            <a:r>
              <a:rPr lang="en-US" dirty="0"/>
              <a:t>Sinusoids</a:t>
            </a:r>
          </a:p>
          <a:p>
            <a:pPr marL="366713" lvl="1" indent="0">
              <a:buNone/>
            </a:pPr>
            <a:r>
              <a:rPr lang="en-US" dirty="0"/>
              <a:t>Exponentials</a:t>
            </a:r>
          </a:p>
          <a:p>
            <a:pPr marL="366713" lvl="1" indent="0">
              <a:buNone/>
            </a:pPr>
            <a:r>
              <a:rPr lang="en-US" dirty="0"/>
              <a:t>Rectangular Pulse</a:t>
            </a:r>
          </a:p>
          <a:p>
            <a:pPr marL="366713" lvl="1" indent="0">
              <a:buNone/>
            </a:pPr>
            <a:r>
              <a:rPr lang="en-US" dirty="0"/>
              <a:t>Triangular Pulse</a:t>
            </a:r>
          </a:p>
          <a:p>
            <a:pPr marL="366713" lvl="1" indent="0">
              <a:buNone/>
            </a:pPr>
            <a:r>
              <a:rPr lang="en-US" dirty="0" err="1"/>
              <a:t>Sinc</a:t>
            </a:r>
            <a:r>
              <a:rPr lang="en-US" dirty="0"/>
              <a:t> &amp; Raised Cosine</a:t>
            </a:r>
          </a:p>
          <a:p>
            <a:pPr marL="366713" lvl="1" indent="0">
              <a:buNone/>
            </a:pPr>
            <a:r>
              <a:rPr lang="en-US" dirty="0"/>
              <a:t>Chirp</a:t>
            </a:r>
          </a:p>
          <a:p>
            <a:pPr marL="366713" lvl="1" indent="0">
              <a:buNone/>
            </a:pPr>
            <a:r>
              <a:rPr lang="en-US" dirty="0"/>
              <a:t>Pseudo-noise</a:t>
            </a:r>
          </a:p>
          <a:p>
            <a:pPr marL="366713" lvl="1" indent="0">
              <a:buNone/>
            </a:pPr>
            <a:r>
              <a:rPr lang="en-US" dirty="0"/>
              <a:t>Impulse train</a:t>
            </a:r>
          </a:p>
          <a:p>
            <a:pPr marL="366713" lvl="1" indent="0">
              <a:buNone/>
            </a:pPr>
            <a:r>
              <a:rPr lang="en-US" dirty="0"/>
              <a:t>Noise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0FB67-0F96-8D36-688D-7366C3C5A888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191000" y="1371600"/>
            <a:ext cx="4495800" cy="5268433"/>
          </a:xfrm>
        </p:spPr>
        <p:txBody>
          <a:bodyPr/>
          <a:lstStyle/>
          <a:p>
            <a:r>
              <a:rPr lang="en-US" dirty="0"/>
              <a:t>Systems</a:t>
            </a:r>
          </a:p>
          <a:p>
            <a:pPr marL="366713" lvl="1" indent="0">
              <a:buNone/>
            </a:pPr>
            <a:r>
              <a:rPr lang="en-US" dirty="0"/>
              <a:t>Adder &amp; gain/multiplier</a:t>
            </a:r>
          </a:p>
          <a:p>
            <a:pPr marL="366713" lvl="1" indent="0">
              <a:buNone/>
            </a:pPr>
            <a:r>
              <a:rPr lang="en-US" dirty="0"/>
              <a:t>Ideal delay</a:t>
            </a:r>
          </a:p>
          <a:p>
            <a:pPr marL="366713" lvl="1" indent="0">
              <a:buNone/>
            </a:pPr>
            <a:r>
              <a:rPr lang="en-US" dirty="0"/>
              <a:t>FIR &amp; IIR filters</a:t>
            </a:r>
          </a:p>
          <a:p>
            <a:pPr marL="366713" lvl="1" indent="0">
              <a:buNone/>
            </a:pPr>
            <a:r>
              <a:rPr lang="en-US" dirty="0"/>
              <a:t>Pointwise nonlinearities (</a:t>
            </a:r>
            <a:r>
              <a:rPr lang="en-US" i="1" dirty="0"/>
              <a:t>squarer, absolute value, etc.</a:t>
            </a:r>
            <a:r>
              <a:rPr lang="en-US" dirty="0"/>
              <a:t>)</a:t>
            </a:r>
          </a:p>
          <a:p>
            <a:pPr marL="366713" lvl="1" indent="0">
              <a:buNone/>
            </a:pPr>
            <a:r>
              <a:rPr lang="en-US" dirty="0"/>
              <a:t>Signal generation (</a:t>
            </a:r>
            <a:r>
              <a:rPr lang="en-US" i="1" dirty="0"/>
              <a:t>sinusoidal</a:t>
            </a:r>
            <a:r>
              <a:rPr lang="en-US" dirty="0"/>
              <a:t>)</a:t>
            </a:r>
          </a:p>
          <a:p>
            <a:pPr marL="366713" lvl="1" indent="0">
              <a:buNone/>
            </a:pPr>
            <a:r>
              <a:rPr lang="en-US" dirty="0"/>
              <a:t>Samplers &amp; up/</a:t>
            </a:r>
            <a:r>
              <a:rPr lang="en-US" dirty="0" err="1"/>
              <a:t>downsampling</a:t>
            </a:r>
            <a:endParaRPr lang="en-US" dirty="0"/>
          </a:p>
          <a:p>
            <a:pPr marL="366713" lvl="1" indent="0">
              <a:buNone/>
            </a:pPr>
            <a:r>
              <a:rPr lang="en-US" dirty="0"/>
              <a:t>Quantizers</a:t>
            </a:r>
          </a:p>
          <a:p>
            <a:pPr marL="366713" lvl="1" indent="0">
              <a:buNone/>
            </a:pPr>
            <a:r>
              <a:rPr lang="en-US" dirty="0"/>
              <a:t>Modulators/demodulators</a:t>
            </a:r>
          </a:p>
          <a:p>
            <a:pPr marL="366713" lvl="1" indent="0">
              <a:buNone/>
            </a:pPr>
            <a:r>
              <a:rPr lang="en-US" dirty="0"/>
              <a:t>Adaptation (</a:t>
            </a:r>
            <a:r>
              <a:rPr lang="en-US" i="1" dirty="0"/>
              <a:t>steepest descent</a:t>
            </a:r>
            <a:r>
              <a:rPr lang="en-US" dirty="0"/>
              <a:t>)</a:t>
            </a:r>
          </a:p>
          <a:p>
            <a:pPr marL="366713" lvl="1" indent="0">
              <a:buNone/>
            </a:pPr>
            <a:r>
              <a:rPr lang="en-US" dirty="0"/>
              <a:t>Fast Fourier transform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FF08601-1EFF-946E-4133-4FF646E854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0" y="1055688"/>
            <a:ext cx="457200" cy="239712"/>
          </a:xfrm>
        </p:spPr>
        <p:txBody>
          <a:bodyPr>
            <a:normAutofit lnSpcReduction="10000"/>
          </a:bodyPr>
          <a:lstStyle/>
          <a:p>
            <a:pPr>
              <a:defRPr/>
            </a:pPr>
            <a:fld id="{91D7BB63-A5B2-414B-B0CF-54A2CA8A2118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0436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>
            <a:extLst>
              <a:ext uri="{FF2B5EF4-FFF2-40B4-BE49-F238E27FC236}">
                <a16:creationId xmlns:a16="http://schemas.microsoft.com/office/drawing/2014/main" id="{002D6A94-5CA5-9078-C660-1D1A63112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E7F3E009-C7E3-9E48-BA44-B0EDC1E925A5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0482" name="Slide Number Placeholder 5">
            <a:extLst>
              <a:ext uri="{FF2B5EF4-FFF2-40B4-BE49-F238E27FC236}">
                <a16:creationId xmlns:a16="http://schemas.microsoft.com/office/drawing/2014/main" id="{6BABEAA4-78C8-5A06-638A-A05352BA4D5C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4525C75-5E15-8549-87C6-EF2EDC4D8D66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AutoShape 2">
            <a:extLst>
              <a:ext uri="{FF2B5EF4-FFF2-40B4-BE49-F238E27FC236}">
                <a16:creationId xmlns:a16="http://schemas.microsoft.com/office/drawing/2014/main" id="{78296372-AC72-BE33-877D-6694D546FC66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Increasing Sampling Rate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956288-0DE4-0B86-4DE1-2D05EA706E1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81000" y="1371600"/>
            <a:ext cx="8534400" cy="5105400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 err="1">
                <a:ea typeface="ＭＳ Ｐゴシック" panose="020B0600070205080204" pitchFamily="34" charset="-128"/>
              </a:rPr>
              <a:t>Upsampling</a:t>
            </a:r>
            <a:r>
              <a:rPr lang="en-US" altLang="en-US" dirty="0">
                <a:ea typeface="ＭＳ Ｐゴシック" panose="020B0600070205080204" pitchFamily="34" charset="-128"/>
              </a:rPr>
              <a:t> by 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L</a:t>
            </a:r>
            <a:r>
              <a:rPr lang="en-US" altLang="en-US" i="1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denoted as</a:t>
            </a:r>
            <a:r>
              <a:rPr lang="en-US" altLang="en-US" i="1" dirty="0">
                <a:ea typeface="ＭＳ Ｐゴシック" panose="020B0600070205080204" pitchFamily="34" charset="-128"/>
              </a:rPr>
              <a:t>   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L</a:t>
            </a:r>
            <a:endParaRPr lang="en-US" altLang="en-US" dirty="0">
              <a:solidFill>
                <a:srgbClr val="6666FF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Outputs input sample followed by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-1 zeros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Increases sampling rate by factor of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Finite impulse response (FIR) filter 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g</a:t>
            </a:r>
            <a:r>
              <a:rPr lang="en-US" altLang="en-US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]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Fills in zero values generated by </a:t>
            </a:r>
            <a:r>
              <a:rPr lang="en-US" altLang="en-US" dirty="0" err="1">
                <a:ea typeface="ＭＳ Ｐゴシック" panose="020B0600070205080204" pitchFamily="34" charset="-128"/>
              </a:rPr>
              <a:t>upsampler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Bandwidth </a:t>
            </a:r>
            <a:r>
              <a:rPr lang="en-US" altLang="en-US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dirty="0">
                <a:ea typeface="ＭＳ Ｐゴシック" panose="020B0600070205080204" pitchFamily="34" charset="-128"/>
              </a:rPr>
              <a:t> / L</a:t>
            </a:r>
          </a:p>
          <a:p>
            <a:pPr lvl="1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Every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th sample of </a:t>
            </a:r>
            <a:r>
              <a:rPr lang="en-US" altLang="en-US" i="1" dirty="0">
                <a:ea typeface="ＭＳ Ｐゴシック" panose="020B0600070205080204" pitchFamily="34" charset="-128"/>
              </a:rPr>
              <a:t>g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ea typeface="ＭＳ Ｐゴシック" panose="020B0600070205080204" pitchFamily="34" charset="-128"/>
              </a:rPr>
              <a:t>] is zero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Multiplies by zero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-1 out of every </a:t>
            </a:r>
            <a:r>
              <a:rPr lang="en-US" altLang="en-US" i="1" dirty="0">
                <a:ea typeface="ＭＳ Ｐゴシック" panose="020B0600070205080204" pitchFamily="34" charset="-128"/>
              </a:rPr>
              <a:t>L </a:t>
            </a:r>
            <a:r>
              <a:rPr lang="en-US" altLang="en-US" dirty="0">
                <a:ea typeface="ＭＳ Ｐゴシック" panose="020B0600070205080204" pitchFamily="34" charset="-128"/>
              </a:rPr>
              <a:t>times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Represented as rate changing FIR block</a:t>
            </a:r>
          </a:p>
        </p:txBody>
      </p:sp>
      <p:sp>
        <p:nvSpPr>
          <p:cNvPr id="20485" name="Line 21">
            <a:extLst>
              <a:ext uri="{FF2B5EF4-FFF2-40B4-BE49-F238E27FC236}">
                <a16:creationId xmlns:a16="http://schemas.microsoft.com/office/drawing/2014/main" id="{7E1A6C3E-43D4-DD11-3B38-4D1CDD1045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86300" y="2400300"/>
            <a:ext cx="0" cy="38100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486" name="Group 21">
            <a:extLst>
              <a:ext uri="{FF2B5EF4-FFF2-40B4-BE49-F238E27FC236}">
                <a16:creationId xmlns:a16="http://schemas.microsoft.com/office/drawing/2014/main" id="{EBC0C1DE-E5AF-37A7-3DAB-D33EE7F01A4A}"/>
              </a:ext>
            </a:extLst>
          </p:cNvPr>
          <p:cNvGrpSpPr>
            <a:grpSpLocks/>
          </p:cNvGrpSpPr>
          <p:nvPr/>
        </p:nvGrpSpPr>
        <p:grpSpPr bwMode="auto">
          <a:xfrm>
            <a:off x="6486525" y="2819400"/>
            <a:ext cx="2473325" cy="1143000"/>
            <a:chOff x="4182" y="2736"/>
            <a:chExt cx="1558" cy="720"/>
          </a:xfrm>
        </p:grpSpPr>
        <p:sp>
          <p:nvSpPr>
            <p:cNvPr id="20549" name="Text Box 36">
              <a:extLst>
                <a:ext uri="{FF2B5EF4-FFF2-40B4-BE49-F238E27FC236}">
                  <a16:creationId xmlns:a16="http://schemas.microsoft.com/office/drawing/2014/main" id="{1AC2C861-C082-D75C-84DB-474D6833B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0" y="3120"/>
              <a:ext cx="25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</a:p>
          </p:txBody>
        </p:sp>
        <p:sp>
          <p:nvSpPr>
            <p:cNvPr id="20550" name="Line 37">
              <a:extLst>
                <a:ext uri="{FF2B5EF4-FFF2-40B4-BE49-F238E27FC236}">
                  <a16:creationId xmlns:a16="http://schemas.microsoft.com/office/drawing/2014/main" id="{2190E118-50FF-171C-0B35-7D55DF99C2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6" y="278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51" name="Line 38">
              <a:extLst>
                <a:ext uri="{FF2B5EF4-FFF2-40B4-BE49-F238E27FC236}">
                  <a16:creationId xmlns:a16="http://schemas.microsoft.com/office/drawing/2014/main" id="{2B7C9C0C-7E19-ED2A-0FB5-277365389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6" y="3264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52" name="Oval 39">
              <a:extLst>
                <a:ext uri="{FF2B5EF4-FFF2-40B4-BE49-F238E27FC236}">
                  <a16:creationId xmlns:a16="http://schemas.microsoft.com/office/drawing/2014/main" id="{295399BE-954F-1C89-865E-F158DC4C0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92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3" name="Oval 40">
              <a:extLst>
                <a:ext uri="{FF2B5EF4-FFF2-40B4-BE49-F238E27FC236}">
                  <a16:creationId xmlns:a16="http://schemas.microsoft.com/office/drawing/2014/main" id="{D8D98FD9-EB95-AB0E-BB75-331D96CB1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0" y="3236"/>
              <a:ext cx="48" cy="48"/>
            </a:xfrm>
            <a:prstGeom prst="ellipse">
              <a:avLst/>
            </a:prstGeom>
            <a:solidFill>
              <a:srgbClr val="66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4" name="Oval 41">
              <a:extLst>
                <a:ext uri="{FF2B5EF4-FFF2-40B4-BE49-F238E27FC236}">
                  <a16:creationId xmlns:a16="http://schemas.microsoft.com/office/drawing/2014/main" id="{64B9C9B1-98AF-3B4C-4E09-7BC2DFE98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" y="3236"/>
              <a:ext cx="48" cy="48"/>
            </a:xfrm>
            <a:prstGeom prst="ellipse">
              <a:avLst/>
            </a:prstGeom>
            <a:solidFill>
              <a:srgbClr val="66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5" name="Oval 42">
              <a:extLst>
                <a:ext uri="{FF2B5EF4-FFF2-40B4-BE49-F238E27FC236}">
                  <a16:creationId xmlns:a16="http://schemas.microsoft.com/office/drawing/2014/main" id="{D049E410-D6B4-F221-7BC4-C55981248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4" y="3236"/>
              <a:ext cx="48" cy="48"/>
            </a:xfrm>
            <a:prstGeom prst="ellipse">
              <a:avLst/>
            </a:prstGeom>
            <a:solidFill>
              <a:srgbClr val="66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6" name="Oval 43">
              <a:extLst>
                <a:ext uri="{FF2B5EF4-FFF2-40B4-BE49-F238E27FC236}">
                  <a16:creationId xmlns:a16="http://schemas.microsoft.com/office/drawing/2014/main" id="{F3F1CB29-20D9-90A4-A399-83AE1468B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" y="3236"/>
              <a:ext cx="48" cy="48"/>
            </a:xfrm>
            <a:prstGeom prst="ellipse">
              <a:avLst/>
            </a:prstGeom>
            <a:solidFill>
              <a:srgbClr val="66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7" name="Oval 44">
              <a:extLst>
                <a:ext uri="{FF2B5EF4-FFF2-40B4-BE49-F238E27FC236}">
                  <a16:creationId xmlns:a16="http://schemas.microsoft.com/office/drawing/2014/main" id="{C82A80D6-25D7-A642-3587-090624CB1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" y="3236"/>
              <a:ext cx="48" cy="48"/>
            </a:xfrm>
            <a:prstGeom prst="ellipse">
              <a:avLst/>
            </a:prstGeom>
            <a:solidFill>
              <a:srgbClr val="66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8" name="Oval 45">
              <a:extLst>
                <a:ext uri="{FF2B5EF4-FFF2-40B4-BE49-F238E27FC236}">
                  <a16:creationId xmlns:a16="http://schemas.microsoft.com/office/drawing/2014/main" id="{6433CA45-CFF8-49F8-C33B-E6E67909B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3236"/>
              <a:ext cx="48" cy="48"/>
            </a:xfrm>
            <a:prstGeom prst="ellipse">
              <a:avLst/>
            </a:prstGeom>
            <a:solidFill>
              <a:srgbClr val="66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59" name="Line 46">
              <a:extLst>
                <a:ext uri="{FF2B5EF4-FFF2-40B4-BE49-F238E27FC236}">
                  <a16:creationId xmlns:a16="http://schemas.microsoft.com/office/drawing/2014/main" id="{E224BC91-B622-5B0E-CFA7-ADD3472B3F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2" y="297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60" name="Line 47">
              <a:extLst>
                <a:ext uri="{FF2B5EF4-FFF2-40B4-BE49-F238E27FC236}">
                  <a16:creationId xmlns:a16="http://schemas.microsoft.com/office/drawing/2014/main" id="{FA076871-5BC3-9992-F8CA-167C2E63DD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66" y="297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61" name="Line 48">
              <a:extLst>
                <a:ext uri="{FF2B5EF4-FFF2-40B4-BE49-F238E27FC236}">
                  <a16:creationId xmlns:a16="http://schemas.microsoft.com/office/drawing/2014/main" id="{ABB4EE58-02F4-E316-6477-195A08AB44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18" y="3120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62" name="Oval 49">
              <a:extLst>
                <a:ext uri="{FF2B5EF4-FFF2-40B4-BE49-F238E27FC236}">
                  <a16:creationId xmlns:a16="http://schemas.microsoft.com/office/drawing/2014/main" id="{0738800A-DBA0-4BA3-D9DA-B0AE19D85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" y="310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63" name="Oval 50">
              <a:extLst>
                <a:ext uri="{FF2B5EF4-FFF2-40B4-BE49-F238E27FC236}">
                  <a16:creationId xmlns:a16="http://schemas.microsoft.com/office/drawing/2014/main" id="{45FB0FBC-D3D4-49B2-3131-E8E6F22D1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8" y="294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64" name="Text Box 51">
              <a:extLst>
                <a:ext uri="{FF2B5EF4-FFF2-40B4-BE49-F238E27FC236}">
                  <a16:creationId xmlns:a16="http://schemas.microsoft.com/office/drawing/2014/main" id="{3620B39C-F29A-7932-0814-B9FBA697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2736"/>
              <a:ext cx="121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rgbClr val="6666FF"/>
                  </a:solidFill>
                  <a:cs typeface="Calibri" panose="020F0502020204030204" pitchFamily="34" charset="0"/>
                </a:rPr>
                <a:t>Output</a:t>
              </a:r>
              <a:r>
                <a:rPr lang="en-US" altLang="en-US" sz="1200" b="1">
                  <a:solidFill>
                    <a:srgbClr val="0099FF"/>
                  </a:solidFill>
                  <a:cs typeface="Calibri" panose="020F0502020204030204" pitchFamily="34" charset="0"/>
                </a:rPr>
                <a:t> of Upsampler by 4</a:t>
              </a:r>
            </a:p>
          </p:txBody>
        </p:sp>
        <p:sp>
          <p:nvSpPr>
            <p:cNvPr id="20565" name="Text Box 52">
              <a:extLst>
                <a:ext uri="{FF2B5EF4-FFF2-40B4-BE49-F238E27FC236}">
                  <a16:creationId xmlns:a16="http://schemas.microsoft.com/office/drawing/2014/main" id="{2F18CBDE-06A9-50CA-881F-8B4C8E30F9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8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0566" name="Text Box 53">
              <a:extLst>
                <a:ext uri="{FF2B5EF4-FFF2-40B4-BE49-F238E27FC236}">
                  <a16:creationId xmlns:a16="http://schemas.microsoft.com/office/drawing/2014/main" id="{9378BD08-4493-7C91-0671-6B20EB02CB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2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0567" name="Text Box 54">
              <a:extLst>
                <a:ext uri="{FF2B5EF4-FFF2-40B4-BE49-F238E27FC236}">
                  <a16:creationId xmlns:a16="http://schemas.microsoft.com/office/drawing/2014/main" id="{DB01385A-CE42-9644-9D83-E6AAA3E45C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6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0568" name="Text Box 55">
              <a:extLst>
                <a:ext uri="{FF2B5EF4-FFF2-40B4-BE49-F238E27FC236}">
                  <a16:creationId xmlns:a16="http://schemas.microsoft.com/office/drawing/2014/main" id="{91F3E602-486E-927C-BFA2-764C372248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70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0569" name="Text Box 56">
              <a:extLst>
                <a:ext uri="{FF2B5EF4-FFF2-40B4-BE49-F238E27FC236}">
                  <a16:creationId xmlns:a16="http://schemas.microsoft.com/office/drawing/2014/main" id="{F2686EB1-7D30-D938-97EF-1B8705193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0570" name="Text Box 57">
              <a:extLst>
                <a:ext uri="{FF2B5EF4-FFF2-40B4-BE49-F238E27FC236}">
                  <a16:creationId xmlns:a16="http://schemas.microsoft.com/office/drawing/2014/main" id="{89295B54-88AD-07A4-BF0A-4CE18EA0BA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8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0571" name="Text Box 58">
              <a:extLst>
                <a:ext uri="{FF2B5EF4-FFF2-40B4-BE49-F238E27FC236}">
                  <a16:creationId xmlns:a16="http://schemas.microsoft.com/office/drawing/2014/main" id="{16966C39-0BBB-2E82-83F7-5AB41557D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2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0572" name="Text Box 59">
              <a:extLst>
                <a:ext uri="{FF2B5EF4-FFF2-40B4-BE49-F238E27FC236}">
                  <a16:creationId xmlns:a16="http://schemas.microsoft.com/office/drawing/2014/main" id="{F4971A24-9567-DF78-328F-F7D92F5A5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6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0573" name="Text Box 60">
              <a:extLst>
                <a:ext uri="{FF2B5EF4-FFF2-40B4-BE49-F238E27FC236}">
                  <a16:creationId xmlns:a16="http://schemas.microsoft.com/office/drawing/2014/main" id="{86CDA0BB-F33F-7A57-C299-DE3288994D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2" y="326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</a:p>
          </p:txBody>
        </p:sp>
      </p:grpSp>
      <p:grpSp>
        <p:nvGrpSpPr>
          <p:cNvPr id="20487" name="Group 47">
            <a:extLst>
              <a:ext uri="{FF2B5EF4-FFF2-40B4-BE49-F238E27FC236}">
                <a16:creationId xmlns:a16="http://schemas.microsoft.com/office/drawing/2014/main" id="{821C1B95-682A-86CB-0F07-387FC85089F9}"/>
              </a:ext>
            </a:extLst>
          </p:cNvPr>
          <p:cNvGrpSpPr>
            <a:grpSpLocks/>
          </p:cNvGrpSpPr>
          <p:nvPr/>
        </p:nvGrpSpPr>
        <p:grpSpPr bwMode="auto">
          <a:xfrm>
            <a:off x="6486525" y="4038600"/>
            <a:ext cx="2473325" cy="1143000"/>
            <a:chOff x="4182" y="3504"/>
            <a:chExt cx="1558" cy="720"/>
          </a:xfrm>
        </p:grpSpPr>
        <p:sp>
          <p:nvSpPr>
            <p:cNvPr id="20518" name="Line 62">
              <a:extLst>
                <a:ext uri="{FF2B5EF4-FFF2-40B4-BE49-F238E27FC236}">
                  <a16:creationId xmlns:a16="http://schemas.microsoft.com/office/drawing/2014/main" id="{90987712-CBB0-E90E-B208-05A472F4B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6" y="3552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19" name="Line 63">
              <a:extLst>
                <a:ext uri="{FF2B5EF4-FFF2-40B4-BE49-F238E27FC236}">
                  <a16:creationId xmlns:a16="http://schemas.microsoft.com/office/drawing/2014/main" id="{8443DEEA-1C1E-ADCA-4F97-0A514FCB2C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6" y="4032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20" name="Oval 64">
              <a:extLst>
                <a:ext uri="{FF2B5EF4-FFF2-40B4-BE49-F238E27FC236}">
                  <a16:creationId xmlns:a16="http://schemas.microsoft.com/office/drawing/2014/main" id="{1A36CE84-2D81-2195-C901-91D1428BE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369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21" name="Oval 65">
              <a:extLst>
                <a:ext uri="{FF2B5EF4-FFF2-40B4-BE49-F238E27FC236}">
                  <a16:creationId xmlns:a16="http://schemas.microsoft.com/office/drawing/2014/main" id="{02B71159-4150-B555-B299-AD356BF65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0" y="369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22" name="Oval 66">
              <a:extLst>
                <a:ext uri="{FF2B5EF4-FFF2-40B4-BE49-F238E27FC236}">
                  <a16:creationId xmlns:a16="http://schemas.microsoft.com/office/drawing/2014/main" id="{7B7403D5-2F0E-D605-B294-C57EEDD0B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6" y="369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23" name="Oval 67">
              <a:extLst>
                <a:ext uri="{FF2B5EF4-FFF2-40B4-BE49-F238E27FC236}">
                  <a16:creationId xmlns:a16="http://schemas.microsoft.com/office/drawing/2014/main" id="{7D05A0A7-71BD-F165-8CBB-195189C68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" y="3750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24" name="Oval 68">
              <a:extLst>
                <a:ext uri="{FF2B5EF4-FFF2-40B4-BE49-F238E27FC236}">
                  <a16:creationId xmlns:a16="http://schemas.microsoft.com/office/drawing/2014/main" id="{36E7A233-6CB1-308D-9038-E14EA909B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378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25" name="Line 69">
              <a:extLst>
                <a:ext uri="{FF2B5EF4-FFF2-40B4-BE49-F238E27FC236}">
                  <a16:creationId xmlns:a16="http://schemas.microsoft.com/office/drawing/2014/main" id="{0306B012-B990-F509-3230-DAAF78E001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2" y="374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26" name="Line 70">
              <a:extLst>
                <a:ext uri="{FF2B5EF4-FFF2-40B4-BE49-F238E27FC236}">
                  <a16:creationId xmlns:a16="http://schemas.microsoft.com/office/drawing/2014/main" id="{42DEB87E-F4B9-B927-F70A-7F2F182255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66" y="374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27" name="Text Box 71">
              <a:extLst>
                <a:ext uri="{FF2B5EF4-FFF2-40B4-BE49-F238E27FC236}">
                  <a16:creationId xmlns:a16="http://schemas.microsoft.com/office/drawing/2014/main" id="{C0D582A8-9B15-4A55-5F42-B955014330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8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0528" name="Text Box 72">
              <a:extLst>
                <a:ext uri="{FF2B5EF4-FFF2-40B4-BE49-F238E27FC236}">
                  <a16:creationId xmlns:a16="http://schemas.microsoft.com/office/drawing/2014/main" id="{8C36DA76-EACE-86A5-67D1-1A0A61CB81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2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0529" name="Line 73">
              <a:extLst>
                <a:ext uri="{FF2B5EF4-FFF2-40B4-BE49-F238E27FC236}">
                  <a16:creationId xmlns:a16="http://schemas.microsoft.com/office/drawing/2014/main" id="{FDC2E42F-E0B5-DFF6-9A86-CEAB9C0E28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18" y="3888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0" name="Oval 74">
              <a:extLst>
                <a:ext uri="{FF2B5EF4-FFF2-40B4-BE49-F238E27FC236}">
                  <a16:creationId xmlns:a16="http://schemas.microsoft.com/office/drawing/2014/main" id="{AB4B2FEF-6A21-46CF-A3E5-C1390D643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" y="386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31" name="Oval 75">
              <a:extLst>
                <a:ext uri="{FF2B5EF4-FFF2-40B4-BE49-F238E27FC236}">
                  <a16:creationId xmlns:a16="http://schemas.microsoft.com/office/drawing/2014/main" id="{C398F643-7063-971A-3F60-A7CA86163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8" y="371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32" name="Text Box 76">
              <a:extLst>
                <a:ext uri="{FF2B5EF4-FFF2-40B4-BE49-F238E27FC236}">
                  <a16:creationId xmlns:a16="http://schemas.microsoft.com/office/drawing/2014/main" id="{C0307817-5B43-C73A-2E54-9B973308B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4" y="3504"/>
              <a:ext cx="10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rgbClr val="00CCFF"/>
                  </a:solidFill>
                  <a:cs typeface="Calibri" panose="020F0502020204030204" pitchFamily="34" charset="0"/>
                </a:rPr>
                <a:t>Output of FIR Filter</a:t>
              </a:r>
            </a:p>
          </p:txBody>
        </p:sp>
        <p:sp>
          <p:nvSpPr>
            <p:cNvPr id="20533" name="Line 77">
              <a:extLst>
                <a:ext uri="{FF2B5EF4-FFF2-40B4-BE49-F238E27FC236}">
                  <a16:creationId xmlns:a16="http://schemas.microsoft.com/office/drawing/2014/main" id="{76C4907B-D5FB-7F47-A0F7-E0508C4615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0" y="374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4" name="Line 78">
              <a:extLst>
                <a:ext uri="{FF2B5EF4-FFF2-40B4-BE49-F238E27FC236}">
                  <a16:creationId xmlns:a16="http://schemas.microsoft.com/office/drawing/2014/main" id="{F6B7F875-E535-5463-C75E-45AFC9403A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4" y="374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5" name="Line 79">
              <a:extLst>
                <a:ext uri="{FF2B5EF4-FFF2-40B4-BE49-F238E27FC236}">
                  <a16:creationId xmlns:a16="http://schemas.microsoft.com/office/drawing/2014/main" id="{E1C13ED6-2045-389F-DA49-346D783EB2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8" y="374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6" name="Line 80">
              <a:extLst>
                <a:ext uri="{FF2B5EF4-FFF2-40B4-BE49-F238E27FC236}">
                  <a16:creationId xmlns:a16="http://schemas.microsoft.com/office/drawing/2014/main" id="{C059088D-5446-49D1-4843-B84DBBB18C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92" y="374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7" name="Line 81">
              <a:extLst>
                <a:ext uri="{FF2B5EF4-FFF2-40B4-BE49-F238E27FC236}">
                  <a16:creationId xmlns:a16="http://schemas.microsoft.com/office/drawing/2014/main" id="{BDE4D90A-9928-6AF6-DF7D-1992771CCC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0" y="3792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8" name="Line 82">
              <a:extLst>
                <a:ext uri="{FF2B5EF4-FFF2-40B4-BE49-F238E27FC236}">
                  <a16:creationId xmlns:a16="http://schemas.microsoft.com/office/drawing/2014/main" id="{95527568-728F-6564-4CB6-35BBF272AA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4" y="3840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39" name="Text Box 83">
              <a:extLst>
                <a:ext uri="{FF2B5EF4-FFF2-40B4-BE49-F238E27FC236}">
                  <a16:creationId xmlns:a16="http://schemas.microsoft.com/office/drawing/2014/main" id="{BF31F5B7-7BAD-4DBD-EFBF-DF69AA032C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6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0540" name="Text Box 84">
              <a:extLst>
                <a:ext uri="{FF2B5EF4-FFF2-40B4-BE49-F238E27FC236}">
                  <a16:creationId xmlns:a16="http://schemas.microsoft.com/office/drawing/2014/main" id="{A2FA2C36-FE14-0656-9342-AB0B37CAB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70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0541" name="Text Box 85">
              <a:extLst>
                <a:ext uri="{FF2B5EF4-FFF2-40B4-BE49-F238E27FC236}">
                  <a16:creationId xmlns:a16="http://schemas.microsoft.com/office/drawing/2014/main" id="{BE510FD3-A369-9692-E6FA-F1B31EB44F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0542" name="Text Box 86">
              <a:extLst>
                <a:ext uri="{FF2B5EF4-FFF2-40B4-BE49-F238E27FC236}">
                  <a16:creationId xmlns:a16="http://schemas.microsoft.com/office/drawing/2014/main" id="{E431BE91-752C-4268-C6FA-CC1FAC738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8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0543" name="Text Box 87">
              <a:extLst>
                <a:ext uri="{FF2B5EF4-FFF2-40B4-BE49-F238E27FC236}">
                  <a16:creationId xmlns:a16="http://schemas.microsoft.com/office/drawing/2014/main" id="{6B562580-AA21-1D96-A5B9-7EEFBD8381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2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0544" name="Text Box 88">
              <a:extLst>
                <a:ext uri="{FF2B5EF4-FFF2-40B4-BE49-F238E27FC236}">
                  <a16:creationId xmlns:a16="http://schemas.microsoft.com/office/drawing/2014/main" id="{C44DDDCB-03BB-EAE2-81DD-532591E3E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6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0545" name="Text Box 89">
              <a:extLst>
                <a:ext uri="{FF2B5EF4-FFF2-40B4-BE49-F238E27FC236}">
                  <a16:creationId xmlns:a16="http://schemas.microsoft.com/office/drawing/2014/main" id="{89D2D4DC-4135-3FBB-21FD-92BA28D29C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0" y="3888"/>
              <a:ext cx="25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</a:p>
          </p:txBody>
        </p:sp>
        <p:sp>
          <p:nvSpPr>
            <p:cNvPr id="20546" name="Oval 90">
              <a:extLst>
                <a:ext uri="{FF2B5EF4-FFF2-40B4-BE49-F238E27FC236}">
                  <a16:creationId xmlns:a16="http://schemas.microsoft.com/office/drawing/2014/main" id="{7CEC396A-D50D-BA26-02D1-E27328DD2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" y="372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47" name="Oval 91">
              <a:extLst>
                <a:ext uri="{FF2B5EF4-FFF2-40B4-BE49-F238E27FC236}">
                  <a16:creationId xmlns:a16="http://schemas.microsoft.com/office/drawing/2014/main" id="{2896C61B-0E3A-9F1B-356F-7CE9AA529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4" y="370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48" name="Text Box 92">
              <a:extLst>
                <a:ext uri="{FF2B5EF4-FFF2-40B4-BE49-F238E27FC236}">
                  <a16:creationId xmlns:a16="http://schemas.microsoft.com/office/drawing/2014/main" id="{A841CE57-AB60-A578-B0E4-D2853B5C88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2" y="403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</a:p>
          </p:txBody>
        </p:sp>
      </p:grpSp>
      <p:grpSp>
        <p:nvGrpSpPr>
          <p:cNvPr id="20488" name="Group 21">
            <a:extLst>
              <a:ext uri="{FF2B5EF4-FFF2-40B4-BE49-F238E27FC236}">
                <a16:creationId xmlns:a16="http://schemas.microsoft.com/office/drawing/2014/main" id="{A853E7D3-139A-77BE-04AB-2EA0D462F528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1676400"/>
            <a:ext cx="2330450" cy="1143000"/>
            <a:chOff x="4062" y="1056"/>
            <a:chExt cx="1468" cy="720"/>
          </a:xfrm>
        </p:grpSpPr>
        <p:sp>
          <p:nvSpPr>
            <p:cNvPr id="20505" name="Line 22">
              <a:extLst>
                <a:ext uri="{FF2B5EF4-FFF2-40B4-BE49-F238E27FC236}">
                  <a16:creationId xmlns:a16="http://schemas.microsoft.com/office/drawing/2014/main" id="{34D1008B-91A0-EBE7-F2E6-A530683215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110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06" name="Line 23">
              <a:extLst>
                <a:ext uri="{FF2B5EF4-FFF2-40B4-BE49-F238E27FC236}">
                  <a16:creationId xmlns:a16="http://schemas.microsoft.com/office/drawing/2014/main" id="{DF319707-505E-31BF-8969-8998232EF8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1584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07" name="Oval 24">
              <a:extLst>
                <a:ext uri="{FF2B5EF4-FFF2-40B4-BE49-F238E27FC236}">
                  <a16:creationId xmlns:a16="http://schemas.microsoft.com/office/drawing/2014/main" id="{0A60BB8E-C1F4-CB96-0FFA-AF97FA77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124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08" name="Line 25">
              <a:extLst>
                <a:ext uri="{FF2B5EF4-FFF2-40B4-BE49-F238E27FC236}">
                  <a16:creationId xmlns:a16="http://schemas.microsoft.com/office/drawing/2014/main" id="{9DC01C87-EA1B-002E-E462-5508818B5E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8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09" name="Line 26">
              <a:extLst>
                <a:ext uri="{FF2B5EF4-FFF2-40B4-BE49-F238E27FC236}">
                  <a16:creationId xmlns:a16="http://schemas.microsoft.com/office/drawing/2014/main" id="{E9867F86-6220-03A0-04E5-8DB8C13502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2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10" name="Text Box 27">
              <a:extLst>
                <a:ext uri="{FF2B5EF4-FFF2-40B4-BE49-F238E27FC236}">
                  <a16:creationId xmlns:a16="http://schemas.microsoft.com/office/drawing/2014/main" id="{26FEFCD1-4E78-E07C-3E58-26082BCFB1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0511" name="Text Box 28">
              <a:extLst>
                <a:ext uri="{FF2B5EF4-FFF2-40B4-BE49-F238E27FC236}">
                  <a16:creationId xmlns:a16="http://schemas.microsoft.com/office/drawing/2014/main" id="{37C99A71-37B8-8527-3C4E-0490B0F5C1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0512" name="Line 29">
              <a:extLst>
                <a:ext uri="{FF2B5EF4-FFF2-40B4-BE49-F238E27FC236}">
                  <a16:creationId xmlns:a16="http://schemas.microsoft.com/office/drawing/2014/main" id="{0C95EF6F-3E59-762B-0C5E-73A419BA93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04" y="1440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13" name="Oval 30">
              <a:extLst>
                <a:ext uri="{FF2B5EF4-FFF2-40B4-BE49-F238E27FC236}">
                  <a16:creationId xmlns:a16="http://schemas.microsoft.com/office/drawing/2014/main" id="{9E1D5436-50D9-A93E-6EC0-15A9F4DD3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" y="142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14" name="Oval 31">
              <a:extLst>
                <a:ext uri="{FF2B5EF4-FFF2-40B4-BE49-F238E27FC236}">
                  <a16:creationId xmlns:a16="http://schemas.microsoft.com/office/drawing/2014/main" id="{7115B37C-54F1-4C15-9805-700545BEB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2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515" name="Text Box 32">
              <a:extLst>
                <a:ext uri="{FF2B5EF4-FFF2-40B4-BE49-F238E27FC236}">
                  <a16:creationId xmlns:a16="http://schemas.microsoft.com/office/drawing/2014/main" id="{0EE65B23-EFD5-A372-FA88-DABDFC9D82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1056"/>
              <a:ext cx="114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cs typeface="Calibri" panose="020F0502020204030204" pitchFamily="34" charset="0"/>
                </a:rPr>
                <a:t>Input to </a:t>
              </a:r>
              <a:r>
                <a:rPr lang="en-US" altLang="en-US" sz="1200" dirty="0" err="1">
                  <a:solidFill>
                    <a:schemeClr val="tx1"/>
                  </a:solidFill>
                  <a:cs typeface="Calibri" panose="020F0502020204030204" pitchFamily="34" charset="0"/>
                </a:rPr>
                <a:t>Upsampler</a:t>
              </a:r>
              <a:r>
                <a:rPr lang="en-US" altLang="en-US" sz="1200" dirty="0">
                  <a:solidFill>
                    <a:schemeClr val="tx1"/>
                  </a:solidFill>
                  <a:cs typeface="Calibri" panose="020F0502020204030204" pitchFamily="34" charset="0"/>
                </a:rPr>
                <a:t> by 4</a:t>
              </a:r>
            </a:p>
          </p:txBody>
        </p:sp>
        <p:sp>
          <p:nvSpPr>
            <p:cNvPr id="20516" name="Text Box 33">
              <a:extLst>
                <a:ext uri="{FF2B5EF4-FFF2-40B4-BE49-F238E27FC236}">
                  <a16:creationId xmlns:a16="http://schemas.microsoft.com/office/drawing/2014/main" id="{7168FF21-49C9-D3BB-48C4-BE43DB8CAD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6" y="1440"/>
              <a:ext cx="1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</a:p>
          </p:txBody>
        </p:sp>
        <p:sp>
          <p:nvSpPr>
            <p:cNvPr id="20517" name="Text Box 34">
              <a:extLst>
                <a:ext uri="{FF2B5EF4-FFF2-40B4-BE49-F238E27FC236}">
                  <a16:creationId xmlns:a16="http://schemas.microsoft.com/office/drawing/2014/main" id="{B17574DB-84B0-5BF1-3E59-F4A44B6AC2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2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9E2D787-F0AC-B2D3-81EC-FB7BCC36B705}"/>
              </a:ext>
            </a:extLst>
          </p:cNvPr>
          <p:cNvGrpSpPr/>
          <p:nvPr/>
        </p:nvGrpSpPr>
        <p:grpSpPr>
          <a:xfrm>
            <a:off x="914400" y="1371600"/>
            <a:ext cx="3810000" cy="849313"/>
            <a:chOff x="914400" y="1371600"/>
            <a:chExt cx="3810000" cy="849313"/>
          </a:xfrm>
        </p:grpSpPr>
        <p:sp>
          <p:nvSpPr>
            <p:cNvPr id="20489" name="Line 5">
              <a:extLst>
                <a:ext uri="{FF2B5EF4-FFF2-40B4-BE49-F238E27FC236}">
                  <a16:creationId xmlns:a16="http://schemas.microsoft.com/office/drawing/2014/main" id="{3CB9EB97-CCE9-1E9E-D5D3-7BACBD9AC8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1463" y="19050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0" name="Rectangle 12">
              <a:extLst>
                <a:ext uri="{FF2B5EF4-FFF2-40B4-BE49-F238E27FC236}">
                  <a16:creationId xmlns:a16="http://schemas.microsoft.com/office/drawing/2014/main" id="{929038F3-836D-C821-6758-EDDE30DF1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4663" y="1611313"/>
              <a:ext cx="10668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b="1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b="1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b="1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2400" b="1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0491" name="Rectangle 13">
              <a:extLst>
                <a:ext uri="{FF2B5EF4-FFF2-40B4-BE49-F238E27FC236}">
                  <a16:creationId xmlns:a16="http://schemas.microsoft.com/office/drawing/2014/main" id="{4FC41A9F-8BFD-228F-6443-FCFCBCAC2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2713" y="1652588"/>
              <a:ext cx="7620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  </a:t>
              </a:r>
              <a:r>
                <a:rPr lang="en-US" altLang="en-US" sz="2400" b="1">
                  <a:solidFill>
                    <a:schemeClr val="tx1"/>
                  </a:solidFill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0492" name="Line 15">
              <a:extLst>
                <a:ext uri="{FF2B5EF4-FFF2-40B4-BE49-F238E27FC236}">
                  <a16:creationId xmlns:a16="http://schemas.microsoft.com/office/drawing/2014/main" id="{4D52D628-9D5D-250A-5A7C-B3ECD0B482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11313" y="1728788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3" name="Line 28">
              <a:extLst>
                <a:ext uri="{FF2B5EF4-FFF2-40B4-BE49-F238E27FC236}">
                  <a16:creationId xmlns:a16="http://schemas.microsoft.com/office/drawing/2014/main" id="{3701BD9D-D688-2506-0905-94BC079C9D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0" y="19050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4" name="Text Box 93">
              <a:extLst>
                <a:ext uri="{FF2B5EF4-FFF2-40B4-BE49-F238E27FC236}">
                  <a16:creationId xmlns:a16="http://schemas.microsoft.com/office/drawing/2014/main" id="{30A2F2FD-4962-DEE6-878E-9DCF47F448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8550" y="13716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0495" name="Text Box 94">
              <a:extLst>
                <a:ext uri="{FF2B5EF4-FFF2-40B4-BE49-F238E27FC236}">
                  <a16:creationId xmlns:a16="http://schemas.microsoft.com/office/drawing/2014/main" id="{ADD695D9-F98E-0139-08F5-E96ABA0B59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3600" y="1387475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0496" name="Line 28">
              <a:extLst>
                <a:ext uri="{FF2B5EF4-FFF2-40B4-BE49-F238E27FC236}">
                  <a16:creationId xmlns:a16="http://schemas.microsoft.com/office/drawing/2014/main" id="{ECEF02FB-7118-3548-097D-41EFE40C6C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19050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7" name="Text Box 96">
              <a:extLst>
                <a:ext uri="{FF2B5EF4-FFF2-40B4-BE49-F238E27FC236}">
                  <a16:creationId xmlns:a16="http://schemas.microsoft.com/office/drawing/2014/main" id="{445DD973-5678-5EB5-0E5A-097CBCA658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7000" y="13843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0498" name="Text Box 97">
              <a:extLst>
                <a:ext uri="{FF2B5EF4-FFF2-40B4-BE49-F238E27FC236}">
                  <a16:creationId xmlns:a16="http://schemas.microsoft.com/office/drawing/2014/main" id="{B79A7D2D-85CC-ECD7-AB1C-4BE09B358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00" y="140335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6445866-05AA-9385-EB11-FA1E81378AF8}"/>
              </a:ext>
            </a:extLst>
          </p:cNvPr>
          <p:cNvGrpSpPr/>
          <p:nvPr/>
        </p:nvGrpSpPr>
        <p:grpSpPr>
          <a:xfrm>
            <a:off x="6324600" y="5246688"/>
            <a:ext cx="2438400" cy="1454691"/>
            <a:chOff x="6324600" y="5246688"/>
            <a:chExt cx="2438400" cy="1454691"/>
          </a:xfrm>
        </p:grpSpPr>
        <p:grpSp>
          <p:nvGrpSpPr>
            <p:cNvPr id="20499" name="Group 109">
              <a:extLst>
                <a:ext uri="{FF2B5EF4-FFF2-40B4-BE49-F238E27FC236}">
                  <a16:creationId xmlns:a16="http://schemas.microsoft.com/office/drawing/2014/main" id="{C2FB6BF7-BC8C-D7C1-5B32-985394B76A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5600" y="5246688"/>
              <a:ext cx="1905000" cy="814387"/>
              <a:chOff x="4224" y="3305"/>
              <a:chExt cx="1200" cy="513"/>
            </a:xfrm>
          </p:grpSpPr>
          <p:sp>
            <p:nvSpPr>
              <p:cNvPr id="20500" name="Rectangle 13">
                <a:extLst>
                  <a:ext uri="{FF2B5EF4-FFF2-40B4-BE49-F238E27FC236}">
                    <a16:creationId xmlns:a16="http://schemas.microsoft.com/office/drawing/2014/main" id="{079A1AA4-00B3-813F-2DBC-076348D20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9" y="3482"/>
                <a:ext cx="480" cy="33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"/>
                  <a:defRPr sz="2600">
                    <a:solidFill>
                      <a:srgbClr val="0070C0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ts val="550"/>
                  </a:spcBef>
                  <a:buClr>
                    <a:schemeClr val="accent1"/>
                  </a:buClr>
                  <a:buSzPct val="70000"/>
                  <a:buFont typeface="Wingdings 2" pitchFamily="2" charset="2"/>
                  <a:buChar char="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ts val="500"/>
                  </a:spcBef>
                  <a:buClr>
                    <a:schemeClr val="accent2"/>
                  </a:buClr>
                  <a:buSzPct val="75000"/>
                  <a:buFont typeface="Wingdings" pitchFamily="2" charset="2"/>
                  <a:buChar char=""/>
                  <a:defRPr sz="23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A5AB81"/>
                  </a:buClr>
                  <a:buSzPct val="7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D8B25C"/>
                  </a:buClr>
                  <a:buSzPct val="65000"/>
                  <a:buFont typeface="Wingdings" pitchFamily="2" charset="2"/>
                  <a:buChar char="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FIR</a:t>
                </a:r>
                <a:endParaRPr lang="en-US" altLang="en-US" sz="2400" b="1" dirty="0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0501" name="Line 28">
                <a:extLst>
                  <a:ext uri="{FF2B5EF4-FFF2-40B4-BE49-F238E27FC236}">
                    <a16:creationId xmlns:a16="http://schemas.microsoft.com/office/drawing/2014/main" id="{0AB27BE1-D60D-EA1B-3754-ECF5D020A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24" y="364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502" name="Text Box 104">
                <a:extLst>
                  <a:ext uri="{FF2B5EF4-FFF2-40B4-BE49-F238E27FC236}">
                    <a16:creationId xmlns:a16="http://schemas.microsoft.com/office/drawing/2014/main" id="{96D8F264-A31A-CA30-A8C5-FD4C48D595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40" y="3305"/>
                <a:ext cx="43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200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20503" name="Text Box 105">
                <a:extLst>
                  <a:ext uri="{FF2B5EF4-FFF2-40B4-BE49-F238E27FC236}">
                    <a16:creationId xmlns:a16="http://schemas.microsoft.com/office/drawing/2014/main" id="{1EC8A643-A5DA-70CC-2F4D-0246E44C7B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92" y="3315"/>
                <a:ext cx="43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2000"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20504" name="Line 28">
                <a:extLst>
                  <a:ext uri="{FF2B5EF4-FFF2-40B4-BE49-F238E27FC236}">
                    <a16:creationId xmlns:a16="http://schemas.microsoft.com/office/drawing/2014/main" id="{F0BE9CF3-AFCB-B6E8-C4F2-3338A3565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92" y="3641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9683CA8-B888-65FB-8384-D1D41D0D90FB}"/>
                </a:ext>
              </a:extLst>
            </p:cNvPr>
            <p:cNvSpPr txBox="1"/>
            <p:nvPr/>
          </p:nvSpPr>
          <p:spPr>
            <a:xfrm>
              <a:off x="6324600" y="6116604"/>
              <a:ext cx="2438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/>
                <a:t>1 input sample </a:t>
              </a:r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produces</a:t>
              </a:r>
              <a:r>
                <a:rPr lang="en-US" sz="1600" i="1" dirty="0"/>
                <a:t> 4 output samples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>
            <a:extLst>
              <a:ext uri="{FF2B5EF4-FFF2-40B4-BE49-F238E27FC236}">
                <a16:creationId xmlns:a16="http://schemas.microsoft.com/office/drawing/2014/main" id="{C0B2E694-CA0A-AB61-03A7-FEB84D9BF3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03357DD7-471F-CC4E-B2A1-B8B8184151F6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1506" name="Slide Number Placeholder 5">
            <a:extLst>
              <a:ext uri="{FF2B5EF4-FFF2-40B4-BE49-F238E27FC236}">
                <a16:creationId xmlns:a16="http://schemas.microsoft.com/office/drawing/2014/main" id="{4497D8DD-22AA-B9B7-86E0-6CA92F9634B3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242050"/>
            <a:ext cx="7540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C9C5413-F37F-6848-8E8C-B4FE76189B5E}" type="slidenum">
              <a:rPr lang="en-US" altLang="en-US" sz="2000" b="1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AutoShape 2">
            <a:extLst>
              <a:ext uri="{FF2B5EF4-FFF2-40B4-BE49-F238E27FC236}">
                <a16:creationId xmlns:a16="http://schemas.microsoft.com/office/drawing/2014/main" id="{DA859B30-0942-2C00-1722-8135BA4AB77A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Polyphase Filter Bank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2A6C3190-61B7-0FAC-B8B8-F6854A4B014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77031" y="4459287"/>
            <a:ext cx="8534400" cy="2003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6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Filter bank (right) avoids multiplication by zero</a:t>
            </a:r>
          </a:p>
          <a:p>
            <a:pPr lvl="1" eaLnBrk="1" hangingPunct="1">
              <a:lnSpc>
                <a:spcPct val="90000"/>
              </a:lnSpc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Split filter </a:t>
            </a:r>
            <a:r>
              <a:rPr lang="en-US" altLang="en-US" i="1" dirty="0">
                <a:ea typeface="ＭＳ Ｐゴシック" panose="020B0600070205080204" pitchFamily="34" charset="-128"/>
              </a:rPr>
              <a:t>g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ea typeface="ＭＳ Ｐゴシック" panose="020B0600070205080204" pitchFamily="34" charset="-128"/>
              </a:rPr>
              <a:t>] into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 shorter polyphase filters operating at the lower sampling rate (no loss in output precision)</a:t>
            </a:r>
          </a:p>
          <a:p>
            <a:pPr lvl="1" eaLnBrk="1" hangingPunct="1">
              <a:lnSpc>
                <a:spcPct val="90000"/>
              </a:lnSpc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Saves factor of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 in multiplications and previous inputs stored </a:t>
            </a:r>
            <a:r>
              <a:rPr lang="en-US" altLang="en-US" b="1" dirty="0">
                <a:ea typeface="ＭＳ Ｐゴシック" panose="020B0600070205080204" pitchFamily="34" charset="-128"/>
              </a:rPr>
              <a:t>and</a:t>
            </a:r>
            <a:r>
              <a:rPr lang="en-US" altLang="en-US" dirty="0">
                <a:ea typeface="ＭＳ Ｐゴシック" panose="020B0600070205080204" pitchFamily="34" charset="-128"/>
              </a:rPr>
              <a:t> increases parallelism by factor of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1531" name="Rectangle 26">
            <a:extLst>
              <a:ext uri="{FF2B5EF4-FFF2-40B4-BE49-F238E27FC236}">
                <a16:creationId xmlns:a16="http://schemas.microsoft.com/office/drawing/2014/main" id="{ABFF9A4F-4D1D-E983-AE4B-247F8A0D7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300" y="2806700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g</a:t>
            </a: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[</a:t>
            </a: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]</a:t>
            </a:r>
          </a:p>
        </p:txBody>
      </p:sp>
      <p:sp>
        <p:nvSpPr>
          <p:cNvPr id="21532" name="Rectangle 27">
            <a:extLst>
              <a:ext uri="{FF2B5EF4-FFF2-40B4-BE49-F238E27FC236}">
                <a16:creationId xmlns:a16="http://schemas.microsoft.com/office/drawing/2014/main" id="{1DCBE890-DEAE-D352-21C8-2B0F78B2A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100" y="2847975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tx1"/>
                </a:solidFill>
                <a:cs typeface="Calibri" panose="020F0502020204030204" pitchFamily="34" charset="0"/>
              </a:rPr>
              <a:t>  </a:t>
            </a:r>
            <a:r>
              <a:rPr lang="en-US" altLang="en-US" sz="2400" i="1">
                <a:solidFill>
                  <a:schemeClr val="tx1"/>
                </a:solidFill>
                <a:cs typeface="Calibri" panose="020F0502020204030204" pitchFamily="34" charset="0"/>
              </a:rPr>
              <a:t>L</a:t>
            </a:r>
          </a:p>
        </p:txBody>
      </p:sp>
      <p:sp>
        <p:nvSpPr>
          <p:cNvPr id="21533" name="Line 28">
            <a:extLst>
              <a:ext uri="{FF2B5EF4-FFF2-40B4-BE49-F238E27FC236}">
                <a16:creationId xmlns:a16="http://schemas.microsoft.com/office/drawing/2014/main" id="{36E2153F-DFA7-63EF-6640-994CBCADCD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89100" y="307657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34" name="Line 29">
            <a:extLst>
              <a:ext uri="{FF2B5EF4-FFF2-40B4-BE49-F238E27FC236}">
                <a16:creationId xmlns:a16="http://schemas.microsoft.com/office/drawing/2014/main" id="{036EF950-E984-8701-C266-DE50BCC3ED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55700" y="2924175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35" name="AutoShape 30">
            <a:extLst>
              <a:ext uri="{FF2B5EF4-FFF2-40B4-BE49-F238E27FC236}">
                <a16:creationId xmlns:a16="http://schemas.microsoft.com/office/drawing/2014/main" id="{40E7B293-BD00-EDE5-D695-0CC7390B1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882900"/>
            <a:ext cx="685800" cy="381000"/>
          </a:xfrm>
          <a:prstGeom prst="leftRightArrow">
            <a:avLst>
              <a:gd name="adj1" fmla="val 50000"/>
              <a:gd name="adj2" fmla="val 36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36" name="Line 31">
            <a:extLst>
              <a:ext uri="{FF2B5EF4-FFF2-40B4-BE49-F238E27FC236}">
                <a16:creationId xmlns:a16="http://schemas.microsoft.com/office/drawing/2014/main" id="{3046B453-8CB7-334A-7CDF-47AC0C6BACE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28975" y="3073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37" name="Line 32">
            <a:extLst>
              <a:ext uri="{FF2B5EF4-FFF2-40B4-BE49-F238E27FC236}">
                <a16:creationId xmlns:a16="http://schemas.microsoft.com/office/drawing/2014/main" id="{506AA735-5555-E3B1-043E-4D8472B408F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306863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38" name="Text Box 38">
            <a:extLst>
              <a:ext uri="{FF2B5EF4-FFF2-40B4-BE49-F238E27FC236}">
                <a16:creationId xmlns:a16="http://schemas.microsoft.com/office/drawing/2014/main" id="{58E24FF9-332D-DAAB-8FF2-90606178C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524000"/>
            <a:ext cx="3429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 dirty="0">
                <a:solidFill>
                  <a:schemeClr val="tx1"/>
                </a:solidFill>
                <a:cs typeface="Calibri" panose="020F0502020204030204" pitchFamily="34" charset="0"/>
              </a:rPr>
              <a:t>Oversampling</a:t>
            </a:r>
            <a:r>
              <a:rPr lang="en-US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  <a:t> filter a.k.a. sampler + pulse shaper a.k.a. linear interpolator</a:t>
            </a:r>
          </a:p>
        </p:txBody>
      </p:sp>
      <p:sp>
        <p:nvSpPr>
          <p:cNvPr id="21539" name="Text Box 39">
            <a:extLst>
              <a:ext uri="{FF2B5EF4-FFF2-40B4-BE49-F238E27FC236}">
                <a16:creationId xmlns:a16="http://schemas.microsoft.com/office/drawing/2014/main" id="{0E1B0DAE-75B7-2E75-AA04-B84E9497A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54965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 dirty="0">
                <a:solidFill>
                  <a:schemeClr val="tx1"/>
                </a:solidFill>
                <a:cs typeface="Calibri" panose="020F0502020204030204" pitchFamily="34" charset="0"/>
              </a:rPr>
              <a:t>Multiplies by zero (L-1)/L of the time</a:t>
            </a:r>
          </a:p>
        </p:txBody>
      </p:sp>
      <p:sp>
        <p:nvSpPr>
          <p:cNvPr id="21541" name="Rectangle 43">
            <a:extLst>
              <a:ext uri="{FF2B5EF4-FFF2-40B4-BE49-F238E27FC236}">
                <a16:creationId xmlns:a16="http://schemas.microsoft.com/office/drawing/2014/main" id="{850F90AE-C808-6DAD-BAC4-F90DBE4F1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743200"/>
            <a:ext cx="2667000" cy="762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42" name="Text Box 44">
            <a:extLst>
              <a:ext uri="{FF2B5EF4-FFF2-40B4-BE49-F238E27FC236}">
                <a16:creationId xmlns:a16="http://schemas.microsoft.com/office/drawing/2014/main" id="{F9F32AD7-CB1D-B8A2-85D5-4FC15BCEB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528888"/>
            <a:ext cx="609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21543" name="Text Box 45">
            <a:extLst>
              <a:ext uri="{FF2B5EF4-FFF2-40B4-BE49-F238E27FC236}">
                <a16:creationId xmlns:a16="http://schemas.microsoft.com/office/drawing/2014/main" id="{C23D7BCA-E30B-B9FE-A0D0-9A6A46C24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25146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i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E39F56-A4A3-602F-EB77-B84A3CEC0067}"/>
              </a:ext>
            </a:extLst>
          </p:cNvPr>
          <p:cNvGrpSpPr/>
          <p:nvPr/>
        </p:nvGrpSpPr>
        <p:grpSpPr>
          <a:xfrm>
            <a:off x="4572000" y="1600200"/>
            <a:ext cx="4572000" cy="2669620"/>
            <a:chOff x="4572000" y="1600200"/>
            <a:chExt cx="4572000" cy="2669620"/>
          </a:xfrm>
        </p:grpSpPr>
        <p:sp>
          <p:nvSpPr>
            <p:cNvPr id="21509" name="Rectangle 4">
              <a:extLst>
                <a:ext uri="{FF2B5EF4-FFF2-40B4-BE49-F238E27FC236}">
                  <a16:creationId xmlns:a16="http://schemas.microsoft.com/office/drawing/2014/main" id="{5B15C7FE-F68A-D6C2-AD8C-4F6DCCA37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5938" y="1739900"/>
              <a:ext cx="1295400" cy="5715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1510" name="Rectangle 5">
              <a:extLst>
                <a:ext uri="{FF2B5EF4-FFF2-40B4-BE49-F238E27FC236}">
                  <a16:creationId xmlns:a16="http://schemas.microsoft.com/office/drawing/2014/main" id="{F128043A-1FE1-DD0C-8131-3400FF2F6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5938" y="2425700"/>
              <a:ext cx="1295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1511" name="Rectangle 6">
              <a:extLst>
                <a:ext uri="{FF2B5EF4-FFF2-40B4-BE49-F238E27FC236}">
                  <a16:creationId xmlns:a16="http://schemas.microsoft.com/office/drawing/2014/main" id="{5F2AF389-EDB9-B01E-CEEA-AD4AE1CE3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5938" y="3568700"/>
              <a:ext cx="12954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i="1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L</a:t>
              </a:r>
              <a:r>
                <a:rPr lang="en-US" altLang="en-US" sz="2400" baseline="-25000">
                  <a:solidFill>
                    <a:schemeClr val="tx1"/>
                  </a:solidFill>
                  <a:cs typeface="Calibri" panose="020F0502020204030204" pitchFamily="34" charset="0"/>
                </a:rPr>
                <a:t>-1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1512" name="Oval 7">
              <a:extLst>
                <a:ext uri="{FF2B5EF4-FFF2-40B4-BE49-F238E27FC236}">
                  <a16:creationId xmlns:a16="http://schemas.microsoft.com/office/drawing/2014/main" id="{5B7D3F40-13CC-9B19-E887-DE4E6A8D3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29622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13" name="Oval 8">
              <a:extLst>
                <a:ext uri="{FF2B5EF4-FFF2-40B4-BE49-F238E27FC236}">
                  <a16:creationId xmlns:a16="http://schemas.microsoft.com/office/drawing/2014/main" id="{E69A0B71-4ED1-80E7-909D-3685D4C37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31908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14" name="Oval 9">
              <a:extLst>
                <a:ext uri="{FF2B5EF4-FFF2-40B4-BE49-F238E27FC236}">
                  <a16:creationId xmlns:a16="http://schemas.microsoft.com/office/drawing/2014/main" id="{A37DCE4C-73EC-D624-2767-1A157211E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34194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15" name="Line 10">
              <a:extLst>
                <a:ext uri="{FF2B5EF4-FFF2-40B4-BE49-F238E27FC236}">
                  <a16:creationId xmlns:a16="http://schemas.microsoft.com/office/drawing/2014/main" id="{BD3659F8-97D6-BE8A-E5E7-DA141E0ACD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8738" y="19685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Line 11">
              <a:extLst>
                <a:ext uri="{FF2B5EF4-FFF2-40B4-BE49-F238E27FC236}">
                  <a16:creationId xmlns:a16="http://schemas.microsoft.com/office/drawing/2014/main" id="{A63D5F93-4F39-5E35-72FF-3DC3696B2A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8738" y="25781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Line 12">
              <a:extLst>
                <a:ext uri="{FF2B5EF4-FFF2-40B4-BE49-F238E27FC236}">
                  <a16:creationId xmlns:a16="http://schemas.microsoft.com/office/drawing/2014/main" id="{900D0AAA-7015-55AA-10DC-5905FF18AC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8738" y="38735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Line 13">
              <a:extLst>
                <a:ext uri="{FF2B5EF4-FFF2-40B4-BE49-F238E27FC236}">
                  <a16:creationId xmlns:a16="http://schemas.microsoft.com/office/drawing/2014/main" id="{3937A256-AA8E-5597-C959-0F1055327F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8738" y="1962150"/>
              <a:ext cx="0" cy="1905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Line 14">
              <a:extLst>
                <a:ext uri="{FF2B5EF4-FFF2-40B4-BE49-F238E27FC236}">
                  <a16:creationId xmlns:a16="http://schemas.microsoft.com/office/drawing/2014/main" id="{8FF9B57A-A083-3951-EDC2-52ACC3583B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5338" y="25781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Line 15">
              <a:extLst>
                <a:ext uri="{FF2B5EF4-FFF2-40B4-BE49-F238E27FC236}">
                  <a16:creationId xmlns:a16="http://schemas.microsoft.com/office/drawing/2014/main" id="{D689DA6E-EA28-71DC-3B81-A732200B0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4200" y="20066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Line 16">
              <a:extLst>
                <a:ext uri="{FF2B5EF4-FFF2-40B4-BE49-F238E27FC236}">
                  <a16:creationId xmlns:a16="http://schemas.microsoft.com/office/drawing/2014/main" id="{0AAA9BCD-720A-2953-FCEA-B58CAA6958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34200" y="26162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Line 17">
              <a:extLst>
                <a:ext uri="{FF2B5EF4-FFF2-40B4-BE49-F238E27FC236}">
                  <a16:creationId xmlns:a16="http://schemas.microsoft.com/office/drawing/2014/main" id="{A40EE831-B86E-96E5-206E-5B0981F1AF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4200" y="39116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Line 18">
              <a:extLst>
                <a:ext uri="{FF2B5EF4-FFF2-40B4-BE49-F238E27FC236}">
                  <a16:creationId xmlns:a16="http://schemas.microsoft.com/office/drawing/2014/main" id="{03290895-79C3-40FA-2A3F-4AC3497ED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3800" y="2006600"/>
              <a:ext cx="5334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Line 19">
              <a:extLst>
                <a:ext uri="{FF2B5EF4-FFF2-40B4-BE49-F238E27FC236}">
                  <a16:creationId xmlns:a16="http://schemas.microsoft.com/office/drawing/2014/main" id="{A1FBCA96-F701-526C-2657-5AE0772BC5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96200" y="2768600"/>
              <a:ext cx="5334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Line 20">
              <a:extLst>
                <a:ext uri="{FF2B5EF4-FFF2-40B4-BE49-F238E27FC236}">
                  <a16:creationId xmlns:a16="http://schemas.microsoft.com/office/drawing/2014/main" id="{8DAC88D1-0F15-5181-9FF7-EED549401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29600" y="2463800"/>
              <a:ext cx="228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Line 21">
              <a:extLst>
                <a:ext uri="{FF2B5EF4-FFF2-40B4-BE49-F238E27FC236}">
                  <a16:creationId xmlns:a16="http://schemas.microsoft.com/office/drawing/2014/main" id="{A0AFCDC1-CAF6-2148-6057-79409C4B46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58200" y="26162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Arc 22">
              <a:extLst>
                <a:ext uri="{FF2B5EF4-FFF2-40B4-BE49-F238E27FC236}">
                  <a16:creationId xmlns:a16="http://schemas.microsoft.com/office/drawing/2014/main" id="{33543809-D2A4-798E-6E8B-86FAC82F86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29600" y="2463800"/>
              <a:ext cx="228600" cy="228600"/>
            </a:xfrm>
            <a:custGeom>
              <a:avLst/>
              <a:gdLst>
                <a:gd name="T0" fmla="*/ 0 w 21600"/>
                <a:gd name="T1" fmla="*/ 0 h 21600"/>
                <a:gd name="T2" fmla="*/ 2147483646 w 21600"/>
                <a:gd name="T3" fmla="*/ 2147483646 h 21600"/>
                <a:gd name="T4" fmla="*/ 0 w 21600"/>
                <a:gd name="T5" fmla="*/ 214748364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8" name="Text Box 23">
              <a:extLst>
                <a:ext uri="{FF2B5EF4-FFF2-40B4-BE49-F238E27FC236}">
                  <a16:creationId xmlns:a16="http://schemas.microsoft.com/office/drawing/2014/main" id="{7650FBD2-1991-9F5F-2484-335028E520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6536" y="1982788"/>
              <a:ext cx="6319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Ln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1529" name="Text Box 24">
              <a:extLst>
                <a:ext uri="{FF2B5EF4-FFF2-40B4-BE49-F238E27FC236}">
                  <a16:creationId xmlns:a16="http://schemas.microsoft.com/office/drawing/2014/main" id="{32DA2811-B7DD-8BAD-51A1-A78276D37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6524" y="2592388"/>
              <a:ext cx="8643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Ln+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1)</a:t>
              </a:r>
            </a:p>
          </p:txBody>
        </p:sp>
        <p:sp>
          <p:nvSpPr>
            <p:cNvPr id="21530" name="Text Box 25">
              <a:extLst>
                <a:ext uri="{FF2B5EF4-FFF2-40B4-BE49-F238E27FC236}">
                  <a16:creationId xmlns:a16="http://schemas.microsoft.com/office/drawing/2014/main" id="{12D74CE6-48A5-83C2-B5F4-6E382F1850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2334" y="3900488"/>
              <a:ext cx="11737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s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Ln+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(</a:t>
              </a:r>
              <a:r>
                <a:rPr lang="en-US" altLang="en-US" sz="1800" i="1">
                  <a:solidFill>
                    <a:schemeClr val="tx1"/>
                  </a:solidFill>
                  <a:cs typeface="Calibri" panose="020F0502020204030204" pitchFamily="34" charset="0"/>
                </a:rPr>
                <a:t>L-</a:t>
              </a:r>
              <a:r>
                <a:rPr lang="en-US" altLang="en-US" sz="1800">
                  <a:solidFill>
                    <a:schemeClr val="tx1"/>
                  </a:solidFill>
                  <a:cs typeface="Calibri" panose="020F0502020204030204" pitchFamily="34" charset="0"/>
                </a:rPr>
                <a:t>1))</a:t>
              </a:r>
            </a:p>
          </p:txBody>
        </p:sp>
        <p:sp>
          <p:nvSpPr>
            <p:cNvPr id="21540" name="Rectangle 42">
              <a:extLst>
                <a:ext uri="{FF2B5EF4-FFF2-40B4-BE49-F238E27FC236}">
                  <a16:creationId xmlns:a16="http://schemas.microsoft.com/office/drawing/2014/main" id="{7AE12F41-16A5-8866-D266-719D3DE11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800" y="1600200"/>
              <a:ext cx="3657600" cy="2667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544" name="Text Box 46">
              <a:extLst>
                <a:ext uri="{FF2B5EF4-FFF2-40B4-BE49-F238E27FC236}">
                  <a16:creationId xmlns:a16="http://schemas.microsoft.com/office/drawing/2014/main" id="{320397BB-EEAE-5715-FB1A-A4790C3BEF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4400" y="20574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i="1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</a:p>
          </p:txBody>
        </p:sp>
        <p:sp>
          <p:nvSpPr>
            <p:cNvPr id="21545" name="Text Box 47">
              <a:extLst>
                <a:ext uri="{FF2B5EF4-FFF2-40B4-BE49-F238E27FC236}">
                  <a16:creationId xmlns:a16="http://schemas.microsoft.com/office/drawing/2014/main" id="{E28FEC68-A996-90F1-01D1-351F108EE2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1995488"/>
              <a:ext cx="6096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5">
            <a:extLst>
              <a:ext uri="{FF2B5EF4-FFF2-40B4-BE49-F238E27FC236}">
                <a16:creationId xmlns:a16="http://schemas.microsoft.com/office/drawing/2014/main" id="{4CA3B575-B71A-0440-7FDC-111956A88D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60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fld id="{5C8053CE-44C2-434B-90B8-85C83347B46D}" type="slidenum">
              <a:rPr lang="en-US" altLang="en-US" sz="1000">
                <a:solidFill>
                  <a:srgbClr val="FFFFFF"/>
                </a:solidFill>
                <a:latin typeface="Tw Cen MT" panose="020B0602020104020603" pitchFamily="34" charset="77"/>
              </a:rPr>
              <a:pPr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000">
              <a:solidFill>
                <a:srgbClr val="FFFFFF"/>
              </a:solidFill>
              <a:latin typeface="Tw Cen MT" panose="020B0602020104020603" pitchFamily="34" charset="77"/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244487CC-1633-DDC1-FCCB-B9E283C4DA7B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Decreasing Sampling Rate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61592B6-95B8-170A-198D-8347CE4C917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81000" y="1371600"/>
            <a:ext cx="8534400" cy="5029200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Finite impulse response (FIR) filter 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g</a:t>
            </a:r>
            <a:r>
              <a:rPr lang="en-US" altLang="en-US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[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]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Lowpass filter to enforce sampling theorem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Bandwidth is </a:t>
            </a:r>
            <a:r>
              <a:rPr lang="en-US" altLang="en-US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dirty="0">
                <a:ea typeface="ＭＳ Ｐゴシック" panose="020B0600070205080204" pitchFamily="34" charset="-128"/>
              </a:rPr>
              <a:t> / L</a:t>
            </a:r>
          </a:p>
          <a:p>
            <a:pPr eaLnBrk="1" hangingPunct="1"/>
            <a:r>
              <a:rPr lang="en-US" altLang="en-US" dirty="0" err="1">
                <a:ea typeface="ＭＳ Ｐゴシック" panose="020B0600070205080204" pitchFamily="34" charset="-128"/>
              </a:rPr>
              <a:t>Downsampling</a:t>
            </a:r>
            <a:r>
              <a:rPr lang="en-US" altLang="en-US" dirty="0">
                <a:ea typeface="ＭＳ Ｐゴシック" panose="020B0600070205080204" pitchFamily="34" charset="-128"/>
              </a:rPr>
              <a:t> by 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L</a:t>
            </a:r>
            <a:r>
              <a:rPr lang="en-US" altLang="en-US" i="1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denoted as</a:t>
            </a:r>
            <a:r>
              <a:rPr lang="en-US" altLang="en-US" i="1" dirty="0">
                <a:ea typeface="ＭＳ Ｐゴシック" panose="020B0600070205080204" pitchFamily="34" charset="-128"/>
              </a:rPr>
              <a:t>   </a:t>
            </a:r>
            <a:r>
              <a:rPr lang="en-US" altLang="en-US" i="1" dirty="0">
                <a:solidFill>
                  <a:srgbClr val="6666FF"/>
                </a:solidFill>
                <a:ea typeface="ＭＳ Ｐゴシック" panose="020B0600070205080204" pitchFamily="34" charset="-128"/>
              </a:rPr>
              <a:t>L</a:t>
            </a:r>
            <a:endParaRPr lang="en-US" altLang="en-US" dirty="0">
              <a:solidFill>
                <a:srgbClr val="6666FF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Inputs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 samples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Outputs first sample and discards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  <a:r>
              <a:rPr lang="en-US" altLang="en-US" dirty="0">
                <a:ea typeface="ＭＳ Ｐゴシック" panose="020B0600070205080204" pitchFamily="34" charset="-128"/>
              </a:rPr>
              <a:t>-1 samples</a:t>
            </a:r>
          </a:p>
          <a:p>
            <a:pPr lvl="1"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Decreases sampling rate by factor of </a:t>
            </a:r>
            <a:r>
              <a:rPr lang="en-US" altLang="en-US" i="1" dirty="0">
                <a:ea typeface="ＭＳ Ｐゴシック" panose="020B0600070205080204" pitchFamily="34" charset="-128"/>
              </a:rPr>
              <a:t>L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Represented as rate changing FIR block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FF36570-794A-4004-D67F-CF11B1C8C8BA}"/>
              </a:ext>
            </a:extLst>
          </p:cNvPr>
          <p:cNvGrpSpPr/>
          <p:nvPr/>
        </p:nvGrpSpPr>
        <p:grpSpPr>
          <a:xfrm>
            <a:off x="914400" y="1371600"/>
            <a:ext cx="3733800" cy="836613"/>
            <a:chOff x="914400" y="1371600"/>
            <a:chExt cx="3733800" cy="836613"/>
          </a:xfrm>
        </p:grpSpPr>
        <p:sp>
          <p:nvSpPr>
            <p:cNvPr id="22532" name="Rectangle 13">
              <a:extLst>
                <a:ext uri="{FF2B5EF4-FFF2-40B4-BE49-F238E27FC236}">
                  <a16:creationId xmlns:a16="http://schemas.microsoft.com/office/drawing/2014/main" id="{640BE08F-0AE2-128C-1141-DD4E5181F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513" y="1652588"/>
              <a:ext cx="7620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  </a:t>
              </a:r>
              <a:r>
                <a:rPr lang="en-US" altLang="en-US" sz="2400" b="1">
                  <a:solidFill>
                    <a:schemeClr val="tx1"/>
                  </a:solidFill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533" name="Line 15">
              <a:extLst>
                <a:ext uri="{FF2B5EF4-FFF2-40B4-BE49-F238E27FC236}">
                  <a16:creationId xmlns:a16="http://schemas.microsoft.com/office/drawing/2014/main" id="{EE0F2FD5-B997-AA55-837D-E905A41CE4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0113" y="1728788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34" name="Line 28">
              <a:extLst>
                <a:ext uri="{FF2B5EF4-FFF2-40B4-BE49-F238E27FC236}">
                  <a16:creationId xmlns:a16="http://schemas.microsoft.com/office/drawing/2014/main" id="{F7AFE788-0A91-70FD-2876-3A1161F142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0" y="1905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35" name="Text Box 9">
              <a:extLst>
                <a:ext uri="{FF2B5EF4-FFF2-40B4-BE49-F238E27FC236}">
                  <a16:creationId xmlns:a16="http://schemas.microsoft.com/office/drawing/2014/main" id="{D26C9201-FD80-59EC-018D-E915066FD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7350" y="13716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536" name="Text Box 10">
              <a:extLst>
                <a:ext uri="{FF2B5EF4-FFF2-40B4-BE49-F238E27FC236}">
                  <a16:creationId xmlns:a16="http://schemas.microsoft.com/office/drawing/2014/main" id="{644FF313-66F0-D0B1-402E-989182A35B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400" y="1387475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2537" name="Line 28">
              <a:extLst>
                <a:ext uri="{FF2B5EF4-FFF2-40B4-BE49-F238E27FC236}">
                  <a16:creationId xmlns:a16="http://schemas.microsoft.com/office/drawing/2014/main" id="{957C77D4-F95D-DBBA-1497-3D8BAD5FF6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2400" y="19050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38" name="Line 5">
              <a:extLst>
                <a:ext uri="{FF2B5EF4-FFF2-40B4-BE49-F238E27FC236}">
                  <a16:creationId xmlns:a16="http://schemas.microsoft.com/office/drawing/2014/main" id="{B9E7C7AF-7C08-FEC1-37D8-C98C81085E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0" y="18923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39" name="Rectangle 12">
              <a:extLst>
                <a:ext uri="{FF2B5EF4-FFF2-40B4-BE49-F238E27FC236}">
                  <a16:creationId xmlns:a16="http://schemas.microsoft.com/office/drawing/2014/main" id="{7D2744C8-E667-1589-0D4A-3B72EC6EA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4463" y="1598613"/>
              <a:ext cx="10668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b="1" i="1">
                  <a:solidFill>
                    <a:schemeClr val="tx1"/>
                  </a:solidFill>
                  <a:cs typeface="Calibri" panose="020F0502020204030204" pitchFamily="34" charset="0"/>
                </a:rPr>
                <a:t>g</a:t>
              </a:r>
              <a:r>
                <a:rPr lang="en-US" altLang="en-US" sz="2400" b="1">
                  <a:solidFill>
                    <a:schemeClr val="tx1"/>
                  </a:solidFill>
                  <a:cs typeface="Calibri" panose="020F0502020204030204" pitchFamily="34" charset="0"/>
                </a:rPr>
                <a:t>[</a:t>
              </a:r>
              <a:r>
                <a:rPr lang="en-US" altLang="en-US" sz="2400" b="1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  <a:r>
                <a:rPr lang="en-US" altLang="en-US" sz="2400" b="1">
                  <a:solidFill>
                    <a:schemeClr val="tx1"/>
                  </a:solidFill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22540" name="Text Box 16">
              <a:extLst>
                <a:ext uri="{FF2B5EF4-FFF2-40B4-BE49-F238E27FC236}">
                  <a16:creationId xmlns:a16="http://schemas.microsoft.com/office/drawing/2014/main" id="{2393C85E-A2F4-2625-8313-3630663D72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13716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2541" name="Text Box 17">
              <a:extLst>
                <a:ext uri="{FF2B5EF4-FFF2-40B4-BE49-F238E27FC236}">
                  <a16:creationId xmlns:a16="http://schemas.microsoft.com/office/drawing/2014/main" id="{AD85E12D-8579-B064-F3BD-4332BB208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400" y="13716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  <p:sp>
        <p:nvSpPr>
          <p:cNvPr id="22542" name="Line 21">
            <a:extLst>
              <a:ext uri="{FF2B5EF4-FFF2-40B4-BE49-F238E27FC236}">
                <a16:creationId xmlns:a16="http://schemas.microsoft.com/office/drawing/2014/main" id="{BE610091-5368-07AA-F0DD-00A8156172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92700" y="3733800"/>
            <a:ext cx="0" cy="38100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2543" name="Group 91">
            <a:extLst>
              <a:ext uri="{FF2B5EF4-FFF2-40B4-BE49-F238E27FC236}">
                <a16:creationId xmlns:a16="http://schemas.microsoft.com/office/drawing/2014/main" id="{4F0C7FC0-D332-1647-E013-DADD1EAAC39C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1676400"/>
            <a:ext cx="2482850" cy="2514600"/>
            <a:chOff x="4080" y="1056"/>
            <a:chExt cx="1564" cy="1584"/>
          </a:xfrm>
        </p:grpSpPr>
        <p:sp>
          <p:nvSpPr>
            <p:cNvPr id="22549" name="Line 62">
              <a:extLst>
                <a:ext uri="{FF2B5EF4-FFF2-40B4-BE49-F238E27FC236}">
                  <a16:creationId xmlns:a16="http://schemas.microsoft.com/office/drawing/2014/main" id="{471F7CA4-77C7-6A48-FC5C-257CADD6E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" y="110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50" name="Line 63">
              <a:extLst>
                <a:ext uri="{FF2B5EF4-FFF2-40B4-BE49-F238E27FC236}">
                  <a16:creationId xmlns:a16="http://schemas.microsoft.com/office/drawing/2014/main" id="{367757A8-D051-9917-F710-112DFFCCB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" y="1584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51" name="Oval 64">
              <a:extLst>
                <a:ext uri="{FF2B5EF4-FFF2-40B4-BE49-F238E27FC236}">
                  <a16:creationId xmlns:a16="http://schemas.microsoft.com/office/drawing/2014/main" id="{072E2E35-CC28-3634-DA66-D7EDF2F67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" y="124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52" name="Oval 65">
              <a:extLst>
                <a:ext uri="{FF2B5EF4-FFF2-40B4-BE49-F238E27FC236}">
                  <a16:creationId xmlns:a16="http://schemas.microsoft.com/office/drawing/2014/main" id="{632047AD-48B1-DCC4-9797-8FE5B9B76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4" y="124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53" name="Oval 66">
              <a:extLst>
                <a:ext uri="{FF2B5EF4-FFF2-40B4-BE49-F238E27FC236}">
                  <a16:creationId xmlns:a16="http://schemas.microsoft.com/office/drawing/2014/main" id="{667C30D8-B282-02A7-8CAF-B0F666BC4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0" y="124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54" name="Oval 67">
              <a:extLst>
                <a:ext uri="{FF2B5EF4-FFF2-40B4-BE49-F238E27FC236}">
                  <a16:creationId xmlns:a16="http://schemas.microsoft.com/office/drawing/2014/main" id="{F8D88561-6434-D972-D76E-B31CDBDCF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0" y="1302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55" name="Oval 68">
              <a:extLst>
                <a:ext uri="{FF2B5EF4-FFF2-40B4-BE49-F238E27FC236}">
                  <a16:creationId xmlns:a16="http://schemas.microsoft.com/office/drawing/2014/main" id="{3A5905A5-E615-EAD9-A04A-D5A3DC7C8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" y="133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56" name="Line 69">
              <a:extLst>
                <a:ext uri="{FF2B5EF4-FFF2-40B4-BE49-F238E27FC236}">
                  <a16:creationId xmlns:a16="http://schemas.microsoft.com/office/drawing/2014/main" id="{25B393EA-FF76-341C-117E-168ACEC948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46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57" name="Line 70">
              <a:extLst>
                <a:ext uri="{FF2B5EF4-FFF2-40B4-BE49-F238E27FC236}">
                  <a16:creationId xmlns:a16="http://schemas.microsoft.com/office/drawing/2014/main" id="{D7E62716-5161-8825-8402-244AF9348D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0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58" name="Text Box 71">
              <a:extLst>
                <a:ext uri="{FF2B5EF4-FFF2-40B4-BE49-F238E27FC236}">
                  <a16:creationId xmlns:a16="http://schemas.microsoft.com/office/drawing/2014/main" id="{0218ABCC-B9B8-B4F5-7DFE-1F050CD70C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2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2559" name="Text Box 72">
              <a:extLst>
                <a:ext uri="{FF2B5EF4-FFF2-40B4-BE49-F238E27FC236}">
                  <a16:creationId xmlns:a16="http://schemas.microsoft.com/office/drawing/2014/main" id="{45DFBA8C-E372-0BCD-0E98-475673564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6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2560" name="Line 73">
              <a:extLst>
                <a:ext uri="{FF2B5EF4-FFF2-40B4-BE49-F238E27FC236}">
                  <a16:creationId xmlns:a16="http://schemas.microsoft.com/office/drawing/2014/main" id="{882121FF-3061-FC3B-57BB-36F9DC15F3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22" y="1440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61" name="Oval 74">
              <a:extLst>
                <a:ext uri="{FF2B5EF4-FFF2-40B4-BE49-F238E27FC236}">
                  <a16:creationId xmlns:a16="http://schemas.microsoft.com/office/drawing/2014/main" id="{DD380503-1F41-B2DD-AAB7-C13E46362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1420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62" name="Oval 75">
              <a:extLst>
                <a:ext uri="{FF2B5EF4-FFF2-40B4-BE49-F238E27FC236}">
                  <a16:creationId xmlns:a16="http://schemas.microsoft.com/office/drawing/2014/main" id="{55975654-C623-9E38-404B-C7877ED9F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2" y="126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63" name="Text Box 76">
              <a:extLst>
                <a:ext uri="{FF2B5EF4-FFF2-40B4-BE49-F238E27FC236}">
                  <a16:creationId xmlns:a16="http://schemas.microsoft.com/office/drawing/2014/main" id="{5212C33D-06CE-BBA2-AC8F-9DE1AAFC22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8" y="1056"/>
              <a:ext cx="10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b="1" dirty="0">
                  <a:solidFill>
                    <a:srgbClr val="00CCFF"/>
                  </a:solidFill>
                  <a:cs typeface="Calibri" panose="020F0502020204030204" pitchFamily="34" charset="0"/>
                </a:rPr>
                <a:t>Input to </a:t>
              </a:r>
              <a:r>
                <a:rPr lang="en-US" altLang="en-US" sz="1200" b="1" dirty="0" err="1">
                  <a:solidFill>
                    <a:srgbClr val="00CCFF"/>
                  </a:solidFill>
                  <a:cs typeface="Calibri" panose="020F0502020204030204" pitchFamily="34" charset="0"/>
                </a:rPr>
                <a:t>Downsampler</a:t>
              </a:r>
              <a:endParaRPr lang="en-US" altLang="en-US" sz="1200" b="1" dirty="0">
                <a:solidFill>
                  <a:srgbClr val="00CC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64" name="Line 77">
              <a:extLst>
                <a:ext uri="{FF2B5EF4-FFF2-40B4-BE49-F238E27FC236}">
                  <a16:creationId xmlns:a16="http://schemas.microsoft.com/office/drawing/2014/main" id="{18A1BCBD-FBCD-E8CB-2135-6696D28310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14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65" name="Line 78">
              <a:extLst>
                <a:ext uri="{FF2B5EF4-FFF2-40B4-BE49-F238E27FC236}">
                  <a16:creationId xmlns:a16="http://schemas.microsoft.com/office/drawing/2014/main" id="{965B48AD-833E-8B07-1BC6-5706D10F05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8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66" name="Line 79">
              <a:extLst>
                <a:ext uri="{FF2B5EF4-FFF2-40B4-BE49-F238E27FC236}">
                  <a16:creationId xmlns:a16="http://schemas.microsoft.com/office/drawing/2014/main" id="{46C7AC80-4831-757D-2D58-BD454A8677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2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67" name="Line 80">
              <a:extLst>
                <a:ext uri="{FF2B5EF4-FFF2-40B4-BE49-F238E27FC236}">
                  <a16:creationId xmlns:a16="http://schemas.microsoft.com/office/drawing/2014/main" id="{D34DD53C-3F76-4253-CCA5-6D2D411869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96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68" name="Line 81">
              <a:extLst>
                <a:ext uri="{FF2B5EF4-FFF2-40B4-BE49-F238E27FC236}">
                  <a16:creationId xmlns:a16="http://schemas.microsoft.com/office/drawing/2014/main" id="{840FA203-DBFD-BE47-1256-C017EF8DA3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34" y="1344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69" name="Line 82">
              <a:extLst>
                <a:ext uri="{FF2B5EF4-FFF2-40B4-BE49-F238E27FC236}">
                  <a16:creationId xmlns:a16="http://schemas.microsoft.com/office/drawing/2014/main" id="{AED736E8-5519-92DB-5EBD-EFE1A0A266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78" y="1392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70" name="Text Box 83">
              <a:extLst>
                <a:ext uri="{FF2B5EF4-FFF2-40B4-BE49-F238E27FC236}">
                  <a16:creationId xmlns:a16="http://schemas.microsoft.com/office/drawing/2014/main" id="{879CD150-48C5-3602-A8E6-9301BB136F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0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2571" name="Text Box 84">
              <a:extLst>
                <a:ext uri="{FF2B5EF4-FFF2-40B4-BE49-F238E27FC236}">
                  <a16:creationId xmlns:a16="http://schemas.microsoft.com/office/drawing/2014/main" id="{775680CD-1950-A8A7-9720-70266D6B1A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4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572" name="Text Box 85">
              <a:extLst>
                <a:ext uri="{FF2B5EF4-FFF2-40B4-BE49-F238E27FC236}">
                  <a16:creationId xmlns:a16="http://schemas.microsoft.com/office/drawing/2014/main" id="{E26540E4-A284-0F74-4EF4-12EE94170D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8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2573" name="Text Box 86">
              <a:extLst>
                <a:ext uri="{FF2B5EF4-FFF2-40B4-BE49-F238E27FC236}">
                  <a16:creationId xmlns:a16="http://schemas.microsoft.com/office/drawing/2014/main" id="{44A443F2-5721-F516-1717-BEDEE06D9B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2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2574" name="Text Box 87">
              <a:extLst>
                <a:ext uri="{FF2B5EF4-FFF2-40B4-BE49-F238E27FC236}">
                  <a16:creationId xmlns:a16="http://schemas.microsoft.com/office/drawing/2014/main" id="{28C454F9-5E56-97FF-A7EA-4BEEC5C119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6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2575" name="Text Box 88">
              <a:extLst>
                <a:ext uri="{FF2B5EF4-FFF2-40B4-BE49-F238E27FC236}">
                  <a16:creationId xmlns:a16="http://schemas.microsoft.com/office/drawing/2014/main" id="{60C9F9AD-437B-AD6C-6F8D-FD4151D6D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0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2576" name="Text Box 89">
              <a:extLst>
                <a:ext uri="{FF2B5EF4-FFF2-40B4-BE49-F238E27FC236}">
                  <a16:creationId xmlns:a16="http://schemas.microsoft.com/office/drawing/2014/main" id="{B6E231D0-1268-BFB4-7EF6-479DD2547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4" y="1440"/>
              <a:ext cx="25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i="1">
                  <a:solidFill>
                    <a:schemeClr val="tx1"/>
                  </a:solidFill>
                  <a:cs typeface="Calibri" panose="020F0502020204030204" pitchFamily="34" charset="0"/>
                </a:rPr>
                <a:t>m</a:t>
              </a:r>
            </a:p>
          </p:txBody>
        </p:sp>
        <p:sp>
          <p:nvSpPr>
            <p:cNvPr id="22577" name="Oval 90">
              <a:extLst>
                <a:ext uri="{FF2B5EF4-FFF2-40B4-BE49-F238E27FC236}">
                  <a16:creationId xmlns:a16="http://schemas.microsoft.com/office/drawing/2014/main" id="{D1A8241C-0697-2841-AA65-00652B3CB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" y="1278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78" name="Oval 91">
              <a:extLst>
                <a:ext uri="{FF2B5EF4-FFF2-40B4-BE49-F238E27FC236}">
                  <a16:creationId xmlns:a16="http://schemas.microsoft.com/office/drawing/2014/main" id="{FAA5C30C-2C72-C876-EDB5-8E81EDF97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1260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79" name="Text Box 92">
              <a:extLst>
                <a:ext uri="{FF2B5EF4-FFF2-40B4-BE49-F238E27FC236}">
                  <a16:creationId xmlns:a16="http://schemas.microsoft.com/office/drawing/2014/main" id="{5C3AA4DA-307B-7B7A-3898-9E2A90F34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6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2580" name="Line 22">
              <a:extLst>
                <a:ext uri="{FF2B5EF4-FFF2-40B4-BE49-F238E27FC236}">
                  <a16:creationId xmlns:a16="http://schemas.microsoft.com/office/drawing/2014/main" id="{940D45A2-4789-08BC-CBFE-35D40C8C0C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" y="196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81" name="Line 23">
              <a:extLst>
                <a:ext uri="{FF2B5EF4-FFF2-40B4-BE49-F238E27FC236}">
                  <a16:creationId xmlns:a16="http://schemas.microsoft.com/office/drawing/2014/main" id="{F547CED7-FC13-9CFD-984A-CACBBAED3A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" y="2448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82" name="Oval 24">
              <a:extLst>
                <a:ext uri="{FF2B5EF4-FFF2-40B4-BE49-F238E27FC236}">
                  <a16:creationId xmlns:a16="http://schemas.microsoft.com/office/drawing/2014/main" id="{9CBF59E0-3148-80A3-223A-034EB7750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" y="21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83" name="Line 25">
              <a:extLst>
                <a:ext uri="{FF2B5EF4-FFF2-40B4-BE49-F238E27FC236}">
                  <a16:creationId xmlns:a16="http://schemas.microsoft.com/office/drawing/2014/main" id="{17AFD831-615B-AC44-57DD-AAC0795A6F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46" y="2160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84" name="Line 26">
              <a:extLst>
                <a:ext uri="{FF2B5EF4-FFF2-40B4-BE49-F238E27FC236}">
                  <a16:creationId xmlns:a16="http://schemas.microsoft.com/office/drawing/2014/main" id="{7E690C9B-050C-4E52-3C72-E9B31C4E6A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0" y="2160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85" name="Text Box 27">
              <a:extLst>
                <a:ext uri="{FF2B5EF4-FFF2-40B4-BE49-F238E27FC236}">
                  <a16:creationId xmlns:a16="http://schemas.microsoft.com/office/drawing/2014/main" id="{97EA2A8F-4170-0E42-AFAF-8322B07FE2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4" y="2448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2586" name="Text Box 28">
              <a:extLst>
                <a:ext uri="{FF2B5EF4-FFF2-40B4-BE49-F238E27FC236}">
                  <a16:creationId xmlns:a16="http://schemas.microsoft.com/office/drawing/2014/main" id="{44BC45A3-24D4-D47C-4354-ED97450410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0" y="2448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2587" name="Line 29">
              <a:extLst>
                <a:ext uri="{FF2B5EF4-FFF2-40B4-BE49-F238E27FC236}">
                  <a16:creationId xmlns:a16="http://schemas.microsoft.com/office/drawing/2014/main" id="{42C4060A-0EC2-5E51-1717-5791B01158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22" y="2304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588" name="Oval 30">
              <a:extLst>
                <a:ext uri="{FF2B5EF4-FFF2-40B4-BE49-F238E27FC236}">
                  <a16:creationId xmlns:a16="http://schemas.microsoft.com/office/drawing/2014/main" id="{677B2E76-DA52-4020-F809-F48238556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228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89" name="Oval 31">
              <a:extLst>
                <a:ext uri="{FF2B5EF4-FFF2-40B4-BE49-F238E27FC236}">
                  <a16:creationId xmlns:a16="http://schemas.microsoft.com/office/drawing/2014/main" id="{61EAA361-F9FE-DB66-2AB4-F9C80B3DB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2" y="213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i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90" name="Text Box 32">
              <a:extLst>
                <a:ext uri="{FF2B5EF4-FFF2-40B4-BE49-F238E27FC236}">
                  <a16:creationId xmlns:a16="http://schemas.microsoft.com/office/drawing/2014/main" id="{004C7492-E0E7-6397-E8DC-8C387F808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8" y="1920"/>
              <a:ext cx="118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dirty="0">
                  <a:solidFill>
                    <a:schemeClr val="tx1"/>
                  </a:solidFill>
                  <a:cs typeface="Calibri" panose="020F0502020204030204" pitchFamily="34" charset="0"/>
                </a:rPr>
                <a:t>Output of </a:t>
              </a:r>
              <a:r>
                <a:rPr lang="en-US" altLang="en-US" sz="1200" dirty="0" err="1">
                  <a:solidFill>
                    <a:schemeClr val="tx1"/>
                  </a:solidFill>
                  <a:cs typeface="Calibri" panose="020F0502020204030204" pitchFamily="34" charset="0"/>
                </a:rPr>
                <a:t>Downsampler</a:t>
              </a:r>
              <a:endParaRPr lang="en-US" altLang="en-US" sz="1200" dirty="0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91" name="Text Box 33">
              <a:extLst>
                <a:ext uri="{FF2B5EF4-FFF2-40B4-BE49-F238E27FC236}">
                  <a16:creationId xmlns:a16="http://schemas.microsoft.com/office/drawing/2014/main" id="{5518AEC3-0321-C659-B831-B0ABD90AC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4" y="2304"/>
              <a:ext cx="1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200" i="1">
                  <a:solidFill>
                    <a:schemeClr val="tx1"/>
                  </a:solidFill>
                  <a:cs typeface="Calibri" panose="020F0502020204030204" pitchFamily="34" charset="0"/>
                </a:rPr>
                <a:t>n</a:t>
              </a:r>
            </a:p>
          </p:txBody>
        </p:sp>
        <p:sp>
          <p:nvSpPr>
            <p:cNvPr id="22592" name="Text Box 34">
              <a:extLst>
                <a:ext uri="{FF2B5EF4-FFF2-40B4-BE49-F238E27FC236}">
                  <a16:creationId xmlns:a16="http://schemas.microsoft.com/office/drawing/2014/main" id="{74B1F7BD-8DD3-B0D5-F3FF-9774595982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448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Calibri" panose="020F0502020204030204" pitchFamily="34" charset="0"/>
                </a:rPr>
                <a:t>0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D92201E-E2FC-43C7-B742-1940B52EE46E}"/>
              </a:ext>
            </a:extLst>
          </p:cNvPr>
          <p:cNvGrpSpPr/>
          <p:nvPr/>
        </p:nvGrpSpPr>
        <p:grpSpPr>
          <a:xfrm>
            <a:off x="6324600" y="5246688"/>
            <a:ext cx="2438400" cy="1454691"/>
            <a:chOff x="6324600" y="5246688"/>
            <a:chExt cx="2438400" cy="1454691"/>
          </a:xfrm>
        </p:grpSpPr>
        <p:sp>
          <p:nvSpPr>
            <p:cNvPr id="22544" name="Rectangle 13">
              <a:extLst>
                <a:ext uri="{FF2B5EF4-FFF2-40B4-BE49-F238E27FC236}">
                  <a16:creationId xmlns:a16="http://schemas.microsoft.com/office/drawing/2014/main" id="{125EB2B6-33FD-53BA-87BB-EAEA0C88C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5527675"/>
              <a:ext cx="7620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"/>
                <a:defRPr sz="2600">
                  <a:solidFill>
                    <a:srgbClr val="0070C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 pitchFamily="2" charset="2"/>
                <a:buChar char="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 pitchFamily="2" charset="2"/>
                <a:buChar char=""/>
                <a:defRPr sz="2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ts val="400"/>
                </a:spcBef>
                <a:buClr>
                  <a:srgbClr val="A5AB81"/>
                </a:buClr>
                <a:buSzPct val="7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ts val="400"/>
                </a:spcBef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D8B25C"/>
                </a:buClr>
                <a:buSzPct val="65000"/>
                <a:buFont typeface="Wingdings" pitchFamily="2" charset="2"/>
                <a:buChar char="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chemeClr val="tx1"/>
                  </a:solidFill>
                  <a:cs typeface="Calibri" panose="020F0502020204030204" pitchFamily="34" charset="0"/>
                </a:rPr>
                <a:t>FIR</a:t>
              </a:r>
              <a:endParaRPr lang="en-US" altLang="en-US" sz="2400" b="1">
                <a:solidFill>
                  <a:schemeClr val="tx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2545" name="Line 28">
              <a:extLst>
                <a:ext uri="{FF2B5EF4-FFF2-40B4-BE49-F238E27FC236}">
                  <a16:creationId xmlns:a16="http://schemas.microsoft.com/office/drawing/2014/main" id="{CB13540D-B68D-433C-8A0A-A489DE3CFC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05600" y="578008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6" name="Text Box 94">
              <a:extLst>
                <a:ext uri="{FF2B5EF4-FFF2-40B4-BE49-F238E27FC236}">
                  <a16:creationId xmlns:a16="http://schemas.microsoft.com/office/drawing/2014/main" id="{62B6E260-063E-EC15-5F5A-158AED7DC0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0" y="5246688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547" name="Text Box 95">
              <a:extLst>
                <a:ext uri="{FF2B5EF4-FFF2-40B4-BE49-F238E27FC236}">
                  <a16:creationId xmlns:a16="http://schemas.microsoft.com/office/drawing/2014/main" id="{AFE83EE9-0F36-22C7-E08D-237BBB4A7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4800" y="5262563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2548" name="Line 28">
              <a:extLst>
                <a:ext uri="{FF2B5EF4-FFF2-40B4-BE49-F238E27FC236}">
                  <a16:creationId xmlns:a16="http://schemas.microsoft.com/office/drawing/2014/main" id="{35079F09-94A6-B73C-A283-7ED6C0A018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4800" y="5780088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0061C78-F3DE-759E-5AB2-364B4F2E22BC}"/>
                </a:ext>
              </a:extLst>
            </p:cNvPr>
            <p:cNvSpPr txBox="1"/>
            <p:nvPr/>
          </p:nvSpPr>
          <p:spPr>
            <a:xfrm>
              <a:off x="6324600" y="6116604"/>
              <a:ext cx="2438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4 input samples produce 1 output sample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KG44342DSTAFF@FFGJRZNFUVWXY5M7" val="302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5668</TotalTime>
  <Words>2183</Words>
  <Application>Microsoft Macintosh PowerPoint</Application>
  <PresentationFormat>On-screen Show (4:3)</PresentationFormat>
  <Paragraphs>576</Paragraphs>
  <Slides>24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Arial</vt:lpstr>
      <vt:lpstr>Calibri</vt:lpstr>
      <vt:lpstr>Cambria</vt:lpstr>
      <vt:lpstr>Cambria Math</vt:lpstr>
      <vt:lpstr>Symbol</vt:lpstr>
      <vt:lpstr>Times New Roman</vt:lpstr>
      <vt:lpstr>Tw Cen MT</vt:lpstr>
      <vt:lpstr>Wingdings</vt:lpstr>
      <vt:lpstr>Wingdings 2</vt:lpstr>
      <vt:lpstr>Median</vt:lpstr>
      <vt:lpstr>Worksheet</vt:lpstr>
      <vt:lpstr>Equation</vt:lpstr>
      <vt:lpstr>Review for Midterm #2 </vt:lpstr>
      <vt:lpstr>Outline</vt:lpstr>
      <vt:lpstr>Course Overview</vt:lpstr>
      <vt:lpstr>Signal Quality Measures</vt:lpstr>
      <vt:lpstr>Design Flow</vt:lpstr>
      <vt:lpstr>Signal Processing Building Blocks</vt:lpstr>
      <vt:lpstr>Increasing Sampling Rate</vt:lpstr>
      <vt:lpstr>Polyphase Filter Bank</vt:lpstr>
      <vt:lpstr>Decreasing Sampling Rate</vt:lpstr>
      <vt:lpstr>Polyphase Filter Bank Form</vt:lpstr>
      <vt:lpstr>Communication Systems</vt:lpstr>
      <vt:lpstr>Communication Systems</vt:lpstr>
      <vt:lpstr>Quadrature Amplitude Modulation</vt:lpstr>
      <vt:lpstr>Transmitter Analog/RF Front End</vt:lpstr>
      <vt:lpstr>Communication Channel Modeling</vt:lpstr>
      <vt:lpstr>Receiver Analog/RF Front End</vt:lpstr>
      <vt:lpstr>Baseband Equivalent Channel</vt:lpstr>
      <vt:lpstr>Quad. Amplitude Demodulation</vt:lpstr>
      <vt:lpstr>QAM Signal Quality</vt:lpstr>
      <vt:lpstr>Communication System Tradeoffs</vt:lpstr>
      <vt:lpstr>Symbol Timing Recovery</vt:lpstr>
      <vt:lpstr>Symbol Timing Recovery</vt:lpstr>
      <vt:lpstr>Symbol Timing Recovery</vt:lpstr>
      <vt:lpstr>Data Conversion</vt:lpstr>
    </vt:vector>
  </TitlesOfParts>
  <Company>University of Texas at Austin, ECE Dept.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KG4434-staff</dc:creator>
  <cp:lastModifiedBy>halftoning@icloud.com</cp:lastModifiedBy>
  <cp:revision>578</cp:revision>
  <cp:lastPrinted>2023-01-02T23:03:53Z</cp:lastPrinted>
  <dcterms:created xsi:type="dcterms:W3CDTF">2008-10-02T19:54:51Z</dcterms:created>
  <dcterms:modified xsi:type="dcterms:W3CDTF">2023-01-02T23:03:56Z</dcterms:modified>
</cp:coreProperties>
</file>