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97" r:id="rId3"/>
    <p:sldId id="351" r:id="rId4"/>
    <p:sldId id="352" r:id="rId5"/>
    <p:sldId id="353" r:id="rId6"/>
    <p:sldId id="349" r:id="rId7"/>
    <p:sldId id="357" r:id="rId8"/>
    <p:sldId id="355" r:id="rId9"/>
    <p:sldId id="358" r:id="rId10"/>
    <p:sldId id="362" r:id="rId11"/>
    <p:sldId id="364" r:id="rId12"/>
    <p:sldId id="363" r:id="rId13"/>
    <p:sldId id="366" r:id="rId14"/>
    <p:sldId id="365" r:id="rId15"/>
    <p:sldId id="354" r:id="rId16"/>
    <p:sldId id="304" r:id="rId17"/>
    <p:sldId id="334" r:id="rId18"/>
    <p:sldId id="279" r:id="rId19"/>
    <p:sldId id="275" r:id="rId20"/>
    <p:sldId id="335" r:id="rId21"/>
    <p:sldId id="336" r:id="rId22"/>
    <p:sldId id="337" r:id="rId23"/>
    <p:sldId id="338" r:id="rId24"/>
    <p:sldId id="339" r:id="rId25"/>
    <p:sldId id="340" r:id="rId26"/>
    <p:sldId id="329" r:id="rId27"/>
    <p:sldId id="359" r:id="rId28"/>
    <p:sldId id="360" r:id="rId29"/>
    <p:sldId id="361" r:id="rId30"/>
    <p:sldId id="356" r:id="rId31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429"/>
    <p:restoredTop sz="94681"/>
  </p:normalViewPr>
  <p:slideViewPr>
    <p:cSldViewPr>
      <p:cViewPr varScale="1">
        <p:scale>
          <a:sx n="107" d="100"/>
          <a:sy n="107" d="100"/>
        </p:scale>
        <p:origin x="85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7.xml"/><Relationship Id="rId2" Type="http://schemas.openxmlformats.org/officeDocument/2006/relationships/slide" Target="slides/slide26.xml"/><Relationship Id="rId1" Type="http://schemas.openxmlformats.org/officeDocument/2006/relationships/slide" Target="slides/slide3.xml"/><Relationship Id="rId5" Type="http://schemas.openxmlformats.org/officeDocument/2006/relationships/slide" Target="slides/slide29.xml"/><Relationship Id="rId4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EF40BCBD-9A2F-B6C8-C836-98AE3E14A7E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57B2E1FA-5223-8CC2-257F-7AF80615657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65E4CF9-B05F-F943-B4BD-9878DC0E235C}" type="datetime1">
              <a:rPr lang="en-US" altLang="en-US"/>
              <a:pPr>
                <a:defRPr/>
              </a:pPr>
              <a:t>1/10/25</a:t>
            </a:fld>
            <a:endParaRPr lang="en-US" altLang="en-US"/>
          </a:p>
        </p:txBody>
      </p:sp>
      <p:sp>
        <p:nvSpPr>
          <p:cNvPr id="46084" name="Rectangle 4">
            <a:extLst>
              <a:ext uri="{FF2B5EF4-FFF2-40B4-BE49-F238E27FC236}">
                <a16:creationId xmlns:a16="http://schemas.microsoft.com/office/drawing/2014/main" id="{57DFE3E7-DC09-8624-2972-63CE32CDCE0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1 Sinusoids</a:t>
            </a:r>
          </a:p>
        </p:txBody>
      </p:sp>
      <p:sp>
        <p:nvSpPr>
          <p:cNvPr id="46085" name="Rectangle 5">
            <a:extLst>
              <a:ext uri="{FF2B5EF4-FFF2-40B4-BE49-F238E27FC236}">
                <a16:creationId xmlns:a16="http://schemas.microsoft.com/office/drawing/2014/main" id="{BA6E2B6A-3AD7-2398-D711-5227D6C7D5D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0123A3C-2E04-0641-BA19-B26A956230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2EAB1EF-B897-348E-FC7C-2473B94777D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859284D7-9E65-BB8C-8998-1112C8A8D09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6D54398-9E9E-C647-970E-DCE63E03069D}" type="datetime1">
              <a:rPr lang="en-US" altLang="en-US"/>
              <a:pPr>
                <a:defRPr/>
              </a:pPr>
              <a:t>1/10/25</a:t>
            </a:fld>
            <a:endParaRPr lang="en-US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9779B6BB-1E10-DED9-1AC1-75BE8A3C904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2675" y="688975"/>
            <a:ext cx="4679950" cy="3509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6F020BFC-DB8D-36AD-D172-597B44C58CC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427538"/>
            <a:ext cx="5056187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510" name="Rectangle 6">
            <a:extLst>
              <a:ext uri="{FF2B5EF4-FFF2-40B4-BE49-F238E27FC236}">
                <a16:creationId xmlns:a16="http://schemas.microsoft.com/office/drawing/2014/main" id="{9C0FD65E-B4E1-D4AA-68E4-CAAB37301D3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1 Sinusoids</a:t>
            </a:r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D651AB48-8F50-28B3-E8F1-526D0F03FA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998724-41E1-3F4D-9D50-C219F7310D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E4699DC3-D9C1-346F-37E0-B8AC74E9CB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01D5524D-D6FC-5A24-279F-0317766D5B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8BE79D-3265-606D-4904-106BF200A03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1 Sinusoids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6B0C7874-1426-0235-5747-C08BEF53BE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235CF0B9-9580-B409-30D1-08E9677989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4AE243-8474-8FC6-678B-A891EBBD4EC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1 Sinusoids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2F05CF27-A39E-C7D7-DE9A-0CFF9E9D34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D17F25D5-745B-F8B1-DBA9-3545A925A2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C4B9D7BA-A68C-0246-8E0B-B60B261A95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038A5EA1-724F-5C44-8356-C6B12673D0F6}" type="slidenum">
              <a:rPr lang="en-US" altLang="en-US" sz="1200" smtClean="0"/>
              <a:pPr/>
              <a:t>7</a:t>
            </a:fld>
            <a:endParaRPr lang="en-US" altLang="en-US" sz="12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9A401AE-E864-8427-E746-910F5C120A8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1 Sinusoids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57C377B2-4F2C-3467-54B3-85495A2A081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4E5E6914-2813-B834-314A-BFABF7CDA9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79E878D1-9833-33F8-81F9-5B6C775E974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B63802C-B61D-8C4E-840D-2F7FAD314D2A}" type="slidenum">
              <a:rPr lang="en-US" altLang="en-US" sz="1200" smtClean="0"/>
              <a:pPr/>
              <a:t>11</a:t>
            </a:fld>
            <a:endParaRPr lang="en-US" altLang="en-US" sz="12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AD58E0B-053A-AEB3-782C-3AB3F1AEAF2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1 Sinusoids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A487BAF-80F0-8E4A-C48D-1CD5BC5B01A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BE4ED481-AAAE-084C-BBE0-25CF84A9FDA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2568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587BDDB-92A1-4992-6DA7-74FB7471EE6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34594577-6122-EA49-901E-0AC26DE25C6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8472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932AE6E-84F7-2EB9-4D38-79F2520B418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34945A58-C9F6-184A-8369-E5BA6975478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083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1AC16A4-CB39-1180-9337-05B69D006F5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00BA4229-3A0B-1343-8156-7090F81CE03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60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CF6E1D7-1B2B-AF18-541E-BE57AFF0B0F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850ED4F6-1079-784B-A8B7-FFAD32ADDC7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65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525C232-5990-5E79-9384-AFAB62C5D77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44777F89-2433-3A44-82ED-3C42BBD2A49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951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BE882F-5A79-4D9C-51B9-1196E0BA139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570DB3E7-2CC0-C84A-989B-D5013AF91E0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8298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32287303-0AA6-12AF-70C5-51CD923FFA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2C3E109B-5950-F149-9EB8-37653A8670C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886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B1949FB5-2A04-D846-A45B-05459F46DE3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0EAF9282-7E42-0847-B681-5A8D8215D06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093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4291E9C-85C3-899F-4ED2-F4A8F7BA22B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F7F18822-1DAE-9944-A050-EAFD4EF9AFA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498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1624661-677B-9920-1D46-A13E595BEC2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7C31BD73-FFB2-1D47-B513-3C50ED7EC6D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158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C73D6D5-F189-D676-5FC8-2D443E465B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A8C622D-997E-F0D3-3681-F0FB96A845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776CD53-EA05-3C9D-C5D0-35B096FC247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 altLang="en-US"/>
              <a:t>1-</a:t>
            </a:r>
            <a:fld id="{67C81F59-4156-CE40-9B56-C9FFD707AC9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2.wav"/><Relationship Id="rId7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5" Type="http://schemas.microsoft.com/office/2007/relationships/media" Target="../media/media3.wav"/><Relationship Id="rId4" Type="http://schemas.openxmlformats.org/officeDocument/2006/relationships/audio" Target="../media/media2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users.ece.utexas.edu/~bevans/courses/realtime/lectures/01_Sinusoids/DesigningAveragingFilters.pdf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5.wav"/><Relationship Id="rId7" Type="http://schemas.openxmlformats.org/officeDocument/2006/relationships/slideLayout" Target="../slideLayouts/slideLayout4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audio" Target="../media/media6.wav"/><Relationship Id="rId5" Type="http://schemas.microsoft.com/office/2007/relationships/media" Target="../media/media6.wav"/><Relationship Id="rId4" Type="http://schemas.openxmlformats.org/officeDocument/2006/relationships/audio" Target="../media/media5.wav"/><Relationship Id="rId9" Type="http://schemas.openxmlformats.org/officeDocument/2006/relationships/hyperlink" Target="http://users.ece.utexas.edu/~bevans/courses/realtime/lectures/01_Sinusoids/DesigningAveragingFilters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nu.org/software/gsl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22.png"/><Relationship Id="rId2" Type="http://schemas.openxmlformats.org/officeDocument/2006/relationships/hyperlink" Target="http://users.ece.utexas.edu/~bevans/courses/realtime/lectures/01_Sinusoids/DiscreteTimePeriodicity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8">
            <a:extLst>
              <a:ext uri="{FF2B5EF4-FFF2-40B4-BE49-F238E27FC236}">
                <a16:creationId xmlns:a16="http://schemas.microsoft.com/office/drawing/2014/main" id="{220B60FC-9085-C508-A6F6-05C54D217BB1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Generating Sinusoidal Signals</a:t>
            </a:r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5CE1C0BE-F39C-012B-881F-231346A9245B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3203575"/>
            <a:ext cx="8305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Prof. Brian L. Evans</a:t>
            </a:r>
          </a:p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Dept. of Electrical and Computer Engineering</a:t>
            </a:r>
          </a:p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The University of Texas at Austin</a:t>
            </a:r>
          </a:p>
        </p:txBody>
      </p:sp>
      <p:sp>
        <p:nvSpPr>
          <p:cNvPr id="15363" name="Text Box 7">
            <a:extLst>
              <a:ext uri="{FF2B5EF4-FFF2-40B4-BE49-F238E27FC236}">
                <a16:creationId xmlns:a16="http://schemas.microsoft.com/office/drawing/2014/main" id="{B54C4134-B256-5247-352F-1EF15A38A1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 b="0" i="1" dirty="0">
                <a:solidFill>
                  <a:schemeClr val="tx1"/>
                </a:solidFill>
              </a:rPr>
              <a:t>ECE 445S Real-Time Digital Signal Processing Lab           Spring 2025</a:t>
            </a:r>
            <a:endParaRPr lang="en-US" altLang="en-US" sz="2400" b="0" dirty="0">
              <a:solidFill>
                <a:schemeClr val="tx1"/>
              </a:solidFill>
            </a:endParaRPr>
          </a:p>
        </p:txBody>
      </p:sp>
      <p:sp>
        <p:nvSpPr>
          <p:cNvPr id="15364" name="Text Box 8">
            <a:extLst>
              <a:ext uri="{FF2B5EF4-FFF2-40B4-BE49-F238E27FC236}">
                <a16:creationId xmlns:a16="http://schemas.microsoft.com/office/drawing/2014/main" id="{B493C5AC-E19A-CAF9-920A-612E2EA8B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43600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 i="1"/>
              <a:t>Lecture 1                      http://www.ece.utexas.edu/~bevans/courses/realtime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6">
            <a:extLst>
              <a:ext uri="{FF2B5EF4-FFF2-40B4-BE49-F238E27FC236}">
                <a16:creationId xmlns:a16="http://schemas.microsoft.com/office/drawing/2014/main" id="{DFC95858-6829-6328-A9F7-76FCB9BE3D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B990F987-9958-3141-9D6B-6B6FCF4B25C0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7650" name="Rectangle 5">
            <a:extLst>
              <a:ext uri="{FF2B5EF4-FFF2-40B4-BE49-F238E27FC236}">
                <a16:creationId xmlns:a16="http://schemas.microsoft.com/office/drawing/2014/main" id="{E2016278-291D-FB7A-FC55-D0B2901DE9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Sinusoidal Mod/Demod Demo #1</a:t>
            </a:r>
          </a:p>
        </p:txBody>
      </p:sp>
      <p:sp>
        <p:nvSpPr>
          <p:cNvPr id="27651" name="Text Box 2073">
            <a:extLst>
              <a:ext uri="{FF2B5EF4-FFF2-40B4-BE49-F238E27FC236}">
                <a16:creationId xmlns:a16="http://schemas.microsoft.com/office/drawing/2014/main" id="{BB5110A6-8CDE-5973-AA22-C4A5ED60C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Amplitude Modulation</a:t>
            </a:r>
          </a:p>
        </p:txBody>
      </p:sp>
      <p:sp>
        <p:nvSpPr>
          <p:cNvPr id="27652" name="Content Placeholder 1">
            <a:extLst>
              <a:ext uri="{FF2B5EF4-FFF2-40B4-BE49-F238E27FC236}">
                <a16:creationId xmlns:a16="http://schemas.microsoft.com/office/drawing/2014/main" id="{F0D31B03-3708-A930-0B10-697AB84EAE0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05800" cy="1511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Sinusoid of fixed frequency can model musical note</a:t>
            </a: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Middle ‘A’ note on Western scale is at 440 Hz</a:t>
            </a: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Signal model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1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>
                <a:ea typeface="ＭＳ Ｐゴシック" panose="020B0600070205080204" pitchFamily="34" charset="-128"/>
              </a:rPr>
              <a:t>) = cos(2 </a:t>
            </a:r>
            <a:r>
              <a:rPr lang="en-US" altLang="en-US">
                <a:latin typeface="Symbol" pitchFamily="2" charset="2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1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>
                <a:ea typeface="ＭＳ Ｐゴシック" panose="020B0600070205080204" pitchFamily="34" charset="-128"/>
              </a:rPr>
              <a:t>) where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1</a:t>
            </a:r>
            <a:r>
              <a:rPr lang="en-US" altLang="en-US">
                <a:ea typeface="ＭＳ Ｐゴシック" panose="020B0600070205080204" pitchFamily="34" charset="-128"/>
              </a:rPr>
              <a:t> = 440 Hz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229046A-9BAB-98D4-9858-3AC7FFD68AF4}"/>
              </a:ext>
            </a:extLst>
          </p:cNvPr>
          <p:cNvGrpSpPr>
            <a:grpSpLocks/>
          </p:cNvGrpSpPr>
          <p:nvPr/>
        </p:nvGrpSpPr>
        <p:grpSpPr bwMode="auto">
          <a:xfrm>
            <a:off x="5181600" y="3208338"/>
            <a:ext cx="2559050" cy="1363662"/>
            <a:chOff x="5334000" y="3132137"/>
            <a:chExt cx="2559050" cy="1364254"/>
          </a:xfrm>
        </p:grpSpPr>
        <p:sp>
          <p:nvSpPr>
            <p:cNvPr id="27674" name="Oval 136">
              <a:extLst>
                <a:ext uri="{FF2B5EF4-FFF2-40B4-BE49-F238E27FC236}">
                  <a16:creationId xmlns:a16="http://schemas.microsoft.com/office/drawing/2014/main" id="{0C49DFCB-EC69-F57B-1CEC-C94594B3A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7138" y="3132137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3200" b="0">
                <a:solidFill>
                  <a:schemeClr val="tx1"/>
                </a:solidFill>
              </a:endParaRPr>
            </a:p>
          </p:txBody>
        </p:sp>
        <p:sp>
          <p:nvSpPr>
            <p:cNvPr id="27675" name="Line 13">
              <a:extLst>
                <a:ext uri="{FF2B5EF4-FFF2-40B4-BE49-F238E27FC236}">
                  <a16:creationId xmlns:a16="http://schemas.microsoft.com/office/drawing/2014/main" id="{C66D969B-E43C-BF2C-8FE7-F6800B0747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83338" y="320833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6" name="Line 14">
              <a:extLst>
                <a:ext uri="{FF2B5EF4-FFF2-40B4-BE49-F238E27FC236}">
                  <a16:creationId xmlns:a16="http://schemas.microsoft.com/office/drawing/2014/main" id="{08F86D5A-C943-C721-5FF7-8FBCB8FDC9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83338" y="320833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7" name="Line 15">
              <a:extLst>
                <a:ext uri="{FF2B5EF4-FFF2-40B4-BE49-F238E27FC236}">
                  <a16:creationId xmlns:a16="http://schemas.microsoft.com/office/drawing/2014/main" id="{D2D660F4-EEFE-AC62-36F6-F4006C122C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94475" y="3646487"/>
              <a:ext cx="0" cy="434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8" name="Text Box 17">
              <a:extLst>
                <a:ext uri="{FF2B5EF4-FFF2-40B4-BE49-F238E27FC236}">
                  <a16:creationId xmlns:a16="http://schemas.microsoft.com/office/drawing/2014/main" id="{3968DB56-D238-5D9A-7677-92B8AFBBB7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3900" y="3956050"/>
              <a:ext cx="1576388" cy="540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cos(2 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p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  <a:sym typeface="Symbol" pitchFamily="2" charset="2"/>
                </a:rPr>
                <a:t>f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7679" name="Line 32">
              <a:extLst>
                <a:ext uri="{FF2B5EF4-FFF2-40B4-BE49-F238E27FC236}">
                  <a16:creationId xmlns:a16="http://schemas.microsoft.com/office/drawing/2014/main" id="{188EE66B-912E-4FA8-BA3D-D86005E5FD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57900" y="3390900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0" name="Line 32">
              <a:extLst>
                <a:ext uri="{FF2B5EF4-FFF2-40B4-BE49-F238E27FC236}">
                  <a16:creationId xmlns:a16="http://schemas.microsoft.com/office/drawing/2014/main" id="{5A91BB86-1CA0-F811-EDBE-84C5C60844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40538" y="3398837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1" name="TextBox 2">
              <a:extLst>
                <a:ext uri="{FF2B5EF4-FFF2-40B4-BE49-F238E27FC236}">
                  <a16:creationId xmlns:a16="http://schemas.microsoft.com/office/drawing/2014/main" id="{A1056FF3-7966-E002-3C96-41E4DA3AEF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4000" y="3132137"/>
              <a:ext cx="9588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x</a:t>
              </a:r>
              <a:r>
                <a:rPr lang="en-US" altLang="en-US" sz="2000" b="0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2000" b="0">
                  <a:solidFill>
                    <a:schemeClr val="tx1"/>
                  </a:solidFill>
                </a:rPr>
                <a:t>(</a:t>
              </a:r>
              <a:r>
                <a:rPr lang="en-US" altLang="en-US" sz="2000" b="0" i="1">
                  <a:solidFill>
                    <a:schemeClr val="tx1"/>
                  </a:solidFill>
                </a:rPr>
                <a:t>t</a:t>
              </a:r>
              <a:r>
                <a:rPr lang="en-US" altLang="en-US" sz="20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7682" name="TextBox 43">
              <a:extLst>
                <a:ext uri="{FF2B5EF4-FFF2-40B4-BE49-F238E27FC236}">
                  <a16:creationId xmlns:a16="http://schemas.microsoft.com/office/drawing/2014/main" id="{D0DA7592-7D35-7DC5-FA7D-402F19C25D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3143250"/>
              <a:ext cx="7302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y</a:t>
              </a:r>
              <a:r>
                <a:rPr lang="en-US" altLang="en-US" sz="2000" b="0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2000" b="0">
                  <a:solidFill>
                    <a:schemeClr val="tx1"/>
                  </a:solidFill>
                </a:rPr>
                <a:t>(</a:t>
              </a:r>
              <a:r>
                <a:rPr lang="en-US" altLang="en-US" sz="2000" b="0" i="1">
                  <a:solidFill>
                    <a:schemeClr val="tx1"/>
                  </a:solidFill>
                </a:rPr>
                <a:t>t</a:t>
              </a:r>
              <a:r>
                <a:rPr lang="en-US" altLang="en-US" sz="2000" b="0">
                  <a:solidFill>
                    <a:schemeClr val="tx1"/>
                  </a:solidFill>
                </a:rPr>
                <a:t>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396E9A3-65CF-3E18-66DF-A66CE5468A44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4724400"/>
            <a:ext cx="3657600" cy="1676400"/>
            <a:chOff x="5334000" y="4953000"/>
            <a:chExt cx="3657600" cy="1676991"/>
          </a:xfrm>
        </p:grpSpPr>
        <p:sp>
          <p:nvSpPr>
            <p:cNvPr id="27660" name="Oval 136">
              <a:extLst>
                <a:ext uri="{FF2B5EF4-FFF2-40B4-BE49-F238E27FC236}">
                  <a16:creationId xmlns:a16="http://schemas.microsoft.com/office/drawing/2014/main" id="{7DE234F7-545A-B433-976D-E59FF9E77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7588" y="5265737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3200" b="0">
                <a:solidFill>
                  <a:schemeClr val="tx1"/>
                </a:solidFill>
              </a:endParaRPr>
            </a:p>
          </p:txBody>
        </p:sp>
        <p:sp>
          <p:nvSpPr>
            <p:cNvPr id="27661" name="Line 13">
              <a:extLst>
                <a:ext uri="{FF2B5EF4-FFF2-40B4-BE49-F238E27FC236}">
                  <a16:creationId xmlns:a16="http://schemas.microsoft.com/office/drawing/2014/main" id="{A653E2D3-731A-B6EC-67F3-6A6914BD83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73788" y="534193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2" name="Line 14">
              <a:extLst>
                <a:ext uri="{FF2B5EF4-FFF2-40B4-BE49-F238E27FC236}">
                  <a16:creationId xmlns:a16="http://schemas.microsoft.com/office/drawing/2014/main" id="{44F21E04-18B5-5FE8-6476-BAF71796D1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73788" y="534193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3" name="Line 15">
              <a:extLst>
                <a:ext uri="{FF2B5EF4-FFF2-40B4-BE49-F238E27FC236}">
                  <a16:creationId xmlns:a16="http://schemas.microsoft.com/office/drawing/2014/main" id="{E9D5125F-6B6B-AE63-D789-14D16AEC6C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84925" y="5780087"/>
              <a:ext cx="0" cy="434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4" name="Text Box 17">
              <a:extLst>
                <a:ext uri="{FF2B5EF4-FFF2-40B4-BE49-F238E27FC236}">
                  <a16:creationId xmlns:a16="http://schemas.microsoft.com/office/drawing/2014/main" id="{13CFF234-C193-5CD6-9B58-DCE742510A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4350" y="6089650"/>
              <a:ext cx="1576388" cy="540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cos(2 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p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  <a:sym typeface="Symbol" pitchFamily="2" charset="2"/>
                </a:rPr>
                <a:t>f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7665" name="Line 32">
              <a:extLst>
                <a:ext uri="{FF2B5EF4-FFF2-40B4-BE49-F238E27FC236}">
                  <a16:creationId xmlns:a16="http://schemas.microsoft.com/office/drawing/2014/main" id="{B7C70D84-A437-F204-F8F9-B9CC8239BD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53051" y="5524499"/>
              <a:ext cx="749300" cy="36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6" name="Rectangle 178">
              <a:extLst>
                <a:ext uri="{FF2B5EF4-FFF2-40B4-BE49-F238E27FC236}">
                  <a16:creationId xmlns:a16="http://schemas.microsoft.com/office/drawing/2014/main" id="{422C09C5-8239-AED3-A732-0A106AC94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1400" y="5286375"/>
              <a:ext cx="609600" cy="504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LPF</a:t>
              </a:r>
            </a:p>
          </p:txBody>
        </p:sp>
        <p:sp>
          <p:nvSpPr>
            <p:cNvPr id="27667" name="Line 32">
              <a:extLst>
                <a:ext uri="{FF2B5EF4-FFF2-40B4-BE49-F238E27FC236}">
                  <a16:creationId xmlns:a16="http://schemas.microsoft.com/office/drawing/2014/main" id="{ACCE874B-C990-325F-8DFA-8CFA038E1B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01000" y="5538787"/>
              <a:ext cx="749300" cy="36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8" name="TextBox 44">
              <a:extLst>
                <a:ext uri="{FF2B5EF4-FFF2-40B4-BE49-F238E27FC236}">
                  <a16:creationId xmlns:a16="http://schemas.microsoft.com/office/drawing/2014/main" id="{7EF10CBE-837B-667C-3DD2-2B1A0D4F59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4000" y="5086290"/>
              <a:ext cx="7493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y</a:t>
              </a:r>
              <a:r>
                <a:rPr lang="en-US" altLang="en-US" sz="2000" b="0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2000" b="0">
                  <a:solidFill>
                    <a:schemeClr val="tx1"/>
                  </a:solidFill>
                </a:rPr>
                <a:t>(</a:t>
              </a:r>
              <a:r>
                <a:rPr lang="en-US" altLang="en-US" sz="2000" b="0" i="1">
                  <a:solidFill>
                    <a:schemeClr val="tx1"/>
                  </a:solidFill>
                </a:rPr>
                <a:t>t</a:t>
              </a:r>
              <a:r>
                <a:rPr lang="en-US" altLang="en-US" sz="2000" b="0">
                  <a:solidFill>
                    <a:schemeClr val="tx1"/>
                  </a:solidFill>
                </a:rPr>
                <a:t>)</a:t>
              </a:r>
            </a:p>
          </p:txBody>
        </p:sp>
        <p:grpSp>
          <p:nvGrpSpPr>
            <p:cNvPr id="27669" name="Group 2">
              <a:extLst>
                <a:ext uri="{FF2B5EF4-FFF2-40B4-BE49-F238E27FC236}">
                  <a16:creationId xmlns:a16="http://schemas.microsoft.com/office/drawing/2014/main" id="{02134A50-CD26-B34C-B9CD-741A7472FE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5150" y="4953000"/>
              <a:ext cx="806450" cy="498987"/>
              <a:chOff x="8355013" y="4743390"/>
              <a:chExt cx="958850" cy="498987"/>
            </a:xfrm>
          </p:grpSpPr>
          <p:sp>
            <p:nvSpPr>
              <p:cNvPr id="27672" name="TextBox 2">
                <a:extLst>
                  <a:ext uri="{FF2B5EF4-FFF2-40B4-BE49-F238E27FC236}">
                    <a16:creationId xmlns:a16="http://schemas.microsoft.com/office/drawing/2014/main" id="{DE4A6F89-AB09-92B6-144B-CF8F200A4F4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55013" y="4842267"/>
                <a:ext cx="9588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2000" b="0" i="1">
                    <a:solidFill>
                      <a:schemeClr val="tx1"/>
                    </a:solidFill>
                  </a:rPr>
                  <a:t>x</a:t>
                </a:r>
                <a:r>
                  <a:rPr lang="en-US" altLang="en-US" sz="2000" b="0" baseline="-25000">
                    <a:solidFill>
                      <a:schemeClr val="tx1"/>
                    </a:solidFill>
                  </a:rPr>
                  <a:t>1</a:t>
                </a:r>
                <a:r>
                  <a:rPr lang="en-US" altLang="en-US" sz="2000" b="0">
                    <a:solidFill>
                      <a:schemeClr val="tx1"/>
                    </a:solidFill>
                  </a:rPr>
                  <a:t>(</a:t>
                </a:r>
                <a:r>
                  <a:rPr lang="en-US" altLang="en-US" sz="2000" b="0" i="1">
                    <a:solidFill>
                      <a:schemeClr val="tx1"/>
                    </a:solidFill>
                  </a:rPr>
                  <a:t>t</a:t>
                </a:r>
                <a:r>
                  <a:rPr lang="en-US" altLang="en-US" sz="2000" b="0">
                    <a:solidFill>
                      <a:schemeClr val="tx1"/>
                    </a:solidFill>
                  </a:rPr>
                  <a:t>)</a:t>
                </a:r>
              </a:p>
            </p:txBody>
          </p:sp>
          <p:sp>
            <p:nvSpPr>
              <p:cNvPr id="27673" name="TextBox 1">
                <a:extLst>
                  <a:ext uri="{FF2B5EF4-FFF2-40B4-BE49-F238E27FC236}">
                    <a16:creationId xmlns:a16="http://schemas.microsoft.com/office/drawing/2014/main" id="{1FBD282A-4EB8-94E8-6C83-F5461A7352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55013" y="4743390"/>
                <a:ext cx="45720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2000" b="0">
                    <a:solidFill>
                      <a:schemeClr val="tx1"/>
                    </a:solidFill>
                  </a:rPr>
                  <a:t>^</a:t>
                </a:r>
              </a:p>
            </p:txBody>
          </p:sp>
        </p:grpSp>
        <p:sp>
          <p:nvSpPr>
            <p:cNvPr id="27670" name="Line 32">
              <a:extLst>
                <a:ext uri="{FF2B5EF4-FFF2-40B4-BE49-F238E27FC236}">
                  <a16:creationId xmlns:a16="http://schemas.microsoft.com/office/drawing/2014/main" id="{FCCD8A4F-AE83-5D08-E6AB-A891D2056D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42100" y="5532182"/>
              <a:ext cx="749300" cy="36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1" name="TextBox 44">
              <a:extLst>
                <a:ext uri="{FF2B5EF4-FFF2-40B4-BE49-F238E27FC236}">
                  <a16:creationId xmlns:a16="http://schemas.microsoft.com/office/drawing/2014/main" id="{72C90A64-796E-4085-83F1-1CC1E1F6EC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05600" y="5105400"/>
              <a:ext cx="7493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v</a:t>
              </a:r>
              <a:r>
                <a:rPr lang="en-US" altLang="en-US" sz="2000" b="0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2000" b="0">
                  <a:solidFill>
                    <a:schemeClr val="tx1"/>
                  </a:solidFill>
                </a:rPr>
                <a:t>(</a:t>
              </a:r>
              <a:r>
                <a:rPr lang="en-US" altLang="en-US" sz="2000" b="0" i="1">
                  <a:solidFill>
                    <a:schemeClr val="tx1"/>
                  </a:solidFill>
                </a:rPr>
                <a:t>t</a:t>
              </a:r>
              <a:r>
                <a:rPr lang="en-US" altLang="en-US" sz="2000" b="0">
                  <a:solidFill>
                    <a:schemeClr val="tx1"/>
                  </a:solidFill>
                </a:rPr>
                <a:t>)</a:t>
              </a:r>
            </a:p>
          </p:txBody>
        </p:sp>
      </p:grp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6DF4E5E7-9FE6-84B6-9F5B-BC1E96F37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838450"/>
            <a:ext cx="8305800" cy="1858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Modulate middle ‘A’ note</a:t>
            </a:r>
          </a:p>
          <a:p>
            <a:pPr marL="457200" lvl="1" indent="0">
              <a:buFontTx/>
              <a:buNone/>
              <a:defRPr/>
            </a:pPr>
            <a:r>
              <a:rPr lang="en-US" altLang="en-US" i="1" kern="0" dirty="0">
                <a:ea typeface="ＭＳ Ｐゴシック" panose="020B0600070205080204" pitchFamily="34" charset="-128"/>
              </a:rPr>
              <a:t>y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1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t</a:t>
            </a:r>
            <a:r>
              <a:rPr lang="en-US" altLang="en-US" kern="0" dirty="0">
                <a:ea typeface="ＭＳ Ｐゴシック" panose="020B0600070205080204" pitchFamily="34" charset="-128"/>
              </a:rPr>
              <a:t>) =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x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1</a:t>
            </a:r>
            <a:r>
              <a:rPr lang="en-US" altLang="en-US" kern="0" dirty="0">
                <a:ea typeface="ＭＳ Ｐゴシック" panose="020B0600070205080204" pitchFamily="34" charset="-128"/>
              </a:rPr>
              <a:t>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t</a:t>
            </a:r>
            <a:r>
              <a:rPr lang="en-US" altLang="en-US" kern="0" dirty="0">
                <a:ea typeface="ＭＳ Ｐゴシック" panose="020B0600070205080204" pitchFamily="34" charset="-128"/>
              </a:rPr>
              <a:t>) cos(2 </a:t>
            </a:r>
            <a:r>
              <a:rPr lang="en-US" altLang="en-US" kern="0" dirty="0">
                <a:latin typeface="Symbol" pitchFamily="2" charset="2"/>
                <a:ea typeface="ＭＳ Ｐゴシック" panose="020B0600070205080204" pitchFamily="34" charset="-128"/>
              </a:rPr>
              <a:t>p</a:t>
            </a:r>
            <a:r>
              <a:rPr lang="en-US" altLang="en-US" kern="0" dirty="0">
                <a:ea typeface="ＭＳ Ｐゴシック" panose="020B0600070205080204" pitchFamily="34" charset="-128"/>
              </a:rPr>
              <a:t>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c</a:t>
            </a:r>
            <a:r>
              <a:rPr lang="en-US" altLang="en-US" kern="0" dirty="0">
                <a:ea typeface="ＭＳ Ｐゴシック" panose="020B0600070205080204" pitchFamily="34" charset="-128"/>
              </a:rPr>
              <a:t>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t</a:t>
            </a:r>
            <a:r>
              <a:rPr lang="en-US" altLang="en-US" kern="0" dirty="0">
                <a:ea typeface="ＭＳ Ｐゴシック" panose="020B0600070205080204" pitchFamily="34" charset="-128"/>
              </a:rPr>
              <a:t>)</a:t>
            </a:r>
          </a:p>
          <a:p>
            <a:pPr marL="457200" lvl="1" indent="0">
              <a:buFontTx/>
              <a:buNone/>
              <a:defRPr/>
            </a:pP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c</a:t>
            </a:r>
            <a:r>
              <a:rPr lang="en-US" altLang="en-US" kern="0" dirty="0">
                <a:ea typeface="ＭＳ Ｐゴシック" panose="020B0600070205080204" pitchFamily="34" charset="-128"/>
              </a:rPr>
              <a:t> is three octaves above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1</a:t>
            </a:r>
          </a:p>
          <a:p>
            <a:pPr marL="457200" lvl="1" indent="0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Creates audio effect</a:t>
            </a:r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C9091E68-5B7F-1FAE-ED4D-8772B767A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113" y="4667250"/>
            <a:ext cx="8305800" cy="17303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Demodulate to try to recover</a:t>
            </a:r>
            <a:br>
              <a:rPr lang="en-US" altLang="en-US" kern="0" dirty="0">
                <a:ea typeface="ＭＳ Ｐゴシック" panose="020B0600070205080204" pitchFamily="34" charset="-128"/>
              </a:rPr>
            </a:br>
            <a:r>
              <a:rPr lang="en-US" altLang="en-US" kern="0" dirty="0">
                <a:ea typeface="ＭＳ Ｐゴシック" panose="020B0600070205080204" pitchFamily="34" charset="-128"/>
              </a:rPr>
              <a:t>original ‘A’ note</a:t>
            </a:r>
          </a:p>
          <a:p>
            <a:pPr marL="457200" lvl="1" indent="0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Listen for frequencies in output</a:t>
            </a:r>
            <a:br>
              <a:rPr lang="en-US" altLang="en-US" kern="0" dirty="0">
                <a:ea typeface="ＭＳ Ｐゴシック" panose="020B0600070205080204" pitchFamily="34" charset="-128"/>
              </a:rPr>
            </a:br>
            <a:r>
              <a:rPr lang="en-US" altLang="en-US" kern="0" dirty="0">
                <a:ea typeface="ＭＳ Ｐゴシック" panose="020B0600070205080204" pitchFamily="34" charset="-128"/>
              </a:rPr>
              <a:t>signal that are not in original note</a:t>
            </a:r>
          </a:p>
        </p:txBody>
      </p:sp>
      <p:pic>
        <p:nvPicPr>
          <p:cNvPr id="2" name="SinusoidalDemo1Baseband.wav" descr="SinusoidalDemo1Baseband.wav">
            <a:hlinkClick r:id="" action="ppaction://media"/>
            <a:extLst>
              <a:ext uri="{FF2B5EF4-FFF2-40B4-BE49-F238E27FC236}">
                <a16:creationId xmlns:a16="http://schemas.microsoft.com/office/drawing/2014/main" id="{09F6F6B8-3D10-2D65-338A-94A549F697BE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450" y="3741738"/>
            <a:ext cx="615950" cy="6159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inusoidalDemo1Modulated.wav" descr="SinusoidalDemo1Modulated.wav">
            <a:hlinkClick r:id="" action="ppaction://media"/>
            <a:extLst>
              <a:ext uri="{FF2B5EF4-FFF2-40B4-BE49-F238E27FC236}">
                <a16:creationId xmlns:a16="http://schemas.microsoft.com/office/drawing/2014/main" id="{9E7E02A1-3F93-D016-D7B7-143D67FA4989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338" y="3706813"/>
            <a:ext cx="650875" cy="6508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SinusoidalDemo1BasedbandDemod.wav" descr="SinusoidalDemo1BasedbandDemod.wav">
            <a:hlinkClick r:id="" action="ppaction://media"/>
            <a:extLst>
              <a:ext uri="{FF2B5EF4-FFF2-40B4-BE49-F238E27FC236}">
                <a16:creationId xmlns:a16="http://schemas.microsoft.com/office/drawing/2014/main" id="{35D20B73-90E8-C884-27E7-BEA79B41FD1B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0713" y="5588000"/>
            <a:ext cx="642937" cy="6413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5">
            <a:extLst>
              <a:ext uri="{FF2B5EF4-FFF2-40B4-BE49-F238E27FC236}">
                <a16:creationId xmlns:a16="http://schemas.microsoft.com/office/drawing/2014/main" id="{3F605619-CD09-1A3F-752F-165AD84BB2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Sinusoidal Mod/Demod Demo #1</a:t>
            </a:r>
          </a:p>
        </p:txBody>
      </p: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3B10BFE-4780-2435-E5DB-0BE7F20EF039}"/>
              </a:ext>
            </a:extLst>
          </p:cNvPr>
          <p:cNvGrpSpPr>
            <a:grpSpLocks/>
          </p:cNvGrpSpPr>
          <p:nvPr/>
        </p:nvGrpSpPr>
        <p:grpSpPr bwMode="auto">
          <a:xfrm>
            <a:off x="3732213" y="1398588"/>
            <a:ext cx="1562100" cy="1160462"/>
            <a:chOff x="3733800" y="1366171"/>
            <a:chExt cx="1562096" cy="1160094"/>
          </a:xfrm>
        </p:grpSpPr>
        <p:cxnSp>
          <p:nvCxnSpPr>
            <p:cNvPr id="28843" name="Straight Arrow Connector 20">
              <a:extLst>
                <a:ext uri="{FF2B5EF4-FFF2-40B4-BE49-F238E27FC236}">
                  <a16:creationId xmlns:a16="http://schemas.microsoft.com/office/drawing/2014/main" id="{5BF2740D-A9AF-DCDD-7F73-ACFFCDB37E0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876800" y="1764265"/>
              <a:ext cx="0" cy="762000"/>
            </a:xfrm>
            <a:prstGeom prst="straightConnector1">
              <a:avLst/>
            </a:prstGeom>
            <a:noFill/>
            <a:ln w="3175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844" name="Straight Arrow Connector 21">
              <a:extLst>
                <a:ext uri="{FF2B5EF4-FFF2-40B4-BE49-F238E27FC236}">
                  <a16:creationId xmlns:a16="http://schemas.microsoft.com/office/drawing/2014/main" id="{250B9DA9-FB74-5418-566E-2767AC87E49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962399" y="1764265"/>
              <a:ext cx="0" cy="762000"/>
            </a:xfrm>
            <a:prstGeom prst="straightConnector1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845" name="TextBox 98">
              <a:extLst>
                <a:ext uri="{FF2B5EF4-FFF2-40B4-BE49-F238E27FC236}">
                  <a16:creationId xmlns:a16="http://schemas.microsoft.com/office/drawing/2014/main" id="{5EB1D1E1-0FC6-8424-5692-E63694A85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200" y="1371600"/>
              <a:ext cx="6476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(½) </a:t>
              </a:r>
            </a:p>
          </p:txBody>
        </p:sp>
        <p:sp>
          <p:nvSpPr>
            <p:cNvPr id="28846" name="TextBox 99">
              <a:extLst>
                <a:ext uri="{FF2B5EF4-FFF2-40B4-BE49-F238E27FC236}">
                  <a16:creationId xmlns:a16="http://schemas.microsoft.com/office/drawing/2014/main" id="{D54CD06C-A863-88D8-AB9D-DD75AA4D7A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1366171"/>
              <a:ext cx="6476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(½) </a:t>
              </a:r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D6CAFECA-9834-B070-D9AB-F6EACAC50239}"/>
              </a:ext>
            </a:extLst>
          </p:cNvPr>
          <p:cNvGrpSpPr>
            <a:grpSpLocks/>
          </p:cNvGrpSpPr>
          <p:nvPr/>
        </p:nvGrpSpPr>
        <p:grpSpPr bwMode="auto">
          <a:xfrm>
            <a:off x="79375" y="3424238"/>
            <a:ext cx="8834438" cy="842962"/>
            <a:chOff x="78905" y="3423531"/>
            <a:chExt cx="8835229" cy="843669"/>
          </a:xfrm>
        </p:grpSpPr>
        <p:grpSp>
          <p:nvGrpSpPr>
            <p:cNvPr id="28833" name="Group 162">
              <a:extLst>
                <a:ext uri="{FF2B5EF4-FFF2-40B4-BE49-F238E27FC236}">
                  <a16:creationId xmlns:a16="http://schemas.microsoft.com/office/drawing/2014/main" id="{123A9EB7-631E-DD4F-49C8-4A5301D898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0134" y="3423531"/>
              <a:ext cx="1524000" cy="843669"/>
              <a:chOff x="4953000" y="3429000"/>
              <a:chExt cx="1524000" cy="843669"/>
            </a:xfrm>
          </p:grpSpPr>
          <p:cxnSp>
            <p:nvCxnSpPr>
              <p:cNvPr id="28839" name="Straight Arrow Connector 133">
                <a:extLst>
                  <a:ext uri="{FF2B5EF4-FFF2-40B4-BE49-F238E27FC236}">
                    <a16:creationId xmlns:a16="http://schemas.microsoft.com/office/drawing/2014/main" id="{F3E97D3D-F8E8-E36F-D7DB-FE6E06D2700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097292" y="3885863"/>
                <a:ext cx="3820" cy="381000"/>
              </a:xfrm>
              <a:prstGeom prst="straightConnector1">
                <a:avLst/>
              </a:prstGeom>
              <a:noFill/>
              <a:ln w="31750" algn="ctr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840" name="Straight Arrow Connector 134">
                <a:extLst>
                  <a:ext uri="{FF2B5EF4-FFF2-40B4-BE49-F238E27FC236}">
                    <a16:creationId xmlns:a16="http://schemas.microsoft.com/office/drawing/2014/main" id="{36B37DCF-2B64-62CC-2CE2-C054996DD47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179392" y="3891669"/>
                <a:ext cx="3820" cy="381000"/>
              </a:xfrm>
              <a:prstGeom prst="straightConnector1">
                <a:avLst/>
              </a:prstGeom>
              <a:noFill/>
              <a:ln w="3175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841" name="TextBox 136">
                <a:extLst>
                  <a:ext uri="{FF2B5EF4-FFF2-40B4-BE49-F238E27FC236}">
                    <a16:creationId xmlns:a16="http://schemas.microsoft.com/office/drawing/2014/main" id="{1684C6D8-FF21-D1FF-35D5-ECEEA07B24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53000" y="3429000"/>
                <a:ext cx="6476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0">
                    <a:solidFill>
                      <a:schemeClr val="tx1"/>
                    </a:solidFill>
                  </a:rPr>
                  <a:t>(¼)  </a:t>
                </a:r>
              </a:p>
            </p:txBody>
          </p:sp>
          <p:sp>
            <p:nvSpPr>
              <p:cNvPr id="28842" name="TextBox 139">
                <a:extLst>
                  <a:ext uri="{FF2B5EF4-FFF2-40B4-BE49-F238E27FC236}">
                    <a16:creationId xmlns:a16="http://schemas.microsoft.com/office/drawing/2014/main" id="{3F2252BA-E07D-F1F9-E99B-C34983D15A4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29304" y="3429000"/>
                <a:ext cx="6476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0">
                    <a:solidFill>
                      <a:schemeClr val="tx1"/>
                    </a:solidFill>
                  </a:rPr>
                  <a:t>(¼)  </a:t>
                </a:r>
              </a:p>
            </p:txBody>
          </p:sp>
        </p:grpSp>
        <p:grpSp>
          <p:nvGrpSpPr>
            <p:cNvPr id="28834" name="Group 203">
              <a:extLst>
                <a:ext uri="{FF2B5EF4-FFF2-40B4-BE49-F238E27FC236}">
                  <a16:creationId xmlns:a16="http://schemas.microsoft.com/office/drawing/2014/main" id="{AD661D87-DF1D-9208-B679-A2862E14AB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05" y="3423531"/>
              <a:ext cx="1524000" cy="837863"/>
              <a:chOff x="4953000" y="3429000"/>
              <a:chExt cx="1524000" cy="837863"/>
            </a:xfrm>
          </p:grpSpPr>
          <p:cxnSp>
            <p:nvCxnSpPr>
              <p:cNvPr id="28835" name="Straight Arrow Connector 204">
                <a:extLst>
                  <a:ext uri="{FF2B5EF4-FFF2-40B4-BE49-F238E27FC236}">
                    <a16:creationId xmlns:a16="http://schemas.microsoft.com/office/drawing/2014/main" id="{A7930E91-BDF2-63A1-FCDB-4905A54F4DC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111094" y="3875144"/>
                <a:ext cx="3820" cy="381000"/>
              </a:xfrm>
              <a:prstGeom prst="straightConnector1">
                <a:avLst/>
              </a:prstGeom>
              <a:noFill/>
              <a:ln w="31750" algn="ctr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836" name="Straight Arrow Connector 205">
                <a:extLst>
                  <a:ext uri="{FF2B5EF4-FFF2-40B4-BE49-F238E27FC236}">
                    <a16:creationId xmlns:a16="http://schemas.microsoft.com/office/drawing/2014/main" id="{23F4314C-233B-0157-A215-1F46B147BA2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200644" y="3885863"/>
                <a:ext cx="3820" cy="381000"/>
              </a:xfrm>
              <a:prstGeom prst="straightConnector1">
                <a:avLst/>
              </a:prstGeom>
              <a:noFill/>
              <a:ln w="3175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837" name="TextBox 206">
                <a:extLst>
                  <a:ext uri="{FF2B5EF4-FFF2-40B4-BE49-F238E27FC236}">
                    <a16:creationId xmlns:a16="http://schemas.microsoft.com/office/drawing/2014/main" id="{9696CAE2-F396-CAD9-22E8-F23DAB08AE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53000" y="3429000"/>
                <a:ext cx="6476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0">
                    <a:solidFill>
                      <a:schemeClr val="tx1"/>
                    </a:solidFill>
                  </a:rPr>
                  <a:t>(¼)  </a:t>
                </a:r>
              </a:p>
            </p:txBody>
          </p:sp>
          <p:sp>
            <p:nvSpPr>
              <p:cNvPr id="28838" name="TextBox 207">
                <a:extLst>
                  <a:ext uri="{FF2B5EF4-FFF2-40B4-BE49-F238E27FC236}">
                    <a16:creationId xmlns:a16="http://schemas.microsoft.com/office/drawing/2014/main" id="{E2E22D17-E958-33B5-E311-5E55C9AE2A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29304" y="3429000"/>
                <a:ext cx="6476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0">
                    <a:solidFill>
                      <a:schemeClr val="tx1"/>
                    </a:solidFill>
                  </a:rPr>
                  <a:t>(¼)  </a:t>
                </a:r>
              </a:p>
            </p:txBody>
          </p:sp>
        </p:grpSp>
      </p:grpSp>
      <p:grpSp>
        <p:nvGrpSpPr>
          <p:cNvPr id="286" name="Group 285" descr="Spectrum of ideal sinusoid at frequency f sub 1 which is a part of Dirac deltas at +f sub 1 and -f sub 1">
            <a:extLst>
              <a:ext uri="{FF2B5EF4-FFF2-40B4-BE49-F238E27FC236}">
                <a16:creationId xmlns:a16="http://schemas.microsoft.com/office/drawing/2014/main" id="{C40CC61A-FAF1-9AA2-5573-5C42B6996B5D}"/>
              </a:ext>
            </a:extLst>
          </p:cNvPr>
          <p:cNvGrpSpPr>
            <a:grpSpLocks/>
          </p:cNvGrpSpPr>
          <p:nvPr/>
        </p:nvGrpSpPr>
        <p:grpSpPr bwMode="auto">
          <a:xfrm>
            <a:off x="0" y="1230313"/>
            <a:ext cx="9220200" cy="1746250"/>
            <a:chOff x="0" y="1230868"/>
            <a:chExt cx="9220200" cy="1746222"/>
          </a:xfrm>
        </p:grpSpPr>
        <p:sp>
          <p:nvSpPr>
            <p:cNvPr id="28788" name="Line 1068">
              <a:extLst>
                <a:ext uri="{FF2B5EF4-FFF2-40B4-BE49-F238E27FC236}">
                  <a16:creationId xmlns:a16="http://schemas.microsoft.com/office/drawing/2014/main" id="{58217B07-70A5-761D-F40A-599E583F8B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0040" y="2509170"/>
              <a:ext cx="8679146" cy="285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Text Box 1084">
              <a:extLst>
                <a:ext uri="{FF2B5EF4-FFF2-40B4-BE49-F238E27FC236}">
                  <a16:creationId xmlns:a16="http://schemas.microsoft.com/office/drawing/2014/main" id="{98CA79FA-F915-1E29-1F99-21128444E7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9200" y="2057942"/>
              <a:ext cx="381000" cy="36670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latin typeface="+mj-lt"/>
                </a:rPr>
                <a:t>f</a:t>
              </a:r>
            </a:p>
          </p:txBody>
        </p:sp>
        <p:sp>
          <p:nvSpPr>
            <p:cNvPr id="28790" name="Line 1085">
              <a:extLst>
                <a:ext uri="{FF2B5EF4-FFF2-40B4-BE49-F238E27FC236}">
                  <a16:creationId xmlns:a16="http://schemas.microsoft.com/office/drawing/2014/main" id="{220D55F6-37E4-C787-6243-CBF1B01657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19600" y="1610692"/>
              <a:ext cx="0" cy="9696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 Box 1095">
              <a:extLst>
                <a:ext uri="{FF2B5EF4-FFF2-40B4-BE49-F238E27FC236}">
                  <a16:creationId xmlns:a16="http://schemas.microsoft.com/office/drawing/2014/main" id="{40EFCC08-AEE6-98BA-1C2F-843EEA4156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8600" y="1230868"/>
              <a:ext cx="890588" cy="36988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i="1" dirty="0"/>
                <a:t>X</a:t>
              </a:r>
              <a:r>
                <a:rPr lang="en-US" sz="1800" i="1" baseline="-25000" dirty="0"/>
                <a:t>1</a:t>
              </a:r>
              <a:r>
                <a:rPr lang="en-US" sz="1800" dirty="0"/>
                <a:t>(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dirty="0"/>
                <a:t>)</a:t>
              </a:r>
            </a:p>
          </p:txBody>
        </p:sp>
        <p:sp>
          <p:nvSpPr>
            <p:cNvPr id="28792" name="Line 1097">
              <a:extLst>
                <a:ext uri="{FF2B5EF4-FFF2-40B4-BE49-F238E27FC236}">
                  <a16:creationId xmlns:a16="http://schemas.microsoft.com/office/drawing/2014/main" id="{6A9CC66D-2FB7-6D28-BA80-D5F4C3C619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3831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3" name="Line 1099">
              <a:extLst>
                <a:ext uri="{FF2B5EF4-FFF2-40B4-BE49-F238E27FC236}">
                  <a16:creationId xmlns:a16="http://schemas.microsoft.com/office/drawing/2014/main" id="{5C5E35BB-964D-717A-D98A-8ED477663D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5200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4" name="Line 1096">
              <a:extLst>
                <a:ext uri="{FF2B5EF4-FFF2-40B4-BE49-F238E27FC236}">
                  <a16:creationId xmlns:a16="http://schemas.microsoft.com/office/drawing/2014/main" id="{24692E05-7E1C-B9EB-1E28-ABA1225553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6800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95" name="Line 1098">
              <a:extLst>
                <a:ext uri="{FF2B5EF4-FFF2-40B4-BE49-F238E27FC236}">
                  <a16:creationId xmlns:a16="http://schemas.microsoft.com/office/drawing/2014/main" id="{5096FD76-69DB-A918-CD23-0B747CD519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2400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 Box 1100">
              <a:extLst>
                <a:ext uri="{FF2B5EF4-FFF2-40B4-BE49-F238E27FC236}">
                  <a16:creationId xmlns:a16="http://schemas.microsoft.com/office/drawing/2014/main" id="{AC169664-6677-1EEE-F7FD-EF802ECEA0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4400" y="2591333"/>
              <a:ext cx="457200" cy="36670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83" name="Text Box 1100">
              <a:extLst>
                <a:ext uri="{FF2B5EF4-FFF2-40B4-BE49-F238E27FC236}">
                  <a16:creationId xmlns:a16="http://schemas.microsoft.com/office/drawing/2014/main" id="{9BA6C609-527A-20B0-2E4F-5CC83D4B30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1600" y="2591333"/>
              <a:ext cx="457200" cy="36670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2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84" name="Text Box 1100">
              <a:extLst>
                <a:ext uri="{FF2B5EF4-FFF2-40B4-BE49-F238E27FC236}">
                  <a16:creationId xmlns:a16="http://schemas.microsoft.com/office/drawing/2014/main" id="{3DD6164A-A47C-C945-13FD-77714E271C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2591333"/>
              <a:ext cx="457200" cy="36829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799" name="Line 1097">
              <a:extLst>
                <a:ext uri="{FF2B5EF4-FFF2-40B4-BE49-F238E27FC236}">
                  <a16:creationId xmlns:a16="http://schemas.microsoft.com/office/drawing/2014/main" id="{4DDB0B69-EA45-33CB-4A65-D73E3397A3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2636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0" name="Line 1097">
              <a:extLst>
                <a:ext uri="{FF2B5EF4-FFF2-40B4-BE49-F238E27FC236}">
                  <a16:creationId xmlns:a16="http://schemas.microsoft.com/office/drawing/2014/main" id="{C675BFE7-AF18-2049-2013-FC695AFB72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36358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Text Box 1100">
              <a:extLst>
                <a:ext uri="{FF2B5EF4-FFF2-40B4-BE49-F238E27FC236}">
                  <a16:creationId xmlns:a16="http://schemas.microsoft.com/office/drawing/2014/main" id="{C251A9DB-2368-46E8-9386-A7D584B223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2600" y="2588158"/>
              <a:ext cx="457200" cy="36670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3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88" name="Text Box 1100">
              <a:extLst>
                <a:ext uri="{FF2B5EF4-FFF2-40B4-BE49-F238E27FC236}">
                  <a16:creationId xmlns:a16="http://schemas.microsoft.com/office/drawing/2014/main" id="{0D5991F0-D3E2-97B4-405E-918AEF9C7B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800" y="2599271"/>
              <a:ext cx="457200" cy="36670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4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89" name="Text Box 1100">
              <a:extLst>
                <a:ext uri="{FF2B5EF4-FFF2-40B4-BE49-F238E27FC236}">
                  <a16:creationId xmlns:a16="http://schemas.microsoft.com/office/drawing/2014/main" id="{9AFEDDAA-0F92-DAAD-BEB8-7616220BBF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2300" y="2607208"/>
              <a:ext cx="647700" cy="3698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-2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804" name="Line 1098">
              <a:extLst>
                <a:ext uri="{FF2B5EF4-FFF2-40B4-BE49-F238E27FC236}">
                  <a16:creationId xmlns:a16="http://schemas.microsoft.com/office/drawing/2014/main" id="{14EB5D9F-6FC9-40F6-C23F-590D7314D1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54318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5" name="Line 1098">
              <a:extLst>
                <a:ext uri="{FF2B5EF4-FFF2-40B4-BE49-F238E27FC236}">
                  <a16:creationId xmlns:a16="http://schemas.microsoft.com/office/drawing/2014/main" id="{1770AD3B-B9F4-DD1C-1687-66D12DB091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2034" y="2450087"/>
              <a:ext cx="0" cy="1430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6" name="Line 1098">
              <a:extLst>
                <a:ext uri="{FF2B5EF4-FFF2-40B4-BE49-F238E27FC236}">
                  <a16:creationId xmlns:a16="http://schemas.microsoft.com/office/drawing/2014/main" id="{A53205E8-730E-2206-F18E-AEFAA74329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39917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07" name="Line 1097">
              <a:extLst>
                <a:ext uri="{FF2B5EF4-FFF2-40B4-BE49-F238E27FC236}">
                  <a16:creationId xmlns:a16="http://schemas.microsoft.com/office/drawing/2014/main" id="{B1DF0FAF-B878-525F-82D4-B050F9A14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3389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Text Box 1100">
              <a:extLst>
                <a:ext uri="{FF2B5EF4-FFF2-40B4-BE49-F238E27FC236}">
                  <a16:creationId xmlns:a16="http://schemas.microsoft.com/office/drawing/2014/main" id="{037CF6A4-6E4F-1B45-CA9B-AF641A0F15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7000" y="2583396"/>
              <a:ext cx="457200" cy="36670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5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96" name="Text Box 1100">
              <a:extLst>
                <a:ext uri="{FF2B5EF4-FFF2-40B4-BE49-F238E27FC236}">
                  <a16:creationId xmlns:a16="http://schemas.microsoft.com/office/drawing/2014/main" id="{F19D8922-B3F7-0D11-F15D-DA534E8B01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200" y="2591333"/>
              <a:ext cx="647700" cy="36829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-3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97" name="Text Box 1100">
              <a:extLst>
                <a:ext uri="{FF2B5EF4-FFF2-40B4-BE49-F238E27FC236}">
                  <a16:creationId xmlns:a16="http://schemas.microsoft.com/office/drawing/2014/main" id="{3471E753-F492-3354-60F0-D33F706366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6163" y="2592921"/>
              <a:ext cx="647700" cy="36988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-4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98" name="Text Box 1100">
              <a:extLst>
                <a:ext uri="{FF2B5EF4-FFF2-40B4-BE49-F238E27FC236}">
                  <a16:creationId xmlns:a16="http://schemas.microsoft.com/office/drawing/2014/main" id="{058DB3A3-C3F8-ED9B-1520-203E6C3435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8800" y="2581808"/>
              <a:ext cx="647700" cy="3698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-5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812" name="Line 1097">
              <a:extLst>
                <a:ext uri="{FF2B5EF4-FFF2-40B4-BE49-F238E27FC236}">
                  <a16:creationId xmlns:a16="http://schemas.microsoft.com/office/drawing/2014/main" id="{AD808E53-1DDB-4A82-7672-CF6F3F68F8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0589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Text Box 1100">
              <a:extLst>
                <a:ext uri="{FF2B5EF4-FFF2-40B4-BE49-F238E27FC236}">
                  <a16:creationId xmlns:a16="http://schemas.microsoft.com/office/drawing/2014/main" id="{394C4558-C759-EF2D-712E-A1D19D0E55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4200" y="2583396"/>
              <a:ext cx="457200" cy="36670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6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814" name="Line 1097">
              <a:extLst>
                <a:ext uri="{FF2B5EF4-FFF2-40B4-BE49-F238E27FC236}">
                  <a16:creationId xmlns:a16="http://schemas.microsoft.com/office/drawing/2014/main" id="{F8D4C98B-9A27-963F-E8EF-4C0D4EDA76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17789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Text Box 1100">
              <a:extLst>
                <a:ext uri="{FF2B5EF4-FFF2-40B4-BE49-F238E27FC236}">
                  <a16:creationId xmlns:a16="http://schemas.microsoft.com/office/drawing/2014/main" id="{46AF3A4B-AB51-5C7E-760D-B78E4BF5A2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400" y="2583396"/>
              <a:ext cx="457200" cy="36670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7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816" name="Line 1097">
              <a:extLst>
                <a:ext uri="{FF2B5EF4-FFF2-40B4-BE49-F238E27FC236}">
                  <a16:creationId xmlns:a16="http://schemas.microsoft.com/office/drawing/2014/main" id="{353E226D-DD7F-083C-DC06-516BD6DE70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4989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Text Box 1100">
              <a:extLst>
                <a:ext uri="{FF2B5EF4-FFF2-40B4-BE49-F238E27FC236}">
                  <a16:creationId xmlns:a16="http://schemas.microsoft.com/office/drawing/2014/main" id="{802D63B7-BC37-D802-A00B-BB7843B50C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8600" y="2583396"/>
              <a:ext cx="457200" cy="36670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8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818" name="Line 1097">
              <a:extLst>
                <a:ext uri="{FF2B5EF4-FFF2-40B4-BE49-F238E27FC236}">
                  <a16:creationId xmlns:a16="http://schemas.microsoft.com/office/drawing/2014/main" id="{9DAAE84E-77B3-38DB-6A4C-90F880A279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32189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Text Box 1100">
              <a:extLst>
                <a:ext uri="{FF2B5EF4-FFF2-40B4-BE49-F238E27FC236}">
                  <a16:creationId xmlns:a16="http://schemas.microsoft.com/office/drawing/2014/main" id="{DB17F2A1-9BD0-1ECC-14C7-DEE47D61B9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5800" y="2583396"/>
              <a:ext cx="457200" cy="36670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9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820" name="Line 1098">
              <a:extLst>
                <a:ext uri="{FF2B5EF4-FFF2-40B4-BE49-F238E27FC236}">
                  <a16:creationId xmlns:a16="http://schemas.microsoft.com/office/drawing/2014/main" id="{049189CE-5FE6-5C34-DB58-18EECBC805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17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Text Box 1100">
              <a:extLst>
                <a:ext uri="{FF2B5EF4-FFF2-40B4-BE49-F238E27FC236}">
                  <a16:creationId xmlns:a16="http://schemas.microsoft.com/office/drawing/2014/main" id="{B8661719-C175-6FED-C8DE-97C6EC07EB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1600" y="2581808"/>
              <a:ext cx="647700" cy="3698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-6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822" name="Line 1098">
              <a:extLst>
                <a:ext uri="{FF2B5EF4-FFF2-40B4-BE49-F238E27FC236}">
                  <a16:creationId xmlns:a16="http://schemas.microsoft.com/office/drawing/2014/main" id="{9935CB35-2274-2029-CA78-D738E5BCA0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17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Text Box 1100">
              <a:extLst>
                <a:ext uri="{FF2B5EF4-FFF2-40B4-BE49-F238E27FC236}">
                  <a16:creationId xmlns:a16="http://schemas.microsoft.com/office/drawing/2014/main" id="{C394B210-56DF-D903-3C1D-D457CC4B3F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1600" y="2581808"/>
              <a:ext cx="647700" cy="3698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-6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824" name="Line 1098">
              <a:extLst>
                <a:ext uri="{FF2B5EF4-FFF2-40B4-BE49-F238E27FC236}">
                  <a16:creationId xmlns:a16="http://schemas.microsoft.com/office/drawing/2014/main" id="{55AF3906-86A9-CBA0-C1EC-B0F1E4F3F7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5517" y="2459226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5" name="Line 1098">
              <a:extLst>
                <a:ext uri="{FF2B5EF4-FFF2-40B4-BE49-F238E27FC236}">
                  <a16:creationId xmlns:a16="http://schemas.microsoft.com/office/drawing/2014/main" id="{6A367565-81AF-521D-EE7D-56108C2DF5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5517" y="2459226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8" name="Text Box 1100">
              <a:extLst>
                <a:ext uri="{FF2B5EF4-FFF2-40B4-BE49-F238E27FC236}">
                  <a16:creationId xmlns:a16="http://schemas.microsoft.com/office/drawing/2014/main" id="{5C7276DB-C535-69AC-6558-9734D4ADFF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4400" y="2602446"/>
              <a:ext cx="647700" cy="36988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-7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827" name="Line 1098">
              <a:extLst>
                <a:ext uri="{FF2B5EF4-FFF2-40B4-BE49-F238E27FC236}">
                  <a16:creationId xmlns:a16="http://schemas.microsoft.com/office/drawing/2014/main" id="{6CC8C525-8383-0F25-F6B4-033BFE73D2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317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28" name="Line 1098">
              <a:extLst>
                <a:ext uri="{FF2B5EF4-FFF2-40B4-BE49-F238E27FC236}">
                  <a16:creationId xmlns:a16="http://schemas.microsoft.com/office/drawing/2014/main" id="{1C16C120-2A43-2333-D7C8-12C4228DCC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317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Text Box 1100">
              <a:extLst>
                <a:ext uri="{FF2B5EF4-FFF2-40B4-BE49-F238E27FC236}">
                  <a16:creationId xmlns:a16="http://schemas.microsoft.com/office/drawing/2014/main" id="{93B27020-9523-AF6C-F71A-2F99205DD4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" y="2581808"/>
              <a:ext cx="647700" cy="3698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-8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830" name="Line 1098">
              <a:extLst>
                <a:ext uri="{FF2B5EF4-FFF2-40B4-BE49-F238E27FC236}">
                  <a16:creationId xmlns:a16="http://schemas.microsoft.com/office/drawing/2014/main" id="{C1185ED1-3D50-9668-2A05-9D0F3EC78A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1117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31" name="Line 1098">
              <a:extLst>
                <a:ext uri="{FF2B5EF4-FFF2-40B4-BE49-F238E27FC236}">
                  <a16:creationId xmlns:a16="http://schemas.microsoft.com/office/drawing/2014/main" id="{D1887F8A-6A80-580A-C36C-B559CEF396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1117" y="243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4" name="Text Box 1100">
              <a:extLst>
                <a:ext uri="{FF2B5EF4-FFF2-40B4-BE49-F238E27FC236}">
                  <a16:creationId xmlns:a16="http://schemas.microsoft.com/office/drawing/2014/main" id="{B36AB693-CF8C-8819-0D98-82567EB07D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2581808"/>
              <a:ext cx="647700" cy="3698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-9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</p:grpSp>
      <p:grpSp>
        <p:nvGrpSpPr>
          <p:cNvPr id="290" name="Group 289" descr="Spectrum of two sinusoids at frequencies f sub c plus f sub 1 and f sub c minus f sub 1 ">
            <a:extLst>
              <a:ext uri="{FF2B5EF4-FFF2-40B4-BE49-F238E27FC236}">
                <a16:creationId xmlns:a16="http://schemas.microsoft.com/office/drawing/2014/main" id="{763984C6-0087-E41B-9DDC-22021752FCBD}"/>
              </a:ext>
            </a:extLst>
          </p:cNvPr>
          <p:cNvGrpSpPr>
            <a:grpSpLocks/>
          </p:cNvGrpSpPr>
          <p:nvPr/>
        </p:nvGrpSpPr>
        <p:grpSpPr bwMode="auto">
          <a:xfrm>
            <a:off x="36513" y="2978150"/>
            <a:ext cx="9183687" cy="2051050"/>
            <a:chOff x="36834" y="2977832"/>
            <a:chExt cx="9183366" cy="2051368"/>
          </a:xfrm>
        </p:grpSpPr>
        <p:sp>
          <p:nvSpPr>
            <p:cNvPr id="28745" name="Line 1068">
              <a:extLst>
                <a:ext uri="{FF2B5EF4-FFF2-40B4-BE49-F238E27FC236}">
                  <a16:creationId xmlns:a16="http://schemas.microsoft.com/office/drawing/2014/main" id="{A457CC19-B4B3-0124-A5BB-DC3C35D6E8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" y="4255531"/>
              <a:ext cx="8679146" cy="6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Text Box 1084">
              <a:extLst>
                <a:ext uri="{FF2B5EF4-FFF2-40B4-BE49-F238E27FC236}">
                  <a16:creationId xmlns:a16="http://schemas.microsoft.com/office/drawing/2014/main" id="{E350B77F-72BC-8CDD-6729-C2C2338AE8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9213" y="3805048"/>
              <a:ext cx="380987" cy="3667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latin typeface="+mj-lt"/>
                </a:rPr>
                <a:t>f</a:t>
              </a:r>
            </a:p>
          </p:txBody>
        </p:sp>
        <p:sp>
          <p:nvSpPr>
            <p:cNvPr id="28747" name="Line 1085">
              <a:extLst>
                <a:ext uri="{FF2B5EF4-FFF2-40B4-BE49-F238E27FC236}">
                  <a16:creationId xmlns:a16="http://schemas.microsoft.com/office/drawing/2014/main" id="{ACF9D8F9-565E-96F0-B829-F93ED2597A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19600" y="3357656"/>
              <a:ext cx="0" cy="9696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Text Box 1095">
              <a:extLst>
                <a:ext uri="{FF2B5EF4-FFF2-40B4-BE49-F238E27FC236}">
                  <a16:creationId xmlns:a16="http://schemas.microsoft.com/office/drawing/2014/main" id="{4C172D52-9843-F817-49AA-C886602C50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8781" y="2977832"/>
              <a:ext cx="890557" cy="3699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i="1" dirty="0"/>
                <a:t>Y</a:t>
              </a:r>
              <a:r>
                <a:rPr lang="en-US" sz="1800" i="1" baseline="-25000" dirty="0"/>
                <a:t>1</a:t>
              </a:r>
              <a:r>
                <a:rPr lang="en-US" sz="1800" dirty="0"/>
                <a:t>(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dirty="0"/>
                <a:t>)</a:t>
              </a:r>
            </a:p>
          </p:txBody>
        </p:sp>
        <p:sp>
          <p:nvSpPr>
            <p:cNvPr id="28749" name="Line 1097">
              <a:extLst>
                <a:ext uri="{FF2B5EF4-FFF2-40B4-BE49-F238E27FC236}">
                  <a16:creationId xmlns:a16="http://schemas.microsoft.com/office/drawing/2014/main" id="{46F245B1-BC47-0598-D1EB-F8DF44709A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3831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0" name="Line 1096">
              <a:extLst>
                <a:ext uri="{FF2B5EF4-FFF2-40B4-BE49-F238E27FC236}">
                  <a16:creationId xmlns:a16="http://schemas.microsoft.com/office/drawing/2014/main" id="{7AE5159A-E5FD-0760-F9B4-9E51FAD569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6800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1" name="Line 1097">
              <a:extLst>
                <a:ext uri="{FF2B5EF4-FFF2-40B4-BE49-F238E27FC236}">
                  <a16:creationId xmlns:a16="http://schemas.microsoft.com/office/drawing/2014/main" id="{7A5B6B0D-D156-0B6D-35D6-91FA8C6FDE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2636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2" name="Line 1097">
              <a:extLst>
                <a:ext uri="{FF2B5EF4-FFF2-40B4-BE49-F238E27FC236}">
                  <a16:creationId xmlns:a16="http://schemas.microsoft.com/office/drawing/2014/main" id="{441DC60E-385E-D54F-8A2C-E5167CFBE5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36358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3" name="Line 1097">
              <a:extLst>
                <a:ext uri="{FF2B5EF4-FFF2-40B4-BE49-F238E27FC236}">
                  <a16:creationId xmlns:a16="http://schemas.microsoft.com/office/drawing/2014/main" id="{A4254650-14BF-95D0-A2EA-0687469E90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3389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4" name="Line 1097">
              <a:extLst>
                <a:ext uri="{FF2B5EF4-FFF2-40B4-BE49-F238E27FC236}">
                  <a16:creationId xmlns:a16="http://schemas.microsoft.com/office/drawing/2014/main" id="{252531BA-2183-1F7B-8D15-33711399EE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0589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5" name="Line 1097">
              <a:extLst>
                <a:ext uri="{FF2B5EF4-FFF2-40B4-BE49-F238E27FC236}">
                  <a16:creationId xmlns:a16="http://schemas.microsoft.com/office/drawing/2014/main" id="{D95917F4-D541-E304-5B68-55E85C089E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17789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6" name="Line 1097">
              <a:extLst>
                <a:ext uri="{FF2B5EF4-FFF2-40B4-BE49-F238E27FC236}">
                  <a16:creationId xmlns:a16="http://schemas.microsoft.com/office/drawing/2014/main" id="{12F858A1-CE73-F031-AD23-91E9DBDF26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4989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7" name="Line 1097">
              <a:extLst>
                <a:ext uri="{FF2B5EF4-FFF2-40B4-BE49-F238E27FC236}">
                  <a16:creationId xmlns:a16="http://schemas.microsoft.com/office/drawing/2014/main" id="{A477AD71-50F0-4AE8-B2CA-6FF6BAC859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32189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8" name="Line 1097">
              <a:extLst>
                <a:ext uri="{FF2B5EF4-FFF2-40B4-BE49-F238E27FC236}">
                  <a16:creationId xmlns:a16="http://schemas.microsoft.com/office/drawing/2014/main" id="{538CE18D-F769-0C4A-567B-A226CEFAF3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1831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59" name="Line 1096">
              <a:extLst>
                <a:ext uri="{FF2B5EF4-FFF2-40B4-BE49-F238E27FC236}">
                  <a16:creationId xmlns:a16="http://schemas.microsoft.com/office/drawing/2014/main" id="{0E67C8C8-5EC6-3505-BA56-598DE2C751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039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0" name="Line 1097">
              <a:extLst>
                <a:ext uri="{FF2B5EF4-FFF2-40B4-BE49-F238E27FC236}">
                  <a16:creationId xmlns:a16="http://schemas.microsoft.com/office/drawing/2014/main" id="{A1A08D52-D626-BD75-2DD7-38C193412D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0636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1" name="Line 1097">
              <a:extLst>
                <a:ext uri="{FF2B5EF4-FFF2-40B4-BE49-F238E27FC236}">
                  <a16:creationId xmlns:a16="http://schemas.microsoft.com/office/drawing/2014/main" id="{D1A1794C-5A9F-540D-6139-1ADAC24F67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4358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2" name="Line 1097">
              <a:extLst>
                <a:ext uri="{FF2B5EF4-FFF2-40B4-BE49-F238E27FC236}">
                  <a16:creationId xmlns:a16="http://schemas.microsoft.com/office/drawing/2014/main" id="{5AF360A9-934E-967F-B712-D422374FDD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31389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3" name="Line 1097">
              <a:extLst>
                <a:ext uri="{FF2B5EF4-FFF2-40B4-BE49-F238E27FC236}">
                  <a16:creationId xmlns:a16="http://schemas.microsoft.com/office/drawing/2014/main" id="{80858F1C-D8B8-CB97-040E-CFE2E4AD31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8589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4" name="Line 1097">
              <a:extLst>
                <a:ext uri="{FF2B5EF4-FFF2-40B4-BE49-F238E27FC236}">
                  <a16:creationId xmlns:a16="http://schemas.microsoft.com/office/drawing/2014/main" id="{8749819E-F3AC-E173-AE49-36277E844E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5789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5" name="Line 1097">
              <a:extLst>
                <a:ext uri="{FF2B5EF4-FFF2-40B4-BE49-F238E27FC236}">
                  <a16:creationId xmlns:a16="http://schemas.microsoft.com/office/drawing/2014/main" id="{FC23B6CB-D36D-B8D3-D0F5-D6D662E561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2989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66" name="Line 1097">
              <a:extLst>
                <a:ext uri="{FF2B5EF4-FFF2-40B4-BE49-F238E27FC236}">
                  <a16:creationId xmlns:a16="http://schemas.microsoft.com/office/drawing/2014/main" id="{F6B8EC57-56B6-8634-1B99-86DA7900CE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189" y="418536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" name="Text Box 1100">
              <a:extLst>
                <a:ext uri="{FF2B5EF4-FFF2-40B4-BE49-F238E27FC236}">
                  <a16:creationId xmlns:a16="http://schemas.microsoft.com/office/drawing/2014/main" id="{5C05435C-BAD9-B692-5CB5-144ABD0626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1069" y="4355996"/>
              <a:ext cx="457184" cy="36677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67" name="Text Box 1100">
              <a:extLst>
                <a:ext uri="{FF2B5EF4-FFF2-40B4-BE49-F238E27FC236}">
                  <a16:creationId xmlns:a16="http://schemas.microsoft.com/office/drawing/2014/main" id="{1C9B52C9-C0E0-1D09-69AF-46BF287362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8253" y="4355996"/>
              <a:ext cx="457184" cy="36677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2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68" name="Text Box 1100">
              <a:extLst>
                <a:ext uri="{FF2B5EF4-FFF2-40B4-BE49-F238E27FC236}">
                  <a16:creationId xmlns:a16="http://schemas.microsoft.com/office/drawing/2014/main" id="{DE68AFD7-8891-B3D3-4EF9-E73B5755D5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0503" y="4355996"/>
              <a:ext cx="457184" cy="36835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69" name="Text Box 1100">
              <a:extLst>
                <a:ext uri="{FF2B5EF4-FFF2-40B4-BE49-F238E27FC236}">
                  <a16:creationId xmlns:a16="http://schemas.microsoft.com/office/drawing/2014/main" id="{27EB0BBE-EE93-65B0-0B5D-11F11F2F06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9240" y="4352820"/>
              <a:ext cx="457184" cy="36677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3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70" name="Text Box 1100">
              <a:extLst>
                <a:ext uri="{FF2B5EF4-FFF2-40B4-BE49-F238E27FC236}">
                  <a16:creationId xmlns:a16="http://schemas.microsoft.com/office/drawing/2014/main" id="{0F664E4E-BEB5-A353-5CC0-8D42FA16C1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6424" y="4363935"/>
              <a:ext cx="457184" cy="3667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4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71" name="Text Box 1100">
              <a:extLst>
                <a:ext uri="{FF2B5EF4-FFF2-40B4-BE49-F238E27FC236}">
                  <a16:creationId xmlns:a16="http://schemas.microsoft.com/office/drawing/2014/main" id="{7C143A0F-6B83-9F59-61CD-3D07844A73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9023" y="4373461"/>
              <a:ext cx="647677" cy="36835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-2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72" name="Text Box 1100">
              <a:extLst>
                <a:ext uri="{FF2B5EF4-FFF2-40B4-BE49-F238E27FC236}">
                  <a16:creationId xmlns:a16="http://schemas.microsoft.com/office/drawing/2014/main" id="{0AF6DDCC-5580-B577-2194-C05E9C6545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3608" y="4348057"/>
              <a:ext cx="457184" cy="3667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5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73" name="Text Box 1100">
              <a:extLst>
                <a:ext uri="{FF2B5EF4-FFF2-40B4-BE49-F238E27FC236}">
                  <a16:creationId xmlns:a16="http://schemas.microsoft.com/office/drawing/2014/main" id="{C6E1400D-A100-1B0C-5726-5693DD3CCC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9938" y="4355996"/>
              <a:ext cx="647677" cy="36835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-3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74" name="Text Box 1100">
              <a:extLst>
                <a:ext uri="{FF2B5EF4-FFF2-40B4-BE49-F238E27FC236}">
                  <a16:creationId xmlns:a16="http://schemas.microsoft.com/office/drawing/2014/main" id="{49EC0A08-6531-B21E-0736-97DFEC3D5C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915" y="4357584"/>
              <a:ext cx="647677" cy="36994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-4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75" name="Text Box 1100">
              <a:extLst>
                <a:ext uri="{FF2B5EF4-FFF2-40B4-BE49-F238E27FC236}">
                  <a16:creationId xmlns:a16="http://schemas.microsoft.com/office/drawing/2014/main" id="{2A098CA1-A2A1-6456-A472-E4168C8E7F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5570" y="4346469"/>
              <a:ext cx="647677" cy="3699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-5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76" name="Text Box 1100">
              <a:extLst>
                <a:ext uri="{FF2B5EF4-FFF2-40B4-BE49-F238E27FC236}">
                  <a16:creationId xmlns:a16="http://schemas.microsoft.com/office/drawing/2014/main" id="{20B592AD-A2D8-9277-7774-9534A2682D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70792" y="4348057"/>
              <a:ext cx="457184" cy="3667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6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77" name="Text Box 1100">
              <a:extLst>
                <a:ext uri="{FF2B5EF4-FFF2-40B4-BE49-F238E27FC236}">
                  <a16:creationId xmlns:a16="http://schemas.microsoft.com/office/drawing/2014/main" id="{DDE7BBCD-715E-0E5B-48E2-7E43E01B2F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27976" y="4348057"/>
              <a:ext cx="457184" cy="3667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7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78" name="Text Box 1100">
              <a:extLst>
                <a:ext uri="{FF2B5EF4-FFF2-40B4-BE49-F238E27FC236}">
                  <a16:creationId xmlns:a16="http://schemas.microsoft.com/office/drawing/2014/main" id="{1EC8DE65-4FC5-9792-B1DC-356B6DAE2F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5160" y="4348057"/>
              <a:ext cx="457184" cy="3667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8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79" name="Text Box 1100">
              <a:extLst>
                <a:ext uri="{FF2B5EF4-FFF2-40B4-BE49-F238E27FC236}">
                  <a16:creationId xmlns:a16="http://schemas.microsoft.com/office/drawing/2014/main" id="{7676FECC-678F-DCA6-558D-F32ECB6258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42344" y="4348057"/>
              <a:ext cx="457184" cy="3667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9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0" name="Text Box 1100">
              <a:extLst>
                <a:ext uri="{FF2B5EF4-FFF2-40B4-BE49-F238E27FC236}">
                  <a16:creationId xmlns:a16="http://schemas.microsoft.com/office/drawing/2014/main" id="{588CC9F4-18D1-1BE2-8AA8-8E6E456EF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8386" y="4346469"/>
              <a:ext cx="647677" cy="3699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-6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1" name="Text Box 1100">
              <a:extLst>
                <a:ext uri="{FF2B5EF4-FFF2-40B4-BE49-F238E27FC236}">
                  <a16:creationId xmlns:a16="http://schemas.microsoft.com/office/drawing/2014/main" id="{B516B4FD-AFDF-9CAA-C11E-96E7494304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8386" y="4346469"/>
              <a:ext cx="647677" cy="3699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-6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2" name="Text Box 1100">
              <a:extLst>
                <a:ext uri="{FF2B5EF4-FFF2-40B4-BE49-F238E27FC236}">
                  <a16:creationId xmlns:a16="http://schemas.microsoft.com/office/drawing/2014/main" id="{A50DB4CC-7BB9-0A1C-8A49-9F5E0242BF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1202" y="4367110"/>
              <a:ext cx="647677" cy="36994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-7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3" name="Text Box 1100">
              <a:extLst>
                <a:ext uri="{FF2B5EF4-FFF2-40B4-BE49-F238E27FC236}">
                  <a16:creationId xmlns:a16="http://schemas.microsoft.com/office/drawing/2014/main" id="{555A5204-0C03-ADBE-5909-4CE28C2663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018" y="4346469"/>
              <a:ext cx="647677" cy="3699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-8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4" name="Text Box 1100">
              <a:extLst>
                <a:ext uri="{FF2B5EF4-FFF2-40B4-BE49-F238E27FC236}">
                  <a16:creationId xmlns:a16="http://schemas.microsoft.com/office/drawing/2014/main" id="{BF3F571E-44CA-BEFF-F78A-66D59B2D51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34" y="4346469"/>
              <a:ext cx="647677" cy="3699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-9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8" name="Text Box 1100">
              <a:extLst>
                <a:ext uri="{FF2B5EF4-FFF2-40B4-BE49-F238E27FC236}">
                  <a16:creationId xmlns:a16="http://schemas.microsoft.com/office/drawing/2014/main" id="{4F5D9D58-DF98-B9E2-54E5-265DCD58BA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5160" y="4662431"/>
              <a:ext cx="457184" cy="3667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i="1" dirty="0">
                  <a:latin typeface="+mj-lt"/>
                </a:rPr>
                <a:t>f</a:t>
              </a:r>
              <a:r>
                <a:rPr lang="en-US" sz="1800" i="1" baseline="-25000" dirty="0">
                  <a:latin typeface="+mj-lt"/>
                </a:rPr>
                <a:t>c</a:t>
              </a:r>
              <a:endParaRPr lang="en-US" sz="1800" baseline="-25000" dirty="0"/>
            </a:p>
          </p:txBody>
        </p:sp>
        <p:sp>
          <p:nvSpPr>
            <p:cNvPr id="289" name="Text Box 1100">
              <a:extLst>
                <a:ext uri="{FF2B5EF4-FFF2-40B4-BE49-F238E27FC236}">
                  <a16:creationId xmlns:a16="http://schemas.microsoft.com/office/drawing/2014/main" id="{0089156A-BBC1-1DA3-3AB6-660074710F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506" y="4643378"/>
              <a:ext cx="590529" cy="36994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 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i="1" baseline="-25000" dirty="0">
                  <a:latin typeface="+mj-lt"/>
                </a:rPr>
                <a:t>c</a:t>
              </a:r>
              <a:endParaRPr lang="en-US" sz="1800" baseline="-25000" dirty="0"/>
            </a:p>
          </p:txBody>
        </p:sp>
      </p:grpSp>
      <p:grpSp>
        <p:nvGrpSpPr>
          <p:cNvPr id="390" name="Group 389" descr="Spectrum of three sinusoids at frequencies 2 times f sub c plus f sub 1 and 2 times f sub c minus f sub 1 and frequency f sub 1">
            <a:extLst>
              <a:ext uri="{FF2B5EF4-FFF2-40B4-BE49-F238E27FC236}">
                <a16:creationId xmlns:a16="http://schemas.microsoft.com/office/drawing/2014/main" id="{D51F1286-C7AD-9F5B-8769-A457FC3152E4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5334000"/>
            <a:ext cx="8001000" cy="842963"/>
            <a:chOff x="457200" y="5344234"/>
            <a:chExt cx="8001000" cy="843669"/>
          </a:xfrm>
        </p:grpSpPr>
        <p:grpSp>
          <p:nvGrpSpPr>
            <p:cNvPr id="28730" name="Group 343">
              <a:extLst>
                <a:ext uri="{FF2B5EF4-FFF2-40B4-BE49-F238E27FC236}">
                  <a16:creationId xmlns:a16="http://schemas.microsoft.com/office/drawing/2014/main" id="{EB8A8B2B-0690-516E-B2B1-FE7B541286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2146" y="5344234"/>
              <a:ext cx="1524000" cy="843669"/>
              <a:chOff x="4953000" y="3429000"/>
              <a:chExt cx="1524000" cy="843669"/>
            </a:xfrm>
          </p:grpSpPr>
          <p:cxnSp>
            <p:nvCxnSpPr>
              <p:cNvPr id="28741" name="Straight Arrow Connector 349">
                <a:extLst>
                  <a:ext uri="{FF2B5EF4-FFF2-40B4-BE49-F238E27FC236}">
                    <a16:creationId xmlns:a16="http://schemas.microsoft.com/office/drawing/2014/main" id="{A0391E8B-658A-7B39-8252-EF79627AE59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097292" y="3885863"/>
                <a:ext cx="3820" cy="381000"/>
              </a:xfrm>
              <a:prstGeom prst="straightConnector1">
                <a:avLst/>
              </a:prstGeom>
              <a:noFill/>
              <a:ln w="31750" algn="ctr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742" name="Straight Arrow Connector 350">
                <a:extLst>
                  <a:ext uri="{FF2B5EF4-FFF2-40B4-BE49-F238E27FC236}">
                    <a16:creationId xmlns:a16="http://schemas.microsoft.com/office/drawing/2014/main" id="{2903D64B-09E1-8F93-0178-6929BA0C762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179392" y="3891669"/>
                <a:ext cx="3820" cy="381000"/>
              </a:xfrm>
              <a:prstGeom prst="straightConnector1">
                <a:avLst/>
              </a:prstGeom>
              <a:noFill/>
              <a:ln w="3175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743" name="TextBox 351">
                <a:extLst>
                  <a:ext uri="{FF2B5EF4-FFF2-40B4-BE49-F238E27FC236}">
                    <a16:creationId xmlns:a16="http://schemas.microsoft.com/office/drawing/2014/main" id="{30993DA1-49ED-7794-DD5F-80694F86F8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53000" y="3429000"/>
                <a:ext cx="6476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0">
                    <a:solidFill>
                      <a:schemeClr val="tx1"/>
                    </a:solidFill>
                  </a:rPr>
                  <a:t>(¼)  </a:t>
                </a:r>
              </a:p>
            </p:txBody>
          </p:sp>
          <p:sp>
            <p:nvSpPr>
              <p:cNvPr id="28744" name="TextBox 352">
                <a:extLst>
                  <a:ext uri="{FF2B5EF4-FFF2-40B4-BE49-F238E27FC236}">
                    <a16:creationId xmlns:a16="http://schemas.microsoft.com/office/drawing/2014/main" id="{14913875-DBDF-5FA5-D169-6B93ABAFFB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29304" y="3429000"/>
                <a:ext cx="6476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0">
                    <a:solidFill>
                      <a:schemeClr val="tx1"/>
                    </a:solidFill>
                  </a:rPr>
                  <a:t>(¼)  </a:t>
                </a:r>
              </a:p>
            </p:txBody>
          </p:sp>
        </p:grpSp>
        <p:grpSp>
          <p:nvGrpSpPr>
            <p:cNvPr id="28731" name="Group 383">
              <a:extLst>
                <a:ext uri="{FF2B5EF4-FFF2-40B4-BE49-F238E27FC236}">
                  <a16:creationId xmlns:a16="http://schemas.microsoft.com/office/drawing/2014/main" id="{42246B6F-AC8F-B9FC-4CFF-44B56B1378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58000" y="5562600"/>
              <a:ext cx="1600200" cy="618046"/>
              <a:chOff x="6781800" y="1444823"/>
              <a:chExt cx="1600200" cy="618046"/>
            </a:xfrm>
          </p:grpSpPr>
          <p:cxnSp>
            <p:nvCxnSpPr>
              <p:cNvPr id="28737" name="Straight Arrow Connector 370">
                <a:extLst>
                  <a:ext uri="{FF2B5EF4-FFF2-40B4-BE49-F238E27FC236}">
                    <a16:creationId xmlns:a16="http://schemas.microsoft.com/office/drawing/2014/main" id="{925E9677-1EB5-48C8-8BF7-31C1B98D018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8002292" y="1828800"/>
                <a:ext cx="0" cy="228264"/>
              </a:xfrm>
              <a:prstGeom prst="straightConnector1">
                <a:avLst/>
              </a:prstGeom>
              <a:noFill/>
              <a:ln w="31750" algn="ctr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738" name="Straight Arrow Connector 371">
                <a:extLst>
                  <a:ext uri="{FF2B5EF4-FFF2-40B4-BE49-F238E27FC236}">
                    <a16:creationId xmlns:a16="http://schemas.microsoft.com/office/drawing/2014/main" id="{500CDE21-206C-E513-EA3C-2A10CE84AFC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084392" y="1828800"/>
                <a:ext cx="0" cy="234069"/>
              </a:xfrm>
              <a:prstGeom prst="straightConnector1">
                <a:avLst/>
              </a:prstGeom>
              <a:noFill/>
              <a:ln w="3175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739" name="TextBox 373">
                <a:extLst>
                  <a:ext uri="{FF2B5EF4-FFF2-40B4-BE49-F238E27FC236}">
                    <a16:creationId xmlns:a16="http://schemas.microsoft.com/office/drawing/2014/main" id="{DECCAD19-B92F-7BFB-98C1-B6FCF22994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34304" y="1444823"/>
                <a:ext cx="64769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0">
                    <a:solidFill>
                      <a:schemeClr val="tx1"/>
                    </a:solidFill>
                  </a:rPr>
                  <a:t>(1/8)</a:t>
                </a:r>
              </a:p>
            </p:txBody>
          </p:sp>
          <p:sp>
            <p:nvSpPr>
              <p:cNvPr id="28740" name="TextBox 382">
                <a:extLst>
                  <a:ext uri="{FF2B5EF4-FFF2-40B4-BE49-F238E27FC236}">
                    <a16:creationId xmlns:a16="http://schemas.microsoft.com/office/drawing/2014/main" id="{ACA30776-858E-847B-C936-383729873B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81800" y="1447800"/>
                <a:ext cx="64769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0">
                    <a:solidFill>
                      <a:schemeClr val="tx1"/>
                    </a:solidFill>
                  </a:rPr>
                  <a:t>(1/8)</a:t>
                </a:r>
              </a:p>
            </p:txBody>
          </p:sp>
        </p:grpSp>
        <p:grpSp>
          <p:nvGrpSpPr>
            <p:cNvPr id="28732" name="Group 384">
              <a:extLst>
                <a:ext uri="{FF2B5EF4-FFF2-40B4-BE49-F238E27FC236}">
                  <a16:creationId xmlns:a16="http://schemas.microsoft.com/office/drawing/2014/main" id="{0FBE1083-A039-1182-2A6A-0AABABD55B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00" y="5562600"/>
              <a:ext cx="1600200" cy="618046"/>
              <a:chOff x="6781800" y="1444823"/>
              <a:chExt cx="1600200" cy="618046"/>
            </a:xfrm>
          </p:grpSpPr>
          <p:cxnSp>
            <p:nvCxnSpPr>
              <p:cNvPr id="28733" name="Straight Arrow Connector 385">
                <a:extLst>
                  <a:ext uri="{FF2B5EF4-FFF2-40B4-BE49-F238E27FC236}">
                    <a16:creationId xmlns:a16="http://schemas.microsoft.com/office/drawing/2014/main" id="{F49DE86D-EF6B-25C5-4312-5D80D8EB4C8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8002292" y="1828800"/>
                <a:ext cx="0" cy="228264"/>
              </a:xfrm>
              <a:prstGeom prst="straightConnector1">
                <a:avLst/>
              </a:prstGeom>
              <a:noFill/>
              <a:ln w="31750" algn="ctr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734" name="Straight Arrow Connector 386">
                <a:extLst>
                  <a:ext uri="{FF2B5EF4-FFF2-40B4-BE49-F238E27FC236}">
                    <a16:creationId xmlns:a16="http://schemas.microsoft.com/office/drawing/2014/main" id="{AD41E308-E5DC-F568-B665-B66B1D89597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084392" y="1828800"/>
                <a:ext cx="0" cy="234069"/>
              </a:xfrm>
              <a:prstGeom prst="straightConnector1">
                <a:avLst/>
              </a:prstGeom>
              <a:noFill/>
              <a:ln w="3175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735" name="TextBox 387">
                <a:extLst>
                  <a:ext uri="{FF2B5EF4-FFF2-40B4-BE49-F238E27FC236}">
                    <a16:creationId xmlns:a16="http://schemas.microsoft.com/office/drawing/2014/main" id="{52468872-A79C-A943-D270-F9D1290F91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34304" y="1444823"/>
                <a:ext cx="64769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0">
                    <a:solidFill>
                      <a:schemeClr val="tx1"/>
                    </a:solidFill>
                  </a:rPr>
                  <a:t>(1/8)</a:t>
                </a:r>
              </a:p>
            </p:txBody>
          </p:sp>
          <p:sp>
            <p:nvSpPr>
              <p:cNvPr id="28736" name="TextBox 388">
                <a:extLst>
                  <a:ext uri="{FF2B5EF4-FFF2-40B4-BE49-F238E27FC236}">
                    <a16:creationId xmlns:a16="http://schemas.microsoft.com/office/drawing/2014/main" id="{C221C77A-D5DD-964E-CA15-1B51C56475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81800" y="1447800"/>
                <a:ext cx="64769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0">
                    <a:solidFill>
                      <a:schemeClr val="tx1"/>
                    </a:solidFill>
                  </a:rPr>
                  <a:t>(1/8)</a:t>
                </a:r>
              </a:p>
            </p:txBody>
          </p:sp>
        </p:grp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02794015-59C8-348A-055B-A36EAC68E76B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4891088"/>
            <a:ext cx="8505825" cy="1968500"/>
            <a:chOff x="381000" y="4891516"/>
            <a:chExt cx="8506007" cy="1967516"/>
          </a:xfrm>
        </p:grpSpPr>
        <p:sp>
          <p:nvSpPr>
            <p:cNvPr id="28685" name="Line 1068">
              <a:extLst>
                <a:ext uri="{FF2B5EF4-FFF2-40B4-BE49-F238E27FC236}">
                  <a16:creationId xmlns:a16="http://schemas.microsoft.com/office/drawing/2014/main" id="{D469A50E-15EA-CDE1-CA2F-BCC1A94108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16290" y="6159831"/>
              <a:ext cx="4159227" cy="6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" name="Text Box 1084">
              <a:extLst>
                <a:ext uri="{FF2B5EF4-FFF2-40B4-BE49-F238E27FC236}">
                  <a16:creationId xmlns:a16="http://schemas.microsoft.com/office/drawing/2014/main" id="{C6CDD29A-0BA0-4A4C-1036-2D5147481F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05999" y="5892727"/>
              <a:ext cx="381008" cy="36653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latin typeface="+mj-lt"/>
                </a:rPr>
                <a:t>f</a:t>
              </a:r>
            </a:p>
          </p:txBody>
        </p:sp>
        <p:sp>
          <p:nvSpPr>
            <p:cNvPr id="28687" name="Line 1085">
              <a:extLst>
                <a:ext uri="{FF2B5EF4-FFF2-40B4-BE49-F238E27FC236}">
                  <a16:creationId xmlns:a16="http://schemas.microsoft.com/office/drawing/2014/main" id="{496A3717-6FB4-C4B5-659B-57BC6E5A05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19600" y="5271340"/>
              <a:ext cx="0" cy="9696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1" name="Text Box 1095">
              <a:extLst>
                <a:ext uri="{FF2B5EF4-FFF2-40B4-BE49-F238E27FC236}">
                  <a16:creationId xmlns:a16="http://schemas.microsoft.com/office/drawing/2014/main" id="{91CF2F05-4EA8-06EC-841A-4E9A9DA2AC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8678" y="4891516"/>
              <a:ext cx="890607" cy="36970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i="1" dirty="0"/>
                <a:t>V</a:t>
              </a:r>
              <a:r>
                <a:rPr lang="en-US" sz="1800" i="1" baseline="-25000" dirty="0"/>
                <a:t>1</a:t>
              </a:r>
              <a:r>
                <a:rPr lang="en-US" sz="1800" dirty="0"/>
                <a:t>(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dirty="0"/>
                <a:t>)</a:t>
              </a:r>
            </a:p>
          </p:txBody>
        </p:sp>
        <p:sp>
          <p:nvSpPr>
            <p:cNvPr id="28689" name="Line 1097">
              <a:extLst>
                <a:ext uri="{FF2B5EF4-FFF2-40B4-BE49-F238E27FC236}">
                  <a16:creationId xmlns:a16="http://schemas.microsoft.com/office/drawing/2014/main" id="{4BB6DDCE-183D-D1F5-72C6-7CF94B6ADC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3831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0" name="Line 1099">
              <a:extLst>
                <a:ext uri="{FF2B5EF4-FFF2-40B4-BE49-F238E27FC236}">
                  <a16:creationId xmlns:a16="http://schemas.microsoft.com/office/drawing/2014/main" id="{6D2B9A70-CAC6-181E-7673-55A56661D8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5200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1" name="Line 1096">
              <a:extLst>
                <a:ext uri="{FF2B5EF4-FFF2-40B4-BE49-F238E27FC236}">
                  <a16:creationId xmlns:a16="http://schemas.microsoft.com/office/drawing/2014/main" id="{1A7BF1EF-63EE-D97E-1712-14FBACA80D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6800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2" name="Line 1098">
              <a:extLst>
                <a:ext uri="{FF2B5EF4-FFF2-40B4-BE49-F238E27FC236}">
                  <a16:creationId xmlns:a16="http://schemas.microsoft.com/office/drawing/2014/main" id="{C392F6A1-B4EC-2C60-D842-4BF606D658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2400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6" name="Text Box 1100">
              <a:extLst>
                <a:ext uri="{FF2B5EF4-FFF2-40B4-BE49-F238E27FC236}">
                  <a16:creationId xmlns:a16="http://schemas.microsoft.com/office/drawing/2014/main" id="{EEA7355B-506B-CD8E-E97D-1703CBD149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4493" y="6251323"/>
              <a:ext cx="457210" cy="36653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307" name="Text Box 1100">
              <a:extLst>
                <a:ext uri="{FF2B5EF4-FFF2-40B4-BE49-F238E27FC236}">
                  <a16:creationId xmlns:a16="http://schemas.microsoft.com/office/drawing/2014/main" id="{4ED5D79E-95F7-E230-59AE-B9F8511952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1703" y="6251323"/>
              <a:ext cx="457210" cy="36653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2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308" name="Text Box 1100">
              <a:extLst>
                <a:ext uri="{FF2B5EF4-FFF2-40B4-BE49-F238E27FC236}">
                  <a16:creationId xmlns:a16="http://schemas.microsoft.com/office/drawing/2014/main" id="{D23F3F3A-F0D5-E863-7812-36EF7FE339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72" y="6251323"/>
              <a:ext cx="457210" cy="36970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696" name="Line 1097">
              <a:extLst>
                <a:ext uri="{FF2B5EF4-FFF2-40B4-BE49-F238E27FC236}">
                  <a16:creationId xmlns:a16="http://schemas.microsoft.com/office/drawing/2014/main" id="{9B14642D-7FE3-DA0D-764C-33BB796E10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2636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7" name="Line 1097">
              <a:extLst>
                <a:ext uri="{FF2B5EF4-FFF2-40B4-BE49-F238E27FC236}">
                  <a16:creationId xmlns:a16="http://schemas.microsoft.com/office/drawing/2014/main" id="{6992486A-4624-D146-2F90-EE7DC5E00C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36358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1" name="Text Box 1100">
              <a:extLst>
                <a:ext uri="{FF2B5EF4-FFF2-40B4-BE49-F238E27FC236}">
                  <a16:creationId xmlns:a16="http://schemas.microsoft.com/office/drawing/2014/main" id="{446060CC-74FA-A45F-BCF3-437FC02B80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2711" y="6248150"/>
              <a:ext cx="457210" cy="36653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3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312" name="Text Box 1100">
              <a:extLst>
                <a:ext uri="{FF2B5EF4-FFF2-40B4-BE49-F238E27FC236}">
                  <a16:creationId xmlns:a16="http://schemas.microsoft.com/office/drawing/2014/main" id="{574E2405-AFBF-30DF-A4D0-3D06D10662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921" y="6259257"/>
              <a:ext cx="457210" cy="36811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4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313" name="Text Box 1100">
              <a:extLst>
                <a:ext uri="{FF2B5EF4-FFF2-40B4-BE49-F238E27FC236}">
                  <a16:creationId xmlns:a16="http://schemas.microsoft.com/office/drawing/2014/main" id="{3B3BE1D9-E1E3-DC3E-8F18-C1CC13A762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2360" y="6268777"/>
              <a:ext cx="647714" cy="36970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-2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701" name="Line 1098">
              <a:extLst>
                <a:ext uri="{FF2B5EF4-FFF2-40B4-BE49-F238E27FC236}">
                  <a16:creationId xmlns:a16="http://schemas.microsoft.com/office/drawing/2014/main" id="{DE1AADF4-0621-210D-DA9C-BB07017262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54318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2" name="Line 1098">
              <a:extLst>
                <a:ext uri="{FF2B5EF4-FFF2-40B4-BE49-F238E27FC236}">
                  <a16:creationId xmlns:a16="http://schemas.microsoft.com/office/drawing/2014/main" id="{2B6201F3-69BF-B460-0541-E72A63E08B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2034" y="6110735"/>
              <a:ext cx="0" cy="1430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9" name="Text Box 1100">
              <a:extLst>
                <a:ext uri="{FF2B5EF4-FFF2-40B4-BE49-F238E27FC236}">
                  <a16:creationId xmlns:a16="http://schemas.microsoft.com/office/drawing/2014/main" id="{1D3D7766-2551-0D3F-13A2-E90471CBE1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251" y="6251323"/>
              <a:ext cx="647714" cy="36970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-3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320" name="Text Box 1100">
              <a:extLst>
                <a:ext uri="{FF2B5EF4-FFF2-40B4-BE49-F238E27FC236}">
                  <a16:creationId xmlns:a16="http://schemas.microsoft.com/office/drawing/2014/main" id="{34CFE25E-214D-FEA5-67D1-40D4067DA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6204" y="6254496"/>
              <a:ext cx="647714" cy="36811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-4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705" name="Line 1097">
              <a:extLst>
                <a:ext uri="{FF2B5EF4-FFF2-40B4-BE49-F238E27FC236}">
                  <a16:creationId xmlns:a16="http://schemas.microsoft.com/office/drawing/2014/main" id="{A7C68CB2-3398-BE87-5A3F-6C8FBCFC0D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0589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3" name="Text Box 1100">
              <a:extLst>
                <a:ext uri="{FF2B5EF4-FFF2-40B4-BE49-F238E27FC236}">
                  <a16:creationId xmlns:a16="http://schemas.microsoft.com/office/drawing/2014/main" id="{9B9DA769-9473-6228-86F8-93529B971A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4340" y="6243390"/>
              <a:ext cx="565162" cy="36970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15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707" name="Line 1097">
              <a:extLst>
                <a:ext uri="{FF2B5EF4-FFF2-40B4-BE49-F238E27FC236}">
                  <a16:creationId xmlns:a16="http://schemas.microsoft.com/office/drawing/2014/main" id="{C5194F1F-C6FB-9A4A-2AD2-479B95BDB4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17789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8" name="Line 1097">
              <a:extLst>
                <a:ext uri="{FF2B5EF4-FFF2-40B4-BE49-F238E27FC236}">
                  <a16:creationId xmlns:a16="http://schemas.microsoft.com/office/drawing/2014/main" id="{ADAA9C0E-B78F-87A4-F654-784E072024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74989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" name="Text Box 1100">
              <a:extLst>
                <a:ext uri="{FF2B5EF4-FFF2-40B4-BE49-F238E27FC236}">
                  <a16:creationId xmlns:a16="http://schemas.microsoft.com/office/drawing/2014/main" id="{E5E28C05-C798-0BC2-CD8D-98E7320BA8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8760" y="6243390"/>
              <a:ext cx="647714" cy="36970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17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710" name="Line 1098">
              <a:extLst>
                <a:ext uri="{FF2B5EF4-FFF2-40B4-BE49-F238E27FC236}">
                  <a16:creationId xmlns:a16="http://schemas.microsoft.com/office/drawing/2014/main" id="{3A1C9DFB-F139-F58D-FB42-56CF04387B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17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1" name="Line 1098">
              <a:extLst>
                <a:ext uri="{FF2B5EF4-FFF2-40B4-BE49-F238E27FC236}">
                  <a16:creationId xmlns:a16="http://schemas.microsoft.com/office/drawing/2014/main" id="{B16CB0C4-9C1B-AA35-D63C-DCF36DE8BB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2717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2" name="Line 1098">
              <a:extLst>
                <a:ext uri="{FF2B5EF4-FFF2-40B4-BE49-F238E27FC236}">
                  <a16:creationId xmlns:a16="http://schemas.microsoft.com/office/drawing/2014/main" id="{98C647E0-BAE2-6A96-8E36-EC67528C04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5517" y="611987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3" name="Line 1098">
              <a:extLst>
                <a:ext uri="{FF2B5EF4-FFF2-40B4-BE49-F238E27FC236}">
                  <a16:creationId xmlns:a16="http://schemas.microsoft.com/office/drawing/2014/main" id="{6C08306F-D6D0-BCD2-CCA7-14BD5F2E17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5517" y="6119874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4" name="Line 1098">
              <a:extLst>
                <a:ext uri="{FF2B5EF4-FFF2-40B4-BE49-F238E27FC236}">
                  <a16:creationId xmlns:a16="http://schemas.microsoft.com/office/drawing/2014/main" id="{0C332122-46C8-0948-EF38-3240FFAC60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317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5" name="Line 1098">
              <a:extLst>
                <a:ext uri="{FF2B5EF4-FFF2-40B4-BE49-F238E27FC236}">
                  <a16:creationId xmlns:a16="http://schemas.microsoft.com/office/drawing/2014/main" id="{3659E9C4-EE21-3316-DA90-5905A70C60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317" y="6099048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" name="Text Box 1100">
              <a:extLst>
                <a:ext uri="{FF2B5EF4-FFF2-40B4-BE49-F238E27FC236}">
                  <a16:creationId xmlns:a16="http://schemas.microsoft.com/office/drawing/2014/main" id="{B8DA0ED3-259C-E742-8700-FEDE69C3EE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000" y="6241803"/>
              <a:ext cx="814405" cy="36970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-17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717" name="Line 1068">
              <a:extLst>
                <a:ext uri="{FF2B5EF4-FFF2-40B4-BE49-F238E27FC236}">
                  <a16:creationId xmlns:a16="http://schemas.microsoft.com/office/drawing/2014/main" id="{714BCAB3-ED4C-E3C6-253A-149E6C7843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5600" y="6150549"/>
              <a:ext cx="1681992" cy="11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5" name="Text Box 1100">
              <a:extLst>
                <a:ext uri="{FF2B5EF4-FFF2-40B4-BE49-F238E27FC236}">
                  <a16:creationId xmlns:a16="http://schemas.microsoft.com/office/drawing/2014/main" id="{1183559E-5D46-B21A-9BA5-45CF3EE372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1132" y="6268777"/>
              <a:ext cx="776304" cy="36970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</a:t>
              </a:r>
              <a:r>
                <a:rPr lang="en-US" sz="1800" dirty="0">
                  <a:latin typeface="+mj-lt"/>
                </a:rPr>
                <a:t>15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baseline="-25000" dirty="0">
                  <a:latin typeface="+mj-lt"/>
                </a:rPr>
                <a:t>1</a:t>
              </a:r>
              <a:endParaRPr lang="en-US" sz="1800" baseline="-25000" dirty="0"/>
            </a:p>
          </p:txBody>
        </p:sp>
        <p:sp>
          <p:nvSpPr>
            <p:cNvPr id="28719" name="Line 1068">
              <a:extLst>
                <a:ext uri="{FF2B5EF4-FFF2-40B4-BE49-F238E27FC236}">
                  <a16:creationId xmlns:a16="http://schemas.microsoft.com/office/drawing/2014/main" id="{9F380F64-42E0-74D3-7C6A-2A860807D6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000" y="6165207"/>
              <a:ext cx="1674188" cy="6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8720" name="Group 362">
              <a:extLst>
                <a:ext uri="{FF2B5EF4-FFF2-40B4-BE49-F238E27FC236}">
                  <a16:creationId xmlns:a16="http://schemas.microsoft.com/office/drawing/2014/main" id="{8CDCA6C0-9855-1174-B462-5FCC314F98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7000" y="5918264"/>
              <a:ext cx="228600" cy="406337"/>
              <a:chOff x="6472577" y="5461064"/>
              <a:chExt cx="228600" cy="406337"/>
            </a:xfrm>
          </p:grpSpPr>
          <p:cxnSp>
            <p:nvCxnSpPr>
              <p:cNvPr id="28727" name="Straight Connector 357">
                <a:extLst>
                  <a:ext uri="{FF2B5EF4-FFF2-40B4-BE49-F238E27FC236}">
                    <a16:creationId xmlns:a16="http://schemas.microsoft.com/office/drawing/2014/main" id="{9A54873E-38E2-FE79-CC09-6739D970E11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6472577" y="5486400"/>
                <a:ext cx="80623" cy="23164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728" name="Straight Connector 358">
                <a:extLst>
                  <a:ext uri="{FF2B5EF4-FFF2-40B4-BE49-F238E27FC236}">
                    <a16:creationId xmlns:a16="http://schemas.microsoft.com/office/drawing/2014/main" id="{10552C6A-A73A-E2A4-B7DA-13B3F4742EB3}"/>
                  </a:ext>
                </a:extLst>
              </p:cNvPr>
              <p:cNvCxnSpPr>
                <a:cxnSpLocks/>
                <a:endCxn id="28717" idx="0"/>
              </p:cNvCxnSpPr>
              <p:nvPr/>
            </p:nvCxnSpPr>
            <p:spPr bwMode="auto">
              <a:xfrm flipV="1">
                <a:off x="6624977" y="5693349"/>
                <a:ext cx="76200" cy="17405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729" name="Straight Connector 359">
                <a:extLst>
                  <a:ext uri="{FF2B5EF4-FFF2-40B4-BE49-F238E27FC236}">
                    <a16:creationId xmlns:a16="http://schemas.microsoft.com/office/drawing/2014/main" id="{B0B56C85-9EF0-7272-B784-6D00427A58F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6553202" y="5461064"/>
                <a:ext cx="71775" cy="406336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721" name="Group 364">
              <a:extLst>
                <a:ext uri="{FF2B5EF4-FFF2-40B4-BE49-F238E27FC236}">
                  <a16:creationId xmlns:a16="http://schemas.microsoft.com/office/drawing/2014/main" id="{7F404AE1-6C17-7DE0-0B93-E1880341705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55188" y="5943600"/>
              <a:ext cx="237130" cy="457201"/>
              <a:chOff x="6472577" y="5446776"/>
              <a:chExt cx="237130" cy="457201"/>
            </a:xfrm>
          </p:grpSpPr>
          <p:cxnSp>
            <p:nvCxnSpPr>
              <p:cNvPr id="28724" name="Straight Connector 365">
                <a:extLst>
                  <a:ext uri="{FF2B5EF4-FFF2-40B4-BE49-F238E27FC236}">
                    <a16:creationId xmlns:a16="http://schemas.microsoft.com/office/drawing/2014/main" id="{9F817065-5795-2431-94DC-1EDFA279221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6472577" y="5461063"/>
                <a:ext cx="80623" cy="23164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725" name="Straight Connector 366">
                <a:extLst>
                  <a:ext uri="{FF2B5EF4-FFF2-40B4-BE49-F238E27FC236}">
                    <a16:creationId xmlns:a16="http://schemas.microsoft.com/office/drawing/2014/main" id="{AFBEA858-2D58-21CE-3B2A-22F07319773F}"/>
                  </a:ext>
                </a:extLst>
              </p:cNvPr>
              <p:cNvCxnSpPr>
                <a:cxnSpLocks/>
                <a:endCxn id="28719" idx="1"/>
              </p:cNvCxnSpPr>
              <p:nvPr/>
            </p:nvCxnSpPr>
            <p:spPr bwMode="auto">
              <a:xfrm flipV="1">
                <a:off x="6624977" y="5674471"/>
                <a:ext cx="84730" cy="19597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726" name="Straight Connector 367">
                <a:extLst>
                  <a:ext uri="{FF2B5EF4-FFF2-40B4-BE49-F238E27FC236}">
                    <a16:creationId xmlns:a16="http://schemas.microsoft.com/office/drawing/2014/main" id="{CC335781-BFF4-DE55-99BF-B8DB2A91834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6555095" y="5446776"/>
                <a:ext cx="74305" cy="45720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91" name="Text Box 1100">
              <a:extLst>
                <a:ext uri="{FF2B5EF4-FFF2-40B4-BE49-F238E27FC236}">
                  <a16:creationId xmlns:a16="http://schemas.microsoft.com/office/drawing/2014/main" id="{164C3B13-1BE5-8AA4-94FA-5BBA469BD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28064" y="6490916"/>
              <a:ext cx="457210" cy="36652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+mj-lt"/>
                </a:rPr>
                <a:t>2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i="1" baseline="-25000" dirty="0">
                  <a:latin typeface="+mj-lt"/>
                </a:rPr>
                <a:t>c</a:t>
              </a:r>
              <a:endParaRPr lang="en-US" sz="1800" baseline="-25000" dirty="0"/>
            </a:p>
          </p:txBody>
        </p:sp>
        <p:sp>
          <p:nvSpPr>
            <p:cNvPr id="392" name="Text Box 1100">
              <a:extLst>
                <a:ext uri="{FF2B5EF4-FFF2-40B4-BE49-F238E27FC236}">
                  <a16:creationId xmlns:a16="http://schemas.microsoft.com/office/drawing/2014/main" id="{83018031-744F-7AA2-A4A1-ED14FBD097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1697" y="6489329"/>
              <a:ext cx="798529" cy="36970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dirty="0">
                  <a:latin typeface="Symbol" charset="0"/>
                </a:rPr>
                <a:t>-</a:t>
              </a:r>
              <a:r>
                <a:rPr lang="en-US" sz="1800" dirty="0">
                  <a:latin typeface="+mj-lt"/>
                </a:rPr>
                <a:t>2</a:t>
              </a:r>
              <a:r>
                <a:rPr lang="en-US" sz="1800" i="1" dirty="0">
                  <a:latin typeface="+mj-lt"/>
                </a:rPr>
                <a:t>f</a:t>
              </a:r>
              <a:r>
                <a:rPr lang="en-US" sz="1800" i="1" baseline="-25000" dirty="0">
                  <a:latin typeface="+mj-lt"/>
                </a:rPr>
                <a:t>c</a:t>
              </a:r>
              <a:endParaRPr lang="en-US" sz="1800" baseline="-25000" dirty="0"/>
            </a:p>
          </p:txBody>
        </p:sp>
      </p:grpSp>
      <p:sp>
        <p:nvSpPr>
          <p:cNvPr id="393" name="TextBox 392">
            <a:extLst>
              <a:ext uri="{FF2B5EF4-FFF2-40B4-BE49-F238E27FC236}">
                <a16:creationId xmlns:a16="http://schemas.microsoft.com/office/drawing/2014/main" id="{69166C79-FEE3-1716-0500-44CBEB63F5D2}"/>
              </a:ext>
            </a:extLst>
          </p:cNvPr>
          <p:cNvSpPr txBox="1"/>
          <p:nvPr/>
        </p:nvSpPr>
        <p:spPr>
          <a:xfrm>
            <a:off x="3962400" y="6400800"/>
            <a:ext cx="9144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keep</a:t>
            </a:r>
          </a:p>
        </p:txBody>
      </p:sp>
      <p:grpSp>
        <p:nvGrpSpPr>
          <p:cNvPr id="396" name="Group 395">
            <a:extLst>
              <a:ext uri="{FF2B5EF4-FFF2-40B4-BE49-F238E27FC236}">
                <a16:creationId xmlns:a16="http://schemas.microsoft.com/office/drawing/2014/main" id="{B8353F20-A48F-321B-BA5D-825E43829C5B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5176838"/>
            <a:ext cx="7747000" cy="461962"/>
            <a:chOff x="399417" y="228600"/>
            <a:chExt cx="7747000" cy="461665"/>
          </a:xfrm>
        </p:grpSpPr>
        <p:sp>
          <p:nvSpPr>
            <p:cNvPr id="28683" name="TextBox 393">
              <a:extLst>
                <a:ext uri="{FF2B5EF4-FFF2-40B4-BE49-F238E27FC236}">
                  <a16:creationId xmlns:a16="http://schemas.microsoft.com/office/drawing/2014/main" id="{369AAA61-1309-8E04-7E1F-8E9A405DC5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417" y="228600"/>
              <a:ext cx="1320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rgbClr val="FF0000"/>
                  </a:solidFill>
                </a:rPr>
                <a:t>attenuate</a:t>
              </a:r>
            </a:p>
          </p:txBody>
        </p:sp>
        <p:sp>
          <p:nvSpPr>
            <p:cNvPr id="28684" name="TextBox 394">
              <a:extLst>
                <a:ext uri="{FF2B5EF4-FFF2-40B4-BE49-F238E27FC236}">
                  <a16:creationId xmlns:a16="http://schemas.microsoft.com/office/drawing/2014/main" id="{80E9C272-DFF1-066C-3988-8352F2C687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25617" y="228600"/>
              <a:ext cx="1320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rgbClr val="FF0000"/>
                  </a:solidFill>
                </a:rPr>
                <a:t>attenuate</a:t>
              </a:r>
            </a:p>
          </p:txBody>
        </p:sp>
      </p:grpSp>
      <p:sp>
        <p:nvSpPr>
          <p:cNvPr id="28682" name="Text Box 2073">
            <a:extLst>
              <a:ext uri="{FF2B5EF4-FFF2-40B4-BE49-F238E27FC236}">
                <a16:creationId xmlns:a16="http://schemas.microsoft.com/office/drawing/2014/main" id="{F7270117-3D01-6317-2C3D-E7066DC177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Amplitude Modulation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5">
            <a:extLst>
              <a:ext uri="{FF2B5EF4-FFF2-40B4-BE49-F238E27FC236}">
                <a16:creationId xmlns:a16="http://schemas.microsoft.com/office/drawing/2014/main" id="{8157440E-8D39-2FE5-9D4E-B565B219EB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Sinusoidal Mod/Demod Demo #1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A98681-2A74-A363-CABB-5055FD0525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" y="1371600"/>
            <a:ext cx="4686300" cy="48006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upconvert.m</a:t>
            </a: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Demonstrates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upconversion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downconversion</a:t>
            </a: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by Prof. Brian L. Evans,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bevans@ece.utexas.edu</a:t>
            </a: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The University of Texas at Austin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August 28, 2015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This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Matlab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script will play three sounds: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(1) low-frequency signal (baseband signal)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(2) modulated signal centered at a higher frequency,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(3) the demodulated signal,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The demodulated signal consists of the baseband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signal plus some higher frequency artifacts.</a:t>
            </a:r>
          </a:p>
          <a:p>
            <a:pPr marL="0" indent="0">
              <a:buFontTx/>
              <a:buNone/>
              <a:defRPr/>
            </a:pPr>
            <a:endParaRPr lang="en-US" sz="105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fs = 44100;          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Sampling rate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Ts = 1/fs;           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Sampling time</a:t>
            </a:r>
          </a:p>
          <a:p>
            <a:pPr marL="0" indent="0">
              <a:buFontTx/>
              <a:buNone/>
              <a:defRPr/>
            </a:pP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tmax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10;           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Signals last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tmax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seconds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 = 0 : Ts : </a:t>
            </a: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tmax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  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Vector of time samples</a:t>
            </a:r>
            <a:b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05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Generate baseband signal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 = 440;            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Middle 'A' on Western scale</a:t>
            </a:r>
          </a:p>
          <a:p>
            <a:pPr marL="0" indent="0">
              <a:buFontTx/>
              <a:buNone/>
              <a:defRPr/>
            </a:pP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basebandInput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cos(2*pi*f1*t);</a:t>
            </a:r>
          </a:p>
          <a:p>
            <a:pPr marL="0" indent="0">
              <a:buFontTx/>
              <a:buNone/>
              <a:defRPr/>
            </a:pPr>
            <a:endParaRPr lang="en-US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0C34EAB-AAB9-BCF1-B055-1298DADDD7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305300" cy="51054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Modulate/upconvert baseband signal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to be centered at frequency fc 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fc = 8*f1;           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3 octaves above f1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carrier = cos(2*pi*fc*t);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modulated = </a:t>
            </a: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basebandInput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.* carrier;</a:t>
            </a:r>
          </a:p>
          <a:p>
            <a:pPr marL="0" indent="0">
              <a:buFontTx/>
              <a:buNone/>
              <a:defRPr/>
            </a:pP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Demodulate/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downconvert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modulated signal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1. Modulate using the same carrier signal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(causes gain to be reduced by 1/2)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2. Apply lowpass filter to extract baseband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(and multiply by 2 of compensate for step 1)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Use same carrier frequency fc as in modulation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carrier = cos(2*pi*fc*t);</a:t>
            </a:r>
          </a:p>
          <a:p>
            <a:pPr marL="0" indent="0">
              <a:buFontTx/>
              <a:buNone/>
              <a:defRPr/>
            </a:pP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modulateAgain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modulated .* carrier;</a:t>
            </a:r>
          </a:p>
          <a:p>
            <a:pPr marL="0" indent="0">
              <a:buFontTx/>
              <a:buNone/>
              <a:defRPr/>
            </a:pPr>
            <a:endParaRPr lang="en-US" sz="105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Tx/>
              <a:buNone/>
              <a:defRPr/>
            </a:pP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FIRlength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floor(fs/(2*f1));</a:t>
            </a:r>
          </a:p>
          <a:p>
            <a:pPr marL="0" indent="0">
              <a:buFontTx/>
              <a:buNone/>
              <a:defRPr/>
            </a:pP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lowpassCoeffs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ones(1, </a:t>
            </a: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FIRlength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/ </a:t>
            </a: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FIRlength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FontTx/>
              <a:buNone/>
              <a:defRPr/>
            </a:pP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basebandOutput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2*filter(</a:t>
            </a: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lowpassCoeffs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1, </a:t>
            </a: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modulateAgain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FontTx/>
              <a:buNone/>
              <a:defRPr/>
            </a:pPr>
            <a:endParaRPr lang="en-US" sz="105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Playback signals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sound(</a:t>
            </a: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basebandInput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fs);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pause(tmax+1);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sound(modulated, fs);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pause(tmax+1);</a:t>
            </a:r>
          </a:p>
          <a:p>
            <a:pPr marL="0" indent="0">
              <a:buFontTx/>
              <a:buNone/>
              <a:defRPr/>
            </a:pP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sound(</a:t>
            </a:r>
            <a:r>
              <a:rPr lang="en-US" sz="105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basebandOutput</a:t>
            </a:r>
            <a:r>
              <a: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fs);</a:t>
            </a:r>
          </a:p>
        </p:txBody>
      </p:sp>
      <p:sp>
        <p:nvSpPr>
          <p:cNvPr id="30724" name="Rectangle 6">
            <a:extLst>
              <a:ext uri="{FF2B5EF4-FFF2-40B4-BE49-F238E27FC236}">
                <a16:creationId xmlns:a16="http://schemas.microsoft.com/office/drawing/2014/main" id="{57457B88-C90B-545E-CD0C-3C8C3F83943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11FD7C6F-180D-6D43-A096-3A1C549A6B4D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0725" name="Text Box 2073">
            <a:extLst>
              <a:ext uri="{FF2B5EF4-FFF2-40B4-BE49-F238E27FC236}">
                <a16:creationId xmlns:a16="http://schemas.microsoft.com/office/drawing/2014/main" id="{08809279-886F-47BF-0B66-99153CA1F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Amplitude Modulation</a:t>
            </a:r>
          </a:p>
        </p:txBody>
      </p:sp>
      <p:sp>
        <p:nvSpPr>
          <p:cNvPr id="7" name="Text Box 6">
            <a:hlinkClick r:id="rId2"/>
            <a:extLst>
              <a:ext uri="{FF2B5EF4-FFF2-40B4-BE49-F238E27FC236}">
                <a16:creationId xmlns:a16="http://schemas.microsoft.com/office/drawing/2014/main" id="{0ECB42E1-35F4-DFDB-1D7F-783EE39B1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4953000"/>
            <a:ext cx="1905000" cy="9239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See handout on designing averaging filters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5">
            <a:extLst>
              <a:ext uri="{FF2B5EF4-FFF2-40B4-BE49-F238E27FC236}">
                <a16:creationId xmlns:a16="http://schemas.microsoft.com/office/drawing/2014/main" id="{2463FB2D-1A7F-9794-648C-A5A45E5ECF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Sinusoidal Mod/Demod Demo #2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CE487F-A4E9-6FF7-FB3D-B3A48D0996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" y="1371600"/>
            <a:ext cx="4686300" cy="4419600"/>
          </a:xfrm>
        </p:spPr>
        <p:txBody>
          <a:bodyPr/>
          <a:lstStyle/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upconvertGong.m</a:t>
            </a: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Demonstrates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upconversion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downconversion</a:t>
            </a: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by Prof. Brian L. Evans,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bevans@ece.utexas.edu</a:t>
            </a: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The University of Texas at Austin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Original version: August 28, 2015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Current version:  February 5, 2016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This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Matlab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script will play three sounds: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(1) low-frequency signal (baseband signal)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(2) upconverted signal centered at a higher frequency,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(3) the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downconverted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signal,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The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downconverted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signal consists of the baseband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signal plus some higher frequency artifacts.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Note: The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gong.wav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file must be on your path.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addpath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('/Users/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brianevans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/Documents/Courses/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SDRBook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/SRD-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MatlabFiles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/SRD -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MatlabFiles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9474DA8-D19A-8649-FDCC-EDCD11F27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457700" cy="4419600"/>
          </a:xfrm>
        </p:spPr>
        <p:txBody>
          <a:bodyPr/>
          <a:lstStyle/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Read gong signal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Dominant frequencies 520 (C5), 630, and 660 Hz (E5) from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plotting spectrum: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plotspec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basebandInput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1/fs)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Maximum frequency of interest, f1, is 660 Hz.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basebandInput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fs] =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audioread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gong.wav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basebandInput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basebandInput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 = 660;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Ts = 1/fs;                    %%% Sampling time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numSamples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length(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basebandInput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= 1 :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numSamples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 = n * Ts;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tmax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Ts *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numSamples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Upconvert using sinusoidal amplitude modulation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to be centered at frequency fc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fc = 4*f1;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carrier = cos(2*pi*fc*t);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modulated =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basebandInput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.* carrier;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1748" name="Text Box 2073">
            <a:extLst>
              <a:ext uri="{FF2B5EF4-FFF2-40B4-BE49-F238E27FC236}">
                <a16:creationId xmlns:a16="http://schemas.microsoft.com/office/drawing/2014/main" id="{4ADA402A-687A-11AB-5949-95D5E8647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Amplitude Modulation</a:t>
            </a:r>
          </a:p>
        </p:txBody>
      </p:sp>
      <p:sp>
        <p:nvSpPr>
          <p:cNvPr id="31749" name="Rectangle 6">
            <a:extLst>
              <a:ext uri="{FF2B5EF4-FFF2-40B4-BE49-F238E27FC236}">
                <a16:creationId xmlns:a16="http://schemas.microsoft.com/office/drawing/2014/main" id="{641DEF23-8B20-245F-AC49-9ACD30B9E59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8C9BC797-CC75-CC4F-8C99-41E587B5CF61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5">
            <a:extLst>
              <a:ext uri="{FF2B5EF4-FFF2-40B4-BE49-F238E27FC236}">
                <a16:creationId xmlns:a16="http://schemas.microsoft.com/office/drawing/2014/main" id="{0A4AD54F-5EEF-A001-3D4D-5C4F62857F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Sinusoidal Mod/Demod Demo #2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372D61-7F4C-102E-F6BD-AFCBD9EBDC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" y="1371600"/>
            <a:ext cx="4876800" cy="5257800"/>
          </a:xfrm>
        </p:spPr>
        <p:txBody>
          <a:bodyPr/>
          <a:lstStyle/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Downconvert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by sinusoidal amplitude demodulation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1. Modulate using the same carrier signal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(causes gain to be reduced by 1/2).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Assume knowledge of carrier frequency fc 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used in modulation/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upconversion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2. Apply lowpass filter to extract baseband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(and multiply by 2 of compensate for step 1).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Use averaging lowpass filter of length N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which has null bandwidth B = 2 pi / N.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In sinusoidal amplitude demodulation, baseband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bandwith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 Hz is f1.  We can the solve for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N in B = 2 pi / N = 2 pi f1 / fs, which gives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    N = fs / f1 (converted to integer).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carrier = cos(2*pi*fc*t);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modulateAgain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modulated .* carrier; 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FIRlength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floor(fs/f1);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lowpassCoeffs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ones(1,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FIRlength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/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FIRlength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basebandOutput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2*filter(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lowpassCoeffs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1,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modulateAgain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endParaRPr lang="en-US" sz="105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%%% Playback signals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sound(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basebandInput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fs);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pause(tmax+1);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sound(modulated, fs);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pause(tmax+1);</a:t>
            </a:r>
          </a:p>
          <a:p>
            <a:pPr marL="0" indent="0">
              <a:spcBef>
                <a:spcPts val="252"/>
              </a:spcBef>
              <a:buFontTx/>
              <a:buNone/>
              <a:defRPr/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sound(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basebandOutput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fs);</a:t>
            </a:r>
          </a:p>
        </p:txBody>
      </p:sp>
      <p:sp>
        <p:nvSpPr>
          <p:cNvPr id="32771" name="Text Box 2073">
            <a:extLst>
              <a:ext uri="{FF2B5EF4-FFF2-40B4-BE49-F238E27FC236}">
                <a16:creationId xmlns:a16="http://schemas.microsoft.com/office/drawing/2014/main" id="{AA098E8C-335A-4A8A-1EFD-B15182F9A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Amplitude Modulation</a:t>
            </a:r>
          </a:p>
        </p:txBody>
      </p:sp>
      <p:sp>
        <p:nvSpPr>
          <p:cNvPr id="32772" name="Rectangle 6">
            <a:extLst>
              <a:ext uri="{FF2B5EF4-FFF2-40B4-BE49-F238E27FC236}">
                <a16:creationId xmlns:a16="http://schemas.microsoft.com/office/drawing/2014/main" id="{1E830EA4-C257-3ACC-94C1-8E33C19CEBB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346B9DC3-726F-344E-B183-F89D8B278214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2773" name="TextBox 1">
            <a:extLst>
              <a:ext uri="{FF2B5EF4-FFF2-40B4-BE49-F238E27FC236}">
                <a16:creationId xmlns:a16="http://schemas.microsoft.com/office/drawing/2014/main" id="{45F8C3E8-0FD0-7298-5A15-60216BF8D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1524000"/>
            <a:ext cx="1905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0">
                <a:solidFill>
                  <a:schemeClr val="tx1"/>
                </a:solidFill>
              </a:rPr>
              <a:t>Baseband signal (gong)</a:t>
            </a:r>
          </a:p>
        </p:txBody>
      </p:sp>
      <p:sp>
        <p:nvSpPr>
          <p:cNvPr id="32774" name="TextBox 6">
            <a:extLst>
              <a:ext uri="{FF2B5EF4-FFF2-40B4-BE49-F238E27FC236}">
                <a16:creationId xmlns:a16="http://schemas.microsoft.com/office/drawing/2014/main" id="{F55C6299-B843-8D02-5588-8FF01E933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0300" y="2736850"/>
            <a:ext cx="2057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400" b="0">
                <a:solidFill>
                  <a:schemeClr val="tx1"/>
                </a:solidFill>
              </a:rPr>
              <a:t>Modulated signal</a:t>
            </a:r>
          </a:p>
        </p:txBody>
      </p:sp>
      <p:sp>
        <p:nvSpPr>
          <p:cNvPr id="32775" name="TextBox 7">
            <a:extLst>
              <a:ext uri="{FF2B5EF4-FFF2-40B4-BE49-F238E27FC236}">
                <a16:creationId xmlns:a16="http://schemas.microsoft.com/office/drawing/2014/main" id="{74C50E39-3FE6-DA22-2784-A84106138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3949700"/>
            <a:ext cx="21717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0">
                <a:solidFill>
                  <a:schemeClr val="tx1"/>
                </a:solidFill>
              </a:rPr>
              <a:t>Demodulated signal</a:t>
            </a:r>
          </a:p>
        </p:txBody>
      </p:sp>
      <p:pic>
        <p:nvPicPr>
          <p:cNvPr id="3" name="SinusoidalDemo1Baseband.wav" descr="SinusoidalDemo1Baseband.wav">
            <a:hlinkClick r:id="" action="ppaction://media"/>
            <a:extLst>
              <a:ext uri="{FF2B5EF4-FFF2-40B4-BE49-F238E27FC236}">
                <a16:creationId xmlns:a16="http://schemas.microsoft.com/office/drawing/2014/main" id="{B05F3618-9666-0FA4-FC81-A1AB0774B443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1541463"/>
            <a:ext cx="812800" cy="8128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SinusoidalDemo1Modulated.wav" descr="SinusoidalDemo1Modulated.wav">
            <a:hlinkClick r:id="" action="ppaction://media"/>
            <a:extLst>
              <a:ext uri="{FF2B5EF4-FFF2-40B4-BE49-F238E27FC236}">
                <a16:creationId xmlns:a16="http://schemas.microsoft.com/office/drawing/2014/main" id="{7A655D1A-3FA3-85D7-1ACE-9C4671EB1D63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2746375"/>
            <a:ext cx="812800" cy="812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SinusoidalDemo1BasedbandDemod.wav" descr="SinusoidalDemo1BasedbandDemod.wav">
            <a:hlinkClick r:id="" action="ppaction://media"/>
            <a:extLst>
              <a:ext uri="{FF2B5EF4-FFF2-40B4-BE49-F238E27FC236}">
                <a16:creationId xmlns:a16="http://schemas.microsoft.com/office/drawing/2014/main" id="{F6ED08A0-8A78-3C9C-DA02-90F7F19B0380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3949700"/>
            <a:ext cx="812800" cy="8128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6">
            <a:hlinkClick r:id="rId9"/>
            <a:extLst>
              <a:ext uri="{FF2B5EF4-FFF2-40B4-BE49-F238E27FC236}">
                <a16:creationId xmlns:a16="http://schemas.microsoft.com/office/drawing/2014/main" id="{1C7A10F2-EA6E-4B31-6299-55E13F610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5248275"/>
            <a:ext cx="1905000" cy="9239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See handout on designing averaging filters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7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7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2773" grpId="0"/>
      <p:bldP spid="32774" grpId="0"/>
      <p:bldP spid="32775" grpId="0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>
            <a:extLst>
              <a:ext uri="{FF2B5EF4-FFF2-40B4-BE49-F238E27FC236}">
                <a16:creationId xmlns:a16="http://schemas.microsoft.com/office/drawing/2014/main" id="{9333F744-F7B8-C800-E2D9-35FD5CE674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Use Bandwidth Efficiently?</a:t>
            </a:r>
          </a:p>
        </p:txBody>
      </p:sp>
      <p:sp>
        <p:nvSpPr>
          <p:cNvPr id="33794" name="Slide Number Placeholder 3">
            <a:extLst>
              <a:ext uri="{FF2B5EF4-FFF2-40B4-BE49-F238E27FC236}">
                <a16:creationId xmlns:a16="http://schemas.microsoft.com/office/drawing/2014/main" id="{ECD8BB38-FF2B-FC20-5EE1-FA1FB89930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5ECAAA04-55BE-9046-83BC-7C9DD9A7DADD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grpSp>
        <p:nvGrpSpPr>
          <p:cNvPr id="24580" name="Group 92" descr="Quadrature amplitude modulation transmitter in continuous time.">
            <a:extLst>
              <a:ext uri="{FF2B5EF4-FFF2-40B4-BE49-F238E27FC236}">
                <a16:creationId xmlns:a16="http://schemas.microsoft.com/office/drawing/2014/main" id="{668D8274-A885-D62C-189F-C13C439038F3}"/>
              </a:ext>
            </a:extLst>
          </p:cNvPr>
          <p:cNvGrpSpPr>
            <a:grpSpLocks/>
          </p:cNvGrpSpPr>
          <p:nvPr/>
        </p:nvGrpSpPr>
        <p:grpSpPr bwMode="auto">
          <a:xfrm>
            <a:off x="5181600" y="1447800"/>
            <a:ext cx="3810000" cy="3074988"/>
            <a:chOff x="4495800" y="2743200"/>
            <a:chExt cx="3810000" cy="3075301"/>
          </a:xfrm>
        </p:grpSpPr>
        <p:sp>
          <p:nvSpPr>
            <p:cNvPr id="33801" name="Line 4">
              <a:extLst>
                <a:ext uri="{FF2B5EF4-FFF2-40B4-BE49-F238E27FC236}">
                  <a16:creationId xmlns:a16="http://schemas.microsoft.com/office/drawing/2014/main" id="{40F83040-AB96-EF96-0AC9-B4CB24F869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41925" y="3043237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2" name="Line 11">
              <a:extLst>
                <a:ext uri="{FF2B5EF4-FFF2-40B4-BE49-F238E27FC236}">
                  <a16:creationId xmlns:a16="http://schemas.microsoft.com/office/drawing/2014/main" id="{FB0574E0-1A58-9F70-DEB9-D13303742E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43775" y="3050998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3" name="Oval 12">
              <a:extLst>
                <a:ext uri="{FF2B5EF4-FFF2-40B4-BE49-F238E27FC236}">
                  <a16:creationId xmlns:a16="http://schemas.microsoft.com/office/drawing/2014/main" id="{A91277C8-9ADD-FF93-702A-F1B330919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3412" y="2795587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3200" b="0">
                <a:solidFill>
                  <a:schemeClr val="tx1"/>
                </a:solidFill>
              </a:endParaRPr>
            </a:p>
          </p:txBody>
        </p:sp>
        <p:sp>
          <p:nvSpPr>
            <p:cNvPr id="33804" name="Line 13">
              <a:extLst>
                <a:ext uri="{FF2B5EF4-FFF2-40B4-BE49-F238E27FC236}">
                  <a16:creationId xmlns:a16="http://schemas.microsoft.com/office/drawing/2014/main" id="{795F753C-61BA-2C03-8DAD-86B9D53605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612" y="287178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5" name="Line 14">
              <a:extLst>
                <a:ext uri="{FF2B5EF4-FFF2-40B4-BE49-F238E27FC236}">
                  <a16:creationId xmlns:a16="http://schemas.microsoft.com/office/drawing/2014/main" id="{DAC3037F-63A9-3A3C-19AE-449BBD8FE9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89612" y="287178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6" name="Line 15">
              <a:extLst>
                <a:ext uri="{FF2B5EF4-FFF2-40B4-BE49-F238E27FC236}">
                  <a16:creationId xmlns:a16="http://schemas.microsoft.com/office/drawing/2014/main" id="{EFE64339-BB0D-A7F7-249F-FCB953C900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99162" y="3309937"/>
              <a:ext cx="1588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7" name="Oval 16">
              <a:extLst>
                <a:ext uri="{FF2B5EF4-FFF2-40B4-BE49-F238E27FC236}">
                  <a16:creationId xmlns:a16="http://schemas.microsoft.com/office/drawing/2014/main" id="{CB2A32C5-3DDB-47B6-20B8-F2297328F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9775" y="3592512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33808" name="Text Box 17">
              <a:extLst>
                <a:ext uri="{FF2B5EF4-FFF2-40B4-BE49-F238E27FC236}">
                  <a16:creationId xmlns:a16="http://schemas.microsoft.com/office/drawing/2014/main" id="{BB0E39AA-9993-3B78-7C35-D9CF3D1698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50" y="3424237"/>
              <a:ext cx="1576387" cy="794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cos(</a:t>
              </a:r>
              <a:r>
                <a:rPr lang="en-US" altLang="en-US" sz="2400" b="0" i="1">
                  <a:solidFill>
                    <a:schemeClr val="tx1"/>
                  </a:solidFill>
                  <a:sym typeface="Symbol" pitchFamily="2" charset="2"/>
                </a:rPr>
                <a:t></a:t>
              </a:r>
              <a:r>
                <a:rPr lang="en-US" altLang="en-US" sz="2400" b="0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2400" b="0">
                  <a:solidFill>
                    <a:schemeClr val="tx1"/>
                  </a:solidFill>
                </a:rPr>
                <a:t> </a:t>
              </a:r>
              <a:r>
                <a:rPr lang="en-US" altLang="en-US" sz="2400" b="0" i="1">
                  <a:solidFill>
                    <a:schemeClr val="tx1"/>
                  </a:solidFill>
                </a:rPr>
                <a:t>t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3809" name="Text Box 28">
              <a:extLst>
                <a:ext uri="{FF2B5EF4-FFF2-40B4-BE49-F238E27FC236}">
                  <a16:creationId xmlns:a16="http://schemas.microsoft.com/office/drawing/2014/main" id="{0595B3D3-82C9-6F25-B990-DEAE756FA0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60975" y="5024437"/>
              <a:ext cx="1576387" cy="794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sin(</a:t>
              </a:r>
              <a:r>
                <a:rPr lang="en-US" altLang="en-US" sz="2400" b="0" i="1">
                  <a:solidFill>
                    <a:schemeClr val="tx1"/>
                  </a:solidFill>
                  <a:sym typeface="Symbol" pitchFamily="2" charset="2"/>
                </a:rPr>
                <a:t></a:t>
              </a:r>
              <a:r>
                <a:rPr lang="en-US" altLang="en-US" sz="2400" b="0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2400" b="0" i="1">
                  <a:solidFill>
                    <a:schemeClr val="tx1"/>
                  </a:solidFill>
                </a:rPr>
                <a:t> t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3810" name="Line 29">
              <a:extLst>
                <a:ext uri="{FF2B5EF4-FFF2-40B4-BE49-F238E27FC236}">
                  <a16:creationId xmlns:a16="http://schemas.microsoft.com/office/drawing/2014/main" id="{C169F18D-2832-2D41-B7C0-E72352A9BE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4250" y="4098748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1" name="Line 31">
              <a:extLst>
                <a:ext uri="{FF2B5EF4-FFF2-40B4-BE49-F238E27FC236}">
                  <a16:creationId xmlns:a16="http://schemas.microsoft.com/office/drawing/2014/main" id="{216C13EB-DE66-FE22-F042-10B55FD4CD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8400" y="3048000"/>
              <a:ext cx="1079500" cy="3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2" name="Line 32">
              <a:extLst>
                <a:ext uri="{FF2B5EF4-FFF2-40B4-BE49-F238E27FC236}">
                  <a16:creationId xmlns:a16="http://schemas.microsoft.com/office/drawing/2014/main" id="{466D4F43-0D28-7D27-2B5B-16C2A11AFD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0000" y="3881437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3" name="Line 45">
              <a:extLst>
                <a:ext uri="{FF2B5EF4-FFF2-40B4-BE49-F238E27FC236}">
                  <a16:creationId xmlns:a16="http://schemas.microsoft.com/office/drawing/2014/main" id="{2916D180-5BEF-B2D8-B7EB-02C51549B8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1362" y="3290887"/>
              <a:ext cx="0" cy="190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4" name="Line 46">
              <a:extLst>
                <a:ext uri="{FF2B5EF4-FFF2-40B4-BE49-F238E27FC236}">
                  <a16:creationId xmlns:a16="http://schemas.microsoft.com/office/drawing/2014/main" id="{D00B79B1-F9D5-34E8-51BC-C7D2E5CC86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96112" y="3386137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5" name="Line 47">
              <a:extLst>
                <a:ext uri="{FF2B5EF4-FFF2-40B4-BE49-F238E27FC236}">
                  <a16:creationId xmlns:a16="http://schemas.microsoft.com/office/drawing/2014/main" id="{577AFFCD-6C66-15F4-9CCF-C2F5AE5B6D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96112" y="4281487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6" name="Line 51">
              <a:extLst>
                <a:ext uri="{FF2B5EF4-FFF2-40B4-BE49-F238E27FC236}">
                  <a16:creationId xmlns:a16="http://schemas.microsoft.com/office/drawing/2014/main" id="{6D87506A-81C9-DCF7-A5E1-6CD9CCEE26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80112" y="4991100"/>
              <a:ext cx="1588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7" name="TextBox 76">
              <a:extLst>
                <a:ext uri="{FF2B5EF4-FFF2-40B4-BE49-F238E27FC236}">
                  <a16:creationId xmlns:a16="http://schemas.microsoft.com/office/drawing/2014/main" id="{0C722379-2144-4042-2535-C6331A902E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5800" y="2743200"/>
              <a:ext cx="762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  <a:r>
                <a:rPr lang="en-US" altLang="en-US" sz="2400" b="0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</a:rPr>
                <a:t>t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3818" name="Line 4">
              <a:extLst>
                <a:ext uri="{FF2B5EF4-FFF2-40B4-BE49-F238E27FC236}">
                  <a16:creationId xmlns:a16="http://schemas.microsoft.com/office/drawing/2014/main" id="{2A9E242D-B77A-25D5-78A2-EBE0B8E193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41925" y="4651552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9" name="Oval 12">
              <a:extLst>
                <a:ext uri="{FF2B5EF4-FFF2-40B4-BE49-F238E27FC236}">
                  <a16:creationId xmlns:a16="http://schemas.microsoft.com/office/drawing/2014/main" id="{219A96F5-23EE-A05E-EC13-A5D3B0966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3412" y="4403902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3200" b="0">
                <a:solidFill>
                  <a:schemeClr val="tx1"/>
                </a:solidFill>
              </a:endParaRPr>
            </a:p>
          </p:txBody>
        </p:sp>
        <p:sp>
          <p:nvSpPr>
            <p:cNvPr id="33820" name="Line 13">
              <a:extLst>
                <a:ext uri="{FF2B5EF4-FFF2-40B4-BE49-F238E27FC236}">
                  <a16:creationId xmlns:a16="http://schemas.microsoft.com/office/drawing/2014/main" id="{1F472599-6173-E1A2-4D4B-2840DFBE6D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612" y="4480102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1" name="Line 14">
              <a:extLst>
                <a:ext uri="{FF2B5EF4-FFF2-40B4-BE49-F238E27FC236}">
                  <a16:creationId xmlns:a16="http://schemas.microsoft.com/office/drawing/2014/main" id="{C48231A9-32F4-C26B-3C79-B455F17995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89612" y="4480102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2" name="Line 31">
              <a:extLst>
                <a:ext uri="{FF2B5EF4-FFF2-40B4-BE49-F238E27FC236}">
                  <a16:creationId xmlns:a16="http://schemas.microsoft.com/office/drawing/2014/main" id="{5A437C48-4278-501D-7063-E0DC17B92E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8400" y="4659490"/>
              <a:ext cx="1079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3" name="TextBox 89">
              <a:extLst>
                <a:ext uri="{FF2B5EF4-FFF2-40B4-BE49-F238E27FC236}">
                  <a16:creationId xmlns:a16="http://schemas.microsoft.com/office/drawing/2014/main" id="{D6EA8245-65DD-61F1-6673-677765736B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5800" y="4308652"/>
              <a:ext cx="762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  <a:r>
                <a:rPr lang="en-US" altLang="en-US" sz="2400" b="0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</a:rPr>
                <a:t>t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3824" name="TextBox 90">
              <a:extLst>
                <a:ext uri="{FF2B5EF4-FFF2-40B4-BE49-F238E27FC236}">
                  <a16:creationId xmlns:a16="http://schemas.microsoft.com/office/drawing/2014/main" id="{80895765-840B-DD11-CEDD-0031FAA4AE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0000" y="3276600"/>
              <a:ext cx="685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s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</a:rPr>
                <a:t>t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</p:grpSp>
      <p:graphicFrame>
        <p:nvGraphicFramePr>
          <p:cNvPr id="24581" name="Object 52">
            <a:extLst>
              <a:ext uri="{FF2B5EF4-FFF2-40B4-BE49-F238E27FC236}">
                <a16:creationId xmlns:a16="http://schemas.microsoft.com/office/drawing/2014/main" id="{E7279F79-8BCD-8E39-847C-DCBE4FBB930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4572000"/>
          <a:ext cx="74676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3624400" imgH="9067800" progId="Equation.3">
                  <p:embed/>
                </p:oleObj>
              </mc:Choice>
              <mc:Fallback>
                <p:oleObj name="Equation" r:id="rId2" imgW="93624400" imgH="90678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572000"/>
                        <a:ext cx="74676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Text Box 2073">
            <a:extLst>
              <a:ext uri="{FF2B5EF4-FFF2-40B4-BE49-F238E27FC236}">
                <a16:creationId xmlns:a16="http://schemas.microsoft.com/office/drawing/2014/main" id="{C5AF383F-8765-C143-E431-E2412647F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Amplitude Modulation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26C72D93-89E2-3668-CE31-9222C57B4F36}"/>
              </a:ext>
            </a:extLst>
          </p:cNvPr>
          <p:cNvSpPr txBox="1">
            <a:spLocks/>
          </p:cNvSpPr>
          <p:nvPr/>
        </p:nvSpPr>
        <p:spPr bwMode="auto">
          <a:xfrm>
            <a:off x="457200" y="5257800"/>
            <a:ext cx="8077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1800"/>
              </a:spcBef>
            </a:pPr>
            <a:r>
              <a:rPr lang="en-US" altLang="en-US"/>
              <a:t>Cosine modulated signal is in theory </a:t>
            </a:r>
            <a:r>
              <a:rPr lang="en-US" altLang="en-US" i="1"/>
              <a:t>orthogonal</a:t>
            </a:r>
            <a:r>
              <a:rPr lang="en-US" altLang="en-US"/>
              <a:t> to sine modulated signal at transmitter</a:t>
            </a:r>
          </a:p>
          <a:p>
            <a:pPr lvl="1">
              <a:buFontTx/>
              <a:buNone/>
            </a:pPr>
            <a:r>
              <a:rPr lang="en-US" altLang="en-US"/>
              <a:t>Receiver separates </a:t>
            </a:r>
            <a:r>
              <a:rPr lang="en-US" altLang="en-US" i="1"/>
              <a:t>x</a:t>
            </a:r>
            <a:r>
              <a:rPr lang="en-US" altLang="en-US" baseline="-25000"/>
              <a:t>1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and </a:t>
            </a:r>
            <a:r>
              <a:rPr lang="en-US" altLang="en-US" i="1"/>
              <a:t>x</a:t>
            </a:r>
            <a:r>
              <a:rPr lang="en-US" altLang="en-US" baseline="-25000"/>
              <a:t>2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through demodulation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B201F216-7263-30E1-65EE-758A39757CEE}"/>
              </a:ext>
            </a:extLst>
          </p:cNvPr>
          <p:cNvSpPr txBox="1">
            <a:spLocks/>
          </p:cNvSpPr>
          <p:nvPr/>
        </p:nvSpPr>
        <p:spPr bwMode="auto">
          <a:xfrm>
            <a:off x="457200" y="2362200"/>
            <a:ext cx="4784725" cy="1752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kern="0" dirty="0">
                <a:latin typeface="+mn-lt"/>
                <a:cs typeface="ＭＳ Ｐゴシック" charset="0"/>
              </a:rPr>
              <a:t>Quadrature Amplitude </a:t>
            </a:r>
            <a:br>
              <a:rPr lang="en-US" altLang="en-US" kern="0" dirty="0">
                <a:latin typeface="+mn-lt"/>
                <a:cs typeface="ＭＳ Ｐゴシック" charset="0"/>
              </a:rPr>
            </a:br>
            <a:r>
              <a:rPr lang="en-US" altLang="en-US" kern="0" dirty="0">
                <a:latin typeface="+mn-lt"/>
                <a:cs typeface="ＭＳ Ｐゴシック" charset="0"/>
              </a:rPr>
              <a:t>Modulation (QAM)</a:t>
            </a:r>
          </a:p>
          <a:p>
            <a:pPr lvl="1">
              <a:buFontTx/>
              <a:buNone/>
              <a:defRPr/>
            </a:pPr>
            <a:r>
              <a:rPr lang="en-US" altLang="en-US" dirty="0"/>
              <a:t>Send two baseband signals in same transmission bandwidth</a:t>
            </a:r>
          </a:p>
          <a:p>
            <a:pPr lvl="1">
              <a:buFontTx/>
              <a:buNone/>
              <a:defRPr/>
            </a:pPr>
            <a:r>
              <a:rPr lang="en-US" altLang="en-US" dirty="0"/>
              <a:t>Used in LTE, Wi-Fi, cable, …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08E3019C-FA1D-E24E-9900-E5C371EA1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088" y="1447800"/>
            <a:ext cx="5459412" cy="9445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Sinusoidal mod doubles transmission bandwidth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6">
            <a:extLst>
              <a:ext uri="{FF2B5EF4-FFF2-40B4-BE49-F238E27FC236}">
                <a16:creationId xmlns:a16="http://schemas.microsoft.com/office/drawing/2014/main" id="{0DCBDEEA-63FF-DDC4-440C-7C8233711B8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F83A17F2-FB61-9140-B337-EF038060593D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4818" name="Rectangle 5">
            <a:extLst>
              <a:ext uri="{FF2B5EF4-FFF2-40B4-BE49-F238E27FC236}">
                <a16:creationId xmlns:a16="http://schemas.microsoft.com/office/drawing/2014/main" id="{429E95B1-110B-54D3-C861-4231C92F04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Lab 2: Sinusoidal Generation</a:t>
            </a:r>
          </a:p>
        </p:txBody>
      </p:sp>
      <p:sp>
        <p:nvSpPr>
          <p:cNvPr id="34819" name="Rectangle 6">
            <a:extLst>
              <a:ext uri="{FF2B5EF4-FFF2-40B4-BE49-F238E27FC236}">
                <a16:creationId xmlns:a16="http://schemas.microsoft.com/office/drawing/2014/main" id="{4336D482-4647-A78E-F41F-167FF85224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0292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Sampling</a:t>
            </a:r>
          </a:p>
        </p:txBody>
      </p:sp>
      <p:pic>
        <p:nvPicPr>
          <p:cNvPr id="25604" name="Picture 4" descr="Oscilloscope displaying a square wave, sinusoidal signal and noise.">
            <a:extLst>
              <a:ext uri="{FF2B5EF4-FFF2-40B4-BE49-F238E27FC236}">
                <a16:creationId xmlns:a16="http://schemas.microsoft.com/office/drawing/2014/main" id="{A1A436DC-8990-7411-F5C0-FB667A3F6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38" y="2616200"/>
            <a:ext cx="3124200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 Box 241">
            <a:extLst>
              <a:ext uri="{FF2B5EF4-FFF2-40B4-BE49-F238E27FC236}">
                <a16:creationId xmlns:a16="http://schemas.microsoft.com/office/drawing/2014/main" id="{E283C267-85F1-9011-8F8A-FE2E183012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Generation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1D2FF5-4517-9265-1BF9-55161C170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962400"/>
            <a:ext cx="5029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Output waveform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Digital-to-analog (D/A) conversion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C8A351C-BEB4-8742-DECD-A99AAECC6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105400"/>
            <a:ext cx="830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Expected outcomes are to understand</a:t>
            </a:r>
            <a:r>
              <a:rPr lang="en-US" altLang="en-US" sz="2400"/>
              <a:t>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Signal quality vs. run-time complexity tradeoffs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4546075E-3D94-44BE-BB99-2F9B41BD0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063750"/>
            <a:ext cx="533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Compute sinusoidal waveform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Math library function call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Difference equation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Lookup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6">
            <a:extLst>
              <a:ext uri="{FF2B5EF4-FFF2-40B4-BE49-F238E27FC236}">
                <a16:creationId xmlns:a16="http://schemas.microsoft.com/office/drawing/2014/main" id="{0849E872-D602-A2A6-5EC1-90CBFF7362C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238AAA11-CA3D-4D42-AEC4-78FE07DBEEC5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C9B98504-054E-E930-6E9F-83ADBEBC92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Sampling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C364349C-1FB0-DE8D-89B9-2A941A899C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1447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Two-sided discrete-time cosine (or sine) signal with fixed-frequency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in rad/sample has form </a:t>
            </a:r>
          </a:p>
          <a:p>
            <a:pPr lvl="1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cos(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</p:txBody>
      </p:sp>
      <p:sp>
        <p:nvSpPr>
          <p:cNvPr id="35844" name="Text Box 7">
            <a:extLst>
              <a:ext uri="{FF2B5EF4-FFF2-40B4-BE49-F238E27FC236}">
                <a16:creationId xmlns:a16="http://schemas.microsoft.com/office/drawing/2014/main" id="{4B7AFA14-95D7-7FBA-DFDE-2B2A4D593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Generation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6028E33-AB8B-9CAF-4AD6-C367EF5EC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895600"/>
            <a:ext cx="8305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4000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One-sided continuous-time analog-amplitude cosine of frequency </a:t>
            </a:r>
            <a:r>
              <a:rPr lang="en-US" altLang="en-US" i="1"/>
              <a:t>f</a:t>
            </a:r>
            <a:r>
              <a:rPr lang="en-US" altLang="en-US" baseline="-25000"/>
              <a:t>0</a:t>
            </a:r>
            <a:r>
              <a:rPr lang="en-US" altLang="en-US"/>
              <a:t> in Hz</a:t>
            </a:r>
          </a:p>
          <a:p>
            <a:pPr lvl="1" algn="ctr">
              <a:buFontTx/>
              <a:buNone/>
            </a:pPr>
            <a:r>
              <a:rPr lang="en-US" altLang="en-US"/>
              <a:t>cos(2 </a:t>
            </a:r>
            <a:r>
              <a:rPr lang="en-US" altLang="en-US">
                <a:sym typeface="Symbol" pitchFamily="2" charset="2"/>
              </a:rPr>
              <a:t></a:t>
            </a:r>
            <a:r>
              <a:rPr lang="en-US" altLang="en-US"/>
              <a:t> </a:t>
            </a:r>
            <a:r>
              <a:rPr lang="en-US" altLang="en-US" i="1"/>
              <a:t>f</a:t>
            </a:r>
            <a:r>
              <a:rPr lang="en-US" altLang="en-US" baseline="-25000"/>
              <a:t>0</a:t>
            </a:r>
            <a:r>
              <a:rPr lang="en-US" altLang="en-US"/>
              <a:t> </a:t>
            </a:r>
            <a:r>
              <a:rPr lang="en-US" altLang="en-US" i="1"/>
              <a:t>t</a:t>
            </a:r>
            <a:r>
              <a:rPr lang="en-US" altLang="en-US"/>
              <a:t>)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94007B23-7B21-11F2-2E4C-071E24C3CE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788" y="4254500"/>
            <a:ext cx="8305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Sample at rate </a:t>
            </a:r>
            <a:r>
              <a:rPr lang="en-US" altLang="en-US" i="1"/>
              <a:t>f</a:t>
            </a:r>
            <a:r>
              <a:rPr lang="en-US" altLang="en-US" baseline="-25000"/>
              <a:t>s</a:t>
            </a:r>
            <a:r>
              <a:rPr lang="en-US" altLang="en-US"/>
              <a:t> by substituting </a:t>
            </a:r>
            <a:r>
              <a:rPr lang="en-US" altLang="en-US" i="1"/>
              <a:t>t</a:t>
            </a:r>
            <a:r>
              <a:rPr lang="en-US" altLang="en-US"/>
              <a:t> = </a:t>
            </a:r>
            <a:r>
              <a:rPr lang="en-US" altLang="en-US" i="1"/>
              <a:t>n</a:t>
            </a:r>
            <a:r>
              <a:rPr lang="en-US" altLang="en-US"/>
              <a:t> </a:t>
            </a:r>
            <a:r>
              <a:rPr lang="en-US" altLang="en-US" i="1"/>
              <a:t>T</a:t>
            </a:r>
            <a:r>
              <a:rPr lang="en-US" altLang="en-US" baseline="-25000"/>
              <a:t>s</a:t>
            </a:r>
            <a:r>
              <a:rPr lang="en-US" altLang="en-US"/>
              <a:t> = </a:t>
            </a:r>
            <a:r>
              <a:rPr lang="en-US" altLang="en-US" i="1"/>
              <a:t>n</a:t>
            </a:r>
            <a:r>
              <a:rPr lang="en-US" altLang="en-US"/>
              <a:t> / </a:t>
            </a:r>
            <a:r>
              <a:rPr lang="en-US" altLang="en-US" i="1"/>
              <a:t>f</a:t>
            </a:r>
            <a:r>
              <a:rPr lang="en-US" altLang="en-US" baseline="-25000"/>
              <a:t>s</a:t>
            </a:r>
            <a:r>
              <a:rPr lang="en-US" altLang="en-US"/>
              <a:t> </a:t>
            </a:r>
          </a:p>
          <a:p>
            <a:pPr lvl="1" algn="ctr">
              <a:buFontTx/>
              <a:buNone/>
            </a:pPr>
            <a:r>
              <a:rPr lang="en-US" altLang="en-US"/>
              <a:t>cos(2 </a:t>
            </a:r>
            <a:r>
              <a:rPr lang="en-US" altLang="en-US">
                <a:sym typeface="Symbol" pitchFamily="2" charset="2"/>
              </a:rPr>
              <a:t></a:t>
            </a:r>
            <a:r>
              <a:rPr lang="en-US" altLang="en-US"/>
              <a:t> (</a:t>
            </a:r>
            <a:r>
              <a:rPr lang="en-US" altLang="en-US" i="1"/>
              <a:t>f</a:t>
            </a:r>
            <a:r>
              <a:rPr lang="en-US" altLang="en-US" baseline="-25000"/>
              <a:t>0</a:t>
            </a:r>
            <a:r>
              <a:rPr lang="en-US" altLang="en-US"/>
              <a:t> / </a:t>
            </a:r>
            <a:r>
              <a:rPr lang="en-US" altLang="en-US" i="1"/>
              <a:t>f</a:t>
            </a:r>
            <a:r>
              <a:rPr lang="en-US" altLang="en-US" baseline="-25000"/>
              <a:t>s</a:t>
            </a:r>
            <a:r>
              <a:rPr lang="en-US" altLang="en-US"/>
              <a:t>) </a:t>
            </a:r>
            <a:r>
              <a:rPr lang="en-US" altLang="en-US" i="1"/>
              <a:t>n</a:t>
            </a:r>
            <a:r>
              <a:rPr lang="en-US" altLang="en-US"/>
              <a:t>)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7FF59B60-B55F-F63B-CA52-05EB39046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106988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Discrete-time frequency </a:t>
            </a:r>
            <a:r>
              <a:rPr lang="en-US" altLang="en-US">
                <a:sym typeface="Symbol" pitchFamily="2" charset="2"/>
              </a:rPr>
              <a:t></a:t>
            </a:r>
            <a:r>
              <a:rPr lang="en-US" altLang="en-US" baseline="-25000"/>
              <a:t>0</a:t>
            </a:r>
            <a:r>
              <a:rPr lang="en-US" altLang="en-US"/>
              <a:t> = 2 </a:t>
            </a:r>
            <a:r>
              <a:rPr lang="en-US" altLang="en-US">
                <a:sym typeface="Symbol" pitchFamily="2" charset="2"/>
              </a:rPr>
              <a:t></a:t>
            </a:r>
            <a:r>
              <a:rPr lang="en-US" altLang="en-US"/>
              <a:t> </a:t>
            </a:r>
            <a:r>
              <a:rPr lang="en-US" altLang="en-US" i="1"/>
              <a:t>f</a:t>
            </a:r>
            <a:r>
              <a:rPr lang="en-US" altLang="en-US" baseline="-25000"/>
              <a:t>0</a:t>
            </a:r>
            <a:r>
              <a:rPr lang="en-US" altLang="en-US"/>
              <a:t> / </a:t>
            </a:r>
            <a:r>
              <a:rPr lang="en-US" altLang="en-US" i="1"/>
              <a:t>f</a:t>
            </a:r>
            <a:r>
              <a:rPr lang="en-US" altLang="en-US" baseline="-25000"/>
              <a:t>s</a:t>
            </a:r>
            <a:r>
              <a:rPr lang="en-US" altLang="en-US" i="1"/>
              <a:t> </a:t>
            </a:r>
            <a:r>
              <a:rPr lang="en-US" altLang="en-US"/>
              <a:t>in units of rad/sample</a:t>
            </a:r>
          </a:p>
          <a:p>
            <a:pPr lvl="1">
              <a:spcAft>
                <a:spcPts val="600"/>
              </a:spcAft>
              <a:buFontTx/>
              <a:buNone/>
            </a:pPr>
            <a:r>
              <a:rPr lang="en-US" altLang="en-US"/>
              <a:t>Example: </a:t>
            </a:r>
            <a:r>
              <a:rPr lang="en-US" altLang="en-US" i="1"/>
              <a:t>f</a:t>
            </a:r>
            <a:r>
              <a:rPr lang="en-US" altLang="en-US" baseline="-25000"/>
              <a:t>0</a:t>
            </a:r>
            <a:r>
              <a:rPr lang="en-US" altLang="en-US"/>
              <a:t> = 1200 Hz and </a:t>
            </a:r>
            <a:r>
              <a:rPr lang="en-US" altLang="en-US" i="1"/>
              <a:t>f</a:t>
            </a:r>
            <a:r>
              <a:rPr lang="en-US" altLang="en-US" baseline="-25000"/>
              <a:t>s</a:t>
            </a:r>
            <a:r>
              <a:rPr lang="en-US" altLang="en-US"/>
              <a:t> = 8000 Hz, </a:t>
            </a:r>
            <a:r>
              <a:rPr lang="en-US" altLang="en-US">
                <a:sym typeface="Symbol" pitchFamily="2" charset="2"/>
              </a:rPr>
              <a:t></a:t>
            </a:r>
            <a:r>
              <a:rPr lang="en-US" altLang="en-US" baseline="-25000"/>
              <a:t>0</a:t>
            </a:r>
            <a:r>
              <a:rPr lang="en-US" altLang="en-US"/>
              <a:t> = 3/10 </a:t>
            </a:r>
            <a:r>
              <a:rPr lang="en-US" altLang="en-US">
                <a:sym typeface="Symbol" pitchFamily="2" charset="2"/>
              </a:rPr>
              <a:t></a:t>
            </a:r>
            <a:endParaRPr lang="en-US" altLang="en-US"/>
          </a:p>
        </p:txBody>
      </p:sp>
      <p:sp>
        <p:nvSpPr>
          <p:cNvPr id="35848" name="Text Box 6">
            <a:extLst>
              <a:ext uri="{FF2B5EF4-FFF2-40B4-BE49-F238E27FC236}">
                <a16:creationId xmlns:a16="http://schemas.microsoft.com/office/drawing/2014/main" id="{0A1BD457-CA57-FD30-9F94-7ECC953060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2538" y="6429375"/>
            <a:ext cx="1852612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Homework 0.3</a:t>
            </a:r>
          </a:p>
        </p:txBody>
      </p:sp>
      <p:sp>
        <p:nvSpPr>
          <p:cNvPr id="35849" name="Text Box 6">
            <a:extLst>
              <a:ext uri="{FF2B5EF4-FFF2-40B4-BE49-F238E27FC236}">
                <a16:creationId xmlns:a16="http://schemas.microsoft.com/office/drawing/2014/main" id="{BB6162BC-8AE2-4C81-6EE9-A471DECF6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9675" y="6424613"/>
            <a:ext cx="2295525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Sampling Theorem?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7" grpId="0"/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026">
            <a:extLst>
              <a:ext uri="{FF2B5EF4-FFF2-40B4-BE49-F238E27FC236}">
                <a16:creationId xmlns:a16="http://schemas.microsoft.com/office/drawing/2014/main" id="{0445486F-0347-3DC3-4285-E0C44A55E3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Sampling Theorem</a:t>
            </a:r>
          </a:p>
        </p:txBody>
      </p:sp>
      <p:sp>
        <p:nvSpPr>
          <p:cNvPr id="21507" name="Rectangle 1027">
            <a:extLst>
              <a:ext uri="{FF2B5EF4-FFF2-40B4-BE49-F238E27FC236}">
                <a16:creationId xmlns:a16="http://schemas.microsoft.com/office/drawing/2014/main" id="{C2D3D7AF-38F9-C7F5-8AA9-9F0BAD45AC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77200" cy="1447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Continuous-time signal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  <a:r>
              <a:rPr lang="en-US" altLang="en-US">
                <a:ea typeface="ＭＳ Ｐゴシック" panose="020B0600070205080204" pitchFamily="34" charset="-128"/>
              </a:rPr>
              <a:t> with frequencies no higher than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f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max</a:t>
            </a:r>
            <a:r>
              <a:rPr lang="en-US" altLang="en-US">
                <a:ea typeface="ＭＳ Ｐゴシック" panose="020B0600070205080204" pitchFamily="34" charset="-128"/>
              </a:rPr>
              <a:t> can be reconstructed from its samples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n T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  <a:r>
              <a:rPr lang="en-US" altLang="en-US">
                <a:ea typeface="ＭＳ Ｐゴシック" panose="020B0600070205080204" pitchFamily="34" charset="-128"/>
              </a:rPr>
              <a:t> if samples taken at rate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f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 &gt; 2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f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max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8" name="Rectangle 1027">
            <a:extLst>
              <a:ext uri="{FF2B5EF4-FFF2-40B4-BE49-F238E27FC236}">
                <a16:creationId xmlns:a16="http://schemas.microsoft.com/office/drawing/2014/main" id="{01CF930E-E01E-24FB-B5CD-7A0B850B40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2889250"/>
            <a:ext cx="83058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Realistic that </a:t>
            </a:r>
            <a:r>
              <a:rPr lang="en-US" altLang="en-US" b="0" i="1">
                <a:solidFill>
                  <a:schemeClr val="tx1"/>
                </a:solidFill>
              </a:rPr>
              <a:t>x</a:t>
            </a:r>
            <a:r>
              <a:rPr lang="en-US" altLang="en-US" b="0">
                <a:solidFill>
                  <a:schemeClr val="tx1"/>
                </a:solidFill>
              </a:rPr>
              <a:t>(</a:t>
            </a:r>
            <a:r>
              <a:rPr lang="en-US" altLang="en-US" b="0" i="1">
                <a:solidFill>
                  <a:schemeClr val="tx1"/>
                </a:solidFill>
              </a:rPr>
              <a:t>t</a:t>
            </a:r>
            <a:r>
              <a:rPr lang="en-US" altLang="en-US" b="0">
                <a:solidFill>
                  <a:schemeClr val="tx1"/>
                </a:solidFill>
              </a:rPr>
              <a:t>)</a:t>
            </a:r>
            <a:r>
              <a:rPr lang="en-US" altLang="en-US"/>
              <a:t> has no freq. content above </a:t>
            </a:r>
            <a:r>
              <a:rPr lang="en-US" altLang="en-US" b="0" i="1">
                <a:solidFill>
                  <a:schemeClr val="tx1"/>
                </a:solidFill>
              </a:rPr>
              <a:t>f</a:t>
            </a:r>
            <a:r>
              <a:rPr lang="en-US" altLang="en-US" b="0" i="1" baseline="-25000">
                <a:solidFill>
                  <a:schemeClr val="tx1"/>
                </a:solidFill>
              </a:rPr>
              <a:t>max </a:t>
            </a:r>
            <a:r>
              <a:rPr lang="en-US" altLang="en-US" b="0" i="1">
                <a:solidFill>
                  <a:schemeClr val="tx1"/>
                </a:solidFill>
              </a:rPr>
              <a:t>?</a:t>
            </a:r>
            <a:r>
              <a:rPr lang="en-US" altLang="en-US"/>
              <a:t> </a:t>
            </a: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40E8462F-FF93-8EBF-02A2-67E1F56011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" y="3487738"/>
            <a:ext cx="81915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altLang="en-US"/>
              <a:t>Sampling: Time-Domain </a:t>
            </a:r>
            <a:r>
              <a:rPr lang="en-US" altLang="en-US" i="1"/>
              <a:t>Views</a:t>
            </a:r>
            <a:endParaRPr lang="en-US" altLang="en-US"/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20E14C20-EA89-8C2E-F9BD-F3EE69CC7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900" y="3921125"/>
            <a:ext cx="4089400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 i="1"/>
              <a:t>Discrete-Time Output</a:t>
            </a:r>
            <a:endParaRPr lang="en-US" altLang="en-US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213A34BF-165D-C2AE-DD1C-72B46D0C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4402138"/>
            <a:ext cx="37544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 i="1"/>
              <a:t>Sampled Analog Output</a:t>
            </a:r>
            <a:endParaRPr lang="en-US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567B5F-D9C1-7E11-2262-DDD091C93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700" y="4867275"/>
            <a:ext cx="4343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0">
                <a:solidFill>
                  <a:schemeClr val="tx1"/>
                </a:solidFill>
              </a:rPr>
              <a:t>Models opening/closing of switch as multiplication by impulse train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02899C-9814-B261-98F0-B42B42F26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4588" y="6489700"/>
            <a:ext cx="938212" cy="368300"/>
          </a:xfrm>
          <a:prstGeom prst="rect">
            <a:avLst/>
          </a:prstGeom>
          <a:solidFill>
            <a:srgbClr val="FFD5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HW 0.3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6308924-CBD9-7E77-2994-02979FE0181C}"/>
              </a:ext>
            </a:extLst>
          </p:cNvPr>
          <p:cNvGrpSpPr>
            <a:grpSpLocks/>
          </p:cNvGrpSpPr>
          <p:nvPr/>
        </p:nvGrpSpPr>
        <p:grpSpPr bwMode="auto">
          <a:xfrm>
            <a:off x="5867400" y="4251325"/>
            <a:ext cx="3429000" cy="1997075"/>
            <a:chOff x="5638800" y="4335990"/>
            <a:chExt cx="3429000" cy="1997409"/>
          </a:xfrm>
        </p:grpSpPr>
        <p:sp>
          <p:nvSpPr>
            <p:cNvPr id="36878" name="Line 9">
              <a:extLst>
                <a:ext uri="{FF2B5EF4-FFF2-40B4-BE49-F238E27FC236}">
                  <a16:creationId xmlns:a16="http://schemas.microsoft.com/office/drawing/2014/main" id="{423ECE86-679E-FCD4-727E-BCE68ADE78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77000" y="4809399"/>
              <a:ext cx="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9" name="Line 10">
              <a:extLst>
                <a:ext uri="{FF2B5EF4-FFF2-40B4-BE49-F238E27FC236}">
                  <a16:creationId xmlns:a16="http://schemas.microsoft.com/office/drawing/2014/main" id="{CB2C2145-97FE-521A-0A7D-984CF072DF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5571399"/>
              <a:ext cx="2743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0" name="Freeform 11">
              <a:extLst>
                <a:ext uri="{FF2B5EF4-FFF2-40B4-BE49-F238E27FC236}">
                  <a16:creationId xmlns:a16="http://schemas.microsoft.com/office/drawing/2014/main" id="{BDA75505-7280-B650-F519-9C1DCDBC9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1200" y="4936399"/>
              <a:ext cx="2590800" cy="1181100"/>
            </a:xfrm>
            <a:custGeom>
              <a:avLst/>
              <a:gdLst>
                <a:gd name="T0" fmla="*/ 0 w 1632"/>
                <a:gd name="T1" fmla="*/ 2147483646 h 744"/>
                <a:gd name="T2" fmla="*/ 2147483646 w 1632"/>
                <a:gd name="T3" fmla="*/ 2147483646 h 744"/>
                <a:gd name="T4" fmla="*/ 2147483646 w 1632"/>
                <a:gd name="T5" fmla="*/ 2147483646 h 744"/>
                <a:gd name="T6" fmla="*/ 2147483646 w 1632"/>
                <a:gd name="T7" fmla="*/ 2147483646 h 7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32"/>
                <a:gd name="T13" fmla="*/ 0 h 744"/>
                <a:gd name="T14" fmla="*/ 1632 w 1632"/>
                <a:gd name="T15" fmla="*/ 744 h 7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32" h="744">
                  <a:moveTo>
                    <a:pt x="0" y="256"/>
                  </a:moveTo>
                  <a:cubicBezTo>
                    <a:pt x="180" y="128"/>
                    <a:pt x="360" y="0"/>
                    <a:pt x="576" y="64"/>
                  </a:cubicBezTo>
                  <a:cubicBezTo>
                    <a:pt x="792" y="128"/>
                    <a:pt x="1120" y="536"/>
                    <a:pt x="1296" y="640"/>
                  </a:cubicBezTo>
                  <a:cubicBezTo>
                    <a:pt x="1472" y="744"/>
                    <a:pt x="1552" y="716"/>
                    <a:pt x="1632" y="688"/>
                  </a:cubicBezTo>
                </a:path>
              </a:pathLst>
            </a:cu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1" name="Line 12">
              <a:extLst>
                <a:ext uri="{FF2B5EF4-FFF2-40B4-BE49-F238E27FC236}">
                  <a16:creationId xmlns:a16="http://schemas.microsoft.com/office/drawing/2014/main" id="{5068A076-F35F-360F-F8EB-E339F9EC00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53400" y="5571399"/>
              <a:ext cx="0" cy="482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2" name="Line 13">
              <a:extLst>
                <a:ext uri="{FF2B5EF4-FFF2-40B4-BE49-F238E27FC236}">
                  <a16:creationId xmlns:a16="http://schemas.microsoft.com/office/drawing/2014/main" id="{A47FCA22-D6DC-80C9-D684-C2E0DDF809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01000" y="5571399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3" name="Line 14">
              <a:extLst>
                <a:ext uri="{FF2B5EF4-FFF2-40B4-BE49-F238E27FC236}">
                  <a16:creationId xmlns:a16="http://schemas.microsoft.com/office/drawing/2014/main" id="{E240523F-BF8A-51C6-7577-06B030AC6B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8600" y="5571399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4" name="Line 15">
              <a:extLst>
                <a:ext uri="{FF2B5EF4-FFF2-40B4-BE49-F238E27FC236}">
                  <a16:creationId xmlns:a16="http://schemas.microsoft.com/office/drawing/2014/main" id="{455AD559-F70A-40C2-178B-1662F4254D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6200" y="5571399"/>
              <a:ext cx="12700" cy="268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5" name="Line 16">
              <a:extLst>
                <a:ext uri="{FF2B5EF4-FFF2-40B4-BE49-F238E27FC236}">
                  <a16:creationId xmlns:a16="http://schemas.microsoft.com/office/drawing/2014/main" id="{ACA3B955-0AE2-8142-61E9-77B1BF47AD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3800" y="5571399"/>
              <a:ext cx="0" cy="128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6" name="Line 17">
              <a:extLst>
                <a:ext uri="{FF2B5EF4-FFF2-40B4-BE49-F238E27FC236}">
                  <a16:creationId xmlns:a16="http://schemas.microsoft.com/office/drawing/2014/main" id="{CAC8544B-00F5-79AD-3AC3-EDB21249B7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39000" y="5418999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7" name="Line 18">
              <a:extLst>
                <a:ext uri="{FF2B5EF4-FFF2-40B4-BE49-F238E27FC236}">
                  <a16:creationId xmlns:a16="http://schemas.microsoft.com/office/drawing/2014/main" id="{E01CB00B-F621-136D-B85B-598B0A05A4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6600" y="5266599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8" name="Line 19">
              <a:extLst>
                <a:ext uri="{FF2B5EF4-FFF2-40B4-BE49-F238E27FC236}">
                  <a16:creationId xmlns:a16="http://schemas.microsoft.com/office/drawing/2014/main" id="{C33113A2-A622-51C7-009A-E71A2D0938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34200" y="5190399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9" name="Line 20">
              <a:extLst>
                <a:ext uri="{FF2B5EF4-FFF2-40B4-BE49-F238E27FC236}">
                  <a16:creationId xmlns:a16="http://schemas.microsoft.com/office/drawing/2014/main" id="{C4EC1C12-F14F-0821-4390-A93E20CFEB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81800" y="5074512"/>
              <a:ext cx="0" cy="4968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0" name="Line 21">
              <a:extLst>
                <a:ext uri="{FF2B5EF4-FFF2-40B4-BE49-F238E27FC236}">
                  <a16:creationId xmlns:a16="http://schemas.microsoft.com/office/drawing/2014/main" id="{8B580783-DD19-571E-951E-7919AD45FC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29400" y="5037999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1" name="Line 22">
              <a:extLst>
                <a:ext uri="{FF2B5EF4-FFF2-40B4-BE49-F238E27FC236}">
                  <a16:creationId xmlns:a16="http://schemas.microsoft.com/office/drawing/2014/main" id="{DDF8839B-9654-ECCC-D060-FA7F2054CF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77000" y="5012599"/>
              <a:ext cx="0" cy="55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2" name="Line 23">
              <a:extLst>
                <a:ext uri="{FF2B5EF4-FFF2-40B4-BE49-F238E27FC236}">
                  <a16:creationId xmlns:a16="http://schemas.microsoft.com/office/drawing/2014/main" id="{5179F0DD-A310-1A43-FF6C-DAB5419E16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24600" y="5037999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3" name="Line 24">
              <a:extLst>
                <a:ext uri="{FF2B5EF4-FFF2-40B4-BE49-F238E27FC236}">
                  <a16:creationId xmlns:a16="http://schemas.microsoft.com/office/drawing/2014/main" id="{CB42B75D-7692-AC74-84B7-EBF4D53117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72200" y="5114199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4" name="Line 25">
              <a:extLst>
                <a:ext uri="{FF2B5EF4-FFF2-40B4-BE49-F238E27FC236}">
                  <a16:creationId xmlns:a16="http://schemas.microsoft.com/office/drawing/2014/main" id="{8C92DF1F-53EE-6A1C-9CB5-6684701D59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800" y="5190399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5" name="Line 26">
              <a:extLst>
                <a:ext uri="{FF2B5EF4-FFF2-40B4-BE49-F238E27FC236}">
                  <a16:creationId xmlns:a16="http://schemas.microsoft.com/office/drawing/2014/main" id="{8E78B4A3-B0A1-D776-493C-F9050672C8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67400" y="5291999"/>
              <a:ext cx="0" cy="279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6" name="Text Box 27">
              <a:extLst>
                <a:ext uri="{FF2B5EF4-FFF2-40B4-BE49-F238E27FC236}">
                  <a16:creationId xmlns:a16="http://schemas.microsoft.com/office/drawing/2014/main" id="{B94E9C22-E04B-630C-83C3-69DFEF25A4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8200" y="5892074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i="1">
                  <a:solidFill>
                    <a:schemeClr val="accent2"/>
                  </a:solidFill>
                </a:rPr>
                <a:t>x</a:t>
              </a:r>
              <a:r>
                <a:rPr lang="en-US" altLang="en-US" sz="1800">
                  <a:solidFill>
                    <a:schemeClr val="accent2"/>
                  </a:solidFill>
                </a:rPr>
                <a:t>(</a:t>
              </a:r>
              <a:r>
                <a:rPr lang="en-US" altLang="en-US" sz="1800" i="1">
                  <a:solidFill>
                    <a:schemeClr val="accent2"/>
                  </a:solidFill>
                </a:rPr>
                <a:t>t</a:t>
              </a:r>
              <a:r>
                <a:rPr lang="en-US" altLang="en-US" sz="1800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36897" name="Text Box 28">
              <a:extLst>
                <a:ext uri="{FF2B5EF4-FFF2-40B4-BE49-F238E27FC236}">
                  <a16:creationId xmlns:a16="http://schemas.microsoft.com/office/drawing/2014/main" id="{DF320240-69BA-5E37-6165-6D9E21A31E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5800" y="5266599"/>
              <a:ext cx="228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6898" name="Line 29">
              <a:extLst>
                <a:ext uri="{FF2B5EF4-FFF2-40B4-BE49-F238E27FC236}">
                  <a16:creationId xmlns:a16="http://schemas.microsoft.com/office/drawing/2014/main" id="{1ED7AF4A-D71F-2602-9EBD-33290CB370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3800" y="5114199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9" name="Line 30">
              <a:extLst>
                <a:ext uri="{FF2B5EF4-FFF2-40B4-BE49-F238E27FC236}">
                  <a16:creationId xmlns:a16="http://schemas.microsoft.com/office/drawing/2014/main" id="{D9F33A23-596D-9EFD-67F8-9471570E1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6200" y="5114199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00" name="Line 31">
              <a:extLst>
                <a:ext uri="{FF2B5EF4-FFF2-40B4-BE49-F238E27FC236}">
                  <a16:creationId xmlns:a16="http://schemas.microsoft.com/office/drawing/2014/main" id="{F392A25A-FF25-8C92-3776-32392931E2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5200" y="5190399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01" name="Line 32">
              <a:extLst>
                <a:ext uri="{FF2B5EF4-FFF2-40B4-BE49-F238E27FC236}">
                  <a16:creationId xmlns:a16="http://schemas.microsoft.com/office/drawing/2014/main" id="{97B84BCF-8C08-770A-F6AE-6BEEC5C3A5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96200" y="5190399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02" name="Text Box 33">
              <a:extLst>
                <a:ext uri="{FF2B5EF4-FFF2-40B4-BE49-F238E27FC236}">
                  <a16:creationId xmlns:a16="http://schemas.microsoft.com/office/drawing/2014/main" id="{00E3F680-EA55-FEC5-5B76-9B0381FDE1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42200" y="4749074"/>
              <a:ext cx="381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6903" name="Text Box 34">
              <a:extLst>
                <a:ext uri="{FF2B5EF4-FFF2-40B4-BE49-F238E27FC236}">
                  <a16:creationId xmlns:a16="http://schemas.microsoft.com/office/drawing/2014/main" id="{BAA15C69-F1FD-2406-5CB9-CE1D307D7D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7000" y="5587274"/>
              <a:ext cx="381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s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83CA234-2CF1-D6B7-C7B5-7F79FEA18ED7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6286500" y="4335990"/>
              <a:ext cx="1905000" cy="390748"/>
            </a:xfrm>
            <a:prstGeom prst="rect">
              <a:avLst/>
            </a:prstGeom>
            <a:blipFill>
              <a:blip r:embed="rId2"/>
              <a:stretch>
                <a:fillRect b="-9375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US">
                  <a:noFill/>
                </a:rPr>
                <a:t> 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B9ED150-8AE7-2032-EF6C-B4F64074B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5702300"/>
            <a:ext cx="44196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7F11D9-881C-AFB6-1794-9A0B82A5E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962400"/>
            <a:ext cx="18669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6" name="Text Box 7">
            <a:extLst>
              <a:ext uri="{FF2B5EF4-FFF2-40B4-BE49-F238E27FC236}">
                <a16:creationId xmlns:a16="http://schemas.microsoft.com/office/drawing/2014/main" id="{F614F971-2364-4879-B3E3-5066ACB6F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Generation</a:t>
            </a:r>
          </a:p>
        </p:txBody>
      </p:sp>
      <p:sp>
        <p:nvSpPr>
          <p:cNvPr id="36877" name="Rectangle 6">
            <a:extLst>
              <a:ext uri="{FF2B5EF4-FFF2-40B4-BE49-F238E27FC236}">
                <a16:creationId xmlns:a16="http://schemas.microsoft.com/office/drawing/2014/main" id="{CCFF8D80-7F7E-C24D-936C-75BE9F01DF6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2E76FA2A-D700-8F44-9ECF-C365D8B2178A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18" grpId="0"/>
      <p:bldP spid="16" grpId="0"/>
      <p:bldP spid="19" grpId="0"/>
      <p:bldP spid="20" grpId="0"/>
      <p:bldP spid="23" grpId="0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028">
            <a:extLst>
              <a:ext uri="{FF2B5EF4-FFF2-40B4-BE49-F238E27FC236}">
                <a16:creationId xmlns:a16="http://schemas.microsoft.com/office/drawing/2014/main" id="{3B109334-27C3-E979-5047-A45C2C223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344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Sampled Analog: Frequency Domain</a:t>
            </a:r>
          </a:p>
        </p:txBody>
      </p:sp>
      <p:sp>
        <p:nvSpPr>
          <p:cNvPr id="20482" name="Rectangle 1029">
            <a:extLst>
              <a:ext uri="{FF2B5EF4-FFF2-40B4-BE49-F238E27FC236}">
                <a16:creationId xmlns:a16="http://schemas.microsoft.com/office/drawing/2014/main" id="{21818299-F758-BF3D-80FB-5FE7183A20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76375"/>
            <a:ext cx="8001000" cy="990600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Sampling replicates spectrum of continuous-time signal at integer multiples of sampling frequency</a:t>
            </a:r>
            <a:endParaRPr lang="en-US" altLang="en-US" b="0" baseline="-250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marL="0" indent="0">
              <a:buFontTx/>
              <a:buNone/>
              <a:defRPr/>
            </a:pPr>
            <a:endParaRPr lang="en-US" altLang="en-US" b="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grpSp>
        <p:nvGrpSpPr>
          <p:cNvPr id="20485" name="Group 1114">
            <a:extLst>
              <a:ext uri="{FF2B5EF4-FFF2-40B4-BE49-F238E27FC236}">
                <a16:creationId xmlns:a16="http://schemas.microsoft.com/office/drawing/2014/main" id="{03E3D3EB-98B1-75D8-8CB4-E8A815549BF5}"/>
              </a:ext>
            </a:extLst>
          </p:cNvPr>
          <p:cNvGrpSpPr>
            <a:grpSpLocks/>
          </p:cNvGrpSpPr>
          <p:nvPr/>
        </p:nvGrpSpPr>
        <p:grpSpPr bwMode="auto">
          <a:xfrm>
            <a:off x="2795588" y="5006975"/>
            <a:ext cx="4824412" cy="1295400"/>
            <a:chOff x="2001" y="3072"/>
            <a:chExt cx="3039" cy="816"/>
          </a:xfrm>
        </p:grpSpPr>
        <p:sp>
          <p:nvSpPr>
            <p:cNvPr id="37919" name="Line 1068">
              <a:extLst>
                <a:ext uri="{FF2B5EF4-FFF2-40B4-BE49-F238E27FC236}">
                  <a16:creationId xmlns:a16="http://schemas.microsoft.com/office/drawing/2014/main" id="{BA27832C-6603-0AD2-8D57-1E7E07DB05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1" y="3648"/>
              <a:ext cx="27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920" name="Group 1069">
              <a:extLst>
                <a:ext uri="{FF2B5EF4-FFF2-40B4-BE49-F238E27FC236}">
                  <a16:creationId xmlns:a16="http://schemas.microsoft.com/office/drawing/2014/main" id="{F997C76C-BED3-2E25-DB52-532F9756EC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7" y="3312"/>
              <a:ext cx="288" cy="336"/>
              <a:chOff x="2160" y="3552"/>
              <a:chExt cx="288" cy="336"/>
            </a:xfrm>
          </p:grpSpPr>
          <p:sp>
            <p:nvSpPr>
              <p:cNvPr id="37950" name="Arc 1070">
                <a:extLst>
                  <a:ext uri="{FF2B5EF4-FFF2-40B4-BE49-F238E27FC236}">
                    <a16:creationId xmlns:a16="http://schemas.microsoft.com/office/drawing/2014/main" id="{E3AD7B49-BBF9-23E8-BE59-ECBA61F6A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51" name="Arc 1071">
                <a:extLst>
                  <a:ext uri="{FF2B5EF4-FFF2-40B4-BE49-F238E27FC236}">
                    <a16:creationId xmlns:a16="http://schemas.microsoft.com/office/drawing/2014/main" id="{A7A11DA1-7ADC-20FF-4CB8-112B3733376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7921" name="Group 1072">
              <a:extLst>
                <a:ext uri="{FF2B5EF4-FFF2-40B4-BE49-F238E27FC236}">
                  <a16:creationId xmlns:a16="http://schemas.microsoft.com/office/drawing/2014/main" id="{F940F192-0A78-A71F-0E17-564B13379E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69" y="3312"/>
              <a:ext cx="288" cy="336"/>
              <a:chOff x="2160" y="3552"/>
              <a:chExt cx="288" cy="336"/>
            </a:xfrm>
          </p:grpSpPr>
          <p:sp>
            <p:nvSpPr>
              <p:cNvPr id="37948" name="Arc 1073">
                <a:extLst>
                  <a:ext uri="{FF2B5EF4-FFF2-40B4-BE49-F238E27FC236}">
                    <a16:creationId xmlns:a16="http://schemas.microsoft.com/office/drawing/2014/main" id="{B4F77B4F-A959-FEC9-D93C-1FE868257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49" name="Arc 1074">
                <a:extLst>
                  <a:ext uri="{FF2B5EF4-FFF2-40B4-BE49-F238E27FC236}">
                    <a16:creationId xmlns:a16="http://schemas.microsoft.com/office/drawing/2014/main" id="{9918EAAB-907D-AD79-E05F-2A2521F2CF9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7922" name="Group 1075">
              <a:extLst>
                <a:ext uri="{FF2B5EF4-FFF2-40B4-BE49-F238E27FC236}">
                  <a16:creationId xmlns:a16="http://schemas.microsoft.com/office/drawing/2014/main" id="{81D66417-42E3-911A-E28A-C757CE302D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1" y="3312"/>
              <a:ext cx="288" cy="336"/>
              <a:chOff x="2160" y="3552"/>
              <a:chExt cx="288" cy="336"/>
            </a:xfrm>
          </p:grpSpPr>
          <p:sp>
            <p:nvSpPr>
              <p:cNvPr id="37946" name="Arc 1076">
                <a:extLst>
                  <a:ext uri="{FF2B5EF4-FFF2-40B4-BE49-F238E27FC236}">
                    <a16:creationId xmlns:a16="http://schemas.microsoft.com/office/drawing/2014/main" id="{0767B496-29E1-3468-0CB9-1F8A9FABD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47" name="Arc 1077">
                <a:extLst>
                  <a:ext uri="{FF2B5EF4-FFF2-40B4-BE49-F238E27FC236}">
                    <a16:creationId xmlns:a16="http://schemas.microsoft.com/office/drawing/2014/main" id="{BA957CE6-A09D-7C4D-6074-8CC9D315562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7923" name="Group 1078">
              <a:extLst>
                <a:ext uri="{FF2B5EF4-FFF2-40B4-BE49-F238E27FC236}">
                  <a16:creationId xmlns:a16="http://schemas.microsoft.com/office/drawing/2014/main" id="{597A1DE9-98BF-F5E5-F92E-86E750A3B7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3" y="3312"/>
              <a:ext cx="288" cy="336"/>
              <a:chOff x="2160" y="3552"/>
              <a:chExt cx="288" cy="336"/>
            </a:xfrm>
          </p:grpSpPr>
          <p:sp>
            <p:nvSpPr>
              <p:cNvPr id="37944" name="Arc 1079">
                <a:extLst>
                  <a:ext uri="{FF2B5EF4-FFF2-40B4-BE49-F238E27FC236}">
                    <a16:creationId xmlns:a16="http://schemas.microsoft.com/office/drawing/2014/main" id="{EE31DE10-D5DE-6084-8D6D-02E9CC398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45" name="Arc 1080">
                <a:extLst>
                  <a:ext uri="{FF2B5EF4-FFF2-40B4-BE49-F238E27FC236}">
                    <a16:creationId xmlns:a16="http://schemas.microsoft.com/office/drawing/2014/main" id="{BA43EE0F-3F39-4ED9-C882-68FF289D839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7924" name="Group 1081">
              <a:extLst>
                <a:ext uri="{FF2B5EF4-FFF2-40B4-BE49-F238E27FC236}">
                  <a16:creationId xmlns:a16="http://schemas.microsoft.com/office/drawing/2014/main" id="{F2B2C288-D243-49D6-2B4E-659EE32020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5" y="3312"/>
              <a:ext cx="288" cy="336"/>
              <a:chOff x="2160" y="3552"/>
              <a:chExt cx="288" cy="336"/>
            </a:xfrm>
          </p:grpSpPr>
          <p:sp>
            <p:nvSpPr>
              <p:cNvPr id="37942" name="Arc 1082">
                <a:extLst>
                  <a:ext uri="{FF2B5EF4-FFF2-40B4-BE49-F238E27FC236}">
                    <a16:creationId xmlns:a16="http://schemas.microsoft.com/office/drawing/2014/main" id="{FE995F03-3A53-AA0F-A735-A6D02AAB4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43" name="Arc 1083">
                <a:extLst>
                  <a:ext uri="{FF2B5EF4-FFF2-40B4-BE49-F238E27FC236}">
                    <a16:creationId xmlns:a16="http://schemas.microsoft.com/office/drawing/2014/main" id="{A9DAD2BC-DBC0-C0EF-40D2-6D3DB5EAFCF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7925" name="Text Box 1084">
              <a:extLst>
                <a:ext uri="{FF2B5EF4-FFF2-40B4-BE49-F238E27FC236}">
                  <a16:creationId xmlns:a16="http://schemas.microsoft.com/office/drawing/2014/main" id="{0C1D90AF-FA94-45A3-92A3-4C8225BE4B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3504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</a:p>
          </p:txBody>
        </p:sp>
        <p:sp>
          <p:nvSpPr>
            <p:cNvPr id="37926" name="Line 1085">
              <a:extLst>
                <a:ext uri="{FF2B5EF4-FFF2-40B4-BE49-F238E27FC236}">
                  <a16:creationId xmlns:a16="http://schemas.microsoft.com/office/drawing/2014/main" id="{BBEF1DCB-8016-AC4D-3DE3-6DF7EC2899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45" y="321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27" name="Oval 1086">
              <a:extLst>
                <a:ext uri="{FF2B5EF4-FFF2-40B4-BE49-F238E27FC236}">
                  <a16:creationId xmlns:a16="http://schemas.microsoft.com/office/drawing/2014/main" id="{89BBBF2D-5A8A-EB0E-AFB5-D60CE54E6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3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7928" name="Oval 1087">
              <a:extLst>
                <a:ext uri="{FF2B5EF4-FFF2-40B4-BE49-F238E27FC236}">
                  <a16:creationId xmlns:a16="http://schemas.microsoft.com/office/drawing/2014/main" id="{B9FE74B9-D430-790F-57AF-9A4DAF4AA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7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7929" name="Oval 1088">
              <a:extLst>
                <a:ext uri="{FF2B5EF4-FFF2-40B4-BE49-F238E27FC236}">
                  <a16:creationId xmlns:a16="http://schemas.microsoft.com/office/drawing/2014/main" id="{4C79AE93-8FFA-F80A-932F-4154DE18F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1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7930" name="Oval 1092">
              <a:extLst>
                <a:ext uri="{FF2B5EF4-FFF2-40B4-BE49-F238E27FC236}">
                  <a16:creationId xmlns:a16="http://schemas.microsoft.com/office/drawing/2014/main" id="{1BD26C96-C874-F618-7743-32FB3A6B2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1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7931" name="Oval 1093">
              <a:extLst>
                <a:ext uri="{FF2B5EF4-FFF2-40B4-BE49-F238E27FC236}">
                  <a16:creationId xmlns:a16="http://schemas.microsoft.com/office/drawing/2014/main" id="{2D32152E-E06C-62F1-4B2F-306965A48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5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7932" name="Oval 1094">
              <a:extLst>
                <a:ext uri="{FF2B5EF4-FFF2-40B4-BE49-F238E27FC236}">
                  <a16:creationId xmlns:a16="http://schemas.microsoft.com/office/drawing/2014/main" id="{553FF924-5601-0253-1008-424CA9155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9" y="34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37933" name="Text Box 1095">
              <a:extLst>
                <a:ext uri="{FF2B5EF4-FFF2-40B4-BE49-F238E27FC236}">
                  <a16:creationId xmlns:a16="http://schemas.microsoft.com/office/drawing/2014/main" id="{7E140E3B-493D-1EC4-BB63-D2B6EA1AF1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" y="3072"/>
              <a:ext cx="44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G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7934" name="Line 1096">
              <a:extLst>
                <a:ext uri="{FF2B5EF4-FFF2-40B4-BE49-F238E27FC236}">
                  <a16:creationId xmlns:a16="http://schemas.microsoft.com/office/drawing/2014/main" id="{C8E2D16D-09D1-E9B9-8594-4F9C74C2E1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7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35" name="Line 1097">
              <a:extLst>
                <a:ext uri="{FF2B5EF4-FFF2-40B4-BE49-F238E27FC236}">
                  <a16:creationId xmlns:a16="http://schemas.microsoft.com/office/drawing/2014/main" id="{69292312-75F1-C2F7-F4BD-B7C396C1B4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9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36" name="Line 1098">
              <a:extLst>
                <a:ext uri="{FF2B5EF4-FFF2-40B4-BE49-F238E27FC236}">
                  <a16:creationId xmlns:a16="http://schemas.microsoft.com/office/drawing/2014/main" id="{27EFCE1F-3614-B4C6-C79E-1291C22002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37" name="Line 1099">
              <a:extLst>
                <a:ext uri="{FF2B5EF4-FFF2-40B4-BE49-F238E27FC236}">
                  <a16:creationId xmlns:a16="http://schemas.microsoft.com/office/drawing/2014/main" id="{6F80B8A9-7102-9A03-2B66-4039A58B37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" y="36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38" name="Text Box 1100">
              <a:extLst>
                <a:ext uri="{FF2B5EF4-FFF2-40B4-BE49-F238E27FC236}">
                  <a16:creationId xmlns:a16="http://schemas.microsoft.com/office/drawing/2014/main" id="{C8C0DB14-BE5D-D268-D0AD-9035CA65BF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1" y="3648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37939" name="Text Box 1101">
              <a:extLst>
                <a:ext uri="{FF2B5EF4-FFF2-40B4-BE49-F238E27FC236}">
                  <a16:creationId xmlns:a16="http://schemas.microsoft.com/office/drawing/2014/main" id="{C9EDD34D-82E0-6FAC-8F67-1337742B2C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5" y="3657"/>
              <a:ext cx="4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37940" name="Text Box 1102">
              <a:extLst>
                <a:ext uri="{FF2B5EF4-FFF2-40B4-BE49-F238E27FC236}">
                  <a16:creationId xmlns:a16="http://schemas.microsoft.com/office/drawing/2014/main" id="{A31BF0F5-CE63-4071-E45C-3734633389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9" y="3657"/>
              <a:ext cx="4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-2w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37941" name="Text Box 1103">
              <a:extLst>
                <a:ext uri="{FF2B5EF4-FFF2-40B4-BE49-F238E27FC236}">
                  <a16:creationId xmlns:a16="http://schemas.microsoft.com/office/drawing/2014/main" id="{60BF8011-C076-E4FA-D751-BA98A6FE6A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9" y="3648"/>
              <a:ext cx="3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-w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</a:p>
          </p:txBody>
        </p:sp>
      </p:grpSp>
      <p:grpSp>
        <p:nvGrpSpPr>
          <p:cNvPr id="20486" name="Group 1115">
            <a:extLst>
              <a:ext uri="{FF2B5EF4-FFF2-40B4-BE49-F238E27FC236}">
                <a16:creationId xmlns:a16="http://schemas.microsoft.com/office/drawing/2014/main" id="{BF249A78-AD57-A991-D402-2BF56CFF5ABB}"/>
              </a:ext>
            </a:extLst>
          </p:cNvPr>
          <p:cNvGrpSpPr>
            <a:grpSpLocks/>
          </p:cNvGrpSpPr>
          <p:nvPr/>
        </p:nvGrpSpPr>
        <p:grpSpPr bwMode="auto">
          <a:xfrm>
            <a:off x="914400" y="5006975"/>
            <a:ext cx="1600200" cy="1281113"/>
            <a:chOff x="816" y="3072"/>
            <a:chExt cx="1008" cy="807"/>
          </a:xfrm>
        </p:grpSpPr>
        <p:sp>
          <p:nvSpPr>
            <p:cNvPr id="37910" name="Line 1061">
              <a:extLst>
                <a:ext uri="{FF2B5EF4-FFF2-40B4-BE49-F238E27FC236}">
                  <a16:creationId xmlns:a16="http://schemas.microsoft.com/office/drawing/2014/main" id="{0E034AE1-C897-F00A-A64A-E6C417C73A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5" y="364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1" name="Line 1062">
              <a:extLst>
                <a:ext uri="{FF2B5EF4-FFF2-40B4-BE49-F238E27FC236}">
                  <a16:creationId xmlns:a16="http://schemas.microsoft.com/office/drawing/2014/main" id="{013EFB6E-2688-9B98-3D49-F00FE0DEFD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81" y="321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912" name="Group 1065">
              <a:extLst>
                <a:ext uri="{FF2B5EF4-FFF2-40B4-BE49-F238E27FC236}">
                  <a16:creationId xmlns:a16="http://schemas.microsoft.com/office/drawing/2014/main" id="{5BC0638A-DC47-51E2-7710-7DA2F377BE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7" y="3312"/>
              <a:ext cx="288" cy="336"/>
              <a:chOff x="2160" y="3552"/>
              <a:chExt cx="288" cy="336"/>
            </a:xfrm>
          </p:grpSpPr>
          <p:sp>
            <p:nvSpPr>
              <p:cNvPr id="37917" name="Arc 1063">
                <a:extLst>
                  <a:ext uri="{FF2B5EF4-FFF2-40B4-BE49-F238E27FC236}">
                    <a16:creationId xmlns:a16="http://schemas.microsoft.com/office/drawing/2014/main" id="{D0C6E21A-A746-737F-7A38-D5B01260F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18" name="Arc 1064">
                <a:extLst>
                  <a:ext uri="{FF2B5EF4-FFF2-40B4-BE49-F238E27FC236}">
                    <a16:creationId xmlns:a16="http://schemas.microsoft.com/office/drawing/2014/main" id="{3051ACAB-B46C-70BA-E1C3-5C670B2821F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7913" name="Text Box 1066">
              <a:extLst>
                <a:ext uri="{FF2B5EF4-FFF2-40B4-BE49-F238E27FC236}">
                  <a16:creationId xmlns:a16="http://schemas.microsoft.com/office/drawing/2014/main" id="{C28D4707-10C5-EF2A-AF84-CE88FADBCC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1" y="3465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</a:p>
          </p:txBody>
        </p:sp>
        <p:sp>
          <p:nvSpPr>
            <p:cNvPr id="37914" name="Text Box 1067">
              <a:extLst>
                <a:ext uri="{FF2B5EF4-FFF2-40B4-BE49-F238E27FC236}">
                  <a16:creationId xmlns:a16="http://schemas.microsoft.com/office/drawing/2014/main" id="{744B9BA6-2D0E-622A-C707-E1A51A2E99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1" y="3072"/>
              <a:ext cx="44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7915" name="Text Box 1106">
              <a:extLst>
                <a:ext uri="{FF2B5EF4-FFF2-40B4-BE49-F238E27FC236}">
                  <a16:creationId xmlns:a16="http://schemas.microsoft.com/office/drawing/2014/main" id="{F6F46CB3-6CE4-F224-29E2-5782CDD3BE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3648"/>
              <a:ext cx="5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p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max</a:t>
              </a:r>
            </a:p>
          </p:txBody>
        </p:sp>
        <p:sp>
          <p:nvSpPr>
            <p:cNvPr id="37916" name="Text Box 1107">
              <a:extLst>
                <a:ext uri="{FF2B5EF4-FFF2-40B4-BE49-F238E27FC236}">
                  <a16:creationId xmlns:a16="http://schemas.microsoft.com/office/drawing/2014/main" id="{692F6F95-CC3E-32AC-B9DE-301BCF9744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6" y="3648"/>
              <a:ext cx="5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-2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p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max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BF82316-F513-E60A-60CE-BCE1461DD236}"/>
              </a:ext>
            </a:extLst>
          </p:cNvPr>
          <p:cNvGrpSpPr>
            <a:grpSpLocks/>
          </p:cNvGrpSpPr>
          <p:nvPr/>
        </p:nvGrpSpPr>
        <p:grpSpPr bwMode="auto">
          <a:xfrm>
            <a:off x="1550988" y="5997575"/>
            <a:ext cx="5611812" cy="784225"/>
            <a:chOff x="1474788" y="5705475"/>
            <a:chExt cx="5611812" cy="784225"/>
          </a:xfrm>
        </p:grpSpPr>
        <p:graphicFrame>
          <p:nvGraphicFramePr>
            <p:cNvPr id="37907" name="Object 1108">
              <a:extLst>
                <a:ext uri="{FF2B5EF4-FFF2-40B4-BE49-F238E27FC236}">
                  <a16:creationId xmlns:a16="http://schemas.microsoft.com/office/drawing/2014/main" id="{3F3C3BAC-9F58-0DDD-7F6E-03BE96480E1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74788" y="6097588"/>
            <a:ext cx="5611812" cy="392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75196700" imgH="5270500" progId="Equation.3">
                    <p:embed/>
                  </p:oleObj>
                </mc:Choice>
                <mc:Fallback>
                  <p:oleObj name="Equation" r:id="rId2" imgW="75196700" imgH="5270500" progId="Equation.3">
                    <p:embed/>
                    <p:pic>
                      <p:nvPicPr>
                        <p:cNvPr id="0" name="Object 110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4788" y="6097588"/>
                          <a:ext cx="5611812" cy="392112"/>
                        </a:xfrm>
                        <a:prstGeom prst="rect">
                          <a:avLst/>
                        </a:prstGeom>
                        <a:solidFill>
                          <a:srgbClr val="DDDDDD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10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08" name="Line 1110">
              <a:extLst>
                <a:ext uri="{FF2B5EF4-FFF2-40B4-BE49-F238E27FC236}">
                  <a16:creationId xmlns:a16="http://schemas.microsoft.com/office/drawing/2014/main" id="{5E10A093-E291-5421-37A3-CCB37DB569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72000" y="5705475"/>
              <a:ext cx="228600" cy="45720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Line 1113">
              <a:extLst>
                <a:ext uri="{FF2B5EF4-FFF2-40B4-BE49-F238E27FC236}">
                  <a16:creationId xmlns:a16="http://schemas.microsoft.com/office/drawing/2014/main" id="{B4EE2E50-3D10-E66F-2D91-621C72C2276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4838700" y="5819775"/>
              <a:ext cx="457200" cy="22860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BA92062-9701-648A-B035-0D3E6D385768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4292600"/>
            <a:ext cx="1905000" cy="660400"/>
            <a:chOff x="6019800" y="4102099"/>
            <a:chExt cx="1905000" cy="660401"/>
          </a:xfrm>
        </p:grpSpPr>
        <p:sp>
          <p:nvSpPr>
            <p:cNvPr id="37905" name="Text Box 1117">
              <a:extLst>
                <a:ext uri="{FF2B5EF4-FFF2-40B4-BE49-F238E27FC236}">
                  <a16:creationId xmlns:a16="http://schemas.microsoft.com/office/drawing/2014/main" id="{8FF23385-34AB-AA9C-5BD8-96B8346722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800" y="4181475"/>
              <a:ext cx="1905000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i="1">
                  <a:solidFill>
                    <a:schemeClr val="accent2"/>
                  </a:solidFill>
                </a:rPr>
                <a:t>Modulation</a:t>
              </a:r>
              <a:br>
                <a:rPr lang="en-US" altLang="en-US" sz="1600" i="1">
                  <a:solidFill>
                    <a:schemeClr val="accent2"/>
                  </a:solidFill>
                </a:rPr>
              </a:br>
              <a:r>
                <a:rPr lang="en-US" altLang="en-US" sz="1600" i="1">
                  <a:solidFill>
                    <a:schemeClr val="accent2"/>
                  </a:solidFill>
                </a:rPr>
                <a:t>by </a:t>
              </a:r>
              <a:r>
                <a:rPr lang="en-US" altLang="en-US" sz="1600">
                  <a:solidFill>
                    <a:schemeClr val="accent2"/>
                  </a:solidFill>
                </a:rPr>
                <a:t>cos(2 </a:t>
              </a:r>
              <a:r>
                <a:rPr lang="en-US" altLang="en-US" sz="1600">
                  <a:solidFill>
                    <a:schemeClr val="accent2"/>
                  </a:solidFill>
                  <a:sym typeface="Symbol" pitchFamily="2" charset="2"/>
                </a:rPr>
                <a:t></a:t>
              </a:r>
              <a:r>
                <a:rPr lang="en-US" altLang="en-US" sz="1600" baseline="-25000">
                  <a:solidFill>
                    <a:schemeClr val="accent2"/>
                  </a:solidFill>
                </a:rPr>
                <a:t>s</a:t>
              </a:r>
              <a:r>
                <a:rPr lang="en-US" altLang="en-US" sz="1600">
                  <a:solidFill>
                    <a:schemeClr val="accent2"/>
                  </a:solidFill>
                </a:rPr>
                <a:t> t)</a:t>
              </a:r>
            </a:p>
          </p:txBody>
        </p:sp>
        <p:sp>
          <p:nvSpPr>
            <p:cNvPr id="37906" name="AutoShape 1118">
              <a:extLst>
                <a:ext uri="{FF2B5EF4-FFF2-40B4-BE49-F238E27FC236}">
                  <a16:creationId xmlns:a16="http://schemas.microsoft.com/office/drawing/2014/main" id="{42CA15D1-E04A-5431-287A-D5324AD4BEFC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6895305" y="3505992"/>
              <a:ext cx="128588" cy="1320801"/>
            </a:xfrm>
            <a:prstGeom prst="leftBrace">
              <a:avLst>
                <a:gd name="adj1" fmla="val 137240"/>
                <a:gd name="adj2" fmla="val 50000"/>
              </a:avLst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478C9A9-89C9-715E-8749-3C5C6F124D24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4313238"/>
            <a:ext cx="1600200" cy="639762"/>
            <a:chOff x="4038600" y="4140197"/>
            <a:chExt cx="1600200" cy="639766"/>
          </a:xfrm>
        </p:grpSpPr>
        <p:sp>
          <p:nvSpPr>
            <p:cNvPr id="37903" name="Text Box 1121">
              <a:extLst>
                <a:ext uri="{FF2B5EF4-FFF2-40B4-BE49-F238E27FC236}">
                  <a16:creationId xmlns:a16="http://schemas.microsoft.com/office/drawing/2014/main" id="{C8739643-4FB2-D5BF-94B3-9C4C57573A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8600" y="4198938"/>
              <a:ext cx="1600200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i="1">
                  <a:solidFill>
                    <a:schemeClr val="accent2"/>
                  </a:solidFill>
                </a:rPr>
                <a:t>Modulation</a:t>
              </a:r>
              <a:br>
                <a:rPr lang="en-US" altLang="en-US" sz="1600" i="1">
                  <a:solidFill>
                    <a:schemeClr val="accent2"/>
                  </a:solidFill>
                </a:rPr>
              </a:br>
              <a:r>
                <a:rPr lang="en-US" altLang="en-US" sz="1600" i="1">
                  <a:solidFill>
                    <a:schemeClr val="accent2"/>
                  </a:solidFill>
                </a:rPr>
                <a:t>by </a:t>
              </a:r>
              <a:r>
                <a:rPr lang="en-US" altLang="en-US" sz="1600">
                  <a:solidFill>
                    <a:schemeClr val="accent2"/>
                  </a:solidFill>
                </a:rPr>
                <a:t>cos(</a:t>
              </a:r>
              <a:r>
                <a:rPr lang="en-US" altLang="en-US" sz="1600">
                  <a:solidFill>
                    <a:schemeClr val="accent2"/>
                  </a:solidFill>
                  <a:sym typeface="Symbol" pitchFamily="2" charset="2"/>
                </a:rPr>
                <a:t></a:t>
              </a:r>
              <a:r>
                <a:rPr lang="en-US" altLang="en-US" sz="1600" baseline="-25000">
                  <a:solidFill>
                    <a:schemeClr val="accent2"/>
                  </a:solidFill>
                </a:rPr>
                <a:t>s</a:t>
              </a:r>
              <a:r>
                <a:rPr lang="en-US" altLang="en-US" sz="1600">
                  <a:solidFill>
                    <a:schemeClr val="accent2"/>
                  </a:solidFill>
                </a:rPr>
                <a:t> t)</a:t>
              </a:r>
            </a:p>
          </p:txBody>
        </p:sp>
        <p:sp>
          <p:nvSpPr>
            <p:cNvPr id="37904" name="AutoShape 1122">
              <a:extLst>
                <a:ext uri="{FF2B5EF4-FFF2-40B4-BE49-F238E27FC236}">
                  <a16:creationId xmlns:a16="http://schemas.microsoft.com/office/drawing/2014/main" id="{1E564EB9-C521-D14C-5869-962C1598B8D2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4798219" y="3645693"/>
              <a:ext cx="93665" cy="1082673"/>
            </a:xfrm>
            <a:prstGeom prst="leftBrace">
              <a:avLst>
                <a:gd name="adj1" fmla="val 128273"/>
                <a:gd name="adj2" fmla="val 50000"/>
              </a:avLst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sp>
        <p:nvSpPr>
          <p:cNvPr id="60" name="Rectangle 1029">
            <a:extLst>
              <a:ext uri="{FF2B5EF4-FFF2-40B4-BE49-F238E27FC236}">
                <a16:creationId xmlns:a16="http://schemas.microsoft.com/office/drawing/2014/main" id="{F4E7569A-42E6-23DB-BCCD-0F4894AA0807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57200" y="2438400"/>
            <a:ext cx="8534400" cy="609600"/>
          </a:xfrm>
          <a:prstGeom prst="rect">
            <a:avLst/>
          </a:prstGeom>
          <a:blipFill>
            <a:blip r:embed="rId4"/>
            <a:stretch>
              <a:fillRect l="-1339" t="-12245" b="-12245"/>
            </a:stretch>
          </a:blipFill>
          <a:ln>
            <a:noFill/>
          </a:ln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EA4B01-302E-66AC-2D26-8C55C0C29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700" y="6507163"/>
            <a:ext cx="938213" cy="369887"/>
          </a:xfrm>
          <a:prstGeom prst="rect">
            <a:avLst/>
          </a:prstGeom>
          <a:solidFill>
            <a:srgbClr val="FFD5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HW 0.3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97EC2AA-8803-2B47-2D5F-A3A9925CCE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2388" y="5105400"/>
            <a:ext cx="1162050" cy="923925"/>
          </a:xfrm>
          <a:prstGeom prst="rect">
            <a:avLst/>
          </a:prstGeom>
          <a:solidFill>
            <a:srgbClr val="FFD5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How to recover </a:t>
            </a:r>
            <a:r>
              <a:rPr lang="en-US" altLang="en-US" sz="1800" i="1">
                <a:solidFill>
                  <a:schemeClr val="tx1"/>
                </a:solidFill>
              </a:rPr>
              <a:t>X</a:t>
            </a:r>
            <a:r>
              <a:rPr lang="en-US" altLang="en-US" sz="1800">
                <a:solidFill>
                  <a:schemeClr val="tx1"/>
                </a:solidFill>
              </a:rPr>
              <a:t>(</a:t>
            </a:r>
            <a:r>
              <a:rPr lang="en-US" altLang="en-US" sz="1800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1800">
                <a:solidFill>
                  <a:schemeClr val="tx1"/>
                </a:solidFill>
              </a:rPr>
              <a:t>)?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564CC5-BF0E-9035-9CEE-5723414BA88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39235" y="2872737"/>
            <a:ext cx="8562458" cy="931537"/>
          </a:xfrm>
          <a:prstGeom prst="rect">
            <a:avLst/>
          </a:prstGeom>
          <a:blipFill>
            <a:blip r:embed="rId5"/>
            <a:stretch>
              <a:fillRect t="-104054" b="-158108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43CE35-BE8E-6B68-620A-5FF93D20DEF5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81000" y="3747894"/>
            <a:ext cx="8562458" cy="722442"/>
          </a:xfrm>
          <a:prstGeom prst="rect">
            <a:avLst/>
          </a:prstGeom>
          <a:blipFill>
            <a:blip r:embed="rId6"/>
            <a:stretch>
              <a:fillRect b="-1754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37901" name="Rectangle 6">
            <a:extLst>
              <a:ext uri="{FF2B5EF4-FFF2-40B4-BE49-F238E27FC236}">
                <a16:creationId xmlns:a16="http://schemas.microsoft.com/office/drawing/2014/main" id="{DC5CB6B1-970F-F6BF-F4FB-8F8F77C0DCC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3040FE99-50EA-F14A-865B-B58EF9EB768E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7902" name="Text Box 7">
            <a:extLst>
              <a:ext uri="{FF2B5EF4-FFF2-40B4-BE49-F238E27FC236}">
                <a16:creationId xmlns:a16="http://schemas.microsoft.com/office/drawing/2014/main" id="{14EBC63B-9671-58BC-E0BB-78EF55286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Generation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  <p:bldP spid="7" grpId="0" animBg="1"/>
      <p:bldP spid="7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>
            <a:extLst>
              <a:ext uri="{FF2B5EF4-FFF2-40B4-BE49-F238E27FC236}">
                <a16:creationId xmlns:a16="http://schemas.microsoft.com/office/drawing/2014/main" id="{169D4384-F372-8CD9-AB8F-7967811C54E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A979C48E-3128-E249-B030-A41F1C139559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7410" name="Rectangle 9">
            <a:extLst>
              <a:ext uri="{FF2B5EF4-FFF2-40B4-BE49-F238E27FC236}">
                <a16:creationId xmlns:a16="http://schemas.microsoft.com/office/drawing/2014/main" id="{A9810602-2F8B-CB7E-EED7-9462C4834E7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9226" name="Rectangle 10">
            <a:extLst>
              <a:ext uri="{FF2B5EF4-FFF2-40B4-BE49-F238E27FC236}">
                <a16:creationId xmlns:a16="http://schemas.microsoft.com/office/drawing/2014/main" id="{97D3A35E-8722-47AF-40B5-5AD024DD5A6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47800"/>
            <a:ext cx="5867400" cy="48006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Bandwidth</a:t>
            </a:r>
          </a:p>
          <a:p>
            <a:pPr>
              <a:lnSpc>
                <a:spcPct val="12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Sinusoidal amplitude modulation</a:t>
            </a:r>
          </a:p>
          <a:p>
            <a:pPr>
              <a:lnSpc>
                <a:spcPct val="12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Sinusoidal generation</a:t>
            </a:r>
          </a:p>
          <a:p>
            <a:pPr>
              <a:lnSpc>
                <a:spcPct val="12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Design tradeoffs</a:t>
            </a:r>
          </a:p>
          <a:p>
            <a:pPr>
              <a:lnSpc>
                <a:spcPct val="12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Communication systems</a:t>
            </a:r>
          </a:p>
          <a:p>
            <a:pPr marL="457200" lvl="1" indent="0">
              <a:lnSpc>
                <a:spcPct val="12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Wireless communication systems</a:t>
            </a:r>
          </a:p>
          <a:p>
            <a:pPr marL="457200" lvl="1" indent="0">
              <a:lnSpc>
                <a:spcPct val="12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Software transceiver design</a:t>
            </a:r>
          </a:p>
        </p:txBody>
      </p:sp>
      <p:pic>
        <p:nvPicPr>
          <p:cNvPr id="17412" name="Picture 4" descr="Oscilloscope displaying a square wave, sinusoidal signal and noise.">
            <a:extLst>
              <a:ext uri="{FF2B5EF4-FFF2-40B4-BE49-F238E27FC236}">
                <a16:creationId xmlns:a16="http://schemas.microsoft.com/office/drawing/2014/main" id="{A52E6993-153D-C6DC-7F67-2FA20C674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388" y="1524000"/>
            <a:ext cx="2716212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6">
            <a:extLst>
              <a:ext uri="{FF2B5EF4-FFF2-40B4-BE49-F238E27FC236}">
                <a16:creationId xmlns:a16="http://schemas.microsoft.com/office/drawing/2014/main" id="{1695CBA1-B191-0C93-DB5A-784A23FF956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295B54B8-2865-C74D-BBF8-459DA6E975B4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B0C5CA71-FD50-C8DC-4263-DA46F44BE8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Algorithm #1: C Math Function cos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61BAD050-F524-5660-4C18-982E3BC2BC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Uses double-precision floating-point arithmetic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No standard in C for internal implementation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Appropriate for desktop computing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On desktop computer, accuracy is a primary concern, so additional computation is often used in C math libraries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 embedded scenarios, implementation resources generally at premium, so alternate methods are typically employed</a:t>
            </a:r>
            <a:endParaRPr lang="en-US" altLang="en-US" sz="160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  <a:hlinkClick r:id="rId2"/>
              </a:rPr>
              <a:t>GNU Scientific Library (GSL)</a:t>
            </a:r>
            <a:r>
              <a:rPr lang="en-US" altLang="en-US" sz="1800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cosine function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Function 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gsl_sf_cos_e</a:t>
            </a:r>
            <a:r>
              <a:rPr lang="en-US" altLang="en-US">
                <a:ea typeface="ＭＳ Ｐゴシック" panose="020B0600070205080204" pitchFamily="34" charset="-128"/>
              </a:rPr>
              <a:t> in file 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specfunc/trig.c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Version 1.8 uses 11</a:t>
            </a:r>
            <a:r>
              <a:rPr lang="en-US" altLang="en-US" baseline="30000">
                <a:ea typeface="ＭＳ Ｐゴシック" panose="020B0600070205080204" pitchFamily="34" charset="-128"/>
              </a:rPr>
              <a:t>th</a:t>
            </a:r>
            <a:r>
              <a:rPr lang="en-US" altLang="en-US">
                <a:ea typeface="ＭＳ Ｐゴシック" panose="020B0600070205080204" pitchFamily="34" charset="-128"/>
              </a:rPr>
              <a:t> order polynomial over 1/8 of period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20 multiply, 30 add, 2 divide and 2 power calculations per output value (additional operations to estimate error)</a:t>
            </a:r>
          </a:p>
        </p:txBody>
      </p:sp>
      <p:sp>
        <p:nvSpPr>
          <p:cNvPr id="38916" name="Text Box 7">
            <a:extLst>
              <a:ext uri="{FF2B5EF4-FFF2-40B4-BE49-F238E27FC236}">
                <a16:creationId xmlns:a16="http://schemas.microsoft.com/office/drawing/2014/main" id="{F0B213AB-D252-9FCB-C5FD-60B7D0311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Design Tradeoffs in Generating Sinusoidal Signals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6">
            <a:extLst>
              <a:ext uri="{FF2B5EF4-FFF2-40B4-BE49-F238E27FC236}">
                <a16:creationId xmlns:a16="http://schemas.microsoft.com/office/drawing/2014/main" id="{FF4C930D-D520-8D02-866D-F0178F2423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0449C029-8D56-C44C-8752-A68598DA247C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EC99B88D-FCA5-7148-47FA-1C0B55E781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Efficient Polynomial Implementation 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E3B13428-1DC4-93C0-0270-295E2B92C6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27432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Use 11</a:t>
            </a:r>
            <a:r>
              <a:rPr lang="en-US" altLang="en-US" baseline="30000">
                <a:ea typeface="ＭＳ Ｐゴシック" panose="020B0600070205080204" pitchFamily="34" charset="-128"/>
              </a:rPr>
              <a:t>th</a:t>
            </a:r>
            <a:r>
              <a:rPr lang="en-US" altLang="en-US">
                <a:ea typeface="ＭＳ Ｐゴシック" panose="020B0600070205080204" pitchFamily="34" charset="-128"/>
              </a:rPr>
              <a:t>-order polynomial</a:t>
            </a:r>
            <a:endParaRPr lang="en-US" altLang="en-US" i="1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Direct form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11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 baseline="30000">
                <a:ea typeface="ＭＳ Ｐゴシック" panose="020B0600070205080204" pitchFamily="34" charset="-128"/>
              </a:rPr>
              <a:t>11</a:t>
            </a:r>
            <a:r>
              <a:rPr lang="en-US" altLang="en-US">
                <a:ea typeface="ＭＳ Ｐゴシック" panose="020B0600070205080204" pitchFamily="34" charset="-128"/>
              </a:rPr>
              <a:t> +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10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 baseline="30000">
                <a:ea typeface="ＭＳ Ｐゴシック" panose="020B0600070205080204" pitchFamily="34" charset="-128"/>
              </a:rPr>
              <a:t>10</a:t>
            </a:r>
            <a:r>
              <a:rPr lang="en-US" altLang="en-US">
                <a:ea typeface="ＭＳ Ｐゴシック" panose="020B0600070205080204" pitchFamily="34" charset="-128"/>
              </a:rPr>
              <a:t> +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9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 baseline="30000">
                <a:ea typeface="ＭＳ Ｐゴシック" panose="020B0600070205080204" pitchFamily="34" charset="-128"/>
              </a:rPr>
              <a:t>9</a:t>
            </a:r>
            <a:r>
              <a:rPr lang="en-US" altLang="en-US">
                <a:ea typeface="ＭＳ Ｐゴシック" panose="020B0600070205080204" pitchFamily="34" charset="-128"/>
              </a:rPr>
              <a:t> + ... +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Horner's form minimizes number of multiplications</a:t>
            </a:r>
          </a:p>
          <a:p>
            <a:pPr lvl="1" algn="ctr"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11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 baseline="30000">
                <a:ea typeface="ＭＳ Ｐゴシック" panose="020B0600070205080204" pitchFamily="34" charset="-128"/>
              </a:rPr>
              <a:t>11</a:t>
            </a:r>
            <a:r>
              <a:rPr lang="en-US" altLang="en-US">
                <a:ea typeface="ＭＳ Ｐゴシック" panose="020B0600070205080204" pitchFamily="34" charset="-128"/>
              </a:rPr>
              <a:t> +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10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 baseline="30000">
                <a:ea typeface="ＭＳ Ｐゴシック" panose="020B0600070205080204" pitchFamily="34" charset="-128"/>
              </a:rPr>
              <a:t>10</a:t>
            </a:r>
            <a:r>
              <a:rPr lang="en-US" altLang="en-US">
                <a:ea typeface="ＭＳ Ｐゴシック" panose="020B0600070205080204" pitchFamily="34" charset="-128"/>
              </a:rPr>
              <a:t> +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9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 baseline="30000">
                <a:ea typeface="ＭＳ Ｐゴシック" panose="020B0600070205080204" pitchFamily="34" charset="-128"/>
              </a:rPr>
              <a:t>9</a:t>
            </a:r>
            <a:r>
              <a:rPr lang="en-US" altLang="en-US">
                <a:ea typeface="ＭＳ Ｐゴシック" panose="020B0600070205080204" pitchFamily="34" charset="-128"/>
              </a:rPr>
              <a:t> + ... +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=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        ( ... (((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11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>
                <a:ea typeface="ＭＳ Ｐゴシック" panose="020B0600070205080204" pitchFamily="34" charset="-128"/>
              </a:rPr>
              <a:t> +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10</a:t>
            </a:r>
            <a:r>
              <a:rPr lang="en-US" altLang="en-US">
                <a:ea typeface="ＭＳ Ｐゴシック" panose="020B0600070205080204" pitchFamily="34" charset="-128"/>
              </a:rPr>
              <a:t>)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>
                <a:ea typeface="ＭＳ Ｐゴシック" panose="020B0600070205080204" pitchFamily="34" charset="-128"/>
              </a:rPr>
              <a:t> +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9</a:t>
            </a:r>
            <a:r>
              <a:rPr lang="en-US" altLang="en-US">
                <a:ea typeface="ＭＳ Ｐゴシック" panose="020B0600070205080204" pitchFamily="34" charset="-128"/>
              </a:rPr>
              <a:t>)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>
                <a:ea typeface="ＭＳ Ｐゴシック" panose="020B0600070205080204" pitchFamily="34" charset="-128"/>
              </a:rPr>
              <a:t> ... ) +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Comparison</a:t>
            </a:r>
          </a:p>
        </p:txBody>
      </p:sp>
      <p:graphicFrame>
        <p:nvGraphicFramePr>
          <p:cNvPr id="29736" name="Group 40">
            <a:extLst>
              <a:ext uri="{FF2B5EF4-FFF2-40B4-BE49-F238E27FC236}">
                <a16:creationId xmlns:a16="http://schemas.microsoft.com/office/drawing/2014/main" id="{8EB93C03-C25A-A19A-C1D5-A14FA2F04756}"/>
              </a:ext>
            </a:extLst>
          </p:cNvPr>
          <p:cNvGraphicFramePr>
            <a:graphicFrameLocks noGrp="1"/>
          </p:cNvGraphicFramePr>
          <p:nvPr/>
        </p:nvGraphicFramePr>
        <p:xfrm>
          <a:off x="990600" y="4267200"/>
          <a:ext cx="7162800" cy="1806576"/>
        </p:xfrm>
        <a:graphic>
          <a:graphicData uri="http://schemas.openxmlformats.org/drawingml/2006/table">
            <a:tbl>
              <a:tblPr/>
              <a:tblGrid>
                <a:gridCol w="210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28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Realization</a:t>
                      </a:r>
                    </a:p>
                  </a:txBody>
                  <a:tcPr marT="45643" marB="456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Multiply Operations</a:t>
                      </a:r>
                    </a:p>
                  </a:txBody>
                  <a:tcPr marT="45643" marB="456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Addition Operations</a:t>
                      </a:r>
                    </a:p>
                  </a:txBody>
                  <a:tcPr marT="45643" marB="456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Memory Usage</a:t>
                      </a:r>
                    </a:p>
                  </a:txBody>
                  <a:tcPr marT="45643" marB="456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0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Direct form</a:t>
                      </a:r>
                    </a:p>
                  </a:txBody>
                  <a:tcPr marT="45643" marB="456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66</a:t>
                      </a:r>
                    </a:p>
                  </a:txBody>
                  <a:tcPr marT="45643" marB="456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10</a:t>
                      </a:r>
                    </a:p>
                  </a:txBody>
                  <a:tcPr marT="45643" marB="456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13</a:t>
                      </a:r>
                    </a:p>
                  </a:txBody>
                  <a:tcPr marT="45643" marB="456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7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Horner</a:t>
                      </a:r>
                      <a:r>
                        <a:rPr kumimoji="0" lang="ja-JP" alt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’</a:t>
                      </a:r>
                      <a:r>
                        <a:rPr kumimoji="0" lang="en-US" altLang="ja-JP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s form</a:t>
                      </a:r>
                      <a:endParaRPr kumimoji="0" lang="en-US" altLang="en-US" sz="2400" b="1" i="1" u="none" strike="noStrike" cap="none" normalizeH="0" baseline="0">
                        <a:ln>
                          <a:noFill/>
                        </a:ln>
                        <a:solidFill>
                          <a:srgbClr val="FF010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</a:endParaRPr>
                    </a:p>
                  </a:txBody>
                  <a:tcPr marT="45643" marB="456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11</a:t>
                      </a:r>
                    </a:p>
                  </a:txBody>
                  <a:tcPr marT="45643" marB="456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10</a:t>
                      </a:r>
                    </a:p>
                  </a:txBody>
                  <a:tcPr marT="45643" marB="456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12</a:t>
                      </a:r>
                    </a:p>
                  </a:txBody>
                  <a:tcPr marT="45643" marB="456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9962" name="Text Box 7">
            <a:extLst>
              <a:ext uri="{FF2B5EF4-FFF2-40B4-BE49-F238E27FC236}">
                <a16:creationId xmlns:a16="http://schemas.microsoft.com/office/drawing/2014/main" id="{87D5D216-7398-EE74-7227-6889E58A9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Design Tradeoffs in Generating Sinusoidal Signals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6">
            <a:extLst>
              <a:ext uri="{FF2B5EF4-FFF2-40B4-BE49-F238E27FC236}">
                <a16:creationId xmlns:a16="http://schemas.microsoft.com/office/drawing/2014/main" id="{7BAB5C11-0689-E761-24DF-E7FD85CE508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F7AF04F4-0445-EE4A-AB39-F55C883557DF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E34B4375-61B2-2E50-8402-71046B58A0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Algorithm #2: Difference Equation</a:t>
            </a:r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A038C76B-CE86-CC82-19C9-5EE09625D0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213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Difference equation with input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] and output </a:t>
            </a:r>
            <a:r>
              <a:rPr lang="en-US" altLang="en-US" i="1">
                <a:ea typeface="ＭＳ Ｐゴシック" panose="020B0600070205080204" pitchFamily="34" charset="-128"/>
              </a:rPr>
              <a:t>y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]</a:t>
            </a:r>
          </a:p>
          <a:p>
            <a:pPr lvl="1" algn="ctr">
              <a:lnSpc>
                <a:spcPct val="90000"/>
              </a:lnSpc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y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] = (2 cos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) </a:t>
            </a:r>
            <a:r>
              <a:rPr lang="en-US" altLang="en-US" i="1">
                <a:ea typeface="ＭＳ Ｐゴシック" panose="020B0600070205080204" pitchFamily="34" charset="-128"/>
              </a:rPr>
              <a:t>y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-1] - </a:t>
            </a:r>
            <a:r>
              <a:rPr lang="en-US" altLang="en-US" i="1">
                <a:ea typeface="ＭＳ Ｐゴシック" panose="020B0600070205080204" pitchFamily="34" charset="-128"/>
              </a:rPr>
              <a:t>y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-2] +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] - (cos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)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-1]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From inverse 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-transform of 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-transform of cos(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) </a:t>
            </a:r>
            <a:r>
              <a:rPr lang="en-US" altLang="en-US" i="1">
                <a:ea typeface="ＭＳ Ｐゴシック" panose="020B0600070205080204" pitchFamily="34" charset="-128"/>
              </a:rPr>
              <a:t>u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]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Impulse response gives cos(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) </a:t>
            </a:r>
            <a:r>
              <a:rPr lang="en-US" altLang="en-US" i="1">
                <a:ea typeface="ＭＳ Ｐゴシック" panose="020B0600070205080204" pitchFamily="34" charset="-128"/>
              </a:rPr>
              <a:t>u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]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Similar difference equation for sin(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) </a:t>
            </a:r>
            <a:r>
              <a:rPr lang="en-US" altLang="en-US" i="1">
                <a:ea typeface="ＭＳ Ｐゴシック" panose="020B0600070205080204" pitchFamily="34" charset="-128"/>
              </a:rPr>
              <a:t>u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]</a:t>
            </a:r>
          </a:p>
        </p:txBody>
      </p:sp>
      <p:sp>
        <p:nvSpPr>
          <p:cNvPr id="29700" name="Text Box 6">
            <a:extLst>
              <a:ext uri="{FF2B5EF4-FFF2-40B4-BE49-F238E27FC236}">
                <a16:creationId xmlns:a16="http://schemas.microsoft.com/office/drawing/2014/main" id="{8DBCE4CF-4914-BC82-C3C3-5E2D97D4BB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2819400"/>
            <a:ext cx="2057400" cy="711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Initial conditions are all zero</a:t>
            </a:r>
          </a:p>
        </p:txBody>
      </p:sp>
      <p:sp>
        <p:nvSpPr>
          <p:cNvPr id="40965" name="Text Box 7">
            <a:extLst>
              <a:ext uri="{FF2B5EF4-FFF2-40B4-BE49-F238E27FC236}">
                <a16:creationId xmlns:a16="http://schemas.microsoft.com/office/drawing/2014/main" id="{64784CDF-AF74-4C1A-6802-8C8B8FBDA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Design Tradeoffs in Generating Sinusoidal Signals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E466409-C1FD-6B86-60D5-0CC8B4420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581400"/>
            <a:ext cx="8458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Implementation complexity</a:t>
            </a:r>
            <a:endParaRPr lang="en-US" altLang="en-US" sz="240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Computation: 2 multiplications and 3 additions per cosine value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Memory Usage: 2 coefficients, 2 previous values of </a:t>
            </a:r>
            <a:r>
              <a:rPr lang="en-US" altLang="en-US" i="1"/>
              <a:t>y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] and</a:t>
            </a:r>
            <a:br>
              <a:rPr lang="en-US" altLang="en-US"/>
            </a:br>
            <a:r>
              <a:rPr lang="en-US" altLang="en-US"/>
              <a:t>1 previous value of </a:t>
            </a:r>
            <a:r>
              <a:rPr lang="en-US" altLang="en-US" i="1"/>
              <a:t>x</a:t>
            </a:r>
            <a:r>
              <a:rPr lang="en-US" altLang="en-US"/>
              <a:t>[</a:t>
            </a:r>
            <a:r>
              <a:rPr lang="en-US" altLang="en-US" i="1"/>
              <a:t>n</a:t>
            </a:r>
            <a:r>
              <a:rPr lang="en-US" altLang="en-US"/>
              <a:t>] 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6F09A371-3036-5449-42A4-2A0CFB318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257800"/>
            <a:ext cx="7086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/>
              <a:t>Drawbacks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Buildup in error as </a:t>
            </a:r>
            <a:r>
              <a:rPr lang="en-US" altLang="en-US" i="1"/>
              <a:t>n</a:t>
            </a:r>
            <a:r>
              <a:rPr lang="en-US" altLang="en-US"/>
              <a:t> increases due to feedback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sym typeface="Symbol" pitchFamily="2" charset="2"/>
              </a:rPr>
              <a:t>Fixed value for </a:t>
            </a:r>
            <a:r>
              <a:rPr lang="en-US" altLang="en-US" baseline="-25000"/>
              <a:t>0</a:t>
            </a:r>
            <a:endParaRPr lang="en-US" altLang="en-US"/>
          </a:p>
        </p:txBody>
      </p:sp>
      <p:sp>
        <p:nvSpPr>
          <p:cNvPr id="40968" name="Text Box 6">
            <a:extLst>
              <a:ext uri="{FF2B5EF4-FFF2-40B4-BE49-F238E27FC236}">
                <a16:creationId xmlns:a16="http://schemas.microsoft.com/office/drawing/2014/main" id="{5C708131-D10B-7168-A48E-BABA95267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6457950"/>
            <a:ext cx="1166813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HW 0.4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6">
            <a:extLst>
              <a:ext uri="{FF2B5EF4-FFF2-40B4-BE49-F238E27FC236}">
                <a16:creationId xmlns:a16="http://schemas.microsoft.com/office/drawing/2014/main" id="{73038A55-0C3C-2C72-283C-431E07E1CF2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6FABFA5F-8D9F-DD48-A05A-9FFF35606368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C5293CA9-AF5F-529F-7BF1-A4E5237F0B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Differential Equation Drawbacks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051FC9C1-6AAE-D542-6573-D63E5BB4D1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If implemented with exact precision coefficients and arithmetic, output would have perfect quality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Accuracy loss as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increases due to feedback from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Coefficients cos(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) and 2 cos(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) are irrational, except when cos(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) is equal to -1, -1/2, 0, 1/2, and 1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Truncation/rounding of multiplication and addition results</a:t>
            </a:r>
          </a:p>
          <a:p>
            <a:r>
              <a:rPr lang="en-US" altLang="en-US" i="1">
                <a:ea typeface="ＭＳ Ｐゴシック" panose="020B0600070205080204" pitchFamily="34" charset="-128"/>
              </a:rPr>
              <a:t>Reboot</a:t>
            </a:r>
            <a:r>
              <a:rPr lang="en-US" altLang="en-US">
                <a:ea typeface="ＭＳ Ｐゴシック" panose="020B0600070205080204" pitchFamily="34" charset="-128"/>
              </a:rPr>
              <a:t> filter after each period of samples by resetting filter to its initial state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Reduce loss from truncating/rounding multiplication-addition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Adapt/update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if desired by changing cos(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) and 2 cos(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</p:txBody>
      </p:sp>
      <p:sp>
        <p:nvSpPr>
          <p:cNvPr id="41988" name="Text Box 7">
            <a:extLst>
              <a:ext uri="{FF2B5EF4-FFF2-40B4-BE49-F238E27FC236}">
                <a16:creationId xmlns:a16="http://schemas.microsoft.com/office/drawing/2014/main" id="{538B2579-17C4-6775-6832-DA6628709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Design Tradeoffs in Generating Sinusoidal Signals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>
            <a:extLst>
              <a:ext uri="{FF2B5EF4-FFF2-40B4-BE49-F238E27FC236}">
                <a16:creationId xmlns:a16="http://schemas.microsoft.com/office/drawing/2014/main" id="{F1FE1CBA-5EA9-EED0-51B7-4C6DB9C11E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Algorithm #3: Lookup Table</a:t>
            </a:r>
          </a:p>
        </p:txBody>
      </p:sp>
      <p:sp>
        <p:nvSpPr>
          <p:cNvPr id="43010" name="Rectangle 3">
            <a:extLst>
              <a:ext uri="{FF2B5EF4-FFF2-40B4-BE49-F238E27FC236}">
                <a16:creationId xmlns:a16="http://schemas.microsoft.com/office/drawing/2014/main" id="{148D8C4D-BC02-2294-F705-5109697EE7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2514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Precompute samples offline and store them in table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Cosine frequency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= 2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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/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</a:t>
            </a:r>
            <a:r>
              <a:rPr lang="en-US" altLang="en-US" i="1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= 2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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/ </a:t>
            </a:r>
            <a:r>
              <a:rPr lang="en-US" altLang="en-US" i="1">
                <a:ea typeface="ＭＳ Ｐゴシック" panose="020B0600070205080204" pitchFamily="34" charset="-128"/>
              </a:rPr>
              <a:t>L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Remove common factors between integers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&amp; </a:t>
            </a:r>
            <a:r>
              <a:rPr lang="en-US" altLang="en-US" i="1">
                <a:ea typeface="ＭＳ Ｐゴシック" panose="020B0600070205080204" pitchFamily="34" charset="-128"/>
              </a:rPr>
              <a:t>L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cos(2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</a:t>
            </a:r>
            <a:r>
              <a:rPr lang="en-US" altLang="en-US" i="1">
                <a:ea typeface="ＭＳ Ｐゴシック" panose="020B0600070205080204" pitchFamily="34" charset="-128"/>
              </a:rPr>
              <a:t> f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 i="1">
                <a:ea typeface="ＭＳ Ｐゴシック" panose="020B0600070205080204" pitchFamily="34" charset="-128"/>
              </a:rPr>
              <a:t> t</a:t>
            </a:r>
            <a:r>
              <a:rPr lang="en-US" altLang="en-US">
                <a:ea typeface="ＭＳ Ｐゴシック" panose="020B0600070205080204" pitchFamily="34" charset="-128"/>
              </a:rPr>
              <a:t>) has continuous-time period 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= 1 /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cos(</a:t>
            </a:r>
            <a:r>
              <a:rPr lang="en-US" altLang="en-US" i="1">
                <a:ea typeface="ＭＳ Ｐゴシック" panose="020B0600070205080204" pitchFamily="34" charset="-128"/>
              </a:rPr>
              <a:t>2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</a:t>
            </a:r>
            <a:r>
              <a:rPr lang="en-US" altLang="en-US" i="1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N / L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  <a:r>
              <a:rPr lang="en-US" altLang="en-US" i="1">
                <a:ea typeface="ＭＳ Ｐゴシック" panose="020B0600070205080204" pitchFamily="34" charset="-128"/>
              </a:rPr>
              <a:t> n</a:t>
            </a:r>
            <a:r>
              <a:rPr lang="en-US" altLang="en-US">
                <a:ea typeface="ＭＳ Ｐゴシック" panose="020B0600070205080204" pitchFamily="34" charset="-128"/>
              </a:rPr>
              <a:t>) has</a:t>
            </a:r>
            <a:r>
              <a:rPr lang="en-US" altLang="en-US" i="1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discrete-time period of </a:t>
            </a:r>
            <a:r>
              <a:rPr lang="en-US" altLang="en-US" i="1">
                <a:ea typeface="ＭＳ Ｐゴシック" panose="020B0600070205080204" pitchFamily="34" charset="-128"/>
              </a:rPr>
              <a:t>L</a:t>
            </a:r>
            <a:r>
              <a:rPr lang="en-US" altLang="en-US">
                <a:ea typeface="ＭＳ Ｐゴシック" panose="020B0600070205080204" pitchFamily="34" charset="-128"/>
              </a:rPr>
              <a:t> samples</a:t>
            </a:r>
          </a:p>
        </p:txBody>
      </p:sp>
      <p:sp>
        <p:nvSpPr>
          <p:cNvPr id="43011" name="Text Box 7">
            <a:extLst>
              <a:ext uri="{FF2B5EF4-FFF2-40B4-BE49-F238E27FC236}">
                <a16:creationId xmlns:a16="http://schemas.microsoft.com/office/drawing/2014/main" id="{5562A964-F97C-7BE5-21FB-ED5246429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Design Tradeoffs in Generating Sinusoidal Signals</a:t>
            </a:r>
          </a:p>
        </p:txBody>
      </p:sp>
      <p:sp>
        <p:nvSpPr>
          <p:cNvPr id="31750" name="Text Box 6">
            <a:hlinkClick r:id="rId2"/>
            <a:extLst>
              <a:ext uri="{FF2B5EF4-FFF2-40B4-BE49-F238E27FC236}">
                <a16:creationId xmlns:a16="http://schemas.microsoft.com/office/drawing/2014/main" id="{173FCA50-2F79-78D8-7537-B4822DF9D6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2336800"/>
            <a:ext cx="1676400" cy="1016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Handout on discrete-time periodicity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3438D8DF-F14A-DFAD-8C4D-2B002038AC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72200" y="6096000"/>
          <a:ext cx="285432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00200" imgH="406400" progId="Equation.3">
                  <p:embed/>
                </p:oleObj>
              </mc:Choice>
              <mc:Fallback>
                <p:oleObj name="Equation" r:id="rId3" imgW="1600200" imgH="406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6096000"/>
                        <a:ext cx="2854325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E0BAA37A-2DEE-1724-E8A2-0F2ED150F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8" y="6135688"/>
            <a:ext cx="3048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0" i="1">
                <a:solidFill>
                  <a:srgbClr val="0000FF"/>
                </a:solidFill>
              </a:rPr>
              <a:t>N=3 continuous-time periods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2E6FC9-853B-BEA2-8E26-D188A16D3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6135688"/>
            <a:ext cx="3429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0" i="1">
                <a:solidFill>
                  <a:srgbClr val="0000FF"/>
                </a:solidFill>
              </a:rPr>
              <a:t>Discrete-time period of</a:t>
            </a:r>
            <a:br>
              <a:rPr lang="en-US" altLang="en-US" sz="1800" b="0" i="1">
                <a:solidFill>
                  <a:srgbClr val="0000FF"/>
                </a:solidFill>
              </a:rPr>
            </a:br>
            <a:r>
              <a:rPr lang="en-US" altLang="en-US" sz="1800" b="0" i="1">
                <a:solidFill>
                  <a:srgbClr val="0000FF"/>
                </a:solidFill>
              </a:rPr>
              <a:t>L=20 samples</a:t>
            </a:r>
          </a:p>
        </p:txBody>
      </p:sp>
      <p:pic>
        <p:nvPicPr>
          <p:cNvPr id="18" name="Picture 17" descr="cosine at 1200Hz plotting in continuous-time for three continuous-time periods">
            <a:extLst>
              <a:ext uri="{FF2B5EF4-FFF2-40B4-BE49-F238E27FC236}">
                <a16:creationId xmlns:a16="http://schemas.microsoft.com/office/drawing/2014/main" id="{6825E3F2-9917-9B5F-C6F8-E304BE45CD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5" t="3314" r="5116" b="6859"/>
          <a:stretch>
            <a:fillRect/>
          </a:stretch>
        </p:blipFill>
        <p:spPr bwMode="auto">
          <a:xfrm>
            <a:off x="-3175" y="3762375"/>
            <a:ext cx="3100388" cy="23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cosine at 1200Hz plotted in discrete-time at a sampling rate of 8000 Hz for slightly more than one discrete-time period">
            <a:extLst>
              <a:ext uri="{FF2B5EF4-FFF2-40B4-BE49-F238E27FC236}">
                <a16:creationId xmlns:a16="http://schemas.microsoft.com/office/drawing/2014/main" id="{3453B637-3AF4-C544-C9D5-F87DB8E9BE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1" t="3314" r="7770" b="6859"/>
          <a:stretch>
            <a:fillRect/>
          </a:stretch>
        </p:blipFill>
        <p:spPr bwMode="auto">
          <a:xfrm>
            <a:off x="2968625" y="3762375"/>
            <a:ext cx="3008313" cy="23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Superposition of a cosine signal at 1200 Hz plotted in continuous time and in discrete time using a sampling rate of 8000 Hz.">
            <a:extLst>
              <a:ext uri="{FF2B5EF4-FFF2-40B4-BE49-F238E27FC236}">
                <a16:creationId xmlns:a16="http://schemas.microsoft.com/office/drawing/2014/main" id="{19E7C606-0BBD-6CB3-EAC3-A4BF52FE9A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2" t="3290" r="4935" b="6841"/>
          <a:stretch>
            <a:fillRect/>
          </a:stretch>
        </p:blipFill>
        <p:spPr bwMode="auto">
          <a:xfrm>
            <a:off x="6016625" y="3762375"/>
            <a:ext cx="3127375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6">
            <a:extLst>
              <a:ext uri="{FF2B5EF4-FFF2-40B4-BE49-F238E27FC236}">
                <a16:creationId xmlns:a16="http://schemas.microsoft.com/office/drawing/2014/main" id="{14D27066-25B0-7E7F-CE87-67236AC764E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3743854C-71CF-894A-8D16-7556881AF228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EC2136AA-7D20-984A-3DCA-144C2700B4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Design Tradeoffs</a:t>
            </a:r>
          </a:p>
        </p:txBody>
      </p:sp>
      <p:sp>
        <p:nvSpPr>
          <p:cNvPr id="44035" name="Rectangle 66">
            <a:extLst>
              <a:ext uri="{FF2B5EF4-FFF2-40B4-BE49-F238E27FC236}">
                <a16:creationId xmlns:a16="http://schemas.microsoft.com/office/drawing/2014/main" id="{5F5F9B2B-0A09-44B2-E18E-4C84767118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6868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Signal quality vs. run-time complexity in generating cos(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) where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= 2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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/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s</a:t>
            </a:r>
            <a:r>
              <a:rPr lang="en-US" altLang="en-US">
                <a:ea typeface="ＭＳ Ｐゴシック" panose="020B0600070205080204" pitchFamily="34" charset="-128"/>
              </a:rPr>
              <a:t> = 2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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/ </a:t>
            </a:r>
            <a:r>
              <a:rPr lang="en-US" altLang="en-US" i="1">
                <a:ea typeface="ＭＳ Ｐゴシック" panose="020B0600070205080204" pitchFamily="34" charset="-128"/>
              </a:rPr>
              <a:t>L</a:t>
            </a:r>
          </a:p>
        </p:txBody>
      </p:sp>
      <p:graphicFrame>
        <p:nvGraphicFramePr>
          <p:cNvPr id="121921" name="Group 65">
            <a:extLst>
              <a:ext uri="{FF2B5EF4-FFF2-40B4-BE49-F238E27FC236}">
                <a16:creationId xmlns:a16="http://schemas.microsoft.com/office/drawing/2014/main" id="{52155FF8-6C23-4C91-C9AE-03052E680B2A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304800" y="2590800"/>
          <a:ext cx="8686800" cy="3429000"/>
        </p:xfrm>
        <a:graphic>
          <a:graphicData uri="http://schemas.openxmlformats.org/drawingml/2006/table">
            <a:tbl>
              <a:tblPr/>
              <a:tblGrid>
                <a:gridCol w="168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Algorithm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</a:rPr>
                        <a:t>MACs/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</a:rPr>
                        <a:t>ROM (words)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</a:rPr>
                        <a:t>RAM (words)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</a:rPr>
                        <a:t>Quality in floating pt.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Times New Roman" pitchFamily="18" charset="0"/>
                        </a:rPr>
                        <a:t>Quality in fixed 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C math library call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Second Best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Difference equation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Worst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Second Best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Lookup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809" name="Text Box 46">
            <a:extLst>
              <a:ext uri="{FF2B5EF4-FFF2-40B4-BE49-F238E27FC236}">
                <a16:creationId xmlns:a16="http://schemas.microsoft.com/office/drawing/2014/main" id="{C41CD336-A8B1-2246-59C2-A96098A635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6080125"/>
            <a:ext cx="7772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</a:rPr>
              <a:t>MAC  Multiplication-accumulation</a:t>
            </a:r>
            <a:br>
              <a:rPr lang="en-US" altLang="en-US" sz="2000" b="0" i="1">
                <a:solidFill>
                  <a:schemeClr val="tx1"/>
                </a:solidFill>
              </a:rPr>
            </a:br>
            <a:r>
              <a:rPr lang="en-US" altLang="en-US" sz="2000" b="0" i="1">
                <a:solidFill>
                  <a:schemeClr val="tx1"/>
                </a:solidFill>
              </a:rPr>
              <a:t>RAM  Random Access Memory (writeable)      ROM  Read-Only Memory</a:t>
            </a:r>
          </a:p>
        </p:txBody>
      </p:sp>
      <p:sp>
        <p:nvSpPr>
          <p:cNvPr id="44074" name="Text Box 7">
            <a:extLst>
              <a:ext uri="{FF2B5EF4-FFF2-40B4-BE49-F238E27FC236}">
                <a16:creationId xmlns:a16="http://schemas.microsoft.com/office/drawing/2014/main" id="{C352514D-128F-BFAE-A068-0872B423B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Design Tradeoffs in Generating Sinusoidal Signals</a:t>
            </a:r>
          </a:p>
        </p:txBody>
      </p:sp>
      <p:sp>
        <p:nvSpPr>
          <p:cNvPr id="44075" name="TextBox 1">
            <a:extLst>
              <a:ext uri="{FF2B5EF4-FFF2-40B4-BE49-F238E27FC236}">
                <a16:creationId xmlns:a16="http://schemas.microsoft.com/office/drawing/2014/main" id="{7DD1A84E-3F69-A615-9D77-D96B47DE1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2475" y="2232025"/>
            <a:ext cx="185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050">
            <a:extLst>
              <a:ext uri="{FF2B5EF4-FFF2-40B4-BE49-F238E27FC236}">
                <a16:creationId xmlns:a16="http://schemas.microsoft.com/office/drawing/2014/main" id="{55B17A61-D3C6-81FD-2660-A1FE37A5F7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Communication System Structure</a:t>
            </a:r>
          </a:p>
        </p:txBody>
      </p:sp>
      <p:sp>
        <p:nvSpPr>
          <p:cNvPr id="45058" name="Rectangle 2051">
            <a:extLst>
              <a:ext uri="{FF2B5EF4-FFF2-40B4-BE49-F238E27FC236}">
                <a16:creationId xmlns:a16="http://schemas.microsoft.com/office/drawing/2014/main" id="{51615C1A-7020-64E2-461F-A503D8CD18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4800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Information sources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Voice, music, images, video, and data (message signal </a:t>
            </a:r>
            <a:r>
              <a:rPr lang="en-US" altLang="en-US" i="1">
                <a:ea typeface="ＭＳ Ｐゴシック" panose="020B0600070205080204" pitchFamily="34" charset="-128"/>
              </a:rPr>
              <a:t>m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>
                <a:ea typeface="ＭＳ Ｐゴシック" panose="020B0600070205080204" pitchFamily="34" charset="-128"/>
              </a:rPr>
              <a:t>))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Have power concentrated near DC (called </a:t>
            </a:r>
            <a:r>
              <a:rPr lang="en-US" altLang="en-US" i="1">
                <a:ea typeface="ＭＳ Ｐゴシック" panose="020B0600070205080204" pitchFamily="34" charset="-128"/>
              </a:rPr>
              <a:t>baseband signals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Baseband processing in transmitter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Lowpass filter message signal (e.g. AM/FM radio broadcast)</a:t>
            </a:r>
          </a:p>
          <a:p>
            <a:pPr lvl="1">
              <a:buFontTx/>
              <a:buNone/>
            </a:pPr>
            <a:r>
              <a:rPr lang="en-US" altLang="en-US" b="1" i="1">
                <a:ea typeface="ＭＳ Ｐゴシック" panose="020B0600070205080204" pitchFamily="34" charset="-128"/>
              </a:rPr>
              <a:t>Digital</a:t>
            </a:r>
            <a:r>
              <a:rPr lang="en-US" altLang="en-US">
                <a:ea typeface="ＭＳ Ｐゴシック" panose="020B0600070205080204" pitchFamily="34" charset="-128"/>
              </a:rPr>
              <a:t>: Add redundancy to message bit stream to aid receiver in detecting and possibly correcting bit errors</a:t>
            </a:r>
          </a:p>
          <a:p>
            <a:pPr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5059" name="Text Box 2073">
            <a:extLst>
              <a:ext uri="{FF2B5EF4-FFF2-40B4-BE49-F238E27FC236}">
                <a16:creationId xmlns:a16="http://schemas.microsoft.com/office/drawing/2014/main" id="{D1FDE4AC-45B5-6564-A0F8-936896C3F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Communication Systems</a:t>
            </a:r>
          </a:p>
        </p:txBody>
      </p:sp>
      <p:grpSp>
        <p:nvGrpSpPr>
          <p:cNvPr id="45060" name="Group 2" descr="Block diagram showing a transmitter, channel and receiver.  The transmitter consists of baseband processing and an analog/RF front end.  The receiver consists of an analog/RF front end and bassband processing.">
            <a:extLst>
              <a:ext uri="{FF2B5EF4-FFF2-40B4-BE49-F238E27FC236}">
                <a16:creationId xmlns:a16="http://schemas.microsoft.com/office/drawing/2014/main" id="{48056DA7-66B2-FD22-BCEC-EF4B905B3002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45062" name="Text Box 2053">
              <a:extLst>
                <a:ext uri="{FF2B5EF4-FFF2-40B4-BE49-F238E27FC236}">
                  <a16:creationId xmlns:a16="http://schemas.microsoft.com/office/drawing/2014/main" id="{1331A63F-98B0-D432-8F38-AB17AE4218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Received  Message</a:t>
              </a:r>
            </a:p>
          </p:txBody>
        </p:sp>
        <p:sp>
          <p:nvSpPr>
            <p:cNvPr id="45063" name="Text Box 2053">
              <a:extLst>
                <a:ext uri="{FF2B5EF4-FFF2-40B4-BE49-F238E27FC236}">
                  <a16:creationId xmlns:a16="http://schemas.microsoft.com/office/drawing/2014/main" id="{0D1905B9-2DBE-E445-487B-73F62F17CC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Message</a:t>
              </a:r>
            </a:p>
          </p:txBody>
        </p:sp>
        <p:sp>
          <p:nvSpPr>
            <p:cNvPr id="45064" name="Line 2054">
              <a:extLst>
                <a:ext uri="{FF2B5EF4-FFF2-40B4-BE49-F238E27FC236}">
                  <a16:creationId xmlns:a16="http://schemas.microsoft.com/office/drawing/2014/main" id="{D0D3E5DB-5D09-5839-CCD8-F3074923F5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65" name="Text Box 2055">
              <a:extLst>
                <a:ext uri="{FF2B5EF4-FFF2-40B4-BE49-F238E27FC236}">
                  <a16:creationId xmlns:a16="http://schemas.microsoft.com/office/drawing/2014/main" id="{FCBE99DC-A1E8-1F05-5144-F1BC37BAB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Baseband</a:t>
              </a:r>
              <a:br>
                <a:rPr lang="en-US" altLang="en-US" sz="2000">
                  <a:solidFill>
                    <a:srgbClr val="6600FF"/>
                  </a:solidFill>
                </a:rPr>
              </a:br>
              <a:r>
                <a:rPr lang="en-US" altLang="en-US" sz="2000">
                  <a:solidFill>
                    <a:srgbClr val="6600FF"/>
                  </a:solidFill>
                </a:rPr>
                <a:t>Processing</a:t>
              </a:r>
            </a:p>
          </p:txBody>
        </p:sp>
        <p:sp>
          <p:nvSpPr>
            <p:cNvPr id="45066" name="Line 2056">
              <a:extLst>
                <a:ext uri="{FF2B5EF4-FFF2-40B4-BE49-F238E27FC236}">
                  <a16:creationId xmlns:a16="http://schemas.microsoft.com/office/drawing/2014/main" id="{46372793-2F38-274B-E279-70819C3E6F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67" name="Text Box 2057">
              <a:extLst>
                <a:ext uri="{FF2B5EF4-FFF2-40B4-BE49-F238E27FC236}">
                  <a16:creationId xmlns:a16="http://schemas.microsoft.com/office/drawing/2014/main" id="{6CF8C6D6-28BB-65D0-92F7-760AD02796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Analog/RF Front End</a:t>
              </a:r>
            </a:p>
          </p:txBody>
        </p:sp>
        <p:sp>
          <p:nvSpPr>
            <p:cNvPr id="45068" name="Line 2058">
              <a:extLst>
                <a:ext uri="{FF2B5EF4-FFF2-40B4-BE49-F238E27FC236}">
                  <a16:creationId xmlns:a16="http://schemas.microsoft.com/office/drawing/2014/main" id="{EEB1869B-0795-CF41-ED90-3D02337968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69" name="Text Box 2059">
              <a:extLst>
                <a:ext uri="{FF2B5EF4-FFF2-40B4-BE49-F238E27FC236}">
                  <a16:creationId xmlns:a16="http://schemas.microsoft.com/office/drawing/2014/main" id="{EDC3230E-B755-BDD7-EA2B-545D6755C4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Transmission Medium</a:t>
              </a:r>
            </a:p>
          </p:txBody>
        </p:sp>
        <p:sp>
          <p:nvSpPr>
            <p:cNvPr id="45070" name="Text Box 2061">
              <a:extLst>
                <a:ext uri="{FF2B5EF4-FFF2-40B4-BE49-F238E27FC236}">
                  <a16:creationId xmlns:a16="http://schemas.microsoft.com/office/drawing/2014/main" id="{E30EB08A-6D17-71E8-7B80-497001683E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Analog/RF Front End</a:t>
              </a:r>
            </a:p>
          </p:txBody>
        </p:sp>
        <p:sp>
          <p:nvSpPr>
            <p:cNvPr id="45071" name="Line 2062">
              <a:extLst>
                <a:ext uri="{FF2B5EF4-FFF2-40B4-BE49-F238E27FC236}">
                  <a16:creationId xmlns:a16="http://schemas.microsoft.com/office/drawing/2014/main" id="{DEAF176B-553D-0336-AC85-053897CD3A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72" name="Text Box 2063">
              <a:extLst>
                <a:ext uri="{FF2B5EF4-FFF2-40B4-BE49-F238E27FC236}">
                  <a16:creationId xmlns:a16="http://schemas.microsoft.com/office/drawing/2014/main" id="{087F9EBE-D2C8-50B7-537C-4C22FA047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Baseband</a:t>
              </a:r>
              <a:br>
                <a:rPr lang="en-US" altLang="en-US" sz="2000"/>
              </a:br>
              <a:r>
                <a:rPr lang="en-US" altLang="en-US" sz="2000"/>
                <a:t>Processing</a:t>
              </a:r>
            </a:p>
          </p:txBody>
        </p:sp>
        <p:sp>
          <p:nvSpPr>
            <p:cNvPr id="45073" name="Line 2064">
              <a:extLst>
                <a:ext uri="{FF2B5EF4-FFF2-40B4-BE49-F238E27FC236}">
                  <a16:creationId xmlns:a16="http://schemas.microsoft.com/office/drawing/2014/main" id="{0770D305-9CAF-DCEB-B856-25C94FC3CF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74" name="Rectangle 2065">
              <a:extLst>
                <a:ext uri="{FF2B5EF4-FFF2-40B4-BE49-F238E27FC236}">
                  <a16:creationId xmlns:a16="http://schemas.microsoft.com/office/drawing/2014/main" id="{272A2D74-EEEF-153E-C109-EB17CF743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45075" name="Text Box 2066">
              <a:extLst>
                <a:ext uri="{FF2B5EF4-FFF2-40B4-BE49-F238E27FC236}">
                  <a16:creationId xmlns:a16="http://schemas.microsoft.com/office/drawing/2014/main" id="{8F7649CE-BC5A-8FEF-189D-2CF8AAE698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TRANSMITTER</a:t>
              </a:r>
            </a:p>
          </p:txBody>
        </p:sp>
        <p:sp>
          <p:nvSpPr>
            <p:cNvPr id="45076" name="Text Box 2067">
              <a:extLst>
                <a:ext uri="{FF2B5EF4-FFF2-40B4-BE49-F238E27FC236}">
                  <a16:creationId xmlns:a16="http://schemas.microsoft.com/office/drawing/2014/main" id="{FA7698AA-76D9-74CA-FFE5-145FEF7549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RECEIVER</a:t>
              </a:r>
            </a:p>
          </p:txBody>
        </p:sp>
        <p:sp>
          <p:nvSpPr>
            <p:cNvPr id="45077" name="Rectangle 2068">
              <a:extLst>
                <a:ext uri="{FF2B5EF4-FFF2-40B4-BE49-F238E27FC236}">
                  <a16:creationId xmlns:a16="http://schemas.microsoft.com/office/drawing/2014/main" id="{FCA4015F-4908-8C31-55C6-C8F412BC5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45078" name="Text Box 2069">
              <a:extLst>
                <a:ext uri="{FF2B5EF4-FFF2-40B4-BE49-F238E27FC236}">
                  <a16:creationId xmlns:a16="http://schemas.microsoft.com/office/drawing/2014/main" id="{94467F24-A362-E119-CA11-F02A3BC83E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159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s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5079" name="Text Box 2070">
              <a:extLst>
                <a:ext uri="{FF2B5EF4-FFF2-40B4-BE49-F238E27FC236}">
                  <a16:creationId xmlns:a16="http://schemas.microsoft.com/office/drawing/2014/main" id="{B2FC9EA7-F963-BAD7-9C15-67E969D885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r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5080" name="Text Box 2072">
              <a:extLst>
                <a:ext uri="{FF2B5EF4-FFF2-40B4-BE49-F238E27FC236}">
                  <a16:creationId xmlns:a16="http://schemas.microsoft.com/office/drawing/2014/main" id="{FD2094F8-B3F9-A9B3-9763-8FA4F10CEA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CHANNEL</a:t>
              </a:r>
            </a:p>
          </p:txBody>
        </p:sp>
        <p:sp>
          <p:nvSpPr>
            <p:cNvPr id="45081" name="Line 2058">
              <a:extLst>
                <a:ext uri="{FF2B5EF4-FFF2-40B4-BE49-F238E27FC236}">
                  <a16:creationId xmlns:a16="http://schemas.microsoft.com/office/drawing/2014/main" id="{F9EE2C1F-9044-C8A3-ED7A-09D94F16CE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061" name="Rectangle 6">
            <a:extLst>
              <a:ext uri="{FF2B5EF4-FFF2-40B4-BE49-F238E27FC236}">
                <a16:creationId xmlns:a16="http://schemas.microsoft.com/office/drawing/2014/main" id="{0F2B7538-1D3C-6F90-88F8-69C1F86770F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5E49A071-5A83-5E41-A03B-46792D971513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050">
            <a:extLst>
              <a:ext uri="{FF2B5EF4-FFF2-40B4-BE49-F238E27FC236}">
                <a16:creationId xmlns:a16="http://schemas.microsoft.com/office/drawing/2014/main" id="{D8482B3F-5CD9-BE98-6E6F-3904D4DED0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Transmitter Analog/RF Front End</a:t>
            </a:r>
          </a:p>
        </p:txBody>
      </p:sp>
      <p:sp>
        <p:nvSpPr>
          <p:cNvPr id="46082" name="Text Box 2073">
            <a:extLst>
              <a:ext uri="{FF2B5EF4-FFF2-40B4-BE49-F238E27FC236}">
                <a16:creationId xmlns:a16="http://schemas.microsoft.com/office/drawing/2014/main" id="{0634F957-77DB-8A84-B86B-4CD1D2FB2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Wireless Communication Systems</a:t>
            </a:r>
          </a:p>
        </p:txBody>
      </p:sp>
      <p:grpSp>
        <p:nvGrpSpPr>
          <p:cNvPr id="38916" name="Group 27">
            <a:extLst>
              <a:ext uri="{FF2B5EF4-FFF2-40B4-BE49-F238E27FC236}">
                <a16:creationId xmlns:a16="http://schemas.microsoft.com/office/drawing/2014/main" id="{B6677C79-B162-1B3C-27CE-11C5B76B1A68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46116" name="Text Box 2053">
              <a:extLst>
                <a:ext uri="{FF2B5EF4-FFF2-40B4-BE49-F238E27FC236}">
                  <a16:creationId xmlns:a16="http://schemas.microsoft.com/office/drawing/2014/main" id="{E624A455-2004-79B4-5D9D-573485BA40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Received  Message</a:t>
              </a:r>
            </a:p>
          </p:txBody>
        </p:sp>
        <p:sp>
          <p:nvSpPr>
            <p:cNvPr id="46117" name="Text Box 2053">
              <a:extLst>
                <a:ext uri="{FF2B5EF4-FFF2-40B4-BE49-F238E27FC236}">
                  <a16:creationId xmlns:a16="http://schemas.microsoft.com/office/drawing/2014/main" id="{CFB44E9D-9BCE-2E21-04EC-C238AD9234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Message</a:t>
              </a:r>
            </a:p>
          </p:txBody>
        </p:sp>
        <p:sp>
          <p:nvSpPr>
            <p:cNvPr id="46118" name="Line 2054">
              <a:extLst>
                <a:ext uri="{FF2B5EF4-FFF2-40B4-BE49-F238E27FC236}">
                  <a16:creationId xmlns:a16="http://schemas.microsoft.com/office/drawing/2014/main" id="{42AA0C71-90A8-965F-DDF1-671503459C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19" name="Text Box 2055">
              <a:extLst>
                <a:ext uri="{FF2B5EF4-FFF2-40B4-BE49-F238E27FC236}">
                  <a16:creationId xmlns:a16="http://schemas.microsoft.com/office/drawing/2014/main" id="{3E220302-5845-DC97-4376-B05977AB50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Baseband</a:t>
              </a:r>
              <a:br>
                <a:rPr lang="en-US" altLang="en-US" sz="2000">
                  <a:solidFill>
                    <a:srgbClr val="6600FF"/>
                  </a:solidFill>
                </a:rPr>
              </a:br>
              <a:r>
                <a:rPr lang="en-US" altLang="en-US" sz="2000">
                  <a:solidFill>
                    <a:srgbClr val="6600FF"/>
                  </a:solidFill>
                </a:rPr>
                <a:t>Processing</a:t>
              </a:r>
            </a:p>
          </p:txBody>
        </p:sp>
        <p:sp>
          <p:nvSpPr>
            <p:cNvPr id="46120" name="Line 2056">
              <a:extLst>
                <a:ext uri="{FF2B5EF4-FFF2-40B4-BE49-F238E27FC236}">
                  <a16:creationId xmlns:a16="http://schemas.microsoft.com/office/drawing/2014/main" id="{D55A432F-62CD-C411-9A65-53AFA41226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21" name="Text Box 2057">
              <a:extLst>
                <a:ext uri="{FF2B5EF4-FFF2-40B4-BE49-F238E27FC236}">
                  <a16:creationId xmlns:a16="http://schemas.microsoft.com/office/drawing/2014/main" id="{C5ADE9C7-F4EE-A7B9-A189-FA9429390F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Analog/RF Front End</a:t>
              </a:r>
            </a:p>
          </p:txBody>
        </p:sp>
        <p:sp>
          <p:nvSpPr>
            <p:cNvPr id="46122" name="Line 2058">
              <a:extLst>
                <a:ext uri="{FF2B5EF4-FFF2-40B4-BE49-F238E27FC236}">
                  <a16:creationId xmlns:a16="http://schemas.microsoft.com/office/drawing/2014/main" id="{AE2E1981-BA7A-3263-313A-431A86BDAA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23" name="Text Box 2059">
              <a:extLst>
                <a:ext uri="{FF2B5EF4-FFF2-40B4-BE49-F238E27FC236}">
                  <a16:creationId xmlns:a16="http://schemas.microsoft.com/office/drawing/2014/main" id="{F4931765-AE2F-13C3-7E29-2E6B79A8AC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Transmission Medium</a:t>
              </a:r>
            </a:p>
          </p:txBody>
        </p:sp>
        <p:sp>
          <p:nvSpPr>
            <p:cNvPr id="46124" name="Text Box 2061">
              <a:extLst>
                <a:ext uri="{FF2B5EF4-FFF2-40B4-BE49-F238E27FC236}">
                  <a16:creationId xmlns:a16="http://schemas.microsoft.com/office/drawing/2014/main" id="{AD0C5D26-F94F-2241-5411-D748A82EA3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Analog/RF Front End</a:t>
              </a:r>
            </a:p>
          </p:txBody>
        </p:sp>
        <p:sp>
          <p:nvSpPr>
            <p:cNvPr id="46125" name="Line 2062">
              <a:extLst>
                <a:ext uri="{FF2B5EF4-FFF2-40B4-BE49-F238E27FC236}">
                  <a16:creationId xmlns:a16="http://schemas.microsoft.com/office/drawing/2014/main" id="{496DFEE3-627A-D280-C84B-8EE66ED210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26" name="Text Box 2063">
              <a:extLst>
                <a:ext uri="{FF2B5EF4-FFF2-40B4-BE49-F238E27FC236}">
                  <a16:creationId xmlns:a16="http://schemas.microsoft.com/office/drawing/2014/main" id="{712BBEC5-C746-676F-C668-9806707C86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Baseband</a:t>
              </a:r>
              <a:br>
                <a:rPr lang="en-US" altLang="en-US" sz="2000"/>
              </a:br>
              <a:r>
                <a:rPr lang="en-US" altLang="en-US" sz="2000"/>
                <a:t>Processing</a:t>
              </a:r>
            </a:p>
          </p:txBody>
        </p:sp>
        <p:sp>
          <p:nvSpPr>
            <p:cNvPr id="46127" name="Line 2064">
              <a:extLst>
                <a:ext uri="{FF2B5EF4-FFF2-40B4-BE49-F238E27FC236}">
                  <a16:creationId xmlns:a16="http://schemas.microsoft.com/office/drawing/2014/main" id="{885F9A88-9829-AC51-D0FE-DB8840C72D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28" name="Rectangle 2065">
              <a:extLst>
                <a:ext uri="{FF2B5EF4-FFF2-40B4-BE49-F238E27FC236}">
                  <a16:creationId xmlns:a16="http://schemas.microsoft.com/office/drawing/2014/main" id="{AA9C69D8-A35D-CB49-B0FA-82EE251F3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46129" name="Text Box 2066">
              <a:extLst>
                <a:ext uri="{FF2B5EF4-FFF2-40B4-BE49-F238E27FC236}">
                  <a16:creationId xmlns:a16="http://schemas.microsoft.com/office/drawing/2014/main" id="{4ACA4D18-3320-5D0B-5393-8EB6A6C39D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TRANSMITTER</a:t>
              </a:r>
            </a:p>
          </p:txBody>
        </p:sp>
        <p:sp>
          <p:nvSpPr>
            <p:cNvPr id="46130" name="Text Box 2067">
              <a:extLst>
                <a:ext uri="{FF2B5EF4-FFF2-40B4-BE49-F238E27FC236}">
                  <a16:creationId xmlns:a16="http://schemas.microsoft.com/office/drawing/2014/main" id="{50CDC8C6-CAB5-2375-DC41-0EE35ED8CB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RECEIVER</a:t>
              </a:r>
            </a:p>
          </p:txBody>
        </p:sp>
        <p:sp>
          <p:nvSpPr>
            <p:cNvPr id="46131" name="Rectangle 2068">
              <a:extLst>
                <a:ext uri="{FF2B5EF4-FFF2-40B4-BE49-F238E27FC236}">
                  <a16:creationId xmlns:a16="http://schemas.microsoft.com/office/drawing/2014/main" id="{32AE0912-892F-83FF-7930-3B77B51C3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46132" name="Text Box 2069">
              <a:extLst>
                <a:ext uri="{FF2B5EF4-FFF2-40B4-BE49-F238E27FC236}">
                  <a16:creationId xmlns:a16="http://schemas.microsoft.com/office/drawing/2014/main" id="{772F2A7D-6623-7B6B-5128-FD467C82EC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159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s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6133" name="Text Box 2070">
              <a:extLst>
                <a:ext uri="{FF2B5EF4-FFF2-40B4-BE49-F238E27FC236}">
                  <a16:creationId xmlns:a16="http://schemas.microsoft.com/office/drawing/2014/main" id="{C24A268B-0B16-8AF3-A28C-9E13B1CCBC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r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6134" name="Text Box 2072">
              <a:extLst>
                <a:ext uri="{FF2B5EF4-FFF2-40B4-BE49-F238E27FC236}">
                  <a16:creationId xmlns:a16="http://schemas.microsoft.com/office/drawing/2014/main" id="{E00A7730-9973-6DD8-B1F0-4242D1585D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CHANNEL</a:t>
              </a:r>
            </a:p>
          </p:txBody>
        </p:sp>
        <p:sp>
          <p:nvSpPr>
            <p:cNvPr id="46135" name="Line 2058">
              <a:extLst>
                <a:ext uri="{FF2B5EF4-FFF2-40B4-BE49-F238E27FC236}">
                  <a16:creationId xmlns:a16="http://schemas.microsoft.com/office/drawing/2014/main" id="{B5126026-1108-87CF-2AE1-65C528066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920" name="TextBox 10">
            <a:extLst>
              <a:ext uri="{FF2B5EF4-FFF2-40B4-BE49-F238E27FC236}">
                <a16:creationId xmlns:a16="http://schemas.microsoft.com/office/drawing/2014/main" id="{238C346A-0A60-5395-F266-51F534F9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4825" y="1676400"/>
            <a:ext cx="32004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i="1">
                <a:solidFill>
                  <a:schemeClr val="tx1"/>
                </a:solidFill>
              </a:rPr>
              <a:t>Mixer</a:t>
            </a:r>
            <a:r>
              <a:rPr lang="en-US" altLang="en-US" sz="2400" b="0">
                <a:solidFill>
                  <a:schemeClr val="tx1"/>
                </a:solidFill>
              </a:rPr>
              <a:t>: Reduce circuit complexity by replacing multiplication by cosine with sampling device (single transistor)</a:t>
            </a:r>
          </a:p>
        </p:txBody>
      </p:sp>
      <p:grpSp>
        <p:nvGrpSpPr>
          <p:cNvPr id="17" name="Group 16" descr="Analog/RF front end in the transmitter.">
            <a:extLst>
              <a:ext uri="{FF2B5EF4-FFF2-40B4-BE49-F238E27FC236}">
                <a16:creationId xmlns:a16="http://schemas.microsoft.com/office/drawing/2014/main" id="{19F4A4EA-ABF3-9D7F-CD33-72C3DDAEE4A2}"/>
              </a:ext>
            </a:extLst>
          </p:cNvPr>
          <p:cNvGrpSpPr>
            <a:grpSpLocks/>
          </p:cNvGrpSpPr>
          <p:nvPr/>
        </p:nvGrpSpPr>
        <p:grpSpPr bwMode="auto">
          <a:xfrm>
            <a:off x="306388" y="2084388"/>
            <a:ext cx="4745037" cy="2886075"/>
            <a:chOff x="305819" y="1942478"/>
            <a:chExt cx="4745907" cy="3027985"/>
          </a:xfrm>
        </p:grpSpPr>
        <p:cxnSp>
          <p:nvCxnSpPr>
            <p:cNvPr id="46113" name="Straight Connector 5">
              <a:extLst>
                <a:ext uri="{FF2B5EF4-FFF2-40B4-BE49-F238E27FC236}">
                  <a16:creationId xmlns:a16="http://schemas.microsoft.com/office/drawing/2014/main" id="{01F1DD64-E3C1-BAA6-DF5F-E9918F7D33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5819" y="4089400"/>
              <a:ext cx="1808731" cy="881063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114" name="Straight Connector 54">
              <a:extLst>
                <a:ext uri="{FF2B5EF4-FFF2-40B4-BE49-F238E27FC236}">
                  <a16:creationId xmlns:a16="http://schemas.microsoft.com/office/drawing/2014/main" id="{959CCDA3-99D7-FCD5-5B57-7FEA9446196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451230" y="4076078"/>
              <a:ext cx="1600496" cy="894385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115" name="Rectangle 4">
              <a:extLst>
                <a:ext uri="{FF2B5EF4-FFF2-40B4-BE49-F238E27FC236}">
                  <a16:creationId xmlns:a16="http://schemas.microsoft.com/office/drawing/2014/main" id="{B2D0179F-956C-02F1-E8B1-D69161916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819" y="1942478"/>
              <a:ext cx="4723381" cy="2133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1CD1DF9-F13C-46CC-AA4F-A6A565A626ED}"/>
              </a:ext>
            </a:extLst>
          </p:cNvPr>
          <p:cNvGrpSpPr>
            <a:grpSpLocks/>
          </p:cNvGrpSpPr>
          <p:nvPr/>
        </p:nvGrpSpPr>
        <p:grpSpPr bwMode="auto">
          <a:xfrm>
            <a:off x="203200" y="2373313"/>
            <a:ext cx="4721225" cy="1665287"/>
            <a:chOff x="203200" y="2373489"/>
            <a:chExt cx="4721757" cy="1665111"/>
          </a:xfrm>
        </p:grpSpPr>
        <p:sp>
          <p:nvSpPr>
            <p:cNvPr id="46092" name="Oval 136">
              <a:extLst>
                <a:ext uri="{FF2B5EF4-FFF2-40B4-BE49-F238E27FC236}">
                  <a16:creationId xmlns:a16="http://schemas.microsoft.com/office/drawing/2014/main" id="{D10A60C6-4AC1-20AF-DC0D-7D95C48D9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4619" y="2674345"/>
              <a:ext cx="533400" cy="53334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3200" b="0">
                <a:solidFill>
                  <a:schemeClr val="tx1"/>
                </a:solidFill>
              </a:endParaRPr>
            </a:p>
          </p:txBody>
        </p:sp>
        <p:sp>
          <p:nvSpPr>
            <p:cNvPr id="46093" name="Line 13">
              <a:extLst>
                <a:ext uri="{FF2B5EF4-FFF2-40B4-BE49-F238E27FC236}">
                  <a16:creationId xmlns:a16="http://schemas.microsoft.com/office/drawing/2014/main" id="{65EF47BC-F06D-F2BA-FF54-00A97DE41C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30819" y="2750537"/>
              <a:ext cx="381000" cy="3809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94" name="Line 14">
              <a:extLst>
                <a:ext uri="{FF2B5EF4-FFF2-40B4-BE49-F238E27FC236}">
                  <a16:creationId xmlns:a16="http://schemas.microsoft.com/office/drawing/2014/main" id="{D8EF882F-F7B7-F95C-9A70-703EDA0798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30819" y="2750537"/>
              <a:ext cx="381000" cy="3809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95" name="Line 15">
              <a:extLst>
                <a:ext uri="{FF2B5EF4-FFF2-40B4-BE49-F238E27FC236}">
                  <a16:creationId xmlns:a16="http://schemas.microsoft.com/office/drawing/2014/main" id="{8D437112-AF31-B758-C982-A11098DF8F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41547" y="3188638"/>
              <a:ext cx="409" cy="4357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96" name="Text Box 17">
              <a:extLst>
                <a:ext uri="{FF2B5EF4-FFF2-40B4-BE49-F238E27FC236}">
                  <a16:creationId xmlns:a16="http://schemas.microsoft.com/office/drawing/2014/main" id="{6B3C43D6-08F6-5871-EDEF-1B56AAF727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1000" y="3498909"/>
              <a:ext cx="1576388" cy="539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cos(2 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p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  <a:sym typeface="Symbol" pitchFamily="2" charset="2"/>
                </a:rPr>
                <a:t>f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6097" name="Line 32">
              <a:extLst>
                <a:ext uri="{FF2B5EF4-FFF2-40B4-BE49-F238E27FC236}">
                  <a16:creationId xmlns:a16="http://schemas.microsoft.com/office/drawing/2014/main" id="{EE45AFF5-E429-8055-5FDE-8E1A5FC7EB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200" y="2934309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98" name="Rectangle 178">
              <a:extLst>
                <a:ext uri="{FF2B5EF4-FFF2-40B4-BE49-F238E27FC236}">
                  <a16:creationId xmlns:a16="http://schemas.microsoft.com/office/drawing/2014/main" id="{EFF43171-BFC0-44A5-2146-A946E0166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" y="2667638"/>
              <a:ext cx="609600" cy="53334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D/A</a:t>
              </a:r>
            </a:p>
          </p:txBody>
        </p:sp>
        <p:cxnSp>
          <p:nvCxnSpPr>
            <p:cNvPr id="46099" name="Straight Arrow Connector 126">
              <a:extLst>
                <a:ext uri="{FF2B5EF4-FFF2-40B4-BE49-F238E27FC236}">
                  <a16:creationId xmlns:a16="http://schemas.microsoft.com/office/drawing/2014/main" id="{46B836EC-22B5-A2A5-65E5-AE3B47811921}"/>
                </a:ext>
              </a:extLst>
            </p:cNvPr>
            <p:cNvCxnSpPr>
              <a:cxnSpLocks noChangeShapeType="1"/>
              <a:endCxn id="46098" idx="2"/>
            </p:cNvCxnSpPr>
            <p:nvPr/>
          </p:nvCxnSpPr>
          <p:spPr bwMode="auto">
            <a:xfrm flipV="1">
              <a:off x="762000" y="3200980"/>
              <a:ext cx="0" cy="30476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100" name="TextBox 127">
              <a:extLst>
                <a:ext uri="{FF2B5EF4-FFF2-40B4-BE49-F238E27FC236}">
                  <a16:creationId xmlns:a16="http://schemas.microsoft.com/office/drawing/2014/main" id="{9921D3EE-1E2D-4A3C-710F-2FCEC8C885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000" y="3505746"/>
              <a:ext cx="762000" cy="36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sym typeface="Symbol" pitchFamily="2" charset="2"/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  <a:endParaRPr lang="en-US" altLang="en-US" sz="1800" b="0" i="1">
                <a:solidFill>
                  <a:schemeClr val="tx1"/>
                </a:solidFill>
              </a:endParaRPr>
            </a:p>
          </p:txBody>
        </p:sp>
        <p:sp>
          <p:nvSpPr>
            <p:cNvPr id="46101" name="Rectangle 178">
              <a:extLst>
                <a:ext uri="{FF2B5EF4-FFF2-40B4-BE49-F238E27FC236}">
                  <a16:creationId xmlns:a16="http://schemas.microsoft.com/office/drawing/2014/main" id="{520B9FB6-0D36-0B96-71B9-4276A5F78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5720" y="2688994"/>
              <a:ext cx="609600" cy="5057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LPF</a:t>
              </a:r>
            </a:p>
          </p:txBody>
        </p:sp>
        <p:grpSp>
          <p:nvGrpSpPr>
            <p:cNvPr id="46102" name="Group 2">
              <a:extLst>
                <a:ext uri="{FF2B5EF4-FFF2-40B4-BE49-F238E27FC236}">
                  <a16:creationId xmlns:a16="http://schemas.microsoft.com/office/drawing/2014/main" id="{9EF0E042-C749-5FF4-21F6-4A07457DEC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9892" y="2626117"/>
              <a:ext cx="774938" cy="629793"/>
              <a:chOff x="2663031" y="1437192"/>
              <a:chExt cx="774938" cy="629793"/>
            </a:xfrm>
          </p:grpSpPr>
          <p:sp>
            <p:nvSpPr>
              <p:cNvPr id="46111" name="Triangle 1">
                <a:extLst>
                  <a:ext uri="{FF2B5EF4-FFF2-40B4-BE49-F238E27FC236}">
                    <a16:creationId xmlns:a16="http://schemas.microsoft.com/office/drawing/2014/main" id="{BE1C4477-1A77-3DF7-F3B1-6FC6952D6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55664" y="1384680"/>
                <a:ext cx="629793" cy="734817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112" name="Rectangle 178">
                <a:extLst>
                  <a:ext uri="{FF2B5EF4-FFF2-40B4-BE49-F238E27FC236}">
                    <a16:creationId xmlns:a16="http://schemas.microsoft.com/office/drawing/2014/main" id="{10DB125D-2F4E-06AD-F6DC-0F7BD1100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3031" y="1482324"/>
                <a:ext cx="609600" cy="5333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0">
                    <a:solidFill>
                      <a:schemeClr val="tx1"/>
                    </a:solidFill>
                  </a:rPr>
                  <a:t>LNA</a:t>
                </a:r>
              </a:p>
            </p:txBody>
          </p:sp>
        </p:grpSp>
        <p:sp>
          <p:nvSpPr>
            <p:cNvPr id="46103" name="Line 32">
              <a:extLst>
                <a:ext uri="{FF2B5EF4-FFF2-40B4-BE49-F238E27FC236}">
                  <a16:creationId xmlns:a16="http://schemas.microsoft.com/office/drawing/2014/main" id="{C60F86BA-EA58-9824-C10B-A6150B0731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800" y="2932826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4" name="Line 32">
              <a:extLst>
                <a:ext uri="{FF2B5EF4-FFF2-40B4-BE49-F238E27FC236}">
                  <a16:creationId xmlns:a16="http://schemas.microsoft.com/office/drawing/2014/main" id="{E88D4A00-D0FE-FD0F-F5F6-6C1CE70D2E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5320" y="2932826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5" name="Rectangle 178">
              <a:extLst>
                <a:ext uri="{FF2B5EF4-FFF2-40B4-BE49-F238E27FC236}">
                  <a16:creationId xmlns:a16="http://schemas.microsoft.com/office/drawing/2014/main" id="{16B05256-7247-1CC6-BCB2-C5B8EA692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2781" y="2699115"/>
              <a:ext cx="609600" cy="5057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BPF</a:t>
              </a:r>
            </a:p>
          </p:txBody>
        </p:sp>
        <p:sp>
          <p:nvSpPr>
            <p:cNvPr id="46106" name="Line 32">
              <a:extLst>
                <a:ext uri="{FF2B5EF4-FFF2-40B4-BE49-F238E27FC236}">
                  <a16:creationId xmlns:a16="http://schemas.microsoft.com/office/drawing/2014/main" id="{D2BA5BD0-9CA1-173A-A343-7F237344AA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8019" y="2941014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7" name="Line 32">
              <a:extLst>
                <a:ext uri="{FF2B5EF4-FFF2-40B4-BE49-F238E27FC236}">
                  <a16:creationId xmlns:a16="http://schemas.microsoft.com/office/drawing/2014/main" id="{6D90E820-D4B8-3519-B680-812EABDDA2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2381" y="2952012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8" name="Line 32">
              <a:extLst>
                <a:ext uri="{FF2B5EF4-FFF2-40B4-BE49-F238E27FC236}">
                  <a16:creationId xmlns:a16="http://schemas.microsoft.com/office/drawing/2014/main" id="{C8FFB8A8-0EC5-2DDE-405E-00EB7BBFF3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4830" y="2941014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9" name="Line 32">
              <a:extLst>
                <a:ext uri="{FF2B5EF4-FFF2-40B4-BE49-F238E27FC236}">
                  <a16:creationId xmlns:a16="http://schemas.microsoft.com/office/drawing/2014/main" id="{4F35D4D5-BFFC-279B-46A4-0BAEB16563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15975" y="2525889"/>
              <a:ext cx="12855" cy="4229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10" name="Triangle 19">
              <a:extLst>
                <a:ext uri="{FF2B5EF4-FFF2-40B4-BE49-F238E27FC236}">
                  <a16:creationId xmlns:a16="http://schemas.microsoft.com/office/drawing/2014/main" id="{909BFBEF-B7D9-9E7C-0842-8734764166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724349" y="2373489"/>
              <a:ext cx="200608" cy="15240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sp>
        <p:nvSpPr>
          <p:cNvPr id="120" name="TextBox 10">
            <a:extLst>
              <a:ext uri="{FF2B5EF4-FFF2-40B4-BE49-F238E27FC236}">
                <a16:creationId xmlns:a16="http://schemas.microsoft.com/office/drawing/2014/main" id="{4AFC87B6-1D4F-A998-DF51-635450C98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4825" y="3589338"/>
            <a:ext cx="3200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0">
                <a:solidFill>
                  <a:schemeClr val="tx1"/>
                </a:solidFill>
              </a:rPr>
              <a:t>BPF selects replica of baseband spectrum at </a:t>
            </a:r>
            <a:r>
              <a:rPr lang="en-US" altLang="en-US" sz="2400" b="0" i="1">
                <a:solidFill>
                  <a:schemeClr val="tx1"/>
                </a:solidFill>
              </a:rPr>
              <a:t>f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1F11EE-B6C8-3400-7EB0-F3B06E2A6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88" y="1657350"/>
            <a:ext cx="4722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</a:rPr>
              <a:t>LNA Low-Noise Amplifier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BFCD018-2AC7-E395-A993-0E34DD2E8538}"/>
              </a:ext>
            </a:extLst>
          </p:cNvPr>
          <p:cNvSpPr txBox="1"/>
          <p:nvPr/>
        </p:nvSpPr>
        <p:spPr>
          <a:xfrm>
            <a:off x="3417888" y="6450013"/>
            <a:ext cx="23844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Wavelength</a:t>
            </a:r>
            <a:r>
              <a:rPr lang="en-US" sz="2000" dirty="0">
                <a:latin typeface="Symbol" pitchFamily="2" charset="2"/>
              </a:rPr>
              <a:t> l</a:t>
            </a:r>
            <a:r>
              <a:rPr lang="en-US" sz="2000" dirty="0"/>
              <a:t> = </a:t>
            </a:r>
            <a:r>
              <a:rPr lang="en-US" sz="2000" i="1" dirty="0"/>
              <a:t>c</a:t>
            </a:r>
            <a:r>
              <a:rPr lang="en-US" sz="2000" dirty="0"/>
              <a:t> / </a:t>
            </a:r>
            <a:r>
              <a:rPr lang="en-US" sz="2000" i="1" dirty="0"/>
              <a:t>f</a:t>
            </a:r>
            <a:r>
              <a:rPr lang="en-US" sz="2000" i="1" baseline="-25000" dirty="0"/>
              <a:t>c</a:t>
            </a:r>
          </a:p>
        </p:txBody>
      </p:sp>
      <p:sp>
        <p:nvSpPr>
          <p:cNvPr id="126" name="Text Box 6">
            <a:extLst>
              <a:ext uri="{FF2B5EF4-FFF2-40B4-BE49-F238E27FC236}">
                <a16:creationId xmlns:a16="http://schemas.microsoft.com/office/drawing/2014/main" id="{06A4A914-306F-00E3-E82A-A9641C3975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2538" y="6429375"/>
            <a:ext cx="1970087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Antenna Length?</a:t>
            </a:r>
          </a:p>
        </p:txBody>
      </p:sp>
      <p:sp>
        <p:nvSpPr>
          <p:cNvPr id="46091" name="Rectangle 6">
            <a:extLst>
              <a:ext uri="{FF2B5EF4-FFF2-40B4-BE49-F238E27FC236}">
                <a16:creationId xmlns:a16="http://schemas.microsoft.com/office/drawing/2014/main" id="{721A7575-C928-8C30-AAA2-6E3F63CE956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FF4BE400-88EF-514D-BAA6-3C1EDD4D924A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/>
      <p:bldP spid="120" grpId="0"/>
      <p:bldP spid="23" grpId="0"/>
      <p:bldP spid="125" grpId="0"/>
      <p:bldP spid="12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050">
            <a:extLst>
              <a:ext uri="{FF2B5EF4-FFF2-40B4-BE49-F238E27FC236}">
                <a16:creationId xmlns:a16="http://schemas.microsoft.com/office/drawing/2014/main" id="{4932C69A-986E-95EA-1842-8DE09C79B5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Communication Channel Modeling</a:t>
            </a:r>
          </a:p>
        </p:txBody>
      </p:sp>
      <p:sp>
        <p:nvSpPr>
          <p:cNvPr id="47106" name="Text Box 2073">
            <a:extLst>
              <a:ext uri="{FF2B5EF4-FFF2-40B4-BE49-F238E27FC236}">
                <a16:creationId xmlns:a16="http://schemas.microsoft.com/office/drawing/2014/main" id="{4F505C15-5C54-9A8D-3FDF-F4A6CA932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Wireless Communication Systems</a:t>
            </a:r>
          </a:p>
        </p:txBody>
      </p:sp>
      <p:grpSp>
        <p:nvGrpSpPr>
          <p:cNvPr id="39940" name="Group 25">
            <a:extLst>
              <a:ext uri="{FF2B5EF4-FFF2-40B4-BE49-F238E27FC236}">
                <a16:creationId xmlns:a16="http://schemas.microsoft.com/office/drawing/2014/main" id="{4EFC53AD-17FE-E438-6DE4-74925FD931A0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47130" name="Text Box 2053">
              <a:extLst>
                <a:ext uri="{FF2B5EF4-FFF2-40B4-BE49-F238E27FC236}">
                  <a16:creationId xmlns:a16="http://schemas.microsoft.com/office/drawing/2014/main" id="{042D7EA4-42DE-F8F7-1BE4-E6005C605E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Received  Message</a:t>
              </a:r>
            </a:p>
          </p:txBody>
        </p:sp>
        <p:sp>
          <p:nvSpPr>
            <p:cNvPr id="47131" name="Text Box 2053">
              <a:extLst>
                <a:ext uri="{FF2B5EF4-FFF2-40B4-BE49-F238E27FC236}">
                  <a16:creationId xmlns:a16="http://schemas.microsoft.com/office/drawing/2014/main" id="{58D47A89-90DC-D9C1-AEDE-F68EFA9655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Message</a:t>
              </a:r>
            </a:p>
          </p:txBody>
        </p:sp>
        <p:sp>
          <p:nvSpPr>
            <p:cNvPr id="47132" name="Line 2054">
              <a:extLst>
                <a:ext uri="{FF2B5EF4-FFF2-40B4-BE49-F238E27FC236}">
                  <a16:creationId xmlns:a16="http://schemas.microsoft.com/office/drawing/2014/main" id="{32C1B32F-32A5-A025-4955-8D5BDCE14D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33" name="Text Box 2055">
              <a:extLst>
                <a:ext uri="{FF2B5EF4-FFF2-40B4-BE49-F238E27FC236}">
                  <a16:creationId xmlns:a16="http://schemas.microsoft.com/office/drawing/2014/main" id="{4F674A7F-D65F-64DA-8898-3EAE9D11CB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Baseband</a:t>
              </a:r>
              <a:br>
                <a:rPr lang="en-US" altLang="en-US" sz="2000">
                  <a:solidFill>
                    <a:srgbClr val="6600FF"/>
                  </a:solidFill>
                </a:rPr>
              </a:br>
              <a:r>
                <a:rPr lang="en-US" altLang="en-US" sz="2000">
                  <a:solidFill>
                    <a:srgbClr val="6600FF"/>
                  </a:solidFill>
                </a:rPr>
                <a:t>Processing</a:t>
              </a:r>
            </a:p>
          </p:txBody>
        </p:sp>
        <p:sp>
          <p:nvSpPr>
            <p:cNvPr id="47134" name="Line 2056">
              <a:extLst>
                <a:ext uri="{FF2B5EF4-FFF2-40B4-BE49-F238E27FC236}">
                  <a16:creationId xmlns:a16="http://schemas.microsoft.com/office/drawing/2014/main" id="{3A038843-E4AB-E901-17EA-4749E61FFF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35" name="Text Box 2057">
              <a:extLst>
                <a:ext uri="{FF2B5EF4-FFF2-40B4-BE49-F238E27FC236}">
                  <a16:creationId xmlns:a16="http://schemas.microsoft.com/office/drawing/2014/main" id="{5B2EBB0C-66A7-6862-0917-61CFD6F6F5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Analog/RF Front End</a:t>
              </a:r>
            </a:p>
          </p:txBody>
        </p:sp>
        <p:sp>
          <p:nvSpPr>
            <p:cNvPr id="47136" name="Line 2058">
              <a:extLst>
                <a:ext uri="{FF2B5EF4-FFF2-40B4-BE49-F238E27FC236}">
                  <a16:creationId xmlns:a16="http://schemas.microsoft.com/office/drawing/2014/main" id="{68B689FC-B0ED-42B6-420D-1DBCF39246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37" name="Text Box 2059">
              <a:extLst>
                <a:ext uri="{FF2B5EF4-FFF2-40B4-BE49-F238E27FC236}">
                  <a16:creationId xmlns:a16="http://schemas.microsoft.com/office/drawing/2014/main" id="{ED21392B-F5EA-F894-DB25-397226A0BC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Transmission Medium</a:t>
              </a:r>
            </a:p>
          </p:txBody>
        </p:sp>
        <p:sp>
          <p:nvSpPr>
            <p:cNvPr id="47138" name="Text Box 2061">
              <a:extLst>
                <a:ext uri="{FF2B5EF4-FFF2-40B4-BE49-F238E27FC236}">
                  <a16:creationId xmlns:a16="http://schemas.microsoft.com/office/drawing/2014/main" id="{765649E1-E044-34D0-E064-00145EC1CD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Analog/RF Front End</a:t>
              </a:r>
            </a:p>
          </p:txBody>
        </p:sp>
        <p:sp>
          <p:nvSpPr>
            <p:cNvPr id="47139" name="Line 2062">
              <a:extLst>
                <a:ext uri="{FF2B5EF4-FFF2-40B4-BE49-F238E27FC236}">
                  <a16:creationId xmlns:a16="http://schemas.microsoft.com/office/drawing/2014/main" id="{714EC4D7-C9C4-2D3A-C800-965085541D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40" name="Text Box 2063">
              <a:extLst>
                <a:ext uri="{FF2B5EF4-FFF2-40B4-BE49-F238E27FC236}">
                  <a16:creationId xmlns:a16="http://schemas.microsoft.com/office/drawing/2014/main" id="{50107EEB-C6D1-298C-7522-F526DEF142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Baseband</a:t>
              </a:r>
              <a:br>
                <a:rPr lang="en-US" altLang="en-US" sz="2000"/>
              </a:br>
              <a:r>
                <a:rPr lang="en-US" altLang="en-US" sz="2000"/>
                <a:t>Processing</a:t>
              </a:r>
            </a:p>
          </p:txBody>
        </p:sp>
        <p:sp>
          <p:nvSpPr>
            <p:cNvPr id="47141" name="Line 2064">
              <a:extLst>
                <a:ext uri="{FF2B5EF4-FFF2-40B4-BE49-F238E27FC236}">
                  <a16:creationId xmlns:a16="http://schemas.microsoft.com/office/drawing/2014/main" id="{9D26D200-0CC3-F0A1-C045-AEFA9C9AB8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42" name="Rectangle 2065">
              <a:extLst>
                <a:ext uri="{FF2B5EF4-FFF2-40B4-BE49-F238E27FC236}">
                  <a16:creationId xmlns:a16="http://schemas.microsoft.com/office/drawing/2014/main" id="{2CE3B505-A95D-4680-9A7A-1E98A81FD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47143" name="Text Box 2066">
              <a:extLst>
                <a:ext uri="{FF2B5EF4-FFF2-40B4-BE49-F238E27FC236}">
                  <a16:creationId xmlns:a16="http://schemas.microsoft.com/office/drawing/2014/main" id="{F772BDC4-4BEE-529C-A709-DB303B3E96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TRANSMITTER</a:t>
              </a:r>
            </a:p>
          </p:txBody>
        </p:sp>
        <p:sp>
          <p:nvSpPr>
            <p:cNvPr id="47144" name="Text Box 2067">
              <a:extLst>
                <a:ext uri="{FF2B5EF4-FFF2-40B4-BE49-F238E27FC236}">
                  <a16:creationId xmlns:a16="http://schemas.microsoft.com/office/drawing/2014/main" id="{74AC9CC0-77FB-8949-14E6-177F960D61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RECEIVER</a:t>
              </a:r>
            </a:p>
          </p:txBody>
        </p:sp>
        <p:sp>
          <p:nvSpPr>
            <p:cNvPr id="47145" name="Rectangle 2068">
              <a:extLst>
                <a:ext uri="{FF2B5EF4-FFF2-40B4-BE49-F238E27FC236}">
                  <a16:creationId xmlns:a16="http://schemas.microsoft.com/office/drawing/2014/main" id="{02098493-1184-964A-1DB0-CDCC91C2E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47146" name="Text Box 2069">
              <a:extLst>
                <a:ext uri="{FF2B5EF4-FFF2-40B4-BE49-F238E27FC236}">
                  <a16:creationId xmlns:a16="http://schemas.microsoft.com/office/drawing/2014/main" id="{07230EAE-F6D8-F37F-F923-CC9E679DA3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159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s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7147" name="Text Box 2070">
              <a:extLst>
                <a:ext uri="{FF2B5EF4-FFF2-40B4-BE49-F238E27FC236}">
                  <a16:creationId xmlns:a16="http://schemas.microsoft.com/office/drawing/2014/main" id="{0CBC667B-3B65-DE7B-A7F3-B34D9D768A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r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7148" name="Text Box 2072">
              <a:extLst>
                <a:ext uri="{FF2B5EF4-FFF2-40B4-BE49-F238E27FC236}">
                  <a16:creationId xmlns:a16="http://schemas.microsoft.com/office/drawing/2014/main" id="{E65C446C-C5CD-F323-6F14-C124892B8C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CHANNEL</a:t>
              </a:r>
            </a:p>
          </p:txBody>
        </p:sp>
        <p:sp>
          <p:nvSpPr>
            <p:cNvPr id="47149" name="Line 2058">
              <a:extLst>
                <a:ext uri="{FF2B5EF4-FFF2-40B4-BE49-F238E27FC236}">
                  <a16:creationId xmlns:a16="http://schemas.microsoft.com/office/drawing/2014/main" id="{8297C838-4AC2-741A-FB31-D3B557598A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29" descr="Propagation paths from transmitter to receiver">
            <a:extLst>
              <a:ext uri="{FF2B5EF4-FFF2-40B4-BE49-F238E27FC236}">
                <a16:creationId xmlns:a16="http://schemas.microsoft.com/office/drawing/2014/main" id="{98DDD6CA-95E2-BBB9-D655-A2DB6A3DA6E3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2159000"/>
            <a:ext cx="3276600" cy="2811463"/>
            <a:chOff x="2895600" y="2159383"/>
            <a:chExt cx="3276600" cy="2811295"/>
          </a:xfrm>
        </p:grpSpPr>
        <p:cxnSp>
          <p:nvCxnSpPr>
            <p:cNvPr id="47127" name="Straight Connector 50">
              <a:extLst>
                <a:ext uri="{FF2B5EF4-FFF2-40B4-BE49-F238E27FC236}">
                  <a16:creationId xmlns:a16="http://schemas.microsoft.com/office/drawing/2014/main" id="{0C8FAA08-0F46-79B2-F1B6-CF783B7CDB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95600" y="3930171"/>
              <a:ext cx="1425841" cy="1040507"/>
            </a:xfrm>
            <a:prstGeom prst="line">
              <a:avLst/>
            </a:prstGeom>
            <a:noFill/>
            <a:ln w="12700" algn="ctr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28" name="Straight Connector 51">
              <a:extLst>
                <a:ext uri="{FF2B5EF4-FFF2-40B4-BE49-F238E27FC236}">
                  <a16:creationId xmlns:a16="http://schemas.microsoft.com/office/drawing/2014/main" id="{92207053-69C6-8411-E482-02A974E5479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012194" y="3920235"/>
              <a:ext cx="158243" cy="1018618"/>
            </a:xfrm>
            <a:prstGeom prst="line">
              <a:avLst/>
            </a:prstGeom>
            <a:noFill/>
            <a:ln w="12700" algn="ctr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29" name="Rectangle 30">
              <a:extLst>
                <a:ext uri="{FF2B5EF4-FFF2-40B4-BE49-F238E27FC236}">
                  <a16:creationId xmlns:a16="http://schemas.microsoft.com/office/drawing/2014/main" id="{3172F9A1-6923-B879-5040-503894EB7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159383"/>
              <a:ext cx="3276600" cy="1745387"/>
            </a:xfrm>
            <a:prstGeom prst="rect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792B14A-2908-9485-58E5-E7B6EE8D9BC1}"/>
              </a:ext>
            </a:extLst>
          </p:cNvPr>
          <p:cNvCxnSpPr>
            <a:cxnSpLocks/>
          </p:cNvCxnSpPr>
          <p:nvPr/>
        </p:nvCxnSpPr>
        <p:spPr bwMode="auto">
          <a:xfrm flipV="1">
            <a:off x="2470150" y="3100388"/>
            <a:ext cx="2952750" cy="111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5C22595-A329-B8A1-A308-62AEDC3F89D1}"/>
              </a:ext>
            </a:extLst>
          </p:cNvPr>
          <p:cNvGrpSpPr>
            <a:grpSpLocks/>
          </p:cNvGrpSpPr>
          <p:nvPr/>
        </p:nvGrpSpPr>
        <p:grpSpPr bwMode="auto">
          <a:xfrm>
            <a:off x="2451100" y="2438400"/>
            <a:ext cx="2914650" cy="1223963"/>
            <a:chOff x="279401" y="2673882"/>
            <a:chExt cx="2915782" cy="1224321"/>
          </a:xfrm>
        </p:grpSpPr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49A7E4CF-B912-B079-A313-6AE3CE684FB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18748" y="3466277"/>
              <a:ext cx="476435" cy="43192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0EE72183-8392-76D5-82D0-4ABB497E0FF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9401" y="2673882"/>
              <a:ext cx="635247" cy="50338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FA4AE8C9-8FE6-7058-0951-0FCCB11E2F8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14648" y="2688174"/>
              <a:ext cx="1785043" cy="121002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BA7F0C60-D980-719B-A394-7069E8A3C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847975"/>
            <a:ext cx="2078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Line of sight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99AEAA-B6DD-7EE2-F445-A293830ACF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1733550"/>
            <a:ext cx="3276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</a:rPr>
              <a:t>Propagation Paths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D6C09E3-0D73-74E7-2B91-69ED5BD9C8ED}"/>
              </a:ext>
            </a:extLst>
          </p:cNvPr>
          <p:cNvGrpSpPr>
            <a:grpSpLocks/>
          </p:cNvGrpSpPr>
          <p:nvPr/>
        </p:nvGrpSpPr>
        <p:grpSpPr bwMode="auto">
          <a:xfrm>
            <a:off x="2470150" y="2643188"/>
            <a:ext cx="2820988" cy="1027112"/>
            <a:chOff x="3067878" y="2643511"/>
            <a:chExt cx="2819980" cy="1026535"/>
          </a:xfrm>
        </p:grpSpPr>
        <p:grpSp>
          <p:nvGrpSpPr>
            <p:cNvPr id="47118" name="Group 9">
              <a:extLst>
                <a:ext uri="{FF2B5EF4-FFF2-40B4-BE49-F238E27FC236}">
                  <a16:creationId xmlns:a16="http://schemas.microsoft.com/office/drawing/2014/main" id="{20474971-37EB-8D80-4E12-CFC2472211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7878" y="2643511"/>
              <a:ext cx="2799522" cy="358239"/>
              <a:chOff x="2971800" y="2819400"/>
              <a:chExt cx="2799522" cy="358239"/>
            </a:xfrm>
          </p:grpSpPr>
          <p:cxnSp>
            <p:nvCxnSpPr>
              <p:cNvPr id="47122" name="Straight Arrow Connector 5">
                <a:extLst>
                  <a:ext uri="{FF2B5EF4-FFF2-40B4-BE49-F238E27FC236}">
                    <a16:creationId xmlns:a16="http://schemas.microsoft.com/office/drawing/2014/main" id="{DA44F1EE-CF52-EEFD-DA42-8F93939D0F4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52050" y="2819400"/>
                <a:ext cx="1219272" cy="304800"/>
              </a:xfrm>
              <a:prstGeom prst="straightConnector1">
                <a:avLst/>
              </a:prstGeom>
              <a:noFill/>
              <a:ln w="9525" algn="ctr">
                <a:solidFill>
                  <a:schemeClr val="accent2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7123" name="Straight Arrow Connector 37">
                <a:extLst>
                  <a:ext uri="{FF2B5EF4-FFF2-40B4-BE49-F238E27FC236}">
                    <a16:creationId xmlns:a16="http://schemas.microsoft.com/office/drawing/2014/main" id="{D32748A0-7967-BE52-19B2-82DB85136CA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971800" y="2819400"/>
                <a:ext cx="1580250" cy="358239"/>
              </a:xfrm>
              <a:prstGeom prst="straightConnector1">
                <a:avLst/>
              </a:prstGeom>
              <a:noFill/>
              <a:ln w="9525" algn="ctr">
                <a:solidFill>
                  <a:schemeClr val="accent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7119" name="Group 41">
              <a:extLst>
                <a:ext uri="{FF2B5EF4-FFF2-40B4-BE49-F238E27FC236}">
                  <a16:creationId xmlns:a16="http://schemas.microsoft.com/office/drawing/2014/main" id="{6AD0627B-7355-8746-CEC5-9B7547EC46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8336" y="3152327"/>
              <a:ext cx="2799522" cy="517719"/>
              <a:chOff x="2971800" y="3124200"/>
              <a:chExt cx="2799522" cy="517719"/>
            </a:xfrm>
          </p:grpSpPr>
          <p:cxnSp>
            <p:nvCxnSpPr>
              <p:cNvPr id="47120" name="Straight Arrow Connector 42">
                <a:extLst>
                  <a:ext uri="{FF2B5EF4-FFF2-40B4-BE49-F238E27FC236}">
                    <a16:creationId xmlns:a16="http://schemas.microsoft.com/office/drawing/2014/main" id="{BD0B4816-CC24-69D9-43F7-F5261F708DF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342381" y="3124200"/>
                <a:ext cx="1428941" cy="517719"/>
              </a:xfrm>
              <a:prstGeom prst="straightConnector1">
                <a:avLst/>
              </a:prstGeom>
              <a:noFill/>
              <a:ln w="9525" algn="ctr">
                <a:solidFill>
                  <a:schemeClr val="accent2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7121" name="Straight Arrow Connector 43">
                <a:extLst>
                  <a:ext uri="{FF2B5EF4-FFF2-40B4-BE49-F238E27FC236}">
                    <a16:creationId xmlns:a16="http://schemas.microsoft.com/office/drawing/2014/main" id="{1C11DBA8-58A5-073B-DEE7-4E191DB0DA1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971800" y="3177640"/>
                <a:ext cx="1370581" cy="456954"/>
              </a:xfrm>
              <a:prstGeom prst="straightConnector1">
                <a:avLst/>
              </a:prstGeom>
              <a:noFill/>
              <a:ln w="9525" algn="ctr">
                <a:solidFill>
                  <a:schemeClr val="accent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B1A7F9D-FD94-9DB2-D1AB-DAF3C850CB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38" y="3181350"/>
            <a:ext cx="1739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accent2"/>
                </a:solidFill>
              </a:rPr>
              <a:t>One bounce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40AF5F2-54A8-9CC6-F4F1-884D38E13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2517775"/>
            <a:ext cx="1739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7030A0"/>
                </a:solidFill>
              </a:rPr>
              <a:t>Two bounces</a:t>
            </a:r>
          </a:p>
        </p:txBody>
      </p:sp>
      <p:sp>
        <p:nvSpPr>
          <p:cNvPr id="75" name="TextBox 10">
            <a:extLst>
              <a:ext uri="{FF2B5EF4-FFF2-40B4-BE49-F238E27FC236}">
                <a16:creationId xmlns:a16="http://schemas.microsoft.com/office/drawing/2014/main" id="{581973B0-56AC-7422-9059-0C8446BB9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1447800"/>
            <a:ext cx="3200400" cy="30464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b="0" i="1" u="sng" dirty="0">
                <a:solidFill>
                  <a:schemeClr val="tx1"/>
                </a:solidFill>
              </a:rPr>
              <a:t>Channel Impairments</a:t>
            </a: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b="0" dirty="0">
                <a:solidFill>
                  <a:schemeClr val="tx1"/>
                </a:solidFill>
              </a:rPr>
              <a:t>Each path has its own attenuation and delay</a:t>
            </a: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b="0" dirty="0">
                <a:solidFill>
                  <a:schemeClr val="tx1"/>
                </a:solidFill>
              </a:rPr>
              <a:t>Frequency distortion due to multiple paths</a:t>
            </a: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b="0" dirty="0">
                <a:solidFill>
                  <a:schemeClr val="tx1"/>
                </a:solidFill>
              </a:rPr>
              <a:t>Additive thermal noise &amp; interference</a:t>
            </a: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b="0" dirty="0">
                <a:solidFill>
                  <a:schemeClr val="tx1"/>
                </a:solidFill>
              </a:rPr>
              <a:t>More in Lecture 12</a:t>
            </a:r>
          </a:p>
        </p:txBody>
      </p:sp>
      <p:sp>
        <p:nvSpPr>
          <p:cNvPr id="47117" name="Rectangle 6">
            <a:extLst>
              <a:ext uri="{FF2B5EF4-FFF2-40B4-BE49-F238E27FC236}">
                <a16:creationId xmlns:a16="http://schemas.microsoft.com/office/drawing/2014/main" id="{9FF5FBDA-2A59-626C-C25F-C25E18D6723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9E5090D1-5729-1C49-A1FC-16CBB939B44A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70" grpId="0"/>
      <p:bldP spid="33" grpId="0"/>
      <p:bldP spid="72" grpId="0"/>
      <p:bldP spid="7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050">
            <a:extLst>
              <a:ext uri="{FF2B5EF4-FFF2-40B4-BE49-F238E27FC236}">
                <a16:creationId xmlns:a16="http://schemas.microsoft.com/office/drawing/2014/main" id="{C9868365-6697-F81F-F6EC-25C27F56B1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Receiver Analog/RF Front End</a:t>
            </a:r>
          </a:p>
        </p:txBody>
      </p:sp>
      <p:sp>
        <p:nvSpPr>
          <p:cNvPr id="48130" name="Text Box 2073">
            <a:extLst>
              <a:ext uri="{FF2B5EF4-FFF2-40B4-BE49-F238E27FC236}">
                <a16:creationId xmlns:a16="http://schemas.microsoft.com/office/drawing/2014/main" id="{94609590-D658-2E2C-69F4-DE63D250B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Wireless Communication Systems</a:t>
            </a:r>
          </a:p>
        </p:txBody>
      </p:sp>
      <p:grpSp>
        <p:nvGrpSpPr>
          <p:cNvPr id="40964" name="Group 25">
            <a:extLst>
              <a:ext uri="{FF2B5EF4-FFF2-40B4-BE49-F238E27FC236}">
                <a16:creationId xmlns:a16="http://schemas.microsoft.com/office/drawing/2014/main" id="{FA0FE191-27A6-2A78-AD6A-79A384BA7908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48163" name="Text Box 2053">
              <a:extLst>
                <a:ext uri="{FF2B5EF4-FFF2-40B4-BE49-F238E27FC236}">
                  <a16:creationId xmlns:a16="http://schemas.microsoft.com/office/drawing/2014/main" id="{9DA46B02-B5BF-F570-E0ED-CEA92EE967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Received  Message</a:t>
              </a:r>
            </a:p>
          </p:txBody>
        </p:sp>
        <p:sp>
          <p:nvSpPr>
            <p:cNvPr id="48164" name="Text Box 2053">
              <a:extLst>
                <a:ext uri="{FF2B5EF4-FFF2-40B4-BE49-F238E27FC236}">
                  <a16:creationId xmlns:a16="http://schemas.microsoft.com/office/drawing/2014/main" id="{59B03E0D-39D7-A729-DE64-CC6B2294F1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Message</a:t>
              </a:r>
            </a:p>
          </p:txBody>
        </p:sp>
        <p:sp>
          <p:nvSpPr>
            <p:cNvPr id="48165" name="Line 2054">
              <a:extLst>
                <a:ext uri="{FF2B5EF4-FFF2-40B4-BE49-F238E27FC236}">
                  <a16:creationId xmlns:a16="http://schemas.microsoft.com/office/drawing/2014/main" id="{307283E7-F10B-2457-5588-E2ABD2642C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66" name="Text Box 2055">
              <a:extLst>
                <a:ext uri="{FF2B5EF4-FFF2-40B4-BE49-F238E27FC236}">
                  <a16:creationId xmlns:a16="http://schemas.microsoft.com/office/drawing/2014/main" id="{69997891-799C-C18F-F00D-77F987BE78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Baseband</a:t>
              </a:r>
              <a:br>
                <a:rPr lang="en-US" altLang="en-US" sz="2000">
                  <a:solidFill>
                    <a:srgbClr val="6600FF"/>
                  </a:solidFill>
                </a:rPr>
              </a:br>
              <a:r>
                <a:rPr lang="en-US" altLang="en-US" sz="2000">
                  <a:solidFill>
                    <a:srgbClr val="6600FF"/>
                  </a:solidFill>
                </a:rPr>
                <a:t>Processing</a:t>
              </a:r>
            </a:p>
          </p:txBody>
        </p:sp>
        <p:sp>
          <p:nvSpPr>
            <p:cNvPr id="48167" name="Line 2056">
              <a:extLst>
                <a:ext uri="{FF2B5EF4-FFF2-40B4-BE49-F238E27FC236}">
                  <a16:creationId xmlns:a16="http://schemas.microsoft.com/office/drawing/2014/main" id="{B82E71DA-BBBD-A9C7-9EC0-A7A16902C7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68" name="Text Box 2057">
              <a:extLst>
                <a:ext uri="{FF2B5EF4-FFF2-40B4-BE49-F238E27FC236}">
                  <a16:creationId xmlns:a16="http://schemas.microsoft.com/office/drawing/2014/main" id="{DBF4E500-512E-D329-2EB6-2E6653D59F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Analog/RF Front End</a:t>
              </a:r>
            </a:p>
          </p:txBody>
        </p:sp>
        <p:sp>
          <p:nvSpPr>
            <p:cNvPr id="48169" name="Line 2058">
              <a:extLst>
                <a:ext uri="{FF2B5EF4-FFF2-40B4-BE49-F238E27FC236}">
                  <a16:creationId xmlns:a16="http://schemas.microsoft.com/office/drawing/2014/main" id="{F5CE4836-B488-B5F9-084D-0C10B5CF68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70" name="Text Box 2059">
              <a:extLst>
                <a:ext uri="{FF2B5EF4-FFF2-40B4-BE49-F238E27FC236}">
                  <a16:creationId xmlns:a16="http://schemas.microsoft.com/office/drawing/2014/main" id="{6FA4E238-4AF3-8693-5520-2BFF44F9C1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Transmission Medium</a:t>
              </a:r>
            </a:p>
          </p:txBody>
        </p:sp>
        <p:sp>
          <p:nvSpPr>
            <p:cNvPr id="48171" name="Text Box 2061">
              <a:extLst>
                <a:ext uri="{FF2B5EF4-FFF2-40B4-BE49-F238E27FC236}">
                  <a16:creationId xmlns:a16="http://schemas.microsoft.com/office/drawing/2014/main" id="{088377E1-46C7-5F75-D9CB-A46D8B7672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Analog/RF Front End</a:t>
              </a:r>
            </a:p>
          </p:txBody>
        </p:sp>
        <p:sp>
          <p:nvSpPr>
            <p:cNvPr id="48172" name="Line 2062">
              <a:extLst>
                <a:ext uri="{FF2B5EF4-FFF2-40B4-BE49-F238E27FC236}">
                  <a16:creationId xmlns:a16="http://schemas.microsoft.com/office/drawing/2014/main" id="{B946AC29-523A-B645-CF39-2E99176176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73" name="Text Box 2063">
              <a:extLst>
                <a:ext uri="{FF2B5EF4-FFF2-40B4-BE49-F238E27FC236}">
                  <a16:creationId xmlns:a16="http://schemas.microsoft.com/office/drawing/2014/main" id="{5EA5C3F0-553F-63AD-4910-B256241BBD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Baseband</a:t>
              </a:r>
              <a:br>
                <a:rPr lang="en-US" altLang="en-US" sz="2000"/>
              </a:br>
              <a:r>
                <a:rPr lang="en-US" altLang="en-US" sz="2000"/>
                <a:t>Processing</a:t>
              </a:r>
            </a:p>
          </p:txBody>
        </p:sp>
        <p:sp>
          <p:nvSpPr>
            <p:cNvPr id="48174" name="Line 2064">
              <a:extLst>
                <a:ext uri="{FF2B5EF4-FFF2-40B4-BE49-F238E27FC236}">
                  <a16:creationId xmlns:a16="http://schemas.microsoft.com/office/drawing/2014/main" id="{DC266229-BCA3-2A7A-06F6-479262C22D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75" name="Rectangle 2065">
              <a:extLst>
                <a:ext uri="{FF2B5EF4-FFF2-40B4-BE49-F238E27FC236}">
                  <a16:creationId xmlns:a16="http://schemas.microsoft.com/office/drawing/2014/main" id="{7D39C510-1B7B-FD2C-2DE8-EB3B652A2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48176" name="Text Box 2066">
              <a:extLst>
                <a:ext uri="{FF2B5EF4-FFF2-40B4-BE49-F238E27FC236}">
                  <a16:creationId xmlns:a16="http://schemas.microsoft.com/office/drawing/2014/main" id="{47F97D52-5685-1F4E-F566-714D377B79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TRANSMITTER</a:t>
              </a:r>
            </a:p>
          </p:txBody>
        </p:sp>
        <p:sp>
          <p:nvSpPr>
            <p:cNvPr id="48177" name="Text Box 2067">
              <a:extLst>
                <a:ext uri="{FF2B5EF4-FFF2-40B4-BE49-F238E27FC236}">
                  <a16:creationId xmlns:a16="http://schemas.microsoft.com/office/drawing/2014/main" id="{932A2688-37A4-993C-4DB8-F284B798F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RECEIVER</a:t>
              </a:r>
            </a:p>
          </p:txBody>
        </p:sp>
        <p:sp>
          <p:nvSpPr>
            <p:cNvPr id="48178" name="Rectangle 2068">
              <a:extLst>
                <a:ext uri="{FF2B5EF4-FFF2-40B4-BE49-F238E27FC236}">
                  <a16:creationId xmlns:a16="http://schemas.microsoft.com/office/drawing/2014/main" id="{44F53549-D29F-2453-0672-11269F7DE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48179" name="Text Box 2069">
              <a:extLst>
                <a:ext uri="{FF2B5EF4-FFF2-40B4-BE49-F238E27FC236}">
                  <a16:creationId xmlns:a16="http://schemas.microsoft.com/office/drawing/2014/main" id="{88DDFF6E-BA45-891E-C615-093381D0F1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159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s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8180" name="Text Box 2070">
              <a:extLst>
                <a:ext uri="{FF2B5EF4-FFF2-40B4-BE49-F238E27FC236}">
                  <a16:creationId xmlns:a16="http://schemas.microsoft.com/office/drawing/2014/main" id="{06007859-525A-DE05-8B6C-62D2189923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r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8181" name="Text Box 2072">
              <a:extLst>
                <a:ext uri="{FF2B5EF4-FFF2-40B4-BE49-F238E27FC236}">
                  <a16:creationId xmlns:a16="http://schemas.microsoft.com/office/drawing/2014/main" id="{C050B105-BF95-74AD-9E8A-5A8065F4B4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CHANNEL</a:t>
              </a:r>
            </a:p>
          </p:txBody>
        </p:sp>
        <p:sp>
          <p:nvSpPr>
            <p:cNvPr id="48182" name="Line 2058">
              <a:extLst>
                <a:ext uri="{FF2B5EF4-FFF2-40B4-BE49-F238E27FC236}">
                  <a16:creationId xmlns:a16="http://schemas.microsoft.com/office/drawing/2014/main" id="{83392F0F-F5E7-6229-136B-DE60E844E2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" name="Group 32" descr="Analog/RF front end in the receiver.">
            <a:extLst>
              <a:ext uri="{FF2B5EF4-FFF2-40B4-BE49-F238E27FC236}">
                <a16:creationId xmlns:a16="http://schemas.microsoft.com/office/drawing/2014/main" id="{119C9DBB-6452-8AD6-8714-C5AEDEC17CE4}"/>
              </a:ext>
            </a:extLst>
          </p:cNvPr>
          <p:cNvGrpSpPr>
            <a:grpSpLocks/>
          </p:cNvGrpSpPr>
          <p:nvPr/>
        </p:nvGrpSpPr>
        <p:grpSpPr bwMode="auto">
          <a:xfrm>
            <a:off x="3787775" y="2084388"/>
            <a:ext cx="4746625" cy="2886075"/>
            <a:chOff x="305819" y="1942478"/>
            <a:chExt cx="4745907" cy="3027985"/>
          </a:xfrm>
        </p:grpSpPr>
        <p:cxnSp>
          <p:nvCxnSpPr>
            <p:cNvPr id="48160" name="Straight Connector 5">
              <a:extLst>
                <a:ext uri="{FF2B5EF4-FFF2-40B4-BE49-F238E27FC236}">
                  <a16:creationId xmlns:a16="http://schemas.microsoft.com/office/drawing/2014/main" id="{7DE8739B-4ACD-26F8-179A-4D8181081F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5819" y="4089400"/>
              <a:ext cx="1808731" cy="881063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161" name="Straight Connector 54">
              <a:extLst>
                <a:ext uri="{FF2B5EF4-FFF2-40B4-BE49-F238E27FC236}">
                  <a16:creationId xmlns:a16="http://schemas.microsoft.com/office/drawing/2014/main" id="{22CC608C-4508-F702-62A1-D37AAD5EF62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451230" y="4076078"/>
              <a:ext cx="1600496" cy="894385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162" name="Rectangle 35">
              <a:extLst>
                <a:ext uri="{FF2B5EF4-FFF2-40B4-BE49-F238E27FC236}">
                  <a16:creationId xmlns:a16="http://schemas.microsoft.com/office/drawing/2014/main" id="{63BF2D91-2224-CCC0-6900-E4C9F1BE4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819" y="1942478"/>
              <a:ext cx="4723381" cy="2133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CB07F43-E591-27D4-1C13-8059C7B87C5A}"/>
              </a:ext>
            </a:extLst>
          </p:cNvPr>
          <p:cNvGrpSpPr>
            <a:grpSpLocks/>
          </p:cNvGrpSpPr>
          <p:nvPr/>
        </p:nvGrpSpPr>
        <p:grpSpPr bwMode="auto">
          <a:xfrm>
            <a:off x="3914775" y="2289175"/>
            <a:ext cx="4718050" cy="1692275"/>
            <a:chOff x="3914793" y="2289356"/>
            <a:chExt cx="4718231" cy="1692592"/>
          </a:xfrm>
        </p:grpSpPr>
        <p:sp>
          <p:nvSpPr>
            <p:cNvPr id="48138" name="Oval 136">
              <a:extLst>
                <a:ext uri="{FF2B5EF4-FFF2-40B4-BE49-F238E27FC236}">
                  <a16:creationId xmlns:a16="http://schemas.microsoft.com/office/drawing/2014/main" id="{A088647E-A866-B74A-9063-1334B3ED1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0638" y="2617693"/>
              <a:ext cx="533400" cy="53334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3200" b="0">
                <a:solidFill>
                  <a:schemeClr val="tx1"/>
                </a:solidFill>
              </a:endParaRPr>
            </a:p>
          </p:txBody>
        </p:sp>
        <p:sp>
          <p:nvSpPr>
            <p:cNvPr id="48139" name="Line 13">
              <a:extLst>
                <a:ext uri="{FF2B5EF4-FFF2-40B4-BE49-F238E27FC236}">
                  <a16:creationId xmlns:a16="http://schemas.microsoft.com/office/drawing/2014/main" id="{D8D94C44-267C-6828-1ED6-66D7DC1C36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6838" y="2693885"/>
              <a:ext cx="381000" cy="3809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40" name="Line 14">
              <a:extLst>
                <a:ext uri="{FF2B5EF4-FFF2-40B4-BE49-F238E27FC236}">
                  <a16:creationId xmlns:a16="http://schemas.microsoft.com/office/drawing/2014/main" id="{E75D3D9B-64A2-8812-7802-244ABDCB47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86838" y="2693885"/>
              <a:ext cx="381000" cy="3809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41" name="Line 15">
              <a:extLst>
                <a:ext uri="{FF2B5EF4-FFF2-40B4-BE49-F238E27FC236}">
                  <a16:creationId xmlns:a16="http://schemas.microsoft.com/office/drawing/2014/main" id="{88D75FB6-59E7-3D51-300E-3C1858AAC1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97566" y="3131986"/>
              <a:ext cx="409" cy="4357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42" name="Text Box 17">
              <a:extLst>
                <a:ext uri="{FF2B5EF4-FFF2-40B4-BE49-F238E27FC236}">
                  <a16:creationId xmlns:a16="http://schemas.microsoft.com/office/drawing/2014/main" id="{62F409DF-5095-79DF-462B-E6B89FAA3E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7019" y="3442257"/>
              <a:ext cx="1576388" cy="539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cos(2 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p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  <a:sym typeface="Symbol" pitchFamily="2" charset="2"/>
                </a:rPr>
                <a:t>f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grpSp>
          <p:nvGrpSpPr>
            <p:cNvPr id="48143" name="Group 2">
              <a:extLst>
                <a:ext uri="{FF2B5EF4-FFF2-40B4-BE49-F238E27FC236}">
                  <a16:creationId xmlns:a16="http://schemas.microsoft.com/office/drawing/2014/main" id="{5DBF6C45-F2DE-E3B5-55BB-DD4B61E61D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93224" y="2632342"/>
              <a:ext cx="939800" cy="1207955"/>
              <a:chOff x="805065" y="1861109"/>
              <a:chExt cx="939800" cy="1207955"/>
            </a:xfrm>
          </p:grpSpPr>
          <p:sp>
            <p:nvSpPr>
              <p:cNvPr id="48156" name="Line 32">
                <a:extLst>
                  <a:ext uri="{FF2B5EF4-FFF2-40B4-BE49-F238E27FC236}">
                    <a16:creationId xmlns:a16="http://schemas.microsoft.com/office/drawing/2014/main" id="{544261DC-9F6E-E472-5B85-291E1BCAA6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90865" y="2127779"/>
                <a:ext cx="254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57" name="Rectangle 178">
                <a:extLst>
                  <a:ext uri="{FF2B5EF4-FFF2-40B4-BE49-F238E27FC236}">
                    <a16:creationId xmlns:a16="http://schemas.microsoft.com/office/drawing/2014/main" id="{2E7345FF-D4AB-B0FA-6891-C42AE5AA1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265" y="1861109"/>
                <a:ext cx="609600" cy="53334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0">
                    <a:solidFill>
                      <a:schemeClr val="tx1"/>
                    </a:solidFill>
                  </a:rPr>
                  <a:t>A/D</a:t>
                </a:r>
              </a:p>
            </p:txBody>
          </p:sp>
          <p:cxnSp>
            <p:nvCxnSpPr>
              <p:cNvPr id="48158" name="Straight Arrow Connector 126">
                <a:extLst>
                  <a:ext uri="{FF2B5EF4-FFF2-40B4-BE49-F238E27FC236}">
                    <a16:creationId xmlns:a16="http://schemas.microsoft.com/office/drawing/2014/main" id="{ED52AF5D-505A-181F-021B-65FA37AE7F6C}"/>
                  </a:ext>
                </a:extLst>
              </p:cNvPr>
              <p:cNvCxnSpPr>
                <a:cxnSpLocks noChangeShapeType="1"/>
                <a:endCxn id="48157" idx="2"/>
              </p:cNvCxnSpPr>
              <p:nvPr/>
            </p:nvCxnSpPr>
            <p:spPr bwMode="auto">
              <a:xfrm flipV="1">
                <a:off x="1186065" y="2394451"/>
                <a:ext cx="0" cy="30476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159" name="TextBox 127">
                <a:extLst>
                  <a:ext uri="{FF2B5EF4-FFF2-40B4-BE49-F238E27FC236}">
                    <a16:creationId xmlns:a16="http://schemas.microsoft.com/office/drawing/2014/main" id="{CC547C57-B1D0-4570-09A1-693F2823ED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5065" y="2699217"/>
                <a:ext cx="762000" cy="369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  <a:sym typeface="Symbol" pitchFamily="2" charset="2"/>
                  </a:rPr>
                  <a:t>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s</a:t>
                </a:r>
                <a:endParaRPr lang="en-US" altLang="en-US" sz="1800" b="0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8144" name="Rectangle 178">
              <a:extLst>
                <a:ext uri="{FF2B5EF4-FFF2-40B4-BE49-F238E27FC236}">
                  <a16:creationId xmlns:a16="http://schemas.microsoft.com/office/drawing/2014/main" id="{9DB23167-CDAD-1754-A40A-27D2DABEF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1739" y="2632342"/>
              <a:ext cx="609600" cy="5057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BPF</a:t>
              </a:r>
            </a:p>
          </p:txBody>
        </p:sp>
        <p:grpSp>
          <p:nvGrpSpPr>
            <p:cNvPr id="48145" name="Group 47">
              <a:extLst>
                <a:ext uri="{FF2B5EF4-FFF2-40B4-BE49-F238E27FC236}">
                  <a16:creationId xmlns:a16="http://schemas.microsoft.com/office/drawing/2014/main" id="{7F60B48E-42A4-3EA5-0D01-10A6BF5270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4501" y="2549810"/>
              <a:ext cx="774938" cy="629793"/>
              <a:chOff x="2663031" y="1437192"/>
              <a:chExt cx="774938" cy="629793"/>
            </a:xfrm>
          </p:grpSpPr>
          <p:sp>
            <p:nvSpPr>
              <p:cNvPr id="48154" name="Triangle 56">
                <a:extLst>
                  <a:ext uri="{FF2B5EF4-FFF2-40B4-BE49-F238E27FC236}">
                    <a16:creationId xmlns:a16="http://schemas.microsoft.com/office/drawing/2014/main" id="{C2ADA570-8181-BE5D-8B56-2192DC2FD7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55664" y="1384680"/>
                <a:ext cx="629793" cy="734817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155" name="Rectangle 178">
                <a:extLst>
                  <a:ext uri="{FF2B5EF4-FFF2-40B4-BE49-F238E27FC236}">
                    <a16:creationId xmlns:a16="http://schemas.microsoft.com/office/drawing/2014/main" id="{2118BD82-B154-1E98-A48F-0F105C09C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3031" y="1482324"/>
                <a:ext cx="609600" cy="5333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0">
                    <a:solidFill>
                      <a:schemeClr val="tx1"/>
                    </a:solidFill>
                  </a:rPr>
                  <a:t>LNA</a:t>
                </a:r>
              </a:p>
            </p:txBody>
          </p:sp>
        </p:grpSp>
        <p:sp>
          <p:nvSpPr>
            <p:cNvPr id="48146" name="Line 32">
              <a:extLst>
                <a:ext uri="{FF2B5EF4-FFF2-40B4-BE49-F238E27FC236}">
                  <a16:creationId xmlns:a16="http://schemas.microsoft.com/office/drawing/2014/main" id="{EBB52651-3C45-4956-3AC7-481E88C923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2819" y="2876174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47" name="Line 32">
              <a:extLst>
                <a:ext uri="{FF2B5EF4-FFF2-40B4-BE49-F238E27FC236}">
                  <a16:creationId xmlns:a16="http://schemas.microsoft.com/office/drawing/2014/main" id="{F740E11F-4A9C-4871-F3C8-F067257D0E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61339" y="2876174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48" name="Rectangle 178">
              <a:extLst>
                <a:ext uri="{FF2B5EF4-FFF2-40B4-BE49-F238E27FC236}">
                  <a16:creationId xmlns:a16="http://schemas.microsoft.com/office/drawing/2014/main" id="{C9D440EB-A79C-D03E-6E6C-4E86E3251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0" y="2642463"/>
              <a:ext cx="609600" cy="5057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LPF</a:t>
              </a:r>
            </a:p>
          </p:txBody>
        </p:sp>
        <p:sp>
          <p:nvSpPr>
            <p:cNvPr id="48149" name="Line 32">
              <a:extLst>
                <a:ext uri="{FF2B5EF4-FFF2-40B4-BE49-F238E27FC236}">
                  <a16:creationId xmlns:a16="http://schemas.microsoft.com/office/drawing/2014/main" id="{E7BAB480-6532-0C5E-96BA-18464DC319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4038" y="2884362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50" name="Line 32">
              <a:extLst>
                <a:ext uri="{FF2B5EF4-FFF2-40B4-BE49-F238E27FC236}">
                  <a16:creationId xmlns:a16="http://schemas.microsoft.com/office/drawing/2014/main" id="{043CB8B2-949B-4B9F-1B84-E5EE8F3C16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8400" y="2895360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51" name="Line 32">
              <a:extLst>
                <a:ext uri="{FF2B5EF4-FFF2-40B4-BE49-F238E27FC236}">
                  <a16:creationId xmlns:a16="http://schemas.microsoft.com/office/drawing/2014/main" id="{926EBD9C-CE8F-EB14-8074-9C1C33ABCE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3635" y="2875705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52" name="Line 32">
              <a:extLst>
                <a:ext uri="{FF2B5EF4-FFF2-40B4-BE49-F238E27FC236}">
                  <a16:creationId xmlns:a16="http://schemas.microsoft.com/office/drawing/2014/main" id="{77974761-D319-78C1-299A-31CBB4026F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010780" y="2441756"/>
              <a:ext cx="12855" cy="4229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53" name="Triangle 55">
              <a:extLst>
                <a:ext uri="{FF2B5EF4-FFF2-40B4-BE49-F238E27FC236}">
                  <a16:creationId xmlns:a16="http://schemas.microsoft.com/office/drawing/2014/main" id="{0A316FC1-E457-40CB-1959-722A604D8B4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914793" y="2289356"/>
              <a:ext cx="200608" cy="15240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sp>
        <p:nvSpPr>
          <p:cNvPr id="63" name="TextBox 10">
            <a:extLst>
              <a:ext uri="{FF2B5EF4-FFF2-40B4-BE49-F238E27FC236}">
                <a16:creationId xmlns:a16="http://schemas.microsoft.com/office/drawing/2014/main" id="{F560C75A-3C80-7EC5-4929-2A7DCA9AB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1447800"/>
            <a:ext cx="320198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i="1">
                <a:solidFill>
                  <a:schemeClr val="tx1"/>
                </a:solidFill>
              </a:rPr>
              <a:t>Mixer</a:t>
            </a:r>
            <a:r>
              <a:rPr lang="en-US" altLang="en-US" sz="2400" b="0">
                <a:solidFill>
                  <a:schemeClr val="tx1"/>
                </a:solidFill>
              </a:rPr>
              <a:t>: Reduce circuit complexity by replacing multiplication by cosine with sampling device (single transistor)</a:t>
            </a:r>
          </a:p>
        </p:txBody>
      </p:sp>
      <p:sp>
        <p:nvSpPr>
          <p:cNvPr id="64" name="TextBox 10">
            <a:extLst>
              <a:ext uri="{FF2B5EF4-FFF2-40B4-BE49-F238E27FC236}">
                <a16:creationId xmlns:a16="http://schemas.microsoft.com/office/drawing/2014/main" id="{3FDE4723-F6BA-3FCB-49CB-C8B71231B3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3314700"/>
            <a:ext cx="320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0">
                <a:solidFill>
                  <a:schemeClr val="tx1"/>
                </a:solidFill>
              </a:rPr>
              <a:t>LPF selects replica of bandpass spectrum at baseband</a:t>
            </a:r>
            <a:endParaRPr lang="en-US" altLang="en-US" sz="2400" b="0" i="1" baseline="-25000">
              <a:solidFill>
                <a:schemeClr val="tx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13EFAE-046C-F5A8-22DB-144F0F986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1588" y="1676400"/>
            <a:ext cx="4722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</a:rPr>
              <a:t>LNA Low-Noise Amplifier</a:t>
            </a:r>
          </a:p>
        </p:txBody>
      </p:sp>
      <p:sp>
        <p:nvSpPr>
          <p:cNvPr id="48137" name="Rectangle 6">
            <a:extLst>
              <a:ext uri="{FF2B5EF4-FFF2-40B4-BE49-F238E27FC236}">
                <a16:creationId xmlns:a16="http://schemas.microsoft.com/office/drawing/2014/main" id="{A4F9F137-4FD8-AF62-DD41-1B4D66DFD93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76D0D646-831B-E642-A9A0-1740B56F8E06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6">
            <a:extLst>
              <a:ext uri="{FF2B5EF4-FFF2-40B4-BE49-F238E27FC236}">
                <a16:creationId xmlns:a16="http://schemas.microsoft.com/office/drawing/2014/main" id="{3B0BE3F6-2B4E-4191-01D1-E2813803839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E2E86478-A605-CB4B-A9BC-F6D898B8D854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7B2CA77D-E384-9B5F-8467-A53604B2C8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Bandwidth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BB4B9746-E8C2-5A1A-ACE4-551313F2CF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33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>
                <a:ea typeface="ＭＳ Ｐゴシック" panose="020B0600070205080204" pitchFamily="34" charset="-128"/>
              </a:rPr>
              <a:t>Non-zero extent in </a:t>
            </a:r>
            <a:r>
              <a:rPr lang="en-US" altLang="en-US" i="1">
                <a:ea typeface="ＭＳ Ｐゴシック" panose="020B0600070205080204" pitchFamily="34" charset="-128"/>
              </a:rPr>
              <a:t>positive</a:t>
            </a:r>
            <a:r>
              <a:rPr lang="en-US" altLang="en-US">
                <a:ea typeface="ＭＳ Ｐゴシック" panose="020B0600070205080204" pitchFamily="34" charset="-128"/>
              </a:rPr>
              <a:t> frequencies</a:t>
            </a:r>
          </a:p>
        </p:txBody>
      </p:sp>
      <p:grpSp>
        <p:nvGrpSpPr>
          <p:cNvPr id="19460" name="Group 35" descr="Plot of ideal lowpass spectrum in the frequency domain">
            <a:extLst>
              <a:ext uri="{FF2B5EF4-FFF2-40B4-BE49-F238E27FC236}">
                <a16:creationId xmlns:a16="http://schemas.microsoft.com/office/drawing/2014/main" id="{57B1AF2A-87EF-1C1C-F568-E18E96B6114C}"/>
              </a:ext>
            </a:extLst>
          </p:cNvPr>
          <p:cNvGrpSpPr>
            <a:grpSpLocks/>
          </p:cNvGrpSpPr>
          <p:nvPr/>
        </p:nvGrpSpPr>
        <p:grpSpPr bwMode="auto">
          <a:xfrm>
            <a:off x="914400" y="1905000"/>
            <a:ext cx="2743200" cy="1890713"/>
            <a:chOff x="576" y="1314"/>
            <a:chExt cx="1728" cy="1191"/>
          </a:xfrm>
        </p:grpSpPr>
        <p:sp>
          <p:nvSpPr>
            <p:cNvPr id="19485" name="Line 24">
              <a:extLst>
                <a:ext uri="{FF2B5EF4-FFF2-40B4-BE49-F238E27FC236}">
                  <a16:creationId xmlns:a16="http://schemas.microsoft.com/office/drawing/2014/main" id="{2089EF24-19FF-78A5-2E7A-D561728B23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198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6" name="Line 25">
              <a:extLst>
                <a:ext uri="{FF2B5EF4-FFF2-40B4-BE49-F238E27FC236}">
                  <a16:creationId xmlns:a16="http://schemas.microsoft.com/office/drawing/2014/main" id="{BEDF360A-F3E9-E918-EF1A-5D18A7BD98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77" y="1554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487" name="Group 26">
              <a:extLst>
                <a:ext uri="{FF2B5EF4-FFF2-40B4-BE49-F238E27FC236}">
                  <a16:creationId xmlns:a16="http://schemas.microsoft.com/office/drawing/2014/main" id="{9C6E8204-779D-691F-21C2-7F8D0DE682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33" y="1650"/>
              <a:ext cx="288" cy="336"/>
              <a:chOff x="2160" y="3552"/>
              <a:chExt cx="288" cy="336"/>
            </a:xfrm>
          </p:grpSpPr>
          <p:sp>
            <p:nvSpPr>
              <p:cNvPr id="19493" name="Arc 27">
                <a:extLst>
                  <a:ext uri="{FF2B5EF4-FFF2-40B4-BE49-F238E27FC236}">
                    <a16:creationId xmlns:a16="http://schemas.microsoft.com/office/drawing/2014/main" id="{30E78CBD-2456-343C-4DA2-1535C50D2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94" name="Arc 28">
                <a:extLst>
                  <a:ext uri="{FF2B5EF4-FFF2-40B4-BE49-F238E27FC236}">
                    <a16:creationId xmlns:a16="http://schemas.microsoft.com/office/drawing/2014/main" id="{6F050AC2-FB54-8BA0-5CA4-CB7E56F54B4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9488" name="Text Box 29">
              <a:extLst>
                <a:ext uri="{FF2B5EF4-FFF2-40B4-BE49-F238E27FC236}">
                  <a16:creationId xmlns:a16="http://schemas.microsoft.com/office/drawing/2014/main" id="{8B742936-584E-8F46-7609-A427943BC3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1314"/>
              <a:ext cx="172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b="0">
                  <a:solidFill>
                    <a:schemeClr val="tx1"/>
                  </a:solidFill>
                </a:rPr>
                <a:t>Ideal Lowpass Spectrum</a:t>
              </a:r>
            </a:p>
          </p:txBody>
        </p:sp>
        <p:sp>
          <p:nvSpPr>
            <p:cNvPr id="19489" name="Text Box 30">
              <a:extLst>
                <a:ext uri="{FF2B5EF4-FFF2-40B4-BE49-F238E27FC236}">
                  <a16:creationId xmlns:a16="http://schemas.microsoft.com/office/drawing/2014/main" id="{2585B569-9962-58B8-8BCC-18971083D6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2" y="1986"/>
              <a:ext cx="5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max</a:t>
              </a:r>
            </a:p>
          </p:txBody>
        </p:sp>
        <p:sp>
          <p:nvSpPr>
            <p:cNvPr id="19490" name="Text Box 31">
              <a:extLst>
                <a:ext uri="{FF2B5EF4-FFF2-40B4-BE49-F238E27FC236}">
                  <a16:creationId xmlns:a16="http://schemas.microsoft.com/office/drawing/2014/main" id="{851DF1FA-B00A-F6E9-D359-20FD86C6A1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8" y="1986"/>
              <a:ext cx="5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-f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max</a:t>
              </a:r>
            </a:p>
          </p:txBody>
        </p:sp>
        <p:sp>
          <p:nvSpPr>
            <p:cNvPr id="19491" name="Text Box 32">
              <a:extLst>
                <a:ext uri="{FF2B5EF4-FFF2-40B4-BE49-F238E27FC236}">
                  <a16:creationId xmlns:a16="http://schemas.microsoft.com/office/drawing/2014/main" id="{382CFB25-24B7-0950-0FA5-713487EEDD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1899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endParaRPr lang="en-US" altLang="en-US" sz="1800" b="0" baseline="-25000">
                <a:solidFill>
                  <a:schemeClr val="tx1"/>
                </a:solidFill>
              </a:endParaRPr>
            </a:p>
          </p:txBody>
        </p:sp>
        <p:sp>
          <p:nvSpPr>
            <p:cNvPr id="19492" name="Text Box 33">
              <a:extLst>
                <a:ext uri="{FF2B5EF4-FFF2-40B4-BE49-F238E27FC236}">
                  <a16:creationId xmlns:a16="http://schemas.microsoft.com/office/drawing/2014/main" id="{23F522D3-4EB4-6EF5-CB1B-BF157C6AF6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2274"/>
              <a:ext cx="15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Bandwidth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max</a:t>
              </a:r>
              <a:endParaRPr lang="en-US" altLang="en-US" sz="18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19461" name="Group 36" descr="Plot of ideal bandpass spectrum in the frequency domain">
            <a:extLst>
              <a:ext uri="{FF2B5EF4-FFF2-40B4-BE49-F238E27FC236}">
                <a16:creationId xmlns:a16="http://schemas.microsoft.com/office/drawing/2014/main" id="{72E979BD-8821-DC03-F7A3-26F8D39DA37F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1905000"/>
            <a:ext cx="3733800" cy="1914525"/>
            <a:chOff x="3360" y="1296"/>
            <a:chExt cx="2352" cy="1206"/>
          </a:xfrm>
        </p:grpSpPr>
        <p:sp>
          <p:nvSpPr>
            <p:cNvPr id="19466" name="Line 5">
              <a:extLst>
                <a:ext uri="{FF2B5EF4-FFF2-40B4-BE49-F238E27FC236}">
                  <a16:creationId xmlns:a16="http://schemas.microsoft.com/office/drawing/2014/main" id="{31827D93-CF16-2F87-F92F-BE05E465D2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1959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467" name="Group 6">
              <a:extLst>
                <a:ext uri="{FF2B5EF4-FFF2-40B4-BE49-F238E27FC236}">
                  <a16:creationId xmlns:a16="http://schemas.microsoft.com/office/drawing/2014/main" id="{BB77BE76-2CBE-A422-C2A8-212163E23F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6" y="1623"/>
              <a:ext cx="336" cy="336"/>
              <a:chOff x="2160" y="3552"/>
              <a:chExt cx="288" cy="336"/>
            </a:xfrm>
          </p:grpSpPr>
          <p:sp>
            <p:nvSpPr>
              <p:cNvPr id="19483" name="Arc 7">
                <a:extLst>
                  <a:ext uri="{FF2B5EF4-FFF2-40B4-BE49-F238E27FC236}">
                    <a16:creationId xmlns:a16="http://schemas.microsoft.com/office/drawing/2014/main" id="{2EA89B65-EF3B-7D17-A313-2F8FE8687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84" name="Arc 8">
                <a:extLst>
                  <a:ext uri="{FF2B5EF4-FFF2-40B4-BE49-F238E27FC236}">
                    <a16:creationId xmlns:a16="http://schemas.microsoft.com/office/drawing/2014/main" id="{E5923F5F-0CF6-DF8A-6050-DB01C650C75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9468" name="Line 9">
              <a:extLst>
                <a:ext uri="{FF2B5EF4-FFF2-40B4-BE49-F238E27FC236}">
                  <a16:creationId xmlns:a16="http://schemas.microsoft.com/office/drawing/2014/main" id="{EB80E375-1786-555E-B2CD-AFD0E6379F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01" y="1527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69" name="Text Box 10">
              <a:extLst>
                <a:ext uri="{FF2B5EF4-FFF2-40B4-BE49-F238E27FC236}">
                  <a16:creationId xmlns:a16="http://schemas.microsoft.com/office/drawing/2014/main" id="{72635002-8A1C-8580-98F3-B687A18D4F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2" y="1296"/>
              <a:ext cx="18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b="0">
                  <a:solidFill>
                    <a:schemeClr val="tx1"/>
                  </a:solidFill>
                </a:rPr>
                <a:t>Ideal Bandpass Spectrum</a:t>
              </a:r>
            </a:p>
          </p:txBody>
        </p:sp>
        <p:sp>
          <p:nvSpPr>
            <p:cNvPr id="19470" name="Line 11">
              <a:extLst>
                <a:ext uri="{FF2B5EF4-FFF2-40B4-BE49-F238E27FC236}">
                  <a16:creationId xmlns:a16="http://schemas.microsoft.com/office/drawing/2014/main" id="{D8732607-A00E-ADF0-3358-94A8A6B0B9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6" y="1911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1" name="Line 12">
              <a:extLst>
                <a:ext uri="{FF2B5EF4-FFF2-40B4-BE49-F238E27FC236}">
                  <a16:creationId xmlns:a16="http://schemas.microsoft.com/office/drawing/2014/main" id="{2026610E-3811-EEF5-5EA6-0DF58BE76A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2" y="1911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2" name="Text Box 13">
              <a:extLst>
                <a:ext uri="{FF2B5EF4-FFF2-40B4-BE49-F238E27FC236}">
                  <a16:creationId xmlns:a16="http://schemas.microsoft.com/office/drawing/2014/main" id="{811666D2-AB73-3FBB-591B-66B75427B1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0" y="2016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9473" name="Text Box 14">
              <a:extLst>
                <a:ext uri="{FF2B5EF4-FFF2-40B4-BE49-F238E27FC236}">
                  <a16:creationId xmlns:a16="http://schemas.microsoft.com/office/drawing/2014/main" id="{45E0B3ED-6EEB-A9B1-23CD-1ECA0A1388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2007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9474" name="Text Box 15">
              <a:extLst>
                <a:ext uri="{FF2B5EF4-FFF2-40B4-BE49-F238E27FC236}">
                  <a16:creationId xmlns:a16="http://schemas.microsoft.com/office/drawing/2014/main" id="{3C31F0C7-407C-5718-03F1-43C45605E1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24" y="1863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endParaRPr lang="en-US" altLang="en-US" sz="1800" b="0" baseline="-25000">
                <a:solidFill>
                  <a:schemeClr val="tx1"/>
                </a:solidFill>
              </a:endParaRPr>
            </a:p>
          </p:txBody>
        </p:sp>
        <p:grpSp>
          <p:nvGrpSpPr>
            <p:cNvPr id="19475" name="Group 16">
              <a:extLst>
                <a:ext uri="{FF2B5EF4-FFF2-40B4-BE49-F238E27FC236}">
                  <a16:creationId xmlns:a16="http://schemas.microsoft.com/office/drawing/2014/main" id="{CF5F4102-7008-6C98-B402-649092FDBB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2" y="1623"/>
              <a:ext cx="336" cy="336"/>
              <a:chOff x="2160" y="3552"/>
              <a:chExt cx="288" cy="336"/>
            </a:xfrm>
          </p:grpSpPr>
          <p:sp>
            <p:nvSpPr>
              <p:cNvPr id="19481" name="Arc 17">
                <a:extLst>
                  <a:ext uri="{FF2B5EF4-FFF2-40B4-BE49-F238E27FC236}">
                    <a16:creationId xmlns:a16="http://schemas.microsoft.com/office/drawing/2014/main" id="{759C7B4B-CCC6-92F6-B4A7-67D886B63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82" name="Arc 18">
                <a:extLst>
                  <a:ext uri="{FF2B5EF4-FFF2-40B4-BE49-F238E27FC236}">
                    <a16:creationId xmlns:a16="http://schemas.microsoft.com/office/drawing/2014/main" id="{F38D9D53-1ABE-4201-F9D8-CCC48C67FC4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9476" name="Line 19">
              <a:extLst>
                <a:ext uri="{FF2B5EF4-FFF2-40B4-BE49-F238E27FC236}">
                  <a16:creationId xmlns:a16="http://schemas.microsoft.com/office/drawing/2014/main" id="{6AAEE9CA-4830-7888-C896-B4481883D6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1911"/>
              <a:ext cx="1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7" name="Line 20">
              <a:extLst>
                <a:ext uri="{FF2B5EF4-FFF2-40B4-BE49-F238E27FC236}">
                  <a16:creationId xmlns:a16="http://schemas.microsoft.com/office/drawing/2014/main" id="{5A7AB17E-C962-6603-A0AF-E507DC24F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8" y="1911"/>
              <a:ext cx="1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8" name="Text Box 21">
              <a:extLst>
                <a:ext uri="{FF2B5EF4-FFF2-40B4-BE49-F238E27FC236}">
                  <a16:creationId xmlns:a16="http://schemas.microsoft.com/office/drawing/2014/main" id="{E3560045-763E-9C89-802D-0C5D8C5CEA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8" y="2016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–f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9479" name="Text Box 22">
              <a:extLst>
                <a:ext uri="{FF2B5EF4-FFF2-40B4-BE49-F238E27FC236}">
                  <a16:creationId xmlns:a16="http://schemas.microsoft.com/office/drawing/2014/main" id="{0C39F596-E463-09EC-C716-D6D4CC521D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" y="2007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–f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9480" name="Text Box 34">
              <a:extLst>
                <a:ext uri="{FF2B5EF4-FFF2-40B4-BE49-F238E27FC236}">
                  <a16:creationId xmlns:a16="http://schemas.microsoft.com/office/drawing/2014/main" id="{A419B506-C1B5-1B79-EF41-462F41D630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8" y="2271"/>
              <a:ext cx="15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Bandwidth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 =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1800" b="0">
                  <a:solidFill>
                    <a:schemeClr val="tx1"/>
                  </a:solidFill>
                </a:rPr>
                <a:t> –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1</a:t>
              </a:r>
              <a:endParaRPr lang="en-US" altLang="en-US" sz="1800" b="0">
                <a:solidFill>
                  <a:schemeClr val="tx1"/>
                </a:solidFill>
              </a:endParaRPr>
            </a:p>
          </p:txBody>
        </p:sp>
      </p:grpSp>
      <p:sp>
        <p:nvSpPr>
          <p:cNvPr id="19462" name="Text Box 2073">
            <a:extLst>
              <a:ext uri="{FF2B5EF4-FFF2-40B4-BE49-F238E27FC236}">
                <a16:creationId xmlns:a16="http://schemas.microsoft.com/office/drawing/2014/main" id="{BCC4C4F0-59E9-61B7-170F-5177837882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Bandwidth</a:t>
            </a:r>
          </a:p>
        </p:txBody>
      </p:sp>
      <p:sp>
        <p:nvSpPr>
          <p:cNvPr id="37" name="Rectangle 3">
            <a:extLst>
              <a:ext uri="{FF2B5EF4-FFF2-40B4-BE49-F238E27FC236}">
                <a16:creationId xmlns:a16="http://schemas.microsoft.com/office/drawing/2014/main" id="{5787C059-DBD5-8062-3DE7-64BBB41668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962400"/>
            <a:ext cx="830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500"/>
              </a:spcAft>
            </a:pPr>
            <a:r>
              <a:rPr lang="en-US" altLang="en-US"/>
              <a:t>Applies to continuous-time &amp; discrete-time signals</a:t>
            </a:r>
          </a:p>
        </p:txBody>
      </p:sp>
      <p:sp>
        <p:nvSpPr>
          <p:cNvPr id="38" name="Rectangle 3">
            <a:extLst>
              <a:ext uri="{FF2B5EF4-FFF2-40B4-BE49-F238E27FC236}">
                <a16:creationId xmlns:a16="http://schemas.microsoft.com/office/drawing/2014/main" id="{49533F30-6354-623F-6680-8BF3405A5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495800"/>
            <a:ext cx="83058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/>
              <a:t>In practice, spectrum won’t be ideally bandlimited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en-US" altLang="en-US"/>
              <a:t>Thermal noise has “flat” power spectrum from 0 to 10</a:t>
            </a:r>
            <a:r>
              <a:rPr lang="en-US" altLang="en-US" baseline="30000"/>
              <a:t>15</a:t>
            </a:r>
            <a:r>
              <a:rPr lang="en-US" altLang="en-US"/>
              <a:t> Hz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en-US" altLang="en-US"/>
              <a:t>Finite observation time of signal leads to infinite bandwidth</a:t>
            </a:r>
          </a:p>
        </p:txBody>
      </p:sp>
      <p:sp>
        <p:nvSpPr>
          <p:cNvPr id="39" name="Rectangle 3">
            <a:extLst>
              <a:ext uri="{FF2B5EF4-FFF2-40B4-BE49-F238E27FC236}">
                <a16:creationId xmlns:a16="http://schemas.microsoft.com/office/drawing/2014/main" id="{A764CF06-FD7F-9045-4CC6-87FF307FD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943600"/>
            <a:ext cx="830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altLang="en-US"/>
              <a:t>Alternatives to “non-zero extent”?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37" grpId="0"/>
      <p:bldP spid="38" grpId="0"/>
      <p:bldP spid="3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39">
            <a:extLst>
              <a:ext uri="{FF2B5EF4-FFF2-40B4-BE49-F238E27FC236}">
                <a16:creationId xmlns:a16="http://schemas.microsoft.com/office/drawing/2014/main" id="{FB7B636C-E284-72F2-3CEB-007F3F423D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6629400" cy="1143000"/>
          </a:xfrm>
        </p:spPr>
        <p:txBody>
          <a:bodyPr/>
          <a:lstStyle/>
          <a:p>
            <a:pPr algn="l"/>
            <a:r>
              <a:rPr lang="en-US" altLang="en-US">
                <a:ea typeface="ＭＳ Ｐゴシック" panose="020B0600070205080204" pitchFamily="34" charset="-128"/>
              </a:rPr>
              <a:t>Software Transceiver Design</a:t>
            </a:r>
          </a:p>
        </p:txBody>
      </p:sp>
      <p:sp>
        <p:nvSpPr>
          <p:cNvPr id="17411" name="Rectangle 240">
            <a:extLst>
              <a:ext uri="{FF2B5EF4-FFF2-40B4-BE49-F238E27FC236}">
                <a16:creationId xmlns:a16="http://schemas.microsoft.com/office/drawing/2014/main" id="{ADCD1D3C-6C25-FFB2-D4C6-15345C9616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19812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Design/implement transceiver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Design/evaluate algorithms for each subsystem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Translate algorithms into real-time software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Test implementations using signal generators &amp; oscilloscopes</a:t>
            </a:r>
          </a:p>
        </p:txBody>
      </p:sp>
      <p:graphicFrame>
        <p:nvGraphicFramePr>
          <p:cNvPr id="17412" name="Object 1024" descr="Table showing the topics in the seven lab assignments: introduction, sinusoidal generation, filtering, pseudo-noise generation, pulse amplitude modulation, quadrature amplitude modulation and digital audio effects.">
            <a:extLst>
              <a:ext uri="{FF2B5EF4-FFF2-40B4-BE49-F238E27FC236}">
                <a16:creationId xmlns:a16="http://schemas.microsoft.com/office/drawing/2014/main" id="{F6BF96FC-1C92-8445-069D-145DE995513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0400" y="3384550"/>
          <a:ext cx="8786813" cy="3713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708900" imgH="3263900" progId="Word.Document.8">
                  <p:embed/>
                </p:oleObj>
              </mc:Choice>
              <mc:Fallback>
                <p:oleObj name="Document" r:id="rId2" imgW="7708900" imgH="3263900" progId="Word.Document.8">
                  <p:embed/>
                  <p:pic>
                    <p:nvPicPr>
                      <p:cNvPr id="0" name="Object 1024" descr="Table showing the topics in the seven lab assignments: introduction, sinusoidal generation, filtering, pseudo-noise generation, pulse amplitude modulation, quadrature amplitude modulation and digital audio effects.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0" y="3384550"/>
                        <a:ext cx="8786813" cy="3713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6" name="Text Box 25">
            <a:extLst>
              <a:ext uri="{FF2B5EF4-FFF2-40B4-BE49-F238E27FC236}">
                <a16:creationId xmlns:a16="http://schemas.microsoft.com/office/drawing/2014/main" id="{CD839B0C-A731-7D42-C589-5BD3B5282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Software Transceiver Design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6947A7C4-4C13-9C26-4634-6F6C281DCF2C}"/>
              </a:ext>
            </a:extLst>
          </p:cNvPr>
          <p:cNvSpPr>
            <a:spLocks/>
          </p:cNvSpPr>
          <p:nvPr/>
        </p:nvSpPr>
        <p:spPr bwMode="auto">
          <a:xfrm>
            <a:off x="381000" y="4114800"/>
            <a:ext cx="228600" cy="15240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516777-FD64-2E1E-BD2F-FE658498829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1823243" y="4501356"/>
            <a:ext cx="4038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i="1">
                <a:solidFill>
                  <a:srgbClr val="0000FF"/>
                </a:solidFill>
              </a:rPr>
              <a:t>general signal processing building blocks </a:t>
            </a:r>
          </a:p>
        </p:txBody>
      </p:sp>
      <p:pic>
        <p:nvPicPr>
          <p:cNvPr id="5" name="Picture 4" descr="A picture of the STM board used in lab.">
            <a:extLst>
              <a:ext uri="{FF2B5EF4-FFF2-40B4-BE49-F238E27FC236}">
                <a16:creationId xmlns:a16="http://schemas.microsoft.com/office/drawing/2014/main" id="{DAEF8176-334A-80D5-961B-962C04E09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48" b="16434"/>
          <a:stretch>
            <a:fillRect/>
          </a:stretch>
        </p:blipFill>
        <p:spPr bwMode="auto">
          <a:xfrm>
            <a:off x="6770688" y="1555750"/>
            <a:ext cx="23622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2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6">
            <a:extLst>
              <a:ext uri="{FF2B5EF4-FFF2-40B4-BE49-F238E27FC236}">
                <a16:creationId xmlns:a16="http://schemas.microsoft.com/office/drawing/2014/main" id="{B664DBCE-B92A-2ADA-F4BD-E2FE11EF39E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F9D35F79-DB05-9A4C-B80A-B59355ED2359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FE5CD890-EFA2-9BE0-C98F-4342459560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Bandwidth of Lowpass Signal in Noise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38DD6BF1-1BCD-C901-2DDD-96284A7FD3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4724400" cy="609600"/>
          </a:xfrm>
        </p:spPr>
        <p:txBody>
          <a:bodyPr/>
          <a:lstStyle/>
          <a:p>
            <a:pPr marL="346075" indent="-346075"/>
            <a:r>
              <a:rPr lang="en-US" altLang="en-US">
                <a:ea typeface="ＭＳ Ｐゴシック" panose="020B0600070205080204" pitchFamily="34" charset="-128"/>
              </a:rPr>
              <a:t>How to determine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max</a:t>
            </a:r>
            <a:r>
              <a:rPr lang="en-US" altLang="en-US">
                <a:ea typeface="ＭＳ Ｐゴシック" panose="020B0600070205080204" pitchFamily="34" charset="-128"/>
              </a:rPr>
              <a:t>?</a:t>
            </a:r>
          </a:p>
        </p:txBody>
      </p:sp>
      <p:graphicFrame>
        <p:nvGraphicFramePr>
          <p:cNvPr id="20488" name="Object 5">
            <a:extLst>
              <a:ext uri="{FF2B5EF4-FFF2-40B4-BE49-F238E27FC236}">
                <a16:creationId xmlns:a16="http://schemas.microsoft.com/office/drawing/2014/main" id="{B88552F6-358D-8124-332D-FDCF77704D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06500" y="3657600"/>
          <a:ext cx="39624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5935900" imgH="8191500" progId="Equation.3">
                  <p:embed/>
                </p:oleObj>
              </mc:Choice>
              <mc:Fallback>
                <p:oleObj name="Equation" r:id="rId2" imgW="45935900" imgH="8191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0" y="3657600"/>
                        <a:ext cx="3962400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 descr="Plot of idealized lowpass spectrum in the frequency domain">
            <a:extLst>
              <a:ext uri="{FF2B5EF4-FFF2-40B4-BE49-F238E27FC236}">
                <a16:creationId xmlns:a16="http://schemas.microsoft.com/office/drawing/2014/main" id="{75519E73-29DF-1CFC-909A-2A5624AA9790}"/>
              </a:ext>
            </a:extLst>
          </p:cNvPr>
          <p:cNvGrpSpPr>
            <a:grpSpLocks/>
          </p:cNvGrpSpPr>
          <p:nvPr/>
        </p:nvGrpSpPr>
        <p:grpSpPr bwMode="auto">
          <a:xfrm>
            <a:off x="5715000" y="3214688"/>
            <a:ext cx="2286000" cy="1738312"/>
            <a:chOff x="5715000" y="3214688"/>
            <a:chExt cx="2286000" cy="1738312"/>
          </a:xfrm>
        </p:grpSpPr>
        <p:sp>
          <p:nvSpPr>
            <p:cNvPr id="20506" name="Text Box 17">
              <a:extLst>
                <a:ext uri="{FF2B5EF4-FFF2-40B4-BE49-F238E27FC236}">
                  <a16:creationId xmlns:a16="http://schemas.microsoft.com/office/drawing/2014/main" id="{86F6ABD1-1B96-7BE8-D7C7-43A446BF40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5000" y="3214688"/>
              <a:ext cx="198120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Idealized Lowpass Spectrum</a:t>
              </a:r>
            </a:p>
          </p:txBody>
        </p:sp>
        <p:grpSp>
          <p:nvGrpSpPr>
            <p:cNvPr id="20507" name="Group 4">
              <a:extLst>
                <a:ext uri="{FF2B5EF4-FFF2-40B4-BE49-F238E27FC236}">
                  <a16:creationId xmlns:a16="http://schemas.microsoft.com/office/drawing/2014/main" id="{16EA761B-C998-9538-889F-9379D263A5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43600" y="3900488"/>
              <a:ext cx="2057400" cy="1052512"/>
              <a:chOff x="5943600" y="3900488"/>
              <a:chExt cx="2057400" cy="1052512"/>
            </a:xfrm>
          </p:grpSpPr>
          <p:sp>
            <p:nvSpPr>
              <p:cNvPr id="20508" name="Line 12">
                <a:extLst>
                  <a:ext uri="{FF2B5EF4-FFF2-40B4-BE49-F238E27FC236}">
                    <a16:creationId xmlns:a16="http://schemas.microsoft.com/office/drawing/2014/main" id="{26369CDD-38D2-7844-9AE1-E1137B57BF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3600" y="4586288"/>
                <a:ext cx="1447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9" name="Line 13">
                <a:extLst>
                  <a:ext uri="{FF2B5EF4-FFF2-40B4-BE49-F238E27FC236}">
                    <a16:creationId xmlns:a16="http://schemas.microsoft.com/office/drawing/2014/main" id="{CE2745DE-2716-3E9E-5A20-9480363FE8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81788" y="3900488"/>
                <a:ext cx="0" cy="762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510" name="Group 14">
                <a:extLst>
                  <a:ext uri="{FF2B5EF4-FFF2-40B4-BE49-F238E27FC236}">
                    <a16:creationId xmlns:a16="http://schemas.microsoft.com/office/drawing/2014/main" id="{7B8ED5E1-17B0-D78F-536B-DC5486F543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53188" y="4052888"/>
                <a:ext cx="457200" cy="533400"/>
                <a:chOff x="2160" y="3552"/>
                <a:chExt cx="288" cy="336"/>
              </a:xfrm>
            </p:grpSpPr>
            <p:sp>
              <p:nvSpPr>
                <p:cNvPr id="20514" name="Arc 15">
                  <a:extLst>
                    <a:ext uri="{FF2B5EF4-FFF2-40B4-BE49-F238E27FC236}">
                      <a16:creationId xmlns:a16="http://schemas.microsoft.com/office/drawing/2014/main" id="{90427350-E9A0-A2BB-E785-3F39DE1FAD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15" name="Arc 16">
                  <a:extLst>
                    <a:ext uri="{FF2B5EF4-FFF2-40B4-BE49-F238E27FC236}">
                      <a16:creationId xmlns:a16="http://schemas.microsoft.com/office/drawing/2014/main" id="{A023E8D4-6BDC-9C0D-0C46-78076BE985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511" name="Text Box 18">
                <a:extLst>
                  <a:ext uri="{FF2B5EF4-FFF2-40B4-BE49-F238E27FC236}">
                    <a16:creationId xmlns:a16="http://schemas.microsoft.com/office/drawing/2014/main" id="{864B6099-71F5-B227-8725-D78E0E9D1E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05600" y="4586288"/>
                <a:ext cx="838200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max</a:t>
                </a:r>
              </a:p>
            </p:txBody>
          </p:sp>
          <p:sp>
            <p:nvSpPr>
              <p:cNvPr id="20512" name="Text Box 19">
                <a:extLst>
                  <a:ext uri="{FF2B5EF4-FFF2-40B4-BE49-F238E27FC236}">
                    <a16:creationId xmlns:a16="http://schemas.microsoft.com/office/drawing/2014/main" id="{FFD3D891-373A-567C-2F9C-D7BBC11B17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6000" y="4586288"/>
                <a:ext cx="838200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-f</a:t>
                </a:r>
                <a:r>
                  <a:rPr lang="en-US" altLang="en-US" sz="1800" b="0" baseline="-25000">
                    <a:solidFill>
                      <a:schemeClr val="tx1"/>
                    </a:solidFill>
                  </a:rPr>
                  <a:t>max</a:t>
                </a:r>
              </a:p>
            </p:txBody>
          </p:sp>
          <p:sp>
            <p:nvSpPr>
              <p:cNvPr id="20513" name="Text Box 20">
                <a:extLst>
                  <a:ext uri="{FF2B5EF4-FFF2-40B4-BE49-F238E27FC236}">
                    <a16:creationId xmlns:a16="http://schemas.microsoft.com/office/drawing/2014/main" id="{2414C3F7-B543-26E9-D030-FD5726CF3C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43800" y="4281488"/>
                <a:ext cx="457200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endParaRPr lang="en-US" altLang="en-US" sz="1800" b="0" baseline="-250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0486" name="Text Box 2073">
            <a:extLst>
              <a:ext uri="{FF2B5EF4-FFF2-40B4-BE49-F238E27FC236}">
                <a16:creationId xmlns:a16="http://schemas.microsoft.com/office/drawing/2014/main" id="{EA80A1BC-87AE-C1C2-4867-5B1E8BF60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Bandwidth</a:t>
            </a:r>
          </a:p>
        </p:txBody>
      </p:sp>
      <p:grpSp>
        <p:nvGrpSpPr>
          <p:cNvPr id="4" name="Group 3" descr="Spectrum of lowpass signal in additive noise">
            <a:extLst>
              <a:ext uri="{FF2B5EF4-FFF2-40B4-BE49-F238E27FC236}">
                <a16:creationId xmlns:a16="http://schemas.microsoft.com/office/drawing/2014/main" id="{0A0A3DF5-FD1B-FEF1-1293-176B60054BAE}"/>
              </a:ext>
            </a:extLst>
          </p:cNvPr>
          <p:cNvGrpSpPr>
            <a:grpSpLocks/>
          </p:cNvGrpSpPr>
          <p:nvPr/>
        </p:nvGrpSpPr>
        <p:grpSpPr bwMode="auto">
          <a:xfrm>
            <a:off x="5638800" y="1447800"/>
            <a:ext cx="2209800" cy="1524000"/>
            <a:chOff x="5638800" y="1447800"/>
            <a:chExt cx="2209800" cy="1524000"/>
          </a:xfrm>
        </p:grpSpPr>
        <p:sp>
          <p:nvSpPr>
            <p:cNvPr id="20498" name="Text Box 4">
              <a:extLst>
                <a:ext uri="{FF2B5EF4-FFF2-40B4-BE49-F238E27FC236}">
                  <a16:creationId xmlns:a16="http://schemas.microsoft.com/office/drawing/2014/main" id="{B2E49847-9AAC-57C2-AC3B-A91F39B17E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8800" y="1447800"/>
              <a:ext cx="19812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Lowpass Spectrum in Noise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5E6A5AC-8CA6-0A33-4CCE-BF037135B9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00" y="2133600"/>
              <a:ext cx="1981200" cy="838200"/>
              <a:chOff x="5867400" y="2133600"/>
              <a:chExt cx="1981200" cy="838200"/>
            </a:xfrm>
          </p:grpSpPr>
          <p:sp>
            <p:nvSpPr>
              <p:cNvPr id="20500" name="Line 6">
                <a:extLst>
                  <a:ext uri="{FF2B5EF4-FFF2-40B4-BE49-F238E27FC236}">
                    <a16:creationId xmlns:a16="http://schemas.microsoft.com/office/drawing/2014/main" id="{E7D6027C-B268-4A5E-0BD3-4E04FCEF48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67400" y="2819400"/>
                <a:ext cx="1447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Line 7">
                <a:extLst>
                  <a:ext uri="{FF2B5EF4-FFF2-40B4-BE49-F238E27FC236}">
                    <a16:creationId xmlns:a16="http://schemas.microsoft.com/office/drawing/2014/main" id="{C096EFFB-E9DD-3A4C-6231-CD68419CA1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05588" y="2133600"/>
                <a:ext cx="0" cy="762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2" name="Text Box 8">
                <a:extLst>
                  <a:ext uri="{FF2B5EF4-FFF2-40B4-BE49-F238E27FC236}">
                    <a16:creationId xmlns:a16="http://schemas.microsoft.com/office/drawing/2014/main" id="{6BFC1FDC-52EE-2855-D0E0-10B28846915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91400" y="2605088"/>
                <a:ext cx="457200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f</a:t>
                </a:r>
                <a:endParaRPr lang="en-US" altLang="en-US" sz="1800" b="0" baseline="-250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0503" name="Group 24">
                <a:extLst>
                  <a:ext uri="{FF2B5EF4-FFF2-40B4-BE49-F238E27FC236}">
                    <a16:creationId xmlns:a16="http://schemas.microsoft.com/office/drawing/2014/main" id="{3D06600D-B1A4-D43A-FB81-05F051E091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81700" y="2220913"/>
                <a:ext cx="1243013" cy="585787"/>
                <a:chOff x="4128" y="720"/>
                <a:chExt cx="783" cy="369"/>
              </a:xfrm>
            </p:grpSpPr>
            <p:sp>
              <p:nvSpPr>
                <p:cNvPr id="20504" name="Freeform 25">
                  <a:extLst>
                    <a:ext uri="{FF2B5EF4-FFF2-40B4-BE49-F238E27FC236}">
                      <a16:creationId xmlns:a16="http://schemas.microsoft.com/office/drawing/2014/main" id="{C4B5AA2A-A16A-9DC8-EA30-E98596E77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09" y="720"/>
                  <a:ext cx="402" cy="369"/>
                </a:xfrm>
                <a:custGeom>
                  <a:avLst/>
                  <a:gdLst>
                    <a:gd name="T0" fmla="*/ 0 w 402"/>
                    <a:gd name="T1" fmla="*/ 0 h 369"/>
                    <a:gd name="T2" fmla="*/ 36 w 402"/>
                    <a:gd name="T3" fmla="*/ 9 h 369"/>
                    <a:gd name="T4" fmla="*/ 54 w 402"/>
                    <a:gd name="T5" fmla="*/ 57 h 369"/>
                    <a:gd name="T6" fmla="*/ 60 w 402"/>
                    <a:gd name="T7" fmla="*/ 75 h 369"/>
                    <a:gd name="T8" fmla="*/ 84 w 402"/>
                    <a:gd name="T9" fmla="*/ 120 h 369"/>
                    <a:gd name="T10" fmla="*/ 105 w 402"/>
                    <a:gd name="T11" fmla="*/ 138 h 369"/>
                    <a:gd name="T12" fmla="*/ 114 w 402"/>
                    <a:gd name="T13" fmla="*/ 180 h 369"/>
                    <a:gd name="T14" fmla="*/ 129 w 402"/>
                    <a:gd name="T15" fmla="*/ 201 h 369"/>
                    <a:gd name="T16" fmla="*/ 147 w 402"/>
                    <a:gd name="T17" fmla="*/ 255 h 369"/>
                    <a:gd name="T18" fmla="*/ 165 w 402"/>
                    <a:gd name="T19" fmla="*/ 300 h 369"/>
                    <a:gd name="T20" fmla="*/ 219 w 402"/>
                    <a:gd name="T21" fmla="*/ 336 h 369"/>
                    <a:gd name="T22" fmla="*/ 282 w 402"/>
                    <a:gd name="T23" fmla="*/ 348 h 369"/>
                    <a:gd name="T24" fmla="*/ 318 w 402"/>
                    <a:gd name="T25" fmla="*/ 369 h 369"/>
                    <a:gd name="T26" fmla="*/ 336 w 402"/>
                    <a:gd name="T27" fmla="*/ 348 h 369"/>
                    <a:gd name="T28" fmla="*/ 375 w 402"/>
                    <a:gd name="T29" fmla="*/ 354 h 369"/>
                    <a:gd name="T30" fmla="*/ 402 w 402"/>
                    <a:gd name="T31" fmla="*/ 342 h 369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402"/>
                    <a:gd name="T49" fmla="*/ 0 h 369"/>
                    <a:gd name="T50" fmla="*/ 402 w 402"/>
                    <a:gd name="T51" fmla="*/ 369 h 369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402" h="369">
                      <a:moveTo>
                        <a:pt x="0" y="0"/>
                      </a:moveTo>
                      <a:cubicBezTo>
                        <a:pt x="24" y="8"/>
                        <a:pt x="12" y="5"/>
                        <a:pt x="36" y="9"/>
                      </a:cubicBezTo>
                      <a:cubicBezTo>
                        <a:pt x="51" y="19"/>
                        <a:pt x="48" y="40"/>
                        <a:pt x="54" y="57"/>
                      </a:cubicBezTo>
                      <a:cubicBezTo>
                        <a:pt x="56" y="63"/>
                        <a:pt x="60" y="75"/>
                        <a:pt x="60" y="75"/>
                      </a:cubicBezTo>
                      <a:cubicBezTo>
                        <a:pt x="63" y="98"/>
                        <a:pt x="66" y="108"/>
                        <a:pt x="84" y="120"/>
                      </a:cubicBezTo>
                      <a:cubicBezTo>
                        <a:pt x="88" y="132"/>
                        <a:pt x="93" y="134"/>
                        <a:pt x="105" y="138"/>
                      </a:cubicBezTo>
                      <a:cubicBezTo>
                        <a:pt x="109" y="151"/>
                        <a:pt x="108" y="167"/>
                        <a:pt x="114" y="180"/>
                      </a:cubicBezTo>
                      <a:cubicBezTo>
                        <a:pt x="118" y="189"/>
                        <a:pt x="125" y="192"/>
                        <a:pt x="129" y="201"/>
                      </a:cubicBezTo>
                      <a:cubicBezTo>
                        <a:pt x="137" y="219"/>
                        <a:pt x="136" y="239"/>
                        <a:pt x="147" y="255"/>
                      </a:cubicBezTo>
                      <a:cubicBezTo>
                        <a:pt x="150" y="274"/>
                        <a:pt x="149" y="289"/>
                        <a:pt x="165" y="300"/>
                      </a:cubicBezTo>
                      <a:cubicBezTo>
                        <a:pt x="176" y="334"/>
                        <a:pt x="181" y="333"/>
                        <a:pt x="219" y="336"/>
                      </a:cubicBezTo>
                      <a:cubicBezTo>
                        <a:pt x="226" y="365"/>
                        <a:pt x="253" y="350"/>
                        <a:pt x="282" y="348"/>
                      </a:cubicBezTo>
                      <a:cubicBezTo>
                        <a:pt x="298" y="343"/>
                        <a:pt x="305" y="360"/>
                        <a:pt x="318" y="369"/>
                      </a:cubicBezTo>
                      <a:cubicBezTo>
                        <a:pt x="322" y="357"/>
                        <a:pt x="324" y="352"/>
                        <a:pt x="336" y="348"/>
                      </a:cubicBezTo>
                      <a:cubicBezTo>
                        <a:pt x="355" y="353"/>
                        <a:pt x="354" y="358"/>
                        <a:pt x="375" y="354"/>
                      </a:cubicBezTo>
                      <a:cubicBezTo>
                        <a:pt x="383" y="349"/>
                        <a:pt x="402" y="342"/>
                        <a:pt x="402" y="342"/>
                      </a:cubicBez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05" name="Freeform 26">
                  <a:extLst>
                    <a:ext uri="{FF2B5EF4-FFF2-40B4-BE49-F238E27FC236}">
                      <a16:creationId xmlns:a16="http://schemas.microsoft.com/office/drawing/2014/main" id="{79C536BB-D08E-4939-FB29-6C38F1EFF5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128" y="720"/>
                  <a:ext cx="402" cy="369"/>
                </a:xfrm>
                <a:custGeom>
                  <a:avLst/>
                  <a:gdLst>
                    <a:gd name="T0" fmla="*/ 0 w 402"/>
                    <a:gd name="T1" fmla="*/ 0 h 369"/>
                    <a:gd name="T2" fmla="*/ 36 w 402"/>
                    <a:gd name="T3" fmla="*/ 9 h 369"/>
                    <a:gd name="T4" fmla="*/ 54 w 402"/>
                    <a:gd name="T5" fmla="*/ 57 h 369"/>
                    <a:gd name="T6" fmla="*/ 60 w 402"/>
                    <a:gd name="T7" fmla="*/ 75 h 369"/>
                    <a:gd name="T8" fmla="*/ 84 w 402"/>
                    <a:gd name="T9" fmla="*/ 120 h 369"/>
                    <a:gd name="T10" fmla="*/ 105 w 402"/>
                    <a:gd name="T11" fmla="*/ 138 h 369"/>
                    <a:gd name="T12" fmla="*/ 114 w 402"/>
                    <a:gd name="T13" fmla="*/ 180 h 369"/>
                    <a:gd name="T14" fmla="*/ 129 w 402"/>
                    <a:gd name="T15" fmla="*/ 201 h 369"/>
                    <a:gd name="T16" fmla="*/ 147 w 402"/>
                    <a:gd name="T17" fmla="*/ 255 h 369"/>
                    <a:gd name="T18" fmla="*/ 165 w 402"/>
                    <a:gd name="T19" fmla="*/ 300 h 369"/>
                    <a:gd name="T20" fmla="*/ 219 w 402"/>
                    <a:gd name="T21" fmla="*/ 336 h 369"/>
                    <a:gd name="T22" fmla="*/ 282 w 402"/>
                    <a:gd name="T23" fmla="*/ 348 h 369"/>
                    <a:gd name="T24" fmla="*/ 318 w 402"/>
                    <a:gd name="T25" fmla="*/ 369 h 369"/>
                    <a:gd name="T26" fmla="*/ 336 w 402"/>
                    <a:gd name="T27" fmla="*/ 348 h 369"/>
                    <a:gd name="T28" fmla="*/ 375 w 402"/>
                    <a:gd name="T29" fmla="*/ 354 h 369"/>
                    <a:gd name="T30" fmla="*/ 402 w 402"/>
                    <a:gd name="T31" fmla="*/ 342 h 369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402"/>
                    <a:gd name="T49" fmla="*/ 0 h 369"/>
                    <a:gd name="T50" fmla="*/ 402 w 402"/>
                    <a:gd name="T51" fmla="*/ 369 h 369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402" h="369">
                      <a:moveTo>
                        <a:pt x="0" y="0"/>
                      </a:moveTo>
                      <a:cubicBezTo>
                        <a:pt x="24" y="8"/>
                        <a:pt x="12" y="5"/>
                        <a:pt x="36" y="9"/>
                      </a:cubicBezTo>
                      <a:cubicBezTo>
                        <a:pt x="51" y="19"/>
                        <a:pt x="48" y="40"/>
                        <a:pt x="54" y="57"/>
                      </a:cubicBezTo>
                      <a:cubicBezTo>
                        <a:pt x="56" y="63"/>
                        <a:pt x="60" y="75"/>
                        <a:pt x="60" y="75"/>
                      </a:cubicBezTo>
                      <a:cubicBezTo>
                        <a:pt x="63" y="98"/>
                        <a:pt x="66" y="108"/>
                        <a:pt x="84" y="120"/>
                      </a:cubicBezTo>
                      <a:cubicBezTo>
                        <a:pt x="88" y="132"/>
                        <a:pt x="93" y="134"/>
                        <a:pt x="105" y="138"/>
                      </a:cubicBezTo>
                      <a:cubicBezTo>
                        <a:pt x="109" y="151"/>
                        <a:pt x="108" y="167"/>
                        <a:pt x="114" y="180"/>
                      </a:cubicBezTo>
                      <a:cubicBezTo>
                        <a:pt x="118" y="189"/>
                        <a:pt x="125" y="192"/>
                        <a:pt x="129" y="201"/>
                      </a:cubicBezTo>
                      <a:cubicBezTo>
                        <a:pt x="137" y="219"/>
                        <a:pt x="136" y="239"/>
                        <a:pt x="147" y="255"/>
                      </a:cubicBezTo>
                      <a:cubicBezTo>
                        <a:pt x="150" y="274"/>
                        <a:pt x="149" y="289"/>
                        <a:pt x="165" y="300"/>
                      </a:cubicBezTo>
                      <a:cubicBezTo>
                        <a:pt x="176" y="334"/>
                        <a:pt x="181" y="333"/>
                        <a:pt x="219" y="336"/>
                      </a:cubicBezTo>
                      <a:cubicBezTo>
                        <a:pt x="226" y="365"/>
                        <a:pt x="253" y="350"/>
                        <a:pt x="282" y="348"/>
                      </a:cubicBezTo>
                      <a:cubicBezTo>
                        <a:pt x="298" y="343"/>
                        <a:pt x="305" y="360"/>
                        <a:pt x="318" y="369"/>
                      </a:cubicBezTo>
                      <a:cubicBezTo>
                        <a:pt x="322" y="357"/>
                        <a:pt x="324" y="352"/>
                        <a:pt x="336" y="348"/>
                      </a:cubicBezTo>
                      <a:cubicBezTo>
                        <a:pt x="355" y="353"/>
                        <a:pt x="354" y="358"/>
                        <a:pt x="375" y="354"/>
                      </a:cubicBezTo>
                      <a:cubicBezTo>
                        <a:pt x="383" y="349"/>
                        <a:pt x="402" y="342"/>
                        <a:pt x="402" y="342"/>
                      </a:cubicBez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aphicFrame>
        <p:nvGraphicFramePr>
          <p:cNvPr id="20499" name="Object 28">
            <a:extLst>
              <a:ext uri="{FF2B5EF4-FFF2-40B4-BE49-F238E27FC236}">
                <a16:creationId xmlns:a16="http://schemas.microsoft.com/office/drawing/2014/main" id="{0A74DDA6-578E-5A32-4EB3-9F1066F0723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06500" y="4335463"/>
          <a:ext cx="3671888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2710100" imgH="7607300" progId="Equation.3">
                  <p:embed/>
                </p:oleObj>
              </mc:Choice>
              <mc:Fallback>
                <p:oleObj name="Equation" r:id="rId4" imgW="42710100" imgH="76073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0" y="4335463"/>
                        <a:ext cx="3671888" cy="65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97C42995-90BA-AFE8-1BA5-8F2E9F0084DF}"/>
              </a:ext>
            </a:extLst>
          </p:cNvPr>
          <p:cNvGrpSpPr>
            <a:grpSpLocks/>
          </p:cNvGrpSpPr>
          <p:nvPr/>
        </p:nvGrpSpPr>
        <p:grpSpPr bwMode="auto">
          <a:xfrm>
            <a:off x="7772400" y="2667000"/>
            <a:ext cx="685800" cy="1524000"/>
            <a:chOff x="7772400" y="2667000"/>
            <a:chExt cx="685800" cy="1524000"/>
          </a:xfrm>
        </p:grpSpPr>
        <p:sp>
          <p:nvSpPr>
            <p:cNvPr id="20496" name="AutoShape 21">
              <a:extLst>
                <a:ext uri="{FF2B5EF4-FFF2-40B4-BE49-F238E27FC236}">
                  <a16:creationId xmlns:a16="http://schemas.microsoft.com/office/drawing/2014/main" id="{D61209AE-A880-31C2-AF12-B9755214B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2400" y="3028950"/>
              <a:ext cx="304800" cy="990600"/>
            </a:xfrm>
            <a:prstGeom prst="curvedLeftArrow">
              <a:avLst>
                <a:gd name="adj1" fmla="val 65000"/>
                <a:gd name="adj2" fmla="val 13000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0497" name="TextBox 27">
              <a:extLst>
                <a:ext uri="{FF2B5EF4-FFF2-40B4-BE49-F238E27FC236}">
                  <a16:creationId xmlns:a16="http://schemas.microsoft.com/office/drawing/2014/main" id="{7FED2A9B-FA65-0FBA-7FDC-06331F79D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496175" y="3228975"/>
              <a:ext cx="15240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approximate</a:t>
              </a:r>
            </a:p>
          </p:txBody>
        </p:sp>
      </p:grpSp>
      <p:sp>
        <p:nvSpPr>
          <p:cNvPr id="20501" name="Text Box 6">
            <a:extLst>
              <a:ext uri="{FF2B5EF4-FFF2-40B4-BE49-F238E27FC236}">
                <a16:creationId xmlns:a16="http://schemas.microsoft.com/office/drawing/2014/main" id="{EAD26628-F207-35B7-2B33-0EFBFE45D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6153150"/>
            <a:ext cx="7467600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</a:rPr>
              <a:t>Baseband signal</a:t>
            </a:r>
            <a:r>
              <a:rPr lang="en-US" altLang="en-US" sz="2000" b="0">
                <a:solidFill>
                  <a:schemeClr val="tx1"/>
                </a:solidFill>
              </a:rPr>
              <a:t>: energy in frequency domain concentrated around DC</a:t>
            </a:r>
          </a:p>
        </p:txBody>
      </p:sp>
      <p:sp>
        <p:nvSpPr>
          <p:cNvPr id="27" name="Rectangle 3">
            <a:extLst>
              <a:ext uri="{FF2B5EF4-FFF2-40B4-BE49-F238E27FC236}">
                <a16:creationId xmlns:a16="http://schemas.microsoft.com/office/drawing/2014/main" id="{449AE83E-F70D-5191-1DCD-6257484EA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0" y="1905000"/>
            <a:ext cx="464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914400" indent="-4572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Apply threshold and eyeball it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B41B6C72-5381-FEFD-3B32-E0807C616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359025"/>
            <a:ext cx="274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914400" indent="-4572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>
                <a:sym typeface="Symbol" pitchFamily="2" charset="2"/>
              </a:rPr>
              <a:t></a:t>
            </a:r>
            <a:r>
              <a:rPr lang="en-US" altLang="en-US"/>
              <a:t>OR</a:t>
            </a:r>
            <a:r>
              <a:rPr lang="en-US" altLang="en-US">
                <a:sym typeface="Symbol" pitchFamily="2" charset="2"/>
              </a:rPr>
              <a:t></a:t>
            </a:r>
            <a:endParaRPr lang="en-US" altLang="en-US"/>
          </a:p>
        </p:txBody>
      </p:sp>
      <p:sp>
        <p:nvSpPr>
          <p:cNvPr id="29" name="Rectangle 3">
            <a:extLst>
              <a:ext uri="{FF2B5EF4-FFF2-40B4-BE49-F238E27FC236}">
                <a16:creationId xmlns:a16="http://schemas.microsoft.com/office/drawing/2014/main" id="{42E9E1B8-CFD3-1F18-BB29-F2F990079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819400"/>
            <a:ext cx="502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9144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Estimate </a:t>
            </a:r>
            <a:r>
              <a:rPr lang="en-US" altLang="en-US" i="1"/>
              <a:t>f</a:t>
            </a:r>
            <a:r>
              <a:rPr lang="en-US" altLang="en-US" baseline="-25000"/>
              <a:t>max</a:t>
            </a:r>
            <a:r>
              <a:rPr lang="en-US" altLang="en-US"/>
              <a:t> that captures certain</a:t>
            </a:r>
            <a:br>
              <a:rPr lang="en-US" altLang="en-US"/>
            </a:br>
            <a:r>
              <a:rPr lang="en-US" altLang="en-US"/>
              <a:t>percentage (say 90%) of energy</a:t>
            </a:r>
            <a:br>
              <a:rPr lang="en-US" altLang="en-US"/>
            </a:br>
            <a:endParaRPr lang="en-US" altLang="en-US"/>
          </a:p>
        </p:txBody>
      </p:sp>
      <p:sp>
        <p:nvSpPr>
          <p:cNvPr id="30" name="Rectangle 3">
            <a:extLst>
              <a:ext uri="{FF2B5EF4-FFF2-40B4-BE49-F238E27FC236}">
                <a16:creationId xmlns:a16="http://schemas.microsoft.com/office/drawing/2014/main" id="{B3C5EB05-D30B-9D3E-49C8-2CD9FE598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300" y="5029200"/>
            <a:ext cx="7315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4000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In practice, (a) use large frequency in place of </a:t>
            </a:r>
            <a:r>
              <a:rPr lang="en-US" altLang="en-US">
                <a:sym typeface="Symbol" pitchFamily="2" charset="2"/>
              </a:rPr>
              <a:t> </a:t>
            </a:r>
            <a:r>
              <a:rPr lang="en-US" altLang="en-US"/>
              <a:t>and (b) integrate measured spectrum numerically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E9F65C3-D3BD-C272-8D71-75C20D3B339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867400" y="2716213"/>
            <a:ext cx="1447800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501" grpId="0" animBg="1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6">
            <a:extLst>
              <a:ext uri="{FF2B5EF4-FFF2-40B4-BE49-F238E27FC236}">
                <a16:creationId xmlns:a16="http://schemas.microsoft.com/office/drawing/2014/main" id="{4C96A72A-AE2B-9203-9AB7-DC46BAD63A0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8EC61702-4F6E-F94A-A6B3-08A0CE1AC372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C229CD45-9B73-411B-F019-23C847CB0C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Bandwidth of Bandpass Signal in Noise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93A95357-68CD-EC22-E97F-4513CBBB63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4648200" cy="685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find </a:t>
            </a:r>
            <a:r>
              <a:rPr lang="en-US" altLang="en-US" i="1">
                <a:ea typeface="ＭＳ Ｐゴシック" panose="020B0600070205080204" pitchFamily="34" charset="-128"/>
              </a:rPr>
              <a:t>W</a:t>
            </a:r>
            <a:r>
              <a:rPr lang="en-US" altLang="en-US">
                <a:ea typeface="ＭＳ Ｐゴシック" panose="020B0600070205080204" pitchFamily="34" charset="-128"/>
              </a:rPr>
              <a:t> =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2</a:t>
            </a:r>
            <a:r>
              <a:rPr lang="en-US" altLang="en-US">
                <a:ea typeface="ＭＳ Ｐゴシック" panose="020B0600070205080204" pitchFamily="34" charset="-128"/>
              </a:rPr>
              <a:t> –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1 </a:t>
            </a:r>
            <a:r>
              <a:rPr lang="en-US" altLang="en-US">
                <a:ea typeface="ＭＳ Ｐゴシック" panose="020B0600070205080204" pitchFamily="34" charset="-128"/>
              </a:rPr>
              <a:t>?</a:t>
            </a:r>
          </a:p>
        </p:txBody>
      </p:sp>
      <p:grpSp>
        <p:nvGrpSpPr>
          <p:cNvPr id="21508" name="Group 4" descr="Plot of idealized bandpass spectrum in the frequency domain">
            <a:extLst>
              <a:ext uri="{FF2B5EF4-FFF2-40B4-BE49-F238E27FC236}">
                <a16:creationId xmlns:a16="http://schemas.microsoft.com/office/drawing/2014/main" id="{E8ECD5BB-4349-4224-D3DE-0B1681621FAA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3097213"/>
            <a:ext cx="3733800" cy="1509712"/>
            <a:chOff x="3216" y="2113"/>
            <a:chExt cx="2352" cy="951"/>
          </a:xfrm>
        </p:grpSpPr>
        <p:sp>
          <p:nvSpPr>
            <p:cNvPr id="21532" name="Line 5">
              <a:extLst>
                <a:ext uri="{FF2B5EF4-FFF2-40B4-BE49-F238E27FC236}">
                  <a16:creationId xmlns:a16="http://schemas.microsoft.com/office/drawing/2014/main" id="{E6F20575-99B8-3D8F-45F3-F8C1BACD7D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6" y="2776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533" name="Group 6">
              <a:extLst>
                <a:ext uri="{FF2B5EF4-FFF2-40B4-BE49-F238E27FC236}">
                  <a16:creationId xmlns:a16="http://schemas.microsoft.com/office/drawing/2014/main" id="{37F133F7-3554-95F2-8051-48BB868FFB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12" y="2440"/>
              <a:ext cx="336" cy="336"/>
              <a:chOff x="2160" y="3552"/>
              <a:chExt cx="288" cy="336"/>
            </a:xfrm>
          </p:grpSpPr>
          <p:sp>
            <p:nvSpPr>
              <p:cNvPr id="21548" name="Arc 7">
                <a:extLst>
                  <a:ext uri="{FF2B5EF4-FFF2-40B4-BE49-F238E27FC236}">
                    <a16:creationId xmlns:a16="http://schemas.microsoft.com/office/drawing/2014/main" id="{E8AF2DE4-3777-8C75-502C-86FE80935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49" name="Arc 8">
                <a:extLst>
                  <a:ext uri="{FF2B5EF4-FFF2-40B4-BE49-F238E27FC236}">
                    <a16:creationId xmlns:a16="http://schemas.microsoft.com/office/drawing/2014/main" id="{FF2AD57B-D8D9-544F-C337-9A29F2C5755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534" name="Line 9">
              <a:extLst>
                <a:ext uri="{FF2B5EF4-FFF2-40B4-BE49-F238E27FC236}">
                  <a16:creationId xmlns:a16="http://schemas.microsoft.com/office/drawing/2014/main" id="{44B2FEDE-8523-D3C4-339B-F97D66F029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57" y="2344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5" name="Text Box 10">
              <a:extLst>
                <a:ext uri="{FF2B5EF4-FFF2-40B4-BE49-F238E27FC236}">
                  <a16:creationId xmlns:a16="http://schemas.microsoft.com/office/drawing/2014/main" id="{46886C3E-FEBE-40BB-8727-DF8C1E489B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113"/>
              <a:ext cx="182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Idealized Bandpass Spectrum</a:t>
              </a:r>
            </a:p>
          </p:txBody>
        </p:sp>
        <p:sp>
          <p:nvSpPr>
            <p:cNvPr id="21536" name="Line 11">
              <a:extLst>
                <a:ext uri="{FF2B5EF4-FFF2-40B4-BE49-F238E27FC236}">
                  <a16:creationId xmlns:a16="http://schemas.microsoft.com/office/drawing/2014/main" id="{7283FAB9-D41C-F48D-C449-52B00E9D8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2" y="272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7" name="Line 12">
              <a:extLst>
                <a:ext uri="{FF2B5EF4-FFF2-40B4-BE49-F238E27FC236}">
                  <a16:creationId xmlns:a16="http://schemas.microsoft.com/office/drawing/2014/main" id="{2E65A72D-920B-A3D4-EE04-35CEBBCCFB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8" y="272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8" name="Text Box 13">
              <a:extLst>
                <a:ext uri="{FF2B5EF4-FFF2-40B4-BE49-F238E27FC236}">
                  <a16:creationId xmlns:a16="http://schemas.microsoft.com/office/drawing/2014/main" id="{888B9419-CBE9-5EF2-5776-B1166A9574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6" y="2833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539" name="Text Box 14">
              <a:extLst>
                <a:ext uri="{FF2B5EF4-FFF2-40B4-BE49-F238E27FC236}">
                  <a16:creationId xmlns:a16="http://schemas.microsoft.com/office/drawing/2014/main" id="{306FE17B-3CE5-94F6-8059-5A52FB886C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2" y="2824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1540" name="Text Box 15">
              <a:extLst>
                <a:ext uri="{FF2B5EF4-FFF2-40B4-BE49-F238E27FC236}">
                  <a16:creationId xmlns:a16="http://schemas.microsoft.com/office/drawing/2014/main" id="{939057F7-0A99-63DB-4657-BC4FDA3CFC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0" y="2680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endParaRPr lang="en-US" altLang="en-US" sz="1800" b="0" baseline="-25000">
                <a:solidFill>
                  <a:schemeClr val="tx1"/>
                </a:solidFill>
              </a:endParaRPr>
            </a:p>
          </p:txBody>
        </p:sp>
        <p:grpSp>
          <p:nvGrpSpPr>
            <p:cNvPr id="21541" name="Group 16">
              <a:extLst>
                <a:ext uri="{FF2B5EF4-FFF2-40B4-BE49-F238E27FC236}">
                  <a16:creationId xmlns:a16="http://schemas.microsoft.com/office/drawing/2014/main" id="{7F3F66FC-D2BF-A698-335B-CA45411B6C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8" y="2440"/>
              <a:ext cx="336" cy="336"/>
              <a:chOff x="2160" y="3552"/>
              <a:chExt cx="288" cy="336"/>
            </a:xfrm>
          </p:grpSpPr>
          <p:sp>
            <p:nvSpPr>
              <p:cNvPr id="21546" name="Arc 17">
                <a:extLst>
                  <a:ext uri="{FF2B5EF4-FFF2-40B4-BE49-F238E27FC236}">
                    <a16:creationId xmlns:a16="http://schemas.microsoft.com/office/drawing/2014/main" id="{7CB1F309-B214-3258-C6D2-F9E67C3B0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47" name="Arc 18">
                <a:extLst>
                  <a:ext uri="{FF2B5EF4-FFF2-40B4-BE49-F238E27FC236}">
                    <a16:creationId xmlns:a16="http://schemas.microsoft.com/office/drawing/2014/main" id="{0E590CE6-DB74-55D2-DCCF-74028019CE8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542" name="Line 19">
              <a:extLst>
                <a:ext uri="{FF2B5EF4-FFF2-40B4-BE49-F238E27FC236}">
                  <a16:creationId xmlns:a16="http://schemas.microsoft.com/office/drawing/2014/main" id="{CF598BA9-3CC3-F91F-32ED-33C5A54DA5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2728"/>
              <a:ext cx="1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3" name="Line 20">
              <a:extLst>
                <a:ext uri="{FF2B5EF4-FFF2-40B4-BE49-F238E27FC236}">
                  <a16:creationId xmlns:a16="http://schemas.microsoft.com/office/drawing/2014/main" id="{62CDC5A8-0DD3-B326-F8CC-31545E7593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2728"/>
              <a:ext cx="1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4" name="Text Box 21">
              <a:extLst>
                <a:ext uri="{FF2B5EF4-FFF2-40B4-BE49-F238E27FC236}">
                  <a16:creationId xmlns:a16="http://schemas.microsoft.com/office/drawing/2014/main" id="{1C49216C-3D91-D5D6-458A-01DAB06D69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4" y="2833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–f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1545" name="Text Box 22">
              <a:extLst>
                <a:ext uri="{FF2B5EF4-FFF2-40B4-BE49-F238E27FC236}">
                  <a16:creationId xmlns:a16="http://schemas.microsoft.com/office/drawing/2014/main" id="{CF55824C-501B-4182-4195-7219736996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8" y="2824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–f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1</a:t>
              </a:r>
            </a:p>
          </p:txBody>
        </p:sp>
      </p:grpSp>
      <p:graphicFrame>
        <p:nvGraphicFramePr>
          <p:cNvPr id="21515" name="Object 30">
            <a:extLst>
              <a:ext uri="{FF2B5EF4-FFF2-40B4-BE49-F238E27FC236}">
                <a16:creationId xmlns:a16="http://schemas.microsoft.com/office/drawing/2014/main" id="{1721E4FB-3CA7-F1C4-A656-9E48256C2A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95400" y="4343400"/>
          <a:ext cx="4191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8272700" imgH="10528300" progId="Equation.3">
                  <p:embed/>
                </p:oleObj>
              </mc:Choice>
              <mc:Fallback>
                <p:oleObj name="Equation" r:id="rId2" imgW="48272700" imgH="105283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343400"/>
                        <a:ext cx="41910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6" name="Object 31">
            <a:extLst>
              <a:ext uri="{FF2B5EF4-FFF2-40B4-BE49-F238E27FC236}">
                <a16:creationId xmlns:a16="http://schemas.microsoft.com/office/drawing/2014/main" id="{18DC02C1-E2B8-F4B3-C2A6-200A05A94DB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14450" y="5116513"/>
          <a:ext cx="5735638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4655700" imgH="7607300" progId="Equation.3">
                  <p:embed/>
                </p:oleObj>
              </mc:Choice>
              <mc:Fallback>
                <p:oleObj name="Equation" r:id="rId4" imgW="64655700" imgH="76073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4450" y="5116513"/>
                        <a:ext cx="5735638" cy="67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1" name="Text Box 2073">
            <a:extLst>
              <a:ext uri="{FF2B5EF4-FFF2-40B4-BE49-F238E27FC236}">
                <a16:creationId xmlns:a16="http://schemas.microsoft.com/office/drawing/2014/main" id="{B9A0751B-831D-DB87-25B1-C8466815AB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Bandwidth</a:t>
            </a:r>
          </a:p>
        </p:txBody>
      </p:sp>
      <p:grpSp>
        <p:nvGrpSpPr>
          <p:cNvPr id="2" name="Group 1" descr="Spectrum of bandpass signal in additive noise">
            <a:extLst>
              <a:ext uri="{FF2B5EF4-FFF2-40B4-BE49-F238E27FC236}">
                <a16:creationId xmlns:a16="http://schemas.microsoft.com/office/drawing/2014/main" id="{BD8F7EC5-4165-F286-2DA9-FB17879D3700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1497013"/>
            <a:ext cx="3733800" cy="1535112"/>
            <a:chOff x="5029200" y="1497540"/>
            <a:chExt cx="3733800" cy="1535113"/>
          </a:xfrm>
        </p:grpSpPr>
        <p:sp>
          <p:nvSpPr>
            <p:cNvPr id="21521" name="Line 23">
              <a:extLst>
                <a:ext uri="{FF2B5EF4-FFF2-40B4-BE49-F238E27FC236}">
                  <a16:creationId xmlns:a16="http://schemas.microsoft.com/office/drawing/2014/main" id="{5585217E-2D4B-BB38-3AED-214A5E2341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9200" y="2640540"/>
              <a:ext cx="3200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2" name="Line 24">
              <a:extLst>
                <a:ext uri="{FF2B5EF4-FFF2-40B4-BE49-F238E27FC236}">
                  <a16:creationId xmlns:a16="http://schemas.microsoft.com/office/drawing/2014/main" id="{4D488FA2-21FF-57E4-DB64-9CC079B260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81788" y="195474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Text Box 25">
              <a:extLst>
                <a:ext uri="{FF2B5EF4-FFF2-40B4-BE49-F238E27FC236}">
                  <a16:creationId xmlns:a16="http://schemas.microsoft.com/office/drawing/2014/main" id="{41CFCCA5-D43C-B14A-ACAE-E181D76B6C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0800" y="1497540"/>
              <a:ext cx="289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Bandpass Spectrum In Noise</a:t>
              </a:r>
            </a:p>
          </p:txBody>
        </p:sp>
        <p:sp>
          <p:nvSpPr>
            <p:cNvPr id="21524" name="Line 26">
              <a:extLst>
                <a:ext uri="{FF2B5EF4-FFF2-40B4-BE49-F238E27FC236}">
                  <a16:creationId xmlns:a16="http://schemas.microsoft.com/office/drawing/2014/main" id="{7AC787B2-EF44-3A0B-1F7A-433EB0D481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53300" y="256434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5" name="Text Box 27">
              <a:extLst>
                <a:ext uri="{FF2B5EF4-FFF2-40B4-BE49-F238E27FC236}">
                  <a16:creationId xmlns:a16="http://schemas.microsoft.com/office/drawing/2014/main" id="{314DB005-65CD-1B6A-D9BA-18CA29198D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5800" y="2488140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endParaRPr lang="en-US" altLang="en-US" sz="1800" b="0" baseline="-25000">
                <a:solidFill>
                  <a:schemeClr val="tx1"/>
                </a:solidFill>
              </a:endParaRPr>
            </a:p>
          </p:txBody>
        </p:sp>
        <p:sp>
          <p:nvSpPr>
            <p:cNvPr id="21526" name="Line 32">
              <a:extLst>
                <a:ext uri="{FF2B5EF4-FFF2-40B4-BE49-F238E27FC236}">
                  <a16:creationId xmlns:a16="http://schemas.microsoft.com/office/drawing/2014/main" id="{ECE770E0-36C2-88D7-C962-F27771B240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7100" y="256434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Text Box 33">
              <a:extLst>
                <a:ext uri="{FF2B5EF4-FFF2-40B4-BE49-F238E27FC236}">
                  <a16:creationId xmlns:a16="http://schemas.microsoft.com/office/drawing/2014/main" id="{F9AD2AC3-8E60-6B81-B20A-31EF1AC34A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8200" y="2665940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1528" name="Text Box 34">
              <a:extLst>
                <a:ext uri="{FF2B5EF4-FFF2-40B4-BE49-F238E27FC236}">
                  <a16:creationId xmlns:a16="http://schemas.microsoft.com/office/drawing/2014/main" id="{A0BF1957-1C63-BAB0-3A52-D0548DB8A5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5000" y="2665940"/>
              <a:ext cx="685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- 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c</a:t>
              </a:r>
            </a:p>
          </p:txBody>
        </p:sp>
        <p:grpSp>
          <p:nvGrpSpPr>
            <p:cNvPr id="21529" name="Group 36">
              <a:extLst>
                <a:ext uri="{FF2B5EF4-FFF2-40B4-BE49-F238E27FC236}">
                  <a16:creationId xmlns:a16="http://schemas.microsoft.com/office/drawing/2014/main" id="{271DE0F9-085C-CCB1-B617-A3ACAED978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7650" y="2030940"/>
              <a:ext cx="2724150" cy="560388"/>
              <a:chOff x="3204" y="1236"/>
              <a:chExt cx="1716" cy="353"/>
            </a:xfrm>
          </p:grpSpPr>
          <p:sp>
            <p:nvSpPr>
              <p:cNvPr id="21530" name="Freeform 37">
                <a:extLst>
                  <a:ext uri="{FF2B5EF4-FFF2-40B4-BE49-F238E27FC236}">
                    <a16:creationId xmlns:a16="http://schemas.microsoft.com/office/drawing/2014/main" id="{BE7672AF-7981-AF61-5390-F0EF8388B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1238"/>
                <a:ext cx="864" cy="351"/>
              </a:xfrm>
              <a:custGeom>
                <a:avLst/>
                <a:gdLst>
                  <a:gd name="T0" fmla="*/ 0 w 864"/>
                  <a:gd name="T1" fmla="*/ 301 h 351"/>
                  <a:gd name="T2" fmla="*/ 60 w 864"/>
                  <a:gd name="T3" fmla="*/ 319 h 351"/>
                  <a:gd name="T4" fmla="*/ 96 w 864"/>
                  <a:gd name="T5" fmla="*/ 331 h 351"/>
                  <a:gd name="T6" fmla="*/ 204 w 864"/>
                  <a:gd name="T7" fmla="*/ 325 h 351"/>
                  <a:gd name="T8" fmla="*/ 216 w 864"/>
                  <a:gd name="T9" fmla="*/ 307 h 351"/>
                  <a:gd name="T10" fmla="*/ 234 w 864"/>
                  <a:gd name="T11" fmla="*/ 301 h 351"/>
                  <a:gd name="T12" fmla="*/ 252 w 864"/>
                  <a:gd name="T13" fmla="*/ 307 h 351"/>
                  <a:gd name="T14" fmla="*/ 276 w 864"/>
                  <a:gd name="T15" fmla="*/ 271 h 351"/>
                  <a:gd name="T16" fmla="*/ 282 w 864"/>
                  <a:gd name="T17" fmla="*/ 235 h 351"/>
                  <a:gd name="T18" fmla="*/ 318 w 864"/>
                  <a:gd name="T19" fmla="*/ 211 h 351"/>
                  <a:gd name="T20" fmla="*/ 348 w 864"/>
                  <a:gd name="T21" fmla="*/ 67 h 351"/>
                  <a:gd name="T22" fmla="*/ 396 w 864"/>
                  <a:gd name="T23" fmla="*/ 61 h 351"/>
                  <a:gd name="T24" fmla="*/ 450 w 864"/>
                  <a:gd name="T25" fmla="*/ 1 h 351"/>
                  <a:gd name="T26" fmla="*/ 498 w 864"/>
                  <a:gd name="T27" fmla="*/ 7 h 351"/>
                  <a:gd name="T28" fmla="*/ 504 w 864"/>
                  <a:gd name="T29" fmla="*/ 25 h 351"/>
                  <a:gd name="T30" fmla="*/ 516 w 864"/>
                  <a:gd name="T31" fmla="*/ 121 h 351"/>
                  <a:gd name="T32" fmla="*/ 570 w 864"/>
                  <a:gd name="T33" fmla="*/ 145 h 351"/>
                  <a:gd name="T34" fmla="*/ 594 w 864"/>
                  <a:gd name="T35" fmla="*/ 265 h 351"/>
                  <a:gd name="T36" fmla="*/ 666 w 864"/>
                  <a:gd name="T37" fmla="*/ 331 h 351"/>
                  <a:gd name="T38" fmla="*/ 774 w 864"/>
                  <a:gd name="T39" fmla="*/ 343 h 351"/>
                  <a:gd name="T40" fmla="*/ 798 w 864"/>
                  <a:gd name="T41" fmla="*/ 337 h 351"/>
                  <a:gd name="T42" fmla="*/ 804 w 864"/>
                  <a:gd name="T43" fmla="*/ 319 h 351"/>
                  <a:gd name="T44" fmla="*/ 864 w 864"/>
                  <a:gd name="T45" fmla="*/ 325 h 35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864"/>
                  <a:gd name="T70" fmla="*/ 0 h 351"/>
                  <a:gd name="T71" fmla="*/ 864 w 864"/>
                  <a:gd name="T72" fmla="*/ 351 h 35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864" h="351">
                    <a:moveTo>
                      <a:pt x="0" y="301"/>
                    </a:moveTo>
                    <a:cubicBezTo>
                      <a:pt x="36" y="310"/>
                      <a:pt x="16" y="304"/>
                      <a:pt x="60" y="319"/>
                    </a:cubicBezTo>
                    <a:cubicBezTo>
                      <a:pt x="72" y="323"/>
                      <a:pt x="96" y="331"/>
                      <a:pt x="96" y="331"/>
                    </a:cubicBezTo>
                    <a:cubicBezTo>
                      <a:pt x="132" y="329"/>
                      <a:pt x="169" y="332"/>
                      <a:pt x="204" y="325"/>
                    </a:cubicBezTo>
                    <a:cubicBezTo>
                      <a:pt x="211" y="324"/>
                      <a:pt x="210" y="312"/>
                      <a:pt x="216" y="307"/>
                    </a:cubicBezTo>
                    <a:cubicBezTo>
                      <a:pt x="221" y="303"/>
                      <a:pt x="228" y="303"/>
                      <a:pt x="234" y="301"/>
                    </a:cubicBezTo>
                    <a:cubicBezTo>
                      <a:pt x="240" y="303"/>
                      <a:pt x="247" y="311"/>
                      <a:pt x="252" y="307"/>
                    </a:cubicBezTo>
                    <a:cubicBezTo>
                      <a:pt x="264" y="299"/>
                      <a:pt x="276" y="271"/>
                      <a:pt x="276" y="271"/>
                    </a:cubicBezTo>
                    <a:cubicBezTo>
                      <a:pt x="278" y="259"/>
                      <a:pt x="275" y="245"/>
                      <a:pt x="282" y="235"/>
                    </a:cubicBezTo>
                    <a:cubicBezTo>
                      <a:pt x="290" y="223"/>
                      <a:pt x="318" y="211"/>
                      <a:pt x="318" y="211"/>
                    </a:cubicBezTo>
                    <a:cubicBezTo>
                      <a:pt x="329" y="177"/>
                      <a:pt x="328" y="75"/>
                      <a:pt x="348" y="67"/>
                    </a:cubicBezTo>
                    <a:cubicBezTo>
                      <a:pt x="363" y="61"/>
                      <a:pt x="380" y="63"/>
                      <a:pt x="396" y="61"/>
                    </a:cubicBezTo>
                    <a:cubicBezTo>
                      <a:pt x="423" y="43"/>
                      <a:pt x="425" y="18"/>
                      <a:pt x="450" y="1"/>
                    </a:cubicBezTo>
                    <a:cubicBezTo>
                      <a:pt x="466" y="3"/>
                      <a:pt x="483" y="0"/>
                      <a:pt x="498" y="7"/>
                    </a:cubicBezTo>
                    <a:cubicBezTo>
                      <a:pt x="504" y="10"/>
                      <a:pt x="503" y="19"/>
                      <a:pt x="504" y="25"/>
                    </a:cubicBezTo>
                    <a:cubicBezTo>
                      <a:pt x="509" y="57"/>
                      <a:pt x="502" y="92"/>
                      <a:pt x="516" y="121"/>
                    </a:cubicBezTo>
                    <a:cubicBezTo>
                      <a:pt x="525" y="139"/>
                      <a:pt x="570" y="145"/>
                      <a:pt x="570" y="145"/>
                    </a:cubicBezTo>
                    <a:cubicBezTo>
                      <a:pt x="574" y="204"/>
                      <a:pt x="567" y="224"/>
                      <a:pt x="594" y="265"/>
                    </a:cubicBezTo>
                    <a:cubicBezTo>
                      <a:pt x="610" y="327"/>
                      <a:pt x="611" y="323"/>
                      <a:pt x="666" y="331"/>
                    </a:cubicBezTo>
                    <a:cubicBezTo>
                      <a:pt x="696" y="351"/>
                      <a:pt x="737" y="338"/>
                      <a:pt x="774" y="343"/>
                    </a:cubicBezTo>
                    <a:cubicBezTo>
                      <a:pt x="782" y="341"/>
                      <a:pt x="792" y="342"/>
                      <a:pt x="798" y="337"/>
                    </a:cubicBezTo>
                    <a:cubicBezTo>
                      <a:pt x="803" y="333"/>
                      <a:pt x="798" y="320"/>
                      <a:pt x="804" y="319"/>
                    </a:cubicBezTo>
                    <a:cubicBezTo>
                      <a:pt x="824" y="315"/>
                      <a:pt x="864" y="325"/>
                      <a:pt x="864" y="325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31" name="Freeform 38">
                <a:extLst>
                  <a:ext uri="{FF2B5EF4-FFF2-40B4-BE49-F238E27FC236}">
                    <a16:creationId xmlns:a16="http://schemas.microsoft.com/office/drawing/2014/main" id="{9B1F9270-4D99-FAD8-3F8E-B077930E27A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04" y="1236"/>
                <a:ext cx="864" cy="351"/>
              </a:xfrm>
              <a:custGeom>
                <a:avLst/>
                <a:gdLst>
                  <a:gd name="T0" fmla="*/ 0 w 864"/>
                  <a:gd name="T1" fmla="*/ 301 h 351"/>
                  <a:gd name="T2" fmla="*/ 60 w 864"/>
                  <a:gd name="T3" fmla="*/ 319 h 351"/>
                  <a:gd name="T4" fmla="*/ 96 w 864"/>
                  <a:gd name="T5" fmla="*/ 331 h 351"/>
                  <a:gd name="T6" fmla="*/ 204 w 864"/>
                  <a:gd name="T7" fmla="*/ 325 h 351"/>
                  <a:gd name="T8" fmla="*/ 216 w 864"/>
                  <a:gd name="T9" fmla="*/ 307 h 351"/>
                  <a:gd name="T10" fmla="*/ 234 w 864"/>
                  <a:gd name="T11" fmla="*/ 301 h 351"/>
                  <a:gd name="T12" fmla="*/ 252 w 864"/>
                  <a:gd name="T13" fmla="*/ 307 h 351"/>
                  <a:gd name="T14" fmla="*/ 276 w 864"/>
                  <a:gd name="T15" fmla="*/ 271 h 351"/>
                  <a:gd name="T16" fmla="*/ 282 w 864"/>
                  <a:gd name="T17" fmla="*/ 235 h 351"/>
                  <a:gd name="T18" fmla="*/ 318 w 864"/>
                  <a:gd name="T19" fmla="*/ 211 h 351"/>
                  <a:gd name="T20" fmla="*/ 348 w 864"/>
                  <a:gd name="T21" fmla="*/ 67 h 351"/>
                  <a:gd name="T22" fmla="*/ 396 w 864"/>
                  <a:gd name="T23" fmla="*/ 61 h 351"/>
                  <a:gd name="T24" fmla="*/ 450 w 864"/>
                  <a:gd name="T25" fmla="*/ 1 h 351"/>
                  <a:gd name="T26" fmla="*/ 498 w 864"/>
                  <a:gd name="T27" fmla="*/ 7 h 351"/>
                  <a:gd name="T28" fmla="*/ 504 w 864"/>
                  <a:gd name="T29" fmla="*/ 25 h 351"/>
                  <a:gd name="T30" fmla="*/ 516 w 864"/>
                  <a:gd name="T31" fmla="*/ 121 h 351"/>
                  <a:gd name="T32" fmla="*/ 570 w 864"/>
                  <a:gd name="T33" fmla="*/ 145 h 351"/>
                  <a:gd name="T34" fmla="*/ 594 w 864"/>
                  <a:gd name="T35" fmla="*/ 265 h 351"/>
                  <a:gd name="T36" fmla="*/ 666 w 864"/>
                  <a:gd name="T37" fmla="*/ 331 h 351"/>
                  <a:gd name="T38" fmla="*/ 774 w 864"/>
                  <a:gd name="T39" fmla="*/ 343 h 351"/>
                  <a:gd name="T40" fmla="*/ 798 w 864"/>
                  <a:gd name="T41" fmla="*/ 337 h 351"/>
                  <a:gd name="T42" fmla="*/ 804 w 864"/>
                  <a:gd name="T43" fmla="*/ 319 h 351"/>
                  <a:gd name="T44" fmla="*/ 864 w 864"/>
                  <a:gd name="T45" fmla="*/ 325 h 35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864"/>
                  <a:gd name="T70" fmla="*/ 0 h 351"/>
                  <a:gd name="T71" fmla="*/ 864 w 864"/>
                  <a:gd name="T72" fmla="*/ 351 h 35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864" h="351">
                    <a:moveTo>
                      <a:pt x="0" y="301"/>
                    </a:moveTo>
                    <a:cubicBezTo>
                      <a:pt x="36" y="310"/>
                      <a:pt x="16" y="304"/>
                      <a:pt x="60" y="319"/>
                    </a:cubicBezTo>
                    <a:cubicBezTo>
                      <a:pt x="72" y="323"/>
                      <a:pt x="96" y="331"/>
                      <a:pt x="96" y="331"/>
                    </a:cubicBezTo>
                    <a:cubicBezTo>
                      <a:pt x="132" y="329"/>
                      <a:pt x="169" y="332"/>
                      <a:pt x="204" y="325"/>
                    </a:cubicBezTo>
                    <a:cubicBezTo>
                      <a:pt x="211" y="324"/>
                      <a:pt x="210" y="312"/>
                      <a:pt x="216" y="307"/>
                    </a:cubicBezTo>
                    <a:cubicBezTo>
                      <a:pt x="221" y="303"/>
                      <a:pt x="228" y="303"/>
                      <a:pt x="234" y="301"/>
                    </a:cubicBezTo>
                    <a:cubicBezTo>
                      <a:pt x="240" y="303"/>
                      <a:pt x="247" y="311"/>
                      <a:pt x="252" y="307"/>
                    </a:cubicBezTo>
                    <a:cubicBezTo>
                      <a:pt x="264" y="299"/>
                      <a:pt x="276" y="271"/>
                      <a:pt x="276" y="271"/>
                    </a:cubicBezTo>
                    <a:cubicBezTo>
                      <a:pt x="278" y="259"/>
                      <a:pt x="275" y="245"/>
                      <a:pt x="282" y="235"/>
                    </a:cubicBezTo>
                    <a:cubicBezTo>
                      <a:pt x="290" y="223"/>
                      <a:pt x="318" y="211"/>
                      <a:pt x="318" y="211"/>
                    </a:cubicBezTo>
                    <a:cubicBezTo>
                      <a:pt x="329" y="177"/>
                      <a:pt x="328" y="75"/>
                      <a:pt x="348" y="67"/>
                    </a:cubicBezTo>
                    <a:cubicBezTo>
                      <a:pt x="363" y="61"/>
                      <a:pt x="380" y="63"/>
                      <a:pt x="396" y="61"/>
                    </a:cubicBezTo>
                    <a:cubicBezTo>
                      <a:pt x="423" y="43"/>
                      <a:pt x="425" y="18"/>
                      <a:pt x="450" y="1"/>
                    </a:cubicBezTo>
                    <a:cubicBezTo>
                      <a:pt x="466" y="3"/>
                      <a:pt x="483" y="0"/>
                      <a:pt x="498" y="7"/>
                    </a:cubicBezTo>
                    <a:cubicBezTo>
                      <a:pt x="504" y="10"/>
                      <a:pt x="503" y="19"/>
                      <a:pt x="504" y="25"/>
                    </a:cubicBezTo>
                    <a:cubicBezTo>
                      <a:pt x="509" y="57"/>
                      <a:pt x="502" y="92"/>
                      <a:pt x="516" y="121"/>
                    </a:cubicBezTo>
                    <a:cubicBezTo>
                      <a:pt x="525" y="139"/>
                      <a:pt x="570" y="145"/>
                      <a:pt x="570" y="145"/>
                    </a:cubicBezTo>
                    <a:cubicBezTo>
                      <a:pt x="574" y="204"/>
                      <a:pt x="567" y="224"/>
                      <a:pt x="594" y="265"/>
                    </a:cubicBezTo>
                    <a:cubicBezTo>
                      <a:pt x="610" y="327"/>
                      <a:pt x="611" y="323"/>
                      <a:pt x="666" y="331"/>
                    </a:cubicBezTo>
                    <a:cubicBezTo>
                      <a:pt x="696" y="351"/>
                      <a:pt x="737" y="338"/>
                      <a:pt x="774" y="343"/>
                    </a:cubicBezTo>
                    <a:cubicBezTo>
                      <a:pt x="782" y="341"/>
                      <a:pt x="792" y="342"/>
                      <a:pt x="798" y="337"/>
                    </a:cubicBezTo>
                    <a:cubicBezTo>
                      <a:pt x="803" y="333"/>
                      <a:pt x="798" y="320"/>
                      <a:pt x="804" y="319"/>
                    </a:cubicBezTo>
                    <a:cubicBezTo>
                      <a:pt x="824" y="315"/>
                      <a:pt x="864" y="325"/>
                      <a:pt x="864" y="325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C16F694-4AEE-359B-7CC5-6B57AEB8C986}"/>
              </a:ext>
            </a:extLst>
          </p:cNvPr>
          <p:cNvGrpSpPr>
            <a:grpSpLocks/>
          </p:cNvGrpSpPr>
          <p:nvPr/>
        </p:nvGrpSpPr>
        <p:grpSpPr bwMode="auto">
          <a:xfrm>
            <a:off x="8382000" y="2627313"/>
            <a:ext cx="685800" cy="1524000"/>
            <a:chOff x="8382000" y="2627840"/>
            <a:chExt cx="685800" cy="1524000"/>
          </a:xfrm>
        </p:grpSpPr>
        <p:sp>
          <p:nvSpPr>
            <p:cNvPr id="21519" name="AutoShape 29">
              <a:extLst>
                <a:ext uri="{FF2B5EF4-FFF2-40B4-BE49-F238E27FC236}">
                  <a16:creationId xmlns:a16="http://schemas.microsoft.com/office/drawing/2014/main" id="{69D4E3EF-1847-B42B-63C7-05D702622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0" y="2945340"/>
              <a:ext cx="304800" cy="990600"/>
            </a:xfrm>
            <a:prstGeom prst="curvedLeftArrow">
              <a:avLst>
                <a:gd name="adj1" fmla="val 65000"/>
                <a:gd name="adj2" fmla="val 13000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1520" name="TextBox 27">
              <a:extLst>
                <a:ext uri="{FF2B5EF4-FFF2-40B4-BE49-F238E27FC236}">
                  <a16:creationId xmlns:a16="http://schemas.microsoft.com/office/drawing/2014/main" id="{2AC6B646-760E-4F2F-E18F-78F8681526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8105775" y="3189815"/>
              <a:ext cx="15240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approximate</a:t>
              </a:r>
            </a:p>
          </p:txBody>
        </p:sp>
      </p:grpSp>
      <p:sp>
        <p:nvSpPr>
          <p:cNvPr id="40" name="Rectangle 3">
            <a:extLst>
              <a:ext uri="{FF2B5EF4-FFF2-40B4-BE49-F238E27FC236}">
                <a16:creationId xmlns:a16="http://schemas.microsoft.com/office/drawing/2014/main" id="{98F2A0F1-53A1-C236-2A26-796E57C78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905000"/>
            <a:ext cx="449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Apply threshold and eyeball it</a:t>
            </a: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BAE50D49-57E2-1D9E-86E0-F6A9AF088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0" y="2362200"/>
            <a:ext cx="3581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>
                <a:sym typeface="Symbol" pitchFamily="2" charset="2"/>
              </a:rPr>
              <a:t></a:t>
            </a:r>
            <a:r>
              <a:rPr lang="en-US" altLang="en-US"/>
              <a:t>OR</a:t>
            </a:r>
            <a:r>
              <a:rPr lang="en-US" altLang="en-US">
                <a:sym typeface="Symbol" pitchFamily="2" charset="2"/>
              </a:rPr>
              <a:t></a:t>
            </a:r>
            <a:endParaRPr lang="en-US" altLang="en-US"/>
          </a:p>
        </p:txBody>
      </p:sp>
      <p:sp>
        <p:nvSpPr>
          <p:cNvPr id="42" name="Rectangle 3">
            <a:extLst>
              <a:ext uri="{FF2B5EF4-FFF2-40B4-BE49-F238E27FC236}">
                <a16:creationId xmlns:a16="http://schemas.microsoft.com/office/drawing/2014/main" id="{4807CB70-F5B9-20EE-7E79-CF78C0074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0" y="2832100"/>
            <a:ext cx="44196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Assume knowledge of </a:t>
            </a:r>
            <a:r>
              <a:rPr lang="en-US" altLang="en-US" i="1"/>
              <a:t>f</a:t>
            </a:r>
            <a:r>
              <a:rPr lang="en-US" altLang="en-US" i="1" baseline="-25000"/>
              <a:t>c </a:t>
            </a:r>
            <a:r>
              <a:rPr lang="en-US" altLang="en-US"/>
              <a:t> and</a:t>
            </a:r>
            <a:br>
              <a:rPr lang="en-US" altLang="en-US"/>
            </a:br>
            <a:r>
              <a:rPr lang="en-US" altLang="en-US"/>
              <a:t>estimate </a:t>
            </a:r>
            <a:r>
              <a:rPr lang="en-US" altLang="en-US" i="1"/>
              <a:t>f</a:t>
            </a:r>
            <a:r>
              <a:rPr lang="en-US" altLang="en-US" i="1" baseline="-25000"/>
              <a:t>1</a:t>
            </a:r>
            <a:r>
              <a:rPr lang="en-US" altLang="en-US"/>
              <a:t> = </a:t>
            </a:r>
            <a:r>
              <a:rPr lang="en-US" altLang="en-US" i="1"/>
              <a:t>f</a:t>
            </a:r>
            <a:r>
              <a:rPr lang="en-US" altLang="en-US" i="1" baseline="-25000"/>
              <a:t>c</a:t>
            </a:r>
            <a:r>
              <a:rPr lang="en-US" altLang="en-US"/>
              <a:t> </a:t>
            </a:r>
            <a:r>
              <a:rPr lang="en-US" altLang="en-US">
                <a:sym typeface="Symbol" pitchFamily="2" charset="2"/>
              </a:rPr>
              <a:t></a:t>
            </a:r>
            <a:r>
              <a:rPr lang="en-US" altLang="en-US"/>
              <a:t> </a:t>
            </a:r>
            <a:r>
              <a:rPr lang="en-US" altLang="en-US" i="1"/>
              <a:t>W</a:t>
            </a:r>
            <a:r>
              <a:rPr lang="en-US" altLang="en-US"/>
              <a:t>/2 and</a:t>
            </a:r>
            <a:br>
              <a:rPr lang="en-US" altLang="en-US"/>
            </a:br>
            <a:r>
              <a:rPr lang="en-US" altLang="en-US"/>
              <a:t> </a:t>
            </a:r>
            <a:r>
              <a:rPr lang="en-US" altLang="en-US" i="1"/>
              <a:t>f</a:t>
            </a:r>
            <a:r>
              <a:rPr lang="en-US" altLang="en-US" i="1" baseline="-25000"/>
              <a:t>2</a:t>
            </a:r>
            <a:r>
              <a:rPr lang="en-US" altLang="en-US"/>
              <a:t> =  </a:t>
            </a:r>
            <a:r>
              <a:rPr lang="en-US" altLang="en-US" i="1"/>
              <a:t>f</a:t>
            </a:r>
            <a:r>
              <a:rPr lang="en-US" altLang="en-US" i="1" baseline="-25000"/>
              <a:t>c</a:t>
            </a:r>
            <a:r>
              <a:rPr lang="en-US" altLang="en-US"/>
              <a:t> </a:t>
            </a:r>
            <a:r>
              <a:rPr lang="en-US" altLang="en-US">
                <a:sym typeface="Symbol" pitchFamily="2" charset="2"/>
              </a:rPr>
              <a:t>+ </a:t>
            </a:r>
            <a:r>
              <a:rPr lang="en-US" altLang="en-US" i="1"/>
              <a:t>W</a:t>
            </a:r>
            <a:r>
              <a:rPr lang="en-US" altLang="en-US"/>
              <a:t>/2 that capture </a:t>
            </a:r>
            <a:br>
              <a:rPr lang="en-US" altLang="en-US"/>
            </a:br>
            <a:r>
              <a:rPr lang="en-US" altLang="en-US"/>
              <a:t>percentage of energy</a:t>
            </a:r>
          </a:p>
        </p:txBody>
      </p:sp>
      <p:sp>
        <p:nvSpPr>
          <p:cNvPr id="43" name="Rectangle 3">
            <a:extLst>
              <a:ext uri="{FF2B5EF4-FFF2-40B4-BE49-F238E27FC236}">
                <a16:creationId xmlns:a16="http://schemas.microsoft.com/office/drawing/2014/main" id="{1C92BA5C-E073-CFDA-B68A-E266D0AD5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791200"/>
            <a:ext cx="7391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In practice, (a) use large frequency in place of </a:t>
            </a:r>
            <a:r>
              <a:rPr lang="en-US" altLang="en-US">
                <a:sym typeface="Symbol" pitchFamily="2" charset="2"/>
              </a:rPr>
              <a:t> </a:t>
            </a:r>
            <a:r>
              <a:rPr lang="en-US" altLang="en-US"/>
              <a:t>and (b) integrate measured spectrum numerically 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8DF6B99-D274-219C-0E10-ECCC835214A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105400" y="2514600"/>
            <a:ext cx="3048000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6">
            <a:extLst>
              <a:ext uri="{FF2B5EF4-FFF2-40B4-BE49-F238E27FC236}">
                <a16:creationId xmlns:a16="http://schemas.microsoft.com/office/drawing/2014/main" id="{0102D626-A801-67A6-DDBD-6F7BBAC4946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807F93C5-8C83-6B43-B90C-5F20593610F3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84958337-8CA1-36AF-0D99-DA88A5BC1E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Amplitude Modulation by Cosine</a:t>
            </a:r>
          </a:p>
        </p:txBody>
      </p:sp>
      <p:sp>
        <p:nvSpPr>
          <p:cNvPr id="3077" name="Rectangle 3">
            <a:extLst>
              <a:ext uri="{FF2B5EF4-FFF2-40B4-BE49-F238E27FC236}">
                <a16:creationId xmlns:a16="http://schemas.microsoft.com/office/drawing/2014/main" id="{44D3323E-8B17-95CA-39FD-9A7A68B708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6096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y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=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cos(</a:t>
            </a:r>
            <a:r>
              <a:rPr lang="en-US" altLang="en-US" b="0" i="1">
                <a:solidFill>
                  <a:schemeClr val="tx1"/>
                </a:solidFill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="0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</a:p>
        </p:txBody>
      </p:sp>
      <p:grpSp>
        <p:nvGrpSpPr>
          <p:cNvPr id="22540" name="Group 2" descr="Idealized bandpass spectrum (rectangular pulses centered at frequencies -omega sub c and +omega sub c">
            <a:extLst>
              <a:ext uri="{FF2B5EF4-FFF2-40B4-BE49-F238E27FC236}">
                <a16:creationId xmlns:a16="http://schemas.microsoft.com/office/drawing/2014/main" id="{0FA65617-0FED-1197-EA07-979B504DD945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3124200"/>
            <a:ext cx="5448300" cy="1814513"/>
            <a:chOff x="3276600" y="3124200"/>
            <a:chExt cx="5448300" cy="1814513"/>
          </a:xfrm>
        </p:grpSpPr>
        <p:sp>
          <p:nvSpPr>
            <p:cNvPr id="22552" name="Line 17">
              <a:extLst>
                <a:ext uri="{FF2B5EF4-FFF2-40B4-BE49-F238E27FC236}">
                  <a16:creationId xmlns:a16="http://schemas.microsoft.com/office/drawing/2014/main" id="{3272791D-5F86-D339-61B1-01E87EBA42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0900" y="4343400"/>
              <a:ext cx="5181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3" name="Text Box 18">
              <a:extLst>
                <a:ext uri="{FF2B5EF4-FFF2-40B4-BE49-F238E27FC236}">
                  <a16:creationId xmlns:a16="http://schemas.microsoft.com/office/drawing/2014/main" id="{E7588AEC-64E8-AAEB-089B-799244208D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20100" y="3962400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</a:p>
          </p:txBody>
        </p:sp>
        <p:sp>
          <p:nvSpPr>
            <p:cNvPr id="22554" name="Line 19">
              <a:extLst>
                <a:ext uri="{FF2B5EF4-FFF2-40B4-BE49-F238E27FC236}">
                  <a16:creationId xmlns:a16="http://schemas.microsoft.com/office/drawing/2014/main" id="{41126288-E1BF-C6EA-080B-BC058D7A86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19800" y="35814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5" name="Text Box 20">
              <a:extLst>
                <a:ext uri="{FF2B5EF4-FFF2-40B4-BE49-F238E27FC236}">
                  <a16:creationId xmlns:a16="http://schemas.microsoft.com/office/drawing/2014/main" id="{573E897D-22A7-9754-3ECB-71A21DF013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67400" y="4419600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0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2556" name="Text Box 21">
              <a:extLst>
                <a:ext uri="{FF2B5EF4-FFF2-40B4-BE49-F238E27FC236}">
                  <a16:creationId xmlns:a16="http://schemas.microsoft.com/office/drawing/2014/main" id="{B63F9590-1871-0FA2-CC3B-1A23C66272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8800" y="3124200"/>
              <a:ext cx="941388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Y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2557" name="Line 22">
              <a:extLst>
                <a:ext uri="{FF2B5EF4-FFF2-40B4-BE49-F238E27FC236}">
                  <a16:creationId xmlns:a16="http://schemas.microsoft.com/office/drawing/2014/main" id="{8889E00F-2D06-E5DF-6FD0-C2712B31EC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3600" y="37338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8" name="Text Box 23">
              <a:extLst>
                <a:ext uri="{FF2B5EF4-FFF2-40B4-BE49-F238E27FC236}">
                  <a16:creationId xmlns:a16="http://schemas.microsoft.com/office/drawing/2014/main" id="{41E58BDA-6955-C187-4959-4E967A2285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900" y="3581400"/>
              <a:ext cx="508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½</a:t>
              </a:r>
            </a:p>
          </p:txBody>
        </p:sp>
        <p:sp>
          <p:nvSpPr>
            <p:cNvPr id="22559" name="Text Box 24">
              <a:extLst>
                <a:ext uri="{FF2B5EF4-FFF2-40B4-BE49-F238E27FC236}">
                  <a16:creationId xmlns:a16="http://schemas.microsoft.com/office/drawing/2014/main" id="{6ED1FB4E-F684-DF49-9141-15FABBE3B6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76600" y="4343400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-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2560" name="Line 25">
              <a:extLst>
                <a:ext uri="{FF2B5EF4-FFF2-40B4-BE49-F238E27FC236}">
                  <a16:creationId xmlns:a16="http://schemas.microsoft.com/office/drawing/2014/main" id="{EA3D2A0C-9E60-E859-834A-2E1E400C0D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300" y="3733800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1" name="Line 26">
              <a:extLst>
                <a:ext uri="{FF2B5EF4-FFF2-40B4-BE49-F238E27FC236}">
                  <a16:creationId xmlns:a16="http://schemas.microsoft.com/office/drawing/2014/main" id="{08D64980-C2E6-0851-BAC2-A9E33E4F19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1100" y="37338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2" name="Line 27">
              <a:extLst>
                <a:ext uri="{FF2B5EF4-FFF2-40B4-BE49-F238E27FC236}">
                  <a16:creationId xmlns:a16="http://schemas.microsoft.com/office/drawing/2014/main" id="{1CE5F480-47FC-64B7-80EA-CA1B535EAD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300" y="37338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3" name="Text Box 28">
              <a:extLst>
                <a:ext uri="{FF2B5EF4-FFF2-40B4-BE49-F238E27FC236}">
                  <a16:creationId xmlns:a16="http://schemas.microsoft.com/office/drawing/2014/main" id="{5BE8BBA8-B242-0122-84D6-E4010F917E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3900" y="4343400"/>
              <a:ext cx="1104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+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2564" name="Line 29">
              <a:extLst>
                <a:ext uri="{FF2B5EF4-FFF2-40B4-BE49-F238E27FC236}">
                  <a16:creationId xmlns:a16="http://schemas.microsoft.com/office/drawing/2014/main" id="{DCA56400-A361-1D3E-8A18-8733DD44F8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7700" y="42672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5" name="Text Box 30">
              <a:extLst>
                <a:ext uri="{FF2B5EF4-FFF2-40B4-BE49-F238E27FC236}">
                  <a16:creationId xmlns:a16="http://schemas.microsoft.com/office/drawing/2014/main" id="{C267D0F8-9BD9-C3F0-759E-7FAC349EAB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52900" y="4572000"/>
              <a:ext cx="647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-w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2566" name="Text Box 31">
              <a:extLst>
                <a:ext uri="{FF2B5EF4-FFF2-40B4-BE49-F238E27FC236}">
                  <a16:creationId xmlns:a16="http://schemas.microsoft.com/office/drawing/2014/main" id="{CA1E3495-56B4-4A94-F3F2-884B129D39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00800" y="4343400"/>
              <a:ext cx="9525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-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2567" name="Line 32">
              <a:extLst>
                <a:ext uri="{FF2B5EF4-FFF2-40B4-BE49-F238E27FC236}">
                  <a16:creationId xmlns:a16="http://schemas.microsoft.com/office/drawing/2014/main" id="{2D7BDCA9-4BF3-A6D1-2779-3EB1C5F968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2300" y="3733800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8" name="Line 33">
              <a:extLst>
                <a:ext uri="{FF2B5EF4-FFF2-40B4-BE49-F238E27FC236}">
                  <a16:creationId xmlns:a16="http://schemas.microsoft.com/office/drawing/2014/main" id="{32A43C63-6AFF-858A-FD60-880C95250E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39100" y="37338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9" name="Line 34">
              <a:extLst>
                <a:ext uri="{FF2B5EF4-FFF2-40B4-BE49-F238E27FC236}">
                  <a16:creationId xmlns:a16="http://schemas.microsoft.com/office/drawing/2014/main" id="{BA4D9B60-CA0D-47CC-BD6A-D101F986E1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2300" y="37338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0" name="Text Box 35">
              <a:extLst>
                <a:ext uri="{FF2B5EF4-FFF2-40B4-BE49-F238E27FC236}">
                  <a16:creationId xmlns:a16="http://schemas.microsoft.com/office/drawing/2014/main" id="{595548CB-7B7F-A4AA-7FB5-408099D53B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1900" y="4343400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+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2571" name="Line 36">
              <a:extLst>
                <a:ext uri="{FF2B5EF4-FFF2-40B4-BE49-F238E27FC236}">
                  <a16:creationId xmlns:a16="http://schemas.microsoft.com/office/drawing/2014/main" id="{5A224663-CA4E-240A-BA33-7C3F794D30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5700" y="42672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2" name="Text Box 37">
              <a:extLst>
                <a:ext uri="{FF2B5EF4-FFF2-40B4-BE49-F238E27FC236}">
                  <a16:creationId xmlns:a16="http://schemas.microsoft.com/office/drawing/2014/main" id="{8236C7FA-968B-39BA-D3FE-F68627168E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0900" y="4572000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2573" name="Text Box 38">
              <a:extLst>
                <a:ext uri="{FF2B5EF4-FFF2-40B4-BE49-F238E27FC236}">
                  <a16:creationId xmlns:a16="http://schemas.microsoft.com/office/drawing/2014/main" id="{944C216A-8044-E22E-51DC-0ADD86E1A9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70675" y="3278188"/>
              <a:ext cx="162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½X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 - 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2574" name="Text Box 39">
              <a:extLst>
                <a:ext uri="{FF2B5EF4-FFF2-40B4-BE49-F238E27FC236}">
                  <a16:creationId xmlns:a16="http://schemas.microsoft.com/office/drawing/2014/main" id="{5DB0B71C-046D-3F6B-906E-95D4F3E0FF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6013" y="3275013"/>
              <a:ext cx="15779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½X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 +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2575" name="Rectangle 41">
              <a:extLst>
                <a:ext uri="{FF2B5EF4-FFF2-40B4-BE49-F238E27FC236}">
                  <a16:creationId xmlns:a16="http://schemas.microsoft.com/office/drawing/2014/main" id="{18C4252C-22D4-81E0-053C-33F2B2AB4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7700" y="3733800"/>
              <a:ext cx="533400" cy="6096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2576" name="Rectangle 42">
              <a:extLst>
                <a:ext uri="{FF2B5EF4-FFF2-40B4-BE49-F238E27FC236}">
                  <a16:creationId xmlns:a16="http://schemas.microsoft.com/office/drawing/2014/main" id="{67FA00EB-01E8-8B52-5D5F-13512CB38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2300" y="3733800"/>
              <a:ext cx="533400" cy="6096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2577" name="Text Box 43">
              <a:extLst>
                <a:ext uri="{FF2B5EF4-FFF2-40B4-BE49-F238E27FC236}">
                  <a16:creationId xmlns:a16="http://schemas.microsoft.com/office/drawing/2014/main" id="{4BFD1146-787C-BFB4-E659-A274532F2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1140" y="3810000"/>
              <a:ext cx="2057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>
                  <a:solidFill>
                    <a:srgbClr val="6600FF"/>
                  </a:solidFill>
                </a:rPr>
                <a:t>lower sidebands</a:t>
              </a:r>
            </a:p>
          </p:txBody>
        </p:sp>
        <p:sp>
          <p:nvSpPr>
            <p:cNvPr id="22578" name="Line 45">
              <a:extLst>
                <a:ext uri="{FF2B5EF4-FFF2-40B4-BE49-F238E27FC236}">
                  <a16:creationId xmlns:a16="http://schemas.microsoft.com/office/drawing/2014/main" id="{0DD4F36D-2360-B121-F88B-34098ADD3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808786" y="3962400"/>
              <a:ext cx="392113" cy="76200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9" name="Line 48">
              <a:extLst>
                <a:ext uri="{FF2B5EF4-FFF2-40B4-BE49-F238E27FC236}">
                  <a16:creationId xmlns:a16="http://schemas.microsoft.com/office/drawing/2014/main" id="{4F20F493-5BD8-FB27-68AA-13598B30EE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2500" y="3962400"/>
              <a:ext cx="369887" cy="76200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33" name="Text Box 2073">
            <a:extLst>
              <a:ext uri="{FF2B5EF4-FFF2-40B4-BE49-F238E27FC236}">
                <a16:creationId xmlns:a16="http://schemas.microsoft.com/office/drawing/2014/main" id="{96A6743D-8D52-BC3E-A909-E98D0FFF3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Sinuosidal Amplitude Modulation</a:t>
            </a:r>
          </a:p>
        </p:txBody>
      </p:sp>
      <p:graphicFrame>
        <p:nvGraphicFramePr>
          <p:cNvPr id="3074" name="Object 52">
            <a:extLst>
              <a:ext uri="{FF2B5EF4-FFF2-40B4-BE49-F238E27FC236}">
                <a16:creationId xmlns:a16="http://schemas.microsoft.com/office/drawing/2014/main" id="{E6422E73-F059-6898-BCE0-BF69D9E6129E}"/>
              </a:ext>
            </a:extLst>
          </p:cNvPr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984250" y="1976438"/>
          <a:ext cx="4883150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946400" imgH="393700" progId="Equation.3">
                  <p:embed/>
                </p:oleObj>
              </mc:Choice>
              <mc:Fallback>
                <p:oleObj name="Equation" r:id="rId2" imgW="2946400" imgH="3937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0" y="1976438"/>
                        <a:ext cx="4883150" cy="65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ectangle 3">
            <a:extLst>
              <a:ext uri="{FF2B5EF4-FFF2-40B4-BE49-F238E27FC236}">
                <a16:creationId xmlns:a16="http://schemas.microsoft.com/office/drawing/2014/main" id="{E0720950-4D74-C414-6AAC-4C079572F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5908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ts val="1200"/>
              </a:spcBef>
              <a:buFontTx/>
              <a:buNone/>
            </a:pPr>
            <a:r>
              <a:rPr lang="en-US" altLang="en-US"/>
              <a:t>Assume </a:t>
            </a:r>
            <a:r>
              <a:rPr lang="en-US" altLang="en-US" i="1"/>
              <a:t>x</a:t>
            </a:r>
            <a:r>
              <a:rPr lang="en-US" altLang="en-US" i="1" baseline="-25000"/>
              <a:t>1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is ideal lowpass signal with bandwidth 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 baseline="-25000"/>
              <a:t>1 </a:t>
            </a:r>
            <a:r>
              <a:rPr lang="en-US" altLang="en-US"/>
              <a:t>&lt; 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 i="1" baseline="-25000"/>
              <a:t>c</a:t>
            </a:r>
            <a:endParaRPr lang="en-US" altLang="en-US"/>
          </a:p>
        </p:txBody>
      </p:sp>
      <p:sp>
        <p:nvSpPr>
          <p:cNvPr id="50" name="Rectangle 3">
            <a:extLst>
              <a:ext uri="{FF2B5EF4-FFF2-40B4-BE49-F238E27FC236}">
                <a16:creationId xmlns:a16="http://schemas.microsoft.com/office/drawing/2014/main" id="{8123FFFC-EA5F-B741-FA55-988E56AFE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76800"/>
            <a:ext cx="830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FontTx/>
              <a:buNone/>
            </a:pPr>
            <a:r>
              <a:rPr lang="en-US" altLang="en-US"/>
              <a:t>Amplitude modulation doubles baseband bandwidth of 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 i="1" baseline="-25000"/>
              <a:t>1</a:t>
            </a:r>
            <a:endParaRPr lang="en-US" altLang="en-US" i="1"/>
          </a:p>
          <a:p>
            <a:pPr lvl="1">
              <a:spcBef>
                <a:spcPts val="600"/>
              </a:spcBef>
              <a:buFontTx/>
              <a:buNone/>
            </a:pPr>
            <a:r>
              <a:rPr lang="en-US" altLang="en-US" i="1"/>
              <a:t>Y</a:t>
            </a:r>
            <a:r>
              <a:rPr lang="en-US" altLang="en-US" i="1" baseline="-25000"/>
              <a:t>1</a:t>
            </a:r>
            <a:r>
              <a:rPr lang="en-US" altLang="en-US"/>
              <a:t>(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/>
              <a:t>) is </a:t>
            </a:r>
            <a:r>
              <a:rPr lang="en-US" altLang="en-US" i="1"/>
              <a:t>real-valued </a:t>
            </a:r>
            <a:r>
              <a:rPr lang="en-US" altLang="en-US"/>
              <a:t>if </a:t>
            </a:r>
            <a:r>
              <a:rPr lang="en-US" altLang="en-US" i="1"/>
              <a:t>X</a:t>
            </a:r>
            <a:r>
              <a:rPr lang="en-US" altLang="en-US" i="1" baseline="-25000"/>
              <a:t>1</a:t>
            </a:r>
            <a:r>
              <a:rPr lang="en-US" altLang="en-US"/>
              <a:t>(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/>
              <a:t>) is real-valued</a:t>
            </a:r>
            <a:endParaRPr lang="en-US" altLang="en-US" sz="2000"/>
          </a:p>
        </p:txBody>
      </p:sp>
      <p:graphicFrame>
        <p:nvGraphicFramePr>
          <p:cNvPr id="52" name="Object 52">
            <a:extLst>
              <a:ext uri="{FF2B5EF4-FFF2-40B4-BE49-F238E27FC236}">
                <a16:creationId xmlns:a16="http://schemas.microsoft.com/office/drawing/2014/main" id="{9DC60188-9CF8-DB2A-24DB-663EBC8855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73750" y="1979613"/>
          <a:ext cx="3041650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41500" imgH="393700" progId="Equation.3">
                  <p:embed/>
                </p:oleObj>
              </mc:Choice>
              <mc:Fallback>
                <p:oleObj name="Equation" r:id="rId4" imgW="1841500" imgH="3937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3750" y="1979613"/>
                        <a:ext cx="3041650" cy="65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Text Box 6">
            <a:extLst>
              <a:ext uri="{FF2B5EF4-FFF2-40B4-BE49-F238E27FC236}">
                <a16:creationId xmlns:a16="http://schemas.microsoft.com/office/drawing/2014/main" id="{074029C0-6B7F-A494-3E41-15EFB13FE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0" y="1524000"/>
            <a:ext cx="3390900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See Slides 1-27, 3-6 and 15-6</a:t>
            </a:r>
          </a:p>
        </p:txBody>
      </p:sp>
      <p:grpSp>
        <p:nvGrpSpPr>
          <p:cNvPr id="54" name="Group 53" descr="Idealized lowpass spectrum (rectangular pulse)">
            <a:extLst>
              <a:ext uri="{FF2B5EF4-FFF2-40B4-BE49-F238E27FC236}">
                <a16:creationId xmlns:a16="http://schemas.microsoft.com/office/drawing/2014/main" id="{7D2E46C4-6D13-1781-ECA6-BDB172DA2901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2971800"/>
            <a:ext cx="2743200" cy="1752600"/>
            <a:chOff x="457200" y="2971800"/>
            <a:chExt cx="2743200" cy="1752601"/>
          </a:xfrm>
        </p:grpSpPr>
        <p:sp>
          <p:nvSpPr>
            <p:cNvPr id="22541" name="Text Box 33">
              <a:extLst>
                <a:ext uri="{FF2B5EF4-FFF2-40B4-BE49-F238E27FC236}">
                  <a16:creationId xmlns:a16="http://schemas.microsoft.com/office/drawing/2014/main" id="{1885E241-8B04-6F34-1702-A38003DD29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200" y="4281487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2542" name="Line 34">
              <a:extLst>
                <a:ext uri="{FF2B5EF4-FFF2-40B4-BE49-F238E27FC236}">
                  <a16:creationId xmlns:a16="http://schemas.microsoft.com/office/drawing/2014/main" id="{48F5964D-3530-46C6-DE3A-553BFC1DA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800" y="4343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3" name="Line 35">
              <a:extLst>
                <a:ext uri="{FF2B5EF4-FFF2-40B4-BE49-F238E27FC236}">
                  <a16:creationId xmlns:a16="http://schemas.microsoft.com/office/drawing/2014/main" id="{F0E7594E-F301-E130-63C4-CAFD6386E4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81200" y="29718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4" name="Line 36">
              <a:extLst>
                <a:ext uri="{FF2B5EF4-FFF2-40B4-BE49-F238E27FC236}">
                  <a16:creationId xmlns:a16="http://schemas.microsoft.com/office/drawing/2014/main" id="{8487F443-A72E-5078-CE9B-12F872C31B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800" y="3124200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5" name="Line 37">
              <a:extLst>
                <a:ext uri="{FF2B5EF4-FFF2-40B4-BE49-F238E27FC236}">
                  <a16:creationId xmlns:a16="http://schemas.microsoft.com/office/drawing/2014/main" id="{2EF17610-B1FB-C250-CBFA-802FE9C7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4600" y="3124200"/>
              <a:ext cx="0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6" name="Line 38">
              <a:extLst>
                <a:ext uri="{FF2B5EF4-FFF2-40B4-BE49-F238E27FC236}">
                  <a16:creationId xmlns:a16="http://schemas.microsoft.com/office/drawing/2014/main" id="{F4E81414-EA64-C0FF-47A5-371D372141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800" y="3124200"/>
              <a:ext cx="0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7" name="Text Box 39">
              <a:extLst>
                <a:ext uri="{FF2B5EF4-FFF2-40B4-BE49-F238E27FC236}">
                  <a16:creationId xmlns:a16="http://schemas.microsoft.com/office/drawing/2014/main" id="{01AF581F-865F-0BB1-88B6-AB3B033F2D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8800" y="4357688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0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2548" name="Text Box 40">
              <a:extLst>
                <a:ext uri="{FF2B5EF4-FFF2-40B4-BE49-F238E27FC236}">
                  <a16:creationId xmlns:a16="http://schemas.microsoft.com/office/drawing/2014/main" id="{88CA4585-2436-AEAE-848C-211D3EAA29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7000" y="2971800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2549" name="Text Box 41">
              <a:extLst>
                <a:ext uri="{FF2B5EF4-FFF2-40B4-BE49-F238E27FC236}">
                  <a16:creationId xmlns:a16="http://schemas.microsoft.com/office/drawing/2014/main" id="{E82052F9-D2C6-1F41-3B0D-9D596C5FFC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6000" y="4343400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2550" name="Text Box 42">
              <a:extLst>
                <a:ext uri="{FF2B5EF4-FFF2-40B4-BE49-F238E27FC236}">
                  <a16:creationId xmlns:a16="http://schemas.microsoft.com/office/drawing/2014/main" id="{A7068B48-36DA-9C18-7923-07B1CBEDE4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00" y="4343400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2551" name="Text Box 43">
              <a:extLst>
                <a:ext uri="{FF2B5EF4-FFF2-40B4-BE49-F238E27FC236}">
                  <a16:creationId xmlns:a16="http://schemas.microsoft.com/office/drawing/2014/main" id="{8DCFE3BB-DDDD-109D-612C-54FD3CF1DE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" y="3124200"/>
              <a:ext cx="10668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</p:grpSp>
      <p:sp>
        <p:nvSpPr>
          <p:cNvPr id="55" name="Rectangle 3">
            <a:extLst>
              <a:ext uri="{FF2B5EF4-FFF2-40B4-BE49-F238E27FC236}">
                <a16:creationId xmlns:a16="http://schemas.microsoft.com/office/drawing/2014/main" id="{9282D269-6310-6F3D-C2C5-041044A09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867400"/>
            <a:ext cx="8305800" cy="609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1200"/>
              </a:spcAft>
              <a:defRPr/>
            </a:pPr>
            <a:r>
              <a:rPr lang="en-US" altLang="en-US" b="0" kern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What are applications of amplitude modulation?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p" autoUpdateAnimBg="0"/>
      <p:bldP spid="49" grpId="0" build="p" autoUpdateAnimBg="0"/>
      <p:bldP spid="50" grpId="0" build="p" autoUpdateAnimBg="0"/>
      <p:bldP spid="53" grpId="0" animBg="1"/>
      <p:bldP spid="5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FDA6DEDA-8B27-6B4B-3304-79050642BA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Amplitude Demodulation by Cosine</a:t>
            </a:r>
          </a:p>
        </p:txBody>
      </p:sp>
      <p:sp>
        <p:nvSpPr>
          <p:cNvPr id="3077" name="Rectangle 3">
            <a:extLst>
              <a:ext uri="{FF2B5EF4-FFF2-40B4-BE49-F238E27FC236}">
                <a16:creationId xmlns:a16="http://schemas.microsoft.com/office/drawing/2014/main" id="{681829E3-8D6E-5113-3CA7-A48ACEE4EE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6096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How to recover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from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y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=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cos(</a:t>
            </a:r>
            <a:r>
              <a:rPr lang="en-US" altLang="en-US" b="0" i="1">
                <a:solidFill>
                  <a:schemeClr val="tx1"/>
                </a:solidFill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="0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A5A0FC5-57E0-3920-6413-C36F23EE6678}"/>
              </a:ext>
            </a:extLst>
          </p:cNvPr>
          <p:cNvGrpSpPr>
            <a:grpSpLocks/>
          </p:cNvGrpSpPr>
          <p:nvPr/>
        </p:nvGrpSpPr>
        <p:grpSpPr bwMode="auto">
          <a:xfrm>
            <a:off x="363538" y="1981200"/>
            <a:ext cx="8628062" cy="1814513"/>
            <a:chOff x="363146" y="1981200"/>
            <a:chExt cx="8628454" cy="1814513"/>
          </a:xfrm>
        </p:grpSpPr>
        <p:sp>
          <p:nvSpPr>
            <p:cNvPr id="23611" name="Line 17">
              <a:extLst>
                <a:ext uri="{FF2B5EF4-FFF2-40B4-BE49-F238E27FC236}">
                  <a16:creationId xmlns:a16="http://schemas.microsoft.com/office/drawing/2014/main" id="{6F14D5AF-C5B9-ACB0-B03B-1BB987133F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3146" y="3197804"/>
              <a:ext cx="853439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2" name="Text Box 18">
              <a:extLst>
                <a:ext uri="{FF2B5EF4-FFF2-40B4-BE49-F238E27FC236}">
                  <a16:creationId xmlns:a16="http://schemas.microsoft.com/office/drawing/2014/main" id="{77C43771-9836-419D-746C-90C9392446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86800" y="2819400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</a:p>
          </p:txBody>
        </p:sp>
        <p:sp>
          <p:nvSpPr>
            <p:cNvPr id="23613" name="Line 19">
              <a:extLst>
                <a:ext uri="{FF2B5EF4-FFF2-40B4-BE49-F238E27FC236}">
                  <a16:creationId xmlns:a16="http://schemas.microsoft.com/office/drawing/2014/main" id="{C2465B65-FDED-40AB-D3EA-B16F7D4D0C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91050" y="24384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4" name="Text Box 20">
              <a:extLst>
                <a:ext uri="{FF2B5EF4-FFF2-40B4-BE49-F238E27FC236}">
                  <a16:creationId xmlns:a16="http://schemas.microsoft.com/office/drawing/2014/main" id="{EB0935B2-9FE3-A120-5104-6E85F9DF20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38650" y="3276600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0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615" name="Text Box 21">
              <a:extLst>
                <a:ext uri="{FF2B5EF4-FFF2-40B4-BE49-F238E27FC236}">
                  <a16:creationId xmlns:a16="http://schemas.microsoft.com/office/drawing/2014/main" id="{2BEE03C3-BC97-2D4D-26C0-9E7B9B710B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0050" y="1981200"/>
              <a:ext cx="941388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Y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3616" name="Line 22">
              <a:extLst>
                <a:ext uri="{FF2B5EF4-FFF2-40B4-BE49-F238E27FC236}">
                  <a16:creationId xmlns:a16="http://schemas.microsoft.com/office/drawing/2014/main" id="{4820B937-DE3E-6E32-8241-BCDA16D22A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4850" y="25908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7" name="Text Box 23">
              <a:extLst>
                <a:ext uri="{FF2B5EF4-FFF2-40B4-BE49-F238E27FC236}">
                  <a16:creationId xmlns:a16="http://schemas.microsoft.com/office/drawing/2014/main" id="{FA073B5D-9E52-78EA-220B-4C39AB74B7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29150" y="2362200"/>
              <a:ext cx="508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½</a:t>
              </a:r>
            </a:p>
          </p:txBody>
        </p:sp>
        <p:sp>
          <p:nvSpPr>
            <p:cNvPr id="23618" name="Text Box 24">
              <a:extLst>
                <a:ext uri="{FF2B5EF4-FFF2-40B4-BE49-F238E27FC236}">
                  <a16:creationId xmlns:a16="http://schemas.microsoft.com/office/drawing/2014/main" id="{5A51C92C-2BB5-840F-C8D2-AAABCCD8C0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7850" y="3200400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-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619" name="Text Box 28">
              <a:extLst>
                <a:ext uri="{FF2B5EF4-FFF2-40B4-BE49-F238E27FC236}">
                  <a16:creationId xmlns:a16="http://schemas.microsoft.com/office/drawing/2014/main" id="{E4EDD5F4-05AF-5517-9B7F-B52CC7BE4C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5150" y="3200400"/>
              <a:ext cx="1104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+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620" name="Line 29">
              <a:extLst>
                <a:ext uri="{FF2B5EF4-FFF2-40B4-BE49-F238E27FC236}">
                  <a16:creationId xmlns:a16="http://schemas.microsoft.com/office/drawing/2014/main" id="{9E521DF2-2041-E465-AFA8-6191E18F68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8950" y="31242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1" name="Text Box 30">
              <a:extLst>
                <a:ext uri="{FF2B5EF4-FFF2-40B4-BE49-F238E27FC236}">
                  <a16:creationId xmlns:a16="http://schemas.microsoft.com/office/drawing/2014/main" id="{B5F4BE66-8338-DC67-009C-7979E392B5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24150" y="3429000"/>
              <a:ext cx="647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-w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3622" name="Text Box 31">
              <a:extLst>
                <a:ext uri="{FF2B5EF4-FFF2-40B4-BE49-F238E27FC236}">
                  <a16:creationId xmlns:a16="http://schemas.microsoft.com/office/drawing/2014/main" id="{5A7BFA81-5277-C8DB-658C-131E2E64D6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72050" y="3200400"/>
              <a:ext cx="9525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-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623" name="Text Box 35">
              <a:extLst>
                <a:ext uri="{FF2B5EF4-FFF2-40B4-BE49-F238E27FC236}">
                  <a16:creationId xmlns:a16="http://schemas.microsoft.com/office/drawing/2014/main" id="{EAF35E94-60B9-6FDC-FEB4-3E9BF099BA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3150" y="3200400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+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624" name="Line 36">
              <a:extLst>
                <a:ext uri="{FF2B5EF4-FFF2-40B4-BE49-F238E27FC236}">
                  <a16:creationId xmlns:a16="http://schemas.microsoft.com/office/drawing/2014/main" id="{BD67AD77-9F43-DA56-779C-E17565CEE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6950" y="31242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5" name="Text Box 37">
              <a:extLst>
                <a:ext uri="{FF2B5EF4-FFF2-40B4-BE49-F238E27FC236}">
                  <a16:creationId xmlns:a16="http://schemas.microsoft.com/office/drawing/2014/main" id="{BB584E72-C62F-18CC-0B10-EA25BE89E6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2150" y="3429000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3626" name="Text Box 38">
              <a:extLst>
                <a:ext uri="{FF2B5EF4-FFF2-40B4-BE49-F238E27FC236}">
                  <a16:creationId xmlns:a16="http://schemas.microsoft.com/office/drawing/2014/main" id="{8F5F28ED-D3A4-3782-09DD-41D17246DE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41925" y="2135188"/>
              <a:ext cx="162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½X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 - 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3627" name="Text Box 39">
              <a:extLst>
                <a:ext uri="{FF2B5EF4-FFF2-40B4-BE49-F238E27FC236}">
                  <a16:creationId xmlns:a16="http://schemas.microsoft.com/office/drawing/2014/main" id="{4EE9E069-68A3-C2F9-4D98-FAC93043A2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7263" y="2132013"/>
              <a:ext cx="15779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½X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 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+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 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grpSp>
          <p:nvGrpSpPr>
            <p:cNvPr id="23628" name="Group 2">
              <a:extLst>
                <a:ext uri="{FF2B5EF4-FFF2-40B4-BE49-F238E27FC236}">
                  <a16:creationId xmlns:a16="http://schemas.microsoft.com/office/drawing/2014/main" id="{C4CC3F8A-F1B2-E676-98FE-64C9655CF5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5550" y="2590800"/>
              <a:ext cx="1066800" cy="609600"/>
              <a:chOff x="2495550" y="2590800"/>
              <a:chExt cx="1066800" cy="609600"/>
            </a:xfrm>
          </p:grpSpPr>
          <p:sp>
            <p:nvSpPr>
              <p:cNvPr id="23634" name="Line 25">
                <a:extLst>
                  <a:ext uri="{FF2B5EF4-FFF2-40B4-BE49-F238E27FC236}">
                    <a16:creationId xmlns:a16="http://schemas.microsoft.com/office/drawing/2014/main" id="{8C9F26A5-C0CB-1B72-27CF-3FD8145690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5550" y="2590800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35" name="Line 26">
                <a:extLst>
                  <a:ext uri="{FF2B5EF4-FFF2-40B4-BE49-F238E27FC236}">
                    <a16:creationId xmlns:a16="http://schemas.microsoft.com/office/drawing/2014/main" id="{28F8BDDD-73EE-D234-468E-18AC4C709A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2350" y="2590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36" name="Line 27">
                <a:extLst>
                  <a:ext uri="{FF2B5EF4-FFF2-40B4-BE49-F238E27FC236}">
                    <a16:creationId xmlns:a16="http://schemas.microsoft.com/office/drawing/2014/main" id="{788AC632-A97D-1F28-CA98-EEECD218D6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5550" y="2590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37" name="Rectangle 41">
                <a:extLst>
                  <a:ext uri="{FF2B5EF4-FFF2-40B4-BE49-F238E27FC236}">
                    <a16:creationId xmlns:a16="http://schemas.microsoft.com/office/drawing/2014/main" id="{74D26E18-E7A0-C3FA-EF1A-FB6FD5C557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8950" y="2590800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629" name="Group 4">
              <a:extLst>
                <a:ext uri="{FF2B5EF4-FFF2-40B4-BE49-F238E27FC236}">
                  <a16:creationId xmlns:a16="http://schemas.microsoft.com/office/drawing/2014/main" id="{A8F768FC-4288-0175-BE12-CE128DD339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3550" y="2590800"/>
              <a:ext cx="1066800" cy="609600"/>
              <a:chOff x="5543550" y="2590800"/>
              <a:chExt cx="1066800" cy="609600"/>
            </a:xfrm>
          </p:grpSpPr>
          <p:sp>
            <p:nvSpPr>
              <p:cNvPr id="23630" name="Line 32">
                <a:extLst>
                  <a:ext uri="{FF2B5EF4-FFF2-40B4-BE49-F238E27FC236}">
                    <a16:creationId xmlns:a16="http://schemas.microsoft.com/office/drawing/2014/main" id="{4B34EB72-A1D2-254E-60B5-E2A84CA26C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3550" y="2590800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31" name="Line 33" descr="Idealized bandpass spectrum (rectangular pulses centered at frequencies -omega sub c and +omega sub c">
                <a:extLst>
                  <a:ext uri="{FF2B5EF4-FFF2-40B4-BE49-F238E27FC236}">
                    <a16:creationId xmlns:a16="http://schemas.microsoft.com/office/drawing/2014/main" id="{78584B28-A2EA-0117-18B1-CC0637B101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0350" y="2590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32" name="Line 34">
                <a:extLst>
                  <a:ext uri="{FF2B5EF4-FFF2-40B4-BE49-F238E27FC236}">
                    <a16:creationId xmlns:a16="http://schemas.microsoft.com/office/drawing/2014/main" id="{C9D2166B-E94B-C1CE-AD4B-F3586FDA70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3550" y="2590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33" name="Rectangle 42">
                <a:extLst>
                  <a:ext uri="{FF2B5EF4-FFF2-40B4-BE49-F238E27FC236}">
                    <a16:creationId xmlns:a16="http://schemas.microsoft.com/office/drawing/2014/main" id="{0E54FA54-6D26-635C-9B5C-BFCA60ED9A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3550" y="2590800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3556" name="Text Box 2073">
            <a:extLst>
              <a:ext uri="{FF2B5EF4-FFF2-40B4-BE49-F238E27FC236}">
                <a16:creationId xmlns:a16="http://schemas.microsoft.com/office/drawing/2014/main" id="{5F076638-766B-02EE-0AEF-6F2D081FF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Sinuosidal Amplitude Modulation</a:t>
            </a:r>
          </a:p>
        </p:txBody>
      </p:sp>
      <p:sp>
        <p:nvSpPr>
          <p:cNvPr id="59" name="Text Box 21">
            <a:extLst>
              <a:ext uri="{FF2B5EF4-FFF2-40B4-BE49-F238E27FC236}">
                <a16:creationId xmlns:a16="http://schemas.microsoft.com/office/drawing/2014/main" id="{BAF3B113-32A0-BFA6-5CA5-CDFC62969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3805238"/>
            <a:ext cx="6553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0" i="1">
                <a:solidFill>
                  <a:schemeClr val="tx1"/>
                </a:solidFill>
              </a:rPr>
              <a:t>F</a:t>
            </a:r>
            <a:r>
              <a:rPr lang="en-US" altLang="en-US" sz="2400" b="0">
                <a:solidFill>
                  <a:schemeClr val="tx1"/>
                </a:solidFill>
              </a:rPr>
              <a:t>{</a:t>
            </a:r>
            <a:r>
              <a:rPr lang="en-US" altLang="en-US" sz="2400" b="0" i="1">
                <a:solidFill>
                  <a:schemeClr val="tx1"/>
                </a:solidFill>
              </a:rPr>
              <a:t> y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1</a:t>
            </a:r>
            <a:r>
              <a:rPr lang="en-US" altLang="en-US" sz="2400" b="0">
                <a:solidFill>
                  <a:schemeClr val="tx1"/>
                </a:solidFill>
              </a:rPr>
              <a:t>(</a:t>
            </a:r>
            <a:r>
              <a:rPr lang="en-US" altLang="en-US" sz="2400" b="0" i="1">
                <a:solidFill>
                  <a:schemeClr val="tx1"/>
                </a:solidFill>
              </a:rPr>
              <a:t>t</a:t>
            </a:r>
            <a:r>
              <a:rPr lang="en-US" altLang="en-US" sz="2400" b="0">
                <a:solidFill>
                  <a:schemeClr val="tx1"/>
                </a:solidFill>
              </a:rPr>
              <a:t>) cos(</a:t>
            </a:r>
            <a:r>
              <a:rPr lang="en-US" altLang="en-US" sz="24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c</a:t>
            </a:r>
            <a:r>
              <a:rPr lang="en-US" altLang="en-US" sz="2400" b="0" baseline="-25000">
                <a:solidFill>
                  <a:schemeClr val="tx1"/>
                </a:solidFill>
              </a:rPr>
              <a:t> </a:t>
            </a:r>
            <a:r>
              <a:rPr lang="en-US" altLang="en-US" sz="2400" b="0" i="1">
                <a:solidFill>
                  <a:schemeClr val="tx1"/>
                </a:solidFill>
              </a:rPr>
              <a:t>t</a:t>
            </a:r>
            <a:r>
              <a:rPr lang="en-US" altLang="en-US" sz="2400" b="0">
                <a:solidFill>
                  <a:schemeClr val="tx1"/>
                </a:solidFill>
              </a:rPr>
              <a:t>) } = ½ </a:t>
            </a:r>
            <a:r>
              <a:rPr lang="en-US" altLang="en-US" sz="2400" b="0" i="1">
                <a:solidFill>
                  <a:schemeClr val="tx1"/>
                </a:solidFill>
              </a:rPr>
              <a:t>Y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1</a:t>
            </a:r>
            <a:r>
              <a:rPr lang="en-US" altLang="en-US" sz="2400" b="0">
                <a:solidFill>
                  <a:schemeClr val="tx1"/>
                </a:solidFill>
              </a:rPr>
              <a:t>(</a:t>
            </a:r>
            <a:r>
              <a:rPr lang="en-US" altLang="en-US" sz="24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2400" b="0">
                <a:solidFill>
                  <a:schemeClr val="tx1"/>
                </a:solidFill>
              </a:rPr>
              <a:t> + </a:t>
            </a:r>
            <a:r>
              <a:rPr lang="en-US" altLang="en-US" sz="24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c</a:t>
            </a:r>
            <a:r>
              <a:rPr lang="en-US" altLang="en-US" sz="2400" b="0">
                <a:solidFill>
                  <a:schemeClr val="tx1"/>
                </a:solidFill>
              </a:rPr>
              <a:t>) + ½ </a:t>
            </a:r>
            <a:r>
              <a:rPr lang="en-US" altLang="en-US" sz="2400" b="0" i="1">
                <a:solidFill>
                  <a:schemeClr val="tx1"/>
                </a:solidFill>
              </a:rPr>
              <a:t>Y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1</a:t>
            </a:r>
            <a:r>
              <a:rPr lang="en-US" altLang="en-US" sz="2400" b="0">
                <a:solidFill>
                  <a:schemeClr val="tx1"/>
                </a:solidFill>
              </a:rPr>
              <a:t>(</a:t>
            </a:r>
            <a:r>
              <a:rPr lang="en-US" altLang="en-US" sz="24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2400" b="0">
                <a:solidFill>
                  <a:schemeClr val="tx1"/>
                </a:solidFill>
              </a:rPr>
              <a:t> – </a:t>
            </a:r>
            <a:r>
              <a:rPr lang="en-US" altLang="en-US" sz="24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c</a:t>
            </a:r>
            <a:r>
              <a:rPr lang="en-US" altLang="en-US" sz="2400" b="0">
                <a:solidFill>
                  <a:schemeClr val="tx1"/>
                </a:solidFill>
              </a:rPr>
              <a:t>)     </a:t>
            </a:r>
            <a:r>
              <a:rPr lang="en-US" altLang="en-US" sz="2400" b="0" i="1">
                <a:solidFill>
                  <a:schemeClr val="tx1"/>
                </a:solidFill>
              </a:rPr>
              <a:t> </a:t>
            </a:r>
            <a:endParaRPr lang="en-US" altLang="en-US" sz="2400" b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29F50FB-80D5-74A5-0576-AF24B90FBF2F}"/>
              </a:ext>
            </a:extLst>
          </p:cNvPr>
          <p:cNvGrpSpPr>
            <a:grpSpLocks/>
          </p:cNvGrpSpPr>
          <p:nvPr/>
        </p:nvGrpSpPr>
        <p:grpSpPr bwMode="auto">
          <a:xfrm>
            <a:off x="736600" y="4724400"/>
            <a:ext cx="7645400" cy="366713"/>
            <a:chOff x="736475" y="4724450"/>
            <a:chExt cx="7645721" cy="366713"/>
          </a:xfrm>
        </p:grpSpPr>
        <p:sp>
          <p:nvSpPr>
            <p:cNvPr id="23609" name="Text Box 38">
              <a:extLst>
                <a:ext uri="{FF2B5EF4-FFF2-40B4-BE49-F238E27FC236}">
                  <a16:creationId xmlns:a16="http://schemas.microsoft.com/office/drawing/2014/main" id="{AB92B528-0C72-57D0-A205-9BBCFC2187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56596" y="4724450"/>
              <a:ext cx="162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¼X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 - 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3610" name="Text Box 38">
              <a:extLst>
                <a:ext uri="{FF2B5EF4-FFF2-40B4-BE49-F238E27FC236}">
                  <a16:creationId xmlns:a16="http://schemas.microsoft.com/office/drawing/2014/main" id="{B7C78A73-E791-014A-6D4C-F45BDFAE1D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475" y="4724450"/>
              <a:ext cx="162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¼X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 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+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 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</p:grpSp>
      <p:sp>
        <p:nvSpPr>
          <p:cNvPr id="77" name="Text Box 39">
            <a:extLst>
              <a:ext uri="{FF2B5EF4-FFF2-40B4-BE49-F238E27FC236}">
                <a16:creationId xmlns:a16="http://schemas.microsoft.com/office/drawing/2014/main" id="{0094603B-0D1D-969B-290E-F8F7F79A0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2888" y="4254500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 b="0" i="1">
                <a:solidFill>
                  <a:schemeClr val="tx1"/>
                </a:solidFill>
              </a:rPr>
              <a:t>½ X</a:t>
            </a:r>
            <a:r>
              <a:rPr lang="en-US" altLang="en-US" sz="1800" b="0" i="1" baseline="-25000">
                <a:solidFill>
                  <a:schemeClr val="tx1"/>
                </a:solidFill>
              </a:rPr>
              <a:t>1</a:t>
            </a:r>
            <a:r>
              <a:rPr lang="en-US" altLang="en-US" sz="1800" b="0">
                <a:solidFill>
                  <a:schemeClr val="tx1"/>
                </a:solidFill>
                <a:latin typeface="Symbol" pitchFamily="2" charset="2"/>
              </a:rPr>
              <a:t>(</a:t>
            </a:r>
            <a:r>
              <a:rPr lang="en-US" altLang="en-US" sz="18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1800" b="0">
                <a:solidFill>
                  <a:schemeClr val="tx1"/>
                </a:solidFill>
                <a:latin typeface="Symbol" pitchFamily="2" charset="2"/>
              </a:rPr>
              <a:t>)</a:t>
            </a:r>
            <a:endParaRPr lang="en-US" altLang="en-US" sz="2400" b="0" i="1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FBBC5D-1320-4B60-DB17-C7FCE0E799D1}"/>
              </a:ext>
            </a:extLst>
          </p:cNvPr>
          <p:cNvGrpSpPr>
            <a:grpSpLocks/>
          </p:cNvGrpSpPr>
          <p:nvPr/>
        </p:nvGrpSpPr>
        <p:grpSpPr bwMode="auto">
          <a:xfrm>
            <a:off x="4064000" y="4792663"/>
            <a:ext cx="4010025" cy="612775"/>
            <a:chOff x="4063487" y="4792981"/>
            <a:chExt cx="4010527" cy="612880"/>
          </a:xfrm>
        </p:grpSpPr>
        <p:grpSp>
          <p:nvGrpSpPr>
            <p:cNvPr id="23599" name="Group 3">
              <a:extLst>
                <a:ext uri="{FF2B5EF4-FFF2-40B4-BE49-F238E27FC236}">
                  <a16:creationId xmlns:a16="http://schemas.microsoft.com/office/drawing/2014/main" id="{D607BB3E-397F-89C1-0B6E-739200C180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3487" y="4792981"/>
              <a:ext cx="1066800" cy="307615"/>
              <a:chOff x="2520853" y="5195887"/>
              <a:chExt cx="1066800" cy="613672"/>
            </a:xfrm>
          </p:grpSpPr>
          <p:sp>
            <p:nvSpPr>
              <p:cNvPr id="23605" name="Line 25">
                <a:extLst>
                  <a:ext uri="{FF2B5EF4-FFF2-40B4-BE49-F238E27FC236}">
                    <a16:creationId xmlns:a16="http://schemas.microsoft.com/office/drawing/2014/main" id="{654E2017-98B0-D636-E5F2-6D11D0CEEC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20853" y="5199961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06" name="Line 26">
                <a:extLst>
                  <a:ext uri="{FF2B5EF4-FFF2-40B4-BE49-F238E27FC236}">
                    <a16:creationId xmlns:a16="http://schemas.microsoft.com/office/drawing/2014/main" id="{BB44D207-383F-A03A-C0C1-78B5141447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402" y="5195887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07" name="Line 27">
                <a:extLst>
                  <a:ext uri="{FF2B5EF4-FFF2-40B4-BE49-F238E27FC236}">
                    <a16:creationId xmlns:a16="http://schemas.microsoft.com/office/drawing/2014/main" id="{C98723BE-E5D1-DE0E-C078-0AC279AACC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20853" y="5199959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08" name="Rectangle 41">
                <a:extLst>
                  <a:ext uri="{FF2B5EF4-FFF2-40B4-BE49-F238E27FC236}">
                    <a16:creationId xmlns:a16="http://schemas.microsoft.com/office/drawing/2014/main" id="{8ECBA3AB-F154-B5F3-975D-78D388929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253" y="5199959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600" name="Group 1">
              <a:extLst>
                <a:ext uri="{FF2B5EF4-FFF2-40B4-BE49-F238E27FC236}">
                  <a16:creationId xmlns:a16="http://schemas.microsoft.com/office/drawing/2014/main" id="{09D48D92-C4A5-0201-A767-F46885FD2C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07214" y="5100287"/>
              <a:ext cx="1066800" cy="305574"/>
              <a:chOff x="7007225" y="5195887"/>
              <a:chExt cx="1066800" cy="609600"/>
            </a:xfrm>
          </p:grpSpPr>
          <p:sp>
            <p:nvSpPr>
              <p:cNvPr id="23601" name="Line 32">
                <a:extLst>
                  <a:ext uri="{FF2B5EF4-FFF2-40B4-BE49-F238E27FC236}">
                    <a16:creationId xmlns:a16="http://schemas.microsoft.com/office/drawing/2014/main" id="{8A7CA909-B4A6-2DDD-A5D6-E03CDC0DD8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07225" y="5195887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02" name="Line 33">
                <a:extLst>
                  <a:ext uri="{FF2B5EF4-FFF2-40B4-BE49-F238E27FC236}">
                    <a16:creationId xmlns:a16="http://schemas.microsoft.com/office/drawing/2014/main" id="{805367A0-AF38-5D92-E463-C7E8C7BA2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74025" y="5195887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03" name="Line 34">
                <a:extLst>
                  <a:ext uri="{FF2B5EF4-FFF2-40B4-BE49-F238E27FC236}">
                    <a16:creationId xmlns:a16="http://schemas.microsoft.com/office/drawing/2014/main" id="{E37DD863-B9C5-15A9-824E-4CF0A0EAE0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10400" y="5195887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04" name="Rectangle 42">
                <a:extLst>
                  <a:ext uri="{FF2B5EF4-FFF2-40B4-BE49-F238E27FC236}">
                    <a16:creationId xmlns:a16="http://schemas.microsoft.com/office/drawing/2014/main" id="{38BD6C7F-C027-9479-DE45-9ECC047A5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7225" y="5195887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2D9563-749A-4D55-98D5-99DF7E9F5934}"/>
              </a:ext>
            </a:extLst>
          </p:cNvPr>
          <p:cNvGrpSpPr>
            <a:grpSpLocks/>
          </p:cNvGrpSpPr>
          <p:nvPr/>
        </p:nvGrpSpPr>
        <p:grpSpPr bwMode="auto">
          <a:xfrm>
            <a:off x="990600" y="5103813"/>
            <a:ext cx="4146550" cy="306387"/>
            <a:chOff x="990601" y="5104376"/>
            <a:chExt cx="4146133" cy="306598"/>
          </a:xfrm>
        </p:grpSpPr>
        <p:grpSp>
          <p:nvGrpSpPr>
            <p:cNvPr id="23589" name="Group 84">
              <a:extLst>
                <a:ext uri="{FF2B5EF4-FFF2-40B4-BE49-F238E27FC236}">
                  <a16:creationId xmlns:a16="http://schemas.microsoft.com/office/drawing/2014/main" id="{CE9DE415-00E7-B8FB-AA49-23756827FA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0601" y="5105400"/>
              <a:ext cx="1066800" cy="305574"/>
              <a:chOff x="2495550" y="2590800"/>
              <a:chExt cx="1066800" cy="609600"/>
            </a:xfrm>
          </p:grpSpPr>
          <p:sp>
            <p:nvSpPr>
              <p:cNvPr id="23595" name="Line 25">
                <a:extLst>
                  <a:ext uri="{FF2B5EF4-FFF2-40B4-BE49-F238E27FC236}">
                    <a16:creationId xmlns:a16="http://schemas.microsoft.com/office/drawing/2014/main" id="{3746A5D7-3052-C28D-F213-4AD36646B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5550" y="2590800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6" name="Line 26">
                <a:extLst>
                  <a:ext uri="{FF2B5EF4-FFF2-40B4-BE49-F238E27FC236}">
                    <a16:creationId xmlns:a16="http://schemas.microsoft.com/office/drawing/2014/main" id="{BBE6DB63-574E-55E7-4396-85C95DDD43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2350" y="2590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7" name="Line 27">
                <a:extLst>
                  <a:ext uri="{FF2B5EF4-FFF2-40B4-BE49-F238E27FC236}">
                    <a16:creationId xmlns:a16="http://schemas.microsoft.com/office/drawing/2014/main" id="{BFC1FE44-D5D6-EA68-35AB-24B2E2D82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5550" y="2590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8" name="Rectangle 41">
                <a:extLst>
                  <a:ext uri="{FF2B5EF4-FFF2-40B4-BE49-F238E27FC236}">
                    <a16:creationId xmlns:a16="http://schemas.microsoft.com/office/drawing/2014/main" id="{D17223AC-B966-572A-5E5A-5011F826F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8950" y="2590800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590" name="Group 97">
              <a:extLst>
                <a:ext uri="{FF2B5EF4-FFF2-40B4-BE49-F238E27FC236}">
                  <a16:creationId xmlns:a16="http://schemas.microsoft.com/office/drawing/2014/main" id="{A07D22C5-506C-A2A2-69AD-AEAD9E2F28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9934" y="5104376"/>
              <a:ext cx="1066800" cy="305824"/>
              <a:chOff x="5543550" y="2590800"/>
              <a:chExt cx="1066800" cy="609600"/>
            </a:xfrm>
          </p:grpSpPr>
          <p:sp>
            <p:nvSpPr>
              <p:cNvPr id="23591" name="Line 32">
                <a:extLst>
                  <a:ext uri="{FF2B5EF4-FFF2-40B4-BE49-F238E27FC236}">
                    <a16:creationId xmlns:a16="http://schemas.microsoft.com/office/drawing/2014/main" id="{393C9901-B2E8-F8F9-F20A-60074FE7BE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3550" y="2590800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2" name="Line 33">
                <a:extLst>
                  <a:ext uri="{FF2B5EF4-FFF2-40B4-BE49-F238E27FC236}">
                    <a16:creationId xmlns:a16="http://schemas.microsoft.com/office/drawing/2014/main" id="{289B3930-609F-ECD1-2687-88FE6C2479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0350" y="2590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3" name="Line 34">
                <a:extLst>
                  <a:ext uri="{FF2B5EF4-FFF2-40B4-BE49-F238E27FC236}">
                    <a16:creationId xmlns:a16="http://schemas.microsoft.com/office/drawing/2014/main" id="{895FB335-B7D2-A65A-9A1C-98A4132114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3550" y="2590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4" name="Rectangle 42">
                <a:extLst>
                  <a:ext uri="{FF2B5EF4-FFF2-40B4-BE49-F238E27FC236}">
                    <a16:creationId xmlns:a16="http://schemas.microsoft.com/office/drawing/2014/main" id="{3238422F-F28D-58AA-1F82-AE4F6CEA6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3550" y="2590800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3562" name="Rectangle 6">
            <a:extLst>
              <a:ext uri="{FF2B5EF4-FFF2-40B4-BE49-F238E27FC236}">
                <a16:creationId xmlns:a16="http://schemas.microsoft.com/office/drawing/2014/main" id="{52032112-F47E-43D3-5ECB-332A04E3F8B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732B6475-32C4-FE46-82B0-705FC4FADE49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grpSp>
        <p:nvGrpSpPr>
          <p:cNvPr id="10" name="Group 9" descr="Idealized bandpass spectrum (rectangular pulses centered at frequencies -2 times omega sub c and +2 times omega sub c plus an idealized lowpass spectrum (rectangular pulse)">
            <a:extLst>
              <a:ext uri="{FF2B5EF4-FFF2-40B4-BE49-F238E27FC236}">
                <a16:creationId xmlns:a16="http://schemas.microsoft.com/office/drawing/2014/main" id="{B9CA89A6-9948-8FE5-D048-B54E81C69398}"/>
              </a:ext>
            </a:extLst>
          </p:cNvPr>
          <p:cNvGrpSpPr>
            <a:grpSpLocks/>
          </p:cNvGrpSpPr>
          <p:nvPr/>
        </p:nvGrpSpPr>
        <p:grpSpPr bwMode="auto">
          <a:xfrm>
            <a:off x="342900" y="4572000"/>
            <a:ext cx="8667750" cy="1557338"/>
            <a:chOff x="342438" y="4572000"/>
            <a:chExt cx="8668214" cy="1557006"/>
          </a:xfrm>
        </p:grpSpPr>
        <p:sp>
          <p:nvSpPr>
            <p:cNvPr id="23569" name="Line 17">
              <a:extLst>
                <a:ext uri="{FF2B5EF4-FFF2-40B4-BE49-F238E27FC236}">
                  <a16:creationId xmlns:a16="http://schemas.microsoft.com/office/drawing/2014/main" id="{4F40523F-2719-FACC-7437-5958EBA5E7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0054" y="5405498"/>
              <a:ext cx="853439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0" name="Text Box 18">
              <a:extLst>
                <a:ext uri="{FF2B5EF4-FFF2-40B4-BE49-F238E27FC236}">
                  <a16:creationId xmlns:a16="http://schemas.microsoft.com/office/drawing/2014/main" id="{9FD28F5E-069C-0709-0384-76D5EC7DF6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05852" y="5012852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</a:p>
          </p:txBody>
        </p:sp>
        <p:sp>
          <p:nvSpPr>
            <p:cNvPr id="23571" name="Text Box 20">
              <a:extLst>
                <a:ext uri="{FF2B5EF4-FFF2-40B4-BE49-F238E27FC236}">
                  <a16:creationId xmlns:a16="http://schemas.microsoft.com/office/drawing/2014/main" id="{46EC0D58-E068-0153-6763-BBE953E08F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702" y="5470052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0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572" name="Text Box 24">
              <a:extLst>
                <a:ext uri="{FF2B5EF4-FFF2-40B4-BE49-F238E27FC236}">
                  <a16:creationId xmlns:a16="http://schemas.microsoft.com/office/drawing/2014/main" id="{8C004E7D-AD18-22E8-9D67-49D722E80B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8520" y="5431963"/>
              <a:ext cx="12434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 </a:t>
              </a:r>
              <a:r>
                <a:rPr lang="en-US" altLang="en-US" sz="1800" b="0">
                  <a:solidFill>
                    <a:schemeClr val="tx1"/>
                  </a:solidFill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+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573" name="Text Box 28">
              <a:extLst>
                <a:ext uri="{FF2B5EF4-FFF2-40B4-BE49-F238E27FC236}">
                  <a16:creationId xmlns:a16="http://schemas.microsoft.com/office/drawing/2014/main" id="{703A5855-17AA-6F71-87CC-4F4F1061CE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8888" y="5395161"/>
              <a:ext cx="598477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574" name="Line 29">
              <a:extLst>
                <a:ext uri="{FF2B5EF4-FFF2-40B4-BE49-F238E27FC236}">
                  <a16:creationId xmlns:a16="http://schemas.microsoft.com/office/drawing/2014/main" id="{02FB5AB5-AA6C-652D-73B7-BFC6AE3A30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4200" y="5348871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5" name="Text Box 30">
              <a:extLst>
                <a:ext uri="{FF2B5EF4-FFF2-40B4-BE49-F238E27FC236}">
                  <a16:creationId xmlns:a16="http://schemas.microsoft.com/office/drawing/2014/main" id="{3A9E5192-9FDB-A27E-617D-DF30F3999F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1298" y="5762293"/>
              <a:ext cx="647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-w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3576" name="Text Box 31">
              <a:extLst>
                <a:ext uri="{FF2B5EF4-FFF2-40B4-BE49-F238E27FC236}">
                  <a16:creationId xmlns:a16="http://schemas.microsoft.com/office/drawing/2014/main" id="{7B5D4F7F-216F-2F25-FA65-134A9EC0D7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9681" y="5421581"/>
              <a:ext cx="517547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577" name="Text Box 35">
              <a:extLst>
                <a:ext uri="{FF2B5EF4-FFF2-40B4-BE49-F238E27FC236}">
                  <a16:creationId xmlns:a16="http://schemas.microsoft.com/office/drawing/2014/main" id="{ECC146E6-3655-C71E-BF71-442EC95453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3915" y="5411318"/>
              <a:ext cx="9993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- 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578" name="Line 36">
              <a:extLst>
                <a:ext uri="{FF2B5EF4-FFF2-40B4-BE49-F238E27FC236}">
                  <a16:creationId xmlns:a16="http://schemas.microsoft.com/office/drawing/2014/main" id="{43F2F16E-C39F-FF0F-F3AE-C0DE5E74E4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96002" y="5317652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9" name="Text Box 37">
              <a:extLst>
                <a:ext uri="{FF2B5EF4-FFF2-40B4-BE49-F238E27FC236}">
                  <a16:creationId xmlns:a16="http://schemas.microsoft.com/office/drawing/2014/main" id="{4164302B-62AF-1C1D-C418-6DB89081E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1202" y="5762293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3580" name="Line 36">
              <a:extLst>
                <a:ext uri="{FF2B5EF4-FFF2-40B4-BE49-F238E27FC236}">
                  <a16:creationId xmlns:a16="http://schemas.microsoft.com/office/drawing/2014/main" id="{BEAB8573-8922-ED69-232F-1CF56F0BB3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3800" y="5336382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1" name="Text Box 37">
              <a:extLst>
                <a:ext uri="{FF2B5EF4-FFF2-40B4-BE49-F238E27FC236}">
                  <a16:creationId xmlns:a16="http://schemas.microsoft.com/office/drawing/2014/main" id="{767063A3-5B5F-A68D-83A8-379AFD9382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1850" y="5762293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3582" name="Text Box 37">
              <a:extLst>
                <a:ext uri="{FF2B5EF4-FFF2-40B4-BE49-F238E27FC236}">
                  <a16:creationId xmlns:a16="http://schemas.microsoft.com/office/drawing/2014/main" id="{95EB9F7B-1C21-E1CE-065C-9DC83A3DDE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100" y="5715000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3583" name="Line 36">
              <a:extLst>
                <a:ext uri="{FF2B5EF4-FFF2-40B4-BE49-F238E27FC236}">
                  <a16:creationId xmlns:a16="http://schemas.microsoft.com/office/drawing/2014/main" id="{4ED28606-35AC-EF7C-412A-73AD7669B5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0" y="5317652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4" name="Text Box 35">
              <a:extLst>
                <a:ext uri="{FF2B5EF4-FFF2-40B4-BE49-F238E27FC236}">
                  <a16:creationId xmlns:a16="http://schemas.microsoft.com/office/drawing/2014/main" id="{DA3CC005-430A-8BC4-786B-83B92A31C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74364" y="5411318"/>
              <a:ext cx="9993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+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585" name="Text Box 24">
              <a:extLst>
                <a:ext uri="{FF2B5EF4-FFF2-40B4-BE49-F238E27FC236}">
                  <a16:creationId xmlns:a16="http://schemas.microsoft.com/office/drawing/2014/main" id="{71789D53-0807-CF96-18FA-838D3227F9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438" y="5425071"/>
              <a:ext cx="12434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</a:t>
              </a:r>
              <a:r>
                <a:rPr lang="en-US" altLang="en-US" sz="1800" b="0">
                  <a:solidFill>
                    <a:schemeClr val="tx1"/>
                  </a:solidFill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586" name="Line 19">
              <a:extLst>
                <a:ext uri="{FF2B5EF4-FFF2-40B4-BE49-F238E27FC236}">
                  <a16:creationId xmlns:a16="http://schemas.microsoft.com/office/drawing/2014/main" id="{2463B127-66B1-FC5B-D28D-65051F400F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603334" y="4636613"/>
              <a:ext cx="1" cy="7657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7" name="Line 22">
              <a:extLst>
                <a:ext uri="{FF2B5EF4-FFF2-40B4-BE49-F238E27FC236}">
                  <a16:creationId xmlns:a16="http://schemas.microsoft.com/office/drawing/2014/main" id="{A73401CD-844C-3829-EEF7-A3DAEA0B17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7138" y="4792726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8" name="Text Box 23">
              <a:extLst>
                <a:ext uri="{FF2B5EF4-FFF2-40B4-BE49-F238E27FC236}">
                  <a16:creationId xmlns:a16="http://schemas.microsoft.com/office/drawing/2014/main" id="{D91DAD31-230E-9754-EDB6-FC3BFCA24F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1397" y="4572000"/>
              <a:ext cx="508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½</a:t>
              </a:r>
            </a:p>
          </p:txBody>
        </p:sp>
      </p:grpSp>
      <p:sp>
        <p:nvSpPr>
          <p:cNvPr id="23564" name="Text Box 6">
            <a:extLst>
              <a:ext uri="{FF2B5EF4-FFF2-40B4-BE49-F238E27FC236}">
                <a16:creationId xmlns:a16="http://schemas.microsoft.com/office/drawing/2014/main" id="{74118517-5C49-1FE7-71A2-B535271B09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2538" y="6429375"/>
            <a:ext cx="1852612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Homework 0.2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DDC5D4C-9A3A-7381-516C-12668C8DB4D9}"/>
              </a:ext>
            </a:extLst>
          </p:cNvPr>
          <p:cNvSpPr txBox="1"/>
          <p:nvPr/>
        </p:nvSpPr>
        <p:spPr>
          <a:xfrm>
            <a:off x="4114800" y="5786438"/>
            <a:ext cx="914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keep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550E458-E8E2-1130-E9D4-D67CA540D597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4343400"/>
            <a:ext cx="7340600" cy="461963"/>
            <a:chOff x="399417" y="228600"/>
            <a:chExt cx="7340600" cy="461665"/>
          </a:xfrm>
        </p:grpSpPr>
        <p:sp>
          <p:nvSpPr>
            <p:cNvPr id="23567" name="TextBox 393">
              <a:extLst>
                <a:ext uri="{FF2B5EF4-FFF2-40B4-BE49-F238E27FC236}">
                  <a16:creationId xmlns:a16="http://schemas.microsoft.com/office/drawing/2014/main" id="{6292EC64-931F-03FC-6C5A-6545C4D249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417" y="228600"/>
              <a:ext cx="1320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rgbClr val="FF0000"/>
                  </a:solidFill>
                </a:rPr>
                <a:t>attenuate</a:t>
              </a:r>
            </a:p>
          </p:txBody>
        </p:sp>
        <p:sp>
          <p:nvSpPr>
            <p:cNvPr id="23568" name="TextBox 394">
              <a:extLst>
                <a:ext uri="{FF2B5EF4-FFF2-40B4-BE49-F238E27FC236}">
                  <a16:creationId xmlns:a16="http://schemas.microsoft.com/office/drawing/2014/main" id="{D7D81C4A-4A3D-EF6E-05D6-2D5D6A6F12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19217" y="228600"/>
              <a:ext cx="1320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rgbClr val="FF0000"/>
                  </a:solidFill>
                </a:rPr>
                <a:t>attenuate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p" autoUpdateAnimBg="0"/>
      <p:bldP spid="59" grpId="0"/>
      <p:bldP spid="77" grpId="0"/>
      <p:bldP spid="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F78B8D90-5581-C6A2-B9F0-575B87F49E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Amplitude Modulation by Sine</a:t>
            </a:r>
          </a:p>
        </p:txBody>
      </p:sp>
      <p:sp>
        <p:nvSpPr>
          <p:cNvPr id="3077" name="Rectangle 3">
            <a:extLst>
              <a:ext uri="{FF2B5EF4-FFF2-40B4-BE49-F238E27FC236}">
                <a16:creationId xmlns:a16="http://schemas.microsoft.com/office/drawing/2014/main" id="{BA58EE2C-2E56-49D4-7BFC-6AAA10DE70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6096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y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=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sin(</a:t>
            </a:r>
            <a:r>
              <a:rPr lang="en-US" altLang="en-US" b="0" i="1">
                <a:solidFill>
                  <a:schemeClr val="tx1"/>
                </a:solidFill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="0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</a:p>
        </p:txBody>
      </p:sp>
      <p:sp>
        <p:nvSpPr>
          <p:cNvPr id="25603" name="Text Box 2073">
            <a:extLst>
              <a:ext uri="{FF2B5EF4-FFF2-40B4-BE49-F238E27FC236}">
                <a16:creationId xmlns:a16="http://schemas.microsoft.com/office/drawing/2014/main" id="{42B540AA-6ED7-44A2-BB6D-A411C4E54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Amplitude Modulation</a:t>
            </a:r>
          </a:p>
        </p:txBody>
      </p:sp>
      <p:sp>
        <p:nvSpPr>
          <p:cNvPr id="49" name="Rectangle 3">
            <a:extLst>
              <a:ext uri="{FF2B5EF4-FFF2-40B4-BE49-F238E27FC236}">
                <a16:creationId xmlns:a16="http://schemas.microsoft.com/office/drawing/2014/main" id="{8E3A0165-92F3-E11C-DA94-0683421EE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5908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ts val="1200"/>
              </a:spcBef>
              <a:buFontTx/>
              <a:buNone/>
            </a:pPr>
            <a:r>
              <a:rPr lang="en-US" altLang="en-US"/>
              <a:t>Assume </a:t>
            </a:r>
            <a:r>
              <a:rPr lang="en-US" altLang="en-US" i="1"/>
              <a:t>x</a:t>
            </a:r>
            <a:r>
              <a:rPr lang="en-US" altLang="en-US" i="1" baseline="-25000"/>
              <a:t>2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is ideal lowpass signal with bandwidth 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 baseline="-25000"/>
              <a:t>2 </a:t>
            </a:r>
            <a:r>
              <a:rPr lang="en-US" altLang="en-US"/>
              <a:t>&lt; 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 i="1" baseline="-25000"/>
              <a:t>c</a:t>
            </a:r>
            <a:endParaRPr lang="en-US" altLang="en-US"/>
          </a:p>
        </p:txBody>
      </p:sp>
      <p:sp>
        <p:nvSpPr>
          <p:cNvPr id="50" name="Rectangle 3">
            <a:extLst>
              <a:ext uri="{FF2B5EF4-FFF2-40B4-BE49-F238E27FC236}">
                <a16:creationId xmlns:a16="http://schemas.microsoft.com/office/drawing/2014/main" id="{85BE34DF-95A9-8F6C-CA55-A22F80A57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105400"/>
            <a:ext cx="830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FontTx/>
              <a:buNone/>
            </a:pPr>
            <a:r>
              <a:rPr lang="en-US" altLang="en-US"/>
              <a:t>Amplitude modulation doubles baseband bandwidth of 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 i="1" baseline="-25000"/>
              <a:t>2</a:t>
            </a:r>
            <a:endParaRPr lang="en-US" altLang="en-US" i="1"/>
          </a:p>
          <a:p>
            <a:pPr lvl="1">
              <a:spcBef>
                <a:spcPts val="600"/>
              </a:spcBef>
              <a:buFontTx/>
              <a:buNone/>
            </a:pPr>
            <a:r>
              <a:rPr lang="en-US" altLang="en-US" i="1"/>
              <a:t>Y</a:t>
            </a:r>
            <a:r>
              <a:rPr lang="en-US" altLang="en-US" i="1" baseline="-25000"/>
              <a:t>2</a:t>
            </a:r>
            <a:r>
              <a:rPr lang="en-US" altLang="en-US"/>
              <a:t>(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/>
              <a:t>) is </a:t>
            </a:r>
            <a:r>
              <a:rPr lang="en-US" altLang="en-US" i="1"/>
              <a:t>imaginary-valued </a:t>
            </a:r>
            <a:r>
              <a:rPr lang="en-US" altLang="en-US"/>
              <a:t>if </a:t>
            </a:r>
            <a:r>
              <a:rPr lang="en-US" altLang="en-US" i="1"/>
              <a:t>X</a:t>
            </a:r>
            <a:r>
              <a:rPr lang="en-US" altLang="en-US" i="1" baseline="-25000"/>
              <a:t>2</a:t>
            </a:r>
            <a:r>
              <a:rPr lang="en-US" altLang="en-US"/>
              <a:t>(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/>
              <a:t>) is real-valued</a:t>
            </a:r>
            <a:endParaRPr lang="en-US" altLang="en-US" sz="2000"/>
          </a:p>
        </p:txBody>
      </p:sp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FBF4BBDA-B20E-618E-A2D7-A8F786E2ABB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1981200"/>
          <a:ext cx="4965700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13100" imgH="393700" progId="Equation.3">
                  <p:embed/>
                </p:oleObj>
              </mc:Choice>
              <mc:Fallback>
                <p:oleObj name="Equation" r:id="rId2" imgW="3213100" imgH="3937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981200"/>
                        <a:ext cx="4965700" cy="608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>
            <a:extLst>
              <a:ext uri="{FF2B5EF4-FFF2-40B4-BE49-F238E27FC236}">
                <a16:creationId xmlns:a16="http://schemas.microsoft.com/office/drawing/2014/main" id="{7E6107EB-E71C-0ECB-778F-F8B220E6117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69000" y="1955800"/>
          <a:ext cx="2886075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66900" imgH="393700" progId="Equation.3">
                  <p:embed/>
                </p:oleObj>
              </mc:Choice>
              <mc:Fallback>
                <p:oleObj name="Equation" r:id="rId4" imgW="1866900" imgH="39370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0" y="1955800"/>
                        <a:ext cx="2886075" cy="608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 descr="Idealized lowpass spectrum (rectangular pulse)">
            <a:extLst>
              <a:ext uri="{FF2B5EF4-FFF2-40B4-BE49-F238E27FC236}">
                <a16:creationId xmlns:a16="http://schemas.microsoft.com/office/drawing/2014/main" id="{D75BC856-EF3A-E540-0C05-1ACB96D05541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2971800"/>
            <a:ext cx="2743200" cy="1752600"/>
            <a:chOff x="457200" y="2971800"/>
            <a:chExt cx="2743200" cy="1752601"/>
          </a:xfrm>
        </p:grpSpPr>
        <p:sp>
          <p:nvSpPr>
            <p:cNvPr id="25644" name="Text Box 33">
              <a:extLst>
                <a:ext uri="{FF2B5EF4-FFF2-40B4-BE49-F238E27FC236}">
                  <a16:creationId xmlns:a16="http://schemas.microsoft.com/office/drawing/2014/main" id="{0472EDFB-F07E-F6EF-F7BB-EE842A7AB5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200" y="4281487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5645" name="Line 34">
              <a:extLst>
                <a:ext uri="{FF2B5EF4-FFF2-40B4-BE49-F238E27FC236}">
                  <a16:creationId xmlns:a16="http://schemas.microsoft.com/office/drawing/2014/main" id="{6FB67A2A-4852-FAC5-1655-B83CE9CCC3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800" y="4343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6" name="Line 35">
              <a:extLst>
                <a:ext uri="{FF2B5EF4-FFF2-40B4-BE49-F238E27FC236}">
                  <a16:creationId xmlns:a16="http://schemas.microsoft.com/office/drawing/2014/main" id="{405FA5BB-2D28-8579-DAAA-6A4AAF4B7F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81200" y="29718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7" name="Line 36">
              <a:extLst>
                <a:ext uri="{FF2B5EF4-FFF2-40B4-BE49-F238E27FC236}">
                  <a16:creationId xmlns:a16="http://schemas.microsoft.com/office/drawing/2014/main" id="{CA2B376D-13E9-E87B-6144-966271D1EC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800" y="3124200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8" name="Line 37">
              <a:extLst>
                <a:ext uri="{FF2B5EF4-FFF2-40B4-BE49-F238E27FC236}">
                  <a16:creationId xmlns:a16="http://schemas.microsoft.com/office/drawing/2014/main" id="{FB47BD64-344A-608A-896C-2029F47B36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4600" y="3124200"/>
              <a:ext cx="0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9" name="Line 38">
              <a:extLst>
                <a:ext uri="{FF2B5EF4-FFF2-40B4-BE49-F238E27FC236}">
                  <a16:creationId xmlns:a16="http://schemas.microsoft.com/office/drawing/2014/main" id="{08EB93E5-6EC8-F16D-A5DC-73B56954E2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800" y="3124200"/>
              <a:ext cx="0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0" name="Text Box 39">
              <a:extLst>
                <a:ext uri="{FF2B5EF4-FFF2-40B4-BE49-F238E27FC236}">
                  <a16:creationId xmlns:a16="http://schemas.microsoft.com/office/drawing/2014/main" id="{B5F87A91-53FE-EB2A-A69E-424E43EEC4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8800" y="4357688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0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51" name="Text Box 40">
              <a:extLst>
                <a:ext uri="{FF2B5EF4-FFF2-40B4-BE49-F238E27FC236}">
                  <a16:creationId xmlns:a16="http://schemas.microsoft.com/office/drawing/2014/main" id="{BA988645-CFE1-8130-1661-4EB1A36868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7000" y="2971800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52" name="Text Box 41">
              <a:extLst>
                <a:ext uri="{FF2B5EF4-FFF2-40B4-BE49-F238E27FC236}">
                  <a16:creationId xmlns:a16="http://schemas.microsoft.com/office/drawing/2014/main" id="{2DA5E59A-D800-A266-9C03-D509946A6F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6000" y="4343400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53" name="Text Box 42">
              <a:extLst>
                <a:ext uri="{FF2B5EF4-FFF2-40B4-BE49-F238E27FC236}">
                  <a16:creationId xmlns:a16="http://schemas.microsoft.com/office/drawing/2014/main" id="{1384937E-CC8E-13B3-03A4-D52A67E7E9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00" y="4343400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54" name="Text Box 43">
              <a:extLst>
                <a:ext uri="{FF2B5EF4-FFF2-40B4-BE49-F238E27FC236}">
                  <a16:creationId xmlns:a16="http://schemas.microsoft.com/office/drawing/2014/main" id="{3BF59E6B-7AA5-1AED-95A7-094571B35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" y="3124200"/>
              <a:ext cx="10668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</p:grpSp>
      <p:grpSp>
        <p:nvGrpSpPr>
          <p:cNvPr id="23563" name="Group 1" descr="Idealized bandpass spectrum (rectangular pulses centered at frequencies -omega sub c and +omega sub c">
            <a:extLst>
              <a:ext uri="{FF2B5EF4-FFF2-40B4-BE49-F238E27FC236}">
                <a16:creationId xmlns:a16="http://schemas.microsoft.com/office/drawing/2014/main" id="{10FAD7EB-9F29-6C96-BACF-3A657F39692E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3124200"/>
            <a:ext cx="5507038" cy="1981200"/>
            <a:chOff x="3276600" y="2971800"/>
            <a:chExt cx="5507037" cy="1981200"/>
          </a:xfrm>
        </p:grpSpPr>
        <p:sp>
          <p:nvSpPr>
            <p:cNvPr id="25613" name="Rectangle 2">
              <a:extLst>
                <a:ext uri="{FF2B5EF4-FFF2-40B4-BE49-F238E27FC236}">
                  <a16:creationId xmlns:a16="http://schemas.microsoft.com/office/drawing/2014/main" id="{F4F5F2AD-7C82-5EA5-1F9D-EE2B61350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712" y="4191000"/>
              <a:ext cx="533400" cy="6096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14" name="Rectangle 3">
              <a:extLst>
                <a:ext uri="{FF2B5EF4-FFF2-40B4-BE49-F238E27FC236}">
                  <a16:creationId xmlns:a16="http://schemas.microsoft.com/office/drawing/2014/main" id="{3F5E0A77-21E0-9C03-CE83-0ECD490C7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3412" y="3581400"/>
              <a:ext cx="533400" cy="6096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15" name="Line 7">
              <a:extLst>
                <a:ext uri="{FF2B5EF4-FFF2-40B4-BE49-F238E27FC236}">
                  <a16:creationId xmlns:a16="http://schemas.microsoft.com/office/drawing/2014/main" id="{3D15AA9B-CAB5-437D-2C19-08AB4A8846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0900" y="4191000"/>
              <a:ext cx="5181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6" name="Text Box 8">
              <a:extLst>
                <a:ext uri="{FF2B5EF4-FFF2-40B4-BE49-F238E27FC236}">
                  <a16:creationId xmlns:a16="http://schemas.microsoft.com/office/drawing/2014/main" id="{711DAFF7-09C2-E706-9432-8DECAB7DAE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29612" y="4191000"/>
              <a:ext cx="45402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5617" name="Line 9">
              <a:extLst>
                <a:ext uri="{FF2B5EF4-FFF2-40B4-BE49-F238E27FC236}">
                  <a16:creationId xmlns:a16="http://schemas.microsoft.com/office/drawing/2014/main" id="{4B2703AF-3D35-B0F2-5B26-D2A28BE0BF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19800" y="34290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8" name="Text Box 10">
              <a:extLst>
                <a:ext uri="{FF2B5EF4-FFF2-40B4-BE49-F238E27FC236}">
                  <a16:creationId xmlns:a16="http://schemas.microsoft.com/office/drawing/2014/main" id="{C1F44392-6A37-5277-8C45-A3C276FE93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8800" y="2971800"/>
              <a:ext cx="1014412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Y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5619" name="Line 11">
              <a:extLst>
                <a:ext uri="{FF2B5EF4-FFF2-40B4-BE49-F238E27FC236}">
                  <a16:creationId xmlns:a16="http://schemas.microsoft.com/office/drawing/2014/main" id="{E28D2957-334C-4FDF-0CB4-20BB5DAB2F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3600" y="35814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0" name="Text Box 12">
              <a:extLst>
                <a:ext uri="{FF2B5EF4-FFF2-40B4-BE49-F238E27FC236}">
                  <a16:creationId xmlns:a16="http://schemas.microsoft.com/office/drawing/2014/main" id="{AC6EE231-CF7B-67AE-52FC-29792824FF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900" y="3329384"/>
              <a:ext cx="508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 i="1">
                  <a:solidFill>
                    <a:schemeClr val="tx1"/>
                  </a:solidFill>
                </a:rPr>
                <a:t>j</a:t>
              </a:r>
              <a:r>
                <a:rPr lang="en-US" altLang="en-US" sz="1800" b="0" i="1">
                  <a:solidFill>
                    <a:schemeClr val="tx1"/>
                  </a:solidFill>
                </a:rPr>
                <a:t> ½</a:t>
              </a:r>
            </a:p>
          </p:txBody>
        </p:sp>
        <p:sp>
          <p:nvSpPr>
            <p:cNvPr id="25621" name="Text Box 13">
              <a:extLst>
                <a:ext uri="{FF2B5EF4-FFF2-40B4-BE49-F238E27FC236}">
                  <a16:creationId xmlns:a16="http://schemas.microsoft.com/office/drawing/2014/main" id="{3C7178C0-D03A-D88E-7165-58399B879C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76600" y="4191000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–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22" name="Line 14">
              <a:extLst>
                <a:ext uri="{FF2B5EF4-FFF2-40B4-BE49-F238E27FC236}">
                  <a16:creationId xmlns:a16="http://schemas.microsoft.com/office/drawing/2014/main" id="{EAEFF189-99B1-DB20-0E0D-FCB5EC0C8B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300" y="3581400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3" name="Line 15">
              <a:extLst>
                <a:ext uri="{FF2B5EF4-FFF2-40B4-BE49-F238E27FC236}">
                  <a16:creationId xmlns:a16="http://schemas.microsoft.com/office/drawing/2014/main" id="{E97A541E-FF26-F0F7-B586-BCCBBF33AA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1100" y="35814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4" name="Line 16">
              <a:extLst>
                <a:ext uri="{FF2B5EF4-FFF2-40B4-BE49-F238E27FC236}">
                  <a16:creationId xmlns:a16="http://schemas.microsoft.com/office/drawing/2014/main" id="{77C08781-E995-742B-AAA9-5B8C69459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300" y="35814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5" name="Text Box 17">
              <a:extLst>
                <a:ext uri="{FF2B5EF4-FFF2-40B4-BE49-F238E27FC236}">
                  <a16:creationId xmlns:a16="http://schemas.microsoft.com/office/drawing/2014/main" id="{84A64BE3-90AE-BB47-9B2D-837366C0AA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3900" y="4191000"/>
              <a:ext cx="1104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+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26" name="Line 18">
              <a:extLst>
                <a:ext uri="{FF2B5EF4-FFF2-40B4-BE49-F238E27FC236}">
                  <a16:creationId xmlns:a16="http://schemas.microsoft.com/office/drawing/2014/main" id="{C4A201B2-FAD4-5C0E-2775-8787C97B90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7700" y="41148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7" name="Text Box 19">
              <a:extLst>
                <a:ext uri="{FF2B5EF4-FFF2-40B4-BE49-F238E27FC236}">
                  <a16:creationId xmlns:a16="http://schemas.microsoft.com/office/drawing/2014/main" id="{35DEF6E7-5839-082E-BE4D-7D1A84CED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52900" y="4419600"/>
              <a:ext cx="647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5628" name="Text Box 20">
              <a:extLst>
                <a:ext uri="{FF2B5EF4-FFF2-40B4-BE49-F238E27FC236}">
                  <a16:creationId xmlns:a16="http://schemas.microsoft.com/office/drawing/2014/main" id="{B2011154-97FE-639A-BAA9-926CD00BD5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00800" y="3835400"/>
              <a:ext cx="9525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–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29" name="Line 21">
              <a:extLst>
                <a:ext uri="{FF2B5EF4-FFF2-40B4-BE49-F238E27FC236}">
                  <a16:creationId xmlns:a16="http://schemas.microsoft.com/office/drawing/2014/main" id="{53F540F0-BDC5-3CE1-537E-3A84C3EE2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2300" y="4787900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0" name="Line 22">
              <a:extLst>
                <a:ext uri="{FF2B5EF4-FFF2-40B4-BE49-F238E27FC236}">
                  <a16:creationId xmlns:a16="http://schemas.microsoft.com/office/drawing/2014/main" id="{A644B292-8C25-73DB-CB61-EB58E992A2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39100" y="41783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1" name="Line 23">
              <a:extLst>
                <a:ext uri="{FF2B5EF4-FFF2-40B4-BE49-F238E27FC236}">
                  <a16:creationId xmlns:a16="http://schemas.microsoft.com/office/drawing/2014/main" id="{2CACC01A-2F71-3291-0032-7F02714076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2300" y="41783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2" name="Text Box 24">
              <a:extLst>
                <a:ext uri="{FF2B5EF4-FFF2-40B4-BE49-F238E27FC236}">
                  <a16:creationId xmlns:a16="http://schemas.microsoft.com/office/drawing/2014/main" id="{9E2DAAF5-E957-7ED4-ABEC-A1C5503B31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1900" y="3835400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+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33" name="Line 25">
              <a:extLst>
                <a:ext uri="{FF2B5EF4-FFF2-40B4-BE49-F238E27FC236}">
                  <a16:creationId xmlns:a16="http://schemas.microsoft.com/office/drawing/2014/main" id="{80355425-8879-9EB6-2567-33D67B42D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5700" y="41402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4" name="Text Box 26">
              <a:extLst>
                <a:ext uri="{FF2B5EF4-FFF2-40B4-BE49-F238E27FC236}">
                  <a16:creationId xmlns:a16="http://schemas.microsoft.com/office/drawing/2014/main" id="{F730FA89-72DD-28F7-E60A-1E248A39AD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75500" y="3632200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5635" name="Text Box 27">
              <a:extLst>
                <a:ext uri="{FF2B5EF4-FFF2-40B4-BE49-F238E27FC236}">
                  <a16:creationId xmlns:a16="http://schemas.microsoft.com/office/drawing/2014/main" id="{9F24F854-AE87-A2F8-2AB3-C736E10347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70675" y="3125788"/>
              <a:ext cx="162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-j ½X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 - 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5636" name="Text Box 28">
              <a:extLst>
                <a:ext uri="{FF2B5EF4-FFF2-40B4-BE49-F238E27FC236}">
                  <a16:creationId xmlns:a16="http://schemas.microsoft.com/office/drawing/2014/main" id="{A31337BC-C9BB-86DD-6332-BE3D501AB7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6012" y="3122613"/>
              <a:ext cx="15779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j ½X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 + 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5637" name="Line 29">
              <a:extLst>
                <a:ext uri="{FF2B5EF4-FFF2-40B4-BE49-F238E27FC236}">
                  <a16:creationId xmlns:a16="http://schemas.microsoft.com/office/drawing/2014/main" id="{AAE81899-76D5-E8B5-9CBF-150E4BDAF3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19800" y="41910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8" name="Text Box 30">
              <a:extLst>
                <a:ext uri="{FF2B5EF4-FFF2-40B4-BE49-F238E27FC236}">
                  <a16:creationId xmlns:a16="http://schemas.microsoft.com/office/drawing/2014/main" id="{B6182610-58F2-6A95-753D-872B2C947C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4575" y="4583113"/>
              <a:ext cx="7556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 i="1">
                  <a:solidFill>
                    <a:schemeClr val="tx1"/>
                  </a:solidFill>
                </a:rPr>
                <a:t>-j</a:t>
              </a:r>
              <a:r>
                <a:rPr lang="en-US" altLang="en-US" sz="1800" b="0" i="1">
                  <a:solidFill>
                    <a:schemeClr val="tx1"/>
                  </a:solidFill>
                </a:rPr>
                <a:t> ½</a:t>
              </a:r>
            </a:p>
          </p:txBody>
        </p:sp>
        <p:sp>
          <p:nvSpPr>
            <p:cNvPr id="25639" name="Line 31">
              <a:extLst>
                <a:ext uri="{FF2B5EF4-FFF2-40B4-BE49-F238E27FC236}">
                  <a16:creationId xmlns:a16="http://schemas.microsoft.com/office/drawing/2014/main" id="{A28AB87C-0B85-1B4A-1933-C85AA7B0FE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3600" y="47752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0" name="Line 45">
              <a:extLst>
                <a:ext uri="{FF2B5EF4-FFF2-40B4-BE49-F238E27FC236}">
                  <a16:creationId xmlns:a16="http://schemas.microsoft.com/office/drawing/2014/main" id="{B778845B-F1E7-965B-97BA-3782F1C039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500812" y="4419600"/>
              <a:ext cx="762000" cy="0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1" name="Line 46">
              <a:extLst>
                <a:ext uri="{FF2B5EF4-FFF2-40B4-BE49-F238E27FC236}">
                  <a16:creationId xmlns:a16="http://schemas.microsoft.com/office/drawing/2014/main" id="{5303F37F-22BC-6B2F-ED96-6C3A0D58CC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272212" y="4038600"/>
              <a:ext cx="228600" cy="381000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2" name="Line 48">
              <a:extLst>
                <a:ext uri="{FF2B5EF4-FFF2-40B4-BE49-F238E27FC236}">
                  <a16:creationId xmlns:a16="http://schemas.microsoft.com/office/drawing/2014/main" id="{571BA2DA-07D6-C949-5E55-9B4770E2A3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8212" y="3810000"/>
              <a:ext cx="381000" cy="76200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3" name="Text Box 43">
              <a:extLst>
                <a:ext uri="{FF2B5EF4-FFF2-40B4-BE49-F238E27FC236}">
                  <a16:creationId xmlns:a16="http://schemas.microsoft.com/office/drawing/2014/main" id="{22F35A47-0C78-8273-3B91-6DD313D001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4952" y="3646636"/>
              <a:ext cx="2057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>
                  <a:solidFill>
                    <a:srgbClr val="6600FF"/>
                  </a:solidFill>
                </a:rPr>
                <a:t>lower sidebands</a:t>
              </a:r>
            </a:p>
          </p:txBody>
        </p:sp>
      </p:grpSp>
      <p:sp>
        <p:nvSpPr>
          <p:cNvPr id="56" name="Text Box 6">
            <a:extLst>
              <a:ext uri="{FF2B5EF4-FFF2-40B4-BE49-F238E27FC236}">
                <a16:creationId xmlns:a16="http://schemas.microsoft.com/office/drawing/2014/main" id="{4000D2E9-62B4-2BB0-5876-E0EC3F4186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1524000"/>
            <a:ext cx="3343275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See Slides 1-15, 3-6 and 15-6</a:t>
            </a:r>
          </a:p>
        </p:txBody>
      </p:sp>
      <p:sp>
        <p:nvSpPr>
          <p:cNvPr id="25611" name="Rectangle 6">
            <a:extLst>
              <a:ext uri="{FF2B5EF4-FFF2-40B4-BE49-F238E27FC236}">
                <a16:creationId xmlns:a16="http://schemas.microsoft.com/office/drawing/2014/main" id="{1A8E4F33-32E9-E5B0-BAFC-5DB77B6F510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1-</a:t>
            </a:r>
            <a:fld id="{519B9A2E-991F-0D42-9616-1AF849CF33D0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5612" name="Text Box 6">
            <a:extLst>
              <a:ext uri="{FF2B5EF4-FFF2-40B4-BE49-F238E27FC236}">
                <a16:creationId xmlns:a16="http://schemas.microsoft.com/office/drawing/2014/main" id="{4E4C29B0-E8F0-8FEB-9376-04A3A69C7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2538" y="6429375"/>
            <a:ext cx="1852612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Homework 0.1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p" autoUpdateAnimBg="0"/>
      <p:bldP spid="49" grpId="0" build="p" autoUpdateAnimBg="0"/>
      <p:bldP spid="50" grpId="0" build="p" autoUpdateAnimBg="0"/>
      <p:bldP spid="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BFE63DEF-0D90-9D53-0410-FAF4C53DC7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Amplitude Demodulation by Sine</a:t>
            </a:r>
          </a:p>
        </p:txBody>
      </p:sp>
      <p:sp>
        <p:nvSpPr>
          <p:cNvPr id="3077" name="Rectangle 3">
            <a:extLst>
              <a:ext uri="{FF2B5EF4-FFF2-40B4-BE49-F238E27FC236}">
                <a16:creationId xmlns:a16="http://schemas.microsoft.com/office/drawing/2014/main" id="{E2626626-CB89-675D-153F-B3183787B9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6096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How to recover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from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y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=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sin(</a:t>
            </a:r>
            <a:r>
              <a:rPr lang="en-US" altLang="en-US" b="0" i="1">
                <a:solidFill>
                  <a:schemeClr val="tx1"/>
                </a:solidFill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="0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?</a:t>
            </a:r>
          </a:p>
        </p:txBody>
      </p:sp>
      <p:sp>
        <p:nvSpPr>
          <p:cNvPr id="26627" name="Text Box 2073">
            <a:extLst>
              <a:ext uri="{FF2B5EF4-FFF2-40B4-BE49-F238E27FC236}">
                <a16:creationId xmlns:a16="http://schemas.microsoft.com/office/drawing/2014/main" id="{6DAB7B81-3FB3-8BC1-727A-97CEE86FC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Sinusoidal Amplitude Modulation</a:t>
            </a:r>
          </a:p>
        </p:txBody>
      </p:sp>
      <p:grpSp>
        <p:nvGrpSpPr>
          <p:cNvPr id="11" name="Group 10" descr="Idealized bandpass spectrum (rectangular pulses centered at frequencies -omega sub c and +omega sub c">
            <a:extLst>
              <a:ext uri="{FF2B5EF4-FFF2-40B4-BE49-F238E27FC236}">
                <a16:creationId xmlns:a16="http://schemas.microsoft.com/office/drawing/2014/main" id="{F760670A-1C15-2B3E-7FAB-970D35A7F5CA}"/>
              </a:ext>
            </a:extLst>
          </p:cNvPr>
          <p:cNvGrpSpPr>
            <a:grpSpLocks/>
          </p:cNvGrpSpPr>
          <p:nvPr/>
        </p:nvGrpSpPr>
        <p:grpSpPr bwMode="auto">
          <a:xfrm>
            <a:off x="1866900" y="1984375"/>
            <a:ext cx="5507038" cy="1981200"/>
            <a:chOff x="1866899" y="1985021"/>
            <a:chExt cx="5507038" cy="1981200"/>
          </a:xfrm>
        </p:grpSpPr>
        <p:sp>
          <p:nvSpPr>
            <p:cNvPr id="26677" name="Line 7">
              <a:extLst>
                <a:ext uri="{FF2B5EF4-FFF2-40B4-BE49-F238E27FC236}">
                  <a16:creationId xmlns:a16="http://schemas.microsoft.com/office/drawing/2014/main" id="{105E3683-12E2-6F5A-5EC3-AA4E2079A3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199" y="3204221"/>
              <a:ext cx="51816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8" name="Text Box 8">
              <a:extLst>
                <a:ext uri="{FF2B5EF4-FFF2-40B4-BE49-F238E27FC236}">
                  <a16:creationId xmlns:a16="http://schemas.microsoft.com/office/drawing/2014/main" id="{5142275C-3B5A-D0FD-D6D0-C9BAE83FBE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19912" y="3204221"/>
              <a:ext cx="45402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6679" name="Line 9">
              <a:extLst>
                <a:ext uri="{FF2B5EF4-FFF2-40B4-BE49-F238E27FC236}">
                  <a16:creationId xmlns:a16="http://schemas.microsoft.com/office/drawing/2014/main" id="{6F497655-653D-1523-EC5F-8CDA6592A4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610099" y="2442221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0" name="Text Box 10">
              <a:extLst>
                <a:ext uri="{FF2B5EF4-FFF2-40B4-BE49-F238E27FC236}">
                  <a16:creationId xmlns:a16="http://schemas.microsoft.com/office/drawing/2014/main" id="{71193A7C-BD35-4790-A621-66F84EEFD7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9099" y="1985021"/>
              <a:ext cx="1014412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Y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6681" name="Line 11">
              <a:extLst>
                <a:ext uri="{FF2B5EF4-FFF2-40B4-BE49-F238E27FC236}">
                  <a16:creationId xmlns:a16="http://schemas.microsoft.com/office/drawing/2014/main" id="{2318A238-727A-6FDF-68B4-51B99567BE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3899" y="2594621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2" name="Text Box 12">
              <a:extLst>
                <a:ext uri="{FF2B5EF4-FFF2-40B4-BE49-F238E27FC236}">
                  <a16:creationId xmlns:a16="http://schemas.microsoft.com/office/drawing/2014/main" id="{454B6EB8-E8FD-38CC-70F5-AAF4500A10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3599" y="2374514"/>
              <a:ext cx="508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½ j</a:t>
              </a:r>
            </a:p>
          </p:txBody>
        </p:sp>
        <p:sp>
          <p:nvSpPr>
            <p:cNvPr id="26683" name="Text Box 13">
              <a:extLst>
                <a:ext uri="{FF2B5EF4-FFF2-40B4-BE49-F238E27FC236}">
                  <a16:creationId xmlns:a16="http://schemas.microsoft.com/office/drawing/2014/main" id="{FA4318FB-58E4-2293-AC75-C78705C512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6899" y="3204221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–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6684" name="Line 15">
              <a:extLst>
                <a:ext uri="{FF2B5EF4-FFF2-40B4-BE49-F238E27FC236}">
                  <a16:creationId xmlns:a16="http://schemas.microsoft.com/office/drawing/2014/main" id="{21E154A7-A7BA-33AE-2E65-0A50F3FAFF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1399" y="2594621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6685" name="Group 3">
              <a:extLst>
                <a:ext uri="{FF2B5EF4-FFF2-40B4-BE49-F238E27FC236}">
                  <a16:creationId xmlns:a16="http://schemas.microsoft.com/office/drawing/2014/main" id="{7E4E70A9-A051-4C0D-FEB4-0B1DA45CA2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14599" y="2594621"/>
              <a:ext cx="1066800" cy="609600"/>
              <a:chOff x="2514599" y="2594621"/>
              <a:chExt cx="1066800" cy="609600"/>
            </a:xfrm>
          </p:grpSpPr>
          <p:sp>
            <p:nvSpPr>
              <p:cNvPr id="26703" name="Rectangle 3">
                <a:extLst>
                  <a:ext uri="{FF2B5EF4-FFF2-40B4-BE49-F238E27FC236}">
                    <a16:creationId xmlns:a16="http://schemas.microsoft.com/office/drawing/2014/main" id="{B7C3409D-E183-2FF9-3EE3-7D7852BDB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3711" y="2594621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704" name="Line 14">
                <a:extLst>
                  <a:ext uri="{FF2B5EF4-FFF2-40B4-BE49-F238E27FC236}">
                    <a16:creationId xmlns:a16="http://schemas.microsoft.com/office/drawing/2014/main" id="{FB867D96-0C07-CC9D-E964-C9B32B4740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14599" y="2594621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5" name="Line 16">
                <a:extLst>
                  <a:ext uri="{FF2B5EF4-FFF2-40B4-BE49-F238E27FC236}">
                    <a16:creationId xmlns:a16="http://schemas.microsoft.com/office/drawing/2014/main" id="{F18E35D4-4815-C3E5-1D7E-493DF29808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14599" y="2594621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686" name="Text Box 17">
              <a:extLst>
                <a:ext uri="{FF2B5EF4-FFF2-40B4-BE49-F238E27FC236}">
                  <a16:creationId xmlns:a16="http://schemas.microsoft.com/office/drawing/2014/main" id="{FC78CC51-A8C0-1DED-A391-C5AB9887CB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4199" y="3204221"/>
              <a:ext cx="1104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+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6687" name="Line 18">
              <a:extLst>
                <a:ext uri="{FF2B5EF4-FFF2-40B4-BE49-F238E27FC236}">
                  <a16:creationId xmlns:a16="http://schemas.microsoft.com/office/drawing/2014/main" id="{0DBE7377-8D51-5D06-1745-E22FDB26EE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7999" y="3128021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8" name="Text Box 19">
              <a:extLst>
                <a:ext uri="{FF2B5EF4-FFF2-40B4-BE49-F238E27FC236}">
                  <a16:creationId xmlns:a16="http://schemas.microsoft.com/office/drawing/2014/main" id="{0EA9E3DD-176F-665E-11DC-8C4BBBD2AD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199" y="3432821"/>
              <a:ext cx="647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6689" name="Text Box 20">
              <a:extLst>
                <a:ext uri="{FF2B5EF4-FFF2-40B4-BE49-F238E27FC236}">
                  <a16:creationId xmlns:a16="http://schemas.microsoft.com/office/drawing/2014/main" id="{F1A223A7-90E1-486E-5E6C-818951D5A1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1100" y="2848621"/>
              <a:ext cx="9525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–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grpSp>
          <p:nvGrpSpPr>
            <p:cNvPr id="26690" name="Group 2">
              <a:extLst>
                <a:ext uri="{FF2B5EF4-FFF2-40B4-BE49-F238E27FC236}">
                  <a16:creationId xmlns:a16="http://schemas.microsoft.com/office/drawing/2014/main" id="{7F683A2A-11EB-40EF-438C-4BB7880464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1012" y="3191521"/>
              <a:ext cx="1068388" cy="596900"/>
              <a:chOff x="5561012" y="3191521"/>
              <a:chExt cx="1068388" cy="622300"/>
            </a:xfrm>
          </p:grpSpPr>
          <p:sp>
            <p:nvSpPr>
              <p:cNvPr id="26700" name="Rectangle 2">
                <a:extLst>
                  <a:ext uri="{FF2B5EF4-FFF2-40B4-BE49-F238E27FC236}">
                    <a16:creationId xmlns:a16="http://schemas.microsoft.com/office/drawing/2014/main" id="{08859783-D0C9-8CE3-3F08-B9E88D4FF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1012" y="3204221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701" name="Line 21">
                <a:extLst>
                  <a:ext uri="{FF2B5EF4-FFF2-40B4-BE49-F238E27FC236}">
                    <a16:creationId xmlns:a16="http://schemas.microsoft.com/office/drawing/2014/main" id="{23B86C03-4D4E-1339-7CC0-10D22FAB51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62600" y="3801121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2" name="Line 22">
                <a:extLst>
                  <a:ext uri="{FF2B5EF4-FFF2-40B4-BE49-F238E27FC236}">
                    <a16:creationId xmlns:a16="http://schemas.microsoft.com/office/drawing/2014/main" id="{4AE93EF1-F441-2581-D3BA-6A92D86E3E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29400" y="3191521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691" name="Line 23">
              <a:extLst>
                <a:ext uri="{FF2B5EF4-FFF2-40B4-BE49-F238E27FC236}">
                  <a16:creationId xmlns:a16="http://schemas.microsoft.com/office/drawing/2014/main" id="{240B55F9-6DD3-20AC-61A6-EF34E6178B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2600" y="3191521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2" name="Text Box 24">
              <a:extLst>
                <a:ext uri="{FF2B5EF4-FFF2-40B4-BE49-F238E27FC236}">
                  <a16:creationId xmlns:a16="http://schemas.microsoft.com/office/drawing/2014/main" id="{4C83BA03-4A52-68B7-4274-394746094C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2200" y="2848621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+ 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6693" name="Line 25">
              <a:extLst>
                <a:ext uri="{FF2B5EF4-FFF2-40B4-BE49-F238E27FC236}">
                  <a16:creationId xmlns:a16="http://schemas.microsoft.com/office/drawing/2014/main" id="{B2EAEBD0-FC27-54DF-990F-DAFE2DD571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96000" y="3153421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4" name="Text Box 26">
              <a:extLst>
                <a:ext uri="{FF2B5EF4-FFF2-40B4-BE49-F238E27FC236}">
                  <a16:creationId xmlns:a16="http://schemas.microsoft.com/office/drawing/2014/main" id="{74D8741B-D232-6406-BB0B-8FD3BC975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5800" y="2645421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6695" name="Text Box 27">
              <a:extLst>
                <a:ext uri="{FF2B5EF4-FFF2-40B4-BE49-F238E27FC236}">
                  <a16:creationId xmlns:a16="http://schemas.microsoft.com/office/drawing/2014/main" id="{FDAD9B37-F61C-8A27-D750-640335CE53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60975" y="2139009"/>
              <a:ext cx="162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-j ½X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 - 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6696" name="Text Box 28">
              <a:extLst>
                <a:ext uri="{FF2B5EF4-FFF2-40B4-BE49-F238E27FC236}">
                  <a16:creationId xmlns:a16="http://schemas.microsoft.com/office/drawing/2014/main" id="{E8FCD369-23F0-764F-DB4C-E52CC8BF6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6311" y="2135834"/>
              <a:ext cx="15779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j ½X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 + 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6697" name="Line 29">
              <a:extLst>
                <a:ext uri="{FF2B5EF4-FFF2-40B4-BE49-F238E27FC236}">
                  <a16:creationId xmlns:a16="http://schemas.microsoft.com/office/drawing/2014/main" id="{E2F85D84-9EAB-9855-E597-A1E91A79B1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610099" y="3204221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8" name="Text Box 30">
              <a:extLst>
                <a:ext uri="{FF2B5EF4-FFF2-40B4-BE49-F238E27FC236}">
                  <a16:creationId xmlns:a16="http://schemas.microsoft.com/office/drawing/2014/main" id="{2362D53C-BDF5-349A-643A-A7018EBFD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199" y="3593714"/>
              <a:ext cx="7556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 i="1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</a:rPr>
                <a:t>½ j</a:t>
              </a:r>
            </a:p>
          </p:txBody>
        </p:sp>
        <p:sp>
          <p:nvSpPr>
            <p:cNvPr id="26699" name="Line 31">
              <a:extLst>
                <a:ext uri="{FF2B5EF4-FFF2-40B4-BE49-F238E27FC236}">
                  <a16:creationId xmlns:a16="http://schemas.microsoft.com/office/drawing/2014/main" id="{861BE472-95DB-C153-85DE-B35142567B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3899" y="3788421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" name="Group 13" descr="Idealized bandpass spectrum (rectangular pulses centered at frequencies -2 times omega sub c and +2 times omega sub c plus an idealized lowpass spectrum (rectangular pulse)">
            <a:extLst>
              <a:ext uri="{FF2B5EF4-FFF2-40B4-BE49-F238E27FC236}">
                <a16:creationId xmlns:a16="http://schemas.microsoft.com/office/drawing/2014/main" id="{87553039-7EF3-A73C-FB5C-41913472112C}"/>
              </a:ext>
            </a:extLst>
          </p:cNvPr>
          <p:cNvGrpSpPr>
            <a:grpSpLocks/>
          </p:cNvGrpSpPr>
          <p:nvPr/>
        </p:nvGrpSpPr>
        <p:grpSpPr bwMode="auto">
          <a:xfrm>
            <a:off x="342900" y="4735513"/>
            <a:ext cx="8667750" cy="1879600"/>
            <a:chOff x="342438" y="4734951"/>
            <a:chExt cx="8668214" cy="1880162"/>
          </a:xfrm>
        </p:grpSpPr>
        <p:sp>
          <p:nvSpPr>
            <p:cNvPr id="26657" name="Text Box 20">
              <a:extLst>
                <a:ext uri="{FF2B5EF4-FFF2-40B4-BE49-F238E27FC236}">
                  <a16:creationId xmlns:a16="http://schemas.microsoft.com/office/drawing/2014/main" id="{ADC68F8E-72E6-BD42-9FB8-7F9F8748D2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5576" y="5652907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0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6658" name="Text Box 24">
              <a:extLst>
                <a:ext uri="{FF2B5EF4-FFF2-40B4-BE49-F238E27FC236}">
                  <a16:creationId xmlns:a16="http://schemas.microsoft.com/office/drawing/2014/main" id="{3E47FEF9-810B-9849-5535-5E8B11E46D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8520" y="5874292"/>
              <a:ext cx="12434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 </a:t>
              </a:r>
              <a:r>
                <a:rPr lang="en-US" altLang="en-US" sz="1800" b="0">
                  <a:solidFill>
                    <a:schemeClr val="tx1"/>
                  </a:solidFill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+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6659" name="Text Box 28">
              <a:extLst>
                <a:ext uri="{FF2B5EF4-FFF2-40B4-BE49-F238E27FC236}">
                  <a16:creationId xmlns:a16="http://schemas.microsoft.com/office/drawing/2014/main" id="{E7554CCA-2F4C-7CFE-A3F1-2B2FB0F143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8888" y="5652793"/>
              <a:ext cx="598477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6660" name="Text Box 30">
              <a:extLst>
                <a:ext uri="{FF2B5EF4-FFF2-40B4-BE49-F238E27FC236}">
                  <a16:creationId xmlns:a16="http://schemas.microsoft.com/office/drawing/2014/main" id="{AB0284DF-3ADC-1310-EF33-0DAD53AB64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1298" y="5638506"/>
              <a:ext cx="647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-w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6661" name="Text Box 31">
              <a:extLst>
                <a:ext uri="{FF2B5EF4-FFF2-40B4-BE49-F238E27FC236}">
                  <a16:creationId xmlns:a16="http://schemas.microsoft.com/office/drawing/2014/main" id="{8FE75D5B-95D0-2A2A-58B9-42DC1509E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9681" y="5638506"/>
              <a:ext cx="517547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6662" name="Text Box 35">
              <a:extLst>
                <a:ext uri="{FF2B5EF4-FFF2-40B4-BE49-F238E27FC236}">
                  <a16:creationId xmlns:a16="http://schemas.microsoft.com/office/drawing/2014/main" id="{59796461-0C67-A3E7-0A6E-7523F44F12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3915" y="5943600"/>
              <a:ext cx="9993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- 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6663" name="Text Box 37">
              <a:extLst>
                <a:ext uri="{FF2B5EF4-FFF2-40B4-BE49-F238E27FC236}">
                  <a16:creationId xmlns:a16="http://schemas.microsoft.com/office/drawing/2014/main" id="{85B7B318-AB1B-55C5-5D54-21627D8609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1202" y="5638506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6664" name="Text Box 37">
              <a:extLst>
                <a:ext uri="{FF2B5EF4-FFF2-40B4-BE49-F238E27FC236}">
                  <a16:creationId xmlns:a16="http://schemas.microsoft.com/office/drawing/2014/main" id="{A1B0FCD6-E9E9-9EEF-E5E1-4A80DCD546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1850" y="6248400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6665" name="Text Box 37">
              <a:extLst>
                <a:ext uri="{FF2B5EF4-FFF2-40B4-BE49-F238E27FC236}">
                  <a16:creationId xmlns:a16="http://schemas.microsoft.com/office/drawing/2014/main" id="{35D7E8FB-0A02-D76E-E532-5AA5BD01A7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100" y="6215394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6666" name="Text Box 35">
              <a:extLst>
                <a:ext uri="{FF2B5EF4-FFF2-40B4-BE49-F238E27FC236}">
                  <a16:creationId xmlns:a16="http://schemas.microsoft.com/office/drawing/2014/main" id="{00807FBE-8026-BB78-B607-E8542DD589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74364" y="5943600"/>
              <a:ext cx="9993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+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6667" name="Text Box 24">
              <a:extLst>
                <a:ext uri="{FF2B5EF4-FFF2-40B4-BE49-F238E27FC236}">
                  <a16:creationId xmlns:a16="http://schemas.microsoft.com/office/drawing/2014/main" id="{77B1CABA-87A5-5D92-4B5A-108A639CC2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438" y="5867400"/>
              <a:ext cx="12434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</a:t>
              </a:r>
              <a:r>
                <a:rPr lang="en-US" altLang="en-US" sz="1800" b="0">
                  <a:solidFill>
                    <a:schemeClr val="tx1"/>
                  </a:solidFill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-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Symbol" pitchFamily="2" charset="2"/>
                </a:rPr>
                <a:t>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6668" name="Line 17">
              <a:extLst>
                <a:ext uri="{FF2B5EF4-FFF2-40B4-BE49-F238E27FC236}">
                  <a16:creationId xmlns:a16="http://schemas.microsoft.com/office/drawing/2014/main" id="{F68B3E65-FCDE-8EC4-8BD0-287C395C95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9109" y="5559701"/>
              <a:ext cx="853439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9" name="Text Box 18">
              <a:extLst>
                <a:ext uri="{FF2B5EF4-FFF2-40B4-BE49-F238E27FC236}">
                  <a16:creationId xmlns:a16="http://schemas.microsoft.com/office/drawing/2014/main" id="{35939AE9-62CD-1319-6E5F-61A7BB9801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05852" y="5012852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</a:p>
          </p:txBody>
        </p:sp>
        <p:sp>
          <p:nvSpPr>
            <p:cNvPr id="26670" name="Line 29">
              <a:extLst>
                <a:ext uri="{FF2B5EF4-FFF2-40B4-BE49-F238E27FC236}">
                  <a16:creationId xmlns:a16="http://schemas.microsoft.com/office/drawing/2014/main" id="{5721CCFC-D74E-F71D-D27B-C1ADCD8ACA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4200" y="5511822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1" name="Line 36">
              <a:extLst>
                <a:ext uri="{FF2B5EF4-FFF2-40B4-BE49-F238E27FC236}">
                  <a16:creationId xmlns:a16="http://schemas.microsoft.com/office/drawing/2014/main" id="{1A88464D-E735-7E7E-2294-8F2B1CB0E0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96002" y="5480603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2" name="Line 36">
              <a:extLst>
                <a:ext uri="{FF2B5EF4-FFF2-40B4-BE49-F238E27FC236}">
                  <a16:creationId xmlns:a16="http://schemas.microsoft.com/office/drawing/2014/main" id="{DFDB9E3E-4108-2F33-ECA9-C30C21E64C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3800" y="5499333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3" name="Line 36">
              <a:extLst>
                <a:ext uri="{FF2B5EF4-FFF2-40B4-BE49-F238E27FC236}">
                  <a16:creationId xmlns:a16="http://schemas.microsoft.com/office/drawing/2014/main" id="{F7CB7C88-ED76-367D-6554-DE96C98BD9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0" y="5480603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4" name="Line 19">
              <a:extLst>
                <a:ext uri="{FF2B5EF4-FFF2-40B4-BE49-F238E27FC236}">
                  <a16:creationId xmlns:a16="http://schemas.microsoft.com/office/drawing/2014/main" id="{549F2F76-E972-BC9A-44F5-E9FBA07995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603334" y="4799563"/>
              <a:ext cx="22525" cy="8754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5" name="Line 22">
              <a:extLst>
                <a:ext uri="{FF2B5EF4-FFF2-40B4-BE49-F238E27FC236}">
                  <a16:creationId xmlns:a16="http://schemas.microsoft.com/office/drawing/2014/main" id="{A25C5C28-1AA3-9B64-EC5E-8F9AA1EA90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7138" y="4955677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6" name="Text Box 23">
              <a:extLst>
                <a:ext uri="{FF2B5EF4-FFF2-40B4-BE49-F238E27FC236}">
                  <a16:creationId xmlns:a16="http://schemas.microsoft.com/office/drawing/2014/main" id="{43A37C42-2C43-5E6C-8282-1B68953147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6825" y="4734951"/>
              <a:ext cx="508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½</a:t>
              </a:r>
            </a:p>
          </p:txBody>
        </p:sp>
      </p:grpSp>
      <p:sp>
        <p:nvSpPr>
          <p:cNvPr id="113" name="Text Box 21">
            <a:extLst>
              <a:ext uri="{FF2B5EF4-FFF2-40B4-BE49-F238E27FC236}">
                <a16:creationId xmlns:a16="http://schemas.microsoft.com/office/drawing/2014/main" id="{FEE61F90-4AEA-C668-2C03-8CCF468BA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2425" y="3944938"/>
            <a:ext cx="6553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0" i="1">
                <a:solidFill>
                  <a:schemeClr val="tx1"/>
                </a:solidFill>
              </a:rPr>
              <a:t>F</a:t>
            </a:r>
            <a:r>
              <a:rPr lang="en-US" altLang="en-US" sz="2400" b="0">
                <a:solidFill>
                  <a:schemeClr val="tx1"/>
                </a:solidFill>
              </a:rPr>
              <a:t>{</a:t>
            </a:r>
            <a:r>
              <a:rPr lang="en-US" altLang="en-US" sz="2400" b="0" i="1">
                <a:solidFill>
                  <a:schemeClr val="tx1"/>
                </a:solidFill>
              </a:rPr>
              <a:t> y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2</a:t>
            </a:r>
            <a:r>
              <a:rPr lang="en-US" altLang="en-US" sz="2400" b="0">
                <a:solidFill>
                  <a:schemeClr val="tx1"/>
                </a:solidFill>
              </a:rPr>
              <a:t>(</a:t>
            </a:r>
            <a:r>
              <a:rPr lang="en-US" altLang="en-US" sz="2400" b="0" i="1">
                <a:solidFill>
                  <a:schemeClr val="tx1"/>
                </a:solidFill>
              </a:rPr>
              <a:t>t</a:t>
            </a:r>
            <a:r>
              <a:rPr lang="en-US" altLang="en-US" sz="2400" b="0">
                <a:solidFill>
                  <a:schemeClr val="tx1"/>
                </a:solidFill>
              </a:rPr>
              <a:t>) sin(</a:t>
            </a:r>
            <a:r>
              <a:rPr lang="en-US" altLang="en-US" sz="24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c</a:t>
            </a:r>
            <a:r>
              <a:rPr lang="en-US" altLang="en-US" sz="2400" b="0" baseline="-25000">
                <a:solidFill>
                  <a:schemeClr val="tx1"/>
                </a:solidFill>
              </a:rPr>
              <a:t> </a:t>
            </a:r>
            <a:r>
              <a:rPr lang="en-US" altLang="en-US" sz="2400" b="0" i="1">
                <a:solidFill>
                  <a:schemeClr val="tx1"/>
                </a:solidFill>
              </a:rPr>
              <a:t>t</a:t>
            </a:r>
            <a:r>
              <a:rPr lang="en-US" altLang="en-US" sz="2400" b="0">
                <a:solidFill>
                  <a:schemeClr val="tx1"/>
                </a:solidFill>
              </a:rPr>
              <a:t>) } =  </a:t>
            </a:r>
            <a:r>
              <a:rPr lang="en-US" altLang="en-US" sz="2400" b="0" i="1">
                <a:solidFill>
                  <a:schemeClr val="tx1"/>
                </a:solidFill>
              </a:rPr>
              <a:t>j</a:t>
            </a:r>
            <a:r>
              <a:rPr lang="en-US" altLang="en-US" sz="2400" b="0">
                <a:solidFill>
                  <a:schemeClr val="tx1"/>
                </a:solidFill>
              </a:rPr>
              <a:t> ½ </a:t>
            </a:r>
            <a:r>
              <a:rPr lang="en-US" altLang="en-US" sz="2400" b="0" i="1">
                <a:solidFill>
                  <a:schemeClr val="tx1"/>
                </a:solidFill>
              </a:rPr>
              <a:t>Y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2</a:t>
            </a:r>
            <a:r>
              <a:rPr lang="en-US" altLang="en-US" sz="2400" b="0">
                <a:solidFill>
                  <a:schemeClr val="tx1"/>
                </a:solidFill>
              </a:rPr>
              <a:t>(</a:t>
            </a:r>
            <a:r>
              <a:rPr lang="en-US" altLang="en-US" sz="24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2400" b="0">
                <a:solidFill>
                  <a:schemeClr val="tx1"/>
                </a:solidFill>
              </a:rPr>
              <a:t> +</a:t>
            </a:r>
            <a:r>
              <a:rPr lang="en-US" altLang="en-US" sz="24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c</a:t>
            </a:r>
            <a:r>
              <a:rPr lang="en-US" altLang="en-US" sz="2400" b="0">
                <a:solidFill>
                  <a:schemeClr val="tx1"/>
                </a:solidFill>
              </a:rPr>
              <a:t>) – </a:t>
            </a:r>
            <a:r>
              <a:rPr lang="en-US" altLang="en-US" sz="2400" b="0" i="1">
                <a:solidFill>
                  <a:schemeClr val="tx1"/>
                </a:solidFill>
              </a:rPr>
              <a:t>j </a:t>
            </a:r>
            <a:r>
              <a:rPr lang="en-US" altLang="en-US" sz="2400" b="0">
                <a:solidFill>
                  <a:schemeClr val="tx1"/>
                </a:solidFill>
              </a:rPr>
              <a:t>½ </a:t>
            </a:r>
            <a:r>
              <a:rPr lang="en-US" altLang="en-US" sz="2400" b="0" i="1">
                <a:solidFill>
                  <a:schemeClr val="tx1"/>
                </a:solidFill>
              </a:rPr>
              <a:t>Y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2</a:t>
            </a:r>
            <a:r>
              <a:rPr lang="en-US" altLang="en-US" sz="2400" b="0">
                <a:solidFill>
                  <a:schemeClr val="tx1"/>
                </a:solidFill>
              </a:rPr>
              <a:t>(</a:t>
            </a:r>
            <a:r>
              <a:rPr lang="en-US" altLang="en-US" sz="24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2400" b="0">
                <a:solidFill>
                  <a:schemeClr val="tx1"/>
                </a:solidFill>
              </a:rPr>
              <a:t> –</a:t>
            </a:r>
            <a:r>
              <a:rPr lang="en-US" altLang="en-US" sz="24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c</a:t>
            </a:r>
            <a:r>
              <a:rPr lang="en-US" altLang="en-US" sz="2400" b="0">
                <a:solidFill>
                  <a:schemeClr val="tx1"/>
                </a:solidFill>
              </a:rPr>
              <a:t>)     </a:t>
            </a:r>
            <a:r>
              <a:rPr lang="en-US" altLang="en-US" sz="2400" b="0" i="1">
                <a:solidFill>
                  <a:schemeClr val="tx1"/>
                </a:solidFill>
              </a:rPr>
              <a:t> </a:t>
            </a:r>
            <a:endParaRPr lang="en-US" altLang="en-US" sz="2400" b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A43F460-3B68-8027-BD4D-1BC4655009C6}"/>
              </a:ext>
            </a:extLst>
          </p:cNvPr>
          <p:cNvGrpSpPr>
            <a:grpSpLocks/>
          </p:cNvGrpSpPr>
          <p:nvPr/>
        </p:nvGrpSpPr>
        <p:grpSpPr bwMode="auto">
          <a:xfrm>
            <a:off x="1011238" y="5259388"/>
            <a:ext cx="4138612" cy="614362"/>
            <a:chOff x="998708" y="5111813"/>
            <a:chExt cx="4138820" cy="614816"/>
          </a:xfrm>
        </p:grpSpPr>
        <p:grpSp>
          <p:nvGrpSpPr>
            <p:cNvPr id="26649" name="Group 5">
              <a:extLst>
                <a:ext uri="{FF2B5EF4-FFF2-40B4-BE49-F238E27FC236}">
                  <a16:creationId xmlns:a16="http://schemas.microsoft.com/office/drawing/2014/main" id="{57702D4F-FA0C-8125-2933-21978B1C64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8708" y="5413432"/>
              <a:ext cx="1066800" cy="313197"/>
              <a:chOff x="1013034" y="5417460"/>
              <a:chExt cx="1066800" cy="306056"/>
            </a:xfrm>
          </p:grpSpPr>
          <p:sp>
            <p:nvSpPr>
              <p:cNvPr id="26654" name="Rectangle 3">
                <a:extLst>
                  <a:ext uri="{FF2B5EF4-FFF2-40B4-BE49-F238E27FC236}">
                    <a16:creationId xmlns:a16="http://schemas.microsoft.com/office/drawing/2014/main" id="{C3FE79E2-3CB8-0585-FA9D-46DAE2D1F8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146" y="5417460"/>
                <a:ext cx="533400" cy="30542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655" name="Line 14">
                <a:extLst>
                  <a:ext uri="{FF2B5EF4-FFF2-40B4-BE49-F238E27FC236}">
                    <a16:creationId xmlns:a16="http://schemas.microsoft.com/office/drawing/2014/main" id="{2627A9C8-209B-76A0-4A04-36865E676E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3034" y="5723516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6" name="Line 16">
                <a:extLst>
                  <a:ext uri="{FF2B5EF4-FFF2-40B4-BE49-F238E27FC236}">
                    <a16:creationId xmlns:a16="http://schemas.microsoft.com/office/drawing/2014/main" id="{CB0DC57A-F656-71AE-FE12-64BE0222BF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3034" y="5417460"/>
                <a:ext cx="0" cy="3054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6650" name="Group 6">
              <a:extLst>
                <a:ext uri="{FF2B5EF4-FFF2-40B4-BE49-F238E27FC236}">
                  <a16:creationId xmlns:a16="http://schemas.microsoft.com/office/drawing/2014/main" id="{FDC81A23-6AD7-CD3A-D0DA-8B8DFBB373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9140" y="5111813"/>
              <a:ext cx="1068388" cy="300768"/>
              <a:chOff x="3165536" y="4598043"/>
              <a:chExt cx="1068388" cy="622300"/>
            </a:xfrm>
          </p:grpSpPr>
          <p:sp>
            <p:nvSpPr>
              <p:cNvPr id="26651" name="Rectangle 2">
                <a:extLst>
                  <a:ext uri="{FF2B5EF4-FFF2-40B4-BE49-F238E27FC236}">
                    <a16:creationId xmlns:a16="http://schemas.microsoft.com/office/drawing/2014/main" id="{7D7FFE46-97BF-651F-2489-450E4D6F4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536" y="4610743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652" name="Line 21">
                <a:extLst>
                  <a:ext uri="{FF2B5EF4-FFF2-40B4-BE49-F238E27FC236}">
                    <a16:creationId xmlns:a16="http://schemas.microsoft.com/office/drawing/2014/main" id="{6CA33E06-3218-2618-8946-599147C24C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5536" y="4610743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3" name="Line 22">
                <a:extLst>
                  <a:ext uri="{FF2B5EF4-FFF2-40B4-BE49-F238E27FC236}">
                    <a16:creationId xmlns:a16="http://schemas.microsoft.com/office/drawing/2014/main" id="{BFD6CC5D-2A9B-B30A-95B7-35F0D4D23E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3924" y="4598043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C1F6467-EDC6-6267-9234-5652DE0395ED}"/>
              </a:ext>
            </a:extLst>
          </p:cNvPr>
          <p:cNvGrpSpPr>
            <a:grpSpLocks/>
          </p:cNvGrpSpPr>
          <p:nvPr/>
        </p:nvGrpSpPr>
        <p:grpSpPr bwMode="auto">
          <a:xfrm>
            <a:off x="4097338" y="4962525"/>
            <a:ext cx="3989387" cy="911225"/>
            <a:chOff x="4085166" y="4969546"/>
            <a:chExt cx="3988859" cy="911024"/>
          </a:xfrm>
        </p:grpSpPr>
        <p:grpSp>
          <p:nvGrpSpPr>
            <p:cNvPr id="26641" name="Group 8">
              <a:extLst>
                <a:ext uri="{FF2B5EF4-FFF2-40B4-BE49-F238E27FC236}">
                  <a16:creationId xmlns:a16="http://schemas.microsoft.com/office/drawing/2014/main" id="{E4160F3F-F80D-3AF1-EC1F-F12D816BAB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5166" y="4969546"/>
              <a:ext cx="1066800" cy="310412"/>
              <a:chOff x="381000" y="2828833"/>
              <a:chExt cx="1066800" cy="609600"/>
            </a:xfrm>
          </p:grpSpPr>
          <p:sp>
            <p:nvSpPr>
              <p:cNvPr id="26646" name="Rectangle 3">
                <a:extLst>
                  <a:ext uri="{FF2B5EF4-FFF2-40B4-BE49-F238E27FC236}">
                    <a16:creationId xmlns:a16="http://schemas.microsoft.com/office/drawing/2014/main" id="{26D8222B-1C96-FF97-BC8F-CA5FABF496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0112" y="2828833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647" name="Line 14">
                <a:extLst>
                  <a:ext uri="{FF2B5EF4-FFF2-40B4-BE49-F238E27FC236}">
                    <a16:creationId xmlns:a16="http://schemas.microsoft.com/office/drawing/2014/main" id="{D5412658-1828-B0F6-C230-F4F5FF7CFF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000" y="2828833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8" name="Line 16">
                <a:extLst>
                  <a:ext uri="{FF2B5EF4-FFF2-40B4-BE49-F238E27FC236}">
                    <a16:creationId xmlns:a16="http://schemas.microsoft.com/office/drawing/2014/main" id="{0C0CA11C-5468-1D53-83AD-C0700B21B5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000" y="2828833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6642" name="Group 9">
              <a:extLst>
                <a:ext uri="{FF2B5EF4-FFF2-40B4-BE49-F238E27FC236}">
                  <a16:creationId xmlns:a16="http://schemas.microsoft.com/office/drawing/2014/main" id="{3EFB5475-B586-77DF-20D5-FC611CD18B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05637" y="5553502"/>
              <a:ext cx="1068388" cy="327068"/>
              <a:chOff x="7866057" y="2775455"/>
              <a:chExt cx="1068388" cy="596900"/>
            </a:xfrm>
          </p:grpSpPr>
          <p:sp>
            <p:nvSpPr>
              <p:cNvPr id="26643" name="Rectangle 2">
                <a:extLst>
                  <a:ext uri="{FF2B5EF4-FFF2-40B4-BE49-F238E27FC236}">
                    <a16:creationId xmlns:a16="http://schemas.microsoft.com/office/drawing/2014/main" id="{139B4880-7DED-0455-4C32-46735CCFC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6057" y="2787637"/>
                <a:ext cx="533400" cy="58471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644" name="Line 21">
                <a:extLst>
                  <a:ext uri="{FF2B5EF4-FFF2-40B4-BE49-F238E27FC236}">
                    <a16:creationId xmlns:a16="http://schemas.microsoft.com/office/drawing/2014/main" id="{577FFC02-E830-D2D3-F21A-AB2D0B7690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7645" y="3360173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5" name="Line 22">
                <a:extLst>
                  <a:ext uri="{FF2B5EF4-FFF2-40B4-BE49-F238E27FC236}">
                    <a16:creationId xmlns:a16="http://schemas.microsoft.com/office/drawing/2014/main" id="{2437E225-22BD-BC82-39C0-2F2D5E9724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34445" y="2775455"/>
                <a:ext cx="0" cy="58471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7F7E01C-9E7F-1286-3C25-BAA85409DA98}"/>
              </a:ext>
            </a:extLst>
          </p:cNvPr>
          <p:cNvGrpSpPr>
            <a:grpSpLocks/>
          </p:cNvGrpSpPr>
          <p:nvPr/>
        </p:nvGrpSpPr>
        <p:grpSpPr bwMode="auto">
          <a:xfrm>
            <a:off x="762000" y="5102225"/>
            <a:ext cx="7569200" cy="384175"/>
            <a:chOff x="761789" y="4724450"/>
            <a:chExt cx="7569517" cy="383879"/>
          </a:xfrm>
        </p:grpSpPr>
        <p:sp>
          <p:nvSpPr>
            <p:cNvPr id="26639" name="Text Box 38">
              <a:extLst>
                <a:ext uri="{FF2B5EF4-FFF2-40B4-BE49-F238E27FC236}">
                  <a16:creationId xmlns:a16="http://schemas.microsoft.com/office/drawing/2014/main" id="{2053035B-4C31-FD9E-663A-B2B4A7AF2F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05706" y="4741616"/>
              <a:ext cx="162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-¼X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 - 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  <p:sp>
          <p:nvSpPr>
            <p:cNvPr id="26640" name="Text Box 38">
              <a:extLst>
                <a:ext uri="{FF2B5EF4-FFF2-40B4-BE49-F238E27FC236}">
                  <a16:creationId xmlns:a16="http://schemas.microsoft.com/office/drawing/2014/main" id="{BA609F27-96CD-E2C2-7837-1FC2965933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1789" y="4724450"/>
              <a:ext cx="162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-¼X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 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+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 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)</a:t>
              </a:r>
              <a:endParaRPr lang="en-US" altLang="en-US" sz="2400" b="0" i="1">
                <a:solidFill>
                  <a:schemeClr val="tx1"/>
                </a:solidFill>
              </a:endParaRPr>
            </a:p>
          </p:txBody>
        </p:sp>
      </p:grpSp>
      <p:sp>
        <p:nvSpPr>
          <p:cNvPr id="139" name="Text Box 39">
            <a:extLst>
              <a:ext uri="{FF2B5EF4-FFF2-40B4-BE49-F238E27FC236}">
                <a16:creationId xmlns:a16="http://schemas.microsoft.com/office/drawing/2014/main" id="{61B8AF0E-7CBF-C1D6-8538-02A8AE17FA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2888" y="4433888"/>
            <a:ext cx="1066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800" b="0" i="1">
                <a:solidFill>
                  <a:schemeClr val="tx1"/>
                </a:solidFill>
              </a:rPr>
              <a:t>½ X</a:t>
            </a:r>
            <a:r>
              <a:rPr lang="en-US" altLang="en-US" sz="1800" b="0" i="1" baseline="-25000">
                <a:solidFill>
                  <a:schemeClr val="tx1"/>
                </a:solidFill>
              </a:rPr>
              <a:t>2</a:t>
            </a:r>
            <a:r>
              <a:rPr lang="en-US" altLang="en-US" sz="1800" b="0">
                <a:solidFill>
                  <a:schemeClr val="tx1"/>
                </a:solidFill>
                <a:latin typeface="Symbol" pitchFamily="2" charset="2"/>
              </a:rPr>
              <a:t>(</a:t>
            </a:r>
            <a:r>
              <a:rPr lang="en-US" altLang="en-US" sz="1800" b="0" i="1">
                <a:solidFill>
                  <a:schemeClr val="tx1"/>
                </a:solidFill>
                <a:latin typeface="Symbol" pitchFamily="2" charset="2"/>
              </a:rPr>
              <a:t>w</a:t>
            </a:r>
            <a:r>
              <a:rPr lang="en-US" altLang="en-US" sz="1800" b="0">
                <a:solidFill>
                  <a:schemeClr val="tx1"/>
                </a:solidFill>
                <a:latin typeface="Symbol" pitchFamily="2" charset="2"/>
              </a:rPr>
              <a:t>)</a:t>
            </a:r>
            <a:endParaRPr lang="en-US" altLang="en-US" sz="2400" b="0" i="1">
              <a:solidFill>
                <a:schemeClr val="tx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EEC3810-4823-5497-D7DB-A0847D4C0188}"/>
              </a:ext>
            </a:extLst>
          </p:cNvPr>
          <p:cNvSpPr txBox="1"/>
          <p:nvPr/>
        </p:nvSpPr>
        <p:spPr>
          <a:xfrm>
            <a:off x="4191000" y="6019800"/>
            <a:ext cx="9144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keep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CC2E6CD-A070-3B86-2E7C-56FFE9145D8F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4648200"/>
            <a:ext cx="7340600" cy="461963"/>
            <a:chOff x="399417" y="228600"/>
            <a:chExt cx="7340600" cy="461665"/>
          </a:xfrm>
        </p:grpSpPr>
        <p:sp>
          <p:nvSpPr>
            <p:cNvPr id="26637" name="TextBox 393">
              <a:extLst>
                <a:ext uri="{FF2B5EF4-FFF2-40B4-BE49-F238E27FC236}">
                  <a16:creationId xmlns:a16="http://schemas.microsoft.com/office/drawing/2014/main" id="{5B660CA3-E1DA-20DB-3C1A-9B87A8F82F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417" y="228600"/>
              <a:ext cx="1320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rgbClr val="FF0000"/>
                  </a:solidFill>
                </a:rPr>
                <a:t>attenuate</a:t>
              </a:r>
            </a:p>
          </p:txBody>
        </p:sp>
        <p:sp>
          <p:nvSpPr>
            <p:cNvPr id="26638" name="TextBox 394">
              <a:extLst>
                <a:ext uri="{FF2B5EF4-FFF2-40B4-BE49-F238E27FC236}">
                  <a16:creationId xmlns:a16="http://schemas.microsoft.com/office/drawing/2014/main" id="{23E86D8C-CF45-71EE-4D88-481A5265F9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19217" y="228600"/>
              <a:ext cx="1320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rgbClr val="FF0000"/>
                  </a:solidFill>
                </a:rPr>
                <a:t>attenuate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p" autoUpdateAnimBg="0"/>
      <p:bldP spid="113" grpId="0"/>
      <p:bldP spid="139" grpId="0"/>
      <p:bldP spid="80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10729</TotalTime>
  <Words>3473</Words>
  <Application>Microsoft Macintosh PowerPoint</Application>
  <PresentationFormat>On-screen Show (4:3)</PresentationFormat>
  <Paragraphs>704</Paragraphs>
  <Slides>30</Slides>
  <Notes>4</Notes>
  <HiddenSlides>0</HiddenSlides>
  <MMClips>6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ＭＳ Ｐゴシック</vt:lpstr>
      <vt:lpstr>Courier New</vt:lpstr>
      <vt:lpstr>Symbol</vt:lpstr>
      <vt:lpstr>Times New Roman</vt:lpstr>
      <vt:lpstr>Default Design</vt:lpstr>
      <vt:lpstr>Equation</vt:lpstr>
      <vt:lpstr>Document</vt:lpstr>
      <vt:lpstr>Generating Sinusoidal Signals</vt:lpstr>
      <vt:lpstr>Outline</vt:lpstr>
      <vt:lpstr>Bandwidth</vt:lpstr>
      <vt:lpstr>Bandwidth of Lowpass Signal in Noise</vt:lpstr>
      <vt:lpstr>Bandwidth of Bandpass Signal in Noise</vt:lpstr>
      <vt:lpstr>Amplitude Modulation by Cosine</vt:lpstr>
      <vt:lpstr>Amplitude Demodulation by Cosine</vt:lpstr>
      <vt:lpstr>Amplitude Modulation by Sine</vt:lpstr>
      <vt:lpstr>Amplitude Demodulation by Sine</vt:lpstr>
      <vt:lpstr>Sinusoidal Mod/Demod Demo #1</vt:lpstr>
      <vt:lpstr>Sinusoidal Mod/Demod Demo #1</vt:lpstr>
      <vt:lpstr>Sinusoidal Mod/Demod Demo #1</vt:lpstr>
      <vt:lpstr>Sinusoidal Mod/Demod Demo #2</vt:lpstr>
      <vt:lpstr>Sinusoidal Mod/Demod Demo #2</vt:lpstr>
      <vt:lpstr>How to Use Bandwidth Efficiently?</vt:lpstr>
      <vt:lpstr>Lab 2: Sinusoidal Generation</vt:lpstr>
      <vt:lpstr>Sampling</vt:lpstr>
      <vt:lpstr>Sampling Theorem</vt:lpstr>
      <vt:lpstr>Sampled Analog: Frequency Domain</vt:lpstr>
      <vt:lpstr>Algorithm #1: C Math Function cos</vt:lpstr>
      <vt:lpstr>Efficient Polynomial Implementation </vt:lpstr>
      <vt:lpstr>Algorithm #2: Difference Equation</vt:lpstr>
      <vt:lpstr>Differential Equation Drawbacks</vt:lpstr>
      <vt:lpstr>Algorithm #3: Lookup Table</vt:lpstr>
      <vt:lpstr>Design Tradeoffs</vt:lpstr>
      <vt:lpstr>Communication System Structure</vt:lpstr>
      <vt:lpstr>Transmitter Analog/RF Front End</vt:lpstr>
      <vt:lpstr>Communication Channel Modeling</vt:lpstr>
      <vt:lpstr>Receiver Analog/RF Front End</vt:lpstr>
      <vt:lpstr>Software Transceiver Design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subject>EE 345S Lecture 0</dc:subject>
  <dc:creator>Brian L. Evans</dc:creator>
  <cp:lastModifiedBy>Brian Evans</cp:lastModifiedBy>
  <cp:revision>639</cp:revision>
  <cp:lastPrinted>2023-01-02T22:17:52Z</cp:lastPrinted>
  <dcterms:created xsi:type="dcterms:W3CDTF">1999-08-31T01:42:33Z</dcterms:created>
  <dcterms:modified xsi:type="dcterms:W3CDTF">2025-01-11T04:10:15Z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L:\bevans\ee313s01\01_Introduction</vt:lpwstr>
  </property>
</Properties>
</file>