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8"/>
  </p:notesMasterIdLst>
  <p:handoutMasterIdLst>
    <p:handoutMasterId r:id="rId19"/>
  </p:handoutMasterIdLst>
  <p:sldIdLst>
    <p:sldId id="269" r:id="rId2"/>
    <p:sldId id="272" r:id="rId3"/>
    <p:sldId id="273" r:id="rId4"/>
    <p:sldId id="274" r:id="rId5"/>
    <p:sldId id="275" r:id="rId6"/>
    <p:sldId id="276" r:id="rId7"/>
    <p:sldId id="289" r:id="rId8"/>
    <p:sldId id="256" r:id="rId9"/>
    <p:sldId id="257" r:id="rId10"/>
    <p:sldId id="290" r:id="rId11"/>
    <p:sldId id="258" r:id="rId12"/>
    <p:sldId id="259" r:id="rId13"/>
    <p:sldId id="268" r:id="rId14"/>
    <p:sldId id="261" r:id="rId15"/>
    <p:sldId id="263" r:id="rId16"/>
    <p:sldId id="291" r:id="rId17"/>
  </p:sldIdLst>
  <p:sldSz cx="9144000" cy="6858000" type="screen4x3"/>
  <p:notesSz cx="7010400" cy="9296400"/>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39"/>
    <p:restoredTop sz="94605"/>
  </p:normalViewPr>
  <p:slideViewPr>
    <p:cSldViewPr>
      <p:cViewPr varScale="1">
        <p:scale>
          <a:sx n="107" d="100"/>
          <a:sy n="107" d="100"/>
        </p:scale>
        <p:origin x="1504" y="17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5.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4340DC5-E1D5-BBAA-29F8-E24C6F81DC6D}"/>
              </a:ext>
            </a:extLst>
          </p:cNvPr>
          <p:cNvSpPr>
            <a:spLocks noGrp="1" noChangeArrowheads="1"/>
          </p:cNvSpPr>
          <p:nvPr>
            <p:ph type="hdr" sz="quarter"/>
          </p:nvPr>
        </p:nvSpPr>
        <p:spPr bwMode="auto">
          <a:xfrm>
            <a:off x="0" y="0"/>
            <a:ext cx="3001963" cy="457200"/>
          </a:xfrm>
          <a:prstGeom prst="rect">
            <a:avLst/>
          </a:prstGeom>
          <a:noFill/>
          <a:ln w="9525">
            <a:noFill/>
            <a:miter lim="800000"/>
            <a:headEnd/>
            <a:tailEnd/>
          </a:ln>
          <a:effectLst/>
        </p:spPr>
        <p:txBody>
          <a:bodyPr vert="horz" wrap="square" lIns="91950" tIns="45975" rIns="91950" bIns="45975" numCol="1" anchor="t" anchorCtr="0" compatLnSpc="1">
            <a:prstTxWarp prst="textNoShape">
              <a:avLst/>
            </a:prstTxWarp>
          </a:bodyPr>
          <a:lstStyle>
            <a:lvl1pPr defTabSz="919163">
              <a:defRPr>
                <a:latin typeface="Times New Roman" pitchFamily="18" charset="0"/>
                <a:ea typeface="+mn-ea"/>
                <a:cs typeface="+mn-cs"/>
              </a:defRPr>
            </a:lvl1pPr>
          </a:lstStyle>
          <a:p>
            <a:pPr>
              <a:defRPr/>
            </a:pPr>
            <a:endParaRPr lang="en-US"/>
          </a:p>
        </p:txBody>
      </p:sp>
      <p:sp>
        <p:nvSpPr>
          <p:cNvPr id="39939" name="Rectangle 3">
            <a:extLst>
              <a:ext uri="{FF2B5EF4-FFF2-40B4-BE49-F238E27FC236}">
                <a16:creationId xmlns:a16="http://schemas.microsoft.com/office/drawing/2014/main" id="{7805AE9F-6B0C-4835-9C3C-ABF95C1F896E}"/>
              </a:ext>
            </a:extLst>
          </p:cNvPr>
          <p:cNvSpPr>
            <a:spLocks noGrp="1" noChangeArrowheads="1"/>
          </p:cNvSpPr>
          <p:nvPr>
            <p:ph type="dt" sz="quarter" idx="1"/>
          </p:nvPr>
        </p:nvSpPr>
        <p:spPr bwMode="auto">
          <a:xfrm>
            <a:off x="4002088" y="0"/>
            <a:ext cx="3001962" cy="457200"/>
          </a:xfrm>
          <a:prstGeom prst="rect">
            <a:avLst/>
          </a:prstGeom>
          <a:noFill/>
          <a:ln w="9525">
            <a:noFill/>
            <a:miter lim="800000"/>
            <a:headEnd/>
            <a:tailEnd/>
          </a:ln>
          <a:effectLst/>
        </p:spPr>
        <p:txBody>
          <a:bodyPr vert="horz" wrap="square" lIns="91950" tIns="45975" rIns="91950" bIns="45975" numCol="1" anchor="t" anchorCtr="0" compatLnSpc="1">
            <a:prstTxWarp prst="textNoShape">
              <a:avLst/>
            </a:prstTxWarp>
          </a:bodyPr>
          <a:lstStyle>
            <a:lvl1pPr algn="r" defTabSz="919163">
              <a:defRPr>
                <a:latin typeface="Times New Roman" pitchFamily="18" charset="0"/>
                <a:ea typeface="+mn-ea"/>
                <a:cs typeface="+mn-cs"/>
              </a:defRPr>
            </a:lvl1pPr>
          </a:lstStyle>
          <a:p>
            <a:pPr>
              <a:defRPr/>
            </a:pPr>
            <a:endParaRPr lang="en-US"/>
          </a:p>
        </p:txBody>
      </p:sp>
      <p:sp>
        <p:nvSpPr>
          <p:cNvPr id="39940" name="Rectangle 4">
            <a:extLst>
              <a:ext uri="{FF2B5EF4-FFF2-40B4-BE49-F238E27FC236}">
                <a16:creationId xmlns:a16="http://schemas.microsoft.com/office/drawing/2014/main" id="{8B8BEEC9-DF9E-BF44-8D4D-C6212713E632}"/>
              </a:ext>
            </a:extLst>
          </p:cNvPr>
          <p:cNvSpPr>
            <a:spLocks noGrp="1" noChangeArrowheads="1"/>
          </p:cNvSpPr>
          <p:nvPr>
            <p:ph type="ftr" sz="quarter" idx="2"/>
          </p:nvPr>
        </p:nvSpPr>
        <p:spPr bwMode="auto">
          <a:xfrm>
            <a:off x="0" y="8855075"/>
            <a:ext cx="3001963" cy="457200"/>
          </a:xfrm>
          <a:prstGeom prst="rect">
            <a:avLst/>
          </a:prstGeom>
          <a:noFill/>
          <a:ln w="9525">
            <a:noFill/>
            <a:miter lim="800000"/>
            <a:headEnd/>
            <a:tailEnd/>
          </a:ln>
          <a:effectLst/>
        </p:spPr>
        <p:txBody>
          <a:bodyPr vert="horz" wrap="square" lIns="91950" tIns="45975" rIns="91950" bIns="45975" numCol="1" anchor="b" anchorCtr="0" compatLnSpc="1">
            <a:prstTxWarp prst="textNoShape">
              <a:avLst/>
            </a:prstTxWarp>
          </a:bodyPr>
          <a:lstStyle>
            <a:lvl1pPr defTabSz="919163">
              <a:defRPr>
                <a:latin typeface="Times New Roman" pitchFamily="18" charset="0"/>
                <a:ea typeface="+mn-ea"/>
                <a:cs typeface="+mn-cs"/>
              </a:defRPr>
            </a:lvl1pPr>
          </a:lstStyle>
          <a:p>
            <a:pPr>
              <a:defRPr/>
            </a:pPr>
            <a:endParaRPr lang="en-US"/>
          </a:p>
        </p:txBody>
      </p:sp>
      <p:sp>
        <p:nvSpPr>
          <p:cNvPr id="39941" name="Rectangle 5">
            <a:extLst>
              <a:ext uri="{FF2B5EF4-FFF2-40B4-BE49-F238E27FC236}">
                <a16:creationId xmlns:a16="http://schemas.microsoft.com/office/drawing/2014/main" id="{EC9F6A2D-B0B3-C940-35D7-7B13BE5951D9}"/>
              </a:ext>
            </a:extLst>
          </p:cNvPr>
          <p:cNvSpPr>
            <a:spLocks noGrp="1" noChangeArrowheads="1"/>
          </p:cNvSpPr>
          <p:nvPr>
            <p:ph type="sldNum" sz="quarter" idx="3"/>
          </p:nvPr>
        </p:nvSpPr>
        <p:spPr bwMode="auto">
          <a:xfrm>
            <a:off x="4002088" y="8855075"/>
            <a:ext cx="3001962" cy="457200"/>
          </a:xfrm>
          <a:prstGeom prst="rect">
            <a:avLst/>
          </a:prstGeom>
          <a:noFill/>
          <a:ln w="9525">
            <a:noFill/>
            <a:miter lim="800000"/>
            <a:headEnd/>
            <a:tailEnd/>
          </a:ln>
          <a:effectLst/>
        </p:spPr>
        <p:txBody>
          <a:bodyPr vert="horz" wrap="square" lIns="91950" tIns="45975" rIns="91950" bIns="45975" numCol="1" anchor="b" anchorCtr="0" compatLnSpc="1">
            <a:prstTxWarp prst="textNoShape">
              <a:avLst/>
            </a:prstTxWarp>
          </a:bodyPr>
          <a:lstStyle>
            <a:lvl1pPr algn="r" defTabSz="919163">
              <a:defRPr/>
            </a:lvl1pPr>
          </a:lstStyle>
          <a:p>
            <a:pPr>
              <a:defRPr/>
            </a:pPr>
            <a:fld id="{1E8CD4FC-0FB8-0F4F-8720-F69E82A4F371}"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84098722-01E8-41AD-4B46-83E85ECCCCBA}"/>
              </a:ext>
            </a:extLst>
          </p:cNvPr>
          <p:cNvSpPr>
            <a:spLocks noGrp="1" noChangeArrowheads="1"/>
          </p:cNvSpPr>
          <p:nvPr>
            <p:ph type="hdr" sz="quarter"/>
          </p:nvPr>
        </p:nvSpPr>
        <p:spPr bwMode="auto">
          <a:xfrm>
            <a:off x="0" y="0"/>
            <a:ext cx="3001963" cy="457200"/>
          </a:xfrm>
          <a:prstGeom prst="rect">
            <a:avLst/>
          </a:prstGeom>
          <a:noFill/>
          <a:ln w="9525">
            <a:noFill/>
            <a:miter lim="800000"/>
            <a:headEnd/>
            <a:tailEnd/>
          </a:ln>
          <a:effectLst/>
        </p:spPr>
        <p:txBody>
          <a:bodyPr vert="horz" wrap="square" lIns="91950" tIns="45975" rIns="91950" bIns="45975" numCol="1" anchor="t" anchorCtr="0" compatLnSpc="1">
            <a:prstTxWarp prst="textNoShape">
              <a:avLst/>
            </a:prstTxWarp>
          </a:bodyPr>
          <a:lstStyle>
            <a:lvl1pPr defTabSz="919163">
              <a:defRPr>
                <a:latin typeface="Times New Roman" pitchFamily="18" charset="0"/>
                <a:ea typeface="+mn-ea"/>
                <a:cs typeface="+mn-cs"/>
              </a:defRPr>
            </a:lvl1pPr>
          </a:lstStyle>
          <a:p>
            <a:pPr>
              <a:defRPr/>
            </a:pPr>
            <a:endParaRPr lang="en-US"/>
          </a:p>
        </p:txBody>
      </p:sp>
      <p:sp>
        <p:nvSpPr>
          <p:cNvPr id="37891" name="Rectangle 3">
            <a:extLst>
              <a:ext uri="{FF2B5EF4-FFF2-40B4-BE49-F238E27FC236}">
                <a16:creationId xmlns:a16="http://schemas.microsoft.com/office/drawing/2014/main" id="{B2013A15-0024-8935-B5AA-0A35977B0AF8}"/>
              </a:ext>
            </a:extLst>
          </p:cNvPr>
          <p:cNvSpPr>
            <a:spLocks noGrp="1" noChangeArrowheads="1"/>
          </p:cNvSpPr>
          <p:nvPr>
            <p:ph type="dt" idx="1"/>
          </p:nvPr>
        </p:nvSpPr>
        <p:spPr bwMode="auto">
          <a:xfrm>
            <a:off x="4002088" y="0"/>
            <a:ext cx="3001962" cy="457200"/>
          </a:xfrm>
          <a:prstGeom prst="rect">
            <a:avLst/>
          </a:prstGeom>
          <a:noFill/>
          <a:ln w="9525">
            <a:noFill/>
            <a:miter lim="800000"/>
            <a:headEnd/>
            <a:tailEnd/>
          </a:ln>
          <a:effectLst/>
        </p:spPr>
        <p:txBody>
          <a:bodyPr vert="horz" wrap="square" lIns="91950" tIns="45975" rIns="91950" bIns="45975" numCol="1" anchor="t" anchorCtr="0" compatLnSpc="1">
            <a:prstTxWarp prst="textNoShape">
              <a:avLst/>
            </a:prstTxWarp>
          </a:bodyPr>
          <a:lstStyle>
            <a:lvl1pPr algn="r" defTabSz="919163">
              <a:defRPr>
                <a:latin typeface="Times New Roman" pitchFamily="18" charset="0"/>
                <a:ea typeface="+mn-ea"/>
                <a:cs typeface="+mn-cs"/>
              </a:defRPr>
            </a:lvl1pPr>
          </a:lstStyle>
          <a:p>
            <a:pPr>
              <a:defRPr/>
            </a:pPr>
            <a:endParaRPr lang="en-US"/>
          </a:p>
        </p:txBody>
      </p:sp>
      <p:sp>
        <p:nvSpPr>
          <p:cNvPr id="13316" name="Rectangle 4">
            <a:extLst>
              <a:ext uri="{FF2B5EF4-FFF2-40B4-BE49-F238E27FC236}">
                <a16:creationId xmlns:a16="http://schemas.microsoft.com/office/drawing/2014/main" id="{CE69DD1A-D4B6-8C3D-614E-5E4DA6E3E178}"/>
              </a:ext>
            </a:extLst>
          </p:cNvPr>
          <p:cNvSpPr>
            <a:spLocks noGrp="1" noRot="1" noChangeAspect="1" noChangeArrowheads="1" noTextEdit="1"/>
          </p:cNvSpPr>
          <p:nvPr>
            <p:ph type="sldImg" idx="2"/>
          </p:nvPr>
        </p:nvSpPr>
        <p:spPr bwMode="auto">
          <a:xfrm>
            <a:off x="1162050" y="687388"/>
            <a:ext cx="4681538" cy="3511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3" name="Rectangle 5">
            <a:extLst>
              <a:ext uri="{FF2B5EF4-FFF2-40B4-BE49-F238E27FC236}">
                <a16:creationId xmlns:a16="http://schemas.microsoft.com/office/drawing/2014/main" id="{4B94BA1E-016D-8CFF-72C9-AA1999215406}"/>
              </a:ext>
            </a:extLst>
          </p:cNvPr>
          <p:cNvSpPr>
            <a:spLocks noGrp="1" noChangeArrowheads="1"/>
          </p:cNvSpPr>
          <p:nvPr>
            <p:ph type="body" sz="quarter" idx="3"/>
          </p:nvPr>
        </p:nvSpPr>
        <p:spPr bwMode="auto">
          <a:xfrm>
            <a:off x="922338" y="4425950"/>
            <a:ext cx="5159375" cy="4198938"/>
          </a:xfrm>
          <a:prstGeom prst="rect">
            <a:avLst/>
          </a:prstGeom>
          <a:noFill/>
          <a:ln w="9525">
            <a:noFill/>
            <a:miter lim="800000"/>
            <a:headEnd/>
            <a:tailEnd/>
          </a:ln>
          <a:effectLst/>
        </p:spPr>
        <p:txBody>
          <a:bodyPr vert="horz" wrap="square" lIns="91950" tIns="45975" rIns="91950" bIns="4597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7894" name="Rectangle 6">
            <a:extLst>
              <a:ext uri="{FF2B5EF4-FFF2-40B4-BE49-F238E27FC236}">
                <a16:creationId xmlns:a16="http://schemas.microsoft.com/office/drawing/2014/main" id="{2E7C6F5E-2797-7394-DCA2-995D23E28D08}"/>
              </a:ext>
            </a:extLst>
          </p:cNvPr>
          <p:cNvSpPr>
            <a:spLocks noGrp="1" noChangeArrowheads="1"/>
          </p:cNvSpPr>
          <p:nvPr>
            <p:ph type="ftr" sz="quarter" idx="4"/>
          </p:nvPr>
        </p:nvSpPr>
        <p:spPr bwMode="auto">
          <a:xfrm>
            <a:off x="0" y="8855075"/>
            <a:ext cx="3001963" cy="457200"/>
          </a:xfrm>
          <a:prstGeom prst="rect">
            <a:avLst/>
          </a:prstGeom>
          <a:noFill/>
          <a:ln w="9525">
            <a:noFill/>
            <a:miter lim="800000"/>
            <a:headEnd/>
            <a:tailEnd/>
          </a:ln>
          <a:effectLst/>
        </p:spPr>
        <p:txBody>
          <a:bodyPr vert="horz" wrap="square" lIns="91950" tIns="45975" rIns="91950" bIns="45975" numCol="1" anchor="b" anchorCtr="0" compatLnSpc="1">
            <a:prstTxWarp prst="textNoShape">
              <a:avLst/>
            </a:prstTxWarp>
          </a:bodyPr>
          <a:lstStyle>
            <a:lvl1pPr defTabSz="919163">
              <a:defRPr>
                <a:latin typeface="Times New Roman" pitchFamily="18" charset="0"/>
                <a:ea typeface="+mn-ea"/>
                <a:cs typeface="+mn-cs"/>
              </a:defRPr>
            </a:lvl1pPr>
          </a:lstStyle>
          <a:p>
            <a:pPr>
              <a:defRPr/>
            </a:pPr>
            <a:endParaRPr lang="en-US"/>
          </a:p>
        </p:txBody>
      </p:sp>
      <p:sp>
        <p:nvSpPr>
          <p:cNvPr id="37895" name="Rectangle 7">
            <a:extLst>
              <a:ext uri="{FF2B5EF4-FFF2-40B4-BE49-F238E27FC236}">
                <a16:creationId xmlns:a16="http://schemas.microsoft.com/office/drawing/2014/main" id="{89A3B87E-BC42-A6DD-6063-86B9CFE5EF46}"/>
              </a:ext>
            </a:extLst>
          </p:cNvPr>
          <p:cNvSpPr>
            <a:spLocks noGrp="1" noChangeArrowheads="1"/>
          </p:cNvSpPr>
          <p:nvPr>
            <p:ph type="sldNum" sz="quarter" idx="5"/>
          </p:nvPr>
        </p:nvSpPr>
        <p:spPr bwMode="auto">
          <a:xfrm>
            <a:off x="4002088" y="8855075"/>
            <a:ext cx="3001962" cy="457200"/>
          </a:xfrm>
          <a:prstGeom prst="rect">
            <a:avLst/>
          </a:prstGeom>
          <a:noFill/>
          <a:ln w="9525">
            <a:noFill/>
            <a:miter lim="800000"/>
            <a:headEnd/>
            <a:tailEnd/>
          </a:ln>
          <a:effectLst/>
        </p:spPr>
        <p:txBody>
          <a:bodyPr vert="horz" wrap="square" lIns="91950" tIns="45975" rIns="91950" bIns="45975" numCol="1" anchor="b" anchorCtr="0" compatLnSpc="1">
            <a:prstTxWarp prst="textNoShape">
              <a:avLst/>
            </a:prstTxWarp>
          </a:bodyPr>
          <a:lstStyle>
            <a:lvl1pPr algn="r" defTabSz="919163">
              <a:defRPr/>
            </a:lvl1pPr>
          </a:lstStyle>
          <a:p>
            <a:pPr>
              <a:defRPr/>
            </a:pPr>
            <a:fld id="{42405324-7584-1F40-B692-B40B15C1280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2" name="Text Box 44">
            <a:extLst>
              <a:ext uri="{FF2B5EF4-FFF2-40B4-BE49-F238E27FC236}">
                <a16:creationId xmlns:a16="http://schemas.microsoft.com/office/drawing/2014/main" id="{C4A2153C-231A-5233-C4B1-9A2023FB8A6B}"/>
              </a:ext>
            </a:extLst>
          </p:cNvPr>
          <p:cNvSpPr txBox="1">
            <a:spLocks noChangeArrowheads="1"/>
          </p:cNvSpPr>
          <p:nvPr userDrawn="1"/>
        </p:nvSpPr>
        <p:spPr bwMode="auto">
          <a:xfrm>
            <a:off x="381000" y="685800"/>
            <a:ext cx="8382000" cy="461665"/>
          </a:xfrm>
          <a:prstGeom prst="rect">
            <a:avLst/>
          </a:prstGeom>
          <a:noFill/>
          <a:ln>
            <a:noFill/>
          </a:ln>
        </p:spPr>
        <p:txBody>
          <a:bodyPr wrap="square">
            <a:spAutoFit/>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ct val="50000"/>
              </a:spcBef>
              <a:defRPr/>
            </a:pPr>
            <a:r>
              <a:rPr lang="en-US" sz="2400" i="1" dirty="0"/>
              <a:t>ECE 445S Real-Time Digital Signal Processing Lab    Spring 2025</a:t>
            </a:r>
            <a:endParaRPr lang="en-US" sz="2400" dirty="0"/>
          </a:p>
        </p:txBody>
      </p:sp>
      <p:sp>
        <p:nvSpPr>
          <p:cNvPr id="3" name="Text Box 45">
            <a:extLst>
              <a:ext uri="{FF2B5EF4-FFF2-40B4-BE49-F238E27FC236}">
                <a16:creationId xmlns:a16="http://schemas.microsoft.com/office/drawing/2014/main" id="{6747262F-3E64-B978-E616-CB212E41B43F}"/>
              </a:ext>
            </a:extLst>
          </p:cNvPr>
          <p:cNvSpPr txBox="1">
            <a:spLocks noChangeArrowheads="1"/>
          </p:cNvSpPr>
          <p:nvPr userDrawn="1"/>
        </p:nvSpPr>
        <p:spPr bwMode="auto">
          <a:xfrm>
            <a:off x="990600" y="5943600"/>
            <a:ext cx="7543800" cy="396875"/>
          </a:xfrm>
          <a:prstGeom prst="rect">
            <a:avLst/>
          </a:prstGeom>
          <a:noFill/>
          <a:ln>
            <a:noFill/>
          </a:ln>
        </p:spPr>
        <p:txBody>
          <a:bodyPr>
            <a:spAutoFit/>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ctr">
              <a:spcBef>
                <a:spcPct val="50000"/>
              </a:spcBef>
              <a:defRPr/>
            </a:pPr>
            <a:r>
              <a:rPr lang="en-US" sz="2000" i="1">
                <a:solidFill>
                  <a:srgbClr val="CC00CC"/>
                </a:solidFill>
              </a:rPr>
              <a:t>Lecture 10</a:t>
            </a:r>
          </a:p>
        </p:txBody>
      </p:sp>
      <p:sp>
        <p:nvSpPr>
          <p:cNvPr id="3110" name="Rectangle 38"/>
          <p:cNvSpPr>
            <a:spLocks noGrp="1" noChangeArrowheads="1"/>
          </p:cNvSpPr>
          <p:nvPr>
            <p:ph type="ctrTitle"/>
          </p:nvPr>
        </p:nvSpPr>
        <p:spPr>
          <a:xfrm>
            <a:off x="458788" y="1905000"/>
            <a:ext cx="8226425" cy="685800"/>
          </a:xfrm>
        </p:spPr>
        <p:txBody>
          <a:bodyPr/>
          <a:lstStyle>
            <a:lvl1pPr>
              <a:defRPr sz="3600" b="0"/>
            </a:lvl1pPr>
          </a:lstStyle>
          <a:p>
            <a:r>
              <a:rPr lang="en-US"/>
              <a:t>Click to edit Master title style</a:t>
            </a:r>
          </a:p>
        </p:txBody>
      </p:sp>
      <p:sp>
        <p:nvSpPr>
          <p:cNvPr id="4" name="Rectangle 40">
            <a:extLst>
              <a:ext uri="{FF2B5EF4-FFF2-40B4-BE49-F238E27FC236}">
                <a16:creationId xmlns:a16="http://schemas.microsoft.com/office/drawing/2014/main" id="{7920ECF8-C570-BFA3-14B1-2D890A088F76}"/>
              </a:ext>
            </a:extLst>
          </p:cNvPr>
          <p:cNvSpPr>
            <a:spLocks noGrp="1" noChangeArrowheads="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2770650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
            <a:extLst>
              <a:ext uri="{FF2B5EF4-FFF2-40B4-BE49-F238E27FC236}">
                <a16:creationId xmlns:a16="http://schemas.microsoft.com/office/drawing/2014/main" id="{591F7F3B-8156-9EB7-CF54-4FDAA7AB78B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35">
            <a:extLst>
              <a:ext uri="{FF2B5EF4-FFF2-40B4-BE49-F238E27FC236}">
                <a16:creationId xmlns:a16="http://schemas.microsoft.com/office/drawing/2014/main" id="{34F063D4-A6EC-840B-329E-1877984C4930}"/>
              </a:ext>
            </a:extLst>
          </p:cNvPr>
          <p:cNvSpPr>
            <a:spLocks noGrp="1" noChangeArrowheads="1"/>
          </p:cNvSpPr>
          <p:nvPr>
            <p:ph type="sldNum" sz="quarter" idx="11"/>
          </p:nvPr>
        </p:nvSpPr>
        <p:spPr>
          <a:ln/>
        </p:spPr>
        <p:txBody>
          <a:bodyPr/>
          <a:lstStyle>
            <a:lvl1pPr>
              <a:defRPr/>
            </a:lvl1pPr>
          </a:lstStyle>
          <a:p>
            <a:pPr>
              <a:defRPr/>
            </a:pPr>
            <a:r>
              <a:rPr lang="en-US" altLang="en-US"/>
              <a:t>10 - </a:t>
            </a:r>
            <a:fld id="{E0456C96-C6AA-6C45-A8B2-B2AD7A1A118E}" type="slidenum">
              <a:rPr lang="en-US" altLang="en-US" smtClean="0"/>
              <a:pPr>
                <a:defRPr/>
              </a:pPr>
              <a:t>‹#›</a:t>
            </a:fld>
            <a:endParaRPr lang="en-US" altLang="en-US"/>
          </a:p>
        </p:txBody>
      </p:sp>
    </p:spTree>
    <p:extLst>
      <p:ext uri="{BB962C8B-B14F-4D97-AF65-F5344CB8AC3E}">
        <p14:creationId xmlns:p14="http://schemas.microsoft.com/office/powerpoint/2010/main" val="3683486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04800"/>
            <a:ext cx="20764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769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
            <a:extLst>
              <a:ext uri="{FF2B5EF4-FFF2-40B4-BE49-F238E27FC236}">
                <a16:creationId xmlns:a16="http://schemas.microsoft.com/office/drawing/2014/main" id="{D04EA067-F1A2-1988-E1D0-49AE432654B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35">
            <a:extLst>
              <a:ext uri="{FF2B5EF4-FFF2-40B4-BE49-F238E27FC236}">
                <a16:creationId xmlns:a16="http://schemas.microsoft.com/office/drawing/2014/main" id="{37FEF60C-0227-4CDB-D9A4-2E0F7336BF70}"/>
              </a:ext>
            </a:extLst>
          </p:cNvPr>
          <p:cNvSpPr>
            <a:spLocks noGrp="1" noChangeArrowheads="1"/>
          </p:cNvSpPr>
          <p:nvPr>
            <p:ph type="sldNum" sz="quarter" idx="11"/>
          </p:nvPr>
        </p:nvSpPr>
        <p:spPr>
          <a:ln/>
        </p:spPr>
        <p:txBody>
          <a:bodyPr/>
          <a:lstStyle>
            <a:lvl1pPr>
              <a:defRPr/>
            </a:lvl1pPr>
          </a:lstStyle>
          <a:p>
            <a:pPr>
              <a:defRPr/>
            </a:pPr>
            <a:r>
              <a:rPr lang="en-US" altLang="en-US"/>
              <a:t>10 - </a:t>
            </a:r>
            <a:fld id="{6C71D51E-4C26-2549-89EA-155B99487C27}" type="slidenum">
              <a:rPr lang="en-US" altLang="en-US" smtClean="0"/>
              <a:pPr>
                <a:defRPr/>
              </a:pPr>
              <a:t>‹#›</a:t>
            </a:fld>
            <a:endParaRPr lang="en-US" altLang="en-US"/>
          </a:p>
        </p:txBody>
      </p:sp>
    </p:spTree>
    <p:extLst>
      <p:ext uri="{BB962C8B-B14F-4D97-AF65-F5344CB8AC3E}">
        <p14:creationId xmlns:p14="http://schemas.microsoft.com/office/powerpoint/2010/main" val="51417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4">
            <a:extLst>
              <a:ext uri="{FF2B5EF4-FFF2-40B4-BE49-F238E27FC236}">
                <a16:creationId xmlns:a16="http://schemas.microsoft.com/office/drawing/2014/main" id="{85940FE9-8C0F-5EBE-5336-3FE8A1A0FD28}"/>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35">
            <a:extLst>
              <a:ext uri="{FF2B5EF4-FFF2-40B4-BE49-F238E27FC236}">
                <a16:creationId xmlns:a16="http://schemas.microsoft.com/office/drawing/2014/main" id="{431348FC-1123-E087-0144-A104744020B8}"/>
              </a:ext>
            </a:extLst>
          </p:cNvPr>
          <p:cNvSpPr>
            <a:spLocks noGrp="1" noChangeArrowheads="1"/>
          </p:cNvSpPr>
          <p:nvPr>
            <p:ph type="sldNum" sz="quarter" idx="11"/>
          </p:nvPr>
        </p:nvSpPr>
        <p:spPr>
          <a:ln/>
        </p:spPr>
        <p:txBody>
          <a:bodyPr/>
          <a:lstStyle>
            <a:lvl1pPr>
              <a:defRPr/>
            </a:lvl1pPr>
          </a:lstStyle>
          <a:p>
            <a:pPr>
              <a:defRPr/>
            </a:pPr>
            <a:r>
              <a:rPr lang="en-US" altLang="en-US"/>
              <a:t>10 - </a:t>
            </a:r>
            <a:fld id="{C80F4A79-18F7-6946-8442-F4EDB6F76246}" type="slidenum">
              <a:rPr lang="en-US" altLang="en-US" smtClean="0"/>
              <a:pPr>
                <a:defRPr/>
              </a:pPr>
              <a:t>‹#›</a:t>
            </a:fld>
            <a:endParaRPr lang="en-US" altLang="en-US"/>
          </a:p>
        </p:txBody>
      </p:sp>
    </p:spTree>
    <p:extLst>
      <p:ext uri="{BB962C8B-B14F-4D97-AF65-F5344CB8AC3E}">
        <p14:creationId xmlns:p14="http://schemas.microsoft.com/office/powerpoint/2010/main" val="298398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4">
            <a:extLst>
              <a:ext uri="{FF2B5EF4-FFF2-40B4-BE49-F238E27FC236}">
                <a16:creationId xmlns:a16="http://schemas.microsoft.com/office/drawing/2014/main" id="{7C2BF1CE-051F-3774-1766-04BFB991C160}"/>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35">
            <a:extLst>
              <a:ext uri="{FF2B5EF4-FFF2-40B4-BE49-F238E27FC236}">
                <a16:creationId xmlns:a16="http://schemas.microsoft.com/office/drawing/2014/main" id="{43AA4723-61CD-8BC2-3980-858D1CCD929F}"/>
              </a:ext>
            </a:extLst>
          </p:cNvPr>
          <p:cNvSpPr>
            <a:spLocks noGrp="1" noChangeArrowheads="1"/>
          </p:cNvSpPr>
          <p:nvPr>
            <p:ph type="sldNum" sz="quarter" idx="11"/>
          </p:nvPr>
        </p:nvSpPr>
        <p:spPr>
          <a:ln/>
        </p:spPr>
        <p:txBody>
          <a:bodyPr/>
          <a:lstStyle>
            <a:lvl1pPr>
              <a:defRPr/>
            </a:lvl1pPr>
          </a:lstStyle>
          <a:p>
            <a:pPr>
              <a:defRPr/>
            </a:pPr>
            <a:r>
              <a:rPr lang="en-US" altLang="en-US"/>
              <a:t>10 - </a:t>
            </a:r>
            <a:fld id="{AB9F9C71-278D-0341-A387-38F2178C8A39}" type="slidenum">
              <a:rPr lang="en-US" altLang="en-US" smtClean="0"/>
              <a:pPr>
                <a:defRPr/>
              </a:pPr>
              <a:t>‹#›</a:t>
            </a:fld>
            <a:endParaRPr lang="en-US" altLang="en-US"/>
          </a:p>
        </p:txBody>
      </p:sp>
    </p:spTree>
    <p:extLst>
      <p:ext uri="{BB962C8B-B14F-4D97-AF65-F5344CB8AC3E}">
        <p14:creationId xmlns:p14="http://schemas.microsoft.com/office/powerpoint/2010/main" val="482442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447800"/>
            <a:ext cx="4076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447800"/>
            <a:ext cx="4076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4">
            <a:extLst>
              <a:ext uri="{FF2B5EF4-FFF2-40B4-BE49-F238E27FC236}">
                <a16:creationId xmlns:a16="http://schemas.microsoft.com/office/drawing/2014/main" id="{8F1AAD5E-E16B-13F9-6221-3F74EC1F683C}"/>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35">
            <a:extLst>
              <a:ext uri="{FF2B5EF4-FFF2-40B4-BE49-F238E27FC236}">
                <a16:creationId xmlns:a16="http://schemas.microsoft.com/office/drawing/2014/main" id="{CF94453E-A225-E188-7FFF-1B15D6F545A4}"/>
              </a:ext>
            </a:extLst>
          </p:cNvPr>
          <p:cNvSpPr>
            <a:spLocks noGrp="1" noChangeArrowheads="1"/>
          </p:cNvSpPr>
          <p:nvPr>
            <p:ph type="sldNum" sz="quarter" idx="11"/>
          </p:nvPr>
        </p:nvSpPr>
        <p:spPr>
          <a:ln/>
        </p:spPr>
        <p:txBody>
          <a:bodyPr/>
          <a:lstStyle>
            <a:lvl1pPr>
              <a:defRPr/>
            </a:lvl1pPr>
          </a:lstStyle>
          <a:p>
            <a:pPr>
              <a:defRPr/>
            </a:pPr>
            <a:r>
              <a:rPr lang="en-US" altLang="en-US"/>
              <a:t>10 - </a:t>
            </a:r>
            <a:fld id="{376F0564-B232-2F48-9599-E0510366F9A1}" type="slidenum">
              <a:rPr lang="en-US" altLang="en-US" smtClean="0"/>
              <a:pPr>
                <a:defRPr/>
              </a:pPr>
              <a:t>‹#›</a:t>
            </a:fld>
            <a:endParaRPr lang="en-US" altLang="en-US"/>
          </a:p>
        </p:txBody>
      </p:sp>
    </p:spTree>
    <p:extLst>
      <p:ext uri="{BB962C8B-B14F-4D97-AF65-F5344CB8AC3E}">
        <p14:creationId xmlns:p14="http://schemas.microsoft.com/office/powerpoint/2010/main" val="2197325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4">
            <a:extLst>
              <a:ext uri="{FF2B5EF4-FFF2-40B4-BE49-F238E27FC236}">
                <a16:creationId xmlns:a16="http://schemas.microsoft.com/office/drawing/2014/main" id="{37192FD6-665F-B9CF-AA07-7DE9A216AC8D}"/>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35">
            <a:extLst>
              <a:ext uri="{FF2B5EF4-FFF2-40B4-BE49-F238E27FC236}">
                <a16:creationId xmlns:a16="http://schemas.microsoft.com/office/drawing/2014/main" id="{BFC2ACB2-9E84-0334-B39F-10BE4FFE3FCF}"/>
              </a:ext>
            </a:extLst>
          </p:cNvPr>
          <p:cNvSpPr>
            <a:spLocks noGrp="1" noChangeArrowheads="1"/>
          </p:cNvSpPr>
          <p:nvPr>
            <p:ph type="sldNum" sz="quarter" idx="11"/>
          </p:nvPr>
        </p:nvSpPr>
        <p:spPr>
          <a:ln/>
        </p:spPr>
        <p:txBody>
          <a:bodyPr/>
          <a:lstStyle>
            <a:lvl1pPr>
              <a:defRPr/>
            </a:lvl1pPr>
          </a:lstStyle>
          <a:p>
            <a:pPr>
              <a:defRPr/>
            </a:pPr>
            <a:r>
              <a:rPr lang="en-US" altLang="en-US"/>
              <a:t>10 - </a:t>
            </a:r>
            <a:fld id="{E5A88A57-6E17-D348-A5D6-9A3EEFCE577A}" type="slidenum">
              <a:rPr lang="en-US" altLang="en-US" smtClean="0"/>
              <a:pPr>
                <a:defRPr/>
              </a:pPr>
              <a:t>‹#›</a:t>
            </a:fld>
            <a:endParaRPr lang="en-US" altLang="en-US"/>
          </a:p>
        </p:txBody>
      </p:sp>
    </p:spTree>
    <p:extLst>
      <p:ext uri="{BB962C8B-B14F-4D97-AF65-F5344CB8AC3E}">
        <p14:creationId xmlns:p14="http://schemas.microsoft.com/office/powerpoint/2010/main" val="288382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4">
            <a:extLst>
              <a:ext uri="{FF2B5EF4-FFF2-40B4-BE49-F238E27FC236}">
                <a16:creationId xmlns:a16="http://schemas.microsoft.com/office/drawing/2014/main" id="{A2915186-E009-F8DA-43DC-11C775940DB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35">
            <a:extLst>
              <a:ext uri="{FF2B5EF4-FFF2-40B4-BE49-F238E27FC236}">
                <a16:creationId xmlns:a16="http://schemas.microsoft.com/office/drawing/2014/main" id="{68290902-6406-5D01-E594-B4DFD6C8C0AF}"/>
              </a:ext>
            </a:extLst>
          </p:cNvPr>
          <p:cNvSpPr>
            <a:spLocks noGrp="1" noChangeArrowheads="1"/>
          </p:cNvSpPr>
          <p:nvPr>
            <p:ph type="sldNum" sz="quarter" idx="11"/>
          </p:nvPr>
        </p:nvSpPr>
        <p:spPr>
          <a:ln/>
        </p:spPr>
        <p:txBody>
          <a:bodyPr/>
          <a:lstStyle>
            <a:lvl1pPr>
              <a:defRPr/>
            </a:lvl1pPr>
          </a:lstStyle>
          <a:p>
            <a:pPr>
              <a:defRPr/>
            </a:pPr>
            <a:r>
              <a:rPr lang="en-US" altLang="en-US"/>
              <a:t>10 - </a:t>
            </a:r>
            <a:fld id="{297A0C2D-9A56-4944-A586-E51699410328}" type="slidenum">
              <a:rPr lang="en-US" altLang="en-US" smtClean="0"/>
              <a:pPr>
                <a:defRPr/>
              </a:pPr>
              <a:t>‹#›</a:t>
            </a:fld>
            <a:endParaRPr lang="en-US" altLang="en-US"/>
          </a:p>
        </p:txBody>
      </p:sp>
    </p:spTree>
    <p:extLst>
      <p:ext uri="{BB962C8B-B14F-4D97-AF65-F5344CB8AC3E}">
        <p14:creationId xmlns:p14="http://schemas.microsoft.com/office/powerpoint/2010/main" val="2097735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4">
            <a:extLst>
              <a:ext uri="{FF2B5EF4-FFF2-40B4-BE49-F238E27FC236}">
                <a16:creationId xmlns:a16="http://schemas.microsoft.com/office/drawing/2014/main" id="{20F7C787-A794-E7E3-7427-5605BD4C2ABF}"/>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35">
            <a:extLst>
              <a:ext uri="{FF2B5EF4-FFF2-40B4-BE49-F238E27FC236}">
                <a16:creationId xmlns:a16="http://schemas.microsoft.com/office/drawing/2014/main" id="{7CD9BFC3-7DE3-82FF-9E5A-5C9E1E8C8154}"/>
              </a:ext>
            </a:extLst>
          </p:cNvPr>
          <p:cNvSpPr>
            <a:spLocks noGrp="1" noChangeArrowheads="1"/>
          </p:cNvSpPr>
          <p:nvPr>
            <p:ph type="sldNum" sz="quarter" idx="11"/>
          </p:nvPr>
        </p:nvSpPr>
        <p:spPr>
          <a:ln/>
        </p:spPr>
        <p:txBody>
          <a:bodyPr/>
          <a:lstStyle>
            <a:lvl1pPr>
              <a:defRPr/>
            </a:lvl1pPr>
          </a:lstStyle>
          <a:p>
            <a:pPr>
              <a:defRPr/>
            </a:pPr>
            <a:r>
              <a:rPr lang="en-US" altLang="en-US"/>
              <a:t>10 - </a:t>
            </a:r>
            <a:fld id="{2494F40D-46A6-A047-B373-64A0736FA5EC}" type="slidenum">
              <a:rPr lang="en-US" altLang="en-US" smtClean="0"/>
              <a:pPr>
                <a:defRPr/>
              </a:pPr>
              <a:t>‹#›</a:t>
            </a:fld>
            <a:endParaRPr lang="en-US" altLang="en-US"/>
          </a:p>
        </p:txBody>
      </p:sp>
    </p:spTree>
    <p:extLst>
      <p:ext uri="{BB962C8B-B14F-4D97-AF65-F5344CB8AC3E}">
        <p14:creationId xmlns:p14="http://schemas.microsoft.com/office/powerpoint/2010/main" val="810961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4">
            <a:extLst>
              <a:ext uri="{FF2B5EF4-FFF2-40B4-BE49-F238E27FC236}">
                <a16:creationId xmlns:a16="http://schemas.microsoft.com/office/drawing/2014/main" id="{018A4CB0-CDF6-A3F6-356E-C3CB9139E67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35">
            <a:extLst>
              <a:ext uri="{FF2B5EF4-FFF2-40B4-BE49-F238E27FC236}">
                <a16:creationId xmlns:a16="http://schemas.microsoft.com/office/drawing/2014/main" id="{FB2E2FE0-D610-5CCE-A112-A58855F3702A}"/>
              </a:ext>
            </a:extLst>
          </p:cNvPr>
          <p:cNvSpPr>
            <a:spLocks noGrp="1" noChangeArrowheads="1"/>
          </p:cNvSpPr>
          <p:nvPr>
            <p:ph type="sldNum" sz="quarter" idx="11"/>
          </p:nvPr>
        </p:nvSpPr>
        <p:spPr>
          <a:ln/>
        </p:spPr>
        <p:txBody>
          <a:bodyPr/>
          <a:lstStyle>
            <a:lvl1pPr>
              <a:defRPr/>
            </a:lvl1pPr>
          </a:lstStyle>
          <a:p>
            <a:pPr>
              <a:defRPr/>
            </a:pPr>
            <a:r>
              <a:rPr lang="en-US" altLang="en-US"/>
              <a:t>10 - </a:t>
            </a:r>
            <a:fld id="{A26DFB22-B5D9-544C-94BD-3C2F87AA410B}" type="slidenum">
              <a:rPr lang="en-US" altLang="en-US" smtClean="0"/>
              <a:pPr>
                <a:defRPr/>
              </a:pPr>
              <a:t>‹#›</a:t>
            </a:fld>
            <a:endParaRPr lang="en-US" altLang="en-US"/>
          </a:p>
        </p:txBody>
      </p:sp>
    </p:spTree>
    <p:extLst>
      <p:ext uri="{BB962C8B-B14F-4D97-AF65-F5344CB8AC3E}">
        <p14:creationId xmlns:p14="http://schemas.microsoft.com/office/powerpoint/2010/main" val="1988898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4">
            <a:extLst>
              <a:ext uri="{FF2B5EF4-FFF2-40B4-BE49-F238E27FC236}">
                <a16:creationId xmlns:a16="http://schemas.microsoft.com/office/drawing/2014/main" id="{9B7CBEBE-2772-C54F-0D8D-53EA057114D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35">
            <a:extLst>
              <a:ext uri="{FF2B5EF4-FFF2-40B4-BE49-F238E27FC236}">
                <a16:creationId xmlns:a16="http://schemas.microsoft.com/office/drawing/2014/main" id="{90FAAEE9-822E-7F77-A7FC-9853A1CB446D}"/>
              </a:ext>
            </a:extLst>
          </p:cNvPr>
          <p:cNvSpPr>
            <a:spLocks noGrp="1" noChangeArrowheads="1"/>
          </p:cNvSpPr>
          <p:nvPr>
            <p:ph type="sldNum" sz="quarter" idx="11"/>
          </p:nvPr>
        </p:nvSpPr>
        <p:spPr>
          <a:ln/>
        </p:spPr>
        <p:txBody>
          <a:bodyPr/>
          <a:lstStyle>
            <a:lvl1pPr>
              <a:defRPr/>
            </a:lvl1pPr>
          </a:lstStyle>
          <a:p>
            <a:pPr>
              <a:defRPr/>
            </a:pPr>
            <a:r>
              <a:rPr lang="en-US" altLang="en-US"/>
              <a:t>10 - </a:t>
            </a:r>
            <a:fld id="{739664CE-A9F8-1A4F-8C59-8287FD67A8C7}" type="slidenum">
              <a:rPr lang="en-US" altLang="en-US" smtClean="0"/>
              <a:pPr>
                <a:defRPr/>
              </a:pPr>
              <a:t>‹#›</a:t>
            </a:fld>
            <a:endParaRPr lang="en-US" altLang="en-US"/>
          </a:p>
        </p:txBody>
      </p:sp>
    </p:spTree>
    <p:extLst>
      <p:ext uri="{BB962C8B-B14F-4D97-AF65-F5344CB8AC3E}">
        <p14:creationId xmlns:p14="http://schemas.microsoft.com/office/powerpoint/2010/main" val="1517213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1">
            <a:extLst>
              <a:ext uri="{FF2B5EF4-FFF2-40B4-BE49-F238E27FC236}">
                <a16:creationId xmlns:a16="http://schemas.microsoft.com/office/drawing/2014/main" id="{69376668-9D9C-68AF-07EF-3B428E6CD06C}"/>
              </a:ext>
            </a:extLst>
          </p:cNvPr>
          <p:cNvSpPr>
            <a:spLocks noGrp="1" noChangeArrowheads="1"/>
          </p:cNvSpPr>
          <p:nvPr>
            <p:ph type="title"/>
          </p:nvPr>
        </p:nvSpPr>
        <p:spPr bwMode="auto">
          <a:xfrm>
            <a:off x="457200" y="3048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80" name="Rectangle 32">
            <a:extLst>
              <a:ext uri="{FF2B5EF4-FFF2-40B4-BE49-F238E27FC236}">
                <a16:creationId xmlns:a16="http://schemas.microsoft.com/office/drawing/2014/main" id="{25FB2A1C-F0E1-A189-1CE8-ABB72949C387}"/>
              </a:ext>
            </a:extLst>
          </p:cNvPr>
          <p:cNvSpPr>
            <a:spLocks noGrp="1" noChangeArrowheads="1"/>
          </p:cNvSpPr>
          <p:nvPr>
            <p:ph type="body" idx="1"/>
          </p:nvPr>
        </p:nvSpPr>
        <p:spPr bwMode="auto">
          <a:xfrm>
            <a:off x="457200" y="1447800"/>
            <a:ext cx="83058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82" name="Rectangle 34">
            <a:extLst>
              <a:ext uri="{FF2B5EF4-FFF2-40B4-BE49-F238E27FC236}">
                <a16:creationId xmlns:a16="http://schemas.microsoft.com/office/drawing/2014/main" id="{9786A39C-AE2B-7489-58E3-EE8BE9E3471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mn-ea"/>
                <a:cs typeface="+mn-cs"/>
              </a:defRPr>
            </a:lvl1pPr>
          </a:lstStyle>
          <a:p>
            <a:pPr>
              <a:defRPr/>
            </a:pPr>
            <a:endParaRPr lang="en-US"/>
          </a:p>
        </p:txBody>
      </p:sp>
      <p:sp>
        <p:nvSpPr>
          <p:cNvPr id="2083" name="Rectangle 35">
            <a:extLst>
              <a:ext uri="{FF2B5EF4-FFF2-40B4-BE49-F238E27FC236}">
                <a16:creationId xmlns:a16="http://schemas.microsoft.com/office/drawing/2014/main" id="{4A8D5FBA-CBEE-350F-D7A3-D66B509CB69F}"/>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r>
              <a:rPr lang="en-US" altLang="en-US"/>
              <a:t>10 - </a:t>
            </a:r>
            <a:fld id="{7DBC5DAB-C3DE-DF4B-913C-B08CDD9FAF49}" type="slidenum">
              <a:rPr lang="en-US"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animEffect transition="in" filter="dissolve">
                                      <p:cBhvr>
                                        <p:cTn id="7" dur="500"/>
                                        <p:tgtEl>
                                          <p:spTgt spid="2080">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080">
                                            <p:txEl>
                                              <p:pRg st="1" end="1"/>
                                            </p:txEl>
                                          </p:spTgt>
                                        </p:tgtEl>
                                        <p:attrNameLst>
                                          <p:attrName>style.visibility</p:attrName>
                                        </p:attrNameLst>
                                      </p:cBhvr>
                                      <p:to>
                                        <p:strVal val="visible"/>
                                      </p:to>
                                    </p:set>
                                    <p:animEffect transition="in" filter="dissolve">
                                      <p:cBhvr>
                                        <p:cTn id="10" dur="500"/>
                                        <p:tgtEl>
                                          <p:spTgt spid="2080">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080">
                                            <p:txEl>
                                              <p:pRg st="2" end="2"/>
                                            </p:txEl>
                                          </p:spTgt>
                                        </p:tgtEl>
                                        <p:attrNameLst>
                                          <p:attrName>style.visibility</p:attrName>
                                        </p:attrNameLst>
                                      </p:cBhvr>
                                      <p:to>
                                        <p:strVal val="visible"/>
                                      </p:to>
                                    </p:set>
                                    <p:animEffect transition="in" filter="dissolve">
                                      <p:cBhvr>
                                        <p:cTn id="13" dur="500"/>
                                        <p:tgtEl>
                                          <p:spTgt spid="2080">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080">
                                            <p:txEl>
                                              <p:pRg st="3" end="3"/>
                                            </p:txEl>
                                          </p:spTgt>
                                        </p:tgtEl>
                                        <p:attrNameLst>
                                          <p:attrName>style.visibility</p:attrName>
                                        </p:attrNameLst>
                                      </p:cBhvr>
                                      <p:to>
                                        <p:strVal val="visible"/>
                                      </p:to>
                                    </p:set>
                                    <p:animEffect transition="in" filter="dissolve">
                                      <p:cBhvr>
                                        <p:cTn id="16" dur="500"/>
                                        <p:tgtEl>
                                          <p:spTgt spid="2080">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2080">
                                            <p:txEl>
                                              <p:pRg st="4" end="4"/>
                                            </p:txEl>
                                          </p:spTgt>
                                        </p:tgtEl>
                                        <p:attrNameLst>
                                          <p:attrName>style.visibility</p:attrName>
                                        </p:attrNameLst>
                                      </p:cBhvr>
                                      <p:to>
                                        <p:strVal val="visible"/>
                                      </p:to>
                                    </p:set>
                                    <p:animEffect transition="in" filter="dissolve">
                                      <p:cBhvr>
                                        <p:cTn id="19" dur="500"/>
                                        <p:tgtEl>
                                          <p:spTgt spid="208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autoUpdateAnimBg="0">
        <p:tmplLst>
          <p:tmpl lvl="1">
            <p:tnLst>
              <p:par>
                <p:cTn presetID="9" presetClass="entr" presetSubtype="0" fill="hold" nodeType="clickEffect">
                  <p:stCondLst>
                    <p:cond delay="0"/>
                  </p:stCondLst>
                  <p:childTnLst>
                    <p:set>
                      <p:cBhvr>
                        <p:cTn dur="1" fill="hold">
                          <p:stCondLst>
                            <p:cond delay="0"/>
                          </p:stCondLst>
                        </p:cTn>
                        <p:tgtEl>
                          <p:spTgt spid="2080"/>
                        </p:tgtEl>
                        <p:attrNameLst>
                          <p:attrName>style.visibility</p:attrName>
                        </p:attrNameLst>
                      </p:cBhvr>
                      <p:to>
                        <p:strVal val="visible"/>
                      </p:to>
                    </p:set>
                    <p:animEffect transition="in" filter="dissolve">
                      <p:cBhvr>
                        <p:cTn dur="500"/>
                        <p:tgtEl>
                          <p:spTgt spid="2080"/>
                        </p:tgtEl>
                      </p:cBhvr>
                    </p:animEffect>
                  </p:childTnLst>
                </p:cTn>
              </p:par>
            </p:tnLst>
          </p:tmpl>
          <p:tmpl lvl="2">
            <p:tnLst>
              <p:par>
                <p:cTn presetID="9" presetClass="entr" presetSubtype="0" fill="hold" nodeType="withEffect">
                  <p:stCondLst>
                    <p:cond delay="0"/>
                  </p:stCondLst>
                  <p:childTnLst>
                    <p:set>
                      <p:cBhvr>
                        <p:cTn dur="1" fill="hold">
                          <p:stCondLst>
                            <p:cond delay="0"/>
                          </p:stCondLst>
                        </p:cTn>
                        <p:tgtEl>
                          <p:spTgt spid="2080"/>
                        </p:tgtEl>
                        <p:attrNameLst>
                          <p:attrName>style.visibility</p:attrName>
                        </p:attrNameLst>
                      </p:cBhvr>
                      <p:to>
                        <p:strVal val="visible"/>
                      </p:to>
                    </p:set>
                    <p:animEffect transition="in" filter="dissolve">
                      <p:cBhvr>
                        <p:cTn dur="500"/>
                        <p:tgtEl>
                          <p:spTgt spid="2080"/>
                        </p:tgtEl>
                      </p:cBhvr>
                    </p:animEffect>
                  </p:childTnLst>
                </p:cTn>
              </p:par>
            </p:tnLst>
          </p:tmpl>
          <p:tmpl lvl="3">
            <p:tnLst>
              <p:par>
                <p:cTn presetID="9" presetClass="entr" presetSubtype="0" fill="hold" nodeType="withEffect">
                  <p:stCondLst>
                    <p:cond delay="0"/>
                  </p:stCondLst>
                  <p:childTnLst>
                    <p:set>
                      <p:cBhvr>
                        <p:cTn dur="1" fill="hold">
                          <p:stCondLst>
                            <p:cond delay="0"/>
                          </p:stCondLst>
                        </p:cTn>
                        <p:tgtEl>
                          <p:spTgt spid="2080"/>
                        </p:tgtEl>
                        <p:attrNameLst>
                          <p:attrName>style.visibility</p:attrName>
                        </p:attrNameLst>
                      </p:cBhvr>
                      <p:to>
                        <p:strVal val="visible"/>
                      </p:to>
                    </p:set>
                    <p:animEffect transition="in" filter="dissolve">
                      <p:cBhvr>
                        <p:cTn dur="500"/>
                        <p:tgtEl>
                          <p:spTgt spid="2080"/>
                        </p:tgtEl>
                      </p:cBhvr>
                    </p:animEffect>
                  </p:childTnLst>
                </p:cTn>
              </p:par>
            </p:tnLst>
          </p:tmpl>
          <p:tmpl lvl="4">
            <p:tnLst>
              <p:par>
                <p:cTn presetID="9" presetClass="entr" presetSubtype="0" fill="hold" nodeType="withEffect">
                  <p:stCondLst>
                    <p:cond delay="0"/>
                  </p:stCondLst>
                  <p:childTnLst>
                    <p:set>
                      <p:cBhvr>
                        <p:cTn dur="1" fill="hold">
                          <p:stCondLst>
                            <p:cond delay="0"/>
                          </p:stCondLst>
                        </p:cTn>
                        <p:tgtEl>
                          <p:spTgt spid="2080"/>
                        </p:tgtEl>
                        <p:attrNameLst>
                          <p:attrName>style.visibility</p:attrName>
                        </p:attrNameLst>
                      </p:cBhvr>
                      <p:to>
                        <p:strVal val="visible"/>
                      </p:to>
                    </p:set>
                    <p:animEffect transition="in" filter="dissolve">
                      <p:cBhvr>
                        <p:cTn dur="500"/>
                        <p:tgtEl>
                          <p:spTgt spid="2080"/>
                        </p:tgtEl>
                      </p:cBhvr>
                    </p:animEffect>
                  </p:childTnLst>
                </p:cTn>
              </p:par>
            </p:tnLst>
          </p:tmpl>
          <p:tmpl lvl="5">
            <p:tnLst>
              <p:par>
                <p:cTn presetID="9" presetClass="entr" presetSubtype="0" fill="hold" nodeType="withEffect">
                  <p:stCondLst>
                    <p:cond delay="0"/>
                  </p:stCondLst>
                  <p:childTnLst>
                    <p:set>
                      <p:cBhvr>
                        <p:cTn dur="1" fill="hold">
                          <p:stCondLst>
                            <p:cond delay="0"/>
                          </p:stCondLst>
                        </p:cTn>
                        <p:tgtEl>
                          <p:spTgt spid="2080"/>
                        </p:tgtEl>
                        <p:attrNameLst>
                          <p:attrName>style.visibility</p:attrName>
                        </p:attrNameLst>
                      </p:cBhvr>
                      <p:to>
                        <p:strVal val="visible"/>
                      </p:to>
                    </p:set>
                    <p:animEffect transition="in" filter="dissolve">
                      <p:cBhvr>
                        <p:cTn dur="500"/>
                        <p:tgtEl>
                          <p:spTgt spid="2080"/>
                        </p:tgtEl>
                      </p:cBhvr>
                    </p:animEffect>
                  </p:childTnLst>
                </p:cTn>
              </p:par>
            </p:tnLst>
          </p:tmpl>
        </p:tmplLst>
      </p:bldP>
    </p:bldLst>
  </p:timing>
  <p:hf hdr="0" ftr="0" dt="0"/>
  <p:txStyles>
    <p:titleStyle>
      <a:lvl1pPr algn="ctr" rtl="0" eaLnBrk="0" fontAlgn="base" hangingPunct="0">
        <a:spcBef>
          <a:spcPct val="0"/>
        </a:spcBef>
        <a:spcAft>
          <a:spcPct val="0"/>
        </a:spcAft>
        <a:defRPr sz="4000" b="1">
          <a:solidFill>
            <a:srgbClr val="6600FF"/>
          </a:solidFill>
          <a:latin typeface="+mj-lt"/>
          <a:ea typeface="ＭＳ Ｐゴシック" charset="0"/>
          <a:cs typeface="ＭＳ Ｐゴシック" charset="0"/>
        </a:defRPr>
      </a:lvl1pPr>
      <a:lvl2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2pPr>
      <a:lvl3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3pPr>
      <a:lvl4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4pPr>
      <a:lvl5pPr algn="ctr" rtl="0" eaLnBrk="0" fontAlgn="base" hangingPunct="0">
        <a:spcBef>
          <a:spcPct val="0"/>
        </a:spcBef>
        <a:spcAft>
          <a:spcPct val="0"/>
        </a:spcAft>
        <a:defRPr sz="4000" b="1">
          <a:solidFill>
            <a:srgbClr val="6600FF"/>
          </a:solidFill>
          <a:latin typeface="Times New Roman" pitchFamily="18" charset="0"/>
          <a:ea typeface="ＭＳ Ｐゴシック" charset="0"/>
          <a:cs typeface="ＭＳ Ｐゴシック" charset="0"/>
        </a:defRPr>
      </a:lvl5pPr>
      <a:lvl6pPr marL="457200" algn="ctr" rtl="0" eaLnBrk="0" fontAlgn="base" hangingPunct="0">
        <a:spcBef>
          <a:spcPct val="0"/>
        </a:spcBef>
        <a:spcAft>
          <a:spcPct val="0"/>
        </a:spcAft>
        <a:defRPr sz="4000" b="1">
          <a:solidFill>
            <a:srgbClr val="6600FF"/>
          </a:solidFill>
          <a:latin typeface="Times New Roman" pitchFamily="18" charset="0"/>
        </a:defRPr>
      </a:lvl6pPr>
      <a:lvl7pPr marL="914400" algn="ctr" rtl="0" eaLnBrk="0" fontAlgn="base" hangingPunct="0">
        <a:spcBef>
          <a:spcPct val="0"/>
        </a:spcBef>
        <a:spcAft>
          <a:spcPct val="0"/>
        </a:spcAft>
        <a:defRPr sz="4000" b="1">
          <a:solidFill>
            <a:srgbClr val="6600FF"/>
          </a:solidFill>
          <a:latin typeface="Times New Roman" pitchFamily="18" charset="0"/>
        </a:defRPr>
      </a:lvl7pPr>
      <a:lvl8pPr marL="1371600" algn="ctr" rtl="0" eaLnBrk="0" fontAlgn="base" hangingPunct="0">
        <a:spcBef>
          <a:spcPct val="0"/>
        </a:spcBef>
        <a:spcAft>
          <a:spcPct val="0"/>
        </a:spcAft>
        <a:defRPr sz="4000" b="1">
          <a:solidFill>
            <a:srgbClr val="6600FF"/>
          </a:solidFill>
          <a:latin typeface="Times New Roman" pitchFamily="18" charset="0"/>
        </a:defRPr>
      </a:lvl8pPr>
      <a:lvl9pPr marL="1828800" algn="ctr" rtl="0" eaLnBrk="0" fontAlgn="base" hangingPunct="0">
        <a:spcBef>
          <a:spcPct val="0"/>
        </a:spcBef>
        <a:spcAft>
          <a:spcPct val="0"/>
        </a:spcAft>
        <a:defRPr sz="4000" b="1">
          <a:solidFill>
            <a:srgbClr val="6600FF"/>
          </a:solidFill>
          <a:latin typeface="Times New Roman" pitchFamily="18" charset="0"/>
        </a:defRPr>
      </a:lvl9pPr>
    </p:titleStyle>
    <p:bodyStyle>
      <a:lvl1pPr marL="342900" indent="-342900" algn="l" rtl="0" eaLnBrk="0" fontAlgn="base" hangingPunct="0">
        <a:spcBef>
          <a:spcPct val="20000"/>
        </a:spcBef>
        <a:spcAft>
          <a:spcPct val="0"/>
        </a:spcAft>
        <a:buClr>
          <a:srgbClr val="CC00CC"/>
        </a:buClr>
        <a:buChar char="•"/>
        <a:defRPr sz="2800" b="1">
          <a:solidFill>
            <a:srgbClr val="CC00CC"/>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b="1">
          <a:solidFill>
            <a:srgbClr val="6600FF"/>
          </a:solidFill>
          <a:latin typeface="+mn-lt"/>
          <a:ea typeface="ＭＳ Ｐゴシック" charset="0"/>
        </a:defRPr>
      </a:lvl3pPr>
      <a:lvl4pPr marL="1600200" indent="-228600" algn="l" rtl="0" eaLnBrk="0" fontAlgn="base" hangingPunct="0">
        <a:spcBef>
          <a:spcPct val="20000"/>
        </a:spcBef>
        <a:spcAft>
          <a:spcPct val="0"/>
        </a:spcAft>
        <a:buChar char="–"/>
        <a:defRPr kumimoji="1"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kumimoji="1" sz="2000">
          <a:solidFill>
            <a:schemeClr val="tx1"/>
          </a:solidFill>
          <a:latin typeface="Arial" charset="0"/>
          <a:ea typeface="ＭＳ Ｐゴシック" charset="0"/>
        </a:defRPr>
      </a:lvl5pPr>
      <a:lvl6pPr marL="2514600" indent="-228600" algn="l" rtl="0" eaLnBrk="0" fontAlgn="base" hangingPunct="0">
        <a:spcBef>
          <a:spcPct val="20000"/>
        </a:spcBef>
        <a:spcAft>
          <a:spcPct val="0"/>
        </a:spcAft>
        <a:buChar char="»"/>
        <a:defRPr kumimoji="1" sz="2000">
          <a:solidFill>
            <a:schemeClr val="tx1"/>
          </a:solidFill>
          <a:latin typeface="Arial" charset="0"/>
        </a:defRPr>
      </a:lvl6pPr>
      <a:lvl7pPr marL="2971800" indent="-228600" algn="l" rtl="0" eaLnBrk="0" fontAlgn="base" hangingPunct="0">
        <a:spcBef>
          <a:spcPct val="20000"/>
        </a:spcBef>
        <a:spcAft>
          <a:spcPct val="0"/>
        </a:spcAft>
        <a:buChar char="»"/>
        <a:defRPr kumimoji="1" sz="2000">
          <a:solidFill>
            <a:schemeClr val="tx1"/>
          </a:solidFill>
          <a:latin typeface="Arial" charset="0"/>
        </a:defRPr>
      </a:lvl7pPr>
      <a:lvl8pPr marL="3429000" indent="-228600" algn="l" rtl="0" eaLnBrk="0" fontAlgn="base" hangingPunct="0">
        <a:spcBef>
          <a:spcPct val="20000"/>
        </a:spcBef>
        <a:spcAft>
          <a:spcPct val="0"/>
        </a:spcAft>
        <a:buChar char="»"/>
        <a:defRPr kumimoji="1" sz="2000">
          <a:solidFill>
            <a:schemeClr val="tx1"/>
          </a:solidFill>
          <a:latin typeface="Arial" charset="0"/>
        </a:defRPr>
      </a:lvl8pPr>
      <a:lvl9pPr marL="3886200" indent="-228600" algn="l" rtl="0" eaLnBrk="0" fontAlgn="base" hangingPunct="0">
        <a:spcBef>
          <a:spcPct val="20000"/>
        </a:spcBef>
        <a:spcAft>
          <a:spcPct val="0"/>
        </a:spcAft>
        <a:buChar char="»"/>
        <a:defRPr kumimoji="1"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omk@audioprecision.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2F0B767F-D931-F927-C546-03E1CB6C7DE3}"/>
              </a:ext>
            </a:extLst>
          </p:cNvPr>
          <p:cNvSpPr>
            <a:spLocks noGrp="1" noChangeArrowheads="1"/>
          </p:cNvSpPr>
          <p:nvPr>
            <p:ph type="ctrTitle"/>
          </p:nvPr>
        </p:nvSpPr>
        <p:spPr>
          <a:xfrm>
            <a:off x="1173163" y="1341438"/>
            <a:ext cx="7772400" cy="1143000"/>
          </a:xfrm>
        </p:spPr>
        <p:txBody>
          <a:bodyPr/>
          <a:lstStyle/>
          <a:p>
            <a:r>
              <a:rPr lang="en-US" altLang="en-US" sz="4000" b="1">
                <a:ea typeface="ＭＳ Ｐゴシック" panose="020B0600070205080204" pitchFamily="34" charset="-128"/>
              </a:rPr>
              <a:t>Data Conversion</a:t>
            </a:r>
          </a:p>
        </p:txBody>
      </p:sp>
      <p:sp>
        <p:nvSpPr>
          <p:cNvPr id="15362" name="Rectangle 7">
            <a:extLst>
              <a:ext uri="{FF2B5EF4-FFF2-40B4-BE49-F238E27FC236}">
                <a16:creationId xmlns:a16="http://schemas.microsoft.com/office/drawing/2014/main" id="{150142D9-5D10-76DE-00E9-025852E1AF7F}"/>
              </a:ext>
            </a:extLst>
          </p:cNvPr>
          <p:cNvSpPr>
            <a:spLocks noGrp="1" noChangeArrowheads="1"/>
          </p:cNvSpPr>
          <p:nvPr>
            <p:ph type="subTitle" idx="4294967295"/>
          </p:nvPr>
        </p:nvSpPr>
        <p:spPr>
          <a:xfrm>
            <a:off x="457200" y="2590800"/>
            <a:ext cx="8305800" cy="2971800"/>
          </a:xfrm>
          <a:solidFill>
            <a:srgbClr val="FFFFFF"/>
          </a:solidFill>
          <a:ln>
            <a:solidFill>
              <a:srgbClr val="000000"/>
            </a:solidFill>
            <a:miter lim="800000"/>
            <a:headEnd/>
            <a:tailEnd/>
          </a:ln>
        </p:spPr>
        <p:txBody>
          <a:bodyPr/>
          <a:lstStyle/>
          <a:p>
            <a:pPr marL="0" indent="0">
              <a:buFontTx/>
              <a:buNone/>
            </a:pPr>
            <a:r>
              <a:rPr lang="en-US" altLang="en-US" sz="2400">
                <a:ea typeface="ＭＳ Ｐゴシック" panose="020B0600070205080204" pitchFamily="34" charset="-128"/>
              </a:rPr>
              <a:t>Slides by Prof. Brian L. Evans, Dept. of ECE, UT Austin, and Dr. Thomas D. Kite, Audio Precision, Beaverton, OR </a:t>
            </a:r>
            <a:r>
              <a:rPr lang="en-US" altLang="en-US" sz="2400">
                <a:ea typeface="ＭＳ Ｐゴシック" panose="020B0600070205080204" pitchFamily="34" charset="-128"/>
                <a:hlinkClick r:id="rId2"/>
              </a:rPr>
              <a:t>tomk@audioprecision.com</a:t>
            </a:r>
            <a:r>
              <a:rPr lang="en-US" altLang="en-US" sz="2400">
                <a:ea typeface="ＭＳ Ｐゴシック" panose="020B0600070205080204" pitchFamily="34" charset="-128"/>
              </a:rPr>
              <a:t> </a:t>
            </a:r>
          </a:p>
          <a:p>
            <a:pPr marL="0" indent="0">
              <a:buFontTx/>
              <a:buNone/>
            </a:pPr>
            <a:r>
              <a:rPr lang="en-US" altLang="en-US" sz="2400">
                <a:ea typeface="ＭＳ Ｐゴシック" panose="020B0600070205080204" pitchFamily="34" charset="-128"/>
              </a:rPr>
              <a:t>Dr. Ming Ding, when he was at the Dept. of ECE, UT Austin, converted slides by Dr. Kite to PowerPoint format</a:t>
            </a:r>
          </a:p>
          <a:p>
            <a:pPr marL="0" indent="0">
              <a:buFontTx/>
              <a:buNone/>
            </a:pPr>
            <a:r>
              <a:rPr lang="en-US" altLang="en-US" sz="2400">
                <a:solidFill>
                  <a:schemeClr val="tx1"/>
                </a:solidFill>
                <a:ea typeface="ＭＳ Ｐゴシック" panose="020B0600070205080204" pitchFamily="34" charset="-128"/>
              </a:rPr>
              <a:t>Some figures are from Ken C. Pohlmann, </a:t>
            </a:r>
            <a:r>
              <a:rPr lang="en-US" altLang="en-US" sz="2400" i="1">
                <a:solidFill>
                  <a:schemeClr val="tx1"/>
                </a:solidFill>
                <a:ea typeface="ＭＳ Ｐゴシック" panose="020B0600070205080204" pitchFamily="34" charset="-128"/>
              </a:rPr>
              <a:t>Principles of Digital Audio</a:t>
            </a:r>
            <a:r>
              <a:rPr lang="en-US" altLang="en-US" sz="2400">
                <a:solidFill>
                  <a:schemeClr val="tx1"/>
                </a:solidFill>
                <a:ea typeface="ＭＳ Ｐゴシック" panose="020B0600070205080204" pitchFamily="34" charset="-128"/>
              </a:rPr>
              <a:t>, McGraw-Hill, 1995.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a:extLst>
              <a:ext uri="{FF2B5EF4-FFF2-40B4-BE49-F238E27FC236}">
                <a16:creationId xmlns:a16="http://schemas.microsoft.com/office/drawing/2014/main" id="{A1738790-5074-8CCE-3623-323E7D2E2AD5}"/>
              </a:ext>
            </a:extLst>
          </p:cNvPr>
          <p:cNvSpPr>
            <a:spLocks noGrp="1" noChangeArrowheads="1"/>
          </p:cNvSpPr>
          <p:nvPr>
            <p:ph type="title"/>
          </p:nvPr>
        </p:nvSpPr>
        <p:spPr/>
        <p:txBody>
          <a:bodyPr/>
          <a:lstStyle/>
          <a:p>
            <a:r>
              <a:rPr lang="en-US" altLang="en-US">
                <a:ea typeface="ＭＳ Ｐゴシック" panose="020B0600070205080204" pitchFamily="34" charset="-128"/>
              </a:rPr>
              <a:t>Solutions</a:t>
            </a:r>
          </a:p>
        </p:txBody>
      </p:sp>
      <p:sp>
        <p:nvSpPr>
          <p:cNvPr id="24578" name="Rectangle 3">
            <a:extLst>
              <a:ext uri="{FF2B5EF4-FFF2-40B4-BE49-F238E27FC236}">
                <a16:creationId xmlns:a16="http://schemas.microsoft.com/office/drawing/2014/main" id="{0C83E995-62B5-B660-7733-5F141736BFEB}"/>
              </a:ext>
            </a:extLst>
          </p:cNvPr>
          <p:cNvSpPr>
            <a:spLocks noGrp="1" noChangeArrowheads="1"/>
          </p:cNvSpPr>
          <p:nvPr>
            <p:ph type="body" idx="1"/>
          </p:nvPr>
        </p:nvSpPr>
        <p:spPr>
          <a:xfrm>
            <a:off x="457200" y="1447800"/>
            <a:ext cx="8305800" cy="5105400"/>
          </a:xfrm>
        </p:spPr>
        <p:txBody>
          <a:bodyPr/>
          <a:lstStyle/>
          <a:p>
            <a:pPr>
              <a:lnSpc>
                <a:spcPct val="90000"/>
              </a:lnSpc>
            </a:pPr>
            <a:r>
              <a:rPr lang="en-US" altLang="en-US">
                <a:ea typeface="ＭＳ Ｐゴシック" panose="020B0600070205080204" pitchFamily="34" charset="-128"/>
              </a:rPr>
              <a:t>Oversampling eases analog filter design</a:t>
            </a:r>
          </a:p>
          <a:p>
            <a:pPr lvl="1">
              <a:lnSpc>
                <a:spcPct val="90000"/>
              </a:lnSpc>
              <a:buFontTx/>
              <a:buNone/>
            </a:pPr>
            <a:r>
              <a:rPr lang="en-US" altLang="en-US">
                <a:ea typeface="ＭＳ Ｐゴシック" panose="020B0600070205080204" pitchFamily="34" charset="-128"/>
              </a:rPr>
              <a:t>Also creates spectrum to put noise at inaudible frequencies</a:t>
            </a:r>
          </a:p>
          <a:p>
            <a:pPr>
              <a:lnSpc>
                <a:spcPct val="90000"/>
              </a:lnSpc>
            </a:pPr>
            <a:r>
              <a:rPr lang="en-US" altLang="en-US">
                <a:ea typeface="ＭＳ Ｐゴシック" panose="020B0600070205080204" pitchFamily="34" charset="-128"/>
              </a:rPr>
              <a:t>Add dither (noise) at quantizer input</a:t>
            </a:r>
          </a:p>
          <a:p>
            <a:pPr lvl="1">
              <a:lnSpc>
                <a:spcPct val="90000"/>
              </a:lnSpc>
              <a:buFontTx/>
              <a:buNone/>
            </a:pPr>
            <a:r>
              <a:rPr lang="en-US" altLang="en-US">
                <a:ea typeface="ＭＳ Ｐゴシック" panose="020B0600070205080204" pitchFamily="34" charset="-128"/>
              </a:rPr>
              <a:t>Breaks up harmonics (idle tones) caused by quantization</a:t>
            </a:r>
          </a:p>
          <a:p>
            <a:pPr>
              <a:lnSpc>
                <a:spcPct val="90000"/>
              </a:lnSpc>
            </a:pPr>
            <a:r>
              <a:rPr lang="en-US" altLang="en-US">
                <a:ea typeface="ＭＳ Ｐゴシック" panose="020B0600070205080204" pitchFamily="34" charset="-128"/>
              </a:rPr>
              <a:t>Shape quantization noise into high frequencies</a:t>
            </a:r>
          </a:p>
          <a:p>
            <a:pPr lvl="1">
              <a:lnSpc>
                <a:spcPct val="90000"/>
              </a:lnSpc>
              <a:buFontTx/>
              <a:buNone/>
            </a:pPr>
            <a:r>
              <a:rPr lang="en-US" altLang="en-US">
                <a:ea typeface="ＭＳ Ｐゴシック" panose="020B0600070205080204" pitchFamily="34" charset="-128"/>
              </a:rPr>
              <a:t>Auditory system is less sensitive at higher frequencies</a:t>
            </a:r>
          </a:p>
          <a:p>
            <a:pPr>
              <a:lnSpc>
                <a:spcPct val="90000"/>
              </a:lnSpc>
            </a:pPr>
            <a:r>
              <a:rPr lang="en-US" altLang="en-US">
                <a:ea typeface="ＭＳ Ｐゴシック" panose="020B0600070205080204" pitchFamily="34" charset="-128"/>
              </a:rPr>
              <a:t>State-of-the-art in 20-bit/24-bit audio converters</a:t>
            </a:r>
          </a:p>
          <a:p>
            <a:pPr lvl="1">
              <a:lnSpc>
                <a:spcPct val="90000"/>
              </a:lnSpc>
              <a:buFontTx/>
              <a:buNone/>
            </a:pPr>
            <a:r>
              <a:rPr lang="en-US" altLang="en-US">
                <a:ea typeface="ＭＳ Ｐゴシック" panose="020B0600070205080204" pitchFamily="34" charset="-128"/>
              </a:rPr>
              <a:t>Oversampling	64x		256x		512x</a:t>
            </a:r>
          </a:p>
          <a:p>
            <a:pPr lvl="1">
              <a:lnSpc>
                <a:spcPct val="90000"/>
              </a:lnSpc>
              <a:buFontTx/>
              <a:buNone/>
            </a:pPr>
            <a:r>
              <a:rPr lang="en-US" altLang="en-US">
                <a:ea typeface="ＭＳ Ｐゴシック" panose="020B0600070205080204" pitchFamily="34" charset="-128"/>
              </a:rPr>
              <a:t>Quantization	8 bits		6 bits		5 bits</a:t>
            </a:r>
          </a:p>
          <a:p>
            <a:pPr lvl="1">
              <a:lnSpc>
                <a:spcPct val="90000"/>
              </a:lnSpc>
              <a:buFontTx/>
              <a:buNone/>
            </a:pPr>
            <a:r>
              <a:rPr lang="en-US" altLang="en-US">
                <a:ea typeface="ＭＳ Ｐゴシック" panose="020B0600070205080204" pitchFamily="34" charset="-128"/>
              </a:rPr>
              <a:t>Additive dither	2-bit </a:t>
            </a:r>
            <a:r>
              <a:rPr lang="en-US" altLang="en-US">
                <a:ea typeface="ＭＳ Ｐゴシック" panose="020B0600070205080204" pitchFamily="34" charset="-128"/>
                <a:sym typeface="Symbol" pitchFamily="2" charset="2"/>
              </a:rPr>
              <a:t></a:t>
            </a:r>
            <a:r>
              <a:rPr lang="en-US" altLang="en-US">
                <a:ea typeface="ＭＳ Ｐゴシック" panose="020B0600070205080204" pitchFamily="34" charset="-128"/>
              </a:rPr>
              <a:t> PDF	2-bit </a:t>
            </a:r>
            <a:r>
              <a:rPr lang="en-US" altLang="en-US">
                <a:ea typeface="ＭＳ Ｐゴシック" panose="020B0600070205080204" pitchFamily="34" charset="-128"/>
                <a:sym typeface="Symbol" pitchFamily="2" charset="2"/>
              </a:rPr>
              <a:t></a:t>
            </a:r>
            <a:r>
              <a:rPr lang="en-US" altLang="en-US">
                <a:ea typeface="ＭＳ Ｐゴシック" panose="020B0600070205080204" pitchFamily="34" charset="-128"/>
              </a:rPr>
              <a:t> PDF	2-bit </a:t>
            </a:r>
            <a:r>
              <a:rPr lang="en-US" altLang="en-US">
                <a:ea typeface="ＭＳ Ｐゴシック" panose="020B0600070205080204" pitchFamily="34" charset="-128"/>
                <a:sym typeface="Symbol" pitchFamily="2" charset="2"/>
              </a:rPr>
              <a:t></a:t>
            </a:r>
            <a:r>
              <a:rPr lang="en-US" altLang="en-US">
                <a:ea typeface="ＭＳ Ｐゴシック" panose="020B0600070205080204" pitchFamily="34" charset="-128"/>
              </a:rPr>
              <a:t> PDF</a:t>
            </a:r>
          </a:p>
          <a:p>
            <a:pPr lvl="1">
              <a:lnSpc>
                <a:spcPct val="90000"/>
              </a:lnSpc>
              <a:buFontTx/>
              <a:buNone/>
            </a:pPr>
            <a:r>
              <a:rPr lang="en-US" altLang="en-US">
                <a:ea typeface="ＭＳ Ｐゴシック" panose="020B0600070205080204" pitchFamily="34" charset="-128"/>
              </a:rPr>
              <a:t>Noise shaping	5</a:t>
            </a:r>
            <a:r>
              <a:rPr lang="en-US" altLang="en-US" baseline="30000">
                <a:ea typeface="ＭＳ Ｐゴシック" panose="020B0600070205080204" pitchFamily="34" charset="-128"/>
              </a:rPr>
              <a:t>th  </a:t>
            </a:r>
            <a:r>
              <a:rPr lang="en-US" altLang="en-US">
                <a:ea typeface="ＭＳ Ｐゴシック" panose="020B0600070205080204" pitchFamily="34" charset="-128"/>
              </a:rPr>
              <a:t>/ 7</a:t>
            </a:r>
            <a:r>
              <a:rPr lang="en-US" altLang="en-US" baseline="30000">
                <a:ea typeface="ＭＳ Ｐゴシック" panose="020B0600070205080204" pitchFamily="34" charset="-128"/>
              </a:rPr>
              <a:t>th</a:t>
            </a:r>
            <a:r>
              <a:rPr lang="en-US" altLang="en-US">
                <a:ea typeface="ＭＳ Ｐゴシック" panose="020B0600070205080204" pitchFamily="34" charset="-128"/>
              </a:rPr>
              <a:t> order	 5</a:t>
            </a:r>
            <a:r>
              <a:rPr lang="en-US" altLang="en-US" baseline="30000">
                <a:ea typeface="ＭＳ Ｐゴシック" panose="020B0600070205080204" pitchFamily="34" charset="-128"/>
              </a:rPr>
              <a:t>th  </a:t>
            </a:r>
            <a:r>
              <a:rPr lang="en-US" altLang="en-US">
                <a:ea typeface="ＭＳ Ｐゴシック" panose="020B0600070205080204" pitchFamily="34" charset="-128"/>
              </a:rPr>
              <a:t>/ 7</a:t>
            </a:r>
            <a:r>
              <a:rPr lang="en-US" altLang="en-US" baseline="30000">
                <a:ea typeface="ＭＳ Ｐゴシック" panose="020B0600070205080204" pitchFamily="34" charset="-128"/>
              </a:rPr>
              <a:t>th</a:t>
            </a:r>
            <a:r>
              <a:rPr lang="en-US" altLang="en-US">
                <a:ea typeface="ＭＳ Ｐゴシック" panose="020B0600070205080204" pitchFamily="34" charset="-128"/>
              </a:rPr>
              <a:t> order	 5</a:t>
            </a:r>
            <a:r>
              <a:rPr lang="en-US" altLang="en-US" baseline="30000">
                <a:ea typeface="ＭＳ Ｐゴシック" panose="020B0600070205080204" pitchFamily="34" charset="-128"/>
              </a:rPr>
              <a:t>th  </a:t>
            </a:r>
            <a:r>
              <a:rPr lang="en-US" altLang="en-US">
                <a:ea typeface="ＭＳ Ｐゴシック" panose="020B0600070205080204" pitchFamily="34" charset="-128"/>
              </a:rPr>
              <a:t>/ 7</a:t>
            </a:r>
            <a:r>
              <a:rPr lang="en-US" altLang="en-US" baseline="30000">
                <a:ea typeface="ＭＳ Ｐゴシック" panose="020B0600070205080204" pitchFamily="34" charset="-128"/>
              </a:rPr>
              <a:t>th</a:t>
            </a:r>
            <a:r>
              <a:rPr lang="en-US" altLang="en-US">
                <a:ea typeface="ＭＳ Ｐゴシック" panose="020B0600070205080204" pitchFamily="34" charset="-128"/>
              </a:rPr>
              <a:t> order</a:t>
            </a:r>
          </a:p>
          <a:p>
            <a:pPr lvl="1">
              <a:lnSpc>
                <a:spcPct val="90000"/>
              </a:lnSpc>
              <a:buFontTx/>
              <a:buNone/>
            </a:pPr>
            <a:r>
              <a:rPr lang="en-US" altLang="en-US">
                <a:ea typeface="ＭＳ Ｐゴシック" panose="020B0600070205080204" pitchFamily="34" charset="-128"/>
              </a:rPr>
              <a:t>Dynamic range	110 dB		120 dB		120 dB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Number Placeholder 3">
            <a:extLst>
              <a:ext uri="{FF2B5EF4-FFF2-40B4-BE49-F238E27FC236}">
                <a16:creationId xmlns:a16="http://schemas.microsoft.com/office/drawing/2014/main" id="{9B5FF940-5938-86AE-0650-BF0F18FA19C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BE69C174-28D1-B947-A09E-27E8CC2AA00B}" type="slidenum">
              <a:rPr lang="en-US" altLang="en-US" sz="1400" b="0" smtClean="0">
                <a:solidFill>
                  <a:schemeClr val="tx1"/>
                </a:solidFill>
              </a:rPr>
              <a:pPr>
                <a:spcBef>
                  <a:spcPct val="0"/>
                </a:spcBef>
                <a:buClrTx/>
                <a:buFontTx/>
                <a:buNone/>
              </a:pPr>
              <a:t>11</a:t>
            </a:fld>
            <a:endParaRPr lang="en-US" altLang="en-US" sz="1400" b="0">
              <a:solidFill>
                <a:schemeClr val="tx1"/>
              </a:solidFill>
            </a:endParaRPr>
          </a:p>
        </p:txBody>
      </p:sp>
      <p:sp>
        <p:nvSpPr>
          <p:cNvPr id="25602" name="Text Box 2">
            <a:extLst>
              <a:ext uri="{FF2B5EF4-FFF2-40B4-BE49-F238E27FC236}">
                <a16:creationId xmlns:a16="http://schemas.microsoft.com/office/drawing/2014/main" id="{08FFAFCF-DA19-E93A-6924-83B35D06FEDB}"/>
              </a:ext>
            </a:extLst>
          </p:cNvPr>
          <p:cNvSpPr txBox="1">
            <a:spLocks noChangeArrowheads="1"/>
          </p:cNvSpPr>
          <p:nvPr/>
        </p:nvSpPr>
        <p:spPr bwMode="auto">
          <a:xfrm>
            <a:off x="1585913" y="803275"/>
            <a:ext cx="26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2400" b="0">
                <a:solidFill>
                  <a:schemeClr val="tx1"/>
                </a:solidFill>
              </a:rPr>
              <a:t> </a:t>
            </a:r>
          </a:p>
        </p:txBody>
      </p:sp>
      <p:pic>
        <p:nvPicPr>
          <p:cNvPr id="25603" name="Picture 4" descr="slide3_1">
            <a:extLst>
              <a:ext uri="{FF2B5EF4-FFF2-40B4-BE49-F238E27FC236}">
                <a16:creationId xmlns:a16="http://schemas.microsoft.com/office/drawing/2014/main" id="{2875423E-80D6-B247-623E-AC81818B9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47800"/>
            <a:ext cx="50292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5">
            <a:extLst>
              <a:ext uri="{FF2B5EF4-FFF2-40B4-BE49-F238E27FC236}">
                <a16:creationId xmlns:a16="http://schemas.microsoft.com/office/drawing/2014/main" id="{FE7BFF4E-7A41-E1B4-8A9A-994BEF3BF022}"/>
              </a:ext>
            </a:extLst>
          </p:cNvPr>
          <p:cNvSpPr txBox="1">
            <a:spLocks noChangeArrowheads="1"/>
          </p:cNvSpPr>
          <p:nvPr/>
        </p:nvSpPr>
        <p:spPr bwMode="auto">
          <a:xfrm>
            <a:off x="6248400" y="1882775"/>
            <a:ext cx="2438400" cy="348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400" b="0">
              <a:solidFill>
                <a:schemeClr val="tx1"/>
              </a:solidFill>
            </a:endParaRPr>
          </a:p>
          <a:p>
            <a:pPr>
              <a:spcBef>
                <a:spcPct val="0"/>
              </a:spcBef>
              <a:buClrTx/>
              <a:buFontTx/>
              <a:buNone/>
            </a:pPr>
            <a:r>
              <a:rPr lang="en-US" altLang="en-US" sz="1600" b="0">
                <a:solidFill>
                  <a:schemeClr val="tx1"/>
                </a:solidFill>
              </a:rPr>
              <a:t>A. A brick-wall filter must  sharply bandlimit the output spectra.</a:t>
            </a:r>
            <a:br>
              <a:rPr lang="en-US" altLang="en-US" sz="1600" b="0">
                <a:solidFill>
                  <a:schemeClr val="tx1"/>
                </a:solidFill>
              </a:rPr>
            </a:br>
            <a:r>
              <a:rPr lang="en-US" altLang="en-US" sz="1600" b="0">
                <a:solidFill>
                  <a:schemeClr val="tx1"/>
                </a:solidFill>
              </a:rPr>
              <a:t> </a:t>
            </a:r>
          </a:p>
          <a:p>
            <a:pPr>
              <a:spcBef>
                <a:spcPct val="0"/>
              </a:spcBef>
              <a:buClrTx/>
              <a:buFontTx/>
              <a:buNone/>
            </a:pPr>
            <a:r>
              <a:rPr lang="en-US" altLang="en-US" sz="1600" b="0">
                <a:solidFill>
                  <a:schemeClr val="tx1"/>
                </a:solidFill>
              </a:rPr>
              <a:t>B. With four-times oversampling, images appear only at the oversampling frequency.</a:t>
            </a:r>
          </a:p>
          <a:p>
            <a:pPr>
              <a:spcBef>
                <a:spcPct val="0"/>
              </a:spcBef>
              <a:buClrTx/>
              <a:buFontTx/>
              <a:buNone/>
            </a:pPr>
            <a:endParaRPr lang="en-US" altLang="en-US" sz="1600" b="0">
              <a:solidFill>
                <a:schemeClr val="tx1"/>
              </a:solidFill>
            </a:endParaRPr>
          </a:p>
          <a:p>
            <a:pPr>
              <a:spcBef>
                <a:spcPct val="0"/>
              </a:spcBef>
              <a:buClrTx/>
              <a:buFontTx/>
              <a:buNone/>
            </a:pPr>
            <a:r>
              <a:rPr lang="en-US" altLang="en-US" sz="1600" b="0">
                <a:solidFill>
                  <a:schemeClr val="tx1"/>
                </a:solidFill>
              </a:rPr>
              <a:t>C. The output sample/hold (S/H) circuit can be used to further suppress the oversampling spectra.</a:t>
            </a:r>
          </a:p>
        </p:txBody>
      </p:sp>
      <p:sp>
        <p:nvSpPr>
          <p:cNvPr id="25605" name="Rectangle 10">
            <a:extLst>
              <a:ext uri="{FF2B5EF4-FFF2-40B4-BE49-F238E27FC236}">
                <a16:creationId xmlns:a16="http://schemas.microsoft.com/office/drawing/2014/main" id="{99DDEA12-CD35-C9F9-9445-FF630E823101}"/>
              </a:ext>
            </a:extLst>
          </p:cNvPr>
          <p:cNvSpPr>
            <a:spLocks noGrp="1" noChangeArrowheads="1"/>
          </p:cNvSpPr>
          <p:nvPr>
            <p:ph type="title"/>
          </p:nvPr>
        </p:nvSpPr>
        <p:spPr/>
        <p:txBody>
          <a:bodyPr/>
          <a:lstStyle/>
          <a:p>
            <a:r>
              <a:rPr lang="en-US" altLang="en-US">
                <a:ea typeface="ＭＳ Ｐゴシック" panose="020B0600070205080204" pitchFamily="34" charset="-128"/>
              </a:rPr>
              <a:t>Solution 1: Oversampling</a:t>
            </a:r>
          </a:p>
        </p:txBody>
      </p:sp>
      <p:sp>
        <p:nvSpPr>
          <p:cNvPr id="25606" name="Text Box 8">
            <a:extLst>
              <a:ext uri="{FF2B5EF4-FFF2-40B4-BE49-F238E27FC236}">
                <a16:creationId xmlns:a16="http://schemas.microsoft.com/office/drawing/2014/main" id="{DFE80CB3-7B4E-BAE3-79B7-322CB54BE318}"/>
              </a:ext>
            </a:extLst>
          </p:cNvPr>
          <p:cNvSpPr txBox="1">
            <a:spLocks noChangeArrowheads="1"/>
          </p:cNvSpPr>
          <p:nvPr/>
        </p:nvSpPr>
        <p:spPr bwMode="auto">
          <a:xfrm>
            <a:off x="762000" y="5518150"/>
            <a:ext cx="7696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1600">
                <a:solidFill>
                  <a:schemeClr val="tx1"/>
                </a:solidFill>
              </a:rPr>
              <a:t>Pohlmann Fig. 4-15</a:t>
            </a:r>
            <a:r>
              <a:rPr lang="en-US" altLang="en-US" sz="1600" b="0">
                <a:solidFill>
                  <a:schemeClr val="tx1"/>
                </a:solidFill>
              </a:rPr>
              <a:t> Image spectra of nonoversampled and oversampled reconstruction.</a:t>
            </a:r>
            <a:br>
              <a:rPr lang="en-US" altLang="en-US" sz="1600" b="0">
                <a:solidFill>
                  <a:schemeClr val="tx1"/>
                </a:solidFill>
              </a:rPr>
            </a:br>
            <a:r>
              <a:rPr lang="en-US" altLang="en-US" sz="1600" b="0">
                <a:solidFill>
                  <a:schemeClr val="tx1"/>
                </a:solidFill>
              </a:rPr>
              <a:t>Four times oversampling simplifies reconstruction filter.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Number Placeholder 3">
            <a:extLst>
              <a:ext uri="{FF2B5EF4-FFF2-40B4-BE49-F238E27FC236}">
                <a16:creationId xmlns:a16="http://schemas.microsoft.com/office/drawing/2014/main" id="{60822002-85C6-3D5D-1E3E-3D4ABC0C335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38851BD1-0EF6-D842-935C-BCC326D1FD63}" type="slidenum">
              <a:rPr lang="en-US" altLang="en-US" sz="1400" b="0" smtClean="0">
                <a:solidFill>
                  <a:schemeClr val="tx1"/>
                </a:solidFill>
              </a:rPr>
              <a:pPr>
                <a:spcBef>
                  <a:spcPct val="0"/>
                </a:spcBef>
                <a:buClrTx/>
                <a:buFontTx/>
                <a:buNone/>
              </a:pPr>
              <a:t>12</a:t>
            </a:fld>
            <a:endParaRPr lang="en-US" altLang="en-US" sz="1400" b="0">
              <a:solidFill>
                <a:schemeClr val="tx1"/>
              </a:solidFill>
            </a:endParaRPr>
          </a:p>
        </p:txBody>
      </p:sp>
      <p:pic>
        <p:nvPicPr>
          <p:cNvPr id="26626" name="Picture 3" descr="slide4_1">
            <a:extLst>
              <a:ext uri="{FF2B5EF4-FFF2-40B4-BE49-F238E27FC236}">
                <a16:creationId xmlns:a16="http://schemas.microsoft.com/office/drawing/2014/main" id="{DAC7B707-8A7B-32FB-0F87-6913BCA557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638" y="1295400"/>
            <a:ext cx="36576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4" descr="slide4_2">
            <a:extLst>
              <a:ext uri="{FF2B5EF4-FFF2-40B4-BE49-F238E27FC236}">
                <a16:creationId xmlns:a16="http://schemas.microsoft.com/office/drawing/2014/main" id="{98327A09-A69D-0E72-5963-F0D83CDF02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9638" y="1295400"/>
            <a:ext cx="3890962"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5" descr="slide4_3">
            <a:extLst>
              <a:ext uri="{FF2B5EF4-FFF2-40B4-BE49-F238E27FC236}">
                <a16:creationId xmlns:a16="http://schemas.microsoft.com/office/drawing/2014/main" id="{460A4103-F9DC-19E9-00FE-5319530A00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838" y="3657600"/>
            <a:ext cx="35052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6" descr="slide4_4">
            <a:extLst>
              <a:ext uri="{FF2B5EF4-FFF2-40B4-BE49-F238E27FC236}">
                <a16:creationId xmlns:a16="http://schemas.microsoft.com/office/drawing/2014/main" id="{04CCECDA-1471-5D27-5F30-F6AF2822B0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5838" y="3581400"/>
            <a:ext cx="3638550"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 Box 7">
            <a:extLst>
              <a:ext uri="{FF2B5EF4-FFF2-40B4-BE49-F238E27FC236}">
                <a16:creationId xmlns:a16="http://schemas.microsoft.com/office/drawing/2014/main" id="{5A54135D-0436-066F-B1BC-8AF71BBD0003}"/>
              </a:ext>
            </a:extLst>
          </p:cNvPr>
          <p:cNvSpPr txBox="1">
            <a:spLocks noChangeArrowheads="1"/>
          </p:cNvSpPr>
          <p:nvPr/>
        </p:nvSpPr>
        <p:spPr bwMode="auto">
          <a:xfrm>
            <a:off x="914400" y="56388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Pohlmann Fig. 2-8 </a:t>
            </a:r>
            <a:r>
              <a:rPr lang="en-US" altLang="en-US" sz="1600" b="0">
                <a:solidFill>
                  <a:schemeClr val="tx1"/>
                </a:solidFill>
              </a:rPr>
              <a:t>Adding dither at quantizer input alleviates effects of quantization error.</a:t>
            </a:r>
            <a:r>
              <a:rPr lang="en-US" altLang="en-US" sz="1600">
                <a:solidFill>
                  <a:schemeClr val="tx1"/>
                </a:solidFill>
              </a:rPr>
              <a:t> </a:t>
            </a:r>
            <a:r>
              <a:rPr lang="en-US" altLang="en-US" sz="1600" b="0">
                <a:solidFill>
                  <a:schemeClr val="tx1"/>
                </a:solidFill>
              </a:rPr>
              <a:t>A. An undithered input signal with amplitude on the order of one LSB.</a:t>
            </a:r>
            <a:br>
              <a:rPr lang="en-US" altLang="en-US" sz="1600" b="0">
                <a:solidFill>
                  <a:schemeClr val="tx1"/>
                </a:solidFill>
              </a:rPr>
            </a:br>
            <a:r>
              <a:rPr lang="en-US" altLang="en-US" sz="1600" b="0">
                <a:solidFill>
                  <a:schemeClr val="tx1"/>
                </a:solidFill>
              </a:rPr>
              <a:t>B. Quantization results in a coarse coding over two levels. C. Dithered input signal.</a:t>
            </a:r>
            <a:br>
              <a:rPr lang="en-US" altLang="en-US" sz="1600" b="0">
                <a:solidFill>
                  <a:schemeClr val="tx1"/>
                </a:solidFill>
              </a:rPr>
            </a:br>
            <a:r>
              <a:rPr lang="en-US" altLang="en-US" sz="1600" b="0">
                <a:solidFill>
                  <a:schemeClr val="tx1"/>
                </a:solidFill>
              </a:rPr>
              <a:t>D. Quantization yields a PWM waveform that codes information below the LSB.</a:t>
            </a:r>
          </a:p>
        </p:txBody>
      </p:sp>
      <p:sp>
        <p:nvSpPr>
          <p:cNvPr id="26631" name="Rectangle 9">
            <a:extLst>
              <a:ext uri="{FF2B5EF4-FFF2-40B4-BE49-F238E27FC236}">
                <a16:creationId xmlns:a16="http://schemas.microsoft.com/office/drawing/2014/main" id="{227E80BD-33D8-5B7E-7F5E-562A579B02D5}"/>
              </a:ext>
            </a:extLst>
          </p:cNvPr>
          <p:cNvSpPr>
            <a:spLocks noGrp="1" noChangeArrowheads="1"/>
          </p:cNvSpPr>
          <p:nvPr>
            <p:ph type="title"/>
          </p:nvPr>
        </p:nvSpPr>
        <p:spPr/>
        <p:txBody>
          <a:bodyPr/>
          <a:lstStyle/>
          <a:p>
            <a:r>
              <a:rPr lang="en-US" altLang="en-US">
                <a:ea typeface="ＭＳ Ｐゴシック" panose="020B0600070205080204" pitchFamily="34" charset="-128"/>
              </a:rPr>
              <a:t>Solution 2: Add Dither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3">
            <a:extLst>
              <a:ext uri="{FF2B5EF4-FFF2-40B4-BE49-F238E27FC236}">
                <a16:creationId xmlns:a16="http://schemas.microsoft.com/office/drawing/2014/main" id="{0BDCBE92-CC51-FD07-3FC5-3A349245010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580A20C9-21C0-FF4D-9C51-39ACCC24F1FD}" type="slidenum">
              <a:rPr lang="en-US" altLang="en-US" sz="1400" b="0" smtClean="0">
                <a:solidFill>
                  <a:schemeClr val="tx1"/>
                </a:solidFill>
              </a:rPr>
              <a:pPr>
                <a:spcBef>
                  <a:spcPct val="0"/>
                </a:spcBef>
                <a:buClrTx/>
                <a:buFontTx/>
                <a:buNone/>
              </a:pPr>
              <a:t>13</a:t>
            </a:fld>
            <a:endParaRPr lang="en-US" altLang="en-US" sz="1400" b="0">
              <a:solidFill>
                <a:schemeClr val="tx1"/>
              </a:solidFill>
            </a:endParaRPr>
          </a:p>
        </p:txBody>
      </p:sp>
      <p:grpSp>
        <p:nvGrpSpPr>
          <p:cNvPr id="2" name="Group 1">
            <a:extLst>
              <a:ext uri="{FF2B5EF4-FFF2-40B4-BE49-F238E27FC236}">
                <a16:creationId xmlns:a16="http://schemas.microsoft.com/office/drawing/2014/main" id="{9F16FC69-79F7-EB65-4454-CACA5AFCA23E}"/>
              </a:ext>
            </a:extLst>
          </p:cNvPr>
          <p:cNvGrpSpPr>
            <a:grpSpLocks/>
          </p:cNvGrpSpPr>
          <p:nvPr/>
        </p:nvGrpSpPr>
        <p:grpSpPr bwMode="auto">
          <a:xfrm>
            <a:off x="838200" y="1725613"/>
            <a:ext cx="3733800" cy="1614487"/>
            <a:chOff x="838200" y="1725613"/>
            <a:chExt cx="3733800" cy="1614487"/>
          </a:xfrm>
        </p:grpSpPr>
        <p:pic>
          <p:nvPicPr>
            <p:cNvPr id="27662" name="Picture 3" descr="slide5_b">
              <a:extLst>
                <a:ext uri="{FF2B5EF4-FFF2-40B4-BE49-F238E27FC236}">
                  <a16:creationId xmlns:a16="http://schemas.microsoft.com/office/drawing/2014/main" id="{CA53F17C-78D4-5338-DD9A-263BBFC9D9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25613"/>
              <a:ext cx="37338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3" name="Text Box 7">
              <a:extLst>
                <a:ext uri="{FF2B5EF4-FFF2-40B4-BE49-F238E27FC236}">
                  <a16:creationId xmlns:a16="http://schemas.microsoft.com/office/drawing/2014/main" id="{800CBDA8-4B1C-D833-38A0-2888F701DC77}"/>
                </a:ext>
              </a:extLst>
            </p:cNvPr>
            <p:cNvSpPr txBox="1">
              <a:spLocks noChangeArrowheads="1"/>
            </p:cNvSpPr>
            <p:nvPr/>
          </p:nvSpPr>
          <p:spPr bwMode="auto">
            <a:xfrm>
              <a:off x="838200" y="2514600"/>
              <a:ext cx="3733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A  </a:t>
              </a:r>
              <a:r>
                <a:rPr lang="en-US" altLang="en-US" sz="1600" b="0">
                  <a:solidFill>
                    <a:schemeClr val="tx1"/>
                  </a:solidFill>
                </a:rPr>
                <a:t>A 1 kHz sinewave with amplitude of one-half LSB without dither produces a square wave.</a:t>
              </a:r>
              <a:r>
                <a:rPr lang="en-US" altLang="en-US" sz="1600">
                  <a:solidFill>
                    <a:schemeClr val="tx1"/>
                  </a:solidFill>
                </a:rPr>
                <a:t> </a:t>
              </a:r>
              <a:endParaRPr lang="en-US" altLang="en-US" sz="1600" b="0">
                <a:solidFill>
                  <a:schemeClr val="tx1"/>
                </a:solidFill>
              </a:endParaRPr>
            </a:p>
          </p:txBody>
        </p:sp>
      </p:grpSp>
      <p:grpSp>
        <p:nvGrpSpPr>
          <p:cNvPr id="4" name="Group 3">
            <a:extLst>
              <a:ext uri="{FF2B5EF4-FFF2-40B4-BE49-F238E27FC236}">
                <a16:creationId xmlns:a16="http://schemas.microsoft.com/office/drawing/2014/main" id="{948030DB-8554-1868-7025-7B4BB784AC3D}"/>
              </a:ext>
            </a:extLst>
          </p:cNvPr>
          <p:cNvGrpSpPr>
            <a:grpSpLocks/>
          </p:cNvGrpSpPr>
          <p:nvPr/>
        </p:nvGrpSpPr>
        <p:grpSpPr bwMode="auto">
          <a:xfrm>
            <a:off x="4800600" y="1676400"/>
            <a:ext cx="3557588" cy="1663700"/>
            <a:chOff x="4800600" y="1676400"/>
            <a:chExt cx="3557588" cy="1663700"/>
          </a:xfrm>
        </p:grpSpPr>
        <p:pic>
          <p:nvPicPr>
            <p:cNvPr id="27660" name="Picture 4" descr="slide5_a">
              <a:extLst>
                <a:ext uri="{FF2B5EF4-FFF2-40B4-BE49-F238E27FC236}">
                  <a16:creationId xmlns:a16="http://schemas.microsoft.com/office/drawing/2014/main" id="{1F93031F-4299-F565-3608-E3F53C7DE3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676400"/>
              <a:ext cx="35575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1" name="Text Box 8">
              <a:extLst>
                <a:ext uri="{FF2B5EF4-FFF2-40B4-BE49-F238E27FC236}">
                  <a16:creationId xmlns:a16="http://schemas.microsoft.com/office/drawing/2014/main" id="{06F82F1C-4774-CC58-4BDC-5FE5F8025029}"/>
                </a:ext>
              </a:extLst>
            </p:cNvPr>
            <p:cNvSpPr txBox="1">
              <a:spLocks noChangeArrowheads="1"/>
            </p:cNvSpPr>
            <p:nvPr/>
          </p:nvSpPr>
          <p:spPr bwMode="auto">
            <a:xfrm>
              <a:off x="4876800" y="2514600"/>
              <a:ext cx="3352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C </a:t>
              </a:r>
              <a:r>
                <a:rPr lang="en-US" altLang="en-US" sz="1600" b="0">
                  <a:solidFill>
                    <a:schemeClr val="tx1"/>
                  </a:solidFill>
                </a:rPr>
                <a:t>Modulation carries the encoded sinewave information, as can be seen after 32 averagings.</a:t>
              </a:r>
            </a:p>
          </p:txBody>
        </p:sp>
      </p:grpSp>
      <p:grpSp>
        <p:nvGrpSpPr>
          <p:cNvPr id="3" name="Group 2">
            <a:extLst>
              <a:ext uri="{FF2B5EF4-FFF2-40B4-BE49-F238E27FC236}">
                <a16:creationId xmlns:a16="http://schemas.microsoft.com/office/drawing/2014/main" id="{D4FE7415-FFB3-5CF0-1BF4-8A57CFC8755D}"/>
              </a:ext>
            </a:extLst>
          </p:cNvPr>
          <p:cNvGrpSpPr>
            <a:grpSpLocks/>
          </p:cNvGrpSpPr>
          <p:nvPr/>
        </p:nvGrpSpPr>
        <p:grpSpPr bwMode="auto">
          <a:xfrm>
            <a:off x="838200" y="3886200"/>
            <a:ext cx="3886200" cy="1663700"/>
            <a:chOff x="838200" y="3886200"/>
            <a:chExt cx="3886200" cy="1663700"/>
          </a:xfrm>
        </p:grpSpPr>
        <p:pic>
          <p:nvPicPr>
            <p:cNvPr id="27658" name="Picture 5" descr="slide5_d">
              <a:extLst>
                <a:ext uri="{FF2B5EF4-FFF2-40B4-BE49-F238E27FC236}">
                  <a16:creationId xmlns:a16="http://schemas.microsoft.com/office/drawing/2014/main" id="{C7E1FD01-B759-81A3-8810-0D0DA19441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886200"/>
              <a:ext cx="36576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 Box 9">
              <a:extLst>
                <a:ext uri="{FF2B5EF4-FFF2-40B4-BE49-F238E27FC236}">
                  <a16:creationId xmlns:a16="http://schemas.microsoft.com/office/drawing/2014/main" id="{AC17C4DC-3419-B4C7-3296-5B326406AAF1}"/>
                </a:ext>
              </a:extLst>
            </p:cNvPr>
            <p:cNvSpPr txBox="1">
              <a:spLocks noChangeArrowheads="1"/>
            </p:cNvSpPr>
            <p:nvPr/>
          </p:nvSpPr>
          <p:spPr bwMode="auto">
            <a:xfrm>
              <a:off x="838200" y="4724400"/>
              <a:ext cx="38862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B </a:t>
              </a:r>
              <a:r>
                <a:rPr lang="en-US" altLang="en-US" sz="1600" b="0">
                  <a:solidFill>
                    <a:schemeClr val="tx1"/>
                  </a:solidFill>
                </a:rPr>
                <a:t>Dither of one-third LSB rms amplitude is added to the sinewave before quantization, resulting in a PWM waveform.</a:t>
              </a:r>
            </a:p>
          </p:txBody>
        </p:sp>
      </p:grpSp>
      <p:grpSp>
        <p:nvGrpSpPr>
          <p:cNvPr id="5" name="Group 4">
            <a:extLst>
              <a:ext uri="{FF2B5EF4-FFF2-40B4-BE49-F238E27FC236}">
                <a16:creationId xmlns:a16="http://schemas.microsoft.com/office/drawing/2014/main" id="{EF9A2D56-858A-EC6C-4215-02BF3593435A}"/>
              </a:ext>
            </a:extLst>
          </p:cNvPr>
          <p:cNvGrpSpPr>
            <a:grpSpLocks/>
          </p:cNvGrpSpPr>
          <p:nvPr/>
        </p:nvGrpSpPr>
        <p:grpSpPr bwMode="auto">
          <a:xfrm>
            <a:off x="4876800" y="3886200"/>
            <a:ext cx="3657600" cy="1663700"/>
            <a:chOff x="4876800" y="3886200"/>
            <a:chExt cx="3657600" cy="1663700"/>
          </a:xfrm>
        </p:grpSpPr>
        <p:pic>
          <p:nvPicPr>
            <p:cNvPr id="27656" name="Picture 6" descr="slide5_c">
              <a:extLst>
                <a:ext uri="{FF2B5EF4-FFF2-40B4-BE49-F238E27FC236}">
                  <a16:creationId xmlns:a16="http://schemas.microsoft.com/office/drawing/2014/main" id="{E7C905A9-6C00-1564-C7F5-0863FFA22F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886200"/>
              <a:ext cx="34290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Text Box 10">
              <a:extLst>
                <a:ext uri="{FF2B5EF4-FFF2-40B4-BE49-F238E27FC236}">
                  <a16:creationId xmlns:a16="http://schemas.microsoft.com/office/drawing/2014/main" id="{B887DC69-31A7-2A04-70AF-B844F06E5230}"/>
                </a:ext>
              </a:extLst>
            </p:cNvPr>
            <p:cNvSpPr txBox="1">
              <a:spLocks noChangeArrowheads="1"/>
            </p:cNvSpPr>
            <p:nvPr/>
          </p:nvSpPr>
          <p:spPr bwMode="auto">
            <a:xfrm>
              <a:off x="4876800" y="4724400"/>
              <a:ext cx="3657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D </a:t>
              </a:r>
              <a:r>
                <a:rPr lang="en-US" altLang="en-US" sz="1600" b="0">
                  <a:solidFill>
                    <a:schemeClr val="tx1"/>
                  </a:solidFill>
                </a:rPr>
                <a:t>Modulation carries the encoded sinewave information, as can be seen after 960 averagings.</a:t>
              </a:r>
            </a:p>
          </p:txBody>
        </p:sp>
      </p:grpSp>
      <p:sp>
        <p:nvSpPr>
          <p:cNvPr id="27654" name="Text Box 11">
            <a:extLst>
              <a:ext uri="{FF2B5EF4-FFF2-40B4-BE49-F238E27FC236}">
                <a16:creationId xmlns:a16="http://schemas.microsoft.com/office/drawing/2014/main" id="{E7EB8D1A-A5C5-8B5F-10C9-2E0C12D13019}"/>
              </a:ext>
            </a:extLst>
          </p:cNvPr>
          <p:cNvSpPr txBox="1">
            <a:spLocks noChangeArrowheads="1"/>
          </p:cNvSpPr>
          <p:nvPr/>
        </p:nvSpPr>
        <p:spPr bwMode="auto">
          <a:xfrm>
            <a:off x="685800" y="5759450"/>
            <a:ext cx="8153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a:solidFill>
                  <a:schemeClr val="tx1"/>
                </a:solidFill>
              </a:rPr>
              <a:t>Pohlmann Fig. 2-9 </a:t>
            </a:r>
            <a:r>
              <a:rPr lang="en-US" altLang="en-US" sz="1600" b="0">
                <a:solidFill>
                  <a:schemeClr val="tx1"/>
                </a:solidFill>
              </a:rPr>
              <a:t>Dither permits encoding of information below the least significant bit. </a:t>
            </a:r>
            <a:r>
              <a:rPr lang="en-US" altLang="en-US" sz="1200" b="0">
                <a:solidFill>
                  <a:schemeClr val="tx1"/>
                </a:solidFill>
              </a:rPr>
              <a:t>Vanderkooy and Lipshitz.</a:t>
            </a:r>
          </a:p>
        </p:txBody>
      </p:sp>
      <p:sp>
        <p:nvSpPr>
          <p:cNvPr id="27655" name="Rectangle 13">
            <a:extLst>
              <a:ext uri="{FF2B5EF4-FFF2-40B4-BE49-F238E27FC236}">
                <a16:creationId xmlns:a16="http://schemas.microsoft.com/office/drawing/2014/main" id="{84F619C2-70DF-EA2D-3548-3633F4F1D2EB}"/>
              </a:ext>
            </a:extLst>
          </p:cNvPr>
          <p:cNvSpPr>
            <a:spLocks noGrp="1" noChangeArrowheads="1"/>
          </p:cNvSpPr>
          <p:nvPr>
            <p:ph type="title"/>
          </p:nvPr>
        </p:nvSpPr>
        <p:spPr/>
        <p:txBody>
          <a:bodyPr/>
          <a:lstStyle/>
          <a:p>
            <a:r>
              <a:rPr lang="en-US" altLang="en-US">
                <a:ea typeface="ＭＳ Ｐゴシック" panose="020B0600070205080204" pitchFamily="34" charset="-128"/>
              </a:rPr>
              <a:t>Time Domain Effect of Dither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3">
            <a:extLst>
              <a:ext uri="{FF2B5EF4-FFF2-40B4-BE49-F238E27FC236}">
                <a16:creationId xmlns:a16="http://schemas.microsoft.com/office/drawing/2014/main" id="{AC8E5396-7063-081A-41AD-88C557EE0B7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A6812928-3883-204B-95A2-234BFA50D409}" type="slidenum">
              <a:rPr lang="en-US" altLang="en-US" sz="1400" b="0" smtClean="0">
                <a:solidFill>
                  <a:schemeClr val="tx1"/>
                </a:solidFill>
              </a:rPr>
              <a:pPr>
                <a:spcBef>
                  <a:spcPct val="0"/>
                </a:spcBef>
                <a:buClrTx/>
                <a:buFontTx/>
                <a:buNone/>
              </a:pPr>
              <a:t>14</a:t>
            </a:fld>
            <a:endParaRPr lang="en-US" altLang="en-US" sz="1400" b="0">
              <a:solidFill>
                <a:schemeClr val="tx1"/>
              </a:solidFill>
            </a:endParaRPr>
          </a:p>
        </p:txBody>
      </p:sp>
      <p:pic>
        <p:nvPicPr>
          <p:cNvPr id="28674" name="Picture 3" descr="slide6_1">
            <a:extLst>
              <a:ext uri="{FF2B5EF4-FFF2-40B4-BE49-F238E27FC236}">
                <a16:creationId xmlns:a16="http://schemas.microsoft.com/office/drawing/2014/main" id="{C10A2A7B-7DD3-3F83-B55A-0AB9E29173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38338"/>
            <a:ext cx="7924800" cy="331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5" name="Group 10">
            <a:extLst>
              <a:ext uri="{FF2B5EF4-FFF2-40B4-BE49-F238E27FC236}">
                <a16:creationId xmlns:a16="http://schemas.microsoft.com/office/drawing/2014/main" id="{9DFD0333-91DB-77C8-315B-F7295C8F4E30}"/>
              </a:ext>
            </a:extLst>
          </p:cNvPr>
          <p:cNvGrpSpPr>
            <a:grpSpLocks/>
          </p:cNvGrpSpPr>
          <p:nvPr/>
        </p:nvGrpSpPr>
        <p:grpSpPr bwMode="auto">
          <a:xfrm>
            <a:off x="1371600" y="1423988"/>
            <a:ext cx="6724650" cy="404812"/>
            <a:chOff x="1104" y="720"/>
            <a:chExt cx="4236" cy="255"/>
          </a:xfrm>
        </p:grpSpPr>
        <p:sp>
          <p:nvSpPr>
            <p:cNvPr id="28678" name="Text Box 4">
              <a:extLst>
                <a:ext uri="{FF2B5EF4-FFF2-40B4-BE49-F238E27FC236}">
                  <a16:creationId xmlns:a16="http://schemas.microsoft.com/office/drawing/2014/main" id="{019F15AD-0B18-437F-047A-4BDDD5E5D768}"/>
                </a:ext>
              </a:extLst>
            </p:cNvPr>
            <p:cNvSpPr txBox="1">
              <a:spLocks noChangeArrowheads="1"/>
            </p:cNvSpPr>
            <p:nvPr/>
          </p:nvSpPr>
          <p:spPr bwMode="auto">
            <a:xfrm>
              <a:off x="1104" y="720"/>
              <a:ext cx="7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undithered</a:t>
              </a:r>
            </a:p>
          </p:txBody>
        </p:sp>
        <p:sp>
          <p:nvSpPr>
            <p:cNvPr id="28679" name="Text Box 5">
              <a:extLst>
                <a:ext uri="{FF2B5EF4-FFF2-40B4-BE49-F238E27FC236}">
                  <a16:creationId xmlns:a16="http://schemas.microsoft.com/office/drawing/2014/main" id="{9DBBC524-DC90-BDD4-3CD1-5BF24C0E5ECE}"/>
                </a:ext>
              </a:extLst>
            </p:cNvPr>
            <p:cNvSpPr txBox="1">
              <a:spLocks noChangeArrowheads="1"/>
            </p:cNvSpPr>
            <p:nvPr/>
          </p:nvSpPr>
          <p:spPr bwMode="auto">
            <a:xfrm>
              <a:off x="2295" y="744"/>
              <a:ext cx="5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dithered</a:t>
              </a:r>
            </a:p>
          </p:txBody>
        </p:sp>
        <p:sp>
          <p:nvSpPr>
            <p:cNvPr id="28680" name="Text Box 6">
              <a:extLst>
                <a:ext uri="{FF2B5EF4-FFF2-40B4-BE49-F238E27FC236}">
                  <a16:creationId xmlns:a16="http://schemas.microsoft.com/office/drawing/2014/main" id="{A0A003D0-9016-ECCE-B323-0F0AB0414ECC}"/>
                </a:ext>
              </a:extLst>
            </p:cNvPr>
            <p:cNvSpPr txBox="1">
              <a:spLocks noChangeArrowheads="1"/>
            </p:cNvSpPr>
            <p:nvPr/>
          </p:nvSpPr>
          <p:spPr bwMode="auto">
            <a:xfrm>
              <a:off x="3504" y="720"/>
              <a:ext cx="7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undithered</a:t>
              </a:r>
            </a:p>
          </p:txBody>
        </p:sp>
        <p:sp>
          <p:nvSpPr>
            <p:cNvPr id="28681" name="Text Box 7">
              <a:extLst>
                <a:ext uri="{FF2B5EF4-FFF2-40B4-BE49-F238E27FC236}">
                  <a16:creationId xmlns:a16="http://schemas.microsoft.com/office/drawing/2014/main" id="{9DBA3876-BB2A-D54E-8890-91241008431B}"/>
                </a:ext>
              </a:extLst>
            </p:cNvPr>
            <p:cNvSpPr txBox="1">
              <a:spLocks noChangeArrowheads="1"/>
            </p:cNvSpPr>
            <p:nvPr/>
          </p:nvSpPr>
          <p:spPr bwMode="auto">
            <a:xfrm>
              <a:off x="4752" y="720"/>
              <a:ext cx="5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dithered</a:t>
              </a:r>
            </a:p>
          </p:txBody>
        </p:sp>
      </p:grpSp>
      <p:sp>
        <p:nvSpPr>
          <p:cNvPr id="28676" name="Text Box 8">
            <a:extLst>
              <a:ext uri="{FF2B5EF4-FFF2-40B4-BE49-F238E27FC236}">
                <a16:creationId xmlns:a16="http://schemas.microsoft.com/office/drawing/2014/main" id="{5351B481-1E8E-63A4-4A24-D022DA24EDB4}"/>
              </a:ext>
            </a:extLst>
          </p:cNvPr>
          <p:cNvSpPr txBox="1">
            <a:spLocks noChangeArrowheads="1"/>
          </p:cNvSpPr>
          <p:nvPr/>
        </p:nvSpPr>
        <p:spPr bwMode="auto">
          <a:xfrm>
            <a:off x="762000" y="5232400"/>
            <a:ext cx="78486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Pohlmann Fig. 2-10 </a:t>
            </a:r>
            <a:r>
              <a:rPr lang="en-US" altLang="en-US" sz="1600" b="0">
                <a:solidFill>
                  <a:schemeClr val="tx1"/>
                </a:solidFill>
              </a:rPr>
              <a:t>Computer-simulated quantization of a low-level 1- kHz sinewave without, and with dither. A. Input signal. B. Output signal (no dither). C. Total error signal (no dither). D. Power spectrum of output signal (no dither). E. Input signal. F. Output signal (triangualr pdf dither). G. Total error signal (triangular pdf dither). H. Power spectrum of output signal (triangular pdf dither)</a:t>
            </a:r>
            <a:r>
              <a:rPr lang="en-US" altLang="en-US" sz="1400" b="0">
                <a:solidFill>
                  <a:schemeClr val="tx1"/>
                </a:solidFill>
              </a:rPr>
              <a:t> </a:t>
            </a:r>
            <a:r>
              <a:rPr lang="en-US" altLang="en-US" sz="1200" b="0">
                <a:solidFill>
                  <a:schemeClr val="tx1"/>
                </a:solidFill>
              </a:rPr>
              <a:t>Lipshitz, Wannamaker, and Vanderkooy</a:t>
            </a:r>
          </a:p>
        </p:txBody>
      </p:sp>
      <p:sp>
        <p:nvSpPr>
          <p:cNvPr id="28677" name="Rectangle 11">
            <a:extLst>
              <a:ext uri="{FF2B5EF4-FFF2-40B4-BE49-F238E27FC236}">
                <a16:creationId xmlns:a16="http://schemas.microsoft.com/office/drawing/2014/main" id="{CAED0A1D-9B9D-39E1-93B6-8DA4247BEB61}"/>
              </a:ext>
            </a:extLst>
          </p:cNvPr>
          <p:cNvSpPr>
            <a:spLocks noGrp="1" noChangeArrowheads="1"/>
          </p:cNvSpPr>
          <p:nvPr>
            <p:ph type="title"/>
          </p:nvPr>
        </p:nvSpPr>
        <p:spPr/>
        <p:txBody>
          <a:bodyPr/>
          <a:lstStyle/>
          <a:p>
            <a:r>
              <a:rPr lang="en-US" altLang="en-US">
                <a:ea typeface="ＭＳ Ｐゴシック" panose="020B0600070205080204" pitchFamily="34" charset="-128"/>
              </a:rPr>
              <a:t>Frequency Domain Effect of Dither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Number Placeholder 3">
            <a:extLst>
              <a:ext uri="{FF2B5EF4-FFF2-40B4-BE49-F238E27FC236}">
                <a16:creationId xmlns:a16="http://schemas.microsoft.com/office/drawing/2014/main" id="{23E17843-0A69-88A4-6D89-3E9A94DECBC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A0E4B888-853B-7841-BEC1-37DF0AF9B628}" type="slidenum">
              <a:rPr lang="en-US" altLang="en-US" sz="1400" b="0" smtClean="0">
                <a:solidFill>
                  <a:schemeClr val="tx1"/>
                </a:solidFill>
              </a:rPr>
              <a:pPr>
                <a:spcBef>
                  <a:spcPct val="0"/>
                </a:spcBef>
                <a:buClrTx/>
                <a:buFontTx/>
                <a:buNone/>
              </a:pPr>
              <a:t>15</a:t>
            </a:fld>
            <a:endParaRPr lang="en-US" altLang="en-US" sz="1400" b="0">
              <a:solidFill>
                <a:schemeClr val="tx1"/>
              </a:solidFill>
            </a:endParaRPr>
          </a:p>
        </p:txBody>
      </p:sp>
      <p:sp>
        <p:nvSpPr>
          <p:cNvPr id="29698" name="Text Box 3">
            <a:extLst>
              <a:ext uri="{FF2B5EF4-FFF2-40B4-BE49-F238E27FC236}">
                <a16:creationId xmlns:a16="http://schemas.microsoft.com/office/drawing/2014/main" id="{B60685B9-04EA-216D-66FC-F881B815F55B}"/>
              </a:ext>
            </a:extLst>
          </p:cNvPr>
          <p:cNvSpPr txBox="1">
            <a:spLocks noChangeArrowheads="1"/>
          </p:cNvSpPr>
          <p:nvPr/>
        </p:nvSpPr>
        <p:spPr bwMode="auto">
          <a:xfrm>
            <a:off x="898525" y="1524000"/>
            <a:ext cx="718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We have a two-bit DAC and four-bit input signal words.  Both are unsigned.</a:t>
            </a:r>
            <a:endParaRPr lang="en-US" altLang="en-US" sz="2400" b="0">
              <a:solidFill>
                <a:schemeClr val="tx1"/>
              </a:solidFill>
            </a:endParaRPr>
          </a:p>
        </p:txBody>
      </p:sp>
      <p:grpSp>
        <p:nvGrpSpPr>
          <p:cNvPr id="2" name="Group 1">
            <a:extLst>
              <a:ext uri="{FF2B5EF4-FFF2-40B4-BE49-F238E27FC236}">
                <a16:creationId xmlns:a16="http://schemas.microsoft.com/office/drawing/2014/main" id="{FF7E0222-8221-30EA-B5B3-95BED97C874D}"/>
              </a:ext>
            </a:extLst>
          </p:cNvPr>
          <p:cNvGrpSpPr>
            <a:grpSpLocks/>
          </p:cNvGrpSpPr>
          <p:nvPr/>
        </p:nvGrpSpPr>
        <p:grpSpPr bwMode="auto">
          <a:xfrm>
            <a:off x="1066800" y="2032000"/>
            <a:ext cx="3201988" cy="2009775"/>
            <a:chOff x="1066800" y="2032000"/>
            <a:chExt cx="3201988" cy="2009775"/>
          </a:xfrm>
        </p:grpSpPr>
        <p:sp>
          <p:nvSpPr>
            <p:cNvPr id="29728" name="Rectangle 5">
              <a:extLst>
                <a:ext uri="{FF2B5EF4-FFF2-40B4-BE49-F238E27FC236}">
                  <a16:creationId xmlns:a16="http://schemas.microsoft.com/office/drawing/2014/main" id="{FAACDE78-176C-5252-E593-B75F69DC778A}"/>
                </a:ext>
              </a:extLst>
            </p:cNvPr>
            <p:cNvSpPr>
              <a:spLocks noChangeArrowheads="1"/>
            </p:cNvSpPr>
            <p:nvPr/>
          </p:nvSpPr>
          <p:spPr bwMode="auto">
            <a:xfrm>
              <a:off x="2286000" y="2271713"/>
              <a:ext cx="685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9729" name="Rectangle 6">
              <a:extLst>
                <a:ext uri="{FF2B5EF4-FFF2-40B4-BE49-F238E27FC236}">
                  <a16:creationId xmlns:a16="http://schemas.microsoft.com/office/drawing/2014/main" id="{228A2BE9-4BD9-0288-9203-3D34CA2B0356}"/>
                </a:ext>
              </a:extLst>
            </p:cNvPr>
            <p:cNvSpPr>
              <a:spLocks noChangeArrowheads="1"/>
            </p:cNvSpPr>
            <p:nvPr/>
          </p:nvSpPr>
          <p:spPr bwMode="auto">
            <a:xfrm>
              <a:off x="2286000" y="3186113"/>
              <a:ext cx="685800" cy="457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9730" name="Line 11">
              <a:extLst>
                <a:ext uri="{FF2B5EF4-FFF2-40B4-BE49-F238E27FC236}">
                  <a16:creationId xmlns:a16="http://schemas.microsoft.com/office/drawing/2014/main" id="{8D427EE9-34D7-43B3-E885-D929BE41389A}"/>
                </a:ext>
              </a:extLst>
            </p:cNvPr>
            <p:cNvSpPr>
              <a:spLocks noChangeShapeType="1"/>
            </p:cNvSpPr>
            <p:nvPr/>
          </p:nvSpPr>
          <p:spPr bwMode="auto">
            <a:xfrm>
              <a:off x="1752600" y="2424113"/>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31" name="Line 12">
              <a:extLst>
                <a:ext uri="{FF2B5EF4-FFF2-40B4-BE49-F238E27FC236}">
                  <a16:creationId xmlns:a16="http://schemas.microsoft.com/office/drawing/2014/main" id="{F6EF886F-8579-83C4-A0E5-ABA59299D13E}"/>
                </a:ext>
              </a:extLst>
            </p:cNvPr>
            <p:cNvSpPr>
              <a:spLocks noChangeShapeType="1"/>
            </p:cNvSpPr>
            <p:nvPr/>
          </p:nvSpPr>
          <p:spPr bwMode="auto">
            <a:xfrm>
              <a:off x="3276600" y="242411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2" name="Line 13">
              <a:extLst>
                <a:ext uri="{FF2B5EF4-FFF2-40B4-BE49-F238E27FC236}">
                  <a16:creationId xmlns:a16="http://schemas.microsoft.com/office/drawing/2014/main" id="{716BABD0-9E17-6C0E-F052-427F861685E6}"/>
                </a:ext>
              </a:extLst>
            </p:cNvPr>
            <p:cNvSpPr>
              <a:spLocks noChangeShapeType="1"/>
            </p:cNvSpPr>
            <p:nvPr/>
          </p:nvSpPr>
          <p:spPr bwMode="auto">
            <a:xfrm>
              <a:off x="2971800" y="2424113"/>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33" name="Line 14">
              <a:extLst>
                <a:ext uri="{FF2B5EF4-FFF2-40B4-BE49-F238E27FC236}">
                  <a16:creationId xmlns:a16="http://schemas.microsoft.com/office/drawing/2014/main" id="{CA6ADE22-2C86-FC63-B791-918BC2F741C4}"/>
                </a:ext>
              </a:extLst>
            </p:cNvPr>
            <p:cNvSpPr>
              <a:spLocks noChangeShapeType="1"/>
            </p:cNvSpPr>
            <p:nvPr/>
          </p:nvSpPr>
          <p:spPr bwMode="auto">
            <a:xfrm>
              <a:off x="2971800" y="2805113"/>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4" name="Line 15">
              <a:extLst>
                <a:ext uri="{FF2B5EF4-FFF2-40B4-BE49-F238E27FC236}">
                  <a16:creationId xmlns:a16="http://schemas.microsoft.com/office/drawing/2014/main" id="{DAB28FAB-DFBC-8476-3D80-2F8CB503C198}"/>
                </a:ext>
              </a:extLst>
            </p:cNvPr>
            <p:cNvSpPr>
              <a:spLocks noChangeShapeType="1"/>
            </p:cNvSpPr>
            <p:nvPr/>
          </p:nvSpPr>
          <p:spPr bwMode="auto">
            <a:xfrm>
              <a:off x="1905000" y="2805113"/>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35" name="Line 16">
              <a:extLst>
                <a:ext uri="{FF2B5EF4-FFF2-40B4-BE49-F238E27FC236}">
                  <a16:creationId xmlns:a16="http://schemas.microsoft.com/office/drawing/2014/main" id="{ED090031-32FB-66E7-DDD7-C6D4FFB610EF}"/>
                </a:ext>
              </a:extLst>
            </p:cNvPr>
            <p:cNvSpPr>
              <a:spLocks noChangeShapeType="1"/>
            </p:cNvSpPr>
            <p:nvPr/>
          </p:nvSpPr>
          <p:spPr bwMode="auto">
            <a:xfrm>
              <a:off x="2971800" y="3414713"/>
              <a:ext cx="381000"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6" name="Line 17">
              <a:extLst>
                <a:ext uri="{FF2B5EF4-FFF2-40B4-BE49-F238E27FC236}">
                  <a16:creationId xmlns:a16="http://schemas.microsoft.com/office/drawing/2014/main" id="{532CF457-EF4C-33AB-12FB-E850F9B2DE67}"/>
                </a:ext>
              </a:extLst>
            </p:cNvPr>
            <p:cNvSpPr>
              <a:spLocks noChangeShapeType="1"/>
            </p:cNvSpPr>
            <p:nvPr/>
          </p:nvSpPr>
          <p:spPr bwMode="auto">
            <a:xfrm flipH="1">
              <a:off x="1905000" y="3414713"/>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7" name="Line 18">
              <a:extLst>
                <a:ext uri="{FF2B5EF4-FFF2-40B4-BE49-F238E27FC236}">
                  <a16:creationId xmlns:a16="http://schemas.microsoft.com/office/drawing/2014/main" id="{8048942F-1EEC-657A-8A0E-65426228F440}"/>
                </a:ext>
              </a:extLst>
            </p:cNvPr>
            <p:cNvSpPr>
              <a:spLocks noChangeShapeType="1"/>
            </p:cNvSpPr>
            <p:nvPr/>
          </p:nvSpPr>
          <p:spPr bwMode="auto">
            <a:xfrm>
              <a:off x="1905000" y="2805113"/>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8" name="Line 19">
              <a:extLst>
                <a:ext uri="{FF2B5EF4-FFF2-40B4-BE49-F238E27FC236}">
                  <a16:creationId xmlns:a16="http://schemas.microsoft.com/office/drawing/2014/main" id="{842E1482-5B59-2374-4C13-530214CB00AC}"/>
                </a:ext>
              </a:extLst>
            </p:cNvPr>
            <p:cNvSpPr>
              <a:spLocks noChangeShapeType="1"/>
            </p:cNvSpPr>
            <p:nvPr/>
          </p:nvSpPr>
          <p:spPr bwMode="auto">
            <a:xfrm>
              <a:off x="3352800" y="2805113"/>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39" name="Line 20">
              <a:extLst>
                <a:ext uri="{FF2B5EF4-FFF2-40B4-BE49-F238E27FC236}">
                  <a16:creationId xmlns:a16="http://schemas.microsoft.com/office/drawing/2014/main" id="{FEAEF037-FB7F-D414-7C8A-16D83D354AA0}"/>
                </a:ext>
              </a:extLst>
            </p:cNvPr>
            <p:cNvSpPr>
              <a:spLocks noChangeShapeType="1"/>
            </p:cNvSpPr>
            <p:nvPr/>
          </p:nvSpPr>
          <p:spPr bwMode="auto">
            <a:xfrm>
              <a:off x="2438400" y="2576513"/>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0" name="Line 22">
              <a:extLst>
                <a:ext uri="{FF2B5EF4-FFF2-40B4-BE49-F238E27FC236}">
                  <a16:creationId xmlns:a16="http://schemas.microsoft.com/office/drawing/2014/main" id="{21BF0D2A-0EE9-3050-0736-5E565D988361}"/>
                </a:ext>
              </a:extLst>
            </p:cNvPr>
            <p:cNvSpPr>
              <a:spLocks noChangeShapeType="1"/>
            </p:cNvSpPr>
            <p:nvPr/>
          </p:nvSpPr>
          <p:spPr bwMode="auto">
            <a:xfrm>
              <a:off x="2590800" y="2424113"/>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1" name="Text Box 23">
              <a:extLst>
                <a:ext uri="{FF2B5EF4-FFF2-40B4-BE49-F238E27FC236}">
                  <a16:creationId xmlns:a16="http://schemas.microsoft.com/office/drawing/2014/main" id="{15B0F287-FDA7-2002-C36D-80637D2169C4}"/>
                </a:ext>
              </a:extLst>
            </p:cNvPr>
            <p:cNvSpPr txBox="1">
              <a:spLocks noChangeArrowheads="1"/>
            </p:cNvSpPr>
            <p:nvPr/>
          </p:nvSpPr>
          <p:spPr bwMode="auto">
            <a:xfrm>
              <a:off x="2286000" y="3186113"/>
              <a:ext cx="731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200" b="0">
                  <a:solidFill>
                    <a:schemeClr val="tx1"/>
                  </a:solidFill>
                </a:rPr>
                <a:t>1 sample</a:t>
              </a:r>
            </a:p>
            <a:p>
              <a:pPr algn="ctr">
                <a:spcBef>
                  <a:spcPct val="0"/>
                </a:spcBef>
                <a:buClrTx/>
                <a:buFontTx/>
                <a:buNone/>
              </a:pPr>
              <a:r>
                <a:rPr lang="en-US" altLang="en-US" sz="1200" b="0">
                  <a:solidFill>
                    <a:schemeClr val="tx1"/>
                  </a:solidFill>
                </a:rPr>
                <a:t>delay</a:t>
              </a:r>
            </a:p>
          </p:txBody>
        </p:sp>
        <p:sp>
          <p:nvSpPr>
            <p:cNvPr id="29742" name="Line 24">
              <a:extLst>
                <a:ext uri="{FF2B5EF4-FFF2-40B4-BE49-F238E27FC236}">
                  <a16:creationId xmlns:a16="http://schemas.microsoft.com/office/drawing/2014/main" id="{F8EF5508-C764-4D82-E347-4C3CBF26BA8D}"/>
                </a:ext>
              </a:extLst>
            </p:cNvPr>
            <p:cNvSpPr>
              <a:spLocks noChangeShapeType="1"/>
            </p:cNvSpPr>
            <p:nvPr/>
          </p:nvSpPr>
          <p:spPr bwMode="auto">
            <a:xfrm flipH="1">
              <a:off x="3124200" y="2728913"/>
              <a:ext cx="762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3" name="Line 25">
              <a:extLst>
                <a:ext uri="{FF2B5EF4-FFF2-40B4-BE49-F238E27FC236}">
                  <a16:creationId xmlns:a16="http://schemas.microsoft.com/office/drawing/2014/main" id="{E282C80D-436D-9FF0-9F9A-A6C003AF2427}"/>
                </a:ext>
              </a:extLst>
            </p:cNvPr>
            <p:cNvSpPr>
              <a:spLocks noChangeShapeType="1"/>
            </p:cNvSpPr>
            <p:nvPr/>
          </p:nvSpPr>
          <p:spPr bwMode="auto">
            <a:xfrm flipH="1">
              <a:off x="2057400" y="2728913"/>
              <a:ext cx="762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4" name="Line 26">
              <a:extLst>
                <a:ext uri="{FF2B5EF4-FFF2-40B4-BE49-F238E27FC236}">
                  <a16:creationId xmlns:a16="http://schemas.microsoft.com/office/drawing/2014/main" id="{8CC58A50-A51B-191F-4345-178B8DC9CBB4}"/>
                </a:ext>
              </a:extLst>
            </p:cNvPr>
            <p:cNvSpPr>
              <a:spLocks noChangeShapeType="1"/>
            </p:cNvSpPr>
            <p:nvPr/>
          </p:nvSpPr>
          <p:spPr bwMode="auto">
            <a:xfrm flipH="1">
              <a:off x="3200400" y="2347913"/>
              <a:ext cx="762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5" name="Line 27">
              <a:extLst>
                <a:ext uri="{FF2B5EF4-FFF2-40B4-BE49-F238E27FC236}">
                  <a16:creationId xmlns:a16="http://schemas.microsoft.com/office/drawing/2014/main" id="{11A71F69-0555-1AD5-EDA0-59C6697C9C7F}"/>
                </a:ext>
              </a:extLst>
            </p:cNvPr>
            <p:cNvSpPr>
              <a:spLocks noChangeShapeType="1"/>
            </p:cNvSpPr>
            <p:nvPr/>
          </p:nvSpPr>
          <p:spPr bwMode="auto">
            <a:xfrm flipH="1">
              <a:off x="2057400" y="2347913"/>
              <a:ext cx="762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46" name="Text Box 28">
              <a:extLst>
                <a:ext uri="{FF2B5EF4-FFF2-40B4-BE49-F238E27FC236}">
                  <a16:creationId xmlns:a16="http://schemas.microsoft.com/office/drawing/2014/main" id="{ABDBA5F1-CEE6-C253-AE57-F8518BCBC177}"/>
                </a:ext>
              </a:extLst>
            </p:cNvPr>
            <p:cNvSpPr txBox="1">
              <a:spLocks noChangeArrowheads="1"/>
            </p:cNvSpPr>
            <p:nvPr/>
          </p:nvSpPr>
          <p:spPr bwMode="auto">
            <a:xfrm>
              <a:off x="1066800" y="2032000"/>
              <a:ext cx="68103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Input</a:t>
              </a:r>
              <a:br>
                <a:rPr lang="en-US" altLang="en-US" sz="1600" b="0">
                  <a:solidFill>
                    <a:schemeClr val="tx1"/>
                  </a:solidFill>
                </a:rPr>
              </a:br>
              <a:r>
                <a:rPr lang="en-US" altLang="en-US" sz="1600" b="0">
                  <a:solidFill>
                    <a:schemeClr val="tx1"/>
                  </a:solidFill>
                </a:rPr>
                <a:t>signal</a:t>
              </a:r>
            </a:p>
            <a:p>
              <a:pPr>
                <a:spcBef>
                  <a:spcPct val="0"/>
                </a:spcBef>
                <a:buClrTx/>
                <a:buFontTx/>
                <a:buNone/>
              </a:pPr>
              <a:r>
                <a:rPr lang="en-US" altLang="en-US" sz="1600" b="0">
                  <a:solidFill>
                    <a:schemeClr val="tx1"/>
                  </a:solidFill>
                </a:rPr>
                <a:t>words</a:t>
              </a:r>
            </a:p>
          </p:txBody>
        </p:sp>
        <p:sp>
          <p:nvSpPr>
            <p:cNvPr id="29747" name="Text Box 29">
              <a:extLst>
                <a:ext uri="{FF2B5EF4-FFF2-40B4-BE49-F238E27FC236}">
                  <a16:creationId xmlns:a16="http://schemas.microsoft.com/office/drawing/2014/main" id="{3388EE8E-1F98-AAFE-5C83-7AE66E546CE8}"/>
                </a:ext>
              </a:extLst>
            </p:cNvPr>
            <p:cNvSpPr txBox="1">
              <a:spLocks noChangeArrowheads="1"/>
            </p:cNvSpPr>
            <p:nvPr/>
          </p:nvSpPr>
          <p:spPr bwMode="auto">
            <a:xfrm>
              <a:off x="3657600" y="2124075"/>
              <a:ext cx="6111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To</a:t>
              </a:r>
              <a:br>
                <a:rPr lang="en-US" altLang="en-US" sz="1600" b="0">
                  <a:solidFill>
                    <a:schemeClr val="tx1"/>
                  </a:solidFill>
                </a:rPr>
              </a:br>
              <a:r>
                <a:rPr lang="en-US" altLang="en-US" sz="1600" b="0">
                  <a:solidFill>
                    <a:schemeClr val="tx1"/>
                  </a:solidFill>
                </a:rPr>
                <a:t>DAC</a:t>
              </a:r>
            </a:p>
          </p:txBody>
        </p:sp>
        <p:sp>
          <p:nvSpPr>
            <p:cNvPr id="29748" name="Text Box 30">
              <a:extLst>
                <a:ext uri="{FF2B5EF4-FFF2-40B4-BE49-F238E27FC236}">
                  <a16:creationId xmlns:a16="http://schemas.microsoft.com/office/drawing/2014/main" id="{0EDF5C17-8DF8-4617-9F0E-0FC79AA4DC7E}"/>
                </a:ext>
              </a:extLst>
            </p:cNvPr>
            <p:cNvSpPr txBox="1">
              <a:spLocks noChangeArrowheads="1"/>
            </p:cNvSpPr>
            <p:nvPr/>
          </p:nvSpPr>
          <p:spPr bwMode="auto">
            <a:xfrm>
              <a:off x="1889125" y="2054225"/>
              <a:ext cx="273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4</a:t>
              </a:r>
              <a:endParaRPr lang="en-US" altLang="en-US" sz="2400" b="0">
                <a:solidFill>
                  <a:schemeClr val="tx1"/>
                </a:solidFill>
              </a:endParaRPr>
            </a:p>
          </p:txBody>
        </p:sp>
        <p:sp>
          <p:nvSpPr>
            <p:cNvPr id="29749" name="Text Box 31">
              <a:extLst>
                <a:ext uri="{FF2B5EF4-FFF2-40B4-BE49-F238E27FC236}">
                  <a16:creationId xmlns:a16="http://schemas.microsoft.com/office/drawing/2014/main" id="{22203EC4-914A-1279-DBDE-C2882962CB6E}"/>
                </a:ext>
              </a:extLst>
            </p:cNvPr>
            <p:cNvSpPr txBox="1">
              <a:spLocks noChangeArrowheads="1"/>
            </p:cNvSpPr>
            <p:nvPr/>
          </p:nvSpPr>
          <p:spPr bwMode="auto">
            <a:xfrm>
              <a:off x="3108325" y="2054225"/>
              <a:ext cx="273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2</a:t>
              </a:r>
            </a:p>
          </p:txBody>
        </p:sp>
        <p:sp>
          <p:nvSpPr>
            <p:cNvPr id="29750" name="Text Box 32">
              <a:extLst>
                <a:ext uri="{FF2B5EF4-FFF2-40B4-BE49-F238E27FC236}">
                  <a16:creationId xmlns:a16="http://schemas.microsoft.com/office/drawing/2014/main" id="{DC736174-F6E0-00B6-A1F7-7BF114507BFA}"/>
                </a:ext>
              </a:extLst>
            </p:cNvPr>
            <p:cNvSpPr txBox="1">
              <a:spLocks noChangeArrowheads="1"/>
            </p:cNvSpPr>
            <p:nvPr/>
          </p:nvSpPr>
          <p:spPr bwMode="auto">
            <a:xfrm>
              <a:off x="1889125" y="2511425"/>
              <a:ext cx="273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2</a:t>
              </a:r>
            </a:p>
          </p:txBody>
        </p:sp>
        <p:sp>
          <p:nvSpPr>
            <p:cNvPr id="29751" name="Text Box 33">
              <a:extLst>
                <a:ext uri="{FF2B5EF4-FFF2-40B4-BE49-F238E27FC236}">
                  <a16:creationId xmlns:a16="http://schemas.microsoft.com/office/drawing/2014/main" id="{747011EB-983A-9C60-6A31-E4318C103E8C}"/>
                </a:ext>
              </a:extLst>
            </p:cNvPr>
            <p:cNvSpPr txBox="1">
              <a:spLocks noChangeArrowheads="1"/>
            </p:cNvSpPr>
            <p:nvPr/>
          </p:nvSpPr>
          <p:spPr bwMode="auto">
            <a:xfrm>
              <a:off x="3124200" y="2500313"/>
              <a:ext cx="273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2</a:t>
              </a:r>
            </a:p>
          </p:txBody>
        </p:sp>
        <p:sp>
          <p:nvSpPr>
            <p:cNvPr id="29752" name="Text Box 34">
              <a:extLst>
                <a:ext uri="{FF2B5EF4-FFF2-40B4-BE49-F238E27FC236}">
                  <a16:creationId xmlns:a16="http://schemas.microsoft.com/office/drawing/2014/main" id="{33748F13-FF6B-9829-C014-BBA49D65DEE1}"/>
                </a:ext>
              </a:extLst>
            </p:cNvPr>
            <p:cNvSpPr txBox="1">
              <a:spLocks noChangeArrowheads="1"/>
            </p:cNvSpPr>
            <p:nvPr/>
          </p:nvSpPr>
          <p:spPr bwMode="auto">
            <a:xfrm>
              <a:off x="1127125" y="3705225"/>
              <a:ext cx="26622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Assume input = 1001 constant</a:t>
              </a:r>
            </a:p>
          </p:txBody>
        </p:sp>
      </p:grpSp>
      <p:grpSp>
        <p:nvGrpSpPr>
          <p:cNvPr id="29724" name="Group 65">
            <a:extLst>
              <a:ext uri="{FF2B5EF4-FFF2-40B4-BE49-F238E27FC236}">
                <a16:creationId xmlns:a16="http://schemas.microsoft.com/office/drawing/2014/main" id="{9E97BBE7-7B73-101E-E934-8958218E1BF7}"/>
              </a:ext>
            </a:extLst>
          </p:cNvPr>
          <p:cNvGrpSpPr>
            <a:grpSpLocks/>
          </p:cNvGrpSpPr>
          <p:nvPr/>
        </p:nvGrpSpPr>
        <p:grpSpPr bwMode="auto">
          <a:xfrm>
            <a:off x="685800" y="4164013"/>
            <a:ext cx="3713163" cy="1703387"/>
            <a:chOff x="432" y="2623"/>
            <a:chExt cx="2339" cy="1073"/>
          </a:xfrm>
        </p:grpSpPr>
        <p:sp>
          <p:nvSpPr>
            <p:cNvPr id="29722" name="Text Box 35">
              <a:extLst>
                <a:ext uri="{FF2B5EF4-FFF2-40B4-BE49-F238E27FC236}">
                  <a16:creationId xmlns:a16="http://schemas.microsoft.com/office/drawing/2014/main" id="{C3507F58-16C6-A58D-CCB7-49E17FE04D5C}"/>
                </a:ext>
              </a:extLst>
            </p:cNvPr>
            <p:cNvSpPr txBox="1">
              <a:spLocks noChangeArrowheads="1"/>
            </p:cNvSpPr>
            <p:nvPr/>
          </p:nvSpPr>
          <p:spPr bwMode="auto">
            <a:xfrm>
              <a:off x="710" y="2623"/>
              <a:ext cx="2061" cy="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             </a:t>
              </a:r>
              <a:r>
                <a:rPr lang="en-US" altLang="en-US" sz="1600" b="0">
                  <a:solidFill>
                    <a:schemeClr val="tx1"/>
                  </a:solidFill>
                </a:rPr>
                <a:t>Adder Inputs              Output</a:t>
              </a:r>
              <a:br>
                <a:rPr lang="en-US" altLang="en-US" sz="1600" b="0">
                  <a:solidFill>
                    <a:schemeClr val="tx1"/>
                  </a:solidFill>
                </a:rPr>
              </a:br>
              <a:r>
                <a:rPr lang="en-US" altLang="en-US" sz="1600" b="0">
                  <a:solidFill>
                    <a:schemeClr val="tx1"/>
                  </a:solidFill>
                </a:rPr>
                <a:t>Time  Upper  Lower     Sum   to DAC</a:t>
              </a:r>
            </a:p>
            <a:p>
              <a:pPr>
                <a:spcBef>
                  <a:spcPct val="0"/>
                </a:spcBef>
                <a:buClrTx/>
                <a:buFontTx/>
                <a:buNone/>
              </a:pPr>
              <a:r>
                <a:rPr lang="en-US" altLang="en-US" sz="1600" b="0">
                  <a:solidFill>
                    <a:schemeClr val="tx1"/>
                  </a:solidFill>
                </a:rPr>
                <a:t>   1      1001       00        1001     10</a:t>
              </a:r>
            </a:p>
            <a:p>
              <a:pPr>
                <a:spcBef>
                  <a:spcPct val="0"/>
                </a:spcBef>
                <a:buClrTx/>
                <a:buFontTx/>
                <a:buNone/>
              </a:pPr>
              <a:r>
                <a:rPr lang="en-US" altLang="en-US" sz="1600" b="0">
                  <a:solidFill>
                    <a:schemeClr val="tx1"/>
                  </a:solidFill>
                </a:rPr>
                <a:t>   2      1001       01        1010     10</a:t>
              </a:r>
            </a:p>
            <a:p>
              <a:pPr>
                <a:spcBef>
                  <a:spcPct val="0"/>
                </a:spcBef>
                <a:buClrTx/>
                <a:buFontTx/>
                <a:buNone/>
              </a:pPr>
              <a:r>
                <a:rPr lang="en-US" altLang="en-US" sz="1600" b="0">
                  <a:solidFill>
                    <a:schemeClr val="tx1"/>
                  </a:solidFill>
                </a:rPr>
                <a:t>   3      1001       10        1011     10</a:t>
              </a:r>
            </a:p>
            <a:p>
              <a:pPr>
                <a:spcBef>
                  <a:spcPct val="0"/>
                </a:spcBef>
                <a:buClrTx/>
                <a:buFontTx/>
                <a:buNone/>
              </a:pPr>
              <a:r>
                <a:rPr lang="en-US" altLang="en-US" sz="1600" b="0">
                  <a:solidFill>
                    <a:schemeClr val="tx1"/>
                  </a:solidFill>
                </a:rPr>
                <a:t>   4      1001       11        1100     11</a:t>
              </a:r>
            </a:p>
          </p:txBody>
        </p:sp>
        <p:grpSp>
          <p:nvGrpSpPr>
            <p:cNvPr id="29723" name="Group 64">
              <a:extLst>
                <a:ext uri="{FF2B5EF4-FFF2-40B4-BE49-F238E27FC236}">
                  <a16:creationId xmlns:a16="http://schemas.microsoft.com/office/drawing/2014/main" id="{F6134D4E-CD2F-4077-DF63-46F42853D149}"/>
                </a:ext>
              </a:extLst>
            </p:cNvPr>
            <p:cNvGrpSpPr>
              <a:grpSpLocks/>
            </p:cNvGrpSpPr>
            <p:nvPr/>
          </p:nvGrpSpPr>
          <p:grpSpPr bwMode="auto">
            <a:xfrm>
              <a:off x="432" y="3024"/>
              <a:ext cx="383" cy="672"/>
              <a:chOff x="288" y="3024"/>
              <a:chExt cx="383" cy="672"/>
            </a:xfrm>
          </p:grpSpPr>
          <p:sp>
            <p:nvSpPr>
              <p:cNvPr id="6" name="Line 36">
                <a:extLst>
                  <a:ext uri="{FF2B5EF4-FFF2-40B4-BE49-F238E27FC236}">
                    <a16:creationId xmlns:a16="http://schemas.microsoft.com/office/drawing/2014/main" id="{3D92E2F0-0A4A-0BAC-BA27-38625FC65103}"/>
                  </a:ext>
                </a:extLst>
              </p:cNvPr>
              <p:cNvSpPr>
                <a:spLocks noChangeShapeType="1"/>
              </p:cNvSpPr>
              <p:nvPr/>
            </p:nvSpPr>
            <p:spPr bwMode="auto">
              <a:xfrm>
                <a:off x="432" y="3504"/>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37">
                <a:extLst>
                  <a:ext uri="{FF2B5EF4-FFF2-40B4-BE49-F238E27FC236}">
                    <a16:creationId xmlns:a16="http://schemas.microsoft.com/office/drawing/2014/main" id="{2D5C1B76-865B-D6C2-084E-5D2FB105D741}"/>
                  </a:ext>
                </a:extLst>
              </p:cNvPr>
              <p:cNvSpPr>
                <a:spLocks noChangeShapeType="1"/>
              </p:cNvSpPr>
              <p:nvPr/>
            </p:nvSpPr>
            <p:spPr bwMode="auto">
              <a:xfrm flipV="1">
                <a:off x="432" y="3024"/>
                <a:ext cx="0" cy="48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Line 40">
                <a:extLst>
                  <a:ext uri="{FF2B5EF4-FFF2-40B4-BE49-F238E27FC236}">
                    <a16:creationId xmlns:a16="http://schemas.microsoft.com/office/drawing/2014/main" id="{72D07D48-A45C-64E8-48D6-E0D89F902823}"/>
                  </a:ext>
                </a:extLst>
              </p:cNvPr>
              <p:cNvSpPr>
                <a:spLocks noChangeShapeType="1"/>
              </p:cNvSpPr>
              <p:nvPr/>
            </p:nvSpPr>
            <p:spPr bwMode="auto">
              <a:xfrm>
                <a:off x="432" y="3024"/>
                <a:ext cx="14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27" name="Text Box 41">
                <a:extLst>
                  <a:ext uri="{FF2B5EF4-FFF2-40B4-BE49-F238E27FC236}">
                    <a16:creationId xmlns:a16="http://schemas.microsoft.com/office/drawing/2014/main" id="{8AB9C229-C978-BFE1-D42E-8FA5A7FDC833}"/>
                  </a:ext>
                </a:extLst>
              </p:cNvPr>
              <p:cNvSpPr txBox="1">
                <a:spLocks noChangeArrowheads="1"/>
              </p:cNvSpPr>
              <p:nvPr/>
            </p:nvSpPr>
            <p:spPr bwMode="auto">
              <a:xfrm>
                <a:off x="288" y="3542"/>
                <a:ext cx="38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000" b="0">
                    <a:solidFill>
                      <a:schemeClr val="tx1"/>
                    </a:solidFill>
                  </a:rPr>
                  <a:t>Periodic</a:t>
                </a:r>
              </a:p>
            </p:txBody>
          </p:sp>
        </p:grpSp>
      </p:grpSp>
      <p:grpSp>
        <p:nvGrpSpPr>
          <p:cNvPr id="29725" name="Group 66">
            <a:extLst>
              <a:ext uri="{FF2B5EF4-FFF2-40B4-BE49-F238E27FC236}">
                <a16:creationId xmlns:a16="http://schemas.microsoft.com/office/drawing/2014/main" id="{14DC4F9D-ED4E-0A6E-5A9C-EB10783DC81E}"/>
              </a:ext>
            </a:extLst>
          </p:cNvPr>
          <p:cNvGrpSpPr>
            <a:grpSpLocks/>
          </p:cNvGrpSpPr>
          <p:nvPr/>
        </p:nvGrpSpPr>
        <p:grpSpPr bwMode="auto">
          <a:xfrm>
            <a:off x="685800" y="5937250"/>
            <a:ext cx="4130675" cy="615950"/>
            <a:chOff x="432" y="3696"/>
            <a:chExt cx="2602" cy="388"/>
          </a:xfrm>
        </p:grpSpPr>
        <p:sp>
          <p:nvSpPr>
            <p:cNvPr id="29719" name="Text Box 42">
              <a:extLst>
                <a:ext uri="{FF2B5EF4-FFF2-40B4-BE49-F238E27FC236}">
                  <a16:creationId xmlns:a16="http://schemas.microsoft.com/office/drawing/2014/main" id="{F50BD1AF-BAD0-B3E9-CB8B-B77408EB616D}"/>
                </a:ext>
              </a:extLst>
            </p:cNvPr>
            <p:cNvSpPr txBox="1">
              <a:spLocks noChangeArrowheads="1"/>
            </p:cNvSpPr>
            <p:nvPr/>
          </p:nvSpPr>
          <p:spPr bwMode="auto">
            <a:xfrm>
              <a:off x="432" y="3696"/>
              <a:ext cx="260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Average output = 1/4(10+10+10+11)=1001</a:t>
              </a:r>
            </a:p>
          </p:txBody>
        </p:sp>
        <p:sp>
          <p:nvSpPr>
            <p:cNvPr id="29720" name="AutoShape 43">
              <a:extLst>
                <a:ext uri="{FF2B5EF4-FFF2-40B4-BE49-F238E27FC236}">
                  <a16:creationId xmlns:a16="http://schemas.microsoft.com/office/drawing/2014/main" id="{1941E03A-FFC3-0643-570F-3E2DF56A3700}"/>
                </a:ext>
              </a:extLst>
            </p:cNvPr>
            <p:cNvSpPr>
              <a:spLocks noChangeArrowheads="1"/>
            </p:cNvSpPr>
            <p:nvPr/>
          </p:nvSpPr>
          <p:spPr bwMode="auto">
            <a:xfrm>
              <a:off x="528" y="3942"/>
              <a:ext cx="211" cy="88"/>
            </a:xfrm>
            <a:prstGeom prst="rightArrow">
              <a:avLst>
                <a:gd name="adj1" fmla="val 50000"/>
                <a:gd name="adj2" fmla="val 5994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9721" name="Text Box 44">
              <a:extLst>
                <a:ext uri="{FF2B5EF4-FFF2-40B4-BE49-F238E27FC236}">
                  <a16:creationId xmlns:a16="http://schemas.microsoft.com/office/drawing/2014/main" id="{C500DA12-7DF2-77DA-B566-EE8254629A88}"/>
                </a:ext>
              </a:extLst>
            </p:cNvPr>
            <p:cNvSpPr txBox="1">
              <a:spLocks noChangeArrowheads="1"/>
            </p:cNvSpPr>
            <p:nvPr/>
          </p:nvSpPr>
          <p:spPr bwMode="auto">
            <a:xfrm>
              <a:off x="780" y="3872"/>
              <a:ext cx="12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4-bit resolution at DC!</a:t>
              </a:r>
            </a:p>
          </p:txBody>
        </p:sp>
      </p:grpSp>
      <p:sp>
        <p:nvSpPr>
          <p:cNvPr id="29726" name="Text Box 45">
            <a:extLst>
              <a:ext uri="{FF2B5EF4-FFF2-40B4-BE49-F238E27FC236}">
                <a16:creationId xmlns:a16="http://schemas.microsoft.com/office/drawing/2014/main" id="{7FE7A3A2-A138-8B5F-53F6-D174237B5E07}"/>
              </a:ext>
            </a:extLst>
          </p:cNvPr>
          <p:cNvSpPr txBox="1">
            <a:spLocks noChangeArrowheads="1"/>
          </p:cNvSpPr>
          <p:nvPr/>
        </p:nvSpPr>
        <p:spPr bwMode="auto">
          <a:xfrm>
            <a:off x="4953000" y="2054225"/>
            <a:ext cx="36576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Going from 4 bits down to 2 bits increases noise by ~ 12 dB.  However, the shaping eliminates noise at DC at the expense of  increased noise at high frequency.</a:t>
            </a:r>
          </a:p>
        </p:txBody>
      </p:sp>
      <p:grpSp>
        <p:nvGrpSpPr>
          <p:cNvPr id="3" name="Group 2">
            <a:extLst>
              <a:ext uri="{FF2B5EF4-FFF2-40B4-BE49-F238E27FC236}">
                <a16:creationId xmlns:a16="http://schemas.microsoft.com/office/drawing/2014/main" id="{B8B549FD-2D78-D625-F77B-3FAEAC2D01F6}"/>
              </a:ext>
            </a:extLst>
          </p:cNvPr>
          <p:cNvGrpSpPr>
            <a:grpSpLocks/>
          </p:cNvGrpSpPr>
          <p:nvPr/>
        </p:nvGrpSpPr>
        <p:grpSpPr bwMode="auto">
          <a:xfrm>
            <a:off x="4811713" y="3363913"/>
            <a:ext cx="3417887" cy="1893887"/>
            <a:chOff x="4811713" y="3363913"/>
            <a:chExt cx="3417887" cy="1893888"/>
          </a:xfrm>
        </p:grpSpPr>
        <p:sp>
          <p:nvSpPr>
            <p:cNvPr id="29711" name="Line 46">
              <a:extLst>
                <a:ext uri="{FF2B5EF4-FFF2-40B4-BE49-F238E27FC236}">
                  <a16:creationId xmlns:a16="http://schemas.microsoft.com/office/drawing/2014/main" id="{8FB306C5-56D1-194E-F058-F0D4E677EF45}"/>
                </a:ext>
              </a:extLst>
            </p:cNvPr>
            <p:cNvSpPr>
              <a:spLocks noChangeShapeType="1"/>
            </p:cNvSpPr>
            <p:nvPr/>
          </p:nvSpPr>
          <p:spPr bwMode="auto">
            <a:xfrm>
              <a:off x="5624513" y="4953001"/>
              <a:ext cx="2362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12" name="Line 47">
              <a:extLst>
                <a:ext uri="{FF2B5EF4-FFF2-40B4-BE49-F238E27FC236}">
                  <a16:creationId xmlns:a16="http://schemas.microsoft.com/office/drawing/2014/main" id="{56E30F88-E89D-81D7-DEE6-B5CEAD69E8C8}"/>
                </a:ext>
              </a:extLst>
            </p:cNvPr>
            <p:cNvSpPr>
              <a:spLocks noChangeShapeType="1"/>
            </p:cNvSpPr>
            <p:nvPr/>
          </p:nvSpPr>
          <p:spPr bwMode="auto">
            <a:xfrm flipV="1">
              <a:off x="5624513" y="3429001"/>
              <a:ext cx="0" cy="1524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13" name="Freeform 49">
              <a:extLst>
                <a:ext uri="{FF2B5EF4-FFF2-40B4-BE49-F238E27FC236}">
                  <a16:creationId xmlns:a16="http://schemas.microsoft.com/office/drawing/2014/main" id="{9D5A0991-5AC3-1C8B-6CF9-A89E64E99A34}"/>
                </a:ext>
              </a:extLst>
            </p:cNvPr>
            <p:cNvSpPr>
              <a:spLocks/>
            </p:cNvSpPr>
            <p:nvPr/>
          </p:nvSpPr>
          <p:spPr bwMode="auto">
            <a:xfrm>
              <a:off x="5624513" y="4114801"/>
              <a:ext cx="1981200" cy="838200"/>
            </a:xfrm>
            <a:custGeom>
              <a:avLst/>
              <a:gdLst>
                <a:gd name="T0" fmla="*/ 0 w 1248"/>
                <a:gd name="T1" fmla="*/ 2147483646 h 498"/>
                <a:gd name="T2" fmla="*/ 2147483646 w 1248"/>
                <a:gd name="T3" fmla="*/ 2147483646 h 498"/>
                <a:gd name="T4" fmla="*/ 2147483646 w 1248"/>
                <a:gd name="T5" fmla="*/ 2147483646 h 498"/>
                <a:gd name="T6" fmla="*/ 2147483646 w 1248"/>
                <a:gd name="T7" fmla="*/ 2147483646 h 498"/>
                <a:gd name="T8" fmla="*/ 2147483646 w 1248"/>
                <a:gd name="T9" fmla="*/ 2147483646 h 498"/>
                <a:gd name="T10" fmla="*/ 2147483646 w 1248"/>
                <a:gd name="T11" fmla="*/ 2147483646 h 498"/>
                <a:gd name="T12" fmla="*/ 2147483646 w 1248"/>
                <a:gd name="T13" fmla="*/ 2147483646 h 498"/>
                <a:gd name="T14" fmla="*/ 2147483646 w 1248"/>
                <a:gd name="T15" fmla="*/ 0 h 498"/>
                <a:gd name="T16" fmla="*/ 0 60000 65536"/>
                <a:gd name="T17" fmla="*/ 0 60000 65536"/>
                <a:gd name="T18" fmla="*/ 0 60000 65536"/>
                <a:gd name="T19" fmla="*/ 0 60000 65536"/>
                <a:gd name="T20" fmla="*/ 0 60000 65536"/>
                <a:gd name="T21" fmla="*/ 0 60000 65536"/>
                <a:gd name="T22" fmla="*/ 0 60000 65536"/>
                <a:gd name="T23" fmla="*/ 0 60000 65536"/>
                <a:gd name="T24" fmla="*/ 0 w 1248"/>
                <a:gd name="T25" fmla="*/ 0 h 498"/>
                <a:gd name="T26" fmla="*/ 1248 w 1248"/>
                <a:gd name="T27" fmla="*/ 498 h 4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8" h="498">
                  <a:moveTo>
                    <a:pt x="0" y="498"/>
                  </a:moveTo>
                  <a:cubicBezTo>
                    <a:pt x="100" y="489"/>
                    <a:pt x="147" y="475"/>
                    <a:pt x="240" y="462"/>
                  </a:cubicBezTo>
                  <a:cubicBezTo>
                    <a:pt x="270" y="452"/>
                    <a:pt x="304" y="450"/>
                    <a:pt x="330" y="432"/>
                  </a:cubicBezTo>
                  <a:cubicBezTo>
                    <a:pt x="395" y="389"/>
                    <a:pt x="446" y="331"/>
                    <a:pt x="510" y="288"/>
                  </a:cubicBezTo>
                  <a:cubicBezTo>
                    <a:pt x="542" y="240"/>
                    <a:pt x="500" y="298"/>
                    <a:pt x="540" y="258"/>
                  </a:cubicBezTo>
                  <a:cubicBezTo>
                    <a:pt x="638" y="160"/>
                    <a:pt x="714" y="69"/>
                    <a:pt x="858" y="48"/>
                  </a:cubicBezTo>
                  <a:cubicBezTo>
                    <a:pt x="918" y="28"/>
                    <a:pt x="946" y="28"/>
                    <a:pt x="1020" y="24"/>
                  </a:cubicBezTo>
                  <a:cubicBezTo>
                    <a:pt x="1092" y="6"/>
                    <a:pt x="1174" y="0"/>
                    <a:pt x="1248" y="0"/>
                  </a:cubicBez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9714" name="Line 50">
              <a:extLst>
                <a:ext uri="{FF2B5EF4-FFF2-40B4-BE49-F238E27FC236}">
                  <a16:creationId xmlns:a16="http://schemas.microsoft.com/office/drawing/2014/main" id="{93A91B17-F403-54B5-B98C-CA03685D4845}"/>
                </a:ext>
              </a:extLst>
            </p:cNvPr>
            <p:cNvSpPr>
              <a:spLocks noChangeShapeType="1"/>
            </p:cNvSpPr>
            <p:nvPr/>
          </p:nvSpPr>
          <p:spPr bwMode="auto">
            <a:xfrm>
              <a:off x="5624513" y="4572001"/>
              <a:ext cx="838200" cy="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5" name="Line 51">
              <a:extLst>
                <a:ext uri="{FF2B5EF4-FFF2-40B4-BE49-F238E27FC236}">
                  <a16:creationId xmlns:a16="http://schemas.microsoft.com/office/drawing/2014/main" id="{0AA7662A-CBC7-E7E9-FE07-CBFEB8D91B6F}"/>
                </a:ext>
              </a:extLst>
            </p:cNvPr>
            <p:cNvSpPr>
              <a:spLocks noChangeShapeType="1"/>
            </p:cNvSpPr>
            <p:nvPr/>
          </p:nvSpPr>
          <p:spPr bwMode="auto">
            <a:xfrm>
              <a:off x="6462713" y="4572001"/>
              <a:ext cx="0" cy="3810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16" name="Text Box 52">
              <a:extLst>
                <a:ext uri="{FF2B5EF4-FFF2-40B4-BE49-F238E27FC236}">
                  <a16:creationId xmlns:a16="http://schemas.microsoft.com/office/drawing/2014/main" id="{07D9DFBB-E027-C5E6-9981-C6ADA6CA6911}"/>
                </a:ext>
              </a:extLst>
            </p:cNvPr>
            <p:cNvSpPr txBox="1">
              <a:spLocks noChangeArrowheads="1"/>
            </p:cNvSpPr>
            <p:nvPr/>
          </p:nvSpPr>
          <p:spPr bwMode="auto">
            <a:xfrm>
              <a:off x="4872038" y="3363913"/>
              <a:ext cx="609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added</a:t>
              </a:r>
            </a:p>
            <a:p>
              <a:pPr algn="ctr">
                <a:spcBef>
                  <a:spcPct val="0"/>
                </a:spcBef>
                <a:buClrTx/>
                <a:buFontTx/>
                <a:buNone/>
              </a:pPr>
              <a:r>
                <a:rPr lang="en-US" altLang="en-US" sz="1400" b="0">
                  <a:solidFill>
                    <a:schemeClr val="tx1"/>
                  </a:solidFill>
                </a:rPr>
                <a:t>noise</a:t>
              </a:r>
            </a:p>
          </p:txBody>
        </p:sp>
        <p:sp>
          <p:nvSpPr>
            <p:cNvPr id="29717" name="Text Box 53">
              <a:extLst>
                <a:ext uri="{FF2B5EF4-FFF2-40B4-BE49-F238E27FC236}">
                  <a16:creationId xmlns:a16="http://schemas.microsoft.com/office/drawing/2014/main" id="{AEF55812-1D13-60F7-AC28-1B5197BA349E}"/>
                </a:ext>
              </a:extLst>
            </p:cNvPr>
            <p:cNvSpPr txBox="1">
              <a:spLocks noChangeArrowheads="1"/>
            </p:cNvSpPr>
            <p:nvPr/>
          </p:nvSpPr>
          <p:spPr bwMode="auto">
            <a:xfrm>
              <a:off x="7986713" y="4953001"/>
              <a:ext cx="24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f</a:t>
              </a:r>
            </a:p>
          </p:txBody>
        </p:sp>
        <p:sp>
          <p:nvSpPr>
            <p:cNvPr id="29718" name="Text Box 54">
              <a:extLst>
                <a:ext uri="{FF2B5EF4-FFF2-40B4-BE49-F238E27FC236}">
                  <a16:creationId xmlns:a16="http://schemas.microsoft.com/office/drawing/2014/main" id="{62899EDB-A7BE-A0AF-E41C-509D60A76328}"/>
                </a:ext>
              </a:extLst>
            </p:cNvPr>
            <p:cNvSpPr txBox="1">
              <a:spLocks noChangeArrowheads="1"/>
            </p:cNvSpPr>
            <p:nvPr/>
          </p:nvSpPr>
          <p:spPr bwMode="auto">
            <a:xfrm>
              <a:off x="4811713" y="4278313"/>
              <a:ext cx="6921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12 dB</a:t>
              </a:r>
            </a:p>
            <a:p>
              <a:pPr algn="ctr">
                <a:spcBef>
                  <a:spcPct val="0"/>
                </a:spcBef>
                <a:buClrTx/>
                <a:buFontTx/>
                <a:buNone/>
              </a:pPr>
              <a:r>
                <a:rPr lang="en-US" altLang="en-US" sz="1400" b="0">
                  <a:solidFill>
                    <a:schemeClr val="tx1"/>
                  </a:solidFill>
                </a:rPr>
                <a:t>(2 bits)</a:t>
              </a:r>
            </a:p>
          </p:txBody>
        </p:sp>
      </p:grpSp>
      <p:grpSp>
        <p:nvGrpSpPr>
          <p:cNvPr id="4" name="Group 3">
            <a:extLst>
              <a:ext uri="{FF2B5EF4-FFF2-40B4-BE49-F238E27FC236}">
                <a16:creationId xmlns:a16="http://schemas.microsoft.com/office/drawing/2014/main" id="{15B96AED-66AF-06C2-482D-3C28FCC1210A}"/>
              </a:ext>
            </a:extLst>
          </p:cNvPr>
          <p:cNvGrpSpPr>
            <a:grpSpLocks/>
          </p:cNvGrpSpPr>
          <p:nvPr/>
        </p:nvGrpSpPr>
        <p:grpSpPr bwMode="auto">
          <a:xfrm>
            <a:off x="4860925" y="5029200"/>
            <a:ext cx="1631950" cy="1166813"/>
            <a:chOff x="4860925" y="5029201"/>
            <a:chExt cx="1631950" cy="1166812"/>
          </a:xfrm>
        </p:grpSpPr>
        <p:sp>
          <p:nvSpPr>
            <p:cNvPr id="29709" name="Line 56">
              <a:extLst>
                <a:ext uri="{FF2B5EF4-FFF2-40B4-BE49-F238E27FC236}">
                  <a16:creationId xmlns:a16="http://schemas.microsoft.com/office/drawing/2014/main" id="{5CB0B035-C457-3A46-CABB-731BBB59A873}"/>
                </a:ext>
              </a:extLst>
            </p:cNvPr>
            <p:cNvSpPr>
              <a:spLocks noChangeShapeType="1"/>
            </p:cNvSpPr>
            <p:nvPr/>
          </p:nvSpPr>
          <p:spPr bwMode="auto">
            <a:xfrm flipV="1">
              <a:off x="5776913" y="5029201"/>
              <a:ext cx="228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10" name="Text Box 58">
              <a:extLst>
                <a:ext uri="{FF2B5EF4-FFF2-40B4-BE49-F238E27FC236}">
                  <a16:creationId xmlns:a16="http://schemas.microsoft.com/office/drawing/2014/main" id="{4098E8E4-173E-E1EC-E84A-BF47B0EEC324}"/>
                </a:ext>
              </a:extLst>
            </p:cNvPr>
            <p:cNvSpPr txBox="1">
              <a:spLocks noChangeArrowheads="1"/>
            </p:cNvSpPr>
            <p:nvPr/>
          </p:nvSpPr>
          <p:spPr bwMode="auto">
            <a:xfrm>
              <a:off x="4860925" y="5370513"/>
              <a:ext cx="16319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If signal is in</a:t>
              </a:r>
            </a:p>
            <a:p>
              <a:pPr>
                <a:spcBef>
                  <a:spcPct val="0"/>
                </a:spcBef>
                <a:buClrTx/>
                <a:buFontTx/>
                <a:buNone/>
              </a:pPr>
              <a:r>
                <a:rPr lang="en-US" altLang="en-US" sz="1600" b="0">
                  <a:solidFill>
                    <a:schemeClr val="tx1"/>
                  </a:solidFill>
                </a:rPr>
                <a:t>this band, you are</a:t>
              </a:r>
            </a:p>
            <a:p>
              <a:pPr>
                <a:spcBef>
                  <a:spcPct val="0"/>
                </a:spcBef>
                <a:buClrTx/>
                <a:buFontTx/>
                <a:buNone/>
              </a:pPr>
              <a:r>
                <a:rPr lang="en-US" altLang="en-US" sz="1600" b="0">
                  <a:solidFill>
                    <a:schemeClr val="tx1"/>
                  </a:solidFill>
                </a:rPr>
                <a:t>better off!</a:t>
              </a:r>
            </a:p>
          </p:txBody>
        </p:sp>
      </p:grpSp>
      <p:grpSp>
        <p:nvGrpSpPr>
          <p:cNvPr id="5" name="Group 4">
            <a:extLst>
              <a:ext uri="{FF2B5EF4-FFF2-40B4-BE49-F238E27FC236}">
                <a16:creationId xmlns:a16="http://schemas.microsoft.com/office/drawing/2014/main" id="{18B53634-07F6-2C5A-3DA5-F136A5B1662E}"/>
              </a:ext>
            </a:extLst>
          </p:cNvPr>
          <p:cNvGrpSpPr>
            <a:grpSpLocks/>
          </p:cNvGrpSpPr>
          <p:nvPr/>
        </p:nvGrpSpPr>
        <p:grpSpPr bwMode="auto">
          <a:xfrm>
            <a:off x="6689725" y="5029200"/>
            <a:ext cx="1835150" cy="1166813"/>
            <a:chOff x="6689725" y="5029201"/>
            <a:chExt cx="1835150" cy="1166812"/>
          </a:xfrm>
        </p:grpSpPr>
        <p:sp>
          <p:nvSpPr>
            <p:cNvPr id="29707" name="Line 57">
              <a:extLst>
                <a:ext uri="{FF2B5EF4-FFF2-40B4-BE49-F238E27FC236}">
                  <a16:creationId xmlns:a16="http://schemas.microsoft.com/office/drawing/2014/main" id="{73DC9298-A8BB-8D9A-22A8-4DC92DE8F0CE}"/>
                </a:ext>
              </a:extLst>
            </p:cNvPr>
            <p:cNvSpPr>
              <a:spLocks noChangeShapeType="1"/>
            </p:cNvSpPr>
            <p:nvPr/>
          </p:nvSpPr>
          <p:spPr bwMode="auto">
            <a:xfrm flipH="1" flipV="1">
              <a:off x="7377113" y="5029201"/>
              <a:ext cx="228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8" name="Text Box 59">
              <a:extLst>
                <a:ext uri="{FF2B5EF4-FFF2-40B4-BE49-F238E27FC236}">
                  <a16:creationId xmlns:a16="http://schemas.microsoft.com/office/drawing/2014/main" id="{62F6E1C0-BB57-2F46-5098-4B4D00042BDD}"/>
                </a:ext>
              </a:extLst>
            </p:cNvPr>
            <p:cNvSpPr txBox="1">
              <a:spLocks noChangeArrowheads="1"/>
            </p:cNvSpPr>
            <p:nvPr/>
          </p:nvSpPr>
          <p:spPr bwMode="auto">
            <a:xfrm>
              <a:off x="6689725" y="5370513"/>
              <a:ext cx="1835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b="0">
                  <a:solidFill>
                    <a:schemeClr val="tx1"/>
                  </a:solidFill>
                </a:rPr>
                <a:t>Let’s  hope this is</a:t>
              </a:r>
            </a:p>
            <a:p>
              <a:pPr>
                <a:spcBef>
                  <a:spcPct val="0"/>
                </a:spcBef>
                <a:buClrTx/>
                <a:buFontTx/>
                <a:buNone/>
              </a:pPr>
              <a:r>
                <a:rPr lang="en-US" altLang="en-US" sz="1600" b="0">
                  <a:solidFill>
                    <a:schemeClr val="tx1"/>
                  </a:solidFill>
                </a:rPr>
                <a:t>above the passband!</a:t>
              </a:r>
            </a:p>
            <a:p>
              <a:pPr>
                <a:spcBef>
                  <a:spcPct val="0"/>
                </a:spcBef>
                <a:buClrTx/>
                <a:buFontTx/>
                <a:buNone/>
              </a:pPr>
              <a:r>
                <a:rPr lang="en-US" altLang="en-US" sz="1600" b="0">
                  <a:solidFill>
                    <a:schemeClr val="tx1"/>
                  </a:solidFill>
                </a:rPr>
                <a:t>(oversample)</a:t>
              </a:r>
            </a:p>
          </p:txBody>
        </p:sp>
      </p:grpSp>
      <p:sp>
        <p:nvSpPr>
          <p:cNvPr id="29706" name="Rectangle 61">
            <a:extLst>
              <a:ext uri="{FF2B5EF4-FFF2-40B4-BE49-F238E27FC236}">
                <a16:creationId xmlns:a16="http://schemas.microsoft.com/office/drawing/2014/main" id="{B43F32BA-2094-36BB-976D-D0A507189A27}"/>
              </a:ext>
            </a:extLst>
          </p:cNvPr>
          <p:cNvSpPr>
            <a:spLocks noGrp="1" noChangeArrowheads="1"/>
          </p:cNvSpPr>
          <p:nvPr>
            <p:ph type="title"/>
          </p:nvPr>
        </p:nvSpPr>
        <p:spPr/>
        <p:txBody>
          <a:bodyPr/>
          <a:lstStyle/>
          <a:p>
            <a:r>
              <a:rPr lang="en-US" altLang="en-US">
                <a:ea typeface="ＭＳ Ｐゴシック" panose="020B0600070205080204" pitchFamily="34" charset="-128"/>
              </a:rPr>
              <a:t>Solution 3: Noise Shaping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72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972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972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7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a:extLst>
              <a:ext uri="{FF2B5EF4-FFF2-40B4-BE49-F238E27FC236}">
                <a16:creationId xmlns:a16="http://schemas.microsoft.com/office/drawing/2014/main" id="{F5CA6950-A7B6-0574-F35B-B97AD0B86810}"/>
              </a:ext>
            </a:extLst>
          </p:cNvPr>
          <p:cNvSpPr>
            <a:spLocks noGrp="1" noChangeArrowheads="1"/>
          </p:cNvSpPr>
          <p:nvPr>
            <p:ph type="title"/>
          </p:nvPr>
        </p:nvSpPr>
        <p:spPr/>
        <p:txBody>
          <a:bodyPr/>
          <a:lstStyle/>
          <a:p>
            <a:r>
              <a:rPr lang="en-US" altLang="en-US">
                <a:ea typeface="ＭＳ Ｐゴシック" panose="020B0600070205080204" pitchFamily="34" charset="-128"/>
              </a:rPr>
              <a:t>Putting It All Together</a:t>
            </a:r>
          </a:p>
        </p:txBody>
      </p:sp>
      <p:sp>
        <p:nvSpPr>
          <p:cNvPr id="30722" name="Content Placeholder 5">
            <a:extLst>
              <a:ext uri="{FF2B5EF4-FFF2-40B4-BE49-F238E27FC236}">
                <a16:creationId xmlns:a16="http://schemas.microsoft.com/office/drawing/2014/main" id="{56A303FE-6F62-7C99-DE47-A72253620978}"/>
              </a:ext>
            </a:extLst>
          </p:cNvPr>
          <p:cNvSpPr>
            <a:spLocks noGrp="1" noChangeArrowheads="1"/>
          </p:cNvSpPr>
          <p:nvPr>
            <p:ph idx="1"/>
          </p:nvPr>
        </p:nvSpPr>
        <p:spPr>
          <a:xfrm>
            <a:off x="457200" y="1447800"/>
            <a:ext cx="8305800" cy="1905000"/>
          </a:xfrm>
        </p:spPr>
        <p:txBody>
          <a:bodyPr/>
          <a:lstStyle/>
          <a:p>
            <a:r>
              <a:rPr lang="en-US" altLang="en-US">
                <a:ea typeface="ＭＳ Ｐゴシック" panose="020B0600070205080204" pitchFamily="34" charset="-128"/>
              </a:rPr>
              <a:t>A/D converter samples at </a:t>
            </a:r>
            <a:r>
              <a:rPr lang="en-US" altLang="en-US" i="1">
                <a:ea typeface="ＭＳ Ｐゴシック" panose="020B0600070205080204" pitchFamily="34" charset="-128"/>
              </a:rPr>
              <a:t>f</a:t>
            </a:r>
            <a:r>
              <a:rPr lang="en-US" altLang="en-US" i="1" baseline="-25000">
                <a:ea typeface="ＭＳ Ｐゴシック" panose="020B0600070205080204" pitchFamily="34" charset="-128"/>
              </a:rPr>
              <a:t>s</a:t>
            </a:r>
            <a:r>
              <a:rPr lang="en-US" altLang="en-US">
                <a:ea typeface="ＭＳ Ｐゴシック" panose="020B0600070205080204" pitchFamily="34" charset="-128"/>
              </a:rPr>
              <a:t> and quantizes to </a:t>
            </a:r>
            <a:r>
              <a:rPr lang="en-US" altLang="en-US" i="1">
                <a:ea typeface="ＭＳ Ｐゴシック" panose="020B0600070205080204" pitchFamily="34" charset="-128"/>
              </a:rPr>
              <a:t>B</a:t>
            </a:r>
            <a:r>
              <a:rPr lang="en-US" altLang="en-US">
                <a:ea typeface="ＭＳ Ｐゴシック" panose="020B0600070205080204" pitchFamily="34" charset="-128"/>
              </a:rPr>
              <a:t> bits</a:t>
            </a:r>
          </a:p>
          <a:p>
            <a:r>
              <a:rPr lang="en-US" altLang="en-US">
                <a:ea typeface="ＭＳ Ｐゴシック" panose="020B0600070205080204" pitchFamily="34" charset="-128"/>
              </a:rPr>
              <a:t>Sigma delta modulator implementation</a:t>
            </a:r>
          </a:p>
          <a:p>
            <a:pPr lvl="1">
              <a:buFontTx/>
              <a:buNone/>
            </a:pPr>
            <a:r>
              <a:rPr lang="en-US" altLang="en-US">
                <a:ea typeface="ＭＳ Ｐゴシック" panose="020B0600070205080204" pitchFamily="34" charset="-128"/>
              </a:rPr>
              <a:t>Internal clock runs at </a:t>
            </a:r>
            <a:r>
              <a:rPr lang="en-US" altLang="en-US" i="1">
                <a:ea typeface="ＭＳ Ｐゴシック" panose="020B0600070205080204" pitchFamily="34" charset="-128"/>
              </a:rPr>
              <a:t>M</a:t>
            </a:r>
            <a:r>
              <a:rPr lang="en-US" altLang="en-US">
                <a:ea typeface="ＭＳ Ｐゴシック" panose="020B0600070205080204" pitchFamily="34" charset="-128"/>
              </a:rPr>
              <a:t> </a:t>
            </a:r>
            <a:r>
              <a:rPr lang="en-US" altLang="en-US" i="1">
                <a:ea typeface="ＭＳ Ｐゴシック" panose="020B0600070205080204" pitchFamily="34" charset="-128"/>
              </a:rPr>
              <a:t>f</a:t>
            </a:r>
            <a:r>
              <a:rPr lang="en-US" altLang="en-US" i="1" baseline="-25000">
                <a:ea typeface="ＭＳ Ｐゴシック" panose="020B0600070205080204" pitchFamily="34" charset="-128"/>
              </a:rPr>
              <a:t>s</a:t>
            </a:r>
          </a:p>
          <a:p>
            <a:pPr lvl="1">
              <a:buFontTx/>
              <a:buNone/>
            </a:pPr>
            <a:r>
              <a:rPr lang="en-US" altLang="en-US">
                <a:ea typeface="ＭＳ Ｐゴシック" panose="020B0600070205080204" pitchFamily="34" charset="-128"/>
              </a:rPr>
              <a:t>FIR filter expands wordlength of </a:t>
            </a:r>
            <a:r>
              <a:rPr lang="en-US" altLang="en-US" i="1">
                <a:ea typeface="ＭＳ Ｐゴシック" panose="020B0600070205080204" pitchFamily="34" charset="-128"/>
              </a:rPr>
              <a:t>b</a:t>
            </a:r>
            <a:r>
              <a:rPr lang="en-US" altLang="en-US">
                <a:ea typeface="ＭＳ Ｐゴシック" panose="020B0600070205080204" pitchFamily="34" charset="-128"/>
              </a:rPr>
              <a:t>[</a:t>
            </a:r>
            <a:r>
              <a:rPr lang="en-US" altLang="en-US" i="1">
                <a:ea typeface="ＭＳ Ｐゴシック" panose="020B0600070205080204" pitchFamily="34" charset="-128"/>
              </a:rPr>
              <a:t>m</a:t>
            </a:r>
            <a:r>
              <a:rPr lang="en-US" altLang="en-US">
                <a:ea typeface="ＭＳ Ｐゴシック" panose="020B0600070205080204" pitchFamily="34" charset="-128"/>
              </a:rPr>
              <a:t>] to</a:t>
            </a:r>
            <a:r>
              <a:rPr lang="en-US" altLang="en-US" i="1">
                <a:ea typeface="ＭＳ Ｐゴシック" panose="020B0600070205080204" pitchFamily="34" charset="-128"/>
              </a:rPr>
              <a:t> B </a:t>
            </a:r>
            <a:r>
              <a:rPr lang="en-US" altLang="en-US">
                <a:ea typeface="ＭＳ Ｐゴシック" panose="020B0600070205080204" pitchFamily="34" charset="-128"/>
              </a:rPr>
              <a:t>bits</a:t>
            </a:r>
          </a:p>
        </p:txBody>
      </p:sp>
      <p:grpSp>
        <p:nvGrpSpPr>
          <p:cNvPr id="3" name="Group 2">
            <a:extLst>
              <a:ext uri="{FF2B5EF4-FFF2-40B4-BE49-F238E27FC236}">
                <a16:creationId xmlns:a16="http://schemas.microsoft.com/office/drawing/2014/main" id="{1F146798-659F-F77C-18E1-7C76E8C24ADF}"/>
              </a:ext>
            </a:extLst>
          </p:cNvPr>
          <p:cNvGrpSpPr>
            <a:grpSpLocks/>
          </p:cNvGrpSpPr>
          <p:nvPr/>
        </p:nvGrpSpPr>
        <p:grpSpPr bwMode="auto">
          <a:xfrm>
            <a:off x="2305050" y="3352800"/>
            <a:ext cx="4019550" cy="2895600"/>
            <a:chOff x="2305050" y="3352800"/>
            <a:chExt cx="4019550" cy="2895600"/>
          </a:xfrm>
        </p:grpSpPr>
        <p:sp>
          <p:nvSpPr>
            <p:cNvPr id="30739" name="Text Box 2073">
              <a:extLst>
                <a:ext uri="{FF2B5EF4-FFF2-40B4-BE49-F238E27FC236}">
                  <a16:creationId xmlns:a16="http://schemas.microsoft.com/office/drawing/2014/main" id="{755C403D-D1EB-4D60-CFE5-6F684464419C}"/>
                </a:ext>
              </a:extLst>
            </p:cNvPr>
            <p:cNvSpPr txBox="1">
              <a:spLocks noChangeArrowheads="1"/>
            </p:cNvSpPr>
            <p:nvPr/>
          </p:nvSpPr>
          <p:spPr bwMode="auto">
            <a:xfrm>
              <a:off x="5691188" y="4100513"/>
              <a:ext cx="633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b</a:t>
              </a:r>
              <a:r>
                <a:rPr lang="en-US" altLang="en-US" sz="1800" b="0">
                  <a:solidFill>
                    <a:schemeClr val="tx1"/>
                  </a:solidFill>
                </a:rPr>
                <a:t>[m]</a:t>
              </a:r>
              <a:endParaRPr lang="en-US" altLang="en-US" sz="2400" b="0">
                <a:solidFill>
                  <a:schemeClr val="tx1"/>
                </a:solidFill>
              </a:endParaRPr>
            </a:p>
          </p:txBody>
        </p:sp>
        <p:sp>
          <p:nvSpPr>
            <p:cNvPr id="30740" name="Rectangle 2063">
              <a:extLst>
                <a:ext uri="{FF2B5EF4-FFF2-40B4-BE49-F238E27FC236}">
                  <a16:creationId xmlns:a16="http://schemas.microsoft.com/office/drawing/2014/main" id="{206FA221-A2B1-C226-27DF-E62F92B18E1A}"/>
                </a:ext>
              </a:extLst>
            </p:cNvPr>
            <p:cNvSpPr>
              <a:spLocks noChangeArrowheads="1"/>
            </p:cNvSpPr>
            <p:nvPr/>
          </p:nvSpPr>
          <p:spPr bwMode="auto">
            <a:xfrm>
              <a:off x="5029200" y="4325938"/>
              <a:ext cx="685800" cy="457200"/>
            </a:xfrm>
            <a:prstGeom prst="rect">
              <a:avLst/>
            </a:prstGeom>
            <a:solidFill>
              <a:srgbClr val="CC99FF"/>
            </a:solidFill>
            <a:ln w="3175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grpSp>
          <p:nvGrpSpPr>
            <p:cNvPr id="30741" name="Group 2064">
              <a:extLst>
                <a:ext uri="{FF2B5EF4-FFF2-40B4-BE49-F238E27FC236}">
                  <a16:creationId xmlns:a16="http://schemas.microsoft.com/office/drawing/2014/main" id="{E38F9523-6A07-C661-C430-6A0ACD410EA1}"/>
                </a:ext>
              </a:extLst>
            </p:cNvPr>
            <p:cNvGrpSpPr>
              <a:grpSpLocks/>
            </p:cNvGrpSpPr>
            <p:nvPr/>
          </p:nvGrpSpPr>
          <p:grpSpPr bwMode="auto">
            <a:xfrm>
              <a:off x="5078413" y="4402138"/>
              <a:ext cx="457200" cy="304800"/>
              <a:chOff x="2007" y="2106"/>
              <a:chExt cx="288" cy="192"/>
            </a:xfrm>
          </p:grpSpPr>
          <p:sp>
            <p:nvSpPr>
              <p:cNvPr id="30777" name="Line 2065">
                <a:extLst>
                  <a:ext uri="{FF2B5EF4-FFF2-40B4-BE49-F238E27FC236}">
                    <a16:creationId xmlns:a16="http://schemas.microsoft.com/office/drawing/2014/main" id="{334F13A7-9E66-40A6-18F4-C7D6181DE5B0}"/>
                  </a:ext>
                </a:extLst>
              </p:cNvPr>
              <p:cNvSpPr>
                <a:spLocks noChangeShapeType="1"/>
              </p:cNvSpPr>
              <p:nvPr/>
            </p:nvSpPr>
            <p:spPr bwMode="auto">
              <a:xfrm>
                <a:off x="2007" y="2298"/>
                <a:ext cx="1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8" name="Line 2066">
                <a:extLst>
                  <a:ext uri="{FF2B5EF4-FFF2-40B4-BE49-F238E27FC236}">
                    <a16:creationId xmlns:a16="http://schemas.microsoft.com/office/drawing/2014/main" id="{4DED2729-8F82-BA85-9DA0-57CF5D2B83B2}"/>
                  </a:ext>
                </a:extLst>
              </p:cNvPr>
              <p:cNvSpPr>
                <a:spLocks noChangeShapeType="1"/>
              </p:cNvSpPr>
              <p:nvPr/>
            </p:nvSpPr>
            <p:spPr bwMode="auto">
              <a:xfrm>
                <a:off x="2151" y="2106"/>
                <a:ext cx="0" cy="19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79" name="Line 2067">
                <a:extLst>
                  <a:ext uri="{FF2B5EF4-FFF2-40B4-BE49-F238E27FC236}">
                    <a16:creationId xmlns:a16="http://schemas.microsoft.com/office/drawing/2014/main" id="{75EA89E4-2E83-5E61-0B86-0B10E05FA466}"/>
                  </a:ext>
                </a:extLst>
              </p:cNvPr>
              <p:cNvSpPr>
                <a:spLocks noChangeShapeType="1"/>
              </p:cNvSpPr>
              <p:nvPr/>
            </p:nvSpPr>
            <p:spPr bwMode="auto">
              <a:xfrm>
                <a:off x="2151" y="2106"/>
                <a:ext cx="1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0742" name="Text Box 2068">
              <a:extLst>
                <a:ext uri="{FF2B5EF4-FFF2-40B4-BE49-F238E27FC236}">
                  <a16:creationId xmlns:a16="http://schemas.microsoft.com/office/drawing/2014/main" id="{3A1EBF84-206B-7780-E723-492663F865F7}"/>
                </a:ext>
              </a:extLst>
            </p:cNvPr>
            <p:cNvSpPr txBox="1">
              <a:spLocks noChangeArrowheads="1"/>
            </p:cNvSpPr>
            <p:nvPr/>
          </p:nvSpPr>
          <p:spPr bwMode="auto">
            <a:xfrm>
              <a:off x="2305050" y="4114800"/>
              <a:ext cx="35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a:t>
              </a:r>
            </a:p>
          </p:txBody>
        </p:sp>
        <p:sp>
          <p:nvSpPr>
            <p:cNvPr id="30743" name="Text Box 2069">
              <a:extLst>
                <a:ext uri="{FF2B5EF4-FFF2-40B4-BE49-F238E27FC236}">
                  <a16:creationId xmlns:a16="http://schemas.microsoft.com/office/drawing/2014/main" id="{243C8F6A-41D2-468B-7178-A854525BE5CD}"/>
                </a:ext>
              </a:extLst>
            </p:cNvPr>
            <p:cNvSpPr txBox="1">
              <a:spLocks noChangeArrowheads="1"/>
            </p:cNvSpPr>
            <p:nvPr/>
          </p:nvSpPr>
          <p:spPr bwMode="auto">
            <a:xfrm>
              <a:off x="2424113" y="447675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_</a:t>
              </a:r>
            </a:p>
          </p:txBody>
        </p:sp>
        <p:sp>
          <p:nvSpPr>
            <p:cNvPr id="30744" name="Text Box 2070">
              <a:extLst>
                <a:ext uri="{FF2B5EF4-FFF2-40B4-BE49-F238E27FC236}">
                  <a16:creationId xmlns:a16="http://schemas.microsoft.com/office/drawing/2014/main" id="{465E17A2-25E5-A856-AD14-047EB928BA27}"/>
                </a:ext>
              </a:extLst>
            </p:cNvPr>
            <p:cNvSpPr txBox="1">
              <a:spLocks noChangeArrowheads="1"/>
            </p:cNvSpPr>
            <p:nvPr/>
          </p:nvSpPr>
          <p:spPr bwMode="auto">
            <a:xfrm>
              <a:off x="4586288" y="508635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_</a:t>
              </a:r>
            </a:p>
          </p:txBody>
        </p:sp>
        <p:sp>
          <p:nvSpPr>
            <p:cNvPr id="30745" name="Text Box 2071">
              <a:extLst>
                <a:ext uri="{FF2B5EF4-FFF2-40B4-BE49-F238E27FC236}">
                  <a16:creationId xmlns:a16="http://schemas.microsoft.com/office/drawing/2014/main" id="{0174AA4A-655E-140F-F66F-6F3383515C5A}"/>
                </a:ext>
              </a:extLst>
            </p:cNvPr>
            <p:cNvSpPr txBox="1">
              <a:spLocks noChangeArrowheads="1"/>
            </p:cNvSpPr>
            <p:nvPr/>
          </p:nvSpPr>
          <p:spPr bwMode="auto">
            <a:xfrm>
              <a:off x="4814888" y="5772150"/>
              <a:ext cx="35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a:t>
              </a:r>
            </a:p>
          </p:txBody>
        </p:sp>
        <p:sp>
          <p:nvSpPr>
            <p:cNvPr id="30746" name="Text Box 2072">
              <a:extLst>
                <a:ext uri="{FF2B5EF4-FFF2-40B4-BE49-F238E27FC236}">
                  <a16:creationId xmlns:a16="http://schemas.microsoft.com/office/drawing/2014/main" id="{C32EDFE9-0388-AC2D-B17D-EE0704029752}"/>
                </a:ext>
              </a:extLst>
            </p:cNvPr>
            <p:cNvSpPr txBox="1">
              <a:spLocks noChangeArrowheads="1"/>
            </p:cNvSpPr>
            <p:nvPr/>
          </p:nvSpPr>
          <p:spPr bwMode="auto">
            <a:xfrm>
              <a:off x="3348038" y="5878513"/>
              <a:ext cx="633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e</a:t>
              </a:r>
              <a:r>
                <a:rPr lang="en-US" altLang="en-US" sz="1800" b="0">
                  <a:solidFill>
                    <a:schemeClr val="tx1"/>
                  </a:solidFill>
                </a:rPr>
                <a:t>[m</a:t>
              </a:r>
              <a:r>
                <a:rPr lang="en-US" altLang="en-US" sz="1800">
                  <a:solidFill>
                    <a:schemeClr val="tx1"/>
                  </a:solidFill>
                </a:rPr>
                <a:t>]</a:t>
              </a:r>
              <a:endParaRPr lang="en-US" altLang="en-US" sz="2400" b="0">
                <a:solidFill>
                  <a:schemeClr val="tx1"/>
                </a:solidFill>
              </a:endParaRPr>
            </a:p>
          </p:txBody>
        </p:sp>
        <p:sp>
          <p:nvSpPr>
            <p:cNvPr id="30747" name="Text Box 2079">
              <a:extLst>
                <a:ext uri="{FF2B5EF4-FFF2-40B4-BE49-F238E27FC236}">
                  <a16:creationId xmlns:a16="http://schemas.microsoft.com/office/drawing/2014/main" id="{CEA14D97-D814-2E99-6EC5-B46BD0764074}"/>
                </a:ext>
              </a:extLst>
            </p:cNvPr>
            <p:cNvSpPr txBox="1">
              <a:spLocks noChangeArrowheads="1"/>
            </p:cNvSpPr>
            <p:nvPr/>
          </p:nvSpPr>
          <p:spPr bwMode="auto">
            <a:xfrm>
              <a:off x="3067050" y="4038600"/>
              <a:ext cx="620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v</a:t>
              </a:r>
              <a:r>
                <a:rPr lang="en-US" altLang="en-US" sz="1800" b="0">
                  <a:solidFill>
                    <a:schemeClr val="tx1"/>
                  </a:solidFill>
                </a:rPr>
                <a:t>[</a:t>
              </a:r>
              <a:r>
                <a:rPr lang="en-US" altLang="en-US" sz="1800" b="0" i="1">
                  <a:solidFill>
                    <a:schemeClr val="tx1"/>
                  </a:solidFill>
                </a:rPr>
                <a:t>m</a:t>
              </a:r>
              <a:r>
                <a:rPr lang="en-US" altLang="en-US" sz="1800" b="0">
                  <a:solidFill>
                    <a:schemeClr val="tx1"/>
                  </a:solidFill>
                </a:rPr>
                <a:t>]</a:t>
              </a:r>
              <a:endParaRPr lang="en-US" altLang="en-US" sz="2400" b="0">
                <a:solidFill>
                  <a:schemeClr val="tx1"/>
                </a:solidFill>
              </a:endParaRPr>
            </a:p>
          </p:txBody>
        </p:sp>
        <p:grpSp>
          <p:nvGrpSpPr>
            <p:cNvPr id="30748" name="Group 2080">
              <a:extLst>
                <a:ext uri="{FF2B5EF4-FFF2-40B4-BE49-F238E27FC236}">
                  <a16:creationId xmlns:a16="http://schemas.microsoft.com/office/drawing/2014/main" id="{5ECF35C7-0B1F-D98A-C775-1B2F841B8AB4}"/>
                </a:ext>
              </a:extLst>
            </p:cNvPr>
            <p:cNvGrpSpPr>
              <a:grpSpLocks/>
            </p:cNvGrpSpPr>
            <p:nvPr/>
          </p:nvGrpSpPr>
          <p:grpSpPr bwMode="auto">
            <a:xfrm>
              <a:off x="2457450" y="5562600"/>
              <a:ext cx="752475" cy="488950"/>
              <a:chOff x="807" y="2826"/>
              <a:chExt cx="474" cy="308"/>
            </a:xfrm>
          </p:grpSpPr>
          <p:sp>
            <p:nvSpPr>
              <p:cNvPr id="30775" name="Text Box 2081">
                <a:extLst>
                  <a:ext uri="{FF2B5EF4-FFF2-40B4-BE49-F238E27FC236}">
                    <a16:creationId xmlns:a16="http://schemas.microsoft.com/office/drawing/2014/main" id="{CEB76155-BB99-D4B7-5FD8-EE3C10523526}"/>
                  </a:ext>
                </a:extLst>
              </p:cNvPr>
              <p:cNvSpPr txBox="1">
                <a:spLocks noChangeArrowheads="1"/>
              </p:cNvSpPr>
              <p:nvPr/>
            </p:nvSpPr>
            <p:spPr bwMode="auto">
              <a:xfrm>
                <a:off x="807" y="2826"/>
                <a:ext cx="474" cy="308"/>
              </a:xfrm>
              <a:prstGeom prst="rect">
                <a:avLst/>
              </a:prstGeom>
              <a:solidFill>
                <a:srgbClr val="CC99FF"/>
              </a:solidFill>
              <a:ln w="31750">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endParaRPr lang="en-US" altLang="en-US" sz="2400" b="0">
                  <a:solidFill>
                    <a:schemeClr val="tx1"/>
                  </a:solidFill>
                </a:endParaRPr>
              </a:p>
            </p:txBody>
          </p:sp>
          <p:graphicFrame>
            <p:nvGraphicFramePr>
              <p:cNvPr id="30776" name="Object 4">
                <a:extLst>
                  <a:ext uri="{FF2B5EF4-FFF2-40B4-BE49-F238E27FC236}">
                    <a16:creationId xmlns:a16="http://schemas.microsoft.com/office/drawing/2014/main" id="{B702B136-452E-DF55-EE2B-4796F2279C9F}"/>
                  </a:ext>
                </a:extLst>
              </p:cNvPr>
              <p:cNvGraphicFramePr>
                <a:graphicFrameLocks noChangeAspect="1"/>
              </p:cNvGraphicFramePr>
              <p:nvPr/>
            </p:nvGraphicFramePr>
            <p:xfrm>
              <a:off x="888" y="2877"/>
              <a:ext cx="312" cy="192"/>
            </p:xfrm>
            <a:graphic>
              <a:graphicData uri="http://schemas.openxmlformats.org/presentationml/2006/ole">
                <mc:AlternateContent xmlns:mc="http://schemas.openxmlformats.org/markup-compatibility/2006">
                  <mc:Choice xmlns:v="urn:schemas-microsoft-com:vml" Requires="v">
                    <p:oleObj name="Equation" r:id="rId2" imgW="7607300" imgH="4686300" progId="Equation.3">
                      <p:embed/>
                    </p:oleObj>
                  </mc:Choice>
                  <mc:Fallback>
                    <p:oleObj name="Equation" r:id="rId2" imgW="7607300" imgH="4686300" progId="Equation.3">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 y="2877"/>
                            <a:ext cx="312" cy="192"/>
                          </a:xfrm>
                          <a:prstGeom prst="rect">
                            <a:avLst/>
                          </a:prstGeom>
                          <a:solidFill>
                            <a:srgbClr val="CC99FF"/>
                          </a:solidFill>
                          <a:ln>
                            <a:noFill/>
                          </a:ln>
                          <a:effectLst/>
                          <a:extLst>
                            <a:ext uri="{91240B29-F687-4F45-9708-019B960494DF}">
                              <a14:hiddenLine xmlns:a14="http://schemas.microsoft.com/office/drawing/2010/main" w="317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pSp>
          <p:nvGrpSpPr>
            <p:cNvPr id="30749" name="Group 2090">
              <a:extLst>
                <a:ext uri="{FF2B5EF4-FFF2-40B4-BE49-F238E27FC236}">
                  <a16:creationId xmlns:a16="http://schemas.microsoft.com/office/drawing/2014/main" id="{B92C9FA2-A3BE-008F-07F4-90635270036B}"/>
                </a:ext>
              </a:extLst>
            </p:cNvPr>
            <p:cNvGrpSpPr>
              <a:grpSpLocks/>
            </p:cNvGrpSpPr>
            <p:nvPr/>
          </p:nvGrpSpPr>
          <p:grpSpPr bwMode="auto">
            <a:xfrm>
              <a:off x="2627313" y="4325938"/>
              <a:ext cx="457200" cy="457200"/>
              <a:chOff x="900" y="2047"/>
              <a:chExt cx="288" cy="288"/>
            </a:xfrm>
          </p:grpSpPr>
          <p:sp>
            <p:nvSpPr>
              <p:cNvPr id="30771" name="Oval 2091">
                <a:extLst>
                  <a:ext uri="{FF2B5EF4-FFF2-40B4-BE49-F238E27FC236}">
                    <a16:creationId xmlns:a16="http://schemas.microsoft.com/office/drawing/2014/main" id="{CEB37ABF-57E0-8322-639A-1E15BC3B3792}"/>
                  </a:ext>
                </a:extLst>
              </p:cNvPr>
              <p:cNvSpPr>
                <a:spLocks noChangeArrowheads="1"/>
              </p:cNvSpPr>
              <p:nvPr/>
            </p:nvSpPr>
            <p:spPr bwMode="auto">
              <a:xfrm>
                <a:off x="900" y="2047"/>
                <a:ext cx="288" cy="288"/>
              </a:xfrm>
              <a:prstGeom prst="ellipse">
                <a:avLst/>
              </a:prstGeom>
              <a:solidFill>
                <a:srgbClr val="FFCC00"/>
              </a:solidFill>
              <a:ln w="31750">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endParaRPr lang="en-US" altLang="en-US">
                  <a:solidFill>
                    <a:schemeClr val="tx2"/>
                  </a:solidFill>
                </a:endParaRPr>
              </a:p>
            </p:txBody>
          </p:sp>
          <p:grpSp>
            <p:nvGrpSpPr>
              <p:cNvPr id="30772" name="Group 2092">
                <a:extLst>
                  <a:ext uri="{FF2B5EF4-FFF2-40B4-BE49-F238E27FC236}">
                    <a16:creationId xmlns:a16="http://schemas.microsoft.com/office/drawing/2014/main" id="{DAEB8EFB-8E6C-F5B0-21B2-3921C0C031AD}"/>
                  </a:ext>
                </a:extLst>
              </p:cNvPr>
              <p:cNvGrpSpPr>
                <a:grpSpLocks/>
              </p:cNvGrpSpPr>
              <p:nvPr/>
            </p:nvGrpSpPr>
            <p:grpSpPr bwMode="auto">
              <a:xfrm>
                <a:off x="984" y="2131"/>
                <a:ext cx="120" cy="120"/>
                <a:chOff x="312" y="3744"/>
                <a:chExt cx="120" cy="120"/>
              </a:xfrm>
            </p:grpSpPr>
            <p:sp>
              <p:nvSpPr>
                <p:cNvPr id="30773" name="Line 2093">
                  <a:extLst>
                    <a:ext uri="{FF2B5EF4-FFF2-40B4-BE49-F238E27FC236}">
                      <a16:creationId xmlns:a16="http://schemas.microsoft.com/office/drawing/2014/main" id="{AE2B6C20-3AB8-48B9-F8E9-FDDFC36C617D}"/>
                    </a:ext>
                  </a:extLst>
                </p:cNvPr>
                <p:cNvSpPr>
                  <a:spLocks noChangeShapeType="1"/>
                </p:cNvSpPr>
                <p:nvPr/>
              </p:nvSpPr>
              <p:spPr bwMode="auto">
                <a:xfrm>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sp>
              <p:nvSpPr>
                <p:cNvPr id="30774" name="Line 2094">
                  <a:extLst>
                    <a:ext uri="{FF2B5EF4-FFF2-40B4-BE49-F238E27FC236}">
                      <a16:creationId xmlns:a16="http://schemas.microsoft.com/office/drawing/2014/main" id="{A10C6F70-360B-3168-CDCE-6CCBFA1D9E6D}"/>
                    </a:ext>
                  </a:extLst>
                </p:cNvPr>
                <p:cNvSpPr>
                  <a:spLocks noChangeShapeType="1"/>
                </p:cNvSpPr>
                <p:nvPr/>
              </p:nvSpPr>
              <p:spPr bwMode="auto">
                <a:xfrm rot="-5400000">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grpSp>
        </p:grpSp>
        <p:grpSp>
          <p:nvGrpSpPr>
            <p:cNvPr id="30750" name="Group 2095">
              <a:extLst>
                <a:ext uri="{FF2B5EF4-FFF2-40B4-BE49-F238E27FC236}">
                  <a16:creationId xmlns:a16="http://schemas.microsoft.com/office/drawing/2014/main" id="{00FDC61B-7ABC-78AA-566D-2F41CDA99DC9}"/>
                </a:ext>
              </a:extLst>
            </p:cNvPr>
            <p:cNvGrpSpPr>
              <a:grpSpLocks/>
            </p:cNvGrpSpPr>
            <p:nvPr/>
          </p:nvGrpSpPr>
          <p:grpSpPr bwMode="auto">
            <a:xfrm>
              <a:off x="4343400" y="5567363"/>
              <a:ext cx="457200" cy="457200"/>
              <a:chOff x="1584" y="2829"/>
              <a:chExt cx="288" cy="288"/>
            </a:xfrm>
          </p:grpSpPr>
          <p:sp>
            <p:nvSpPr>
              <p:cNvPr id="30767" name="Oval 2096">
                <a:extLst>
                  <a:ext uri="{FF2B5EF4-FFF2-40B4-BE49-F238E27FC236}">
                    <a16:creationId xmlns:a16="http://schemas.microsoft.com/office/drawing/2014/main" id="{83B6C962-E56B-9465-07AF-EA3DC33005B3}"/>
                  </a:ext>
                </a:extLst>
              </p:cNvPr>
              <p:cNvSpPr>
                <a:spLocks noChangeArrowheads="1"/>
              </p:cNvSpPr>
              <p:nvPr/>
            </p:nvSpPr>
            <p:spPr bwMode="auto">
              <a:xfrm>
                <a:off x="1584" y="2829"/>
                <a:ext cx="288" cy="288"/>
              </a:xfrm>
              <a:prstGeom prst="ellipse">
                <a:avLst/>
              </a:prstGeom>
              <a:solidFill>
                <a:srgbClr val="FFCC00"/>
              </a:solidFill>
              <a:ln w="31750">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grpSp>
            <p:nvGrpSpPr>
              <p:cNvPr id="30768" name="Group 2097">
                <a:extLst>
                  <a:ext uri="{FF2B5EF4-FFF2-40B4-BE49-F238E27FC236}">
                    <a16:creationId xmlns:a16="http://schemas.microsoft.com/office/drawing/2014/main" id="{4C78C849-A509-DC1A-5D92-51721D4652EF}"/>
                  </a:ext>
                </a:extLst>
              </p:cNvPr>
              <p:cNvGrpSpPr>
                <a:grpSpLocks/>
              </p:cNvGrpSpPr>
              <p:nvPr/>
            </p:nvGrpSpPr>
            <p:grpSpPr bwMode="auto">
              <a:xfrm>
                <a:off x="1668" y="2913"/>
                <a:ext cx="120" cy="120"/>
                <a:chOff x="312" y="3744"/>
                <a:chExt cx="120" cy="120"/>
              </a:xfrm>
            </p:grpSpPr>
            <p:sp>
              <p:nvSpPr>
                <p:cNvPr id="30769" name="Line 2098">
                  <a:extLst>
                    <a:ext uri="{FF2B5EF4-FFF2-40B4-BE49-F238E27FC236}">
                      <a16:creationId xmlns:a16="http://schemas.microsoft.com/office/drawing/2014/main" id="{51990792-F0D3-56E1-D26C-6B1CB409F676}"/>
                    </a:ext>
                  </a:extLst>
                </p:cNvPr>
                <p:cNvSpPr>
                  <a:spLocks noChangeShapeType="1"/>
                </p:cNvSpPr>
                <p:nvPr/>
              </p:nvSpPr>
              <p:spPr bwMode="auto">
                <a:xfrm>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sp>
              <p:nvSpPr>
                <p:cNvPr id="30770" name="Line 2099">
                  <a:extLst>
                    <a:ext uri="{FF2B5EF4-FFF2-40B4-BE49-F238E27FC236}">
                      <a16:creationId xmlns:a16="http://schemas.microsoft.com/office/drawing/2014/main" id="{8D454EAD-301A-73E3-7371-65F86615132A}"/>
                    </a:ext>
                  </a:extLst>
                </p:cNvPr>
                <p:cNvSpPr>
                  <a:spLocks noChangeShapeType="1"/>
                </p:cNvSpPr>
                <p:nvPr/>
              </p:nvSpPr>
              <p:spPr bwMode="auto">
                <a:xfrm rot="-5400000">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grpSp>
        </p:grpSp>
        <p:grpSp>
          <p:nvGrpSpPr>
            <p:cNvPr id="30751" name="Group 2090">
              <a:extLst>
                <a:ext uri="{FF2B5EF4-FFF2-40B4-BE49-F238E27FC236}">
                  <a16:creationId xmlns:a16="http://schemas.microsoft.com/office/drawing/2014/main" id="{F8DF3066-D7C3-BE91-F95E-BFF35166BDF3}"/>
                </a:ext>
              </a:extLst>
            </p:cNvPr>
            <p:cNvGrpSpPr>
              <a:grpSpLocks/>
            </p:cNvGrpSpPr>
            <p:nvPr/>
          </p:nvGrpSpPr>
          <p:grpSpPr bwMode="auto">
            <a:xfrm>
              <a:off x="3676650" y="4316413"/>
              <a:ext cx="457200" cy="457200"/>
              <a:chOff x="900" y="2047"/>
              <a:chExt cx="288" cy="288"/>
            </a:xfrm>
          </p:grpSpPr>
          <p:sp>
            <p:nvSpPr>
              <p:cNvPr id="30763" name="Oval 2091">
                <a:extLst>
                  <a:ext uri="{FF2B5EF4-FFF2-40B4-BE49-F238E27FC236}">
                    <a16:creationId xmlns:a16="http://schemas.microsoft.com/office/drawing/2014/main" id="{0BF237B7-335D-B28B-8043-A973F74E6AF0}"/>
                  </a:ext>
                </a:extLst>
              </p:cNvPr>
              <p:cNvSpPr>
                <a:spLocks noChangeArrowheads="1"/>
              </p:cNvSpPr>
              <p:nvPr/>
            </p:nvSpPr>
            <p:spPr bwMode="auto">
              <a:xfrm>
                <a:off x="900" y="2047"/>
                <a:ext cx="288" cy="288"/>
              </a:xfrm>
              <a:prstGeom prst="ellipse">
                <a:avLst/>
              </a:prstGeom>
              <a:solidFill>
                <a:srgbClr val="FFCC00"/>
              </a:solidFill>
              <a:ln w="31750">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endParaRPr lang="en-US" altLang="en-US">
                  <a:solidFill>
                    <a:schemeClr val="tx2"/>
                  </a:solidFill>
                </a:endParaRPr>
              </a:p>
            </p:txBody>
          </p:sp>
          <p:grpSp>
            <p:nvGrpSpPr>
              <p:cNvPr id="30764" name="Group 2092">
                <a:extLst>
                  <a:ext uri="{FF2B5EF4-FFF2-40B4-BE49-F238E27FC236}">
                    <a16:creationId xmlns:a16="http://schemas.microsoft.com/office/drawing/2014/main" id="{EE58D88D-4756-F561-71DB-D22CA12E319D}"/>
                  </a:ext>
                </a:extLst>
              </p:cNvPr>
              <p:cNvGrpSpPr>
                <a:grpSpLocks/>
              </p:cNvGrpSpPr>
              <p:nvPr/>
            </p:nvGrpSpPr>
            <p:grpSpPr bwMode="auto">
              <a:xfrm>
                <a:off x="984" y="2131"/>
                <a:ext cx="120" cy="120"/>
                <a:chOff x="312" y="3744"/>
                <a:chExt cx="120" cy="120"/>
              </a:xfrm>
            </p:grpSpPr>
            <p:sp>
              <p:nvSpPr>
                <p:cNvPr id="30765" name="Line 2093">
                  <a:extLst>
                    <a:ext uri="{FF2B5EF4-FFF2-40B4-BE49-F238E27FC236}">
                      <a16:creationId xmlns:a16="http://schemas.microsoft.com/office/drawing/2014/main" id="{CEDF9D3C-BE01-14B6-157B-71EDC4E454ED}"/>
                    </a:ext>
                  </a:extLst>
                </p:cNvPr>
                <p:cNvSpPr>
                  <a:spLocks noChangeShapeType="1"/>
                </p:cNvSpPr>
                <p:nvPr/>
              </p:nvSpPr>
              <p:spPr bwMode="auto">
                <a:xfrm>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sp>
              <p:nvSpPr>
                <p:cNvPr id="30766" name="Line 2094">
                  <a:extLst>
                    <a:ext uri="{FF2B5EF4-FFF2-40B4-BE49-F238E27FC236}">
                      <a16:creationId xmlns:a16="http://schemas.microsoft.com/office/drawing/2014/main" id="{231CDF21-1F83-1111-723B-DAB37E465EDA}"/>
                    </a:ext>
                  </a:extLst>
                </p:cNvPr>
                <p:cNvSpPr>
                  <a:spLocks noChangeShapeType="1"/>
                </p:cNvSpPr>
                <p:nvPr/>
              </p:nvSpPr>
              <p:spPr bwMode="auto">
                <a:xfrm rot="-5400000">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grpSp>
        </p:grpSp>
        <p:cxnSp>
          <p:nvCxnSpPr>
            <p:cNvPr id="30752" name="AutoShape 2089">
              <a:extLst>
                <a:ext uri="{FF2B5EF4-FFF2-40B4-BE49-F238E27FC236}">
                  <a16:creationId xmlns:a16="http://schemas.microsoft.com/office/drawing/2014/main" id="{ABF4D3AB-51E3-6818-4C3B-C5D44833A45D}"/>
                </a:ext>
              </a:extLst>
            </p:cNvPr>
            <p:cNvCxnSpPr>
              <a:cxnSpLocks noChangeShapeType="1"/>
            </p:cNvCxnSpPr>
            <p:nvPr/>
          </p:nvCxnSpPr>
          <p:spPr bwMode="auto">
            <a:xfrm flipV="1">
              <a:off x="3905250" y="3733800"/>
              <a:ext cx="0" cy="595313"/>
            </a:xfrm>
            <a:prstGeom prst="straightConnector1">
              <a:avLst/>
            </a:prstGeom>
            <a:noFill/>
            <a:ln w="31750">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30753" name="TextBox 68">
              <a:extLst>
                <a:ext uri="{FF2B5EF4-FFF2-40B4-BE49-F238E27FC236}">
                  <a16:creationId xmlns:a16="http://schemas.microsoft.com/office/drawing/2014/main" id="{4BE779DA-51C4-3A3F-1FE0-EE422D60CA08}"/>
                </a:ext>
              </a:extLst>
            </p:cNvPr>
            <p:cNvSpPr txBox="1">
              <a:spLocks noChangeArrowheads="1"/>
            </p:cNvSpPr>
            <p:nvPr/>
          </p:nvSpPr>
          <p:spPr bwMode="auto">
            <a:xfrm>
              <a:off x="3448050" y="33528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a:solidFill>
                    <a:schemeClr val="tx1"/>
                  </a:solidFill>
                </a:rPr>
                <a:t>dither</a:t>
              </a:r>
            </a:p>
          </p:txBody>
        </p:sp>
        <p:sp>
          <p:nvSpPr>
            <p:cNvPr id="30754" name="TextBox 70">
              <a:extLst>
                <a:ext uri="{FF2B5EF4-FFF2-40B4-BE49-F238E27FC236}">
                  <a16:creationId xmlns:a16="http://schemas.microsoft.com/office/drawing/2014/main" id="{4B2B0635-18D7-67B5-6878-B21DDCD7E340}"/>
                </a:ext>
              </a:extLst>
            </p:cNvPr>
            <p:cNvSpPr txBox="1">
              <a:spLocks noChangeArrowheads="1"/>
            </p:cNvSpPr>
            <p:nvPr/>
          </p:nvSpPr>
          <p:spPr bwMode="auto">
            <a:xfrm>
              <a:off x="4800600" y="47752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a:solidFill>
                    <a:schemeClr val="tx1"/>
                  </a:solidFill>
                </a:rPr>
                <a:t>quantizer</a:t>
              </a:r>
            </a:p>
          </p:txBody>
        </p:sp>
        <p:cxnSp>
          <p:nvCxnSpPr>
            <p:cNvPr id="30755" name="Straight Connector 89">
              <a:extLst>
                <a:ext uri="{FF2B5EF4-FFF2-40B4-BE49-F238E27FC236}">
                  <a16:creationId xmlns:a16="http://schemas.microsoft.com/office/drawing/2014/main" id="{2C4EE6D7-D18F-BF99-126F-3D0F27029F86}"/>
                </a:ext>
              </a:extLst>
            </p:cNvPr>
            <p:cNvCxnSpPr>
              <a:cxnSpLocks noChangeShapeType="1"/>
            </p:cNvCxnSpPr>
            <p:nvPr/>
          </p:nvCxnSpPr>
          <p:spPr bwMode="auto">
            <a:xfrm flipV="1">
              <a:off x="6019800" y="4572000"/>
              <a:ext cx="0" cy="1219200"/>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cxnSp>
        <p:cxnSp>
          <p:nvCxnSpPr>
            <p:cNvPr id="30756" name="Straight Connector 96">
              <a:extLst>
                <a:ext uri="{FF2B5EF4-FFF2-40B4-BE49-F238E27FC236}">
                  <a16:creationId xmlns:a16="http://schemas.microsoft.com/office/drawing/2014/main" id="{68E4DFB7-50F2-0974-8B45-FACAEE3B86F4}"/>
                </a:ext>
              </a:extLst>
            </p:cNvPr>
            <p:cNvCxnSpPr>
              <a:cxnSpLocks noChangeShapeType="1"/>
            </p:cNvCxnSpPr>
            <p:nvPr/>
          </p:nvCxnSpPr>
          <p:spPr bwMode="auto">
            <a:xfrm>
              <a:off x="4114800" y="4572000"/>
              <a:ext cx="9144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57" name="Straight Connector 98">
              <a:extLst>
                <a:ext uri="{FF2B5EF4-FFF2-40B4-BE49-F238E27FC236}">
                  <a16:creationId xmlns:a16="http://schemas.microsoft.com/office/drawing/2014/main" id="{53542903-A7B9-661D-8C2C-49C64CCAC1CA}"/>
                </a:ext>
              </a:extLst>
            </p:cNvPr>
            <p:cNvCxnSpPr>
              <a:cxnSpLocks noChangeShapeType="1"/>
            </p:cNvCxnSpPr>
            <p:nvPr/>
          </p:nvCxnSpPr>
          <p:spPr bwMode="auto">
            <a:xfrm>
              <a:off x="3124200" y="4572000"/>
              <a:ext cx="5334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58" name="Straight Connector 106">
              <a:extLst>
                <a:ext uri="{FF2B5EF4-FFF2-40B4-BE49-F238E27FC236}">
                  <a16:creationId xmlns:a16="http://schemas.microsoft.com/office/drawing/2014/main" id="{2529AEAC-0D54-F9FA-AE83-1F7F558C24C7}"/>
                </a:ext>
              </a:extLst>
            </p:cNvPr>
            <p:cNvCxnSpPr>
              <a:cxnSpLocks noChangeShapeType="1"/>
            </p:cNvCxnSpPr>
            <p:nvPr/>
          </p:nvCxnSpPr>
          <p:spPr bwMode="auto">
            <a:xfrm>
              <a:off x="5715000" y="4572000"/>
              <a:ext cx="6096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59" name="Straight Connector 108">
              <a:extLst>
                <a:ext uri="{FF2B5EF4-FFF2-40B4-BE49-F238E27FC236}">
                  <a16:creationId xmlns:a16="http://schemas.microsoft.com/office/drawing/2014/main" id="{0C13F811-7D57-25F2-C8AD-8C4E8CDC9FC7}"/>
                </a:ext>
              </a:extLst>
            </p:cNvPr>
            <p:cNvCxnSpPr>
              <a:cxnSpLocks noChangeShapeType="1"/>
              <a:endCxn id="30767" idx="2"/>
            </p:cNvCxnSpPr>
            <p:nvPr/>
          </p:nvCxnSpPr>
          <p:spPr bwMode="auto">
            <a:xfrm>
              <a:off x="3190875" y="5791200"/>
              <a:ext cx="1152525" cy="4763"/>
            </a:xfrm>
            <a:prstGeom prst="line">
              <a:avLst/>
            </a:prstGeom>
            <a:noFill/>
            <a:ln w="41275">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30760" name="AutoShape 2089">
              <a:extLst>
                <a:ext uri="{FF2B5EF4-FFF2-40B4-BE49-F238E27FC236}">
                  <a16:creationId xmlns:a16="http://schemas.microsoft.com/office/drawing/2014/main" id="{7657A307-BC13-406F-92B7-5FFAC42C6952}"/>
                </a:ext>
              </a:extLst>
            </p:cNvPr>
            <p:cNvCxnSpPr>
              <a:cxnSpLocks noChangeShapeType="1"/>
            </p:cNvCxnSpPr>
            <p:nvPr/>
          </p:nvCxnSpPr>
          <p:spPr bwMode="auto">
            <a:xfrm flipV="1">
              <a:off x="2855913" y="4787900"/>
              <a:ext cx="0" cy="762000"/>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61" name="AutoShape 2089">
              <a:extLst>
                <a:ext uri="{FF2B5EF4-FFF2-40B4-BE49-F238E27FC236}">
                  <a16:creationId xmlns:a16="http://schemas.microsoft.com/office/drawing/2014/main" id="{6CDE5FD7-85AF-22DE-C9C7-E429F8E80B06}"/>
                </a:ext>
              </a:extLst>
            </p:cNvPr>
            <p:cNvCxnSpPr>
              <a:cxnSpLocks noChangeShapeType="1"/>
              <a:stCxn id="30767" idx="0"/>
            </p:cNvCxnSpPr>
            <p:nvPr/>
          </p:nvCxnSpPr>
          <p:spPr bwMode="auto">
            <a:xfrm flipV="1">
              <a:off x="4572000" y="4572000"/>
              <a:ext cx="0" cy="995363"/>
            </a:xfrm>
            <a:prstGeom prst="straightConnector1">
              <a:avLst/>
            </a:prstGeom>
            <a:noFill/>
            <a:ln w="31750">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30762" name="Straight Connector 120">
              <a:extLst>
                <a:ext uri="{FF2B5EF4-FFF2-40B4-BE49-F238E27FC236}">
                  <a16:creationId xmlns:a16="http://schemas.microsoft.com/office/drawing/2014/main" id="{EA7AC62B-0ECD-9BE4-0764-8E2D1AF4EDA1}"/>
                </a:ext>
              </a:extLst>
            </p:cNvPr>
            <p:cNvCxnSpPr>
              <a:cxnSpLocks noChangeShapeType="1"/>
            </p:cNvCxnSpPr>
            <p:nvPr/>
          </p:nvCxnSpPr>
          <p:spPr bwMode="auto">
            <a:xfrm>
              <a:off x="4800600" y="5791200"/>
              <a:ext cx="1219200" cy="0"/>
            </a:xfrm>
            <a:prstGeom prst="line">
              <a:avLst/>
            </a:prstGeom>
            <a:noFill/>
            <a:ln w="41275">
              <a:solidFill>
                <a:schemeClr val="tx1"/>
              </a:solidFill>
              <a:round/>
              <a:headEnd type="triangle" w="med" len="med"/>
              <a:tailEnd/>
            </a:ln>
            <a:extLst>
              <a:ext uri="{909E8E84-426E-40DD-AFC4-6F175D3DCCD1}">
                <a14:hiddenFill xmlns:a14="http://schemas.microsoft.com/office/drawing/2010/main">
                  <a:noFill/>
                </a14:hiddenFill>
              </a:ext>
            </a:extLst>
          </p:spPr>
        </p:cxnSp>
      </p:grpSp>
      <p:grpSp>
        <p:nvGrpSpPr>
          <p:cNvPr id="2" name="Group 1">
            <a:extLst>
              <a:ext uri="{FF2B5EF4-FFF2-40B4-BE49-F238E27FC236}">
                <a16:creationId xmlns:a16="http://schemas.microsoft.com/office/drawing/2014/main" id="{5BFAC2A8-83FE-E3CB-659A-E0B9D47EB3DA}"/>
              </a:ext>
            </a:extLst>
          </p:cNvPr>
          <p:cNvGrpSpPr>
            <a:grpSpLocks/>
          </p:cNvGrpSpPr>
          <p:nvPr/>
        </p:nvGrpSpPr>
        <p:grpSpPr bwMode="auto">
          <a:xfrm>
            <a:off x="152400" y="4038600"/>
            <a:ext cx="2463800" cy="1752600"/>
            <a:chOff x="152400" y="4038600"/>
            <a:chExt cx="2463800" cy="1752600"/>
          </a:xfrm>
        </p:grpSpPr>
        <p:sp>
          <p:nvSpPr>
            <p:cNvPr id="30732" name="Text Box 2079">
              <a:extLst>
                <a:ext uri="{FF2B5EF4-FFF2-40B4-BE49-F238E27FC236}">
                  <a16:creationId xmlns:a16="http://schemas.microsoft.com/office/drawing/2014/main" id="{738F3DBF-CB2D-624F-E7CC-1080145D4596}"/>
                </a:ext>
              </a:extLst>
            </p:cNvPr>
            <p:cNvSpPr txBox="1">
              <a:spLocks noChangeArrowheads="1"/>
            </p:cNvSpPr>
            <p:nvPr/>
          </p:nvSpPr>
          <p:spPr bwMode="auto">
            <a:xfrm>
              <a:off x="1695450" y="4049713"/>
              <a:ext cx="62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x</a:t>
              </a:r>
              <a:r>
                <a:rPr lang="en-US" altLang="en-US" sz="1800" b="0">
                  <a:solidFill>
                    <a:schemeClr val="tx1"/>
                  </a:solidFill>
                </a:rPr>
                <a:t>[</a:t>
              </a:r>
              <a:r>
                <a:rPr lang="en-US" altLang="en-US" sz="1800" b="0" i="1">
                  <a:solidFill>
                    <a:schemeClr val="tx1"/>
                  </a:solidFill>
                </a:rPr>
                <a:t>m</a:t>
              </a:r>
              <a:r>
                <a:rPr lang="en-US" altLang="en-US" sz="1800" b="0">
                  <a:solidFill>
                    <a:schemeClr val="tx1"/>
                  </a:solidFill>
                </a:rPr>
                <a:t>]</a:t>
              </a:r>
              <a:endParaRPr lang="en-US" altLang="en-US" sz="2400" b="0">
                <a:solidFill>
                  <a:schemeClr val="tx1"/>
                </a:solidFill>
              </a:endParaRPr>
            </a:p>
          </p:txBody>
        </p:sp>
        <p:sp>
          <p:nvSpPr>
            <p:cNvPr id="30733" name="Text Box 2079">
              <a:extLst>
                <a:ext uri="{FF2B5EF4-FFF2-40B4-BE49-F238E27FC236}">
                  <a16:creationId xmlns:a16="http://schemas.microsoft.com/office/drawing/2014/main" id="{F0BC9441-EA51-1405-1209-6E325875058C}"/>
                </a:ext>
              </a:extLst>
            </p:cNvPr>
            <p:cNvSpPr txBox="1">
              <a:spLocks noChangeArrowheads="1"/>
            </p:cNvSpPr>
            <p:nvPr/>
          </p:nvSpPr>
          <p:spPr bwMode="auto">
            <a:xfrm>
              <a:off x="152400" y="4038600"/>
              <a:ext cx="504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x</a:t>
              </a:r>
              <a:r>
                <a:rPr lang="en-US" altLang="en-US" sz="1800" b="0">
                  <a:solidFill>
                    <a:schemeClr val="tx1"/>
                  </a:solidFill>
                </a:rPr>
                <a:t>(</a:t>
              </a:r>
              <a:r>
                <a:rPr lang="en-US" altLang="en-US" sz="1800" b="0" i="1">
                  <a:solidFill>
                    <a:schemeClr val="tx1"/>
                  </a:solidFill>
                </a:rPr>
                <a:t>t</a:t>
              </a:r>
              <a:r>
                <a:rPr lang="en-US" altLang="en-US" sz="1800" b="0">
                  <a:solidFill>
                    <a:schemeClr val="tx1"/>
                  </a:solidFill>
                </a:rPr>
                <a:t>)</a:t>
              </a:r>
              <a:endParaRPr lang="en-US" altLang="en-US" sz="2400" b="0">
                <a:solidFill>
                  <a:schemeClr val="tx1"/>
                </a:solidFill>
              </a:endParaRPr>
            </a:p>
          </p:txBody>
        </p:sp>
        <p:sp>
          <p:nvSpPr>
            <p:cNvPr id="30734" name="Text Box 2081">
              <a:extLst>
                <a:ext uri="{FF2B5EF4-FFF2-40B4-BE49-F238E27FC236}">
                  <a16:creationId xmlns:a16="http://schemas.microsoft.com/office/drawing/2014/main" id="{DFE936C3-78BF-25F5-885B-613987FF80F5}"/>
                </a:ext>
              </a:extLst>
            </p:cNvPr>
            <p:cNvSpPr txBox="1">
              <a:spLocks noChangeArrowheads="1"/>
            </p:cNvSpPr>
            <p:nvPr/>
          </p:nvSpPr>
          <p:spPr bwMode="auto">
            <a:xfrm>
              <a:off x="781050" y="4267200"/>
              <a:ext cx="914400" cy="584200"/>
            </a:xfrm>
            <a:prstGeom prst="rect">
              <a:avLst/>
            </a:prstGeom>
            <a:solidFill>
              <a:srgbClr val="CC99FF"/>
            </a:solidFill>
            <a:ln w="31750">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Sample and hold</a:t>
              </a:r>
            </a:p>
          </p:txBody>
        </p:sp>
        <p:cxnSp>
          <p:nvCxnSpPr>
            <p:cNvPr id="30735" name="AutoShape 2089">
              <a:extLst>
                <a:ext uri="{FF2B5EF4-FFF2-40B4-BE49-F238E27FC236}">
                  <a16:creationId xmlns:a16="http://schemas.microsoft.com/office/drawing/2014/main" id="{CA2AF71A-7493-ECCE-3F80-628CDFC8A460}"/>
                </a:ext>
              </a:extLst>
            </p:cNvPr>
            <p:cNvCxnSpPr>
              <a:cxnSpLocks noChangeShapeType="1"/>
            </p:cNvCxnSpPr>
            <p:nvPr/>
          </p:nvCxnSpPr>
          <p:spPr bwMode="auto">
            <a:xfrm flipV="1">
              <a:off x="1219200" y="4876800"/>
              <a:ext cx="0" cy="533400"/>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0736" name="TextBox 83">
              <a:extLst>
                <a:ext uri="{FF2B5EF4-FFF2-40B4-BE49-F238E27FC236}">
                  <a16:creationId xmlns:a16="http://schemas.microsoft.com/office/drawing/2014/main" id="{9838651A-66A0-AAB5-DDE1-1DC63739F827}"/>
                </a:ext>
              </a:extLst>
            </p:cNvPr>
            <p:cNvSpPr txBox="1">
              <a:spLocks noChangeArrowheads="1"/>
            </p:cNvSpPr>
            <p:nvPr/>
          </p:nvSpPr>
          <p:spPr bwMode="auto">
            <a:xfrm>
              <a:off x="914400" y="5421313"/>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800" b="0" i="1">
                  <a:solidFill>
                    <a:schemeClr val="tx1"/>
                  </a:solidFill>
                </a:rPr>
                <a:t>M</a:t>
              </a:r>
              <a:r>
                <a:rPr lang="en-US" altLang="en-US" sz="1800" b="0">
                  <a:solidFill>
                    <a:schemeClr val="tx1"/>
                  </a:solidFill>
                </a:rPr>
                <a:t> </a:t>
              </a:r>
              <a:r>
                <a:rPr lang="en-US" altLang="en-US" sz="1800" b="0" i="1">
                  <a:solidFill>
                    <a:schemeClr val="tx1"/>
                  </a:solidFill>
                </a:rPr>
                <a:t>f</a:t>
              </a:r>
              <a:r>
                <a:rPr lang="en-US" altLang="en-US" sz="1800" b="0" i="1" baseline="-25000">
                  <a:solidFill>
                    <a:schemeClr val="tx1"/>
                  </a:solidFill>
                </a:rPr>
                <a:t>s</a:t>
              </a:r>
              <a:endParaRPr lang="en-US" altLang="en-US" sz="1800" b="0">
                <a:solidFill>
                  <a:schemeClr val="tx1"/>
                </a:solidFill>
              </a:endParaRPr>
            </a:p>
          </p:txBody>
        </p:sp>
        <p:cxnSp>
          <p:nvCxnSpPr>
            <p:cNvPr id="30737" name="Straight Connector 99">
              <a:extLst>
                <a:ext uri="{FF2B5EF4-FFF2-40B4-BE49-F238E27FC236}">
                  <a16:creationId xmlns:a16="http://schemas.microsoft.com/office/drawing/2014/main" id="{43F888E1-367D-ACDE-609B-EC8811E79821}"/>
                </a:ext>
              </a:extLst>
            </p:cNvPr>
            <p:cNvCxnSpPr>
              <a:cxnSpLocks noChangeShapeType="1"/>
            </p:cNvCxnSpPr>
            <p:nvPr/>
          </p:nvCxnSpPr>
          <p:spPr bwMode="auto">
            <a:xfrm>
              <a:off x="1701800" y="4572000"/>
              <a:ext cx="9144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38" name="Straight Connector 123">
              <a:extLst>
                <a:ext uri="{FF2B5EF4-FFF2-40B4-BE49-F238E27FC236}">
                  <a16:creationId xmlns:a16="http://schemas.microsoft.com/office/drawing/2014/main" id="{E7F36F2C-2679-6F34-5046-3E1887FBF591}"/>
                </a:ext>
              </a:extLst>
            </p:cNvPr>
            <p:cNvCxnSpPr>
              <a:cxnSpLocks noChangeShapeType="1"/>
            </p:cNvCxnSpPr>
            <p:nvPr/>
          </p:nvCxnSpPr>
          <p:spPr bwMode="auto">
            <a:xfrm>
              <a:off x="228600" y="4572000"/>
              <a:ext cx="5334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grpSp>
      <p:grpSp>
        <p:nvGrpSpPr>
          <p:cNvPr id="4" name="Group 3">
            <a:extLst>
              <a:ext uri="{FF2B5EF4-FFF2-40B4-BE49-F238E27FC236}">
                <a16:creationId xmlns:a16="http://schemas.microsoft.com/office/drawing/2014/main" id="{7EA3494D-D635-F1F9-19AC-D4BE5E1D0E54}"/>
              </a:ext>
            </a:extLst>
          </p:cNvPr>
          <p:cNvGrpSpPr>
            <a:grpSpLocks/>
          </p:cNvGrpSpPr>
          <p:nvPr/>
        </p:nvGrpSpPr>
        <p:grpSpPr bwMode="auto">
          <a:xfrm>
            <a:off x="6324600" y="4267200"/>
            <a:ext cx="2743200" cy="600075"/>
            <a:chOff x="6324600" y="4267200"/>
            <a:chExt cx="2743200" cy="600075"/>
          </a:xfrm>
        </p:grpSpPr>
        <p:sp>
          <p:nvSpPr>
            <p:cNvPr id="30727" name="Text Box 2081">
              <a:extLst>
                <a:ext uri="{FF2B5EF4-FFF2-40B4-BE49-F238E27FC236}">
                  <a16:creationId xmlns:a16="http://schemas.microsoft.com/office/drawing/2014/main" id="{2C3DE270-BC6C-276D-EDFF-0A0EC38564FA}"/>
                </a:ext>
              </a:extLst>
            </p:cNvPr>
            <p:cNvSpPr txBox="1">
              <a:spLocks noChangeArrowheads="1"/>
            </p:cNvSpPr>
            <p:nvPr/>
          </p:nvSpPr>
          <p:spPr bwMode="auto">
            <a:xfrm>
              <a:off x="6324600" y="4267200"/>
              <a:ext cx="914400" cy="584200"/>
            </a:xfrm>
            <a:prstGeom prst="rect">
              <a:avLst/>
            </a:prstGeom>
            <a:solidFill>
              <a:srgbClr val="CC99FF"/>
            </a:solidFill>
            <a:ln w="31750">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FIR Filter</a:t>
              </a:r>
            </a:p>
          </p:txBody>
        </p:sp>
        <p:sp>
          <p:nvSpPr>
            <p:cNvPr id="30728" name="Text Box 2081">
              <a:extLst>
                <a:ext uri="{FF2B5EF4-FFF2-40B4-BE49-F238E27FC236}">
                  <a16:creationId xmlns:a16="http://schemas.microsoft.com/office/drawing/2014/main" id="{B99235E0-D029-7F27-D4B2-C122254B13E5}"/>
                </a:ext>
              </a:extLst>
            </p:cNvPr>
            <p:cNvSpPr txBox="1">
              <a:spLocks noChangeArrowheads="1"/>
            </p:cNvSpPr>
            <p:nvPr/>
          </p:nvSpPr>
          <p:spPr bwMode="auto">
            <a:xfrm>
              <a:off x="7620000" y="4267200"/>
              <a:ext cx="914400" cy="600075"/>
            </a:xfrm>
            <a:prstGeom prst="rect">
              <a:avLst/>
            </a:prstGeom>
            <a:solidFill>
              <a:srgbClr val="CC99FF"/>
            </a:solidFill>
            <a:ln w="31750">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ts val="600"/>
                </a:spcBef>
                <a:spcAft>
                  <a:spcPts val="600"/>
                </a:spcAft>
                <a:buClrTx/>
                <a:buFontTx/>
                <a:buNone/>
              </a:pPr>
              <a:endParaRPr lang="en-US" altLang="en-US" sz="600" b="0">
                <a:solidFill>
                  <a:schemeClr val="tx1"/>
                </a:solidFill>
              </a:endParaRPr>
            </a:p>
            <a:p>
              <a:pPr algn="ctr">
                <a:spcBef>
                  <a:spcPct val="0"/>
                </a:spcBef>
                <a:buClrTx/>
                <a:buFontTx/>
                <a:buNone/>
              </a:pPr>
              <a:r>
                <a:rPr lang="en-US" altLang="en-US" sz="1600" b="0">
                  <a:solidFill>
                    <a:schemeClr val="tx1"/>
                  </a:solidFill>
                </a:rPr>
                <a:t>  </a:t>
              </a:r>
              <a:r>
                <a:rPr lang="en-US" altLang="en-US" sz="1600" b="0" i="1">
                  <a:solidFill>
                    <a:schemeClr val="tx1"/>
                  </a:solidFill>
                </a:rPr>
                <a:t>M</a:t>
              </a:r>
            </a:p>
            <a:p>
              <a:pPr algn="ctr">
                <a:spcBef>
                  <a:spcPct val="0"/>
                </a:spcBef>
                <a:buClrTx/>
                <a:buFontTx/>
                <a:buNone/>
              </a:pPr>
              <a:endParaRPr lang="en-US" altLang="en-US" sz="600" b="0">
                <a:solidFill>
                  <a:schemeClr val="tx1"/>
                </a:solidFill>
              </a:endParaRPr>
            </a:p>
          </p:txBody>
        </p:sp>
        <p:cxnSp>
          <p:nvCxnSpPr>
            <p:cNvPr id="30729" name="AutoShape 2089">
              <a:extLst>
                <a:ext uri="{FF2B5EF4-FFF2-40B4-BE49-F238E27FC236}">
                  <a16:creationId xmlns:a16="http://schemas.microsoft.com/office/drawing/2014/main" id="{141C60F7-DF01-BD95-6687-EDC1B9C73558}"/>
                </a:ext>
              </a:extLst>
            </p:cNvPr>
            <p:cNvCxnSpPr>
              <a:cxnSpLocks noChangeShapeType="1"/>
            </p:cNvCxnSpPr>
            <p:nvPr/>
          </p:nvCxnSpPr>
          <p:spPr bwMode="auto">
            <a:xfrm flipV="1">
              <a:off x="7905750" y="4419600"/>
              <a:ext cx="0" cy="381000"/>
            </a:xfrm>
            <a:prstGeom prst="straightConnector1">
              <a:avLst/>
            </a:prstGeom>
            <a:noFill/>
            <a:ln w="31750">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30730" name="Straight Connector 102">
              <a:extLst>
                <a:ext uri="{FF2B5EF4-FFF2-40B4-BE49-F238E27FC236}">
                  <a16:creationId xmlns:a16="http://schemas.microsoft.com/office/drawing/2014/main" id="{2A7AC490-5DD8-CE73-C9CF-0FF3792AFB2E}"/>
                </a:ext>
              </a:extLst>
            </p:cNvPr>
            <p:cNvCxnSpPr>
              <a:cxnSpLocks noChangeShapeType="1"/>
            </p:cNvCxnSpPr>
            <p:nvPr/>
          </p:nvCxnSpPr>
          <p:spPr bwMode="auto">
            <a:xfrm>
              <a:off x="7239000" y="4572000"/>
              <a:ext cx="3810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31" name="Straight Connector 124">
              <a:extLst>
                <a:ext uri="{FF2B5EF4-FFF2-40B4-BE49-F238E27FC236}">
                  <a16:creationId xmlns:a16="http://schemas.microsoft.com/office/drawing/2014/main" id="{7EB3421D-39F6-8ED0-8E15-344D94D45C0A}"/>
                </a:ext>
              </a:extLst>
            </p:cNvPr>
            <p:cNvCxnSpPr>
              <a:cxnSpLocks noChangeShapeType="1"/>
            </p:cNvCxnSpPr>
            <p:nvPr/>
          </p:nvCxnSpPr>
          <p:spPr bwMode="auto">
            <a:xfrm>
              <a:off x="8534400" y="4572000"/>
              <a:ext cx="533400" cy="0"/>
            </a:xfrm>
            <a:prstGeom prst="line">
              <a:avLst/>
            </a:prstGeom>
            <a:noFill/>
            <a:ln w="41275">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30726" name="Slide Number Placeholder 3">
            <a:extLst>
              <a:ext uri="{FF2B5EF4-FFF2-40B4-BE49-F238E27FC236}">
                <a16:creationId xmlns:a16="http://schemas.microsoft.com/office/drawing/2014/main" id="{F490F259-5B27-A4E7-B0F7-84278C28AA6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BE5827A4-04A1-824A-917D-A2C6E24D193D}" type="slidenum">
              <a:rPr lang="en-US" altLang="en-US" sz="1400" b="0" smtClean="0">
                <a:solidFill>
                  <a:schemeClr val="tx1"/>
                </a:solidFill>
              </a:rPr>
              <a:pPr>
                <a:spcBef>
                  <a:spcPct val="0"/>
                </a:spcBef>
                <a:buClrTx/>
                <a:buFontTx/>
                <a:buNone/>
              </a:pPr>
              <a:t>16</a:t>
            </a:fld>
            <a:endParaRPr lang="en-US" altLang="en-US" sz="1400" b="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Number Placeholder 4">
            <a:extLst>
              <a:ext uri="{FF2B5EF4-FFF2-40B4-BE49-F238E27FC236}">
                <a16:creationId xmlns:a16="http://schemas.microsoft.com/office/drawing/2014/main" id="{EB48AD4F-2F17-5B4F-7CE0-579129FD74E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B5DF14E5-971D-CE4B-97F9-28532430F131}" type="slidenum">
              <a:rPr lang="en-US" altLang="en-US" sz="1400" b="0" smtClean="0">
                <a:solidFill>
                  <a:schemeClr val="tx1"/>
                </a:solidFill>
              </a:rPr>
              <a:pPr>
                <a:spcBef>
                  <a:spcPct val="0"/>
                </a:spcBef>
                <a:buClrTx/>
                <a:buFontTx/>
                <a:buNone/>
              </a:pPr>
              <a:t>2</a:t>
            </a:fld>
            <a:endParaRPr lang="en-US" altLang="en-US" sz="1400" b="0">
              <a:solidFill>
                <a:schemeClr val="tx1"/>
              </a:solidFill>
            </a:endParaRPr>
          </a:p>
        </p:txBody>
      </p:sp>
      <p:sp>
        <p:nvSpPr>
          <p:cNvPr id="16386" name="Rectangle 2">
            <a:extLst>
              <a:ext uri="{FF2B5EF4-FFF2-40B4-BE49-F238E27FC236}">
                <a16:creationId xmlns:a16="http://schemas.microsoft.com/office/drawing/2014/main" id="{39C9D4EE-8F25-1A22-D9AF-F0F9B585D1D2}"/>
              </a:ext>
            </a:extLst>
          </p:cNvPr>
          <p:cNvSpPr>
            <a:spLocks noGrp="1" noChangeArrowheads="1"/>
          </p:cNvSpPr>
          <p:nvPr>
            <p:ph type="title"/>
          </p:nvPr>
        </p:nvSpPr>
        <p:spPr/>
        <p:txBody>
          <a:bodyPr/>
          <a:lstStyle/>
          <a:p>
            <a:r>
              <a:rPr lang="en-US" altLang="en-US">
                <a:ea typeface="ＭＳ Ｐゴシック" panose="020B0600070205080204" pitchFamily="34" charset="-128"/>
              </a:rPr>
              <a:t>Image Halftoning</a:t>
            </a:r>
          </a:p>
        </p:txBody>
      </p:sp>
      <p:sp>
        <p:nvSpPr>
          <p:cNvPr id="16387" name="Rectangle 3">
            <a:extLst>
              <a:ext uri="{FF2B5EF4-FFF2-40B4-BE49-F238E27FC236}">
                <a16:creationId xmlns:a16="http://schemas.microsoft.com/office/drawing/2014/main" id="{4DB531B1-28E2-AEAA-7487-3514AA32390A}"/>
              </a:ext>
            </a:extLst>
          </p:cNvPr>
          <p:cNvSpPr>
            <a:spLocks noGrp="1" noChangeArrowheads="1"/>
          </p:cNvSpPr>
          <p:nvPr>
            <p:ph type="body" idx="1"/>
          </p:nvPr>
        </p:nvSpPr>
        <p:spPr>
          <a:xfrm>
            <a:off x="457200" y="1447800"/>
            <a:ext cx="8382000" cy="1676400"/>
          </a:xfrm>
        </p:spPr>
        <p:txBody>
          <a:bodyPr/>
          <a:lstStyle/>
          <a:p>
            <a:pPr>
              <a:lnSpc>
                <a:spcPct val="90000"/>
              </a:lnSpc>
            </a:pPr>
            <a:r>
              <a:rPr lang="en-US" altLang="en-US">
                <a:ea typeface="ＭＳ Ｐゴシック" panose="020B0600070205080204" pitchFamily="34" charset="-128"/>
              </a:rPr>
              <a:t>Handout J on noise-shaped feedback coding</a:t>
            </a:r>
          </a:p>
          <a:p>
            <a:pPr lvl="1">
              <a:lnSpc>
                <a:spcPct val="90000"/>
              </a:lnSpc>
              <a:buFontTx/>
              <a:buNone/>
            </a:pPr>
            <a:r>
              <a:rPr lang="en-US" altLang="en-US">
                <a:ea typeface="ＭＳ Ｐゴシック" panose="020B0600070205080204" pitchFamily="34" charset="-128"/>
              </a:rPr>
              <a:t>Different ways to perform one-bit quantization (halftoning)</a:t>
            </a:r>
          </a:p>
          <a:p>
            <a:pPr lvl="1">
              <a:lnSpc>
                <a:spcPct val="90000"/>
              </a:lnSpc>
              <a:buFontTx/>
              <a:buNone/>
            </a:pPr>
            <a:r>
              <a:rPr lang="en-US" altLang="en-US">
                <a:ea typeface="ＭＳ Ｐゴシック" panose="020B0600070205080204" pitchFamily="34" charset="-128"/>
              </a:rPr>
              <a:t>Original image has 8 bits per pixel original image (pixel values range from 0 to 255 inclusive)</a:t>
            </a:r>
          </a:p>
        </p:txBody>
      </p:sp>
      <p:sp>
        <p:nvSpPr>
          <p:cNvPr id="16388" name="Text Box 4">
            <a:extLst>
              <a:ext uri="{FF2B5EF4-FFF2-40B4-BE49-F238E27FC236}">
                <a16:creationId xmlns:a16="http://schemas.microsoft.com/office/drawing/2014/main" id="{3CAE23A2-F944-3A24-4ED6-305C2A7C696E}"/>
              </a:ext>
            </a:extLst>
          </p:cNvPr>
          <p:cNvSpPr txBox="1">
            <a:spLocks noChangeArrowheads="1"/>
          </p:cNvSpPr>
          <p:nvPr/>
        </p:nvSpPr>
        <p:spPr bwMode="auto">
          <a:xfrm>
            <a:off x="7848600" y="3556000"/>
            <a:ext cx="1143000" cy="711200"/>
          </a:xfrm>
          <a:prstGeom prst="rect">
            <a:avLst/>
          </a:prstGeom>
          <a:solidFill>
            <a:srgbClr val="FFCC99"/>
          </a:solidFill>
          <a:ln w="9525">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2000">
                <a:solidFill>
                  <a:schemeClr val="tx1"/>
                </a:solidFill>
              </a:rPr>
              <a:t>No noise shaping</a:t>
            </a:r>
          </a:p>
        </p:txBody>
      </p:sp>
      <p:sp>
        <p:nvSpPr>
          <p:cNvPr id="16389" name="Text Box 5">
            <a:extLst>
              <a:ext uri="{FF2B5EF4-FFF2-40B4-BE49-F238E27FC236}">
                <a16:creationId xmlns:a16="http://schemas.microsoft.com/office/drawing/2014/main" id="{79134F82-5E32-FE63-A732-D763206D0D05}"/>
              </a:ext>
            </a:extLst>
          </p:cNvPr>
          <p:cNvSpPr txBox="1">
            <a:spLocks noChangeArrowheads="1"/>
          </p:cNvSpPr>
          <p:nvPr/>
        </p:nvSpPr>
        <p:spPr bwMode="auto">
          <a:xfrm>
            <a:off x="7848600" y="4851400"/>
            <a:ext cx="1143000" cy="711200"/>
          </a:xfrm>
          <a:prstGeom prst="rect">
            <a:avLst/>
          </a:prstGeom>
          <a:solidFill>
            <a:srgbClr val="FFCC99"/>
          </a:solidFill>
          <a:ln w="9525">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2000">
                <a:solidFill>
                  <a:schemeClr val="tx1"/>
                </a:solidFill>
              </a:rPr>
              <a:t>No noise shaping</a:t>
            </a:r>
          </a:p>
        </p:txBody>
      </p:sp>
      <p:sp>
        <p:nvSpPr>
          <p:cNvPr id="7" name="Rectangle 3">
            <a:extLst>
              <a:ext uri="{FF2B5EF4-FFF2-40B4-BE49-F238E27FC236}">
                <a16:creationId xmlns:a16="http://schemas.microsoft.com/office/drawing/2014/main" id="{B20F9ABC-0291-8789-4F77-55EA913EE7B9}"/>
              </a:ext>
            </a:extLst>
          </p:cNvPr>
          <p:cNvSpPr txBox="1">
            <a:spLocks noChangeArrowheads="1"/>
          </p:cNvSpPr>
          <p:nvPr/>
        </p:nvSpPr>
        <p:spPr bwMode="auto">
          <a:xfrm>
            <a:off x="457200" y="3048000"/>
            <a:ext cx="8382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nSpc>
                <a:spcPct val="90000"/>
              </a:lnSpc>
            </a:pPr>
            <a:r>
              <a:rPr lang="en-US" altLang="en-US" i="1"/>
              <a:t>Pixel thresholding: </a:t>
            </a:r>
            <a:r>
              <a:rPr lang="en-US" altLang="en-US"/>
              <a:t>Same threshold at each pixel</a:t>
            </a:r>
          </a:p>
          <a:p>
            <a:pPr lvl="1">
              <a:lnSpc>
                <a:spcPct val="90000"/>
              </a:lnSpc>
              <a:buFontTx/>
              <a:buNone/>
            </a:pPr>
            <a:r>
              <a:rPr lang="en-US" altLang="en-US"/>
              <a:t>Gray levels from 128-255 become 1 (white)</a:t>
            </a:r>
          </a:p>
          <a:p>
            <a:pPr lvl="1">
              <a:lnSpc>
                <a:spcPct val="90000"/>
              </a:lnSpc>
              <a:buFontTx/>
              <a:buNone/>
            </a:pPr>
            <a:r>
              <a:rPr lang="en-US" altLang="en-US"/>
              <a:t>Gray levels from 0-127 become 0 (black) </a:t>
            </a:r>
          </a:p>
        </p:txBody>
      </p:sp>
      <p:sp>
        <p:nvSpPr>
          <p:cNvPr id="8" name="Rectangle 3">
            <a:extLst>
              <a:ext uri="{FF2B5EF4-FFF2-40B4-BE49-F238E27FC236}">
                <a16:creationId xmlns:a16="http://schemas.microsoft.com/office/drawing/2014/main" id="{D7A848B0-0F82-CC61-A3D6-AA91E5E18968}"/>
              </a:ext>
            </a:extLst>
          </p:cNvPr>
          <p:cNvSpPr txBox="1">
            <a:spLocks noChangeArrowheads="1"/>
          </p:cNvSpPr>
          <p:nvPr/>
        </p:nvSpPr>
        <p:spPr bwMode="auto">
          <a:xfrm>
            <a:off x="457200" y="4343400"/>
            <a:ext cx="8382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nSpc>
                <a:spcPct val="90000"/>
              </a:lnSpc>
            </a:pPr>
            <a:r>
              <a:rPr lang="en-US" altLang="en-US" i="1"/>
              <a:t>Ordered dither</a:t>
            </a:r>
            <a:r>
              <a:rPr lang="en-US" altLang="en-US"/>
              <a:t>: Periodic space-varying thresholding</a:t>
            </a:r>
          </a:p>
          <a:p>
            <a:pPr lvl="1">
              <a:lnSpc>
                <a:spcPct val="90000"/>
              </a:lnSpc>
              <a:buFontTx/>
              <a:buNone/>
            </a:pPr>
            <a:r>
              <a:rPr lang="en-US" altLang="en-US"/>
              <a:t>Equivalent to adding spatially-varying dither (noise)</a:t>
            </a:r>
            <a:br>
              <a:rPr lang="en-US" altLang="en-US"/>
            </a:br>
            <a:r>
              <a:rPr lang="en-US" altLang="en-US"/>
              <a:t>at input to threshold operation (quantizer)</a:t>
            </a:r>
          </a:p>
          <a:p>
            <a:pPr lvl="1">
              <a:lnSpc>
                <a:spcPct val="90000"/>
              </a:lnSpc>
              <a:buFontTx/>
              <a:buNone/>
            </a:pPr>
            <a:r>
              <a:rPr lang="en-US" altLang="en-US"/>
              <a:t>Example uses 16 different thresholds in a 4 </a:t>
            </a:r>
            <a:r>
              <a:rPr lang="en-US" altLang="en-US">
                <a:sym typeface="Symbol" pitchFamily="2" charset="2"/>
              </a:rPr>
              <a:t></a:t>
            </a:r>
            <a:r>
              <a:rPr lang="en-US" altLang="en-US"/>
              <a:t> 4 mask</a:t>
            </a:r>
          </a:p>
          <a:p>
            <a:pPr lvl="1">
              <a:lnSpc>
                <a:spcPct val="90000"/>
              </a:lnSpc>
              <a:buFontTx/>
              <a:buNone/>
            </a:pPr>
            <a:r>
              <a:rPr lang="en-US" altLang="en-US"/>
              <a:t>Periodic artifacts appear as if screen has been overlaid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animBg="1"/>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4">
            <a:extLst>
              <a:ext uri="{FF2B5EF4-FFF2-40B4-BE49-F238E27FC236}">
                <a16:creationId xmlns:a16="http://schemas.microsoft.com/office/drawing/2014/main" id="{E4AC8649-B6F8-70C7-4646-6390E04BC43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0D45C5C9-A8A9-744A-ADB3-9F546BFC5BBD}" type="slidenum">
              <a:rPr lang="en-US" altLang="en-US" sz="1400" b="0" smtClean="0">
                <a:solidFill>
                  <a:schemeClr val="tx1"/>
                </a:solidFill>
              </a:rPr>
              <a:pPr>
                <a:spcBef>
                  <a:spcPct val="0"/>
                </a:spcBef>
                <a:buClrTx/>
                <a:buFontTx/>
                <a:buNone/>
              </a:pPr>
              <a:t>3</a:t>
            </a:fld>
            <a:endParaRPr lang="en-US" altLang="en-US" sz="1400" b="0">
              <a:solidFill>
                <a:schemeClr val="tx1"/>
              </a:solidFill>
            </a:endParaRPr>
          </a:p>
        </p:txBody>
      </p:sp>
      <p:sp>
        <p:nvSpPr>
          <p:cNvPr id="17410" name="Rectangle 2">
            <a:extLst>
              <a:ext uri="{FF2B5EF4-FFF2-40B4-BE49-F238E27FC236}">
                <a16:creationId xmlns:a16="http://schemas.microsoft.com/office/drawing/2014/main" id="{F6BD386D-F491-939F-F41F-920983FE40A4}"/>
              </a:ext>
            </a:extLst>
          </p:cNvPr>
          <p:cNvSpPr>
            <a:spLocks noGrp="1" noChangeArrowheads="1"/>
          </p:cNvSpPr>
          <p:nvPr>
            <p:ph type="title"/>
          </p:nvPr>
        </p:nvSpPr>
        <p:spPr/>
        <p:txBody>
          <a:bodyPr/>
          <a:lstStyle/>
          <a:p>
            <a:r>
              <a:rPr lang="en-US" altLang="en-US">
                <a:ea typeface="ＭＳ Ｐゴシック" panose="020B0600070205080204" pitchFamily="34" charset="-128"/>
              </a:rPr>
              <a:t>Image Halftoning</a:t>
            </a:r>
          </a:p>
        </p:txBody>
      </p:sp>
      <p:sp>
        <p:nvSpPr>
          <p:cNvPr id="17411" name="Rectangle 3">
            <a:extLst>
              <a:ext uri="{FF2B5EF4-FFF2-40B4-BE49-F238E27FC236}">
                <a16:creationId xmlns:a16="http://schemas.microsoft.com/office/drawing/2014/main" id="{130C49A5-AF50-5039-1F35-9841E3CDACB7}"/>
              </a:ext>
            </a:extLst>
          </p:cNvPr>
          <p:cNvSpPr>
            <a:spLocks noGrp="1" noChangeArrowheads="1"/>
          </p:cNvSpPr>
          <p:nvPr>
            <p:ph type="body" idx="1"/>
          </p:nvPr>
        </p:nvSpPr>
        <p:spPr>
          <a:xfrm>
            <a:off x="457200" y="1447800"/>
            <a:ext cx="8305800" cy="5029200"/>
          </a:xfrm>
        </p:spPr>
        <p:txBody>
          <a:bodyPr/>
          <a:lstStyle/>
          <a:p>
            <a:pPr>
              <a:lnSpc>
                <a:spcPct val="90000"/>
              </a:lnSpc>
            </a:pPr>
            <a:r>
              <a:rPr lang="en-US" altLang="en-US" i="1">
                <a:ea typeface="ＭＳ Ｐゴシック" panose="020B0600070205080204" pitchFamily="34" charset="-128"/>
              </a:rPr>
              <a:t>Error diffusion</a:t>
            </a:r>
            <a:r>
              <a:rPr lang="en-US" altLang="en-US">
                <a:ea typeface="ＭＳ Ｐゴシック" panose="020B0600070205080204" pitchFamily="34" charset="-128"/>
              </a:rPr>
              <a:t>: Noise-shaping feedback coding</a:t>
            </a:r>
          </a:p>
          <a:p>
            <a:pPr lvl="1">
              <a:lnSpc>
                <a:spcPct val="90000"/>
              </a:lnSpc>
              <a:buFontTx/>
              <a:buNone/>
            </a:pPr>
            <a:r>
              <a:rPr lang="en-US" altLang="en-US">
                <a:ea typeface="ＭＳ Ｐゴシック" panose="020B0600070205080204" pitchFamily="34" charset="-128"/>
              </a:rPr>
              <a:t>Contains sharpened original plus high-frequency noise</a:t>
            </a:r>
          </a:p>
          <a:p>
            <a:pPr lvl="1">
              <a:lnSpc>
                <a:spcPct val="90000"/>
              </a:lnSpc>
              <a:buFontTx/>
              <a:buNone/>
            </a:pPr>
            <a:r>
              <a:rPr lang="en-US" altLang="en-US">
                <a:ea typeface="ＭＳ Ｐゴシック" panose="020B0600070205080204" pitchFamily="34" charset="-128"/>
              </a:rPr>
              <a:t>Human visual system less sensitive to high-frequency noise (as is the auditory system)</a:t>
            </a:r>
          </a:p>
          <a:p>
            <a:pPr lvl="1">
              <a:lnSpc>
                <a:spcPct val="90000"/>
              </a:lnSpc>
              <a:buFontTx/>
              <a:buNone/>
            </a:pPr>
            <a:r>
              <a:rPr lang="en-US" altLang="en-US">
                <a:ea typeface="ＭＳ Ｐゴシック" panose="020B0600070205080204" pitchFamily="34" charset="-128"/>
              </a:rPr>
              <a:t>Example uses four-tap Floyd-Steinberg noise-shaping</a:t>
            </a:r>
            <a:br>
              <a:rPr lang="en-US" altLang="en-US">
                <a:ea typeface="ＭＳ Ｐゴシック" panose="020B0600070205080204" pitchFamily="34" charset="-128"/>
              </a:rPr>
            </a:br>
            <a:r>
              <a:rPr lang="en-US" altLang="en-US">
                <a:ea typeface="ＭＳ Ｐゴシック" panose="020B0600070205080204" pitchFamily="34" charset="-128"/>
              </a:rPr>
              <a:t>(i.e. a four-tap IIR filter)</a:t>
            </a:r>
          </a:p>
          <a:p>
            <a:pPr>
              <a:lnSpc>
                <a:spcPct val="90000"/>
              </a:lnSpc>
            </a:pPr>
            <a:r>
              <a:rPr lang="en-US" altLang="en-US">
                <a:ea typeface="ＭＳ Ｐゴシック" panose="020B0600070205080204" pitchFamily="34" charset="-128"/>
              </a:rPr>
              <a:t>Image quality of halftones</a:t>
            </a:r>
          </a:p>
          <a:p>
            <a:pPr lvl="1">
              <a:lnSpc>
                <a:spcPct val="90000"/>
              </a:lnSpc>
              <a:buFontTx/>
              <a:buNone/>
            </a:pPr>
            <a:r>
              <a:rPr lang="en-US" altLang="en-US">
                <a:ea typeface="ＭＳ Ｐゴシック" panose="020B0600070205080204" pitchFamily="34" charset="-128"/>
              </a:rPr>
              <a:t>Thresholding (low): error spread equally over all freq.</a:t>
            </a:r>
          </a:p>
          <a:p>
            <a:pPr lvl="1">
              <a:lnSpc>
                <a:spcPct val="90000"/>
              </a:lnSpc>
              <a:buFontTx/>
              <a:buNone/>
            </a:pPr>
            <a:r>
              <a:rPr lang="en-US" altLang="en-US">
                <a:ea typeface="ＭＳ Ｐゴシック" panose="020B0600070205080204" pitchFamily="34" charset="-128"/>
              </a:rPr>
              <a:t>Ordered dither (medium): resampling causes aliasing</a:t>
            </a:r>
          </a:p>
          <a:p>
            <a:pPr lvl="1">
              <a:lnSpc>
                <a:spcPct val="90000"/>
              </a:lnSpc>
              <a:buFontTx/>
              <a:buNone/>
            </a:pPr>
            <a:r>
              <a:rPr lang="en-US" altLang="en-US">
                <a:ea typeface="ＭＳ Ｐゴシック" panose="020B0600070205080204" pitchFamily="34" charset="-128"/>
              </a:rPr>
              <a:t>Error diffusion (high): error placed into higher frequencies</a:t>
            </a:r>
          </a:p>
          <a:p>
            <a:pPr>
              <a:lnSpc>
                <a:spcPct val="90000"/>
              </a:lnSpc>
            </a:pPr>
            <a:r>
              <a:rPr lang="en-US" altLang="en-US">
                <a:ea typeface="ＭＳ Ｐゴシック" panose="020B0600070205080204" pitchFamily="34" charset="-128"/>
              </a:rPr>
              <a:t>Noise-shaped feedback coding is a key principle in modern A/D and D/A converters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Number Placeholder 3">
            <a:extLst>
              <a:ext uri="{FF2B5EF4-FFF2-40B4-BE49-F238E27FC236}">
                <a16:creationId xmlns:a16="http://schemas.microsoft.com/office/drawing/2014/main" id="{0A042F60-CD23-D2F6-29F5-AC9FEE73DF1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A9FB6D0C-CB14-2D46-9F30-5600FAB88A48}" type="slidenum">
              <a:rPr lang="en-US" altLang="en-US" sz="1400" b="0" smtClean="0">
                <a:solidFill>
                  <a:schemeClr val="tx1"/>
                </a:solidFill>
              </a:rPr>
              <a:pPr>
                <a:spcBef>
                  <a:spcPct val="0"/>
                </a:spcBef>
                <a:buClrTx/>
                <a:buFontTx/>
                <a:buNone/>
              </a:pPr>
              <a:t>4</a:t>
            </a:fld>
            <a:endParaRPr lang="en-US" altLang="en-US" sz="1400" b="0">
              <a:solidFill>
                <a:schemeClr val="tx1"/>
              </a:solidFill>
            </a:endParaRPr>
          </a:p>
        </p:txBody>
      </p:sp>
      <p:sp>
        <p:nvSpPr>
          <p:cNvPr id="18434" name="Rectangle 1026">
            <a:extLst>
              <a:ext uri="{FF2B5EF4-FFF2-40B4-BE49-F238E27FC236}">
                <a16:creationId xmlns:a16="http://schemas.microsoft.com/office/drawing/2014/main" id="{6E6240F0-4DDB-8F38-2232-D9F700E52EB5}"/>
              </a:ext>
            </a:extLst>
          </p:cNvPr>
          <p:cNvSpPr>
            <a:spLocks noGrp="1" noChangeArrowheads="1"/>
          </p:cNvSpPr>
          <p:nvPr>
            <p:ph type="title"/>
          </p:nvPr>
        </p:nvSpPr>
        <p:spPr/>
        <p:txBody>
          <a:bodyPr/>
          <a:lstStyle/>
          <a:p>
            <a:r>
              <a:rPr lang="en-US" altLang="en-US">
                <a:ea typeface="ＭＳ Ｐゴシック" panose="020B0600070205080204" pitchFamily="34" charset="-128"/>
              </a:rPr>
              <a:t>Digital Halftoning Methods</a:t>
            </a:r>
          </a:p>
        </p:txBody>
      </p:sp>
      <p:pic>
        <p:nvPicPr>
          <p:cNvPr id="18435" name="Picture 1027" descr="CLUS">
            <a:extLst>
              <a:ext uri="{FF2B5EF4-FFF2-40B4-BE49-F238E27FC236}">
                <a16:creationId xmlns:a16="http://schemas.microsoft.com/office/drawing/2014/main" id="{C67F706A-3FE4-2C3A-5834-C50C5207B7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333" t="4189" r="2083" b="6282"/>
          <a:stretch>
            <a:fillRect/>
          </a:stretch>
        </p:blipFill>
        <p:spPr bwMode="auto">
          <a:xfrm>
            <a:off x="750888" y="1214438"/>
            <a:ext cx="17748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Box 1028">
            <a:extLst>
              <a:ext uri="{FF2B5EF4-FFF2-40B4-BE49-F238E27FC236}">
                <a16:creationId xmlns:a16="http://schemas.microsoft.com/office/drawing/2014/main" id="{5EE91387-C699-F8C8-1D14-CC66AE8F8E60}"/>
              </a:ext>
            </a:extLst>
          </p:cNvPr>
          <p:cNvSpPr txBox="1">
            <a:spLocks noChangeArrowheads="1"/>
          </p:cNvSpPr>
          <p:nvPr/>
        </p:nvSpPr>
        <p:spPr bwMode="auto">
          <a:xfrm>
            <a:off x="393700" y="3036888"/>
            <a:ext cx="2493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Clustered Dot Screening</a:t>
            </a:r>
          </a:p>
          <a:p>
            <a:pPr algn="ctr">
              <a:spcBef>
                <a:spcPct val="0"/>
              </a:spcBef>
              <a:buClrTx/>
              <a:buFontTx/>
              <a:buNone/>
            </a:pPr>
            <a:r>
              <a:rPr lang="en-US" altLang="en-US" sz="2000" b="0" i="1">
                <a:solidFill>
                  <a:schemeClr val="tx2"/>
                </a:solidFill>
              </a:rPr>
              <a:t>AM Halftoning</a:t>
            </a:r>
          </a:p>
        </p:txBody>
      </p:sp>
      <p:pic>
        <p:nvPicPr>
          <p:cNvPr id="18437" name="Picture 1029" descr="BNM">
            <a:extLst>
              <a:ext uri="{FF2B5EF4-FFF2-40B4-BE49-F238E27FC236}">
                <a16:creationId xmlns:a16="http://schemas.microsoft.com/office/drawing/2014/main" id="{092882C5-FEF4-0749-4150-95960D6123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333" t="4189" r="2083" b="6282"/>
          <a:stretch>
            <a:fillRect/>
          </a:stretch>
        </p:blipFill>
        <p:spPr bwMode="auto">
          <a:xfrm>
            <a:off x="750888" y="3810000"/>
            <a:ext cx="1774825"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1030">
            <a:extLst>
              <a:ext uri="{FF2B5EF4-FFF2-40B4-BE49-F238E27FC236}">
                <a16:creationId xmlns:a16="http://schemas.microsoft.com/office/drawing/2014/main" id="{6E619A3E-6AB8-A5B4-9705-B2D379F5908B}"/>
              </a:ext>
            </a:extLst>
          </p:cNvPr>
          <p:cNvSpPr txBox="1">
            <a:spLocks noChangeArrowheads="1"/>
          </p:cNvSpPr>
          <p:nvPr/>
        </p:nvSpPr>
        <p:spPr bwMode="auto">
          <a:xfrm>
            <a:off x="587375" y="5649913"/>
            <a:ext cx="21002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Blue-noise Mask</a:t>
            </a:r>
            <a:br>
              <a:rPr lang="en-US" altLang="en-US" sz="2000" b="0">
                <a:solidFill>
                  <a:schemeClr val="tx2"/>
                </a:solidFill>
              </a:rPr>
            </a:br>
            <a:r>
              <a:rPr lang="en-US" altLang="en-US" sz="2000" b="0" i="1">
                <a:solidFill>
                  <a:schemeClr val="tx2"/>
                </a:solidFill>
              </a:rPr>
              <a:t>FM Halftoning 1993</a:t>
            </a:r>
          </a:p>
        </p:txBody>
      </p:sp>
      <p:pic>
        <p:nvPicPr>
          <p:cNvPr id="18439" name="Picture 1031" descr="DISP">
            <a:extLst>
              <a:ext uri="{FF2B5EF4-FFF2-40B4-BE49-F238E27FC236}">
                <a16:creationId xmlns:a16="http://schemas.microsoft.com/office/drawing/2014/main" id="{BB5DD30D-B02D-3EAF-4FF5-6152F9C588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333" t="4189" r="2083" b="6282"/>
          <a:stretch>
            <a:fillRect/>
          </a:stretch>
        </p:blipFill>
        <p:spPr bwMode="auto">
          <a:xfrm>
            <a:off x="3662363" y="1214438"/>
            <a:ext cx="17748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 Box 1032">
            <a:extLst>
              <a:ext uri="{FF2B5EF4-FFF2-40B4-BE49-F238E27FC236}">
                <a16:creationId xmlns:a16="http://schemas.microsoft.com/office/drawing/2014/main" id="{93B523F5-BA03-BB43-D721-1E02CAA84B23}"/>
              </a:ext>
            </a:extLst>
          </p:cNvPr>
          <p:cNvSpPr txBox="1">
            <a:spLocks noChangeArrowheads="1"/>
          </p:cNvSpPr>
          <p:nvPr/>
        </p:nvSpPr>
        <p:spPr bwMode="auto">
          <a:xfrm>
            <a:off x="3284538" y="3036888"/>
            <a:ext cx="253682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Dispersed Dot Screening</a:t>
            </a:r>
          </a:p>
          <a:p>
            <a:pPr algn="ctr">
              <a:spcBef>
                <a:spcPct val="0"/>
              </a:spcBef>
              <a:buClrTx/>
              <a:buFontTx/>
              <a:buNone/>
            </a:pPr>
            <a:r>
              <a:rPr lang="en-US" altLang="en-US" sz="2000" b="0" i="1">
                <a:solidFill>
                  <a:schemeClr val="tx2"/>
                </a:solidFill>
              </a:rPr>
              <a:t>FM Halftoning</a:t>
            </a:r>
          </a:p>
        </p:txBody>
      </p:sp>
      <p:pic>
        <p:nvPicPr>
          <p:cNvPr id="18441" name="Picture 1033" descr="GREEN">
            <a:extLst>
              <a:ext uri="{FF2B5EF4-FFF2-40B4-BE49-F238E27FC236}">
                <a16:creationId xmlns:a16="http://schemas.microsoft.com/office/drawing/2014/main" id="{8B0F9374-43D4-8752-40B0-E93482C6A7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333" t="4189" r="2083" b="6282"/>
          <a:stretch>
            <a:fillRect/>
          </a:stretch>
        </p:blipFill>
        <p:spPr bwMode="auto">
          <a:xfrm>
            <a:off x="3663950" y="3811588"/>
            <a:ext cx="17748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Text Box 1034">
            <a:extLst>
              <a:ext uri="{FF2B5EF4-FFF2-40B4-BE49-F238E27FC236}">
                <a16:creationId xmlns:a16="http://schemas.microsoft.com/office/drawing/2014/main" id="{BCD85F36-642F-4164-0650-D5721B4D2BB1}"/>
              </a:ext>
            </a:extLst>
          </p:cNvPr>
          <p:cNvSpPr txBox="1">
            <a:spLocks noChangeArrowheads="1"/>
          </p:cNvSpPr>
          <p:nvPr/>
        </p:nvSpPr>
        <p:spPr bwMode="auto">
          <a:xfrm>
            <a:off x="3275013" y="5649913"/>
            <a:ext cx="25511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Green-noise Halftoning</a:t>
            </a:r>
          </a:p>
          <a:p>
            <a:pPr algn="ctr">
              <a:spcBef>
                <a:spcPct val="0"/>
              </a:spcBef>
              <a:buClrTx/>
              <a:buFontTx/>
              <a:buNone/>
            </a:pPr>
            <a:r>
              <a:rPr lang="en-US" altLang="en-US" sz="2000" b="0" i="1">
                <a:solidFill>
                  <a:schemeClr val="tx2"/>
                </a:solidFill>
              </a:rPr>
              <a:t>AM-FM Halftoning 1992</a:t>
            </a:r>
          </a:p>
        </p:txBody>
      </p:sp>
      <p:pic>
        <p:nvPicPr>
          <p:cNvPr id="18443" name="Picture 1035" descr="EDIFF">
            <a:extLst>
              <a:ext uri="{FF2B5EF4-FFF2-40B4-BE49-F238E27FC236}">
                <a16:creationId xmlns:a16="http://schemas.microsoft.com/office/drawing/2014/main" id="{75EB76B8-34C5-536D-8ADB-85D526258F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333" t="4189" r="2083" b="6282"/>
          <a:stretch>
            <a:fillRect/>
          </a:stretch>
        </p:blipFill>
        <p:spPr bwMode="auto">
          <a:xfrm>
            <a:off x="6597650" y="1214438"/>
            <a:ext cx="17748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4" name="Text Box 1036">
            <a:extLst>
              <a:ext uri="{FF2B5EF4-FFF2-40B4-BE49-F238E27FC236}">
                <a16:creationId xmlns:a16="http://schemas.microsoft.com/office/drawing/2014/main" id="{CC325DB1-F752-3858-6849-0A41427097E6}"/>
              </a:ext>
            </a:extLst>
          </p:cNvPr>
          <p:cNvSpPr txBox="1">
            <a:spLocks noChangeArrowheads="1"/>
          </p:cNvSpPr>
          <p:nvPr/>
        </p:nvSpPr>
        <p:spPr bwMode="auto">
          <a:xfrm>
            <a:off x="6435725" y="3036888"/>
            <a:ext cx="21002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Error Diffusion</a:t>
            </a:r>
          </a:p>
          <a:p>
            <a:pPr algn="ctr">
              <a:spcBef>
                <a:spcPct val="0"/>
              </a:spcBef>
              <a:buClrTx/>
              <a:buFontTx/>
              <a:buNone/>
            </a:pPr>
            <a:r>
              <a:rPr lang="en-US" altLang="en-US" sz="2000" b="0" i="1">
                <a:solidFill>
                  <a:schemeClr val="tx2"/>
                </a:solidFill>
              </a:rPr>
              <a:t>FM Halftoning 1975</a:t>
            </a:r>
          </a:p>
        </p:txBody>
      </p:sp>
      <p:pic>
        <p:nvPicPr>
          <p:cNvPr id="18445" name="Picture 1037" descr="DBS">
            <a:extLst>
              <a:ext uri="{FF2B5EF4-FFF2-40B4-BE49-F238E27FC236}">
                <a16:creationId xmlns:a16="http://schemas.microsoft.com/office/drawing/2014/main" id="{AE200DEC-D796-8B75-DFE3-4A3B0867C8E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333" t="4189" r="2083" b="6282"/>
          <a:stretch>
            <a:fillRect/>
          </a:stretch>
        </p:blipFill>
        <p:spPr bwMode="auto">
          <a:xfrm>
            <a:off x="6599238" y="3810000"/>
            <a:ext cx="1774825"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Text Box 1038">
            <a:extLst>
              <a:ext uri="{FF2B5EF4-FFF2-40B4-BE49-F238E27FC236}">
                <a16:creationId xmlns:a16="http://schemas.microsoft.com/office/drawing/2014/main" id="{210A6FB5-0701-0C32-6989-393974CEA0C7}"/>
              </a:ext>
            </a:extLst>
          </p:cNvPr>
          <p:cNvSpPr txBox="1">
            <a:spLocks noChangeArrowheads="1"/>
          </p:cNvSpPr>
          <p:nvPr/>
        </p:nvSpPr>
        <p:spPr bwMode="auto">
          <a:xfrm>
            <a:off x="6415088" y="5649913"/>
            <a:ext cx="21415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Direct Binary Search</a:t>
            </a:r>
          </a:p>
          <a:p>
            <a:pPr algn="ctr">
              <a:spcBef>
                <a:spcPct val="0"/>
              </a:spcBef>
              <a:buClrTx/>
              <a:buFontTx/>
              <a:buNone/>
            </a:pPr>
            <a:r>
              <a:rPr lang="en-US" altLang="en-US" sz="2000" b="0" i="1">
                <a:solidFill>
                  <a:schemeClr val="tx2"/>
                </a:solidFill>
              </a:rPr>
              <a:t>FM Halftoning 1992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4">
            <a:extLst>
              <a:ext uri="{FF2B5EF4-FFF2-40B4-BE49-F238E27FC236}">
                <a16:creationId xmlns:a16="http://schemas.microsoft.com/office/drawing/2014/main" id="{702B8AC0-181A-850E-9BE0-AE0AD7F9A68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33B1BF8C-62EF-8A4B-BB31-00D83C81FE9B}" type="slidenum">
              <a:rPr lang="en-US" altLang="en-US" sz="1400" b="0" smtClean="0">
                <a:solidFill>
                  <a:schemeClr val="tx1"/>
                </a:solidFill>
              </a:rPr>
              <a:pPr>
                <a:spcBef>
                  <a:spcPct val="0"/>
                </a:spcBef>
                <a:buClrTx/>
                <a:buFontTx/>
                <a:buNone/>
              </a:pPr>
              <a:t>5</a:t>
            </a:fld>
            <a:endParaRPr lang="en-US" altLang="en-US" sz="1400" b="0">
              <a:solidFill>
                <a:schemeClr val="tx1"/>
              </a:solidFill>
            </a:endParaRPr>
          </a:p>
        </p:txBody>
      </p:sp>
      <p:sp>
        <p:nvSpPr>
          <p:cNvPr id="19458" name="Rectangle 1026">
            <a:extLst>
              <a:ext uri="{FF2B5EF4-FFF2-40B4-BE49-F238E27FC236}">
                <a16:creationId xmlns:a16="http://schemas.microsoft.com/office/drawing/2014/main" id="{A879F79C-CFF4-7C52-E143-1659377A9403}"/>
              </a:ext>
            </a:extLst>
          </p:cNvPr>
          <p:cNvSpPr>
            <a:spLocks noGrp="1" noChangeArrowheads="1"/>
          </p:cNvSpPr>
          <p:nvPr>
            <p:ph type="title"/>
          </p:nvPr>
        </p:nvSpPr>
        <p:spPr/>
        <p:txBody>
          <a:bodyPr/>
          <a:lstStyle/>
          <a:p>
            <a:r>
              <a:rPr lang="en-US" altLang="en-US">
                <a:ea typeface="ＭＳ Ｐゴシック" panose="020B0600070205080204" pitchFamily="34" charset="-128"/>
              </a:rPr>
              <a:t>Screening (Masking) Methods</a:t>
            </a:r>
          </a:p>
        </p:txBody>
      </p:sp>
      <p:sp>
        <p:nvSpPr>
          <p:cNvPr id="19459" name="Rectangle 1027">
            <a:extLst>
              <a:ext uri="{FF2B5EF4-FFF2-40B4-BE49-F238E27FC236}">
                <a16:creationId xmlns:a16="http://schemas.microsoft.com/office/drawing/2014/main" id="{AED206F0-C6CC-B018-C6F3-C7960AEAF733}"/>
              </a:ext>
            </a:extLst>
          </p:cNvPr>
          <p:cNvSpPr>
            <a:spLocks noGrp="1" noChangeArrowheads="1"/>
          </p:cNvSpPr>
          <p:nvPr>
            <p:ph type="body" idx="1"/>
          </p:nvPr>
        </p:nvSpPr>
        <p:spPr/>
        <p:txBody>
          <a:bodyPr/>
          <a:lstStyle/>
          <a:p>
            <a:r>
              <a:rPr lang="en-US" altLang="en-US">
                <a:ea typeface="ＭＳ Ｐゴシック" panose="020B0600070205080204" pitchFamily="34" charset="-128"/>
              </a:rPr>
              <a:t>Periodic array of thresholds smaller than image</a:t>
            </a:r>
          </a:p>
          <a:p>
            <a:pPr lvl="1">
              <a:lnSpc>
                <a:spcPct val="90000"/>
              </a:lnSpc>
              <a:buFontTx/>
              <a:buNone/>
            </a:pPr>
            <a:r>
              <a:rPr lang="en-US" altLang="en-US">
                <a:ea typeface="ＭＳ Ｐゴシック" panose="020B0600070205080204" pitchFamily="34" charset="-128"/>
              </a:rPr>
              <a:t>Spatial resampling leads to aliasing (gridding effect)</a:t>
            </a:r>
          </a:p>
          <a:p>
            <a:pPr lvl="1">
              <a:lnSpc>
                <a:spcPct val="90000"/>
              </a:lnSpc>
              <a:buFontTx/>
              <a:buNone/>
            </a:pPr>
            <a:r>
              <a:rPr lang="en-US" altLang="en-US">
                <a:ea typeface="ＭＳ Ｐゴシック" panose="020B0600070205080204" pitchFamily="34" charset="-128"/>
              </a:rPr>
              <a:t>Clustered dot screening produces a coarse image that is more resistant to printer defects such as ink spread</a:t>
            </a:r>
          </a:p>
          <a:p>
            <a:pPr lvl="1">
              <a:lnSpc>
                <a:spcPct val="90000"/>
              </a:lnSpc>
              <a:buFontTx/>
              <a:buNone/>
            </a:pPr>
            <a:r>
              <a:rPr lang="en-US" altLang="en-US">
                <a:ea typeface="ＭＳ Ｐゴシック" panose="020B0600070205080204" pitchFamily="34" charset="-128"/>
              </a:rPr>
              <a:t>Dispersed dot screening has higher spatial resolution</a:t>
            </a:r>
          </a:p>
        </p:txBody>
      </p:sp>
      <p:pic>
        <p:nvPicPr>
          <p:cNvPr id="19460" name="Picture 1028" descr="auto0">
            <a:extLst>
              <a:ext uri="{FF2B5EF4-FFF2-40B4-BE49-F238E27FC236}">
                <a16:creationId xmlns:a16="http://schemas.microsoft.com/office/drawing/2014/main" id="{880A2965-8036-4A10-5497-975ABFC172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524" t="56508" r="12524" b="8530"/>
          <a:stretch>
            <a:fillRect/>
          </a:stretch>
        </p:blipFill>
        <p:spPr bwMode="auto">
          <a:xfrm>
            <a:off x="2073275" y="3581400"/>
            <a:ext cx="4922838"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1029" descr="CLUS">
            <a:extLst>
              <a:ext uri="{FF2B5EF4-FFF2-40B4-BE49-F238E27FC236}">
                <a16:creationId xmlns:a16="http://schemas.microsoft.com/office/drawing/2014/main" id="{3C160B61-B009-A7FA-BA3E-69C2B97460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333" t="4189" r="2083" b="6282"/>
          <a:stretch>
            <a:fillRect/>
          </a:stretch>
        </p:blipFill>
        <p:spPr bwMode="auto">
          <a:xfrm>
            <a:off x="152400" y="3581400"/>
            <a:ext cx="17748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1030" descr="DISP">
            <a:extLst>
              <a:ext uri="{FF2B5EF4-FFF2-40B4-BE49-F238E27FC236}">
                <a16:creationId xmlns:a16="http://schemas.microsoft.com/office/drawing/2014/main" id="{F11B5CB4-5E46-0CBF-ED11-DC9713AFB4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333" t="4189" r="2083" b="6282"/>
          <a:stretch>
            <a:fillRect/>
          </a:stretch>
        </p:blipFill>
        <p:spPr bwMode="auto">
          <a:xfrm>
            <a:off x="7086600" y="3581400"/>
            <a:ext cx="1774825"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63" name="Object 2048">
            <a:extLst>
              <a:ext uri="{FF2B5EF4-FFF2-40B4-BE49-F238E27FC236}">
                <a16:creationId xmlns:a16="http://schemas.microsoft.com/office/drawing/2014/main" id="{60735A32-9FDB-A219-CD2F-E31DAC470112}"/>
              </a:ext>
            </a:extLst>
          </p:cNvPr>
          <p:cNvGraphicFramePr>
            <a:graphicFrameLocks noChangeAspect="1"/>
          </p:cNvGraphicFramePr>
          <p:nvPr/>
        </p:nvGraphicFramePr>
        <p:xfrm>
          <a:off x="604838" y="5791200"/>
          <a:ext cx="7167562" cy="1030288"/>
        </p:xfrm>
        <a:graphic>
          <a:graphicData uri="http://schemas.openxmlformats.org/presentationml/2006/ole">
            <mc:AlternateContent xmlns:mc="http://schemas.openxmlformats.org/markup-compatibility/2006">
              <mc:Choice xmlns:v="urn:schemas-microsoft-com:vml" Requires="v">
                <p:oleObj name="Equation" r:id="rId5" imgW="101231700" imgH="14630400" progId="Equation.3">
                  <p:embed/>
                </p:oleObj>
              </mc:Choice>
              <mc:Fallback>
                <p:oleObj name="Equation" r:id="rId5" imgW="101231700" imgH="14630400" progId="Equation.3">
                  <p:embed/>
                  <p:pic>
                    <p:nvPicPr>
                      <p:cNvPr id="0" name="Object 20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4838" y="5791200"/>
                        <a:ext cx="7167562" cy="1030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9464" name="Line 1032">
            <a:extLst>
              <a:ext uri="{FF2B5EF4-FFF2-40B4-BE49-F238E27FC236}">
                <a16:creationId xmlns:a16="http://schemas.microsoft.com/office/drawing/2014/main" id="{E8BE75CF-0750-26C4-D4AE-EDF5EAA5C6CE}"/>
              </a:ext>
            </a:extLst>
          </p:cNvPr>
          <p:cNvSpPr>
            <a:spLocks noChangeShapeType="1"/>
          </p:cNvSpPr>
          <p:nvPr/>
        </p:nvSpPr>
        <p:spPr bwMode="auto">
          <a:xfrm flipH="1">
            <a:off x="4495800" y="5638800"/>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65" name="Line 1033">
            <a:extLst>
              <a:ext uri="{FF2B5EF4-FFF2-40B4-BE49-F238E27FC236}">
                <a16:creationId xmlns:a16="http://schemas.microsoft.com/office/drawing/2014/main" id="{4D0DCC40-C109-C7B5-35E0-8A27571D6A4C}"/>
              </a:ext>
            </a:extLst>
          </p:cNvPr>
          <p:cNvSpPr>
            <a:spLocks noChangeShapeType="1"/>
          </p:cNvSpPr>
          <p:nvPr/>
        </p:nvSpPr>
        <p:spPr bwMode="auto">
          <a:xfrm flipH="1">
            <a:off x="4495800" y="4876800"/>
            <a:ext cx="990600" cy="7429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6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464"/>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946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946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9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Number Placeholder 4">
            <a:extLst>
              <a:ext uri="{FF2B5EF4-FFF2-40B4-BE49-F238E27FC236}">
                <a16:creationId xmlns:a16="http://schemas.microsoft.com/office/drawing/2014/main" id="{5215CA35-0B70-9CE3-974D-339E3A625F1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436DFC76-4190-C74D-98EF-797628F0DD38}" type="slidenum">
              <a:rPr lang="en-US" altLang="en-US" sz="1400" b="0" smtClean="0">
                <a:solidFill>
                  <a:schemeClr val="tx1"/>
                </a:solidFill>
              </a:rPr>
              <a:pPr>
                <a:spcBef>
                  <a:spcPct val="0"/>
                </a:spcBef>
                <a:buClrTx/>
                <a:buFontTx/>
                <a:buNone/>
              </a:pPr>
              <a:t>6</a:t>
            </a:fld>
            <a:endParaRPr lang="en-US" altLang="en-US" sz="1400" b="0">
              <a:solidFill>
                <a:schemeClr val="tx1"/>
              </a:solidFill>
            </a:endParaRPr>
          </a:p>
        </p:txBody>
      </p:sp>
      <p:grpSp>
        <p:nvGrpSpPr>
          <p:cNvPr id="20482" name="Group 2115">
            <a:extLst>
              <a:ext uri="{FF2B5EF4-FFF2-40B4-BE49-F238E27FC236}">
                <a16:creationId xmlns:a16="http://schemas.microsoft.com/office/drawing/2014/main" id="{32AC761C-0521-313C-8062-17A25E466D88}"/>
              </a:ext>
            </a:extLst>
          </p:cNvPr>
          <p:cNvGrpSpPr>
            <a:grpSpLocks/>
          </p:cNvGrpSpPr>
          <p:nvPr/>
        </p:nvGrpSpPr>
        <p:grpSpPr bwMode="auto">
          <a:xfrm>
            <a:off x="6958013" y="1600200"/>
            <a:ext cx="1706562" cy="2286000"/>
            <a:chOff x="4383" y="1248"/>
            <a:chExt cx="1075" cy="1440"/>
          </a:xfrm>
        </p:grpSpPr>
        <p:pic>
          <p:nvPicPr>
            <p:cNvPr id="20544" name="Picture 2106" descr="EDIFF">
              <a:extLst>
                <a:ext uri="{FF2B5EF4-FFF2-40B4-BE49-F238E27FC236}">
                  <a16:creationId xmlns:a16="http://schemas.microsoft.com/office/drawing/2014/main" id="{ECCA3F29-8377-9EDF-1254-499CF0A7E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333" t="4189" r="2083" b="6282"/>
            <a:stretch>
              <a:fillRect/>
            </a:stretch>
          </p:blipFill>
          <p:spPr bwMode="auto">
            <a:xfrm>
              <a:off x="4383" y="1248"/>
              <a:ext cx="1075" cy="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5" name="Text Box 2107">
              <a:extLst>
                <a:ext uri="{FF2B5EF4-FFF2-40B4-BE49-F238E27FC236}">
                  <a16:creationId xmlns:a16="http://schemas.microsoft.com/office/drawing/2014/main" id="{FFBBF219-9D75-91AB-66A3-6323674BCFB4}"/>
                </a:ext>
              </a:extLst>
            </p:cNvPr>
            <p:cNvSpPr txBox="1">
              <a:spLocks noChangeArrowheads="1"/>
            </p:cNvSpPr>
            <p:nvPr/>
          </p:nvSpPr>
          <p:spPr bwMode="auto">
            <a:xfrm>
              <a:off x="4427" y="2304"/>
              <a:ext cx="989"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Error Diffusion</a:t>
              </a:r>
              <a:br>
                <a:rPr lang="en-US" altLang="en-US" sz="2000" b="0">
                  <a:solidFill>
                    <a:schemeClr val="tx2"/>
                  </a:solidFill>
                </a:rPr>
              </a:br>
              <a:r>
                <a:rPr lang="en-US" altLang="en-US" sz="2000" b="0">
                  <a:solidFill>
                    <a:schemeClr val="tx2"/>
                  </a:solidFill>
                </a:rPr>
                <a:t>Halftone</a:t>
              </a:r>
            </a:p>
          </p:txBody>
        </p:sp>
      </p:grpSp>
      <p:sp>
        <p:nvSpPr>
          <p:cNvPr id="20483" name="Rectangle 2111">
            <a:extLst>
              <a:ext uri="{FF2B5EF4-FFF2-40B4-BE49-F238E27FC236}">
                <a16:creationId xmlns:a16="http://schemas.microsoft.com/office/drawing/2014/main" id="{4429A89F-28C6-9AA6-E87E-2C2674CC786D}"/>
              </a:ext>
            </a:extLst>
          </p:cNvPr>
          <p:cNvSpPr>
            <a:spLocks noGrp="1" noChangeArrowheads="1"/>
          </p:cNvSpPr>
          <p:nvPr>
            <p:ph type="title"/>
          </p:nvPr>
        </p:nvSpPr>
        <p:spPr/>
        <p:txBody>
          <a:bodyPr/>
          <a:lstStyle/>
          <a:p>
            <a:r>
              <a:rPr lang="en-US" altLang="en-US">
                <a:ea typeface="ＭＳ Ｐゴシック" panose="020B0600070205080204" pitchFamily="34" charset="-128"/>
              </a:rPr>
              <a:t>Grayscale Error Diffusion</a:t>
            </a:r>
          </a:p>
        </p:txBody>
      </p:sp>
      <p:sp>
        <p:nvSpPr>
          <p:cNvPr id="20484" name="Rectangle 2112">
            <a:extLst>
              <a:ext uri="{FF2B5EF4-FFF2-40B4-BE49-F238E27FC236}">
                <a16:creationId xmlns:a16="http://schemas.microsoft.com/office/drawing/2014/main" id="{65B52697-C178-BB79-0E86-4BEEAA994C35}"/>
              </a:ext>
            </a:extLst>
          </p:cNvPr>
          <p:cNvSpPr>
            <a:spLocks noGrp="1" noChangeArrowheads="1"/>
          </p:cNvSpPr>
          <p:nvPr>
            <p:ph type="body" idx="1"/>
          </p:nvPr>
        </p:nvSpPr>
        <p:spPr>
          <a:xfrm>
            <a:off x="457200" y="1447800"/>
            <a:ext cx="6019800" cy="2057400"/>
          </a:xfrm>
        </p:spPr>
        <p:txBody>
          <a:bodyPr/>
          <a:lstStyle/>
          <a:p>
            <a:r>
              <a:rPr lang="en-US" altLang="en-US">
                <a:ea typeface="ＭＳ Ｐゴシック" panose="020B0600070205080204" pitchFamily="34" charset="-128"/>
              </a:rPr>
              <a:t>Shapes quantization error (noise)</a:t>
            </a:r>
            <a:br>
              <a:rPr lang="en-US" altLang="en-US">
                <a:ea typeface="ＭＳ Ｐゴシック" panose="020B0600070205080204" pitchFamily="34" charset="-128"/>
              </a:rPr>
            </a:br>
            <a:r>
              <a:rPr lang="en-US" altLang="en-US">
                <a:ea typeface="ＭＳ Ｐゴシック" panose="020B0600070205080204" pitchFamily="34" charset="-128"/>
              </a:rPr>
              <a:t>into high frequencies</a:t>
            </a:r>
          </a:p>
          <a:p>
            <a:r>
              <a:rPr lang="en-US" altLang="en-US">
                <a:ea typeface="ＭＳ Ｐゴシック" panose="020B0600070205080204" pitchFamily="34" charset="-128"/>
              </a:rPr>
              <a:t>Type of sigma-delta modulation</a:t>
            </a:r>
          </a:p>
          <a:p>
            <a:r>
              <a:rPr lang="en-US" altLang="en-US">
                <a:ea typeface="ＭＳ Ｐゴシック" panose="020B0600070205080204" pitchFamily="34" charset="-128"/>
              </a:rPr>
              <a:t>Error filter </a:t>
            </a:r>
            <a:r>
              <a:rPr lang="en-US" altLang="en-US" b="0" i="1">
                <a:solidFill>
                  <a:schemeClr val="tx1"/>
                </a:solidFill>
                <a:ea typeface="ＭＳ Ｐゴシック" panose="020B0600070205080204" pitchFamily="34" charset="-128"/>
              </a:rPr>
              <a:t>h</a:t>
            </a:r>
            <a:r>
              <a:rPr lang="en-US" altLang="en-US">
                <a:solidFill>
                  <a:schemeClr val="tx1"/>
                </a:solidFill>
                <a:ea typeface="ＭＳ Ｐゴシック" panose="020B0600070205080204" pitchFamily="34" charset="-128"/>
              </a:rPr>
              <a:t>(m)</a:t>
            </a:r>
            <a:r>
              <a:rPr lang="en-US" altLang="en-US">
                <a:ea typeface="ＭＳ Ｐゴシック" panose="020B0600070205080204" pitchFamily="34" charset="-128"/>
              </a:rPr>
              <a:t> is lowpass</a:t>
            </a:r>
          </a:p>
        </p:txBody>
      </p:sp>
      <p:grpSp>
        <p:nvGrpSpPr>
          <p:cNvPr id="2" name="Group 1">
            <a:extLst>
              <a:ext uri="{FF2B5EF4-FFF2-40B4-BE49-F238E27FC236}">
                <a16:creationId xmlns:a16="http://schemas.microsoft.com/office/drawing/2014/main" id="{5F15AE8B-C1E4-8AF4-3ADD-C796FD170441}"/>
              </a:ext>
            </a:extLst>
          </p:cNvPr>
          <p:cNvGrpSpPr>
            <a:grpSpLocks/>
          </p:cNvGrpSpPr>
          <p:nvPr/>
        </p:nvGrpSpPr>
        <p:grpSpPr bwMode="auto">
          <a:xfrm>
            <a:off x="304800" y="3462338"/>
            <a:ext cx="4521200" cy="3243262"/>
            <a:chOff x="304800" y="3462338"/>
            <a:chExt cx="4521200" cy="3243262"/>
          </a:xfrm>
        </p:grpSpPr>
        <p:sp>
          <p:nvSpPr>
            <p:cNvPr id="20503" name="Text Box 2073">
              <a:extLst>
                <a:ext uri="{FF2B5EF4-FFF2-40B4-BE49-F238E27FC236}">
                  <a16:creationId xmlns:a16="http://schemas.microsoft.com/office/drawing/2014/main" id="{A182DEB6-26E2-69C5-B9F2-7293ADD00588}"/>
                </a:ext>
              </a:extLst>
            </p:cNvPr>
            <p:cNvSpPr txBox="1">
              <a:spLocks noChangeArrowheads="1"/>
            </p:cNvSpPr>
            <p:nvPr/>
          </p:nvSpPr>
          <p:spPr bwMode="auto">
            <a:xfrm>
              <a:off x="4184650" y="4113213"/>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b</a:t>
              </a:r>
              <a:r>
                <a:rPr lang="en-US" altLang="en-US" sz="1800" b="0">
                  <a:solidFill>
                    <a:schemeClr val="tx1"/>
                  </a:solidFill>
                </a:rPr>
                <a:t>(</a:t>
              </a:r>
              <a:r>
                <a:rPr lang="en-US" altLang="en-US" sz="1800">
                  <a:solidFill>
                    <a:schemeClr val="tx1"/>
                  </a:solidFill>
                </a:rPr>
                <a:t>m</a:t>
              </a:r>
              <a:r>
                <a:rPr lang="en-US" altLang="en-US" sz="1800" b="0">
                  <a:solidFill>
                    <a:schemeClr val="tx1"/>
                  </a:solidFill>
                </a:rPr>
                <a:t>)</a:t>
              </a:r>
              <a:endParaRPr lang="en-US" altLang="en-US" sz="2400" b="0">
                <a:solidFill>
                  <a:schemeClr val="tx1"/>
                </a:solidFill>
              </a:endParaRPr>
            </a:p>
          </p:txBody>
        </p:sp>
        <p:sp>
          <p:nvSpPr>
            <p:cNvPr id="20504" name="Rectangle 2063">
              <a:extLst>
                <a:ext uri="{FF2B5EF4-FFF2-40B4-BE49-F238E27FC236}">
                  <a16:creationId xmlns:a16="http://schemas.microsoft.com/office/drawing/2014/main" id="{44D708B1-7D68-CED9-856D-04AA6FDBA193}"/>
                </a:ext>
              </a:extLst>
            </p:cNvPr>
            <p:cNvSpPr>
              <a:spLocks noChangeArrowheads="1"/>
            </p:cNvSpPr>
            <p:nvPr/>
          </p:nvSpPr>
          <p:spPr bwMode="auto">
            <a:xfrm>
              <a:off x="2987675" y="4068763"/>
              <a:ext cx="685800" cy="457200"/>
            </a:xfrm>
            <a:prstGeom prst="rect">
              <a:avLst/>
            </a:prstGeom>
            <a:solidFill>
              <a:srgbClr val="CC99FF"/>
            </a:solidFill>
            <a:ln w="3175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grpSp>
          <p:nvGrpSpPr>
            <p:cNvPr id="20505" name="Group 2064">
              <a:extLst>
                <a:ext uri="{FF2B5EF4-FFF2-40B4-BE49-F238E27FC236}">
                  <a16:creationId xmlns:a16="http://schemas.microsoft.com/office/drawing/2014/main" id="{7B92998D-7893-D4FA-7C8B-3B15CE84FB8C}"/>
                </a:ext>
              </a:extLst>
            </p:cNvPr>
            <p:cNvGrpSpPr>
              <a:grpSpLocks/>
            </p:cNvGrpSpPr>
            <p:nvPr/>
          </p:nvGrpSpPr>
          <p:grpSpPr bwMode="auto">
            <a:xfrm>
              <a:off x="3101975" y="4144963"/>
              <a:ext cx="457200" cy="304800"/>
              <a:chOff x="2007" y="2106"/>
              <a:chExt cx="288" cy="192"/>
            </a:xfrm>
          </p:grpSpPr>
          <p:sp>
            <p:nvSpPr>
              <p:cNvPr id="20541" name="Line 2065">
                <a:extLst>
                  <a:ext uri="{FF2B5EF4-FFF2-40B4-BE49-F238E27FC236}">
                    <a16:creationId xmlns:a16="http://schemas.microsoft.com/office/drawing/2014/main" id="{6CF57EC5-2BFE-E047-D810-8074036ADE44}"/>
                  </a:ext>
                </a:extLst>
              </p:cNvPr>
              <p:cNvSpPr>
                <a:spLocks noChangeShapeType="1"/>
              </p:cNvSpPr>
              <p:nvPr/>
            </p:nvSpPr>
            <p:spPr bwMode="auto">
              <a:xfrm>
                <a:off x="2007" y="2298"/>
                <a:ext cx="1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2" name="Line 2066">
                <a:extLst>
                  <a:ext uri="{FF2B5EF4-FFF2-40B4-BE49-F238E27FC236}">
                    <a16:creationId xmlns:a16="http://schemas.microsoft.com/office/drawing/2014/main" id="{AFA9CA2A-14F1-E5B2-D5E9-BF797E14E939}"/>
                  </a:ext>
                </a:extLst>
              </p:cNvPr>
              <p:cNvSpPr>
                <a:spLocks noChangeShapeType="1"/>
              </p:cNvSpPr>
              <p:nvPr/>
            </p:nvSpPr>
            <p:spPr bwMode="auto">
              <a:xfrm>
                <a:off x="2151" y="2106"/>
                <a:ext cx="0" cy="19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43" name="Line 2067">
                <a:extLst>
                  <a:ext uri="{FF2B5EF4-FFF2-40B4-BE49-F238E27FC236}">
                    <a16:creationId xmlns:a16="http://schemas.microsoft.com/office/drawing/2014/main" id="{8C56CAF0-328E-998F-4AA8-6098A65C2051}"/>
                  </a:ext>
                </a:extLst>
              </p:cNvPr>
              <p:cNvSpPr>
                <a:spLocks noChangeShapeType="1"/>
              </p:cNvSpPr>
              <p:nvPr/>
            </p:nvSpPr>
            <p:spPr bwMode="auto">
              <a:xfrm>
                <a:off x="2151" y="2106"/>
                <a:ext cx="1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0506" name="Text Box 2068">
              <a:extLst>
                <a:ext uri="{FF2B5EF4-FFF2-40B4-BE49-F238E27FC236}">
                  <a16:creationId xmlns:a16="http://schemas.microsoft.com/office/drawing/2014/main" id="{F74EACD3-223B-827E-54FF-FE5301623B56}"/>
                </a:ext>
              </a:extLst>
            </p:cNvPr>
            <p:cNvSpPr txBox="1">
              <a:spLocks noChangeArrowheads="1"/>
            </p:cNvSpPr>
            <p:nvPr/>
          </p:nvSpPr>
          <p:spPr bwMode="auto">
            <a:xfrm>
              <a:off x="990600" y="3838575"/>
              <a:ext cx="35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a:t>
              </a:r>
            </a:p>
          </p:txBody>
        </p:sp>
        <p:sp>
          <p:nvSpPr>
            <p:cNvPr id="20507" name="Text Box 2069">
              <a:extLst>
                <a:ext uri="{FF2B5EF4-FFF2-40B4-BE49-F238E27FC236}">
                  <a16:creationId xmlns:a16="http://schemas.microsoft.com/office/drawing/2014/main" id="{8EB661DA-CA10-F575-2BE2-D21162E87306}"/>
                </a:ext>
              </a:extLst>
            </p:cNvPr>
            <p:cNvSpPr txBox="1">
              <a:spLocks noChangeArrowheads="1"/>
            </p:cNvSpPr>
            <p:nvPr/>
          </p:nvSpPr>
          <p:spPr bwMode="auto">
            <a:xfrm>
              <a:off x="1187450" y="42195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_</a:t>
              </a:r>
            </a:p>
          </p:txBody>
        </p:sp>
        <p:sp>
          <p:nvSpPr>
            <p:cNvPr id="20508" name="Text Box 2070">
              <a:extLst>
                <a:ext uri="{FF2B5EF4-FFF2-40B4-BE49-F238E27FC236}">
                  <a16:creationId xmlns:a16="http://schemas.microsoft.com/office/drawing/2014/main" id="{445B8B6D-5480-DB9B-98B8-52E5936DB2DF}"/>
                </a:ext>
              </a:extLst>
            </p:cNvPr>
            <p:cNvSpPr txBox="1">
              <a:spLocks noChangeArrowheads="1"/>
            </p:cNvSpPr>
            <p:nvPr/>
          </p:nvSpPr>
          <p:spPr bwMode="auto">
            <a:xfrm>
              <a:off x="2667000" y="48291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_</a:t>
              </a:r>
            </a:p>
          </p:txBody>
        </p:sp>
        <p:sp>
          <p:nvSpPr>
            <p:cNvPr id="20509" name="Text Box 2071">
              <a:extLst>
                <a:ext uri="{FF2B5EF4-FFF2-40B4-BE49-F238E27FC236}">
                  <a16:creationId xmlns:a16="http://schemas.microsoft.com/office/drawing/2014/main" id="{887BC5CF-E5C4-0304-E252-17AC1EEF2CBF}"/>
                </a:ext>
              </a:extLst>
            </p:cNvPr>
            <p:cNvSpPr txBox="1">
              <a:spLocks noChangeArrowheads="1"/>
            </p:cNvSpPr>
            <p:nvPr/>
          </p:nvSpPr>
          <p:spPr bwMode="auto">
            <a:xfrm>
              <a:off x="2895600" y="5514975"/>
              <a:ext cx="35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400" b="0">
                  <a:solidFill>
                    <a:schemeClr val="tx1"/>
                  </a:solidFill>
                </a:rPr>
                <a:t>+</a:t>
              </a:r>
            </a:p>
          </p:txBody>
        </p:sp>
        <p:sp>
          <p:nvSpPr>
            <p:cNvPr id="20510" name="Text Box 2072">
              <a:extLst>
                <a:ext uri="{FF2B5EF4-FFF2-40B4-BE49-F238E27FC236}">
                  <a16:creationId xmlns:a16="http://schemas.microsoft.com/office/drawing/2014/main" id="{02035604-DCD0-508F-0336-E5F2977765B7}"/>
                </a:ext>
              </a:extLst>
            </p:cNvPr>
            <p:cNvSpPr txBox="1">
              <a:spLocks noChangeArrowheads="1"/>
            </p:cNvSpPr>
            <p:nvPr/>
          </p:nvSpPr>
          <p:spPr bwMode="auto">
            <a:xfrm>
              <a:off x="1944688" y="5534025"/>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e</a:t>
              </a:r>
              <a:r>
                <a:rPr lang="en-US" altLang="en-US" sz="1800" b="0">
                  <a:solidFill>
                    <a:schemeClr val="tx1"/>
                  </a:solidFill>
                </a:rPr>
                <a:t>(</a:t>
              </a:r>
              <a:r>
                <a:rPr lang="en-US" altLang="en-US" sz="1800">
                  <a:solidFill>
                    <a:schemeClr val="tx1"/>
                  </a:solidFill>
                </a:rPr>
                <a:t>m</a:t>
              </a:r>
              <a:r>
                <a:rPr lang="en-US" altLang="en-US" sz="1800" b="0">
                  <a:solidFill>
                    <a:schemeClr val="tx1"/>
                  </a:solidFill>
                </a:rPr>
                <a:t>)</a:t>
              </a:r>
              <a:endParaRPr lang="en-US" altLang="en-US" sz="2400" b="0">
                <a:solidFill>
                  <a:schemeClr val="tx1"/>
                </a:solidFill>
              </a:endParaRPr>
            </a:p>
          </p:txBody>
        </p:sp>
        <p:sp>
          <p:nvSpPr>
            <p:cNvPr id="20511" name="Text Box 2074">
              <a:extLst>
                <a:ext uri="{FF2B5EF4-FFF2-40B4-BE49-F238E27FC236}">
                  <a16:creationId xmlns:a16="http://schemas.microsoft.com/office/drawing/2014/main" id="{95ADB02C-5DB4-0787-9561-E8585578A191}"/>
                </a:ext>
              </a:extLst>
            </p:cNvPr>
            <p:cNvSpPr txBox="1">
              <a:spLocks noChangeArrowheads="1"/>
            </p:cNvSpPr>
            <p:nvPr/>
          </p:nvSpPr>
          <p:spPr bwMode="auto">
            <a:xfrm>
              <a:off x="304800" y="4113213"/>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x</a:t>
              </a:r>
              <a:r>
                <a:rPr lang="en-US" altLang="en-US" sz="1800" b="0">
                  <a:solidFill>
                    <a:schemeClr val="tx1"/>
                  </a:solidFill>
                </a:rPr>
                <a:t>(</a:t>
              </a:r>
              <a:r>
                <a:rPr lang="en-US" altLang="en-US" sz="1800">
                  <a:solidFill>
                    <a:schemeClr val="tx1"/>
                  </a:solidFill>
                </a:rPr>
                <a:t>m</a:t>
              </a:r>
              <a:r>
                <a:rPr lang="en-US" altLang="en-US" sz="1800" b="0">
                  <a:solidFill>
                    <a:schemeClr val="tx1"/>
                  </a:solidFill>
                </a:rPr>
                <a:t>)</a:t>
              </a:r>
              <a:endParaRPr lang="en-US" altLang="en-US" sz="2400" b="0">
                <a:solidFill>
                  <a:schemeClr val="tx1"/>
                </a:solidFill>
              </a:endParaRPr>
            </a:p>
          </p:txBody>
        </p:sp>
        <p:sp>
          <p:nvSpPr>
            <p:cNvPr id="20512" name="Text Box 2075">
              <a:extLst>
                <a:ext uri="{FF2B5EF4-FFF2-40B4-BE49-F238E27FC236}">
                  <a16:creationId xmlns:a16="http://schemas.microsoft.com/office/drawing/2014/main" id="{B9DC9ED4-984F-5650-7F09-A016C7D8FA12}"/>
                </a:ext>
              </a:extLst>
            </p:cNvPr>
            <p:cNvSpPr txBox="1">
              <a:spLocks noChangeArrowheads="1"/>
            </p:cNvSpPr>
            <p:nvPr/>
          </p:nvSpPr>
          <p:spPr bwMode="auto">
            <a:xfrm>
              <a:off x="1063625" y="3462338"/>
              <a:ext cx="1066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difference</a:t>
              </a:r>
              <a:endParaRPr lang="en-US" altLang="en-US" sz="2400" b="0">
                <a:solidFill>
                  <a:schemeClr val="tx1"/>
                </a:solidFill>
              </a:endParaRPr>
            </a:p>
          </p:txBody>
        </p:sp>
        <p:sp>
          <p:nvSpPr>
            <p:cNvPr id="20513" name="Text Box 2076">
              <a:extLst>
                <a:ext uri="{FF2B5EF4-FFF2-40B4-BE49-F238E27FC236}">
                  <a16:creationId xmlns:a16="http://schemas.microsoft.com/office/drawing/2014/main" id="{30095448-7522-7158-6D3D-66BBCB627B02}"/>
                </a:ext>
              </a:extLst>
            </p:cNvPr>
            <p:cNvSpPr txBox="1">
              <a:spLocks noChangeArrowheads="1"/>
            </p:cNvSpPr>
            <p:nvPr/>
          </p:nvSpPr>
          <p:spPr bwMode="auto">
            <a:xfrm>
              <a:off x="2814638" y="3462338"/>
              <a:ext cx="1031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threshold</a:t>
              </a:r>
            </a:p>
          </p:txBody>
        </p:sp>
        <p:sp>
          <p:nvSpPr>
            <p:cNvPr id="20514" name="Text Box 2077">
              <a:extLst>
                <a:ext uri="{FF2B5EF4-FFF2-40B4-BE49-F238E27FC236}">
                  <a16:creationId xmlns:a16="http://schemas.microsoft.com/office/drawing/2014/main" id="{7EB340E9-F4B9-4E58-167B-FCADA432A372}"/>
                </a:ext>
              </a:extLst>
            </p:cNvPr>
            <p:cNvSpPr txBox="1">
              <a:spLocks noChangeArrowheads="1"/>
            </p:cNvSpPr>
            <p:nvPr/>
          </p:nvSpPr>
          <p:spPr bwMode="auto">
            <a:xfrm>
              <a:off x="2052638" y="6124575"/>
              <a:ext cx="1219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compute error (noise)</a:t>
              </a:r>
            </a:p>
          </p:txBody>
        </p:sp>
        <p:sp>
          <p:nvSpPr>
            <p:cNvPr id="20515" name="Text Box 2078">
              <a:extLst>
                <a:ext uri="{FF2B5EF4-FFF2-40B4-BE49-F238E27FC236}">
                  <a16:creationId xmlns:a16="http://schemas.microsoft.com/office/drawing/2014/main" id="{D8817851-581E-CA4F-80DF-A7F324FB71EC}"/>
                </a:ext>
              </a:extLst>
            </p:cNvPr>
            <p:cNvSpPr txBox="1">
              <a:spLocks noChangeArrowheads="1"/>
            </p:cNvSpPr>
            <p:nvPr/>
          </p:nvSpPr>
          <p:spPr bwMode="auto">
            <a:xfrm>
              <a:off x="838200" y="6124575"/>
              <a:ext cx="12223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shape</a:t>
              </a:r>
              <a:br>
                <a:rPr lang="en-US" altLang="en-US" sz="1600" b="0">
                  <a:solidFill>
                    <a:schemeClr val="tx1"/>
                  </a:solidFill>
                </a:rPr>
              </a:br>
              <a:r>
                <a:rPr lang="en-US" altLang="en-US" sz="1600" b="0">
                  <a:solidFill>
                    <a:schemeClr val="tx1"/>
                  </a:solidFill>
                </a:rPr>
                <a:t>error (noise)</a:t>
              </a:r>
            </a:p>
          </p:txBody>
        </p:sp>
        <p:sp>
          <p:nvSpPr>
            <p:cNvPr id="20516" name="Text Box 2079">
              <a:extLst>
                <a:ext uri="{FF2B5EF4-FFF2-40B4-BE49-F238E27FC236}">
                  <a16:creationId xmlns:a16="http://schemas.microsoft.com/office/drawing/2014/main" id="{D7B622BE-A9F5-3A89-187A-4230304AE80A}"/>
                </a:ext>
              </a:extLst>
            </p:cNvPr>
            <p:cNvSpPr txBox="1">
              <a:spLocks noChangeArrowheads="1"/>
            </p:cNvSpPr>
            <p:nvPr/>
          </p:nvSpPr>
          <p:spPr bwMode="auto">
            <a:xfrm>
              <a:off x="2203450" y="3798888"/>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800" b="0" i="1">
                  <a:solidFill>
                    <a:schemeClr val="tx1"/>
                  </a:solidFill>
                </a:rPr>
                <a:t>u</a:t>
              </a:r>
              <a:r>
                <a:rPr lang="en-US" altLang="en-US" sz="1800" b="0">
                  <a:solidFill>
                    <a:schemeClr val="tx1"/>
                  </a:solidFill>
                </a:rPr>
                <a:t>(</a:t>
              </a:r>
              <a:r>
                <a:rPr lang="en-US" altLang="en-US" sz="1800">
                  <a:solidFill>
                    <a:schemeClr val="tx1"/>
                  </a:solidFill>
                </a:rPr>
                <a:t>m</a:t>
              </a:r>
              <a:r>
                <a:rPr lang="en-US" altLang="en-US" sz="1800" b="0">
                  <a:solidFill>
                    <a:schemeClr val="tx1"/>
                  </a:solidFill>
                </a:rPr>
                <a:t>)</a:t>
              </a:r>
              <a:endParaRPr lang="en-US" altLang="en-US" sz="2400" b="0">
                <a:solidFill>
                  <a:schemeClr val="tx1"/>
                </a:solidFill>
              </a:endParaRPr>
            </a:p>
          </p:txBody>
        </p:sp>
        <p:grpSp>
          <p:nvGrpSpPr>
            <p:cNvPr id="20517" name="Group 2080">
              <a:extLst>
                <a:ext uri="{FF2B5EF4-FFF2-40B4-BE49-F238E27FC236}">
                  <a16:creationId xmlns:a16="http://schemas.microsoft.com/office/drawing/2014/main" id="{C6FCCBAF-8B29-40CD-2084-6CC9FC9BCB17}"/>
                </a:ext>
              </a:extLst>
            </p:cNvPr>
            <p:cNvGrpSpPr>
              <a:grpSpLocks/>
            </p:cNvGrpSpPr>
            <p:nvPr/>
          </p:nvGrpSpPr>
          <p:grpSpPr bwMode="auto">
            <a:xfrm>
              <a:off x="1220788" y="5305425"/>
              <a:ext cx="752475" cy="488950"/>
              <a:chOff x="807" y="2826"/>
              <a:chExt cx="474" cy="308"/>
            </a:xfrm>
          </p:grpSpPr>
          <p:sp>
            <p:nvSpPr>
              <p:cNvPr id="20539" name="Text Box 2081">
                <a:extLst>
                  <a:ext uri="{FF2B5EF4-FFF2-40B4-BE49-F238E27FC236}">
                    <a16:creationId xmlns:a16="http://schemas.microsoft.com/office/drawing/2014/main" id="{ED19B24A-9773-5B63-EBAD-D3E382371E5C}"/>
                  </a:ext>
                </a:extLst>
              </p:cNvPr>
              <p:cNvSpPr txBox="1">
                <a:spLocks noChangeArrowheads="1"/>
              </p:cNvSpPr>
              <p:nvPr/>
            </p:nvSpPr>
            <p:spPr bwMode="auto">
              <a:xfrm>
                <a:off x="807" y="2826"/>
                <a:ext cx="474" cy="308"/>
              </a:xfrm>
              <a:prstGeom prst="rect">
                <a:avLst/>
              </a:prstGeom>
              <a:solidFill>
                <a:srgbClr val="CC99FF"/>
              </a:solidFill>
              <a:ln w="31750">
                <a:solidFill>
                  <a:schemeClr val="tx1"/>
                </a:solidFill>
                <a:miter lim="800000"/>
                <a:headEnd/>
                <a:tailEnd/>
              </a:ln>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endParaRPr lang="en-US" altLang="en-US" sz="2400" b="0">
                  <a:solidFill>
                    <a:schemeClr val="tx1"/>
                  </a:solidFill>
                </a:endParaRPr>
              </a:p>
            </p:txBody>
          </p:sp>
          <p:graphicFrame>
            <p:nvGraphicFramePr>
              <p:cNvPr id="20540" name="Object 2082">
                <a:extLst>
                  <a:ext uri="{FF2B5EF4-FFF2-40B4-BE49-F238E27FC236}">
                    <a16:creationId xmlns:a16="http://schemas.microsoft.com/office/drawing/2014/main" id="{9631E57B-B192-0320-B556-E371B9599E29}"/>
                  </a:ext>
                </a:extLst>
              </p:cNvPr>
              <p:cNvGraphicFramePr>
                <a:graphicFrameLocks noChangeAspect="1"/>
              </p:cNvGraphicFramePr>
              <p:nvPr/>
            </p:nvGraphicFramePr>
            <p:xfrm>
              <a:off x="876" y="2877"/>
              <a:ext cx="336" cy="192"/>
            </p:xfrm>
            <a:graphic>
              <a:graphicData uri="http://schemas.openxmlformats.org/presentationml/2006/ole">
                <mc:AlternateContent xmlns:mc="http://schemas.openxmlformats.org/markup-compatibility/2006">
                  <mc:Choice xmlns:v="urn:schemas-microsoft-com:vml" Requires="v">
                    <p:oleObj name="Equation" r:id="rId3" imgW="8191500" imgH="4686300" progId="Equation.3">
                      <p:embed/>
                    </p:oleObj>
                  </mc:Choice>
                  <mc:Fallback>
                    <p:oleObj name="Equation" r:id="rId3" imgW="8191500" imgH="4686300" progId="Equation.3">
                      <p:embed/>
                      <p:pic>
                        <p:nvPicPr>
                          <p:cNvPr id="0" name="Object 20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 y="2877"/>
                            <a:ext cx="336" cy="192"/>
                          </a:xfrm>
                          <a:prstGeom prst="rect">
                            <a:avLst/>
                          </a:prstGeom>
                          <a:solidFill>
                            <a:srgbClr val="CC99FF"/>
                          </a:solidFill>
                          <a:ln>
                            <a:noFill/>
                          </a:ln>
                          <a:effectLst/>
                          <a:extLst>
                            <a:ext uri="{91240B29-F687-4F45-9708-019B960494DF}">
                              <a14:hiddenLine xmlns:a14="http://schemas.microsoft.com/office/drawing/2010/main" w="317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cxnSp>
          <p:nvCxnSpPr>
            <p:cNvPr id="20518" name="AutoShape 2083">
              <a:extLst>
                <a:ext uri="{FF2B5EF4-FFF2-40B4-BE49-F238E27FC236}">
                  <a16:creationId xmlns:a16="http://schemas.microsoft.com/office/drawing/2014/main" id="{6BBEBBD4-F1EF-C83E-416F-D5E4AA7FF9A7}"/>
                </a:ext>
              </a:extLst>
            </p:cNvPr>
            <p:cNvCxnSpPr>
              <a:cxnSpLocks noChangeShapeType="1"/>
              <a:stCxn id="20511" idx="3"/>
              <a:endCxn id="20535" idx="2"/>
            </p:cNvCxnSpPr>
            <p:nvPr/>
          </p:nvCxnSpPr>
          <p:spPr bwMode="auto">
            <a:xfrm>
              <a:off x="933450" y="4297363"/>
              <a:ext cx="419100" cy="0"/>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0519" name="AutoShape 2084">
              <a:extLst>
                <a:ext uri="{FF2B5EF4-FFF2-40B4-BE49-F238E27FC236}">
                  <a16:creationId xmlns:a16="http://schemas.microsoft.com/office/drawing/2014/main" id="{153CF03B-D4E3-76BC-76F0-E3540EC2AAA8}"/>
                </a:ext>
              </a:extLst>
            </p:cNvPr>
            <p:cNvCxnSpPr>
              <a:cxnSpLocks noChangeShapeType="1"/>
              <a:stCxn id="20535" idx="6"/>
              <a:endCxn id="20504" idx="1"/>
            </p:cNvCxnSpPr>
            <p:nvPr/>
          </p:nvCxnSpPr>
          <p:spPr bwMode="auto">
            <a:xfrm>
              <a:off x="1841500" y="4297363"/>
              <a:ext cx="1130300" cy="0"/>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 name="AutoShape 2085">
              <a:extLst>
                <a:ext uri="{FF2B5EF4-FFF2-40B4-BE49-F238E27FC236}">
                  <a16:creationId xmlns:a16="http://schemas.microsoft.com/office/drawing/2014/main" id="{3AEFD668-537E-7681-ED2B-6D6711C3E1AC}"/>
                </a:ext>
              </a:extLst>
            </p:cNvPr>
            <p:cNvCxnSpPr>
              <a:cxnSpLocks noChangeShapeType="1"/>
              <a:stCxn id="20535" idx="6"/>
              <a:endCxn id="20531" idx="0"/>
            </p:cNvCxnSpPr>
            <p:nvPr/>
          </p:nvCxnSpPr>
          <p:spPr bwMode="auto">
            <a:xfrm>
              <a:off x="1841500" y="4297363"/>
              <a:ext cx="820738" cy="996950"/>
            </a:xfrm>
            <a:prstGeom prst="bentConnector2">
              <a:avLst/>
            </a:prstGeom>
            <a:noFill/>
            <a:ln w="317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0521" name="AutoShape 2086">
              <a:extLst>
                <a:ext uri="{FF2B5EF4-FFF2-40B4-BE49-F238E27FC236}">
                  <a16:creationId xmlns:a16="http://schemas.microsoft.com/office/drawing/2014/main" id="{E075CAF8-F413-0CBB-4EE9-BD5A9AA7FC65}"/>
                </a:ext>
              </a:extLst>
            </p:cNvPr>
            <p:cNvCxnSpPr>
              <a:cxnSpLocks noChangeShapeType="1"/>
              <a:stCxn id="20504" idx="3"/>
              <a:endCxn id="20503" idx="1"/>
            </p:cNvCxnSpPr>
            <p:nvPr/>
          </p:nvCxnSpPr>
          <p:spPr bwMode="auto">
            <a:xfrm>
              <a:off x="3689350" y="4297363"/>
              <a:ext cx="495300" cy="0"/>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0522" name="AutoShape 2087">
              <a:extLst>
                <a:ext uri="{FF2B5EF4-FFF2-40B4-BE49-F238E27FC236}">
                  <a16:creationId xmlns:a16="http://schemas.microsoft.com/office/drawing/2014/main" id="{38991D94-9922-33B2-71B3-A319956D221F}"/>
                </a:ext>
              </a:extLst>
            </p:cNvPr>
            <p:cNvCxnSpPr>
              <a:cxnSpLocks noChangeShapeType="1"/>
              <a:stCxn id="20504" idx="3"/>
              <a:endCxn id="20531" idx="6"/>
            </p:cNvCxnSpPr>
            <p:nvPr/>
          </p:nvCxnSpPr>
          <p:spPr bwMode="auto">
            <a:xfrm flipH="1">
              <a:off x="2906713" y="4297363"/>
              <a:ext cx="782637" cy="1241425"/>
            </a:xfrm>
            <a:prstGeom prst="bentConnector3">
              <a:avLst>
                <a:gd name="adj1" fmla="val -27181"/>
              </a:avLst>
            </a:prstGeom>
            <a:noFill/>
            <a:ln w="317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0523" name="AutoShape 2088">
              <a:extLst>
                <a:ext uri="{FF2B5EF4-FFF2-40B4-BE49-F238E27FC236}">
                  <a16:creationId xmlns:a16="http://schemas.microsoft.com/office/drawing/2014/main" id="{30467205-FE34-D11A-6F57-CA75B4DAE0C9}"/>
                </a:ext>
              </a:extLst>
            </p:cNvPr>
            <p:cNvCxnSpPr>
              <a:cxnSpLocks noChangeShapeType="1"/>
              <a:stCxn id="20531" idx="2"/>
              <a:endCxn id="20539" idx="3"/>
            </p:cNvCxnSpPr>
            <p:nvPr/>
          </p:nvCxnSpPr>
          <p:spPr bwMode="auto">
            <a:xfrm flipH="1">
              <a:off x="1989138" y="5538788"/>
              <a:ext cx="428625" cy="11112"/>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0524" name="AutoShape 2089">
              <a:extLst>
                <a:ext uri="{FF2B5EF4-FFF2-40B4-BE49-F238E27FC236}">
                  <a16:creationId xmlns:a16="http://schemas.microsoft.com/office/drawing/2014/main" id="{C55ACEA5-0C6C-E4F9-FC1A-533349CC5179}"/>
                </a:ext>
              </a:extLst>
            </p:cNvPr>
            <p:cNvCxnSpPr>
              <a:cxnSpLocks noChangeShapeType="1"/>
              <a:stCxn id="20539" idx="0"/>
              <a:endCxn id="20535" idx="4"/>
            </p:cNvCxnSpPr>
            <p:nvPr/>
          </p:nvCxnSpPr>
          <p:spPr bwMode="auto">
            <a:xfrm flipV="1">
              <a:off x="1597025" y="4541838"/>
              <a:ext cx="0" cy="747712"/>
            </a:xfrm>
            <a:prstGeom prst="straightConnector1">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20525" name="Group 2090">
              <a:extLst>
                <a:ext uri="{FF2B5EF4-FFF2-40B4-BE49-F238E27FC236}">
                  <a16:creationId xmlns:a16="http://schemas.microsoft.com/office/drawing/2014/main" id="{162754BE-087C-CB75-C70A-D44DF7A0BA4D}"/>
                </a:ext>
              </a:extLst>
            </p:cNvPr>
            <p:cNvGrpSpPr>
              <a:grpSpLocks/>
            </p:cNvGrpSpPr>
            <p:nvPr/>
          </p:nvGrpSpPr>
          <p:grpSpPr bwMode="auto">
            <a:xfrm>
              <a:off x="1368425" y="4068763"/>
              <a:ext cx="457200" cy="457200"/>
              <a:chOff x="900" y="2047"/>
              <a:chExt cx="288" cy="288"/>
            </a:xfrm>
          </p:grpSpPr>
          <p:sp>
            <p:nvSpPr>
              <p:cNvPr id="20535" name="Oval 2091">
                <a:extLst>
                  <a:ext uri="{FF2B5EF4-FFF2-40B4-BE49-F238E27FC236}">
                    <a16:creationId xmlns:a16="http://schemas.microsoft.com/office/drawing/2014/main" id="{4E00032D-29D7-72B0-B698-6F569CBF3EFD}"/>
                  </a:ext>
                </a:extLst>
              </p:cNvPr>
              <p:cNvSpPr>
                <a:spLocks noChangeArrowheads="1"/>
              </p:cNvSpPr>
              <p:nvPr/>
            </p:nvSpPr>
            <p:spPr bwMode="auto">
              <a:xfrm>
                <a:off x="900" y="2047"/>
                <a:ext cx="288" cy="288"/>
              </a:xfrm>
              <a:prstGeom prst="ellipse">
                <a:avLst/>
              </a:prstGeom>
              <a:solidFill>
                <a:srgbClr val="FFCC00"/>
              </a:solidFill>
              <a:ln w="31750">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endParaRPr lang="en-US" altLang="en-US">
                  <a:solidFill>
                    <a:schemeClr val="tx2"/>
                  </a:solidFill>
                </a:endParaRPr>
              </a:p>
            </p:txBody>
          </p:sp>
          <p:grpSp>
            <p:nvGrpSpPr>
              <p:cNvPr id="20536" name="Group 2092">
                <a:extLst>
                  <a:ext uri="{FF2B5EF4-FFF2-40B4-BE49-F238E27FC236}">
                    <a16:creationId xmlns:a16="http://schemas.microsoft.com/office/drawing/2014/main" id="{A500C39F-37E6-1F81-CE5E-522D813BD45C}"/>
                  </a:ext>
                </a:extLst>
              </p:cNvPr>
              <p:cNvGrpSpPr>
                <a:grpSpLocks/>
              </p:cNvGrpSpPr>
              <p:nvPr/>
            </p:nvGrpSpPr>
            <p:grpSpPr bwMode="auto">
              <a:xfrm>
                <a:off x="984" y="2131"/>
                <a:ext cx="120" cy="120"/>
                <a:chOff x="312" y="3744"/>
                <a:chExt cx="120" cy="120"/>
              </a:xfrm>
            </p:grpSpPr>
            <p:sp>
              <p:nvSpPr>
                <p:cNvPr id="20537" name="Line 2093">
                  <a:extLst>
                    <a:ext uri="{FF2B5EF4-FFF2-40B4-BE49-F238E27FC236}">
                      <a16:creationId xmlns:a16="http://schemas.microsoft.com/office/drawing/2014/main" id="{44E53421-297D-E0C8-CBDE-070D64CC6EB8}"/>
                    </a:ext>
                  </a:extLst>
                </p:cNvPr>
                <p:cNvSpPr>
                  <a:spLocks noChangeShapeType="1"/>
                </p:cNvSpPr>
                <p:nvPr/>
              </p:nvSpPr>
              <p:spPr bwMode="auto">
                <a:xfrm>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sp>
              <p:nvSpPr>
                <p:cNvPr id="20538" name="Line 2094">
                  <a:extLst>
                    <a:ext uri="{FF2B5EF4-FFF2-40B4-BE49-F238E27FC236}">
                      <a16:creationId xmlns:a16="http://schemas.microsoft.com/office/drawing/2014/main" id="{8E02F488-0A4C-1782-A694-04DA43E00FB1}"/>
                    </a:ext>
                  </a:extLst>
                </p:cNvPr>
                <p:cNvSpPr>
                  <a:spLocks noChangeShapeType="1"/>
                </p:cNvSpPr>
                <p:nvPr/>
              </p:nvSpPr>
              <p:spPr bwMode="auto">
                <a:xfrm rot="-5400000">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grpSp>
        </p:grpSp>
        <p:grpSp>
          <p:nvGrpSpPr>
            <p:cNvPr id="20526" name="Group 2095">
              <a:extLst>
                <a:ext uri="{FF2B5EF4-FFF2-40B4-BE49-F238E27FC236}">
                  <a16:creationId xmlns:a16="http://schemas.microsoft.com/office/drawing/2014/main" id="{9696B5B1-4CC1-94AC-0ECC-9BAF42E0917F}"/>
                </a:ext>
              </a:extLst>
            </p:cNvPr>
            <p:cNvGrpSpPr>
              <a:grpSpLocks/>
            </p:cNvGrpSpPr>
            <p:nvPr/>
          </p:nvGrpSpPr>
          <p:grpSpPr bwMode="auto">
            <a:xfrm>
              <a:off x="2433638" y="5310188"/>
              <a:ext cx="457200" cy="457200"/>
              <a:chOff x="1584" y="2829"/>
              <a:chExt cx="288" cy="288"/>
            </a:xfrm>
          </p:grpSpPr>
          <p:sp>
            <p:nvSpPr>
              <p:cNvPr id="20531" name="Oval 2096">
                <a:extLst>
                  <a:ext uri="{FF2B5EF4-FFF2-40B4-BE49-F238E27FC236}">
                    <a16:creationId xmlns:a16="http://schemas.microsoft.com/office/drawing/2014/main" id="{7D1B1CB1-FE85-CA7A-8AEC-B1E7F29C0A5F}"/>
                  </a:ext>
                </a:extLst>
              </p:cNvPr>
              <p:cNvSpPr>
                <a:spLocks noChangeArrowheads="1"/>
              </p:cNvSpPr>
              <p:nvPr/>
            </p:nvSpPr>
            <p:spPr bwMode="auto">
              <a:xfrm>
                <a:off x="1584" y="2829"/>
                <a:ext cx="288" cy="288"/>
              </a:xfrm>
              <a:prstGeom prst="ellipse">
                <a:avLst/>
              </a:prstGeom>
              <a:solidFill>
                <a:srgbClr val="FFCC00"/>
              </a:solidFill>
              <a:ln w="31750">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grpSp>
            <p:nvGrpSpPr>
              <p:cNvPr id="20532" name="Group 2097">
                <a:extLst>
                  <a:ext uri="{FF2B5EF4-FFF2-40B4-BE49-F238E27FC236}">
                    <a16:creationId xmlns:a16="http://schemas.microsoft.com/office/drawing/2014/main" id="{F1AE299F-2B3A-FACF-E5CD-801CFAAE2D78}"/>
                  </a:ext>
                </a:extLst>
              </p:cNvPr>
              <p:cNvGrpSpPr>
                <a:grpSpLocks/>
              </p:cNvGrpSpPr>
              <p:nvPr/>
            </p:nvGrpSpPr>
            <p:grpSpPr bwMode="auto">
              <a:xfrm>
                <a:off x="1668" y="2913"/>
                <a:ext cx="120" cy="120"/>
                <a:chOff x="312" y="3744"/>
                <a:chExt cx="120" cy="120"/>
              </a:xfrm>
            </p:grpSpPr>
            <p:sp>
              <p:nvSpPr>
                <p:cNvPr id="20533" name="Line 2098">
                  <a:extLst>
                    <a:ext uri="{FF2B5EF4-FFF2-40B4-BE49-F238E27FC236}">
                      <a16:creationId xmlns:a16="http://schemas.microsoft.com/office/drawing/2014/main" id="{140A4FC8-78A0-42E5-F188-5606BAF4A9C0}"/>
                    </a:ext>
                  </a:extLst>
                </p:cNvPr>
                <p:cNvSpPr>
                  <a:spLocks noChangeShapeType="1"/>
                </p:cNvSpPr>
                <p:nvPr/>
              </p:nvSpPr>
              <p:spPr bwMode="auto">
                <a:xfrm>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sp>
              <p:nvSpPr>
                <p:cNvPr id="20534" name="Line 2099">
                  <a:extLst>
                    <a:ext uri="{FF2B5EF4-FFF2-40B4-BE49-F238E27FC236}">
                      <a16:creationId xmlns:a16="http://schemas.microsoft.com/office/drawing/2014/main" id="{6B5FF19E-6FDC-F6CD-40E0-E9748DB5633B}"/>
                    </a:ext>
                  </a:extLst>
                </p:cNvPr>
                <p:cNvSpPr>
                  <a:spLocks noChangeShapeType="1"/>
                </p:cNvSpPr>
                <p:nvPr/>
              </p:nvSpPr>
              <p:spPr bwMode="auto">
                <a:xfrm rot="-5400000">
                  <a:off x="372" y="3744"/>
                  <a:ext cx="0" cy="12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0" tIns="0" rIns="0" bIns="0" anchor="ctr"/>
                <a:lstStyle/>
                <a:p>
                  <a:endParaRPr lang="en-US"/>
                </a:p>
              </p:txBody>
            </p:sp>
          </p:grpSp>
        </p:grpSp>
        <p:sp>
          <p:nvSpPr>
            <p:cNvPr id="20527" name="AutoShape 2100">
              <a:extLst>
                <a:ext uri="{FF2B5EF4-FFF2-40B4-BE49-F238E27FC236}">
                  <a16:creationId xmlns:a16="http://schemas.microsoft.com/office/drawing/2014/main" id="{2DBAFA1D-831B-AD45-A479-E43E829E0D2E}"/>
                </a:ext>
              </a:extLst>
            </p:cNvPr>
            <p:cNvSpPr>
              <a:spLocks noChangeArrowheads="1"/>
            </p:cNvSpPr>
            <p:nvPr/>
          </p:nvSpPr>
          <p:spPr bwMode="auto">
            <a:xfrm>
              <a:off x="1520825" y="3790950"/>
              <a:ext cx="152400" cy="228600"/>
            </a:xfrm>
            <a:prstGeom prst="downArrow">
              <a:avLst>
                <a:gd name="adj1" fmla="val 50000"/>
                <a:gd name="adj2" fmla="val 37500"/>
              </a:avLst>
            </a:prstGeom>
            <a:solidFill>
              <a:schemeClr val="accent1"/>
            </a:solidFill>
            <a:ln w="9525">
              <a:solidFill>
                <a:schemeClr val="tx1"/>
              </a:solidFill>
              <a:miter lim="800000"/>
              <a:headEnd/>
              <a:tailEnd/>
            </a:ln>
          </p:spPr>
          <p:txBody>
            <a:bodyPr wrap="none" lIns="0" tIns="0" rIns="0" bIns="0"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0528" name="AutoShape 2101">
              <a:extLst>
                <a:ext uri="{FF2B5EF4-FFF2-40B4-BE49-F238E27FC236}">
                  <a16:creationId xmlns:a16="http://schemas.microsoft.com/office/drawing/2014/main" id="{7DDDFF42-88DA-F997-F2DD-DD6B318167F4}"/>
                </a:ext>
              </a:extLst>
            </p:cNvPr>
            <p:cNvSpPr>
              <a:spLocks noChangeArrowheads="1"/>
            </p:cNvSpPr>
            <p:nvPr/>
          </p:nvSpPr>
          <p:spPr bwMode="auto">
            <a:xfrm>
              <a:off x="3254375" y="3790950"/>
              <a:ext cx="152400" cy="228600"/>
            </a:xfrm>
            <a:prstGeom prst="downArrow">
              <a:avLst>
                <a:gd name="adj1" fmla="val 50000"/>
                <a:gd name="adj2" fmla="val 37500"/>
              </a:avLst>
            </a:prstGeom>
            <a:solidFill>
              <a:schemeClr val="accent1"/>
            </a:solidFill>
            <a:ln w="9525">
              <a:solidFill>
                <a:schemeClr val="tx1"/>
              </a:solidFill>
              <a:miter lim="800000"/>
              <a:headEnd/>
              <a:tailEnd/>
            </a:ln>
          </p:spPr>
          <p:txBody>
            <a:bodyPr wrap="none" lIns="0" tIns="0" rIns="0" bIns="0"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0529" name="AutoShape 2102">
              <a:extLst>
                <a:ext uri="{FF2B5EF4-FFF2-40B4-BE49-F238E27FC236}">
                  <a16:creationId xmlns:a16="http://schemas.microsoft.com/office/drawing/2014/main" id="{89C3F61B-6312-574E-E7E3-C259D5A863D4}"/>
                </a:ext>
              </a:extLst>
            </p:cNvPr>
            <p:cNvSpPr>
              <a:spLocks noChangeArrowheads="1"/>
            </p:cNvSpPr>
            <p:nvPr/>
          </p:nvSpPr>
          <p:spPr bwMode="auto">
            <a:xfrm flipV="1">
              <a:off x="1373188" y="5895975"/>
              <a:ext cx="152400" cy="228600"/>
            </a:xfrm>
            <a:prstGeom prst="downArrow">
              <a:avLst>
                <a:gd name="adj1" fmla="val 50000"/>
                <a:gd name="adj2" fmla="val 37500"/>
              </a:avLst>
            </a:prstGeom>
            <a:solidFill>
              <a:schemeClr val="accent1"/>
            </a:solidFill>
            <a:ln w="9525">
              <a:solidFill>
                <a:schemeClr val="tx1"/>
              </a:solidFill>
              <a:miter lim="800000"/>
              <a:headEnd/>
              <a:tailEnd/>
            </a:ln>
          </p:spPr>
          <p:txBody>
            <a:bodyPr wrap="none" lIns="0" tIns="0" rIns="0" bIns="0"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0530" name="AutoShape 2103">
              <a:extLst>
                <a:ext uri="{FF2B5EF4-FFF2-40B4-BE49-F238E27FC236}">
                  <a16:creationId xmlns:a16="http://schemas.microsoft.com/office/drawing/2014/main" id="{9FDCB2A0-C512-A6F8-0D41-989CC4498FDA}"/>
                </a:ext>
              </a:extLst>
            </p:cNvPr>
            <p:cNvSpPr>
              <a:spLocks noChangeArrowheads="1"/>
            </p:cNvSpPr>
            <p:nvPr/>
          </p:nvSpPr>
          <p:spPr bwMode="auto">
            <a:xfrm flipV="1">
              <a:off x="2586038" y="5895975"/>
              <a:ext cx="152400" cy="228600"/>
            </a:xfrm>
            <a:prstGeom prst="downArrow">
              <a:avLst>
                <a:gd name="adj1" fmla="val 50000"/>
                <a:gd name="adj2" fmla="val 37500"/>
              </a:avLst>
            </a:prstGeom>
            <a:solidFill>
              <a:schemeClr val="accent1"/>
            </a:solidFill>
            <a:ln w="9525">
              <a:solidFill>
                <a:schemeClr val="tx1"/>
              </a:solidFill>
              <a:miter lim="800000"/>
              <a:headEnd/>
              <a:tailEnd/>
            </a:ln>
          </p:spPr>
          <p:txBody>
            <a:bodyPr wrap="none" lIns="0" tIns="0" rIns="0" bIns="0"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grpSp>
      <p:grpSp>
        <p:nvGrpSpPr>
          <p:cNvPr id="3" name="Group 2">
            <a:extLst>
              <a:ext uri="{FF2B5EF4-FFF2-40B4-BE49-F238E27FC236}">
                <a16:creationId xmlns:a16="http://schemas.microsoft.com/office/drawing/2014/main" id="{FB4AA3B3-25CF-F368-7F1D-99EF44502D4F}"/>
              </a:ext>
            </a:extLst>
          </p:cNvPr>
          <p:cNvGrpSpPr>
            <a:grpSpLocks/>
          </p:cNvGrpSpPr>
          <p:nvPr/>
        </p:nvGrpSpPr>
        <p:grpSpPr bwMode="auto">
          <a:xfrm>
            <a:off x="4191000" y="3457575"/>
            <a:ext cx="2514600" cy="3155950"/>
            <a:chOff x="4191000" y="3457575"/>
            <a:chExt cx="2514600" cy="3155950"/>
          </a:xfrm>
        </p:grpSpPr>
        <p:sp>
          <p:nvSpPr>
            <p:cNvPr id="20490" name="Line 2050">
              <a:extLst>
                <a:ext uri="{FF2B5EF4-FFF2-40B4-BE49-F238E27FC236}">
                  <a16:creationId xmlns:a16="http://schemas.microsoft.com/office/drawing/2014/main" id="{329A6AE7-7638-CB37-4D4D-CB8E6AF0112D}"/>
                </a:ext>
              </a:extLst>
            </p:cNvPr>
            <p:cNvSpPr>
              <a:spLocks noChangeShapeType="1"/>
            </p:cNvSpPr>
            <p:nvPr/>
          </p:nvSpPr>
          <p:spPr bwMode="auto">
            <a:xfrm>
              <a:off x="5486400" y="3838575"/>
              <a:ext cx="0" cy="6858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91" name="Text Box 2051">
              <a:extLst>
                <a:ext uri="{FF2B5EF4-FFF2-40B4-BE49-F238E27FC236}">
                  <a16:creationId xmlns:a16="http://schemas.microsoft.com/office/drawing/2014/main" id="{F49CD4A0-21F3-CCED-7D7E-A0EAD647E6E0}"/>
                </a:ext>
              </a:extLst>
            </p:cNvPr>
            <p:cNvSpPr txBox="1">
              <a:spLocks noChangeArrowheads="1"/>
            </p:cNvSpPr>
            <p:nvPr/>
          </p:nvSpPr>
          <p:spPr bwMode="auto">
            <a:xfrm>
              <a:off x="4876800" y="3457575"/>
              <a:ext cx="12207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current pixel</a:t>
              </a:r>
              <a:endParaRPr lang="en-US" altLang="en-US" sz="2400" b="0">
                <a:solidFill>
                  <a:schemeClr val="tx1"/>
                </a:solidFill>
              </a:endParaRPr>
            </a:p>
          </p:txBody>
        </p:sp>
        <p:sp>
          <p:nvSpPr>
            <p:cNvPr id="20492" name="Line 2052">
              <a:extLst>
                <a:ext uri="{FF2B5EF4-FFF2-40B4-BE49-F238E27FC236}">
                  <a16:creationId xmlns:a16="http://schemas.microsoft.com/office/drawing/2014/main" id="{7EEEAFD0-C633-0057-A96F-08724A64E897}"/>
                </a:ext>
              </a:extLst>
            </p:cNvPr>
            <p:cNvSpPr>
              <a:spLocks noChangeShapeType="1"/>
            </p:cNvSpPr>
            <p:nvPr/>
          </p:nvSpPr>
          <p:spPr bwMode="auto">
            <a:xfrm flipH="1" flipV="1">
              <a:off x="5507038" y="5362575"/>
              <a:ext cx="533400" cy="685800"/>
            </a:xfrm>
            <a:prstGeom prst="line">
              <a:avLst/>
            </a:prstGeom>
            <a:noFill/>
            <a:ln w="19050">
              <a:solidFill>
                <a:schemeClr val="tx1"/>
              </a:solidFill>
              <a:round/>
              <a:headEnd/>
              <a:tailEnd type="arrow" w="med" len="sm"/>
            </a:ln>
            <a:extLst>
              <a:ext uri="{909E8E84-426E-40DD-AFC4-6F175D3DCCD1}">
                <a14:hiddenFill xmlns:a14="http://schemas.microsoft.com/office/drawing/2010/main">
                  <a:noFill/>
                </a14:hiddenFill>
              </a:ext>
            </a:extLst>
          </p:spPr>
          <p:txBody>
            <a:bodyPr wrap="none" anchor="ctr"/>
            <a:lstStyle/>
            <a:p>
              <a:endParaRPr lang="en-US"/>
            </a:p>
          </p:txBody>
        </p:sp>
        <p:sp>
          <p:nvSpPr>
            <p:cNvPr id="20493" name="Line 2053">
              <a:extLst>
                <a:ext uri="{FF2B5EF4-FFF2-40B4-BE49-F238E27FC236}">
                  <a16:creationId xmlns:a16="http://schemas.microsoft.com/office/drawing/2014/main" id="{51E8AC73-9524-1BFC-9C52-FD71A01BE7F4}"/>
                </a:ext>
              </a:extLst>
            </p:cNvPr>
            <p:cNvSpPr>
              <a:spLocks noChangeShapeType="1"/>
            </p:cNvSpPr>
            <p:nvPr/>
          </p:nvSpPr>
          <p:spPr bwMode="auto">
            <a:xfrm flipH="1" flipV="1">
              <a:off x="5888038" y="5362575"/>
              <a:ext cx="152400" cy="685800"/>
            </a:xfrm>
            <a:prstGeom prst="line">
              <a:avLst/>
            </a:prstGeom>
            <a:noFill/>
            <a:ln w="19050">
              <a:solidFill>
                <a:schemeClr val="tx1"/>
              </a:solidFill>
              <a:round/>
              <a:headEnd/>
              <a:tailEnd type="arrow" w="med" len="sm"/>
            </a:ln>
            <a:extLst>
              <a:ext uri="{909E8E84-426E-40DD-AFC4-6F175D3DCCD1}">
                <a14:hiddenFill xmlns:a14="http://schemas.microsoft.com/office/drawing/2010/main">
                  <a:noFill/>
                </a14:hiddenFill>
              </a:ext>
            </a:extLst>
          </p:spPr>
          <p:txBody>
            <a:bodyPr wrap="none" anchor="ctr"/>
            <a:lstStyle/>
            <a:p>
              <a:endParaRPr lang="en-US"/>
            </a:p>
          </p:txBody>
        </p:sp>
        <p:sp>
          <p:nvSpPr>
            <p:cNvPr id="20494" name="Text Box 2054">
              <a:extLst>
                <a:ext uri="{FF2B5EF4-FFF2-40B4-BE49-F238E27FC236}">
                  <a16:creationId xmlns:a16="http://schemas.microsoft.com/office/drawing/2014/main" id="{2FD85B5C-FBB4-D8BC-ABF3-E623BB74E156}"/>
                </a:ext>
              </a:extLst>
            </p:cNvPr>
            <p:cNvSpPr txBox="1">
              <a:spLocks noChangeArrowheads="1"/>
            </p:cNvSpPr>
            <p:nvPr/>
          </p:nvSpPr>
          <p:spPr bwMode="auto">
            <a:xfrm>
              <a:off x="5659438" y="5972175"/>
              <a:ext cx="8175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600" b="0">
                  <a:solidFill>
                    <a:schemeClr val="tx1"/>
                  </a:solidFill>
                </a:rPr>
                <a:t>weights</a:t>
              </a:r>
              <a:endParaRPr lang="en-US" altLang="en-US" sz="2400" b="0">
                <a:solidFill>
                  <a:schemeClr val="tx1"/>
                </a:solidFill>
              </a:endParaRPr>
            </a:p>
          </p:txBody>
        </p:sp>
        <p:grpSp>
          <p:nvGrpSpPr>
            <p:cNvPr id="20495" name="Group 2055">
              <a:extLst>
                <a:ext uri="{FF2B5EF4-FFF2-40B4-BE49-F238E27FC236}">
                  <a16:creationId xmlns:a16="http://schemas.microsoft.com/office/drawing/2014/main" id="{C7F1523E-C9F1-A748-F88D-1E38763BAD82}"/>
                </a:ext>
              </a:extLst>
            </p:cNvPr>
            <p:cNvGrpSpPr>
              <a:grpSpLocks/>
            </p:cNvGrpSpPr>
            <p:nvPr/>
          </p:nvGrpSpPr>
          <p:grpSpPr bwMode="auto">
            <a:xfrm>
              <a:off x="4953000" y="4600575"/>
              <a:ext cx="1143000" cy="762000"/>
              <a:chOff x="2919" y="2481"/>
              <a:chExt cx="720" cy="480"/>
            </a:xfrm>
          </p:grpSpPr>
          <p:sp>
            <p:nvSpPr>
              <p:cNvPr id="20497" name="Rectangle 2056">
                <a:extLst>
                  <a:ext uri="{FF2B5EF4-FFF2-40B4-BE49-F238E27FC236}">
                    <a16:creationId xmlns:a16="http://schemas.microsoft.com/office/drawing/2014/main" id="{05983C5D-93ED-68DA-4B51-AEAF9861DA12}"/>
                  </a:ext>
                </a:extLst>
              </p:cNvPr>
              <p:cNvSpPr>
                <a:spLocks noChangeArrowheads="1"/>
              </p:cNvSpPr>
              <p:nvPr/>
            </p:nvSpPr>
            <p:spPr bwMode="auto">
              <a:xfrm>
                <a:off x="2919" y="2721"/>
                <a:ext cx="240" cy="240"/>
              </a:xfrm>
              <a:prstGeom prst="rect">
                <a:avLst/>
              </a:prstGeom>
              <a:solidFill>
                <a:srgbClr val="00FF00"/>
              </a:solidFill>
              <a:ln w="2540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3/16</a:t>
                </a:r>
              </a:p>
            </p:txBody>
          </p:sp>
          <p:sp>
            <p:nvSpPr>
              <p:cNvPr id="20498" name="Rectangle 2057">
                <a:extLst>
                  <a:ext uri="{FF2B5EF4-FFF2-40B4-BE49-F238E27FC236}">
                    <a16:creationId xmlns:a16="http://schemas.microsoft.com/office/drawing/2014/main" id="{AB0F403F-1D12-3CF1-E85A-5CCD34F4004B}"/>
                  </a:ext>
                </a:extLst>
              </p:cNvPr>
              <p:cNvSpPr>
                <a:spLocks noChangeArrowheads="1"/>
              </p:cNvSpPr>
              <p:nvPr/>
            </p:nvSpPr>
            <p:spPr bwMode="auto">
              <a:xfrm>
                <a:off x="3159" y="2481"/>
                <a:ext cx="240" cy="240"/>
              </a:xfrm>
              <a:prstGeom prst="rect">
                <a:avLst/>
              </a:prstGeom>
              <a:solidFill>
                <a:srgbClr val="00FF00"/>
              </a:solidFill>
              <a:ln w="2540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0499" name="Rectangle 2058">
                <a:extLst>
                  <a:ext uri="{FF2B5EF4-FFF2-40B4-BE49-F238E27FC236}">
                    <a16:creationId xmlns:a16="http://schemas.microsoft.com/office/drawing/2014/main" id="{6BE5B2CD-0696-8744-A0BA-6746D6049C4F}"/>
                  </a:ext>
                </a:extLst>
              </p:cNvPr>
              <p:cNvSpPr>
                <a:spLocks noChangeArrowheads="1"/>
              </p:cNvSpPr>
              <p:nvPr/>
            </p:nvSpPr>
            <p:spPr bwMode="auto">
              <a:xfrm>
                <a:off x="3399" y="2481"/>
                <a:ext cx="240" cy="240"/>
              </a:xfrm>
              <a:prstGeom prst="rect">
                <a:avLst/>
              </a:prstGeom>
              <a:solidFill>
                <a:srgbClr val="00FF00"/>
              </a:solidFill>
              <a:ln w="2540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7/16</a:t>
                </a:r>
              </a:p>
            </p:txBody>
          </p:sp>
          <p:sp>
            <p:nvSpPr>
              <p:cNvPr id="20500" name="Rectangle 2059">
                <a:extLst>
                  <a:ext uri="{FF2B5EF4-FFF2-40B4-BE49-F238E27FC236}">
                    <a16:creationId xmlns:a16="http://schemas.microsoft.com/office/drawing/2014/main" id="{79067BCE-3FE7-4199-198B-529204282417}"/>
                  </a:ext>
                </a:extLst>
              </p:cNvPr>
              <p:cNvSpPr>
                <a:spLocks noChangeArrowheads="1"/>
              </p:cNvSpPr>
              <p:nvPr/>
            </p:nvSpPr>
            <p:spPr bwMode="auto">
              <a:xfrm>
                <a:off x="3159" y="2721"/>
                <a:ext cx="240" cy="240"/>
              </a:xfrm>
              <a:prstGeom prst="rect">
                <a:avLst/>
              </a:prstGeom>
              <a:solidFill>
                <a:srgbClr val="00FF00"/>
              </a:solidFill>
              <a:ln w="2540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5/16</a:t>
                </a:r>
              </a:p>
            </p:txBody>
          </p:sp>
          <p:sp>
            <p:nvSpPr>
              <p:cNvPr id="20501" name="AutoShape 2060">
                <a:extLst>
                  <a:ext uri="{FF2B5EF4-FFF2-40B4-BE49-F238E27FC236}">
                    <a16:creationId xmlns:a16="http://schemas.microsoft.com/office/drawing/2014/main" id="{ABA794AE-7207-0622-4388-08C74EFEC8C4}"/>
                  </a:ext>
                </a:extLst>
              </p:cNvPr>
              <p:cNvSpPr>
                <a:spLocks noChangeArrowheads="1"/>
              </p:cNvSpPr>
              <p:nvPr/>
            </p:nvSpPr>
            <p:spPr bwMode="auto">
              <a:xfrm>
                <a:off x="3255" y="2577"/>
                <a:ext cx="48" cy="48"/>
              </a:xfrm>
              <a:prstGeom prst="flowChartConnector">
                <a:avLst/>
              </a:prstGeom>
              <a:solidFill>
                <a:srgbClr val="00FF00"/>
              </a:solidFill>
              <a:ln w="9525">
                <a:solidFill>
                  <a:schemeClr val="tx1"/>
                </a:solidFill>
                <a:round/>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0502" name="Rectangle 2061">
                <a:extLst>
                  <a:ext uri="{FF2B5EF4-FFF2-40B4-BE49-F238E27FC236}">
                    <a16:creationId xmlns:a16="http://schemas.microsoft.com/office/drawing/2014/main" id="{7AE5D220-A614-D721-5E3F-134609EF3054}"/>
                  </a:ext>
                </a:extLst>
              </p:cNvPr>
              <p:cNvSpPr>
                <a:spLocks noChangeArrowheads="1"/>
              </p:cNvSpPr>
              <p:nvPr/>
            </p:nvSpPr>
            <p:spPr bwMode="auto">
              <a:xfrm>
                <a:off x="3399" y="2721"/>
                <a:ext cx="240" cy="240"/>
              </a:xfrm>
              <a:prstGeom prst="rect">
                <a:avLst/>
              </a:prstGeom>
              <a:solidFill>
                <a:srgbClr val="00FF00"/>
              </a:solidFill>
              <a:ln w="25400">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1400" b="0">
                    <a:solidFill>
                      <a:schemeClr val="tx1"/>
                    </a:solidFill>
                  </a:rPr>
                  <a:t>1/16</a:t>
                </a:r>
              </a:p>
            </p:txBody>
          </p:sp>
        </p:grpSp>
        <p:sp>
          <p:nvSpPr>
            <p:cNvPr id="20496" name="Text Box 2114">
              <a:extLst>
                <a:ext uri="{FF2B5EF4-FFF2-40B4-BE49-F238E27FC236}">
                  <a16:creationId xmlns:a16="http://schemas.microsoft.com/office/drawing/2014/main" id="{29AC695C-424A-297D-4EA4-9F3AE48C5B0B}"/>
                </a:ext>
              </a:extLst>
            </p:cNvPr>
            <p:cNvSpPr txBox="1">
              <a:spLocks noChangeArrowheads="1"/>
            </p:cNvSpPr>
            <p:nvPr/>
          </p:nvSpPr>
          <p:spPr bwMode="auto">
            <a:xfrm>
              <a:off x="4191000" y="6276975"/>
              <a:ext cx="2514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1600" b="0">
                  <a:solidFill>
                    <a:schemeClr val="tx1"/>
                  </a:solidFill>
                </a:rPr>
                <a:t>Floyd-Steinberg filter </a:t>
              </a:r>
              <a:r>
                <a:rPr lang="en-US" altLang="en-US" sz="1600" b="0" i="1">
                  <a:solidFill>
                    <a:schemeClr val="tx1"/>
                  </a:solidFill>
                </a:rPr>
                <a:t>h</a:t>
              </a:r>
              <a:r>
                <a:rPr lang="en-US" altLang="en-US" sz="1600" b="0">
                  <a:solidFill>
                    <a:schemeClr val="tx1"/>
                  </a:solidFill>
                </a:rPr>
                <a:t>(</a:t>
              </a:r>
              <a:r>
                <a:rPr lang="en-US" altLang="en-US" sz="1600">
                  <a:solidFill>
                    <a:schemeClr val="tx1"/>
                  </a:solidFill>
                </a:rPr>
                <a:t>m</a:t>
              </a:r>
              <a:r>
                <a:rPr lang="en-US" altLang="en-US" sz="1600" b="0">
                  <a:solidFill>
                    <a:schemeClr val="tx1"/>
                  </a:solidFill>
                </a:rPr>
                <a:t>)</a:t>
              </a:r>
            </a:p>
          </p:txBody>
        </p:sp>
      </p:grpSp>
      <p:grpSp>
        <p:nvGrpSpPr>
          <p:cNvPr id="20520" name="Group 2121">
            <a:extLst>
              <a:ext uri="{FF2B5EF4-FFF2-40B4-BE49-F238E27FC236}">
                <a16:creationId xmlns:a16="http://schemas.microsoft.com/office/drawing/2014/main" id="{CE57751D-87F9-525E-905A-B9864F283985}"/>
              </a:ext>
            </a:extLst>
          </p:cNvPr>
          <p:cNvGrpSpPr>
            <a:grpSpLocks/>
          </p:cNvGrpSpPr>
          <p:nvPr/>
        </p:nvGrpSpPr>
        <p:grpSpPr bwMode="auto">
          <a:xfrm>
            <a:off x="6858000" y="4038600"/>
            <a:ext cx="1905000" cy="2209800"/>
            <a:chOff x="4320" y="2736"/>
            <a:chExt cx="1200" cy="1392"/>
          </a:xfrm>
        </p:grpSpPr>
        <p:pic>
          <p:nvPicPr>
            <p:cNvPr id="20488" name="Picture 2109" descr="FFT">
              <a:extLst>
                <a:ext uri="{FF2B5EF4-FFF2-40B4-BE49-F238E27FC236}">
                  <a16:creationId xmlns:a16="http://schemas.microsoft.com/office/drawing/2014/main" id="{CB9CDEAC-6B4E-9672-5F2E-227AFB110D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0" y="2736"/>
              <a:ext cx="1200"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Text Box 2120">
              <a:extLst>
                <a:ext uri="{FF2B5EF4-FFF2-40B4-BE49-F238E27FC236}">
                  <a16:creationId xmlns:a16="http://schemas.microsoft.com/office/drawing/2014/main" id="{3CB354D3-FAE3-78EA-C848-0869CE5DFF6E}"/>
                </a:ext>
              </a:extLst>
            </p:cNvPr>
            <p:cNvSpPr txBox="1">
              <a:spLocks noChangeArrowheads="1"/>
            </p:cNvSpPr>
            <p:nvPr/>
          </p:nvSpPr>
          <p:spPr bwMode="auto">
            <a:xfrm>
              <a:off x="4608" y="3936"/>
              <a:ext cx="61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US" altLang="en-US" sz="2000" b="0">
                  <a:solidFill>
                    <a:schemeClr val="tx2"/>
                  </a:solidFill>
                </a:rPr>
                <a:t>Spectrum</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4">
            <a:extLst>
              <a:ext uri="{FF2B5EF4-FFF2-40B4-BE49-F238E27FC236}">
                <a16:creationId xmlns:a16="http://schemas.microsoft.com/office/drawing/2014/main" id="{B9828D90-0FD9-98CC-B9CB-3D5F08CF9B0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024E44E3-3CC5-B147-92BB-6005344DDD06}" type="slidenum">
              <a:rPr lang="en-US" altLang="en-US" sz="1400" b="0" smtClean="0">
                <a:solidFill>
                  <a:schemeClr val="tx1"/>
                </a:solidFill>
              </a:rPr>
              <a:pPr>
                <a:spcBef>
                  <a:spcPct val="0"/>
                </a:spcBef>
                <a:buClrTx/>
                <a:buFontTx/>
                <a:buNone/>
              </a:pPr>
              <a:t>7</a:t>
            </a:fld>
            <a:endParaRPr lang="en-US" altLang="en-US" sz="1400" b="0">
              <a:solidFill>
                <a:schemeClr val="tx1"/>
              </a:solidFill>
            </a:endParaRPr>
          </a:p>
        </p:txBody>
      </p:sp>
      <p:sp>
        <p:nvSpPr>
          <p:cNvPr id="21506" name="Rectangle 3074">
            <a:extLst>
              <a:ext uri="{FF2B5EF4-FFF2-40B4-BE49-F238E27FC236}">
                <a16:creationId xmlns:a16="http://schemas.microsoft.com/office/drawing/2014/main" id="{F4DD8466-D94A-B6BD-6520-083DF9CA1F8A}"/>
              </a:ext>
            </a:extLst>
          </p:cNvPr>
          <p:cNvSpPr>
            <a:spLocks noGrp="1" noChangeArrowheads="1"/>
          </p:cNvSpPr>
          <p:nvPr>
            <p:ph type="title"/>
          </p:nvPr>
        </p:nvSpPr>
        <p:spPr/>
        <p:txBody>
          <a:bodyPr/>
          <a:lstStyle/>
          <a:p>
            <a:r>
              <a:rPr lang="en-US" altLang="en-US">
                <a:ea typeface="ＭＳ Ｐゴシック" panose="020B0600070205080204" pitchFamily="34" charset="-128"/>
              </a:rPr>
              <a:t>Old-Style A/D and D/A Converters</a:t>
            </a:r>
          </a:p>
        </p:txBody>
      </p:sp>
      <p:sp>
        <p:nvSpPr>
          <p:cNvPr id="21507" name="Rectangle 3075">
            <a:extLst>
              <a:ext uri="{FF2B5EF4-FFF2-40B4-BE49-F238E27FC236}">
                <a16:creationId xmlns:a16="http://schemas.microsoft.com/office/drawing/2014/main" id="{59C632A7-2093-44BA-5127-E6CB582ED699}"/>
              </a:ext>
            </a:extLst>
          </p:cNvPr>
          <p:cNvSpPr>
            <a:spLocks noGrp="1" noChangeArrowheads="1"/>
          </p:cNvSpPr>
          <p:nvPr>
            <p:ph type="body" idx="1"/>
          </p:nvPr>
        </p:nvSpPr>
        <p:spPr>
          <a:xfrm>
            <a:off x="457200" y="1447800"/>
            <a:ext cx="8305800" cy="533400"/>
          </a:xfrm>
        </p:spPr>
        <p:txBody>
          <a:bodyPr/>
          <a:lstStyle/>
          <a:p>
            <a:pPr>
              <a:lnSpc>
                <a:spcPct val="90000"/>
              </a:lnSpc>
            </a:pPr>
            <a:r>
              <a:rPr lang="en-US" altLang="en-US">
                <a:ea typeface="ＭＳ Ｐゴシック" panose="020B0600070205080204" pitchFamily="34" charset="-128"/>
              </a:rPr>
              <a:t>Used discrete components (before mid-1980s)</a:t>
            </a:r>
          </a:p>
        </p:txBody>
      </p:sp>
      <p:grpSp>
        <p:nvGrpSpPr>
          <p:cNvPr id="21508" name="Group 3096">
            <a:extLst>
              <a:ext uri="{FF2B5EF4-FFF2-40B4-BE49-F238E27FC236}">
                <a16:creationId xmlns:a16="http://schemas.microsoft.com/office/drawing/2014/main" id="{CDC4D5B7-3054-C7CE-3C1D-32C89CDAD73E}"/>
              </a:ext>
            </a:extLst>
          </p:cNvPr>
          <p:cNvGrpSpPr>
            <a:grpSpLocks/>
          </p:cNvGrpSpPr>
          <p:nvPr/>
        </p:nvGrpSpPr>
        <p:grpSpPr bwMode="auto">
          <a:xfrm>
            <a:off x="3429000" y="2209800"/>
            <a:ext cx="5181600" cy="1511300"/>
            <a:chOff x="1344" y="1872"/>
            <a:chExt cx="3264" cy="952"/>
          </a:xfrm>
        </p:grpSpPr>
        <p:sp>
          <p:nvSpPr>
            <p:cNvPr id="21519" name="Line 3076">
              <a:extLst>
                <a:ext uri="{FF2B5EF4-FFF2-40B4-BE49-F238E27FC236}">
                  <a16:creationId xmlns:a16="http://schemas.microsoft.com/office/drawing/2014/main" id="{E2906CDE-619A-44D8-BC11-CA9A72B06703}"/>
                </a:ext>
              </a:extLst>
            </p:cNvPr>
            <p:cNvSpPr>
              <a:spLocks noChangeShapeType="1"/>
            </p:cNvSpPr>
            <p:nvPr/>
          </p:nvSpPr>
          <p:spPr bwMode="auto">
            <a:xfrm>
              <a:off x="1344" y="2112"/>
              <a:ext cx="43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20" name="Text Box 3077">
              <a:extLst>
                <a:ext uri="{FF2B5EF4-FFF2-40B4-BE49-F238E27FC236}">
                  <a16:creationId xmlns:a16="http://schemas.microsoft.com/office/drawing/2014/main" id="{16A8FB0D-655B-CDA0-52BE-3D0A9E55C9B4}"/>
                </a:ext>
              </a:extLst>
            </p:cNvPr>
            <p:cNvSpPr txBox="1">
              <a:spLocks noChangeArrowheads="1"/>
            </p:cNvSpPr>
            <p:nvPr/>
          </p:nvSpPr>
          <p:spPr bwMode="auto">
            <a:xfrm>
              <a:off x="1776" y="1874"/>
              <a:ext cx="624" cy="5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1600" b="0">
                  <a:solidFill>
                    <a:schemeClr val="tx1"/>
                  </a:solidFill>
                </a:rPr>
                <a:t>Analog Lowpass Filter</a:t>
              </a:r>
            </a:p>
          </p:txBody>
        </p:sp>
        <p:sp>
          <p:nvSpPr>
            <p:cNvPr id="21521" name="Line 3078">
              <a:extLst>
                <a:ext uri="{FF2B5EF4-FFF2-40B4-BE49-F238E27FC236}">
                  <a16:creationId xmlns:a16="http://schemas.microsoft.com/office/drawing/2014/main" id="{ABDF4216-3754-5367-642C-B5C85F77E392}"/>
                </a:ext>
              </a:extLst>
            </p:cNvPr>
            <p:cNvSpPr>
              <a:spLocks noChangeShapeType="1"/>
            </p:cNvSpPr>
            <p:nvPr/>
          </p:nvSpPr>
          <p:spPr bwMode="auto">
            <a:xfrm>
              <a:off x="2400" y="2112"/>
              <a:ext cx="33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2" name="Line 3079">
              <a:extLst>
                <a:ext uri="{FF2B5EF4-FFF2-40B4-BE49-F238E27FC236}">
                  <a16:creationId xmlns:a16="http://schemas.microsoft.com/office/drawing/2014/main" id="{19D48C34-65F4-EFCD-A7A9-4EB0C7C49AC3}"/>
                </a:ext>
              </a:extLst>
            </p:cNvPr>
            <p:cNvSpPr>
              <a:spLocks noChangeShapeType="1"/>
            </p:cNvSpPr>
            <p:nvPr/>
          </p:nvSpPr>
          <p:spPr bwMode="auto">
            <a:xfrm flipV="1">
              <a:off x="2736" y="1872"/>
              <a:ext cx="240"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23" name="Line 3080">
              <a:extLst>
                <a:ext uri="{FF2B5EF4-FFF2-40B4-BE49-F238E27FC236}">
                  <a16:creationId xmlns:a16="http://schemas.microsoft.com/office/drawing/2014/main" id="{AB683CFD-035E-32B0-8F57-B26467810B27}"/>
                </a:ext>
              </a:extLst>
            </p:cNvPr>
            <p:cNvSpPr>
              <a:spLocks noChangeShapeType="1"/>
            </p:cNvSpPr>
            <p:nvPr/>
          </p:nvSpPr>
          <p:spPr bwMode="auto">
            <a:xfrm>
              <a:off x="2976" y="2112"/>
              <a:ext cx="4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24" name="Text Box 3081">
              <a:extLst>
                <a:ext uri="{FF2B5EF4-FFF2-40B4-BE49-F238E27FC236}">
                  <a16:creationId xmlns:a16="http://schemas.microsoft.com/office/drawing/2014/main" id="{21D0D3B7-1E1E-4F15-6D0B-D2A41340EFBA}"/>
                </a:ext>
              </a:extLst>
            </p:cNvPr>
            <p:cNvSpPr txBox="1">
              <a:spLocks noChangeArrowheads="1"/>
            </p:cNvSpPr>
            <p:nvPr/>
          </p:nvSpPr>
          <p:spPr bwMode="auto">
            <a:xfrm>
              <a:off x="3456" y="1874"/>
              <a:ext cx="672" cy="5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50000"/>
                </a:spcBef>
                <a:buClrTx/>
                <a:buFontTx/>
                <a:buNone/>
              </a:pPr>
              <a:br>
                <a:rPr lang="en-US" altLang="en-US" sz="1600" b="0">
                  <a:solidFill>
                    <a:schemeClr val="tx1"/>
                  </a:solidFill>
                </a:rPr>
              </a:br>
              <a:r>
                <a:rPr lang="en-US" altLang="en-US" sz="1600" b="0">
                  <a:solidFill>
                    <a:schemeClr val="tx1"/>
                  </a:solidFill>
                </a:rPr>
                <a:t>Quantizer</a:t>
              </a:r>
              <a:br>
                <a:rPr lang="en-US" altLang="en-US" sz="1600" b="0">
                  <a:solidFill>
                    <a:schemeClr val="tx1"/>
                  </a:solidFill>
                </a:rPr>
              </a:br>
              <a:endParaRPr lang="en-US" altLang="en-US" sz="1600" b="0">
                <a:solidFill>
                  <a:schemeClr val="tx1"/>
                </a:solidFill>
              </a:endParaRPr>
            </a:p>
          </p:txBody>
        </p:sp>
        <p:sp>
          <p:nvSpPr>
            <p:cNvPr id="21525" name="Line 3082">
              <a:extLst>
                <a:ext uri="{FF2B5EF4-FFF2-40B4-BE49-F238E27FC236}">
                  <a16:creationId xmlns:a16="http://schemas.microsoft.com/office/drawing/2014/main" id="{2A3A6F36-16D4-612A-77FB-EA7285326F66}"/>
                </a:ext>
              </a:extLst>
            </p:cNvPr>
            <p:cNvSpPr>
              <a:spLocks noChangeShapeType="1"/>
            </p:cNvSpPr>
            <p:nvPr/>
          </p:nvSpPr>
          <p:spPr bwMode="auto">
            <a:xfrm>
              <a:off x="4128" y="2112"/>
              <a:ext cx="4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26" name="AutoShape 3084">
              <a:extLst>
                <a:ext uri="{FF2B5EF4-FFF2-40B4-BE49-F238E27FC236}">
                  <a16:creationId xmlns:a16="http://schemas.microsoft.com/office/drawing/2014/main" id="{450ECA5E-0AB4-1EFF-A2FA-5B457D387AB3}"/>
                </a:ext>
              </a:extLst>
            </p:cNvPr>
            <p:cNvSpPr>
              <a:spLocks noChangeArrowheads="1"/>
            </p:cNvSpPr>
            <p:nvPr/>
          </p:nvSpPr>
          <p:spPr bwMode="auto">
            <a:xfrm>
              <a:off x="2784" y="1872"/>
              <a:ext cx="96" cy="432"/>
            </a:xfrm>
            <a:prstGeom prst="curvedLeftArrow">
              <a:avLst>
                <a:gd name="adj1" fmla="val 90000"/>
                <a:gd name="adj2" fmla="val 180000"/>
                <a:gd name="adj3" fmla="val 33333"/>
              </a:avLst>
            </a:prstGeom>
            <a:solidFill>
              <a:schemeClr val="accent1"/>
            </a:solidFill>
            <a:ln w="9525">
              <a:solidFill>
                <a:schemeClr val="tx1"/>
              </a:solidFill>
              <a:miter lim="800000"/>
              <a:headEnd/>
              <a:tailEnd/>
            </a:ln>
          </p:spPr>
          <p:txBody>
            <a:bodyPr wrap="none" anchor="ct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US" altLang="en-US" sz="1200" b="0">
                <a:solidFill>
                  <a:schemeClr val="tx1"/>
                </a:solidFill>
              </a:endParaRPr>
            </a:p>
          </p:txBody>
        </p:sp>
        <p:sp>
          <p:nvSpPr>
            <p:cNvPr id="21527" name="Text Box 3085">
              <a:extLst>
                <a:ext uri="{FF2B5EF4-FFF2-40B4-BE49-F238E27FC236}">
                  <a16:creationId xmlns:a16="http://schemas.microsoft.com/office/drawing/2014/main" id="{11028729-F3C6-8273-2E7F-8DF4C3912B03}"/>
                </a:ext>
              </a:extLst>
            </p:cNvPr>
            <p:cNvSpPr txBox="1">
              <a:spLocks noChangeArrowheads="1"/>
            </p:cNvSpPr>
            <p:nvPr/>
          </p:nvSpPr>
          <p:spPr bwMode="auto">
            <a:xfrm>
              <a:off x="2544" y="2304"/>
              <a:ext cx="768"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50000"/>
                </a:spcBef>
                <a:buClrTx/>
                <a:buFontTx/>
                <a:buNone/>
              </a:pPr>
              <a:r>
                <a:rPr lang="en-US" altLang="en-US" sz="1600" b="0">
                  <a:solidFill>
                    <a:schemeClr val="tx1"/>
                  </a:solidFill>
                </a:rPr>
                <a:t>Sampler at sampling rate of </a:t>
              </a:r>
              <a:r>
                <a:rPr lang="en-US" altLang="en-US" sz="1600" b="0" i="1">
                  <a:solidFill>
                    <a:schemeClr val="tx1"/>
                  </a:solidFill>
                </a:rPr>
                <a:t>f</a:t>
              </a:r>
              <a:r>
                <a:rPr lang="en-US" altLang="en-US" sz="1600" b="0" i="1" baseline="-25000">
                  <a:solidFill>
                    <a:schemeClr val="tx1"/>
                  </a:solidFill>
                </a:rPr>
                <a:t>s</a:t>
              </a:r>
            </a:p>
          </p:txBody>
        </p:sp>
      </p:grpSp>
      <p:grpSp>
        <p:nvGrpSpPr>
          <p:cNvPr id="2" name="Group 1">
            <a:extLst>
              <a:ext uri="{FF2B5EF4-FFF2-40B4-BE49-F238E27FC236}">
                <a16:creationId xmlns:a16="http://schemas.microsoft.com/office/drawing/2014/main" id="{3F3A6FCD-2590-B707-0F01-D454DED5911D}"/>
              </a:ext>
            </a:extLst>
          </p:cNvPr>
          <p:cNvGrpSpPr>
            <a:grpSpLocks/>
          </p:cNvGrpSpPr>
          <p:nvPr/>
        </p:nvGrpSpPr>
        <p:grpSpPr bwMode="auto">
          <a:xfrm>
            <a:off x="4267200" y="4038600"/>
            <a:ext cx="4267200" cy="1828800"/>
            <a:chOff x="4267200" y="4038600"/>
            <a:chExt cx="4267200" cy="1828800"/>
          </a:xfrm>
        </p:grpSpPr>
        <p:sp>
          <p:nvSpPr>
            <p:cNvPr id="21512" name="Line 3087">
              <a:extLst>
                <a:ext uri="{FF2B5EF4-FFF2-40B4-BE49-F238E27FC236}">
                  <a16:creationId xmlns:a16="http://schemas.microsoft.com/office/drawing/2014/main" id="{D0AAFCF7-AA6E-A0F9-BAF1-44CAA67DDB8A}"/>
                </a:ext>
              </a:extLst>
            </p:cNvPr>
            <p:cNvSpPr>
              <a:spLocks noChangeShapeType="1"/>
            </p:cNvSpPr>
            <p:nvPr/>
          </p:nvSpPr>
          <p:spPr bwMode="auto">
            <a:xfrm>
              <a:off x="4267200" y="44196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3" name="Text Box 3088">
              <a:extLst>
                <a:ext uri="{FF2B5EF4-FFF2-40B4-BE49-F238E27FC236}">
                  <a16:creationId xmlns:a16="http://schemas.microsoft.com/office/drawing/2014/main" id="{6C827404-6D7A-AF51-CD29-C813A8E8845A}"/>
                </a:ext>
              </a:extLst>
            </p:cNvPr>
            <p:cNvSpPr txBox="1">
              <a:spLocks noChangeArrowheads="1"/>
            </p:cNvSpPr>
            <p:nvPr/>
          </p:nvSpPr>
          <p:spPr bwMode="auto">
            <a:xfrm>
              <a:off x="6781800" y="4041775"/>
              <a:ext cx="990600" cy="835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FontTx/>
                <a:buNone/>
              </a:pPr>
              <a:r>
                <a:rPr lang="en-US" altLang="en-US" sz="1600" b="0">
                  <a:solidFill>
                    <a:schemeClr val="tx1"/>
                  </a:solidFill>
                </a:rPr>
                <a:t>Analog Lowpass Filter</a:t>
              </a:r>
            </a:p>
          </p:txBody>
        </p:sp>
        <p:sp>
          <p:nvSpPr>
            <p:cNvPr id="21514" name="Text Box 3092">
              <a:extLst>
                <a:ext uri="{FF2B5EF4-FFF2-40B4-BE49-F238E27FC236}">
                  <a16:creationId xmlns:a16="http://schemas.microsoft.com/office/drawing/2014/main" id="{8ECC2807-DF8B-2229-4626-24DA011538E1}"/>
                </a:ext>
              </a:extLst>
            </p:cNvPr>
            <p:cNvSpPr txBox="1">
              <a:spLocks noChangeArrowheads="1"/>
            </p:cNvSpPr>
            <p:nvPr/>
          </p:nvSpPr>
          <p:spPr bwMode="auto">
            <a:xfrm>
              <a:off x="4953000" y="4038600"/>
              <a:ext cx="1143000" cy="835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50000"/>
                </a:spcBef>
                <a:buClrTx/>
                <a:buFontTx/>
                <a:buNone/>
              </a:pPr>
              <a:r>
                <a:rPr lang="en-US" altLang="en-US" sz="1600" b="0">
                  <a:solidFill>
                    <a:schemeClr val="tx1"/>
                  </a:solidFill>
                </a:rPr>
                <a:t>Discrete to Continuous Conversion</a:t>
              </a:r>
            </a:p>
          </p:txBody>
        </p:sp>
        <p:sp>
          <p:nvSpPr>
            <p:cNvPr id="21515" name="Line 3093">
              <a:extLst>
                <a:ext uri="{FF2B5EF4-FFF2-40B4-BE49-F238E27FC236}">
                  <a16:creationId xmlns:a16="http://schemas.microsoft.com/office/drawing/2014/main" id="{D581FE60-C1DC-3030-66C3-7451FF97DD4C}"/>
                </a:ext>
              </a:extLst>
            </p:cNvPr>
            <p:cNvSpPr>
              <a:spLocks noChangeShapeType="1"/>
            </p:cNvSpPr>
            <p:nvPr/>
          </p:nvSpPr>
          <p:spPr bwMode="auto">
            <a:xfrm>
              <a:off x="7772400" y="4419600"/>
              <a:ext cx="762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6" name="Line 3097">
              <a:extLst>
                <a:ext uri="{FF2B5EF4-FFF2-40B4-BE49-F238E27FC236}">
                  <a16:creationId xmlns:a16="http://schemas.microsoft.com/office/drawing/2014/main" id="{68D40DC1-EE1C-8D95-66E7-1A239350D3D1}"/>
                </a:ext>
              </a:extLst>
            </p:cNvPr>
            <p:cNvSpPr>
              <a:spLocks noChangeShapeType="1"/>
            </p:cNvSpPr>
            <p:nvPr/>
          </p:nvSpPr>
          <p:spPr bwMode="auto">
            <a:xfrm>
              <a:off x="6096000" y="44196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7" name="Line 3099">
              <a:extLst>
                <a:ext uri="{FF2B5EF4-FFF2-40B4-BE49-F238E27FC236}">
                  <a16:creationId xmlns:a16="http://schemas.microsoft.com/office/drawing/2014/main" id="{823F705A-612E-CE1E-B31C-6F0CE2A7DE94}"/>
                </a:ext>
              </a:extLst>
            </p:cNvPr>
            <p:cNvSpPr>
              <a:spLocks noChangeShapeType="1"/>
            </p:cNvSpPr>
            <p:nvPr/>
          </p:nvSpPr>
          <p:spPr bwMode="auto">
            <a:xfrm flipV="1">
              <a:off x="5562600" y="4876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8" name="Text Box 3102">
              <a:extLst>
                <a:ext uri="{FF2B5EF4-FFF2-40B4-BE49-F238E27FC236}">
                  <a16:creationId xmlns:a16="http://schemas.microsoft.com/office/drawing/2014/main" id="{431B0724-9975-0156-0CD4-8B4ED11A96A0}"/>
                </a:ext>
              </a:extLst>
            </p:cNvPr>
            <p:cNvSpPr txBox="1">
              <a:spLocks noChangeArrowheads="1"/>
            </p:cNvSpPr>
            <p:nvPr/>
          </p:nvSpPr>
          <p:spPr bwMode="auto">
            <a:xfrm>
              <a:off x="5334000" y="54102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50000"/>
                </a:spcBef>
                <a:buClrTx/>
                <a:buFontTx/>
                <a:buNone/>
              </a:pPr>
              <a:r>
                <a:rPr lang="en-US" altLang="en-US" sz="2400" b="0" i="1">
                  <a:solidFill>
                    <a:schemeClr val="tx1"/>
                  </a:solidFill>
                </a:rPr>
                <a:t>f</a:t>
              </a:r>
              <a:r>
                <a:rPr lang="en-US" altLang="en-US" sz="2400" b="0" i="1" baseline="-25000">
                  <a:solidFill>
                    <a:schemeClr val="tx1"/>
                  </a:solidFill>
                </a:rPr>
                <a:t>s</a:t>
              </a:r>
              <a:endParaRPr lang="en-US" altLang="en-US" sz="1200" b="0">
                <a:solidFill>
                  <a:schemeClr val="tx1"/>
                </a:solidFill>
              </a:endParaRPr>
            </a:p>
          </p:txBody>
        </p:sp>
      </p:grpSp>
      <p:sp>
        <p:nvSpPr>
          <p:cNvPr id="23" name="Rectangle 3075">
            <a:extLst>
              <a:ext uri="{FF2B5EF4-FFF2-40B4-BE49-F238E27FC236}">
                <a16:creationId xmlns:a16="http://schemas.microsoft.com/office/drawing/2014/main" id="{A0AF490A-5FB5-8B29-7BAA-FD5787EF96AB}"/>
              </a:ext>
            </a:extLst>
          </p:cNvPr>
          <p:cNvSpPr txBox="1">
            <a:spLocks noChangeArrowheads="1"/>
          </p:cNvSpPr>
          <p:nvPr/>
        </p:nvSpPr>
        <p:spPr bwMode="auto">
          <a:xfrm>
            <a:off x="457200" y="2057400"/>
            <a:ext cx="3429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40000"/>
              </a:spcBef>
            </a:pPr>
            <a:r>
              <a:rPr lang="en-US" altLang="en-US"/>
              <a:t>A/D Converter</a:t>
            </a:r>
          </a:p>
          <a:p>
            <a:pPr lvl="1">
              <a:lnSpc>
                <a:spcPct val="90000"/>
              </a:lnSpc>
              <a:buFontTx/>
              <a:buNone/>
            </a:pPr>
            <a:r>
              <a:rPr lang="en-US" altLang="en-US"/>
              <a:t>Lowpass filter has</a:t>
            </a:r>
            <a:br>
              <a:rPr lang="en-US" altLang="en-US"/>
            </a:br>
            <a:r>
              <a:rPr lang="en-US" altLang="en-US"/>
              <a:t>stopband frequency</a:t>
            </a:r>
            <a:br>
              <a:rPr lang="en-US" altLang="en-US"/>
            </a:br>
            <a:r>
              <a:rPr lang="en-US" altLang="en-US"/>
              <a:t>of ½ </a:t>
            </a:r>
            <a:r>
              <a:rPr lang="en-US" altLang="en-US" i="1"/>
              <a:t>f</a:t>
            </a:r>
            <a:r>
              <a:rPr lang="en-US" altLang="en-US" i="1" baseline="-25000"/>
              <a:t>s </a:t>
            </a:r>
            <a:r>
              <a:rPr lang="en-US" altLang="en-US"/>
              <a:t>or less</a:t>
            </a:r>
          </a:p>
        </p:txBody>
      </p:sp>
      <p:sp>
        <p:nvSpPr>
          <p:cNvPr id="24" name="Rectangle 3075">
            <a:extLst>
              <a:ext uri="{FF2B5EF4-FFF2-40B4-BE49-F238E27FC236}">
                <a16:creationId xmlns:a16="http://schemas.microsoft.com/office/drawing/2014/main" id="{26030E38-FAAC-169A-D92C-52B7274DD985}"/>
              </a:ext>
            </a:extLst>
          </p:cNvPr>
          <p:cNvSpPr txBox="1">
            <a:spLocks noChangeArrowheads="1"/>
          </p:cNvSpPr>
          <p:nvPr/>
        </p:nvSpPr>
        <p:spPr bwMode="auto">
          <a:xfrm>
            <a:off x="457200" y="3733800"/>
            <a:ext cx="43434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40000"/>
              </a:spcBef>
            </a:pPr>
            <a:r>
              <a:rPr lang="en-US" altLang="en-US"/>
              <a:t>D/A Converter</a:t>
            </a:r>
          </a:p>
          <a:p>
            <a:pPr lvl="1">
              <a:lnSpc>
                <a:spcPct val="90000"/>
              </a:lnSpc>
              <a:buFontTx/>
              <a:buNone/>
            </a:pPr>
            <a:r>
              <a:rPr lang="en-US" altLang="en-US"/>
              <a:t>Lowpass filter has</a:t>
            </a:r>
            <a:br>
              <a:rPr lang="en-US" altLang="en-US"/>
            </a:br>
            <a:r>
              <a:rPr lang="en-US" altLang="en-US"/>
              <a:t>stopband frequency</a:t>
            </a:r>
            <a:br>
              <a:rPr lang="en-US" altLang="en-US"/>
            </a:br>
            <a:r>
              <a:rPr lang="en-US" altLang="en-US"/>
              <a:t>of ½ </a:t>
            </a:r>
            <a:r>
              <a:rPr lang="en-US" altLang="en-US" i="1"/>
              <a:t>f</a:t>
            </a:r>
            <a:r>
              <a:rPr lang="en-US" altLang="en-US" i="1" baseline="-25000"/>
              <a:t>s </a:t>
            </a:r>
            <a:r>
              <a:rPr lang="en-US" altLang="en-US"/>
              <a:t>or less</a:t>
            </a:r>
            <a:endParaRPr lang="en-US" altLang="en-US" i="1" baseline="-25000"/>
          </a:p>
          <a:p>
            <a:pPr lvl="1">
              <a:lnSpc>
                <a:spcPct val="90000"/>
              </a:lnSpc>
              <a:buFontTx/>
              <a:buNone/>
            </a:pPr>
            <a:r>
              <a:rPr lang="en-US" altLang="en-US"/>
              <a:t>Discrete-to-continuous</a:t>
            </a:r>
            <a:br>
              <a:rPr lang="en-US" altLang="en-US"/>
            </a:br>
            <a:r>
              <a:rPr lang="en-US" altLang="en-US"/>
              <a:t>conversion could be as</a:t>
            </a:r>
            <a:br>
              <a:rPr lang="en-US" altLang="en-US"/>
            </a:br>
            <a:r>
              <a:rPr lang="en-US" altLang="en-US"/>
              <a:t>simple as sample and hold</a:t>
            </a:r>
            <a:endParaRPr lang="en-US" altLang="en-US" sz="20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Number Placeholder 3">
            <a:extLst>
              <a:ext uri="{FF2B5EF4-FFF2-40B4-BE49-F238E27FC236}">
                <a16:creationId xmlns:a16="http://schemas.microsoft.com/office/drawing/2014/main" id="{7CAD2DB1-96B9-05FB-F984-30547BEE43A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4CD3936B-4838-084B-ACD0-98BF58EA2F4A}" type="slidenum">
              <a:rPr lang="en-US" altLang="en-US" sz="1400" b="0" smtClean="0">
                <a:solidFill>
                  <a:schemeClr val="tx1"/>
                </a:solidFill>
              </a:rPr>
              <a:pPr>
                <a:spcBef>
                  <a:spcPct val="0"/>
                </a:spcBef>
                <a:buClrTx/>
                <a:buFontTx/>
                <a:buNone/>
              </a:pPr>
              <a:t>8</a:t>
            </a:fld>
            <a:endParaRPr lang="en-US" altLang="en-US" sz="1400" b="0">
              <a:solidFill>
                <a:schemeClr val="tx1"/>
              </a:solidFill>
            </a:endParaRPr>
          </a:p>
        </p:txBody>
      </p:sp>
      <p:grpSp>
        <p:nvGrpSpPr>
          <p:cNvPr id="22530" name="Group 16">
            <a:extLst>
              <a:ext uri="{FF2B5EF4-FFF2-40B4-BE49-F238E27FC236}">
                <a16:creationId xmlns:a16="http://schemas.microsoft.com/office/drawing/2014/main" id="{61987767-7DB5-2941-2667-B4520EE1BE74}"/>
              </a:ext>
            </a:extLst>
          </p:cNvPr>
          <p:cNvGrpSpPr>
            <a:grpSpLocks/>
          </p:cNvGrpSpPr>
          <p:nvPr/>
        </p:nvGrpSpPr>
        <p:grpSpPr bwMode="auto">
          <a:xfrm>
            <a:off x="909638" y="1447800"/>
            <a:ext cx="7121525" cy="4343400"/>
            <a:chOff x="912" y="1008"/>
            <a:chExt cx="4486" cy="2736"/>
          </a:xfrm>
        </p:grpSpPr>
        <p:pic>
          <p:nvPicPr>
            <p:cNvPr id="22533" name="Picture 4" descr="slide1_1">
              <a:extLst>
                <a:ext uri="{FF2B5EF4-FFF2-40B4-BE49-F238E27FC236}">
                  <a16:creationId xmlns:a16="http://schemas.microsoft.com/office/drawing/2014/main" id="{7FF0F53C-A23D-E3E8-D88C-BF12116A93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 y="1232"/>
              <a:ext cx="2503"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descr="slide1_2">
              <a:extLst>
                <a:ext uri="{FF2B5EF4-FFF2-40B4-BE49-F238E27FC236}">
                  <a16:creationId xmlns:a16="http://schemas.microsoft.com/office/drawing/2014/main" id="{1753E7E7-C645-73E3-4C72-C5CADFA717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 y="1008"/>
              <a:ext cx="1510" cy="1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6" descr="slide1-3">
              <a:extLst>
                <a:ext uri="{FF2B5EF4-FFF2-40B4-BE49-F238E27FC236}">
                  <a16:creationId xmlns:a16="http://schemas.microsoft.com/office/drawing/2014/main" id="{2D3D0465-8170-1BC0-689E-A479588C0B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2" y="2576"/>
              <a:ext cx="2848" cy="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7" descr="slide1_4">
              <a:extLst>
                <a:ext uri="{FF2B5EF4-FFF2-40B4-BE49-F238E27FC236}">
                  <a16:creationId xmlns:a16="http://schemas.microsoft.com/office/drawing/2014/main" id="{FF7DAF57-4D90-97C7-3B3E-267306EF94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8" y="2397"/>
              <a:ext cx="1381" cy="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Text Box 8">
              <a:extLst>
                <a:ext uri="{FF2B5EF4-FFF2-40B4-BE49-F238E27FC236}">
                  <a16:creationId xmlns:a16="http://schemas.microsoft.com/office/drawing/2014/main" id="{EBF11BB4-705F-45D7-1532-D577C3C63812}"/>
                </a:ext>
              </a:extLst>
            </p:cNvPr>
            <p:cNvSpPr txBox="1">
              <a:spLocks noChangeArrowheads="1"/>
            </p:cNvSpPr>
            <p:nvPr/>
          </p:nvSpPr>
          <p:spPr bwMode="auto">
            <a:xfrm>
              <a:off x="2048" y="2128"/>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2400" b="0">
                  <a:solidFill>
                    <a:schemeClr val="tx1"/>
                  </a:solidFill>
                </a:rPr>
                <a:t>A</a:t>
              </a:r>
            </a:p>
          </p:txBody>
        </p:sp>
        <p:sp>
          <p:nvSpPr>
            <p:cNvPr id="22538" name="Text Box 9">
              <a:extLst>
                <a:ext uri="{FF2B5EF4-FFF2-40B4-BE49-F238E27FC236}">
                  <a16:creationId xmlns:a16="http://schemas.microsoft.com/office/drawing/2014/main" id="{500A5B77-7F15-F688-6B76-121ED15EDCFD}"/>
                </a:ext>
              </a:extLst>
            </p:cNvPr>
            <p:cNvSpPr txBox="1">
              <a:spLocks noChangeArrowheads="1"/>
            </p:cNvSpPr>
            <p:nvPr/>
          </p:nvSpPr>
          <p:spPr bwMode="auto">
            <a:xfrm>
              <a:off x="4556" y="2173"/>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2400" b="0">
                  <a:solidFill>
                    <a:schemeClr val="tx1"/>
                  </a:solidFill>
                </a:rPr>
                <a:t>B</a:t>
              </a:r>
            </a:p>
          </p:txBody>
        </p:sp>
        <p:sp>
          <p:nvSpPr>
            <p:cNvPr id="22539" name="Text Box 10">
              <a:extLst>
                <a:ext uri="{FF2B5EF4-FFF2-40B4-BE49-F238E27FC236}">
                  <a16:creationId xmlns:a16="http://schemas.microsoft.com/office/drawing/2014/main" id="{294E3030-41E7-45E9-30D7-E721471D66B4}"/>
                </a:ext>
              </a:extLst>
            </p:cNvPr>
            <p:cNvSpPr txBox="1">
              <a:spLocks noChangeArrowheads="1"/>
            </p:cNvSpPr>
            <p:nvPr/>
          </p:nvSpPr>
          <p:spPr bwMode="auto">
            <a:xfrm>
              <a:off x="2092" y="3427"/>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2400" b="0">
                  <a:solidFill>
                    <a:schemeClr val="tx1"/>
                  </a:solidFill>
                </a:rPr>
                <a:t>C</a:t>
              </a:r>
            </a:p>
          </p:txBody>
        </p:sp>
        <p:sp>
          <p:nvSpPr>
            <p:cNvPr id="22540" name="Text Box 11">
              <a:extLst>
                <a:ext uri="{FF2B5EF4-FFF2-40B4-BE49-F238E27FC236}">
                  <a16:creationId xmlns:a16="http://schemas.microsoft.com/office/drawing/2014/main" id="{073E2DBC-A7BF-85D9-CB26-5172C8611A84}"/>
                </a:ext>
              </a:extLst>
            </p:cNvPr>
            <p:cNvSpPr txBox="1">
              <a:spLocks noChangeArrowheads="1"/>
            </p:cNvSpPr>
            <p:nvPr/>
          </p:nvSpPr>
          <p:spPr bwMode="auto">
            <a:xfrm>
              <a:off x="4560" y="3456"/>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2400" b="0">
                  <a:solidFill>
                    <a:schemeClr val="tx1"/>
                  </a:solidFill>
                </a:rPr>
                <a:t>D</a:t>
              </a:r>
            </a:p>
          </p:txBody>
        </p:sp>
      </p:grpSp>
      <p:sp>
        <p:nvSpPr>
          <p:cNvPr id="22531" name="Text Box 12">
            <a:extLst>
              <a:ext uri="{FF2B5EF4-FFF2-40B4-BE49-F238E27FC236}">
                <a16:creationId xmlns:a16="http://schemas.microsoft.com/office/drawing/2014/main" id="{C9196751-A883-0F42-99CB-B7277074D836}"/>
              </a:ext>
            </a:extLst>
          </p:cNvPr>
          <p:cNvSpPr txBox="1">
            <a:spLocks noChangeArrowheads="1"/>
          </p:cNvSpPr>
          <p:nvPr/>
        </p:nvSpPr>
        <p:spPr bwMode="auto">
          <a:xfrm>
            <a:off x="762000" y="5711825"/>
            <a:ext cx="7391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Pohlmann Fig. 3-5</a:t>
            </a:r>
            <a:r>
              <a:rPr lang="en-US" altLang="en-US" sz="1600" b="0">
                <a:solidFill>
                  <a:schemeClr val="tx1"/>
                </a:solidFill>
              </a:rPr>
              <a:t> Two examples of passive Chebyshev lowpass filters and their frequency responses. A. A passive low-order filter schematic. B. Low-order filter frequency response. C. Attenuation to -90 dB is obtained by adding sections to</a:t>
            </a:r>
            <a:br>
              <a:rPr lang="en-US" altLang="en-US" sz="1600" b="0">
                <a:solidFill>
                  <a:schemeClr val="tx1"/>
                </a:solidFill>
              </a:rPr>
            </a:br>
            <a:r>
              <a:rPr lang="en-US" altLang="en-US" sz="1600" b="0">
                <a:solidFill>
                  <a:schemeClr val="tx1"/>
                </a:solidFill>
              </a:rPr>
              <a:t>increase the filter’s order.  D. Steepness of slope and depth of attenuation are improved.</a:t>
            </a:r>
          </a:p>
        </p:txBody>
      </p:sp>
      <p:sp>
        <p:nvSpPr>
          <p:cNvPr id="22532" name="Rectangle 17">
            <a:extLst>
              <a:ext uri="{FF2B5EF4-FFF2-40B4-BE49-F238E27FC236}">
                <a16:creationId xmlns:a16="http://schemas.microsoft.com/office/drawing/2014/main" id="{53CCB676-883B-0247-B0B2-57574580E4E0}"/>
              </a:ext>
            </a:extLst>
          </p:cNvPr>
          <p:cNvSpPr>
            <a:spLocks noGrp="1" noChangeArrowheads="1"/>
          </p:cNvSpPr>
          <p:nvPr>
            <p:ph type="title"/>
          </p:nvPr>
        </p:nvSpPr>
        <p:spPr/>
        <p:txBody>
          <a:bodyPr/>
          <a:lstStyle/>
          <a:p>
            <a:r>
              <a:rPr lang="en-US" altLang="en-US">
                <a:ea typeface="ＭＳ Ｐゴシック" panose="020B0600070205080204" pitchFamily="34" charset="-128"/>
              </a:rPr>
              <a:t>Cost of Multibit Conversion Part I:</a:t>
            </a:r>
            <a:br>
              <a:rPr lang="en-US" altLang="en-US">
                <a:ea typeface="ＭＳ Ｐゴシック" panose="020B0600070205080204" pitchFamily="34" charset="-128"/>
              </a:rPr>
            </a:br>
            <a:r>
              <a:rPr lang="en-US" altLang="en-US">
                <a:ea typeface="ＭＳ Ｐゴシック" panose="020B0600070205080204" pitchFamily="34" charset="-128"/>
              </a:rPr>
              <a:t>Brickwall Analog Filters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Number Placeholder 3">
            <a:extLst>
              <a:ext uri="{FF2B5EF4-FFF2-40B4-BE49-F238E27FC236}">
                <a16:creationId xmlns:a16="http://schemas.microsoft.com/office/drawing/2014/main" id="{4BD1CFC8-A6AB-EAF0-CB9E-1FE9B3ECB4A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400" b="0">
                <a:solidFill>
                  <a:schemeClr val="tx1"/>
                </a:solidFill>
              </a:rPr>
              <a:t>10 - </a:t>
            </a:r>
            <a:fld id="{A9C0F42B-9B19-9B4E-8A55-C03CD16D4366}" type="slidenum">
              <a:rPr lang="en-US" altLang="en-US" sz="1400" b="0" smtClean="0">
                <a:solidFill>
                  <a:schemeClr val="tx1"/>
                </a:solidFill>
              </a:rPr>
              <a:pPr>
                <a:spcBef>
                  <a:spcPct val="0"/>
                </a:spcBef>
                <a:buClrTx/>
                <a:buFontTx/>
                <a:buNone/>
              </a:pPr>
              <a:t>9</a:t>
            </a:fld>
            <a:endParaRPr lang="en-US" altLang="en-US" sz="1400" b="0">
              <a:solidFill>
                <a:schemeClr val="tx1"/>
              </a:solidFill>
            </a:endParaRPr>
          </a:p>
        </p:txBody>
      </p:sp>
      <p:pic>
        <p:nvPicPr>
          <p:cNvPr id="23554" name="Picture 3" descr="slide2_1">
            <a:extLst>
              <a:ext uri="{FF2B5EF4-FFF2-40B4-BE49-F238E27FC236}">
                <a16:creationId xmlns:a16="http://schemas.microsoft.com/office/drawing/2014/main" id="{23E96AD5-84E9-7B53-6233-4722FFFA9A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76400"/>
            <a:ext cx="57912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4">
            <a:extLst>
              <a:ext uri="{FF2B5EF4-FFF2-40B4-BE49-F238E27FC236}">
                <a16:creationId xmlns:a16="http://schemas.microsoft.com/office/drawing/2014/main" id="{307A87A1-D523-2A81-804D-EE95436EAD25}"/>
              </a:ext>
            </a:extLst>
          </p:cNvPr>
          <p:cNvSpPr txBox="1">
            <a:spLocks noChangeArrowheads="1"/>
          </p:cNvSpPr>
          <p:nvPr/>
        </p:nvSpPr>
        <p:spPr bwMode="auto">
          <a:xfrm>
            <a:off x="1600200" y="5819775"/>
            <a:ext cx="6705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CC"/>
              </a:buClr>
              <a:buChar char="•"/>
              <a:defRPr sz="2800" b="1">
                <a:solidFill>
                  <a:srgbClr val="CC00CC"/>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sz="24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b="1">
                <a:solidFill>
                  <a:srgbClr val="6600FF"/>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en-US" sz="1600">
                <a:solidFill>
                  <a:schemeClr val="tx1"/>
                </a:solidFill>
              </a:rPr>
              <a:t>Pohlmann Fig. 4-3 </a:t>
            </a:r>
            <a:r>
              <a:rPr lang="en-US" altLang="en-US" sz="1600" b="0">
                <a:solidFill>
                  <a:schemeClr val="tx1"/>
                </a:solidFill>
              </a:rPr>
              <a:t>An example of a low-level linearity measurement of a D/A converter showing increasing non-linearity with decreasing amplitude.</a:t>
            </a:r>
          </a:p>
        </p:txBody>
      </p:sp>
      <p:sp>
        <p:nvSpPr>
          <p:cNvPr id="23556" name="Rectangle 6">
            <a:extLst>
              <a:ext uri="{FF2B5EF4-FFF2-40B4-BE49-F238E27FC236}">
                <a16:creationId xmlns:a16="http://schemas.microsoft.com/office/drawing/2014/main" id="{920604C2-B5C6-8239-ABDF-45803EFD50F9}"/>
              </a:ext>
            </a:extLst>
          </p:cNvPr>
          <p:cNvSpPr>
            <a:spLocks noGrp="1" noChangeArrowheads="1"/>
          </p:cNvSpPr>
          <p:nvPr>
            <p:ph type="title"/>
          </p:nvPr>
        </p:nvSpPr>
        <p:spPr/>
        <p:txBody>
          <a:bodyPr/>
          <a:lstStyle/>
          <a:p>
            <a:r>
              <a:rPr lang="en-US" altLang="en-US">
                <a:ea typeface="ＭＳ Ｐゴシック" panose="020B0600070205080204" pitchFamily="34" charset="-128"/>
              </a:rPr>
              <a:t>Cost of Multibit Conversion Part II:</a:t>
            </a:r>
            <a:br>
              <a:rPr lang="en-US" altLang="en-US">
                <a:ea typeface="ＭＳ Ｐゴシック" panose="020B0600070205080204" pitchFamily="34" charset="-128"/>
              </a:rPr>
            </a:br>
            <a:r>
              <a:rPr lang="en-US" altLang="en-US">
                <a:ea typeface="ＭＳ Ｐゴシック" panose="020B0600070205080204" pitchFamily="34" charset="-128"/>
              </a:rPr>
              <a:t>Low- Level Linearity</a:t>
            </a:r>
          </a:p>
        </p:txBody>
      </p:sp>
    </p:spTree>
  </p:cSld>
  <p:clrMapOvr>
    <a:masterClrMapping/>
  </p:clrMapOvr>
</p:sld>
</file>

<file path=ppt/theme/theme1.xml><?xml version="1.0" encoding="utf-8"?>
<a:theme xmlns:a="http://schemas.openxmlformats.org/drawingml/2006/main" name="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Designs\Dads Tie.pot</Template>
  <TotalTime>1103</TotalTime>
  <Words>1366</Words>
  <Application>Microsoft Macintosh PowerPoint</Application>
  <PresentationFormat>On-screen Show (4:3)</PresentationFormat>
  <Paragraphs>192</Paragraphs>
  <Slides>16</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ＭＳ Ｐゴシック</vt:lpstr>
      <vt:lpstr>Arial</vt:lpstr>
      <vt:lpstr>Symbol</vt:lpstr>
      <vt:lpstr>Times New Roman</vt:lpstr>
      <vt:lpstr>Dads Tie</vt:lpstr>
      <vt:lpstr>Equation</vt:lpstr>
      <vt:lpstr>Data Conversion</vt:lpstr>
      <vt:lpstr>Image Halftoning</vt:lpstr>
      <vt:lpstr>Image Halftoning</vt:lpstr>
      <vt:lpstr>Digital Halftoning Methods</vt:lpstr>
      <vt:lpstr>Screening (Masking) Methods</vt:lpstr>
      <vt:lpstr>Grayscale Error Diffusion</vt:lpstr>
      <vt:lpstr>Old-Style A/D and D/A Converters</vt:lpstr>
      <vt:lpstr>Cost of Multibit Conversion Part I: Brickwall Analog Filters</vt:lpstr>
      <vt:lpstr>Cost of Multibit Conversion Part II: Low- Level Linearity</vt:lpstr>
      <vt:lpstr>Solutions</vt:lpstr>
      <vt:lpstr>Solution 1: Oversampling</vt:lpstr>
      <vt:lpstr>Solution 2: Add Dither</vt:lpstr>
      <vt:lpstr>Time Domain Effect of Dither</vt:lpstr>
      <vt:lpstr>Frequency Domain Effect of Dither</vt:lpstr>
      <vt:lpstr>Solution 3: Noise Shaping</vt:lpstr>
      <vt:lpstr>Putting It All Together</vt:lpstr>
    </vt:vector>
  </TitlesOfParts>
  <Company>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ming</dc:creator>
  <cp:lastModifiedBy>Brian Evans</cp:lastModifiedBy>
  <cp:revision>186</cp:revision>
  <cp:lastPrinted>2019-07-06T01:43:29Z</cp:lastPrinted>
  <dcterms:created xsi:type="dcterms:W3CDTF">2000-08-26T18:17:32Z</dcterms:created>
  <dcterms:modified xsi:type="dcterms:W3CDTF">2025-01-11T04:22:41Z</dcterms:modified>
</cp:coreProperties>
</file>