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2" r:id="rId3"/>
    <p:sldId id="292" r:id="rId4"/>
    <p:sldId id="275" r:id="rId5"/>
    <p:sldId id="279" r:id="rId6"/>
    <p:sldId id="296" r:id="rId7"/>
    <p:sldId id="259" r:id="rId8"/>
    <p:sldId id="297" r:id="rId9"/>
    <p:sldId id="300" r:id="rId10"/>
    <p:sldId id="280" r:id="rId11"/>
    <p:sldId id="276" r:id="rId12"/>
    <p:sldId id="298" r:id="rId13"/>
    <p:sldId id="299" r:id="rId14"/>
    <p:sldId id="283" r:id="rId15"/>
    <p:sldId id="293" r:id="rId16"/>
    <p:sldId id="294" r:id="rId1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94605"/>
  </p:normalViewPr>
  <p:slideViewPr>
    <p:cSldViewPr>
      <p:cViewPr varScale="1">
        <p:scale>
          <a:sx n="107" d="100"/>
          <a:sy n="107" d="100"/>
        </p:scale>
        <p:origin x="65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4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1358" y="-6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>
            <a:extLst>
              <a:ext uri="{FF2B5EF4-FFF2-40B4-BE49-F238E27FC236}">
                <a16:creationId xmlns:a16="http://schemas.microsoft.com/office/drawing/2014/main" id="{5B44ABCC-62D1-FC4F-AD65-6E61DB4710A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59" name="Rectangle 3">
            <a:extLst>
              <a:ext uri="{FF2B5EF4-FFF2-40B4-BE49-F238E27FC236}">
                <a16:creationId xmlns:a16="http://schemas.microsoft.com/office/drawing/2014/main" id="{8E214CC3-9DAC-0840-9EAA-11F36B649D9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0" name="Rectangle 4">
            <a:extLst>
              <a:ext uri="{FF2B5EF4-FFF2-40B4-BE49-F238E27FC236}">
                <a16:creationId xmlns:a16="http://schemas.microsoft.com/office/drawing/2014/main" id="{0E4F5F36-D9C7-2D40-8EF2-5028F734924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4 Sampling &amp; Aliasing</a:t>
            </a:r>
          </a:p>
        </p:txBody>
      </p:sp>
      <p:sp>
        <p:nvSpPr>
          <p:cNvPr id="198661" name="Rectangle 5">
            <a:extLst>
              <a:ext uri="{FF2B5EF4-FFF2-40B4-BE49-F238E27FC236}">
                <a16:creationId xmlns:a16="http://schemas.microsoft.com/office/drawing/2014/main" id="{750AF763-094B-8843-917F-F238701A050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5673CB-7FE9-B54E-A697-7582B7BB95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933F3561-9648-C742-86F8-6DE9E599ECB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196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542E9711-6B7B-AD45-862A-3C14723C536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02088" y="0"/>
            <a:ext cx="3001962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FB63860-CF64-9F45-9A88-5645CE0C7C3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688975"/>
            <a:ext cx="4679950" cy="3509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9" name="Rectangle 5">
            <a:extLst>
              <a:ext uri="{FF2B5EF4-FFF2-40B4-BE49-F238E27FC236}">
                <a16:creationId xmlns:a16="http://schemas.microsoft.com/office/drawing/2014/main" id="{AB7B61AE-82FC-5E4E-87E4-4290575A738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27538"/>
            <a:ext cx="5156200" cy="41957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3430" name="Rectangle 6">
            <a:extLst>
              <a:ext uri="{FF2B5EF4-FFF2-40B4-BE49-F238E27FC236}">
                <a16:creationId xmlns:a16="http://schemas.microsoft.com/office/drawing/2014/main" id="{271E73A3-830C-F947-B152-35B87AD4996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0196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4 Sampling &amp; Aliasing</a:t>
            </a:r>
          </a:p>
        </p:txBody>
      </p:sp>
      <p:sp>
        <p:nvSpPr>
          <p:cNvPr id="103431" name="Rectangle 7">
            <a:extLst>
              <a:ext uri="{FF2B5EF4-FFF2-40B4-BE49-F238E27FC236}">
                <a16:creationId xmlns:a16="http://schemas.microsoft.com/office/drawing/2014/main" id="{E8F4BA93-8D1D-5E4B-B224-DD6DB055A6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2088" y="8855075"/>
            <a:ext cx="3001962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D846B35-5A2D-C542-B5A6-0A0BA72D0A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E4B38C09-A8B4-8B47-A25D-14D135DBEA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43574BFE-9B89-7243-A615-BA0358A31904}" type="slidenum">
              <a:rPr lang="en-US" altLang="en-US" sz="1200" smtClean="0"/>
              <a:pPr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5C5E9EF5-99B1-1140-B0EC-4A11C622F4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D094A13-3FC6-C04B-A4AF-0FFE9CA2DD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A1954D-0723-4541-B509-A60CE761159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4 Sampling &amp; Aliasing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6F9576B4-E859-0D44-AF66-A19B6F9E1D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100EBA8F-4176-E443-9116-6C8C9F6C53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A594D-E242-C647-ADB2-DF47ADFBCC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4 Sampling &amp; Aliasing</a:t>
            </a:r>
          </a:p>
        </p:txBody>
      </p:sp>
      <p:sp>
        <p:nvSpPr>
          <p:cNvPr id="34820" name="Slide Number Placeholder 4">
            <a:extLst>
              <a:ext uri="{FF2B5EF4-FFF2-40B4-BE49-F238E27FC236}">
                <a16:creationId xmlns:a16="http://schemas.microsoft.com/office/drawing/2014/main" id="{2350F016-4DA5-3D48-A999-4B299EF02B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FE5EFA-341D-2F49-ABA6-B19E8C76066E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229518E9-59D6-804D-84B0-AE52EECB23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AF999816-FE97-EF42-AA84-0EF033CCD3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085EDF9E-3647-C249-B720-ECE6DC4DD6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03B61AA-CA8D-E847-9CF2-94F6055F7C30}" type="slidenum">
              <a:rPr lang="en-US" altLang="en-US" sz="1200" smtClean="0"/>
              <a:pPr/>
              <a:t>16</a:t>
            </a:fld>
            <a:endParaRPr lang="en-US" altLang="en-US" sz="12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453141-DB20-884D-AD3D-33A8FBB3E7C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4 Sampling &amp; Aliasing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>
            <a:extLst>
              <a:ext uri="{FF2B5EF4-FFF2-40B4-BE49-F238E27FC236}">
                <a16:creationId xmlns:a16="http://schemas.microsoft.com/office/drawing/2014/main" id="{066528A8-177B-894C-BCD0-928D6E064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US" altLang="en-US" sz="2800" b="1" dirty="0">
                <a:solidFill>
                  <a:srgbClr val="CC00CC"/>
                </a:solidFill>
                <a:ea typeface="+mn-ea"/>
              </a:rPr>
              <a:t>Prof. Brian L. Evans and Mr. Dan </a:t>
            </a:r>
            <a:r>
              <a:rPr lang="en-US" altLang="en-US" sz="2800" b="1" dirty="0" err="1">
                <a:solidFill>
                  <a:srgbClr val="CC00CC"/>
                </a:solidFill>
                <a:ea typeface="+mn-ea"/>
              </a:rPr>
              <a:t>Jacobellis</a:t>
            </a:r>
            <a:endParaRPr lang="en-US" altLang="en-US" sz="2800" b="1" dirty="0">
              <a:solidFill>
                <a:srgbClr val="CC00CC"/>
              </a:solidFill>
              <a:ea typeface="+mn-ea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 dirty="0">
                <a:solidFill>
                  <a:srgbClr val="CC00CC"/>
                </a:solidFill>
                <a:ea typeface="+mn-ea"/>
              </a:rPr>
              <a:t>Dept. of Electrical and Computer Engineering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 dirty="0">
                <a:solidFill>
                  <a:srgbClr val="CC00CC"/>
                </a:solidFill>
                <a:ea typeface="+mn-ea"/>
              </a:rPr>
              <a:t>The University of Texas at Austin</a:t>
            </a:r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1AD89CF0-10F0-994D-85D2-646320FFB4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5943600"/>
            <a:ext cx="91440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2000" i="1">
                <a:solidFill>
                  <a:srgbClr val="CC00CC"/>
                </a:solidFill>
                <a:ea typeface="+mn-ea"/>
              </a:rPr>
              <a:t>Lecture 4                     http://www.ece.utexas.edu/~bevans/courses/realtime</a:t>
            </a:r>
          </a:p>
        </p:txBody>
      </p:sp>
      <p:sp>
        <p:nvSpPr>
          <p:cNvPr id="5" name="Text Box 21">
            <a:extLst>
              <a:ext uri="{FF2B5EF4-FFF2-40B4-BE49-F238E27FC236}">
                <a16:creationId xmlns:a16="http://schemas.microsoft.com/office/drawing/2014/main" id="{5C9B2B1A-2D57-4546-AE0C-69341CA91BB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i="1" dirty="0">
                <a:ea typeface="+mn-ea"/>
              </a:rPr>
              <a:t>ECE 445S Real-Time Digital Signal Processing Lab           Spring 2025</a:t>
            </a:r>
            <a:endParaRPr lang="en-US" altLang="en-US" dirty="0">
              <a:ea typeface="+mn-ea"/>
            </a:endParaRP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2133600"/>
            <a:ext cx="8226425" cy="685800"/>
          </a:xfr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89442271-FC45-5A45-9890-F26D91EBBD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A9488CD-6F45-DB4C-A658-3A16F1C3F0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C087E120-6C33-0F44-9E95-981CA3397C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226CC-5A88-124A-B1C1-EB7FA4043D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863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1D6357-BC72-084A-ABC8-5ED33D1435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15578C-4D9F-1D46-AFF6-A3C50B3068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C244F3-C46D-6F46-A006-7EFBE70B28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3E782E93-9BF8-5A42-B92F-6FB7D75BDC1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82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751619-C947-A542-BAE1-E4CD95200C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61D79E8-E2C4-8044-8DC6-0E0D871519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6448B1-A5DA-8C4F-934A-C70F94F71B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E70822EF-052D-FA40-ABF1-37E60D8A9E4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28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4C65B5-EB8E-7D4F-AB68-31E3998E23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CBA9CF-0B91-F14A-A006-C5FFBC99F9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A7C95EC-94D8-014C-8314-56B876CBF7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CBF7C3BF-FE2E-034C-80F8-2A1F5647753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551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A6CA395-4B9B-354D-8E12-763BD2A5A3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CE71B7-0318-1F43-A501-8B3E6D942D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691A964-F91A-2E4B-8C74-B7651AC1C7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6967195F-12ED-3E4C-8D91-84F7F1FFAD3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93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7262E7-ADF6-FD45-8AAA-321A423637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6E6C1F-FAE0-EC44-91AA-4DDD2927BD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A14E20-E2AD-5E4F-BA0A-810A940187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2C086D87-2596-A945-A70A-90A14A9F278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2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EBBA38-9745-7E4C-8C84-E23100EB0D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21A63F7-5CF8-F242-BD52-26B0B45D12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9AEC946-BC57-CB48-A814-948BE8BB97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F53AFC11-BE5A-7640-BBA2-A8B8D0774ED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699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F64FD65-85A4-8F44-A4EB-C7274F40FF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FEB49A5-E79E-944A-8E13-530600431B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6ECBBDC-F7C6-314F-B661-34F8C0E003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EEA3D53F-C987-3F4F-9232-1376AECB787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328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350376A-26B2-AD43-BD44-4B4F83691C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440A0E3-DA51-D94B-BC81-8B4A1858EB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DA26046-EBD6-E24D-B68A-62938263CC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9D297412-D4EB-E547-808F-A3873A27883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3216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669D82-27F5-0D48-A2E3-F54B7210DD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E31A69-92A0-0742-A84C-42418E79C8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F110E5-3613-6848-B859-08DAB3073B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80C06848-6986-094C-B3B0-7A7E87DE5A8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312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751EC6-4D22-B945-B897-FE3F25081D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F11A03-1FD4-4F40-9D57-DD31127E47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F964EC-E404-1747-8339-6C1CEA858E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4 - </a:t>
            </a:r>
            <a:fld id="{40838676-1A1C-9549-B28D-F0F4D3FCF13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024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3FC21E5-7564-224A-AB4C-F30C2D5197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2AB3C31-450A-954F-8A5A-B4E60560C7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6A26A74-5BEC-5440-9386-51D24C86638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BC1AE2D-F9C4-8746-9166-773191582E2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17CFFE1-9BA1-C744-A8AB-70EC794EE4B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 altLang="en-US"/>
              <a:t>4 - </a:t>
            </a:r>
            <a:fld id="{73F423DC-5F94-3C41-B677-21C2778A4E4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users.ece.utexas.edu/~bevans/courses/realtime/lectures/07_Interpolation/interpdemo.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9.emf"/><Relationship Id="rId7" Type="http://schemas.openxmlformats.org/officeDocument/2006/relationships/image" Target="../media/image11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ddit.com/r/reddit.com/comments/in2rc/guitar_string_oscillations_captured_on_video/" TargetMode="External"/><Relationship Id="rId3" Type="http://schemas.openxmlformats.org/officeDocument/2006/relationships/image" Target="../media/image14.jpeg"/><Relationship Id="rId7" Type="http://schemas.openxmlformats.org/officeDocument/2006/relationships/hyperlink" Target="http://users.ece.utexas.edu/~bevans/papers/2012/rollin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TKF6nFzpHBU" TargetMode="External"/><Relationship Id="rId5" Type="http://schemas.openxmlformats.org/officeDocument/2006/relationships/hyperlink" Target="http://www.youtube.com/watch?v=j7pwP_aM-4U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dspfirst.gatech.edu/chapters/04samplin/demos/recon/index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7">
            <a:extLst>
              <a:ext uri="{FF2B5EF4-FFF2-40B4-BE49-F238E27FC236}">
                <a16:creationId xmlns:a16="http://schemas.microsoft.com/office/drawing/2014/main" id="{0CD99537-78FD-F944-8F9C-ADADC799844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b="1">
                <a:ea typeface="ＭＳ Ｐゴシック" panose="020B0600070205080204" pitchFamily="34" charset="-128"/>
              </a:rPr>
              <a:t>Sampling and Aliasing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Sampling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1524000"/>
          </a:xfrm>
        </p:spPr>
        <p:txBody>
          <a:bodyPr/>
          <a:lstStyle/>
          <a:p>
            <a:r>
              <a:rPr lang="en-US" dirty="0" err="1"/>
              <a:t>Upsampling</a:t>
            </a:r>
            <a:r>
              <a:rPr lang="en-US" dirty="0"/>
              <a:t> by </a:t>
            </a:r>
            <a:r>
              <a:rPr lang="en-US" i="1" dirty="0"/>
              <a:t>L</a:t>
            </a:r>
          </a:p>
          <a:p>
            <a:pPr marL="457200" lvl="1" indent="0">
              <a:buNone/>
            </a:pPr>
            <a:r>
              <a:rPr lang="en-US" dirty="0"/>
              <a:t>Copies input sample to output and appends </a:t>
            </a:r>
            <a:r>
              <a:rPr lang="en-US" i="1" dirty="0"/>
              <a:t>L</a:t>
            </a:r>
            <a:r>
              <a:rPr lang="en-US" dirty="0"/>
              <a:t>-1 zeros</a:t>
            </a:r>
          </a:p>
          <a:p>
            <a:pPr marL="457200" lvl="1" indent="0">
              <a:buNone/>
            </a:pPr>
            <a:r>
              <a:rPr lang="en-US" dirty="0"/>
              <a:t>Output has </a:t>
            </a:r>
            <a:r>
              <a:rPr lang="en-US" i="1" dirty="0"/>
              <a:t>L</a:t>
            </a:r>
            <a:r>
              <a:rPr lang="en-US" dirty="0"/>
              <a:t> times as many samples as input samples</a:t>
            </a:r>
          </a:p>
          <a:p>
            <a:pPr marL="457200" lvl="1" indent="0">
              <a:buNone/>
            </a:pPr>
            <a:r>
              <a:rPr lang="en-US" dirty="0"/>
              <a:t>  </a:t>
            </a:r>
          </a:p>
        </p:txBody>
      </p:sp>
      <p:sp>
        <p:nvSpPr>
          <p:cNvPr id="5" name="AutoShape 5">
            <a:hlinkClick r:id="rId2"/>
          </p:cNvPr>
          <p:cNvSpPr>
            <a:spLocks noChangeArrowheads="1"/>
          </p:cNvSpPr>
          <p:nvPr/>
        </p:nvSpPr>
        <p:spPr bwMode="auto">
          <a:xfrm flipH="1">
            <a:off x="190500" y="3358724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029200" y="2847417"/>
            <a:ext cx="3657600" cy="1038784"/>
            <a:chOff x="5257800" y="2971800"/>
            <a:chExt cx="3657600" cy="1038784"/>
          </a:xfrm>
        </p:grpSpPr>
        <p:sp>
          <p:nvSpPr>
            <p:cNvPr id="6" name="Line 16"/>
            <p:cNvSpPr>
              <a:spLocks noChangeShapeType="1"/>
            </p:cNvSpPr>
            <p:nvPr/>
          </p:nvSpPr>
          <p:spPr bwMode="auto">
            <a:xfrm flipV="1">
              <a:off x="5334000" y="3405871"/>
              <a:ext cx="553544" cy="2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5867400" y="3087841"/>
              <a:ext cx="838200" cy="5847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br>
                <a:rPr lang="en-US" sz="1600" dirty="0"/>
              </a:br>
              <a:endParaRPr lang="en-US" sz="1600" dirty="0"/>
            </a:p>
          </p:txBody>
        </p:sp>
        <p:sp>
          <p:nvSpPr>
            <p:cNvPr id="8" name="Line 20"/>
            <p:cNvSpPr>
              <a:spLocks noChangeShapeType="1"/>
            </p:cNvSpPr>
            <p:nvPr/>
          </p:nvSpPr>
          <p:spPr bwMode="auto">
            <a:xfrm>
              <a:off x="6705600" y="340014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 Box 21"/>
            <p:cNvSpPr txBox="1">
              <a:spLocks noChangeArrowheads="1"/>
            </p:cNvSpPr>
            <p:nvPr/>
          </p:nvSpPr>
          <p:spPr bwMode="auto">
            <a:xfrm>
              <a:off x="7239000" y="3095340"/>
              <a:ext cx="1066800" cy="5847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/>
                <a:t>FIR</a:t>
              </a:r>
              <a:br>
                <a:rPr lang="en-US" sz="1600" dirty="0"/>
              </a:br>
              <a:r>
                <a:rPr lang="en-US" sz="1600" dirty="0"/>
                <a:t>Filter</a:t>
              </a: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6172200" y="317154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6172200" y="3200400"/>
              <a:ext cx="533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/>
                <a:t>6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57800" y="2996367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+mn-lt"/>
                </a:rPr>
                <a:t>x</a:t>
              </a:r>
              <a:r>
                <a:rPr lang="en-US" sz="1600" dirty="0">
                  <a:latin typeface="+mn-lt"/>
                </a:rPr>
                <a:t>[</a:t>
              </a:r>
              <a:r>
                <a:rPr lang="en-US" sz="1600" i="1" dirty="0">
                  <a:latin typeface="+mn-lt"/>
                </a:rPr>
                <a:t>n</a:t>
              </a:r>
              <a:r>
                <a:rPr lang="en-US" sz="1600" dirty="0">
                  <a:latin typeface="+mn-lt"/>
                </a:rPr>
                <a:t>]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38800" y="36576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err="1"/>
                <a:t>Upsampling</a:t>
              </a:r>
              <a:endParaRPr lang="en-US" sz="16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19507" y="367203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Interpolation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29400" y="3000660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+mn-lt"/>
                </a:rPr>
                <a:t>v</a:t>
              </a:r>
              <a:r>
                <a:rPr lang="en-US" sz="1600" dirty="0">
                  <a:latin typeface="+mn-lt"/>
                </a:rPr>
                <a:t>[</a:t>
              </a:r>
              <a:r>
                <a:rPr lang="en-US" sz="1600" i="1" dirty="0">
                  <a:latin typeface="+mn-lt"/>
                </a:rPr>
                <a:t>m</a:t>
              </a:r>
              <a:r>
                <a:rPr lang="en-US" sz="1600" dirty="0">
                  <a:latin typeface="+mn-lt"/>
                </a:rPr>
                <a:t>]</a:t>
              </a:r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>
              <a:off x="8305800" y="340014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05800" y="2971800"/>
              <a:ext cx="6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+mn-lt"/>
                </a:rPr>
                <a:t>y</a:t>
              </a:r>
              <a:r>
                <a:rPr lang="en-US" sz="1600" dirty="0">
                  <a:latin typeface="+mn-lt"/>
                </a:rPr>
                <a:t>[</a:t>
              </a:r>
              <a:r>
                <a:rPr lang="en-US" sz="1600" i="1" dirty="0">
                  <a:latin typeface="+mn-lt"/>
                </a:rPr>
                <a:t>m</a:t>
              </a:r>
              <a:r>
                <a:rPr lang="en-US" sz="1600" dirty="0">
                  <a:latin typeface="+mn-lt"/>
                </a:rPr>
                <a:t>]</a:t>
              </a: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457200" y="2819400"/>
            <a:ext cx="8458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Audio Demonstration</a:t>
            </a:r>
          </a:p>
          <a:p>
            <a:pPr marL="457200" lvl="1" indent="0">
              <a:buFontTx/>
              <a:buNone/>
            </a:pPr>
            <a:r>
              <a:rPr lang="en-US" dirty="0"/>
              <a:t>Plots/plays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which is a</a:t>
            </a:r>
            <a:br>
              <a:rPr lang="en-US" dirty="0"/>
            </a:br>
            <a:r>
              <a:rPr lang="en-US" dirty="0"/>
              <a:t>600 Hz cosine sampled at 8000 Hz</a:t>
            </a:r>
          </a:p>
          <a:p>
            <a:pPr marL="457200" lvl="1" indent="0">
              <a:buFontTx/>
              <a:buNone/>
            </a:pPr>
            <a:r>
              <a:rPr lang="en-US" dirty="0"/>
              <a:t>Plots/plays </a:t>
            </a:r>
            <a:r>
              <a:rPr lang="en-US" i="1" dirty="0"/>
              <a:t>v</a:t>
            </a:r>
            <a:r>
              <a:rPr lang="en-US" dirty="0"/>
              <a:t>[</a:t>
            </a:r>
            <a:r>
              <a:rPr lang="en-US" i="1" dirty="0"/>
              <a:t>m</a:t>
            </a:r>
            <a:r>
              <a:rPr lang="en-US" dirty="0"/>
              <a:t>]: spectrum is spectrum of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plus </a:t>
            </a:r>
            <a:r>
              <a:rPr lang="en-US" i="1" dirty="0"/>
              <a:t>L</a:t>
            </a:r>
            <a:r>
              <a:rPr lang="en-US" dirty="0"/>
              <a:t>-1 replicas</a:t>
            </a:r>
          </a:p>
          <a:p>
            <a:pPr marL="457200" lvl="1" indent="0">
              <a:buFontTx/>
              <a:buNone/>
            </a:pPr>
            <a:r>
              <a:rPr lang="en-US" dirty="0"/>
              <a:t>Interpolation filter fills in inserted zero values in time domain and attenuates replicas in frequency domain due to </a:t>
            </a:r>
            <a:r>
              <a:rPr lang="en-US" dirty="0" err="1"/>
              <a:t>upsampling</a:t>
            </a:r>
            <a:endParaRPr lang="en-US" dirty="0"/>
          </a:p>
          <a:p>
            <a:pPr marL="457200" lvl="1" indent="0">
              <a:buFontTx/>
              <a:buNone/>
            </a:pPr>
            <a:r>
              <a:rPr lang="en-US" dirty="0"/>
              <a:t>Rectangular, triangular and truncated </a:t>
            </a:r>
            <a:r>
              <a:rPr lang="en-US" dirty="0" err="1"/>
              <a:t>sinc</a:t>
            </a:r>
            <a:r>
              <a:rPr lang="en-US" dirty="0"/>
              <a:t> FIR filters used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5E150EB3-A2A1-EFE0-7C5C-EFDA4258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</a:rPr>
              <a:t>4 - </a:t>
            </a:r>
            <a:fld id="{1E1071C3-1E9E-3446-8407-7F8A4DDFFD2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5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5">
            <a:extLst>
              <a:ext uri="{FF2B5EF4-FFF2-40B4-BE49-F238E27FC236}">
                <a16:creationId xmlns:a16="http://schemas.microsoft.com/office/drawing/2014/main" id="{CA218CF2-2524-2142-8B11-E0162B39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</a:rPr>
              <a:t>4 - </a:t>
            </a:r>
            <a:fld id="{1E1071C3-1E9E-3446-8407-7F8A4DDFFD2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b="0" dirty="0">
              <a:solidFill>
                <a:schemeClr val="tx1"/>
              </a:solidFill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BC8DCEDA-B773-214C-9E2A-385CAEA2AD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Bandpass Sampling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73FF46D2-5189-2643-BA46-1944C5DB62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399" y="1447800"/>
            <a:ext cx="4686301" cy="35052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Uses aliasing to our benefit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Reduce sampling rate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Bandwidth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 –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1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Sampling rate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US" dirty="0">
                <a:ea typeface="ＭＳ Ｐゴシック" panose="020B0600070205080204" pitchFamily="34" charset="-128"/>
              </a:rPr>
              <a:t> &gt;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 –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1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For replica to be centered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at origin after sampling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i="1" dirty="0" err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 err="1">
                <a:ea typeface="ＭＳ Ｐゴシック" panose="020B0600070205080204" pitchFamily="34" charset="-128"/>
              </a:rPr>
              <a:t>center</a:t>
            </a:r>
            <a:r>
              <a:rPr lang="en-US" altLang="en-US" dirty="0">
                <a:ea typeface="ＭＳ Ｐゴシック" panose="020B0600070205080204" pitchFamily="34" charset="-128"/>
              </a:rPr>
              <a:t> = ½(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dirty="0">
                <a:ea typeface="ＭＳ Ｐゴシック" panose="020B0600070205080204" pitchFamily="34" charset="-128"/>
              </a:rPr>
              <a:t> +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) = </a:t>
            </a:r>
            <a:r>
              <a:rPr lang="en-US" altLang="en-US" i="1" dirty="0">
                <a:ea typeface="ＭＳ Ｐゴシック" panose="020B0600070205080204" pitchFamily="34" charset="-128"/>
              </a:rPr>
              <a:t>k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s</a:t>
            </a:r>
          </a:p>
        </p:txBody>
      </p:sp>
      <p:grpSp>
        <p:nvGrpSpPr>
          <p:cNvPr id="27652" name="Group 66">
            <a:extLst>
              <a:ext uri="{FF2B5EF4-FFF2-40B4-BE49-F238E27FC236}">
                <a16:creationId xmlns:a16="http://schemas.microsoft.com/office/drawing/2014/main" id="{C3A4A221-EB08-B749-A4DE-CE9F69506DDB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1524000"/>
            <a:ext cx="3429000" cy="1509713"/>
            <a:chOff x="3168" y="1104"/>
            <a:chExt cx="2160" cy="951"/>
          </a:xfrm>
        </p:grpSpPr>
        <p:sp>
          <p:nvSpPr>
            <p:cNvPr id="22567" name="Text Box 10">
              <a:extLst>
                <a:ext uri="{FF2B5EF4-FFF2-40B4-BE49-F238E27FC236}">
                  <a16:creationId xmlns:a16="http://schemas.microsoft.com/office/drawing/2014/main" id="{009A4C5B-D328-1347-BECD-DF6C5E1E3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104"/>
              <a:ext cx="17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Ideal Bandpass Spectrum</a:t>
              </a:r>
            </a:p>
          </p:txBody>
        </p:sp>
        <p:grpSp>
          <p:nvGrpSpPr>
            <p:cNvPr id="22568" name="Group 65">
              <a:extLst>
                <a:ext uri="{FF2B5EF4-FFF2-40B4-BE49-F238E27FC236}">
                  <a16:creationId xmlns:a16="http://schemas.microsoft.com/office/drawing/2014/main" id="{58F4344D-DDE0-C74B-99DA-18443968BC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335"/>
              <a:ext cx="2160" cy="720"/>
              <a:chOff x="3168" y="1335"/>
              <a:chExt cx="2160" cy="720"/>
            </a:xfrm>
          </p:grpSpPr>
          <p:sp>
            <p:nvSpPr>
              <p:cNvPr id="22569" name="Line 5">
                <a:extLst>
                  <a:ext uri="{FF2B5EF4-FFF2-40B4-BE49-F238E27FC236}">
                    <a16:creationId xmlns:a16="http://schemas.microsoft.com/office/drawing/2014/main" id="{C030FF6B-D76F-ED48-93CC-94DC7D61A4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8" y="1767"/>
                <a:ext cx="20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2570" name="Group 6">
                <a:extLst>
                  <a:ext uri="{FF2B5EF4-FFF2-40B4-BE49-F238E27FC236}">
                    <a16:creationId xmlns:a16="http://schemas.microsoft.com/office/drawing/2014/main" id="{E8DE02C7-72A5-AF40-9087-A56F91CF6F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4" y="1431"/>
                <a:ext cx="336" cy="336"/>
                <a:chOff x="2160" y="3552"/>
                <a:chExt cx="288" cy="336"/>
              </a:xfrm>
            </p:grpSpPr>
            <p:sp>
              <p:nvSpPr>
                <p:cNvPr id="22584" name="Arc 7">
                  <a:extLst>
                    <a:ext uri="{FF2B5EF4-FFF2-40B4-BE49-F238E27FC236}">
                      <a16:creationId xmlns:a16="http://schemas.microsoft.com/office/drawing/2014/main" id="{8C0EFA65-CFEA-3B4F-A333-16AB6C9C3F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85" name="Arc 8">
                  <a:extLst>
                    <a:ext uri="{FF2B5EF4-FFF2-40B4-BE49-F238E27FC236}">
                      <a16:creationId xmlns:a16="http://schemas.microsoft.com/office/drawing/2014/main" id="{C57AC287-5638-FD47-8EEC-391DD86A2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71" name="Line 9">
                <a:extLst>
                  <a:ext uri="{FF2B5EF4-FFF2-40B4-BE49-F238E27FC236}">
                    <a16:creationId xmlns:a16="http://schemas.microsoft.com/office/drawing/2014/main" id="{3283C167-0ACF-7A43-A472-E90ADF4940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09" y="1335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72" name="Line 11">
                <a:extLst>
                  <a:ext uri="{FF2B5EF4-FFF2-40B4-BE49-F238E27FC236}">
                    <a16:creationId xmlns:a16="http://schemas.microsoft.com/office/drawing/2014/main" id="{7B64D368-D727-5E4B-9764-7EF2C171C3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4" y="1719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73" name="Line 12">
                <a:extLst>
                  <a:ext uri="{FF2B5EF4-FFF2-40B4-BE49-F238E27FC236}">
                    <a16:creationId xmlns:a16="http://schemas.microsoft.com/office/drawing/2014/main" id="{F636C205-AC7B-6C45-A350-B3572152C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00" y="1719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74" name="Text Box 13">
                <a:extLst>
                  <a:ext uri="{FF2B5EF4-FFF2-40B4-BE49-F238E27FC236}">
                    <a16:creationId xmlns:a16="http://schemas.microsoft.com/office/drawing/2014/main" id="{77401361-012A-0A45-9F6A-4ACAA5FE8B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8" y="182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2575" name="Text Box 14">
                <a:extLst>
                  <a:ext uri="{FF2B5EF4-FFF2-40B4-BE49-F238E27FC236}">
                    <a16:creationId xmlns:a16="http://schemas.microsoft.com/office/drawing/2014/main" id="{F540B6D3-B09C-304A-8702-543733A00E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04" y="181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2576" name="Text Box 15">
                <a:extLst>
                  <a:ext uri="{FF2B5EF4-FFF2-40B4-BE49-F238E27FC236}">
                    <a16:creationId xmlns:a16="http://schemas.microsoft.com/office/drawing/2014/main" id="{5B8D21C0-CFDF-F442-830B-4C9CA3A7C5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0" y="1776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endParaRPr lang="en-US" altLang="en-US" sz="1800" b="0" baseline="-25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577" name="Group 16">
                <a:extLst>
                  <a:ext uri="{FF2B5EF4-FFF2-40B4-BE49-F238E27FC236}">
                    <a16:creationId xmlns:a16="http://schemas.microsoft.com/office/drawing/2014/main" id="{27309711-972E-6947-9D82-D068D662DB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1431"/>
                <a:ext cx="336" cy="336"/>
                <a:chOff x="2160" y="3552"/>
                <a:chExt cx="288" cy="336"/>
              </a:xfrm>
            </p:grpSpPr>
            <p:sp>
              <p:nvSpPr>
                <p:cNvPr id="22582" name="Arc 17">
                  <a:extLst>
                    <a:ext uri="{FF2B5EF4-FFF2-40B4-BE49-F238E27FC236}">
                      <a16:creationId xmlns:a16="http://schemas.microsoft.com/office/drawing/2014/main" id="{9346B81F-1081-4049-8C2B-A52C74C1F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83" name="Arc 18">
                  <a:extLst>
                    <a:ext uri="{FF2B5EF4-FFF2-40B4-BE49-F238E27FC236}">
                      <a16:creationId xmlns:a16="http://schemas.microsoft.com/office/drawing/2014/main" id="{693BFD3C-7CFF-0743-949E-D9F1F9ADAF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78" name="Line 19">
                <a:extLst>
                  <a:ext uri="{FF2B5EF4-FFF2-40B4-BE49-F238E27FC236}">
                    <a16:creationId xmlns:a16="http://schemas.microsoft.com/office/drawing/2014/main" id="{8746EFA2-9A71-4145-AD1A-BA397BA0CD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0" y="1719"/>
                <a:ext cx="1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79" name="Line 20">
                <a:extLst>
                  <a:ext uri="{FF2B5EF4-FFF2-40B4-BE49-F238E27FC236}">
                    <a16:creationId xmlns:a16="http://schemas.microsoft.com/office/drawing/2014/main" id="{0215A94C-BED2-104D-A763-D3D066C90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6" y="1719"/>
                <a:ext cx="1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80" name="Text Box 21">
                <a:extLst>
                  <a:ext uri="{FF2B5EF4-FFF2-40B4-BE49-F238E27FC236}">
                    <a16:creationId xmlns:a16="http://schemas.microsoft.com/office/drawing/2014/main" id="{BADED489-965C-7A47-9AA0-31D1F993D1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6" y="182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–f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2581" name="Text Box 22">
                <a:extLst>
                  <a:ext uri="{FF2B5EF4-FFF2-40B4-BE49-F238E27FC236}">
                    <a16:creationId xmlns:a16="http://schemas.microsoft.com/office/drawing/2014/main" id="{C13DA352-0BE8-C242-A3E2-E916697D81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0" y="181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–f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</p:grpSp>
      <p:sp>
        <p:nvSpPr>
          <p:cNvPr id="27653" name="AutoShape 42">
            <a:extLst>
              <a:ext uri="{FF2B5EF4-FFF2-40B4-BE49-F238E27FC236}">
                <a16:creationId xmlns:a16="http://schemas.microsoft.com/office/drawing/2014/main" id="{ADBB1033-D517-334C-AD21-1385A9CAC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124200"/>
            <a:ext cx="381000" cy="533400"/>
          </a:xfrm>
          <a:prstGeom prst="down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7654" name="Text Box 43">
            <a:extLst>
              <a:ext uri="{FF2B5EF4-FFF2-40B4-BE49-F238E27FC236}">
                <a16:creationId xmlns:a16="http://schemas.microsoft.com/office/drawing/2014/main" id="{993E4966-AD5A-3545-AADF-37E9C9709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32004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i="1">
                <a:solidFill>
                  <a:schemeClr val="tx1"/>
                </a:solidFill>
              </a:rPr>
              <a:t>Sample at</a:t>
            </a:r>
            <a:r>
              <a:rPr lang="en-US" altLang="en-US" sz="1800">
                <a:solidFill>
                  <a:schemeClr val="tx1"/>
                </a:solidFill>
              </a:rPr>
              <a:t> </a:t>
            </a:r>
            <a:r>
              <a:rPr lang="en-US" altLang="en-US" sz="1800" i="1">
                <a:solidFill>
                  <a:schemeClr val="tx1"/>
                </a:solidFill>
              </a:rPr>
              <a:t>f</a:t>
            </a:r>
            <a:r>
              <a:rPr lang="en-US" altLang="en-US" sz="1800" i="1" baseline="-25000">
                <a:solidFill>
                  <a:schemeClr val="tx1"/>
                </a:solidFill>
              </a:rPr>
              <a:t>s</a:t>
            </a:r>
          </a:p>
        </p:txBody>
      </p:sp>
      <p:grpSp>
        <p:nvGrpSpPr>
          <p:cNvPr id="27655" name="Group 68">
            <a:extLst>
              <a:ext uri="{FF2B5EF4-FFF2-40B4-BE49-F238E27FC236}">
                <a16:creationId xmlns:a16="http://schemas.microsoft.com/office/drawing/2014/main" id="{FBC50595-C025-F845-899D-3E8D92F85D7B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748088"/>
            <a:ext cx="4114800" cy="1509712"/>
            <a:chOff x="3216" y="2688"/>
            <a:chExt cx="2592" cy="951"/>
          </a:xfrm>
        </p:grpSpPr>
        <p:sp>
          <p:nvSpPr>
            <p:cNvPr id="22539" name="Text Box 29">
              <a:extLst>
                <a:ext uri="{FF2B5EF4-FFF2-40B4-BE49-F238E27FC236}">
                  <a16:creationId xmlns:a16="http://schemas.microsoft.com/office/drawing/2014/main" id="{7484D8C7-81BA-D643-B5F7-2540581E49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2688"/>
              <a:ext cx="22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Sampled Ideal Bandpass Spectrum</a:t>
              </a:r>
            </a:p>
          </p:txBody>
        </p:sp>
        <p:grpSp>
          <p:nvGrpSpPr>
            <p:cNvPr id="22540" name="Group 67">
              <a:extLst>
                <a:ext uri="{FF2B5EF4-FFF2-40B4-BE49-F238E27FC236}">
                  <a16:creationId xmlns:a16="http://schemas.microsoft.com/office/drawing/2014/main" id="{EF696089-93F4-6D40-88FE-31E9691B80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6" y="2919"/>
              <a:ext cx="2592" cy="720"/>
              <a:chOff x="3120" y="2919"/>
              <a:chExt cx="2592" cy="720"/>
            </a:xfrm>
          </p:grpSpPr>
          <p:sp>
            <p:nvSpPr>
              <p:cNvPr id="22541" name="Line 24">
                <a:extLst>
                  <a:ext uri="{FF2B5EF4-FFF2-40B4-BE49-F238E27FC236}">
                    <a16:creationId xmlns:a16="http://schemas.microsoft.com/office/drawing/2014/main" id="{99219F8B-0B8A-C74E-ACC9-C3280B1B9B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0" y="3351"/>
                <a:ext cx="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2542" name="Group 25">
                <a:extLst>
                  <a:ext uri="{FF2B5EF4-FFF2-40B4-BE49-F238E27FC236}">
                    <a16:creationId xmlns:a16="http://schemas.microsoft.com/office/drawing/2014/main" id="{BB908779-3A22-944D-8AAE-1EB77BA719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8" y="3015"/>
                <a:ext cx="336" cy="336"/>
                <a:chOff x="2160" y="3552"/>
                <a:chExt cx="288" cy="336"/>
              </a:xfrm>
            </p:grpSpPr>
            <p:sp>
              <p:nvSpPr>
                <p:cNvPr id="22565" name="Arc 26">
                  <a:extLst>
                    <a:ext uri="{FF2B5EF4-FFF2-40B4-BE49-F238E27FC236}">
                      <a16:creationId xmlns:a16="http://schemas.microsoft.com/office/drawing/2014/main" id="{1BB2A9C2-D8B0-154E-AF96-C2E4E56FD4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6" name="Arc 27">
                  <a:extLst>
                    <a:ext uri="{FF2B5EF4-FFF2-40B4-BE49-F238E27FC236}">
                      <a16:creationId xmlns:a16="http://schemas.microsoft.com/office/drawing/2014/main" id="{A1F7C0FA-8694-F24F-856B-374398FE79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43" name="Line 28">
                <a:extLst>
                  <a:ext uri="{FF2B5EF4-FFF2-40B4-BE49-F238E27FC236}">
                    <a16:creationId xmlns:a16="http://schemas.microsoft.com/office/drawing/2014/main" id="{A2AE4DA8-DB6B-7D4B-82E1-17B0F3F53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3" y="2919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4" name="Line 30">
                <a:extLst>
                  <a:ext uri="{FF2B5EF4-FFF2-40B4-BE49-F238E27FC236}">
                    <a16:creationId xmlns:a16="http://schemas.microsoft.com/office/drawing/2014/main" id="{90E8880E-D109-9C40-88FD-0046C83AE6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8" y="3303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5" name="Line 31">
                <a:extLst>
                  <a:ext uri="{FF2B5EF4-FFF2-40B4-BE49-F238E27FC236}">
                    <a16:creationId xmlns:a16="http://schemas.microsoft.com/office/drawing/2014/main" id="{D4717E4C-06BD-9441-B486-DC2B30C92B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44" y="3303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6" name="Text Box 32">
                <a:extLst>
                  <a:ext uri="{FF2B5EF4-FFF2-40B4-BE49-F238E27FC236}">
                    <a16:creationId xmlns:a16="http://schemas.microsoft.com/office/drawing/2014/main" id="{1F058599-21E3-484A-8DF6-C75E338515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12" y="3408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2547" name="Text Box 33">
                <a:extLst>
                  <a:ext uri="{FF2B5EF4-FFF2-40B4-BE49-F238E27FC236}">
                    <a16:creationId xmlns:a16="http://schemas.microsoft.com/office/drawing/2014/main" id="{99D240C1-0222-6542-9254-54848E6BE3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48" y="3399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2548" name="Text Box 34">
                <a:extLst>
                  <a:ext uri="{FF2B5EF4-FFF2-40B4-BE49-F238E27FC236}">
                    <a16:creationId xmlns:a16="http://schemas.microsoft.com/office/drawing/2014/main" id="{A64FDAF0-1659-CD41-B3F8-F2F5DD20D6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24" y="3369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endParaRPr lang="en-US" altLang="en-US" sz="1800" b="0" baseline="-25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549" name="Group 35">
                <a:extLst>
                  <a:ext uri="{FF2B5EF4-FFF2-40B4-BE49-F238E27FC236}">
                    <a16:creationId xmlns:a16="http://schemas.microsoft.com/office/drawing/2014/main" id="{ACC724A4-8E5B-3F44-BA1F-B6FD8CC3F6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3015"/>
                <a:ext cx="336" cy="336"/>
                <a:chOff x="2160" y="3552"/>
                <a:chExt cx="288" cy="336"/>
              </a:xfrm>
            </p:grpSpPr>
            <p:sp>
              <p:nvSpPr>
                <p:cNvPr id="22563" name="Arc 36">
                  <a:extLst>
                    <a:ext uri="{FF2B5EF4-FFF2-40B4-BE49-F238E27FC236}">
                      <a16:creationId xmlns:a16="http://schemas.microsoft.com/office/drawing/2014/main" id="{0832BCAC-1CA9-E54F-97CF-D342484825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4" name="Arc 37">
                  <a:extLst>
                    <a:ext uri="{FF2B5EF4-FFF2-40B4-BE49-F238E27FC236}">
                      <a16:creationId xmlns:a16="http://schemas.microsoft.com/office/drawing/2014/main" id="{DBAFDB80-87EF-C544-A187-8972134CAE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50" name="Line 38">
                <a:extLst>
                  <a:ext uri="{FF2B5EF4-FFF2-40B4-BE49-F238E27FC236}">
                    <a16:creationId xmlns:a16="http://schemas.microsoft.com/office/drawing/2014/main" id="{5683EC5D-3382-CD43-A366-D54E996147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4" y="3303"/>
                <a:ext cx="1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1" name="Line 39">
                <a:extLst>
                  <a:ext uri="{FF2B5EF4-FFF2-40B4-BE49-F238E27FC236}">
                    <a16:creationId xmlns:a16="http://schemas.microsoft.com/office/drawing/2014/main" id="{7A75EFAB-56B7-954E-832F-F8EE55D7CA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3303"/>
                <a:ext cx="1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2" name="Text Box 40">
                <a:extLst>
                  <a:ext uri="{FF2B5EF4-FFF2-40B4-BE49-F238E27FC236}">
                    <a16:creationId xmlns:a16="http://schemas.microsoft.com/office/drawing/2014/main" id="{E8B73FE3-D96F-1040-B7B6-22144D4CEA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00" y="3408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–f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2553" name="Text Box 41">
                <a:extLst>
                  <a:ext uri="{FF2B5EF4-FFF2-40B4-BE49-F238E27FC236}">
                    <a16:creationId xmlns:a16="http://schemas.microsoft.com/office/drawing/2014/main" id="{04800A69-7AC7-094E-949C-6582516D6B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84" y="3399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–f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  <p:grpSp>
            <p:nvGrpSpPr>
              <p:cNvPr id="22554" name="Group 44">
                <a:extLst>
                  <a:ext uri="{FF2B5EF4-FFF2-40B4-BE49-F238E27FC236}">
                    <a16:creationId xmlns:a16="http://schemas.microsoft.com/office/drawing/2014/main" id="{33EBAE77-D8CE-2C44-AC19-886EA41ABE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76" y="3015"/>
                <a:ext cx="336" cy="336"/>
                <a:chOff x="2160" y="3552"/>
                <a:chExt cx="288" cy="336"/>
              </a:xfrm>
            </p:grpSpPr>
            <p:sp>
              <p:nvSpPr>
                <p:cNvPr id="22561" name="Arc 45">
                  <a:extLst>
                    <a:ext uri="{FF2B5EF4-FFF2-40B4-BE49-F238E27FC236}">
                      <a16:creationId xmlns:a16="http://schemas.microsoft.com/office/drawing/2014/main" id="{B25ABEAE-D44F-B341-9A75-9CF175880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2" name="Arc 46">
                  <a:extLst>
                    <a:ext uri="{FF2B5EF4-FFF2-40B4-BE49-F238E27FC236}">
                      <a16:creationId xmlns:a16="http://schemas.microsoft.com/office/drawing/2014/main" id="{373F0A5A-5C3A-CB48-AC14-7B629BE15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55" name="Group 47">
                <a:extLst>
                  <a:ext uri="{FF2B5EF4-FFF2-40B4-BE49-F238E27FC236}">
                    <a16:creationId xmlns:a16="http://schemas.microsoft.com/office/drawing/2014/main" id="{BB783D8E-C902-9B4E-B34C-2FB6D8C36D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40" y="3015"/>
                <a:ext cx="336" cy="336"/>
                <a:chOff x="2160" y="3552"/>
                <a:chExt cx="288" cy="336"/>
              </a:xfrm>
            </p:grpSpPr>
            <p:sp>
              <p:nvSpPr>
                <p:cNvPr id="22559" name="Arc 48">
                  <a:extLst>
                    <a:ext uri="{FF2B5EF4-FFF2-40B4-BE49-F238E27FC236}">
                      <a16:creationId xmlns:a16="http://schemas.microsoft.com/office/drawing/2014/main" id="{C4BB5C77-C528-4F4A-BEF1-B2DAC097E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0" name="Arc 49">
                  <a:extLst>
                    <a:ext uri="{FF2B5EF4-FFF2-40B4-BE49-F238E27FC236}">
                      <a16:creationId xmlns:a16="http://schemas.microsoft.com/office/drawing/2014/main" id="{F72ACF68-F08A-C54E-8612-E224BF246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56" name="Group 50">
                <a:extLst>
                  <a:ext uri="{FF2B5EF4-FFF2-40B4-BE49-F238E27FC236}">
                    <a16:creationId xmlns:a16="http://schemas.microsoft.com/office/drawing/2014/main" id="{809CB3F3-85C1-7D43-BBAD-E108B556FF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64" y="3015"/>
                <a:ext cx="336" cy="336"/>
                <a:chOff x="2160" y="3552"/>
                <a:chExt cx="288" cy="336"/>
              </a:xfrm>
            </p:grpSpPr>
            <p:sp>
              <p:nvSpPr>
                <p:cNvPr id="22557" name="Arc 51">
                  <a:extLst>
                    <a:ext uri="{FF2B5EF4-FFF2-40B4-BE49-F238E27FC236}">
                      <a16:creationId xmlns:a16="http://schemas.microsoft.com/office/drawing/2014/main" id="{93689828-B4F5-DF43-B111-216C008DB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8" name="Arc 52">
                  <a:extLst>
                    <a:ext uri="{FF2B5EF4-FFF2-40B4-BE49-F238E27FC236}">
                      <a16:creationId xmlns:a16="http://schemas.microsoft.com/office/drawing/2014/main" id="{181AF634-AC37-0041-8575-1A6F0DFA7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7656" name="Text Box 69">
            <a:extLst>
              <a:ext uri="{FF2B5EF4-FFF2-40B4-BE49-F238E27FC236}">
                <a16:creationId xmlns:a16="http://schemas.microsoft.com/office/drawing/2014/main" id="{71652BCD-DF5C-994E-A5F9-4CD7E8EF3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410200"/>
            <a:ext cx="2514600" cy="8318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Lowpass filter to extract baseband</a:t>
            </a:r>
          </a:p>
        </p:txBody>
      </p:sp>
      <p:sp>
        <p:nvSpPr>
          <p:cNvPr id="22537" name="Text Box 2073">
            <a:extLst>
              <a:ext uri="{FF2B5EF4-FFF2-40B4-BE49-F238E27FC236}">
                <a16:creationId xmlns:a16="http://schemas.microsoft.com/office/drawing/2014/main" id="{9D3A0E7D-EF24-4340-BAF8-8189EF886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Aliasing</a:t>
            </a:r>
          </a:p>
        </p:txBody>
      </p:sp>
      <p:sp>
        <p:nvSpPr>
          <p:cNvPr id="58" name="Rectangle 3">
            <a:extLst>
              <a:ext uri="{FF2B5EF4-FFF2-40B4-BE49-F238E27FC236}">
                <a16:creationId xmlns:a16="http://schemas.microsoft.com/office/drawing/2014/main" id="{13327597-AA5D-6946-9DFF-822C1AEB7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648200"/>
            <a:ext cx="5410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Practical issues</a:t>
            </a:r>
          </a:p>
          <a:p>
            <a:pPr lvl="1">
              <a:buFontTx/>
              <a:buNone/>
            </a:pPr>
            <a:r>
              <a:rPr lang="en-US" altLang="en-US" dirty="0"/>
              <a:t>Sampling clock tolerance:  </a:t>
            </a:r>
            <a:r>
              <a:rPr lang="en-US" altLang="en-US" i="1" dirty="0" err="1"/>
              <a:t>f</a:t>
            </a:r>
            <a:r>
              <a:rPr lang="en-US" altLang="en-US" i="1" baseline="-25000" dirty="0" err="1"/>
              <a:t>center</a:t>
            </a:r>
            <a:r>
              <a:rPr lang="en-US" altLang="en-US" dirty="0"/>
              <a:t> = </a:t>
            </a:r>
            <a:r>
              <a:rPr lang="en-US" altLang="en-US" i="1" dirty="0"/>
              <a:t>k</a:t>
            </a:r>
            <a:r>
              <a:rPr lang="en-US" altLang="en-US" dirty="0"/>
              <a:t> </a:t>
            </a:r>
            <a:r>
              <a:rPr lang="en-US" altLang="en-US" i="1" dirty="0"/>
              <a:t>f</a:t>
            </a:r>
            <a:r>
              <a:rPr lang="en-US" altLang="en-US" baseline="-25000" dirty="0"/>
              <a:t>s</a:t>
            </a:r>
          </a:p>
          <a:p>
            <a:pPr lvl="1">
              <a:buFontTx/>
              <a:buNone/>
            </a:pPr>
            <a:r>
              <a:rPr lang="en-US" altLang="en-US" dirty="0"/>
              <a:t>Bandpass and lowpass filter designs</a:t>
            </a:r>
          </a:p>
          <a:p>
            <a:pPr lvl="1">
              <a:buFontTx/>
              <a:buNone/>
            </a:pPr>
            <a:r>
              <a:rPr lang="en-US" altLang="en-US" dirty="0"/>
              <a:t>Effects of noise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4" grpId="0"/>
      <p:bldP spid="27656" grpId="0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FB6A15A-732F-3D4D-9CB3-F6D94A89E2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Bandpass Sampling Example</a:t>
            </a:r>
          </a:p>
        </p:txBody>
      </p:sp>
      <p:grpSp>
        <p:nvGrpSpPr>
          <p:cNvPr id="27652" name="Group 66">
            <a:extLst>
              <a:ext uri="{FF2B5EF4-FFF2-40B4-BE49-F238E27FC236}">
                <a16:creationId xmlns:a16="http://schemas.microsoft.com/office/drawing/2014/main" id="{045A5962-1417-EA46-B006-B5EE8D2BF516}"/>
              </a:ext>
            </a:extLst>
          </p:cNvPr>
          <p:cNvGrpSpPr>
            <a:grpSpLocks/>
          </p:cNvGrpSpPr>
          <p:nvPr/>
        </p:nvGrpSpPr>
        <p:grpSpPr bwMode="auto">
          <a:xfrm>
            <a:off x="711117" y="2958294"/>
            <a:ext cx="3429000" cy="1509713"/>
            <a:chOff x="3168" y="1104"/>
            <a:chExt cx="2160" cy="951"/>
          </a:xfrm>
        </p:grpSpPr>
        <p:sp>
          <p:nvSpPr>
            <p:cNvPr id="23562" name="Text Box 10">
              <a:extLst>
                <a:ext uri="{FF2B5EF4-FFF2-40B4-BE49-F238E27FC236}">
                  <a16:creationId xmlns:a16="http://schemas.microsoft.com/office/drawing/2014/main" id="{EFACFF3D-9A19-9643-9DD0-5F53DE7B85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104"/>
              <a:ext cx="190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dirty="0">
                  <a:solidFill>
                    <a:schemeClr val="tx1"/>
                  </a:solidFill>
                </a:rPr>
                <a:t>Ideal Bandpass Spectrum </a:t>
              </a:r>
              <a:r>
                <a:rPr lang="en-US" altLang="en-US" sz="1800" b="0" i="1" dirty="0">
                  <a:solidFill>
                    <a:schemeClr val="tx1"/>
                  </a:solidFill>
                </a:rPr>
                <a:t>S</a:t>
              </a:r>
              <a:r>
                <a:rPr lang="en-US" altLang="en-US" sz="1800" b="0" dirty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 dirty="0">
                  <a:solidFill>
                    <a:schemeClr val="tx1"/>
                  </a:solidFill>
                </a:rPr>
                <a:t>f</a:t>
              </a:r>
              <a:r>
                <a:rPr lang="en-US" altLang="en-US" sz="1800" b="0" dirty="0">
                  <a:solidFill>
                    <a:schemeClr val="tx1"/>
                  </a:solidFill>
                </a:rPr>
                <a:t>)</a:t>
              </a:r>
            </a:p>
          </p:txBody>
        </p:sp>
        <p:grpSp>
          <p:nvGrpSpPr>
            <p:cNvPr id="23563" name="Group 65">
              <a:extLst>
                <a:ext uri="{FF2B5EF4-FFF2-40B4-BE49-F238E27FC236}">
                  <a16:creationId xmlns:a16="http://schemas.microsoft.com/office/drawing/2014/main" id="{1292D31B-046C-A64B-B66F-A8315D8BA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335"/>
              <a:ext cx="2160" cy="720"/>
              <a:chOff x="3168" y="1335"/>
              <a:chExt cx="2160" cy="720"/>
            </a:xfrm>
          </p:grpSpPr>
          <p:sp>
            <p:nvSpPr>
              <p:cNvPr id="23564" name="Line 5">
                <a:extLst>
                  <a:ext uri="{FF2B5EF4-FFF2-40B4-BE49-F238E27FC236}">
                    <a16:creationId xmlns:a16="http://schemas.microsoft.com/office/drawing/2014/main" id="{1AC90EB9-DC8C-DB4C-943A-17C2F88B67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8" y="1767"/>
                <a:ext cx="20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3565" name="Group 6">
                <a:extLst>
                  <a:ext uri="{FF2B5EF4-FFF2-40B4-BE49-F238E27FC236}">
                    <a16:creationId xmlns:a16="http://schemas.microsoft.com/office/drawing/2014/main" id="{81BA81C2-601F-3C4A-BE62-712629139E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4" y="1431"/>
                <a:ext cx="336" cy="336"/>
                <a:chOff x="2160" y="3552"/>
                <a:chExt cx="288" cy="336"/>
              </a:xfrm>
            </p:grpSpPr>
            <p:sp>
              <p:nvSpPr>
                <p:cNvPr id="23579" name="Arc 7">
                  <a:extLst>
                    <a:ext uri="{FF2B5EF4-FFF2-40B4-BE49-F238E27FC236}">
                      <a16:creationId xmlns:a16="http://schemas.microsoft.com/office/drawing/2014/main" id="{989C3A41-3A6E-E04B-B7FF-AF1B2B4F46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80" name="Arc 8">
                  <a:extLst>
                    <a:ext uri="{FF2B5EF4-FFF2-40B4-BE49-F238E27FC236}">
                      <a16:creationId xmlns:a16="http://schemas.microsoft.com/office/drawing/2014/main" id="{EA657C75-C34E-2E40-B748-F5F589490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566" name="Line 9">
                <a:extLst>
                  <a:ext uri="{FF2B5EF4-FFF2-40B4-BE49-F238E27FC236}">
                    <a16:creationId xmlns:a16="http://schemas.microsoft.com/office/drawing/2014/main" id="{89FD5FFA-D9A1-7643-B168-D660E841BC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09" y="1335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7" name="Line 11">
                <a:extLst>
                  <a:ext uri="{FF2B5EF4-FFF2-40B4-BE49-F238E27FC236}">
                    <a16:creationId xmlns:a16="http://schemas.microsoft.com/office/drawing/2014/main" id="{825AD18B-3871-1847-9502-570983977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4" y="1719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8" name="Line 12">
                <a:extLst>
                  <a:ext uri="{FF2B5EF4-FFF2-40B4-BE49-F238E27FC236}">
                    <a16:creationId xmlns:a16="http://schemas.microsoft.com/office/drawing/2014/main" id="{519E8195-547D-5B43-A441-065A2F6933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00" y="1719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9" name="Text Box 13">
                <a:extLst>
                  <a:ext uri="{FF2B5EF4-FFF2-40B4-BE49-F238E27FC236}">
                    <a16:creationId xmlns:a16="http://schemas.microsoft.com/office/drawing/2014/main" id="{38FB4A99-93EA-0043-88CF-EAA9FE1DBA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8" y="182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3570" name="Text Box 14">
                <a:extLst>
                  <a:ext uri="{FF2B5EF4-FFF2-40B4-BE49-F238E27FC236}">
                    <a16:creationId xmlns:a16="http://schemas.microsoft.com/office/drawing/2014/main" id="{7C0B59A4-F4D6-8141-B36E-76415AED51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04" y="181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3571" name="Text Box 15">
                <a:extLst>
                  <a:ext uri="{FF2B5EF4-FFF2-40B4-BE49-F238E27FC236}">
                    <a16:creationId xmlns:a16="http://schemas.microsoft.com/office/drawing/2014/main" id="{88281946-07DB-4A49-B985-EC80944238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0" y="1776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endParaRPr lang="en-US" altLang="en-US" sz="1800" b="0" baseline="-25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572" name="Group 16">
                <a:extLst>
                  <a:ext uri="{FF2B5EF4-FFF2-40B4-BE49-F238E27FC236}">
                    <a16:creationId xmlns:a16="http://schemas.microsoft.com/office/drawing/2014/main" id="{4A8622BD-AD4B-6F47-8E89-2467448593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1431"/>
                <a:ext cx="336" cy="336"/>
                <a:chOff x="2160" y="3552"/>
                <a:chExt cx="288" cy="336"/>
              </a:xfrm>
            </p:grpSpPr>
            <p:sp>
              <p:nvSpPr>
                <p:cNvPr id="23577" name="Arc 17">
                  <a:extLst>
                    <a:ext uri="{FF2B5EF4-FFF2-40B4-BE49-F238E27FC236}">
                      <a16:creationId xmlns:a16="http://schemas.microsoft.com/office/drawing/2014/main" id="{DC646952-5422-454D-9FA8-BA68F39CC6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78" name="Arc 18">
                  <a:extLst>
                    <a:ext uri="{FF2B5EF4-FFF2-40B4-BE49-F238E27FC236}">
                      <a16:creationId xmlns:a16="http://schemas.microsoft.com/office/drawing/2014/main" id="{CE3DC2C7-9CDA-544B-B864-B1CF2B578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573" name="Line 19">
                <a:extLst>
                  <a:ext uri="{FF2B5EF4-FFF2-40B4-BE49-F238E27FC236}">
                    <a16:creationId xmlns:a16="http://schemas.microsoft.com/office/drawing/2014/main" id="{B97F6D30-2C8E-1E43-B868-B203A6E961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0" y="1719"/>
                <a:ext cx="1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4" name="Line 20">
                <a:extLst>
                  <a:ext uri="{FF2B5EF4-FFF2-40B4-BE49-F238E27FC236}">
                    <a16:creationId xmlns:a16="http://schemas.microsoft.com/office/drawing/2014/main" id="{EBABD199-ED5F-DB46-AA2D-384E9BB70A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6" y="1719"/>
                <a:ext cx="1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5" name="Text Box 21">
                <a:extLst>
                  <a:ext uri="{FF2B5EF4-FFF2-40B4-BE49-F238E27FC236}">
                    <a16:creationId xmlns:a16="http://schemas.microsoft.com/office/drawing/2014/main" id="{C4E26231-A693-CE45-8F02-7C78D753B0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6" y="182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–f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3576" name="Text Box 22">
                <a:extLst>
                  <a:ext uri="{FF2B5EF4-FFF2-40B4-BE49-F238E27FC236}">
                    <a16:creationId xmlns:a16="http://schemas.microsoft.com/office/drawing/2014/main" id="{F0A608B2-0178-8642-A9B7-A7543A7DCE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0" y="181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–f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</p:grpSp>
      <p:sp>
        <p:nvSpPr>
          <p:cNvPr id="61" name="Rectangle 3">
            <a:extLst>
              <a:ext uri="{FF2B5EF4-FFF2-40B4-BE49-F238E27FC236}">
                <a16:creationId xmlns:a16="http://schemas.microsoft.com/office/drawing/2014/main" id="{1D36AE46-6D4D-4043-ABD5-7DE58921E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3" y="4713288"/>
            <a:ext cx="4160837" cy="19923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Bandpass sampling</a:t>
            </a:r>
          </a:p>
          <a:p>
            <a:pPr lvl="1">
              <a:buFontTx/>
              <a:buNone/>
              <a:defRPr/>
            </a:pPr>
            <a:r>
              <a:rPr lang="en-US" kern="0" dirty="0"/>
              <a:t>Bandwidth </a:t>
            </a:r>
            <a:r>
              <a:rPr lang="en-US" i="1" kern="0" dirty="0"/>
              <a:t>f</a:t>
            </a:r>
            <a:r>
              <a:rPr lang="en-US" kern="0" baseline="-25000" dirty="0"/>
              <a:t>2</a:t>
            </a:r>
            <a:r>
              <a:rPr lang="en-US" kern="0" dirty="0"/>
              <a:t> – </a:t>
            </a:r>
            <a:r>
              <a:rPr lang="en-US" i="1" kern="0" dirty="0"/>
              <a:t>f</a:t>
            </a:r>
            <a:r>
              <a:rPr lang="en-US" kern="0" baseline="-25000" dirty="0"/>
              <a:t>1</a:t>
            </a:r>
            <a:r>
              <a:rPr lang="en-US" kern="0" dirty="0"/>
              <a:t> </a:t>
            </a:r>
            <a:endParaRPr lang="en-US" altLang="en-US" i="1" kern="0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US" kern="0" dirty="0">
                <a:ea typeface="ＭＳ Ｐゴシック" panose="020B0600070205080204" pitchFamily="34" charset="-128"/>
              </a:rPr>
              <a:t> &gt;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kern="0" dirty="0">
                <a:ea typeface="ＭＳ Ｐゴシック" panose="020B0600070205080204" pitchFamily="34" charset="-128"/>
              </a:rPr>
              <a:t> –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</a:p>
          <a:p>
            <a:pPr lvl="1">
              <a:buFontTx/>
              <a:buNone/>
              <a:defRPr/>
            </a:pPr>
            <a:r>
              <a:rPr lang="en-US" altLang="en-US" i="1" dirty="0" err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 err="1">
                <a:ea typeface="ＭＳ Ｐゴシック" panose="020B0600070205080204" pitchFamily="34" charset="-128"/>
              </a:rPr>
              <a:t>center</a:t>
            </a:r>
            <a:r>
              <a:rPr lang="en-US" altLang="en-US" dirty="0">
                <a:ea typeface="ＭＳ Ｐゴシック" panose="020B0600070205080204" pitchFamily="34" charset="-128"/>
              </a:rPr>
              <a:t> = ½(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dirty="0">
                <a:ea typeface="ＭＳ Ｐゴシック" panose="020B0600070205080204" pitchFamily="34" charset="-128"/>
              </a:rPr>
              <a:t> +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) = </a:t>
            </a:r>
            <a:r>
              <a:rPr lang="en-US" altLang="en-US" i="1" dirty="0">
                <a:ea typeface="ＭＳ Ｐゴシック" panose="020B0600070205080204" pitchFamily="34" charset="-128"/>
              </a:rPr>
              <a:t>k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s</a:t>
            </a:r>
            <a:endParaRPr lang="en-US" altLang="en-US" kern="0" baseline="-25000" dirty="0">
              <a:ea typeface="ＭＳ Ｐゴシック" panose="020B0600070205080204" pitchFamily="34" charset="-128"/>
            </a:endParaRPr>
          </a:p>
        </p:txBody>
      </p:sp>
      <p:sp>
        <p:nvSpPr>
          <p:cNvPr id="62" name="Rectangle 3">
            <a:extLst>
              <a:ext uri="{FF2B5EF4-FFF2-40B4-BE49-F238E27FC236}">
                <a16:creationId xmlns:a16="http://schemas.microsoft.com/office/drawing/2014/main" id="{62B51E42-5F45-0F4A-A710-2D81A749F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1447800"/>
            <a:ext cx="4419600" cy="237331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kern="0" dirty="0"/>
              <a:t>Extract IEEE 802.11a</a:t>
            </a:r>
            <a:br>
              <a:rPr lang="en-US" kern="0" dirty="0"/>
            </a:br>
            <a:r>
              <a:rPr lang="en-US" kern="0" dirty="0"/>
              <a:t>Wi-Fi 2.4 GHz Channel 1</a:t>
            </a:r>
            <a:endParaRPr lang="en-US" kern="0" baseline="-25000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  <a:defRPr/>
            </a:pPr>
            <a:r>
              <a:rPr lang="en-US" i="1" kern="0" dirty="0"/>
              <a:t>f</a:t>
            </a:r>
            <a:r>
              <a:rPr lang="en-US" kern="0" baseline="-25000" dirty="0"/>
              <a:t>1</a:t>
            </a:r>
            <a:r>
              <a:rPr lang="en-US" kern="0" dirty="0"/>
              <a:t> = 2.401 GHz</a:t>
            </a:r>
          </a:p>
          <a:p>
            <a:pPr lvl="1">
              <a:buFontTx/>
              <a:buNone/>
              <a:defRPr/>
            </a:pPr>
            <a:r>
              <a:rPr lang="en-US" i="1" kern="0" dirty="0"/>
              <a:t>f</a:t>
            </a:r>
            <a:r>
              <a:rPr lang="en-US" kern="0" baseline="-25000" dirty="0"/>
              <a:t>2</a:t>
            </a:r>
            <a:r>
              <a:rPr lang="en-US" kern="0" dirty="0"/>
              <a:t> = 2.423 GHz</a:t>
            </a:r>
          </a:p>
          <a:p>
            <a:pPr lvl="1">
              <a:buFontTx/>
              <a:buNone/>
              <a:defRPr/>
            </a:pPr>
            <a:r>
              <a:rPr lang="en-US" kern="0" dirty="0"/>
              <a:t>Bandwidth = 0.022 GHz</a:t>
            </a:r>
          </a:p>
          <a:p>
            <a:pPr lvl="1">
              <a:buFontTx/>
              <a:buNone/>
              <a:defRPr/>
            </a:pPr>
            <a:r>
              <a:rPr lang="en-US" i="1" kern="0" dirty="0"/>
              <a:t>f</a:t>
            </a:r>
            <a:r>
              <a:rPr lang="en-US" i="1" kern="0" baseline="-25000" dirty="0"/>
              <a:t>c</a:t>
            </a:r>
            <a:r>
              <a:rPr lang="en-US" kern="0" dirty="0"/>
              <a:t> = 2.412 GHz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37E536BF-AB93-B84E-8023-690859B7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4187825"/>
            <a:ext cx="4419600" cy="101441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kern="0" dirty="0"/>
              <a:t>Sampling theorem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US" dirty="0">
                <a:ea typeface="ＭＳ Ｐゴシック" panose="020B0600070205080204" pitchFamily="34" charset="-128"/>
              </a:rPr>
              <a:t> &gt; 2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 e.g.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 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>
                <a:ea typeface="ＭＳ Ｐゴシック" panose="020B0600070205080204" pitchFamily="34" charset="-128"/>
              </a:rPr>
              <a:t>s </a:t>
            </a:r>
            <a:r>
              <a:rPr lang="en-US" kern="0" dirty="0"/>
              <a:t>= 4.86 GHz</a:t>
            </a: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AB805DEB-F7DA-3148-8329-8DAE478DE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613" y="5178425"/>
            <a:ext cx="4419600" cy="14509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kern="0" dirty="0"/>
              <a:t>Bandpass sampling</a:t>
            </a:r>
          </a:p>
          <a:p>
            <a:pPr lvl="1">
              <a:buFontTx/>
              <a:buNone/>
              <a:defRPr/>
            </a:pP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>
                <a:ea typeface="ＭＳ Ｐゴシック" panose="020B0600070205080204" pitchFamily="34" charset="-128"/>
              </a:rPr>
              <a:t>s </a:t>
            </a:r>
            <a:r>
              <a:rPr lang="en-US" kern="0" dirty="0"/>
              <a:t>= 0.036 GHz with </a:t>
            </a:r>
            <a:r>
              <a:rPr lang="en-US" i="1" kern="0" dirty="0"/>
              <a:t>k</a:t>
            </a:r>
            <a:r>
              <a:rPr lang="en-US" kern="0" dirty="0"/>
              <a:t> = 67</a:t>
            </a:r>
          </a:p>
          <a:p>
            <a:pPr lvl="1">
              <a:buFontTx/>
              <a:buNone/>
              <a:defRPr/>
            </a:pPr>
            <a:r>
              <a:rPr lang="en-US" kern="0" dirty="0"/>
              <a:t>135x more efficient</a:t>
            </a:r>
          </a:p>
        </p:txBody>
      </p:sp>
      <p:sp>
        <p:nvSpPr>
          <p:cNvPr id="30" name="Text Box 2073">
            <a:extLst>
              <a:ext uri="{FF2B5EF4-FFF2-40B4-BE49-F238E27FC236}">
                <a16:creationId xmlns:a16="http://schemas.microsoft.com/office/drawing/2014/main" id="{10138816-3D36-5ECD-0984-64EAB9FA9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Aliasing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35CAB51-879B-8A77-E97B-18B640DEA1DF}"/>
              </a:ext>
            </a:extLst>
          </p:cNvPr>
          <p:cNvGrpSpPr/>
          <p:nvPr/>
        </p:nvGrpSpPr>
        <p:grpSpPr>
          <a:xfrm>
            <a:off x="309735" y="1506582"/>
            <a:ext cx="4014331" cy="1177086"/>
            <a:chOff x="1405600" y="2149427"/>
            <a:chExt cx="4670456" cy="1287541"/>
          </a:xfrm>
        </p:grpSpPr>
        <p:sp>
          <p:nvSpPr>
            <p:cNvPr id="32" name="Line 20">
              <a:extLst>
                <a:ext uri="{FF2B5EF4-FFF2-40B4-BE49-F238E27FC236}">
                  <a16:creationId xmlns:a16="http://schemas.microsoft.com/office/drawing/2014/main" id="{11D705BA-B4BB-D987-E11F-ED691EF98A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5536" y="2529465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0">
              <a:extLst>
                <a:ext uri="{FF2B5EF4-FFF2-40B4-BE49-F238E27FC236}">
                  <a16:creationId xmlns:a16="http://schemas.microsoft.com/office/drawing/2014/main" id="{3B0D3907-7E1E-BF3A-E915-6646D27CD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2548" y="2529464"/>
              <a:ext cx="4572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34" name="Object 33">
              <a:extLst>
                <a:ext uri="{FF2B5EF4-FFF2-40B4-BE49-F238E27FC236}">
                  <a16:creationId xmlns:a16="http://schemas.microsoft.com/office/drawing/2014/main" id="{05218452-64B2-6B90-022A-C97B68211DD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792874"/>
                </p:ext>
              </p:extLst>
            </p:nvPr>
          </p:nvGraphicFramePr>
          <p:xfrm>
            <a:off x="4063044" y="2225675"/>
            <a:ext cx="344488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66700" imgH="203200" progId="Equation.3">
                    <p:embed/>
                  </p:oleObj>
                </mc:Choice>
                <mc:Fallback>
                  <p:oleObj name="Equation" r:id="rId2" imgW="266700" imgH="203200" progId="Equation.3">
                    <p:embed/>
                    <p:pic>
                      <p:nvPicPr>
                        <p:cNvPr id="67" name="Object 66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4063044" y="2225675"/>
                          <a:ext cx="344488" cy="2619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4">
              <a:extLst>
                <a:ext uri="{FF2B5EF4-FFF2-40B4-BE49-F238E27FC236}">
                  <a16:creationId xmlns:a16="http://schemas.microsoft.com/office/drawing/2014/main" id="{2A287D95-0192-2BA1-E75C-9905E1B5DE4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547737"/>
                </p:ext>
              </p:extLst>
            </p:nvPr>
          </p:nvGraphicFramePr>
          <p:xfrm>
            <a:off x="3133678" y="2225675"/>
            <a:ext cx="344488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66700" imgH="203200" progId="Equation.3">
                    <p:embed/>
                  </p:oleObj>
                </mc:Choice>
                <mc:Fallback>
                  <p:oleObj name="Equation" r:id="rId4" imgW="266700" imgH="203200" progId="Equation.3">
                    <p:embed/>
                    <p:pic>
                      <p:nvPicPr>
                        <p:cNvPr id="68" name="Object 67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133678" y="2225675"/>
                          <a:ext cx="344488" cy="2619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Line 19">
              <a:extLst>
                <a:ext uri="{FF2B5EF4-FFF2-40B4-BE49-F238E27FC236}">
                  <a16:creationId xmlns:a16="http://schemas.microsoft.com/office/drawing/2014/main" id="{5D89925E-9840-1142-1207-54820B3005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44841" y="2149427"/>
              <a:ext cx="462986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AutoShape 23">
              <a:extLst>
                <a:ext uri="{FF2B5EF4-FFF2-40B4-BE49-F238E27FC236}">
                  <a16:creationId xmlns:a16="http://schemas.microsoft.com/office/drawing/2014/main" id="{BE8ED4C1-21D8-E7F4-30DB-C3F61DB6D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387" y="2149427"/>
              <a:ext cx="152400" cy="685800"/>
            </a:xfrm>
            <a:prstGeom prst="curvedLeftArrow">
              <a:avLst>
                <a:gd name="adj1" fmla="val 90000"/>
                <a:gd name="adj2" fmla="val 18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Text Box 24">
              <a:extLst>
                <a:ext uri="{FF2B5EF4-FFF2-40B4-BE49-F238E27FC236}">
                  <a16:creationId xmlns:a16="http://schemas.microsoft.com/office/drawing/2014/main" id="{CF8EEAB3-5A09-1C51-9606-73EA59A63D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4657" y="2797319"/>
              <a:ext cx="1116506" cy="639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>
                  <a:latin typeface="Calibri"/>
                  <a:cs typeface="Calibri"/>
                </a:rPr>
                <a:t>Sample at rate </a:t>
              </a:r>
              <a:r>
                <a:rPr lang="en-US" sz="1600" i="1" dirty="0">
                  <a:latin typeface="Calibri"/>
                  <a:cs typeface="Calibri"/>
                </a:rPr>
                <a:t>f</a:t>
              </a:r>
              <a:r>
                <a:rPr lang="en-US" sz="1600" i="1" baseline="-25000" dirty="0">
                  <a:latin typeface="Calibri"/>
                  <a:cs typeface="Calibri"/>
                </a:rPr>
                <a:t>s</a:t>
              </a:r>
            </a:p>
          </p:txBody>
        </p:sp>
        <p:sp>
          <p:nvSpPr>
            <p:cNvPr id="39" name="Line 20">
              <a:extLst>
                <a:ext uri="{FF2B5EF4-FFF2-40B4-BE49-F238E27FC236}">
                  <a16:creationId xmlns:a16="http://schemas.microsoft.com/office/drawing/2014/main" id="{25557DDE-2D35-423A-D830-9E00BE7790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5600" y="2534205"/>
              <a:ext cx="489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BA4A47B-30C8-2B13-1D53-BBF6F0861C66}"/>
                </a:ext>
              </a:extLst>
            </p:cNvPr>
            <p:cNvSpPr txBox="1"/>
            <p:nvPr/>
          </p:nvSpPr>
          <p:spPr>
            <a:xfrm>
              <a:off x="1893895" y="2244629"/>
              <a:ext cx="1201872" cy="639649"/>
            </a:xfrm>
            <a:prstGeom prst="rect">
              <a:avLst/>
            </a:prstGeom>
            <a:noFill/>
            <a:ln w="9525" cmpd="sng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Bandpass Filter</a:t>
              </a:r>
            </a:p>
          </p:txBody>
        </p:sp>
        <p:graphicFrame>
          <p:nvGraphicFramePr>
            <p:cNvPr id="41" name="Object 40">
              <a:extLst>
                <a:ext uri="{FF2B5EF4-FFF2-40B4-BE49-F238E27FC236}">
                  <a16:creationId xmlns:a16="http://schemas.microsoft.com/office/drawing/2014/main" id="{9932707E-1FBF-120B-B241-2FFC6956016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5806941"/>
                </p:ext>
              </p:extLst>
            </p:nvPr>
          </p:nvGraphicFramePr>
          <p:xfrm>
            <a:off x="1526511" y="2229702"/>
            <a:ext cx="346075" cy="261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66700" imgH="203200" progId="Equation.3">
                    <p:embed/>
                  </p:oleObj>
                </mc:Choice>
                <mc:Fallback>
                  <p:oleObj name="Equation" r:id="rId6" imgW="266700" imgH="203200" progId="Equation.3">
                    <p:embed/>
                    <p:pic>
                      <p:nvPicPr>
                        <p:cNvPr id="78" name="Object 77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526511" y="2229702"/>
                          <a:ext cx="346075" cy="2619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9D8082E-FEE5-22F8-203E-8FE2360F40EA}"/>
                </a:ext>
              </a:extLst>
            </p:cNvPr>
            <p:cNvSpPr txBox="1"/>
            <p:nvPr/>
          </p:nvSpPr>
          <p:spPr>
            <a:xfrm>
              <a:off x="4501056" y="2233041"/>
              <a:ext cx="1116506" cy="584775"/>
            </a:xfrm>
            <a:prstGeom prst="rect">
              <a:avLst/>
            </a:prstGeom>
            <a:noFill/>
            <a:ln w="9525" cmpd="sng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Lowpass Filter</a:t>
              </a:r>
            </a:p>
          </p:txBody>
        </p:sp>
        <p:sp>
          <p:nvSpPr>
            <p:cNvPr id="43" name="Line 20">
              <a:extLst>
                <a:ext uri="{FF2B5EF4-FFF2-40B4-BE49-F238E27FC236}">
                  <a16:creationId xmlns:a16="http://schemas.microsoft.com/office/drawing/2014/main" id="{A5C58825-3FFB-68DE-7732-B9CC04C829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8330" y="251762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44" name="Object 43">
              <a:extLst>
                <a:ext uri="{FF2B5EF4-FFF2-40B4-BE49-F238E27FC236}">
                  <a16:creationId xmlns:a16="http://schemas.microsoft.com/office/drawing/2014/main" id="{FC321DDF-2973-8959-C3E4-5BB7FB276AD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06847713"/>
                </p:ext>
              </p:extLst>
            </p:nvPr>
          </p:nvGraphicFramePr>
          <p:xfrm>
            <a:off x="5664952" y="2230138"/>
            <a:ext cx="411104" cy="263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317500" imgH="203200" progId="Equation.3">
                    <p:embed/>
                  </p:oleObj>
                </mc:Choice>
                <mc:Fallback>
                  <p:oleObj name="Equation" r:id="rId8" imgW="317500" imgH="203200" progId="Equation.3">
                    <p:embed/>
                    <p:pic>
                      <p:nvPicPr>
                        <p:cNvPr id="81" name="Object 80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664952" y="2230138"/>
                          <a:ext cx="411104" cy="263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FB6A15A-732F-3D4D-9CB3-F6D94A89E2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Software Defined Radio</a:t>
            </a:r>
          </a:p>
        </p:txBody>
      </p:sp>
      <p:sp>
        <p:nvSpPr>
          <p:cNvPr id="62" name="Rectangle 3">
            <a:extLst>
              <a:ext uri="{FF2B5EF4-FFF2-40B4-BE49-F238E27FC236}">
                <a16:creationId xmlns:a16="http://schemas.microsoft.com/office/drawing/2014/main" id="{62B51E42-5F45-0F4A-A710-2D81A749F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86" y="1408113"/>
            <a:ext cx="8380411" cy="2173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kern="0" dirty="0"/>
              <a:t>Worldwide unlicensed microwave band at 2.4 GHz</a:t>
            </a:r>
          </a:p>
          <a:p>
            <a:pPr marL="457200" lvl="1" indent="0">
              <a:buNone/>
              <a:defRPr/>
            </a:pPr>
            <a:r>
              <a:rPr lang="en-US" kern="0" dirty="0"/>
              <a:t>Any service can use this band but must follow regulations on transmit power, out-of-band leakage, etc.</a:t>
            </a:r>
          </a:p>
          <a:p>
            <a:pPr marL="457200" lvl="1" indent="0">
              <a:buNone/>
              <a:defRPr/>
            </a:pPr>
            <a:r>
              <a:rPr lang="en-US" kern="0" dirty="0"/>
              <a:t>Services include Bluetooth, Wi-Fi, wireless mice/keyboards, ZigBee, baby monitors, wireless microphones/speakers</a:t>
            </a:r>
          </a:p>
        </p:txBody>
      </p:sp>
      <p:sp>
        <p:nvSpPr>
          <p:cNvPr id="30" name="Text Box 2073">
            <a:extLst>
              <a:ext uri="{FF2B5EF4-FFF2-40B4-BE49-F238E27FC236}">
                <a16:creationId xmlns:a16="http://schemas.microsoft.com/office/drawing/2014/main" id="{64BA9B93-1C94-B992-C326-2389E8333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Aliasing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9F6F85A-6A3D-378C-AB75-81F87C085E7C}"/>
              </a:ext>
            </a:extLst>
          </p:cNvPr>
          <p:cNvGrpSpPr/>
          <p:nvPr/>
        </p:nvGrpSpPr>
        <p:grpSpPr>
          <a:xfrm>
            <a:off x="3505200" y="3617913"/>
            <a:ext cx="5410200" cy="1258888"/>
            <a:chOff x="3390900" y="3527425"/>
            <a:chExt cx="5410200" cy="1258888"/>
          </a:xfrm>
        </p:grpSpPr>
        <p:sp>
          <p:nvSpPr>
            <p:cNvPr id="32" name="Line 17">
              <a:extLst>
                <a:ext uri="{FF2B5EF4-FFF2-40B4-BE49-F238E27FC236}">
                  <a16:creationId xmlns:a16="http://schemas.microsoft.com/office/drawing/2014/main" id="{93B01E21-1D67-DF15-152A-D4FF47A1E8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0900" y="4343400"/>
              <a:ext cx="5181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Text Box 18">
              <a:extLst>
                <a:ext uri="{FF2B5EF4-FFF2-40B4-BE49-F238E27FC236}">
                  <a16:creationId xmlns:a16="http://schemas.microsoft.com/office/drawing/2014/main" id="{972B6CF1-5D61-E2F0-4207-3CA4756C79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96300" y="3871912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 dirty="0">
                  <a:latin typeface="+mn-lt"/>
                </a:rPr>
                <a:t>f</a:t>
              </a:r>
            </a:p>
          </p:txBody>
        </p:sp>
        <p:sp>
          <p:nvSpPr>
            <p:cNvPr id="34" name="Line 19">
              <a:extLst>
                <a:ext uri="{FF2B5EF4-FFF2-40B4-BE49-F238E27FC236}">
                  <a16:creationId xmlns:a16="http://schemas.microsoft.com/office/drawing/2014/main" id="{E99D65D0-E59D-6B1D-57A1-5F6674AB79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19800" y="3527425"/>
              <a:ext cx="0" cy="8159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Text Box 20">
              <a:extLst>
                <a:ext uri="{FF2B5EF4-FFF2-40B4-BE49-F238E27FC236}">
                  <a16:creationId xmlns:a16="http://schemas.microsoft.com/office/drawing/2014/main" id="{1A86CFA0-B074-CD9A-FC65-57BA7A91FD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7400" y="44196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0</a:t>
              </a:r>
              <a:endParaRPr lang="en-US"/>
            </a:p>
          </p:txBody>
        </p:sp>
        <p:sp>
          <p:nvSpPr>
            <p:cNvPr id="39" name="Text Box 24">
              <a:extLst>
                <a:ext uri="{FF2B5EF4-FFF2-40B4-BE49-F238E27FC236}">
                  <a16:creationId xmlns:a16="http://schemas.microsoft.com/office/drawing/2014/main" id="{FFAA43D4-F0FE-AD2C-0D53-CC6CB5A904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0900" y="43434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dirty="0">
                  <a:latin typeface="+mn-lt"/>
                </a:rPr>
                <a:t>-</a:t>
              </a:r>
              <a:r>
                <a:rPr lang="en-US" sz="1800" i="1" dirty="0">
                  <a:latin typeface="+mn-lt"/>
                </a:rPr>
                <a:t>f</a:t>
              </a:r>
              <a:r>
                <a:rPr lang="en-US" sz="1800" i="1" baseline="-25000" dirty="0">
                  <a:latin typeface="+mn-lt"/>
                </a:rPr>
                <a:t>2</a:t>
              </a:r>
              <a:endParaRPr lang="en-US" sz="1800" dirty="0"/>
            </a:p>
          </p:txBody>
        </p:sp>
        <p:sp>
          <p:nvSpPr>
            <p:cNvPr id="40" name="Line 25">
              <a:extLst>
                <a:ext uri="{FF2B5EF4-FFF2-40B4-BE49-F238E27FC236}">
                  <a16:creationId xmlns:a16="http://schemas.microsoft.com/office/drawing/2014/main" id="{531D5B77-B1CB-4486-A6D6-776B5EDE12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300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26">
              <a:extLst>
                <a:ext uri="{FF2B5EF4-FFF2-40B4-BE49-F238E27FC236}">
                  <a16:creationId xmlns:a16="http://schemas.microsoft.com/office/drawing/2014/main" id="{E65DA054-E3AD-4491-FCBD-E637E307F4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1100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27">
              <a:extLst>
                <a:ext uri="{FF2B5EF4-FFF2-40B4-BE49-F238E27FC236}">
                  <a16:creationId xmlns:a16="http://schemas.microsoft.com/office/drawing/2014/main" id="{25D942D3-480B-B0C3-2C9F-C12A569FA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300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Text Box 28">
              <a:extLst>
                <a:ext uri="{FF2B5EF4-FFF2-40B4-BE49-F238E27FC236}">
                  <a16:creationId xmlns:a16="http://schemas.microsoft.com/office/drawing/2014/main" id="{3A19DDA5-FFB9-866A-625E-848C09AD1D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4343401"/>
              <a:ext cx="685801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dirty="0">
                  <a:latin typeface="+mn-lt"/>
                </a:rPr>
                <a:t>-</a:t>
              </a:r>
              <a:r>
                <a:rPr lang="en-US" sz="1800" i="1" dirty="0">
                  <a:latin typeface="+mn-lt"/>
                </a:rPr>
                <a:t>f</a:t>
              </a:r>
              <a:r>
                <a:rPr lang="en-US" sz="1800" i="1" baseline="-25000" dirty="0">
                  <a:latin typeface="+mn-lt"/>
                </a:rPr>
                <a:t>1</a:t>
              </a:r>
              <a:endParaRPr lang="en-US" sz="1800" dirty="0"/>
            </a:p>
          </p:txBody>
        </p:sp>
        <p:sp>
          <p:nvSpPr>
            <p:cNvPr id="44" name="Line 29">
              <a:extLst>
                <a:ext uri="{FF2B5EF4-FFF2-40B4-BE49-F238E27FC236}">
                  <a16:creationId xmlns:a16="http://schemas.microsoft.com/office/drawing/2014/main" id="{F3075372-380E-38E8-FF64-30D984E4EF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7700" y="4267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Text Box 30">
              <a:extLst>
                <a:ext uri="{FF2B5EF4-FFF2-40B4-BE49-F238E27FC236}">
                  <a16:creationId xmlns:a16="http://schemas.microsoft.com/office/drawing/2014/main" id="{6743E07E-0C49-AE75-C2B8-F75097219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2900" y="4343400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>
                  <a:latin typeface="+mn-lt"/>
                </a:rPr>
                <a:t>-f</a:t>
              </a:r>
              <a:r>
                <a:rPr lang="en-US" sz="1800" i="1" baseline="-25000" dirty="0">
                  <a:latin typeface="+mn-lt"/>
                </a:rPr>
                <a:t>c</a:t>
              </a:r>
            </a:p>
          </p:txBody>
        </p:sp>
        <p:sp>
          <p:nvSpPr>
            <p:cNvPr id="46" name="Text Box 31">
              <a:extLst>
                <a:ext uri="{FF2B5EF4-FFF2-40B4-BE49-F238E27FC236}">
                  <a16:creationId xmlns:a16="http://schemas.microsoft.com/office/drawing/2014/main" id="{0F57D2D1-3B60-62DD-9B8A-0718EDE7EA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7000" y="4343400"/>
              <a:ext cx="9525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>
                  <a:latin typeface="+mn-lt"/>
                </a:rPr>
                <a:t>f</a:t>
              </a:r>
              <a:r>
                <a:rPr lang="en-US" sz="1800" i="1" baseline="-25000" dirty="0">
                  <a:latin typeface="+mn-lt"/>
                </a:rPr>
                <a:t>1</a:t>
              </a:r>
              <a:endParaRPr lang="en-US" sz="1800" dirty="0"/>
            </a:p>
          </p:txBody>
        </p:sp>
        <p:sp>
          <p:nvSpPr>
            <p:cNvPr id="47" name="Line 32">
              <a:extLst>
                <a:ext uri="{FF2B5EF4-FFF2-40B4-BE49-F238E27FC236}">
                  <a16:creationId xmlns:a16="http://schemas.microsoft.com/office/drawing/2014/main" id="{A49DC4C9-AA6F-4AB1-3BBC-ACFA8C523A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33">
              <a:extLst>
                <a:ext uri="{FF2B5EF4-FFF2-40B4-BE49-F238E27FC236}">
                  <a16:creationId xmlns:a16="http://schemas.microsoft.com/office/drawing/2014/main" id="{C599A9B1-C4CA-D1C7-FD18-E9859E7289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9100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34">
              <a:extLst>
                <a:ext uri="{FF2B5EF4-FFF2-40B4-BE49-F238E27FC236}">
                  <a16:creationId xmlns:a16="http://schemas.microsoft.com/office/drawing/2014/main" id="{1798A870-AF9B-5995-3847-6C0EA1BDD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Text Box 35">
              <a:extLst>
                <a:ext uri="{FF2B5EF4-FFF2-40B4-BE49-F238E27FC236}">
                  <a16:creationId xmlns:a16="http://schemas.microsoft.com/office/drawing/2014/main" id="{E9E5891F-FF7D-5CDA-9B7F-79549E48E4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00" y="43434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>
                  <a:latin typeface="+mn-lt"/>
                </a:rPr>
                <a:t>f</a:t>
              </a:r>
              <a:r>
                <a:rPr lang="en-US" sz="1800" i="1" baseline="-25000" dirty="0">
                  <a:latin typeface="+mn-lt"/>
                </a:rPr>
                <a:t>2</a:t>
              </a:r>
              <a:endParaRPr lang="en-US" sz="1800" dirty="0"/>
            </a:p>
          </p:txBody>
        </p:sp>
        <p:sp>
          <p:nvSpPr>
            <p:cNvPr id="51" name="Line 36">
              <a:extLst>
                <a:ext uri="{FF2B5EF4-FFF2-40B4-BE49-F238E27FC236}">
                  <a16:creationId xmlns:a16="http://schemas.microsoft.com/office/drawing/2014/main" id="{008815D0-09AE-8A32-8129-F3D34208E5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5700" y="4267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37">
              <a:extLst>
                <a:ext uri="{FF2B5EF4-FFF2-40B4-BE49-F238E27FC236}">
                  <a16:creationId xmlns:a16="http://schemas.microsoft.com/office/drawing/2014/main" id="{2B2D5FB5-D6F1-6E7E-5BDA-18B4A64C49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4343400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>
                  <a:latin typeface="+mn-lt"/>
                </a:rPr>
                <a:t>f</a:t>
              </a:r>
              <a:r>
                <a:rPr lang="en-US" sz="1800" i="1" baseline="-25000" dirty="0">
                  <a:latin typeface="+mn-lt"/>
                </a:rPr>
                <a:t>c</a:t>
              </a:r>
            </a:p>
          </p:txBody>
        </p:sp>
      </p:grpSp>
      <p:sp>
        <p:nvSpPr>
          <p:cNvPr id="55" name="Rectangle 3">
            <a:extLst>
              <a:ext uri="{FF2B5EF4-FFF2-40B4-BE49-F238E27FC236}">
                <a16:creationId xmlns:a16="http://schemas.microsoft.com/office/drawing/2014/main" id="{291286E9-8BE0-4944-2ACB-64A1F6838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86" y="3617913"/>
            <a:ext cx="3517653" cy="30876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kern="0" dirty="0"/>
              <a:t>Extract band</a:t>
            </a:r>
            <a:br>
              <a:rPr lang="en-US" kern="0" dirty="0"/>
            </a:br>
            <a:r>
              <a:rPr lang="en-US" kern="0" dirty="0"/>
              <a:t>for processing</a:t>
            </a:r>
            <a:endParaRPr lang="en-US" kern="0" baseline="-25000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  <a:defRPr/>
            </a:pPr>
            <a:r>
              <a:rPr lang="en-US" i="1" kern="0" dirty="0"/>
              <a:t>f</a:t>
            </a:r>
            <a:r>
              <a:rPr lang="en-US" kern="0" baseline="-25000" dirty="0"/>
              <a:t>1</a:t>
            </a:r>
            <a:r>
              <a:rPr lang="en-US" kern="0" dirty="0"/>
              <a:t> = 2.4 GHz</a:t>
            </a:r>
          </a:p>
          <a:p>
            <a:pPr lvl="1">
              <a:buFontTx/>
              <a:buNone/>
              <a:defRPr/>
            </a:pPr>
            <a:r>
              <a:rPr lang="en-US" i="1" kern="0" dirty="0"/>
              <a:t>f</a:t>
            </a:r>
            <a:r>
              <a:rPr lang="en-US" kern="0" baseline="-25000" dirty="0"/>
              <a:t>2</a:t>
            </a:r>
            <a:r>
              <a:rPr lang="en-US" kern="0" dirty="0"/>
              <a:t> = 2.5 GHz</a:t>
            </a:r>
          </a:p>
          <a:p>
            <a:pPr lvl="1">
              <a:buFontTx/>
              <a:buNone/>
              <a:defRPr/>
            </a:pPr>
            <a:r>
              <a:rPr lang="en-US" kern="0" dirty="0"/>
              <a:t>BW = 0.1 GHz</a:t>
            </a:r>
          </a:p>
          <a:p>
            <a:pPr lvl="1">
              <a:buFontTx/>
              <a:buNone/>
              <a:defRPr/>
            </a:pPr>
            <a:r>
              <a:rPr lang="en-US" kern="0" dirty="0"/>
              <a:t>Bandpass sampling with </a:t>
            </a:r>
            <a:r>
              <a:rPr lang="en-US" i="1" kern="0" dirty="0"/>
              <a:t>f</a:t>
            </a:r>
            <a:r>
              <a:rPr lang="en-US" kern="0" baseline="-25000" dirty="0"/>
              <a:t>s</a:t>
            </a:r>
            <a:r>
              <a:rPr lang="en-US" kern="0" dirty="0"/>
              <a:t> = 0.2 GHz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83919EE-4BB9-2FB9-8A30-3075F27A1943}"/>
              </a:ext>
            </a:extLst>
          </p:cNvPr>
          <p:cNvGrpSpPr/>
          <p:nvPr/>
        </p:nvGrpSpPr>
        <p:grpSpPr>
          <a:xfrm>
            <a:off x="4419600" y="5029200"/>
            <a:ext cx="3581400" cy="1295401"/>
            <a:chOff x="4305300" y="3490912"/>
            <a:chExt cx="3581400" cy="1295401"/>
          </a:xfrm>
        </p:grpSpPr>
        <p:sp>
          <p:nvSpPr>
            <p:cNvPr id="57" name="Line 17">
              <a:extLst>
                <a:ext uri="{FF2B5EF4-FFF2-40B4-BE49-F238E27FC236}">
                  <a16:creationId xmlns:a16="http://schemas.microsoft.com/office/drawing/2014/main" id="{B68CD8ED-1A9F-A930-0CA9-17EF12468D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5300" y="4343400"/>
              <a:ext cx="3352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Text Box 18">
              <a:extLst>
                <a:ext uri="{FF2B5EF4-FFF2-40B4-BE49-F238E27FC236}">
                  <a16:creationId xmlns:a16="http://schemas.microsoft.com/office/drawing/2014/main" id="{5FCA371F-1837-9F78-A20D-6B2EEC3A6D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1900" y="3871913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 dirty="0">
                  <a:latin typeface="+mn-lt"/>
                </a:rPr>
                <a:t>f</a:t>
              </a:r>
            </a:p>
          </p:txBody>
        </p:sp>
        <p:sp>
          <p:nvSpPr>
            <p:cNvPr id="59" name="Line 19">
              <a:extLst>
                <a:ext uri="{FF2B5EF4-FFF2-40B4-BE49-F238E27FC236}">
                  <a16:creationId xmlns:a16="http://schemas.microsoft.com/office/drawing/2014/main" id="{D95F4429-504D-8923-6349-DECE28CECB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19800" y="3490912"/>
              <a:ext cx="0" cy="85248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Text Box 20">
              <a:extLst>
                <a:ext uri="{FF2B5EF4-FFF2-40B4-BE49-F238E27FC236}">
                  <a16:creationId xmlns:a16="http://schemas.microsoft.com/office/drawing/2014/main" id="{CF222D9C-EF4D-657A-3E0B-03356BE09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7400" y="44196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/>
                <a:t>0</a:t>
              </a:r>
              <a:endParaRPr lang="en-US" dirty="0"/>
            </a:p>
          </p:txBody>
        </p:sp>
        <p:sp>
          <p:nvSpPr>
            <p:cNvPr id="66" name="Line 25">
              <a:extLst>
                <a:ext uri="{FF2B5EF4-FFF2-40B4-BE49-F238E27FC236}">
                  <a16:creationId xmlns:a16="http://schemas.microsoft.com/office/drawing/2014/main" id="{D0119428-1886-E3B1-281A-C08F41A6AC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9016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26">
              <a:extLst>
                <a:ext uri="{FF2B5EF4-FFF2-40B4-BE49-F238E27FC236}">
                  <a16:creationId xmlns:a16="http://schemas.microsoft.com/office/drawing/2014/main" id="{F7B89675-553D-9A84-0D49-12F4DBE8AA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5816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27">
              <a:extLst>
                <a:ext uri="{FF2B5EF4-FFF2-40B4-BE49-F238E27FC236}">
                  <a16:creationId xmlns:a16="http://schemas.microsoft.com/office/drawing/2014/main" id="{08EC5330-AE4C-C01B-5685-E045F8B3FD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9016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32">
              <a:extLst>
                <a:ext uri="{FF2B5EF4-FFF2-40B4-BE49-F238E27FC236}">
                  <a16:creationId xmlns:a16="http://schemas.microsoft.com/office/drawing/2014/main" id="{C4E0A241-357B-CFC3-7D78-2CD65C7871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5816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33">
              <a:extLst>
                <a:ext uri="{FF2B5EF4-FFF2-40B4-BE49-F238E27FC236}">
                  <a16:creationId xmlns:a16="http://schemas.microsoft.com/office/drawing/2014/main" id="{A83129C4-7852-EDC3-5942-31C02E12DA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2616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34">
              <a:extLst>
                <a:ext uri="{FF2B5EF4-FFF2-40B4-BE49-F238E27FC236}">
                  <a16:creationId xmlns:a16="http://schemas.microsoft.com/office/drawing/2014/main" id="{D237976B-69F7-7441-A4C4-D86A42D0FB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5816" y="3733800"/>
              <a:ext cx="0" cy="60960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" name="Text Box 20">
            <a:extLst>
              <a:ext uri="{FF2B5EF4-FFF2-40B4-BE49-F238E27FC236}">
                <a16:creationId xmlns:a16="http://schemas.microsoft.com/office/drawing/2014/main" id="{EE3A230D-8764-8CD9-470E-DC469C597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6101" y="6183868"/>
            <a:ext cx="6476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dirty="0"/>
              <a:t>BW</a:t>
            </a:r>
            <a:endParaRPr lang="en-US" dirty="0"/>
          </a:p>
        </p:txBody>
      </p:sp>
      <p:sp>
        <p:nvSpPr>
          <p:cNvPr id="80" name="Text Box 20">
            <a:extLst>
              <a:ext uri="{FF2B5EF4-FFF2-40B4-BE49-F238E27FC236}">
                <a16:creationId xmlns:a16="http://schemas.microsoft.com/office/drawing/2014/main" id="{403CC62B-8D05-68B0-920C-223081EAF7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138" y="6183868"/>
            <a:ext cx="90637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dirty="0"/>
              <a:t>- BW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BECB21-7E51-4E77-3E0A-9CEA4C68B4C3}"/>
              </a:ext>
            </a:extLst>
          </p:cNvPr>
          <p:cNvSpPr txBox="1"/>
          <p:nvPr/>
        </p:nvSpPr>
        <p:spPr>
          <a:xfrm>
            <a:off x="7916779" y="5939135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25x more efficient vs. </a:t>
            </a:r>
            <a:r>
              <a:rPr lang="en-US" sz="1800" i="1" kern="0" dirty="0"/>
              <a:t>f</a:t>
            </a:r>
            <a:r>
              <a:rPr lang="en-US" sz="1800" kern="0" baseline="-25000" dirty="0"/>
              <a:t>s</a:t>
            </a:r>
            <a:r>
              <a:rPr lang="en-US" sz="1800" dirty="0"/>
              <a:t> = 5 GHz</a:t>
            </a:r>
          </a:p>
        </p:txBody>
      </p:sp>
    </p:spTree>
    <p:extLst>
      <p:ext uri="{BB962C8B-B14F-4D97-AF65-F5344CB8AC3E}">
        <p14:creationId xmlns:p14="http://schemas.microsoft.com/office/powerpoint/2010/main" val="82221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5">
            <a:extLst>
              <a:ext uri="{FF2B5EF4-FFF2-40B4-BE49-F238E27FC236}">
                <a16:creationId xmlns:a16="http://schemas.microsoft.com/office/drawing/2014/main" id="{313D8A26-486E-F345-A9A1-27944A1B6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</a:rPr>
              <a:t>4 - </a:t>
            </a:r>
            <a:fld id="{C4C3B6A2-8EE4-EF4E-AFEE-04FB5F5C4D8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b="0" dirty="0">
              <a:solidFill>
                <a:schemeClr val="tx1"/>
              </a:solidFill>
            </a:endParaRP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448F77F5-4E86-B949-BFA8-6D3CE3A9EE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Conclusion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67212544-33FC-C04E-ABD3-AC969CF635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Sampling replicates spectrum of continuous-time signal at offsets that are integer multiples of sampling frequency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Sampling theorem gives necessary condition to reconstruct the continuous-time signal from its samples, but does not say how to do it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Aliasing occurs due to sampling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Noise present at all frequencies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A/D converter design tradeoffs to control impact of aliasing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Bandpass sampling reduces sampling rate significantly by using aliasing to our benefit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46E7DE81-71CD-9448-A6F3-4FF789464E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Rolling Shutter Cameras</a:t>
            </a:r>
          </a:p>
        </p:txBody>
      </p:sp>
      <p:sp>
        <p:nvSpPr>
          <p:cNvPr id="30722" name="Content Placeholder 2">
            <a:extLst>
              <a:ext uri="{FF2B5EF4-FFF2-40B4-BE49-F238E27FC236}">
                <a16:creationId xmlns:a16="http://schemas.microsoft.com/office/drawing/2014/main" id="{8AAFE033-1323-9246-8A9A-0D39BDF876A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153400" cy="4495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Smart phone and point-and-shoot cameras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No (global) hardware shutter to reduce cost, size, weight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Light continuously impinges on sensor array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Artifacts due to relative motion between objects and camera</a:t>
            </a:r>
          </a:p>
        </p:txBody>
      </p:sp>
      <p:pic>
        <p:nvPicPr>
          <p:cNvPr id="29700" name="Picture 5" descr="RollingShutter.png">
            <a:extLst>
              <a:ext uri="{FF2B5EF4-FFF2-40B4-BE49-F238E27FC236}">
                <a16:creationId xmlns:a16="http://schemas.microsoft.com/office/drawing/2014/main" id="{688FE3C7-429C-4148-8117-16D99AAA8D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77914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7">
            <a:extLst>
              <a:ext uri="{FF2B5EF4-FFF2-40B4-BE49-F238E27FC236}">
                <a16:creationId xmlns:a16="http://schemas.microsoft.com/office/drawing/2014/main" id="{AB52568D-1ABF-6C4C-BD02-8778DFD4D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6096000"/>
            <a:ext cx="4724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 dirty="0">
                <a:solidFill>
                  <a:schemeClr val="tx1"/>
                </a:solidFill>
              </a:rPr>
              <a:t>Figure from a tutorial by </a:t>
            </a:r>
            <a:r>
              <a:rPr lang="en-US" altLang="en-US" sz="1600" b="0" dirty="0" err="1">
                <a:solidFill>
                  <a:schemeClr val="tx1"/>
                </a:solidFill>
              </a:rPr>
              <a:t>Forssen</a:t>
            </a:r>
            <a:r>
              <a:rPr lang="en-US" altLang="en-US" sz="1600" b="0" dirty="0">
                <a:solidFill>
                  <a:schemeClr val="tx1"/>
                </a:solidFill>
              </a:rPr>
              <a:t> </a:t>
            </a:r>
            <a:r>
              <a:rPr lang="en-US" altLang="en-US" sz="1600" b="0" i="1" dirty="0">
                <a:solidFill>
                  <a:schemeClr val="tx1"/>
                </a:solidFill>
              </a:rPr>
              <a:t>et al.</a:t>
            </a:r>
            <a:r>
              <a:rPr lang="en-US" altLang="en-US" sz="1600" b="0" dirty="0">
                <a:solidFill>
                  <a:schemeClr val="tx1"/>
                </a:solidFill>
              </a:rPr>
              <a:t> at the 2012 </a:t>
            </a:r>
            <a:r>
              <a:rPr lang="en-US" altLang="en-US" sz="1600" b="0" i="1" dirty="0">
                <a:solidFill>
                  <a:schemeClr val="tx1"/>
                </a:solidFill>
              </a:rPr>
              <a:t>IEEE Conf. on Computer Vision &amp; Pattern Recognition</a:t>
            </a:r>
          </a:p>
        </p:txBody>
      </p:sp>
      <p:sp>
        <p:nvSpPr>
          <p:cNvPr id="30725" name="Text Box 2073">
            <a:extLst>
              <a:ext uri="{FF2B5EF4-FFF2-40B4-BE49-F238E27FC236}">
                <a16:creationId xmlns:a16="http://schemas.microsoft.com/office/drawing/2014/main" id="{CD5D61F6-81EE-0443-BD4E-49C07E127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Optional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B5D7DCE-6998-0949-FC4A-BD3F40391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</a:rPr>
              <a:t>4 - </a:t>
            </a:r>
            <a:fld id="{C4C3B6A2-8EE4-EF4E-AFEE-04FB5F5C4D8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Content Placeholder 2">
            <a:extLst>
              <a:ext uri="{FF2B5EF4-FFF2-40B4-BE49-F238E27FC236}">
                <a16:creationId xmlns:a16="http://schemas.microsoft.com/office/drawing/2014/main" id="{11891F61-9E20-334D-9074-5CAA5AB8B2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3058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Plucked guitar strings – global shutter camera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String vibration is (correctly) damped sinusoid vs. time</a:t>
            </a:r>
          </a:p>
        </p:txBody>
      </p:sp>
      <p:sp>
        <p:nvSpPr>
          <p:cNvPr id="31746" name="Title 1">
            <a:extLst>
              <a:ext uri="{FF2B5EF4-FFF2-40B4-BE49-F238E27FC236}">
                <a16:creationId xmlns:a16="http://schemas.microsoft.com/office/drawing/2014/main" id="{78148F23-832C-CB42-9FA6-68D83046EA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Rolling Shutter Artifacts</a:t>
            </a:r>
          </a:p>
        </p:txBody>
      </p:sp>
      <p:pic>
        <p:nvPicPr>
          <p:cNvPr id="30724" name="Picture 6" descr="Fig_9a_UT_Austin_Original.bmp">
            <a:extLst>
              <a:ext uri="{FF2B5EF4-FFF2-40B4-BE49-F238E27FC236}">
                <a16:creationId xmlns:a16="http://schemas.microsoft.com/office/drawing/2014/main" id="{71EDDEB0-ADDA-744D-9ABD-8967933AEC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06800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7" descr="Fig_9b_UT_Austin_Rectified.bmp">
            <a:extLst>
              <a:ext uri="{FF2B5EF4-FFF2-40B4-BE49-F238E27FC236}">
                <a16:creationId xmlns:a16="http://schemas.microsoft.com/office/drawing/2014/main" id="{EED51BF0-DE59-204B-B443-D7A16DED72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581400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8">
            <a:extLst>
              <a:ext uri="{FF2B5EF4-FFF2-40B4-BE49-F238E27FC236}">
                <a16:creationId xmlns:a16="http://schemas.microsoft.com/office/drawing/2014/main" id="{47F5BE46-64A0-4146-88EA-6152E5FDE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72175"/>
            <a:ext cx="6248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C. Jia and B. L. Evans, “Probabilistic 3-D Motion Estimation for Rolling Shutter Video Rectification from Visual and Inertial Measurements,” </a:t>
            </a:r>
            <a:r>
              <a:rPr lang="en-US" altLang="en-US" sz="1600" b="0" i="1">
                <a:solidFill>
                  <a:schemeClr val="tx1"/>
                </a:solidFill>
              </a:rPr>
              <a:t>IEEE Multimedia Signal Proc. Workshop</a:t>
            </a:r>
            <a:r>
              <a:rPr lang="en-US" altLang="en-US" sz="1600" b="0">
                <a:solidFill>
                  <a:schemeClr val="tx1"/>
                </a:solidFill>
              </a:rPr>
              <a:t>, 2012.  Link to article.  </a:t>
            </a:r>
          </a:p>
        </p:txBody>
      </p:sp>
      <p:sp>
        <p:nvSpPr>
          <p:cNvPr id="30727" name="TextBox 9">
            <a:extLst>
              <a:ext uri="{FF2B5EF4-FFF2-40B4-BE49-F238E27FC236}">
                <a16:creationId xmlns:a16="http://schemas.microsoft.com/office/drawing/2014/main" id="{7EA45337-F856-5C42-A395-ACB2B6E10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5064125"/>
            <a:ext cx="2209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Warped frame</a:t>
            </a:r>
          </a:p>
        </p:txBody>
      </p:sp>
      <p:sp>
        <p:nvSpPr>
          <p:cNvPr id="30728" name="TextBox 10">
            <a:extLst>
              <a:ext uri="{FF2B5EF4-FFF2-40B4-BE49-F238E27FC236}">
                <a16:creationId xmlns:a16="http://schemas.microsoft.com/office/drawing/2014/main" id="{4E26A61F-3EDB-C546-8186-0D6111A66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5083175"/>
            <a:ext cx="2362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Compensated using gyroscope readings (i.e. camera rotation) and video features</a:t>
            </a:r>
          </a:p>
        </p:txBody>
      </p:sp>
      <p:sp>
        <p:nvSpPr>
          <p:cNvPr id="30729" name="Right Arrow 12">
            <a:hlinkClick r:id="rId5"/>
            <a:extLst>
              <a:ext uri="{FF2B5EF4-FFF2-40B4-BE49-F238E27FC236}">
                <a16:creationId xmlns:a16="http://schemas.microsoft.com/office/drawing/2014/main" id="{399ECE20-7572-194A-8983-26A00BB46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1752600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30730" name="TextBox 14">
            <a:extLst>
              <a:ext uri="{FF2B5EF4-FFF2-40B4-BE49-F238E27FC236}">
                <a16:creationId xmlns:a16="http://schemas.microsoft.com/office/drawing/2014/main" id="{7D94B796-6963-F345-98C7-220BAEFE5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1947863"/>
            <a:ext cx="685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video</a:t>
            </a:r>
          </a:p>
        </p:txBody>
      </p:sp>
      <p:sp>
        <p:nvSpPr>
          <p:cNvPr id="30731" name="Right Arrow 15">
            <a:hlinkClick r:id="rId6"/>
            <a:extLst>
              <a:ext uri="{FF2B5EF4-FFF2-40B4-BE49-F238E27FC236}">
                <a16:creationId xmlns:a16="http://schemas.microsoft.com/office/drawing/2014/main" id="{15ED9603-6476-254F-B390-C6336530D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2640013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30732" name="TextBox 16">
            <a:extLst>
              <a:ext uri="{FF2B5EF4-FFF2-40B4-BE49-F238E27FC236}">
                <a16:creationId xmlns:a16="http://schemas.microsoft.com/office/drawing/2014/main" id="{96CA0B11-06FB-114C-AEC8-22BCFFA82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283527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video</a:t>
            </a:r>
          </a:p>
        </p:txBody>
      </p:sp>
      <p:sp>
        <p:nvSpPr>
          <p:cNvPr id="30733" name="Right Arrow 12">
            <a:hlinkClick r:id="rId7"/>
            <a:extLst>
              <a:ext uri="{FF2B5EF4-FFF2-40B4-BE49-F238E27FC236}">
                <a16:creationId xmlns:a16="http://schemas.microsoft.com/office/drawing/2014/main" id="{65D646BF-0122-B842-B5E9-CB8B04053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6400800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30734" name="Right Arrow 15">
            <a:hlinkClick r:id="rId8"/>
            <a:extLst>
              <a:ext uri="{FF2B5EF4-FFF2-40B4-BE49-F238E27FC236}">
                <a16:creationId xmlns:a16="http://schemas.microsoft.com/office/drawing/2014/main" id="{6C3D055F-133D-634C-B5D0-F5D83310804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85800" y="3138488"/>
            <a:ext cx="3810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CA80814-C046-7647-B8DD-3B9D2A97C34A}"/>
              </a:ext>
            </a:extLst>
          </p:cNvPr>
          <p:cNvSpPr txBox="1">
            <a:spLocks/>
          </p:cNvSpPr>
          <p:nvPr/>
        </p:nvSpPr>
        <p:spPr bwMode="auto">
          <a:xfrm>
            <a:off x="685800" y="25019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“Guitar Oscillations Captured with iPhone 4”</a:t>
            </a:r>
          </a:p>
          <a:p>
            <a:pPr lvl="1">
              <a:buFontTx/>
              <a:buNone/>
            </a:pPr>
            <a:r>
              <a:rPr lang="en-US" altLang="en-US"/>
              <a:t>Rolling shutter (sampling) artifacts but not aliasing effects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0483A86-BD6E-8342-BFF0-148EAD02C79F}"/>
              </a:ext>
            </a:extLst>
          </p:cNvPr>
          <p:cNvSpPr txBox="1">
            <a:spLocks/>
          </p:cNvSpPr>
          <p:nvPr/>
        </p:nvSpPr>
        <p:spPr bwMode="auto">
          <a:xfrm>
            <a:off x="685800" y="3505200"/>
            <a:ext cx="3886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Fast camera motion</a:t>
            </a:r>
          </a:p>
          <a:p>
            <a:pPr lvl="1">
              <a:buFontTx/>
              <a:buNone/>
            </a:pPr>
            <a:r>
              <a:rPr lang="en-US" altLang="en-US"/>
              <a:t>Pan camera fast left/right</a:t>
            </a:r>
          </a:p>
          <a:p>
            <a:pPr lvl="1">
              <a:buFontTx/>
              <a:buNone/>
            </a:pPr>
            <a:r>
              <a:rPr lang="en-US" altLang="en-US"/>
              <a:t>Pole wobbles and bends</a:t>
            </a:r>
          </a:p>
          <a:p>
            <a:pPr lvl="1">
              <a:buFontTx/>
              <a:buNone/>
            </a:pPr>
            <a:r>
              <a:rPr lang="en-US" altLang="en-US"/>
              <a:t>Building skewed</a:t>
            </a:r>
          </a:p>
        </p:txBody>
      </p:sp>
      <p:sp>
        <p:nvSpPr>
          <p:cNvPr id="31760" name="Text Box 2073">
            <a:extLst>
              <a:ext uri="{FF2B5EF4-FFF2-40B4-BE49-F238E27FC236}">
                <a16:creationId xmlns:a16="http://schemas.microsoft.com/office/drawing/2014/main" id="{F3E654FB-EB6C-C142-BE90-357493174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Optional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7" grpId="0"/>
      <p:bldP spid="30728" grpId="0"/>
      <p:bldP spid="30729" grpId="0" animBg="1"/>
      <p:bldP spid="30730" grpId="0"/>
      <p:bldP spid="30731" grpId="0" animBg="1"/>
      <p:bldP spid="30732" grpId="0"/>
      <p:bldP spid="30733" grpId="0" animBg="1"/>
      <p:bldP spid="30734" grpId="0" animBg="1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>
            <a:extLst>
              <a:ext uri="{FF2B5EF4-FFF2-40B4-BE49-F238E27FC236}">
                <a16:creationId xmlns:a16="http://schemas.microsoft.com/office/drawing/2014/main" id="{61F59BFE-226C-F24F-8BAF-BA2EA51AC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4 - </a:t>
            </a:r>
            <a:fld id="{906EB4A2-72A8-CA45-9318-46D95C9E6648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F7C948C3-5CDA-0C4E-94A5-557CB9B478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Outline</a:t>
            </a:r>
          </a:p>
        </p:txBody>
      </p:sp>
      <p:grpSp>
        <p:nvGrpSpPr>
          <p:cNvPr id="67" name="Group 1114">
            <a:extLst>
              <a:ext uri="{FF2B5EF4-FFF2-40B4-BE49-F238E27FC236}">
                <a16:creationId xmlns:a16="http://schemas.microsoft.com/office/drawing/2014/main" id="{8611865D-B5EB-8346-A797-0AE7EF6553A0}"/>
              </a:ext>
            </a:extLst>
          </p:cNvPr>
          <p:cNvGrpSpPr>
            <a:grpSpLocks/>
          </p:cNvGrpSpPr>
          <p:nvPr/>
        </p:nvGrpSpPr>
        <p:grpSpPr bwMode="auto">
          <a:xfrm>
            <a:off x="4610100" y="3024188"/>
            <a:ext cx="4381500" cy="1243012"/>
            <a:chOff x="2001" y="3072"/>
            <a:chExt cx="3039" cy="832"/>
          </a:xfrm>
        </p:grpSpPr>
        <p:sp>
          <p:nvSpPr>
            <p:cNvPr id="17445" name="Line 1068">
              <a:extLst>
                <a:ext uri="{FF2B5EF4-FFF2-40B4-BE49-F238E27FC236}">
                  <a16:creationId xmlns:a16="http://schemas.microsoft.com/office/drawing/2014/main" id="{8ABB9D9C-7D2A-F143-8B68-F5C312D802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1" y="3648"/>
              <a:ext cx="2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46" name="Group 1069">
              <a:extLst>
                <a:ext uri="{FF2B5EF4-FFF2-40B4-BE49-F238E27FC236}">
                  <a16:creationId xmlns:a16="http://schemas.microsoft.com/office/drawing/2014/main" id="{6B9254A1-2FDA-0142-8080-BEB4DCA3DA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7" y="3312"/>
              <a:ext cx="288" cy="336"/>
              <a:chOff x="2160" y="3552"/>
              <a:chExt cx="288" cy="336"/>
            </a:xfrm>
          </p:grpSpPr>
          <p:sp>
            <p:nvSpPr>
              <p:cNvPr id="17476" name="Arc 1070">
                <a:extLst>
                  <a:ext uri="{FF2B5EF4-FFF2-40B4-BE49-F238E27FC236}">
                    <a16:creationId xmlns:a16="http://schemas.microsoft.com/office/drawing/2014/main" id="{4FECED7E-DA97-1E4C-8FEC-7E7434365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7" name="Arc 1071">
                <a:extLst>
                  <a:ext uri="{FF2B5EF4-FFF2-40B4-BE49-F238E27FC236}">
                    <a16:creationId xmlns:a16="http://schemas.microsoft.com/office/drawing/2014/main" id="{36CF0F35-0BB1-0A41-A659-EC0775AA5B2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47" name="Group 1072">
              <a:extLst>
                <a:ext uri="{FF2B5EF4-FFF2-40B4-BE49-F238E27FC236}">
                  <a16:creationId xmlns:a16="http://schemas.microsoft.com/office/drawing/2014/main" id="{ECBB56C5-C184-D342-B5E9-88C5E373D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9" y="3312"/>
              <a:ext cx="288" cy="336"/>
              <a:chOff x="2160" y="3552"/>
              <a:chExt cx="288" cy="336"/>
            </a:xfrm>
          </p:grpSpPr>
          <p:sp>
            <p:nvSpPr>
              <p:cNvPr id="17474" name="Arc 1073">
                <a:extLst>
                  <a:ext uri="{FF2B5EF4-FFF2-40B4-BE49-F238E27FC236}">
                    <a16:creationId xmlns:a16="http://schemas.microsoft.com/office/drawing/2014/main" id="{35E15744-7A17-7746-8EEC-44378957D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5" name="Arc 1074">
                <a:extLst>
                  <a:ext uri="{FF2B5EF4-FFF2-40B4-BE49-F238E27FC236}">
                    <a16:creationId xmlns:a16="http://schemas.microsoft.com/office/drawing/2014/main" id="{1CD59492-0A8C-9B4F-AAC4-E28DE071B76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48" name="Group 1075">
              <a:extLst>
                <a:ext uri="{FF2B5EF4-FFF2-40B4-BE49-F238E27FC236}">
                  <a16:creationId xmlns:a16="http://schemas.microsoft.com/office/drawing/2014/main" id="{782DC105-C9CA-4648-9CE7-F979B59C1A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1" y="3312"/>
              <a:ext cx="288" cy="336"/>
              <a:chOff x="2160" y="3552"/>
              <a:chExt cx="288" cy="336"/>
            </a:xfrm>
          </p:grpSpPr>
          <p:sp>
            <p:nvSpPr>
              <p:cNvPr id="17472" name="Arc 1076">
                <a:extLst>
                  <a:ext uri="{FF2B5EF4-FFF2-40B4-BE49-F238E27FC236}">
                    <a16:creationId xmlns:a16="http://schemas.microsoft.com/office/drawing/2014/main" id="{12AFF184-EE58-F946-BADE-A1C7B74DC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3" name="Arc 1077">
                <a:extLst>
                  <a:ext uri="{FF2B5EF4-FFF2-40B4-BE49-F238E27FC236}">
                    <a16:creationId xmlns:a16="http://schemas.microsoft.com/office/drawing/2014/main" id="{A9306C17-511A-CF43-8090-2038285AD9B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49" name="Group 1078">
              <a:extLst>
                <a:ext uri="{FF2B5EF4-FFF2-40B4-BE49-F238E27FC236}">
                  <a16:creationId xmlns:a16="http://schemas.microsoft.com/office/drawing/2014/main" id="{DFE3BC46-C4A5-BB47-8FB0-132FF4C511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3" y="3312"/>
              <a:ext cx="288" cy="336"/>
              <a:chOff x="2160" y="3552"/>
              <a:chExt cx="288" cy="336"/>
            </a:xfrm>
          </p:grpSpPr>
          <p:sp>
            <p:nvSpPr>
              <p:cNvPr id="17470" name="Arc 1079">
                <a:extLst>
                  <a:ext uri="{FF2B5EF4-FFF2-40B4-BE49-F238E27FC236}">
                    <a16:creationId xmlns:a16="http://schemas.microsoft.com/office/drawing/2014/main" id="{1E9B373C-7324-504F-B8A4-4A9C0AEED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1" name="Arc 1080">
                <a:extLst>
                  <a:ext uri="{FF2B5EF4-FFF2-40B4-BE49-F238E27FC236}">
                    <a16:creationId xmlns:a16="http://schemas.microsoft.com/office/drawing/2014/main" id="{BABE88F0-1964-F44F-BEFB-2518A00C87D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50" name="Group 1081">
              <a:extLst>
                <a:ext uri="{FF2B5EF4-FFF2-40B4-BE49-F238E27FC236}">
                  <a16:creationId xmlns:a16="http://schemas.microsoft.com/office/drawing/2014/main" id="{94312B11-2F5F-6D40-8A46-6C56E38A9A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5" y="3312"/>
              <a:ext cx="288" cy="336"/>
              <a:chOff x="2160" y="3552"/>
              <a:chExt cx="288" cy="336"/>
            </a:xfrm>
          </p:grpSpPr>
          <p:sp>
            <p:nvSpPr>
              <p:cNvPr id="17468" name="Arc 1082">
                <a:extLst>
                  <a:ext uri="{FF2B5EF4-FFF2-40B4-BE49-F238E27FC236}">
                    <a16:creationId xmlns:a16="http://schemas.microsoft.com/office/drawing/2014/main" id="{BB6133EA-B250-E14D-B56D-685DEDDB3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69" name="Arc 1083">
                <a:extLst>
                  <a:ext uri="{FF2B5EF4-FFF2-40B4-BE49-F238E27FC236}">
                    <a16:creationId xmlns:a16="http://schemas.microsoft.com/office/drawing/2014/main" id="{B83638EE-CAD7-1945-A18A-F1B228F67DB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51" name="Text Box 1084">
              <a:extLst>
                <a:ext uri="{FF2B5EF4-FFF2-40B4-BE49-F238E27FC236}">
                  <a16:creationId xmlns:a16="http://schemas.microsoft.com/office/drawing/2014/main" id="{2DBA40C3-CD4B-6847-B28C-6EE8178AF6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35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17452" name="Line 1085">
              <a:extLst>
                <a:ext uri="{FF2B5EF4-FFF2-40B4-BE49-F238E27FC236}">
                  <a16:creationId xmlns:a16="http://schemas.microsoft.com/office/drawing/2014/main" id="{C7150524-961B-EB4B-B6ED-7AA7D01389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5" y="321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3" name="Oval 1086">
              <a:extLst>
                <a:ext uri="{FF2B5EF4-FFF2-40B4-BE49-F238E27FC236}">
                  <a16:creationId xmlns:a16="http://schemas.microsoft.com/office/drawing/2014/main" id="{17C07AC1-1F56-D04C-A526-997DBBF5F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3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54" name="Oval 1087">
              <a:extLst>
                <a:ext uri="{FF2B5EF4-FFF2-40B4-BE49-F238E27FC236}">
                  <a16:creationId xmlns:a16="http://schemas.microsoft.com/office/drawing/2014/main" id="{30182D4D-2D37-0649-9720-1AC484AA6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55" name="Oval 1088">
              <a:extLst>
                <a:ext uri="{FF2B5EF4-FFF2-40B4-BE49-F238E27FC236}">
                  <a16:creationId xmlns:a16="http://schemas.microsoft.com/office/drawing/2014/main" id="{CEA4F558-6355-F54C-9E59-7058356F9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56" name="Oval 1092">
              <a:extLst>
                <a:ext uri="{FF2B5EF4-FFF2-40B4-BE49-F238E27FC236}">
                  <a16:creationId xmlns:a16="http://schemas.microsoft.com/office/drawing/2014/main" id="{B32FC663-1F8B-7A43-8F78-2793E69A9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57" name="Oval 1093">
              <a:extLst>
                <a:ext uri="{FF2B5EF4-FFF2-40B4-BE49-F238E27FC236}">
                  <a16:creationId xmlns:a16="http://schemas.microsoft.com/office/drawing/2014/main" id="{BE1D3085-7F90-8742-B17A-6B0123B97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58" name="Oval 1094">
              <a:extLst>
                <a:ext uri="{FF2B5EF4-FFF2-40B4-BE49-F238E27FC236}">
                  <a16:creationId xmlns:a16="http://schemas.microsoft.com/office/drawing/2014/main" id="{14030422-5ADB-0641-A0BA-FD5EA9D38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9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59" name="Text Box 1095">
              <a:extLst>
                <a:ext uri="{FF2B5EF4-FFF2-40B4-BE49-F238E27FC236}">
                  <a16:creationId xmlns:a16="http://schemas.microsoft.com/office/drawing/2014/main" id="{837F5866-A747-3A44-928A-75D733895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3072"/>
              <a:ext cx="544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460" name="Line 1096">
              <a:extLst>
                <a:ext uri="{FF2B5EF4-FFF2-40B4-BE49-F238E27FC236}">
                  <a16:creationId xmlns:a16="http://schemas.microsoft.com/office/drawing/2014/main" id="{7EDBF47A-8691-6A40-B8F6-32F61D2B77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7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1" name="Line 1097">
              <a:extLst>
                <a:ext uri="{FF2B5EF4-FFF2-40B4-BE49-F238E27FC236}">
                  <a16:creationId xmlns:a16="http://schemas.microsoft.com/office/drawing/2014/main" id="{B295CA7D-2BC1-6640-B828-CF1F0AA146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9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2" name="Line 1098">
              <a:extLst>
                <a:ext uri="{FF2B5EF4-FFF2-40B4-BE49-F238E27FC236}">
                  <a16:creationId xmlns:a16="http://schemas.microsoft.com/office/drawing/2014/main" id="{FC1FDA2E-5DBD-3C48-8CE1-2CD20A701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3" name="Line 1099">
              <a:extLst>
                <a:ext uri="{FF2B5EF4-FFF2-40B4-BE49-F238E27FC236}">
                  <a16:creationId xmlns:a16="http://schemas.microsoft.com/office/drawing/2014/main" id="{65D0C734-E8E2-2D4D-AC32-30B5606005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4" name="Text Box 1100">
              <a:extLst>
                <a:ext uri="{FF2B5EF4-FFF2-40B4-BE49-F238E27FC236}">
                  <a16:creationId xmlns:a16="http://schemas.microsoft.com/office/drawing/2014/main" id="{E450E0C5-C54F-4C45-A401-48B6830E9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1" y="3648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7465" name="Text Box 1101">
              <a:extLst>
                <a:ext uri="{FF2B5EF4-FFF2-40B4-BE49-F238E27FC236}">
                  <a16:creationId xmlns:a16="http://schemas.microsoft.com/office/drawing/2014/main" id="{5C4F8500-80BF-A340-B509-1E218FA09B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5" y="3657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7466" name="Text Box 1102">
              <a:extLst>
                <a:ext uri="{FF2B5EF4-FFF2-40B4-BE49-F238E27FC236}">
                  <a16:creationId xmlns:a16="http://schemas.microsoft.com/office/drawing/2014/main" id="{1D2FD82C-39D1-C84E-BCDC-1B5A401DAA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9" y="3657"/>
              <a:ext cx="528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-2w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7467" name="Text Box 1103">
              <a:extLst>
                <a:ext uri="{FF2B5EF4-FFF2-40B4-BE49-F238E27FC236}">
                  <a16:creationId xmlns:a16="http://schemas.microsoft.com/office/drawing/2014/main" id="{E6EB73E1-C19F-D546-A5D0-FCEA249936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9" y="3648"/>
              <a:ext cx="3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8146547-0E97-BE49-B633-07A2421884F1}"/>
              </a:ext>
            </a:extLst>
          </p:cNvPr>
          <p:cNvGrpSpPr>
            <a:grpSpLocks/>
          </p:cNvGrpSpPr>
          <p:nvPr/>
        </p:nvGrpSpPr>
        <p:grpSpPr bwMode="auto">
          <a:xfrm>
            <a:off x="5767388" y="1344613"/>
            <a:ext cx="3165475" cy="1662112"/>
            <a:chOff x="5486400" y="1143000"/>
            <a:chExt cx="3429000" cy="1738313"/>
          </a:xfrm>
        </p:grpSpPr>
        <p:sp>
          <p:nvSpPr>
            <p:cNvPr id="17418" name="Line 9">
              <a:extLst>
                <a:ext uri="{FF2B5EF4-FFF2-40B4-BE49-F238E27FC236}">
                  <a16:creationId xmlns:a16="http://schemas.microsoft.com/office/drawing/2014/main" id="{AC241F64-B55B-144F-BF23-C9C03C979D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4600" y="1431925"/>
              <a:ext cx="0" cy="1387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Line 10">
              <a:extLst>
                <a:ext uri="{FF2B5EF4-FFF2-40B4-BE49-F238E27FC236}">
                  <a16:creationId xmlns:a16="http://schemas.microsoft.com/office/drawing/2014/main" id="{6049B43A-C45D-8B4E-A149-ED368554B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6400" y="2193925"/>
              <a:ext cx="2743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Freeform 11">
              <a:extLst>
                <a:ext uri="{FF2B5EF4-FFF2-40B4-BE49-F238E27FC236}">
                  <a16:creationId xmlns:a16="http://schemas.microsoft.com/office/drawing/2014/main" id="{0A5A05DF-B266-C14B-BCD0-06036B694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800" y="1558925"/>
              <a:ext cx="2590800" cy="1181100"/>
            </a:xfrm>
            <a:custGeom>
              <a:avLst/>
              <a:gdLst>
                <a:gd name="T0" fmla="*/ 0 w 1632"/>
                <a:gd name="T1" fmla="*/ 2147483646 h 744"/>
                <a:gd name="T2" fmla="*/ 2147483646 w 1632"/>
                <a:gd name="T3" fmla="*/ 2147483646 h 744"/>
                <a:gd name="T4" fmla="*/ 2147483646 w 1632"/>
                <a:gd name="T5" fmla="*/ 2147483646 h 744"/>
                <a:gd name="T6" fmla="*/ 2147483646 w 1632"/>
                <a:gd name="T7" fmla="*/ 2147483646 h 7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32"/>
                <a:gd name="T13" fmla="*/ 0 h 744"/>
                <a:gd name="T14" fmla="*/ 1632 w 1632"/>
                <a:gd name="T15" fmla="*/ 744 h 7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32" h="744">
                  <a:moveTo>
                    <a:pt x="0" y="256"/>
                  </a:moveTo>
                  <a:cubicBezTo>
                    <a:pt x="180" y="128"/>
                    <a:pt x="360" y="0"/>
                    <a:pt x="576" y="64"/>
                  </a:cubicBezTo>
                  <a:cubicBezTo>
                    <a:pt x="792" y="128"/>
                    <a:pt x="1120" y="536"/>
                    <a:pt x="1296" y="640"/>
                  </a:cubicBezTo>
                  <a:cubicBezTo>
                    <a:pt x="1472" y="744"/>
                    <a:pt x="1552" y="716"/>
                    <a:pt x="1632" y="688"/>
                  </a:cubicBezTo>
                </a:path>
              </a:pathLst>
            </a:cu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Line 12">
              <a:extLst>
                <a:ext uri="{FF2B5EF4-FFF2-40B4-BE49-F238E27FC236}">
                  <a16:creationId xmlns:a16="http://schemas.microsoft.com/office/drawing/2014/main" id="{0FE4F6A4-10D3-3743-B579-0AF10DB2F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01000" y="2193925"/>
              <a:ext cx="0" cy="482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2" name="Line 13">
              <a:extLst>
                <a:ext uri="{FF2B5EF4-FFF2-40B4-BE49-F238E27FC236}">
                  <a16:creationId xmlns:a16="http://schemas.microsoft.com/office/drawing/2014/main" id="{D4DD7454-39CE-ED44-A719-ECF3E2B6DE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600" y="2193925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Line 14">
              <a:extLst>
                <a:ext uri="{FF2B5EF4-FFF2-40B4-BE49-F238E27FC236}">
                  <a16:creationId xmlns:a16="http://schemas.microsoft.com/office/drawing/2014/main" id="{16E39FE8-4F25-2349-8548-4EECA064CA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2193925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Line 15">
              <a:extLst>
                <a:ext uri="{FF2B5EF4-FFF2-40B4-BE49-F238E27FC236}">
                  <a16:creationId xmlns:a16="http://schemas.microsoft.com/office/drawing/2014/main" id="{F1AF95FA-3421-DE44-A7F4-E948F33B0A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2193925"/>
              <a:ext cx="12700" cy="268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Line 16">
              <a:extLst>
                <a:ext uri="{FF2B5EF4-FFF2-40B4-BE49-F238E27FC236}">
                  <a16:creationId xmlns:a16="http://schemas.microsoft.com/office/drawing/2014/main" id="{0989CE6E-3A8F-0944-9A80-083F7C16F6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1400" y="2193925"/>
              <a:ext cx="0" cy="128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6" name="Line 17">
              <a:extLst>
                <a:ext uri="{FF2B5EF4-FFF2-40B4-BE49-F238E27FC236}">
                  <a16:creationId xmlns:a16="http://schemas.microsoft.com/office/drawing/2014/main" id="{813A9897-6217-8C45-ACC1-E6A533BA5E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6600" y="20415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Line 18">
              <a:extLst>
                <a:ext uri="{FF2B5EF4-FFF2-40B4-BE49-F238E27FC236}">
                  <a16:creationId xmlns:a16="http://schemas.microsoft.com/office/drawing/2014/main" id="{E005BA43-5A5A-3843-ABA9-E380C2E987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34200" y="1889125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8" name="Line 19">
              <a:extLst>
                <a:ext uri="{FF2B5EF4-FFF2-40B4-BE49-F238E27FC236}">
                  <a16:creationId xmlns:a16="http://schemas.microsoft.com/office/drawing/2014/main" id="{07EBD308-4E1D-4C4D-8D5A-77719ED4E7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81800" y="1812925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9" name="Line 20">
              <a:extLst>
                <a:ext uri="{FF2B5EF4-FFF2-40B4-BE49-F238E27FC236}">
                  <a16:creationId xmlns:a16="http://schemas.microsoft.com/office/drawing/2014/main" id="{B69E94B6-0173-9241-8637-CD182ECC3F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29400" y="1697038"/>
              <a:ext cx="0" cy="496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0" name="Line 21">
              <a:extLst>
                <a:ext uri="{FF2B5EF4-FFF2-40B4-BE49-F238E27FC236}">
                  <a16:creationId xmlns:a16="http://schemas.microsoft.com/office/drawing/2014/main" id="{9CB973CB-3533-784A-898A-DD044B1079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77000" y="1660525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Line 22">
              <a:extLst>
                <a:ext uri="{FF2B5EF4-FFF2-40B4-BE49-F238E27FC236}">
                  <a16:creationId xmlns:a16="http://schemas.microsoft.com/office/drawing/2014/main" id="{246364DB-9E53-8D46-B9C8-D2A71B89AA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24600" y="1635125"/>
              <a:ext cx="0" cy="55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2" name="Line 23">
              <a:extLst>
                <a:ext uri="{FF2B5EF4-FFF2-40B4-BE49-F238E27FC236}">
                  <a16:creationId xmlns:a16="http://schemas.microsoft.com/office/drawing/2014/main" id="{A0EF8551-AAC7-1E43-BBAC-1597060DFA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72200" y="1660525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3" name="Line 24">
              <a:extLst>
                <a:ext uri="{FF2B5EF4-FFF2-40B4-BE49-F238E27FC236}">
                  <a16:creationId xmlns:a16="http://schemas.microsoft.com/office/drawing/2014/main" id="{2FE9A659-FA8D-5549-86F9-DAEC9AE851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1736725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4" name="Line 25">
              <a:extLst>
                <a:ext uri="{FF2B5EF4-FFF2-40B4-BE49-F238E27FC236}">
                  <a16:creationId xmlns:a16="http://schemas.microsoft.com/office/drawing/2014/main" id="{48BACC06-1A28-A441-9E23-847A6CE67A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67400" y="1812925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Line 26">
              <a:extLst>
                <a:ext uri="{FF2B5EF4-FFF2-40B4-BE49-F238E27FC236}">
                  <a16:creationId xmlns:a16="http://schemas.microsoft.com/office/drawing/2014/main" id="{F3A655DB-AB70-AE4F-9990-E09DA8549F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15000" y="1914525"/>
              <a:ext cx="0" cy="279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6" name="Text Box 27">
              <a:extLst>
                <a:ext uri="{FF2B5EF4-FFF2-40B4-BE49-F238E27FC236}">
                  <a16:creationId xmlns:a16="http://schemas.microsoft.com/office/drawing/2014/main" id="{F38ADB5E-72CC-3D4F-AE46-D330C81D2D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5800" y="25146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f</a:t>
              </a:r>
              <a:r>
                <a:rPr lang="en-US" altLang="en-US" sz="1800">
                  <a:solidFill>
                    <a:schemeClr val="accent2"/>
                  </a:solidFill>
                </a:rPr>
                <a:t>(</a:t>
              </a:r>
              <a:r>
                <a:rPr lang="en-US" altLang="en-US" sz="1800" i="1">
                  <a:solidFill>
                    <a:schemeClr val="accent2"/>
                  </a:solidFill>
                </a:rPr>
                <a:t>t</a:t>
              </a:r>
              <a:r>
                <a:rPr lang="en-US" altLang="en-US" sz="1800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17437" name="Text Box 28">
              <a:extLst>
                <a:ext uri="{FF2B5EF4-FFF2-40B4-BE49-F238E27FC236}">
                  <a16:creationId xmlns:a16="http://schemas.microsoft.com/office/drawing/2014/main" id="{AE7A0DA2-B599-B645-BFDC-9B9C2AEF2C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53400" y="1889125"/>
              <a:ext cx="228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38" name="Line 29">
              <a:extLst>
                <a:ext uri="{FF2B5EF4-FFF2-40B4-BE49-F238E27FC236}">
                  <a16:creationId xmlns:a16="http://schemas.microsoft.com/office/drawing/2014/main" id="{DE6AB42A-D9F2-334F-9097-EC13C8F962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1400" y="17367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9" name="Line 30">
              <a:extLst>
                <a:ext uri="{FF2B5EF4-FFF2-40B4-BE49-F238E27FC236}">
                  <a16:creationId xmlns:a16="http://schemas.microsoft.com/office/drawing/2014/main" id="{A79CBFB9-0127-174C-8222-2670B797C4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17367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0" name="Line 31">
              <a:extLst>
                <a:ext uri="{FF2B5EF4-FFF2-40B4-BE49-F238E27FC236}">
                  <a16:creationId xmlns:a16="http://schemas.microsoft.com/office/drawing/2014/main" id="{0ED4D605-E55B-E04C-9588-3B66BDC521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2800" y="1812925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1" name="Line 32">
              <a:extLst>
                <a:ext uri="{FF2B5EF4-FFF2-40B4-BE49-F238E27FC236}">
                  <a16:creationId xmlns:a16="http://schemas.microsoft.com/office/drawing/2014/main" id="{4FC239C3-A1F4-C44C-BF39-7BD966ADC9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3800" y="1812925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2" name="Text Box 33">
              <a:extLst>
                <a:ext uri="{FF2B5EF4-FFF2-40B4-BE49-F238E27FC236}">
                  <a16:creationId xmlns:a16="http://schemas.microsoft.com/office/drawing/2014/main" id="{FFC9528D-779D-EA45-B349-99ACB08C7E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89800" y="1371600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43" name="Text Box 34">
              <a:extLst>
                <a:ext uri="{FF2B5EF4-FFF2-40B4-BE49-F238E27FC236}">
                  <a16:creationId xmlns:a16="http://schemas.microsoft.com/office/drawing/2014/main" id="{27F592D3-7575-104B-B958-9C720B0E3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24600" y="2209800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44" name="Text Box 27">
              <a:extLst>
                <a:ext uri="{FF2B5EF4-FFF2-40B4-BE49-F238E27FC236}">
                  <a16:creationId xmlns:a16="http://schemas.microsoft.com/office/drawing/2014/main" id="{A3125FD9-0FBF-6348-9092-98A8B15590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7000" y="11430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g</a:t>
              </a:r>
              <a:r>
                <a:rPr lang="en-US" altLang="en-US" sz="1800">
                  <a:solidFill>
                    <a:schemeClr val="accent2"/>
                  </a:solidFill>
                </a:rPr>
                <a:t>(</a:t>
              </a:r>
              <a:r>
                <a:rPr lang="en-US" altLang="en-US" sz="1800" i="1">
                  <a:solidFill>
                    <a:schemeClr val="accent2"/>
                  </a:solidFill>
                </a:rPr>
                <a:t>t</a:t>
              </a:r>
              <a:r>
                <a:rPr lang="en-US" altLang="en-US" sz="1800">
                  <a:solidFill>
                    <a:schemeClr val="accent2"/>
                  </a:solidFill>
                </a:rPr>
                <a:t>)</a:t>
              </a:r>
            </a:p>
          </p:txBody>
        </p:sp>
      </p:grpSp>
      <p:sp>
        <p:nvSpPr>
          <p:cNvPr id="135" name="Rectangle 3">
            <a:extLst>
              <a:ext uri="{FF2B5EF4-FFF2-40B4-BE49-F238E27FC236}">
                <a16:creationId xmlns:a16="http://schemas.microsoft.com/office/drawing/2014/main" id="{36084906-48B0-3B43-B3CB-096F90B40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386" y="1447800"/>
            <a:ext cx="48823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Sampling</a:t>
            </a:r>
          </a:p>
          <a:p>
            <a:pPr lvl="1">
              <a:buFontTx/>
              <a:buNone/>
            </a:pPr>
            <a:r>
              <a:rPr lang="en-US" altLang="en-US" dirty="0"/>
              <a:t>Time domain views</a:t>
            </a:r>
          </a:p>
          <a:p>
            <a:pPr lvl="1">
              <a:buFontTx/>
              <a:buNone/>
            </a:pPr>
            <a:r>
              <a:rPr lang="en-US" altLang="en-US" dirty="0"/>
              <a:t>Frequency domain view</a:t>
            </a:r>
          </a:p>
          <a:p>
            <a:pPr lvl="1">
              <a:buFontTx/>
              <a:buNone/>
            </a:pPr>
            <a:r>
              <a:rPr lang="en-US" altLang="en-US" dirty="0"/>
              <a:t>Sampling theorem</a:t>
            </a:r>
          </a:p>
        </p:txBody>
      </p:sp>
      <p:sp>
        <p:nvSpPr>
          <p:cNvPr id="138" name="Rectangle 3">
            <a:extLst>
              <a:ext uri="{FF2B5EF4-FFF2-40B4-BE49-F238E27FC236}">
                <a16:creationId xmlns:a16="http://schemas.microsoft.com/office/drawing/2014/main" id="{FCF806CC-C42C-E34B-B266-FC2AA2B9A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386" y="4876800"/>
            <a:ext cx="441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1200"/>
              </a:spcBef>
            </a:pPr>
            <a:r>
              <a:rPr lang="en-US" altLang="en-US" dirty="0"/>
              <a:t>Conclusion</a:t>
            </a:r>
          </a:p>
        </p:txBody>
      </p:sp>
      <p:sp>
        <p:nvSpPr>
          <p:cNvPr id="71" name="Rectangle 3">
            <a:extLst>
              <a:ext uri="{FF2B5EF4-FFF2-40B4-BE49-F238E27FC236}">
                <a16:creationId xmlns:a16="http://schemas.microsoft.com/office/drawing/2014/main" id="{CF14FFB7-9360-8894-E1EA-DBFD0BEFF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352800"/>
            <a:ext cx="4419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Aliasing</a:t>
            </a:r>
          </a:p>
          <a:p>
            <a:pPr lvl="1">
              <a:buFontTx/>
              <a:buNone/>
            </a:pPr>
            <a:r>
              <a:rPr lang="en-US" altLang="en-US" dirty="0"/>
              <a:t>Sinusoidal example</a:t>
            </a:r>
          </a:p>
          <a:p>
            <a:pPr lvl="1">
              <a:buFontTx/>
              <a:buNone/>
            </a:pPr>
            <a:r>
              <a:rPr lang="en-US" altLang="en-US" dirty="0"/>
              <a:t>Bandpass sampling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38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B5319502-28F6-1E41-8BF5-1D7074CE70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Sampling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7343448A-E135-2149-B886-D5591F9BA4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7772400" cy="2209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Analog-to-Digital Conversion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Lowpass filter has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stopband frequency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less than ½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</a:t>
            </a:r>
            <a:r>
              <a:rPr lang="en-US" altLang="en-US">
                <a:ea typeface="ＭＳ Ｐゴシック" panose="020B0600070205080204" pitchFamily="34" charset="-128"/>
              </a:rPr>
              <a:t> to reduce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aliasing at sampler output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(enforce sampling theorem)</a:t>
            </a: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BCC5867-52BB-3147-B739-AE80C10E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4 - </a:t>
            </a:r>
            <a:fld id="{D9D84A00-2AB8-9D41-B7FA-5462EAB1F609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8436" name="Text Box 2073">
            <a:extLst>
              <a:ext uri="{FF2B5EF4-FFF2-40B4-BE49-F238E27FC236}">
                <a16:creationId xmlns:a16="http://schemas.microsoft.com/office/drawing/2014/main" id="{DB093B6E-265D-9340-96AD-8CEBEA33A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Sampling – Time Domain View</a:t>
            </a: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4806D4D8-9E3B-B343-B08A-FA0645A9B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733800"/>
            <a:ext cx="8191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/>
              <a:t>Sampling: Time-Domain </a:t>
            </a:r>
            <a:r>
              <a:rPr lang="en-US" altLang="en-US" i="1"/>
              <a:t>Views</a:t>
            </a:r>
            <a:endParaRPr lang="en-US" alt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752122A-A063-EC4D-A283-53A1E3A524C2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2093913"/>
            <a:ext cx="4724400" cy="1557337"/>
            <a:chOff x="4191000" y="2093469"/>
            <a:chExt cx="4724400" cy="1557781"/>
          </a:xfrm>
        </p:grpSpPr>
        <p:sp>
          <p:nvSpPr>
            <p:cNvPr id="18475" name="Line 16">
              <a:extLst>
                <a:ext uri="{FF2B5EF4-FFF2-40B4-BE49-F238E27FC236}">
                  <a16:creationId xmlns:a16="http://schemas.microsoft.com/office/drawing/2014/main" id="{0DFE48A2-EE51-BC4B-BA2E-6E6B442088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1000" y="252095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6" name="Text Box 17">
              <a:extLst>
                <a:ext uri="{FF2B5EF4-FFF2-40B4-BE49-F238E27FC236}">
                  <a16:creationId xmlns:a16="http://schemas.microsoft.com/office/drawing/2014/main" id="{6EB1E1A9-6AFA-2342-BCCD-4306BD2C41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2143125"/>
              <a:ext cx="990600" cy="8302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Analog Lowpass Filter</a:t>
              </a:r>
            </a:p>
          </p:txBody>
        </p:sp>
        <p:sp>
          <p:nvSpPr>
            <p:cNvPr id="18477" name="Line 18">
              <a:extLst>
                <a:ext uri="{FF2B5EF4-FFF2-40B4-BE49-F238E27FC236}">
                  <a16:creationId xmlns:a16="http://schemas.microsoft.com/office/drawing/2014/main" id="{63437A81-4821-4646-9E25-EF291C2895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252095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8" name="Line 19">
              <a:extLst>
                <a:ext uri="{FF2B5EF4-FFF2-40B4-BE49-F238E27FC236}">
                  <a16:creationId xmlns:a16="http://schemas.microsoft.com/office/drawing/2014/main" id="{DB348B2E-41EA-204C-B468-712C1197A6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24600" y="213995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9" name="Line 20">
              <a:extLst>
                <a:ext uri="{FF2B5EF4-FFF2-40B4-BE49-F238E27FC236}">
                  <a16:creationId xmlns:a16="http://schemas.microsoft.com/office/drawing/2014/main" id="{8F43A826-9858-2F4F-967C-5EB616277A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5600" y="252095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80" name="Text Box 21">
              <a:extLst>
                <a:ext uri="{FF2B5EF4-FFF2-40B4-BE49-F238E27FC236}">
                  <a16:creationId xmlns:a16="http://schemas.microsoft.com/office/drawing/2014/main" id="{7DC9DAE1-D3EE-4241-B13E-54E404D71C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400" y="2143125"/>
              <a:ext cx="1066800" cy="8350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Quantizer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8481" name="Line 22">
              <a:extLst>
                <a:ext uri="{FF2B5EF4-FFF2-40B4-BE49-F238E27FC236}">
                  <a16:creationId xmlns:a16="http://schemas.microsoft.com/office/drawing/2014/main" id="{CDC5193A-B82D-0045-85AC-F7AA7AA60D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8200" y="252095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82" name="AutoShape 23">
              <a:extLst>
                <a:ext uri="{FF2B5EF4-FFF2-40B4-BE49-F238E27FC236}">
                  <a16:creationId xmlns:a16="http://schemas.microsoft.com/office/drawing/2014/main" id="{AE2D4B27-5FDD-F444-9DE5-3ED97E234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0800" y="2139950"/>
              <a:ext cx="152400" cy="685800"/>
            </a:xfrm>
            <a:prstGeom prst="curvedLeftArrow">
              <a:avLst>
                <a:gd name="adj1" fmla="val 90000"/>
                <a:gd name="adj2" fmla="val 18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83" name="Text Box 24">
              <a:extLst>
                <a:ext uri="{FF2B5EF4-FFF2-40B4-BE49-F238E27FC236}">
                  <a16:creationId xmlns:a16="http://schemas.microsoft.com/office/drawing/2014/main" id="{C06CCDAE-ED4E-E046-A7A3-AB8BA841E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800" y="2825750"/>
              <a:ext cx="1219200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Sampler at sampling rate of </a:t>
              </a:r>
              <a:r>
                <a:rPr lang="en-US" altLang="en-US" sz="1600" b="0" i="1">
                  <a:solidFill>
                    <a:schemeClr val="tx1"/>
                  </a:solidFill>
                </a:rPr>
                <a:t>f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8484" name="TextBox 1">
              <a:extLst>
                <a:ext uri="{FF2B5EF4-FFF2-40B4-BE49-F238E27FC236}">
                  <a16:creationId xmlns:a16="http://schemas.microsoft.com/office/drawing/2014/main" id="{29939ADA-A9DB-A845-A760-ADE68B7EA7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55129" y="2093469"/>
              <a:ext cx="685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x</a:t>
              </a:r>
              <a:r>
                <a:rPr lang="en-US" altLang="en-US" sz="1800">
                  <a:solidFill>
                    <a:schemeClr val="accent2"/>
                  </a:solidFill>
                </a:rPr>
                <a:t>(</a:t>
              </a:r>
              <a:r>
                <a:rPr lang="en-US" altLang="en-US" sz="1800" i="1">
                  <a:solidFill>
                    <a:schemeClr val="accent2"/>
                  </a:solidFill>
                </a:rPr>
                <a:t>t</a:t>
              </a:r>
              <a:r>
                <a:rPr lang="en-US" altLang="en-US" sz="1800">
                  <a:solidFill>
                    <a:schemeClr val="accent2"/>
                  </a:solidFill>
                </a:rPr>
                <a:t>)</a:t>
              </a:r>
            </a:p>
          </p:txBody>
        </p:sp>
      </p:grpSp>
      <p:sp>
        <p:nvSpPr>
          <p:cNvPr id="30" name="Rectangle 4">
            <a:extLst>
              <a:ext uri="{FF2B5EF4-FFF2-40B4-BE49-F238E27FC236}">
                <a16:creationId xmlns:a16="http://schemas.microsoft.com/office/drawing/2014/main" id="{6151A43E-F551-0D49-883D-68C056FE0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4167188"/>
            <a:ext cx="40894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 i="1"/>
              <a:t>Discrete-Time Output</a:t>
            </a:r>
            <a:endParaRPr lang="en-US" altLang="en-US"/>
          </a:p>
        </p:txBody>
      </p:sp>
      <p:sp>
        <p:nvSpPr>
          <p:cNvPr id="31" name="Rectangle 4">
            <a:extLst>
              <a:ext uri="{FF2B5EF4-FFF2-40B4-BE49-F238E27FC236}">
                <a16:creationId xmlns:a16="http://schemas.microsoft.com/office/drawing/2014/main" id="{4B9ECE91-08AA-A542-8C00-38BED7197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648200"/>
            <a:ext cx="37544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 i="1"/>
              <a:t>Sampled Analog Output</a:t>
            </a:r>
            <a:endParaRPr lang="en-US" alt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8E3EF0-E02D-274D-9FA8-440E41056D0C}"/>
              </a:ext>
            </a:extLst>
          </p:cNvPr>
          <p:cNvGrpSpPr>
            <a:grpSpLocks/>
          </p:cNvGrpSpPr>
          <p:nvPr/>
        </p:nvGrpSpPr>
        <p:grpSpPr bwMode="auto">
          <a:xfrm>
            <a:off x="5715000" y="4200525"/>
            <a:ext cx="3429000" cy="1997075"/>
            <a:chOff x="5638800" y="4335990"/>
            <a:chExt cx="3429000" cy="1997409"/>
          </a:xfrm>
        </p:grpSpPr>
        <p:sp>
          <p:nvSpPr>
            <p:cNvPr id="18448" name="Line 9">
              <a:extLst>
                <a:ext uri="{FF2B5EF4-FFF2-40B4-BE49-F238E27FC236}">
                  <a16:creationId xmlns:a16="http://schemas.microsoft.com/office/drawing/2014/main" id="{D349E54D-2F00-BD4D-94C7-C325F40760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77000" y="4809399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9" name="Line 10">
              <a:extLst>
                <a:ext uri="{FF2B5EF4-FFF2-40B4-BE49-F238E27FC236}">
                  <a16:creationId xmlns:a16="http://schemas.microsoft.com/office/drawing/2014/main" id="{CC536E1F-F04F-4545-9990-9B09427D36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571399"/>
              <a:ext cx="2743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0" name="Freeform 11">
              <a:extLst>
                <a:ext uri="{FF2B5EF4-FFF2-40B4-BE49-F238E27FC236}">
                  <a16:creationId xmlns:a16="http://schemas.microsoft.com/office/drawing/2014/main" id="{9EAF0E7B-8AF0-C445-98E3-7123AE529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1200" y="4936399"/>
              <a:ext cx="2590800" cy="1181100"/>
            </a:xfrm>
            <a:custGeom>
              <a:avLst/>
              <a:gdLst>
                <a:gd name="T0" fmla="*/ 0 w 1632"/>
                <a:gd name="T1" fmla="*/ 2147483646 h 744"/>
                <a:gd name="T2" fmla="*/ 2147483646 w 1632"/>
                <a:gd name="T3" fmla="*/ 2147483646 h 744"/>
                <a:gd name="T4" fmla="*/ 2147483646 w 1632"/>
                <a:gd name="T5" fmla="*/ 2147483646 h 744"/>
                <a:gd name="T6" fmla="*/ 2147483646 w 1632"/>
                <a:gd name="T7" fmla="*/ 2147483646 h 7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32"/>
                <a:gd name="T13" fmla="*/ 0 h 744"/>
                <a:gd name="T14" fmla="*/ 1632 w 1632"/>
                <a:gd name="T15" fmla="*/ 744 h 7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32" h="744">
                  <a:moveTo>
                    <a:pt x="0" y="256"/>
                  </a:moveTo>
                  <a:cubicBezTo>
                    <a:pt x="180" y="128"/>
                    <a:pt x="360" y="0"/>
                    <a:pt x="576" y="64"/>
                  </a:cubicBezTo>
                  <a:cubicBezTo>
                    <a:pt x="792" y="128"/>
                    <a:pt x="1120" y="536"/>
                    <a:pt x="1296" y="640"/>
                  </a:cubicBezTo>
                  <a:cubicBezTo>
                    <a:pt x="1472" y="744"/>
                    <a:pt x="1552" y="716"/>
                    <a:pt x="1632" y="688"/>
                  </a:cubicBezTo>
                </a:path>
              </a:pathLst>
            </a:cu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1" name="Line 12">
              <a:extLst>
                <a:ext uri="{FF2B5EF4-FFF2-40B4-BE49-F238E27FC236}">
                  <a16:creationId xmlns:a16="http://schemas.microsoft.com/office/drawing/2014/main" id="{082CA666-68F3-BF43-9D34-EFE47DD393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3400" y="5571399"/>
              <a:ext cx="0" cy="482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2" name="Line 13">
              <a:extLst>
                <a:ext uri="{FF2B5EF4-FFF2-40B4-BE49-F238E27FC236}">
                  <a16:creationId xmlns:a16="http://schemas.microsoft.com/office/drawing/2014/main" id="{7AC41689-60E8-1146-9C46-E05CB396D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01000" y="5571399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3" name="Line 14">
              <a:extLst>
                <a:ext uri="{FF2B5EF4-FFF2-40B4-BE49-F238E27FC236}">
                  <a16:creationId xmlns:a16="http://schemas.microsoft.com/office/drawing/2014/main" id="{486E7F8B-DE1B-6449-988C-4D13F8AC4C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600" y="557139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4" name="Line 15">
              <a:extLst>
                <a:ext uri="{FF2B5EF4-FFF2-40B4-BE49-F238E27FC236}">
                  <a16:creationId xmlns:a16="http://schemas.microsoft.com/office/drawing/2014/main" id="{B1F4B62D-7655-3641-82F5-6736CA3D90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5571399"/>
              <a:ext cx="12700" cy="268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5" name="Line 16">
              <a:extLst>
                <a:ext uri="{FF2B5EF4-FFF2-40B4-BE49-F238E27FC236}">
                  <a16:creationId xmlns:a16="http://schemas.microsoft.com/office/drawing/2014/main" id="{C53ADC24-31F2-2E40-AA78-6EB18F3EF6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5571399"/>
              <a:ext cx="0" cy="128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6" name="Line 17">
              <a:extLst>
                <a:ext uri="{FF2B5EF4-FFF2-40B4-BE49-F238E27FC236}">
                  <a16:creationId xmlns:a16="http://schemas.microsoft.com/office/drawing/2014/main" id="{1E9EFCA6-F0B7-5444-A0BA-5B34AFA01C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9000" y="54189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7" name="Line 18">
              <a:extLst>
                <a:ext uri="{FF2B5EF4-FFF2-40B4-BE49-F238E27FC236}">
                  <a16:creationId xmlns:a16="http://schemas.microsoft.com/office/drawing/2014/main" id="{F786A90B-7BA4-6B44-B4BC-3FB89431AE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6600" y="5266599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8" name="Line 19">
              <a:extLst>
                <a:ext uri="{FF2B5EF4-FFF2-40B4-BE49-F238E27FC236}">
                  <a16:creationId xmlns:a16="http://schemas.microsoft.com/office/drawing/2014/main" id="{631C27D1-83AC-2B41-9E52-76BA6528BF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34200" y="519039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9" name="Line 20">
              <a:extLst>
                <a:ext uri="{FF2B5EF4-FFF2-40B4-BE49-F238E27FC236}">
                  <a16:creationId xmlns:a16="http://schemas.microsoft.com/office/drawing/2014/main" id="{B17DD356-74A9-6249-A75B-43881E8373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81800" y="5074512"/>
              <a:ext cx="0" cy="496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0" name="Line 21">
              <a:extLst>
                <a:ext uri="{FF2B5EF4-FFF2-40B4-BE49-F238E27FC236}">
                  <a16:creationId xmlns:a16="http://schemas.microsoft.com/office/drawing/2014/main" id="{F8ACB97F-331E-7845-B639-80D3874370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29400" y="5037999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1" name="Line 22">
              <a:extLst>
                <a:ext uri="{FF2B5EF4-FFF2-40B4-BE49-F238E27FC236}">
                  <a16:creationId xmlns:a16="http://schemas.microsoft.com/office/drawing/2014/main" id="{26FD27B0-F52C-2745-8E93-D2B68090EE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77000" y="5012599"/>
              <a:ext cx="0" cy="55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2" name="Line 23">
              <a:extLst>
                <a:ext uri="{FF2B5EF4-FFF2-40B4-BE49-F238E27FC236}">
                  <a16:creationId xmlns:a16="http://schemas.microsoft.com/office/drawing/2014/main" id="{88A498CA-C945-B445-AD59-BFF1072D7B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24600" y="5037999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3" name="Line 24">
              <a:extLst>
                <a:ext uri="{FF2B5EF4-FFF2-40B4-BE49-F238E27FC236}">
                  <a16:creationId xmlns:a16="http://schemas.microsoft.com/office/drawing/2014/main" id="{A57978B6-3C7E-D749-A8AB-4A96B2ACCC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72200" y="5114199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4" name="Line 25">
              <a:extLst>
                <a:ext uri="{FF2B5EF4-FFF2-40B4-BE49-F238E27FC236}">
                  <a16:creationId xmlns:a16="http://schemas.microsoft.com/office/drawing/2014/main" id="{846DD466-1D35-174D-A70E-220711332E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519039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5" name="Line 26">
              <a:extLst>
                <a:ext uri="{FF2B5EF4-FFF2-40B4-BE49-F238E27FC236}">
                  <a16:creationId xmlns:a16="http://schemas.microsoft.com/office/drawing/2014/main" id="{31AC5E42-B1A4-3844-82F8-463A57D6FC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67400" y="5291999"/>
              <a:ext cx="0" cy="279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6" name="Text Box 27">
              <a:extLst>
                <a:ext uri="{FF2B5EF4-FFF2-40B4-BE49-F238E27FC236}">
                  <a16:creationId xmlns:a16="http://schemas.microsoft.com/office/drawing/2014/main" id="{A216C6B4-6DD2-CD42-A9D0-DD7A0D2B99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8200" y="5892074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x</a:t>
              </a:r>
              <a:r>
                <a:rPr lang="en-US" altLang="en-US" sz="1800">
                  <a:solidFill>
                    <a:schemeClr val="accent2"/>
                  </a:solidFill>
                </a:rPr>
                <a:t>(</a:t>
              </a:r>
              <a:r>
                <a:rPr lang="en-US" altLang="en-US" sz="1800" i="1">
                  <a:solidFill>
                    <a:schemeClr val="accent2"/>
                  </a:solidFill>
                </a:rPr>
                <a:t>t</a:t>
              </a:r>
              <a:r>
                <a:rPr lang="en-US" altLang="en-US" sz="1800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18467" name="Text Box 28">
              <a:extLst>
                <a:ext uri="{FF2B5EF4-FFF2-40B4-BE49-F238E27FC236}">
                  <a16:creationId xmlns:a16="http://schemas.microsoft.com/office/drawing/2014/main" id="{CA7856CF-C982-3C4D-B2FA-092509DD08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5800" y="5266599"/>
              <a:ext cx="228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68" name="Line 29">
              <a:extLst>
                <a:ext uri="{FF2B5EF4-FFF2-40B4-BE49-F238E27FC236}">
                  <a16:creationId xmlns:a16="http://schemas.microsoft.com/office/drawing/2014/main" id="{EA2B5AC7-B1E8-7444-AED5-E782ED634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5114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9" name="Line 30">
              <a:extLst>
                <a:ext uri="{FF2B5EF4-FFF2-40B4-BE49-F238E27FC236}">
                  <a16:creationId xmlns:a16="http://schemas.microsoft.com/office/drawing/2014/main" id="{C5E2ADC7-C3AD-504B-B755-9455CB925F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5114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0" name="Line 31">
              <a:extLst>
                <a:ext uri="{FF2B5EF4-FFF2-40B4-BE49-F238E27FC236}">
                  <a16:creationId xmlns:a16="http://schemas.microsoft.com/office/drawing/2014/main" id="{7AF39850-3135-2946-9956-D2D0B7CCC6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5200" y="5190399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1" name="Line 32">
              <a:extLst>
                <a:ext uri="{FF2B5EF4-FFF2-40B4-BE49-F238E27FC236}">
                  <a16:creationId xmlns:a16="http://schemas.microsoft.com/office/drawing/2014/main" id="{F5D94F83-9449-8E42-B045-276B5A0693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96200" y="5190399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2" name="Text Box 33">
              <a:extLst>
                <a:ext uri="{FF2B5EF4-FFF2-40B4-BE49-F238E27FC236}">
                  <a16:creationId xmlns:a16="http://schemas.microsoft.com/office/drawing/2014/main" id="{995A6385-3A87-A847-A22D-ABB8A8AFFD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2200" y="4749074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73" name="Text Box 34">
              <a:extLst>
                <a:ext uri="{FF2B5EF4-FFF2-40B4-BE49-F238E27FC236}">
                  <a16:creationId xmlns:a16="http://schemas.microsoft.com/office/drawing/2014/main" id="{963E7E56-FEC8-6A49-A5F2-5F13F3744F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7000" y="5587274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AB88A10-E5D7-B94B-9F83-A50A7557673F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286500" y="4335990"/>
              <a:ext cx="1905000" cy="390748"/>
            </a:xfrm>
            <a:prstGeom prst="rect">
              <a:avLst/>
            </a:prstGeom>
            <a:blipFill>
              <a:blip r:embed="rId3"/>
              <a:stretch>
                <a:fillRect b="-9375"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960BD039-7E06-8F42-A259-7B947C89B266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066798" y="5867400"/>
            <a:ext cx="4419602" cy="931537"/>
          </a:xfrm>
          <a:prstGeom prst="rect">
            <a:avLst/>
          </a:prstGeom>
          <a:blipFill>
            <a:blip r:embed="rId4"/>
            <a:stretch>
              <a:fillRect t="-104054" b="-156757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DE3B8A-3D9C-8C4D-A9D2-C3B31B1C505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00031" y="4207854"/>
            <a:ext cx="1873249" cy="400110"/>
          </a:xfrm>
          <a:prstGeom prst="rect">
            <a:avLst/>
          </a:prstGeom>
          <a:blipFill>
            <a:blip r:embed="rId5"/>
            <a:stretch>
              <a:fillRect b="-18750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EB8ABE-EBB1-5B41-BF43-47200FC23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113338"/>
            <a:ext cx="434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Models opening/closing of switch as multiplication by impulse train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8E72403-4353-274E-8D60-EB90A3303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2188" y="6343650"/>
            <a:ext cx="938212" cy="368300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 b="1"/>
              <a:t>HW 0.3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BA5F90-09C6-8D41-A4AA-03F8931A4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1612900"/>
            <a:ext cx="1066800" cy="369888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 b="1"/>
              <a:t>Today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2A5D431-E435-784B-936C-A5171C380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50" y="1635125"/>
            <a:ext cx="1162050" cy="369888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 b="1"/>
              <a:t>Lecture 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29" grpId="0"/>
      <p:bldP spid="30" grpId="0"/>
      <p:bldP spid="31" grpId="0"/>
      <p:bldP spid="9" grpId="0"/>
      <p:bldP spid="67" grpId="0" animBg="1"/>
      <p:bldP spid="68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8">
            <a:extLst>
              <a:ext uri="{FF2B5EF4-FFF2-40B4-BE49-F238E27FC236}">
                <a16:creationId xmlns:a16="http://schemas.microsoft.com/office/drawing/2014/main" id="{556BA091-116A-3146-A6F5-4770D79A2D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Sampled Analog: Frequency Domain</a:t>
            </a:r>
          </a:p>
        </p:txBody>
      </p:sp>
      <p:sp>
        <p:nvSpPr>
          <p:cNvPr id="20482" name="Rectangle 1029">
            <a:extLst>
              <a:ext uri="{FF2B5EF4-FFF2-40B4-BE49-F238E27FC236}">
                <a16:creationId xmlns:a16="http://schemas.microsoft.com/office/drawing/2014/main" id="{661E0DB3-49F8-3A49-ADD9-FC18431841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76375"/>
            <a:ext cx="8001000" cy="9906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Sampling replicates spectrum of continuous-time signal at integer multiples of sampling frequency</a:t>
            </a:r>
            <a:endParaRPr lang="en-US" altLang="en-US" b="0" baseline="-25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0" indent="0">
              <a:buFontTx/>
              <a:buNone/>
              <a:defRPr/>
            </a:pPr>
            <a:endParaRPr lang="en-US" altLang="en-US" b="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grpSp>
        <p:nvGrpSpPr>
          <p:cNvPr id="20485" name="Group 1114">
            <a:extLst>
              <a:ext uri="{FF2B5EF4-FFF2-40B4-BE49-F238E27FC236}">
                <a16:creationId xmlns:a16="http://schemas.microsoft.com/office/drawing/2014/main" id="{F88D9E0C-3ABC-8D48-9F84-359574A9AA1D}"/>
              </a:ext>
            </a:extLst>
          </p:cNvPr>
          <p:cNvGrpSpPr>
            <a:grpSpLocks/>
          </p:cNvGrpSpPr>
          <p:nvPr/>
        </p:nvGrpSpPr>
        <p:grpSpPr bwMode="auto">
          <a:xfrm>
            <a:off x="2795588" y="5006975"/>
            <a:ext cx="4824412" cy="1295400"/>
            <a:chOff x="2001" y="3072"/>
            <a:chExt cx="3039" cy="816"/>
          </a:xfrm>
        </p:grpSpPr>
        <p:sp>
          <p:nvSpPr>
            <p:cNvPr id="19488" name="Line 1068">
              <a:extLst>
                <a:ext uri="{FF2B5EF4-FFF2-40B4-BE49-F238E27FC236}">
                  <a16:creationId xmlns:a16="http://schemas.microsoft.com/office/drawing/2014/main" id="{9C77740E-55E1-2049-94B7-FDC1FD606A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1" y="3648"/>
              <a:ext cx="2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89" name="Group 1069">
              <a:extLst>
                <a:ext uri="{FF2B5EF4-FFF2-40B4-BE49-F238E27FC236}">
                  <a16:creationId xmlns:a16="http://schemas.microsoft.com/office/drawing/2014/main" id="{50B8DD2D-D533-D54B-BF3D-6416B5BE77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7" y="3312"/>
              <a:ext cx="288" cy="336"/>
              <a:chOff x="2160" y="3552"/>
              <a:chExt cx="288" cy="336"/>
            </a:xfrm>
          </p:grpSpPr>
          <p:sp>
            <p:nvSpPr>
              <p:cNvPr id="19519" name="Arc 1070">
                <a:extLst>
                  <a:ext uri="{FF2B5EF4-FFF2-40B4-BE49-F238E27FC236}">
                    <a16:creationId xmlns:a16="http://schemas.microsoft.com/office/drawing/2014/main" id="{43E4363A-B93D-9740-879E-491406B7F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20" name="Arc 1071">
                <a:extLst>
                  <a:ext uri="{FF2B5EF4-FFF2-40B4-BE49-F238E27FC236}">
                    <a16:creationId xmlns:a16="http://schemas.microsoft.com/office/drawing/2014/main" id="{E0139CEE-A597-6247-AE6C-8962AA154E7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490" name="Group 1072">
              <a:extLst>
                <a:ext uri="{FF2B5EF4-FFF2-40B4-BE49-F238E27FC236}">
                  <a16:creationId xmlns:a16="http://schemas.microsoft.com/office/drawing/2014/main" id="{4BA8A4C5-70AB-904A-85F2-C872D66F83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9" y="3312"/>
              <a:ext cx="288" cy="336"/>
              <a:chOff x="2160" y="3552"/>
              <a:chExt cx="288" cy="336"/>
            </a:xfrm>
          </p:grpSpPr>
          <p:sp>
            <p:nvSpPr>
              <p:cNvPr id="19517" name="Arc 1073">
                <a:extLst>
                  <a:ext uri="{FF2B5EF4-FFF2-40B4-BE49-F238E27FC236}">
                    <a16:creationId xmlns:a16="http://schemas.microsoft.com/office/drawing/2014/main" id="{4CBBDF04-B65C-EB46-A191-5EF625320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18" name="Arc 1074">
                <a:extLst>
                  <a:ext uri="{FF2B5EF4-FFF2-40B4-BE49-F238E27FC236}">
                    <a16:creationId xmlns:a16="http://schemas.microsoft.com/office/drawing/2014/main" id="{32AFF5B5-5DB7-E845-BE4E-E376616B76F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491" name="Group 1075">
              <a:extLst>
                <a:ext uri="{FF2B5EF4-FFF2-40B4-BE49-F238E27FC236}">
                  <a16:creationId xmlns:a16="http://schemas.microsoft.com/office/drawing/2014/main" id="{16BF39DB-DFA6-1E4D-928E-D8EC1BE91A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1" y="3312"/>
              <a:ext cx="288" cy="336"/>
              <a:chOff x="2160" y="3552"/>
              <a:chExt cx="288" cy="336"/>
            </a:xfrm>
          </p:grpSpPr>
          <p:sp>
            <p:nvSpPr>
              <p:cNvPr id="19515" name="Arc 1076">
                <a:extLst>
                  <a:ext uri="{FF2B5EF4-FFF2-40B4-BE49-F238E27FC236}">
                    <a16:creationId xmlns:a16="http://schemas.microsoft.com/office/drawing/2014/main" id="{DFC7C39F-16D4-B04D-A967-78F112A3A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16" name="Arc 1077">
                <a:extLst>
                  <a:ext uri="{FF2B5EF4-FFF2-40B4-BE49-F238E27FC236}">
                    <a16:creationId xmlns:a16="http://schemas.microsoft.com/office/drawing/2014/main" id="{EB0001D8-47D7-5B4E-ABFE-632373089E7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492" name="Group 1078">
              <a:extLst>
                <a:ext uri="{FF2B5EF4-FFF2-40B4-BE49-F238E27FC236}">
                  <a16:creationId xmlns:a16="http://schemas.microsoft.com/office/drawing/2014/main" id="{698147EB-78AB-0A4A-B3E8-9CF4987870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3" y="3312"/>
              <a:ext cx="288" cy="336"/>
              <a:chOff x="2160" y="3552"/>
              <a:chExt cx="288" cy="336"/>
            </a:xfrm>
          </p:grpSpPr>
          <p:sp>
            <p:nvSpPr>
              <p:cNvPr id="19513" name="Arc 1079">
                <a:extLst>
                  <a:ext uri="{FF2B5EF4-FFF2-40B4-BE49-F238E27FC236}">
                    <a16:creationId xmlns:a16="http://schemas.microsoft.com/office/drawing/2014/main" id="{EF66B2F7-8284-2645-AA03-5F2E0F1CB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14" name="Arc 1080">
                <a:extLst>
                  <a:ext uri="{FF2B5EF4-FFF2-40B4-BE49-F238E27FC236}">
                    <a16:creationId xmlns:a16="http://schemas.microsoft.com/office/drawing/2014/main" id="{CF64E86B-A132-AA49-A49D-ED648761715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493" name="Group 1081">
              <a:extLst>
                <a:ext uri="{FF2B5EF4-FFF2-40B4-BE49-F238E27FC236}">
                  <a16:creationId xmlns:a16="http://schemas.microsoft.com/office/drawing/2014/main" id="{858F48F2-324B-F34A-8F3A-CD8B3B8FD8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5" y="3312"/>
              <a:ext cx="288" cy="336"/>
              <a:chOff x="2160" y="3552"/>
              <a:chExt cx="288" cy="336"/>
            </a:xfrm>
          </p:grpSpPr>
          <p:sp>
            <p:nvSpPr>
              <p:cNvPr id="19511" name="Arc 1082">
                <a:extLst>
                  <a:ext uri="{FF2B5EF4-FFF2-40B4-BE49-F238E27FC236}">
                    <a16:creationId xmlns:a16="http://schemas.microsoft.com/office/drawing/2014/main" id="{D119E8A0-9970-E647-B696-186F82C58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12" name="Arc 1083">
                <a:extLst>
                  <a:ext uri="{FF2B5EF4-FFF2-40B4-BE49-F238E27FC236}">
                    <a16:creationId xmlns:a16="http://schemas.microsoft.com/office/drawing/2014/main" id="{2E965440-0F3A-6645-B5FA-3428AAB9F3B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94" name="Text Box 1084">
              <a:extLst>
                <a:ext uri="{FF2B5EF4-FFF2-40B4-BE49-F238E27FC236}">
                  <a16:creationId xmlns:a16="http://schemas.microsoft.com/office/drawing/2014/main" id="{53BF6DDF-FB18-6D4E-A9EC-BB70285E47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35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19495" name="Line 1085">
              <a:extLst>
                <a:ext uri="{FF2B5EF4-FFF2-40B4-BE49-F238E27FC236}">
                  <a16:creationId xmlns:a16="http://schemas.microsoft.com/office/drawing/2014/main" id="{3C4C7B0C-E8E5-F644-8BF3-736B6B3821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5" y="321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6" name="Oval 1086">
              <a:extLst>
                <a:ext uri="{FF2B5EF4-FFF2-40B4-BE49-F238E27FC236}">
                  <a16:creationId xmlns:a16="http://schemas.microsoft.com/office/drawing/2014/main" id="{CA19FBA8-1E28-6340-819B-020BD2A36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3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97" name="Oval 1087">
              <a:extLst>
                <a:ext uri="{FF2B5EF4-FFF2-40B4-BE49-F238E27FC236}">
                  <a16:creationId xmlns:a16="http://schemas.microsoft.com/office/drawing/2014/main" id="{7E8623E1-F57D-064F-93D6-FC013C362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98" name="Oval 1088">
              <a:extLst>
                <a:ext uri="{FF2B5EF4-FFF2-40B4-BE49-F238E27FC236}">
                  <a16:creationId xmlns:a16="http://schemas.microsoft.com/office/drawing/2014/main" id="{E53516D6-1D25-7240-85C9-5D936C80A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99" name="Oval 1092">
              <a:extLst>
                <a:ext uri="{FF2B5EF4-FFF2-40B4-BE49-F238E27FC236}">
                  <a16:creationId xmlns:a16="http://schemas.microsoft.com/office/drawing/2014/main" id="{95A5E57A-67E4-B64E-9BD3-045F8D291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500" name="Oval 1093">
              <a:extLst>
                <a:ext uri="{FF2B5EF4-FFF2-40B4-BE49-F238E27FC236}">
                  <a16:creationId xmlns:a16="http://schemas.microsoft.com/office/drawing/2014/main" id="{D443C8B9-D06B-654D-B810-285F39C92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501" name="Oval 1094">
              <a:extLst>
                <a:ext uri="{FF2B5EF4-FFF2-40B4-BE49-F238E27FC236}">
                  <a16:creationId xmlns:a16="http://schemas.microsoft.com/office/drawing/2014/main" id="{BF757671-3DE8-4E4C-9202-A0CCB819D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9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502" name="Text Box 1095">
              <a:extLst>
                <a:ext uri="{FF2B5EF4-FFF2-40B4-BE49-F238E27FC236}">
                  <a16:creationId xmlns:a16="http://schemas.microsoft.com/office/drawing/2014/main" id="{5F0B2B16-B284-0A49-97E1-4D8CD23E09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3072"/>
              <a:ext cx="44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9503" name="Line 1096">
              <a:extLst>
                <a:ext uri="{FF2B5EF4-FFF2-40B4-BE49-F238E27FC236}">
                  <a16:creationId xmlns:a16="http://schemas.microsoft.com/office/drawing/2014/main" id="{5A71F498-5AD7-714B-9CD1-D162A89A41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7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4" name="Line 1097">
              <a:extLst>
                <a:ext uri="{FF2B5EF4-FFF2-40B4-BE49-F238E27FC236}">
                  <a16:creationId xmlns:a16="http://schemas.microsoft.com/office/drawing/2014/main" id="{B7BD8CE5-715A-E34D-AF3B-1A2783A677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9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5" name="Line 1098">
              <a:extLst>
                <a:ext uri="{FF2B5EF4-FFF2-40B4-BE49-F238E27FC236}">
                  <a16:creationId xmlns:a16="http://schemas.microsoft.com/office/drawing/2014/main" id="{51FB3868-40F0-8E49-A276-B77D3B6C80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6" name="Line 1099">
              <a:extLst>
                <a:ext uri="{FF2B5EF4-FFF2-40B4-BE49-F238E27FC236}">
                  <a16:creationId xmlns:a16="http://schemas.microsoft.com/office/drawing/2014/main" id="{C763C708-7FB0-F641-939C-0CFF4ED09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7" name="Text Box 1100">
              <a:extLst>
                <a:ext uri="{FF2B5EF4-FFF2-40B4-BE49-F238E27FC236}">
                  <a16:creationId xmlns:a16="http://schemas.microsoft.com/office/drawing/2014/main" id="{B950A0F5-3AD2-F74F-A832-032A82E269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1" y="3648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9508" name="Text Box 1101">
              <a:extLst>
                <a:ext uri="{FF2B5EF4-FFF2-40B4-BE49-F238E27FC236}">
                  <a16:creationId xmlns:a16="http://schemas.microsoft.com/office/drawing/2014/main" id="{6F18EC0B-D4EA-6B41-BA29-E07B9C8667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5" y="3657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9509" name="Text Box 1102">
              <a:extLst>
                <a:ext uri="{FF2B5EF4-FFF2-40B4-BE49-F238E27FC236}">
                  <a16:creationId xmlns:a16="http://schemas.microsoft.com/office/drawing/2014/main" id="{88C683F6-D5F7-5D4F-8E7F-242AD3BD09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9" y="3657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-2w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9510" name="Text Box 1103">
              <a:extLst>
                <a:ext uri="{FF2B5EF4-FFF2-40B4-BE49-F238E27FC236}">
                  <a16:creationId xmlns:a16="http://schemas.microsoft.com/office/drawing/2014/main" id="{7FF20136-A647-E541-9E82-570B7DB34B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9" y="3648"/>
              <a:ext cx="3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</p:grpSp>
      <p:grpSp>
        <p:nvGrpSpPr>
          <p:cNvPr id="20486" name="Group 1115">
            <a:extLst>
              <a:ext uri="{FF2B5EF4-FFF2-40B4-BE49-F238E27FC236}">
                <a16:creationId xmlns:a16="http://schemas.microsoft.com/office/drawing/2014/main" id="{8C3604DA-6E44-C84C-B132-39DFAAFDEACC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5006975"/>
            <a:ext cx="1600200" cy="1281113"/>
            <a:chOff x="816" y="3072"/>
            <a:chExt cx="1008" cy="807"/>
          </a:xfrm>
        </p:grpSpPr>
        <p:sp>
          <p:nvSpPr>
            <p:cNvPr id="19479" name="Line 1061">
              <a:extLst>
                <a:ext uri="{FF2B5EF4-FFF2-40B4-BE49-F238E27FC236}">
                  <a16:creationId xmlns:a16="http://schemas.microsoft.com/office/drawing/2014/main" id="{5AEAE0CC-A941-3345-B2FB-0501EDEC59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" y="364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0" name="Line 1062">
              <a:extLst>
                <a:ext uri="{FF2B5EF4-FFF2-40B4-BE49-F238E27FC236}">
                  <a16:creationId xmlns:a16="http://schemas.microsoft.com/office/drawing/2014/main" id="{14B19332-916F-E94D-A935-69FF156AA0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81" y="321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81" name="Group 1065">
              <a:extLst>
                <a:ext uri="{FF2B5EF4-FFF2-40B4-BE49-F238E27FC236}">
                  <a16:creationId xmlns:a16="http://schemas.microsoft.com/office/drawing/2014/main" id="{1C987426-48C4-974F-BAC7-CC6997F5B6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7" y="3312"/>
              <a:ext cx="288" cy="336"/>
              <a:chOff x="2160" y="3552"/>
              <a:chExt cx="288" cy="336"/>
            </a:xfrm>
          </p:grpSpPr>
          <p:sp>
            <p:nvSpPr>
              <p:cNvPr id="19486" name="Arc 1063">
                <a:extLst>
                  <a:ext uri="{FF2B5EF4-FFF2-40B4-BE49-F238E27FC236}">
                    <a16:creationId xmlns:a16="http://schemas.microsoft.com/office/drawing/2014/main" id="{64DC9748-087F-0B4F-BA2E-41EBF660E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87" name="Arc 1064">
                <a:extLst>
                  <a:ext uri="{FF2B5EF4-FFF2-40B4-BE49-F238E27FC236}">
                    <a16:creationId xmlns:a16="http://schemas.microsoft.com/office/drawing/2014/main" id="{C462AD48-0013-8942-A3D9-F881CB03839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82" name="Text Box 1066">
              <a:extLst>
                <a:ext uri="{FF2B5EF4-FFF2-40B4-BE49-F238E27FC236}">
                  <a16:creationId xmlns:a16="http://schemas.microsoft.com/office/drawing/2014/main" id="{BD5F2AB4-0A96-AF46-B6C5-9D9F08F515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1" y="3465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19483" name="Text Box 1067">
              <a:extLst>
                <a:ext uri="{FF2B5EF4-FFF2-40B4-BE49-F238E27FC236}">
                  <a16:creationId xmlns:a16="http://schemas.microsoft.com/office/drawing/2014/main" id="{F1375C66-71B8-CE46-BC2F-05C7C717D3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1" y="3072"/>
              <a:ext cx="44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9484" name="Text Box 1106">
              <a:extLst>
                <a:ext uri="{FF2B5EF4-FFF2-40B4-BE49-F238E27FC236}">
                  <a16:creationId xmlns:a16="http://schemas.microsoft.com/office/drawing/2014/main" id="{68CF45EE-82B6-B847-8A87-DE38A3C4B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648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max</a:t>
              </a:r>
            </a:p>
          </p:txBody>
        </p:sp>
        <p:sp>
          <p:nvSpPr>
            <p:cNvPr id="19485" name="Text Box 1107">
              <a:extLst>
                <a:ext uri="{FF2B5EF4-FFF2-40B4-BE49-F238E27FC236}">
                  <a16:creationId xmlns:a16="http://schemas.microsoft.com/office/drawing/2014/main" id="{224B68FC-BCFB-EB4D-82F3-787902E907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6" y="3648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max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B67B974-C730-F646-9313-5DBC50DD5E48}"/>
              </a:ext>
            </a:extLst>
          </p:cNvPr>
          <p:cNvGrpSpPr>
            <a:grpSpLocks/>
          </p:cNvGrpSpPr>
          <p:nvPr/>
        </p:nvGrpSpPr>
        <p:grpSpPr bwMode="auto">
          <a:xfrm>
            <a:off x="1550988" y="5997575"/>
            <a:ext cx="5611812" cy="784225"/>
            <a:chOff x="1474788" y="5705475"/>
            <a:chExt cx="5611812" cy="784225"/>
          </a:xfrm>
        </p:grpSpPr>
        <p:graphicFrame>
          <p:nvGraphicFramePr>
            <p:cNvPr id="19476" name="Object 1108">
              <a:extLst>
                <a:ext uri="{FF2B5EF4-FFF2-40B4-BE49-F238E27FC236}">
                  <a16:creationId xmlns:a16="http://schemas.microsoft.com/office/drawing/2014/main" id="{390CE36B-8A2C-C14D-BE64-939948794B2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74788" y="6097588"/>
            <a:ext cx="5611812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75196700" imgH="5270500" progId="Equation.3">
                    <p:embed/>
                  </p:oleObj>
                </mc:Choice>
                <mc:Fallback>
                  <p:oleObj name="Equation" r:id="rId2" imgW="75196700" imgH="5270500" progId="Equation.3">
                    <p:embed/>
                    <p:pic>
                      <p:nvPicPr>
                        <p:cNvPr id="0" name="Object 11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788" y="6097588"/>
                          <a:ext cx="5611812" cy="392112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10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7" name="Line 1110">
              <a:extLst>
                <a:ext uri="{FF2B5EF4-FFF2-40B4-BE49-F238E27FC236}">
                  <a16:creationId xmlns:a16="http://schemas.microsoft.com/office/drawing/2014/main" id="{57C3BD7B-C47C-174D-9A12-29B2C9E379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72000" y="5705475"/>
              <a:ext cx="228600" cy="4572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8" name="Line 1113">
              <a:extLst>
                <a:ext uri="{FF2B5EF4-FFF2-40B4-BE49-F238E27FC236}">
                  <a16:creationId xmlns:a16="http://schemas.microsoft.com/office/drawing/2014/main" id="{9C69B62C-9F28-7844-8C4F-208227342D6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4838700" y="5819775"/>
              <a:ext cx="457200" cy="2286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AE2AE57-1915-6F48-9424-C42EE4CC47C5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4292600"/>
            <a:ext cx="1905000" cy="660400"/>
            <a:chOff x="6019800" y="4102099"/>
            <a:chExt cx="1905000" cy="660401"/>
          </a:xfrm>
        </p:grpSpPr>
        <p:sp>
          <p:nvSpPr>
            <p:cNvPr id="19474" name="Text Box 1117">
              <a:extLst>
                <a:ext uri="{FF2B5EF4-FFF2-40B4-BE49-F238E27FC236}">
                  <a16:creationId xmlns:a16="http://schemas.microsoft.com/office/drawing/2014/main" id="{7A5D5745-1F66-074E-81AA-E2D09EF99F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800" y="4181475"/>
              <a:ext cx="1905000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 dirty="0">
                  <a:solidFill>
                    <a:schemeClr val="accent2"/>
                  </a:solidFill>
                </a:rPr>
                <a:t>Modulation</a:t>
              </a:r>
              <a:br>
                <a:rPr lang="en-US" altLang="en-US" sz="1600" i="1" dirty="0">
                  <a:solidFill>
                    <a:schemeClr val="accent2"/>
                  </a:solidFill>
                </a:rPr>
              </a:br>
              <a:r>
                <a:rPr lang="en-US" altLang="en-US" sz="1600" i="1" dirty="0">
                  <a:solidFill>
                    <a:schemeClr val="accent2"/>
                  </a:solidFill>
                </a:rPr>
                <a:t>by </a:t>
              </a:r>
              <a:r>
                <a:rPr lang="en-US" altLang="en-US" sz="1600" dirty="0">
                  <a:solidFill>
                    <a:schemeClr val="accent2"/>
                  </a:solidFill>
                </a:rPr>
                <a:t>cos(2 </a:t>
              </a:r>
              <a:r>
                <a:rPr lang="en-US" altLang="en-US" sz="1600" dirty="0">
                  <a:solidFill>
                    <a:schemeClr val="accent2"/>
                  </a:solidFill>
                  <a:sym typeface="Symbol" pitchFamily="2" charset="2"/>
                </a:rPr>
                <a:t></a:t>
              </a:r>
              <a:r>
                <a:rPr lang="en-US" altLang="en-US" sz="1600" baseline="-25000" dirty="0">
                  <a:solidFill>
                    <a:schemeClr val="accent2"/>
                  </a:solidFill>
                </a:rPr>
                <a:t>s</a:t>
              </a:r>
              <a:r>
                <a:rPr lang="en-US" altLang="en-US" sz="1600" dirty="0">
                  <a:solidFill>
                    <a:schemeClr val="accent2"/>
                  </a:solidFill>
                </a:rPr>
                <a:t> t)</a:t>
              </a:r>
            </a:p>
          </p:txBody>
        </p:sp>
        <p:sp>
          <p:nvSpPr>
            <p:cNvPr id="19475" name="AutoShape 1118">
              <a:extLst>
                <a:ext uri="{FF2B5EF4-FFF2-40B4-BE49-F238E27FC236}">
                  <a16:creationId xmlns:a16="http://schemas.microsoft.com/office/drawing/2014/main" id="{37053AC4-FA71-9349-91D0-B97D896FEC5A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6895305" y="3505992"/>
              <a:ext cx="128588" cy="1320801"/>
            </a:xfrm>
            <a:prstGeom prst="leftBrace">
              <a:avLst>
                <a:gd name="adj1" fmla="val 137240"/>
                <a:gd name="adj2" fmla="val 50000"/>
              </a:avLst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A30BF4D-49CC-D141-BCD5-5F5E5943824C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4313237"/>
            <a:ext cx="1600200" cy="639763"/>
            <a:chOff x="4038600" y="4140197"/>
            <a:chExt cx="1600200" cy="639766"/>
          </a:xfrm>
        </p:grpSpPr>
        <p:sp>
          <p:nvSpPr>
            <p:cNvPr id="19472" name="Text Box 1121">
              <a:extLst>
                <a:ext uri="{FF2B5EF4-FFF2-40B4-BE49-F238E27FC236}">
                  <a16:creationId xmlns:a16="http://schemas.microsoft.com/office/drawing/2014/main" id="{45017EDA-8513-BB4B-94A5-2E5DC777D1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600" y="4198938"/>
              <a:ext cx="1600200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 dirty="0">
                  <a:solidFill>
                    <a:schemeClr val="accent2"/>
                  </a:solidFill>
                </a:rPr>
                <a:t>Modulation</a:t>
              </a:r>
              <a:br>
                <a:rPr lang="en-US" altLang="en-US" sz="1600" i="1" dirty="0">
                  <a:solidFill>
                    <a:schemeClr val="accent2"/>
                  </a:solidFill>
                </a:rPr>
              </a:br>
              <a:r>
                <a:rPr lang="en-US" altLang="en-US" sz="1600" i="1" dirty="0">
                  <a:solidFill>
                    <a:schemeClr val="accent2"/>
                  </a:solidFill>
                </a:rPr>
                <a:t>by </a:t>
              </a:r>
              <a:r>
                <a:rPr lang="en-US" altLang="en-US" sz="1600" dirty="0">
                  <a:solidFill>
                    <a:schemeClr val="accent2"/>
                  </a:solidFill>
                </a:rPr>
                <a:t>cos(</a:t>
              </a:r>
              <a:r>
                <a:rPr lang="en-US" altLang="en-US" sz="1600" dirty="0">
                  <a:solidFill>
                    <a:schemeClr val="accent2"/>
                  </a:solidFill>
                  <a:sym typeface="Symbol" pitchFamily="2" charset="2"/>
                </a:rPr>
                <a:t></a:t>
              </a:r>
              <a:r>
                <a:rPr lang="en-US" altLang="en-US" sz="1600" baseline="-25000" dirty="0">
                  <a:solidFill>
                    <a:schemeClr val="accent2"/>
                  </a:solidFill>
                </a:rPr>
                <a:t>s</a:t>
              </a:r>
              <a:r>
                <a:rPr lang="en-US" altLang="en-US" sz="1600" dirty="0">
                  <a:solidFill>
                    <a:schemeClr val="accent2"/>
                  </a:solidFill>
                </a:rPr>
                <a:t> t)</a:t>
              </a:r>
            </a:p>
          </p:txBody>
        </p:sp>
        <p:sp>
          <p:nvSpPr>
            <p:cNvPr id="19473" name="AutoShape 1122">
              <a:extLst>
                <a:ext uri="{FF2B5EF4-FFF2-40B4-BE49-F238E27FC236}">
                  <a16:creationId xmlns:a16="http://schemas.microsoft.com/office/drawing/2014/main" id="{7F50799B-0550-0649-89FD-6F3BD0A6C4F5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4798219" y="3645693"/>
              <a:ext cx="93665" cy="1082673"/>
            </a:xfrm>
            <a:prstGeom prst="leftBrace">
              <a:avLst>
                <a:gd name="adj1" fmla="val 128273"/>
                <a:gd name="adj2" fmla="val 50000"/>
              </a:avLst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sp>
        <p:nvSpPr>
          <p:cNvPr id="19464" name="Text Box 2073">
            <a:extLst>
              <a:ext uri="{FF2B5EF4-FFF2-40B4-BE49-F238E27FC236}">
                <a16:creationId xmlns:a16="http://schemas.microsoft.com/office/drawing/2014/main" id="{AA789498-92E9-CA4D-B6B2-851A9DDCB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Sampling – Frequency Domain View</a:t>
            </a:r>
          </a:p>
        </p:txBody>
      </p:sp>
      <p:sp>
        <p:nvSpPr>
          <p:cNvPr id="19465" name="Slide Number Placeholder 5">
            <a:extLst>
              <a:ext uri="{FF2B5EF4-FFF2-40B4-BE49-F238E27FC236}">
                <a16:creationId xmlns:a16="http://schemas.microsoft.com/office/drawing/2014/main" id="{3EEDEF48-2B1A-5043-94F3-B15E8BFE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4 - </a:t>
            </a:r>
            <a:fld id="{699E5AA1-62B9-0440-8306-BDB892D74AB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60" name="Rectangle 1029">
            <a:extLst>
              <a:ext uri="{FF2B5EF4-FFF2-40B4-BE49-F238E27FC236}">
                <a16:creationId xmlns:a16="http://schemas.microsoft.com/office/drawing/2014/main" id="{79349915-AB50-2340-AB6C-6489E151765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57200" y="2438400"/>
            <a:ext cx="8534400" cy="609600"/>
          </a:xfrm>
          <a:prstGeom prst="rect">
            <a:avLst/>
          </a:prstGeom>
          <a:blipFill>
            <a:blip r:embed="rId4"/>
            <a:stretch>
              <a:fillRect l="-1339" t="-12245" b="-12245"/>
            </a:stretch>
          </a:blipFill>
          <a:ln>
            <a:noFill/>
          </a:ln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9582C7-DF12-AA44-A4DA-AADA42EF2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700" y="6507163"/>
            <a:ext cx="938213" cy="369887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 b="1"/>
              <a:t>HW 0.3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A08D60D-4BD8-3E43-9F51-A2E23A83D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2388" y="5105400"/>
            <a:ext cx="1162050" cy="923925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 b="1" dirty="0"/>
              <a:t>How to recover </a:t>
            </a:r>
            <a:r>
              <a:rPr lang="en-US" altLang="en-US" sz="1800" b="1" i="1" dirty="0"/>
              <a:t>X</a:t>
            </a:r>
            <a:r>
              <a:rPr lang="en-US" altLang="en-US" sz="1800" b="1" dirty="0"/>
              <a:t>(</a:t>
            </a:r>
            <a:r>
              <a:rPr lang="en-US" altLang="en-US" sz="1800" b="1" dirty="0">
                <a:latin typeface="Symbol" pitchFamily="2" charset="2"/>
              </a:rPr>
              <a:t>w</a:t>
            </a:r>
            <a:r>
              <a:rPr lang="en-US" altLang="en-US" sz="1800" b="1" dirty="0"/>
              <a:t>)?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84054F-2FC0-BD63-EE27-EAAC70DCA20C}"/>
                  </a:ext>
                </a:extLst>
              </p:cNvPr>
              <p:cNvSpPr txBox="1"/>
              <p:nvPr/>
            </p:nvSpPr>
            <p:spPr>
              <a:xfrm>
                <a:off x="339235" y="2872737"/>
                <a:ext cx="8562458" cy="931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1+2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⁡(2 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+⋯)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84054F-2FC0-BD63-EE27-EAAC70DCA2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235" y="2872737"/>
                <a:ext cx="8562458" cy="931537"/>
              </a:xfrm>
              <a:prstGeom prst="rect">
                <a:avLst/>
              </a:prstGeom>
              <a:blipFill>
                <a:blip r:embed="rId5"/>
                <a:stretch>
                  <a:fillRect t="-104054" b="-15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2A82F405-1969-C948-6771-D1D323400930}"/>
                  </a:ext>
                </a:extLst>
              </p:cNvPr>
              <p:cNvSpPr txBox="1"/>
              <p:nvPr/>
            </p:nvSpPr>
            <p:spPr>
              <a:xfrm>
                <a:off x="381000" y="3747894"/>
                <a:ext cx="8562458" cy="72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⁡(2 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+⋯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2A82F405-1969-C948-6771-D1D3234009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747894"/>
                <a:ext cx="8562458" cy="722442"/>
              </a:xfrm>
              <a:prstGeom prst="rect">
                <a:avLst/>
              </a:prstGeom>
              <a:blipFill>
                <a:blip r:embed="rId6"/>
                <a:stretch>
                  <a:fillRect b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7" grpId="0" animBg="1"/>
      <p:bldP spid="71" grpId="0" animBg="1"/>
      <p:bldP spid="5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9FD7290A-1CA4-D74C-ADA5-DBDABBB806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Sampling Theorem</a:t>
            </a:r>
          </a:p>
        </p:txBody>
      </p:sp>
      <p:sp>
        <p:nvSpPr>
          <p:cNvPr id="21507" name="Rectangle 1027">
            <a:extLst>
              <a:ext uri="{FF2B5EF4-FFF2-40B4-BE49-F238E27FC236}">
                <a16:creationId xmlns:a16="http://schemas.microsoft.com/office/drawing/2014/main" id="{C3B030CE-E16E-5844-B393-EE8E18952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77200" cy="23622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Continuous-time signal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r>
              <a:rPr lang="en-US" altLang="en-US" dirty="0">
                <a:ea typeface="ＭＳ Ｐゴシック" panose="020B0600070205080204" pitchFamily="34" charset="-128"/>
              </a:rPr>
              <a:t> with frequencies no higher than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</a:t>
            </a:r>
            <a:r>
              <a:rPr lang="en-US" altLang="en-US" b="0" i="1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max</a:t>
            </a:r>
            <a:r>
              <a:rPr lang="en-US" altLang="en-US" dirty="0">
                <a:ea typeface="ＭＳ Ｐゴシック" panose="020B0600070205080204" pitchFamily="34" charset="-128"/>
              </a:rPr>
              <a:t> can be reconstructed from its samples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 T</a:t>
            </a:r>
            <a:r>
              <a:rPr lang="en-US" altLang="en-US" b="0" i="1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r>
              <a:rPr lang="en-US" altLang="en-US" dirty="0">
                <a:ea typeface="ＭＳ Ｐゴシック" panose="020B0600070205080204" pitchFamily="34" charset="-128"/>
              </a:rPr>
              <a:t> if samples taken at rate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</a:t>
            </a:r>
            <a:r>
              <a:rPr lang="en-US" altLang="en-US" b="0" i="1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&gt; 2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</a:t>
            </a:r>
            <a:r>
              <a:rPr lang="en-US" altLang="en-US" b="0" i="1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max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Nyquist rate = 2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>
                <a:ea typeface="ＭＳ Ｐゴシック" panose="020B0600070205080204" pitchFamily="34" charset="-128"/>
              </a:rPr>
              <a:t>max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Nyquist frequency =  </a:t>
            </a:r>
            <a:r>
              <a:rPr lang="en-US" altLang="en-US" i="1" dirty="0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 dirty="0">
                <a:ea typeface="ＭＳ Ｐゴシック" panose="020B0600070205080204" pitchFamily="34" charset="-128"/>
              </a:rPr>
              <a:t>s </a:t>
            </a:r>
            <a:r>
              <a:rPr lang="en-US" altLang="en-US" dirty="0">
                <a:ea typeface="ＭＳ Ｐゴシック" panose="020B0600070205080204" pitchFamily="34" charset="-128"/>
              </a:rPr>
              <a:t>/ 2        </a:t>
            </a:r>
            <a:r>
              <a:rPr lang="en-US" altLang="en-US" i="1" dirty="0">
                <a:ea typeface="ＭＳ Ｐゴシック" panose="020B0600070205080204" pitchFamily="34" charset="-128"/>
              </a:rPr>
              <a:t>maximum frequency captured</a:t>
            </a:r>
          </a:p>
        </p:txBody>
      </p:sp>
      <p:sp>
        <p:nvSpPr>
          <p:cNvPr id="7" name="Rectangle 1027">
            <a:extLst>
              <a:ext uri="{FF2B5EF4-FFF2-40B4-BE49-F238E27FC236}">
                <a16:creationId xmlns:a16="http://schemas.microsoft.com/office/drawing/2014/main" id="{A852FB8B-AD3A-7642-AB4D-AF1E10CFB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83058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What happens after sampling to </a:t>
            </a:r>
            <a:r>
              <a:rPr lang="en-US" altLang="en-US" i="1" dirty="0"/>
              <a:t>f</a:t>
            </a:r>
            <a:r>
              <a:rPr lang="en-US" altLang="en-US" baseline="-25000" dirty="0"/>
              <a:t>max </a:t>
            </a:r>
            <a:r>
              <a:rPr lang="en-US" altLang="en-US" dirty="0"/>
              <a:t>=</a:t>
            </a:r>
            <a:r>
              <a:rPr lang="en-US" altLang="en-US" i="1" dirty="0"/>
              <a:t> ½ f</a:t>
            </a:r>
            <a:r>
              <a:rPr lang="en-US" altLang="en-US" i="1" baseline="-25000" dirty="0"/>
              <a:t>s</a:t>
            </a:r>
            <a:r>
              <a:rPr lang="en-US" altLang="en-US" i="1" dirty="0"/>
              <a:t> ?</a:t>
            </a:r>
            <a:r>
              <a:rPr lang="en-US" alt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7AB4F4-6703-E949-BC74-9D35425B8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726" y="4883150"/>
            <a:ext cx="3124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 i="1" dirty="0">
                <a:solidFill>
                  <a:schemeClr val="tx1"/>
                </a:solidFill>
              </a:rPr>
              <a:t>x</a:t>
            </a:r>
            <a:r>
              <a:rPr lang="en-US" altLang="en-US" sz="2400" b="0" dirty="0">
                <a:solidFill>
                  <a:schemeClr val="tx1"/>
                </a:solidFill>
              </a:rPr>
              <a:t>(</a:t>
            </a:r>
            <a:r>
              <a:rPr lang="en-US" altLang="en-US" sz="2400" b="0" i="1" dirty="0">
                <a:solidFill>
                  <a:schemeClr val="tx1"/>
                </a:solidFill>
              </a:rPr>
              <a:t>t</a:t>
            </a:r>
            <a:r>
              <a:rPr lang="en-US" altLang="en-US" sz="2400" b="0" dirty="0">
                <a:solidFill>
                  <a:schemeClr val="tx1"/>
                </a:solidFill>
              </a:rPr>
              <a:t>) = cos(2 </a:t>
            </a:r>
            <a:r>
              <a:rPr lang="en-US" altLang="en-US" sz="2400" b="0" dirty="0">
                <a:solidFill>
                  <a:schemeClr val="tx1"/>
                </a:solidFill>
                <a:latin typeface="Symbol" pitchFamily="2" charset="2"/>
              </a:rPr>
              <a:t>p</a:t>
            </a:r>
            <a:r>
              <a:rPr lang="en-US" altLang="en-US" sz="2400" b="0" dirty="0">
                <a:solidFill>
                  <a:schemeClr val="tx1"/>
                </a:solidFill>
              </a:rPr>
              <a:t> </a:t>
            </a:r>
            <a:r>
              <a:rPr lang="en-US" altLang="en-US" sz="2400" b="0" i="1" dirty="0">
                <a:solidFill>
                  <a:schemeClr val="tx1"/>
                </a:solidFill>
              </a:rPr>
              <a:t>f</a:t>
            </a:r>
            <a:r>
              <a:rPr lang="en-US" altLang="en-US" sz="2400" b="0" baseline="-25000" dirty="0">
                <a:solidFill>
                  <a:schemeClr val="tx1"/>
                </a:solidFill>
              </a:rPr>
              <a:t>max</a:t>
            </a:r>
            <a:r>
              <a:rPr lang="en-US" altLang="en-US" sz="2400" b="0" dirty="0">
                <a:solidFill>
                  <a:schemeClr val="tx1"/>
                </a:solidFill>
              </a:rPr>
              <a:t> </a:t>
            </a:r>
            <a:r>
              <a:rPr lang="en-US" altLang="en-US" sz="2400" b="0" i="1" dirty="0">
                <a:solidFill>
                  <a:schemeClr val="tx1"/>
                </a:solidFill>
              </a:rPr>
              <a:t>t</a:t>
            </a:r>
            <a:r>
              <a:rPr lang="en-US" altLang="en-US" sz="24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028A03-7ACA-A943-9A32-CF933EE07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726" y="6102350"/>
            <a:ext cx="2725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 i="1" dirty="0">
                <a:solidFill>
                  <a:schemeClr val="tx1"/>
                </a:solidFill>
              </a:rPr>
              <a:t>y</a:t>
            </a:r>
            <a:r>
              <a:rPr lang="en-US" altLang="en-US" sz="2400" b="0" dirty="0">
                <a:solidFill>
                  <a:schemeClr val="tx1"/>
                </a:solidFill>
              </a:rPr>
              <a:t>(</a:t>
            </a:r>
            <a:r>
              <a:rPr lang="en-US" altLang="en-US" sz="2400" b="0" i="1" dirty="0">
                <a:solidFill>
                  <a:schemeClr val="tx1"/>
                </a:solidFill>
              </a:rPr>
              <a:t>t</a:t>
            </a:r>
            <a:r>
              <a:rPr lang="en-US" altLang="en-US" sz="2400" b="0" dirty="0">
                <a:solidFill>
                  <a:schemeClr val="tx1"/>
                </a:solidFill>
              </a:rPr>
              <a:t>) = sin(2 </a:t>
            </a:r>
            <a:r>
              <a:rPr lang="en-US" altLang="en-US" sz="2400" b="0" dirty="0">
                <a:solidFill>
                  <a:schemeClr val="tx1"/>
                </a:solidFill>
                <a:latin typeface="Symbol" pitchFamily="2" charset="2"/>
              </a:rPr>
              <a:t>p</a:t>
            </a:r>
            <a:r>
              <a:rPr lang="en-US" altLang="en-US" sz="2400" b="0" dirty="0">
                <a:solidFill>
                  <a:schemeClr val="tx1"/>
                </a:solidFill>
              </a:rPr>
              <a:t> </a:t>
            </a:r>
            <a:r>
              <a:rPr lang="en-US" altLang="en-US" sz="2400" b="0" i="1" dirty="0">
                <a:solidFill>
                  <a:schemeClr val="tx1"/>
                </a:solidFill>
              </a:rPr>
              <a:t>f</a:t>
            </a:r>
            <a:r>
              <a:rPr lang="en-US" altLang="en-US" sz="2400" b="0" baseline="-25000" dirty="0">
                <a:solidFill>
                  <a:schemeClr val="tx1"/>
                </a:solidFill>
              </a:rPr>
              <a:t>max</a:t>
            </a:r>
            <a:r>
              <a:rPr lang="en-US" altLang="en-US" sz="2400" b="0" dirty="0">
                <a:solidFill>
                  <a:schemeClr val="tx1"/>
                </a:solidFill>
              </a:rPr>
              <a:t> </a:t>
            </a:r>
            <a:r>
              <a:rPr lang="en-US" altLang="en-US" sz="2400" b="0" i="1" dirty="0">
                <a:solidFill>
                  <a:schemeClr val="tx1"/>
                </a:solidFill>
              </a:rPr>
              <a:t>t</a:t>
            </a:r>
            <a:r>
              <a:rPr lang="en-US" altLang="en-US" sz="2400" b="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BA61CB-3D85-8B41-94F0-D1E797DEA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063" y="5335588"/>
            <a:ext cx="5638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073">
            <a:extLst>
              <a:ext uri="{FF2B5EF4-FFF2-40B4-BE49-F238E27FC236}">
                <a16:creationId xmlns:a16="http://schemas.microsoft.com/office/drawing/2014/main" id="{9688D61C-3829-6995-6310-EF6FAF154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Sampling - Review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EBA930-582A-42B1-6725-4C24AEB37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122626"/>
            <a:ext cx="1371600" cy="369332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 b="1" dirty="0"/>
              <a:t>Aliasing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92D567-6484-6921-FF09-A139FB45A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321424"/>
            <a:ext cx="1371600" cy="646331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 b="1" dirty="0"/>
              <a:t>Highest DT Frequency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19247-F2CE-0130-1C9E-237EC01A9336}"/>
              </a:ext>
            </a:extLst>
          </p:cNvPr>
          <p:cNvSpPr txBox="1"/>
          <p:nvPr/>
        </p:nvSpPr>
        <p:spPr>
          <a:xfrm>
            <a:off x="3505200" y="6088361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gives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16FC9C-9D7D-6D54-D5E5-5E510977F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3263" y="6088361"/>
            <a:ext cx="27257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 i="1" dirty="0">
                <a:solidFill>
                  <a:schemeClr val="tx1"/>
                </a:solidFill>
              </a:rPr>
              <a:t>y</a:t>
            </a:r>
            <a:r>
              <a:rPr lang="en-US" altLang="en-US" sz="2400" b="0" dirty="0">
                <a:solidFill>
                  <a:schemeClr val="tx1"/>
                </a:solidFill>
              </a:rPr>
              <a:t>[</a:t>
            </a:r>
            <a:r>
              <a:rPr lang="en-US" altLang="en-US" sz="2400" b="0" i="1" dirty="0">
                <a:solidFill>
                  <a:schemeClr val="tx1"/>
                </a:solidFill>
              </a:rPr>
              <a:t>n</a:t>
            </a:r>
            <a:r>
              <a:rPr lang="en-US" altLang="en-US" sz="2400" b="0" dirty="0">
                <a:solidFill>
                  <a:schemeClr val="tx1"/>
                </a:solidFill>
              </a:rPr>
              <a:t>] = sin(</a:t>
            </a:r>
            <a:r>
              <a:rPr lang="en-US" altLang="en-US" sz="2400" b="0" dirty="0">
                <a:solidFill>
                  <a:schemeClr val="tx1"/>
                </a:solidFill>
                <a:latin typeface="Symbol" pitchFamily="2" charset="2"/>
              </a:rPr>
              <a:t>p</a:t>
            </a:r>
            <a:r>
              <a:rPr lang="en-US" altLang="en-US" sz="2400" b="0" dirty="0">
                <a:solidFill>
                  <a:schemeClr val="tx1"/>
                </a:solidFill>
              </a:rPr>
              <a:t> </a:t>
            </a:r>
            <a:r>
              <a:rPr lang="en-US" altLang="en-US" sz="2400" b="0" i="1" dirty="0">
                <a:solidFill>
                  <a:schemeClr val="tx1"/>
                </a:solidFill>
              </a:rPr>
              <a:t>n</a:t>
            </a:r>
            <a:r>
              <a:rPr lang="en-US" altLang="en-US" sz="2400" b="0" dirty="0">
                <a:solidFill>
                  <a:schemeClr val="tx1"/>
                </a:solidFill>
              </a:rPr>
              <a:t>) = 0</a:t>
            </a:r>
          </a:p>
        </p:txBody>
      </p:sp>
      <p:sp>
        <p:nvSpPr>
          <p:cNvPr id="18" name="Rectangle 1027">
            <a:extLst>
              <a:ext uri="{FF2B5EF4-FFF2-40B4-BE49-F238E27FC236}">
                <a16:creationId xmlns:a16="http://schemas.microsoft.com/office/drawing/2014/main" id="{35F6D206-5775-D0CD-0F01-78DD5CA8A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08" y="3757550"/>
            <a:ext cx="847799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i="1" dirty="0"/>
              <a:t>Unrealistic</a:t>
            </a:r>
            <a:r>
              <a:rPr lang="en-US" altLang="en-US" dirty="0"/>
              <a:t>: </a:t>
            </a:r>
            <a:r>
              <a:rPr lang="en-US" altLang="en-US" b="0" i="1" dirty="0">
                <a:solidFill>
                  <a:schemeClr val="tx1"/>
                </a:solidFill>
              </a:rPr>
              <a:t>x</a:t>
            </a:r>
            <a:r>
              <a:rPr lang="en-US" altLang="en-US" b="0" dirty="0">
                <a:solidFill>
                  <a:schemeClr val="tx1"/>
                </a:solidFill>
              </a:rPr>
              <a:t>(</a:t>
            </a:r>
            <a:r>
              <a:rPr lang="en-US" altLang="en-US" b="0" i="1" dirty="0">
                <a:solidFill>
                  <a:schemeClr val="tx1"/>
                </a:solidFill>
              </a:rPr>
              <a:t>t</a:t>
            </a:r>
            <a:r>
              <a:rPr lang="en-US" altLang="en-US" b="0" dirty="0">
                <a:solidFill>
                  <a:schemeClr val="tx1"/>
                </a:solidFill>
              </a:rPr>
              <a:t>)</a:t>
            </a:r>
            <a:r>
              <a:rPr lang="en-US" altLang="en-US" dirty="0"/>
              <a:t> has no frequency content above </a:t>
            </a:r>
            <a:r>
              <a:rPr lang="en-US" altLang="en-US" b="0" i="1" dirty="0">
                <a:solidFill>
                  <a:schemeClr val="tx1"/>
                </a:solidFill>
              </a:rPr>
              <a:t>f</a:t>
            </a:r>
            <a:r>
              <a:rPr lang="en-US" altLang="en-US" b="0" i="1" baseline="-25000" dirty="0">
                <a:solidFill>
                  <a:schemeClr val="tx1"/>
                </a:solidFill>
              </a:rPr>
              <a:t>max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7" grpId="0"/>
      <p:bldP spid="5" grpId="0"/>
      <p:bldP spid="12" grpId="0"/>
      <p:bldP spid="13" grpId="0" animBg="1"/>
      <p:bldP spid="14" grpId="0" animBg="1"/>
      <p:bldP spid="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026">
            <a:extLst>
              <a:ext uri="{FF2B5EF4-FFF2-40B4-BE49-F238E27FC236}">
                <a16:creationId xmlns:a16="http://schemas.microsoft.com/office/drawing/2014/main" id="{670AA650-4AF4-5144-A91D-18E8023348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Sample-and-Hold Reconstruction</a:t>
            </a: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E140DD10-7AC1-3F4C-8D35-564ECF0E2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524000"/>
            <a:ext cx="8153400" cy="102711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Sampling theorem gives condition for which reconstruction is possible but not how to do it</a:t>
            </a:r>
          </a:p>
        </p:txBody>
      </p:sp>
      <p:sp>
        <p:nvSpPr>
          <p:cNvPr id="29" name="Text Box 1084">
            <a:extLst>
              <a:ext uri="{FF2B5EF4-FFF2-40B4-BE49-F238E27FC236}">
                <a16:creationId xmlns:a16="http://schemas.microsoft.com/office/drawing/2014/main" id="{600BA18C-6811-824A-90B5-4F3ECA3DE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0" y="5597525"/>
            <a:ext cx="3810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1800" i="1" dirty="0">
                <a:solidFill>
                  <a:srgbClr val="0070C0"/>
                </a:solidFill>
                <a:latin typeface="+mj-lt"/>
              </a:rPr>
              <a:t>t</a:t>
            </a:r>
          </a:p>
        </p:txBody>
      </p:sp>
      <p:grpSp>
        <p:nvGrpSpPr>
          <p:cNvPr id="21511" name="Group 21510">
            <a:extLst>
              <a:ext uri="{FF2B5EF4-FFF2-40B4-BE49-F238E27FC236}">
                <a16:creationId xmlns:a16="http://schemas.microsoft.com/office/drawing/2014/main" id="{CE8AE0C4-0BD8-A54A-A85B-9C764212C74D}"/>
              </a:ext>
            </a:extLst>
          </p:cNvPr>
          <p:cNvGrpSpPr>
            <a:grpSpLocks/>
          </p:cNvGrpSpPr>
          <p:nvPr/>
        </p:nvGrpSpPr>
        <p:grpSpPr bwMode="auto">
          <a:xfrm>
            <a:off x="2889250" y="4267200"/>
            <a:ext cx="5410200" cy="2201863"/>
            <a:chOff x="2514600" y="4267200"/>
            <a:chExt cx="5410200" cy="2201648"/>
          </a:xfrm>
        </p:grpSpPr>
        <p:sp>
          <p:nvSpPr>
            <p:cNvPr id="25644" name="Line 1068">
              <a:extLst>
                <a:ext uri="{FF2B5EF4-FFF2-40B4-BE49-F238E27FC236}">
                  <a16:creationId xmlns:a16="http://schemas.microsoft.com/office/drawing/2014/main" id="{38DF3255-B800-4C4E-A3E3-81FB11062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7" y="5618497"/>
              <a:ext cx="4916409" cy="161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45" name="Line 1085">
              <a:extLst>
                <a:ext uri="{FF2B5EF4-FFF2-40B4-BE49-F238E27FC236}">
                  <a16:creationId xmlns:a16="http://schemas.microsoft.com/office/drawing/2014/main" id="{C7E99101-DD8B-3B46-9CEF-6081B5D59F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86200" y="4717134"/>
              <a:ext cx="0" cy="9696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46" name="Text Box 1095">
              <a:extLst>
                <a:ext uri="{FF2B5EF4-FFF2-40B4-BE49-F238E27FC236}">
                  <a16:creationId xmlns:a16="http://schemas.microsoft.com/office/drawing/2014/main" id="{923E43F2-117F-304C-8FCE-1B8B4EE14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1409" y="4267200"/>
              <a:ext cx="635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x</a:t>
              </a:r>
              <a:r>
                <a:rPr lang="en-US" altLang="en-US" sz="2000" b="0">
                  <a:solidFill>
                    <a:schemeClr val="tx1"/>
                  </a:solidFill>
                </a:rPr>
                <a:t>[</a:t>
              </a:r>
              <a:r>
                <a:rPr lang="en-US" altLang="en-US" sz="2000" b="0" i="1">
                  <a:solidFill>
                    <a:schemeClr val="tx1"/>
                  </a:solidFill>
                </a:rPr>
                <a:t>n</a:t>
              </a:r>
              <a:r>
                <a:rPr lang="en-US" altLang="en-US" sz="20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25647" name="Line 1097">
              <a:extLst>
                <a:ext uri="{FF2B5EF4-FFF2-40B4-BE49-F238E27FC236}">
                  <a16:creationId xmlns:a16="http://schemas.microsoft.com/office/drawing/2014/main" id="{0EA45AC6-18BB-EC4F-9DD6-0E83C22836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0431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48" name="Line 1096">
              <a:extLst>
                <a:ext uri="{FF2B5EF4-FFF2-40B4-BE49-F238E27FC236}">
                  <a16:creationId xmlns:a16="http://schemas.microsoft.com/office/drawing/2014/main" id="{2C4CA608-8D8D-614D-B595-D52C089414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3400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49" name="Line 1098">
              <a:extLst>
                <a:ext uri="{FF2B5EF4-FFF2-40B4-BE49-F238E27FC236}">
                  <a16:creationId xmlns:a16="http://schemas.microsoft.com/office/drawing/2014/main" id="{54AD5A13-E1A5-6745-A486-6785610AE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0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1100">
              <a:extLst>
                <a:ext uri="{FF2B5EF4-FFF2-40B4-BE49-F238E27FC236}">
                  <a16:creationId xmlns:a16="http://schemas.microsoft.com/office/drawing/2014/main" id="{72A0E52B-8525-B741-9FCB-1B6104DE8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4800" y="5697398"/>
              <a:ext cx="457200" cy="36667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41" name="Text Box 1100">
              <a:extLst>
                <a:ext uri="{FF2B5EF4-FFF2-40B4-BE49-F238E27FC236}">
                  <a16:creationId xmlns:a16="http://schemas.microsoft.com/office/drawing/2014/main" id="{091A8451-697F-D542-A02F-D3C57F8B95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5697398"/>
              <a:ext cx="457200" cy="36667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</a:t>
              </a:r>
              <a:endParaRPr lang="en-US" sz="1800" baseline="-25000" dirty="0"/>
            </a:p>
          </p:txBody>
        </p:sp>
        <p:sp>
          <p:nvSpPr>
            <p:cNvPr id="42" name="Text Box 1100">
              <a:extLst>
                <a:ext uri="{FF2B5EF4-FFF2-40B4-BE49-F238E27FC236}">
                  <a16:creationId xmlns:a16="http://schemas.microsoft.com/office/drawing/2014/main" id="{A702CAD0-2BD6-7F48-B964-332DF88D26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0400" y="5697398"/>
              <a:ext cx="457200" cy="3682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5653" name="Line 1097">
              <a:extLst>
                <a:ext uri="{FF2B5EF4-FFF2-40B4-BE49-F238E27FC236}">
                  <a16:creationId xmlns:a16="http://schemas.microsoft.com/office/drawing/2014/main" id="{273877D3-8543-6B4A-B155-F198EE038F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4852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4" name="Line 1097">
              <a:extLst>
                <a:ext uri="{FF2B5EF4-FFF2-40B4-BE49-F238E27FC236}">
                  <a16:creationId xmlns:a16="http://schemas.microsoft.com/office/drawing/2014/main" id="{5B814D04-B672-144A-982A-77EC5C185D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2958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 Box 1100">
              <a:extLst>
                <a:ext uri="{FF2B5EF4-FFF2-40B4-BE49-F238E27FC236}">
                  <a16:creationId xmlns:a16="http://schemas.microsoft.com/office/drawing/2014/main" id="{029EA57D-1788-D74A-BDE2-2450691C7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9200" y="5694224"/>
              <a:ext cx="457200" cy="36667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</a:t>
              </a:r>
              <a:endParaRPr lang="en-US" sz="1800" baseline="-25000" dirty="0"/>
            </a:p>
          </p:txBody>
        </p:sp>
        <p:sp>
          <p:nvSpPr>
            <p:cNvPr id="46" name="Text Box 1100">
              <a:extLst>
                <a:ext uri="{FF2B5EF4-FFF2-40B4-BE49-F238E27FC236}">
                  <a16:creationId xmlns:a16="http://schemas.microsoft.com/office/drawing/2014/main" id="{71926BC0-3055-AA43-BF57-A0E1A1B302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86400" y="5257703"/>
              <a:ext cx="4572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</a:t>
              </a:r>
              <a:endParaRPr lang="en-US" sz="1800" baseline="-25000" dirty="0"/>
            </a:p>
          </p:txBody>
        </p:sp>
        <p:sp>
          <p:nvSpPr>
            <p:cNvPr id="25657" name="Line 1097">
              <a:extLst>
                <a:ext uri="{FF2B5EF4-FFF2-40B4-BE49-F238E27FC236}">
                  <a16:creationId xmlns:a16="http://schemas.microsoft.com/office/drawing/2014/main" id="{644C70B8-963A-954D-9E85-E312686E2A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9989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 Box 1100">
              <a:extLst>
                <a:ext uri="{FF2B5EF4-FFF2-40B4-BE49-F238E27FC236}">
                  <a16:creationId xmlns:a16="http://schemas.microsoft.com/office/drawing/2014/main" id="{EB31BB29-1166-6341-BE9C-028E4FBF7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3600" y="5257703"/>
              <a:ext cx="4572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5</a:t>
              </a:r>
              <a:endParaRPr lang="en-US" sz="1800" baseline="-25000" dirty="0"/>
            </a:p>
          </p:txBody>
        </p:sp>
        <p:sp>
          <p:nvSpPr>
            <p:cNvPr id="25659" name="Line 1097">
              <a:extLst>
                <a:ext uri="{FF2B5EF4-FFF2-40B4-BE49-F238E27FC236}">
                  <a16:creationId xmlns:a16="http://schemas.microsoft.com/office/drawing/2014/main" id="{99CFE459-5B0C-CB4B-9209-1236B3ED42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7189" y="5544855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 Box 1100">
              <a:extLst>
                <a:ext uri="{FF2B5EF4-FFF2-40B4-BE49-F238E27FC236}">
                  <a16:creationId xmlns:a16="http://schemas.microsoft.com/office/drawing/2014/main" id="{669D03FB-617E-044C-9625-7E21F33671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0800" y="5257703"/>
              <a:ext cx="4572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6</a:t>
              </a:r>
              <a:endParaRPr lang="en-US" sz="1800" baseline="-25000" dirty="0"/>
            </a:p>
          </p:txBody>
        </p:sp>
        <p:sp>
          <p:nvSpPr>
            <p:cNvPr id="77" name="Text Box 1084">
              <a:extLst>
                <a:ext uri="{FF2B5EF4-FFF2-40B4-BE49-F238E27FC236}">
                  <a16:creationId xmlns:a16="http://schemas.microsoft.com/office/drawing/2014/main" id="{5CFAFEE8-AF4D-FF42-8B37-000AD3964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3800" y="5257703"/>
              <a:ext cx="381000" cy="3666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n</a:t>
              </a:r>
            </a:p>
          </p:txBody>
        </p:sp>
        <p:grpSp>
          <p:nvGrpSpPr>
            <p:cNvPr id="25662" name="Group 19">
              <a:extLst>
                <a:ext uri="{FF2B5EF4-FFF2-40B4-BE49-F238E27FC236}">
                  <a16:creationId xmlns:a16="http://schemas.microsoft.com/office/drawing/2014/main" id="{5F059E9A-CDA3-964A-BE8F-6C45BB757A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0900" y="5105400"/>
              <a:ext cx="76200" cy="533400"/>
              <a:chOff x="1923288" y="4991100"/>
              <a:chExt cx="76200" cy="533400"/>
            </a:xfrm>
          </p:grpSpPr>
          <p:cxnSp>
            <p:nvCxnSpPr>
              <p:cNvPr id="25685" name="Straight Connector 8">
                <a:extLst>
                  <a:ext uri="{FF2B5EF4-FFF2-40B4-BE49-F238E27FC236}">
                    <a16:creationId xmlns:a16="http://schemas.microsoft.com/office/drawing/2014/main" id="{B02B90F1-BF54-234F-A485-A44FF68B44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959864" y="4991100"/>
                <a:ext cx="0" cy="5334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86" name="Oval 18">
                <a:extLst>
                  <a:ext uri="{FF2B5EF4-FFF2-40B4-BE49-F238E27FC236}">
                    <a16:creationId xmlns:a16="http://schemas.microsoft.com/office/drawing/2014/main" id="{91695EF8-1108-C148-90BB-DAF8BE21B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663" name="Group 92">
              <a:extLst>
                <a:ext uri="{FF2B5EF4-FFF2-40B4-BE49-F238E27FC236}">
                  <a16:creationId xmlns:a16="http://schemas.microsoft.com/office/drawing/2014/main" id="{697B7956-4E28-4B4A-AE35-0577D0B911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2253" y="5101288"/>
              <a:ext cx="76200" cy="533400"/>
              <a:chOff x="1923288" y="4991100"/>
              <a:chExt cx="76200" cy="533400"/>
            </a:xfrm>
          </p:grpSpPr>
          <p:cxnSp>
            <p:nvCxnSpPr>
              <p:cNvPr id="25683" name="Straight Connector 93">
                <a:extLst>
                  <a:ext uri="{FF2B5EF4-FFF2-40B4-BE49-F238E27FC236}">
                    <a16:creationId xmlns:a16="http://schemas.microsoft.com/office/drawing/2014/main" id="{C900805C-ED17-884B-86C4-FA38711798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959864" y="4991100"/>
                <a:ext cx="0" cy="5334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84" name="Oval 94">
                <a:extLst>
                  <a:ext uri="{FF2B5EF4-FFF2-40B4-BE49-F238E27FC236}">
                    <a16:creationId xmlns:a16="http://schemas.microsoft.com/office/drawing/2014/main" id="{CD01B280-98B5-3C4C-9264-7CF199A5D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664" name="Group 108">
              <a:extLst>
                <a:ext uri="{FF2B5EF4-FFF2-40B4-BE49-F238E27FC236}">
                  <a16:creationId xmlns:a16="http://schemas.microsoft.com/office/drawing/2014/main" id="{2178FDC5-A0DD-6C4B-91EB-ABAC66DFB8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4694" y="5334000"/>
              <a:ext cx="76200" cy="304800"/>
              <a:chOff x="1923288" y="4991100"/>
              <a:chExt cx="76200" cy="304800"/>
            </a:xfrm>
          </p:grpSpPr>
          <p:cxnSp>
            <p:nvCxnSpPr>
              <p:cNvPr id="25681" name="Straight Connector 109">
                <a:extLst>
                  <a:ext uri="{FF2B5EF4-FFF2-40B4-BE49-F238E27FC236}">
                    <a16:creationId xmlns:a16="http://schemas.microsoft.com/office/drawing/2014/main" id="{11D8E93B-53AA-C24C-98B4-1CAE1CBC4EC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991100"/>
                <a:ext cx="0" cy="3048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82" name="Oval 110">
                <a:extLst>
                  <a:ext uri="{FF2B5EF4-FFF2-40B4-BE49-F238E27FC236}">
                    <a16:creationId xmlns:a16="http://schemas.microsoft.com/office/drawing/2014/main" id="{0A615DF5-C997-1840-91A5-5FD938682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665" name="Group 111">
              <a:extLst>
                <a:ext uri="{FF2B5EF4-FFF2-40B4-BE49-F238E27FC236}">
                  <a16:creationId xmlns:a16="http://schemas.microsoft.com/office/drawing/2014/main" id="{5A33F2F3-C41D-8541-98D2-6444B7B3BE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0286" y="5638800"/>
              <a:ext cx="76200" cy="266700"/>
              <a:chOff x="1923288" y="4800600"/>
              <a:chExt cx="76200" cy="266700"/>
            </a:xfrm>
          </p:grpSpPr>
          <p:cxnSp>
            <p:nvCxnSpPr>
              <p:cNvPr id="25679" name="Straight Connector 112">
                <a:extLst>
                  <a:ext uri="{FF2B5EF4-FFF2-40B4-BE49-F238E27FC236}">
                    <a16:creationId xmlns:a16="http://schemas.microsoft.com/office/drawing/2014/main" id="{7454297B-E578-254A-9966-D91714F5F3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800600"/>
                <a:ext cx="0" cy="2286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80" name="Oval 113">
                <a:extLst>
                  <a:ext uri="{FF2B5EF4-FFF2-40B4-BE49-F238E27FC236}">
                    <a16:creationId xmlns:a16="http://schemas.microsoft.com/office/drawing/2014/main" id="{E3B6BE88-ED82-0A49-B425-E61247230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666" name="Group 114">
              <a:extLst>
                <a:ext uri="{FF2B5EF4-FFF2-40B4-BE49-F238E27FC236}">
                  <a16:creationId xmlns:a16="http://schemas.microsoft.com/office/drawing/2014/main" id="{76AA56D6-DF87-D24A-B1D3-320B4842AA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4934" y="5638800"/>
              <a:ext cx="76200" cy="571500"/>
              <a:chOff x="1923288" y="4495800"/>
              <a:chExt cx="76200" cy="571500"/>
            </a:xfrm>
          </p:grpSpPr>
          <p:cxnSp>
            <p:nvCxnSpPr>
              <p:cNvPr id="25677" name="Straight Connector 115">
                <a:extLst>
                  <a:ext uri="{FF2B5EF4-FFF2-40B4-BE49-F238E27FC236}">
                    <a16:creationId xmlns:a16="http://schemas.microsoft.com/office/drawing/2014/main" id="{CC1A3AFA-398D-A44C-A9D7-7F772C0D893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959864" y="4495800"/>
                <a:ext cx="0" cy="5334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78" name="Oval 116">
                <a:extLst>
                  <a:ext uri="{FF2B5EF4-FFF2-40B4-BE49-F238E27FC236}">
                    <a16:creationId xmlns:a16="http://schemas.microsoft.com/office/drawing/2014/main" id="{6B6E416A-9579-F643-8A47-052307BDE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667" name="Group 117">
              <a:extLst>
                <a:ext uri="{FF2B5EF4-FFF2-40B4-BE49-F238E27FC236}">
                  <a16:creationId xmlns:a16="http://schemas.microsoft.com/office/drawing/2014/main" id="{F7B414B7-E68C-1E4B-AA55-8D13993BFD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1811" y="5630648"/>
              <a:ext cx="76200" cy="838200"/>
              <a:chOff x="1923288" y="4229100"/>
              <a:chExt cx="76200" cy="838200"/>
            </a:xfrm>
          </p:grpSpPr>
          <p:cxnSp>
            <p:nvCxnSpPr>
              <p:cNvPr id="25675" name="Straight Connector 118">
                <a:extLst>
                  <a:ext uri="{FF2B5EF4-FFF2-40B4-BE49-F238E27FC236}">
                    <a16:creationId xmlns:a16="http://schemas.microsoft.com/office/drawing/2014/main" id="{7CBA27C7-00BC-EE4F-AAAB-B024D2960FC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229100"/>
                <a:ext cx="0" cy="8001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76" name="Oval 119">
                <a:extLst>
                  <a:ext uri="{FF2B5EF4-FFF2-40B4-BE49-F238E27FC236}">
                    <a16:creationId xmlns:a16="http://schemas.microsoft.com/office/drawing/2014/main" id="{17A2B18E-6E6C-F447-9B7C-9B6AD125A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668" name="Oval 124">
              <a:extLst>
                <a:ext uri="{FF2B5EF4-FFF2-40B4-BE49-F238E27FC236}">
                  <a16:creationId xmlns:a16="http://schemas.microsoft.com/office/drawing/2014/main" id="{5F2CBF4B-2CF0-BB4C-B549-46016CCD1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9032" y="5586984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29" name="Text Box 1100">
              <a:extLst>
                <a:ext uri="{FF2B5EF4-FFF2-40B4-BE49-F238E27FC236}">
                  <a16:creationId xmlns:a16="http://schemas.microsoft.com/office/drawing/2014/main" id="{A119D4A1-649D-2A4E-A2C6-47E7201FB8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7600" y="5698985"/>
              <a:ext cx="457200" cy="3682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0</a:t>
              </a:r>
              <a:endParaRPr lang="en-US" sz="1800" baseline="-25000" dirty="0"/>
            </a:p>
          </p:txBody>
        </p:sp>
        <p:sp>
          <p:nvSpPr>
            <p:cNvPr id="25670" name="TextBox 21507">
              <a:extLst>
                <a:ext uri="{FF2B5EF4-FFF2-40B4-BE49-F238E27FC236}">
                  <a16:creationId xmlns:a16="http://schemas.microsoft.com/office/drawing/2014/main" id="{8BC3E0B3-BE9D-E547-AFD2-909FB632F6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600" y="4948535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>
                  <a:solidFill>
                    <a:schemeClr val="tx1"/>
                  </a:solidFill>
                </a:rPr>
                <a:t>…</a:t>
              </a:r>
            </a:p>
          </p:txBody>
        </p:sp>
        <p:sp>
          <p:nvSpPr>
            <p:cNvPr id="25671" name="TextBox 130">
              <a:extLst>
                <a:ext uri="{FF2B5EF4-FFF2-40B4-BE49-F238E27FC236}">
                  <a16:creationId xmlns:a16="http://schemas.microsoft.com/office/drawing/2014/main" id="{309FE934-2DA7-1D4A-B661-1C0006927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0" y="5613112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>
                  <a:solidFill>
                    <a:schemeClr val="tx1"/>
                  </a:solidFill>
                </a:rPr>
                <a:t>…</a:t>
              </a:r>
            </a:p>
          </p:txBody>
        </p:sp>
        <p:grpSp>
          <p:nvGrpSpPr>
            <p:cNvPr id="25672" name="Group 131">
              <a:extLst>
                <a:ext uri="{FF2B5EF4-FFF2-40B4-BE49-F238E27FC236}">
                  <a16:creationId xmlns:a16="http://schemas.microsoft.com/office/drawing/2014/main" id="{0B50D98A-1E05-7E41-948A-DE3E679508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030" y="4853347"/>
              <a:ext cx="76200" cy="779744"/>
              <a:chOff x="1923288" y="4991100"/>
              <a:chExt cx="76200" cy="779744"/>
            </a:xfrm>
          </p:grpSpPr>
          <p:cxnSp>
            <p:nvCxnSpPr>
              <p:cNvPr id="25673" name="Straight Connector 132">
                <a:extLst>
                  <a:ext uri="{FF2B5EF4-FFF2-40B4-BE49-F238E27FC236}">
                    <a16:creationId xmlns:a16="http://schemas.microsoft.com/office/drawing/2014/main" id="{70EA8F74-5DAD-AD4F-9B4A-FB99405D5CE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59864" y="4991100"/>
                <a:ext cx="0" cy="779744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74" name="Oval 133">
                <a:extLst>
                  <a:ext uri="{FF2B5EF4-FFF2-40B4-BE49-F238E27FC236}">
                    <a16:creationId xmlns:a16="http://schemas.microsoft.com/office/drawing/2014/main" id="{5928AABA-5B99-A043-B091-2DD9B2AA7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3288" y="49911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1513" name="Group 21512">
            <a:extLst>
              <a:ext uri="{FF2B5EF4-FFF2-40B4-BE49-F238E27FC236}">
                <a16:creationId xmlns:a16="http://schemas.microsoft.com/office/drawing/2014/main" id="{6508AAB4-F1D3-1C42-9519-3FC7383B72CF}"/>
              </a:ext>
            </a:extLst>
          </p:cNvPr>
          <p:cNvGrpSpPr>
            <a:grpSpLocks/>
          </p:cNvGrpSpPr>
          <p:nvPr/>
        </p:nvGrpSpPr>
        <p:grpSpPr bwMode="auto">
          <a:xfrm>
            <a:off x="4641850" y="4456113"/>
            <a:ext cx="838200" cy="473075"/>
            <a:chOff x="4267200" y="4456176"/>
            <a:chExt cx="838200" cy="473371"/>
          </a:xfrm>
        </p:grpSpPr>
        <p:sp>
          <p:nvSpPr>
            <p:cNvPr id="25642" name="TextBox 21509">
              <a:extLst>
                <a:ext uri="{FF2B5EF4-FFF2-40B4-BE49-F238E27FC236}">
                  <a16:creationId xmlns:a16="http://schemas.microsoft.com/office/drawing/2014/main" id="{502EDABA-3FCB-2040-88A2-7FF617FDCD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403" y="4529437"/>
              <a:ext cx="76199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rgbClr val="0070C0"/>
                  </a:solidFill>
                </a:rPr>
                <a:t>x</a:t>
              </a:r>
              <a:r>
                <a:rPr lang="en-US" altLang="en-US" sz="2000" b="0">
                  <a:solidFill>
                    <a:srgbClr val="0070C0"/>
                  </a:solidFill>
                </a:rPr>
                <a:t>(</a:t>
              </a:r>
              <a:r>
                <a:rPr lang="en-US" altLang="en-US" sz="2000" b="0" i="1">
                  <a:solidFill>
                    <a:srgbClr val="0070C0"/>
                  </a:solidFill>
                </a:rPr>
                <a:t>t</a:t>
              </a:r>
              <a:r>
                <a:rPr lang="en-US" altLang="en-US" sz="2000" b="0">
                  <a:solidFill>
                    <a:srgbClr val="0070C0"/>
                  </a:solidFill>
                </a:rPr>
                <a:t>)</a:t>
              </a:r>
            </a:p>
          </p:txBody>
        </p:sp>
        <p:sp>
          <p:nvSpPr>
            <p:cNvPr id="25643" name="TextBox 21511">
              <a:extLst>
                <a:ext uri="{FF2B5EF4-FFF2-40B4-BE49-F238E27FC236}">
                  <a16:creationId xmlns:a16="http://schemas.microsoft.com/office/drawing/2014/main" id="{02500CF1-636D-3B49-A98E-8ED5C68DAC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200" y="4456176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>
                  <a:solidFill>
                    <a:srgbClr val="0070C0"/>
                  </a:solidFill>
                </a:rPr>
                <a:t>^</a:t>
              </a:r>
            </a:p>
          </p:txBody>
        </p:sp>
      </p:grpSp>
      <p:grpSp>
        <p:nvGrpSpPr>
          <p:cNvPr id="21519" name="Group 21518">
            <a:extLst>
              <a:ext uri="{FF2B5EF4-FFF2-40B4-BE49-F238E27FC236}">
                <a16:creationId xmlns:a16="http://schemas.microsoft.com/office/drawing/2014/main" id="{0F9AA0CC-12E6-F841-BAFD-E7EE9976D296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4356100"/>
            <a:ext cx="1533525" cy="1735138"/>
            <a:chOff x="676656" y="4365776"/>
            <a:chExt cx="1533144" cy="1735271"/>
          </a:xfrm>
        </p:grpSpPr>
        <p:sp>
          <p:nvSpPr>
            <p:cNvPr id="25632" name="Line 1068">
              <a:extLst>
                <a:ext uri="{FF2B5EF4-FFF2-40B4-BE49-F238E27FC236}">
                  <a16:creationId xmlns:a16="http://schemas.microsoft.com/office/drawing/2014/main" id="{A0188B75-6B2B-6C48-9795-5606F6EEF2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5978" y="5638800"/>
              <a:ext cx="11790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3" name="Line 1085">
              <a:extLst>
                <a:ext uri="{FF2B5EF4-FFF2-40B4-BE49-F238E27FC236}">
                  <a16:creationId xmlns:a16="http://schemas.microsoft.com/office/drawing/2014/main" id="{9FBD8ACD-9C26-E94E-AEAB-023150B3E9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66800" y="4853346"/>
              <a:ext cx="0" cy="7703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Text Box 1100">
              <a:extLst>
                <a:ext uri="{FF2B5EF4-FFF2-40B4-BE49-F238E27FC236}">
                  <a16:creationId xmlns:a16="http://schemas.microsoft.com/office/drawing/2014/main" id="{8E6F83A0-F86D-DE42-B2DB-C96926F3E4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541" y="5716843"/>
              <a:ext cx="457086" cy="366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0</a:t>
              </a:r>
              <a:endParaRPr lang="en-US" sz="18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43" name="Text Box 1100">
              <a:extLst>
                <a:ext uri="{FF2B5EF4-FFF2-40B4-BE49-F238E27FC236}">
                  <a16:creationId xmlns:a16="http://schemas.microsoft.com/office/drawing/2014/main" id="{361E72BD-719D-0F4C-A233-46CA3FC0BD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5950" y="5734306"/>
              <a:ext cx="457086" cy="3667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45" name="Text Box 1100">
              <a:extLst>
                <a:ext uri="{FF2B5EF4-FFF2-40B4-BE49-F238E27FC236}">
                  <a16:creationId xmlns:a16="http://schemas.microsoft.com/office/drawing/2014/main" id="{A140CE0F-265A-7F48-B96B-1DB22FBEF2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656" y="4954784"/>
              <a:ext cx="457086" cy="366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1</a:t>
              </a:r>
              <a:endParaRPr lang="en-US" sz="18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25637" name="Straight Connector 21514">
              <a:extLst>
                <a:ext uri="{FF2B5EF4-FFF2-40B4-BE49-F238E27FC236}">
                  <a16:creationId xmlns:a16="http://schemas.microsoft.com/office/drawing/2014/main" id="{0BACE154-2186-924C-A5CC-CDE4F4C348B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4608" y="5077968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38" name="Straight Connector 147">
              <a:extLst>
                <a:ext uri="{FF2B5EF4-FFF2-40B4-BE49-F238E27FC236}">
                  <a16:creationId xmlns:a16="http://schemas.microsoft.com/office/drawing/2014/main" id="{7366B212-9B45-454D-846E-961233D74B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800" y="5080538"/>
              <a:ext cx="0" cy="574899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39" name="Straight Connector 152">
              <a:extLst>
                <a:ext uri="{FF2B5EF4-FFF2-40B4-BE49-F238E27FC236}">
                  <a16:creationId xmlns:a16="http://schemas.microsoft.com/office/drawing/2014/main" id="{972D136C-146A-F446-9066-870B9647CB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11808" y="5065776"/>
              <a:ext cx="0" cy="574899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4" name="Text Box 1084">
              <a:extLst>
                <a:ext uri="{FF2B5EF4-FFF2-40B4-BE49-F238E27FC236}">
                  <a16:creationId xmlns:a16="http://schemas.microsoft.com/office/drawing/2014/main" id="{5E7890E9-AF2D-9E48-BBA8-F18DDEE28C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95" y="5653338"/>
              <a:ext cx="380905" cy="366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</a:p>
          </p:txBody>
        </p:sp>
        <p:sp>
          <p:nvSpPr>
            <p:cNvPr id="25641" name="TextBox 156">
              <a:extLst>
                <a:ext uri="{FF2B5EF4-FFF2-40B4-BE49-F238E27FC236}">
                  <a16:creationId xmlns:a16="http://schemas.microsoft.com/office/drawing/2014/main" id="{E03529A8-D843-ED4E-931A-B03178F21C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181" y="4365776"/>
              <a:ext cx="76199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rgbClr val="0070C0"/>
                  </a:solidFill>
                </a:rPr>
                <a:t>p</a:t>
              </a:r>
              <a:r>
                <a:rPr lang="en-US" altLang="en-US" sz="2000" b="0">
                  <a:solidFill>
                    <a:srgbClr val="0070C0"/>
                  </a:solidFill>
                </a:rPr>
                <a:t>(</a:t>
              </a:r>
              <a:r>
                <a:rPr lang="en-US" altLang="en-US" sz="2000" b="0" i="1">
                  <a:solidFill>
                    <a:srgbClr val="0070C0"/>
                  </a:solidFill>
                </a:rPr>
                <a:t>t</a:t>
              </a:r>
              <a:r>
                <a:rPr lang="en-US" altLang="en-US" sz="2000" b="0">
                  <a:solidFill>
                    <a:srgbClr val="0070C0"/>
                  </a:solidFill>
                </a:rPr>
                <a:t>)</a:t>
              </a:r>
            </a:p>
          </p:txBody>
        </p:sp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388BED00-6596-7E42-80A9-4D83A5D5219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03650" y="5138738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1521" name="Group 21520">
            <a:extLst>
              <a:ext uri="{FF2B5EF4-FFF2-40B4-BE49-F238E27FC236}">
                <a16:creationId xmlns:a16="http://schemas.microsoft.com/office/drawing/2014/main" id="{6F588AC7-6B61-D643-B1C5-4EDD86F67E34}"/>
              </a:ext>
            </a:extLst>
          </p:cNvPr>
          <p:cNvGrpSpPr>
            <a:grpSpLocks/>
          </p:cNvGrpSpPr>
          <p:nvPr/>
        </p:nvGrpSpPr>
        <p:grpSpPr bwMode="auto">
          <a:xfrm>
            <a:off x="4267200" y="4876800"/>
            <a:ext cx="457200" cy="277813"/>
            <a:chOff x="4267200" y="4876800"/>
            <a:chExt cx="457200" cy="278251"/>
          </a:xfrm>
        </p:grpSpPr>
        <p:cxnSp>
          <p:nvCxnSpPr>
            <p:cNvPr id="25630" name="Straight Connector 160">
              <a:extLst>
                <a:ext uri="{FF2B5EF4-FFF2-40B4-BE49-F238E27FC236}">
                  <a16:creationId xmlns:a16="http://schemas.microsoft.com/office/drawing/2014/main" id="{A12782C6-091F-2F4E-90FC-0B5C2740CD5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67200" y="4888992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31" name="Straight Connector 161">
              <a:extLst>
                <a:ext uri="{FF2B5EF4-FFF2-40B4-BE49-F238E27FC236}">
                  <a16:creationId xmlns:a16="http://schemas.microsoft.com/office/drawing/2014/main" id="{4AD2574F-5D51-194F-A58B-6AE09BE90C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446" y="4876800"/>
              <a:ext cx="0" cy="278251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72287885-1320-4D4C-AE1C-78400AF078C9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5119688"/>
            <a:ext cx="457200" cy="277812"/>
            <a:chOff x="4267200" y="4876800"/>
            <a:chExt cx="457200" cy="278251"/>
          </a:xfrm>
        </p:grpSpPr>
        <p:cxnSp>
          <p:nvCxnSpPr>
            <p:cNvPr id="25628" name="Straight Connector 166">
              <a:extLst>
                <a:ext uri="{FF2B5EF4-FFF2-40B4-BE49-F238E27FC236}">
                  <a16:creationId xmlns:a16="http://schemas.microsoft.com/office/drawing/2014/main" id="{605267C6-3103-D64E-8672-BE2CC56B67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67200" y="4888992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9" name="Straight Connector 167">
              <a:extLst>
                <a:ext uri="{FF2B5EF4-FFF2-40B4-BE49-F238E27FC236}">
                  <a16:creationId xmlns:a16="http://schemas.microsoft.com/office/drawing/2014/main" id="{F8301115-A4C2-0F48-B89F-4142CB8527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446" y="4876800"/>
              <a:ext cx="0" cy="278251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9A2DCE5-E7BA-D943-A935-3782A3CF61B5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5360988"/>
            <a:ext cx="457200" cy="277812"/>
            <a:chOff x="4267200" y="4876800"/>
            <a:chExt cx="457200" cy="278251"/>
          </a:xfrm>
        </p:grpSpPr>
        <p:cxnSp>
          <p:nvCxnSpPr>
            <p:cNvPr id="25626" name="Straight Connector 169">
              <a:extLst>
                <a:ext uri="{FF2B5EF4-FFF2-40B4-BE49-F238E27FC236}">
                  <a16:creationId xmlns:a16="http://schemas.microsoft.com/office/drawing/2014/main" id="{2FF3ED37-CA90-834F-A88E-3C6C030DDA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67200" y="4888992"/>
              <a:ext cx="457200" cy="0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7" name="Straight Connector 170">
              <a:extLst>
                <a:ext uri="{FF2B5EF4-FFF2-40B4-BE49-F238E27FC236}">
                  <a16:creationId xmlns:a16="http://schemas.microsoft.com/office/drawing/2014/main" id="{EA29702B-F7BD-B74C-8B71-BA3480C23F8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446" y="4876800"/>
              <a:ext cx="0" cy="278251"/>
            </a:xfrm>
            <a:prstGeom prst="lin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9479E4C2-1C56-8145-AF6D-D75F2E3A783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14988" y="5618163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4512C9F3-DB7B-D541-A44C-087E3062E78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538913" y="6170613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377973DA-4418-AE4B-8CFB-B75915D2B0A6}"/>
              </a:ext>
            </a:extLst>
          </p:cNvPr>
          <p:cNvCxnSpPr>
            <a:cxnSpLocks/>
          </p:cNvCxnSpPr>
          <p:nvPr/>
        </p:nvCxnSpPr>
        <p:spPr bwMode="auto">
          <a:xfrm>
            <a:off x="6992938" y="6450013"/>
            <a:ext cx="322262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4" name="Slide Number Placeholder 5">
            <a:extLst>
              <a:ext uri="{FF2B5EF4-FFF2-40B4-BE49-F238E27FC236}">
                <a16:creationId xmlns:a16="http://schemas.microsoft.com/office/drawing/2014/main" id="{B54A635D-CCA2-1D4A-AB5E-0639AB01D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4 - </a:t>
            </a:r>
            <a:fld id="{D24640B5-FCDF-374D-AF5A-D3CDC7B72EF3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78" name="Rectangle 5">
            <a:extLst>
              <a:ext uri="{FF2B5EF4-FFF2-40B4-BE49-F238E27FC236}">
                <a16:creationId xmlns:a16="http://schemas.microsoft.com/office/drawing/2014/main" id="{DFFB9B16-5EEA-C041-BE39-C7A334F08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799" y="2438400"/>
            <a:ext cx="8458200" cy="18446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Linear systems approaches for reconstruction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Ideal lowpass filter with two-sided </a:t>
            </a:r>
            <a:r>
              <a:rPr lang="en-US" altLang="en-US" kern="0" dirty="0" err="1">
                <a:ea typeface="ＭＳ Ｐゴシック" panose="020B0600070205080204" pitchFamily="34" charset="-128"/>
              </a:rPr>
              <a:t>sinc</a:t>
            </a:r>
            <a:r>
              <a:rPr lang="en-US" altLang="en-US" kern="0" dirty="0">
                <a:ea typeface="ＭＳ Ｐゴシック" panose="020B0600070205080204" pitchFamily="34" charset="-128"/>
              </a:rPr>
              <a:t> impulse response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No unique filtering approach for reconstruction in practice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Sample-and-hold approach below has efficient implementation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1C710F57-3A4F-AF44-A323-A0F3CEF3D6F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86475" y="5870575"/>
            <a:ext cx="457200" cy="0"/>
          </a:xfrm>
          <a:prstGeom prst="line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1525" name="Group 21524">
            <a:extLst>
              <a:ext uri="{FF2B5EF4-FFF2-40B4-BE49-F238E27FC236}">
                <a16:creationId xmlns:a16="http://schemas.microsoft.com/office/drawing/2014/main" id="{86765D12-C783-D64D-A82B-2395FA9AC2FD}"/>
              </a:ext>
            </a:extLst>
          </p:cNvPr>
          <p:cNvGrpSpPr>
            <a:grpSpLocks/>
          </p:cNvGrpSpPr>
          <p:nvPr/>
        </p:nvGrpSpPr>
        <p:grpSpPr bwMode="auto">
          <a:xfrm>
            <a:off x="2870200" y="5808663"/>
            <a:ext cx="3660775" cy="620712"/>
            <a:chOff x="2870881" y="5808142"/>
            <a:chExt cx="3660145" cy="621238"/>
          </a:xfrm>
        </p:grpSpPr>
        <p:sp>
          <p:nvSpPr>
            <p:cNvPr id="179" name="Text Box 1100">
              <a:extLst>
                <a:ext uri="{FF2B5EF4-FFF2-40B4-BE49-F238E27FC236}">
                  <a16:creationId xmlns:a16="http://schemas.microsoft.com/office/drawing/2014/main" id="{7F5808E0-2A13-A148-A9F9-767AE7695E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3980" y="6030580"/>
              <a:ext cx="457121" cy="36702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0" name="Text Box 1100">
              <a:extLst>
                <a:ext uri="{FF2B5EF4-FFF2-40B4-BE49-F238E27FC236}">
                  <a16:creationId xmlns:a16="http://schemas.microsoft.com/office/drawing/2014/main" id="{B6A684DB-5F37-3C49-8399-63139B6C56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731" y="6041702"/>
              <a:ext cx="457121" cy="36702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0</a:t>
              </a:r>
              <a:endParaRPr lang="en-US" sz="18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1" name="Text Box 1100">
              <a:extLst>
                <a:ext uri="{FF2B5EF4-FFF2-40B4-BE49-F238E27FC236}">
                  <a16:creationId xmlns:a16="http://schemas.microsoft.com/office/drawing/2014/main" id="{1C326B06-5D02-894F-A59B-F37F73129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6092" y="6060768"/>
              <a:ext cx="649175" cy="36861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Symbol" charset="0"/>
                </a:rPr>
                <a:t>-</a:t>
              </a: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2" name="Text Box 1100">
              <a:extLst>
                <a:ext uri="{FF2B5EF4-FFF2-40B4-BE49-F238E27FC236}">
                  <a16:creationId xmlns:a16="http://schemas.microsoft.com/office/drawing/2014/main" id="{A2352A88-8908-594A-9E4A-AA93B7A0D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4119" y="6044879"/>
              <a:ext cx="533308" cy="36861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2</a:t>
              </a: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83" name="Text Box 1100">
              <a:extLst>
                <a:ext uri="{FF2B5EF4-FFF2-40B4-BE49-F238E27FC236}">
                  <a16:creationId xmlns:a16="http://schemas.microsoft.com/office/drawing/2014/main" id="{1F81BB52-0D54-644A-94B4-2330DACDFC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5048" y="6056002"/>
              <a:ext cx="534896" cy="37020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solidFill>
                    <a:srgbClr val="0070C0"/>
                  </a:solidFill>
                  <a:latin typeface="+mj-lt"/>
                </a:rPr>
                <a:t>3</a:t>
              </a:r>
              <a:r>
                <a:rPr lang="en-US" sz="1800" i="1" dirty="0">
                  <a:solidFill>
                    <a:srgbClr val="0070C0"/>
                  </a:solidFill>
                  <a:latin typeface="+mj-lt"/>
                </a:rPr>
                <a:t>T</a:t>
              </a:r>
              <a:r>
                <a:rPr lang="en-US" sz="1800" i="1" baseline="-25000" dirty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i="1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25624" name="TextBox 184">
              <a:extLst>
                <a:ext uri="{FF2B5EF4-FFF2-40B4-BE49-F238E27FC236}">
                  <a16:creationId xmlns:a16="http://schemas.microsoft.com/office/drawing/2014/main" id="{C98EB57D-3280-4E4B-A328-384616B76E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0881" y="5808142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>
                  <a:solidFill>
                    <a:srgbClr val="0070C0"/>
                  </a:solidFill>
                </a:rPr>
                <a:t>…</a:t>
              </a:r>
            </a:p>
          </p:txBody>
        </p:sp>
        <p:sp>
          <p:nvSpPr>
            <p:cNvPr id="25625" name="TextBox 185">
              <a:extLst>
                <a:ext uri="{FF2B5EF4-FFF2-40B4-BE49-F238E27FC236}">
                  <a16:creationId xmlns:a16="http://schemas.microsoft.com/office/drawing/2014/main" id="{3509609C-1119-AE45-8E7C-FA47822600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9026" y="5828817"/>
              <a:ext cx="762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3200" b="0">
                  <a:solidFill>
                    <a:srgbClr val="0070C0"/>
                  </a:solidFill>
                </a:rPr>
                <a:t>…</a:t>
              </a:r>
            </a:p>
          </p:txBody>
        </p:sp>
      </p:grpSp>
      <p:sp>
        <p:nvSpPr>
          <p:cNvPr id="25618" name="Text Box 2073">
            <a:extLst>
              <a:ext uri="{FF2B5EF4-FFF2-40B4-BE49-F238E27FC236}">
                <a16:creationId xmlns:a16="http://schemas.microsoft.com/office/drawing/2014/main" id="{0996DAC8-A260-534C-BB26-EA4CE1C4B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Sampling - Reconstruction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>
            <a:extLst>
              <a:ext uri="{FF2B5EF4-FFF2-40B4-BE49-F238E27FC236}">
                <a16:creationId xmlns:a16="http://schemas.microsoft.com/office/drawing/2014/main" id="{9B69671A-5AAA-5E49-A48C-197E95FF05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Sampling and Oversampling Demo</a:t>
            </a:r>
          </a:p>
        </p:txBody>
      </p:sp>
      <p:sp>
        <p:nvSpPr>
          <p:cNvPr id="20482" name="Rectangle 5">
            <a:extLst>
              <a:ext uri="{FF2B5EF4-FFF2-40B4-BE49-F238E27FC236}">
                <a16:creationId xmlns:a16="http://schemas.microsoft.com/office/drawing/2014/main" id="{FD3E44F0-E20C-CF41-9F57-17921F59FE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5138" y="1447800"/>
            <a:ext cx="8153400" cy="99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 sampling rate increases above Nyquist rate, sampled waveform looks more like original</a:t>
            </a:r>
          </a:p>
        </p:txBody>
      </p:sp>
      <p:sp>
        <p:nvSpPr>
          <p:cNvPr id="23556" name="AutoShape 7">
            <a:hlinkClick r:id="rId2"/>
            <a:extLst>
              <a:ext uri="{FF2B5EF4-FFF2-40B4-BE49-F238E27FC236}">
                <a16:creationId xmlns:a16="http://schemas.microsoft.com/office/drawing/2014/main" id="{EDFDDF11-101A-5347-BC1F-70CE34A15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7538" y="5856288"/>
            <a:ext cx="381000" cy="268287"/>
          </a:xfrm>
          <a:prstGeom prst="rightArrow">
            <a:avLst>
              <a:gd name="adj1" fmla="val 50000"/>
              <a:gd name="adj2" fmla="val 351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0484" name="Text Box 2073">
            <a:extLst>
              <a:ext uri="{FF2B5EF4-FFF2-40B4-BE49-F238E27FC236}">
                <a16:creationId xmlns:a16="http://schemas.microsoft.com/office/drawing/2014/main" id="{286A63A3-CB4A-A44E-A689-32CA8DC21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Sampling</a:t>
            </a:r>
          </a:p>
        </p:txBody>
      </p:sp>
      <p:sp>
        <p:nvSpPr>
          <p:cNvPr id="23558" name="TextBox 14">
            <a:extLst>
              <a:ext uri="{FF2B5EF4-FFF2-40B4-BE49-F238E27FC236}">
                <a16:creationId xmlns:a16="http://schemas.microsoft.com/office/drawing/2014/main" id="{8671217A-4403-8A42-B92B-432344133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138" y="6138863"/>
            <a:ext cx="685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 dirty="0">
                <a:solidFill>
                  <a:schemeClr val="tx1"/>
                </a:solidFill>
              </a:rPr>
              <a:t>link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9AA4EA3-DDA9-0544-819A-12C65BDE0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8" y="2395538"/>
            <a:ext cx="8153400" cy="14144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Zero crossings: frequency content of a sinusoid</a:t>
            </a:r>
          </a:p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Distance between two zero</a:t>
            </a:r>
            <a:br>
              <a:rPr lang="en-US" altLang="en-US" kern="0" dirty="0">
                <a:ea typeface="ＭＳ Ｐゴシック" panose="020B0600070205080204" pitchFamily="34" charset="-128"/>
              </a:rPr>
            </a:br>
            <a:r>
              <a:rPr lang="en-US" altLang="en-US" kern="0" dirty="0">
                <a:ea typeface="ＭＳ Ｐゴシック" panose="020B0600070205080204" pitchFamily="34" charset="-128"/>
              </a:rPr>
              <a:t>crossings: one half period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084CAA86-407B-2A42-A818-945B33839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8" y="5715000"/>
            <a:ext cx="7772400" cy="533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DSP First</a:t>
            </a:r>
            <a:r>
              <a:rPr lang="en-US" altLang="en-US" kern="0" dirty="0">
                <a:ea typeface="ＭＳ Ｐゴシック" panose="020B0600070205080204" pitchFamily="34" charset="-128"/>
              </a:rPr>
              <a:t>, 2</a:t>
            </a:r>
            <a:r>
              <a:rPr lang="en-US" altLang="en-US" kern="0" baseline="30000" dirty="0">
                <a:ea typeface="ＭＳ Ｐゴシック" panose="020B0600070205080204" pitchFamily="34" charset="-128"/>
              </a:rPr>
              <a:t>nd</a:t>
            </a:r>
            <a:r>
              <a:rPr lang="en-US" altLang="en-US" kern="0" dirty="0">
                <a:ea typeface="ＭＳ Ｐゴシック" panose="020B0600070205080204" pitchFamily="34" charset="-128"/>
              </a:rPr>
              <a:t> ed., </a:t>
            </a:r>
            <a:r>
              <a:rPr lang="en-US" altLang="en-US" kern="0" dirty="0" err="1">
                <a:ea typeface="ＭＳ Ｐゴシック" panose="020B0600070205080204" pitchFamily="34" charset="-128"/>
              </a:rPr>
              <a:t>ch.</a:t>
            </a:r>
            <a:r>
              <a:rPr lang="en-US" altLang="en-US" kern="0" dirty="0">
                <a:ea typeface="ＭＳ Ｐゴシック" panose="020B0600070205080204" pitchFamily="34" charset="-128"/>
              </a:rPr>
              <a:t> 4, sampling/interpolation</a:t>
            </a:r>
          </a:p>
        </p:txBody>
      </p:sp>
      <p:pic>
        <p:nvPicPr>
          <p:cNvPr id="3" name="Picture 2" descr="A close up of a mans face&#10;&#10;Description automatically generated">
            <a:extLst>
              <a:ext uri="{FF2B5EF4-FFF2-40B4-BE49-F238E27FC236}">
                <a16:creationId xmlns:a16="http://schemas.microsoft.com/office/drawing/2014/main" id="{30D7FAF3-776A-B845-A834-E03C38087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7" t="3815" r="4594" b="4289"/>
          <a:stretch>
            <a:fillRect/>
          </a:stretch>
        </p:blipFill>
        <p:spPr bwMode="auto">
          <a:xfrm>
            <a:off x="5410200" y="2933700"/>
            <a:ext cx="301783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0EA40A5-F521-C047-980D-8A9525C20B8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22938" y="4038600"/>
            <a:ext cx="25527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5">
            <a:extLst>
              <a:ext uri="{FF2B5EF4-FFF2-40B4-BE49-F238E27FC236}">
                <a16:creationId xmlns:a16="http://schemas.microsoft.com/office/drawing/2014/main" id="{414AE1D8-4C76-FB4A-B157-6C6649B26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636963"/>
            <a:ext cx="8153400" cy="20637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With sampling theorem satisfied,</a:t>
            </a:r>
            <a:br>
              <a:rPr lang="en-US" altLang="en-US" kern="0" dirty="0">
                <a:ea typeface="ＭＳ Ｐゴシック" panose="020B0600070205080204" pitchFamily="34" charset="-128"/>
              </a:rPr>
            </a:br>
            <a:r>
              <a:rPr lang="en-US" altLang="en-US" kern="0" dirty="0">
                <a:ea typeface="ＭＳ Ｐゴシック" panose="020B0600070205080204" pitchFamily="34" charset="-128"/>
              </a:rPr>
              <a:t>sampled sinusoid crosses zero</a:t>
            </a:r>
            <a:br>
              <a:rPr lang="en-US" altLang="en-US" kern="0" dirty="0">
                <a:ea typeface="ＭＳ Ｐゴシック" panose="020B0600070205080204" pitchFamily="34" charset="-128"/>
              </a:rPr>
            </a:br>
            <a:r>
              <a:rPr lang="en-US" altLang="en-US" kern="0" dirty="0">
                <a:ea typeface="ＭＳ Ｐゴシック" panose="020B0600070205080204" pitchFamily="34" charset="-128"/>
              </a:rPr>
              <a:t>right number of times per period</a:t>
            </a:r>
          </a:p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In some applications, frequency</a:t>
            </a:r>
            <a:br>
              <a:rPr lang="en-US" altLang="en-US" kern="0" dirty="0">
                <a:ea typeface="ＭＳ Ｐゴシック" panose="020B0600070205080204" pitchFamily="34" charset="-128"/>
              </a:rPr>
            </a:br>
            <a:r>
              <a:rPr lang="en-US" altLang="en-US" kern="0" dirty="0">
                <a:ea typeface="ＭＳ Ｐゴシック" panose="020B0600070205080204" pitchFamily="34" charset="-128"/>
              </a:rPr>
              <a:t>content matters not shape of time-domain waveform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D84C1-BDBA-FA48-AFF1-7E1BEA280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3738" y="4876800"/>
            <a:ext cx="342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i="1">
                <a:solidFill>
                  <a:schemeClr val="tx1"/>
                </a:solidFill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8" grpId="0"/>
      <p:bldP spid="8" grpId="0"/>
      <p:bldP spid="9" grpId="0"/>
      <p:bldP spid="18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401F1A1F-9263-4042-ABF2-E01EAE8DDB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 dirty="0">
                <a:ea typeface="ＭＳ Ｐゴシック" panose="020B0600070205080204" pitchFamily="34" charset="-128"/>
              </a:rPr>
              <a:t>Aliasing</a:t>
            </a:r>
            <a:r>
              <a:rPr lang="en-US" altLang="en-US" dirty="0">
                <a:ea typeface="ＭＳ Ｐゴシック" panose="020B0600070205080204" pitchFamily="34" charset="-128"/>
              </a:rPr>
              <a:t>: Sinusoidal Example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F4D5E22C-FFB9-3D41-A29B-7E0955C8B0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153400" cy="1116013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en-US">
                <a:ea typeface="ＭＳ Ｐゴシック" panose="020B0600070205080204" pitchFamily="34" charset="-128"/>
              </a:rPr>
              <a:t>Sample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 at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</a:t>
            </a:r>
            <a:r>
              <a:rPr lang="en-US" altLang="en-US">
                <a:ea typeface="ＭＳ Ｐゴシック" panose="020B0600070205080204" pitchFamily="34" charset="-128"/>
              </a:rPr>
              <a:t> = 48 kHz</a:t>
            </a:r>
          </a:p>
          <a:p>
            <a:pPr marL="457200" lvl="1" indent="0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 = cos(2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t)  where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= 30 kHz</a:t>
            </a:r>
          </a:p>
        </p:txBody>
      </p:sp>
      <p:sp>
        <p:nvSpPr>
          <p:cNvPr id="21507" name="Text Box 2073">
            <a:extLst>
              <a:ext uri="{FF2B5EF4-FFF2-40B4-BE49-F238E27FC236}">
                <a16:creationId xmlns:a16="http://schemas.microsoft.com/office/drawing/2014/main" id="{DF7B985E-BE96-6F43-B1B9-B5560BBC2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</a:rPr>
              <a:t>Aliasing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7CB49E2-F789-5247-82B3-DB097DFF4BE8}"/>
              </a:ext>
            </a:extLst>
          </p:cNvPr>
          <p:cNvGrpSpPr>
            <a:grpSpLocks/>
          </p:cNvGrpSpPr>
          <p:nvPr/>
        </p:nvGrpSpPr>
        <p:grpSpPr bwMode="auto">
          <a:xfrm>
            <a:off x="1906588" y="2549525"/>
            <a:ext cx="5216525" cy="1184275"/>
            <a:chOff x="1905116" y="3022345"/>
            <a:chExt cx="5217370" cy="1183802"/>
          </a:xfrm>
        </p:grpSpPr>
        <p:cxnSp>
          <p:nvCxnSpPr>
            <p:cNvPr id="21615" name="Straight Arrow Connector 20">
              <a:extLst>
                <a:ext uri="{FF2B5EF4-FFF2-40B4-BE49-F238E27FC236}">
                  <a16:creationId xmlns:a16="http://schemas.microsoft.com/office/drawing/2014/main" id="{34D78D1B-43B4-F341-942C-46D6CB0B9C7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703389" y="3415134"/>
              <a:ext cx="0" cy="762242"/>
            </a:xfrm>
            <a:prstGeom prst="straightConnector1">
              <a:avLst/>
            </a:prstGeom>
            <a:noFill/>
            <a:ln w="3175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616" name="Straight Arrow Connector 21">
              <a:extLst>
                <a:ext uri="{FF2B5EF4-FFF2-40B4-BE49-F238E27FC236}">
                  <a16:creationId xmlns:a16="http://schemas.microsoft.com/office/drawing/2014/main" id="{DFFECBC5-96D7-D744-A54A-62FAFCBA804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133716" y="3443905"/>
              <a:ext cx="0" cy="762242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617" name="TextBox 98">
              <a:extLst>
                <a:ext uri="{FF2B5EF4-FFF2-40B4-BE49-F238E27FC236}">
                  <a16:creationId xmlns:a16="http://schemas.microsoft.com/office/drawing/2014/main" id="{9411522D-4104-354B-9EDC-E53D43F4D5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4788" y="3022345"/>
              <a:ext cx="647698" cy="36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(½) </a:t>
              </a:r>
            </a:p>
          </p:txBody>
        </p:sp>
        <p:sp>
          <p:nvSpPr>
            <p:cNvPr id="21618" name="TextBox 99">
              <a:extLst>
                <a:ext uri="{FF2B5EF4-FFF2-40B4-BE49-F238E27FC236}">
                  <a16:creationId xmlns:a16="http://schemas.microsoft.com/office/drawing/2014/main" id="{5689A747-F63E-C646-ADA9-F936F15D24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116" y="3045685"/>
              <a:ext cx="647698" cy="36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(½)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298EC2B-39BE-AE45-991E-44ECC33D32ED}"/>
              </a:ext>
            </a:extLst>
          </p:cNvPr>
          <p:cNvGrpSpPr>
            <a:grpSpLocks/>
          </p:cNvGrpSpPr>
          <p:nvPr/>
        </p:nvGrpSpPr>
        <p:grpSpPr bwMode="auto">
          <a:xfrm>
            <a:off x="425450" y="2590800"/>
            <a:ext cx="8488363" cy="1577975"/>
            <a:chOff x="425156" y="3069963"/>
            <a:chExt cx="8488494" cy="1578237"/>
          </a:xfrm>
        </p:grpSpPr>
        <p:sp>
          <p:nvSpPr>
            <p:cNvPr id="21576" name="Line 1068">
              <a:extLst>
                <a:ext uri="{FF2B5EF4-FFF2-40B4-BE49-F238E27FC236}">
                  <a16:creationId xmlns:a16="http://schemas.microsoft.com/office/drawing/2014/main" id="{790C6FD0-D318-BD48-B2B4-3C999C85A5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5156" y="4171056"/>
              <a:ext cx="7950527" cy="26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084">
              <a:extLst>
                <a:ext uri="{FF2B5EF4-FFF2-40B4-BE49-F238E27FC236}">
                  <a16:creationId xmlns:a16="http://schemas.microsoft.com/office/drawing/2014/main" id="{26AB3777-FAD2-9243-BF96-B4DA56C6D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8030" y="3717771"/>
              <a:ext cx="381006" cy="36677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</a:p>
          </p:txBody>
        </p:sp>
        <p:sp>
          <p:nvSpPr>
            <p:cNvPr id="21578" name="Line 1085">
              <a:extLst>
                <a:ext uri="{FF2B5EF4-FFF2-40B4-BE49-F238E27FC236}">
                  <a16:creationId xmlns:a16="http://schemas.microsoft.com/office/drawing/2014/main" id="{E45661BD-F620-7647-9D12-1188E6AA9D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9600" y="3500809"/>
              <a:ext cx="0" cy="739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095">
              <a:extLst>
                <a:ext uri="{FF2B5EF4-FFF2-40B4-BE49-F238E27FC236}">
                  <a16:creationId xmlns:a16="http://schemas.microsoft.com/office/drawing/2014/main" id="{E6A5E9BF-E40E-5749-8189-ABC6393F3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362" y="3069963"/>
              <a:ext cx="890602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/>
                <a:t>X</a:t>
              </a:r>
              <a:r>
                <a:rPr lang="en-US" sz="1800" dirty="0"/>
                <a:t>(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dirty="0"/>
                <a:t>)</a:t>
              </a:r>
            </a:p>
          </p:txBody>
        </p:sp>
        <p:sp>
          <p:nvSpPr>
            <p:cNvPr id="21580" name="Line 1097">
              <a:extLst>
                <a:ext uri="{FF2B5EF4-FFF2-40B4-BE49-F238E27FC236}">
                  <a16:creationId xmlns:a16="http://schemas.microsoft.com/office/drawing/2014/main" id="{F2E9F412-4555-404E-BB40-9D8680FC9A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3831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1" name="Line 1099">
              <a:extLst>
                <a:ext uri="{FF2B5EF4-FFF2-40B4-BE49-F238E27FC236}">
                  <a16:creationId xmlns:a16="http://schemas.microsoft.com/office/drawing/2014/main" id="{FDD951DC-A6DE-654D-AD7A-DFBA97E072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5200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2" name="Line 1096">
              <a:extLst>
                <a:ext uri="{FF2B5EF4-FFF2-40B4-BE49-F238E27FC236}">
                  <a16:creationId xmlns:a16="http://schemas.microsoft.com/office/drawing/2014/main" id="{F8B57651-B942-254A-8DDB-9D8C89B83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800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3" name="Line 1098">
              <a:extLst>
                <a:ext uri="{FF2B5EF4-FFF2-40B4-BE49-F238E27FC236}">
                  <a16:creationId xmlns:a16="http://schemas.microsoft.com/office/drawing/2014/main" id="{E635A256-55AE-C146-82A2-62237165A1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2400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4" name="Line 1097">
              <a:extLst>
                <a:ext uri="{FF2B5EF4-FFF2-40B4-BE49-F238E27FC236}">
                  <a16:creationId xmlns:a16="http://schemas.microsoft.com/office/drawing/2014/main" id="{F2C8BBDC-4AF4-F140-B6F0-2291A7119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2636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5" name="Line 1097">
              <a:extLst>
                <a:ext uri="{FF2B5EF4-FFF2-40B4-BE49-F238E27FC236}">
                  <a16:creationId xmlns:a16="http://schemas.microsoft.com/office/drawing/2014/main" id="{473E7C0D-7A2B-3A45-BD04-732378B50C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6358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6" name="Line 1098">
              <a:extLst>
                <a:ext uri="{FF2B5EF4-FFF2-40B4-BE49-F238E27FC236}">
                  <a16:creationId xmlns:a16="http://schemas.microsoft.com/office/drawing/2014/main" id="{E964A46F-16C5-5147-88FC-60EE70E077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4318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7" name="Line 1098">
              <a:extLst>
                <a:ext uri="{FF2B5EF4-FFF2-40B4-BE49-F238E27FC236}">
                  <a16:creationId xmlns:a16="http://schemas.microsoft.com/office/drawing/2014/main" id="{46B9930E-C17B-BC43-89F8-C2F141073B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2034" y="4110449"/>
              <a:ext cx="0" cy="1430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8" name="Line 1098">
              <a:extLst>
                <a:ext uri="{FF2B5EF4-FFF2-40B4-BE49-F238E27FC236}">
                  <a16:creationId xmlns:a16="http://schemas.microsoft.com/office/drawing/2014/main" id="{772E39F8-1B8B-0C4B-98B6-4E90D4D126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9917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9" name="Line 1097">
              <a:extLst>
                <a:ext uri="{FF2B5EF4-FFF2-40B4-BE49-F238E27FC236}">
                  <a16:creationId xmlns:a16="http://schemas.microsoft.com/office/drawing/2014/main" id="{3DBB2A42-F20E-D042-8DF7-DAA25349ED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33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0" name="Line 1097">
              <a:extLst>
                <a:ext uri="{FF2B5EF4-FFF2-40B4-BE49-F238E27FC236}">
                  <a16:creationId xmlns:a16="http://schemas.microsoft.com/office/drawing/2014/main" id="{B3DF2628-FBE5-7049-83C8-10AFD07AA3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05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1" name="Line 1097">
              <a:extLst>
                <a:ext uri="{FF2B5EF4-FFF2-40B4-BE49-F238E27FC236}">
                  <a16:creationId xmlns:a16="http://schemas.microsoft.com/office/drawing/2014/main" id="{3F15C873-7518-4C4F-9B84-D891AC75E8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77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2" name="Line 1097">
              <a:extLst>
                <a:ext uri="{FF2B5EF4-FFF2-40B4-BE49-F238E27FC236}">
                  <a16:creationId xmlns:a16="http://schemas.microsoft.com/office/drawing/2014/main" id="{1B28B067-565C-7940-B5EB-E054B3CE09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49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3" name="Line 1098">
              <a:extLst>
                <a:ext uri="{FF2B5EF4-FFF2-40B4-BE49-F238E27FC236}">
                  <a16:creationId xmlns:a16="http://schemas.microsoft.com/office/drawing/2014/main" id="{1ABDDFE6-C9C7-3B42-AAFE-00E6F97F67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4" name="Line 1098">
              <a:extLst>
                <a:ext uri="{FF2B5EF4-FFF2-40B4-BE49-F238E27FC236}">
                  <a16:creationId xmlns:a16="http://schemas.microsoft.com/office/drawing/2014/main" id="{40DF4383-45C6-D546-81E0-E140324578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5" name="Line 1098">
              <a:extLst>
                <a:ext uri="{FF2B5EF4-FFF2-40B4-BE49-F238E27FC236}">
                  <a16:creationId xmlns:a16="http://schemas.microsoft.com/office/drawing/2014/main" id="{0020FC87-D490-6248-88E3-9137926CD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4119588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6" name="Line 1098">
              <a:extLst>
                <a:ext uri="{FF2B5EF4-FFF2-40B4-BE49-F238E27FC236}">
                  <a16:creationId xmlns:a16="http://schemas.microsoft.com/office/drawing/2014/main" id="{2BC8069C-6583-8147-8264-876749F88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4119588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 Box 1100">
              <a:extLst>
                <a:ext uri="{FF2B5EF4-FFF2-40B4-BE49-F238E27FC236}">
                  <a16:creationId xmlns:a16="http://schemas.microsoft.com/office/drawing/2014/main" id="{11CD14C1-51EA-954D-BBA3-42BA898FFD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7971" y="4256023"/>
              <a:ext cx="457207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6</a:t>
              </a:r>
              <a:endParaRPr lang="en-US" sz="1800" baseline="-25000" dirty="0"/>
            </a:p>
          </p:txBody>
        </p:sp>
        <p:sp>
          <p:nvSpPr>
            <p:cNvPr id="21598" name="TextBox 1">
              <a:extLst>
                <a:ext uri="{FF2B5EF4-FFF2-40B4-BE49-F238E27FC236}">
                  <a16:creationId xmlns:a16="http://schemas.microsoft.com/office/drawing/2014/main" id="{C177E172-1B3B-0141-92B5-FA49FF06EE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2155" y="4256460"/>
              <a:ext cx="57149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kHz</a:t>
              </a:r>
            </a:p>
          </p:txBody>
        </p:sp>
        <p:sp>
          <p:nvSpPr>
            <p:cNvPr id="62" name="Text Box 1100">
              <a:extLst>
                <a:ext uri="{FF2B5EF4-FFF2-40B4-BE49-F238E27FC236}">
                  <a16:creationId xmlns:a16="http://schemas.microsoft.com/office/drawing/2014/main" id="{24F88EC1-C526-E845-B938-D04C10454F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178" y="4256023"/>
              <a:ext cx="457207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12</a:t>
              </a:r>
              <a:endParaRPr lang="en-US" sz="1800" baseline="-25000" dirty="0"/>
            </a:p>
          </p:txBody>
        </p:sp>
        <p:sp>
          <p:nvSpPr>
            <p:cNvPr id="63" name="Text Box 1100">
              <a:extLst>
                <a:ext uri="{FF2B5EF4-FFF2-40B4-BE49-F238E27FC236}">
                  <a16:creationId xmlns:a16="http://schemas.microsoft.com/office/drawing/2014/main" id="{CB314FEC-F05B-944E-A78B-39AE1EA170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385" y="4256023"/>
              <a:ext cx="457207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18</a:t>
              </a:r>
              <a:endParaRPr lang="en-US" sz="1800" baseline="-25000" dirty="0"/>
            </a:p>
          </p:txBody>
        </p:sp>
        <p:sp>
          <p:nvSpPr>
            <p:cNvPr id="64" name="Text Box 1100">
              <a:extLst>
                <a:ext uri="{FF2B5EF4-FFF2-40B4-BE49-F238E27FC236}">
                  <a16:creationId xmlns:a16="http://schemas.microsoft.com/office/drawing/2014/main" id="{8E20190E-813B-254E-8437-241F1D768B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592" y="4256023"/>
              <a:ext cx="457207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24</a:t>
              </a:r>
              <a:endParaRPr lang="en-US" sz="1800" baseline="-25000" dirty="0"/>
            </a:p>
          </p:txBody>
        </p:sp>
        <p:sp>
          <p:nvSpPr>
            <p:cNvPr id="65" name="Text Box 1100">
              <a:extLst>
                <a:ext uri="{FF2B5EF4-FFF2-40B4-BE49-F238E27FC236}">
                  <a16:creationId xmlns:a16="http://schemas.microsoft.com/office/drawing/2014/main" id="{B4F4F1F6-3DAA-AA47-B89A-584C1D3EC2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6799" y="4256023"/>
              <a:ext cx="457207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30</a:t>
              </a:r>
              <a:endParaRPr lang="en-US" sz="1800" baseline="-25000" dirty="0"/>
            </a:p>
          </p:txBody>
        </p:sp>
        <p:sp>
          <p:nvSpPr>
            <p:cNvPr id="66" name="Text Box 1100">
              <a:extLst>
                <a:ext uri="{FF2B5EF4-FFF2-40B4-BE49-F238E27FC236}">
                  <a16:creationId xmlns:a16="http://schemas.microsoft.com/office/drawing/2014/main" id="{7DE353D6-2B1B-7040-B17A-286936ADE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006" y="4263961"/>
              <a:ext cx="457207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36</a:t>
              </a:r>
              <a:endParaRPr lang="en-US" sz="1800" baseline="-25000" dirty="0"/>
            </a:p>
          </p:txBody>
        </p:sp>
        <p:sp>
          <p:nvSpPr>
            <p:cNvPr id="67" name="Text Box 1100">
              <a:extLst>
                <a:ext uri="{FF2B5EF4-FFF2-40B4-BE49-F238E27FC236}">
                  <a16:creationId xmlns:a16="http://schemas.microsoft.com/office/drawing/2014/main" id="{CF56B5C9-5269-D34B-B407-C914B34DD5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214" y="4256023"/>
              <a:ext cx="457207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42</a:t>
              </a:r>
              <a:endParaRPr lang="en-US" sz="1800" baseline="-25000" dirty="0"/>
            </a:p>
          </p:txBody>
        </p:sp>
        <p:sp>
          <p:nvSpPr>
            <p:cNvPr id="68" name="Text Box 1100">
              <a:extLst>
                <a:ext uri="{FF2B5EF4-FFF2-40B4-BE49-F238E27FC236}">
                  <a16:creationId xmlns:a16="http://schemas.microsoft.com/office/drawing/2014/main" id="{491B77E2-C0EB-AF49-BCD0-D8497B3316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8421" y="4256023"/>
              <a:ext cx="457207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48</a:t>
              </a:r>
              <a:endParaRPr lang="en-US" sz="1800" baseline="-25000" dirty="0"/>
            </a:p>
          </p:txBody>
        </p:sp>
        <p:sp>
          <p:nvSpPr>
            <p:cNvPr id="69" name="Text Box 1100">
              <a:extLst>
                <a:ext uri="{FF2B5EF4-FFF2-40B4-BE49-F238E27FC236}">
                  <a16:creationId xmlns:a16="http://schemas.microsoft.com/office/drawing/2014/main" id="{FD5FDDDC-30B6-B94C-ADA4-E63CA8DBDD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2445" y="4256023"/>
              <a:ext cx="457207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-6</a:t>
              </a:r>
              <a:endParaRPr lang="en-US" sz="1800" baseline="-25000" dirty="0"/>
            </a:p>
          </p:txBody>
        </p:sp>
        <p:sp>
          <p:nvSpPr>
            <p:cNvPr id="70" name="Text Box 1100">
              <a:extLst>
                <a:ext uri="{FF2B5EF4-FFF2-40B4-BE49-F238E27FC236}">
                  <a16:creationId xmlns:a16="http://schemas.microsoft.com/office/drawing/2014/main" id="{61ECC5E6-D0EC-0847-8BC4-0E9503D03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9037" y="4278252"/>
              <a:ext cx="609609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-12</a:t>
              </a:r>
              <a:endParaRPr lang="en-US" sz="1800" baseline="-25000" dirty="0"/>
            </a:p>
          </p:txBody>
        </p:sp>
        <p:sp>
          <p:nvSpPr>
            <p:cNvPr id="71" name="Text Box 1100">
              <a:extLst>
                <a:ext uri="{FF2B5EF4-FFF2-40B4-BE49-F238E27FC236}">
                  <a16:creationId xmlns:a16="http://schemas.microsoft.com/office/drawing/2014/main" id="{4873F573-67C7-BC4F-BA8B-F10493CF3B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1504" y="4268725"/>
              <a:ext cx="669935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-18</a:t>
              </a:r>
              <a:endParaRPr lang="en-US" sz="1800" baseline="-25000" dirty="0"/>
            </a:p>
          </p:txBody>
        </p:sp>
        <p:sp>
          <p:nvSpPr>
            <p:cNvPr id="72" name="Text Box 1100">
              <a:extLst>
                <a:ext uri="{FF2B5EF4-FFF2-40B4-BE49-F238E27FC236}">
                  <a16:creationId xmlns:a16="http://schemas.microsoft.com/office/drawing/2014/main" id="{32033871-09DE-CF48-8944-4025B7A1C6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2723" y="4267137"/>
              <a:ext cx="571509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-24</a:t>
              </a:r>
              <a:endParaRPr lang="en-US" sz="1800" baseline="-25000" dirty="0"/>
            </a:p>
          </p:txBody>
        </p:sp>
        <p:sp>
          <p:nvSpPr>
            <p:cNvPr id="73" name="Text Box 1100">
              <a:extLst>
                <a:ext uri="{FF2B5EF4-FFF2-40B4-BE49-F238E27FC236}">
                  <a16:creationId xmlns:a16="http://schemas.microsoft.com/office/drawing/2014/main" id="{078DBD29-864D-1149-93A9-B12602A90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8840" y="4263961"/>
              <a:ext cx="676285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-30</a:t>
              </a:r>
              <a:endParaRPr lang="en-US" sz="1800" baseline="-25000" dirty="0"/>
            </a:p>
          </p:txBody>
        </p:sp>
        <p:sp>
          <p:nvSpPr>
            <p:cNvPr id="74" name="Text Box 1100">
              <a:extLst>
                <a:ext uri="{FF2B5EF4-FFF2-40B4-BE49-F238E27FC236}">
                  <a16:creationId xmlns:a16="http://schemas.microsoft.com/office/drawing/2014/main" id="{379EA598-2892-4641-B3C8-39AB2627C5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7359" y="4262374"/>
              <a:ext cx="550871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-36</a:t>
              </a:r>
              <a:endParaRPr lang="en-US" sz="1800" baseline="-25000" dirty="0"/>
            </a:p>
          </p:txBody>
        </p:sp>
        <p:sp>
          <p:nvSpPr>
            <p:cNvPr id="75" name="Text Box 1100">
              <a:extLst>
                <a:ext uri="{FF2B5EF4-FFF2-40B4-BE49-F238E27FC236}">
                  <a16:creationId xmlns:a16="http://schemas.microsoft.com/office/drawing/2014/main" id="{06866DE6-03F6-A04C-ACC5-C2656644B2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0627" y="4256023"/>
              <a:ext cx="560396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-42</a:t>
              </a:r>
              <a:endParaRPr lang="en-US" sz="1800" baseline="-25000" dirty="0"/>
            </a:p>
          </p:txBody>
        </p:sp>
        <p:sp>
          <p:nvSpPr>
            <p:cNvPr id="76" name="Text Box 1100">
              <a:extLst>
                <a:ext uri="{FF2B5EF4-FFF2-40B4-BE49-F238E27FC236}">
                  <a16:creationId xmlns:a16="http://schemas.microsoft.com/office/drawing/2014/main" id="{6F22A0B1-A0BE-B84E-933C-3360E1C51C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094" y="4267137"/>
              <a:ext cx="668347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-48</a:t>
              </a:r>
              <a:endParaRPr lang="en-US" sz="1800" baseline="-25000" dirty="0"/>
            </a:p>
          </p:txBody>
        </p:sp>
        <p:sp>
          <p:nvSpPr>
            <p:cNvPr id="21614" name="Line 1098">
              <a:extLst>
                <a:ext uri="{FF2B5EF4-FFF2-40B4-BE49-F238E27FC236}">
                  <a16:creationId xmlns:a16="http://schemas.microsoft.com/office/drawing/2014/main" id="{50710320-FAEA-7A4B-8808-13C15FCCB9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000" y="4104060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72AFF2C-DB66-724C-A49E-675ACC1020AB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4572000"/>
            <a:ext cx="757238" cy="1168400"/>
            <a:chOff x="6400800" y="4572348"/>
            <a:chExt cx="757735" cy="1168486"/>
          </a:xfrm>
        </p:grpSpPr>
        <p:cxnSp>
          <p:nvCxnSpPr>
            <p:cNvPr id="21574" name="Straight Arrow Connector 20">
              <a:extLst>
                <a:ext uri="{FF2B5EF4-FFF2-40B4-BE49-F238E27FC236}">
                  <a16:creationId xmlns:a16="http://schemas.microsoft.com/office/drawing/2014/main" id="{4DD569C4-009B-0C44-AB8E-A4755DCF2B0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696146" y="4978287"/>
              <a:ext cx="0" cy="762547"/>
            </a:xfrm>
            <a:prstGeom prst="straightConnector1">
              <a:avLst/>
            </a:prstGeom>
            <a:noFill/>
            <a:ln w="3175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75" name="TextBox 98">
              <a:extLst>
                <a:ext uri="{FF2B5EF4-FFF2-40B4-BE49-F238E27FC236}">
                  <a16:creationId xmlns:a16="http://schemas.microsoft.com/office/drawing/2014/main" id="{48C42528-9CFA-0949-A0BE-D73BCAED02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0800" y="4572348"/>
              <a:ext cx="7577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</a:t>
              </a:r>
              <a:r>
                <a:rPr lang="en-US" altLang="en-US" sz="1800" b="0" i="1">
                  <a:solidFill>
                    <a:schemeClr val="tx1"/>
                  </a:solidFill>
                </a:rPr>
                <a:t> 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)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26E1D95-550C-6645-A76D-28B46FA99A9E}"/>
              </a:ext>
            </a:extLst>
          </p:cNvPr>
          <p:cNvGrpSpPr>
            <a:grpSpLocks/>
          </p:cNvGrpSpPr>
          <p:nvPr/>
        </p:nvGrpSpPr>
        <p:grpSpPr bwMode="auto">
          <a:xfrm>
            <a:off x="1898650" y="4595813"/>
            <a:ext cx="733425" cy="1160462"/>
            <a:chOff x="1898650" y="4595042"/>
            <a:chExt cx="733043" cy="1160926"/>
          </a:xfrm>
        </p:grpSpPr>
        <p:cxnSp>
          <p:nvCxnSpPr>
            <p:cNvPr id="21572" name="Straight Arrow Connector 21">
              <a:extLst>
                <a:ext uri="{FF2B5EF4-FFF2-40B4-BE49-F238E27FC236}">
                  <a16:creationId xmlns:a16="http://schemas.microsoft.com/office/drawing/2014/main" id="{8F2791D2-6DBD-7D4B-9F94-7E0306EAB4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127213" y="4993421"/>
              <a:ext cx="0" cy="762547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73" name="TextBox 99">
              <a:extLst>
                <a:ext uri="{FF2B5EF4-FFF2-40B4-BE49-F238E27FC236}">
                  <a16:creationId xmlns:a16="http://schemas.microsoft.com/office/drawing/2014/main" id="{5DC517A4-E417-0B4B-B43D-73D828E6ED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8650" y="4595042"/>
              <a:ext cx="7330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) 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1EB1E51-2973-834D-B959-126F8E3FB372}"/>
              </a:ext>
            </a:extLst>
          </p:cNvPr>
          <p:cNvGrpSpPr>
            <a:grpSpLocks/>
          </p:cNvGrpSpPr>
          <p:nvPr/>
        </p:nvGrpSpPr>
        <p:grpSpPr bwMode="auto">
          <a:xfrm>
            <a:off x="417513" y="4614863"/>
            <a:ext cx="8488362" cy="1577975"/>
            <a:chOff x="425154" y="3069963"/>
            <a:chExt cx="8488496" cy="1578237"/>
          </a:xfrm>
        </p:grpSpPr>
        <p:sp>
          <p:nvSpPr>
            <p:cNvPr id="21533" name="Line 1068">
              <a:extLst>
                <a:ext uri="{FF2B5EF4-FFF2-40B4-BE49-F238E27FC236}">
                  <a16:creationId xmlns:a16="http://schemas.microsoft.com/office/drawing/2014/main" id="{156DFDC9-2980-454B-973E-D8C6B9019C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5154" y="4171056"/>
              <a:ext cx="7950528" cy="26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Text Box 1084">
              <a:extLst>
                <a:ext uri="{FF2B5EF4-FFF2-40B4-BE49-F238E27FC236}">
                  <a16:creationId xmlns:a16="http://schemas.microsoft.com/office/drawing/2014/main" id="{0C7AFB2E-9755-A84E-AE48-4B97FF36C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8031" y="3717771"/>
              <a:ext cx="381006" cy="36677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</a:p>
          </p:txBody>
        </p:sp>
        <p:sp>
          <p:nvSpPr>
            <p:cNvPr id="21535" name="Line 1085">
              <a:extLst>
                <a:ext uri="{FF2B5EF4-FFF2-40B4-BE49-F238E27FC236}">
                  <a16:creationId xmlns:a16="http://schemas.microsoft.com/office/drawing/2014/main" id="{877A5E91-4BA9-D548-A88E-84D268B9AD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9600" y="3500809"/>
              <a:ext cx="0" cy="739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Text Box 1095">
              <a:extLst>
                <a:ext uri="{FF2B5EF4-FFF2-40B4-BE49-F238E27FC236}">
                  <a16:creationId xmlns:a16="http://schemas.microsoft.com/office/drawing/2014/main" id="{0B067F06-CABE-0444-A704-246A88901E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361" y="3069963"/>
              <a:ext cx="890601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/>
                <a:t>Y</a:t>
              </a:r>
              <a:r>
                <a:rPr lang="en-US" sz="1800" dirty="0"/>
                <a:t>(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dirty="0"/>
                <a:t>)</a:t>
              </a:r>
            </a:p>
          </p:txBody>
        </p:sp>
        <p:sp>
          <p:nvSpPr>
            <p:cNvPr id="21537" name="Line 1097">
              <a:extLst>
                <a:ext uri="{FF2B5EF4-FFF2-40B4-BE49-F238E27FC236}">
                  <a16:creationId xmlns:a16="http://schemas.microsoft.com/office/drawing/2014/main" id="{C8A5BC98-27C2-904A-96FC-F3018BA5BF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3831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8" name="Line 1099">
              <a:extLst>
                <a:ext uri="{FF2B5EF4-FFF2-40B4-BE49-F238E27FC236}">
                  <a16:creationId xmlns:a16="http://schemas.microsoft.com/office/drawing/2014/main" id="{6C2C2707-4D78-B741-983B-C556FB01EC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5200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9" name="Line 1096">
              <a:extLst>
                <a:ext uri="{FF2B5EF4-FFF2-40B4-BE49-F238E27FC236}">
                  <a16:creationId xmlns:a16="http://schemas.microsoft.com/office/drawing/2014/main" id="{A207AE55-A37C-EF4F-9E60-374FB8D089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800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0" name="Line 1098">
              <a:extLst>
                <a:ext uri="{FF2B5EF4-FFF2-40B4-BE49-F238E27FC236}">
                  <a16:creationId xmlns:a16="http://schemas.microsoft.com/office/drawing/2014/main" id="{830CA30A-92CF-9A4C-9C5D-B2D6F87A90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2400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1" name="Line 1097">
              <a:extLst>
                <a:ext uri="{FF2B5EF4-FFF2-40B4-BE49-F238E27FC236}">
                  <a16:creationId xmlns:a16="http://schemas.microsoft.com/office/drawing/2014/main" id="{5F325159-2A66-F341-9E91-7C41FE6144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2636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2" name="Line 1097">
              <a:extLst>
                <a:ext uri="{FF2B5EF4-FFF2-40B4-BE49-F238E27FC236}">
                  <a16:creationId xmlns:a16="http://schemas.microsoft.com/office/drawing/2014/main" id="{CF0EA649-E4C8-CA45-BEBD-FA56A855C9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6358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3" name="Line 1098">
              <a:extLst>
                <a:ext uri="{FF2B5EF4-FFF2-40B4-BE49-F238E27FC236}">
                  <a16:creationId xmlns:a16="http://schemas.microsoft.com/office/drawing/2014/main" id="{3C26C2B8-C576-BD48-B705-EE61D807A0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4318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4" name="Line 1098">
              <a:extLst>
                <a:ext uri="{FF2B5EF4-FFF2-40B4-BE49-F238E27FC236}">
                  <a16:creationId xmlns:a16="http://schemas.microsoft.com/office/drawing/2014/main" id="{3B5107EE-C7DF-B04F-B07D-AA7F8F174B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2034" y="4110449"/>
              <a:ext cx="0" cy="1430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5" name="Line 1098">
              <a:extLst>
                <a:ext uri="{FF2B5EF4-FFF2-40B4-BE49-F238E27FC236}">
                  <a16:creationId xmlns:a16="http://schemas.microsoft.com/office/drawing/2014/main" id="{FA6ED2A4-7F86-7E46-97D6-2D80943C07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9917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6" name="Line 1097">
              <a:extLst>
                <a:ext uri="{FF2B5EF4-FFF2-40B4-BE49-F238E27FC236}">
                  <a16:creationId xmlns:a16="http://schemas.microsoft.com/office/drawing/2014/main" id="{6A4413AD-E3A7-AA4A-BBA8-B5A3555937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33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7" name="Line 1097">
              <a:extLst>
                <a:ext uri="{FF2B5EF4-FFF2-40B4-BE49-F238E27FC236}">
                  <a16:creationId xmlns:a16="http://schemas.microsoft.com/office/drawing/2014/main" id="{D6CBBAF3-43EB-4D47-915A-E547771A01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05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8" name="Line 1097">
              <a:extLst>
                <a:ext uri="{FF2B5EF4-FFF2-40B4-BE49-F238E27FC236}">
                  <a16:creationId xmlns:a16="http://schemas.microsoft.com/office/drawing/2014/main" id="{246BA7BD-BDCA-6B40-AF1A-D308BEC844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77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9" name="Line 1097">
              <a:extLst>
                <a:ext uri="{FF2B5EF4-FFF2-40B4-BE49-F238E27FC236}">
                  <a16:creationId xmlns:a16="http://schemas.microsoft.com/office/drawing/2014/main" id="{336CE0E3-DFE8-8A43-A11A-2AF973FC2C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4989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0" name="Line 1098">
              <a:extLst>
                <a:ext uri="{FF2B5EF4-FFF2-40B4-BE49-F238E27FC236}">
                  <a16:creationId xmlns:a16="http://schemas.microsoft.com/office/drawing/2014/main" id="{677D322B-9B65-8940-B490-88B6E37D76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1" name="Line 1098">
              <a:extLst>
                <a:ext uri="{FF2B5EF4-FFF2-40B4-BE49-F238E27FC236}">
                  <a16:creationId xmlns:a16="http://schemas.microsoft.com/office/drawing/2014/main" id="{9D3E3F6A-700B-C445-81DD-276840DFBB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4098761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2" name="Line 1098">
              <a:extLst>
                <a:ext uri="{FF2B5EF4-FFF2-40B4-BE49-F238E27FC236}">
                  <a16:creationId xmlns:a16="http://schemas.microsoft.com/office/drawing/2014/main" id="{56BD708C-7F17-7B4E-B273-4C48EE92FD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4119588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3" name="Line 1098">
              <a:extLst>
                <a:ext uri="{FF2B5EF4-FFF2-40B4-BE49-F238E27FC236}">
                  <a16:creationId xmlns:a16="http://schemas.microsoft.com/office/drawing/2014/main" id="{995EE8CC-28B2-6D42-94B5-C3D66F5CBB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4119588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Text Box 1100">
              <a:extLst>
                <a:ext uri="{FF2B5EF4-FFF2-40B4-BE49-F238E27FC236}">
                  <a16:creationId xmlns:a16="http://schemas.microsoft.com/office/drawing/2014/main" id="{0402AE0D-22FB-E74D-AA43-22C2DFFDE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7971" y="4256022"/>
              <a:ext cx="457207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6</a:t>
              </a:r>
              <a:endParaRPr lang="en-US" sz="1800" baseline="-25000" dirty="0"/>
            </a:p>
          </p:txBody>
        </p:sp>
        <p:sp>
          <p:nvSpPr>
            <p:cNvPr id="21555" name="TextBox 116">
              <a:extLst>
                <a:ext uri="{FF2B5EF4-FFF2-40B4-BE49-F238E27FC236}">
                  <a16:creationId xmlns:a16="http://schemas.microsoft.com/office/drawing/2014/main" id="{D3247068-F5EB-4841-915D-EBF13C068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2155" y="4256460"/>
              <a:ext cx="57149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kHz</a:t>
              </a:r>
            </a:p>
          </p:txBody>
        </p:sp>
        <p:sp>
          <p:nvSpPr>
            <p:cNvPr id="118" name="Text Box 1100">
              <a:extLst>
                <a:ext uri="{FF2B5EF4-FFF2-40B4-BE49-F238E27FC236}">
                  <a16:creationId xmlns:a16="http://schemas.microsoft.com/office/drawing/2014/main" id="{AE02C27F-138E-DC43-80B6-77C934E4D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178" y="4256022"/>
              <a:ext cx="45720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12</a:t>
              </a:r>
              <a:endParaRPr lang="en-US" sz="1800" baseline="-25000" dirty="0"/>
            </a:p>
          </p:txBody>
        </p:sp>
        <p:sp>
          <p:nvSpPr>
            <p:cNvPr id="119" name="Text Box 1100">
              <a:extLst>
                <a:ext uri="{FF2B5EF4-FFF2-40B4-BE49-F238E27FC236}">
                  <a16:creationId xmlns:a16="http://schemas.microsoft.com/office/drawing/2014/main" id="{8B9AC3A6-8462-9146-A580-66D235D69B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385" y="4256022"/>
              <a:ext cx="45720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18</a:t>
              </a:r>
              <a:endParaRPr lang="en-US" sz="1800" baseline="-25000" dirty="0"/>
            </a:p>
          </p:txBody>
        </p:sp>
        <p:sp>
          <p:nvSpPr>
            <p:cNvPr id="120" name="Text Box 1100">
              <a:extLst>
                <a:ext uri="{FF2B5EF4-FFF2-40B4-BE49-F238E27FC236}">
                  <a16:creationId xmlns:a16="http://schemas.microsoft.com/office/drawing/2014/main" id="{B066AAF0-B0F1-3B4B-9E6F-194E4481F4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592" y="4256022"/>
              <a:ext cx="45720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24</a:t>
              </a:r>
              <a:endParaRPr lang="en-US" sz="1800" baseline="-25000" dirty="0"/>
            </a:p>
          </p:txBody>
        </p:sp>
        <p:sp>
          <p:nvSpPr>
            <p:cNvPr id="121" name="Text Box 1100">
              <a:extLst>
                <a:ext uri="{FF2B5EF4-FFF2-40B4-BE49-F238E27FC236}">
                  <a16:creationId xmlns:a16="http://schemas.microsoft.com/office/drawing/2014/main" id="{92CA4B95-7137-2C40-BE93-66D4E9E05A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6800" y="4256022"/>
              <a:ext cx="45720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30</a:t>
              </a:r>
              <a:endParaRPr lang="en-US" sz="1800" baseline="-25000" dirty="0"/>
            </a:p>
          </p:txBody>
        </p:sp>
        <p:sp>
          <p:nvSpPr>
            <p:cNvPr id="122" name="Text Box 1100">
              <a:extLst>
                <a:ext uri="{FF2B5EF4-FFF2-40B4-BE49-F238E27FC236}">
                  <a16:creationId xmlns:a16="http://schemas.microsoft.com/office/drawing/2014/main" id="{30E8A352-84F1-024E-98F6-DFA9D6081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007" y="4263961"/>
              <a:ext cx="457207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36</a:t>
              </a:r>
              <a:endParaRPr lang="en-US" sz="1800" baseline="-25000" dirty="0"/>
            </a:p>
          </p:txBody>
        </p:sp>
        <p:sp>
          <p:nvSpPr>
            <p:cNvPr id="123" name="Text Box 1100">
              <a:extLst>
                <a:ext uri="{FF2B5EF4-FFF2-40B4-BE49-F238E27FC236}">
                  <a16:creationId xmlns:a16="http://schemas.microsoft.com/office/drawing/2014/main" id="{D94A7B10-BD95-764A-8D80-32B66724F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214" y="4256022"/>
              <a:ext cx="45720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42</a:t>
              </a:r>
              <a:endParaRPr lang="en-US" sz="1800" baseline="-25000" dirty="0"/>
            </a:p>
          </p:txBody>
        </p:sp>
        <p:sp>
          <p:nvSpPr>
            <p:cNvPr id="124" name="Text Box 1100">
              <a:extLst>
                <a:ext uri="{FF2B5EF4-FFF2-40B4-BE49-F238E27FC236}">
                  <a16:creationId xmlns:a16="http://schemas.microsoft.com/office/drawing/2014/main" id="{F72E0F12-D3C5-9A43-88C2-7C7C9E886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8421" y="4256022"/>
              <a:ext cx="45720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48</a:t>
              </a:r>
              <a:endParaRPr lang="en-US" sz="1800" baseline="-25000" dirty="0"/>
            </a:p>
          </p:txBody>
        </p:sp>
        <p:sp>
          <p:nvSpPr>
            <p:cNvPr id="125" name="Text Box 1100">
              <a:extLst>
                <a:ext uri="{FF2B5EF4-FFF2-40B4-BE49-F238E27FC236}">
                  <a16:creationId xmlns:a16="http://schemas.microsoft.com/office/drawing/2014/main" id="{6130620E-D5D8-A443-BB28-1C4B4AEEF3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2443" y="4256022"/>
              <a:ext cx="45720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-6</a:t>
              </a:r>
              <a:endParaRPr lang="en-US" sz="1800" baseline="-25000" dirty="0"/>
            </a:p>
          </p:txBody>
        </p:sp>
        <p:sp>
          <p:nvSpPr>
            <p:cNvPr id="126" name="Text Box 1100">
              <a:extLst>
                <a:ext uri="{FF2B5EF4-FFF2-40B4-BE49-F238E27FC236}">
                  <a16:creationId xmlns:a16="http://schemas.microsoft.com/office/drawing/2014/main" id="{3D512A37-5F93-614F-9613-AB0005E682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9035" y="4278251"/>
              <a:ext cx="609610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-12</a:t>
              </a:r>
              <a:endParaRPr lang="en-US" sz="1800" baseline="-25000" dirty="0"/>
            </a:p>
          </p:txBody>
        </p:sp>
        <p:sp>
          <p:nvSpPr>
            <p:cNvPr id="127" name="Text Box 1100">
              <a:extLst>
                <a:ext uri="{FF2B5EF4-FFF2-40B4-BE49-F238E27FC236}">
                  <a16:creationId xmlns:a16="http://schemas.microsoft.com/office/drawing/2014/main" id="{93B1DE0A-F839-E746-A5B8-F4DD0FA740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1501" y="4268724"/>
              <a:ext cx="669936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-18</a:t>
              </a:r>
              <a:endParaRPr lang="en-US" sz="1800" baseline="-25000" dirty="0"/>
            </a:p>
          </p:txBody>
        </p:sp>
        <p:sp>
          <p:nvSpPr>
            <p:cNvPr id="128" name="Text Box 1100">
              <a:extLst>
                <a:ext uri="{FF2B5EF4-FFF2-40B4-BE49-F238E27FC236}">
                  <a16:creationId xmlns:a16="http://schemas.microsoft.com/office/drawing/2014/main" id="{A27DFF87-D7FE-DA4D-97CD-93B7134AA9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2721" y="4267137"/>
              <a:ext cx="571509" cy="36994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-24</a:t>
              </a:r>
              <a:endParaRPr lang="en-US" sz="1800" baseline="-25000" dirty="0"/>
            </a:p>
          </p:txBody>
        </p:sp>
        <p:sp>
          <p:nvSpPr>
            <p:cNvPr id="129" name="Text Box 1100">
              <a:extLst>
                <a:ext uri="{FF2B5EF4-FFF2-40B4-BE49-F238E27FC236}">
                  <a16:creationId xmlns:a16="http://schemas.microsoft.com/office/drawing/2014/main" id="{EA349546-3C1C-4C4E-8881-9FA3A1A784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8838" y="4263961"/>
              <a:ext cx="676286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-30</a:t>
              </a:r>
              <a:endParaRPr lang="en-US" sz="1800" baseline="-25000" dirty="0"/>
            </a:p>
          </p:txBody>
        </p:sp>
        <p:sp>
          <p:nvSpPr>
            <p:cNvPr id="130" name="Text Box 1100">
              <a:extLst>
                <a:ext uri="{FF2B5EF4-FFF2-40B4-BE49-F238E27FC236}">
                  <a16:creationId xmlns:a16="http://schemas.microsoft.com/office/drawing/2014/main" id="{C872144A-67A1-3345-998A-A2F3927F11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7357" y="4262373"/>
              <a:ext cx="550872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-36</a:t>
              </a:r>
              <a:endParaRPr lang="en-US" sz="1800" baseline="-25000" dirty="0"/>
            </a:p>
          </p:txBody>
        </p:sp>
        <p:sp>
          <p:nvSpPr>
            <p:cNvPr id="131" name="Text Box 1100">
              <a:extLst>
                <a:ext uri="{FF2B5EF4-FFF2-40B4-BE49-F238E27FC236}">
                  <a16:creationId xmlns:a16="http://schemas.microsoft.com/office/drawing/2014/main" id="{79B1D3C9-EA18-5A4D-A320-0EC6175C4F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0624" y="4256022"/>
              <a:ext cx="560397" cy="3699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-42</a:t>
              </a:r>
              <a:endParaRPr lang="en-US" sz="1800" baseline="-25000" dirty="0"/>
            </a:p>
          </p:txBody>
        </p:sp>
        <p:sp>
          <p:nvSpPr>
            <p:cNvPr id="132" name="Text Box 1100">
              <a:extLst>
                <a:ext uri="{FF2B5EF4-FFF2-40B4-BE49-F238E27FC236}">
                  <a16:creationId xmlns:a16="http://schemas.microsoft.com/office/drawing/2014/main" id="{EE83A85B-98E7-D14F-8412-C721C5F6DB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091" y="4267137"/>
              <a:ext cx="668349" cy="36836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-48</a:t>
              </a:r>
              <a:endParaRPr lang="en-US" sz="1800" baseline="-25000" dirty="0"/>
            </a:p>
          </p:txBody>
        </p:sp>
        <p:sp>
          <p:nvSpPr>
            <p:cNvPr id="21571" name="Line 1098">
              <a:extLst>
                <a:ext uri="{FF2B5EF4-FFF2-40B4-BE49-F238E27FC236}">
                  <a16:creationId xmlns:a16="http://schemas.microsoft.com/office/drawing/2014/main" id="{56A8DB17-DF95-9A4A-8798-A278F99D08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000" y="4104060"/>
              <a:ext cx="0" cy="152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17CA051-E3BA-8B4B-9E3B-1F72095FB4FE}"/>
              </a:ext>
            </a:extLst>
          </p:cNvPr>
          <p:cNvGrpSpPr>
            <a:grpSpLocks/>
          </p:cNvGrpSpPr>
          <p:nvPr/>
        </p:nvGrpSpPr>
        <p:grpSpPr bwMode="auto">
          <a:xfrm>
            <a:off x="2743200" y="4594225"/>
            <a:ext cx="658813" cy="1154113"/>
            <a:chOff x="2743200" y="4593813"/>
            <a:chExt cx="658431" cy="1154525"/>
          </a:xfrm>
        </p:grpSpPr>
        <p:cxnSp>
          <p:nvCxnSpPr>
            <p:cNvPr id="21531" name="Straight Arrow Connector 20">
              <a:extLst>
                <a:ext uri="{FF2B5EF4-FFF2-40B4-BE49-F238E27FC236}">
                  <a16:creationId xmlns:a16="http://schemas.microsoft.com/office/drawing/2014/main" id="{178904BA-3475-0642-BAF6-4D2DCBA865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046409" y="4986430"/>
              <a:ext cx="0" cy="761908"/>
            </a:xfrm>
            <a:prstGeom prst="straightConnector1">
              <a:avLst/>
            </a:prstGeom>
            <a:noFill/>
            <a:ln w="31750" algn="ctr">
              <a:solidFill>
                <a:srgbClr val="0000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32" name="TextBox 98">
              <a:extLst>
                <a:ext uri="{FF2B5EF4-FFF2-40B4-BE49-F238E27FC236}">
                  <a16:creationId xmlns:a16="http://schemas.microsoft.com/office/drawing/2014/main" id="{8C28D5F3-8333-3148-B43E-70BADC9289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00" y="4593813"/>
              <a:ext cx="6584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)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1F4ED9-FC07-1B4D-9CE2-BA72A80FD29A}"/>
              </a:ext>
            </a:extLst>
          </p:cNvPr>
          <p:cNvGrpSpPr>
            <a:grpSpLocks/>
          </p:cNvGrpSpPr>
          <p:nvPr/>
        </p:nvGrpSpPr>
        <p:grpSpPr bwMode="auto">
          <a:xfrm>
            <a:off x="5453063" y="4572000"/>
            <a:ext cx="768350" cy="1160463"/>
            <a:chOff x="5452459" y="4572000"/>
            <a:chExt cx="768953" cy="1159953"/>
          </a:xfrm>
        </p:grpSpPr>
        <p:cxnSp>
          <p:nvCxnSpPr>
            <p:cNvPr id="21529" name="Straight Arrow Connector 21">
              <a:extLst>
                <a:ext uri="{FF2B5EF4-FFF2-40B4-BE49-F238E27FC236}">
                  <a16:creationId xmlns:a16="http://schemas.microsoft.com/office/drawing/2014/main" id="{73D1A7FB-C7AC-6F42-A2A9-12542C0615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802321" y="4970045"/>
              <a:ext cx="0" cy="761908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30" name="TextBox 99">
              <a:extLst>
                <a:ext uri="{FF2B5EF4-FFF2-40B4-BE49-F238E27FC236}">
                  <a16:creationId xmlns:a16="http://schemas.microsoft.com/office/drawing/2014/main" id="{14A0E8D8-031C-5540-AAED-96F2ECD27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52459" y="4572000"/>
              <a:ext cx="76895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) </a:t>
              </a:r>
            </a:p>
          </p:txBody>
        </p:sp>
      </p:grpSp>
      <p:grpSp>
        <p:nvGrpSpPr>
          <p:cNvPr id="25607" name="Group 25606">
            <a:extLst>
              <a:ext uri="{FF2B5EF4-FFF2-40B4-BE49-F238E27FC236}">
                <a16:creationId xmlns:a16="http://schemas.microsoft.com/office/drawing/2014/main" id="{A0D8AC1C-C9D2-654F-8803-FD5D192DCC07}"/>
              </a:ext>
            </a:extLst>
          </p:cNvPr>
          <p:cNvGrpSpPr>
            <a:grpSpLocks/>
          </p:cNvGrpSpPr>
          <p:nvPr/>
        </p:nvGrpSpPr>
        <p:grpSpPr bwMode="auto">
          <a:xfrm>
            <a:off x="2608263" y="6199188"/>
            <a:ext cx="3627437" cy="628650"/>
            <a:chOff x="2607830" y="6199829"/>
            <a:chExt cx="3628162" cy="627412"/>
          </a:xfrm>
        </p:grpSpPr>
        <p:sp>
          <p:nvSpPr>
            <p:cNvPr id="21527" name="Left Brace 5">
              <a:extLst>
                <a:ext uri="{FF2B5EF4-FFF2-40B4-BE49-F238E27FC236}">
                  <a16:creationId xmlns:a16="http://schemas.microsoft.com/office/drawing/2014/main" id="{D0B135FB-0AAE-AE44-B375-689AF95175FE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4265756" y="4541903"/>
              <a:ext cx="298051" cy="3613904"/>
            </a:xfrm>
            <a:prstGeom prst="leftBrace">
              <a:avLst>
                <a:gd name="adj1" fmla="val 8308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8" name="TextBox 6">
              <a:extLst>
                <a:ext uri="{FF2B5EF4-FFF2-40B4-BE49-F238E27FC236}">
                  <a16:creationId xmlns:a16="http://schemas.microsoft.com/office/drawing/2014/main" id="{42636290-5768-F54F-A7AB-AE93008F2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145" y="6457909"/>
              <a:ext cx="35548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Reconstruction uses -½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u="sng">
                  <a:solidFill>
                    <a:schemeClr val="tx1"/>
                  </a:solidFill>
                </a:rPr>
                <a:t>&lt;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 </a:t>
              </a:r>
              <a:r>
                <a:rPr lang="en-US" altLang="en-US" sz="1800" b="0" u="sng">
                  <a:solidFill>
                    <a:schemeClr val="tx1"/>
                  </a:solidFill>
                </a:rPr>
                <a:t>&lt;</a:t>
              </a:r>
              <a:r>
                <a:rPr lang="en-US" altLang="en-US" sz="1800" b="0">
                  <a:solidFill>
                    <a:schemeClr val="tx1"/>
                  </a:solidFill>
                </a:rPr>
                <a:t> ½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s</a:t>
              </a:r>
              <a:endParaRPr lang="en-US" altLang="en-US" sz="1800" b="0" i="1">
                <a:solidFill>
                  <a:schemeClr val="tx1"/>
                </a:solidFill>
              </a:endParaRPr>
            </a:p>
          </p:txBody>
        </p:sp>
      </p:grpSp>
      <p:grpSp>
        <p:nvGrpSpPr>
          <p:cNvPr id="21516" name="Group 1">
            <a:extLst>
              <a:ext uri="{FF2B5EF4-FFF2-40B4-BE49-F238E27FC236}">
                <a16:creationId xmlns:a16="http://schemas.microsoft.com/office/drawing/2014/main" id="{50B6C439-7063-2C44-BA1F-1AC8556DCEDA}"/>
              </a:ext>
            </a:extLst>
          </p:cNvPr>
          <p:cNvGrpSpPr>
            <a:grpSpLocks/>
          </p:cNvGrpSpPr>
          <p:nvPr/>
        </p:nvGrpSpPr>
        <p:grpSpPr bwMode="auto">
          <a:xfrm>
            <a:off x="6908800" y="1568450"/>
            <a:ext cx="1701800" cy="946150"/>
            <a:chOff x="6781800" y="1447800"/>
            <a:chExt cx="1701800" cy="946822"/>
          </a:xfrm>
        </p:grpSpPr>
        <p:sp>
          <p:nvSpPr>
            <p:cNvPr id="21520" name="Line 18">
              <a:extLst>
                <a:ext uri="{FF2B5EF4-FFF2-40B4-BE49-F238E27FC236}">
                  <a16:creationId xmlns:a16="http://schemas.microsoft.com/office/drawing/2014/main" id="{E4B970F3-8616-7F42-ABFE-1E4F96C4F3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4175" y="1927413"/>
              <a:ext cx="5333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Line 19">
              <a:extLst>
                <a:ext uri="{FF2B5EF4-FFF2-40B4-BE49-F238E27FC236}">
                  <a16:creationId xmlns:a16="http://schemas.microsoft.com/office/drawing/2014/main" id="{DE367E8F-E1AC-8041-9F74-235B226FDA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67488" y="1546647"/>
              <a:ext cx="380938" cy="3807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Line 20">
              <a:extLst>
                <a:ext uri="{FF2B5EF4-FFF2-40B4-BE49-F238E27FC236}">
                  <a16:creationId xmlns:a16="http://schemas.microsoft.com/office/drawing/2014/main" id="{EA269D15-BFFF-0747-B05A-ACC5D03949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426" y="1927413"/>
              <a:ext cx="4571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AutoShape 23">
              <a:extLst>
                <a:ext uri="{FF2B5EF4-FFF2-40B4-BE49-F238E27FC236}">
                  <a16:creationId xmlns:a16="http://schemas.microsoft.com/office/drawing/2014/main" id="{2CE97D8B-FA22-494A-AE88-204635632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676" y="1546647"/>
              <a:ext cx="152375" cy="685378"/>
            </a:xfrm>
            <a:prstGeom prst="curvedLeftArrow">
              <a:avLst>
                <a:gd name="adj1" fmla="val 90001"/>
                <a:gd name="adj2" fmla="val 180002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4" name="TextBox 1">
              <a:extLst>
                <a:ext uri="{FF2B5EF4-FFF2-40B4-BE49-F238E27FC236}">
                  <a16:creationId xmlns:a16="http://schemas.microsoft.com/office/drawing/2014/main" id="{65B71B71-0997-1B4E-B147-411E73A64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1800" y="1468908"/>
              <a:ext cx="685688" cy="36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x</a:t>
              </a:r>
              <a:r>
                <a:rPr lang="en-US" altLang="en-US" sz="1800">
                  <a:solidFill>
                    <a:schemeClr val="accent2"/>
                  </a:solidFill>
                </a:rPr>
                <a:t>(</a:t>
              </a:r>
              <a:r>
                <a:rPr lang="en-US" altLang="en-US" sz="1800" i="1">
                  <a:solidFill>
                    <a:schemeClr val="accent2"/>
                  </a:solidFill>
                </a:rPr>
                <a:t>t</a:t>
              </a:r>
              <a:r>
                <a:rPr lang="en-US" altLang="en-US" sz="1800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21525" name="TextBox 1">
              <a:extLst>
                <a:ext uri="{FF2B5EF4-FFF2-40B4-BE49-F238E27FC236}">
                  <a16:creationId xmlns:a16="http://schemas.microsoft.com/office/drawing/2014/main" id="{3C5390E3-C70E-5E44-AD68-549986B2A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97912" y="1447800"/>
              <a:ext cx="685688" cy="36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y</a:t>
              </a:r>
              <a:r>
                <a:rPr lang="en-US" altLang="en-US" sz="1800">
                  <a:solidFill>
                    <a:schemeClr val="accent2"/>
                  </a:solidFill>
                </a:rPr>
                <a:t>(</a:t>
              </a:r>
              <a:r>
                <a:rPr lang="en-US" altLang="en-US" sz="1800" i="1">
                  <a:solidFill>
                    <a:schemeClr val="accent2"/>
                  </a:solidFill>
                </a:rPr>
                <a:t>t</a:t>
              </a:r>
              <a:r>
                <a:rPr lang="en-US" altLang="en-US" sz="1800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21526" name="TextBox 1">
              <a:extLst>
                <a:ext uri="{FF2B5EF4-FFF2-40B4-BE49-F238E27FC236}">
                  <a16:creationId xmlns:a16="http://schemas.microsoft.com/office/drawing/2014/main" id="{5BC6F5D9-A81D-5A4D-BBB7-AB59B3DEDF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86712" y="2024963"/>
              <a:ext cx="685688" cy="369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f</a:t>
              </a:r>
              <a:r>
                <a:rPr lang="en-US" altLang="en-US" sz="1800" i="1" baseline="-25000">
                  <a:solidFill>
                    <a:schemeClr val="accent2"/>
                  </a:solidFill>
                </a:rPr>
                <a:t>s</a:t>
              </a:r>
              <a:endParaRPr lang="en-US" altLang="en-US" sz="1800" baseline="-25000">
                <a:solidFill>
                  <a:schemeClr val="accent2"/>
                </a:solidFill>
              </a:endParaRPr>
            </a:p>
          </p:txBody>
        </p:sp>
      </p:grpSp>
      <p:sp>
        <p:nvSpPr>
          <p:cNvPr id="112" name="Text Box 1127">
            <a:extLst>
              <a:ext uri="{FF2B5EF4-FFF2-40B4-BE49-F238E27FC236}">
                <a16:creationId xmlns:a16="http://schemas.microsoft.com/office/drawing/2014/main" id="{3029E76F-B9BA-A648-A98D-734DBA726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324600"/>
            <a:ext cx="2278063" cy="3698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See slides 3-19 &amp; 4-4</a:t>
            </a:r>
          </a:p>
        </p:txBody>
      </p:sp>
      <p:sp>
        <p:nvSpPr>
          <p:cNvPr id="117" name="Rectangle 3">
            <a:extLst>
              <a:ext uri="{FF2B5EF4-FFF2-40B4-BE49-F238E27FC236}">
                <a16:creationId xmlns:a16="http://schemas.microsoft.com/office/drawing/2014/main" id="{CB993361-CAB0-4742-AC86-903A1EBCB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186238"/>
            <a:ext cx="8153400" cy="5381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Y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dirty="0">
                <a:ea typeface="ＭＳ Ｐゴシック" panose="020B0600070205080204" pitchFamily="34" charset="-128"/>
              </a:rPr>
              <a:t>) has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X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dirty="0">
                <a:ea typeface="ＭＳ Ｐゴシック" panose="020B0600070205080204" pitchFamily="34" charset="-128"/>
              </a:rPr>
              <a:t>) plus replicas of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X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dirty="0">
                <a:ea typeface="ＭＳ Ｐゴシック" panose="020B0600070205080204" pitchFamily="34" charset="-128"/>
              </a:rPr>
              <a:t>) at offsets of multiples of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s</a:t>
            </a:r>
            <a:endParaRPr lang="en-US" altLang="en-US" i="1" kern="0" dirty="0">
              <a:ea typeface="ＭＳ Ｐゴシック" panose="020B0600070205080204" pitchFamily="34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21EE5D-3ECD-3545-A8ED-DBA4F4F96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324600"/>
            <a:ext cx="2312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>
                <a:solidFill>
                  <a:schemeClr val="tx1"/>
                </a:solidFill>
              </a:rPr>
              <a:t>Effective freq. 18 kHz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Sampling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1447800"/>
          </a:xfrm>
        </p:spPr>
        <p:txBody>
          <a:bodyPr/>
          <a:lstStyle/>
          <a:p>
            <a:r>
              <a:rPr lang="en-US" dirty="0"/>
              <a:t>Consider adding speech clip to an audio track</a:t>
            </a:r>
          </a:p>
          <a:p>
            <a:pPr marL="457200" lvl="1" indent="0">
              <a:buNone/>
            </a:pPr>
            <a:r>
              <a:rPr lang="en-US" dirty="0"/>
              <a:t>Speech signal </a:t>
            </a:r>
            <a:r>
              <a:rPr lang="en-US" i="1" dirty="0"/>
              <a:t>s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is sampled at 8 kHz</a:t>
            </a:r>
          </a:p>
          <a:p>
            <a:pPr marL="457200" lvl="1" indent="0">
              <a:buNone/>
            </a:pPr>
            <a:r>
              <a:rPr lang="en-US" dirty="0"/>
              <a:t>Audio signal </a:t>
            </a:r>
            <a:r>
              <a:rPr lang="en-US" i="1" dirty="0"/>
              <a:t>r</a:t>
            </a:r>
            <a:r>
              <a:rPr lang="en-US" dirty="0"/>
              <a:t>[</a:t>
            </a:r>
            <a:r>
              <a:rPr lang="en-US" i="1" dirty="0"/>
              <a:t>m</a:t>
            </a:r>
            <a:r>
              <a:rPr lang="en-US" dirty="0"/>
              <a:t>] is sampled at 48 kHz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224231" y="3352800"/>
            <a:ext cx="4481369" cy="1575633"/>
            <a:chOff x="928831" y="3429000"/>
            <a:chExt cx="4481369" cy="1575633"/>
          </a:xfrm>
        </p:grpSpPr>
        <p:sp>
          <p:nvSpPr>
            <p:cNvPr id="9" name="Line 16"/>
            <p:cNvSpPr>
              <a:spLocks noChangeShapeType="1"/>
            </p:cNvSpPr>
            <p:nvPr/>
          </p:nvSpPr>
          <p:spPr bwMode="auto">
            <a:xfrm>
              <a:off x="1005031" y="3840579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1462230" y="3462754"/>
              <a:ext cx="1081231" cy="8309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/>
                <a:t>Digital to Analog Converter</a:t>
              </a:r>
            </a:p>
          </p:txBody>
        </p: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2559957" y="3838861"/>
              <a:ext cx="5786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>
              <a:off x="3138631" y="3462754"/>
              <a:ext cx="1066800" cy="8309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/>
                <a:t>Analog to Digital Converter</a:t>
              </a:r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>
              <a:off x="4205431" y="3840579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 flipV="1">
              <a:off x="1995631" y="428507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1462231" y="4666079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/>
                <a:t>8000 Hz</a:t>
              </a: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flipV="1">
              <a:off x="3748231" y="428507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12"/>
            <p:cNvSpPr txBox="1">
              <a:spLocks noChangeArrowheads="1"/>
            </p:cNvSpPr>
            <p:nvPr/>
          </p:nvSpPr>
          <p:spPr bwMode="auto">
            <a:xfrm>
              <a:off x="3214831" y="4666079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/>
                <a:t>48000 Hz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28831" y="3429000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+mn-lt"/>
                </a:rPr>
                <a:t>s</a:t>
              </a:r>
              <a:r>
                <a:rPr lang="en-US" sz="1600" dirty="0">
                  <a:latin typeface="+mn-lt"/>
                </a:rPr>
                <a:t>[</a:t>
              </a:r>
              <a:r>
                <a:rPr lang="en-US" sz="1600" i="1" dirty="0">
                  <a:latin typeface="+mn-lt"/>
                </a:rPr>
                <a:t>n</a:t>
              </a:r>
              <a:r>
                <a:rPr lang="en-US" sz="1600" dirty="0">
                  <a:latin typeface="+mn-lt"/>
                </a:rPr>
                <a:t>]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613227" y="3596045"/>
              <a:ext cx="533400" cy="461665"/>
              <a:chOff x="6765303" y="2957585"/>
              <a:chExt cx="533400" cy="461665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765303" y="2957585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28" name="Oval 27"/>
              <p:cNvSpPr/>
              <p:nvPr/>
            </p:nvSpPr>
            <p:spPr bwMode="auto">
              <a:xfrm>
                <a:off x="6781800" y="3048000"/>
                <a:ext cx="304800" cy="3048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0" name="Line 11"/>
            <p:cNvSpPr>
              <a:spLocks noChangeShapeType="1"/>
            </p:cNvSpPr>
            <p:nvPr/>
          </p:nvSpPr>
          <p:spPr bwMode="auto">
            <a:xfrm flipV="1">
              <a:off x="4782124" y="399531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46860" y="4419600"/>
              <a:ext cx="6713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+mn-lt"/>
                </a:rPr>
                <a:t>r</a:t>
              </a:r>
              <a:r>
                <a:rPr lang="en-US" sz="1600" dirty="0">
                  <a:latin typeface="+mn-lt"/>
                </a:rPr>
                <a:t>[</a:t>
              </a:r>
              <a:r>
                <a:rPr lang="en-US" sz="1600" i="1" dirty="0">
                  <a:latin typeface="+mn-lt"/>
                </a:rPr>
                <a:t>m</a:t>
              </a:r>
              <a:r>
                <a:rPr lang="en-US" sz="1600" dirty="0">
                  <a:latin typeface="+mn-lt"/>
                </a:rPr>
                <a:t>]</a:t>
              </a:r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>
              <a:off x="4953000" y="383886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162462" y="5434767"/>
            <a:ext cx="4543138" cy="1329154"/>
            <a:chOff x="2162462" y="5434767"/>
            <a:chExt cx="4543138" cy="1329154"/>
          </a:xfrm>
        </p:grpSpPr>
        <p:sp>
          <p:nvSpPr>
            <p:cNvPr id="35" name="Line 16"/>
            <p:cNvSpPr>
              <a:spLocks noChangeShapeType="1"/>
            </p:cNvSpPr>
            <p:nvPr/>
          </p:nvSpPr>
          <p:spPr bwMode="auto">
            <a:xfrm flipV="1">
              <a:off x="2238662" y="5844271"/>
              <a:ext cx="553544" cy="2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2772062" y="5526241"/>
              <a:ext cx="838200" cy="5847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br>
                <a:rPr lang="en-US" sz="1600" dirty="0"/>
              </a:br>
              <a:endParaRPr lang="en-US" sz="1600" dirty="0"/>
            </a:p>
          </p:txBody>
        </p:sp>
        <p:sp>
          <p:nvSpPr>
            <p:cNvPr id="37" name="Line 20"/>
            <p:cNvSpPr>
              <a:spLocks noChangeShapeType="1"/>
            </p:cNvSpPr>
            <p:nvPr/>
          </p:nvSpPr>
          <p:spPr bwMode="auto">
            <a:xfrm>
              <a:off x="3621356" y="5848920"/>
              <a:ext cx="812675" cy="22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4415555" y="5533740"/>
              <a:ext cx="1066800" cy="5847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/>
                <a:t>FIR</a:t>
              </a:r>
              <a:br>
                <a:rPr lang="en-US" sz="1600" dirty="0"/>
              </a:br>
              <a:r>
                <a:rPr lang="en-US" sz="1600" dirty="0"/>
                <a:t>Filter</a:t>
              </a:r>
            </a:p>
          </p:txBody>
        </p:sp>
        <p:sp>
          <p:nvSpPr>
            <p:cNvPr id="39" name="Line 22"/>
            <p:cNvSpPr>
              <a:spLocks noChangeShapeType="1"/>
            </p:cNvSpPr>
            <p:nvPr/>
          </p:nvSpPr>
          <p:spPr bwMode="auto">
            <a:xfrm>
              <a:off x="5500831" y="5846346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 flipV="1">
              <a:off x="3076862" y="560994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 Box 12"/>
            <p:cNvSpPr txBox="1">
              <a:spLocks noChangeArrowheads="1"/>
            </p:cNvSpPr>
            <p:nvPr/>
          </p:nvSpPr>
          <p:spPr bwMode="auto">
            <a:xfrm>
              <a:off x="3124200" y="5638800"/>
              <a:ext cx="533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/>
                <a:t>6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62462" y="5434767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+mn-lt"/>
                </a:rPr>
                <a:t>s</a:t>
              </a:r>
              <a:r>
                <a:rPr lang="en-US" sz="1600" dirty="0">
                  <a:latin typeface="+mn-lt"/>
                </a:rPr>
                <a:t>[</a:t>
              </a:r>
              <a:r>
                <a:rPr lang="en-US" sz="1600" i="1" dirty="0">
                  <a:latin typeface="+mn-lt"/>
                </a:rPr>
                <a:t>n</a:t>
              </a:r>
              <a:r>
                <a:rPr lang="en-US" sz="1600" dirty="0">
                  <a:latin typeface="+mn-lt"/>
                </a:rPr>
                <a:t>]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5905245" y="5598467"/>
              <a:ext cx="533400" cy="461665"/>
              <a:chOff x="6761921" y="2954240"/>
              <a:chExt cx="533400" cy="46166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6761921" y="2954240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50" name="Oval 49"/>
              <p:cNvSpPr/>
              <p:nvPr/>
            </p:nvSpPr>
            <p:spPr bwMode="auto">
              <a:xfrm>
                <a:off x="6781800" y="3048000"/>
                <a:ext cx="304800" cy="3048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46" name="Line 11"/>
            <p:cNvSpPr>
              <a:spLocks noChangeShapeType="1"/>
            </p:cNvSpPr>
            <p:nvPr/>
          </p:nvSpPr>
          <p:spPr bwMode="auto">
            <a:xfrm flipV="1">
              <a:off x="6077524" y="6001077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79972" y="6425367"/>
              <a:ext cx="5951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+mn-lt"/>
                </a:rPr>
                <a:t>r</a:t>
              </a:r>
              <a:r>
                <a:rPr lang="en-US" sz="1600" dirty="0">
                  <a:latin typeface="+mn-lt"/>
                </a:rPr>
                <a:t>[</a:t>
              </a:r>
              <a:r>
                <a:rPr lang="en-US" sz="1600" i="1" dirty="0">
                  <a:latin typeface="+mn-lt"/>
                </a:rPr>
                <a:t>m</a:t>
              </a:r>
              <a:r>
                <a:rPr lang="en-US" sz="1600" dirty="0">
                  <a:latin typeface="+mn-lt"/>
                </a:rPr>
                <a:t>]</a:t>
              </a:r>
            </a:p>
          </p:txBody>
        </p:sp>
        <p:sp>
          <p:nvSpPr>
            <p:cNvPr id="48" name="Line 22"/>
            <p:cNvSpPr>
              <a:spLocks noChangeShapeType="1"/>
            </p:cNvSpPr>
            <p:nvPr/>
          </p:nvSpPr>
          <p:spPr bwMode="auto">
            <a:xfrm>
              <a:off x="6248400" y="584462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43462" y="60960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err="1"/>
                <a:t>Upsampling</a:t>
              </a:r>
              <a:endParaRPr lang="en-US" sz="1600" i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296062" y="611043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Interpolation</a:t>
              </a:r>
            </a:p>
          </p:txBody>
        </p:sp>
      </p:grp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457200" y="487680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Efficient approach: Interpolate in discrete time</a:t>
            </a: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457200" y="281940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Inefficient approach: Interpolate in continuous time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CFFD871-CE7E-F78E-865D-DB5A4D1D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</a:rPr>
              <a:t>4 - </a:t>
            </a:r>
            <a:fld id="{1E1071C3-1E9E-3446-8407-7F8A4DDFFD2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7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6728</TotalTime>
  <Words>1413</Words>
  <Application>Microsoft Macintosh PowerPoint</Application>
  <PresentationFormat>On-screen Show (4:3)</PresentationFormat>
  <Paragraphs>331</Paragraphs>
  <Slides>16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ＭＳ Ｐゴシック</vt:lpstr>
      <vt:lpstr>Calibri</vt:lpstr>
      <vt:lpstr>Cambria Math</vt:lpstr>
      <vt:lpstr>Symbol</vt:lpstr>
      <vt:lpstr>Times New Roman</vt:lpstr>
      <vt:lpstr>Default Design</vt:lpstr>
      <vt:lpstr>Equation</vt:lpstr>
      <vt:lpstr>Sampling and Aliasing</vt:lpstr>
      <vt:lpstr>Outline</vt:lpstr>
      <vt:lpstr>Sampling</vt:lpstr>
      <vt:lpstr>Sampled Analog: Frequency Domain</vt:lpstr>
      <vt:lpstr>Sampling Theorem</vt:lpstr>
      <vt:lpstr>Sample-and-Hold Reconstruction</vt:lpstr>
      <vt:lpstr>Sampling and Oversampling Demo</vt:lpstr>
      <vt:lpstr>Aliasing: Sinusoidal Example</vt:lpstr>
      <vt:lpstr>Increasing Sampling Rates</vt:lpstr>
      <vt:lpstr>Increasing Sampling Rates</vt:lpstr>
      <vt:lpstr>Bandpass Sampling</vt:lpstr>
      <vt:lpstr>Bandpass Sampling Example</vt:lpstr>
      <vt:lpstr>Software Defined Radio</vt:lpstr>
      <vt:lpstr>Conclusion</vt:lpstr>
      <vt:lpstr>Rolling Shutter Cameras</vt:lpstr>
      <vt:lpstr>Rolling Shutter Artifacts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516</cp:revision>
  <cp:lastPrinted>2023-01-02T18:59:03Z</cp:lastPrinted>
  <dcterms:created xsi:type="dcterms:W3CDTF">1999-08-31T01:42:33Z</dcterms:created>
  <dcterms:modified xsi:type="dcterms:W3CDTF">2025-01-11T04:14:07Z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L:\bevans\ee313s01\24_Sampling_Theorem</vt:lpwstr>
  </property>
</Properties>
</file>