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83" r:id="rId3"/>
    <p:sldId id="285" r:id="rId4"/>
    <p:sldId id="289" r:id="rId5"/>
    <p:sldId id="281" r:id="rId6"/>
    <p:sldId id="259" r:id="rId7"/>
    <p:sldId id="263" r:id="rId8"/>
    <p:sldId id="261" r:id="rId9"/>
    <p:sldId id="284" r:id="rId10"/>
    <p:sldId id="272" r:id="rId11"/>
    <p:sldId id="280" r:id="rId12"/>
    <p:sldId id="275" r:id="rId13"/>
    <p:sldId id="279" r:id="rId14"/>
    <p:sldId id="294" r:id="rId15"/>
    <p:sldId id="277" r:id="rId16"/>
    <p:sldId id="274" r:id="rId17"/>
    <p:sldId id="264" r:id="rId18"/>
    <p:sldId id="282" r:id="rId19"/>
    <p:sldId id="286" r:id="rId20"/>
    <p:sldId id="287" r:id="rId21"/>
    <p:sldId id="290" r:id="rId22"/>
    <p:sldId id="265" r:id="rId23"/>
    <p:sldId id="291" r:id="rId24"/>
    <p:sldId id="266" r:id="rId25"/>
    <p:sldId id="267" r:id="rId26"/>
    <p:sldId id="293" r:id="rId27"/>
    <p:sldId id="276" r:id="rId28"/>
    <p:sldId id="288" r:id="rId29"/>
    <p:sldId id="292" r:id="rId30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71"/>
    <p:restoredTop sz="94681"/>
  </p:normalViewPr>
  <p:slideViewPr>
    <p:cSldViewPr>
      <p:cViewPr varScale="1">
        <p:scale>
          <a:sx n="107" d="100"/>
          <a:sy n="107" d="100"/>
        </p:scale>
        <p:origin x="145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>
            <a:extLst>
              <a:ext uri="{FF2B5EF4-FFF2-40B4-BE49-F238E27FC236}">
                <a16:creationId xmlns:a16="http://schemas.microsoft.com/office/drawing/2014/main" id="{D1806B31-14BA-C842-8D84-305D689953F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3" name="Rectangle 3">
            <a:extLst>
              <a:ext uri="{FF2B5EF4-FFF2-40B4-BE49-F238E27FC236}">
                <a16:creationId xmlns:a16="http://schemas.microsoft.com/office/drawing/2014/main" id="{40B0EDEC-AB74-5340-8898-F96844E2B4D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2875" y="0"/>
            <a:ext cx="304165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4" name="Rectangle 4">
            <a:extLst>
              <a:ext uri="{FF2B5EF4-FFF2-40B4-BE49-F238E27FC236}">
                <a16:creationId xmlns:a16="http://schemas.microsoft.com/office/drawing/2014/main" id="{1390771D-68DC-C949-A06E-A3B0F05C19C2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5075"/>
            <a:ext cx="304165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5 FIR Filters</a:t>
            </a:r>
          </a:p>
        </p:txBody>
      </p:sp>
      <p:sp>
        <p:nvSpPr>
          <p:cNvPr id="92165" name="Rectangle 5">
            <a:extLst>
              <a:ext uri="{FF2B5EF4-FFF2-40B4-BE49-F238E27FC236}">
                <a16:creationId xmlns:a16="http://schemas.microsoft.com/office/drawing/2014/main" id="{86DD4D91-0A6A-1140-9E27-6C0BCC41A3DB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2875" y="8855075"/>
            <a:ext cx="304165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fld id="{CAD271FA-F4B6-174B-86D9-99CFC8508E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8F519235-3CA6-1146-8F17-AEE38E84B2A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BBB165E7-1708-F649-87BC-06F136E4099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52875" y="0"/>
            <a:ext cx="304165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2F3F6FA6-D987-D34F-B037-CE445BE0A99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687388"/>
            <a:ext cx="4681538" cy="3511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3" name="Rectangle 5">
            <a:extLst>
              <a:ext uri="{FF2B5EF4-FFF2-40B4-BE49-F238E27FC236}">
                <a16:creationId xmlns:a16="http://schemas.microsoft.com/office/drawing/2014/main" id="{C7DF986C-7544-124D-BC1E-ADB9E2A25BD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427538"/>
            <a:ext cx="5172075" cy="41973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8614" name="Rectangle 6">
            <a:extLst>
              <a:ext uri="{FF2B5EF4-FFF2-40B4-BE49-F238E27FC236}">
                <a16:creationId xmlns:a16="http://schemas.microsoft.com/office/drawing/2014/main" id="{42086724-CAB5-244B-8CE9-F11AE8A61D8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5075"/>
            <a:ext cx="304165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5 FIR Filters</a:t>
            </a:r>
          </a:p>
        </p:txBody>
      </p:sp>
      <p:sp>
        <p:nvSpPr>
          <p:cNvPr id="68615" name="Rectangle 7">
            <a:extLst>
              <a:ext uri="{FF2B5EF4-FFF2-40B4-BE49-F238E27FC236}">
                <a16:creationId xmlns:a16="http://schemas.microsoft.com/office/drawing/2014/main" id="{375F5D9F-3792-4F4D-B744-723A78CDDA7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2875" y="8855075"/>
            <a:ext cx="304165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fld id="{31761680-9F5E-F149-A145-788EA18EE78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>
            <a:extLst>
              <a:ext uri="{FF2B5EF4-FFF2-40B4-BE49-F238E27FC236}">
                <a16:creationId xmlns:a16="http://schemas.microsoft.com/office/drawing/2014/main" id="{9C8D8A78-042A-7745-A1A0-9AF0FB301A4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CD78A5-CC36-4143-A258-201A0748E4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>
                <a:ea typeface="+mn-ea"/>
                <a:cs typeface="+mn-cs"/>
              </a:rPr>
              <a:t>%%% </a:t>
            </a:r>
            <a:r>
              <a:rPr lang="en-US" dirty="0" err="1">
                <a:ea typeface="+mn-ea"/>
                <a:cs typeface="+mn-cs"/>
              </a:rPr>
              <a:t>ImagePhaseDemo.m</a:t>
            </a:r>
            <a:endParaRPr lang="en-US" dirty="0">
              <a:ea typeface="+mn-ea"/>
              <a:cs typeface="+mn-cs"/>
            </a:endParaRP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%%% </a:t>
            </a: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%%% Programmer:    Prof. Brian L. Evans</a:t>
            </a: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%%% Organization:  The University of Texas at Austin</a:t>
            </a: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%%% Created:       February 21, 2008</a:t>
            </a: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%%%</a:t>
            </a: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%%% Requires the image processing toolbox in </a:t>
            </a:r>
            <a:r>
              <a:rPr lang="en-US" dirty="0" err="1">
                <a:ea typeface="+mn-ea"/>
                <a:cs typeface="+mn-cs"/>
              </a:rPr>
              <a:t>Matlab</a:t>
            </a:r>
            <a:endParaRPr lang="en-US" dirty="0">
              <a:ea typeface="+mn-ea"/>
              <a:cs typeface="+mn-cs"/>
            </a:endParaRP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  <a:p>
            <a:pPr>
              <a:defRPr/>
            </a:pPr>
            <a:r>
              <a:rPr lang="en-US" dirty="0" err="1">
                <a:ea typeface="+mn-ea"/>
                <a:cs typeface="+mn-cs"/>
              </a:rPr>
              <a:t>aerialview</a:t>
            </a:r>
            <a:r>
              <a:rPr lang="en-US" dirty="0">
                <a:ea typeface="+mn-ea"/>
                <a:cs typeface="+mn-cs"/>
              </a:rPr>
              <a:t> = </a:t>
            </a:r>
            <a:r>
              <a:rPr lang="en-US" dirty="0" err="1">
                <a:ea typeface="+mn-ea"/>
                <a:cs typeface="+mn-cs"/>
              </a:rPr>
              <a:t>imread</a:t>
            </a:r>
            <a:r>
              <a:rPr lang="en-US" dirty="0">
                <a:ea typeface="+mn-ea"/>
                <a:cs typeface="+mn-cs"/>
              </a:rPr>
              <a:t>('westconcordorthophoto.png', 'PNG');</a:t>
            </a: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  <a:p>
            <a:pPr>
              <a:defRPr/>
            </a:pPr>
            <a:r>
              <a:rPr lang="en-US" dirty="0" err="1">
                <a:ea typeface="+mn-ea"/>
                <a:cs typeface="+mn-cs"/>
              </a:rPr>
              <a:t>grayramp</a:t>
            </a:r>
            <a:r>
              <a:rPr lang="en-US" dirty="0">
                <a:ea typeface="+mn-ea"/>
                <a:cs typeface="+mn-cs"/>
              </a:rPr>
              <a:t> = 0 : 1/255 : 1;</a:t>
            </a:r>
          </a:p>
          <a:p>
            <a:pPr>
              <a:defRPr/>
            </a:pPr>
            <a:r>
              <a:rPr lang="en-US" dirty="0" err="1">
                <a:ea typeface="+mn-ea"/>
                <a:cs typeface="+mn-cs"/>
              </a:rPr>
              <a:t>graymap</a:t>
            </a:r>
            <a:r>
              <a:rPr lang="en-US" dirty="0">
                <a:ea typeface="+mn-ea"/>
                <a:cs typeface="+mn-cs"/>
              </a:rPr>
              <a:t> = [</a:t>
            </a:r>
            <a:r>
              <a:rPr lang="en-US" dirty="0" err="1">
                <a:ea typeface="+mn-ea"/>
                <a:cs typeface="+mn-cs"/>
              </a:rPr>
              <a:t>grayramp</a:t>
            </a:r>
            <a:r>
              <a:rPr lang="en-US" dirty="0">
                <a:ea typeface="+mn-ea"/>
                <a:cs typeface="+mn-cs"/>
              </a:rPr>
              <a:t>; </a:t>
            </a:r>
            <a:r>
              <a:rPr lang="en-US" dirty="0" err="1">
                <a:ea typeface="+mn-ea"/>
                <a:cs typeface="+mn-cs"/>
              </a:rPr>
              <a:t>grayramp</a:t>
            </a:r>
            <a:r>
              <a:rPr lang="en-US" dirty="0">
                <a:ea typeface="+mn-ea"/>
                <a:cs typeface="+mn-cs"/>
              </a:rPr>
              <a:t>; </a:t>
            </a:r>
            <a:r>
              <a:rPr lang="en-US" dirty="0" err="1">
                <a:ea typeface="+mn-ea"/>
                <a:cs typeface="+mn-cs"/>
              </a:rPr>
              <a:t>grayramp</a:t>
            </a:r>
            <a:r>
              <a:rPr lang="en-US" dirty="0">
                <a:ea typeface="+mn-ea"/>
                <a:cs typeface="+mn-cs"/>
              </a:rPr>
              <a:t>]';</a:t>
            </a: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figure(1);</a:t>
            </a:r>
          </a:p>
          <a:p>
            <a:pPr>
              <a:defRPr/>
            </a:pPr>
            <a:r>
              <a:rPr lang="en-US" dirty="0" err="1">
                <a:ea typeface="+mn-ea"/>
                <a:cs typeface="+mn-cs"/>
              </a:rPr>
              <a:t>imshow</a:t>
            </a:r>
            <a:r>
              <a:rPr lang="en-US" dirty="0">
                <a:ea typeface="+mn-ea"/>
                <a:cs typeface="+mn-cs"/>
              </a:rPr>
              <a:t>(</a:t>
            </a:r>
            <a:r>
              <a:rPr lang="en-US" dirty="0" err="1">
                <a:ea typeface="+mn-ea"/>
                <a:cs typeface="+mn-cs"/>
              </a:rPr>
              <a:t>aerialview</a:t>
            </a:r>
            <a:r>
              <a:rPr lang="en-US" dirty="0">
                <a:ea typeface="+mn-ea"/>
                <a:cs typeface="+mn-cs"/>
              </a:rPr>
              <a:t>);</a:t>
            </a:r>
          </a:p>
          <a:p>
            <a:pPr>
              <a:defRPr/>
            </a:pPr>
            <a:r>
              <a:rPr lang="en-US" dirty="0" err="1">
                <a:ea typeface="+mn-ea"/>
                <a:cs typeface="+mn-cs"/>
              </a:rPr>
              <a:t>colormap</a:t>
            </a:r>
            <a:r>
              <a:rPr lang="en-US" dirty="0">
                <a:ea typeface="+mn-ea"/>
                <a:cs typeface="+mn-cs"/>
              </a:rPr>
              <a:t>(</a:t>
            </a:r>
            <a:r>
              <a:rPr lang="en-US" dirty="0" err="1">
                <a:ea typeface="+mn-ea"/>
                <a:cs typeface="+mn-cs"/>
              </a:rPr>
              <a:t>graymap</a:t>
            </a:r>
            <a:r>
              <a:rPr lang="en-US" dirty="0">
                <a:ea typeface="+mn-ea"/>
                <a:cs typeface="+mn-cs"/>
              </a:rPr>
              <a:t>);</a:t>
            </a: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title('Original image');</a:t>
            </a: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  <a:p>
            <a:pPr>
              <a:defRPr/>
            </a:pPr>
            <a:r>
              <a:rPr lang="en-US" dirty="0" err="1">
                <a:ea typeface="+mn-ea"/>
                <a:cs typeface="+mn-cs"/>
              </a:rPr>
              <a:t>aerialviewfft</a:t>
            </a:r>
            <a:r>
              <a:rPr lang="en-US" dirty="0">
                <a:ea typeface="+mn-ea"/>
                <a:cs typeface="+mn-cs"/>
              </a:rPr>
              <a:t> = fft2(single(</a:t>
            </a:r>
            <a:r>
              <a:rPr lang="en-US" dirty="0" err="1">
                <a:ea typeface="+mn-ea"/>
                <a:cs typeface="+mn-cs"/>
              </a:rPr>
              <a:t>aerialview</a:t>
            </a:r>
            <a:r>
              <a:rPr lang="en-US" dirty="0">
                <a:ea typeface="+mn-ea"/>
                <a:cs typeface="+mn-cs"/>
              </a:rPr>
              <a:t>));</a:t>
            </a: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  <a:p>
            <a:pPr>
              <a:defRPr/>
            </a:pPr>
            <a:r>
              <a:rPr lang="en-US" dirty="0" err="1">
                <a:ea typeface="+mn-ea"/>
                <a:cs typeface="+mn-cs"/>
              </a:rPr>
              <a:t>aerialviewfftmag</a:t>
            </a:r>
            <a:r>
              <a:rPr lang="en-US" dirty="0">
                <a:ea typeface="+mn-ea"/>
                <a:cs typeface="+mn-cs"/>
              </a:rPr>
              <a:t> = abs(</a:t>
            </a:r>
            <a:r>
              <a:rPr lang="en-US" dirty="0" err="1">
                <a:ea typeface="+mn-ea"/>
                <a:cs typeface="+mn-cs"/>
              </a:rPr>
              <a:t>aerialviewfft</a:t>
            </a:r>
            <a:r>
              <a:rPr lang="en-US" dirty="0">
                <a:ea typeface="+mn-ea"/>
                <a:cs typeface="+mn-cs"/>
              </a:rPr>
              <a:t>);</a:t>
            </a: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aerialview2fp = ifft2(</a:t>
            </a:r>
            <a:r>
              <a:rPr lang="en-US" dirty="0" err="1">
                <a:ea typeface="+mn-ea"/>
                <a:cs typeface="+mn-cs"/>
              </a:rPr>
              <a:t>aerialviewfftmag</a:t>
            </a:r>
            <a:r>
              <a:rPr lang="en-US" dirty="0">
                <a:ea typeface="+mn-ea"/>
                <a:cs typeface="+mn-cs"/>
              </a:rPr>
              <a:t>);</a:t>
            </a: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%%% Show the contribution in the spatial domain of the magnitude of the FFT </a:t>
            </a: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%%% of the original image</a:t>
            </a: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figure(2);</a:t>
            </a: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39939" name="Slide Number Placeholder 3">
            <a:extLst>
              <a:ext uri="{FF2B5EF4-FFF2-40B4-BE49-F238E27FC236}">
                <a16:creationId xmlns:a16="http://schemas.microsoft.com/office/drawing/2014/main" id="{50962C7F-26A9-044B-8BA7-82E2F4100D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D0C3DB3E-5693-3449-9068-B6347FD5C608}" type="slidenum">
              <a:rPr lang="en-US" altLang="en-US" sz="1200"/>
              <a:pPr/>
              <a:t>28</a:t>
            </a:fld>
            <a:endParaRPr lang="en-US" altLang="en-US" sz="120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B588B60-9C51-9043-A148-7DD6B1EF48F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5 FIR Filters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>
            <a:extLst>
              <a:ext uri="{FF2B5EF4-FFF2-40B4-BE49-F238E27FC236}">
                <a16:creationId xmlns:a16="http://schemas.microsoft.com/office/drawing/2014/main" id="{A7AB1202-CE81-414C-AA51-C461AEE15B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788" y="3429000"/>
            <a:ext cx="82264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2800" b="1">
                <a:solidFill>
                  <a:srgbClr val="CC00CC"/>
                </a:solidFill>
              </a:rPr>
              <a:t>Prof. Brian L. Evans</a:t>
            </a:r>
          </a:p>
          <a:p>
            <a:pPr>
              <a:spcBef>
                <a:spcPct val="20000"/>
              </a:spcBef>
            </a:pPr>
            <a:r>
              <a:rPr lang="en-US" altLang="en-US" sz="2800" b="1">
                <a:solidFill>
                  <a:srgbClr val="CC00CC"/>
                </a:solidFill>
              </a:rPr>
              <a:t>Dept. of Electrical and Computer Engineering</a:t>
            </a:r>
          </a:p>
          <a:p>
            <a:pPr>
              <a:spcBef>
                <a:spcPct val="20000"/>
              </a:spcBef>
            </a:pPr>
            <a:r>
              <a:rPr lang="en-US" altLang="en-US" sz="2800" b="1">
                <a:solidFill>
                  <a:srgbClr val="CC00CC"/>
                </a:solidFill>
              </a:rPr>
              <a:t>The University of Texas at Austin</a:t>
            </a:r>
          </a:p>
        </p:txBody>
      </p:sp>
      <p:sp>
        <p:nvSpPr>
          <p:cNvPr id="4" name="Text Box 18">
            <a:extLst>
              <a:ext uri="{FF2B5EF4-FFF2-40B4-BE49-F238E27FC236}">
                <a16:creationId xmlns:a16="http://schemas.microsoft.com/office/drawing/2014/main" id="{248F2894-33D1-4745-A32C-5FEC2F2B5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838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i="1" dirty="0"/>
              <a:t>ECE 445S Real-Time Digital Signal Processing Lab    Spring 2025</a:t>
            </a:r>
            <a:endParaRPr lang="en-US" dirty="0"/>
          </a:p>
        </p:txBody>
      </p:sp>
      <p:sp>
        <p:nvSpPr>
          <p:cNvPr id="5" name="Text Box 20">
            <a:extLst>
              <a:ext uri="{FF2B5EF4-FFF2-40B4-BE49-F238E27FC236}">
                <a16:creationId xmlns:a16="http://schemas.microsoft.com/office/drawing/2014/main" id="{1A1217B9-02F6-6E4B-94EE-F808CBE85F4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5943600"/>
            <a:ext cx="9144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2000" i="1">
                <a:solidFill>
                  <a:srgbClr val="CC00CC"/>
                </a:solidFill>
              </a:rPr>
              <a:t>Lecture 5                     http://www.ece.utexas.edu/~bevans/courses/realtime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58788" y="1905000"/>
            <a:ext cx="8226425" cy="685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C34355E3-9B1C-0B40-BE19-86CBF1A0DBE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E0A9AC4B-BB7F-7844-894A-A76632D6D1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DA271762-87DD-5143-ACE8-8206FB7F48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 </a:t>
            </a:r>
            <a:fld id="{8605129C-5A1A-A846-8D07-469094C83D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4202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4C04102-F165-4F4D-8ED3-D7CC2B0D1D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59194D7-A482-3344-9BAF-F4EB3827263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365071B-C735-EA4E-A1BD-60472166AB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5 - </a:t>
            </a:r>
            <a:fld id="{B5F81D95-99FC-D74F-AE2B-545F480BBE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8670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207645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769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1544C67-0083-D54F-A9EF-99D4B78185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E264DEC-95CB-8941-A450-31212F3757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475CBBC-8D27-014C-A3D9-1E48DCE21C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5 - </a:t>
            </a:r>
            <a:fld id="{53F55E5F-17E0-1C4F-9D9D-D3912BC3D8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8008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407670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86300" y="1447800"/>
            <a:ext cx="4076700" cy="4648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F7EA6-CEC3-6E4E-BE92-71E6642BED1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3ADB-593D-9D44-AF93-584C444A82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4A67AD-0BB0-C647-84E9-D9762569F2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5 - </a:t>
            </a:r>
            <a:fld id="{0D3C6D4E-1A1B-8243-B2F8-7934314346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9583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B41AC2C-9F08-CD4A-9942-DECB70F71A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B0E112B-18B1-D54C-8F6C-4A1175260E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B5C41C7-3731-3345-BE6A-B90ED9AD261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5 - </a:t>
            </a:r>
            <a:fld id="{185CC609-953C-C248-8C8C-11F90A038C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8227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6879EFA-4325-0641-8E41-850F88B8BB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6CC11F9-7DA7-914E-BFB2-A0432B92F4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79C2327-4481-4645-A261-116994572E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5 - </a:t>
            </a:r>
            <a:fld id="{EF791B17-3B9F-C646-A222-1AECF40B6E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120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1A8F2E-955C-E347-8B18-DA0E68CBB7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9FC9C0-6B6C-1445-BECA-CD56BAA5CE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F46F7A-0AC0-B74D-A35A-65668EB60F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5 - </a:t>
            </a:r>
            <a:fld id="{D7FCED8B-26CE-3F49-BD6B-F6ECE4AD51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306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BCCF66E-3AFB-5446-A6EB-78B1BE28E7D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917B8C0-3BDB-5741-B696-66DED2AD6B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018ECB1-C7BC-7343-906F-CF38862553A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5 - </a:t>
            </a:r>
            <a:fld id="{251B5119-0BE7-D846-836D-200138A749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2390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025A8B8-7C38-1443-9CA3-23E8DC0B3A2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F39666C-C0BF-EC41-AC7E-E851641144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CDAEBA6-BAB5-964C-A920-A83EC5B95D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5 - </a:t>
            </a:r>
            <a:fld id="{439C125B-827B-0B43-9383-526E3E23CD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658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57B6400-7AC4-5D44-A2B1-E2B0144BD5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23C834B-CEF1-7F4F-97AA-92F5ED703B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191ECDF-AFF5-9041-9C43-FF93906DB3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5 - </a:t>
            </a:r>
            <a:fld id="{C8EFE339-6298-5149-A107-07C3760B1A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4376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623E45-9FF2-3B4F-B966-3669DFFE1D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EDD140-6615-1649-8E3C-99840C5314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CED6D9-C17D-054B-907D-6D94592E9C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5 - </a:t>
            </a:r>
            <a:fld id="{63838944-4960-0B4F-B40C-487693B30E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7575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0737C6-7CE5-454A-B4C8-D00DF7D7CE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524E20-E428-CC40-BDEE-11C6CCD295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2FC6D6-03A3-BA41-BE8A-97CFD7E4743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5 - </a:t>
            </a:r>
            <a:fld id="{0B2699BB-5A66-974D-93AB-8E3AFE1237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973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3570BC4-13CC-544D-AE59-E81B81DA0D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CAAF62E-C4D3-3F4D-818E-BB537EC3C6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305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820481E5-5FAC-594E-805B-5CD8BF2E745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A8DFEA0-96EB-B34F-812B-4B74191DD9B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B54FD65-8B6B-C345-B959-F6EDE042B85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r>
              <a:rPr lang="en-US" altLang="en-US"/>
              <a:t>5 - </a:t>
            </a:r>
            <a:fld id="{69FE9DA5-F4B8-C14E-849B-E8B9329D46E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  <p:sldLayoutId id="214748414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CC00CC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6600FF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5.e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4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oleObject" Target="../embeddings/oleObject16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oleObject" Target="../embeddings/oleObject1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23.emf"/><Relationship Id="rId18" Type="http://schemas.openxmlformats.org/officeDocument/2006/relationships/oleObject" Target="../embeddings/oleObject26.bin"/><Relationship Id="rId3" Type="http://schemas.openxmlformats.org/officeDocument/2006/relationships/image" Target="../media/image18.emf"/><Relationship Id="rId21" Type="http://schemas.openxmlformats.org/officeDocument/2006/relationships/image" Target="../media/image27.emf"/><Relationship Id="rId7" Type="http://schemas.openxmlformats.org/officeDocument/2006/relationships/image" Target="../media/image20.emf"/><Relationship Id="rId12" Type="http://schemas.openxmlformats.org/officeDocument/2006/relationships/oleObject" Target="../embeddings/oleObject23.bin"/><Relationship Id="rId17" Type="http://schemas.openxmlformats.org/officeDocument/2006/relationships/image" Target="../media/image25.emf"/><Relationship Id="rId25" Type="http://schemas.openxmlformats.org/officeDocument/2006/relationships/image" Target="../media/image29.emf"/><Relationship Id="rId2" Type="http://schemas.openxmlformats.org/officeDocument/2006/relationships/oleObject" Target="../embeddings/oleObject18.bin"/><Relationship Id="rId16" Type="http://schemas.openxmlformats.org/officeDocument/2006/relationships/oleObject" Target="../embeddings/oleObject25.bin"/><Relationship Id="rId20" Type="http://schemas.openxmlformats.org/officeDocument/2006/relationships/oleObject" Target="../embeddings/oleObject27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22.emf"/><Relationship Id="rId24" Type="http://schemas.openxmlformats.org/officeDocument/2006/relationships/oleObject" Target="../embeddings/oleObject29.bin"/><Relationship Id="rId5" Type="http://schemas.openxmlformats.org/officeDocument/2006/relationships/image" Target="../media/image19.emf"/><Relationship Id="rId15" Type="http://schemas.openxmlformats.org/officeDocument/2006/relationships/image" Target="../media/image24.emf"/><Relationship Id="rId23" Type="http://schemas.openxmlformats.org/officeDocument/2006/relationships/image" Target="../media/image28.emf"/><Relationship Id="rId10" Type="http://schemas.openxmlformats.org/officeDocument/2006/relationships/oleObject" Target="../embeddings/oleObject22.bin"/><Relationship Id="rId19" Type="http://schemas.openxmlformats.org/officeDocument/2006/relationships/image" Target="../media/image26.emf"/><Relationship Id="rId4" Type="http://schemas.openxmlformats.org/officeDocument/2006/relationships/oleObject" Target="../embeddings/oleObject19.bin"/><Relationship Id="rId9" Type="http://schemas.openxmlformats.org/officeDocument/2006/relationships/image" Target="../media/image21.emf"/><Relationship Id="rId14" Type="http://schemas.openxmlformats.org/officeDocument/2006/relationships/oleObject" Target="../embeddings/oleObject24.bin"/><Relationship Id="rId22" Type="http://schemas.openxmlformats.org/officeDocument/2006/relationships/oleObject" Target="../embeddings/oleObject28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19.emf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2.emf"/><Relationship Id="rId2" Type="http://schemas.openxmlformats.org/officeDocument/2006/relationships/oleObject" Target="../embeddings/oleObject30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31.emf"/><Relationship Id="rId4" Type="http://schemas.openxmlformats.org/officeDocument/2006/relationships/oleObject" Target="../embeddings/oleObject31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38.emf"/><Relationship Id="rId18" Type="http://schemas.openxmlformats.org/officeDocument/2006/relationships/oleObject" Target="../embeddings/oleObject41.bin"/><Relationship Id="rId26" Type="http://schemas.openxmlformats.org/officeDocument/2006/relationships/oleObject" Target="../embeddings/oleObject45.bin"/><Relationship Id="rId3" Type="http://schemas.openxmlformats.org/officeDocument/2006/relationships/image" Target="../media/image33.emf"/><Relationship Id="rId21" Type="http://schemas.openxmlformats.org/officeDocument/2006/relationships/image" Target="../media/image42.emf"/><Relationship Id="rId7" Type="http://schemas.openxmlformats.org/officeDocument/2006/relationships/image" Target="../media/image35.emf"/><Relationship Id="rId12" Type="http://schemas.openxmlformats.org/officeDocument/2006/relationships/oleObject" Target="../embeddings/oleObject38.bin"/><Relationship Id="rId17" Type="http://schemas.openxmlformats.org/officeDocument/2006/relationships/image" Target="../media/image40.emf"/><Relationship Id="rId25" Type="http://schemas.openxmlformats.org/officeDocument/2006/relationships/image" Target="../media/image44.emf"/><Relationship Id="rId2" Type="http://schemas.openxmlformats.org/officeDocument/2006/relationships/oleObject" Target="../embeddings/oleObject33.bin"/><Relationship Id="rId16" Type="http://schemas.openxmlformats.org/officeDocument/2006/relationships/oleObject" Target="../embeddings/oleObject40.bin"/><Relationship Id="rId20" Type="http://schemas.openxmlformats.org/officeDocument/2006/relationships/oleObject" Target="../embeddings/oleObject4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37.emf"/><Relationship Id="rId24" Type="http://schemas.openxmlformats.org/officeDocument/2006/relationships/oleObject" Target="../embeddings/oleObject44.bin"/><Relationship Id="rId5" Type="http://schemas.openxmlformats.org/officeDocument/2006/relationships/image" Target="../media/image34.emf"/><Relationship Id="rId15" Type="http://schemas.openxmlformats.org/officeDocument/2006/relationships/image" Target="../media/image39.emf"/><Relationship Id="rId23" Type="http://schemas.openxmlformats.org/officeDocument/2006/relationships/image" Target="../media/image43.emf"/><Relationship Id="rId10" Type="http://schemas.openxmlformats.org/officeDocument/2006/relationships/oleObject" Target="../embeddings/oleObject37.bin"/><Relationship Id="rId19" Type="http://schemas.openxmlformats.org/officeDocument/2006/relationships/image" Target="../media/image41.emf"/><Relationship Id="rId4" Type="http://schemas.openxmlformats.org/officeDocument/2006/relationships/oleObject" Target="../embeddings/oleObject34.bin"/><Relationship Id="rId9" Type="http://schemas.openxmlformats.org/officeDocument/2006/relationships/image" Target="../media/image36.emf"/><Relationship Id="rId14" Type="http://schemas.openxmlformats.org/officeDocument/2006/relationships/oleObject" Target="../embeddings/oleObject39.bin"/><Relationship Id="rId22" Type="http://schemas.openxmlformats.org/officeDocument/2006/relationships/oleObject" Target="../embeddings/oleObject43.bin"/><Relationship Id="rId27" Type="http://schemas.openxmlformats.org/officeDocument/2006/relationships/image" Target="../media/image4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oleObject" Target="../embeddings/oleObject46.bin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13" Type="http://schemas.openxmlformats.org/officeDocument/2006/relationships/image" Target="../media/image52.emf"/><Relationship Id="rId3" Type="http://schemas.openxmlformats.org/officeDocument/2006/relationships/image" Target="../media/image47.emf"/><Relationship Id="rId7" Type="http://schemas.openxmlformats.org/officeDocument/2006/relationships/image" Target="../media/image49.emf"/><Relationship Id="rId12" Type="http://schemas.openxmlformats.org/officeDocument/2006/relationships/oleObject" Target="../embeddings/oleObject52.bin"/><Relationship Id="rId2" Type="http://schemas.openxmlformats.org/officeDocument/2006/relationships/oleObject" Target="../embeddings/oleObject47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49.bin"/><Relationship Id="rId11" Type="http://schemas.openxmlformats.org/officeDocument/2006/relationships/image" Target="../media/image51.emf"/><Relationship Id="rId5" Type="http://schemas.openxmlformats.org/officeDocument/2006/relationships/image" Target="../media/image48.emf"/><Relationship Id="rId10" Type="http://schemas.openxmlformats.org/officeDocument/2006/relationships/oleObject" Target="../embeddings/oleObject51.bin"/><Relationship Id="rId4" Type="http://schemas.openxmlformats.org/officeDocument/2006/relationships/oleObject" Target="../embeddings/oleObject48.bin"/><Relationship Id="rId9" Type="http://schemas.openxmlformats.org/officeDocument/2006/relationships/image" Target="../media/image5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13" Type="http://schemas.openxmlformats.org/officeDocument/2006/relationships/image" Target="../media/image58.emf"/><Relationship Id="rId3" Type="http://schemas.openxmlformats.org/officeDocument/2006/relationships/image" Target="../media/image53.emf"/><Relationship Id="rId7" Type="http://schemas.openxmlformats.org/officeDocument/2006/relationships/image" Target="../media/image55.emf"/><Relationship Id="rId12" Type="http://schemas.openxmlformats.org/officeDocument/2006/relationships/oleObject" Target="../embeddings/oleObject58.bin"/><Relationship Id="rId17" Type="http://schemas.openxmlformats.org/officeDocument/2006/relationships/image" Target="../media/image60.emf"/><Relationship Id="rId2" Type="http://schemas.openxmlformats.org/officeDocument/2006/relationships/oleObject" Target="../embeddings/oleObject53.bin"/><Relationship Id="rId16" Type="http://schemas.openxmlformats.org/officeDocument/2006/relationships/oleObject" Target="../embeddings/oleObject60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55.bin"/><Relationship Id="rId11" Type="http://schemas.openxmlformats.org/officeDocument/2006/relationships/image" Target="../media/image57.emf"/><Relationship Id="rId5" Type="http://schemas.openxmlformats.org/officeDocument/2006/relationships/image" Target="../media/image54.emf"/><Relationship Id="rId15" Type="http://schemas.openxmlformats.org/officeDocument/2006/relationships/image" Target="../media/image59.emf"/><Relationship Id="rId10" Type="http://schemas.openxmlformats.org/officeDocument/2006/relationships/oleObject" Target="../embeddings/oleObject57.bin"/><Relationship Id="rId4" Type="http://schemas.openxmlformats.org/officeDocument/2006/relationships/oleObject" Target="../embeddings/oleObject54.bin"/><Relationship Id="rId9" Type="http://schemas.openxmlformats.org/officeDocument/2006/relationships/image" Target="../media/image56.emf"/><Relationship Id="rId14" Type="http://schemas.openxmlformats.org/officeDocument/2006/relationships/oleObject" Target="../embeddings/oleObject59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oleObject" Target="../embeddings/oleObject6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emf"/><Relationship Id="rId4" Type="http://schemas.openxmlformats.org/officeDocument/2006/relationships/oleObject" Target="../embeddings/oleObject62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dspfirst.gatech.edu/chapters/06firfreq/demos/blockd/index.html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oleObject" Target="../embeddings/oleObject23.bin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hyperlink" Target="http://users.ece.utexas.edu/~bevans/courses/realtime/lectures/05_FIR_Filters/ImagePhaseDemo.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sers.ece.utexas.edu/~bevans/courses/realtime/lectures/05_FIR_Filters/Original%20Image.tif" TargetMode="Externa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5.emf"/><Relationship Id="rId12" Type="http://schemas.openxmlformats.org/officeDocument/2006/relationships/oleObject" Target="../embeddings/oleObject8.bin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7.emf"/><Relationship Id="rId5" Type="http://schemas.openxmlformats.org/officeDocument/2006/relationships/image" Target="../media/image4.e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spfirst.gatech.edu/matlab/#cconvdemo" TargetMode="External"/><Relationship Id="rId2" Type="http://schemas.openxmlformats.org/officeDocument/2006/relationships/hyperlink" Target="http://dspfirst.gatech.edu/matlab/#dconvdemo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7">
            <a:extLst>
              <a:ext uri="{FF2B5EF4-FFF2-40B4-BE49-F238E27FC236}">
                <a16:creationId xmlns:a16="http://schemas.microsoft.com/office/drawing/2014/main" id="{5688F8B2-5C1D-0A43-9B9B-0EA0C639416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Finite Impulse Response Filters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Number Placeholder 6">
            <a:extLst>
              <a:ext uri="{FF2B5EF4-FFF2-40B4-BE49-F238E27FC236}">
                <a16:creationId xmlns:a16="http://schemas.microsoft.com/office/drawing/2014/main" id="{F57E69B3-451C-1C41-9227-557C3F1A5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1A550784-57E9-2342-A375-74CB87EC2B8F}" type="slidenum">
              <a:rPr lang="en-US" altLang="en-US" sz="1400"/>
              <a:pPr/>
              <a:t>10</a:t>
            </a:fld>
            <a:endParaRPr lang="en-US" altLang="en-US" sz="1400"/>
          </a:p>
        </p:txBody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8CC7237D-C6DF-7A48-A73E-5393841A73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i="1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Three Common </a:t>
            </a:r>
            <a:r>
              <a:rPr lang="en-US" altLang="en-US" i="1">
                <a:ea typeface="ＭＳ Ｐゴシック" panose="020B0600070205080204" pitchFamily="34" charset="-128"/>
              </a:rPr>
              <a:t>Z</a:t>
            </a:r>
            <a:r>
              <a:rPr lang="en-US" altLang="en-US">
                <a:ea typeface="ＭＳ Ｐゴシック" panose="020B0600070205080204" pitchFamily="34" charset="-128"/>
              </a:rPr>
              <a:t>-transform Pairs</a:t>
            </a:r>
          </a:p>
        </p:txBody>
      </p:sp>
      <p:graphicFrame>
        <p:nvGraphicFramePr>
          <p:cNvPr id="24580" name="Object 4">
            <a:extLst>
              <a:ext uri="{FF2B5EF4-FFF2-40B4-BE49-F238E27FC236}">
                <a16:creationId xmlns:a16="http://schemas.microsoft.com/office/drawing/2014/main" id="{B7871846-4E29-C042-A318-E03B94CAA7A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0600" y="1981200"/>
          <a:ext cx="348297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0317400" imgH="9944100" progId="Equation.3">
                  <p:embed/>
                </p:oleObj>
              </mc:Choice>
              <mc:Fallback>
                <p:oleObj name="Equation" r:id="rId2" imgW="50317400" imgH="99441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981200"/>
                        <a:ext cx="3482975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1" name="Object 5">
            <a:extLst>
              <a:ext uri="{FF2B5EF4-FFF2-40B4-BE49-F238E27FC236}">
                <a16:creationId xmlns:a16="http://schemas.microsoft.com/office/drawing/2014/main" id="{8FD35AF8-CE40-CA46-9D71-AEF6385E115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400" y="4064000"/>
          <a:ext cx="424973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1442600" imgH="9944100" progId="Equation.3">
                  <p:embed/>
                </p:oleObj>
              </mc:Choice>
              <mc:Fallback>
                <p:oleObj name="Equation" r:id="rId4" imgW="61442600" imgH="99441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064000"/>
                        <a:ext cx="4249738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6">
            <a:extLst>
              <a:ext uri="{FF2B5EF4-FFF2-40B4-BE49-F238E27FC236}">
                <a16:creationId xmlns:a16="http://schemas.microsoft.com/office/drawing/2014/main" id="{1A83C4AC-1443-BC40-9EFE-9D8B7CD4BD8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94325" y="1909763"/>
          <a:ext cx="2676525" cy="2433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8620700" imgH="35102800" progId="Equation.3">
                  <p:embed/>
                </p:oleObj>
              </mc:Choice>
              <mc:Fallback>
                <p:oleObj name="Equation" r:id="rId6" imgW="38620700" imgH="35102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4325" y="1909763"/>
                        <a:ext cx="2676525" cy="2433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4" name="Text Box 10">
            <a:extLst>
              <a:ext uri="{FF2B5EF4-FFF2-40B4-BE49-F238E27FC236}">
                <a16:creationId xmlns:a16="http://schemas.microsoft.com/office/drawing/2014/main" id="{2DF9C899-D755-9D48-94CC-327AC1E1F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248400"/>
            <a:ext cx="3810000" cy="406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000" b="1" dirty="0">
                <a:latin typeface="Arial" panose="020B0604020202020204" pitchFamily="34" charset="0"/>
              </a:rPr>
              <a:t>Finite extent sequences</a:t>
            </a:r>
          </a:p>
        </p:txBody>
      </p:sp>
      <p:sp>
        <p:nvSpPr>
          <p:cNvPr id="24585" name="Text Box 11">
            <a:extLst>
              <a:ext uri="{FF2B5EF4-FFF2-40B4-BE49-F238E27FC236}">
                <a16:creationId xmlns:a16="http://schemas.microsoft.com/office/drawing/2014/main" id="{81BD7055-428E-8C43-8377-BB59D4BBF8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6248400"/>
            <a:ext cx="3810000" cy="406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000" b="1">
                <a:latin typeface="Arial" panose="020B0604020202020204" pitchFamily="34" charset="0"/>
              </a:rPr>
              <a:t>Infinite extent sequence</a:t>
            </a:r>
          </a:p>
        </p:txBody>
      </p:sp>
      <p:sp>
        <p:nvSpPr>
          <p:cNvPr id="2" name="Text Box 12">
            <a:extLst>
              <a:ext uri="{FF2B5EF4-FFF2-40B4-BE49-F238E27FC236}">
                <a16:creationId xmlns:a16="http://schemas.microsoft.com/office/drawing/2014/main" id="{E4AE4A1E-3550-2D49-813B-A2A860DE7E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76200"/>
            <a:ext cx="220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i="1"/>
              <a:t>Review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B84475A3-01C1-6D4B-9412-564B9062C6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667000"/>
            <a:ext cx="43973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100000"/>
              </a:spcBef>
            </a:pPr>
            <a:r>
              <a:rPr lang="en-US" altLang="en-US"/>
              <a:t>Region of convergence: entire </a:t>
            </a:r>
            <a:r>
              <a:rPr lang="en-US" altLang="en-US" i="1"/>
              <a:t>z</a:t>
            </a:r>
            <a:r>
              <a:rPr lang="en-US" altLang="en-US"/>
              <a:t>-plane</a:t>
            </a:r>
            <a:endParaRPr lang="en-US" altLang="en-US" sz="200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40D054D1-388C-1849-A0BA-A72A4F9DF4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505200"/>
            <a:ext cx="43973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800" b="1" i="1">
                <a:solidFill>
                  <a:srgbClr val="CC00CC"/>
                </a:solidFill>
              </a:rPr>
              <a:t>h</a:t>
            </a:r>
            <a:r>
              <a:rPr lang="en-US" altLang="en-US" sz="2800" b="1">
                <a:solidFill>
                  <a:srgbClr val="CC00CC"/>
                </a:solidFill>
              </a:rPr>
              <a:t>[</a:t>
            </a:r>
            <a:r>
              <a:rPr lang="en-US" altLang="en-US" sz="2800" b="1" i="1">
                <a:solidFill>
                  <a:srgbClr val="CC00CC"/>
                </a:solidFill>
              </a:rPr>
              <a:t>n</a:t>
            </a:r>
            <a:r>
              <a:rPr lang="en-US" altLang="en-US" sz="2800" b="1">
                <a:solidFill>
                  <a:srgbClr val="CC00CC"/>
                </a:solidFill>
              </a:rPr>
              <a:t>] = </a:t>
            </a:r>
            <a:r>
              <a:rPr lang="en-US" altLang="en-US" sz="2800" b="1" i="1">
                <a:solidFill>
                  <a:srgbClr val="CC00CC"/>
                </a:solidFill>
                <a:latin typeface="Symbol" pitchFamily="2" charset="2"/>
              </a:rPr>
              <a:t>d</a:t>
            </a:r>
            <a:r>
              <a:rPr lang="en-US" altLang="en-US" sz="2800" b="1">
                <a:solidFill>
                  <a:srgbClr val="CC00CC"/>
                </a:solidFill>
              </a:rPr>
              <a:t>[</a:t>
            </a:r>
            <a:r>
              <a:rPr lang="en-US" altLang="en-US" sz="2800" b="1" i="1">
                <a:solidFill>
                  <a:srgbClr val="CC00CC"/>
                </a:solidFill>
              </a:rPr>
              <a:t>n-1</a:t>
            </a:r>
            <a:r>
              <a:rPr lang="en-US" altLang="en-US" sz="2800" b="1">
                <a:solidFill>
                  <a:srgbClr val="CC00CC"/>
                </a:solidFill>
              </a:rPr>
              <a:t>]</a:t>
            </a:r>
            <a:endParaRPr lang="en-US" altLang="en-US" b="1">
              <a:solidFill>
                <a:srgbClr val="CC00CC"/>
              </a:solidFill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ED6092D6-95C9-2E4B-826E-270C0FC465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762500"/>
            <a:ext cx="439737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70000"/>
              </a:spcBef>
            </a:pPr>
            <a:r>
              <a:rPr lang="en-US" altLang="en-US"/>
              <a:t>Region of convergence: entire </a:t>
            </a:r>
            <a:r>
              <a:rPr lang="en-US" altLang="en-US" i="1"/>
              <a:t>z</a:t>
            </a:r>
            <a:r>
              <a:rPr lang="en-US" altLang="en-US"/>
              <a:t>-plane except </a:t>
            </a:r>
            <a:r>
              <a:rPr lang="en-US" altLang="en-US" i="1"/>
              <a:t>z</a:t>
            </a:r>
            <a:r>
              <a:rPr lang="en-US" altLang="en-US"/>
              <a:t> = 0</a:t>
            </a: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7F98ED54-E34D-0F41-B4A9-5E96A96C6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388" y="5562600"/>
            <a:ext cx="4397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 i="1"/>
              <a:t>h</a:t>
            </a:r>
            <a:r>
              <a:rPr lang="en-US" altLang="en-US"/>
              <a:t>[</a:t>
            </a:r>
            <a:r>
              <a:rPr lang="en-US" altLang="en-US" i="1"/>
              <a:t>n</a:t>
            </a:r>
            <a:r>
              <a:rPr lang="en-US" altLang="en-US"/>
              <a:t>-1] </a:t>
            </a:r>
            <a:r>
              <a:rPr lang="en-US" altLang="en-US">
                <a:sym typeface="Symbol" pitchFamily="2" charset="2"/>
              </a:rPr>
              <a:t> </a:t>
            </a:r>
            <a:r>
              <a:rPr lang="en-US" altLang="en-US" i="1">
                <a:sym typeface="Symbol" pitchFamily="2" charset="2"/>
              </a:rPr>
              <a:t>z</a:t>
            </a:r>
            <a:r>
              <a:rPr lang="en-US" altLang="en-US" baseline="30000">
                <a:sym typeface="Symbol" pitchFamily="2" charset="2"/>
              </a:rPr>
              <a:t>-1 </a:t>
            </a:r>
            <a:r>
              <a:rPr lang="en-US" altLang="en-US" i="1">
                <a:sym typeface="Symbol" pitchFamily="2" charset="2"/>
              </a:rPr>
              <a:t>H</a:t>
            </a:r>
            <a:r>
              <a:rPr lang="en-US" altLang="en-US">
                <a:sym typeface="Symbol" pitchFamily="2" charset="2"/>
              </a:rPr>
              <a:t>(</a:t>
            </a:r>
            <a:r>
              <a:rPr lang="en-US" altLang="en-US" i="1">
                <a:sym typeface="Symbol" pitchFamily="2" charset="2"/>
              </a:rPr>
              <a:t>z</a:t>
            </a:r>
            <a:r>
              <a:rPr lang="en-US" altLang="en-US">
                <a:sym typeface="Symbol" pitchFamily="2" charset="2"/>
              </a:rPr>
              <a:t>)</a:t>
            </a:r>
            <a:endParaRPr lang="en-US" altLang="en-US" sz="2000"/>
          </a:p>
        </p:txBody>
      </p:sp>
      <p:sp>
        <p:nvSpPr>
          <p:cNvPr id="16" name="Rectangle 7">
            <a:extLst>
              <a:ext uri="{FF2B5EF4-FFF2-40B4-BE49-F238E27FC236}">
                <a16:creationId xmlns:a16="http://schemas.microsoft.com/office/drawing/2014/main" id="{30C893A2-63D1-ED40-AC20-845862791B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4343400"/>
            <a:ext cx="396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100000"/>
              </a:spcBef>
            </a:pPr>
            <a:r>
              <a:rPr lang="en-US" altLang="en-US"/>
              <a:t>Region of convergence for summation: |</a:t>
            </a:r>
            <a:r>
              <a:rPr lang="en-US" altLang="en-US" i="1"/>
              <a:t>z</a:t>
            </a:r>
            <a:r>
              <a:rPr lang="en-US" altLang="en-US"/>
              <a:t>| &gt; |</a:t>
            </a:r>
            <a:r>
              <a:rPr lang="en-US" altLang="en-US" i="1"/>
              <a:t>a</a:t>
            </a:r>
            <a:r>
              <a:rPr lang="en-US" altLang="en-US"/>
              <a:t>|</a:t>
            </a:r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3C1381CE-C231-0540-B4D5-1096AB0B3A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5105400"/>
            <a:ext cx="396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 dirty="0"/>
              <a:t>|</a:t>
            </a:r>
            <a:r>
              <a:rPr lang="en-US" altLang="en-US" i="1" dirty="0"/>
              <a:t>z</a:t>
            </a:r>
            <a:r>
              <a:rPr lang="en-US" altLang="en-US" dirty="0"/>
              <a:t>| &gt; |</a:t>
            </a:r>
            <a:r>
              <a:rPr lang="en-US" altLang="en-US" i="1" dirty="0"/>
              <a:t>a</a:t>
            </a:r>
            <a:r>
              <a:rPr lang="en-US" altLang="en-US" dirty="0"/>
              <a:t>| is the complement of a disk (</a:t>
            </a:r>
            <a:r>
              <a:rPr lang="en-US" altLang="en-US" i="1" dirty="0"/>
              <a:t>see next slide</a:t>
            </a:r>
            <a:r>
              <a:rPr lang="en-US" altLang="en-US" dirty="0"/>
              <a:t>)</a:t>
            </a:r>
            <a:endParaRPr lang="en-US" altLang="en-US" sz="2000" dirty="0"/>
          </a:p>
        </p:txBody>
      </p:sp>
      <p:sp>
        <p:nvSpPr>
          <p:cNvPr id="18" name="Rectangle 3">
            <a:extLst>
              <a:ext uri="{FF2B5EF4-FFF2-40B4-BE49-F238E27FC236}">
                <a16:creationId xmlns:a16="http://schemas.microsoft.com/office/drawing/2014/main" id="{EB5C2672-044E-5E4B-941B-E89EDB11E2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1447800"/>
            <a:ext cx="3124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800" b="1" i="1">
                <a:solidFill>
                  <a:srgbClr val="CC00CC"/>
                </a:solidFill>
              </a:rPr>
              <a:t>h</a:t>
            </a:r>
            <a:r>
              <a:rPr lang="en-US" altLang="en-US" sz="2800" b="1">
                <a:solidFill>
                  <a:srgbClr val="CC00CC"/>
                </a:solidFill>
              </a:rPr>
              <a:t>[</a:t>
            </a:r>
            <a:r>
              <a:rPr lang="en-US" altLang="en-US" sz="2800" b="1" i="1">
                <a:solidFill>
                  <a:srgbClr val="CC00CC"/>
                </a:solidFill>
              </a:rPr>
              <a:t>n</a:t>
            </a:r>
            <a:r>
              <a:rPr lang="en-US" altLang="en-US" sz="2800" b="1">
                <a:solidFill>
                  <a:srgbClr val="CC00CC"/>
                </a:solidFill>
              </a:rPr>
              <a:t>] = </a:t>
            </a:r>
            <a:r>
              <a:rPr lang="en-US" altLang="en-US" sz="2800" b="1" i="1">
                <a:solidFill>
                  <a:srgbClr val="CC00CC"/>
                </a:solidFill>
              </a:rPr>
              <a:t>a</a:t>
            </a:r>
            <a:r>
              <a:rPr lang="en-US" altLang="en-US" sz="2800" b="1" i="1" baseline="30000">
                <a:solidFill>
                  <a:srgbClr val="CC00CC"/>
                </a:solidFill>
              </a:rPr>
              <a:t>n </a:t>
            </a:r>
            <a:r>
              <a:rPr lang="en-US" altLang="en-US" sz="2800" b="1" i="1">
                <a:solidFill>
                  <a:srgbClr val="CC00CC"/>
                </a:solidFill>
              </a:rPr>
              <a:t>u</a:t>
            </a:r>
            <a:r>
              <a:rPr lang="en-US" altLang="en-US" sz="2800" b="1">
                <a:solidFill>
                  <a:srgbClr val="CC00CC"/>
                </a:solidFill>
              </a:rPr>
              <a:t>[</a:t>
            </a:r>
            <a:r>
              <a:rPr lang="en-US" altLang="en-US" sz="2800" b="1" i="1">
                <a:solidFill>
                  <a:srgbClr val="CC00CC"/>
                </a:solidFill>
              </a:rPr>
              <a:t>n</a:t>
            </a:r>
            <a:r>
              <a:rPr lang="en-US" altLang="en-US" sz="2800" b="1">
                <a:solidFill>
                  <a:srgbClr val="CC00CC"/>
                </a:solidFill>
              </a:rPr>
              <a:t>]</a:t>
            </a: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2B00F005-D3DB-C049-89C1-5FD144B08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447800"/>
            <a:ext cx="4397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800" b="1" i="1">
                <a:solidFill>
                  <a:srgbClr val="CC00CC"/>
                </a:solidFill>
              </a:rPr>
              <a:t>h</a:t>
            </a:r>
            <a:r>
              <a:rPr lang="en-US" altLang="en-US" sz="2800" b="1">
                <a:solidFill>
                  <a:srgbClr val="CC00CC"/>
                </a:solidFill>
              </a:rPr>
              <a:t>[</a:t>
            </a:r>
            <a:r>
              <a:rPr lang="en-US" altLang="en-US" sz="2800" b="1" i="1">
                <a:solidFill>
                  <a:srgbClr val="CC00CC"/>
                </a:solidFill>
              </a:rPr>
              <a:t>n</a:t>
            </a:r>
            <a:r>
              <a:rPr lang="en-US" altLang="en-US" sz="2800" b="1">
                <a:solidFill>
                  <a:srgbClr val="CC00CC"/>
                </a:solidFill>
              </a:rPr>
              <a:t>] = </a:t>
            </a:r>
            <a:r>
              <a:rPr lang="en-US" altLang="en-US" sz="2800" b="1" i="1">
                <a:solidFill>
                  <a:srgbClr val="CC00CC"/>
                </a:solidFill>
                <a:latin typeface="Symbol" pitchFamily="2" charset="2"/>
              </a:rPr>
              <a:t>d</a:t>
            </a:r>
            <a:r>
              <a:rPr lang="en-US" altLang="en-US" sz="2800" b="1">
                <a:solidFill>
                  <a:srgbClr val="CC00CC"/>
                </a:solidFill>
              </a:rPr>
              <a:t>[</a:t>
            </a:r>
            <a:r>
              <a:rPr lang="en-US" altLang="en-US" sz="2800" b="1" i="1">
                <a:solidFill>
                  <a:srgbClr val="CC00CC"/>
                </a:solidFill>
              </a:rPr>
              <a:t>n</a:t>
            </a:r>
            <a:r>
              <a:rPr lang="en-US" altLang="en-US" sz="2800" b="1">
                <a:solidFill>
                  <a:srgbClr val="CC00CC"/>
                </a:solidFill>
              </a:rPr>
              <a:t>]</a:t>
            </a:r>
            <a:endParaRPr lang="en-US" altLang="en-US" b="1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 animBg="1"/>
      <p:bldP spid="24585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Number Placeholder 6">
            <a:extLst>
              <a:ext uri="{FF2B5EF4-FFF2-40B4-BE49-F238E27FC236}">
                <a16:creationId xmlns:a16="http://schemas.microsoft.com/office/drawing/2014/main" id="{301245FC-7EC1-C54F-AB49-DBA69B220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A9578A67-89B7-8441-8671-230817EE7852}" type="slidenum">
              <a:rPr lang="en-US" altLang="en-US" sz="1400"/>
              <a:pPr/>
              <a:t>11</a:t>
            </a:fld>
            <a:endParaRPr lang="en-US" altLang="en-US" sz="1400"/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538C3789-BF11-3945-8AFC-0A4488DAA4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Region of Convergence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1401B3EE-DD4B-454A-A4C8-079DE41043A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4071938" cy="1219200"/>
          </a:xfrm>
        </p:spPr>
        <p:txBody>
          <a:bodyPr/>
          <a:lstStyle/>
          <a:p>
            <a:r>
              <a:rPr lang="en-US" altLang="en-US" sz="2400">
                <a:ea typeface="ＭＳ Ｐゴシック" panose="020B0600070205080204" pitchFamily="34" charset="-128"/>
              </a:rPr>
              <a:t>Region of the complex </a:t>
            </a:r>
            <a:r>
              <a:rPr lang="en-US" altLang="en-US" sz="2400" i="1">
                <a:ea typeface="ＭＳ Ｐゴシック" panose="020B0600070205080204" pitchFamily="34" charset="-128"/>
              </a:rPr>
              <a:t>z</a:t>
            </a:r>
            <a:r>
              <a:rPr lang="en-US" altLang="en-US" sz="2400">
                <a:ea typeface="ＭＳ Ｐゴシック" panose="020B0600070205080204" pitchFamily="34" charset="-128"/>
              </a:rPr>
              <a:t>-plane for which forward </a:t>
            </a:r>
            <a:r>
              <a:rPr lang="en-US" altLang="en-US" sz="2400" i="1">
                <a:ea typeface="ＭＳ Ｐゴシック" panose="020B0600070205080204" pitchFamily="34" charset="-128"/>
              </a:rPr>
              <a:t>z</a:t>
            </a:r>
            <a:r>
              <a:rPr lang="en-US" altLang="en-US" sz="2400">
                <a:ea typeface="ＭＳ Ｐゴシック" panose="020B0600070205080204" pitchFamily="34" charset="-128"/>
              </a:rPr>
              <a:t>-transform converges</a:t>
            </a:r>
          </a:p>
          <a:p>
            <a:endParaRPr lang="en-US" altLang="en-US" sz="2400">
              <a:ea typeface="ＭＳ Ｐゴシック" panose="020B0600070205080204" pitchFamily="34" charset="-128"/>
            </a:endParaRPr>
          </a:p>
        </p:txBody>
      </p:sp>
      <p:grpSp>
        <p:nvGrpSpPr>
          <p:cNvPr id="25604" name="Group 4">
            <a:extLst>
              <a:ext uri="{FF2B5EF4-FFF2-40B4-BE49-F238E27FC236}">
                <a16:creationId xmlns:a16="http://schemas.microsoft.com/office/drawing/2014/main" id="{61042A11-E226-5A4F-9D79-606D53D9A82E}"/>
              </a:ext>
            </a:extLst>
          </p:cNvPr>
          <p:cNvGrpSpPr>
            <a:grpSpLocks/>
          </p:cNvGrpSpPr>
          <p:nvPr/>
        </p:nvGrpSpPr>
        <p:grpSpPr bwMode="auto">
          <a:xfrm>
            <a:off x="914400" y="2667000"/>
            <a:ext cx="3276600" cy="1828800"/>
            <a:chOff x="576" y="1824"/>
            <a:chExt cx="2064" cy="1152"/>
          </a:xfrm>
        </p:grpSpPr>
        <p:sp>
          <p:nvSpPr>
            <p:cNvPr id="25632" name="Rectangle 5">
              <a:extLst>
                <a:ext uri="{FF2B5EF4-FFF2-40B4-BE49-F238E27FC236}">
                  <a16:creationId xmlns:a16="http://schemas.microsoft.com/office/drawing/2014/main" id="{233EB4D8-CF8D-0641-8C48-6830C7EA4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" y="2016"/>
              <a:ext cx="1056" cy="86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33" name="Line 6">
              <a:extLst>
                <a:ext uri="{FF2B5EF4-FFF2-40B4-BE49-F238E27FC236}">
                  <a16:creationId xmlns:a16="http://schemas.microsoft.com/office/drawing/2014/main" id="{7FCA3ACB-0DF2-FC42-AD6D-778E7A65FC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2592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4" name="Line 7">
              <a:extLst>
                <a:ext uri="{FF2B5EF4-FFF2-40B4-BE49-F238E27FC236}">
                  <a16:creationId xmlns:a16="http://schemas.microsoft.com/office/drawing/2014/main" id="{3501F317-7425-C441-9D59-5E4CDF8451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0" y="1920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5" name="Text Box 8">
              <a:extLst>
                <a:ext uri="{FF2B5EF4-FFF2-40B4-BE49-F238E27FC236}">
                  <a16:creationId xmlns:a16="http://schemas.microsoft.com/office/drawing/2014/main" id="{21B62638-67DB-8D43-873E-B0E116E58C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0" y="1824"/>
              <a:ext cx="43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1400"/>
                <a:t>Im{</a:t>
              </a:r>
              <a:r>
                <a:rPr lang="en-US" altLang="en-US" sz="1400" i="1"/>
                <a:t>z</a:t>
              </a:r>
              <a:r>
                <a:rPr lang="en-US" altLang="en-US" sz="1400"/>
                <a:t>}</a:t>
              </a:r>
            </a:p>
          </p:txBody>
        </p:sp>
        <p:sp>
          <p:nvSpPr>
            <p:cNvPr id="25636" name="Text Box 9">
              <a:extLst>
                <a:ext uri="{FF2B5EF4-FFF2-40B4-BE49-F238E27FC236}">
                  <a16:creationId xmlns:a16="http://schemas.microsoft.com/office/drawing/2014/main" id="{2CA2A9D7-BCE5-3247-B3C9-8AEAC261AC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2400"/>
              <a:ext cx="43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1400"/>
                <a:t>Re{</a:t>
              </a:r>
              <a:r>
                <a:rPr lang="en-US" altLang="en-US" sz="1400" i="1"/>
                <a:t>z</a:t>
              </a:r>
              <a:r>
                <a:rPr lang="en-US" altLang="en-US" sz="1400"/>
                <a:t>}</a:t>
              </a:r>
            </a:p>
          </p:txBody>
        </p:sp>
        <p:sp>
          <p:nvSpPr>
            <p:cNvPr id="25637" name="Text Box 10">
              <a:extLst>
                <a:ext uri="{FF2B5EF4-FFF2-40B4-BE49-F238E27FC236}">
                  <a16:creationId xmlns:a16="http://schemas.microsoft.com/office/drawing/2014/main" id="{CBE44713-0706-134D-952A-F68D90658F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" y="2198"/>
              <a:ext cx="57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 b="1"/>
                <a:t>Entire plane</a:t>
              </a:r>
            </a:p>
          </p:txBody>
        </p:sp>
      </p:grpSp>
      <p:grpSp>
        <p:nvGrpSpPr>
          <p:cNvPr id="25605" name="Group 11">
            <a:extLst>
              <a:ext uri="{FF2B5EF4-FFF2-40B4-BE49-F238E27FC236}">
                <a16:creationId xmlns:a16="http://schemas.microsoft.com/office/drawing/2014/main" id="{9E3C7152-CCD6-9343-9971-FD61D791ACA3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4495800"/>
            <a:ext cx="3962400" cy="1828800"/>
            <a:chOff x="144" y="2976"/>
            <a:chExt cx="2496" cy="1152"/>
          </a:xfrm>
        </p:grpSpPr>
        <p:sp>
          <p:nvSpPr>
            <p:cNvPr id="25625" name="Rectangle 12">
              <a:extLst>
                <a:ext uri="{FF2B5EF4-FFF2-40B4-BE49-F238E27FC236}">
                  <a16:creationId xmlns:a16="http://schemas.microsoft.com/office/drawing/2014/main" id="{2830E7D0-5B66-114C-834C-828D77652C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" y="3168"/>
              <a:ext cx="1056" cy="86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26" name="Oval 13">
              <a:extLst>
                <a:ext uri="{FF2B5EF4-FFF2-40B4-BE49-F238E27FC236}">
                  <a16:creationId xmlns:a16="http://schemas.microsoft.com/office/drawing/2014/main" id="{AA02CC49-657B-5B4C-B287-1AF7F7852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0" y="3504"/>
              <a:ext cx="480" cy="480"/>
            </a:xfrm>
            <a:prstGeom prst="ellipse">
              <a:avLst/>
            </a:prstGeom>
            <a:solidFill>
              <a:srgbClr val="FF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27" name="Line 14">
              <a:extLst>
                <a:ext uri="{FF2B5EF4-FFF2-40B4-BE49-F238E27FC236}">
                  <a16:creationId xmlns:a16="http://schemas.microsoft.com/office/drawing/2014/main" id="{CCBE1984-A842-D84B-AC3A-0477E2DF8E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3744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8" name="Line 15">
              <a:extLst>
                <a:ext uri="{FF2B5EF4-FFF2-40B4-BE49-F238E27FC236}">
                  <a16:creationId xmlns:a16="http://schemas.microsoft.com/office/drawing/2014/main" id="{845F5E32-0733-E844-8B28-CCD4557FE8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0" y="307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9" name="Text Box 16">
              <a:extLst>
                <a:ext uri="{FF2B5EF4-FFF2-40B4-BE49-F238E27FC236}">
                  <a16:creationId xmlns:a16="http://schemas.microsoft.com/office/drawing/2014/main" id="{58E14DD5-3264-CC41-A31D-C42263692E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0" y="2976"/>
              <a:ext cx="43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1400"/>
                <a:t>Im{</a:t>
              </a:r>
              <a:r>
                <a:rPr lang="en-US" altLang="en-US" sz="1400" i="1"/>
                <a:t>z</a:t>
              </a:r>
              <a:r>
                <a:rPr lang="en-US" altLang="en-US" sz="1400"/>
                <a:t>}</a:t>
              </a:r>
            </a:p>
          </p:txBody>
        </p:sp>
        <p:sp>
          <p:nvSpPr>
            <p:cNvPr id="25630" name="Text Box 17">
              <a:extLst>
                <a:ext uri="{FF2B5EF4-FFF2-40B4-BE49-F238E27FC236}">
                  <a16:creationId xmlns:a16="http://schemas.microsoft.com/office/drawing/2014/main" id="{73D14949-52CA-644A-8D0B-303770F5F4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3552"/>
              <a:ext cx="43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1400"/>
                <a:t>Re{</a:t>
              </a:r>
              <a:r>
                <a:rPr lang="en-US" altLang="en-US" sz="1400" i="1"/>
                <a:t>z</a:t>
              </a:r>
              <a:r>
                <a:rPr lang="en-US" altLang="en-US" sz="1400"/>
                <a:t>}</a:t>
              </a:r>
            </a:p>
          </p:txBody>
        </p:sp>
        <p:sp>
          <p:nvSpPr>
            <p:cNvPr id="25631" name="Text Box 18">
              <a:extLst>
                <a:ext uri="{FF2B5EF4-FFF2-40B4-BE49-F238E27FC236}">
                  <a16:creationId xmlns:a16="http://schemas.microsoft.com/office/drawing/2014/main" id="{940724CC-D3DA-5543-BCAD-BA84689DA4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" y="3350"/>
              <a:ext cx="100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 b="1"/>
                <a:t>Complement of a disk</a:t>
              </a:r>
            </a:p>
          </p:txBody>
        </p:sp>
      </p:grpSp>
      <p:grpSp>
        <p:nvGrpSpPr>
          <p:cNvPr id="25606" name="Group 19">
            <a:extLst>
              <a:ext uri="{FF2B5EF4-FFF2-40B4-BE49-F238E27FC236}">
                <a16:creationId xmlns:a16="http://schemas.microsoft.com/office/drawing/2014/main" id="{9A78A3E0-4B6B-374F-982A-E9352341A924}"/>
              </a:ext>
            </a:extLst>
          </p:cNvPr>
          <p:cNvGrpSpPr>
            <a:grpSpLocks/>
          </p:cNvGrpSpPr>
          <p:nvPr/>
        </p:nvGrpSpPr>
        <p:grpSpPr bwMode="auto">
          <a:xfrm>
            <a:off x="5410200" y="2667000"/>
            <a:ext cx="3124200" cy="1828800"/>
            <a:chOff x="3408" y="1824"/>
            <a:chExt cx="1968" cy="1152"/>
          </a:xfrm>
        </p:grpSpPr>
        <p:sp>
          <p:nvSpPr>
            <p:cNvPr id="25618" name="Rectangle 20">
              <a:extLst>
                <a:ext uri="{FF2B5EF4-FFF2-40B4-BE49-F238E27FC236}">
                  <a16:creationId xmlns:a16="http://schemas.microsoft.com/office/drawing/2014/main" id="{F60FAB75-E9C4-7148-B24C-907F7F543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8" y="2016"/>
              <a:ext cx="1056" cy="864"/>
            </a:xfrm>
            <a:prstGeom prst="rect">
              <a:avLst/>
            </a:prstGeom>
            <a:solidFill>
              <a:srgbClr val="FF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19" name="Oval 21">
              <a:extLst>
                <a:ext uri="{FF2B5EF4-FFF2-40B4-BE49-F238E27FC236}">
                  <a16:creationId xmlns:a16="http://schemas.microsoft.com/office/drawing/2014/main" id="{8892439D-A16C-0B41-9F11-90D30A3926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2352"/>
              <a:ext cx="480" cy="48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20" name="Line 22">
              <a:extLst>
                <a:ext uri="{FF2B5EF4-FFF2-40B4-BE49-F238E27FC236}">
                  <a16:creationId xmlns:a16="http://schemas.microsoft.com/office/drawing/2014/main" id="{23AC69B6-6387-724F-8288-5993BC981A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2592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1" name="Line 23">
              <a:extLst>
                <a:ext uri="{FF2B5EF4-FFF2-40B4-BE49-F238E27FC236}">
                  <a16:creationId xmlns:a16="http://schemas.microsoft.com/office/drawing/2014/main" id="{1EC0E0E6-1050-2948-A47F-3A316F5B38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6" y="1920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2" name="Text Box 24">
              <a:extLst>
                <a:ext uri="{FF2B5EF4-FFF2-40B4-BE49-F238E27FC236}">
                  <a16:creationId xmlns:a16="http://schemas.microsoft.com/office/drawing/2014/main" id="{43169F44-A0EB-7344-A6BC-DE1C069829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6" y="1824"/>
              <a:ext cx="43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1400"/>
                <a:t>Im{</a:t>
              </a:r>
              <a:r>
                <a:rPr lang="en-US" altLang="en-US" sz="1400" i="1"/>
                <a:t>z</a:t>
              </a:r>
              <a:r>
                <a:rPr lang="en-US" altLang="en-US" sz="1400"/>
                <a:t>}</a:t>
              </a:r>
            </a:p>
          </p:txBody>
        </p:sp>
        <p:sp>
          <p:nvSpPr>
            <p:cNvPr id="25623" name="Text Box 25">
              <a:extLst>
                <a:ext uri="{FF2B5EF4-FFF2-40B4-BE49-F238E27FC236}">
                  <a16:creationId xmlns:a16="http://schemas.microsoft.com/office/drawing/2014/main" id="{B95CA09D-E783-B840-818A-785DE6F2B1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44" y="2400"/>
              <a:ext cx="43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1400"/>
                <a:t>Re{</a:t>
              </a:r>
              <a:r>
                <a:rPr lang="en-US" altLang="en-US" sz="1400" i="1"/>
                <a:t>z</a:t>
              </a:r>
              <a:r>
                <a:rPr lang="en-US" altLang="en-US" sz="1400"/>
                <a:t>}</a:t>
              </a:r>
            </a:p>
          </p:txBody>
        </p:sp>
        <p:sp>
          <p:nvSpPr>
            <p:cNvPr id="25624" name="Text Box 26">
              <a:extLst>
                <a:ext uri="{FF2B5EF4-FFF2-40B4-BE49-F238E27FC236}">
                  <a16:creationId xmlns:a16="http://schemas.microsoft.com/office/drawing/2014/main" id="{7C81836D-F45F-D44C-89F8-6FE3E95339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2198"/>
              <a:ext cx="48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 b="1"/>
                <a:t>Disk</a:t>
              </a:r>
            </a:p>
          </p:txBody>
        </p:sp>
      </p:grpSp>
      <p:grpSp>
        <p:nvGrpSpPr>
          <p:cNvPr id="25607" name="Group 27">
            <a:extLst>
              <a:ext uri="{FF2B5EF4-FFF2-40B4-BE49-F238E27FC236}">
                <a16:creationId xmlns:a16="http://schemas.microsoft.com/office/drawing/2014/main" id="{30076094-A05A-D542-889F-A1DE709006F2}"/>
              </a:ext>
            </a:extLst>
          </p:cNvPr>
          <p:cNvGrpSpPr>
            <a:grpSpLocks/>
          </p:cNvGrpSpPr>
          <p:nvPr/>
        </p:nvGrpSpPr>
        <p:grpSpPr bwMode="auto">
          <a:xfrm>
            <a:off x="4495800" y="4495800"/>
            <a:ext cx="4038600" cy="1828800"/>
            <a:chOff x="2832" y="2976"/>
            <a:chExt cx="2544" cy="1152"/>
          </a:xfrm>
        </p:grpSpPr>
        <p:sp>
          <p:nvSpPr>
            <p:cNvPr id="25610" name="Rectangle 28">
              <a:extLst>
                <a:ext uri="{FF2B5EF4-FFF2-40B4-BE49-F238E27FC236}">
                  <a16:creationId xmlns:a16="http://schemas.microsoft.com/office/drawing/2014/main" id="{712C77B0-8776-E14B-88FE-28FE35EA4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8" y="3168"/>
              <a:ext cx="1056" cy="864"/>
            </a:xfrm>
            <a:prstGeom prst="rect">
              <a:avLst/>
            </a:prstGeom>
            <a:solidFill>
              <a:srgbClr val="FF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11" name="Oval 29">
              <a:extLst>
                <a:ext uri="{FF2B5EF4-FFF2-40B4-BE49-F238E27FC236}">
                  <a16:creationId xmlns:a16="http://schemas.microsoft.com/office/drawing/2014/main" id="{1C53E42B-8992-FB41-B53A-CD0FB2B34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3504"/>
              <a:ext cx="480" cy="48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12" name="Text Box 30">
              <a:extLst>
                <a:ext uri="{FF2B5EF4-FFF2-40B4-BE49-F238E27FC236}">
                  <a16:creationId xmlns:a16="http://schemas.microsoft.com/office/drawing/2014/main" id="{F2142B43-F3D8-0B4F-85A7-413C622789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6" y="2976"/>
              <a:ext cx="43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1400"/>
                <a:t>Im{</a:t>
              </a:r>
              <a:r>
                <a:rPr lang="en-US" altLang="en-US" sz="1400" i="1"/>
                <a:t>z</a:t>
              </a:r>
              <a:r>
                <a:rPr lang="en-US" altLang="en-US" sz="1400"/>
                <a:t>}</a:t>
              </a:r>
            </a:p>
          </p:txBody>
        </p:sp>
        <p:sp>
          <p:nvSpPr>
            <p:cNvPr id="25613" name="Text Box 31">
              <a:extLst>
                <a:ext uri="{FF2B5EF4-FFF2-40B4-BE49-F238E27FC236}">
                  <a16:creationId xmlns:a16="http://schemas.microsoft.com/office/drawing/2014/main" id="{BAE32975-B25F-884C-B530-39D0C941B0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44" y="3552"/>
              <a:ext cx="43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1400"/>
                <a:t>Re{</a:t>
              </a:r>
              <a:r>
                <a:rPr lang="en-US" altLang="en-US" sz="1400" i="1"/>
                <a:t>z</a:t>
              </a:r>
              <a:r>
                <a:rPr lang="en-US" altLang="en-US" sz="1400"/>
                <a:t>}</a:t>
              </a:r>
            </a:p>
          </p:txBody>
        </p:sp>
        <p:sp>
          <p:nvSpPr>
            <p:cNvPr id="25614" name="Text Box 32">
              <a:extLst>
                <a:ext uri="{FF2B5EF4-FFF2-40B4-BE49-F238E27FC236}">
                  <a16:creationId xmlns:a16="http://schemas.microsoft.com/office/drawing/2014/main" id="{04900E34-0CC7-744E-8512-7A17BB8498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2" y="3168"/>
              <a:ext cx="1056" cy="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 b="1"/>
                <a:t>Intersection of a disk and complement of a disk</a:t>
              </a:r>
            </a:p>
          </p:txBody>
        </p:sp>
        <p:sp>
          <p:nvSpPr>
            <p:cNvPr id="25615" name="Oval 33">
              <a:extLst>
                <a:ext uri="{FF2B5EF4-FFF2-40B4-BE49-F238E27FC236}">
                  <a16:creationId xmlns:a16="http://schemas.microsoft.com/office/drawing/2014/main" id="{E3E87E96-6B25-6448-B944-98634280EA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3600"/>
              <a:ext cx="288" cy="288"/>
            </a:xfrm>
            <a:prstGeom prst="ellipse">
              <a:avLst/>
            </a:prstGeom>
            <a:solidFill>
              <a:srgbClr val="FF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16" name="Line 34">
              <a:extLst>
                <a:ext uri="{FF2B5EF4-FFF2-40B4-BE49-F238E27FC236}">
                  <a16:creationId xmlns:a16="http://schemas.microsoft.com/office/drawing/2014/main" id="{51427EDF-531A-EA46-992A-DAE12F8E36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3744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7" name="Line 35">
              <a:extLst>
                <a:ext uri="{FF2B5EF4-FFF2-40B4-BE49-F238E27FC236}">
                  <a16:creationId xmlns:a16="http://schemas.microsoft.com/office/drawing/2014/main" id="{369A66F2-8740-7340-A652-2900DF0F60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6" y="307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608" name="Rectangle 36">
            <a:extLst>
              <a:ext uri="{FF2B5EF4-FFF2-40B4-BE49-F238E27FC236}">
                <a16:creationId xmlns:a16="http://schemas.microsoft.com/office/drawing/2014/main" id="{C1E47CB6-9F3D-C747-A71E-E2EF44569958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91063" y="1447800"/>
            <a:ext cx="4071937" cy="1219200"/>
          </a:xfrm>
        </p:spPr>
        <p:txBody>
          <a:bodyPr/>
          <a:lstStyle/>
          <a:p>
            <a:r>
              <a:rPr lang="en-US" altLang="en-US" sz="2400">
                <a:ea typeface="ＭＳ Ｐゴシック" panose="020B0600070205080204" pitchFamily="34" charset="-128"/>
              </a:rPr>
              <a:t>Four possibilities (</a:t>
            </a:r>
            <a:r>
              <a:rPr lang="en-US" altLang="en-US" sz="2400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z </a:t>
            </a:r>
            <a:r>
              <a:rPr lang="en-US" altLang="en-US" sz="2400" b="0">
                <a:solidFill>
                  <a:schemeClr val="tx1"/>
                </a:solidFill>
                <a:ea typeface="ＭＳ Ｐゴシック" panose="020B0600070205080204" pitchFamily="34" charset="-128"/>
              </a:rPr>
              <a:t>= 0</a:t>
            </a:r>
            <a:r>
              <a:rPr lang="en-US" altLang="en-US" sz="2400">
                <a:ea typeface="ＭＳ Ｐゴシック" panose="020B0600070205080204" pitchFamily="34" charset="-128"/>
              </a:rPr>
              <a:t> is special case that may or may not be included)</a:t>
            </a:r>
          </a:p>
        </p:txBody>
      </p:sp>
      <p:sp>
        <p:nvSpPr>
          <p:cNvPr id="25609" name="Text Box 37">
            <a:extLst>
              <a:ext uri="{FF2B5EF4-FFF2-40B4-BE49-F238E27FC236}">
                <a16:creationId xmlns:a16="http://schemas.microsoft.com/office/drawing/2014/main" id="{71BBA1A6-AA97-A54B-B626-0AE0BBA38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76200"/>
            <a:ext cx="220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i="1"/>
              <a:t>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Number Placeholder 5">
            <a:extLst>
              <a:ext uri="{FF2B5EF4-FFF2-40B4-BE49-F238E27FC236}">
                <a16:creationId xmlns:a16="http://schemas.microsoft.com/office/drawing/2014/main" id="{E72F260D-2B47-284C-A01C-61E52BA06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EBC84BC7-EA2F-9F4F-A515-24A84E7529D9}" type="slidenum">
              <a:rPr lang="en-US" altLang="en-US" sz="1400"/>
              <a:pPr/>
              <a:t>12</a:t>
            </a:fld>
            <a:endParaRPr lang="en-US" altLang="en-US" sz="1400"/>
          </a:p>
        </p:txBody>
      </p:sp>
      <p:sp>
        <p:nvSpPr>
          <p:cNvPr id="26626" name="Rectangle 6">
            <a:extLst>
              <a:ext uri="{FF2B5EF4-FFF2-40B4-BE49-F238E27FC236}">
                <a16:creationId xmlns:a16="http://schemas.microsoft.com/office/drawing/2014/main" id="{3E700C0D-FA27-2142-8C79-12BC0F2DB9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System Transfer Function</a:t>
            </a:r>
          </a:p>
        </p:txBody>
      </p:sp>
      <p:sp>
        <p:nvSpPr>
          <p:cNvPr id="26627" name="Rectangle 7">
            <a:extLst>
              <a:ext uri="{FF2B5EF4-FFF2-40B4-BE49-F238E27FC236}">
                <a16:creationId xmlns:a16="http://schemas.microsoft.com/office/drawing/2014/main" id="{87BF8A65-E961-B54F-9920-1A2D14FF63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990600"/>
          </a:xfrm>
        </p:spPr>
        <p:txBody>
          <a:bodyPr/>
          <a:lstStyle/>
          <a:p>
            <a:r>
              <a:rPr lang="en-US" altLang="en-US" i="1">
                <a:ea typeface="ＭＳ Ｐゴシック" panose="020B0600070205080204" pitchFamily="34" charset="-128"/>
              </a:rPr>
              <a:t>Z</a:t>
            </a:r>
            <a:r>
              <a:rPr lang="en-US" altLang="en-US">
                <a:ea typeface="ＭＳ Ｐゴシック" panose="020B0600070205080204" pitchFamily="34" charset="-128"/>
              </a:rPr>
              <a:t>-transform of system’s impulse response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Impulse response uniquely represents an LTI system</a:t>
            </a:r>
          </a:p>
        </p:txBody>
      </p:sp>
      <p:graphicFrame>
        <p:nvGraphicFramePr>
          <p:cNvPr id="26628" name="Object 4">
            <a:extLst>
              <a:ext uri="{FF2B5EF4-FFF2-40B4-BE49-F238E27FC236}">
                <a16:creationId xmlns:a16="http://schemas.microsoft.com/office/drawing/2014/main" id="{A02808DD-5DA1-1F45-B566-084BCCEEEDE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44563" y="2876550"/>
          <a:ext cx="7654925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1231700" imgH="9944100" progId="Equation.3">
                  <p:embed/>
                </p:oleObj>
              </mc:Choice>
              <mc:Fallback>
                <p:oleObj name="Equation" r:id="rId2" imgW="101231700" imgH="99441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4563" y="2876550"/>
                        <a:ext cx="7654925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9" name="Object 5">
            <a:extLst>
              <a:ext uri="{FF2B5EF4-FFF2-40B4-BE49-F238E27FC236}">
                <a16:creationId xmlns:a16="http://schemas.microsoft.com/office/drawing/2014/main" id="{F37E7CD3-DB1A-A54D-AF18-B486A5C9C30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400" y="5486400"/>
          <a:ext cx="8229600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9715300" imgH="9944100" progId="Equation.3">
                  <p:embed/>
                </p:oleObj>
              </mc:Choice>
              <mc:Fallback>
                <p:oleObj name="Equation" r:id="rId4" imgW="109715300" imgH="99441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5486400"/>
                        <a:ext cx="8229600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0" name="Text Box 8">
            <a:extLst>
              <a:ext uri="{FF2B5EF4-FFF2-40B4-BE49-F238E27FC236}">
                <a16:creationId xmlns:a16="http://schemas.microsoft.com/office/drawing/2014/main" id="{C27A0C4A-71D0-2846-B1C6-6A0E8F3CB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76200"/>
            <a:ext cx="220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i="1"/>
              <a:t>Review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854F1F-CA84-9949-B28B-8DB2982E5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400300"/>
            <a:ext cx="830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 dirty="0">
                <a:solidFill>
                  <a:srgbClr val="CC00CC"/>
                </a:solidFill>
              </a:rPr>
              <a:t>Example: FIR filter with </a:t>
            </a:r>
            <a:r>
              <a:rPr lang="en-US" altLang="en-US" sz="2800" b="1" i="1" dirty="0">
                <a:solidFill>
                  <a:srgbClr val="CC00CC"/>
                </a:solidFill>
              </a:rPr>
              <a:t>M</a:t>
            </a:r>
            <a:r>
              <a:rPr lang="en-US" altLang="en-US" sz="2800" b="1" dirty="0">
                <a:solidFill>
                  <a:srgbClr val="CC00CC"/>
                </a:solidFill>
              </a:rPr>
              <a:t> coefficients (</a:t>
            </a:r>
            <a:r>
              <a:rPr lang="en-US" altLang="en-US" sz="2800" b="1" i="1" dirty="0">
                <a:solidFill>
                  <a:srgbClr val="CC00CC"/>
                </a:solidFill>
              </a:rPr>
              <a:t>slide 5-5</a:t>
            </a:r>
            <a:r>
              <a:rPr lang="en-US" altLang="en-US" sz="2800" b="1" dirty="0">
                <a:solidFill>
                  <a:srgbClr val="CC00CC"/>
                </a:solidFill>
              </a:rPr>
              <a:t>)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5AAC9D72-A3B0-744E-A4B4-D3C31BF7CD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800" y="3657600"/>
            <a:ext cx="8305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80000"/>
              </a:spcBef>
            </a:pPr>
            <a:r>
              <a:rPr lang="en-US" altLang="en-US"/>
              <a:t>Transfer function </a:t>
            </a:r>
            <a:r>
              <a:rPr lang="en-US" altLang="en-US" i="1"/>
              <a:t>H</a:t>
            </a:r>
            <a:r>
              <a:rPr lang="en-US" altLang="en-US"/>
              <a:t>(</a:t>
            </a:r>
            <a:r>
              <a:rPr lang="en-US" altLang="en-US" i="1"/>
              <a:t>z</a:t>
            </a:r>
            <a:r>
              <a:rPr lang="en-US" altLang="en-US"/>
              <a:t>) is polynomial in powers of </a:t>
            </a:r>
            <a:r>
              <a:rPr lang="en-US" altLang="en-US" i="1"/>
              <a:t>z</a:t>
            </a:r>
            <a:r>
              <a:rPr lang="en-US" altLang="en-US"/>
              <a:t> </a:t>
            </a:r>
            <a:r>
              <a:rPr lang="en-US" altLang="en-US" baseline="30000"/>
              <a:t>-1</a:t>
            </a:r>
          </a:p>
          <a:p>
            <a:pPr lvl="1" algn="l">
              <a:spcBef>
                <a:spcPct val="20000"/>
              </a:spcBef>
            </a:pPr>
            <a:r>
              <a:rPr lang="en-US" altLang="en-US"/>
              <a:t>Region of convergence (ROC) is entire </a:t>
            </a:r>
            <a:r>
              <a:rPr lang="en-US" altLang="en-US" i="1"/>
              <a:t>z</a:t>
            </a:r>
            <a:r>
              <a:rPr lang="en-US" altLang="en-US"/>
              <a:t>-plane except </a:t>
            </a:r>
            <a:r>
              <a:rPr lang="en-US" altLang="en-US" i="1"/>
              <a:t>z</a:t>
            </a:r>
            <a:r>
              <a:rPr lang="en-US" altLang="en-US"/>
              <a:t> = 0</a:t>
            </a: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2DDEECF7-EB29-264D-BC48-78582E2A4E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572000"/>
            <a:ext cx="830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Since ROC includes unit circle, substitute </a:t>
            </a:r>
            <a:r>
              <a:rPr lang="en-US" altLang="en-US" sz="2800" i="1"/>
              <a:t>z</a:t>
            </a:r>
            <a:r>
              <a:rPr lang="en-US" altLang="en-US" sz="2800"/>
              <a:t> = </a:t>
            </a:r>
            <a:r>
              <a:rPr lang="en-US" altLang="en-US" sz="2800" i="1"/>
              <a:t>e</a:t>
            </a:r>
            <a:r>
              <a:rPr lang="en-US" altLang="en-US" sz="2800"/>
              <a:t> </a:t>
            </a:r>
            <a:r>
              <a:rPr lang="en-US" altLang="en-US" sz="2800" i="1" baseline="30000"/>
              <a:t>j </a:t>
            </a:r>
            <a:r>
              <a:rPr lang="en-US" altLang="en-US" sz="2800" i="1" baseline="30000">
                <a:latin typeface="Symbol" pitchFamily="2" charset="2"/>
              </a:rPr>
              <a:t>w</a:t>
            </a:r>
            <a:r>
              <a:rPr lang="en-US" altLang="en-US" sz="2800" b="1">
                <a:solidFill>
                  <a:srgbClr val="CC00CC"/>
                </a:solidFill>
              </a:rPr>
              <a:t> into transfer function to obtain frequency response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Number Placeholder 6">
            <a:extLst>
              <a:ext uri="{FF2B5EF4-FFF2-40B4-BE49-F238E27FC236}">
                <a16:creationId xmlns:a16="http://schemas.microsoft.com/office/drawing/2014/main" id="{3E4A242E-38B3-EC40-95B7-3234A79B7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 dirty="0"/>
              <a:t>5 - </a:t>
            </a:r>
            <a:fld id="{222DAB83-5297-7848-8202-A60BF711FA30}" type="slidenum">
              <a:rPr lang="en-US" altLang="en-US" sz="1400"/>
              <a:pPr/>
              <a:t>13</a:t>
            </a:fld>
            <a:endParaRPr lang="en-US" altLang="en-US" sz="1400" dirty="0"/>
          </a:p>
        </p:txBody>
      </p:sp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84230DBB-6891-0742-8D5F-1CBC1A647C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Example: Ideal Delay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F2737F41-B17A-BC47-8F6B-AA70E2D03E9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447800"/>
            <a:ext cx="2971800" cy="609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Continuous Time</a:t>
            </a:r>
          </a:p>
        </p:txBody>
      </p:sp>
      <p:sp>
        <p:nvSpPr>
          <p:cNvPr id="27652" name="Rectangle 1028">
            <a:extLst>
              <a:ext uri="{FF2B5EF4-FFF2-40B4-BE49-F238E27FC236}">
                <a16:creationId xmlns:a16="http://schemas.microsoft.com/office/drawing/2014/main" id="{E505A1B5-09A7-FC44-AD57-AC085FD58195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5372100" y="1447800"/>
            <a:ext cx="2857500" cy="5334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Discrete Time</a:t>
            </a:r>
          </a:p>
        </p:txBody>
      </p:sp>
      <p:graphicFrame>
        <p:nvGraphicFramePr>
          <p:cNvPr id="27653" name="Object 1029">
            <a:extLst>
              <a:ext uri="{FF2B5EF4-FFF2-40B4-BE49-F238E27FC236}">
                <a16:creationId xmlns:a16="http://schemas.microsoft.com/office/drawing/2014/main" id="{D08FF3BB-0757-F647-BDA5-6CED6653AA1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95400" y="3200400"/>
          <a:ext cx="165417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0485100" imgH="4978400" progId="Equation.3">
                  <p:embed/>
                </p:oleObj>
              </mc:Choice>
              <mc:Fallback>
                <p:oleObj name="Equation" r:id="rId2" imgW="20485100" imgH="4978400" progId="Equation.3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200400"/>
                        <a:ext cx="1654175" cy="40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654" name="Group 1030">
            <a:extLst>
              <a:ext uri="{FF2B5EF4-FFF2-40B4-BE49-F238E27FC236}">
                <a16:creationId xmlns:a16="http://schemas.microsoft.com/office/drawing/2014/main" id="{1C5BC406-0161-2A48-9C82-1DF04BF80EAC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2419350"/>
            <a:ext cx="2057400" cy="609600"/>
            <a:chOff x="1392" y="1488"/>
            <a:chExt cx="1296" cy="384"/>
          </a:xfrm>
        </p:grpSpPr>
        <p:sp>
          <p:nvSpPr>
            <p:cNvPr id="27683" name="Rectangle 1031">
              <a:extLst>
                <a:ext uri="{FF2B5EF4-FFF2-40B4-BE49-F238E27FC236}">
                  <a16:creationId xmlns:a16="http://schemas.microsoft.com/office/drawing/2014/main" id="{27317D38-4BCF-7443-8F2D-61ACD5F43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" y="1632"/>
              <a:ext cx="336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84" name="Line 1032">
              <a:extLst>
                <a:ext uri="{FF2B5EF4-FFF2-40B4-BE49-F238E27FC236}">
                  <a16:creationId xmlns:a16="http://schemas.microsoft.com/office/drawing/2014/main" id="{AA0AB6D2-D247-E942-A26E-3CDCA930A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77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7685" name="Object 1033">
              <a:extLst>
                <a:ext uri="{FF2B5EF4-FFF2-40B4-BE49-F238E27FC236}">
                  <a16:creationId xmlns:a16="http://schemas.microsoft.com/office/drawing/2014/main" id="{79321191-90B4-3144-969E-98F584645AD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20" y="1632"/>
            <a:ext cx="167" cy="1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3213100" imgH="3797300" progId="Equation.3">
                    <p:embed/>
                  </p:oleObj>
                </mc:Choice>
                <mc:Fallback>
                  <p:oleObj name="Equation" r:id="rId4" imgW="3213100" imgH="3797300" progId="Equation.3">
                    <p:embed/>
                    <p:pic>
                      <p:nvPicPr>
                        <p:cNvPr id="0" name="Object 10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" y="1632"/>
                          <a:ext cx="167" cy="1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686" name="Line 1034">
              <a:extLst>
                <a:ext uri="{FF2B5EF4-FFF2-40B4-BE49-F238E27FC236}">
                  <a16:creationId xmlns:a16="http://schemas.microsoft.com/office/drawing/2014/main" id="{C0524BA3-310A-FE4A-93EC-E7A83D4D5D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0" y="177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87" name="Text Box 1035">
              <a:extLst>
                <a:ext uri="{FF2B5EF4-FFF2-40B4-BE49-F238E27FC236}">
                  <a16:creationId xmlns:a16="http://schemas.microsoft.com/office/drawing/2014/main" id="{67CA2797-4114-8B45-A5D1-88F560F27A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2" y="1497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 i="1"/>
                <a:t>x</a:t>
              </a:r>
              <a:r>
                <a:rPr lang="en-US" altLang="en-US" sz="2000"/>
                <a:t>(</a:t>
              </a:r>
              <a:r>
                <a:rPr lang="en-US" altLang="en-US" sz="2000" i="1"/>
                <a:t>t</a:t>
              </a:r>
              <a:r>
                <a:rPr lang="en-US" altLang="en-US" sz="2000"/>
                <a:t>)</a:t>
              </a:r>
            </a:p>
          </p:txBody>
        </p:sp>
        <p:sp>
          <p:nvSpPr>
            <p:cNvPr id="27688" name="Text Box 1036">
              <a:extLst>
                <a:ext uri="{FF2B5EF4-FFF2-40B4-BE49-F238E27FC236}">
                  <a16:creationId xmlns:a16="http://schemas.microsoft.com/office/drawing/2014/main" id="{CFF4D247-86E5-D243-8694-A8EF0C47AB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6" y="1488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 i="1"/>
                <a:t>y</a:t>
              </a:r>
              <a:r>
                <a:rPr lang="en-US" altLang="en-US" sz="2000"/>
                <a:t>(</a:t>
              </a:r>
              <a:r>
                <a:rPr lang="en-US" altLang="en-US" sz="2000" i="1"/>
                <a:t>t</a:t>
              </a:r>
              <a:r>
                <a:rPr lang="en-US" altLang="en-US" sz="2000"/>
                <a:t>)</a:t>
              </a:r>
            </a:p>
          </p:txBody>
        </p:sp>
      </p:grpSp>
      <p:graphicFrame>
        <p:nvGraphicFramePr>
          <p:cNvPr id="27655" name="Object 1037">
            <a:extLst>
              <a:ext uri="{FF2B5EF4-FFF2-40B4-BE49-F238E27FC236}">
                <a16:creationId xmlns:a16="http://schemas.microsoft.com/office/drawing/2014/main" id="{AD9FD448-B676-A347-8E26-FF6166F1FCB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95400" y="4171950"/>
          <a:ext cx="165417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0485100" imgH="4978400" progId="Equation.3">
                  <p:embed/>
                </p:oleObj>
              </mc:Choice>
              <mc:Fallback>
                <p:oleObj name="Equation" r:id="rId6" imgW="20485100" imgH="4978400" progId="Equation.3">
                  <p:embed/>
                  <p:pic>
                    <p:nvPicPr>
                      <p:cNvPr id="0" name="Object 10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171950"/>
                        <a:ext cx="1654175" cy="40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6" name="Object 1038">
            <a:extLst>
              <a:ext uri="{FF2B5EF4-FFF2-40B4-BE49-F238E27FC236}">
                <a16:creationId xmlns:a16="http://schemas.microsoft.com/office/drawing/2014/main" id="{038D9979-AB9D-E143-9DA5-97C025B544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95400" y="5087938"/>
          <a:ext cx="162877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0193000" imgH="5270500" progId="Equation.3">
                  <p:embed/>
                </p:oleObj>
              </mc:Choice>
              <mc:Fallback>
                <p:oleObj name="Equation" r:id="rId8" imgW="20193000" imgH="5270500" progId="Equation.3">
                  <p:embed/>
                  <p:pic>
                    <p:nvPicPr>
                      <p:cNvPr id="0" name="Object 10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087938"/>
                        <a:ext cx="162877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7" name="Object 1039">
            <a:extLst>
              <a:ext uri="{FF2B5EF4-FFF2-40B4-BE49-F238E27FC236}">
                <a16:creationId xmlns:a16="http://schemas.microsoft.com/office/drawing/2014/main" id="{0C51D166-E556-C944-A5AB-962E8F85AF9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62600" y="3230563"/>
          <a:ext cx="1654175" cy="37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0485100" imgH="4686300" progId="Equation.3">
                  <p:embed/>
                </p:oleObj>
              </mc:Choice>
              <mc:Fallback>
                <p:oleObj name="Equation" r:id="rId10" imgW="20485100" imgH="4686300" progId="Equation.3">
                  <p:embed/>
                  <p:pic>
                    <p:nvPicPr>
                      <p:cNvPr id="0" name="Object 10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3230563"/>
                        <a:ext cx="1654175" cy="376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DD7F3C6F-6660-0645-8319-C912F5901C2F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2438400"/>
            <a:ext cx="2057400" cy="609600"/>
            <a:chOff x="5562600" y="2438400"/>
            <a:chExt cx="2057400" cy="609600"/>
          </a:xfrm>
        </p:grpSpPr>
        <p:sp>
          <p:nvSpPr>
            <p:cNvPr id="27677" name="Rectangle 1041">
              <a:extLst>
                <a:ext uri="{FF2B5EF4-FFF2-40B4-BE49-F238E27FC236}">
                  <a16:creationId xmlns:a16="http://schemas.microsoft.com/office/drawing/2014/main" id="{ACBF9202-423F-5B44-A596-7F0B04B34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8400" y="2667000"/>
              <a:ext cx="5334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78" name="Line 1042">
              <a:extLst>
                <a:ext uri="{FF2B5EF4-FFF2-40B4-BE49-F238E27FC236}">
                  <a16:creationId xmlns:a16="http://schemas.microsoft.com/office/drawing/2014/main" id="{95F616DF-827B-614D-9F46-6A3BD2CFBD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2600" y="28956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7679" name="Object 1043">
              <a:extLst>
                <a:ext uri="{FF2B5EF4-FFF2-40B4-BE49-F238E27FC236}">
                  <a16:creationId xmlns:a16="http://schemas.microsoft.com/office/drawing/2014/main" id="{2E7CBAFF-F082-1C47-B01E-525050A9A8A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329363" y="2643188"/>
            <a:ext cx="409575" cy="360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2" imgW="4978400" imgH="4394200" progId="Equation.3">
                    <p:embed/>
                  </p:oleObj>
                </mc:Choice>
                <mc:Fallback>
                  <p:oleObj name="Equation" r:id="rId12" imgW="4978400" imgH="4394200" progId="Equation.3">
                    <p:embed/>
                    <p:pic>
                      <p:nvPicPr>
                        <p:cNvPr id="0" name="Object 10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29363" y="2643188"/>
                          <a:ext cx="409575" cy="3603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680" name="Line 1044">
              <a:extLst>
                <a:ext uri="{FF2B5EF4-FFF2-40B4-BE49-F238E27FC236}">
                  <a16:creationId xmlns:a16="http://schemas.microsoft.com/office/drawing/2014/main" id="{1FF17931-57CC-FC4D-9ADF-046D4A3DB9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81800" y="28956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81" name="Text Box 1045">
              <a:extLst>
                <a:ext uri="{FF2B5EF4-FFF2-40B4-BE49-F238E27FC236}">
                  <a16:creationId xmlns:a16="http://schemas.microsoft.com/office/drawing/2014/main" id="{FBFDC84C-0CA9-C347-8FC0-09F723D7D0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62600" y="2452688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 i="1"/>
                <a:t>x</a:t>
              </a:r>
              <a:r>
                <a:rPr lang="en-US" altLang="en-US" sz="2000"/>
                <a:t>[</a:t>
              </a:r>
              <a:r>
                <a:rPr lang="en-US" altLang="en-US" sz="2000" i="1"/>
                <a:t>n</a:t>
              </a:r>
              <a:r>
                <a:rPr lang="en-US" altLang="en-US" sz="2000"/>
                <a:t>]</a:t>
              </a:r>
            </a:p>
          </p:txBody>
        </p:sp>
        <p:sp>
          <p:nvSpPr>
            <p:cNvPr id="27682" name="Text Box 1046">
              <a:extLst>
                <a:ext uri="{FF2B5EF4-FFF2-40B4-BE49-F238E27FC236}">
                  <a16:creationId xmlns:a16="http://schemas.microsoft.com/office/drawing/2014/main" id="{D46B5DF6-54C5-D54C-A195-8E3D96810E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4200" y="2438400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 i="1"/>
                <a:t>y</a:t>
              </a:r>
              <a:r>
                <a:rPr lang="en-US" altLang="en-US" sz="2000"/>
                <a:t>[</a:t>
              </a:r>
              <a:r>
                <a:rPr lang="en-US" altLang="en-US" sz="2000" i="1"/>
                <a:t>n</a:t>
              </a:r>
              <a:r>
                <a:rPr lang="en-US" altLang="en-US" sz="2000"/>
                <a:t>]</a:t>
              </a:r>
            </a:p>
          </p:txBody>
        </p:sp>
      </p:grpSp>
      <p:graphicFrame>
        <p:nvGraphicFramePr>
          <p:cNvPr id="27664" name="Object 1047">
            <a:extLst>
              <a:ext uri="{FF2B5EF4-FFF2-40B4-BE49-F238E27FC236}">
                <a16:creationId xmlns:a16="http://schemas.microsoft.com/office/drawing/2014/main" id="{E7BA338C-5399-CC42-8BDF-99514353585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62600" y="4195763"/>
          <a:ext cx="1654175" cy="37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20485100" imgH="4686300" progId="Equation.3">
                  <p:embed/>
                </p:oleObj>
              </mc:Choice>
              <mc:Fallback>
                <p:oleObj name="Equation" r:id="rId14" imgW="20485100" imgH="4686300" progId="Equation.3">
                  <p:embed/>
                  <p:pic>
                    <p:nvPicPr>
                      <p:cNvPr id="0" name="Object 10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4195763"/>
                        <a:ext cx="1654175" cy="376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5" name="Object 1048">
            <a:extLst>
              <a:ext uri="{FF2B5EF4-FFF2-40B4-BE49-F238E27FC236}">
                <a16:creationId xmlns:a16="http://schemas.microsoft.com/office/drawing/2014/main" id="{ADE2A79A-5E74-194D-8446-93306553970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32450" y="5046663"/>
          <a:ext cx="1465263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8135600" imgH="5270500" progId="Equation.3">
                  <p:embed/>
                </p:oleObj>
              </mc:Choice>
              <mc:Fallback>
                <p:oleObj name="Equation" r:id="rId16" imgW="18135600" imgH="5270500" progId="Equation.3">
                  <p:embed/>
                  <p:pic>
                    <p:nvPicPr>
                      <p:cNvPr id="0" name="Object 1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2450" y="5046663"/>
                        <a:ext cx="1465263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61" name="WordArt 1051">
            <a:extLst>
              <a:ext uri="{FF2B5EF4-FFF2-40B4-BE49-F238E27FC236}">
                <a16:creationId xmlns:a16="http://schemas.microsoft.com/office/drawing/2014/main" id="{D48EE4AE-4D57-5F4C-A32D-63D0C0F1D9F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448049" y="6172200"/>
            <a:ext cx="1821281" cy="4270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en-US" kern="10" spc="-24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CC99"/>
                </a:solidFill>
                <a:effectLst>
                  <a:outerShdw dist="125724" dir="18900000" algn="ctr" rotWithShape="0">
                    <a:srgbClr val="000099">
                      <a:alpha val="74997"/>
                    </a:srgbClr>
                  </a:outerShdw>
                </a:effectLst>
                <a:latin typeface="Impact" panose="020B0806030902050204" pitchFamily="34" charset="0"/>
              </a:rPr>
              <a:t>Linear Phase</a:t>
            </a:r>
          </a:p>
        </p:txBody>
      </p:sp>
      <p:sp>
        <p:nvSpPr>
          <p:cNvPr id="27662" name="WordArt 1052">
            <a:extLst>
              <a:ext uri="{FF2B5EF4-FFF2-40B4-BE49-F238E27FC236}">
                <a16:creationId xmlns:a16="http://schemas.microsoft.com/office/drawing/2014/main" id="{897D1B58-535D-CC41-B702-24BD283100F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429000" y="5638800"/>
            <a:ext cx="1840331" cy="4270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en-US" kern="10" spc="-240" dirty="0" err="1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CC99"/>
                </a:solidFill>
                <a:effectLst>
                  <a:outerShdw dist="125724" dir="18900000" algn="ctr" rotWithShape="0">
                    <a:srgbClr val="000099">
                      <a:alpha val="74997"/>
                    </a:srgbClr>
                  </a:outerShdw>
                </a:effectLst>
                <a:latin typeface="Impact" panose="020B0806030902050204" pitchFamily="34" charset="0"/>
              </a:rPr>
              <a:t>Allpass</a:t>
            </a:r>
            <a:r>
              <a:rPr lang="en-US" kern="10" spc="-24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CC99"/>
                </a:solidFill>
                <a:effectLst>
                  <a:outerShdw dist="125724" dir="18900000" algn="ctr" rotWithShape="0">
                    <a:srgbClr val="000099">
                      <a:alpha val="74997"/>
                    </a:srgbClr>
                  </a:outerShdw>
                </a:effectLst>
                <a:latin typeface="Impact" panose="020B0806030902050204" pitchFamily="34" charset="0"/>
              </a:rPr>
              <a:t> Filter</a:t>
            </a:r>
          </a:p>
        </p:txBody>
      </p:sp>
      <p:sp>
        <p:nvSpPr>
          <p:cNvPr id="27663" name="WordArt 1054">
            <a:extLst>
              <a:ext uri="{FF2B5EF4-FFF2-40B4-BE49-F238E27FC236}">
                <a16:creationId xmlns:a16="http://schemas.microsoft.com/office/drawing/2014/main" id="{0D3C0F9B-37E3-5C4B-8055-071B6C54EB0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886200" y="5087938"/>
            <a:ext cx="990600" cy="304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en-US" kern="10" spc="-24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CC99"/>
                </a:solidFill>
                <a:effectLst>
                  <a:outerShdw dist="125724" dir="18900000" algn="ctr" rotWithShape="0">
                    <a:srgbClr val="000099">
                      <a:alpha val="74997"/>
                    </a:srgbClr>
                  </a:outerShdw>
                </a:effectLst>
                <a:latin typeface="Symbol" pitchFamily="2" charset="2"/>
              </a:rPr>
              <a:t>w = W T</a:t>
            </a:r>
          </a:p>
        </p:txBody>
      </p:sp>
      <p:graphicFrame>
        <p:nvGraphicFramePr>
          <p:cNvPr id="27669" name="Object 1056">
            <a:extLst>
              <a:ext uri="{FF2B5EF4-FFF2-40B4-BE49-F238E27FC236}">
                <a16:creationId xmlns:a16="http://schemas.microsoft.com/office/drawing/2014/main" id="{A417B9E8-7EAD-E248-8F7D-F4A8ECD0A31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16038" y="5638800"/>
          <a:ext cx="1274762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5798800" imgH="4978400" progId="Equation.3">
                  <p:embed/>
                </p:oleObj>
              </mc:Choice>
              <mc:Fallback>
                <p:oleObj name="Equation" r:id="rId18" imgW="15798800" imgH="4978400" progId="Equation.3">
                  <p:embed/>
                  <p:pic>
                    <p:nvPicPr>
                      <p:cNvPr id="0" name="Object 1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6038" y="5638800"/>
                        <a:ext cx="1274762" cy="398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70" name="Object 1057">
            <a:extLst>
              <a:ext uri="{FF2B5EF4-FFF2-40B4-BE49-F238E27FC236}">
                <a16:creationId xmlns:a16="http://schemas.microsoft.com/office/drawing/2014/main" id="{9005FCD4-2059-6942-A2DC-F3479E76F08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43000" y="6172200"/>
          <a:ext cx="1865313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23114000" imgH="4978400" progId="Equation.3">
                  <p:embed/>
                </p:oleObj>
              </mc:Choice>
              <mc:Fallback>
                <p:oleObj name="Equation" r:id="rId20" imgW="23114000" imgH="4978400" progId="Equation.3">
                  <p:embed/>
                  <p:pic>
                    <p:nvPicPr>
                      <p:cNvPr id="0" name="Object 10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6172200"/>
                        <a:ext cx="1865313" cy="398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71" name="Object 1058">
            <a:extLst>
              <a:ext uri="{FF2B5EF4-FFF2-40B4-BE49-F238E27FC236}">
                <a16:creationId xmlns:a16="http://schemas.microsoft.com/office/drawing/2014/main" id="{2ADC490A-ECE7-704C-9090-2420506E1DA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08650" y="5603875"/>
          <a:ext cx="1252538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5506700" imgH="4978400" progId="Equation.3">
                  <p:embed/>
                </p:oleObj>
              </mc:Choice>
              <mc:Fallback>
                <p:oleObj name="Equation" r:id="rId22" imgW="15506700" imgH="4978400" progId="Equation.3">
                  <p:embed/>
                  <p:pic>
                    <p:nvPicPr>
                      <p:cNvPr id="0" name="Object 10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8650" y="5603875"/>
                        <a:ext cx="1252538" cy="398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72" name="Object 1059">
            <a:extLst>
              <a:ext uri="{FF2B5EF4-FFF2-40B4-BE49-F238E27FC236}">
                <a16:creationId xmlns:a16="http://schemas.microsoft.com/office/drawing/2014/main" id="{02ECD7A0-F2B5-9241-8013-A2F8ACCB116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08650" y="6230938"/>
          <a:ext cx="1606550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19900900" imgH="4978400" progId="Equation.3">
                  <p:embed/>
                </p:oleObj>
              </mc:Choice>
              <mc:Fallback>
                <p:oleObj name="Equation" r:id="rId24" imgW="19900900" imgH="4978400" progId="Equation.3">
                  <p:embed/>
                  <p:pic>
                    <p:nvPicPr>
                      <p:cNvPr id="0" name="Object 10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8650" y="6230938"/>
                        <a:ext cx="1606550" cy="398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1027">
            <a:extLst>
              <a:ext uri="{FF2B5EF4-FFF2-40B4-BE49-F238E27FC236}">
                <a16:creationId xmlns:a16="http://schemas.microsoft.com/office/drawing/2014/main" id="{D2706280-0C28-8946-A055-B5CCB056D0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905000"/>
            <a:ext cx="4076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 dirty="0"/>
              <a:t>LTI delay by </a:t>
            </a:r>
            <a:r>
              <a:rPr lang="en-US" altLang="en-US" i="1" dirty="0"/>
              <a:t>T</a:t>
            </a:r>
            <a:r>
              <a:rPr lang="en-US" altLang="en-US" dirty="0"/>
              <a:t> seconds</a:t>
            </a:r>
          </a:p>
        </p:txBody>
      </p:sp>
      <p:sp>
        <p:nvSpPr>
          <p:cNvPr id="35" name="Rectangle 1027">
            <a:extLst>
              <a:ext uri="{FF2B5EF4-FFF2-40B4-BE49-F238E27FC236}">
                <a16:creationId xmlns:a16="http://schemas.microsoft.com/office/drawing/2014/main" id="{8DA3A940-39EA-384A-9C08-F637C5DB6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3657600"/>
            <a:ext cx="4076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/>
              <a:t>Impulse response</a:t>
            </a:r>
          </a:p>
        </p:txBody>
      </p:sp>
      <p:sp>
        <p:nvSpPr>
          <p:cNvPr id="36" name="Rectangle 1027">
            <a:extLst>
              <a:ext uri="{FF2B5EF4-FFF2-40B4-BE49-F238E27FC236}">
                <a16:creationId xmlns:a16="http://schemas.microsoft.com/office/drawing/2014/main" id="{FD8BAB3B-2832-334B-887C-B7D18984D8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4572000"/>
            <a:ext cx="4076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/>
              <a:t>Frequency response</a:t>
            </a:r>
          </a:p>
        </p:txBody>
      </p:sp>
      <p:sp>
        <p:nvSpPr>
          <p:cNvPr id="37" name="Rectangle 1028">
            <a:extLst>
              <a:ext uri="{FF2B5EF4-FFF2-40B4-BE49-F238E27FC236}">
                <a16:creationId xmlns:a16="http://schemas.microsoft.com/office/drawing/2014/main" id="{2031F18C-9286-B94D-9486-BB5DB378E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4900" y="1905000"/>
            <a:ext cx="4076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 dirty="0"/>
              <a:t>LTI delay by 1 sample</a:t>
            </a:r>
          </a:p>
        </p:txBody>
      </p:sp>
      <p:sp>
        <p:nvSpPr>
          <p:cNvPr id="38" name="Rectangle 1027">
            <a:extLst>
              <a:ext uri="{FF2B5EF4-FFF2-40B4-BE49-F238E27FC236}">
                <a16:creationId xmlns:a16="http://schemas.microsoft.com/office/drawing/2014/main" id="{68F3F437-909E-EB4D-8100-9F790AF26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3657600"/>
            <a:ext cx="4076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/>
              <a:t>Impulse response</a:t>
            </a:r>
          </a:p>
        </p:txBody>
      </p:sp>
      <p:sp>
        <p:nvSpPr>
          <p:cNvPr id="39" name="Rectangle 1027">
            <a:extLst>
              <a:ext uri="{FF2B5EF4-FFF2-40B4-BE49-F238E27FC236}">
                <a16:creationId xmlns:a16="http://schemas.microsoft.com/office/drawing/2014/main" id="{AADEA668-BA8B-5E42-89D5-EEABB6FD1F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4572000"/>
            <a:ext cx="4076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/>
              <a:t>Frequency response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1" grpId="0"/>
      <p:bldP spid="27662" grpId="0"/>
      <p:bldP spid="2766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Number Placeholder 6">
            <a:extLst>
              <a:ext uri="{FF2B5EF4-FFF2-40B4-BE49-F238E27FC236}">
                <a16:creationId xmlns:a16="http://schemas.microsoft.com/office/drawing/2014/main" id="{3E4A242E-38B3-EC40-95B7-3234A79B7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 dirty="0"/>
              <a:t>5 - </a:t>
            </a:r>
            <a:fld id="{222DAB83-5297-7848-8202-A60BF711FA30}" type="slidenum">
              <a:rPr lang="en-US" altLang="en-US" sz="1400"/>
              <a:pPr/>
              <a:t>14</a:t>
            </a:fld>
            <a:endParaRPr lang="en-US" altLang="en-US" sz="1400" dirty="0"/>
          </a:p>
        </p:txBody>
      </p:sp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84230DBB-6891-0742-8D5F-1CBC1A647C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Phase Shift in Time Domain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F2737F41-B17A-BC47-8F6B-AA70E2D03E9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447800"/>
            <a:ext cx="3008313" cy="609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Continuous Time</a:t>
            </a:r>
          </a:p>
        </p:txBody>
      </p:sp>
      <p:sp>
        <p:nvSpPr>
          <p:cNvPr id="27652" name="Rectangle 1028">
            <a:extLst>
              <a:ext uri="{FF2B5EF4-FFF2-40B4-BE49-F238E27FC236}">
                <a16:creationId xmlns:a16="http://schemas.microsoft.com/office/drawing/2014/main" id="{E505A1B5-09A7-FC44-AD57-AC085FD58195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5372100" y="1447800"/>
            <a:ext cx="2476500" cy="5334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Discrete Time</a:t>
            </a:r>
          </a:p>
        </p:txBody>
      </p:sp>
      <p:grpSp>
        <p:nvGrpSpPr>
          <p:cNvPr id="27654" name="Group 1030">
            <a:extLst>
              <a:ext uri="{FF2B5EF4-FFF2-40B4-BE49-F238E27FC236}">
                <a16:creationId xmlns:a16="http://schemas.microsoft.com/office/drawing/2014/main" id="{1C5BC406-0161-2A48-9C82-1DF04BF80EAC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2419350"/>
            <a:ext cx="2057400" cy="609600"/>
            <a:chOff x="1392" y="1488"/>
            <a:chExt cx="1296" cy="384"/>
          </a:xfrm>
        </p:grpSpPr>
        <p:sp>
          <p:nvSpPr>
            <p:cNvPr id="27683" name="Rectangle 1031">
              <a:extLst>
                <a:ext uri="{FF2B5EF4-FFF2-40B4-BE49-F238E27FC236}">
                  <a16:creationId xmlns:a16="http://schemas.microsoft.com/office/drawing/2014/main" id="{27317D38-4BCF-7443-8F2D-61ACD5F43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" y="1632"/>
              <a:ext cx="336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84" name="Line 1032">
              <a:extLst>
                <a:ext uri="{FF2B5EF4-FFF2-40B4-BE49-F238E27FC236}">
                  <a16:creationId xmlns:a16="http://schemas.microsoft.com/office/drawing/2014/main" id="{AA0AB6D2-D247-E942-A26E-3CDCA930A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77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7685" name="Object 1033">
              <a:extLst>
                <a:ext uri="{FF2B5EF4-FFF2-40B4-BE49-F238E27FC236}">
                  <a16:creationId xmlns:a16="http://schemas.microsoft.com/office/drawing/2014/main" id="{79321191-90B4-3144-969E-98F584645AD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20" y="1632"/>
            <a:ext cx="167" cy="1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3213100" imgH="3797300" progId="Equation.3">
                    <p:embed/>
                  </p:oleObj>
                </mc:Choice>
                <mc:Fallback>
                  <p:oleObj name="Equation" r:id="rId2" imgW="3213100" imgH="3797300" progId="Equation.3">
                    <p:embed/>
                    <p:pic>
                      <p:nvPicPr>
                        <p:cNvPr id="27685" name="Object 1033">
                          <a:extLst>
                            <a:ext uri="{FF2B5EF4-FFF2-40B4-BE49-F238E27FC236}">
                              <a16:creationId xmlns:a16="http://schemas.microsoft.com/office/drawing/2014/main" id="{79321191-90B4-3144-969E-98F584645AD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" y="1632"/>
                          <a:ext cx="167" cy="1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686" name="Line 1034">
              <a:extLst>
                <a:ext uri="{FF2B5EF4-FFF2-40B4-BE49-F238E27FC236}">
                  <a16:creationId xmlns:a16="http://schemas.microsoft.com/office/drawing/2014/main" id="{C0524BA3-310A-FE4A-93EC-E7A83D4D5D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0" y="177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87" name="Text Box 1035">
              <a:extLst>
                <a:ext uri="{FF2B5EF4-FFF2-40B4-BE49-F238E27FC236}">
                  <a16:creationId xmlns:a16="http://schemas.microsoft.com/office/drawing/2014/main" id="{67CA2797-4114-8B45-A5D1-88F560F27A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2" y="1497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 i="1" dirty="0">
                  <a:latin typeface="Cambria" panose="02040503050406030204" pitchFamily="18" charset="0"/>
                </a:rPr>
                <a:t>x</a:t>
              </a:r>
              <a:r>
                <a:rPr lang="en-US" altLang="en-US" sz="2000" dirty="0">
                  <a:latin typeface="Cambria" panose="02040503050406030204" pitchFamily="18" charset="0"/>
                </a:rPr>
                <a:t>(</a:t>
              </a:r>
              <a:r>
                <a:rPr lang="en-US" altLang="en-US" sz="2000" i="1" dirty="0">
                  <a:latin typeface="Cambria" panose="02040503050406030204" pitchFamily="18" charset="0"/>
                </a:rPr>
                <a:t>t</a:t>
              </a:r>
              <a:r>
                <a:rPr lang="en-US" altLang="en-US" sz="2000" dirty="0">
                  <a:latin typeface="Cambria" panose="02040503050406030204" pitchFamily="18" charset="0"/>
                </a:rPr>
                <a:t>)</a:t>
              </a:r>
            </a:p>
          </p:txBody>
        </p:sp>
        <p:sp>
          <p:nvSpPr>
            <p:cNvPr id="27688" name="Text Box 1036">
              <a:extLst>
                <a:ext uri="{FF2B5EF4-FFF2-40B4-BE49-F238E27FC236}">
                  <a16:creationId xmlns:a16="http://schemas.microsoft.com/office/drawing/2014/main" id="{CFF4D247-86E5-D243-8694-A8EF0C47AB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6" y="1488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 i="1" dirty="0">
                  <a:latin typeface="Cambria" panose="02040503050406030204" pitchFamily="18" charset="0"/>
                </a:rPr>
                <a:t>y</a:t>
              </a:r>
              <a:r>
                <a:rPr lang="en-US" altLang="en-US" sz="2000" dirty="0">
                  <a:latin typeface="Cambria" panose="02040503050406030204" pitchFamily="18" charset="0"/>
                </a:rPr>
                <a:t>(</a:t>
              </a:r>
              <a:r>
                <a:rPr lang="en-US" altLang="en-US" sz="2000" i="1" dirty="0">
                  <a:latin typeface="Cambria" panose="02040503050406030204" pitchFamily="18" charset="0"/>
                </a:rPr>
                <a:t>t</a:t>
              </a:r>
              <a:r>
                <a:rPr lang="en-US" altLang="en-US" sz="2000" dirty="0">
                  <a:latin typeface="Cambria" panose="02040503050406030204" pitchFamily="18" charset="0"/>
                </a:rPr>
                <a:t>)</a:t>
              </a:r>
            </a:p>
          </p:txBody>
        </p:sp>
      </p:grpSp>
      <p:sp>
        <p:nvSpPr>
          <p:cNvPr id="34" name="Rectangle 1027">
            <a:extLst>
              <a:ext uri="{FF2B5EF4-FFF2-40B4-BE49-F238E27FC236}">
                <a16:creationId xmlns:a16="http://schemas.microsoft.com/office/drawing/2014/main" id="{D2706280-0C28-8946-A055-B5CCB056D0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930400"/>
            <a:ext cx="4076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 dirty="0"/>
              <a:t>LTI delay by </a:t>
            </a:r>
            <a:r>
              <a:rPr lang="en-US" altLang="en-US" i="1" dirty="0"/>
              <a:t>T</a:t>
            </a:r>
            <a:r>
              <a:rPr lang="en-US" altLang="en-US" dirty="0"/>
              <a:t> seconds</a:t>
            </a:r>
          </a:p>
        </p:txBody>
      </p:sp>
      <p:sp>
        <p:nvSpPr>
          <p:cNvPr id="35" name="Rectangle 1027">
            <a:extLst>
              <a:ext uri="{FF2B5EF4-FFF2-40B4-BE49-F238E27FC236}">
                <a16:creationId xmlns:a16="http://schemas.microsoft.com/office/drawing/2014/main" id="{8DA3A940-39EA-384A-9C08-F637C5DB6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3657600"/>
            <a:ext cx="4076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 dirty="0"/>
              <a:t>Sinusoidal input signal</a:t>
            </a:r>
          </a:p>
        </p:txBody>
      </p:sp>
      <p:sp>
        <p:nvSpPr>
          <p:cNvPr id="36" name="Rectangle 1027">
            <a:extLst>
              <a:ext uri="{FF2B5EF4-FFF2-40B4-BE49-F238E27FC236}">
                <a16:creationId xmlns:a16="http://schemas.microsoft.com/office/drawing/2014/main" id="{FD8BAB3B-2832-334B-887C-B7D18984D8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4572000"/>
            <a:ext cx="4076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 dirty="0"/>
              <a:t>Sinusoidal output signal</a:t>
            </a:r>
          </a:p>
        </p:txBody>
      </p:sp>
      <p:sp>
        <p:nvSpPr>
          <p:cNvPr id="37" name="Rectangle 1028">
            <a:extLst>
              <a:ext uri="{FF2B5EF4-FFF2-40B4-BE49-F238E27FC236}">
                <a16:creationId xmlns:a16="http://schemas.microsoft.com/office/drawing/2014/main" id="{2031F18C-9286-B94D-9486-BB5DB378E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4900" y="1905000"/>
            <a:ext cx="4076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 dirty="0"/>
              <a:t>LTI delay by </a:t>
            </a:r>
            <a:r>
              <a:rPr lang="en-US" altLang="en-US" i="1" dirty="0"/>
              <a:t>N</a:t>
            </a:r>
            <a:r>
              <a:rPr lang="en-US" altLang="en-US" dirty="0"/>
              <a:t> samples</a:t>
            </a:r>
          </a:p>
        </p:txBody>
      </p:sp>
      <p:sp>
        <p:nvSpPr>
          <p:cNvPr id="38" name="Rectangle 1027">
            <a:extLst>
              <a:ext uri="{FF2B5EF4-FFF2-40B4-BE49-F238E27FC236}">
                <a16:creationId xmlns:a16="http://schemas.microsoft.com/office/drawing/2014/main" id="{68F3F437-909E-EB4D-8100-9F790AF26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3657600"/>
            <a:ext cx="4076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 dirty="0"/>
              <a:t>Sinusoidal input signal</a:t>
            </a:r>
          </a:p>
        </p:txBody>
      </p:sp>
      <p:sp>
        <p:nvSpPr>
          <p:cNvPr id="39" name="Rectangle 1027">
            <a:extLst>
              <a:ext uri="{FF2B5EF4-FFF2-40B4-BE49-F238E27FC236}">
                <a16:creationId xmlns:a16="http://schemas.microsoft.com/office/drawing/2014/main" id="{AADEA668-BA8B-5E42-89D5-EEABB6FD1F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4572000"/>
            <a:ext cx="4076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 dirty="0"/>
              <a:t>Sinusoidal output signal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03151DB-2302-814A-0C58-3AF967D16AD8}"/>
              </a:ext>
            </a:extLst>
          </p:cNvPr>
          <p:cNvGrpSpPr/>
          <p:nvPr/>
        </p:nvGrpSpPr>
        <p:grpSpPr>
          <a:xfrm>
            <a:off x="5562600" y="2438400"/>
            <a:ext cx="1981200" cy="609600"/>
            <a:chOff x="5562600" y="2438400"/>
            <a:chExt cx="1981200" cy="609600"/>
          </a:xfrm>
        </p:grpSpPr>
        <p:sp>
          <p:nvSpPr>
            <p:cNvPr id="27677" name="Rectangle 1041">
              <a:extLst>
                <a:ext uri="{FF2B5EF4-FFF2-40B4-BE49-F238E27FC236}">
                  <a16:creationId xmlns:a16="http://schemas.microsoft.com/office/drawing/2014/main" id="{ACBF9202-423F-5B44-A596-7F0B04B34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8400" y="2667000"/>
              <a:ext cx="5334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78" name="Line 1042">
              <a:extLst>
                <a:ext uri="{FF2B5EF4-FFF2-40B4-BE49-F238E27FC236}">
                  <a16:creationId xmlns:a16="http://schemas.microsoft.com/office/drawing/2014/main" id="{95F616DF-827B-614D-9F46-6A3BD2CFBD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2600" y="28956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80" name="Line 1044">
              <a:extLst>
                <a:ext uri="{FF2B5EF4-FFF2-40B4-BE49-F238E27FC236}">
                  <a16:creationId xmlns:a16="http://schemas.microsoft.com/office/drawing/2014/main" id="{1FF17931-57CC-FC4D-9ADF-046D4A3DB9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81800" y="28956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81" name="Text Box 1045">
              <a:extLst>
                <a:ext uri="{FF2B5EF4-FFF2-40B4-BE49-F238E27FC236}">
                  <a16:creationId xmlns:a16="http://schemas.microsoft.com/office/drawing/2014/main" id="{FBFDC84C-0CA9-C347-8FC0-09F723D7D0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62600" y="2452688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 i="1" dirty="0">
                  <a:latin typeface="Cambria" panose="02040503050406030204" pitchFamily="18" charset="0"/>
                </a:rPr>
                <a:t>x</a:t>
              </a:r>
              <a:r>
                <a:rPr lang="en-US" altLang="en-US" sz="2000" dirty="0">
                  <a:latin typeface="Cambria" panose="02040503050406030204" pitchFamily="18" charset="0"/>
                </a:rPr>
                <a:t>[</a:t>
              </a:r>
              <a:r>
                <a:rPr lang="en-US" altLang="en-US" sz="2000" i="1" dirty="0">
                  <a:latin typeface="Cambria" panose="02040503050406030204" pitchFamily="18" charset="0"/>
                </a:rPr>
                <a:t>n</a:t>
              </a:r>
              <a:r>
                <a:rPr lang="en-US" altLang="en-US" sz="2000" dirty="0">
                  <a:latin typeface="Cambria" panose="02040503050406030204" pitchFamily="18" charset="0"/>
                </a:rPr>
                <a:t>]</a:t>
              </a:r>
            </a:p>
          </p:txBody>
        </p:sp>
        <p:sp>
          <p:nvSpPr>
            <p:cNvPr id="27682" name="Text Box 1046">
              <a:extLst>
                <a:ext uri="{FF2B5EF4-FFF2-40B4-BE49-F238E27FC236}">
                  <a16:creationId xmlns:a16="http://schemas.microsoft.com/office/drawing/2014/main" id="{D46B5DF6-54C5-D54C-A195-8E3D96810E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58000" y="2438400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 i="1" dirty="0">
                  <a:latin typeface="Cambria" panose="02040503050406030204" pitchFamily="18" charset="0"/>
                </a:rPr>
                <a:t>y</a:t>
              </a:r>
              <a:r>
                <a:rPr lang="en-US" altLang="en-US" sz="2000" dirty="0">
                  <a:latin typeface="Cambria" panose="02040503050406030204" pitchFamily="18" charset="0"/>
                </a:rPr>
                <a:t>[</a:t>
              </a:r>
              <a:r>
                <a:rPr lang="en-US" altLang="en-US" sz="2000" i="1" dirty="0">
                  <a:latin typeface="Cambria" panose="02040503050406030204" pitchFamily="18" charset="0"/>
                </a:rPr>
                <a:t>n</a:t>
              </a:r>
              <a:r>
                <a:rPr lang="en-US" altLang="en-US" sz="2000" dirty="0">
                  <a:latin typeface="Cambria" panose="02040503050406030204" pitchFamily="18" charset="0"/>
                </a:rPr>
                <a:t>]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C6DB3066-1762-5B4A-3B6E-5853FD854E1E}"/>
                    </a:ext>
                  </a:extLst>
                </p:cNvPr>
                <p:cNvSpPr txBox="1"/>
                <p:nvPr/>
              </p:nvSpPr>
              <p:spPr>
                <a:xfrm>
                  <a:off x="6265223" y="2667834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p>
                        </m:sSup>
                      </m:oMath>
                    </m:oMathPara>
                  </a14:m>
                  <a:endParaRPr lang="en-US" sz="1800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C6DB3066-1762-5B4A-3B6E-5853FD854E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65223" y="2667834"/>
                  <a:ext cx="533400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23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3AF13C8-0D77-9C51-DC20-7B9EEC8DB800}"/>
                  </a:ext>
                </a:extLst>
              </p:cNvPr>
              <p:cNvSpPr txBox="1"/>
              <p:nvPr/>
            </p:nvSpPr>
            <p:spPr>
              <a:xfrm>
                <a:off x="1143000" y="3220977"/>
                <a:ext cx="22463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3AF13C8-0D77-9C51-DC20-7B9EEC8DB8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3220977"/>
                <a:ext cx="2246313" cy="400110"/>
              </a:xfrm>
              <a:prstGeom prst="rect">
                <a:avLst/>
              </a:prstGeom>
              <a:blipFill>
                <a:blip r:embed="rId5"/>
                <a:stretch>
                  <a:fillRect b="-1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F6CD3F3-2729-C14D-B182-963CFE2B382B}"/>
                  </a:ext>
                </a:extLst>
              </p:cNvPr>
              <p:cNvSpPr txBox="1"/>
              <p:nvPr/>
            </p:nvSpPr>
            <p:spPr>
              <a:xfrm>
                <a:off x="5430043" y="3183308"/>
                <a:ext cx="22463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]=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F6CD3F3-2729-C14D-B182-963CFE2B38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043" y="3183308"/>
                <a:ext cx="2246313" cy="400110"/>
              </a:xfrm>
              <a:prstGeom prst="rect">
                <a:avLst/>
              </a:prstGeom>
              <a:blipFill>
                <a:blip r:embed="rId6"/>
                <a:stretch>
                  <a:fillRect b="-1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3FBA479-2511-85BD-D68E-230CA4B26D20}"/>
                  </a:ext>
                </a:extLst>
              </p:cNvPr>
              <p:cNvSpPr txBox="1"/>
              <p:nvPr/>
            </p:nvSpPr>
            <p:spPr>
              <a:xfrm>
                <a:off x="1219200" y="4132512"/>
                <a:ext cx="22463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cos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3FBA479-2511-85BD-D68E-230CA4B26D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4132512"/>
                <a:ext cx="2246313" cy="400110"/>
              </a:xfrm>
              <a:prstGeom prst="rect">
                <a:avLst/>
              </a:prstGeom>
              <a:blipFill>
                <a:blip r:embed="rId7"/>
                <a:stretch>
                  <a:fillRect b="-1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FEE2435-E89F-5135-DE18-52D3EF3543B0}"/>
                  </a:ext>
                </a:extLst>
              </p:cNvPr>
              <p:cNvSpPr txBox="1"/>
              <p:nvPr/>
            </p:nvSpPr>
            <p:spPr>
              <a:xfrm>
                <a:off x="5562600" y="4143345"/>
                <a:ext cx="22860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cos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FEE2435-E89F-5135-DE18-52D3EF3543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4143345"/>
                <a:ext cx="2286000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76DD77C-BA26-3172-94A7-4CACB2A83212}"/>
                  </a:ext>
                </a:extLst>
              </p:cNvPr>
              <p:cNvSpPr txBox="1"/>
              <p:nvPr/>
            </p:nvSpPr>
            <p:spPr>
              <a:xfrm>
                <a:off x="1219200" y="5068683"/>
                <a:ext cx="2947060" cy="439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cos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76DD77C-BA26-3172-94A7-4CACB2A832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5068683"/>
                <a:ext cx="2947060" cy="439736"/>
              </a:xfrm>
              <a:prstGeom prst="rect">
                <a:avLst/>
              </a:prstGeom>
              <a:blipFill>
                <a:blip r:embed="rId9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906117B-042A-A64E-D19D-372AC9BD0575}"/>
                  </a:ext>
                </a:extLst>
              </p:cNvPr>
              <p:cNvSpPr txBox="1"/>
              <p:nvPr/>
            </p:nvSpPr>
            <p:spPr>
              <a:xfrm>
                <a:off x="1190006" y="5571332"/>
                <a:ext cx="33057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cos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906117B-042A-A64E-D19D-372AC9BD05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0006" y="5571332"/>
                <a:ext cx="3305794" cy="400110"/>
              </a:xfrm>
              <a:prstGeom prst="rect">
                <a:avLst/>
              </a:prstGeom>
              <a:blipFill>
                <a:blip r:embed="rId10"/>
                <a:stretch>
                  <a:fillRect b="-1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02B561D-3982-3504-E882-FB7723017CAB}"/>
                  </a:ext>
                </a:extLst>
              </p:cNvPr>
              <p:cNvSpPr txBox="1"/>
              <p:nvPr/>
            </p:nvSpPr>
            <p:spPr>
              <a:xfrm>
                <a:off x="5587340" y="5031078"/>
                <a:ext cx="2947060" cy="439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]=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cos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02B561D-3982-3504-E882-FB7723017C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7340" y="5031078"/>
                <a:ext cx="2947060" cy="439736"/>
              </a:xfrm>
              <a:prstGeom prst="rect">
                <a:avLst/>
              </a:prstGeom>
              <a:blipFill>
                <a:blip r:embed="rId11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BE4B8B3-67A8-BAA8-6BE2-5FB3877566F8}"/>
                  </a:ext>
                </a:extLst>
              </p:cNvPr>
              <p:cNvSpPr txBox="1"/>
              <p:nvPr/>
            </p:nvSpPr>
            <p:spPr>
              <a:xfrm>
                <a:off x="5457206" y="5541076"/>
                <a:ext cx="33057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]=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cos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BE4B8B3-67A8-BAA8-6BE2-5FB3877566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7206" y="5541076"/>
                <a:ext cx="3305794" cy="400110"/>
              </a:xfrm>
              <a:prstGeom prst="rect">
                <a:avLst/>
              </a:prstGeom>
              <a:blipFill>
                <a:blip r:embed="rId12"/>
                <a:stretch>
                  <a:fillRect b="-1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 Box 10">
            <a:extLst>
              <a:ext uri="{FF2B5EF4-FFF2-40B4-BE49-F238E27FC236}">
                <a16:creationId xmlns:a16="http://schemas.microsoft.com/office/drawing/2014/main" id="{4B6D4BBE-22FB-0158-C6B5-316DC5A8EC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6226606"/>
            <a:ext cx="1905000" cy="40011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000" b="1" dirty="0">
                <a:latin typeface="Arial" panose="020B0604020202020204" pitchFamily="34" charset="0"/>
              </a:rPr>
              <a:t>Phase shift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98D6AC9-DDB8-F977-8F83-FB2458519486}"/>
              </a:ext>
            </a:extLst>
          </p:cNvPr>
          <p:cNvGrpSpPr/>
          <p:nvPr/>
        </p:nvGrpSpPr>
        <p:grpSpPr>
          <a:xfrm>
            <a:off x="3238500" y="5460493"/>
            <a:ext cx="5067300" cy="966168"/>
            <a:chOff x="3238500" y="5460493"/>
            <a:chExt cx="5067300" cy="966168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FBBD1E0-9C66-5F34-1FEC-571394B88E0E}"/>
                </a:ext>
              </a:extLst>
            </p:cNvPr>
            <p:cNvSpPr/>
            <p:nvPr/>
          </p:nvSpPr>
          <p:spPr bwMode="auto">
            <a:xfrm>
              <a:off x="3238500" y="5460930"/>
              <a:ext cx="952500" cy="635070"/>
            </a:xfrm>
            <a:prstGeom prst="ellipse">
              <a:avLst/>
            </a:prstGeom>
            <a:noFill/>
            <a:ln w="9525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E22D7F3-7765-CFCD-5EA4-BBF5DD67FEB8}"/>
                </a:ext>
              </a:extLst>
            </p:cNvPr>
            <p:cNvSpPr/>
            <p:nvPr/>
          </p:nvSpPr>
          <p:spPr bwMode="auto">
            <a:xfrm>
              <a:off x="7477744" y="5460493"/>
              <a:ext cx="828056" cy="635070"/>
            </a:xfrm>
            <a:prstGeom prst="ellipse">
              <a:avLst/>
            </a:prstGeom>
            <a:noFill/>
            <a:ln w="9525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9870F7E3-699C-9A58-FDE9-1E01D54E0AB6}"/>
                </a:ext>
              </a:extLst>
            </p:cNvPr>
            <p:cNvCxnSpPr>
              <a:cxnSpLocks/>
              <a:stCxn id="22" idx="1"/>
              <a:endCxn id="23" idx="5"/>
            </p:cNvCxnSpPr>
            <p:nvPr/>
          </p:nvCxnSpPr>
          <p:spPr bwMode="auto">
            <a:xfrm flipH="1" flipV="1">
              <a:off x="4051510" y="6002996"/>
              <a:ext cx="749090" cy="42366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7EC9ADCA-BD6A-68B8-0452-F4CD274601F4}"/>
                </a:ext>
              </a:extLst>
            </p:cNvPr>
            <p:cNvCxnSpPr>
              <a:cxnSpLocks/>
              <a:stCxn id="22" idx="3"/>
              <a:endCxn id="25" idx="3"/>
            </p:cNvCxnSpPr>
            <p:nvPr/>
          </p:nvCxnSpPr>
          <p:spPr bwMode="auto">
            <a:xfrm flipV="1">
              <a:off x="6705600" y="6002559"/>
              <a:ext cx="893410" cy="42410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80140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>
            <a:extLst>
              <a:ext uri="{FF2B5EF4-FFF2-40B4-BE49-F238E27FC236}">
                <a16:creationId xmlns:a16="http://schemas.microsoft.com/office/drawing/2014/main" id="{4C150A3D-D464-4E4B-BA47-1D9BD73368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Linear Time-Invariant Systems</a:t>
            </a:r>
          </a:p>
        </p:txBody>
      </p:sp>
      <p:sp>
        <p:nvSpPr>
          <p:cNvPr id="28675" name="Rectangle 1027">
            <a:extLst>
              <a:ext uri="{FF2B5EF4-FFF2-40B4-BE49-F238E27FC236}">
                <a16:creationId xmlns:a16="http://schemas.microsoft.com/office/drawing/2014/main" id="{8661D599-B242-7A45-A263-8F8A47378B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382000" cy="3048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Fundamental Theorem of Linear Systems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If a complex sinusoid were input into an LTI system, then output would be input scaled by frequency response of LTI system (evaluated at complex sinusoidal frequency)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Scaling may attenuate complex sinusoid and shift it in phase (complex sinusoids are eigenfunctions of LTI systems)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en-US" i="1" dirty="0">
                <a:ea typeface="ＭＳ Ｐゴシック" panose="020B0600070205080204" pitchFamily="34" charset="-128"/>
              </a:rPr>
              <a:t>Continuous-time example</a:t>
            </a:r>
            <a:r>
              <a:rPr lang="en-US" altLang="en-US" dirty="0">
                <a:ea typeface="ＭＳ Ｐゴシック" panose="020B0600070205080204" pitchFamily="34" charset="-128"/>
              </a:rPr>
              <a:t>: see handout F (lowpass RC filter)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en-US" i="1" dirty="0">
                <a:ea typeface="ＭＳ Ｐゴシック" panose="020B0600070205080204" pitchFamily="34" charset="-128"/>
              </a:rPr>
              <a:t>Discrete-time derivation</a:t>
            </a:r>
            <a:r>
              <a:rPr lang="en-US" altLang="en-US" dirty="0">
                <a:ea typeface="ＭＳ Ｐゴシック" panose="020B0600070205080204" pitchFamily="34" charset="-128"/>
              </a:rPr>
              <a:t>: Input </a:t>
            </a:r>
            <a:r>
              <a:rPr lang="en-US" altLang="en-US" i="1" dirty="0">
                <a:ea typeface="ＭＳ Ｐゴシック" panose="020B0600070205080204" pitchFamily="34" charset="-128"/>
              </a:rPr>
              <a:t>x</a:t>
            </a:r>
            <a:r>
              <a:rPr lang="en-US" altLang="en-US" dirty="0">
                <a:ea typeface="ＭＳ Ｐゴシック" panose="020B0600070205080204" pitchFamily="34" charset="-128"/>
              </a:rPr>
              <a:t>[</a:t>
            </a:r>
            <a:r>
              <a:rPr lang="en-US" altLang="en-US" i="1" dirty="0">
                <a:ea typeface="ＭＳ Ｐゴシック" panose="020B0600070205080204" pitchFamily="34" charset="-128"/>
              </a:rPr>
              <a:t>n</a:t>
            </a:r>
            <a:r>
              <a:rPr lang="en-US" altLang="en-US" dirty="0">
                <a:ea typeface="ＭＳ Ｐゴシック" panose="020B0600070205080204" pitchFamily="34" charset="-128"/>
              </a:rPr>
              <a:t>] = </a:t>
            </a:r>
            <a:r>
              <a:rPr lang="en-US" altLang="en-US" i="1" dirty="0">
                <a:ea typeface="ＭＳ Ｐゴシック" panose="020B0600070205080204" pitchFamily="34" charset="-128"/>
              </a:rPr>
              <a:t>e </a:t>
            </a:r>
            <a:r>
              <a:rPr lang="en-US" altLang="en-US" i="1" baseline="30000" dirty="0">
                <a:ea typeface="ＭＳ Ｐゴシック" panose="020B0600070205080204" pitchFamily="34" charset="-128"/>
              </a:rPr>
              <a:t>j </a:t>
            </a:r>
            <a:r>
              <a:rPr lang="en-US" altLang="en-US" i="1" baseline="30000" dirty="0">
                <a:latin typeface="Symbol" pitchFamily="2" charset="2"/>
                <a:ea typeface="ＭＳ Ｐゴシック" panose="020B0600070205080204" pitchFamily="34" charset="-128"/>
              </a:rPr>
              <a:t>w </a:t>
            </a:r>
            <a:r>
              <a:rPr lang="en-US" altLang="en-US" i="1" baseline="30000" dirty="0">
                <a:ea typeface="ＭＳ Ｐゴシック" panose="020B0600070205080204" pitchFamily="34" charset="-128"/>
              </a:rPr>
              <a:t>n  </a:t>
            </a:r>
            <a:r>
              <a:rPr lang="en-US" altLang="en-US" dirty="0">
                <a:ea typeface="ＭＳ Ｐゴシック" panose="020B0600070205080204" pitchFamily="34" charset="-128"/>
              </a:rPr>
              <a:t>into LTI system</a:t>
            </a:r>
          </a:p>
        </p:txBody>
      </p:sp>
      <p:graphicFrame>
        <p:nvGraphicFramePr>
          <p:cNvPr id="28676" name="Object 1028">
            <a:extLst>
              <a:ext uri="{FF2B5EF4-FFF2-40B4-BE49-F238E27FC236}">
                <a16:creationId xmlns:a16="http://schemas.microsoft.com/office/drawing/2014/main" id="{6365521E-B787-244C-B56D-4AADDF54F6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981679"/>
              </p:ext>
            </p:extLst>
          </p:nvPr>
        </p:nvGraphicFramePr>
        <p:xfrm>
          <a:off x="1141413" y="4724400"/>
          <a:ext cx="2760662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47800" imgH="469900" progId="Equation.3">
                  <p:embed/>
                </p:oleObj>
              </mc:Choice>
              <mc:Fallback>
                <p:oleObj name="Equation" r:id="rId2" imgW="1447800" imgH="46990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1413" y="4724400"/>
                        <a:ext cx="2760662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E9699845-8978-E14D-B06A-33D7096491FB}"/>
              </a:ext>
            </a:extLst>
          </p:cNvPr>
          <p:cNvGrpSpPr>
            <a:grpSpLocks/>
          </p:cNvGrpSpPr>
          <p:nvPr/>
        </p:nvGrpSpPr>
        <p:grpSpPr bwMode="auto">
          <a:xfrm>
            <a:off x="4799013" y="5667375"/>
            <a:ext cx="1752600" cy="428625"/>
            <a:chOff x="5028130" y="5286375"/>
            <a:chExt cx="1752600" cy="428625"/>
          </a:xfrm>
        </p:grpSpPr>
        <p:sp>
          <p:nvSpPr>
            <p:cNvPr id="28684" name="AutoShape 1029">
              <a:extLst>
                <a:ext uri="{FF2B5EF4-FFF2-40B4-BE49-F238E27FC236}">
                  <a16:creationId xmlns:a16="http://schemas.microsoft.com/office/drawing/2014/main" id="{0DFEAB27-BB54-5447-8453-DBDDE4246221}"/>
                </a:ext>
              </a:extLst>
            </p:cNvPr>
            <p:cNvSpPr>
              <a:spLocks/>
            </p:cNvSpPr>
            <p:nvPr/>
          </p:nvSpPr>
          <p:spPr bwMode="auto">
            <a:xfrm rot="16200000" flipV="1">
              <a:off x="5825055" y="4489450"/>
              <a:ext cx="158750" cy="1752600"/>
            </a:xfrm>
            <a:prstGeom prst="leftBrace">
              <a:avLst>
                <a:gd name="adj1" fmla="val 92000"/>
                <a:gd name="adj2" fmla="val 50000"/>
              </a:avLst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685" name="Text Box 1030">
              <a:extLst>
                <a:ext uri="{FF2B5EF4-FFF2-40B4-BE49-F238E27FC236}">
                  <a16:creationId xmlns:a16="http://schemas.microsoft.com/office/drawing/2014/main" id="{06EE5E16-F81E-7F45-A9E8-F537390EB2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9130" y="5378450"/>
              <a:ext cx="990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b="1" i="1">
                  <a:solidFill>
                    <a:schemeClr val="accent2"/>
                  </a:solidFill>
                </a:rPr>
                <a:t>H</a:t>
              </a:r>
              <a:r>
                <a:rPr lang="en-US" altLang="en-US" sz="1600" b="1">
                  <a:solidFill>
                    <a:schemeClr val="accent2"/>
                  </a:solidFill>
                </a:rPr>
                <a:t>(</a:t>
              </a:r>
              <a:r>
                <a:rPr lang="en-US" altLang="en-US" sz="1600" b="1">
                  <a:solidFill>
                    <a:schemeClr val="accent2"/>
                  </a:solidFill>
                  <a:latin typeface="Symbol" pitchFamily="2" charset="2"/>
                  <a:sym typeface="Symbol" pitchFamily="2" charset="2"/>
                </a:rPr>
                <a:t>w</a:t>
              </a:r>
              <a:r>
                <a:rPr lang="en-US" altLang="en-US" sz="1600" b="1">
                  <a:solidFill>
                    <a:schemeClr val="accent2"/>
                  </a:solidFill>
                </a:rPr>
                <a:t>)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F091065-BB07-8B4A-B1B7-2BFB2F1CFD57}"/>
              </a:ext>
            </a:extLst>
          </p:cNvPr>
          <p:cNvGrpSpPr>
            <a:grpSpLocks/>
          </p:cNvGrpSpPr>
          <p:nvPr/>
        </p:nvGrpSpPr>
        <p:grpSpPr bwMode="auto">
          <a:xfrm>
            <a:off x="1943100" y="5637213"/>
            <a:ext cx="1905000" cy="458787"/>
            <a:chOff x="2171407" y="5256212"/>
            <a:chExt cx="1905000" cy="458788"/>
          </a:xfrm>
        </p:grpSpPr>
        <p:sp>
          <p:nvSpPr>
            <p:cNvPr id="28682" name="AutoShape 1029">
              <a:extLst>
                <a:ext uri="{FF2B5EF4-FFF2-40B4-BE49-F238E27FC236}">
                  <a16:creationId xmlns:a16="http://schemas.microsoft.com/office/drawing/2014/main" id="{237FAC4E-7D68-C940-8F2F-7E467D38CA66}"/>
                </a:ext>
              </a:extLst>
            </p:cNvPr>
            <p:cNvSpPr>
              <a:spLocks/>
            </p:cNvSpPr>
            <p:nvPr/>
          </p:nvSpPr>
          <p:spPr bwMode="auto">
            <a:xfrm rot="16200000" flipV="1">
              <a:off x="3030244" y="4397375"/>
              <a:ext cx="187325" cy="1905000"/>
            </a:xfrm>
            <a:prstGeom prst="leftBrace">
              <a:avLst>
                <a:gd name="adj1" fmla="val 91996"/>
                <a:gd name="adj2" fmla="val 50000"/>
              </a:avLst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683" name="Text Box 1030">
              <a:extLst>
                <a:ext uri="{FF2B5EF4-FFF2-40B4-BE49-F238E27FC236}">
                  <a16:creationId xmlns:a16="http://schemas.microsoft.com/office/drawing/2014/main" id="{B1AB8C8F-FC9B-024F-9FB1-2D026CD91C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3807" y="5376862"/>
              <a:ext cx="16002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b="1" i="1">
                  <a:solidFill>
                    <a:schemeClr val="accent2"/>
                  </a:solidFill>
                </a:rPr>
                <a:t>x</a:t>
              </a:r>
              <a:r>
                <a:rPr lang="en-US" altLang="en-US" sz="1600" b="1">
                  <a:solidFill>
                    <a:schemeClr val="accent2"/>
                  </a:solidFill>
                </a:rPr>
                <a:t>[</a:t>
              </a:r>
              <a:r>
                <a:rPr lang="en-US" altLang="en-US" sz="1600" b="1" i="1">
                  <a:solidFill>
                    <a:schemeClr val="accent2"/>
                  </a:solidFill>
                </a:rPr>
                <a:t>n</a:t>
              </a:r>
              <a:r>
                <a:rPr lang="en-US" altLang="en-US" sz="1600" b="1">
                  <a:solidFill>
                    <a:schemeClr val="accent2"/>
                  </a:solidFill>
                </a:rPr>
                <a:t>] * </a:t>
              </a:r>
              <a:r>
                <a:rPr lang="en-US" altLang="en-US" sz="1600" b="1" i="1">
                  <a:solidFill>
                    <a:schemeClr val="accent2"/>
                  </a:solidFill>
                </a:rPr>
                <a:t>h</a:t>
              </a:r>
              <a:r>
                <a:rPr lang="en-US" altLang="en-US" sz="1600" b="1">
                  <a:solidFill>
                    <a:schemeClr val="accent2"/>
                  </a:solidFill>
                </a:rPr>
                <a:t>[</a:t>
              </a:r>
              <a:r>
                <a:rPr lang="en-US" altLang="en-US" sz="1600" b="1" i="1">
                  <a:solidFill>
                    <a:schemeClr val="accent2"/>
                  </a:solidFill>
                </a:rPr>
                <a:t>n</a:t>
              </a:r>
              <a:r>
                <a:rPr lang="en-US" altLang="en-US" sz="1600" b="1">
                  <a:solidFill>
                    <a:schemeClr val="accent2"/>
                  </a:solidFill>
                </a:rPr>
                <a:t>]</a:t>
              </a:r>
            </a:p>
          </p:txBody>
        </p:sp>
      </p:grpSp>
      <p:sp>
        <p:nvSpPr>
          <p:cNvPr id="10" name="Rectangle 1027">
            <a:extLst>
              <a:ext uri="{FF2B5EF4-FFF2-40B4-BE49-F238E27FC236}">
                <a16:creationId xmlns:a16="http://schemas.microsoft.com/office/drawing/2014/main" id="{C4922CA1-2A6C-D044-B951-EC07DC9156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6096000"/>
            <a:ext cx="78486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lnSpc>
                <a:spcPct val="90000"/>
              </a:lnSpc>
              <a:spcBef>
                <a:spcPct val="20000"/>
              </a:spcBef>
            </a:pPr>
            <a:r>
              <a:rPr lang="en-US" altLang="en-US" i="1" dirty="0"/>
              <a:t>H</a:t>
            </a:r>
            <a:r>
              <a:rPr lang="en-US" altLang="en-US" dirty="0"/>
              <a:t>(</a:t>
            </a:r>
            <a:r>
              <a:rPr lang="en-US" altLang="en-US" dirty="0">
                <a:latin typeface="Symbol" pitchFamily="2" charset="2"/>
              </a:rPr>
              <a:t>w</a:t>
            </a:r>
            <a:r>
              <a:rPr lang="en-US" altLang="en-US" dirty="0"/>
              <a:t>) is frequency response (DT Fourier transform of </a:t>
            </a:r>
            <a:r>
              <a:rPr lang="en-US" altLang="en-US" i="1" dirty="0"/>
              <a:t>h</a:t>
            </a:r>
            <a:r>
              <a:rPr lang="en-US" altLang="en-US" dirty="0"/>
              <a:t>[</a:t>
            </a:r>
            <a:r>
              <a:rPr lang="en-US" altLang="en-US" i="1" dirty="0"/>
              <a:t>n</a:t>
            </a:r>
            <a:r>
              <a:rPr lang="en-US" altLang="en-US" dirty="0"/>
              <a:t>])</a:t>
            </a:r>
          </a:p>
        </p:txBody>
      </p:sp>
      <p:graphicFrame>
        <p:nvGraphicFramePr>
          <p:cNvPr id="11" name="Object 1028">
            <a:extLst>
              <a:ext uri="{FF2B5EF4-FFF2-40B4-BE49-F238E27FC236}">
                <a16:creationId xmlns:a16="http://schemas.microsoft.com/office/drawing/2014/main" id="{5A0DAB7A-2FD8-164D-BA47-0890EED78D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7030095"/>
              </p:ext>
            </p:extLst>
          </p:nvPr>
        </p:nvGraphicFramePr>
        <p:xfrm>
          <a:off x="3960813" y="4724400"/>
          <a:ext cx="2687637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09700" imgH="469900" progId="Equation.3">
                  <p:embed/>
                </p:oleObj>
              </mc:Choice>
              <mc:Fallback>
                <p:oleObj name="Equation" r:id="rId4" imgW="1409700" imgH="46990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0813" y="4724400"/>
                        <a:ext cx="2687637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028">
            <a:extLst>
              <a:ext uri="{FF2B5EF4-FFF2-40B4-BE49-F238E27FC236}">
                <a16:creationId xmlns:a16="http://schemas.microsoft.com/office/drawing/2014/main" id="{2A317B4C-BC38-D64B-9A8B-C19C5B6125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2440256"/>
              </p:ext>
            </p:extLst>
          </p:nvPr>
        </p:nvGraphicFramePr>
        <p:xfrm>
          <a:off x="6678613" y="4919663"/>
          <a:ext cx="1550987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12800" imgH="292100" progId="Equation.3">
                  <p:embed/>
                </p:oleObj>
              </mc:Choice>
              <mc:Fallback>
                <p:oleObj name="Equation" r:id="rId6" imgW="812800" imgH="29210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8613" y="4919663"/>
                        <a:ext cx="1550987" cy="554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5">
            <a:extLst>
              <a:ext uri="{FF2B5EF4-FFF2-40B4-BE49-F238E27FC236}">
                <a16:creationId xmlns:a16="http://schemas.microsoft.com/office/drawing/2014/main" id="{DDDC9004-A97C-D04B-B9AA-926F618A4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0834E790-810E-1D4E-BDBD-7309BCCBB0A3}" type="slidenum">
              <a:rPr lang="en-US" altLang="en-US" sz="1400"/>
              <a:pPr/>
              <a:t>16</a:t>
            </a:fld>
            <a:endParaRPr lang="en-US" altLang="en-US" sz="1400"/>
          </a:p>
        </p:txBody>
      </p:sp>
      <p:sp>
        <p:nvSpPr>
          <p:cNvPr id="29698" name="Rectangle 1037">
            <a:extLst>
              <a:ext uri="{FF2B5EF4-FFF2-40B4-BE49-F238E27FC236}">
                <a16:creationId xmlns:a16="http://schemas.microsoft.com/office/drawing/2014/main" id="{E560D96E-C20D-A847-A8F3-D731F32AA5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Frequency Response</a:t>
            </a:r>
          </a:p>
        </p:txBody>
      </p:sp>
      <p:sp>
        <p:nvSpPr>
          <p:cNvPr id="9233" name="Rectangle 1038">
            <a:extLst>
              <a:ext uri="{FF2B5EF4-FFF2-40B4-BE49-F238E27FC236}">
                <a16:creationId xmlns:a16="http://schemas.microsoft.com/office/drawing/2014/main" id="{A599FBCF-97F5-454D-BF30-9FBE7948BE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3429000" cy="914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Continuous-time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LTI system</a:t>
            </a:r>
          </a:p>
        </p:txBody>
      </p:sp>
      <p:graphicFrame>
        <p:nvGraphicFramePr>
          <p:cNvPr id="29700" name="Object 1043">
            <a:extLst>
              <a:ext uri="{FF2B5EF4-FFF2-40B4-BE49-F238E27FC236}">
                <a16:creationId xmlns:a16="http://schemas.microsoft.com/office/drawing/2014/main" id="{D04DF83C-7BD5-7F49-B66C-976FA233D89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74913" y="5359400"/>
          <a:ext cx="4892675" cy="1160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8757800" imgH="13462000" progId="Equation.3">
                  <p:embed/>
                </p:oleObj>
              </mc:Choice>
              <mc:Fallback>
                <p:oleObj name="Equation" r:id="rId2" imgW="68757800" imgH="13462000" progId="Equation.3">
                  <p:embed/>
                  <p:pic>
                    <p:nvPicPr>
                      <p:cNvPr id="0" name="Object 10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4913" y="5359400"/>
                        <a:ext cx="4892675" cy="1160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1054">
            <a:extLst>
              <a:ext uri="{FF2B5EF4-FFF2-40B4-BE49-F238E27FC236}">
                <a16:creationId xmlns:a16="http://schemas.microsoft.com/office/drawing/2014/main" id="{7006E889-875F-FB46-8E6F-ED7F640253E9}"/>
              </a:ext>
            </a:extLst>
          </p:cNvPr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108200" y="4332288"/>
          <a:ext cx="3200400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5991800" imgH="5270500" progId="Equation.3">
                  <p:embed/>
                </p:oleObj>
              </mc:Choice>
              <mc:Fallback>
                <p:oleObj name="Equation" r:id="rId4" imgW="35991800" imgH="5270500" progId="Equation.3">
                  <p:embed/>
                  <p:pic>
                    <p:nvPicPr>
                      <p:cNvPr id="0" name="Object 10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8200" y="4332288"/>
                        <a:ext cx="3200400" cy="468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702" name="Group 1065">
            <a:extLst>
              <a:ext uri="{FF2B5EF4-FFF2-40B4-BE49-F238E27FC236}">
                <a16:creationId xmlns:a16="http://schemas.microsoft.com/office/drawing/2014/main" id="{6F2D036A-41A0-304F-A275-67C715824469}"/>
              </a:ext>
            </a:extLst>
          </p:cNvPr>
          <p:cNvGrpSpPr>
            <a:grpSpLocks/>
          </p:cNvGrpSpPr>
          <p:nvPr/>
        </p:nvGrpSpPr>
        <p:grpSpPr bwMode="auto">
          <a:xfrm>
            <a:off x="3276600" y="2603500"/>
            <a:ext cx="5776913" cy="1257300"/>
            <a:chOff x="384" y="424"/>
            <a:chExt cx="3639" cy="792"/>
          </a:xfrm>
        </p:grpSpPr>
        <p:sp>
          <p:nvSpPr>
            <p:cNvPr id="29715" name="Rectangle 1066">
              <a:extLst>
                <a:ext uri="{FF2B5EF4-FFF2-40B4-BE49-F238E27FC236}">
                  <a16:creationId xmlns:a16="http://schemas.microsoft.com/office/drawing/2014/main" id="{26409AA6-0185-CB4C-A372-4CBC0B52C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624"/>
              <a:ext cx="48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9716" name="Line 1067">
              <a:extLst>
                <a:ext uri="{FF2B5EF4-FFF2-40B4-BE49-F238E27FC236}">
                  <a16:creationId xmlns:a16="http://schemas.microsoft.com/office/drawing/2014/main" id="{3A94DECE-8250-7845-ADB2-45C8DDCE00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76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9717" name="Object 1068">
              <a:extLst>
                <a:ext uri="{FF2B5EF4-FFF2-40B4-BE49-F238E27FC236}">
                  <a16:creationId xmlns:a16="http://schemas.microsoft.com/office/drawing/2014/main" id="{E7D070A0-B9EE-C942-849B-24F0073230F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48" y="671"/>
            <a:ext cx="349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6731000" imgH="4686300" progId="Equation.3">
                    <p:embed/>
                  </p:oleObj>
                </mc:Choice>
                <mc:Fallback>
                  <p:oleObj name="Equation" r:id="rId6" imgW="6731000" imgH="4686300" progId="Equation.3">
                    <p:embed/>
                    <p:pic>
                      <p:nvPicPr>
                        <p:cNvPr id="0" name="Object 10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8" y="671"/>
                          <a:ext cx="349" cy="24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18" name="Line 1069">
              <a:extLst>
                <a:ext uri="{FF2B5EF4-FFF2-40B4-BE49-F238E27FC236}">
                  <a16:creationId xmlns:a16="http://schemas.microsoft.com/office/drawing/2014/main" id="{1487A76A-9B1F-354B-A97A-D5F0D4EDCF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0" y="76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9719" name="Object 1070">
              <a:extLst>
                <a:ext uri="{FF2B5EF4-FFF2-40B4-BE49-F238E27FC236}">
                  <a16:creationId xmlns:a16="http://schemas.microsoft.com/office/drawing/2014/main" id="{1374D7A5-53D1-984F-B10F-B596D3443D4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72" y="432"/>
            <a:ext cx="38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7023100" imgH="4686300" progId="Equation.3">
                    <p:embed/>
                  </p:oleObj>
                </mc:Choice>
                <mc:Fallback>
                  <p:oleObj name="Equation" r:id="rId8" imgW="7023100" imgH="4686300" progId="Equation.3">
                    <p:embed/>
                    <p:pic>
                      <p:nvPicPr>
                        <p:cNvPr id="0" name="Object 107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2" y="432"/>
                          <a:ext cx="38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20" name="Object 1071">
              <a:extLst>
                <a:ext uri="{FF2B5EF4-FFF2-40B4-BE49-F238E27FC236}">
                  <a16:creationId xmlns:a16="http://schemas.microsoft.com/office/drawing/2014/main" id="{9BA70513-CE66-CA4C-813C-167454FE280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76" y="424"/>
            <a:ext cx="1007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18427700" imgH="5270500" progId="Equation.3">
                    <p:embed/>
                  </p:oleObj>
                </mc:Choice>
                <mc:Fallback>
                  <p:oleObj name="Equation" r:id="rId10" imgW="18427700" imgH="5270500" progId="Equation.3">
                    <p:embed/>
                    <p:pic>
                      <p:nvPicPr>
                        <p:cNvPr id="0" name="Object 10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76" y="424"/>
                          <a:ext cx="1007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21" name="Object 1072">
              <a:extLst>
                <a:ext uri="{FF2B5EF4-FFF2-40B4-BE49-F238E27FC236}">
                  <a16:creationId xmlns:a16="http://schemas.microsoft.com/office/drawing/2014/main" id="{FB2C71E9-2C91-8B42-886F-8C485A03852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4" y="864"/>
            <a:ext cx="703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2" imgW="12877800" imgH="4978400" progId="Equation.3">
                    <p:embed/>
                  </p:oleObj>
                </mc:Choice>
                <mc:Fallback>
                  <p:oleObj name="Equation" r:id="rId12" imgW="12877800" imgH="4978400" progId="Equation.3">
                    <p:embed/>
                    <p:pic>
                      <p:nvPicPr>
                        <p:cNvPr id="0" name="Object 10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" y="864"/>
                          <a:ext cx="703" cy="2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22" name="Object 1073">
              <a:extLst>
                <a:ext uri="{FF2B5EF4-FFF2-40B4-BE49-F238E27FC236}">
                  <a16:creationId xmlns:a16="http://schemas.microsoft.com/office/drawing/2014/main" id="{13D236FE-DCA8-8E43-AD68-011365CDCA0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84" y="864"/>
            <a:ext cx="2239" cy="3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40957500" imgH="6438900" progId="Equation.3">
                    <p:embed/>
                  </p:oleObj>
                </mc:Choice>
                <mc:Fallback>
                  <p:oleObj name="Equation" r:id="rId14" imgW="40957500" imgH="6438900" progId="Equation.3">
                    <p:embed/>
                    <p:pic>
                      <p:nvPicPr>
                        <p:cNvPr id="0" name="Object 107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84" y="864"/>
                          <a:ext cx="2239" cy="3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9703" name="Group 1074">
            <a:extLst>
              <a:ext uri="{FF2B5EF4-FFF2-40B4-BE49-F238E27FC236}">
                <a16:creationId xmlns:a16="http://schemas.microsoft.com/office/drawing/2014/main" id="{BFBE552B-D464-BC45-BEB1-576BAEFA4F72}"/>
              </a:ext>
            </a:extLst>
          </p:cNvPr>
          <p:cNvGrpSpPr>
            <a:grpSpLocks/>
          </p:cNvGrpSpPr>
          <p:nvPr/>
        </p:nvGrpSpPr>
        <p:grpSpPr bwMode="auto">
          <a:xfrm>
            <a:off x="3352800" y="1422400"/>
            <a:ext cx="5638800" cy="1117600"/>
            <a:chOff x="432" y="1440"/>
            <a:chExt cx="3552" cy="704"/>
          </a:xfrm>
        </p:grpSpPr>
        <p:sp>
          <p:nvSpPr>
            <p:cNvPr id="29707" name="Rectangle 1075">
              <a:extLst>
                <a:ext uri="{FF2B5EF4-FFF2-40B4-BE49-F238E27FC236}">
                  <a16:creationId xmlns:a16="http://schemas.microsoft.com/office/drawing/2014/main" id="{1396CA4C-0E86-1242-83DE-E85722A449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1616"/>
              <a:ext cx="48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9708" name="Line 1076">
              <a:extLst>
                <a:ext uri="{FF2B5EF4-FFF2-40B4-BE49-F238E27FC236}">
                  <a16:creationId xmlns:a16="http://schemas.microsoft.com/office/drawing/2014/main" id="{6AC38D1A-1092-CF42-ABF8-AAE89984B6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176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9709" name="Object 1077">
              <a:extLst>
                <a:ext uri="{FF2B5EF4-FFF2-40B4-BE49-F238E27FC236}">
                  <a16:creationId xmlns:a16="http://schemas.microsoft.com/office/drawing/2014/main" id="{EDDD16F3-B502-2E4D-BC28-93174FC3381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55" y="1663"/>
            <a:ext cx="334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6" imgW="6438900" imgH="4686300" progId="Equation.3">
                    <p:embed/>
                  </p:oleObj>
                </mc:Choice>
                <mc:Fallback>
                  <p:oleObj name="Equation" r:id="rId16" imgW="6438900" imgH="4686300" progId="Equation.3">
                    <p:embed/>
                    <p:pic>
                      <p:nvPicPr>
                        <p:cNvPr id="0" name="Object 107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5" y="1663"/>
                          <a:ext cx="334" cy="24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10" name="Line 1078">
              <a:extLst>
                <a:ext uri="{FF2B5EF4-FFF2-40B4-BE49-F238E27FC236}">
                  <a16:creationId xmlns:a16="http://schemas.microsoft.com/office/drawing/2014/main" id="{B619D1D4-E6EE-0441-97BA-9874E42796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0" y="1760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9711" name="Object 1079">
              <a:extLst>
                <a:ext uri="{FF2B5EF4-FFF2-40B4-BE49-F238E27FC236}">
                  <a16:creationId xmlns:a16="http://schemas.microsoft.com/office/drawing/2014/main" id="{F160C6DF-49F0-9844-87B0-B10888150C9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24" y="1440"/>
            <a:ext cx="368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8" imgW="6731000" imgH="4686300" progId="Equation.3">
                    <p:embed/>
                  </p:oleObj>
                </mc:Choice>
                <mc:Fallback>
                  <p:oleObj name="Equation" r:id="rId18" imgW="6731000" imgH="4686300" progId="Equation.3">
                    <p:embed/>
                    <p:pic>
                      <p:nvPicPr>
                        <p:cNvPr id="0" name="Object 107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" y="1440"/>
                          <a:ext cx="368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12" name="Object 1080">
              <a:extLst>
                <a:ext uri="{FF2B5EF4-FFF2-40B4-BE49-F238E27FC236}">
                  <a16:creationId xmlns:a16="http://schemas.microsoft.com/office/drawing/2014/main" id="{B0A66F00-8125-9F4D-9D64-4FCC2953C2E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76" y="1440"/>
            <a:ext cx="992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0" imgW="18135600" imgH="5270500" progId="Equation.3">
                    <p:embed/>
                  </p:oleObj>
                </mc:Choice>
                <mc:Fallback>
                  <p:oleObj name="Equation" r:id="rId20" imgW="18135600" imgH="5270500" progId="Equation.3">
                    <p:embed/>
                    <p:pic>
                      <p:nvPicPr>
                        <p:cNvPr id="0" name="Object 108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76" y="1440"/>
                          <a:ext cx="992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13" name="Object 1081">
              <a:extLst>
                <a:ext uri="{FF2B5EF4-FFF2-40B4-BE49-F238E27FC236}">
                  <a16:creationId xmlns:a16="http://schemas.microsoft.com/office/drawing/2014/main" id="{23253623-3D9E-914C-BD8F-2D92E601AA8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78" y="1824"/>
            <a:ext cx="2206" cy="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2" imgW="40373300" imgH="5854700" progId="Equation.3">
                    <p:embed/>
                  </p:oleObj>
                </mc:Choice>
                <mc:Fallback>
                  <p:oleObj name="Equation" r:id="rId22" imgW="40373300" imgH="5854700" progId="Equation.3">
                    <p:embed/>
                    <p:pic>
                      <p:nvPicPr>
                        <p:cNvPr id="0" name="Object 10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78" y="1824"/>
                          <a:ext cx="2206" cy="3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14" name="Object 1082">
              <a:extLst>
                <a:ext uri="{FF2B5EF4-FFF2-40B4-BE49-F238E27FC236}">
                  <a16:creationId xmlns:a16="http://schemas.microsoft.com/office/drawing/2014/main" id="{35E62CD3-0BB4-B146-8758-D39FBE047DB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32" y="1824"/>
            <a:ext cx="672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4" imgW="12293600" imgH="4978400" progId="Equation.3">
                    <p:embed/>
                  </p:oleObj>
                </mc:Choice>
                <mc:Fallback>
                  <p:oleObj name="Equation" r:id="rId24" imgW="12293600" imgH="4978400" progId="Equation.3">
                    <p:embed/>
                    <p:pic>
                      <p:nvPicPr>
                        <p:cNvPr id="0" name="Object 108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" y="1824"/>
                          <a:ext cx="672" cy="2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9220" name="Object 1084">
            <a:extLst>
              <a:ext uri="{FF2B5EF4-FFF2-40B4-BE49-F238E27FC236}">
                <a16:creationId xmlns:a16="http://schemas.microsoft.com/office/drawing/2014/main" id="{17E0F959-0FED-7548-9D5B-836104E438C5}"/>
              </a:ext>
            </a:extLst>
          </p:cNvPr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063750" y="4851400"/>
          <a:ext cx="6972300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86309200" imgH="5270500" progId="Equation.3">
                  <p:embed/>
                </p:oleObj>
              </mc:Choice>
              <mc:Fallback>
                <p:oleObj name="Equation" r:id="rId26" imgW="86309200" imgH="5270500" progId="Equation.3">
                  <p:embed/>
                  <p:pic>
                    <p:nvPicPr>
                      <p:cNvPr id="0" name="Object 10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0" y="4851400"/>
                        <a:ext cx="6972300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1038">
            <a:extLst>
              <a:ext uri="{FF2B5EF4-FFF2-40B4-BE49-F238E27FC236}">
                <a16:creationId xmlns:a16="http://schemas.microsoft.com/office/drawing/2014/main" id="{6E62BC49-4E50-2D4B-9AFE-470268D39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590800"/>
            <a:ext cx="274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65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Discrete-time</a:t>
            </a:r>
            <a:br>
              <a:rPr lang="en-US" altLang="en-US" sz="2800" b="1">
                <a:solidFill>
                  <a:srgbClr val="CC00CC"/>
                </a:solidFill>
              </a:rPr>
            </a:br>
            <a:r>
              <a:rPr lang="en-US" altLang="en-US" sz="2800" b="1">
                <a:solidFill>
                  <a:srgbClr val="CC00CC"/>
                </a:solidFill>
              </a:rPr>
              <a:t>LTI system</a:t>
            </a:r>
          </a:p>
        </p:txBody>
      </p:sp>
      <p:sp>
        <p:nvSpPr>
          <p:cNvPr id="27" name="Rectangle 1038">
            <a:extLst>
              <a:ext uri="{FF2B5EF4-FFF2-40B4-BE49-F238E27FC236}">
                <a16:creationId xmlns:a16="http://schemas.microsoft.com/office/drawing/2014/main" id="{DF933D7A-53F1-FE45-A8E3-197A82CDC3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771900"/>
            <a:ext cx="8458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8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For real-valued impulse response </a:t>
            </a:r>
            <a:r>
              <a:rPr lang="en-US" altLang="en-US" sz="2800" b="1" i="1">
                <a:solidFill>
                  <a:srgbClr val="CC00CC"/>
                </a:solidFill>
              </a:rPr>
              <a:t>H</a:t>
            </a:r>
            <a:r>
              <a:rPr lang="en-US" altLang="en-US" sz="2800" b="1">
                <a:solidFill>
                  <a:srgbClr val="CC00CC"/>
                </a:solidFill>
              </a:rPr>
              <a:t>(</a:t>
            </a:r>
            <a:r>
              <a:rPr lang="en-US" altLang="en-US" sz="2800" b="1" i="1">
                <a:solidFill>
                  <a:srgbClr val="CC00CC"/>
                </a:solidFill>
              </a:rPr>
              <a:t>e </a:t>
            </a:r>
            <a:r>
              <a:rPr lang="en-US" altLang="en-US" sz="2800" b="1" baseline="30000">
                <a:solidFill>
                  <a:srgbClr val="CC00CC"/>
                </a:solidFill>
              </a:rPr>
              <a:t>-j </a:t>
            </a:r>
            <a:r>
              <a:rPr lang="el-GR" altLang="en-US" sz="2800" b="1" baseline="30000">
                <a:solidFill>
                  <a:srgbClr val="CC00CC"/>
                </a:solidFill>
              </a:rPr>
              <a:t>ω</a:t>
            </a:r>
            <a:r>
              <a:rPr lang="en-US" altLang="en-US" sz="2800" b="1">
                <a:solidFill>
                  <a:srgbClr val="CC00CC"/>
                </a:solidFill>
              </a:rPr>
              <a:t>) = </a:t>
            </a:r>
            <a:r>
              <a:rPr lang="en-US" altLang="en-US" sz="2800" b="1" i="1">
                <a:solidFill>
                  <a:srgbClr val="CC00CC"/>
                </a:solidFill>
              </a:rPr>
              <a:t>H*</a:t>
            </a:r>
            <a:r>
              <a:rPr lang="en-US" altLang="en-US" sz="2800" b="1">
                <a:solidFill>
                  <a:srgbClr val="CC00CC"/>
                </a:solidFill>
              </a:rPr>
              <a:t>(</a:t>
            </a:r>
            <a:r>
              <a:rPr lang="en-US" altLang="en-US" sz="2800" b="1" i="1">
                <a:solidFill>
                  <a:srgbClr val="CC00CC"/>
                </a:solidFill>
              </a:rPr>
              <a:t>e </a:t>
            </a:r>
            <a:r>
              <a:rPr lang="en-US" altLang="en-US" sz="2800" b="1" baseline="30000">
                <a:solidFill>
                  <a:srgbClr val="CC00CC"/>
                </a:solidFill>
              </a:rPr>
              <a:t>j </a:t>
            </a:r>
            <a:r>
              <a:rPr lang="el-GR" altLang="en-US" sz="2800" b="1" baseline="30000">
                <a:solidFill>
                  <a:srgbClr val="CC00CC"/>
                </a:solidFill>
              </a:rPr>
              <a:t>ω</a:t>
            </a:r>
            <a:r>
              <a:rPr lang="en-US" altLang="en-US" sz="2800" b="1">
                <a:solidFill>
                  <a:srgbClr val="CC00CC"/>
                </a:solidFill>
              </a:rPr>
              <a:t>)</a:t>
            </a:r>
          </a:p>
          <a:p>
            <a:pPr lvl="1" algn="l">
              <a:spcBef>
                <a:spcPct val="35000"/>
              </a:spcBef>
            </a:pPr>
            <a:r>
              <a:rPr lang="en-US" altLang="en-US"/>
              <a:t>Input</a:t>
            </a:r>
          </a:p>
          <a:p>
            <a:pPr lvl="1" algn="l">
              <a:spcBef>
                <a:spcPct val="35000"/>
              </a:spcBef>
            </a:pPr>
            <a:r>
              <a:rPr lang="en-US" altLang="en-US"/>
              <a:t>Output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3" grpId="0" build="p" autoUpdateAnimBg="0"/>
      <p:bldP spid="26" grpId="0" build="p" autoUpdateAnimBg="0"/>
      <p:bldP spid="27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Number Placeholder 5">
            <a:extLst>
              <a:ext uri="{FF2B5EF4-FFF2-40B4-BE49-F238E27FC236}">
                <a16:creationId xmlns:a16="http://schemas.microsoft.com/office/drawing/2014/main" id="{7CF5B900-45B8-7A4E-B237-A13CE44DC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C1A88587-8199-F340-A311-02E65AE9B084}" type="slidenum">
              <a:rPr lang="en-US" altLang="en-US" sz="1400"/>
              <a:pPr/>
              <a:t>17</a:t>
            </a:fld>
            <a:endParaRPr lang="en-US" altLang="en-US" sz="1400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5D00B683-C80D-ED44-9D9F-543E78D5D1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Frequency Response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16CCC52B-07A3-164F-884A-EEFEB12EAE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990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System response to complex sinusoid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e </a:t>
            </a:r>
            <a:r>
              <a:rPr lang="en-US" altLang="en-US" b="0" i="1" baseline="30000">
                <a:solidFill>
                  <a:schemeClr val="tx1"/>
                </a:solidFill>
                <a:ea typeface="ＭＳ Ｐゴシック" panose="020B0600070205080204" pitchFamily="34" charset="-128"/>
              </a:rPr>
              <a:t>j</a:t>
            </a:r>
            <a:r>
              <a:rPr lang="en-US" altLang="en-US" b="0" baseline="3000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b="0" baseline="30000">
                <a:solidFill>
                  <a:schemeClr val="tx1"/>
                </a:solidFill>
                <a:latin typeface="Symbol" pitchFamily="2" charset="2"/>
                <a:ea typeface="ＭＳ Ｐゴシック" panose="020B0600070205080204" pitchFamily="34" charset="-128"/>
              </a:rPr>
              <a:t>w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b="0" i="1" baseline="30000">
                <a:solidFill>
                  <a:schemeClr val="tx1"/>
                </a:solidFill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 for all possible frequencies </a:t>
            </a:r>
            <a:r>
              <a:rPr lang="en-US" altLang="en-US" b="0">
                <a:solidFill>
                  <a:schemeClr val="tx1"/>
                </a:solidFill>
                <a:latin typeface="Symbol" pitchFamily="2" charset="2"/>
                <a:ea typeface="ＭＳ Ｐゴシック" panose="020B0600070205080204" pitchFamily="34" charset="-128"/>
              </a:rPr>
              <a:t>w</a:t>
            </a:r>
            <a:r>
              <a:rPr lang="en-US" altLang="en-US" i="1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in radians per sample: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685F10-FD03-1240-84A8-0C64115E1A89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2282825"/>
            <a:ext cx="3886200" cy="2438400"/>
            <a:chOff x="685800" y="2282825"/>
            <a:chExt cx="3886200" cy="2438400"/>
          </a:xfrm>
        </p:grpSpPr>
        <p:sp>
          <p:nvSpPr>
            <p:cNvPr id="30738" name="Line 4">
              <a:extLst>
                <a:ext uri="{FF2B5EF4-FFF2-40B4-BE49-F238E27FC236}">
                  <a16:creationId xmlns:a16="http://schemas.microsoft.com/office/drawing/2014/main" id="{8A55C713-FCDF-BC41-AD97-0E6289D371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3000" y="3730625"/>
              <a:ext cx="3124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9" name="Line 5">
              <a:extLst>
                <a:ext uri="{FF2B5EF4-FFF2-40B4-BE49-F238E27FC236}">
                  <a16:creationId xmlns:a16="http://schemas.microsoft.com/office/drawing/2014/main" id="{1A0C1C97-50D1-B34B-B043-38908464DD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67000" y="2740025"/>
              <a:ext cx="0" cy="1295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0" name="Text Box 7">
              <a:extLst>
                <a:ext uri="{FF2B5EF4-FFF2-40B4-BE49-F238E27FC236}">
                  <a16:creationId xmlns:a16="http://schemas.microsoft.com/office/drawing/2014/main" id="{DBFCCC8D-95A8-7144-BD3E-BF90D3FCAC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2400" y="3654425"/>
              <a:ext cx="457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>
                  <a:latin typeface="Symbol" pitchFamily="2" charset="2"/>
                </a:rPr>
                <a:t>w</a:t>
              </a:r>
            </a:p>
          </p:txBody>
        </p:sp>
        <p:sp>
          <p:nvSpPr>
            <p:cNvPr id="30741" name="Text Box 11">
              <a:extLst>
                <a:ext uri="{FF2B5EF4-FFF2-40B4-BE49-F238E27FC236}">
                  <a16:creationId xmlns:a16="http://schemas.microsoft.com/office/drawing/2014/main" id="{21571656-CAF3-EA4A-BEF7-E0522EB61F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6000" y="2282825"/>
              <a:ext cx="10668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/>
                <a:t>|</a:t>
              </a:r>
              <a:r>
                <a:rPr lang="en-US" altLang="en-US" i="1"/>
                <a:t>H</a:t>
              </a:r>
              <a:r>
                <a:rPr lang="en-US" altLang="en-US"/>
                <a:t>(</a:t>
              </a:r>
              <a:r>
                <a:rPr lang="en-US" altLang="en-US">
                  <a:latin typeface="Symbol" pitchFamily="2" charset="2"/>
                </a:rPr>
                <a:t>w</a:t>
              </a:r>
              <a:r>
                <a:rPr lang="en-US" altLang="en-US"/>
                <a:t>)|</a:t>
              </a:r>
            </a:p>
          </p:txBody>
        </p:sp>
        <p:sp>
          <p:nvSpPr>
            <p:cNvPr id="30742" name="Freeform 14">
              <a:extLst>
                <a:ext uri="{FF2B5EF4-FFF2-40B4-BE49-F238E27FC236}">
                  <a16:creationId xmlns:a16="http://schemas.microsoft.com/office/drawing/2014/main" id="{73A08532-3817-694D-B64A-14E003EEE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200" y="2968625"/>
              <a:ext cx="1447800" cy="685800"/>
            </a:xfrm>
            <a:custGeom>
              <a:avLst/>
              <a:gdLst>
                <a:gd name="T0" fmla="*/ 0 w 912"/>
                <a:gd name="T1" fmla="*/ 2147483647 h 432"/>
                <a:gd name="T2" fmla="*/ 2147483647 w 912"/>
                <a:gd name="T3" fmla="*/ 2147483647 h 432"/>
                <a:gd name="T4" fmla="*/ 2147483647 w 912"/>
                <a:gd name="T5" fmla="*/ 2147483647 h 432"/>
                <a:gd name="T6" fmla="*/ 2147483647 w 912"/>
                <a:gd name="T7" fmla="*/ 2147483647 h 432"/>
                <a:gd name="T8" fmla="*/ 2147483647 w 912"/>
                <a:gd name="T9" fmla="*/ 0 h 4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2"/>
                <a:gd name="T16" fmla="*/ 0 h 432"/>
                <a:gd name="T17" fmla="*/ 912 w 912"/>
                <a:gd name="T18" fmla="*/ 432 h 4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2" h="432">
                  <a:moveTo>
                    <a:pt x="0" y="432"/>
                  </a:moveTo>
                  <a:cubicBezTo>
                    <a:pt x="168" y="408"/>
                    <a:pt x="336" y="384"/>
                    <a:pt x="432" y="336"/>
                  </a:cubicBezTo>
                  <a:cubicBezTo>
                    <a:pt x="528" y="288"/>
                    <a:pt x="528" y="192"/>
                    <a:pt x="576" y="144"/>
                  </a:cubicBezTo>
                  <a:cubicBezTo>
                    <a:pt x="624" y="96"/>
                    <a:pt x="664" y="72"/>
                    <a:pt x="720" y="48"/>
                  </a:cubicBezTo>
                  <a:cubicBezTo>
                    <a:pt x="776" y="24"/>
                    <a:pt x="880" y="8"/>
                    <a:pt x="912" y="0"/>
                  </a:cubicBezTo>
                </a:path>
              </a:pathLst>
            </a:custGeom>
            <a:noFill/>
            <a:ln w="38100" cmpd="sng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3" name="Freeform 15">
              <a:extLst>
                <a:ext uri="{FF2B5EF4-FFF2-40B4-BE49-F238E27FC236}">
                  <a16:creationId xmlns:a16="http://schemas.microsoft.com/office/drawing/2014/main" id="{4E2C716D-5D45-3940-9B3C-CC20437FCDA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667000" y="2968625"/>
              <a:ext cx="1447800" cy="685800"/>
            </a:xfrm>
            <a:custGeom>
              <a:avLst/>
              <a:gdLst>
                <a:gd name="T0" fmla="*/ 0 w 912"/>
                <a:gd name="T1" fmla="*/ 2147483647 h 432"/>
                <a:gd name="T2" fmla="*/ 2147483647 w 912"/>
                <a:gd name="T3" fmla="*/ 2147483647 h 432"/>
                <a:gd name="T4" fmla="*/ 2147483647 w 912"/>
                <a:gd name="T5" fmla="*/ 2147483647 h 432"/>
                <a:gd name="T6" fmla="*/ 2147483647 w 912"/>
                <a:gd name="T7" fmla="*/ 2147483647 h 432"/>
                <a:gd name="T8" fmla="*/ 2147483647 w 912"/>
                <a:gd name="T9" fmla="*/ 0 h 4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2"/>
                <a:gd name="T16" fmla="*/ 0 h 432"/>
                <a:gd name="T17" fmla="*/ 912 w 912"/>
                <a:gd name="T18" fmla="*/ 432 h 4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2" h="432">
                  <a:moveTo>
                    <a:pt x="0" y="432"/>
                  </a:moveTo>
                  <a:cubicBezTo>
                    <a:pt x="168" y="408"/>
                    <a:pt x="336" y="384"/>
                    <a:pt x="432" y="336"/>
                  </a:cubicBezTo>
                  <a:cubicBezTo>
                    <a:pt x="528" y="288"/>
                    <a:pt x="528" y="192"/>
                    <a:pt x="576" y="144"/>
                  </a:cubicBezTo>
                  <a:cubicBezTo>
                    <a:pt x="624" y="96"/>
                    <a:pt x="664" y="72"/>
                    <a:pt x="720" y="48"/>
                  </a:cubicBezTo>
                  <a:cubicBezTo>
                    <a:pt x="776" y="24"/>
                    <a:pt x="880" y="8"/>
                    <a:pt x="912" y="0"/>
                  </a:cubicBezTo>
                </a:path>
              </a:pathLst>
            </a:custGeom>
            <a:noFill/>
            <a:ln w="38100" cmpd="sng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4" name="Line 16">
              <a:extLst>
                <a:ext uri="{FF2B5EF4-FFF2-40B4-BE49-F238E27FC236}">
                  <a16:creationId xmlns:a16="http://schemas.microsoft.com/office/drawing/2014/main" id="{9C176AC2-4AFE-7745-9634-983A9283A8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9800" y="3654425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5" name="Line 17">
              <a:extLst>
                <a:ext uri="{FF2B5EF4-FFF2-40B4-BE49-F238E27FC236}">
                  <a16:creationId xmlns:a16="http://schemas.microsoft.com/office/drawing/2014/main" id="{8FBBE521-1020-D14B-A0DE-960FC2DEB5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4200" y="3654425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6" name="Line 18">
              <a:extLst>
                <a:ext uri="{FF2B5EF4-FFF2-40B4-BE49-F238E27FC236}">
                  <a16:creationId xmlns:a16="http://schemas.microsoft.com/office/drawing/2014/main" id="{95F02864-3A17-B241-92BA-8908F0BA22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6400" y="3654425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7" name="Line 19">
              <a:extLst>
                <a:ext uri="{FF2B5EF4-FFF2-40B4-BE49-F238E27FC236}">
                  <a16:creationId xmlns:a16="http://schemas.microsoft.com/office/drawing/2014/main" id="{75E25604-BCC4-0D45-A86E-25C0963E8B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81400" y="3654425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8" name="Text Box 20">
              <a:extLst>
                <a:ext uri="{FF2B5EF4-FFF2-40B4-BE49-F238E27FC236}">
                  <a16:creationId xmlns:a16="http://schemas.microsoft.com/office/drawing/2014/main" id="{8EE07369-AB1B-E745-A6EB-CBC3FB3005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5600" y="3806825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>
                  <a:latin typeface="Symbol" pitchFamily="2" charset="2"/>
                </a:rPr>
                <a:t>w</a:t>
              </a:r>
              <a:r>
                <a:rPr lang="en-US" altLang="en-US" sz="2000" baseline="-25000"/>
                <a:t>p</a:t>
              </a:r>
            </a:p>
          </p:txBody>
        </p:sp>
        <p:sp>
          <p:nvSpPr>
            <p:cNvPr id="30749" name="Text Box 21">
              <a:extLst>
                <a:ext uri="{FF2B5EF4-FFF2-40B4-BE49-F238E27FC236}">
                  <a16:creationId xmlns:a16="http://schemas.microsoft.com/office/drawing/2014/main" id="{84B8849B-9A2C-A846-95CD-F1E5A6DF3D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52800" y="3806825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>
                  <a:latin typeface="Symbol" pitchFamily="2" charset="2"/>
                </a:rPr>
                <a:t>w</a:t>
              </a:r>
              <a:r>
                <a:rPr lang="en-US" altLang="en-US" sz="2000" baseline="-25000"/>
                <a:t>stop</a:t>
              </a:r>
            </a:p>
          </p:txBody>
        </p:sp>
        <p:sp>
          <p:nvSpPr>
            <p:cNvPr id="30750" name="Text Box 26">
              <a:extLst>
                <a:ext uri="{FF2B5EF4-FFF2-40B4-BE49-F238E27FC236}">
                  <a16:creationId xmlns:a16="http://schemas.microsoft.com/office/drawing/2014/main" id="{9349A38A-2C31-974D-80C5-2D9AF5E897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3000" y="3806825"/>
              <a:ext cx="838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>
                  <a:latin typeface="Symbol" pitchFamily="2" charset="2"/>
                </a:rPr>
                <a:t>-w</a:t>
              </a:r>
              <a:r>
                <a:rPr lang="en-US" altLang="en-US" sz="2000" baseline="-25000"/>
                <a:t>stop</a:t>
              </a:r>
            </a:p>
          </p:txBody>
        </p:sp>
        <p:sp>
          <p:nvSpPr>
            <p:cNvPr id="30751" name="Text Box 27">
              <a:extLst>
                <a:ext uri="{FF2B5EF4-FFF2-40B4-BE49-F238E27FC236}">
                  <a16:creationId xmlns:a16="http://schemas.microsoft.com/office/drawing/2014/main" id="{C35E57FD-42A6-8845-A6CD-A41FAAA79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806825"/>
              <a:ext cx="762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>
                  <a:latin typeface="Symbol" pitchFamily="2" charset="2"/>
                </a:rPr>
                <a:t>-w</a:t>
              </a:r>
              <a:r>
                <a:rPr lang="en-US" altLang="en-US" sz="2000" baseline="-25000"/>
                <a:t>p</a:t>
              </a:r>
            </a:p>
          </p:txBody>
        </p:sp>
        <p:sp>
          <p:nvSpPr>
            <p:cNvPr id="30752" name="Text Box 28">
              <a:extLst>
                <a:ext uri="{FF2B5EF4-FFF2-40B4-BE49-F238E27FC236}">
                  <a16:creationId xmlns:a16="http://schemas.microsoft.com/office/drawing/2014/main" id="{46ED58C0-F55E-C44B-8C21-E88A7D9EC3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7088" y="4292600"/>
              <a:ext cx="11430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i="1"/>
                <a:t>passband</a:t>
              </a:r>
            </a:p>
          </p:txBody>
        </p:sp>
        <p:sp>
          <p:nvSpPr>
            <p:cNvPr id="30753" name="Line 29">
              <a:extLst>
                <a:ext uri="{FF2B5EF4-FFF2-40B4-BE49-F238E27FC236}">
                  <a16:creationId xmlns:a16="http://schemas.microsoft.com/office/drawing/2014/main" id="{6BAE603E-6D47-8E4B-A476-7D52DF1162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9800" y="4264025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Line 30">
              <a:extLst>
                <a:ext uri="{FF2B5EF4-FFF2-40B4-BE49-F238E27FC236}">
                  <a16:creationId xmlns:a16="http://schemas.microsoft.com/office/drawing/2014/main" id="{8731852D-3AA2-A043-89F7-90CD064557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4200" y="4264025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5" name="Line 31">
              <a:extLst>
                <a:ext uri="{FF2B5EF4-FFF2-40B4-BE49-F238E27FC236}">
                  <a16:creationId xmlns:a16="http://schemas.microsoft.com/office/drawing/2014/main" id="{C3BB7F3C-068A-2640-9523-EE563B8E4A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05000" y="4492625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6" name="Line 32">
              <a:extLst>
                <a:ext uri="{FF2B5EF4-FFF2-40B4-BE49-F238E27FC236}">
                  <a16:creationId xmlns:a16="http://schemas.microsoft.com/office/drawing/2014/main" id="{9C3D877A-2E34-364E-A3BB-941FF014BC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4200" y="4492625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7" name="Text Box 33">
              <a:extLst>
                <a:ext uri="{FF2B5EF4-FFF2-40B4-BE49-F238E27FC236}">
                  <a16:creationId xmlns:a16="http://schemas.microsoft.com/office/drawing/2014/main" id="{14D3D2B5-0663-E644-907F-1B84484658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5800" y="2968625"/>
              <a:ext cx="11430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i="1"/>
                <a:t>stopband</a:t>
              </a:r>
            </a:p>
          </p:txBody>
        </p:sp>
        <p:sp>
          <p:nvSpPr>
            <p:cNvPr id="30758" name="Text Box 34">
              <a:extLst>
                <a:ext uri="{FF2B5EF4-FFF2-40B4-BE49-F238E27FC236}">
                  <a16:creationId xmlns:a16="http://schemas.microsoft.com/office/drawing/2014/main" id="{C668F41B-345D-1A40-B8F8-DE6EF954E0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29000" y="3013075"/>
              <a:ext cx="11430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i="1"/>
                <a:t>stopband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431CAE6-8616-7649-956F-FBE1D30BA0FC}"/>
              </a:ext>
            </a:extLst>
          </p:cNvPr>
          <p:cNvGrpSpPr>
            <a:grpSpLocks/>
          </p:cNvGrpSpPr>
          <p:nvPr/>
        </p:nvGrpSpPr>
        <p:grpSpPr bwMode="auto">
          <a:xfrm>
            <a:off x="5105400" y="2266950"/>
            <a:ext cx="3505200" cy="1768475"/>
            <a:chOff x="5105400" y="2266950"/>
            <a:chExt cx="3505200" cy="1768475"/>
          </a:xfrm>
        </p:grpSpPr>
        <p:sp>
          <p:nvSpPr>
            <p:cNvPr id="30729" name="Line 8">
              <a:extLst>
                <a:ext uri="{FF2B5EF4-FFF2-40B4-BE49-F238E27FC236}">
                  <a16:creationId xmlns:a16="http://schemas.microsoft.com/office/drawing/2014/main" id="{8B0FD4B3-291C-DD4E-853C-A61CDDCD20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05400" y="3714750"/>
              <a:ext cx="3124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0" name="Line 9">
              <a:extLst>
                <a:ext uri="{FF2B5EF4-FFF2-40B4-BE49-F238E27FC236}">
                  <a16:creationId xmlns:a16="http://schemas.microsoft.com/office/drawing/2014/main" id="{4062D0B1-EED4-544E-8BC7-E7E14ED9A9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29400" y="2724150"/>
              <a:ext cx="0" cy="1295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1" name="Text Box 10">
              <a:extLst>
                <a:ext uri="{FF2B5EF4-FFF2-40B4-BE49-F238E27FC236}">
                  <a16:creationId xmlns:a16="http://schemas.microsoft.com/office/drawing/2014/main" id="{73AED87F-C434-914F-ADB7-43443B2AAE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24800" y="3638550"/>
              <a:ext cx="457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>
                  <a:latin typeface="Symbol" pitchFamily="2" charset="2"/>
                </a:rPr>
                <a:t>w</a:t>
              </a:r>
            </a:p>
          </p:txBody>
        </p:sp>
        <p:sp>
          <p:nvSpPr>
            <p:cNvPr id="30732" name="Text Box 12">
              <a:extLst>
                <a:ext uri="{FF2B5EF4-FFF2-40B4-BE49-F238E27FC236}">
                  <a16:creationId xmlns:a16="http://schemas.microsoft.com/office/drawing/2014/main" id="{D6BEE757-0852-734B-BB50-561084E44F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72200" y="2266950"/>
              <a:ext cx="1295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>
                  <a:sym typeface="Symbol" pitchFamily="2" charset="2"/>
                </a:rPr>
                <a:t></a:t>
              </a:r>
              <a:r>
                <a:rPr lang="en-US" altLang="en-US"/>
                <a:t>|</a:t>
              </a:r>
              <a:r>
                <a:rPr lang="en-US" altLang="en-US" i="1"/>
                <a:t>H</a:t>
              </a:r>
              <a:r>
                <a:rPr lang="en-US" altLang="en-US"/>
                <a:t>(</a:t>
              </a:r>
              <a:r>
                <a:rPr lang="en-US" altLang="en-US">
                  <a:latin typeface="Symbol" pitchFamily="2" charset="2"/>
                </a:rPr>
                <a:t>w</a:t>
              </a:r>
              <a:r>
                <a:rPr lang="en-US" altLang="en-US"/>
                <a:t>)|</a:t>
              </a:r>
            </a:p>
          </p:txBody>
        </p:sp>
        <p:sp>
          <p:nvSpPr>
            <p:cNvPr id="30733" name="Line 13">
              <a:extLst>
                <a:ext uri="{FF2B5EF4-FFF2-40B4-BE49-F238E27FC236}">
                  <a16:creationId xmlns:a16="http://schemas.microsoft.com/office/drawing/2014/main" id="{7CD4A45F-DDA0-CA47-A678-5841CB2DED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81600" y="3333750"/>
              <a:ext cx="2209800" cy="609600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4" name="Text Box 38">
              <a:extLst>
                <a:ext uri="{FF2B5EF4-FFF2-40B4-BE49-F238E27FC236}">
                  <a16:creationId xmlns:a16="http://schemas.microsoft.com/office/drawing/2014/main" id="{D25155A9-815C-D840-A764-572E33339E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86600" y="2800350"/>
              <a:ext cx="1524000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 b="1" i="1">
                  <a:solidFill>
                    <a:srgbClr val="FF0101"/>
                  </a:solidFill>
                </a:rPr>
                <a:t>Linear</a:t>
              </a:r>
              <a:br>
                <a:rPr lang="en-US" altLang="en-US" sz="2000" b="1" i="1">
                  <a:solidFill>
                    <a:srgbClr val="FF0101"/>
                  </a:solidFill>
                </a:rPr>
              </a:br>
              <a:r>
                <a:rPr lang="en-US" altLang="en-US" sz="2000" b="1" i="1">
                  <a:solidFill>
                    <a:srgbClr val="FF0101"/>
                  </a:solidFill>
                </a:rPr>
                <a:t>phase</a:t>
              </a:r>
            </a:p>
          </p:txBody>
        </p:sp>
        <p:sp>
          <p:nvSpPr>
            <p:cNvPr id="30735" name="Line 39">
              <a:extLst>
                <a:ext uri="{FF2B5EF4-FFF2-40B4-BE49-F238E27FC236}">
                  <a16:creationId xmlns:a16="http://schemas.microsoft.com/office/drawing/2014/main" id="{6DA58E4E-90F8-C547-9B9A-D1357542BA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858000" y="3257550"/>
              <a:ext cx="457200" cy="381000"/>
            </a:xfrm>
            <a:prstGeom prst="line">
              <a:avLst/>
            </a:prstGeom>
            <a:noFill/>
            <a:ln w="9525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6" name="Line 40">
              <a:extLst>
                <a:ext uri="{FF2B5EF4-FFF2-40B4-BE49-F238E27FC236}">
                  <a16:creationId xmlns:a16="http://schemas.microsoft.com/office/drawing/2014/main" id="{A3A92C35-9BEE-984C-A113-FD35FF0E3D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6600" y="3028950"/>
              <a:ext cx="304800" cy="0"/>
            </a:xfrm>
            <a:prstGeom prst="line">
              <a:avLst/>
            </a:prstGeom>
            <a:noFill/>
            <a:ln w="9525">
              <a:solidFill>
                <a:srgbClr val="FF01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7" name="Line 42">
              <a:extLst>
                <a:ext uri="{FF2B5EF4-FFF2-40B4-BE49-F238E27FC236}">
                  <a16:creationId xmlns:a16="http://schemas.microsoft.com/office/drawing/2014/main" id="{106812B7-7945-5C46-BB40-48143999C6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6600" y="3028950"/>
              <a:ext cx="228600" cy="228600"/>
            </a:xfrm>
            <a:prstGeom prst="line">
              <a:avLst/>
            </a:prstGeom>
            <a:noFill/>
            <a:ln w="9525">
              <a:solidFill>
                <a:srgbClr val="FF01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0754" name="Object 44">
            <a:extLst>
              <a:ext uri="{FF2B5EF4-FFF2-40B4-BE49-F238E27FC236}">
                <a16:creationId xmlns:a16="http://schemas.microsoft.com/office/drawing/2014/main" id="{8E21723B-D8C1-BB4E-BD3C-2C1565FF5CE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73625" y="4073525"/>
          <a:ext cx="366077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5351700" imgH="9067800" progId="Equation.3">
                  <p:embed/>
                </p:oleObj>
              </mc:Choice>
              <mc:Fallback>
                <p:oleObj name="Equation" r:id="rId2" imgW="45351700" imgH="906780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3625" y="4073525"/>
                        <a:ext cx="3660775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Rectangle 3">
            <a:extLst>
              <a:ext uri="{FF2B5EF4-FFF2-40B4-BE49-F238E27FC236}">
                <a16:creationId xmlns:a16="http://schemas.microsoft.com/office/drawing/2014/main" id="{41E248DD-BCD6-6B4C-A075-211F8A04D1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724400"/>
            <a:ext cx="8305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ts val="3000"/>
              </a:spcBef>
            </a:pPr>
            <a:r>
              <a:rPr lang="en-US" altLang="en-US"/>
              <a:t>Lowpass filter: passes low and attenuates high frequencies</a:t>
            </a:r>
          </a:p>
          <a:p>
            <a:pPr lvl="1" algn="l">
              <a:spcBef>
                <a:spcPct val="20000"/>
              </a:spcBef>
            </a:pPr>
            <a:r>
              <a:rPr lang="en-US" altLang="en-US"/>
              <a:t>Linear phase / constant group delay: FIR filter whose impulse response is symmetric or anti-symmetric about its midpoint</a:t>
            </a:r>
          </a:p>
        </p:txBody>
      </p:sp>
      <p:sp>
        <p:nvSpPr>
          <p:cNvPr id="37" name="Rectangle 3">
            <a:extLst>
              <a:ext uri="{FF2B5EF4-FFF2-40B4-BE49-F238E27FC236}">
                <a16:creationId xmlns:a16="http://schemas.microsoft.com/office/drawing/2014/main" id="{5300D515-31DB-354A-83D8-4170EEC3E8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019800"/>
            <a:ext cx="830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Not all FIR filters exhibit linear phase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6">
            <a:extLst>
              <a:ext uri="{FF2B5EF4-FFF2-40B4-BE49-F238E27FC236}">
                <a16:creationId xmlns:a16="http://schemas.microsoft.com/office/drawing/2014/main" id="{FA414648-35ED-8241-9C95-4B99EBD26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994386DF-5C71-4145-A7DB-4A2C87BE86A6}" type="slidenum">
              <a:rPr lang="en-US" altLang="en-US" sz="1400"/>
              <a:pPr/>
              <a:t>18</a:t>
            </a:fld>
            <a:endParaRPr lang="en-US" altLang="en-US" sz="1400"/>
          </a:p>
        </p:txBody>
      </p:sp>
      <p:sp>
        <p:nvSpPr>
          <p:cNvPr id="31746" name="Rectangle 28">
            <a:extLst>
              <a:ext uri="{FF2B5EF4-FFF2-40B4-BE49-F238E27FC236}">
                <a16:creationId xmlns:a16="http://schemas.microsoft.com/office/drawing/2014/main" id="{933C685A-631A-E241-8BF3-BCAC668A0F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FIR Filter Design</a:t>
            </a:r>
          </a:p>
        </p:txBody>
      </p:sp>
      <p:sp>
        <p:nvSpPr>
          <p:cNvPr id="31747" name="Rectangle 29">
            <a:extLst>
              <a:ext uri="{FF2B5EF4-FFF2-40B4-BE49-F238E27FC236}">
                <a16:creationId xmlns:a16="http://schemas.microsoft.com/office/drawing/2014/main" id="{383D896F-E188-564A-9780-B0EC8BCAC2C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447800"/>
            <a:ext cx="4648200" cy="914400"/>
          </a:xfrm>
        </p:spPr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Specify desired piecewise constant magnitude resp.</a:t>
            </a:r>
          </a:p>
        </p:txBody>
      </p:sp>
      <p:sp>
        <p:nvSpPr>
          <p:cNvPr id="31748" name="Text Box 41">
            <a:extLst>
              <a:ext uri="{FF2B5EF4-FFF2-40B4-BE49-F238E27FC236}">
                <a16:creationId xmlns:a16="http://schemas.microsoft.com/office/drawing/2014/main" id="{0F0C7E39-E390-AB46-8BE5-3F4C6F4C3F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2900" y="5549900"/>
            <a:ext cx="3657600" cy="1016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>
                <a:latin typeface="Symbol" pitchFamily="2" charset="2"/>
              </a:rPr>
              <a:t>A</a:t>
            </a:r>
            <a:r>
              <a:rPr lang="en-US" altLang="en-US" sz="2000" b="1" baseline="-25000"/>
              <a:t>pass</a:t>
            </a:r>
            <a:r>
              <a:rPr lang="en-US" altLang="en-US" sz="2000" b="1"/>
              <a:t> passband tolerance (dB)</a:t>
            </a:r>
            <a:br>
              <a:rPr lang="en-US" altLang="en-US" sz="2000" b="1"/>
            </a:br>
            <a:r>
              <a:rPr lang="en-US" altLang="en-US" sz="2000" b="1"/>
              <a:t> </a:t>
            </a:r>
            <a:r>
              <a:rPr lang="en-US" altLang="en-US" sz="2000" b="1">
                <a:latin typeface="Symbol" pitchFamily="2" charset="2"/>
              </a:rPr>
              <a:t>A</a:t>
            </a:r>
            <a:r>
              <a:rPr lang="en-US" altLang="en-US" sz="2000" b="1" baseline="-25000"/>
              <a:t>stop</a:t>
            </a:r>
            <a:r>
              <a:rPr lang="en-US" altLang="en-US" sz="2000" b="1"/>
              <a:t> stopband attenuation (dB)</a:t>
            </a:r>
            <a:br>
              <a:rPr lang="en-US" altLang="en-US" sz="2000" b="1"/>
            </a:br>
            <a:r>
              <a:rPr lang="en-US" altLang="en-US" sz="2000" b="1"/>
              <a:t>A</a:t>
            </a:r>
            <a:r>
              <a:rPr lang="en-US" altLang="en-US" sz="2000" b="1" baseline="-25000"/>
              <a:t>dB</a:t>
            </a:r>
            <a:r>
              <a:rPr lang="en-US" altLang="en-US" sz="2000" b="1"/>
              <a:t> = 20 log</a:t>
            </a:r>
            <a:r>
              <a:rPr lang="en-US" altLang="en-US" sz="2000" b="1" baseline="-25000"/>
              <a:t>10</a:t>
            </a:r>
            <a:r>
              <a:rPr lang="en-US" altLang="en-US" sz="2000" b="1"/>
              <a:t>(A)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B009B67-3F62-B044-816E-99408410CC1B}"/>
              </a:ext>
            </a:extLst>
          </p:cNvPr>
          <p:cNvGrpSpPr>
            <a:grpSpLocks/>
          </p:cNvGrpSpPr>
          <p:nvPr/>
        </p:nvGrpSpPr>
        <p:grpSpPr bwMode="auto">
          <a:xfrm>
            <a:off x="4838738" y="1416050"/>
            <a:ext cx="4229062" cy="4070350"/>
            <a:chOff x="4838738" y="1447800"/>
            <a:chExt cx="4229062" cy="4070350"/>
          </a:xfrm>
        </p:grpSpPr>
        <p:sp>
          <p:nvSpPr>
            <p:cNvPr id="31752" name="Line 4">
              <a:extLst>
                <a:ext uri="{FF2B5EF4-FFF2-40B4-BE49-F238E27FC236}">
                  <a16:creationId xmlns:a16="http://schemas.microsoft.com/office/drawing/2014/main" id="{B3DAC40D-AA99-A642-AFE2-77B0B2509A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5000" y="2406650"/>
              <a:ext cx="0" cy="2057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53" name="Line 5">
              <a:extLst>
                <a:ext uri="{FF2B5EF4-FFF2-40B4-BE49-F238E27FC236}">
                  <a16:creationId xmlns:a16="http://schemas.microsoft.com/office/drawing/2014/main" id="{EB4DD0EB-0EA1-A243-8206-391B811880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5003" y="4464050"/>
              <a:ext cx="30479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54" name="Text Box 9">
              <a:extLst>
                <a:ext uri="{FF2B5EF4-FFF2-40B4-BE49-F238E27FC236}">
                  <a16:creationId xmlns:a16="http://schemas.microsoft.com/office/drawing/2014/main" id="{88BB6D52-68AD-3F42-838B-5BADBE4B90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29200" y="2635250"/>
              <a:ext cx="685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0</a:t>
              </a:r>
            </a:p>
          </p:txBody>
        </p:sp>
        <p:sp>
          <p:nvSpPr>
            <p:cNvPr id="31755" name="Text Box 10">
              <a:extLst>
                <a:ext uri="{FF2B5EF4-FFF2-40B4-BE49-F238E27FC236}">
                  <a16:creationId xmlns:a16="http://schemas.microsoft.com/office/drawing/2014/main" id="{51BB2888-1024-4E46-828B-F52C755BD0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5400" y="4006850"/>
              <a:ext cx="6096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dirty="0" err="1">
                  <a:latin typeface="Symbol" pitchFamily="2" charset="2"/>
                </a:rPr>
                <a:t>A</a:t>
              </a:r>
              <a:r>
                <a:rPr lang="en-US" altLang="en-US" sz="1600" baseline="-25000" dirty="0" err="1"/>
                <a:t>stop</a:t>
              </a:r>
              <a:endParaRPr lang="en-US" altLang="en-US" sz="1600" baseline="-25000" dirty="0"/>
            </a:p>
          </p:txBody>
        </p:sp>
        <p:sp>
          <p:nvSpPr>
            <p:cNvPr id="31756" name="Text Box 11">
              <a:extLst>
                <a:ext uri="{FF2B5EF4-FFF2-40B4-BE49-F238E27FC236}">
                  <a16:creationId xmlns:a16="http://schemas.microsoft.com/office/drawing/2014/main" id="{4249EA66-2FF5-AD40-8D1B-A211654515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6806" y="2286000"/>
              <a:ext cx="91439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dirty="0" err="1">
                  <a:latin typeface="Symbol" pitchFamily="2" charset="2"/>
                </a:rPr>
                <a:t>A</a:t>
              </a:r>
              <a:r>
                <a:rPr lang="en-US" altLang="en-US" sz="1600" baseline="-25000" dirty="0" err="1"/>
                <a:t>pass</a:t>
              </a:r>
              <a:r>
                <a:rPr lang="en-US" altLang="en-US" sz="1600" dirty="0"/>
                <a:t>/2</a:t>
              </a:r>
            </a:p>
          </p:txBody>
        </p:sp>
        <p:sp>
          <p:nvSpPr>
            <p:cNvPr id="31757" name="Text Box 15">
              <a:extLst>
                <a:ext uri="{FF2B5EF4-FFF2-40B4-BE49-F238E27FC236}">
                  <a16:creationId xmlns:a16="http://schemas.microsoft.com/office/drawing/2014/main" id="{C34C83E3-2B0F-7941-8626-CB48F65A48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0600" y="4083050"/>
              <a:ext cx="457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dirty="0">
                  <a:latin typeface="Symbol" pitchFamily="2" charset="2"/>
                </a:rPr>
                <a:t>w</a:t>
              </a:r>
            </a:p>
          </p:txBody>
        </p:sp>
        <p:sp>
          <p:nvSpPr>
            <p:cNvPr id="31758" name="Text Box 16">
              <a:extLst>
                <a:ext uri="{FF2B5EF4-FFF2-40B4-BE49-F238E27FC236}">
                  <a16:creationId xmlns:a16="http://schemas.microsoft.com/office/drawing/2014/main" id="{CC16EBE4-FE57-7F43-9A2F-6A773BFFE8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9403" y="4540250"/>
              <a:ext cx="6096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>
                  <a:latin typeface="Symbol" pitchFamily="2" charset="2"/>
                </a:rPr>
                <a:t>w</a:t>
              </a:r>
              <a:r>
                <a:rPr lang="en-US" altLang="en-US" sz="1600" baseline="-25000"/>
                <a:t>pass</a:t>
              </a:r>
            </a:p>
          </p:txBody>
        </p:sp>
        <p:sp>
          <p:nvSpPr>
            <p:cNvPr id="31759" name="Text Box 17">
              <a:extLst>
                <a:ext uri="{FF2B5EF4-FFF2-40B4-BE49-F238E27FC236}">
                  <a16:creationId xmlns:a16="http://schemas.microsoft.com/office/drawing/2014/main" id="{90589F3D-C909-0347-9E18-D1C73A5009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9000" y="4540250"/>
              <a:ext cx="6858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>
                  <a:latin typeface="Symbol" pitchFamily="2" charset="2"/>
                </a:rPr>
                <a:t>w</a:t>
              </a:r>
              <a:r>
                <a:rPr lang="en-US" altLang="en-US" sz="1600" baseline="-25000"/>
                <a:t>stop</a:t>
              </a:r>
            </a:p>
          </p:txBody>
        </p:sp>
        <p:sp>
          <p:nvSpPr>
            <p:cNvPr id="31760" name="Rectangle 19">
              <a:extLst>
                <a:ext uri="{FF2B5EF4-FFF2-40B4-BE49-F238E27FC236}">
                  <a16:creationId xmlns:a16="http://schemas.microsoft.com/office/drawing/2014/main" id="{B670AC11-AC6C-0E4E-B99C-E20944F7A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5003" y="3124200"/>
              <a:ext cx="1219200" cy="1339850"/>
            </a:xfrm>
            <a:prstGeom prst="rect">
              <a:avLst/>
            </a:prstGeom>
            <a:solidFill>
              <a:srgbClr val="FF010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761" name="Rectangle 21">
              <a:extLst>
                <a:ext uri="{FF2B5EF4-FFF2-40B4-BE49-F238E27FC236}">
                  <a16:creationId xmlns:a16="http://schemas.microsoft.com/office/drawing/2014/main" id="{D5338B5D-908D-CF42-88EF-3A6401198E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000" y="2133600"/>
              <a:ext cx="990600" cy="2057400"/>
            </a:xfrm>
            <a:prstGeom prst="rect">
              <a:avLst/>
            </a:prstGeom>
            <a:solidFill>
              <a:srgbClr val="FF010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762" name="Rectangle 22">
              <a:extLst>
                <a:ext uri="{FF2B5EF4-FFF2-40B4-BE49-F238E27FC236}">
                  <a16:creationId xmlns:a16="http://schemas.microsoft.com/office/drawing/2014/main" id="{9F97B290-F84A-9D4C-8566-5245FFBC9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5003" y="2133600"/>
              <a:ext cx="1219200" cy="381000"/>
            </a:xfrm>
            <a:prstGeom prst="rect">
              <a:avLst/>
            </a:prstGeom>
            <a:solidFill>
              <a:srgbClr val="FF010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763" name="Text Box 23">
              <a:extLst>
                <a:ext uri="{FF2B5EF4-FFF2-40B4-BE49-F238E27FC236}">
                  <a16:creationId xmlns:a16="http://schemas.microsoft.com/office/drawing/2014/main" id="{30CF1114-287B-D84A-998A-F489C9D852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91200" y="4832350"/>
              <a:ext cx="1143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b="1" dirty="0">
                  <a:solidFill>
                    <a:srgbClr val="6600FF"/>
                  </a:solidFill>
                </a:rPr>
                <a:t>Passband</a:t>
              </a:r>
            </a:p>
          </p:txBody>
        </p:sp>
        <p:sp>
          <p:nvSpPr>
            <p:cNvPr id="31764" name="Text Box 24">
              <a:extLst>
                <a:ext uri="{FF2B5EF4-FFF2-40B4-BE49-F238E27FC236}">
                  <a16:creationId xmlns:a16="http://schemas.microsoft.com/office/drawing/2014/main" id="{415BFE20-9FAD-0B42-8DE3-1ED5BCD0A6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3800" y="4832350"/>
              <a:ext cx="1143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b="1" dirty="0">
                  <a:solidFill>
                    <a:srgbClr val="6600FF"/>
                  </a:solidFill>
                </a:rPr>
                <a:t>Stopband</a:t>
              </a:r>
            </a:p>
          </p:txBody>
        </p:sp>
        <p:sp>
          <p:nvSpPr>
            <p:cNvPr id="31765" name="Text Box 25">
              <a:extLst>
                <a:ext uri="{FF2B5EF4-FFF2-40B4-BE49-F238E27FC236}">
                  <a16:creationId xmlns:a16="http://schemas.microsoft.com/office/drawing/2014/main" id="{18AE43CA-E9CE-4D49-885B-ED3BD87729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3822" y="5148818"/>
              <a:ext cx="20573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b="1" dirty="0">
                  <a:solidFill>
                    <a:srgbClr val="6600FF"/>
                  </a:solidFill>
                </a:rPr>
                <a:t>Transition band</a:t>
              </a:r>
            </a:p>
          </p:txBody>
        </p:sp>
        <p:sp>
          <p:nvSpPr>
            <p:cNvPr id="31766" name="Text Box 26">
              <a:extLst>
                <a:ext uri="{FF2B5EF4-FFF2-40B4-BE49-F238E27FC236}">
                  <a16:creationId xmlns:a16="http://schemas.microsoft.com/office/drawing/2014/main" id="{BB6CE552-60D4-9644-8ACD-D69314B373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0" y="4572000"/>
              <a:ext cx="4572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400">
                  <a:latin typeface="Symbol" pitchFamily="2" charset="2"/>
                </a:rPr>
                <a:t>p</a:t>
              </a:r>
            </a:p>
          </p:txBody>
        </p:sp>
        <p:sp>
          <p:nvSpPr>
            <p:cNvPr id="31767" name="Line 27">
              <a:extLst>
                <a:ext uri="{FF2B5EF4-FFF2-40B4-BE49-F238E27FC236}">
                  <a16:creationId xmlns:a16="http://schemas.microsoft.com/office/drawing/2014/main" id="{8EC4AD6B-5185-3D46-BA90-E64CE91D61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10600" y="434340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8" name="Text Box 34">
              <a:extLst>
                <a:ext uri="{FF2B5EF4-FFF2-40B4-BE49-F238E27FC236}">
                  <a16:creationId xmlns:a16="http://schemas.microsoft.com/office/drawing/2014/main" id="{EBF96B1E-EEFD-A24C-B4DA-29503BBCD3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6800" y="1447800"/>
              <a:ext cx="4114800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800" b="1" dirty="0"/>
                <a:t>Lowpass Specification</a:t>
              </a:r>
            </a:p>
          </p:txBody>
        </p:sp>
        <p:sp>
          <p:nvSpPr>
            <p:cNvPr id="31769" name="Line 36">
              <a:extLst>
                <a:ext uri="{FF2B5EF4-FFF2-40B4-BE49-F238E27FC236}">
                  <a16:creationId xmlns:a16="http://schemas.microsoft.com/office/drawing/2014/main" id="{7576EBF1-1083-174F-A5D7-CF356486CA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4191000"/>
              <a:ext cx="15240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0" name="Line 37">
              <a:extLst>
                <a:ext uri="{FF2B5EF4-FFF2-40B4-BE49-F238E27FC236}">
                  <a16:creationId xmlns:a16="http://schemas.microsoft.com/office/drawing/2014/main" id="{9669F141-4BB1-1341-B16F-558FCAF33B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3124200"/>
              <a:ext cx="15240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1" name="Line 38">
              <a:extLst>
                <a:ext uri="{FF2B5EF4-FFF2-40B4-BE49-F238E27FC236}">
                  <a16:creationId xmlns:a16="http://schemas.microsoft.com/office/drawing/2014/main" id="{3DB136D3-EA6B-354D-93F6-2F9A6458B0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57800" y="2514600"/>
              <a:ext cx="15240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2" name="Line 39">
              <a:extLst>
                <a:ext uri="{FF2B5EF4-FFF2-40B4-BE49-F238E27FC236}">
                  <a16:creationId xmlns:a16="http://schemas.microsoft.com/office/drawing/2014/main" id="{964A0E57-C223-5741-A52B-9543DF00EF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20000" y="434340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3" name="Line 40">
              <a:extLst>
                <a:ext uri="{FF2B5EF4-FFF2-40B4-BE49-F238E27FC236}">
                  <a16:creationId xmlns:a16="http://schemas.microsoft.com/office/drawing/2014/main" id="{9741B9F9-A9E9-7941-B56C-1D398A81F5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34203" y="434340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4" name="Text Box 43">
              <a:extLst>
                <a:ext uri="{FF2B5EF4-FFF2-40B4-BE49-F238E27FC236}">
                  <a16:creationId xmlns:a16="http://schemas.microsoft.com/office/drawing/2014/main" id="{81843DB2-BC76-D144-BCD2-0B1BDEF439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5003" y="3505200"/>
              <a:ext cx="1219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b="1" dirty="0"/>
                <a:t>forbidden</a:t>
              </a:r>
            </a:p>
          </p:txBody>
        </p:sp>
        <p:sp>
          <p:nvSpPr>
            <p:cNvPr id="31775" name="Text Box 44">
              <a:extLst>
                <a:ext uri="{FF2B5EF4-FFF2-40B4-BE49-F238E27FC236}">
                  <a16:creationId xmlns:a16="http://schemas.microsoft.com/office/drawing/2014/main" id="{10EEFDDC-B204-F24A-8BF5-CB17FAFCE2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3800" y="2971800"/>
              <a:ext cx="1219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b="1"/>
                <a:t>forbidden</a:t>
              </a:r>
            </a:p>
          </p:txBody>
        </p:sp>
        <p:sp>
          <p:nvSpPr>
            <p:cNvPr id="31776" name="Text Box 45">
              <a:extLst>
                <a:ext uri="{FF2B5EF4-FFF2-40B4-BE49-F238E27FC236}">
                  <a16:creationId xmlns:a16="http://schemas.microsoft.com/office/drawing/2014/main" id="{39E5914B-F3E9-5B4F-B282-B9803654D3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5003" y="2133600"/>
              <a:ext cx="1219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b="1" dirty="0"/>
                <a:t>forbidden</a:t>
              </a:r>
            </a:p>
          </p:txBody>
        </p:sp>
        <p:sp>
          <p:nvSpPr>
            <p:cNvPr id="31777" name="Text Box 46">
              <a:extLst>
                <a:ext uri="{FF2B5EF4-FFF2-40B4-BE49-F238E27FC236}">
                  <a16:creationId xmlns:a16="http://schemas.microsoft.com/office/drawing/2014/main" id="{44F0CDF5-9898-FA49-B649-7128723F7C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5075" y="3443288"/>
              <a:ext cx="1101725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b="1"/>
                <a:t>Achtung!</a:t>
              </a:r>
            </a:p>
          </p:txBody>
        </p:sp>
        <p:sp>
          <p:nvSpPr>
            <p:cNvPr id="31778" name="Line 38">
              <a:extLst>
                <a:ext uri="{FF2B5EF4-FFF2-40B4-BE49-F238E27FC236}">
                  <a16:creationId xmlns:a16="http://schemas.microsoft.com/office/drawing/2014/main" id="{4B920D7A-2130-3F49-B2A6-93F33C6D68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3" y="2819400"/>
              <a:ext cx="15240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9" name="Text Box 11">
              <a:extLst>
                <a:ext uri="{FF2B5EF4-FFF2-40B4-BE49-F238E27FC236}">
                  <a16:creationId xmlns:a16="http://schemas.microsoft.com/office/drawing/2014/main" id="{F6C29BF9-A10E-AB49-9EC9-72D2C22420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8738" y="2954338"/>
              <a:ext cx="8382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dirty="0">
                  <a:latin typeface="Symbol" pitchFamily="2" charset="2"/>
                </a:rPr>
                <a:t>-</a:t>
              </a:r>
              <a:r>
                <a:rPr lang="en-US" altLang="en-US" sz="1600" dirty="0" err="1">
                  <a:latin typeface="Symbol" pitchFamily="2" charset="2"/>
                </a:rPr>
                <a:t>A</a:t>
              </a:r>
              <a:r>
                <a:rPr lang="en-US" altLang="en-US" sz="1600" baseline="-25000" dirty="0" err="1"/>
                <a:t>pass</a:t>
              </a:r>
              <a:r>
                <a:rPr lang="en-US" altLang="en-US" sz="1600" dirty="0"/>
                <a:t>/2</a:t>
              </a:r>
            </a:p>
          </p:txBody>
        </p:sp>
        <p:sp>
          <p:nvSpPr>
            <p:cNvPr id="31780" name="TextBox 1">
              <a:extLst>
                <a:ext uri="{FF2B5EF4-FFF2-40B4-BE49-F238E27FC236}">
                  <a16:creationId xmlns:a16="http://schemas.microsoft.com/office/drawing/2014/main" id="{8CA0B81A-840C-DA4F-B886-66DE205211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5400" y="1905000"/>
              <a:ext cx="5334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 dirty="0"/>
                <a:t>dB</a:t>
              </a:r>
            </a:p>
          </p:txBody>
        </p:sp>
      </p:grpSp>
      <p:sp>
        <p:nvSpPr>
          <p:cNvPr id="36" name="Rectangle 29">
            <a:extLst>
              <a:ext uri="{FF2B5EF4-FFF2-40B4-BE49-F238E27FC236}">
                <a16:creationId xmlns:a16="http://schemas.microsoft.com/office/drawing/2014/main" id="{37588DD1-9F28-3345-9629-4F2A742BDA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1" y="2369763"/>
            <a:ext cx="4724396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838200" indent="-3810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2800" b="1" dirty="0">
                <a:solidFill>
                  <a:srgbClr val="CC00CC"/>
                </a:solidFill>
              </a:rPr>
              <a:t>Lowpass filter example</a:t>
            </a:r>
          </a:p>
          <a:p>
            <a:pPr marL="457200" lvl="1" indent="0" algn="l">
              <a:lnSpc>
                <a:spcPct val="90000"/>
              </a:lnSpc>
              <a:spcBef>
                <a:spcPct val="20000"/>
              </a:spcBef>
            </a:pPr>
            <a:r>
              <a:rPr lang="en-US" altLang="en-US" sz="1800" dirty="0">
                <a:latin typeface="Symbol" pitchFamily="2" charset="2"/>
              </a:rPr>
              <a:t>w </a:t>
            </a:r>
            <a:r>
              <a:rPr lang="en-US" altLang="en-US" sz="1800" dirty="0">
                <a:sym typeface="Symbol" pitchFamily="2" charset="2"/>
              </a:rPr>
              <a:t> </a:t>
            </a:r>
            <a:r>
              <a:rPr lang="en-US" altLang="en-US" sz="1800" dirty="0"/>
              <a:t>[0, </a:t>
            </a:r>
            <a:r>
              <a:rPr lang="en-US" altLang="en-US" sz="1800" dirty="0" err="1">
                <a:latin typeface="Symbol" pitchFamily="2" charset="2"/>
              </a:rPr>
              <a:t>w</a:t>
            </a:r>
            <a:r>
              <a:rPr lang="en-US" altLang="en-US" sz="1800" baseline="-25000" dirty="0" err="1"/>
              <a:t>pass</a:t>
            </a:r>
            <a:r>
              <a:rPr lang="en-US" altLang="en-US" sz="1800" dirty="0"/>
              <a:t>], </a:t>
            </a:r>
            <a:r>
              <a:rPr lang="en-US" altLang="en-US" sz="1800" dirty="0" err="1"/>
              <a:t>mag</a:t>
            </a:r>
            <a:r>
              <a:rPr lang="en-US" altLang="en-US" sz="1800" baseline="-25000" dirty="0" err="1"/>
              <a:t>dB</a:t>
            </a:r>
            <a:r>
              <a:rPr lang="en-US" altLang="en-US" sz="1800" dirty="0"/>
              <a:t> </a:t>
            </a:r>
            <a:r>
              <a:rPr lang="en-US" altLang="en-US" sz="1800" dirty="0">
                <a:sym typeface="Symbol" pitchFamily="2" charset="2"/>
              </a:rPr>
              <a:t> </a:t>
            </a:r>
            <a:r>
              <a:rPr lang="en-US" altLang="en-US" sz="1800" dirty="0"/>
              <a:t>[</a:t>
            </a:r>
            <a:r>
              <a:rPr lang="en-US" altLang="en-US" sz="1800" dirty="0">
                <a:latin typeface="Symbol" pitchFamily="2" charset="2"/>
              </a:rPr>
              <a:t>-</a:t>
            </a:r>
            <a:r>
              <a:rPr lang="en-US" altLang="en-US" sz="1800" dirty="0" err="1">
                <a:latin typeface="Symbol" pitchFamily="2" charset="2"/>
              </a:rPr>
              <a:t>A</a:t>
            </a:r>
            <a:r>
              <a:rPr lang="en-US" altLang="en-US" sz="1800" baseline="-25000" dirty="0" err="1"/>
              <a:t>pass</a:t>
            </a:r>
            <a:r>
              <a:rPr lang="en-US" altLang="en-US" sz="1800" dirty="0"/>
              <a:t>/2, </a:t>
            </a:r>
            <a:r>
              <a:rPr lang="en-US" altLang="en-US" sz="1800" dirty="0" err="1">
                <a:latin typeface="Symbol" pitchFamily="2" charset="2"/>
              </a:rPr>
              <a:t>A</a:t>
            </a:r>
            <a:r>
              <a:rPr lang="en-US" altLang="en-US" sz="1800" baseline="-25000" dirty="0" err="1"/>
              <a:t>pass</a:t>
            </a:r>
            <a:r>
              <a:rPr lang="en-US" altLang="en-US" sz="1800" dirty="0"/>
              <a:t>/2]</a:t>
            </a:r>
          </a:p>
          <a:p>
            <a:pPr lvl="1" algn="l">
              <a:lnSpc>
                <a:spcPct val="90000"/>
              </a:lnSpc>
              <a:spcBef>
                <a:spcPct val="20000"/>
              </a:spcBef>
            </a:pPr>
            <a:r>
              <a:rPr lang="en-US" altLang="en-US" sz="1800" dirty="0">
                <a:latin typeface="Symbol" pitchFamily="2" charset="2"/>
              </a:rPr>
              <a:t>w </a:t>
            </a:r>
            <a:r>
              <a:rPr lang="en-US" altLang="en-US" sz="1800" dirty="0">
                <a:sym typeface="Symbol" pitchFamily="2" charset="2"/>
              </a:rPr>
              <a:t> </a:t>
            </a:r>
            <a:r>
              <a:rPr lang="en-US" altLang="en-US" sz="1800" dirty="0"/>
              <a:t>[</a:t>
            </a:r>
            <a:r>
              <a:rPr lang="en-US" altLang="en-US" sz="1800" dirty="0" err="1">
                <a:latin typeface="Symbol" pitchFamily="2" charset="2"/>
              </a:rPr>
              <a:t>w</a:t>
            </a:r>
            <a:r>
              <a:rPr lang="en-US" altLang="en-US" sz="1800" baseline="-25000" dirty="0" err="1"/>
              <a:t>stop</a:t>
            </a:r>
            <a:r>
              <a:rPr lang="en-US" altLang="en-US" sz="1800" dirty="0"/>
              <a:t>, </a:t>
            </a:r>
            <a:r>
              <a:rPr lang="en-US" altLang="en-US" sz="1800" dirty="0">
                <a:latin typeface="Symbol" pitchFamily="2" charset="2"/>
              </a:rPr>
              <a:t>p</a:t>
            </a:r>
            <a:r>
              <a:rPr lang="en-US" altLang="en-US" sz="1800" dirty="0"/>
              <a:t>], </a:t>
            </a:r>
            <a:r>
              <a:rPr lang="en-US" altLang="en-US" sz="1800" dirty="0" err="1"/>
              <a:t>mag</a:t>
            </a:r>
            <a:r>
              <a:rPr lang="en-US" altLang="en-US" sz="1800" baseline="-25000" dirty="0" err="1"/>
              <a:t>dB</a:t>
            </a:r>
            <a:r>
              <a:rPr lang="en-US" altLang="en-US" sz="1800" dirty="0"/>
              <a:t> ≤ </a:t>
            </a:r>
            <a:r>
              <a:rPr lang="en-US" altLang="en-US" sz="1800" dirty="0" err="1">
                <a:latin typeface="Symbol" pitchFamily="2" charset="2"/>
              </a:rPr>
              <a:t>A</a:t>
            </a:r>
            <a:r>
              <a:rPr lang="en-US" altLang="en-US" sz="1800" baseline="-25000" dirty="0" err="1"/>
              <a:t>stop</a:t>
            </a:r>
            <a:endParaRPr lang="en-US" altLang="en-US" sz="1800" dirty="0"/>
          </a:p>
          <a:p>
            <a:pPr lvl="1" algn="l">
              <a:lnSpc>
                <a:spcPct val="90000"/>
              </a:lnSpc>
              <a:spcBef>
                <a:spcPct val="20000"/>
              </a:spcBef>
            </a:pPr>
            <a:r>
              <a:rPr lang="en-US" altLang="en-US" dirty="0"/>
              <a:t>Transition band unspecified but should not amplify</a:t>
            </a:r>
          </a:p>
        </p:txBody>
      </p:sp>
      <p:sp>
        <p:nvSpPr>
          <p:cNvPr id="37" name="Rectangle 29">
            <a:extLst>
              <a:ext uri="{FF2B5EF4-FFF2-40B4-BE49-F238E27FC236}">
                <a16:creationId xmlns:a16="http://schemas.microsoft.com/office/drawing/2014/main" id="{20412133-48AF-B844-B101-DA8CFFA88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4267200"/>
            <a:ext cx="46482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838200" indent="-3810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Symmetric (linear phase) FIR filter design methods</a:t>
            </a:r>
          </a:p>
          <a:p>
            <a:pPr lvl="1" algn="l">
              <a:lnSpc>
                <a:spcPct val="90000"/>
              </a:lnSpc>
              <a:spcBef>
                <a:spcPct val="20000"/>
              </a:spcBef>
            </a:pPr>
            <a:r>
              <a:rPr lang="en-US" altLang="en-US"/>
              <a:t>Windowing</a:t>
            </a:r>
          </a:p>
          <a:p>
            <a:pPr lvl="1" algn="l">
              <a:lnSpc>
                <a:spcPct val="90000"/>
              </a:lnSpc>
              <a:spcBef>
                <a:spcPct val="20000"/>
              </a:spcBef>
            </a:pPr>
            <a:r>
              <a:rPr lang="en-US" altLang="en-US"/>
              <a:t>Least squares</a:t>
            </a:r>
          </a:p>
          <a:p>
            <a:pPr lvl="1" algn="l">
              <a:lnSpc>
                <a:spcPct val="90000"/>
              </a:lnSpc>
              <a:spcBef>
                <a:spcPct val="20000"/>
              </a:spcBef>
            </a:pPr>
            <a:r>
              <a:rPr lang="en-US" altLang="en-US"/>
              <a:t>Remez (Parks-McClellan)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  <p:bldP spid="36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Number Placeholder 6">
            <a:extLst>
              <a:ext uri="{FF2B5EF4-FFF2-40B4-BE49-F238E27FC236}">
                <a16:creationId xmlns:a16="http://schemas.microsoft.com/office/drawing/2014/main" id="{0BEE929F-83B2-9740-9707-4ECAF3509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9FA543EF-59B1-074A-A067-9F9397E1A6DD}" type="slidenum">
              <a:rPr lang="en-US" altLang="en-US" sz="1400"/>
              <a:pPr/>
              <a:t>19</a:t>
            </a:fld>
            <a:endParaRPr lang="en-US" altLang="en-US" sz="1400"/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A1CAC163-DC99-D54C-A3BA-312F7E3133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Example: Two-Tap Averaging Filter</a:t>
            </a:r>
          </a:p>
        </p:txBody>
      </p:sp>
      <p:graphicFrame>
        <p:nvGraphicFramePr>
          <p:cNvPr id="32771" name="Object 15">
            <a:extLst>
              <a:ext uri="{FF2B5EF4-FFF2-40B4-BE49-F238E27FC236}">
                <a16:creationId xmlns:a16="http://schemas.microsoft.com/office/drawing/2014/main" id="{F9A6D57C-72C1-534D-AFDE-43B3E56BE50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73150" y="1854200"/>
          <a:ext cx="2813050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4810700" imgH="9067800" progId="Equation.3">
                  <p:embed/>
                </p:oleObj>
              </mc:Choice>
              <mc:Fallback>
                <p:oleObj name="Equation" r:id="rId2" imgW="34810700" imgH="90678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3150" y="1854200"/>
                        <a:ext cx="2813050" cy="728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" name="Object 22">
            <a:extLst>
              <a:ext uri="{FF2B5EF4-FFF2-40B4-BE49-F238E27FC236}">
                <a16:creationId xmlns:a16="http://schemas.microsoft.com/office/drawing/2014/main" id="{F8A3CE5C-2B47-FC4B-97F9-E41C62DF299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90613" y="2895600"/>
          <a:ext cx="2860675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5394900" imgH="9067800" progId="Equation.3">
                  <p:embed/>
                </p:oleObj>
              </mc:Choice>
              <mc:Fallback>
                <p:oleObj name="Equation" r:id="rId4" imgW="35394900" imgH="90678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0613" y="2895600"/>
                        <a:ext cx="2860675" cy="728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3" name="Object 23">
            <a:extLst>
              <a:ext uri="{FF2B5EF4-FFF2-40B4-BE49-F238E27FC236}">
                <a16:creationId xmlns:a16="http://schemas.microsoft.com/office/drawing/2014/main" id="{C277FF03-2FF6-D84B-B33E-CE4167ED90B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73150" y="3962400"/>
          <a:ext cx="2127250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6327100" imgH="9067800" progId="Equation.3">
                  <p:embed/>
                </p:oleObj>
              </mc:Choice>
              <mc:Fallback>
                <p:oleObj name="Equation" r:id="rId6" imgW="26327100" imgH="90678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3150" y="3962400"/>
                        <a:ext cx="2127250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5" name="Object 29">
            <a:extLst>
              <a:ext uri="{FF2B5EF4-FFF2-40B4-BE49-F238E27FC236}">
                <a16:creationId xmlns:a16="http://schemas.microsoft.com/office/drawing/2014/main" id="{6380B57E-75C8-9F45-A798-C7598B1FD69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74738" y="4684713"/>
          <a:ext cx="3497262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43294300" imgH="11112500" progId="Equation.3">
                  <p:embed/>
                </p:oleObj>
              </mc:Choice>
              <mc:Fallback>
                <p:oleObj name="Equation" r:id="rId8" imgW="43294300" imgH="1111250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4738" y="4684713"/>
                        <a:ext cx="3497262" cy="89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6" name="Object 30">
            <a:extLst>
              <a:ext uri="{FF2B5EF4-FFF2-40B4-BE49-F238E27FC236}">
                <a16:creationId xmlns:a16="http://schemas.microsoft.com/office/drawing/2014/main" id="{8BE2E63D-E654-0245-BC98-2956193919F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66800" y="5516563"/>
          <a:ext cx="2503488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1013400" imgH="10236200" progId="Equation.3">
                  <p:embed/>
                </p:oleObj>
              </mc:Choice>
              <mc:Fallback>
                <p:oleObj name="Equation" r:id="rId10" imgW="31013400" imgH="102362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516563"/>
                        <a:ext cx="2503488" cy="81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31">
            <a:extLst>
              <a:ext uri="{FF2B5EF4-FFF2-40B4-BE49-F238E27FC236}">
                <a16:creationId xmlns:a16="http://schemas.microsoft.com/office/drawing/2014/main" id="{8DC007B7-8C86-7B44-879B-D7D6A79D3DF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4495800" cy="533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Input-output relationship</a:t>
            </a:r>
          </a:p>
        </p:txBody>
      </p:sp>
      <p:grpSp>
        <p:nvGrpSpPr>
          <p:cNvPr id="32778" name="Group 134">
            <a:extLst>
              <a:ext uri="{FF2B5EF4-FFF2-40B4-BE49-F238E27FC236}">
                <a16:creationId xmlns:a16="http://schemas.microsoft.com/office/drawing/2014/main" id="{379BE2AD-BF51-9F41-8060-EC3957D84963}"/>
              </a:ext>
            </a:extLst>
          </p:cNvPr>
          <p:cNvGrpSpPr>
            <a:grpSpLocks/>
          </p:cNvGrpSpPr>
          <p:nvPr/>
        </p:nvGrpSpPr>
        <p:grpSpPr bwMode="auto">
          <a:xfrm>
            <a:off x="5089525" y="1447800"/>
            <a:ext cx="3368675" cy="1990725"/>
            <a:chOff x="3254" y="960"/>
            <a:chExt cx="2122" cy="1254"/>
          </a:xfrm>
        </p:grpSpPr>
        <p:sp>
          <p:nvSpPr>
            <p:cNvPr id="32813" name="Line 35">
              <a:extLst>
                <a:ext uri="{FF2B5EF4-FFF2-40B4-BE49-F238E27FC236}">
                  <a16:creationId xmlns:a16="http://schemas.microsoft.com/office/drawing/2014/main" id="{9D3B9933-FBD5-5543-8C76-094498F3CD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2" y="177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14" name="Line 36">
              <a:extLst>
                <a:ext uri="{FF2B5EF4-FFF2-40B4-BE49-F238E27FC236}">
                  <a16:creationId xmlns:a16="http://schemas.microsoft.com/office/drawing/2014/main" id="{809E155A-C699-E945-B92B-6C6C09FF09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18" y="177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15" name="Line 37">
              <a:extLst>
                <a:ext uri="{FF2B5EF4-FFF2-40B4-BE49-F238E27FC236}">
                  <a16:creationId xmlns:a16="http://schemas.microsoft.com/office/drawing/2014/main" id="{E88F1C56-E64C-BC40-A521-52A6CA9CE9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4" y="153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16" name="Line 38">
              <a:extLst>
                <a:ext uri="{FF2B5EF4-FFF2-40B4-BE49-F238E27FC236}">
                  <a16:creationId xmlns:a16="http://schemas.microsoft.com/office/drawing/2014/main" id="{2F43061D-16FF-7A4F-8447-0400D6A99E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1872"/>
              <a:ext cx="1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7" name="Line 39">
              <a:extLst>
                <a:ext uri="{FF2B5EF4-FFF2-40B4-BE49-F238E27FC236}">
                  <a16:creationId xmlns:a16="http://schemas.microsoft.com/office/drawing/2014/main" id="{EABFEC9B-4046-474E-B25C-1E2CBE84C3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1248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8" name="Oval 40">
              <a:extLst>
                <a:ext uri="{FF2B5EF4-FFF2-40B4-BE49-F238E27FC236}">
                  <a16:creationId xmlns:a16="http://schemas.microsoft.com/office/drawing/2014/main" id="{3024C4C8-3FC2-6240-8B64-1D7DE7989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1488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2819" name="Line 41">
              <a:extLst>
                <a:ext uri="{FF2B5EF4-FFF2-40B4-BE49-F238E27FC236}">
                  <a16:creationId xmlns:a16="http://schemas.microsoft.com/office/drawing/2014/main" id="{4A632C8E-94AB-424A-BDEA-0E3446E9BA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52" y="1584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0" name="Text Box 45">
              <a:extLst>
                <a:ext uri="{FF2B5EF4-FFF2-40B4-BE49-F238E27FC236}">
                  <a16:creationId xmlns:a16="http://schemas.microsoft.com/office/drawing/2014/main" id="{763FA97B-9A91-C549-914E-B07AA9378B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0" y="1728"/>
              <a:ext cx="33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i="1"/>
                <a:t>n</a:t>
              </a:r>
            </a:p>
          </p:txBody>
        </p:sp>
        <p:sp>
          <p:nvSpPr>
            <p:cNvPr id="32821" name="Oval 46">
              <a:extLst>
                <a:ext uri="{FF2B5EF4-FFF2-40B4-BE49-F238E27FC236}">
                  <a16:creationId xmlns:a16="http://schemas.microsoft.com/office/drawing/2014/main" id="{A251F368-FD2F-374F-A9B6-3D669797FC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1824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2822" name="Oval 47">
              <a:extLst>
                <a:ext uri="{FF2B5EF4-FFF2-40B4-BE49-F238E27FC236}">
                  <a16:creationId xmlns:a16="http://schemas.microsoft.com/office/drawing/2014/main" id="{B39D1DEF-5874-604D-9338-653C6C130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1824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2823" name="Text Box 48">
              <a:extLst>
                <a:ext uri="{FF2B5EF4-FFF2-40B4-BE49-F238E27FC236}">
                  <a16:creationId xmlns:a16="http://schemas.microsoft.com/office/drawing/2014/main" id="{3DC68C32-9CD4-804D-B06E-BBA58E3690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2" y="960"/>
              <a:ext cx="4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i="1"/>
                <a:t>h</a:t>
              </a:r>
              <a:r>
                <a:rPr lang="en-US" altLang="en-US"/>
                <a:t>[</a:t>
              </a:r>
              <a:r>
                <a:rPr lang="en-US" altLang="en-US" i="1"/>
                <a:t>n</a:t>
              </a:r>
              <a:r>
                <a:rPr lang="en-US" altLang="en-US"/>
                <a:t>]</a:t>
              </a:r>
            </a:p>
          </p:txBody>
        </p:sp>
        <p:sp>
          <p:nvSpPr>
            <p:cNvPr id="32824" name="Text Box 49">
              <a:extLst>
                <a:ext uri="{FF2B5EF4-FFF2-40B4-BE49-F238E27FC236}">
                  <a16:creationId xmlns:a16="http://schemas.microsoft.com/office/drawing/2014/main" id="{96B6A57E-F69A-6E47-9FC6-7DA4699635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0" y="960"/>
              <a:ext cx="154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/>
                <a:t>Two-tap averaging filter</a:t>
              </a:r>
            </a:p>
          </p:txBody>
        </p:sp>
        <p:sp>
          <p:nvSpPr>
            <p:cNvPr id="32825" name="Text Box 51">
              <a:extLst>
                <a:ext uri="{FF2B5EF4-FFF2-40B4-BE49-F238E27FC236}">
                  <a16:creationId xmlns:a16="http://schemas.microsoft.com/office/drawing/2014/main" id="{BD2AB070-9174-1449-97F6-B720AE2ADC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54" y="1440"/>
              <a:ext cx="19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½ </a:t>
              </a:r>
            </a:p>
          </p:txBody>
        </p:sp>
        <p:sp>
          <p:nvSpPr>
            <p:cNvPr id="32826" name="Text Box 53">
              <a:extLst>
                <a:ext uri="{FF2B5EF4-FFF2-40B4-BE49-F238E27FC236}">
                  <a16:creationId xmlns:a16="http://schemas.microsoft.com/office/drawing/2014/main" id="{CAC864FC-AC99-7740-B237-FA69AC89BD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2" y="1968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2</a:t>
              </a:r>
            </a:p>
          </p:txBody>
        </p:sp>
        <p:sp>
          <p:nvSpPr>
            <p:cNvPr id="32827" name="Text Box 54">
              <a:extLst>
                <a:ext uri="{FF2B5EF4-FFF2-40B4-BE49-F238E27FC236}">
                  <a16:creationId xmlns:a16="http://schemas.microsoft.com/office/drawing/2014/main" id="{D53B8358-D7CC-4B4D-A514-85DFA4230A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8" y="1983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3</a:t>
              </a:r>
            </a:p>
          </p:txBody>
        </p:sp>
        <p:sp>
          <p:nvSpPr>
            <p:cNvPr id="32828" name="Oval 57">
              <a:extLst>
                <a:ext uri="{FF2B5EF4-FFF2-40B4-BE49-F238E27FC236}">
                  <a16:creationId xmlns:a16="http://schemas.microsoft.com/office/drawing/2014/main" id="{574F084F-542D-E34C-9171-C31DBBB58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8" y="1488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2829" name="Line 58">
              <a:extLst>
                <a:ext uri="{FF2B5EF4-FFF2-40B4-BE49-F238E27FC236}">
                  <a16:creationId xmlns:a16="http://schemas.microsoft.com/office/drawing/2014/main" id="{13DC2EE3-90AA-1547-ABD3-4CC2B6F868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36" y="1584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0" name="Text Box 59">
              <a:extLst>
                <a:ext uri="{FF2B5EF4-FFF2-40B4-BE49-F238E27FC236}">
                  <a16:creationId xmlns:a16="http://schemas.microsoft.com/office/drawing/2014/main" id="{7155D3BB-D8A9-6F46-9D88-F0DADB1EFC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4" y="1975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1</a:t>
              </a:r>
            </a:p>
          </p:txBody>
        </p:sp>
      </p:grpSp>
      <p:grpSp>
        <p:nvGrpSpPr>
          <p:cNvPr id="32779" name="Group 133">
            <a:extLst>
              <a:ext uri="{FF2B5EF4-FFF2-40B4-BE49-F238E27FC236}">
                <a16:creationId xmlns:a16="http://schemas.microsoft.com/office/drawing/2014/main" id="{07ED4475-90EF-5747-B998-B037F56606BB}"/>
              </a:ext>
            </a:extLst>
          </p:cNvPr>
          <p:cNvGrpSpPr>
            <a:grpSpLocks/>
          </p:cNvGrpSpPr>
          <p:nvPr/>
        </p:nvGrpSpPr>
        <p:grpSpPr bwMode="auto">
          <a:xfrm>
            <a:off x="4724400" y="3429000"/>
            <a:ext cx="4343400" cy="3124200"/>
            <a:chOff x="3024" y="2208"/>
            <a:chExt cx="2736" cy="1968"/>
          </a:xfrm>
        </p:grpSpPr>
        <p:sp>
          <p:nvSpPr>
            <p:cNvPr id="32789" name="Rectangle 109">
              <a:extLst>
                <a:ext uri="{FF2B5EF4-FFF2-40B4-BE49-F238E27FC236}">
                  <a16:creationId xmlns:a16="http://schemas.microsoft.com/office/drawing/2014/main" id="{03CA5DA8-7B3F-7949-A766-C5D5CAD0A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544"/>
              <a:ext cx="33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i="1"/>
                <a:t>z</a:t>
              </a:r>
              <a:r>
                <a:rPr lang="en-US" altLang="en-US" baseline="30000"/>
                <a:t>-1</a:t>
              </a:r>
              <a:endParaRPr lang="en-US" altLang="en-US"/>
            </a:p>
          </p:txBody>
        </p:sp>
        <p:grpSp>
          <p:nvGrpSpPr>
            <p:cNvPr id="32790" name="Group 110">
              <a:extLst>
                <a:ext uri="{FF2B5EF4-FFF2-40B4-BE49-F238E27FC236}">
                  <a16:creationId xmlns:a16="http://schemas.microsoft.com/office/drawing/2014/main" id="{63782721-C4FD-0C41-89BC-B2CBD9F3EE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0" y="3072"/>
              <a:ext cx="240" cy="240"/>
              <a:chOff x="1248" y="3024"/>
              <a:chExt cx="240" cy="240"/>
            </a:xfrm>
          </p:grpSpPr>
          <p:sp>
            <p:nvSpPr>
              <p:cNvPr id="32810" name="Oval 111">
                <a:extLst>
                  <a:ext uri="{FF2B5EF4-FFF2-40B4-BE49-F238E27FC236}">
                    <a16:creationId xmlns:a16="http://schemas.microsoft.com/office/drawing/2014/main" id="{7B509D6C-3352-E241-AC15-578058102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024"/>
                <a:ext cx="240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cxnSp>
            <p:nvCxnSpPr>
              <p:cNvPr id="32811" name="AutoShape 112">
                <a:extLst>
                  <a:ext uri="{FF2B5EF4-FFF2-40B4-BE49-F238E27FC236}">
                    <a16:creationId xmlns:a16="http://schemas.microsoft.com/office/drawing/2014/main" id="{F87F5976-00A9-BE49-8215-FDF35E49A27A}"/>
                  </a:ext>
                </a:extLst>
              </p:cNvPr>
              <p:cNvCxnSpPr>
                <a:cxnSpLocks noChangeShapeType="1"/>
                <a:stCxn id="32810" idx="7"/>
                <a:endCxn id="32810" idx="3"/>
              </p:cNvCxnSpPr>
              <p:nvPr/>
            </p:nvCxnSpPr>
            <p:spPr bwMode="auto">
              <a:xfrm flipH="1">
                <a:off x="1283" y="3059"/>
                <a:ext cx="170" cy="17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812" name="AutoShape 113">
                <a:extLst>
                  <a:ext uri="{FF2B5EF4-FFF2-40B4-BE49-F238E27FC236}">
                    <a16:creationId xmlns:a16="http://schemas.microsoft.com/office/drawing/2014/main" id="{EBF043D6-4BAC-B74E-B717-9E8B1704AB54}"/>
                  </a:ext>
                </a:extLst>
              </p:cNvPr>
              <p:cNvCxnSpPr>
                <a:cxnSpLocks noChangeShapeType="1"/>
                <a:stCxn id="32810" idx="1"/>
                <a:endCxn id="32810" idx="5"/>
              </p:cNvCxnSpPr>
              <p:nvPr/>
            </p:nvCxnSpPr>
            <p:spPr bwMode="auto">
              <a:xfrm>
                <a:off x="1283" y="3059"/>
                <a:ext cx="170" cy="17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2791" name="Group 114">
              <a:extLst>
                <a:ext uri="{FF2B5EF4-FFF2-40B4-BE49-F238E27FC236}">
                  <a16:creationId xmlns:a16="http://schemas.microsoft.com/office/drawing/2014/main" id="{0D9C1FBE-31A7-6845-BBF5-2422356D97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8" y="3072"/>
              <a:ext cx="240" cy="240"/>
              <a:chOff x="1248" y="3024"/>
              <a:chExt cx="240" cy="240"/>
            </a:xfrm>
          </p:grpSpPr>
          <p:sp>
            <p:nvSpPr>
              <p:cNvPr id="32807" name="Oval 115">
                <a:extLst>
                  <a:ext uri="{FF2B5EF4-FFF2-40B4-BE49-F238E27FC236}">
                    <a16:creationId xmlns:a16="http://schemas.microsoft.com/office/drawing/2014/main" id="{2506FB8E-0B0D-8E49-A84D-173A2CA2F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024"/>
                <a:ext cx="240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cxnSp>
            <p:nvCxnSpPr>
              <p:cNvPr id="32808" name="AutoShape 116">
                <a:extLst>
                  <a:ext uri="{FF2B5EF4-FFF2-40B4-BE49-F238E27FC236}">
                    <a16:creationId xmlns:a16="http://schemas.microsoft.com/office/drawing/2014/main" id="{FBC4D8B4-8950-724D-9745-7C7E8710E1D7}"/>
                  </a:ext>
                </a:extLst>
              </p:cNvPr>
              <p:cNvCxnSpPr>
                <a:cxnSpLocks noChangeShapeType="1"/>
                <a:stCxn id="32807" idx="7"/>
                <a:endCxn id="32807" idx="3"/>
              </p:cNvCxnSpPr>
              <p:nvPr/>
            </p:nvCxnSpPr>
            <p:spPr bwMode="auto">
              <a:xfrm flipH="1">
                <a:off x="1283" y="3059"/>
                <a:ext cx="170" cy="17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809" name="AutoShape 117">
                <a:extLst>
                  <a:ext uri="{FF2B5EF4-FFF2-40B4-BE49-F238E27FC236}">
                    <a16:creationId xmlns:a16="http://schemas.microsoft.com/office/drawing/2014/main" id="{0AEEE8E1-0D7D-FF4C-8909-91B7C0CB63F3}"/>
                  </a:ext>
                </a:extLst>
              </p:cNvPr>
              <p:cNvCxnSpPr>
                <a:cxnSpLocks noChangeShapeType="1"/>
                <a:stCxn id="32807" idx="1"/>
                <a:endCxn id="32807" idx="5"/>
              </p:cNvCxnSpPr>
              <p:nvPr/>
            </p:nvCxnSpPr>
            <p:spPr bwMode="auto">
              <a:xfrm>
                <a:off x="1283" y="3059"/>
                <a:ext cx="170" cy="17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2792" name="Rectangle 118">
              <a:extLst>
                <a:ext uri="{FF2B5EF4-FFF2-40B4-BE49-F238E27FC236}">
                  <a16:creationId xmlns:a16="http://schemas.microsoft.com/office/drawing/2014/main" id="{09E5452C-2CFA-7C4E-8D91-A0C7997AAF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2544"/>
              <a:ext cx="384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i="1"/>
                <a:t>x</a:t>
              </a:r>
              <a:r>
                <a:rPr lang="en-US" altLang="en-US"/>
                <a:t>[</a:t>
              </a:r>
              <a:r>
                <a:rPr lang="en-US" altLang="en-US" i="1"/>
                <a:t>n</a:t>
              </a:r>
              <a:r>
                <a:rPr lang="en-US" altLang="en-US"/>
                <a:t>]</a:t>
              </a:r>
            </a:p>
          </p:txBody>
        </p:sp>
        <p:cxnSp>
          <p:nvCxnSpPr>
            <p:cNvPr id="32793" name="AutoShape 119">
              <a:extLst>
                <a:ext uri="{FF2B5EF4-FFF2-40B4-BE49-F238E27FC236}">
                  <a16:creationId xmlns:a16="http://schemas.microsoft.com/office/drawing/2014/main" id="{C61FF19A-3CB2-FC44-B340-169F131ACC7E}"/>
                </a:ext>
              </a:extLst>
            </p:cNvPr>
            <p:cNvCxnSpPr>
              <a:cxnSpLocks noChangeShapeType="1"/>
              <a:stCxn id="32792" idx="3"/>
              <a:endCxn id="32789" idx="1"/>
            </p:cNvCxnSpPr>
            <p:nvPr/>
          </p:nvCxnSpPr>
          <p:spPr bwMode="auto">
            <a:xfrm>
              <a:off x="3408" y="2712"/>
              <a:ext cx="100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94" name="AutoShape 120">
              <a:extLst>
                <a:ext uri="{FF2B5EF4-FFF2-40B4-BE49-F238E27FC236}">
                  <a16:creationId xmlns:a16="http://schemas.microsoft.com/office/drawing/2014/main" id="{A3B992F0-A5A9-8E46-9AD7-6EA4C97E8EA1}"/>
                </a:ext>
              </a:extLst>
            </p:cNvPr>
            <p:cNvCxnSpPr>
              <a:cxnSpLocks noChangeShapeType="1"/>
              <a:stCxn id="32792" idx="3"/>
              <a:endCxn id="32810" idx="0"/>
            </p:cNvCxnSpPr>
            <p:nvPr/>
          </p:nvCxnSpPr>
          <p:spPr bwMode="auto">
            <a:xfrm>
              <a:off x="3408" y="2712"/>
              <a:ext cx="792" cy="36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95" name="AutoShape 121">
              <a:extLst>
                <a:ext uri="{FF2B5EF4-FFF2-40B4-BE49-F238E27FC236}">
                  <a16:creationId xmlns:a16="http://schemas.microsoft.com/office/drawing/2014/main" id="{66402218-0E38-1B48-8CB7-558B93F54A8D}"/>
                </a:ext>
              </a:extLst>
            </p:cNvPr>
            <p:cNvCxnSpPr>
              <a:cxnSpLocks noChangeShapeType="1"/>
              <a:stCxn id="32789" idx="3"/>
              <a:endCxn id="32807" idx="0"/>
            </p:cNvCxnSpPr>
            <p:nvPr/>
          </p:nvCxnSpPr>
          <p:spPr bwMode="auto">
            <a:xfrm>
              <a:off x="4752" y="2712"/>
              <a:ext cx="216" cy="36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796" name="Oval 122">
              <a:extLst>
                <a:ext uri="{FF2B5EF4-FFF2-40B4-BE49-F238E27FC236}">
                  <a16:creationId xmlns:a16="http://schemas.microsoft.com/office/drawing/2014/main" id="{F3971295-7B26-4D4D-9EC5-7E42F5221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3552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>
                  <a:latin typeface="Symbol" pitchFamily="2" charset="2"/>
                </a:rPr>
                <a:t>S</a:t>
              </a:r>
              <a:endParaRPr lang="en-US" altLang="en-US"/>
            </a:p>
          </p:txBody>
        </p:sp>
        <p:sp>
          <p:nvSpPr>
            <p:cNvPr id="32797" name="Rectangle 123">
              <a:extLst>
                <a:ext uri="{FF2B5EF4-FFF2-40B4-BE49-F238E27FC236}">
                  <a16:creationId xmlns:a16="http://schemas.microsoft.com/office/drawing/2014/main" id="{A840DB90-85F7-5F4C-BF6B-11728E8A0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6" y="3504"/>
              <a:ext cx="384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i="1"/>
                <a:t>y</a:t>
              </a:r>
              <a:r>
                <a:rPr lang="en-US" altLang="en-US"/>
                <a:t>[</a:t>
              </a:r>
              <a:r>
                <a:rPr lang="en-US" altLang="en-US" i="1"/>
                <a:t>n</a:t>
              </a:r>
              <a:r>
                <a:rPr lang="en-US" altLang="en-US"/>
                <a:t>]</a:t>
              </a:r>
            </a:p>
          </p:txBody>
        </p:sp>
        <p:cxnSp>
          <p:nvCxnSpPr>
            <p:cNvPr id="32798" name="AutoShape 124">
              <a:extLst>
                <a:ext uri="{FF2B5EF4-FFF2-40B4-BE49-F238E27FC236}">
                  <a16:creationId xmlns:a16="http://schemas.microsoft.com/office/drawing/2014/main" id="{FBF243D0-5F51-9E4E-B34C-F7D8970024DF}"/>
                </a:ext>
              </a:extLst>
            </p:cNvPr>
            <p:cNvCxnSpPr>
              <a:cxnSpLocks noChangeShapeType="1"/>
              <a:stCxn id="32796" idx="4"/>
            </p:cNvCxnSpPr>
            <p:nvPr/>
          </p:nvCxnSpPr>
          <p:spPr bwMode="auto">
            <a:xfrm rot="16200000" flipH="1">
              <a:off x="5040" y="3504"/>
              <a:ext cx="48" cy="91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799" name="Rectangle 125">
              <a:extLst>
                <a:ext uri="{FF2B5EF4-FFF2-40B4-BE49-F238E27FC236}">
                  <a16:creationId xmlns:a16="http://schemas.microsoft.com/office/drawing/2014/main" id="{04781085-1BCD-1243-AE67-07ED3EB79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" y="3072"/>
              <a:ext cx="33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 i="1"/>
                <a:t>h</a:t>
              </a:r>
              <a:r>
                <a:rPr lang="en-US" altLang="en-US" sz="2000"/>
                <a:t>[0]</a:t>
              </a:r>
            </a:p>
          </p:txBody>
        </p:sp>
        <p:sp>
          <p:nvSpPr>
            <p:cNvPr id="32800" name="Rectangle 126">
              <a:extLst>
                <a:ext uri="{FF2B5EF4-FFF2-40B4-BE49-F238E27FC236}">
                  <a16:creationId xmlns:a16="http://schemas.microsoft.com/office/drawing/2014/main" id="{2ED99BEB-9124-964E-B231-1F7E354BC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8" y="3072"/>
              <a:ext cx="33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 i="1"/>
                <a:t>h</a:t>
              </a:r>
              <a:r>
                <a:rPr lang="en-US" altLang="en-US" sz="2000"/>
                <a:t>[1]</a:t>
              </a:r>
            </a:p>
          </p:txBody>
        </p:sp>
        <p:cxnSp>
          <p:nvCxnSpPr>
            <p:cNvPr id="32801" name="AutoShape 127">
              <a:extLst>
                <a:ext uri="{FF2B5EF4-FFF2-40B4-BE49-F238E27FC236}">
                  <a16:creationId xmlns:a16="http://schemas.microsoft.com/office/drawing/2014/main" id="{68E23F3B-91E7-4245-A1E1-E8C0E918B729}"/>
                </a:ext>
              </a:extLst>
            </p:cNvPr>
            <p:cNvCxnSpPr>
              <a:cxnSpLocks noChangeShapeType="1"/>
              <a:stCxn id="32799" idx="3"/>
              <a:endCxn id="32810" idx="2"/>
            </p:cNvCxnSpPr>
            <p:nvPr/>
          </p:nvCxnSpPr>
          <p:spPr bwMode="auto">
            <a:xfrm>
              <a:off x="3936" y="3192"/>
              <a:ext cx="144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02" name="AutoShape 128">
              <a:extLst>
                <a:ext uri="{FF2B5EF4-FFF2-40B4-BE49-F238E27FC236}">
                  <a16:creationId xmlns:a16="http://schemas.microsoft.com/office/drawing/2014/main" id="{1DB9E225-347C-5348-87B3-0076C31F4E41}"/>
                </a:ext>
              </a:extLst>
            </p:cNvPr>
            <p:cNvCxnSpPr>
              <a:cxnSpLocks noChangeShapeType="1"/>
              <a:stCxn id="32800" idx="3"/>
              <a:endCxn id="32807" idx="2"/>
            </p:cNvCxnSpPr>
            <p:nvPr/>
          </p:nvCxnSpPr>
          <p:spPr bwMode="auto">
            <a:xfrm>
              <a:off x="4704" y="3192"/>
              <a:ext cx="144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803" name="Rectangle 129">
              <a:extLst>
                <a:ext uri="{FF2B5EF4-FFF2-40B4-BE49-F238E27FC236}">
                  <a16:creationId xmlns:a16="http://schemas.microsoft.com/office/drawing/2014/main" id="{722A0F44-0993-7E41-9172-C26223DBE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2" y="2256"/>
              <a:ext cx="1728" cy="19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2804" name="Rectangle 130">
              <a:extLst>
                <a:ext uri="{FF2B5EF4-FFF2-40B4-BE49-F238E27FC236}">
                  <a16:creationId xmlns:a16="http://schemas.microsoft.com/office/drawing/2014/main" id="{CF48E988-CEF9-1B4A-8FCC-B279035DB4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2208"/>
              <a:ext cx="384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i="1"/>
                <a:t>x</a:t>
              </a:r>
              <a:r>
                <a:rPr lang="en-US" altLang="en-US"/>
                <a:t>[</a:t>
              </a:r>
              <a:r>
                <a:rPr lang="en-US" altLang="en-US" i="1"/>
                <a:t>n</a:t>
              </a:r>
              <a:r>
                <a:rPr lang="en-US" altLang="en-US"/>
                <a:t>-1]</a:t>
              </a:r>
            </a:p>
          </p:txBody>
        </p:sp>
        <p:sp>
          <p:nvSpPr>
            <p:cNvPr id="32805" name="Line 131">
              <a:extLst>
                <a:ext uri="{FF2B5EF4-FFF2-40B4-BE49-F238E27FC236}">
                  <a16:creationId xmlns:a16="http://schemas.microsoft.com/office/drawing/2014/main" id="{7FC69ABA-036B-B544-AC24-CF2578FE55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6" y="3280"/>
              <a:ext cx="19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6" name="Line 132">
              <a:extLst>
                <a:ext uri="{FF2B5EF4-FFF2-40B4-BE49-F238E27FC236}">
                  <a16:creationId xmlns:a16="http://schemas.microsoft.com/office/drawing/2014/main" id="{583A0A9C-3CE5-094A-831C-3719D8286A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88" y="3288"/>
              <a:ext cx="24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5" name="Rectangle 31">
            <a:extLst>
              <a:ext uri="{FF2B5EF4-FFF2-40B4-BE49-F238E27FC236}">
                <a16:creationId xmlns:a16="http://schemas.microsoft.com/office/drawing/2014/main" id="{1A31B6E3-994C-4743-B2FC-16600E0D90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476500"/>
            <a:ext cx="4495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Impulse response</a:t>
            </a:r>
          </a:p>
        </p:txBody>
      </p:sp>
      <p:sp>
        <p:nvSpPr>
          <p:cNvPr id="56" name="Rectangle 31">
            <a:extLst>
              <a:ext uri="{FF2B5EF4-FFF2-40B4-BE49-F238E27FC236}">
                <a16:creationId xmlns:a16="http://schemas.microsoft.com/office/drawing/2014/main" id="{A7BD0AE9-2965-F041-9C81-143D084E79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505200"/>
            <a:ext cx="449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Frequency response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A6DF515-291D-6642-95E7-F574CF043F90}"/>
              </a:ext>
            </a:extLst>
          </p:cNvPr>
          <p:cNvGrpSpPr>
            <a:grpSpLocks/>
          </p:cNvGrpSpPr>
          <p:nvPr/>
        </p:nvGrpSpPr>
        <p:grpSpPr bwMode="auto">
          <a:xfrm>
            <a:off x="1752600" y="6364288"/>
            <a:ext cx="1447800" cy="482600"/>
            <a:chOff x="1752600" y="6363882"/>
            <a:chExt cx="1447800" cy="482450"/>
          </a:xfrm>
        </p:grpSpPr>
        <p:sp>
          <p:nvSpPr>
            <p:cNvPr id="32787" name="Left Brace 1">
              <a:extLst>
                <a:ext uri="{FF2B5EF4-FFF2-40B4-BE49-F238E27FC236}">
                  <a16:creationId xmlns:a16="http://schemas.microsoft.com/office/drawing/2014/main" id="{D6217F9D-9FA3-E24A-B542-AE84653009F7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2401480" y="5982882"/>
              <a:ext cx="152400" cy="914400"/>
            </a:xfrm>
            <a:prstGeom prst="leftBrace">
              <a:avLst>
                <a:gd name="adj1" fmla="val 8333"/>
                <a:gd name="adj2" fmla="val 50000"/>
              </a:avLst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2788" name="TextBox 2">
              <a:extLst>
                <a:ext uri="{FF2B5EF4-FFF2-40B4-BE49-F238E27FC236}">
                  <a16:creationId xmlns:a16="http://schemas.microsoft.com/office/drawing/2014/main" id="{890F0987-9D37-6E42-93EE-B21F495EDA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2600" y="6477000"/>
              <a:ext cx="1447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b="1">
                  <a:solidFill>
                    <a:srgbClr val="0000FF"/>
                  </a:solidFill>
                </a:rPr>
                <a:t>magnitude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B472B38-E7AF-A24F-816D-67AD7258E614}"/>
              </a:ext>
            </a:extLst>
          </p:cNvPr>
          <p:cNvGrpSpPr>
            <a:grpSpLocks/>
          </p:cNvGrpSpPr>
          <p:nvPr/>
        </p:nvGrpSpPr>
        <p:grpSpPr bwMode="auto">
          <a:xfrm>
            <a:off x="3073400" y="5461000"/>
            <a:ext cx="2120900" cy="1270000"/>
            <a:chOff x="3074186" y="5460212"/>
            <a:chExt cx="2120114" cy="1270788"/>
          </a:xfrm>
        </p:grpSpPr>
        <p:sp>
          <p:nvSpPr>
            <p:cNvPr id="32784" name="Oval 4">
              <a:extLst>
                <a:ext uri="{FF2B5EF4-FFF2-40B4-BE49-F238E27FC236}">
                  <a16:creationId xmlns:a16="http://schemas.microsoft.com/office/drawing/2014/main" id="{E4DC2C17-7BDF-9141-8043-EF5309D99A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186" y="5460212"/>
              <a:ext cx="609600" cy="609600"/>
            </a:xfrm>
            <a:prstGeom prst="ellipse">
              <a:avLst/>
            </a:prstGeom>
            <a:noFill/>
            <a:ln w="9525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graphicFrame>
          <p:nvGraphicFramePr>
            <p:cNvPr id="32785" name="Object 5">
              <a:extLst>
                <a:ext uri="{FF2B5EF4-FFF2-40B4-BE49-F238E27FC236}">
                  <a16:creationId xmlns:a16="http://schemas.microsoft.com/office/drawing/2014/main" id="{A45BE5D0-AEE8-E544-8CFD-F8685B5A7D3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67150" y="6172200"/>
            <a:ext cx="1327150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2" imgW="965200" imgH="406400" progId="Equation.3">
                    <p:embed/>
                  </p:oleObj>
                </mc:Choice>
                <mc:Fallback>
                  <p:oleObj name="Equation" r:id="rId12" imgW="965200" imgH="4064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7150" y="6172200"/>
                          <a:ext cx="1327150" cy="558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2786" name="Straight Arrow Connector 7">
              <a:extLst>
                <a:ext uri="{FF2B5EF4-FFF2-40B4-BE49-F238E27FC236}">
                  <a16:creationId xmlns:a16="http://schemas.microsoft.com/office/drawing/2014/main" id="{484024B5-DD78-7D48-8716-068892A12B83}"/>
                </a:ext>
              </a:extLst>
            </p:cNvPr>
            <p:cNvCxnSpPr>
              <a:cxnSpLocks noChangeShapeType="1"/>
              <a:endCxn id="32784" idx="5"/>
            </p:cNvCxnSpPr>
            <p:nvPr/>
          </p:nvCxnSpPr>
          <p:spPr bwMode="auto">
            <a:xfrm flipH="1" flipV="1">
              <a:off x="3594512" y="5980538"/>
              <a:ext cx="291688" cy="344062"/>
            </a:xfrm>
            <a:prstGeom prst="straightConnector1">
              <a:avLst/>
            </a:prstGeom>
            <a:noFill/>
            <a:ln w="9525">
              <a:solidFill>
                <a:srgbClr val="0000FF"/>
              </a:solidFill>
              <a:prstDash val="dash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7E52C57E-65A1-714A-A7DD-93038A2B9D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5830888"/>
            <a:ext cx="1524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b="1">
                <a:solidFill>
                  <a:srgbClr val="0000FF"/>
                </a:solidFill>
              </a:rPr>
              <a:t>linear phase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5">
            <a:extLst>
              <a:ext uri="{FF2B5EF4-FFF2-40B4-BE49-F238E27FC236}">
                <a16:creationId xmlns:a16="http://schemas.microsoft.com/office/drawing/2014/main" id="{A33EE8BC-F1E1-A847-9350-B45B4FADB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952F5295-35C1-9643-896E-3C312AFC1A22}" type="slidenum">
              <a:rPr lang="en-US" altLang="en-US" sz="1400"/>
              <a:pPr/>
              <a:t>2</a:t>
            </a:fld>
            <a:endParaRPr lang="en-US" altLang="en-US" sz="1400"/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3666703B-0177-804C-875D-C367406D8D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Outline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03C0F8A3-1CEC-0E4D-9536-0EBCBC7969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Many Roles for Filters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Convolution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en-US" i="1" dirty="0">
                <a:ea typeface="ＭＳ Ｐゴシック" panose="020B0600070205080204" pitchFamily="34" charset="-128"/>
              </a:rPr>
              <a:t>Z</a:t>
            </a:r>
            <a:r>
              <a:rPr lang="en-US" altLang="en-US" dirty="0">
                <a:ea typeface="ＭＳ Ｐゴシック" panose="020B0600070205080204" pitchFamily="34" charset="-128"/>
              </a:rPr>
              <a:t>-transforms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Linear time-invariant systems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Transfer functions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Frequency responses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Finite impulse response (FIR) filters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Filter design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Cascading FIR filters demonstration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Linear phase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Number Placeholder 6">
            <a:extLst>
              <a:ext uri="{FF2B5EF4-FFF2-40B4-BE49-F238E27FC236}">
                <a16:creationId xmlns:a16="http://schemas.microsoft.com/office/drawing/2014/main" id="{EDC1EC04-3157-5F45-9C0D-CCC377343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 dirty="0"/>
              <a:t>5 - </a:t>
            </a:r>
            <a:fld id="{8786B507-789B-164B-8F02-C7ABF364ABC3}" type="slidenum">
              <a:rPr lang="en-US" altLang="en-US" sz="1400"/>
              <a:pPr/>
              <a:t>20</a:t>
            </a:fld>
            <a:endParaRPr lang="en-US" altLang="en-US" sz="1400" dirty="0"/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7C936309-302C-924C-89EB-E75E594C94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Example: First-Order Difference</a:t>
            </a:r>
          </a:p>
        </p:txBody>
      </p:sp>
      <p:graphicFrame>
        <p:nvGraphicFramePr>
          <p:cNvPr id="33795" name="Object 15">
            <a:extLst>
              <a:ext uri="{FF2B5EF4-FFF2-40B4-BE49-F238E27FC236}">
                <a16:creationId xmlns:a16="http://schemas.microsoft.com/office/drawing/2014/main" id="{C4C98784-677B-F047-9E00-39236C347CE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73150" y="1854200"/>
          <a:ext cx="2813050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4810700" imgH="9067800" progId="Equation.3">
                  <p:embed/>
                </p:oleObj>
              </mc:Choice>
              <mc:Fallback>
                <p:oleObj name="Equation" r:id="rId2" imgW="34810700" imgH="90678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3150" y="1854200"/>
                        <a:ext cx="2813050" cy="728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6" name="Object 22">
            <a:extLst>
              <a:ext uri="{FF2B5EF4-FFF2-40B4-BE49-F238E27FC236}">
                <a16:creationId xmlns:a16="http://schemas.microsoft.com/office/drawing/2014/main" id="{10A65AB5-8EC8-0D4C-BAD2-2AF13951A7F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90613" y="2895600"/>
          <a:ext cx="2860675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5394900" imgH="9067800" progId="Equation.3">
                  <p:embed/>
                </p:oleObj>
              </mc:Choice>
              <mc:Fallback>
                <p:oleObj name="Equation" r:id="rId4" imgW="35394900" imgH="90678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0613" y="2895600"/>
                        <a:ext cx="2860675" cy="728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7" name="Object 23">
            <a:extLst>
              <a:ext uri="{FF2B5EF4-FFF2-40B4-BE49-F238E27FC236}">
                <a16:creationId xmlns:a16="http://schemas.microsoft.com/office/drawing/2014/main" id="{BFA4B04F-1316-774A-B90B-0AB58F1FB9A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73150" y="3962400"/>
          <a:ext cx="2127250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6327100" imgH="9067800" progId="Equation.3">
                  <p:embed/>
                </p:oleObj>
              </mc:Choice>
              <mc:Fallback>
                <p:oleObj name="Equation" r:id="rId6" imgW="26327100" imgH="90678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3150" y="3962400"/>
                        <a:ext cx="2127250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9" name="Object 29">
            <a:extLst>
              <a:ext uri="{FF2B5EF4-FFF2-40B4-BE49-F238E27FC236}">
                <a16:creationId xmlns:a16="http://schemas.microsoft.com/office/drawing/2014/main" id="{4AE2C1BE-3EF6-5C44-91C3-A14316ED19E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74738" y="4659313"/>
          <a:ext cx="3497262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43294300" imgH="11112500" progId="Equation.3">
                  <p:embed/>
                </p:oleObj>
              </mc:Choice>
              <mc:Fallback>
                <p:oleObj name="Equation" r:id="rId8" imgW="43294300" imgH="1111250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4738" y="4659313"/>
                        <a:ext cx="3497262" cy="89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00" name="Object 30">
            <a:extLst>
              <a:ext uri="{FF2B5EF4-FFF2-40B4-BE49-F238E27FC236}">
                <a16:creationId xmlns:a16="http://schemas.microsoft.com/office/drawing/2014/main" id="{A819DB77-BBEB-9F45-99F5-D9F91EDE4DF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0600" y="5548313"/>
          <a:ext cx="26924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447800" imgH="482600" progId="Equation.3">
                  <p:embed/>
                </p:oleObj>
              </mc:Choice>
              <mc:Fallback>
                <p:oleObj name="Equation" r:id="rId10" imgW="1447800" imgH="4826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548313"/>
                        <a:ext cx="26924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2DFD9397-0F5D-DC41-850E-A74FD13CCE99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1447800"/>
            <a:ext cx="3554412" cy="2286000"/>
            <a:chOff x="4979988" y="1447800"/>
            <a:chExt cx="3554412" cy="2286000"/>
          </a:xfrm>
        </p:grpSpPr>
        <p:sp>
          <p:nvSpPr>
            <p:cNvPr id="33814" name="Line 35">
              <a:extLst>
                <a:ext uri="{FF2B5EF4-FFF2-40B4-BE49-F238E27FC236}">
                  <a16:creationId xmlns:a16="http://schemas.microsoft.com/office/drawing/2014/main" id="{9C0C3F31-9761-C447-AD95-E05359436F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4425" y="2743200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5" name="Line 36">
              <a:extLst>
                <a:ext uri="{FF2B5EF4-FFF2-40B4-BE49-F238E27FC236}">
                  <a16:creationId xmlns:a16="http://schemas.microsoft.com/office/drawing/2014/main" id="{E783503F-3CCA-E140-BAE6-1F96B33B26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54825" y="2743200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6" name="Line 37">
              <a:extLst>
                <a:ext uri="{FF2B5EF4-FFF2-40B4-BE49-F238E27FC236}">
                  <a16:creationId xmlns:a16="http://schemas.microsoft.com/office/drawing/2014/main" id="{2FDE8030-EDE9-8C4B-8242-AE6968E511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46725" y="23622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7" name="Line 38">
              <a:extLst>
                <a:ext uri="{FF2B5EF4-FFF2-40B4-BE49-F238E27FC236}">
                  <a16:creationId xmlns:a16="http://schemas.microsoft.com/office/drawing/2014/main" id="{2AEA3831-8766-3D42-9612-CF11AD247B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2895600"/>
              <a:ext cx="2362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8" name="Line 39">
              <a:extLst>
                <a:ext uri="{FF2B5EF4-FFF2-40B4-BE49-F238E27FC236}">
                  <a16:creationId xmlns:a16="http://schemas.microsoft.com/office/drawing/2014/main" id="{7C1AA589-8B05-0849-9E83-9D474FE581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1905000"/>
              <a:ext cx="0" cy="182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9" name="Oval 40">
              <a:extLst>
                <a:ext uri="{FF2B5EF4-FFF2-40B4-BE49-F238E27FC236}">
                  <a16:creationId xmlns:a16="http://schemas.microsoft.com/office/drawing/2014/main" id="{293EF5A3-2BFD-5943-919C-53741AA1A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2600" y="22860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3820" name="Line 41">
              <a:extLst>
                <a:ext uri="{FF2B5EF4-FFF2-40B4-BE49-F238E27FC236}">
                  <a16:creationId xmlns:a16="http://schemas.microsoft.com/office/drawing/2014/main" id="{B924045D-9CC3-F94A-81A4-F4077629F7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38800" y="2438400"/>
              <a:ext cx="0" cy="457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21" name="Text Box 45">
              <a:extLst>
                <a:ext uri="{FF2B5EF4-FFF2-40B4-BE49-F238E27FC236}">
                  <a16:creationId xmlns:a16="http://schemas.microsoft.com/office/drawing/2014/main" id="{4FD43DC4-BF1A-E44B-8F7C-328C3D8FE2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01000" y="2667000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i="1"/>
                <a:t>n</a:t>
              </a:r>
            </a:p>
          </p:txBody>
        </p:sp>
        <p:sp>
          <p:nvSpPr>
            <p:cNvPr id="33822" name="Oval 46">
              <a:extLst>
                <a:ext uri="{FF2B5EF4-FFF2-40B4-BE49-F238E27FC236}">
                  <a16:creationId xmlns:a16="http://schemas.microsoft.com/office/drawing/2014/main" id="{B327F504-9B8F-FC44-A46A-3E4F8846B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1800" y="28194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3823" name="Oval 47">
              <a:extLst>
                <a:ext uri="{FF2B5EF4-FFF2-40B4-BE49-F238E27FC236}">
                  <a16:creationId xmlns:a16="http://schemas.microsoft.com/office/drawing/2014/main" id="{B7228626-B84B-2942-905D-FE270B2DA2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1400" y="28194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3824" name="Text Box 48">
              <a:extLst>
                <a:ext uri="{FF2B5EF4-FFF2-40B4-BE49-F238E27FC236}">
                  <a16:creationId xmlns:a16="http://schemas.microsoft.com/office/drawing/2014/main" id="{13EF360B-2DAD-3046-AE96-0423072BF9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57800" y="1447800"/>
              <a:ext cx="7620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i="1" dirty="0"/>
                <a:t>h</a:t>
              </a:r>
              <a:r>
                <a:rPr lang="en-US" altLang="en-US" dirty="0"/>
                <a:t>[</a:t>
              </a:r>
              <a:r>
                <a:rPr lang="en-US" altLang="en-US" i="1" dirty="0"/>
                <a:t>n</a:t>
              </a:r>
              <a:r>
                <a:rPr lang="en-US" altLang="en-US" dirty="0"/>
                <a:t>]</a:t>
              </a:r>
            </a:p>
          </p:txBody>
        </p:sp>
        <p:sp>
          <p:nvSpPr>
            <p:cNvPr id="33825" name="Text Box 49">
              <a:extLst>
                <a:ext uri="{FF2B5EF4-FFF2-40B4-BE49-F238E27FC236}">
                  <a16:creationId xmlns:a16="http://schemas.microsoft.com/office/drawing/2014/main" id="{1E00DDFA-C8AD-4D47-98E4-A17BC9B2AF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0125" y="1447800"/>
              <a:ext cx="245427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/>
                <a:t>First-order difference</a:t>
              </a:r>
            </a:p>
          </p:txBody>
        </p:sp>
        <p:sp>
          <p:nvSpPr>
            <p:cNvPr id="33826" name="Text Box 51">
              <a:extLst>
                <a:ext uri="{FF2B5EF4-FFF2-40B4-BE49-F238E27FC236}">
                  <a16:creationId xmlns:a16="http://schemas.microsoft.com/office/drawing/2014/main" id="{A3C31442-DFFD-C149-9B37-4EA0D8D811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5725" y="2209800"/>
              <a:ext cx="3048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½</a:t>
              </a:r>
            </a:p>
          </p:txBody>
        </p:sp>
        <p:sp>
          <p:nvSpPr>
            <p:cNvPr id="33827" name="Text Box 53">
              <a:extLst>
                <a:ext uri="{FF2B5EF4-FFF2-40B4-BE49-F238E27FC236}">
                  <a16:creationId xmlns:a16="http://schemas.microsoft.com/office/drawing/2014/main" id="{E9AB664F-9FE7-3C43-8308-0A982B1162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02425" y="3048000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2</a:t>
              </a:r>
            </a:p>
          </p:txBody>
        </p:sp>
        <p:sp>
          <p:nvSpPr>
            <p:cNvPr id="33828" name="Text Box 54">
              <a:extLst>
                <a:ext uri="{FF2B5EF4-FFF2-40B4-BE49-F238E27FC236}">
                  <a16:creationId xmlns:a16="http://schemas.microsoft.com/office/drawing/2014/main" id="{E17EFE25-8DC9-8147-970A-97F87917D3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99325" y="3071813"/>
              <a:ext cx="3048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3</a:t>
              </a:r>
            </a:p>
          </p:txBody>
        </p:sp>
        <p:sp>
          <p:nvSpPr>
            <p:cNvPr id="33829" name="Line 58">
              <a:extLst>
                <a:ext uri="{FF2B5EF4-FFF2-40B4-BE49-F238E27FC236}">
                  <a16:creationId xmlns:a16="http://schemas.microsoft.com/office/drawing/2014/main" id="{3FDB70AA-E5A4-514E-A021-7CA0A7BE24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48400" y="2895600"/>
              <a:ext cx="0" cy="457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30" name="Oval 57">
              <a:extLst>
                <a:ext uri="{FF2B5EF4-FFF2-40B4-BE49-F238E27FC236}">
                  <a16:creationId xmlns:a16="http://schemas.microsoft.com/office/drawing/2014/main" id="{510E6C75-95FF-0843-A134-24096F841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00" y="33528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3831" name="Line 37">
              <a:extLst>
                <a:ext uri="{FF2B5EF4-FFF2-40B4-BE49-F238E27FC236}">
                  <a16:creationId xmlns:a16="http://schemas.microsoft.com/office/drawing/2014/main" id="{266B8468-DEBB-CC47-BBB9-2BB597FF56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2600" y="34290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32" name="Text Box 51">
              <a:extLst>
                <a:ext uri="{FF2B5EF4-FFF2-40B4-BE49-F238E27FC236}">
                  <a16:creationId xmlns:a16="http://schemas.microsoft.com/office/drawing/2014/main" id="{1E5A3B9A-2C52-2444-84A6-7EE84AC4B0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79988" y="3224213"/>
              <a:ext cx="6096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- ½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F798B2F3-FD98-774C-A436-74C221A19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447800"/>
            <a:ext cx="449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 dirty="0">
                <a:solidFill>
                  <a:srgbClr val="CC00CC"/>
                </a:solidFill>
              </a:rPr>
              <a:t>Input-output relationship</a:t>
            </a:r>
          </a:p>
        </p:txBody>
      </p:sp>
      <p:sp>
        <p:nvSpPr>
          <p:cNvPr id="33" name="Rectangle 31">
            <a:extLst>
              <a:ext uri="{FF2B5EF4-FFF2-40B4-BE49-F238E27FC236}">
                <a16:creationId xmlns:a16="http://schemas.microsoft.com/office/drawing/2014/main" id="{0C1537A6-3C5E-E94B-8D24-5205C2752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476500"/>
            <a:ext cx="4495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Impulse response</a:t>
            </a:r>
          </a:p>
        </p:txBody>
      </p:sp>
      <p:sp>
        <p:nvSpPr>
          <p:cNvPr id="34" name="Rectangle 31">
            <a:extLst>
              <a:ext uri="{FF2B5EF4-FFF2-40B4-BE49-F238E27FC236}">
                <a16:creationId xmlns:a16="http://schemas.microsoft.com/office/drawing/2014/main" id="{56B0D25D-1BBC-1D4F-917F-59C842D5C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505200"/>
            <a:ext cx="449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Frequency response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70C4772-25C2-2B4C-AE10-4348D9C6C7F9}"/>
              </a:ext>
            </a:extLst>
          </p:cNvPr>
          <p:cNvGrpSpPr>
            <a:grpSpLocks/>
          </p:cNvGrpSpPr>
          <p:nvPr/>
        </p:nvGrpSpPr>
        <p:grpSpPr bwMode="auto">
          <a:xfrm>
            <a:off x="5867400" y="6375400"/>
            <a:ext cx="1447800" cy="482600"/>
            <a:chOff x="1752600" y="6363882"/>
            <a:chExt cx="1447800" cy="482450"/>
          </a:xfrm>
        </p:grpSpPr>
        <p:sp>
          <p:nvSpPr>
            <p:cNvPr id="33812" name="Left Brace 35">
              <a:extLst>
                <a:ext uri="{FF2B5EF4-FFF2-40B4-BE49-F238E27FC236}">
                  <a16:creationId xmlns:a16="http://schemas.microsoft.com/office/drawing/2014/main" id="{25E91E0B-E2C4-104F-B856-F60F197C6BDB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2401480" y="5982882"/>
              <a:ext cx="152400" cy="914400"/>
            </a:xfrm>
            <a:prstGeom prst="leftBrace">
              <a:avLst>
                <a:gd name="adj1" fmla="val 8333"/>
                <a:gd name="adj2" fmla="val 50000"/>
              </a:avLst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3813" name="TextBox 36">
              <a:extLst>
                <a:ext uri="{FF2B5EF4-FFF2-40B4-BE49-F238E27FC236}">
                  <a16:creationId xmlns:a16="http://schemas.microsoft.com/office/drawing/2014/main" id="{7778F71A-9097-FA4E-88F4-3F7E238680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2600" y="6477000"/>
              <a:ext cx="1447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b="1">
                  <a:solidFill>
                    <a:srgbClr val="0000FF"/>
                  </a:solidFill>
                </a:rPr>
                <a:t>amplitude</a:t>
              </a:r>
            </a:p>
          </p:txBody>
        </p:sp>
      </p:grpSp>
      <p:graphicFrame>
        <p:nvGraphicFramePr>
          <p:cNvPr id="38" name="Object 30">
            <a:extLst>
              <a:ext uri="{FF2B5EF4-FFF2-40B4-BE49-F238E27FC236}">
                <a16:creationId xmlns:a16="http://schemas.microsoft.com/office/drawing/2014/main" id="{B2D197E9-ADA0-6342-905C-8EBB9EBD9EB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08400" y="5562600"/>
          <a:ext cx="2244725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206500" imgH="482600" progId="Equation.3">
                  <p:embed/>
                </p:oleObj>
              </mc:Choice>
              <mc:Fallback>
                <p:oleObj name="Equation" r:id="rId12" imgW="1206500" imgH="4826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5562600"/>
                        <a:ext cx="2244725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0">
            <a:extLst>
              <a:ext uri="{FF2B5EF4-FFF2-40B4-BE49-F238E27FC236}">
                <a16:creationId xmlns:a16="http://schemas.microsoft.com/office/drawing/2014/main" id="{0DBD5920-9C4C-0647-850F-00F0ADBD6AF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49950" y="5486400"/>
          <a:ext cx="210185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130300" imgH="520700" progId="Equation.3">
                  <p:embed/>
                </p:oleObj>
              </mc:Choice>
              <mc:Fallback>
                <p:oleObj name="Equation" r:id="rId14" imgW="1130300" imgH="5207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9950" y="5486400"/>
                        <a:ext cx="2101850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E7B41791-2CBC-9D48-A3EE-A826B88E98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4459288"/>
            <a:ext cx="152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b="1">
                <a:solidFill>
                  <a:srgbClr val="0000FF"/>
                </a:solidFill>
              </a:rPr>
              <a:t>generalized linear phase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E11A4A5-35FA-7444-B1AE-2B25092AA77D}"/>
              </a:ext>
            </a:extLst>
          </p:cNvPr>
          <p:cNvGrpSpPr>
            <a:grpSpLocks/>
          </p:cNvGrpSpPr>
          <p:nvPr/>
        </p:nvGrpSpPr>
        <p:grpSpPr bwMode="auto">
          <a:xfrm>
            <a:off x="5473700" y="4546600"/>
            <a:ext cx="2679700" cy="1549400"/>
            <a:chOff x="5473700" y="4546600"/>
            <a:chExt cx="2679700" cy="1549400"/>
          </a:xfrm>
        </p:grpSpPr>
        <p:sp>
          <p:nvSpPr>
            <p:cNvPr id="33809" name="Oval 40">
              <a:extLst>
                <a:ext uri="{FF2B5EF4-FFF2-40B4-BE49-F238E27FC236}">
                  <a16:creationId xmlns:a16="http://schemas.microsoft.com/office/drawing/2014/main" id="{344BCB03-FFDA-414F-A467-9A538CE4B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9000" y="5410200"/>
              <a:ext cx="914400" cy="685800"/>
            </a:xfrm>
            <a:prstGeom prst="ellipse">
              <a:avLst/>
            </a:prstGeom>
            <a:noFill/>
            <a:ln w="9525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graphicFrame>
          <p:nvGraphicFramePr>
            <p:cNvPr id="33810" name="Object 47">
              <a:extLst>
                <a:ext uri="{FF2B5EF4-FFF2-40B4-BE49-F238E27FC236}">
                  <a16:creationId xmlns:a16="http://schemas.microsoft.com/office/drawing/2014/main" id="{3ACD3431-3970-5345-A9DD-2DF4D1D1C99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473700" y="4546600"/>
            <a:ext cx="1536700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6" imgW="1117600" imgH="406400" progId="Equation.3">
                    <p:embed/>
                  </p:oleObj>
                </mc:Choice>
                <mc:Fallback>
                  <p:oleObj name="Equation" r:id="rId16" imgW="1117600" imgH="406400" progId="Equation.3">
                    <p:embed/>
                    <p:pic>
                      <p:nvPicPr>
                        <p:cNvPr id="0" name="Object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73700" y="4546600"/>
                          <a:ext cx="1536700" cy="558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3811" name="Straight Arrow Connector 7">
              <a:extLst>
                <a:ext uri="{FF2B5EF4-FFF2-40B4-BE49-F238E27FC236}">
                  <a16:creationId xmlns:a16="http://schemas.microsoft.com/office/drawing/2014/main" id="{74AAD1DB-9238-2749-AC96-0747D134E6AA}"/>
                </a:ext>
              </a:extLst>
            </p:cNvPr>
            <p:cNvCxnSpPr>
              <a:cxnSpLocks noChangeShapeType="1"/>
              <a:endCxn id="33809" idx="1"/>
            </p:cNvCxnSpPr>
            <p:nvPr/>
          </p:nvCxnSpPr>
          <p:spPr bwMode="auto">
            <a:xfrm>
              <a:off x="7010400" y="5105400"/>
              <a:ext cx="362511" cy="405233"/>
            </a:xfrm>
            <a:prstGeom prst="straightConnector1">
              <a:avLst/>
            </a:prstGeom>
            <a:noFill/>
            <a:ln w="9525">
              <a:solidFill>
                <a:srgbClr val="0000FF"/>
              </a:solidFill>
              <a:prstDash val="dash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7C936309-302C-924C-89EB-E75E594C94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Complementary Frequency Responses</a:t>
            </a:r>
          </a:p>
        </p:txBody>
      </p:sp>
      <p:pic>
        <p:nvPicPr>
          <p:cNvPr id="4" name="Picture 3" descr="A close up of a blackboard&#10;&#10;Description automatically generated">
            <a:extLst>
              <a:ext uri="{FF2B5EF4-FFF2-40B4-BE49-F238E27FC236}">
                <a16:creationId xmlns:a16="http://schemas.microsoft.com/office/drawing/2014/main" id="{6FD46096-861B-754D-B045-AD6DD3B334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079" y="1371600"/>
            <a:ext cx="5384121" cy="43311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D9826A-129D-E94C-837A-5322634FEF3C}"/>
              </a:ext>
            </a:extLst>
          </p:cNvPr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Averaging filter (lowpass) in white</a:t>
            </a:r>
            <a:br>
              <a:rPr lang="en-US" dirty="0"/>
            </a:br>
            <a:r>
              <a:rPr lang="en-US" dirty="0"/>
              <a:t>First-order difference filter (</a:t>
            </a:r>
            <a:r>
              <a:rPr lang="en-US" dirty="0" err="1"/>
              <a:t>highpass</a:t>
            </a:r>
            <a:r>
              <a:rPr lang="en-US" dirty="0"/>
              <a:t>) in yellow/blue</a:t>
            </a:r>
            <a:br>
              <a:rPr lang="en-US" dirty="0"/>
            </a:br>
            <a:r>
              <a:rPr lang="en-US" dirty="0"/>
              <a:t>First-order difference has 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dirty="0"/>
              <a:t> phase shift at zero mag response frequency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518B13-2436-3B48-A520-FC1FBF5921D6}"/>
              </a:ext>
            </a:extLst>
          </p:cNvPr>
          <p:cNvSpPr txBox="1"/>
          <p:nvPr/>
        </p:nvSpPr>
        <p:spPr>
          <a:xfrm>
            <a:off x="-1" y="1789093"/>
            <a:ext cx="19310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C00CC"/>
                </a:solidFill>
              </a:rPr>
              <a:t>Magnitude response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BC546CD-FBFE-2E45-8CD9-20F1CA221C94}"/>
              </a:ext>
            </a:extLst>
          </p:cNvPr>
          <p:cNvSpPr txBox="1"/>
          <p:nvPr/>
        </p:nvSpPr>
        <p:spPr>
          <a:xfrm>
            <a:off x="7314210" y="3697893"/>
            <a:ext cx="16262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C00CC"/>
                </a:solidFill>
              </a:rPr>
              <a:t>Phase response</a:t>
            </a:r>
          </a:p>
        </p:txBody>
      </p:sp>
    </p:spTree>
    <p:extLst>
      <p:ext uri="{BB962C8B-B14F-4D97-AF65-F5344CB8AC3E}">
        <p14:creationId xmlns:p14="http://schemas.microsoft.com/office/powerpoint/2010/main" val="2246658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Number Placeholder 5">
            <a:extLst>
              <a:ext uri="{FF2B5EF4-FFF2-40B4-BE49-F238E27FC236}">
                <a16:creationId xmlns:a16="http://schemas.microsoft.com/office/drawing/2014/main" id="{1C99C3C5-3615-3B46-8CF2-92345CF9B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0ED0220A-3C00-9D43-B1A2-37F3C3211A92}" type="slidenum">
              <a:rPr lang="en-US" altLang="en-US" sz="1400"/>
              <a:pPr/>
              <a:t>22</a:t>
            </a:fld>
            <a:endParaRPr lang="en-US" altLang="en-US" sz="1400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D4DF434C-0BE3-F945-A1A1-F50E351257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Cascading FIR Filters Demo</a:t>
            </a: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8CB061EC-D38D-604A-ABDC-A9C1328F6F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610600" cy="266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Five-tap discrete-time averaging FIR filter with input </a:t>
            </a:r>
            <a:r>
              <a:rPr lang="en-US" altLang="en-US" b="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[</a:t>
            </a:r>
            <a:r>
              <a:rPr lang="en-US" altLang="en-US" b="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n</a:t>
            </a:r>
            <a:r>
              <a:rPr lang="en-US" altLang="en-US" b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]</a:t>
            </a:r>
            <a:r>
              <a:rPr lang="en-US" altLang="en-US" dirty="0">
                <a:ea typeface="ＭＳ Ｐゴシック" panose="020B0600070205080204" pitchFamily="34" charset="-128"/>
              </a:rPr>
              <a:t> and output </a:t>
            </a:r>
            <a:r>
              <a:rPr lang="en-US" altLang="en-US" b="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y</a:t>
            </a:r>
            <a:r>
              <a:rPr lang="en-US" altLang="en-US" b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[</a:t>
            </a:r>
            <a:r>
              <a:rPr lang="en-US" altLang="en-US" b="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n</a:t>
            </a:r>
            <a:r>
              <a:rPr lang="en-US" altLang="en-US" b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]</a:t>
            </a:r>
          </a:p>
          <a:p>
            <a:pPr>
              <a:lnSpc>
                <a:spcPct val="90000"/>
              </a:lnSpc>
            </a:pPr>
            <a:endParaRPr lang="en-US" altLang="en-US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lvl="1">
              <a:lnSpc>
                <a:spcPct val="90000"/>
              </a:lnSpc>
              <a:spcBef>
                <a:spcPct val="40000"/>
              </a:spcBef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Standard averaging filtering scaled by 5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Lowpass filter (smooth/blur input signal)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Impulse response of {1, 1, 1, 1, 1} removes multiplications</a:t>
            </a:r>
          </a:p>
        </p:txBody>
      </p:sp>
      <p:graphicFrame>
        <p:nvGraphicFramePr>
          <p:cNvPr id="34820" name="Object 4">
            <a:extLst>
              <a:ext uri="{FF2B5EF4-FFF2-40B4-BE49-F238E27FC236}">
                <a16:creationId xmlns:a16="http://schemas.microsoft.com/office/drawing/2014/main" id="{02E8BB6F-781E-0E4F-9723-0609E1A4FBE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03300" y="2362200"/>
          <a:ext cx="6059488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9634100" imgH="4978400" progId="Equation.3">
                  <p:embed/>
                </p:oleObj>
              </mc:Choice>
              <mc:Fallback>
                <p:oleObj name="Equation" r:id="rId2" imgW="69634100" imgH="4978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300" y="2362200"/>
                        <a:ext cx="6059488" cy="430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1" name="Object 5">
            <a:extLst>
              <a:ext uri="{FF2B5EF4-FFF2-40B4-BE49-F238E27FC236}">
                <a16:creationId xmlns:a16="http://schemas.microsoft.com/office/drawing/2014/main" id="{259E9DBA-6366-054D-8010-0CFB6DA9303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57263" y="4510088"/>
          <a:ext cx="2590800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8968700" imgH="4978400" progId="Equation.3">
                  <p:embed/>
                </p:oleObj>
              </mc:Choice>
              <mc:Fallback>
                <p:oleObj name="Equation" r:id="rId4" imgW="28968700" imgH="4978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7263" y="4510088"/>
                        <a:ext cx="2590800" cy="442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822" name="Group 35">
            <a:extLst>
              <a:ext uri="{FF2B5EF4-FFF2-40B4-BE49-F238E27FC236}">
                <a16:creationId xmlns:a16="http://schemas.microsoft.com/office/drawing/2014/main" id="{5084A1F5-11AA-B043-8E70-5D113953FBCE}"/>
              </a:ext>
            </a:extLst>
          </p:cNvPr>
          <p:cNvGrpSpPr>
            <a:grpSpLocks/>
          </p:cNvGrpSpPr>
          <p:nvPr/>
        </p:nvGrpSpPr>
        <p:grpSpPr bwMode="auto">
          <a:xfrm>
            <a:off x="4556125" y="4471988"/>
            <a:ext cx="3521075" cy="2157412"/>
            <a:chOff x="3254" y="2592"/>
            <a:chExt cx="2218" cy="1359"/>
          </a:xfrm>
        </p:grpSpPr>
        <p:sp>
          <p:nvSpPr>
            <p:cNvPr id="34824" name="Line 34">
              <a:extLst>
                <a:ext uri="{FF2B5EF4-FFF2-40B4-BE49-F238E27FC236}">
                  <a16:creationId xmlns:a16="http://schemas.microsoft.com/office/drawing/2014/main" id="{7344B0DB-4808-F443-ACAB-DA3CA35DAC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8" y="340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5" name="Line 33">
              <a:extLst>
                <a:ext uri="{FF2B5EF4-FFF2-40B4-BE49-F238E27FC236}">
                  <a16:creationId xmlns:a16="http://schemas.microsoft.com/office/drawing/2014/main" id="{A79DF198-F39E-7941-A4E2-EC7E1E4E3D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4" y="340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6" name="Line 23">
              <a:extLst>
                <a:ext uri="{FF2B5EF4-FFF2-40B4-BE49-F238E27FC236}">
                  <a16:creationId xmlns:a16="http://schemas.microsoft.com/office/drawing/2014/main" id="{47564A99-5870-3C42-B552-5A6765E1D2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90" y="31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7" name="Line 7">
              <a:extLst>
                <a:ext uri="{FF2B5EF4-FFF2-40B4-BE49-F238E27FC236}">
                  <a16:creationId xmlns:a16="http://schemas.microsoft.com/office/drawing/2014/main" id="{DD8474B5-64CD-1249-ACF7-79AB9F4AC2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" y="3504"/>
              <a:ext cx="1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28" name="Line 8">
              <a:extLst>
                <a:ext uri="{FF2B5EF4-FFF2-40B4-BE49-F238E27FC236}">
                  <a16:creationId xmlns:a16="http://schemas.microsoft.com/office/drawing/2014/main" id="{48C9D645-9F18-B84E-9D97-1A5134F92D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" y="2880"/>
              <a:ext cx="0" cy="10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29" name="Oval 9">
              <a:extLst>
                <a:ext uri="{FF2B5EF4-FFF2-40B4-BE49-F238E27FC236}">
                  <a16:creationId xmlns:a16="http://schemas.microsoft.com/office/drawing/2014/main" id="{3C98156B-A15F-F94D-B9CA-6DB315E4C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" y="312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4830" name="Line 10">
              <a:extLst>
                <a:ext uri="{FF2B5EF4-FFF2-40B4-BE49-F238E27FC236}">
                  <a16:creationId xmlns:a16="http://schemas.microsoft.com/office/drawing/2014/main" id="{ADC9244C-F7FD-D646-9C30-ABE93503EB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48" y="3216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4831" name="Group 20">
              <a:extLst>
                <a:ext uri="{FF2B5EF4-FFF2-40B4-BE49-F238E27FC236}">
                  <a16:creationId xmlns:a16="http://schemas.microsoft.com/office/drawing/2014/main" id="{8E83D409-B46C-D04B-988C-D33125B6D557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3984" y="3504"/>
              <a:ext cx="96" cy="384"/>
              <a:chOff x="4368" y="3360"/>
              <a:chExt cx="96" cy="384"/>
            </a:xfrm>
          </p:grpSpPr>
          <p:sp>
            <p:nvSpPr>
              <p:cNvPr id="34842" name="Line 11">
                <a:extLst>
                  <a:ext uri="{FF2B5EF4-FFF2-40B4-BE49-F238E27FC236}">
                    <a16:creationId xmlns:a16="http://schemas.microsoft.com/office/drawing/2014/main" id="{733DF211-F94F-674B-BA21-D344B8E8BE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16" y="3456"/>
                <a:ext cx="0" cy="28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3" name="Oval 12">
                <a:extLst>
                  <a:ext uri="{FF2B5EF4-FFF2-40B4-BE49-F238E27FC236}">
                    <a16:creationId xmlns:a16="http://schemas.microsoft.com/office/drawing/2014/main" id="{5E057B9B-4FC2-424B-AE97-BDE163B17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368" y="3360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</p:grpSp>
        <p:sp>
          <p:nvSpPr>
            <p:cNvPr id="34832" name="Text Box 13">
              <a:extLst>
                <a:ext uri="{FF2B5EF4-FFF2-40B4-BE49-F238E27FC236}">
                  <a16:creationId xmlns:a16="http://schemas.microsoft.com/office/drawing/2014/main" id="{6212140B-6DBA-494D-A483-5007531EC3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6" y="3360"/>
              <a:ext cx="33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i="1"/>
                <a:t>n</a:t>
              </a:r>
            </a:p>
          </p:txBody>
        </p:sp>
        <p:sp>
          <p:nvSpPr>
            <p:cNvPr id="34833" name="Oval 14">
              <a:extLst>
                <a:ext uri="{FF2B5EF4-FFF2-40B4-BE49-F238E27FC236}">
                  <a16:creationId xmlns:a16="http://schemas.microsoft.com/office/drawing/2014/main" id="{C614CFE1-AF0B-6747-97FA-1A64694DC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8" y="345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4834" name="Oval 15">
              <a:extLst>
                <a:ext uri="{FF2B5EF4-FFF2-40B4-BE49-F238E27FC236}">
                  <a16:creationId xmlns:a16="http://schemas.microsoft.com/office/drawing/2014/main" id="{D7C57B3F-E1E7-D14F-BD41-EF94D56B2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45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4835" name="Text Box 16">
              <a:extLst>
                <a:ext uri="{FF2B5EF4-FFF2-40B4-BE49-F238E27FC236}">
                  <a16:creationId xmlns:a16="http://schemas.microsoft.com/office/drawing/2014/main" id="{4C5A7669-AD6E-8C44-A10A-077DDB600A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2592"/>
              <a:ext cx="4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i="1"/>
                <a:t>h</a:t>
              </a:r>
              <a:r>
                <a:rPr lang="en-US" altLang="en-US"/>
                <a:t>[</a:t>
              </a:r>
              <a:r>
                <a:rPr lang="en-US" altLang="en-US" i="1"/>
                <a:t>n</a:t>
              </a:r>
              <a:r>
                <a:rPr lang="en-US" altLang="en-US"/>
                <a:t>]</a:t>
              </a:r>
            </a:p>
          </p:txBody>
        </p:sp>
        <p:sp>
          <p:nvSpPr>
            <p:cNvPr id="34836" name="Text Box 18">
              <a:extLst>
                <a:ext uri="{FF2B5EF4-FFF2-40B4-BE49-F238E27FC236}">
                  <a16:creationId xmlns:a16="http://schemas.microsoft.com/office/drawing/2014/main" id="{82035468-5D65-D748-8BDE-286FF33B7D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6" y="2592"/>
              <a:ext cx="143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/>
                <a:t>First-order difference impulse response</a:t>
              </a:r>
            </a:p>
          </p:txBody>
        </p:sp>
        <p:sp>
          <p:nvSpPr>
            <p:cNvPr id="34837" name="Line 22">
              <a:extLst>
                <a:ext uri="{FF2B5EF4-FFF2-40B4-BE49-F238E27FC236}">
                  <a16:creationId xmlns:a16="http://schemas.microsoft.com/office/drawing/2014/main" id="{73810B43-F2C2-8746-AE91-6C49ED1B7F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90" y="384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8" name="Text Box 29">
              <a:extLst>
                <a:ext uri="{FF2B5EF4-FFF2-40B4-BE49-F238E27FC236}">
                  <a16:creationId xmlns:a16="http://schemas.microsoft.com/office/drawing/2014/main" id="{8A23D8FE-5379-A549-8E48-519256FDF4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50" y="3072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1</a:t>
              </a:r>
            </a:p>
          </p:txBody>
        </p:sp>
        <p:sp>
          <p:nvSpPr>
            <p:cNvPr id="34839" name="Text Box 30">
              <a:extLst>
                <a:ext uri="{FF2B5EF4-FFF2-40B4-BE49-F238E27FC236}">
                  <a16:creationId xmlns:a16="http://schemas.microsoft.com/office/drawing/2014/main" id="{532143E4-0AF8-7A47-81D4-484FB918F0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54" y="3720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-1</a:t>
              </a:r>
            </a:p>
          </p:txBody>
        </p:sp>
        <p:sp>
          <p:nvSpPr>
            <p:cNvPr id="34840" name="Text Box 31">
              <a:extLst>
                <a:ext uri="{FF2B5EF4-FFF2-40B4-BE49-F238E27FC236}">
                  <a16:creationId xmlns:a16="http://schemas.microsoft.com/office/drawing/2014/main" id="{A01C14A0-C443-B946-80CE-DD344BA705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4" y="3609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2</a:t>
              </a:r>
            </a:p>
          </p:txBody>
        </p:sp>
        <p:sp>
          <p:nvSpPr>
            <p:cNvPr id="34841" name="Text Box 32">
              <a:extLst>
                <a:ext uri="{FF2B5EF4-FFF2-40B4-BE49-F238E27FC236}">
                  <a16:creationId xmlns:a16="http://schemas.microsoft.com/office/drawing/2014/main" id="{A2A5FBFE-7581-5A4E-BC76-709B67A4F0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0" y="3600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3</a:t>
              </a:r>
            </a:p>
          </p:txBody>
        </p:sp>
      </p:grpSp>
      <p:sp>
        <p:nvSpPr>
          <p:cNvPr id="28" name="Rectangle 3">
            <a:extLst>
              <a:ext uri="{FF2B5EF4-FFF2-40B4-BE49-F238E27FC236}">
                <a16:creationId xmlns:a16="http://schemas.microsoft.com/office/drawing/2014/main" id="{CC97BDB1-05BB-8442-BF56-992EF9282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025900"/>
            <a:ext cx="8305800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2800" b="1" dirty="0">
                <a:solidFill>
                  <a:srgbClr val="CC00CC"/>
                </a:solidFill>
              </a:rPr>
              <a:t>First-order difference FIR filter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altLang="en-US" sz="2800" b="1" dirty="0">
              <a:solidFill>
                <a:srgbClr val="CC00CC"/>
              </a:solidFill>
            </a:endParaRPr>
          </a:p>
          <a:p>
            <a:pPr lvl="1" algn="l">
              <a:lnSpc>
                <a:spcPct val="90000"/>
              </a:lnSpc>
              <a:spcBef>
                <a:spcPct val="20000"/>
              </a:spcBef>
            </a:pPr>
            <a:r>
              <a:rPr lang="en-US" altLang="en-US" dirty="0" err="1"/>
              <a:t>Highpass</a:t>
            </a:r>
            <a:r>
              <a:rPr lang="en-US" altLang="en-US" dirty="0"/>
              <a:t> filter (sharpens</a:t>
            </a:r>
            <a:br>
              <a:rPr lang="en-US" altLang="en-US" dirty="0"/>
            </a:br>
            <a:r>
              <a:rPr lang="en-US" altLang="en-US" dirty="0"/>
              <a:t>input signal) </a:t>
            </a:r>
          </a:p>
          <a:p>
            <a:pPr lvl="1" algn="l">
              <a:lnSpc>
                <a:spcPct val="90000"/>
              </a:lnSpc>
              <a:spcBef>
                <a:spcPct val="20000"/>
              </a:spcBef>
            </a:pPr>
            <a:r>
              <a:rPr lang="en-US" altLang="en-US" dirty="0"/>
              <a:t>Impulse response is {1, -1}</a:t>
            </a:r>
            <a:br>
              <a:rPr lang="en-US" altLang="en-US" dirty="0"/>
            </a:br>
            <a:r>
              <a:rPr lang="en-US" altLang="en-US" dirty="0"/>
              <a:t>removes multiplications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D4DF434C-0BE3-F945-A1A1-F50E351257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Cascading FIR Filters Demo</a:t>
            </a:r>
          </a:p>
        </p:txBody>
      </p:sp>
      <p:pic>
        <p:nvPicPr>
          <p:cNvPr id="4" name="Picture 3" descr="A close up of a blackboard&#10;&#10;Description automatically generated">
            <a:extLst>
              <a:ext uri="{FF2B5EF4-FFF2-40B4-BE49-F238E27FC236}">
                <a16:creationId xmlns:a16="http://schemas.microsoft.com/office/drawing/2014/main" id="{55AB4CED-9ECE-9345-9F4E-34F556DA8F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295400"/>
            <a:ext cx="6553200" cy="43626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192B677-FDBB-044C-BB35-2D37BA14BE88}"/>
              </a:ext>
            </a:extLst>
          </p:cNvPr>
          <p:cNvSpPr txBox="1"/>
          <p:nvPr/>
        </p:nvSpPr>
        <p:spPr>
          <a:xfrm>
            <a:off x="152400" y="5658038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Apply 1-D five-tap filter across each row to produce 256 x 260 image</a:t>
            </a:r>
          </a:p>
          <a:p>
            <a:pPr algn="l"/>
            <a:r>
              <a:rPr lang="en-US" dirty="0"/>
              <a:t>and then apply the same 1-D five-tap filter down each column of 256 x 260 image to produce a 260 x 260 image </a:t>
            </a:r>
          </a:p>
        </p:txBody>
      </p:sp>
    </p:spTree>
    <p:extLst>
      <p:ext uri="{BB962C8B-B14F-4D97-AF65-F5344CB8AC3E}">
        <p14:creationId xmlns:p14="http://schemas.microsoft.com/office/powerpoint/2010/main" val="10217308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Number Placeholder 5">
            <a:extLst>
              <a:ext uri="{FF2B5EF4-FFF2-40B4-BE49-F238E27FC236}">
                <a16:creationId xmlns:a16="http://schemas.microsoft.com/office/drawing/2014/main" id="{5A2792E3-18CD-CC46-B50B-6FF9FF7E1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D2D89409-86CB-C445-86D2-C54ED6E4EA13}" type="slidenum">
              <a:rPr lang="en-US" altLang="en-US" sz="1400"/>
              <a:pPr/>
              <a:t>24</a:t>
            </a:fld>
            <a:endParaRPr lang="en-US" altLang="en-US" sz="1400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F8643083-EDE8-C340-B7EC-A3D5C74AB4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Cascading FIR Filters Demo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3E2D05EC-3C40-6944-A3FC-E559FE4576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6106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i="1" dirty="0">
                <a:ea typeface="ＭＳ Ｐゴシック" panose="020B0600070205080204" pitchFamily="34" charset="-128"/>
              </a:rPr>
              <a:t>DSP First</a:t>
            </a:r>
            <a:r>
              <a:rPr lang="en-US" altLang="en-US" dirty="0">
                <a:ea typeface="ＭＳ Ｐゴシック" panose="020B0600070205080204" pitchFamily="34" charset="-128"/>
              </a:rPr>
              <a:t>, 2</a:t>
            </a:r>
            <a:r>
              <a:rPr lang="en-US" altLang="en-US" baseline="30000" dirty="0">
                <a:ea typeface="ＭＳ Ｐゴシック" panose="020B0600070205080204" pitchFamily="34" charset="-128"/>
              </a:rPr>
              <a:t>nd</a:t>
            </a:r>
            <a:r>
              <a:rPr lang="en-US" altLang="en-US" dirty="0">
                <a:ea typeface="ＭＳ Ｐゴシック" panose="020B0600070205080204" pitchFamily="34" charset="-128"/>
              </a:rPr>
              <a:t> ed, </a:t>
            </a:r>
            <a:r>
              <a:rPr lang="en-US" altLang="en-US" dirty="0" err="1">
                <a:ea typeface="ＭＳ Ｐゴシック" panose="020B0600070205080204" pitchFamily="34" charset="-128"/>
              </a:rPr>
              <a:t>ch.</a:t>
            </a:r>
            <a:r>
              <a:rPr lang="en-US" altLang="en-US" dirty="0">
                <a:ea typeface="ＭＳ Ｐゴシック" panose="020B0600070205080204" pitchFamily="34" charset="-128"/>
              </a:rPr>
              <a:t> 6, cascading FIR Filters</a:t>
            </a:r>
          </a:p>
          <a:p>
            <a:pPr lvl="1">
              <a:buFontTx/>
              <a:buNone/>
            </a:pPr>
            <a:r>
              <a:rPr lang="en-US" altLang="en-US" sz="1600" dirty="0">
                <a:ea typeface="ＭＳ Ｐゴシック" panose="020B0600070205080204" pitchFamily="34" charset="-128"/>
                <a:hlinkClick r:id="rId2"/>
              </a:rPr>
              <a:t>http://dspfirst.gatech.edu/chapters/06firfreq/demos/blockd/index.html</a:t>
            </a:r>
            <a:endParaRPr lang="en-US" altLang="en-US" sz="1600" dirty="0">
              <a:ea typeface="ＭＳ Ｐゴシック" panose="020B0600070205080204" pitchFamily="34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From lowpass filter to </a:t>
            </a:r>
            <a:r>
              <a:rPr lang="en-US" altLang="en-US" dirty="0" err="1">
                <a:ea typeface="ＭＳ Ｐゴシック" panose="020B0600070205080204" pitchFamily="34" charset="-128"/>
              </a:rPr>
              <a:t>highpass</a:t>
            </a:r>
            <a:r>
              <a:rPr lang="en-US" altLang="en-US" dirty="0">
                <a:ea typeface="ＭＳ Ｐゴシック" panose="020B0600070205080204" pitchFamily="34" charset="-128"/>
              </a:rPr>
              <a:t> filter: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 original image </a:t>
            </a:r>
            <a:r>
              <a:rPr lang="en-US" altLang="en-US" dirty="0">
                <a:ea typeface="ＭＳ Ｐゴシック" panose="020B0600070205080204" pitchFamily="34" charset="-128"/>
                <a:sym typeface="Symbol" pitchFamily="2" charset="2"/>
              </a:rPr>
              <a:t> blurred image  sharpened/blurred image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From </a:t>
            </a:r>
            <a:r>
              <a:rPr lang="en-US" altLang="en-US" dirty="0" err="1">
                <a:ea typeface="ＭＳ Ｐゴシック" panose="020B0600070205080204" pitchFamily="34" charset="-128"/>
              </a:rPr>
              <a:t>highpass</a:t>
            </a:r>
            <a:r>
              <a:rPr lang="en-US" altLang="en-US" dirty="0">
                <a:ea typeface="ＭＳ Ｐゴシック" panose="020B0600070205080204" pitchFamily="34" charset="-128"/>
              </a:rPr>
              <a:t> to lowpass filter: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 original image </a:t>
            </a:r>
            <a:r>
              <a:rPr lang="en-US" altLang="en-US" dirty="0">
                <a:ea typeface="ＭＳ Ｐゴシック" panose="020B0600070205080204" pitchFamily="34" charset="-128"/>
                <a:sym typeface="Symbol" pitchFamily="2" charset="2"/>
              </a:rPr>
              <a:t> sharpened image  blurred/sharpened image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Frequencies that are zeroed out can never be recovered (e.g. DC is zeroed out by </a:t>
            </a:r>
            <a:r>
              <a:rPr lang="en-US" altLang="en-US" dirty="0" err="1">
                <a:ea typeface="ＭＳ Ｐゴシック" panose="020B0600070205080204" pitchFamily="34" charset="-128"/>
              </a:rPr>
              <a:t>highpass</a:t>
            </a:r>
            <a:r>
              <a:rPr lang="en-US" altLang="en-US" dirty="0">
                <a:ea typeface="ＭＳ Ｐゴシック" panose="020B0600070205080204" pitchFamily="34" charset="-128"/>
              </a:rPr>
              <a:t> filter)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Order of two LTI systems in cascade can be switched under the assumption that computations are performed in </a:t>
            </a:r>
            <a:r>
              <a:rPr lang="en-US" altLang="en-US" i="1" dirty="0">
                <a:ea typeface="ＭＳ Ｐゴシック" panose="020B0600070205080204" pitchFamily="34" charset="-128"/>
              </a:rPr>
              <a:t>exact precision</a:t>
            </a:r>
          </a:p>
        </p:txBody>
      </p:sp>
      <p:sp>
        <p:nvSpPr>
          <p:cNvPr id="35844" name="AutoShape 4">
            <a:hlinkClick r:id="rId2"/>
            <a:extLst>
              <a:ext uri="{FF2B5EF4-FFF2-40B4-BE49-F238E27FC236}">
                <a16:creationId xmlns:a16="http://schemas.microsoft.com/office/drawing/2014/main" id="{95C9E795-3AF7-9A49-9BF8-72494DE764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4800" y="1497013"/>
            <a:ext cx="457200" cy="381000"/>
          </a:xfrm>
          <a:prstGeom prst="rightArrow">
            <a:avLst>
              <a:gd name="adj1" fmla="val 50000"/>
              <a:gd name="adj2" fmla="val 3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Number Placeholder 5">
            <a:extLst>
              <a:ext uri="{FF2B5EF4-FFF2-40B4-BE49-F238E27FC236}">
                <a16:creationId xmlns:a16="http://schemas.microsoft.com/office/drawing/2014/main" id="{CCED6020-EF8E-A84A-A97E-D53B7E166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8FBAAAB7-2DBC-A345-9DE8-93E95C054AD0}" type="slidenum">
              <a:rPr lang="en-US" altLang="en-US" sz="1400"/>
              <a:pPr/>
              <a:t>25</a:t>
            </a:fld>
            <a:endParaRPr lang="en-US" altLang="en-US" sz="1400"/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DC18161F-562D-AB44-8544-54EE8DD162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Cascading FIR Filters Demo</a:t>
            </a: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D73E0F25-E890-B14B-8B82-BC75DAF268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48768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Input image is 256 x 256 matrix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Each pixel represented by eight-bit number in [0, 255]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0 is black and 255 is white for monitor display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Each filter applied along row then column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Averaging filter adds five numbers to create output pixel which requires 3 extra bits (worst case) for each pass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Difference filter subtracts two numbers to create output pixel which requires 1 extra bit (worst case) for each pass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Full output precision 16 bits/pixel is maintained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Demonstration uses double-precision floating-point data and arithmetic (53 bits of mantissa + sign; 11 bits for exponent)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Number Placeholder 5">
            <a:extLst>
              <a:ext uri="{FF2B5EF4-FFF2-40B4-BE49-F238E27FC236}">
                <a16:creationId xmlns:a16="http://schemas.microsoft.com/office/drawing/2014/main" id="{CCED6020-EF8E-A84A-A97E-D53B7E166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8FBAAAB7-2DBC-A345-9DE8-93E95C054AD0}" type="slidenum">
              <a:rPr lang="en-US" altLang="en-US" sz="1400"/>
              <a:pPr/>
              <a:t>26</a:t>
            </a:fld>
            <a:endParaRPr lang="en-US" altLang="en-US" sz="1400"/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DC18161F-562D-AB44-8544-54EE8DD162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Cascading FIR Filters Demo</a:t>
            </a: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D73E0F25-E890-B14B-8B82-BC75DAF268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963209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How to compare images pixel by pixel?</a:t>
            </a:r>
          </a:p>
          <a:p>
            <a:pPr marL="457200" lvl="1" indent="0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Input image is 256 x 256 and output image is 261 x 261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307F860-0582-934C-8A75-B82618BCDE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199" y="2438400"/>
            <a:ext cx="4648187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 dirty="0">
                <a:ea typeface="ＭＳ Ｐゴシック" panose="020B0600070205080204" pitchFamily="34" charset="-128"/>
              </a:rPr>
              <a:t>Unit sample delay example</a:t>
            </a:r>
          </a:p>
          <a:p>
            <a:pPr marL="457200" lvl="1" indent="0">
              <a:buNone/>
            </a:pPr>
            <a:r>
              <a:rPr lang="en-US" altLang="en-US" kern="0" dirty="0">
                <a:ea typeface="ＭＳ Ｐゴシック" panose="020B0600070205080204" pitchFamily="34" charset="-128"/>
              </a:rPr>
              <a:t>If observing output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y</a:t>
            </a:r>
            <a:r>
              <a:rPr lang="en-US" altLang="en-US" kern="0" dirty="0">
                <a:ea typeface="ＭＳ Ｐゴシック" panose="020B0600070205080204" pitchFamily="34" charset="-128"/>
              </a:rPr>
              <a:t>[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n</a:t>
            </a:r>
            <a:r>
              <a:rPr lang="en-US" altLang="en-US" kern="0" dirty="0">
                <a:ea typeface="ＭＳ Ｐゴシック" panose="020B0600070205080204" pitchFamily="34" charset="-128"/>
              </a:rPr>
              <a:t>], how to recover input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x</a:t>
            </a:r>
            <a:r>
              <a:rPr lang="en-US" altLang="en-US" kern="0" dirty="0">
                <a:ea typeface="ＭＳ Ｐゴシック" panose="020B0600070205080204" pitchFamily="34" charset="-128"/>
              </a:rPr>
              <a:t>[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n</a:t>
            </a:r>
            <a:r>
              <a:rPr lang="en-US" altLang="en-US" kern="0" dirty="0">
                <a:ea typeface="ＭＳ Ｐゴシック" panose="020B0600070205080204" pitchFamily="34" charset="-128"/>
              </a:rPr>
              <a:t>] exactly?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38B983D-F6F6-3145-8848-54671FD848A9}"/>
              </a:ext>
            </a:extLst>
          </p:cNvPr>
          <p:cNvGrpSpPr/>
          <p:nvPr/>
        </p:nvGrpSpPr>
        <p:grpSpPr>
          <a:xfrm>
            <a:off x="5486400" y="2895600"/>
            <a:ext cx="2057400" cy="609600"/>
            <a:chOff x="1219200" y="3886200"/>
            <a:chExt cx="2057400" cy="609600"/>
          </a:xfrm>
        </p:grpSpPr>
        <p:sp>
          <p:nvSpPr>
            <p:cNvPr id="7" name="Rectangle 1041">
              <a:extLst>
                <a:ext uri="{FF2B5EF4-FFF2-40B4-BE49-F238E27FC236}">
                  <a16:creationId xmlns:a16="http://schemas.microsoft.com/office/drawing/2014/main" id="{9A5C4684-7FBF-8844-8032-EF0509BA2B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5000" y="4114800"/>
              <a:ext cx="5334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8" name="Line 1042">
              <a:extLst>
                <a:ext uri="{FF2B5EF4-FFF2-40B4-BE49-F238E27FC236}">
                  <a16:creationId xmlns:a16="http://schemas.microsoft.com/office/drawing/2014/main" id="{54987462-309A-ED4F-827F-CB996F8FF3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19200" y="43434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9" name="Object 1043">
              <a:extLst>
                <a:ext uri="{FF2B5EF4-FFF2-40B4-BE49-F238E27FC236}">
                  <a16:creationId xmlns:a16="http://schemas.microsoft.com/office/drawing/2014/main" id="{DD9090DC-06B3-E242-9A57-AEC1169C50E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36880903"/>
                </p:ext>
              </p:extLst>
            </p:nvPr>
          </p:nvGraphicFramePr>
          <p:xfrm>
            <a:off x="1985963" y="4090988"/>
            <a:ext cx="409575" cy="360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4978400" imgH="4394200" progId="Equation.3">
                    <p:embed/>
                  </p:oleObj>
                </mc:Choice>
                <mc:Fallback>
                  <p:oleObj name="Equation" r:id="rId2" imgW="4978400" imgH="4394200" progId="Equation.3">
                    <p:embed/>
                    <p:pic>
                      <p:nvPicPr>
                        <p:cNvPr id="27679" name="Object 1043">
                          <a:extLst>
                            <a:ext uri="{FF2B5EF4-FFF2-40B4-BE49-F238E27FC236}">
                              <a16:creationId xmlns:a16="http://schemas.microsoft.com/office/drawing/2014/main" id="{2E7CBAFF-F082-1C47-B01E-525050A9A8A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5963" y="4090988"/>
                          <a:ext cx="409575" cy="3603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Line 1044">
              <a:extLst>
                <a:ext uri="{FF2B5EF4-FFF2-40B4-BE49-F238E27FC236}">
                  <a16:creationId xmlns:a16="http://schemas.microsoft.com/office/drawing/2014/main" id="{9F07DEFD-47B6-FF48-9F53-4763BA2C39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38400" y="43434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Text Box 1045">
              <a:extLst>
                <a:ext uri="{FF2B5EF4-FFF2-40B4-BE49-F238E27FC236}">
                  <a16:creationId xmlns:a16="http://schemas.microsoft.com/office/drawing/2014/main" id="{53978DD7-4869-9F4A-853C-C03BE5D669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9200" y="3900488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 i="1"/>
                <a:t>x</a:t>
              </a:r>
              <a:r>
                <a:rPr lang="en-US" altLang="en-US" sz="2000"/>
                <a:t>[</a:t>
              </a:r>
              <a:r>
                <a:rPr lang="en-US" altLang="en-US" sz="2000" i="1"/>
                <a:t>n</a:t>
              </a:r>
              <a:r>
                <a:rPr lang="en-US" altLang="en-US" sz="2000"/>
                <a:t>]</a:t>
              </a:r>
            </a:p>
          </p:txBody>
        </p:sp>
        <p:sp>
          <p:nvSpPr>
            <p:cNvPr id="12" name="Text Box 1046">
              <a:extLst>
                <a:ext uri="{FF2B5EF4-FFF2-40B4-BE49-F238E27FC236}">
                  <a16:creationId xmlns:a16="http://schemas.microsoft.com/office/drawing/2014/main" id="{DC026266-5C24-4D44-B779-EE545DA9CF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0800" y="3886200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 i="1"/>
                <a:t>y</a:t>
              </a:r>
              <a:r>
                <a:rPr lang="en-US" altLang="en-US" sz="2000"/>
                <a:t>[</a:t>
              </a:r>
              <a:r>
                <a:rPr lang="en-US" altLang="en-US" sz="2000" i="1"/>
                <a:t>n</a:t>
              </a:r>
              <a:r>
                <a:rPr lang="en-US" altLang="en-US" sz="2000"/>
                <a:t>]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34ED626-7986-70F0-04DF-647C190B739D}"/>
              </a:ext>
            </a:extLst>
          </p:cNvPr>
          <p:cNvGrpSpPr/>
          <p:nvPr/>
        </p:nvGrpSpPr>
        <p:grpSpPr>
          <a:xfrm>
            <a:off x="1447800" y="3659075"/>
            <a:ext cx="3124200" cy="2055925"/>
            <a:chOff x="1447800" y="3659075"/>
            <a:chExt cx="3124200" cy="2055925"/>
          </a:xfrm>
        </p:grpSpPr>
        <p:sp>
          <p:nvSpPr>
            <p:cNvPr id="42" name="Text Box 45">
              <a:extLst>
                <a:ext uri="{FF2B5EF4-FFF2-40B4-BE49-F238E27FC236}">
                  <a16:creationId xmlns:a16="http://schemas.microsoft.com/office/drawing/2014/main" id="{D0B5CA43-DF81-A949-BFBA-0D02E13DD8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8600" y="4850319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i="1" dirty="0"/>
                <a:t>n</a:t>
              </a:r>
            </a:p>
          </p:txBody>
        </p:sp>
        <p:sp>
          <p:nvSpPr>
            <p:cNvPr id="36" name="Line 36">
              <a:extLst>
                <a:ext uri="{FF2B5EF4-FFF2-40B4-BE49-F238E27FC236}">
                  <a16:creationId xmlns:a16="http://schemas.microsoft.com/office/drawing/2014/main" id="{CF911F68-1C15-2F4B-B6B8-BB174EAF62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4680" y="5051972"/>
              <a:ext cx="0" cy="2960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37">
              <a:extLst>
                <a:ext uri="{FF2B5EF4-FFF2-40B4-BE49-F238E27FC236}">
                  <a16:creationId xmlns:a16="http://schemas.microsoft.com/office/drawing/2014/main" id="{9E3D6AE6-7AFB-6542-92E1-4153D79391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5179" y="4816119"/>
              <a:ext cx="2204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38">
              <a:extLst>
                <a:ext uri="{FF2B5EF4-FFF2-40B4-BE49-F238E27FC236}">
                  <a16:creationId xmlns:a16="http://schemas.microsoft.com/office/drawing/2014/main" id="{C72627FB-8E40-F341-8FDE-49E0188E41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2130" y="5199996"/>
              <a:ext cx="191036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9">
              <a:extLst>
                <a:ext uri="{FF2B5EF4-FFF2-40B4-BE49-F238E27FC236}">
                  <a16:creationId xmlns:a16="http://schemas.microsoft.com/office/drawing/2014/main" id="{0BFE44B8-B7A0-9F4C-8911-DDEC26902A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2130" y="3951039"/>
              <a:ext cx="0" cy="12489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Oval 40">
              <a:extLst>
                <a:ext uri="{FF2B5EF4-FFF2-40B4-BE49-F238E27FC236}">
                  <a16:creationId xmlns:a16="http://schemas.microsoft.com/office/drawing/2014/main" id="{05143547-C6B6-CA4E-933E-5D5BF2950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204" y="4742107"/>
              <a:ext cx="146951" cy="14802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41" name="Line 41">
              <a:extLst>
                <a:ext uri="{FF2B5EF4-FFF2-40B4-BE49-F238E27FC236}">
                  <a16:creationId xmlns:a16="http://schemas.microsoft.com/office/drawing/2014/main" id="{2874DFC1-9933-614A-9593-85D7366E39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50680" y="4890130"/>
              <a:ext cx="0" cy="32031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Text Box 48">
              <a:extLst>
                <a:ext uri="{FF2B5EF4-FFF2-40B4-BE49-F238E27FC236}">
                  <a16:creationId xmlns:a16="http://schemas.microsoft.com/office/drawing/2014/main" id="{338BDED8-D081-6544-B3D8-9BA8249120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4056" y="3659075"/>
              <a:ext cx="6918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 i="1" dirty="0"/>
                <a:t>x</a:t>
              </a:r>
              <a:r>
                <a:rPr lang="en-US" altLang="en-US" sz="2000" dirty="0"/>
                <a:t>[</a:t>
              </a:r>
              <a:r>
                <a:rPr lang="en-US" altLang="en-US" sz="2000" i="1" dirty="0"/>
                <a:t>n</a:t>
              </a:r>
              <a:r>
                <a:rPr lang="en-US" altLang="en-US" sz="2000" dirty="0"/>
                <a:t>]</a:t>
              </a:r>
            </a:p>
          </p:txBody>
        </p:sp>
        <p:sp>
          <p:nvSpPr>
            <p:cNvPr id="47" name="Text Box 51">
              <a:extLst>
                <a:ext uri="{FF2B5EF4-FFF2-40B4-BE49-F238E27FC236}">
                  <a16:creationId xmlns:a16="http://schemas.microsoft.com/office/drawing/2014/main" id="{229173DA-0C72-0746-8F49-733E971D8B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7800" y="4668094"/>
              <a:ext cx="293903" cy="358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dirty="0"/>
                <a:t>1 </a:t>
              </a:r>
            </a:p>
          </p:txBody>
        </p:sp>
        <p:sp>
          <p:nvSpPr>
            <p:cNvPr id="48" name="Text Box 53">
              <a:extLst>
                <a:ext uri="{FF2B5EF4-FFF2-40B4-BE49-F238E27FC236}">
                  <a16:creationId xmlns:a16="http://schemas.microsoft.com/office/drawing/2014/main" id="{8CC6FA20-B166-3745-A8C5-8D9E12C75B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729" y="5348021"/>
              <a:ext cx="293903" cy="356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2</a:t>
              </a:r>
            </a:p>
          </p:txBody>
        </p:sp>
        <p:sp>
          <p:nvSpPr>
            <p:cNvPr id="50" name="Oval 57">
              <a:extLst>
                <a:ext uri="{FF2B5EF4-FFF2-40B4-BE49-F238E27FC236}">
                  <a16:creationId xmlns:a16="http://schemas.microsoft.com/office/drawing/2014/main" id="{3D9D0817-4ED4-C949-900E-615A6CFB14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3559" y="4367237"/>
              <a:ext cx="146951" cy="14802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51" name="Line 58">
              <a:extLst>
                <a:ext uri="{FF2B5EF4-FFF2-40B4-BE49-F238E27FC236}">
                  <a16:creationId xmlns:a16="http://schemas.microsoft.com/office/drawing/2014/main" id="{8D2FE279-3899-E043-AD98-9836388CAF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27035" y="4503727"/>
              <a:ext cx="0" cy="69626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 Box 59">
              <a:extLst>
                <a:ext uri="{FF2B5EF4-FFF2-40B4-BE49-F238E27FC236}">
                  <a16:creationId xmlns:a16="http://schemas.microsoft.com/office/drawing/2014/main" id="{27E71A30-91B0-FC4F-A0DD-50142DF9EB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8492" y="5358815"/>
              <a:ext cx="293903" cy="356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dirty="0"/>
                <a:t>1</a:t>
              </a:r>
            </a:p>
          </p:txBody>
        </p:sp>
        <p:sp>
          <p:nvSpPr>
            <p:cNvPr id="53" name="Line 37">
              <a:extLst>
                <a:ext uri="{FF2B5EF4-FFF2-40B4-BE49-F238E27FC236}">
                  <a16:creationId xmlns:a16="http://schemas.microsoft.com/office/drawing/2014/main" id="{3DD9E6D8-8148-3346-937C-0DF8BD7891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8080" y="4446057"/>
              <a:ext cx="2204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Text Box 51">
              <a:extLst>
                <a:ext uri="{FF2B5EF4-FFF2-40B4-BE49-F238E27FC236}">
                  <a16:creationId xmlns:a16="http://schemas.microsoft.com/office/drawing/2014/main" id="{CD00DD05-B31B-514A-A9EB-F3F807DBC6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0701" y="4298033"/>
              <a:ext cx="293903" cy="358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dirty="0"/>
                <a:t>2 </a:t>
              </a:r>
            </a:p>
          </p:txBody>
        </p:sp>
        <p:sp>
          <p:nvSpPr>
            <p:cNvPr id="55" name="Line 37">
              <a:extLst>
                <a:ext uri="{FF2B5EF4-FFF2-40B4-BE49-F238E27FC236}">
                  <a16:creationId xmlns:a16="http://schemas.microsoft.com/office/drawing/2014/main" id="{F60FACFF-EDCF-024F-B475-B43DD99876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8080" y="4075996"/>
              <a:ext cx="2204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Text Box 51">
              <a:extLst>
                <a:ext uri="{FF2B5EF4-FFF2-40B4-BE49-F238E27FC236}">
                  <a16:creationId xmlns:a16="http://schemas.microsoft.com/office/drawing/2014/main" id="{45556EA4-3AF8-8D48-B80B-27AAB15455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0701" y="3927971"/>
              <a:ext cx="293903" cy="358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dirty="0"/>
                <a:t>3 </a:t>
              </a:r>
            </a:p>
          </p:txBody>
        </p:sp>
        <p:sp>
          <p:nvSpPr>
            <p:cNvPr id="57" name="Oval 57">
              <a:extLst>
                <a:ext uri="{FF2B5EF4-FFF2-40B4-BE49-F238E27FC236}">
                  <a16:creationId xmlns:a16="http://schemas.microsoft.com/office/drawing/2014/main" id="{C833D2FE-56CB-F845-888A-192F9656F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4266" y="4001983"/>
              <a:ext cx="146951" cy="14802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58" name="Line 58">
              <a:extLst>
                <a:ext uri="{FF2B5EF4-FFF2-40B4-BE49-F238E27FC236}">
                  <a16:creationId xmlns:a16="http://schemas.microsoft.com/office/drawing/2014/main" id="{BFF727BD-DD14-3E43-BEB3-A80251F91B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7742" y="4150007"/>
              <a:ext cx="0" cy="105479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0DC938A-FF89-4B48-A75B-8DF8F0582AF6}"/>
                </a:ext>
              </a:extLst>
            </p:cNvPr>
            <p:cNvSpPr txBox="1"/>
            <p:nvPr/>
          </p:nvSpPr>
          <p:spPr>
            <a:xfrm>
              <a:off x="3211216" y="4367708"/>
              <a:ext cx="881709" cy="448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…</a:t>
              </a:r>
            </a:p>
          </p:txBody>
        </p:sp>
        <p:sp>
          <p:nvSpPr>
            <p:cNvPr id="82" name="Line 36">
              <a:extLst>
                <a:ext uri="{FF2B5EF4-FFF2-40B4-BE49-F238E27FC236}">
                  <a16:creationId xmlns:a16="http://schemas.microsoft.com/office/drawing/2014/main" id="{80A0BF3F-FEF6-7940-8D51-10DC729833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27035" y="5065310"/>
              <a:ext cx="0" cy="2960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Text Box 59">
              <a:extLst>
                <a:ext uri="{FF2B5EF4-FFF2-40B4-BE49-F238E27FC236}">
                  <a16:creationId xmlns:a16="http://schemas.microsoft.com/office/drawing/2014/main" id="{B6A90F2A-444A-9749-881C-EF858B64ED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15179" y="5352168"/>
              <a:ext cx="293903" cy="356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dirty="0"/>
                <a:t>0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B14BA4D-E25C-EF47-9ACA-D3A184424EBC}"/>
              </a:ext>
            </a:extLst>
          </p:cNvPr>
          <p:cNvGrpSpPr/>
          <p:nvPr/>
        </p:nvGrpSpPr>
        <p:grpSpPr>
          <a:xfrm>
            <a:off x="4648200" y="3664107"/>
            <a:ext cx="3428999" cy="2003560"/>
            <a:chOff x="4114800" y="4500831"/>
            <a:chExt cx="3733800" cy="2116694"/>
          </a:xfrm>
        </p:grpSpPr>
        <p:sp>
          <p:nvSpPr>
            <p:cNvPr id="64" name="Line 38">
              <a:extLst>
                <a:ext uri="{FF2B5EF4-FFF2-40B4-BE49-F238E27FC236}">
                  <a16:creationId xmlns:a16="http://schemas.microsoft.com/office/drawing/2014/main" id="{C7AF1B79-BACD-0646-978B-BD346A1BEE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8200" y="6087299"/>
              <a:ext cx="198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Line 39">
              <a:extLst>
                <a:ext uri="{FF2B5EF4-FFF2-40B4-BE49-F238E27FC236}">
                  <a16:creationId xmlns:a16="http://schemas.microsoft.com/office/drawing/2014/main" id="{BEE709DB-8657-EB49-85FA-DA0C8E2ADB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8200" y="4801425"/>
              <a:ext cx="0" cy="12858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Oval 46">
              <a:extLst>
                <a:ext uri="{FF2B5EF4-FFF2-40B4-BE49-F238E27FC236}">
                  <a16:creationId xmlns:a16="http://schemas.microsoft.com/office/drawing/2014/main" id="{2115B9ED-F9E3-B449-B458-148C313FB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7650" y="6002649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62" name="Line 36">
              <a:extLst>
                <a:ext uri="{FF2B5EF4-FFF2-40B4-BE49-F238E27FC236}">
                  <a16:creationId xmlns:a16="http://schemas.microsoft.com/office/drawing/2014/main" id="{FF91F489-E812-A943-A028-B44295FC12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77000" y="5934899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Line 37">
              <a:extLst>
                <a:ext uri="{FF2B5EF4-FFF2-40B4-BE49-F238E27FC236}">
                  <a16:creationId xmlns:a16="http://schemas.microsoft.com/office/drawing/2014/main" id="{3726B782-798D-DD48-A71B-52B61B6C32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5800" y="5692075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Oval 40">
              <a:extLst>
                <a:ext uri="{FF2B5EF4-FFF2-40B4-BE49-F238E27FC236}">
                  <a16:creationId xmlns:a16="http://schemas.microsoft.com/office/drawing/2014/main" id="{937A90AB-82E1-5542-B0F4-E2D5E0CD0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2900" y="5615875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67" name="Line 41">
              <a:extLst>
                <a:ext uri="{FF2B5EF4-FFF2-40B4-BE49-F238E27FC236}">
                  <a16:creationId xmlns:a16="http://schemas.microsoft.com/office/drawing/2014/main" id="{6774BD13-B439-074E-913A-89BCF23D50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49100" y="5768274"/>
              <a:ext cx="0" cy="3297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 Box 45">
              <a:extLst>
                <a:ext uri="{FF2B5EF4-FFF2-40B4-BE49-F238E27FC236}">
                  <a16:creationId xmlns:a16="http://schemas.microsoft.com/office/drawing/2014/main" id="{E06A17BB-0DAB-D049-A605-B3A0479D7F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15200" y="569207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i="1" dirty="0"/>
                <a:t>n</a:t>
              </a:r>
            </a:p>
          </p:txBody>
        </p:sp>
        <p:sp>
          <p:nvSpPr>
            <p:cNvPr id="69" name="Text Box 48">
              <a:extLst>
                <a:ext uri="{FF2B5EF4-FFF2-40B4-BE49-F238E27FC236}">
                  <a16:creationId xmlns:a16="http://schemas.microsoft.com/office/drawing/2014/main" id="{B70D3997-3C35-3944-B5CB-AE7A5BE2CF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5016" y="4500831"/>
              <a:ext cx="759991" cy="40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2000" i="1" dirty="0"/>
                <a:t>y</a:t>
              </a:r>
              <a:r>
                <a:rPr lang="en-US" altLang="en-US" sz="2000" dirty="0"/>
                <a:t>[</a:t>
              </a:r>
              <a:r>
                <a:rPr lang="en-US" altLang="en-US" sz="2000" i="1" dirty="0"/>
                <a:t>n</a:t>
              </a:r>
              <a:r>
                <a:rPr lang="en-US" altLang="en-US" sz="2000" dirty="0"/>
                <a:t>]</a:t>
              </a:r>
            </a:p>
          </p:txBody>
        </p:sp>
        <p:sp>
          <p:nvSpPr>
            <p:cNvPr id="70" name="Text Box 51">
              <a:extLst>
                <a:ext uri="{FF2B5EF4-FFF2-40B4-BE49-F238E27FC236}">
                  <a16:creationId xmlns:a16="http://schemas.microsoft.com/office/drawing/2014/main" id="{58B71EF3-1538-5C48-A05B-47756CA33B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4800" y="5539675"/>
              <a:ext cx="304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dirty="0"/>
                <a:t>1 </a:t>
              </a:r>
            </a:p>
          </p:txBody>
        </p:sp>
        <p:sp>
          <p:nvSpPr>
            <p:cNvPr id="71" name="Text Box 53">
              <a:extLst>
                <a:ext uri="{FF2B5EF4-FFF2-40B4-BE49-F238E27FC236}">
                  <a16:creationId xmlns:a16="http://schemas.microsoft.com/office/drawing/2014/main" id="{D22B0D91-C00A-374C-A936-8975614FB8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24600" y="6239699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dirty="0"/>
                <a:t>3</a:t>
              </a:r>
            </a:p>
          </p:txBody>
        </p:sp>
        <p:sp>
          <p:nvSpPr>
            <p:cNvPr id="72" name="Oval 57">
              <a:extLst>
                <a:ext uri="{FF2B5EF4-FFF2-40B4-BE49-F238E27FC236}">
                  <a16:creationId xmlns:a16="http://schemas.microsoft.com/office/drawing/2014/main" id="{D2620D25-336A-1B4B-BF9A-619867A27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0625" y="5229925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73" name="Line 58">
              <a:extLst>
                <a:ext uri="{FF2B5EF4-FFF2-40B4-BE49-F238E27FC236}">
                  <a16:creationId xmlns:a16="http://schemas.microsoft.com/office/drawing/2014/main" id="{E4C75656-1EE2-4A49-A043-75B5B2CA7D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46825" y="5370449"/>
              <a:ext cx="0" cy="71684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 Box 59">
              <a:extLst>
                <a:ext uri="{FF2B5EF4-FFF2-40B4-BE49-F238E27FC236}">
                  <a16:creationId xmlns:a16="http://schemas.microsoft.com/office/drawing/2014/main" id="{A7BF3D3F-461F-9841-A3F2-6F8FCBC7C6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5400" y="6250812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dirty="0"/>
                <a:t>1</a:t>
              </a:r>
            </a:p>
          </p:txBody>
        </p:sp>
        <p:sp>
          <p:nvSpPr>
            <p:cNvPr id="75" name="Line 37">
              <a:extLst>
                <a:ext uri="{FF2B5EF4-FFF2-40B4-BE49-F238E27FC236}">
                  <a16:creationId xmlns:a16="http://schemas.microsoft.com/office/drawing/2014/main" id="{820EEA68-5FD9-3F45-8202-A441AF744A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9550" y="5311075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Text Box 51">
              <a:extLst>
                <a:ext uri="{FF2B5EF4-FFF2-40B4-BE49-F238E27FC236}">
                  <a16:creationId xmlns:a16="http://schemas.microsoft.com/office/drawing/2014/main" id="{14A8128B-226A-484C-BB1B-2A7A34826B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8550" y="5158675"/>
              <a:ext cx="304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dirty="0"/>
                <a:t>2 </a:t>
              </a:r>
            </a:p>
          </p:txBody>
        </p:sp>
        <p:sp>
          <p:nvSpPr>
            <p:cNvPr id="77" name="Line 37">
              <a:extLst>
                <a:ext uri="{FF2B5EF4-FFF2-40B4-BE49-F238E27FC236}">
                  <a16:creationId xmlns:a16="http://schemas.microsoft.com/office/drawing/2014/main" id="{5602BCC0-405E-C44E-B4BA-0881328D44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9550" y="4930075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Text Box 51">
              <a:extLst>
                <a:ext uri="{FF2B5EF4-FFF2-40B4-BE49-F238E27FC236}">
                  <a16:creationId xmlns:a16="http://schemas.microsoft.com/office/drawing/2014/main" id="{A6537D49-B0B2-184D-958F-B329C995FC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8550" y="4777675"/>
              <a:ext cx="304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dirty="0"/>
                <a:t>3 </a:t>
              </a:r>
            </a:p>
          </p:txBody>
        </p:sp>
        <p:sp>
          <p:nvSpPr>
            <p:cNvPr id="79" name="Oval 57">
              <a:extLst>
                <a:ext uri="{FF2B5EF4-FFF2-40B4-BE49-F238E27FC236}">
                  <a16:creationId xmlns:a16="http://schemas.microsoft.com/office/drawing/2014/main" id="{32C10A0E-DDE3-624F-9BA6-06AF815A47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3975" y="4853875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80" name="Line 58">
              <a:extLst>
                <a:ext uri="{FF2B5EF4-FFF2-40B4-BE49-F238E27FC236}">
                  <a16:creationId xmlns:a16="http://schemas.microsoft.com/office/drawing/2014/main" id="{9BC6DEF3-B374-FD45-AFE9-E8C09F3267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80175" y="5006274"/>
              <a:ext cx="0" cy="10859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F92541A9-2168-534E-8B93-3CDC9C39373A}"/>
                </a:ext>
              </a:extLst>
            </p:cNvPr>
            <p:cNvSpPr txBox="1"/>
            <p:nvPr/>
          </p:nvSpPr>
          <p:spPr>
            <a:xfrm>
              <a:off x="6553200" y="5230410"/>
              <a:ext cx="914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…</a:t>
              </a:r>
            </a:p>
          </p:txBody>
        </p:sp>
        <p:sp>
          <p:nvSpPr>
            <p:cNvPr id="83" name="Line 36">
              <a:extLst>
                <a:ext uri="{FF2B5EF4-FFF2-40B4-BE49-F238E27FC236}">
                  <a16:creationId xmlns:a16="http://schemas.microsoft.com/office/drawing/2014/main" id="{2CE03B62-BC3C-9945-9132-B90A47EADA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57800" y="5943600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Text Box 59">
              <a:extLst>
                <a:ext uri="{FF2B5EF4-FFF2-40B4-BE49-F238E27FC236}">
                  <a16:creationId xmlns:a16="http://schemas.microsoft.com/office/drawing/2014/main" id="{EBA18C12-BBDE-6C46-8F3F-B0E2BDAD98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5800" y="6248400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dirty="0"/>
                <a:t>0</a:t>
              </a:r>
            </a:p>
          </p:txBody>
        </p:sp>
        <p:sp>
          <p:nvSpPr>
            <p:cNvPr id="86" name="Text Box 59">
              <a:extLst>
                <a:ext uri="{FF2B5EF4-FFF2-40B4-BE49-F238E27FC236}">
                  <a16:creationId xmlns:a16="http://schemas.microsoft.com/office/drawing/2014/main" id="{2CA8F651-8DAA-1B4C-9FAA-C9D9D653BC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4425" y="6234668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dirty="0"/>
                <a:t>2</a:t>
              </a:r>
            </a:p>
          </p:txBody>
        </p:sp>
      </p:grpSp>
      <p:sp>
        <p:nvSpPr>
          <p:cNvPr id="89" name="Rectangle 3">
            <a:extLst>
              <a:ext uri="{FF2B5EF4-FFF2-40B4-BE49-F238E27FC236}">
                <a16:creationId xmlns:a16="http://schemas.microsoft.com/office/drawing/2014/main" id="{CB1A08E9-D0DD-5144-ABD9-703A460BDD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638800"/>
            <a:ext cx="8305800" cy="96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 dirty="0">
                <a:ea typeface="ＭＳ Ｐゴシック" panose="020B0600070205080204" pitchFamily="34" charset="-128"/>
              </a:rPr>
              <a:t>FIR filters in demo have constant group delay</a:t>
            </a:r>
          </a:p>
          <a:p>
            <a:pPr marL="457200" lvl="1" indent="0">
              <a:buFontTx/>
              <a:buNone/>
            </a:pPr>
            <a:r>
              <a:rPr lang="en-US" altLang="en-US" kern="0" dirty="0">
                <a:ea typeface="ＭＳ Ｐゴシック" panose="020B0600070205080204" pitchFamily="34" charset="-128"/>
              </a:rPr>
              <a:t>Remove first 2 rows/columns and last 3 rows/columns</a:t>
            </a:r>
          </a:p>
        </p:txBody>
      </p:sp>
    </p:spTree>
    <p:extLst>
      <p:ext uri="{BB962C8B-B14F-4D97-AF65-F5344CB8AC3E}">
        <p14:creationId xmlns:p14="http://schemas.microsoft.com/office/powerpoint/2010/main" val="188919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Number Placeholder 6">
            <a:extLst>
              <a:ext uri="{FF2B5EF4-FFF2-40B4-BE49-F238E27FC236}">
                <a16:creationId xmlns:a16="http://schemas.microsoft.com/office/drawing/2014/main" id="{453D3CD1-2B01-E349-8A22-1AE1F6392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534DB5A6-2792-C945-BDF2-17B7BC037436}" type="slidenum">
              <a:rPr lang="en-US" altLang="en-US" sz="1400"/>
              <a:pPr/>
              <a:t>27</a:t>
            </a:fld>
            <a:endParaRPr lang="en-US" altLang="en-US" sz="1400"/>
          </a:p>
        </p:txBody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895CA823-29D8-DC4F-8205-7982EF63E4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Importance of Linear Phase</a:t>
            </a: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986403A-3D51-DE46-8736-7A8C8453B4F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4233863" cy="3643313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Speech signals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Use phase differences in arrival to locate speaker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Once speaker is located, ears are relatively insensitive to phase distortion in speech from that speaker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Used in speech compression (in cell phones)</a:t>
            </a:r>
            <a:endParaRPr lang="en-US" altLang="en-US" sz="2000" dirty="0">
              <a:ea typeface="ＭＳ Ｐゴシック" panose="020B0600070205080204" pitchFamily="34" charset="-128"/>
            </a:endParaRPr>
          </a:p>
        </p:txBody>
      </p:sp>
      <p:sp>
        <p:nvSpPr>
          <p:cNvPr id="37892" name="Rectangle 4">
            <a:extLst>
              <a:ext uri="{FF2B5EF4-FFF2-40B4-BE49-F238E27FC236}">
                <a16:creationId xmlns:a16="http://schemas.microsoft.com/office/drawing/2014/main" id="{32824FD0-D6C7-E942-B87F-15FCC61A552F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47800"/>
            <a:ext cx="3962400" cy="43434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Linear phase crucial</a:t>
            </a:r>
            <a:endParaRPr lang="en-US" altLang="en-US" sz="2400" dirty="0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Audio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Images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Communication systems</a:t>
            </a:r>
            <a:endParaRPr lang="en-US" altLang="en-US" sz="20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Linear phase response 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Need FIR filters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Realizable IIR filters cannot achieve linear phase response over all frequencies</a:t>
            </a:r>
            <a:endParaRPr lang="en-US" altLang="en-US" sz="2000" dirty="0">
              <a:ea typeface="ＭＳ Ｐゴシック" panose="020B0600070205080204" pitchFamily="34" charset="-128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C72BF06-B980-E945-ABDB-356E8851DCB4}"/>
              </a:ext>
            </a:extLst>
          </p:cNvPr>
          <p:cNvGrpSpPr/>
          <p:nvPr/>
        </p:nvGrpSpPr>
        <p:grpSpPr>
          <a:xfrm>
            <a:off x="261938" y="5038725"/>
            <a:ext cx="4953000" cy="1752600"/>
            <a:chOff x="261938" y="5038725"/>
            <a:chExt cx="4953000" cy="1752600"/>
          </a:xfrm>
        </p:grpSpPr>
        <p:grpSp>
          <p:nvGrpSpPr>
            <p:cNvPr id="37893" name="Group 12">
              <a:extLst>
                <a:ext uri="{FF2B5EF4-FFF2-40B4-BE49-F238E27FC236}">
                  <a16:creationId xmlns:a16="http://schemas.microsoft.com/office/drawing/2014/main" id="{FA6C09CC-AD56-3444-A2E1-F8AFB37CB3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763" y="5800725"/>
              <a:ext cx="1476375" cy="838200"/>
              <a:chOff x="336" y="3696"/>
              <a:chExt cx="930" cy="528"/>
            </a:xfrm>
          </p:grpSpPr>
          <p:pic>
            <p:nvPicPr>
              <p:cNvPr id="37909" name="Picture 15" descr="C:\Documents and Settings\Kapil Gulati\Local Settings\Temporary Internet Files\Content.IE5\6QP4ZPEN\MCHM00379_0000[1].wmf">
                <a:extLst>
                  <a:ext uri="{FF2B5EF4-FFF2-40B4-BE49-F238E27FC236}">
                    <a16:creationId xmlns:a16="http://schemas.microsoft.com/office/drawing/2014/main" id="{C7BF3EBF-9FC1-014F-BF63-8EFC3CC96E7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" y="3744"/>
                <a:ext cx="258" cy="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910" name="Picture 15" descr="C:\Documents and Settings\Kapil Gulati\Local Settings\Temporary Internet Files\Content.IE5\6QP4ZPEN\MCHM00379_0000[1].wmf">
                <a:extLst>
                  <a:ext uri="{FF2B5EF4-FFF2-40B4-BE49-F238E27FC236}">
                    <a16:creationId xmlns:a16="http://schemas.microsoft.com/office/drawing/2014/main" id="{53734489-F47D-2C49-80A8-5BC23D3CF3B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008" y="3744"/>
                <a:ext cx="258" cy="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911" name="Oval 8">
                <a:extLst>
                  <a:ext uri="{FF2B5EF4-FFF2-40B4-BE49-F238E27FC236}">
                    <a16:creationId xmlns:a16="http://schemas.microsoft.com/office/drawing/2014/main" id="{281B1994-BDC5-734A-B77D-71424490B1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" y="3696"/>
                <a:ext cx="480" cy="52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912" name="Oval 9">
                <a:extLst>
                  <a:ext uri="{FF2B5EF4-FFF2-40B4-BE49-F238E27FC236}">
                    <a16:creationId xmlns:a16="http://schemas.microsoft.com/office/drawing/2014/main" id="{43424EB5-12F7-2941-A2A1-47C5D166D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" y="386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913" name="Oval 10">
                <a:extLst>
                  <a:ext uri="{FF2B5EF4-FFF2-40B4-BE49-F238E27FC236}">
                    <a16:creationId xmlns:a16="http://schemas.microsoft.com/office/drawing/2014/main" id="{58254C59-A705-C648-AF46-2BB6512DC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2" y="386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914" name="AutoShape 11">
                <a:extLst>
                  <a:ext uri="{FF2B5EF4-FFF2-40B4-BE49-F238E27FC236}">
                    <a16:creationId xmlns:a16="http://schemas.microsoft.com/office/drawing/2014/main" id="{594BFAD0-12D5-5E4A-97AD-DD9B802F27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760" y="3920"/>
                <a:ext cx="96" cy="240"/>
              </a:xfrm>
              <a:prstGeom prst="moon">
                <a:avLst>
                  <a:gd name="adj" fmla="val 50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</p:grpSp>
        <p:sp>
          <p:nvSpPr>
            <p:cNvPr id="37894" name="Sound">
              <a:extLst>
                <a:ext uri="{FF2B5EF4-FFF2-40B4-BE49-F238E27FC236}">
                  <a16:creationId xmlns:a16="http://schemas.microsoft.com/office/drawing/2014/main" id="{2124C882-AAAE-0F46-93B1-EF65AB3F5BC0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2282357">
              <a:off x="338138" y="5114925"/>
              <a:ext cx="381000" cy="53340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0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61 w 21600"/>
                <a:gd name="T13" fmla="*/ 22454 h 21600"/>
                <a:gd name="T14" fmla="*/ 21069 w 21600"/>
                <a:gd name="T15" fmla="*/ 282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7273"/>
                  </a:moveTo>
                  <a:lnTo>
                    <a:pt x="5824" y="7273"/>
                  </a:lnTo>
                  <a:lnTo>
                    <a:pt x="11164" y="0"/>
                  </a:lnTo>
                  <a:lnTo>
                    <a:pt x="11164" y="21159"/>
                  </a:lnTo>
                  <a:lnTo>
                    <a:pt x="5824" y="13885"/>
                  </a:lnTo>
                  <a:lnTo>
                    <a:pt x="0" y="13885"/>
                  </a:lnTo>
                  <a:lnTo>
                    <a:pt x="0" y="7273"/>
                  </a:lnTo>
                  <a:close/>
                </a:path>
                <a:path w="21600" h="21600">
                  <a:moveTo>
                    <a:pt x="13024" y="7273"/>
                  </a:moveTo>
                  <a:lnTo>
                    <a:pt x="13591" y="6722"/>
                  </a:lnTo>
                  <a:lnTo>
                    <a:pt x="13833" y="7548"/>
                  </a:lnTo>
                  <a:lnTo>
                    <a:pt x="14076" y="8485"/>
                  </a:lnTo>
                  <a:lnTo>
                    <a:pt x="14157" y="9367"/>
                  </a:lnTo>
                  <a:lnTo>
                    <a:pt x="14197" y="10524"/>
                  </a:lnTo>
                  <a:lnTo>
                    <a:pt x="14197" y="11406"/>
                  </a:lnTo>
                  <a:lnTo>
                    <a:pt x="14116" y="12012"/>
                  </a:lnTo>
                  <a:lnTo>
                    <a:pt x="13995" y="12728"/>
                  </a:lnTo>
                  <a:lnTo>
                    <a:pt x="13833" y="13444"/>
                  </a:lnTo>
                  <a:lnTo>
                    <a:pt x="13712" y="14106"/>
                  </a:lnTo>
                  <a:lnTo>
                    <a:pt x="13591" y="14546"/>
                  </a:lnTo>
                  <a:lnTo>
                    <a:pt x="13065" y="13885"/>
                  </a:lnTo>
                  <a:lnTo>
                    <a:pt x="13307" y="12893"/>
                  </a:lnTo>
                  <a:lnTo>
                    <a:pt x="13469" y="11791"/>
                  </a:lnTo>
                  <a:lnTo>
                    <a:pt x="13550" y="10910"/>
                  </a:lnTo>
                  <a:lnTo>
                    <a:pt x="13591" y="10138"/>
                  </a:lnTo>
                  <a:lnTo>
                    <a:pt x="13469" y="9367"/>
                  </a:lnTo>
                  <a:lnTo>
                    <a:pt x="13388" y="8595"/>
                  </a:lnTo>
                  <a:lnTo>
                    <a:pt x="13267" y="7934"/>
                  </a:lnTo>
                  <a:lnTo>
                    <a:pt x="13024" y="7273"/>
                  </a:lnTo>
                  <a:close/>
                </a:path>
                <a:path w="21600" h="21600">
                  <a:moveTo>
                    <a:pt x="16382" y="3967"/>
                  </a:moveTo>
                  <a:lnTo>
                    <a:pt x="16786" y="5179"/>
                  </a:lnTo>
                  <a:lnTo>
                    <a:pt x="17150" y="6612"/>
                  </a:lnTo>
                  <a:lnTo>
                    <a:pt x="17474" y="8651"/>
                  </a:lnTo>
                  <a:lnTo>
                    <a:pt x="17595" y="9753"/>
                  </a:lnTo>
                  <a:lnTo>
                    <a:pt x="17635" y="12012"/>
                  </a:lnTo>
                  <a:lnTo>
                    <a:pt x="17393" y="13665"/>
                  </a:lnTo>
                  <a:lnTo>
                    <a:pt x="17150" y="15208"/>
                  </a:lnTo>
                  <a:lnTo>
                    <a:pt x="16786" y="16310"/>
                  </a:lnTo>
                  <a:lnTo>
                    <a:pt x="16341" y="17687"/>
                  </a:lnTo>
                  <a:lnTo>
                    <a:pt x="15815" y="17081"/>
                  </a:lnTo>
                  <a:lnTo>
                    <a:pt x="16503" y="14602"/>
                  </a:lnTo>
                  <a:lnTo>
                    <a:pt x="16786" y="13169"/>
                  </a:lnTo>
                  <a:lnTo>
                    <a:pt x="16867" y="12012"/>
                  </a:lnTo>
                  <a:lnTo>
                    <a:pt x="16867" y="9642"/>
                  </a:lnTo>
                  <a:lnTo>
                    <a:pt x="16705" y="7989"/>
                  </a:lnTo>
                  <a:lnTo>
                    <a:pt x="16422" y="6612"/>
                  </a:lnTo>
                  <a:lnTo>
                    <a:pt x="16220" y="5675"/>
                  </a:lnTo>
                  <a:lnTo>
                    <a:pt x="15856" y="4518"/>
                  </a:lnTo>
                  <a:lnTo>
                    <a:pt x="16382" y="3967"/>
                  </a:lnTo>
                  <a:close/>
                </a:path>
                <a:path w="21600" h="21600">
                  <a:moveTo>
                    <a:pt x="18889" y="1377"/>
                  </a:moveTo>
                  <a:lnTo>
                    <a:pt x="19415" y="826"/>
                  </a:lnTo>
                  <a:lnTo>
                    <a:pt x="20194" y="2576"/>
                  </a:lnTo>
                  <a:lnTo>
                    <a:pt x="20831" y="4683"/>
                  </a:lnTo>
                  <a:lnTo>
                    <a:pt x="21357" y="7204"/>
                  </a:lnTo>
                  <a:lnTo>
                    <a:pt x="21650" y="9450"/>
                  </a:lnTo>
                  <a:lnTo>
                    <a:pt x="21600" y="12301"/>
                  </a:lnTo>
                  <a:lnTo>
                    <a:pt x="21215" y="15938"/>
                  </a:lnTo>
                  <a:lnTo>
                    <a:pt x="20629" y="18348"/>
                  </a:lnTo>
                  <a:lnTo>
                    <a:pt x="19415" y="21655"/>
                  </a:lnTo>
                  <a:lnTo>
                    <a:pt x="18889" y="21159"/>
                  </a:lnTo>
                  <a:lnTo>
                    <a:pt x="19901" y="18404"/>
                  </a:lnTo>
                  <a:lnTo>
                    <a:pt x="20467" y="15593"/>
                  </a:lnTo>
                  <a:lnTo>
                    <a:pt x="20791" y="12342"/>
                  </a:lnTo>
                  <a:lnTo>
                    <a:pt x="20871" y="9532"/>
                  </a:lnTo>
                  <a:lnTo>
                    <a:pt x="20629" y="7411"/>
                  </a:lnTo>
                  <a:lnTo>
                    <a:pt x="20062" y="4628"/>
                  </a:lnTo>
                  <a:lnTo>
                    <a:pt x="19415" y="2810"/>
                  </a:lnTo>
                  <a:lnTo>
                    <a:pt x="18889" y="1377"/>
                  </a:lnTo>
                  <a:close/>
                </a:path>
              </a:pathLst>
            </a:custGeom>
            <a:solidFill>
              <a:srgbClr val="FFBE7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5" name="Rectangle 16">
              <a:extLst>
                <a:ext uri="{FF2B5EF4-FFF2-40B4-BE49-F238E27FC236}">
                  <a16:creationId xmlns:a16="http://schemas.microsoft.com/office/drawing/2014/main" id="{DF7D6A89-D9DB-3B42-A31F-A43C81808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938" y="5114925"/>
              <a:ext cx="4953000" cy="1676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7896" name="Line 19">
              <a:extLst>
                <a:ext uri="{FF2B5EF4-FFF2-40B4-BE49-F238E27FC236}">
                  <a16:creationId xmlns:a16="http://schemas.microsoft.com/office/drawing/2014/main" id="{031BBA02-CD93-6248-AD8A-05F0D3090C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76338" y="5419725"/>
              <a:ext cx="914400" cy="1066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7" name="Line 20">
              <a:extLst>
                <a:ext uri="{FF2B5EF4-FFF2-40B4-BE49-F238E27FC236}">
                  <a16:creationId xmlns:a16="http://schemas.microsoft.com/office/drawing/2014/main" id="{21AE5D58-FAC5-D24F-A7A0-AADCC12110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04938" y="5495925"/>
              <a:ext cx="914400" cy="1066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8" name="Line 21">
              <a:extLst>
                <a:ext uri="{FF2B5EF4-FFF2-40B4-BE49-F238E27FC236}">
                  <a16:creationId xmlns:a16="http://schemas.microsoft.com/office/drawing/2014/main" id="{5596CD19-CE50-B14B-A505-9BCA55056A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09738" y="5648325"/>
              <a:ext cx="784225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9" name="Arc 22">
              <a:extLst>
                <a:ext uri="{FF2B5EF4-FFF2-40B4-BE49-F238E27FC236}">
                  <a16:creationId xmlns:a16="http://schemas.microsoft.com/office/drawing/2014/main" id="{EBB92A0A-5B5E-DE4D-916D-14DBCFF2D8E8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76250" y="5210175"/>
              <a:ext cx="533400" cy="6858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00" name="Oval 26">
              <a:extLst>
                <a:ext uri="{FF2B5EF4-FFF2-40B4-BE49-F238E27FC236}">
                  <a16:creationId xmlns:a16="http://schemas.microsoft.com/office/drawing/2014/main" id="{F5FBEA71-99EC-7842-817C-8BF6DB953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738" y="5724525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7901" name="Oval 27">
              <a:extLst>
                <a:ext uri="{FF2B5EF4-FFF2-40B4-BE49-F238E27FC236}">
                  <a16:creationId xmlns:a16="http://schemas.microsoft.com/office/drawing/2014/main" id="{74ACBF40-01C9-E44C-B231-31A74294C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613" y="5843588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7902" name="Oval 28">
              <a:extLst>
                <a:ext uri="{FF2B5EF4-FFF2-40B4-BE49-F238E27FC236}">
                  <a16:creationId xmlns:a16="http://schemas.microsoft.com/office/drawing/2014/main" id="{1EFC1617-1485-C446-A857-28BA0778F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8250" y="5972175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7903" name="Line 30">
              <a:extLst>
                <a:ext uri="{FF2B5EF4-FFF2-40B4-BE49-F238E27FC236}">
                  <a16:creationId xmlns:a16="http://schemas.microsoft.com/office/drawing/2014/main" id="{866EFE32-1326-6743-BB1D-4E39A1CAD2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63938" y="5176838"/>
              <a:ext cx="174625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04" name="Line 32">
              <a:extLst>
                <a:ext uri="{FF2B5EF4-FFF2-40B4-BE49-F238E27FC236}">
                  <a16:creationId xmlns:a16="http://schemas.microsoft.com/office/drawing/2014/main" id="{CFD3458F-FB6C-3344-A259-DC77CC8F20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35425" y="5600700"/>
              <a:ext cx="174625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05" name="Line 33">
              <a:extLst>
                <a:ext uri="{FF2B5EF4-FFF2-40B4-BE49-F238E27FC236}">
                  <a16:creationId xmlns:a16="http://schemas.microsoft.com/office/drawing/2014/main" id="{169A587A-6C70-E34A-AB9D-FCE19E006EE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3683794" y="5293519"/>
              <a:ext cx="400050" cy="442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06" name="Line 34">
              <a:extLst>
                <a:ext uri="{FF2B5EF4-FFF2-40B4-BE49-F238E27FC236}">
                  <a16:creationId xmlns:a16="http://schemas.microsoft.com/office/drawing/2014/main" id="{F68A4455-ACF4-FD4C-A5EC-956D475EED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38338" y="5724525"/>
              <a:ext cx="784225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07" name="Text Box 35">
              <a:extLst>
                <a:ext uri="{FF2B5EF4-FFF2-40B4-BE49-F238E27FC236}">
                  <a16:creationId xmlns:a16="http://schemas.microsoft.com/office/drawing/2014/main" id="{CFC342BB-310F-6B48-8B19-04D923103F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4738" y="5038725"/>
              <a:ext cx="1600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>
                  <a:sym typeface="Symbol" pitchFamily="2" charset="2"/>
                </a:rPr>
                <a:t></a:t>
              </a:r>
              <a:r>
                <a:rPr lang="en-US" altLang="en-US" i="1"/>
                <a:t>d</a:t>
              </a:r>
              <a:r>
                <a:rPr lang="en-US" altLang="en-US"/>
                <a:t> = </a:t>
              </a:r>
              <a:r>
                <a:rPr lang="en-US" altLang="en-US" i="1"/>
                <a:t>c</a:t>
              </a:r>
              <a:r>
                <a:rPr lang="en-US" altLang="en-US"/>
                <a:t> </a:t>
              </a:r>
              <a:r>
                <a:rPr lang="en-US" altLang="en-US">
                  <a:sym typeface="Symbol" pitchFamily="2" charset="2"/>
                </a:rPr>
                <a:t></a:t>
              </a:r>
              <a:r>
                <a:rPr lang="en-US" altLang="en-US" i="1"/>
                <a:t>t</a:t>
              </a:r>
            </a:p>
          </p:txBody>
        </p:sp>
        <p:sp>
          <p:nvSpPr>
            <p:cNvPr id="37908" name="Line 36">
              <a:extLst>
                <a:ext uri="{FF2B5EF4-FFF2-40B4-BE49-F238E27FC236}">
                  <a16:creationId xmlns:a16="http://schemas.microsoft.com/office/drawing/2014/main" id="{11BE741D-F8AB-9F43-ABCD-3EAB08CF05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30513" y="5343525"/>
              <a:ext cx="784225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>
            <a:extLst>
              <a:ext uri="{FF2B5EF4-FFF2-40B4-BE49-F238E27FC236}">
                <a16:creationId xmlns:a16="http://schemas.microsoft.com/office/drawing/2014/main" id="{420A2893-7833-8C46-9536-D4902BA4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Importance of Linear Phase</a:t>
            </a:r>
          </a:p>
        </p:txBody>
      </p:sp>
      <p:sp>
        <p:nvSpPr>
          <p:cNvPr id="38914" name="Content Placeholder 2">
            <a:extLst>
              <a:ext uri="{FF2B5EF4-FFF2-40B4-BE49-F238E27FC236}">
                <a16:creationId xmlns:a16="http://schemas.microsoft.com/office/drawing/2014/main" id="{29492FBE-3DC9-944B-99AD-9597C63DD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533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For images, vital visual information in phase</a:t>
            </a:r>
          </a:p>
        </p:txBody>
      </p:sp>
      <p:sp>
        <p:nvSpPr>
          <p:cNvPr id="38915" name="Slide Number Placeholder 3">
            <a:extLst>
              <a:ext uri="{FF2B5EF4-FFF2-40B4-BE49-F238E27FC236}">
                <a16:creationId xmlns:a16="http://schemas.microsoft.com/office/drawing/2014/main" id="{1D24E1A0-ACF9-8D46-844E-D39E250F5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 dirty="0"/>
              <a:t>5 - </a:t>
            </a:r>
            <a:fld id="{414472B4-0DC5-F544-A2B2-BC5B72192FCD}" type="slidenum">
              <a:rPr lang="en-US" altLang="en-US" sz="1400"/>
              <a:pPr/>
              <a:t>28</a:t>
            </a:fld>
            <a:endParaRPr lang="en-US" altLang="en-US" sz="1400" dirty="0"/>
          </a:p>
        </p:txBody>
      </p:sp>
      <p:pic>
        <p:nvPicPr>
          <p:cNvPr id="38916" name="Picture 4" descr="ImageDueToMagnitudeOfFFT.tif">
            <a:extLst>
              <a:ext uri="{FF2B5EF4-FFF2-40B4-BE49-F238E27FC236}">
                <a16:creationId xmlns:a16="http://schemas.microsoft.com/office/drawing/2014/main" id="{465D57B8-2248-8C4B-9B8A-3E85FF821A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4" r="5144"/>
          <a:stretch>
            <a:fillRect/>
          </a:stretch>
        </p:blipFill>
        <p:spPr bwMode="auto">
          <a:xfrm>
            <a:off x="0" y="2028825"/>
            <a:ext cx="3144838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5" descr="ImagPartOfInverseFFTofPhaseOfFFT.tif">
            <a:extLst>
              <a:ext uri="{FF2B5EF4-FFF2-40B4-BE49-F238E27FC236}">
                <a16:creationId xmlns:a16="http://schemas.microsoft.com/office/drawing/2014/main" id="{C0235773-E4C2-154C-8231-F737EB7ACA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4" r="5144"/>
          <a:stretch>
            <a:fillRect/>
          </a:stretch>
        </p:blipFill>
        <p:spPr bwMode="auto">
          <a:xfrm>
            <a:off x="3000375" y="2028825"/>
            <a:ext cx="314325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6" descr="RealPartOfInverseFFTofPhaseOfFFT.tif">
            <a:extLst>
              <a:ext uri="{FF2B5EF4-FFF2-40B4-BE49-F238E27FC236}">
                <a16:creationId xmlns:a16="http://schemas.microsoft.com/office/drawing/2014/main" id="{38FA86D9-9C81-B643-B8AF-E3725D33AA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4" r="5144"/>
          <a:stretch>
            <a:fillRect/>
          </a:stretch>
        </p:blipFill>
        <p:spPr bwMode="auto">
          <a:xfrm>
            <a:off x="6097588" y="2057400"/>
            <a:ext cx="3098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9" name="TextBox 7">
            <a:extLst>
              <a:ext uri="{FF2B5EF4-FFF2-40B4-BE49-F238E27FC236}">
                <a16:creationId xmlns:a16="http://schemas.microsoft.com/office/drawing/2014/main" id="{EBA104E9-74FD-F34F-9525-710BD74D8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543425"/>
            <a:ext cx="27432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/>
              <a:t>Take FFT of image</a:t>
            </a:r>
          </a:p>
          <a:p>
            <a:r>
              <a:rPr lang="en-US" altLang="en-US" sz="2000"/>
              <a:t>Set phase to zero</a:t>
            </a:r>
          </a:p>
          <a:p>
            <a:r>
              <a:rPr lang="en-US" altLang="en-US" sz="2000"/>
              <a:t>Take inverse FFT</a:t>
            </a:r>
            <a:br>
              <a:rPr lang="en-US" altLang="en-US" sz="2000"/>
            </a:br>
            <a:r>
              <a:rPr lang="en-US" altLang="en-US" sz="2000"/>
              <a:t>(which is real-valued)</a:t>
            </a:r>
          </a:p>
        </p:txBody>
      </p:sp>
      <p:sp>
        <p:nvSpPr>
          <p:cNvPr id="38920" name="TextBox 8">
            <a:extLst>
              <a:ext uri="{FF2B5EF4-FFF2-40B4-BE49-F238E27FC236}">
                <a16:creationId xmlns:a16="http://schemas.microsoft.com/office/drawing/2014/main" id="{A3B5E1AE-BFD3-314B-93FA-03A8366368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4543425"/>
            <a:ext cx="27432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/>
              <a:t>Take FFT of image</a:t>
            </a:r>
          </a:p>
          <a:p>
            <a:r>
              <a:rPr lang="en-US" altLang="en-US" sz="2000"/>
              <a:t>Set magnitude to one</a:t>
            </a:r>
          </a:p>
          <a:p>
            <a:r>
              <a:rPr lang="en-US" altLang="en-US" sz="2000"/>
              <a:t>Take inverse FFT</a:t>
            </a:r>
          </a:p>
          <a:p>
            <a:r>
              <a:rPr lang="en-US" altLang="en-US" sz="2000"/>
              <a:t>Keep imaginary part</a:t>
            </a:r>
          </a:p>
        </p:txBody>
      </p:sp>
      <p:sp>
        <p:nvSpPr>
          <p:cNvPr id="38921" name="TextBox 9">
            <a:extLst>
              <a:ext uri="{FF2B5EF4-FFF2-40B4-BE49-F238E27FC236}">
                <a16:creationId xmlns:a16="http://schemas.microsoft.com/office/drawing/2014/main" id="{34C9AB84-F2CE-4C4D-9C7A-5AC456300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4543425"/>
            <a:ext cx="27432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/>
              <a:t>Take FFT of image</a:t>
            </a:r>
          </a:p>
          <a:p>
            <a:r>
              <a:rPr lang="en-US" altLang="en-US" sz="2000"/>
              <a:t>Set magnitude to one</a:t>
            </a:r>
          </a:p>
          <a:p>
            <a:r>
              <a:rPr lang="en-US" altLang="en-US" sz="2000"/>
              <a:t>Take inverse FFT</a:t>
            </a:r>
          </a:p>
          <a:p>
            <a:r>
              <a:rPr lang="en-US" altLang="en-US" sz="2000"/>
              <a:t>Keep real part</a:t>
            </a:r>
          </a:p>
        </p:txBody>
      </p:sp>
      <p:sp>
        <p:nvSpPr>
          <p:cNvPr id="38922" name="AutoShape 4">
            <a:hlinkClick r:id="rId6"/>
            <a:extLst>
              <a:ext uri="{FF2B5EF4-FFF2-40B4-BE49-F238E27FC236}">
                <a16:creationId xmlns:a16="http://schemas.microsoft.com/office/drawing/2014/main" id="{FDA29E2E-32D0-D445-AB13-32C71E5F7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5935663"/>
            <a:ext cx="457200" cy="381000"/>
          </a:xfrm>
          <a:prstGeom prst="rightArrow">
            <a:avLst>
              <a:gd name="adj1" fmla="val 50000"/>
              <a:gd name="adj2" fmla="val 3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8923" name="AutoShape 4">
            <a:hlinkClick r:id="rId7"/>
            <a:extLst>
              <a:ext uri="{FF2B5EF4-FFF2-40B4-BE49-F238E27FC236}">
                <a16:creationId xmlns:a16="http://schemas.microsoft.com/office/drawing/2014/main" id="{20BD4B2E-2F57-6344-AE6E-F2C9F5D1B7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1614488"/>
            <a:ext cx="457200" cy="381000"/>
          </a:xfrm>
          <a:prstGeom prst="rightArrow">
            <a:avLst>
              <a:gd name="adj1" fmla="val 50000"/>
              <a:gd name="adj2" fmla="val 3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8924" name="TextBox 12">
            <a:extLst>
              <a:ext uri="{FF2B5EF4-FFF2-40B4-BE49-F238E27FC236}">
                <a16:creationId xmlns:a16="http://schemas.microsoft.com/office/drawing/2014/main" id="{8F26F390-9460-2E43-B0CB-08D61ACC6F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3800" y="1276350"/>
            <a:ext cx="990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/>
              <a:t>code</a:t>
            </a:r>
          </a:p>
        </p:txBody>
      </p:sp>
      <p:sp>
        <p:nvSpPr>
          <p:cNvPr id="38925" name="TextBox 13">
            <a:extLst>
              <a:ext uri="{FF2B5EF4-FFF2-40B4-BE49-F238E27FC236}">
                <a16:creationId xmlns:a16="http://schemas.microsoft.com/office/drawing/2014/main" id="{1AB62AEF-87FA-C64D-B58A-E95C10F140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324600"/>
            <a:ext cx="7467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/>
            <a:r>
              <a:rPr lang="en-US" altLang="en-US" sz="1400"/>
              <a:t>http://users.ece.utexas.edu/~bevans/courses/realtime/lectures/05_FIR_Filters/Original%20Image.tif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6E8FC6F-9B23-AC4F-AFF4-A1A13C471393}"/>
              </a:ext>
            </a:extLst>
          </p:cNvPr>
          <p:cNvSpPr txBox="1">
            <a:spLocks/>
          </p:cNvSpPr>
          <p:nvPr/>
        </p:nvSpPr>
        <p:spPr bwMode="auto">
          <a:xfrm>
            <a:off x="457200" y="5791200"/>
            <a:ext cx="533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ts val="24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Original image is from Matlab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/>
      <p:bldP spid="38920" grpId="0"/>
      <p:bldP spid="38921" grpId="0"/>
      <p:bldP spid="38922" grpId="0" animBg="1"/>
      <p:bldP spid="38923" grpId="0" animBg="1"/>
      <p:bldP spid="38924" grpId="0"/>
      <p:bldP spid="38925" grpId="0"/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BAEFD3BB-904B-254D-B918-335B6E99EC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Takeaways</a:t>
            </a:r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44D32C0E-26C0-6E4E-B3DC-93FF713B8C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Linear time-invariant systems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Uniquely defined by its impulse response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Do not create new frequencies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System must be initially “at rest” (zero initial conditions)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Some FIR filters have linear phase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FIR coefficients (impulse response) must be either even symmetric or odd symmetric about its midpoint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Constant group delay in samples for all input frequencies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Useful discrete-time FIR filters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altLang="en-US" i="1" dirty="0">
                <a:ea typeface="ＭＳ Ｐゴシック" panose="020B0600070205080204" pitchFamily="34" charset="-128"/>
              </a:rPr>
              <a:t>Averaging</a:t>
            </a:r>
            <a:r>
              <a:rPr lang="en-US" altLang="en-US" dirty="0">
                <a:ea typeface="ＭＳ Ｐゴシック" panose="020B0600070205080204" pitchFamily="34" charset="-128"/>
              </a:rPr>
              <a:t>: Lowpass, linear phase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Make all coefficients 1 for efficient multiplier-free version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altLang="en-US" i="1" dirty="0">
                <a:ea typeface="ＭＳ Ｐゴシック" panose="020B0600070205080204" pitchFamily="34" charset="-128"/>
              </a:rPr>
              <a:t>First-order difference</a:t>
            </a:r>
            <a:r>
              <a:rPr lang="en-US" altLang="en-US" dirty="0">
                <a:ea typeface="ＭＳ Ｐゴシック" panose="020B0600070205080204" pitchFamily="34" charset="-128"/>
              </a:rPr>
              <a:t>: </a:t>
            </a:r>
            <a:r>
              <a:rPr lang="en-US" altLang="en-US" dirty="0" err="1">
                <a:ea typeface="ＭＳ Ｐゴシック" panose="020B0600070205080204" pitchFamily="34" charset="-128"/>
              </a:rPr>
              <a:t>highpass</a:t>
            </a:r>
            <a:r>
              <a:rPr lang="en-US" altLang="en-US" dirty="0">
                <a:ea typeface="ＭＳ Ｐゴシック" panose="020B0600070205080204" pitchFamily="34" charset="-128"/>
              </a:rPr>
              <a:t>, linear phase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793EE997-334F-DD44-BD10-5D78B7DC4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 dirty="0"/>
              <a:t>5 - </a:t>
            </a:r>
            <a:fld id="{414472B4-0DC5-F544-A2B2-BC5B72192FCD}" type="slidenum">
              <a:rPr lang="en-US" altLang="en-US" sz="1400"/>
              <a:pPr/>
              <a:t>29</a:t>
            </a:fld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442113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Number Placeholder 5">
            <a:extLst>
              <a:ext uri="{FF2B5EF4-FFF2-40B4-BE49-F238E27FC236}">
                <a16:creationId xmlns:a16="http://schemas.microsoft.com/office/drawing/2014/main" id="{6CF0BEBD-7228-CB4F-A6B6-355DC483B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2E969A1B-D6C7-0E47-B2E4-9EEC41BEF643}" type="slidenum">
              <a:rPr lang="en-US" altLang="en-US" sz="1400"/>
              <a:pPr/>
              <a:t>3</a:t>
            </a:fld>
            <a:endParaRPr lang="en-US" altLang="en-US" sz="1400"/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1D9795D2-5559-1A43-9A13-B59F15E0F2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Many Roles for Filters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6B03CD5F-2DE8-3E44-BC76-803BCCA1A5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5562600" cy="129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Noise removal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Bandpass filtering to suppress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out-of-band noise (slide 1-5)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972FA84-92FE-154F-A9DD-FA26A92BD63E}"/>
              </a:ext>
            </a:extLst>
          </p:cNvPr>
          <p:cNvGrpSpPr>
            <a:grpSpLocks/>
          </p:cNvGrpSpPr>
          <p:nvPr/>
        </p:nvGrpSpPr>
        <p:grpSpPr bwMode="auto">
          <a:xfrm>
            <a:off x="5257800" y="1444625"/>
            <a:ext cx="3733800" cy="1450975"/>
            <a:chOff x="5257800" y="1295400"/>
            <a:chExt cx="3733800" cy="1450975"/>
          </a:xfrm>
        </p:grpSpPr>
        <p:grpSp>
          <p:nvGrpSpPr>
            <p:cNvPr id="18460" name="Group 7">
              <a:extLst>
                <a:ext uri="{FF2B5EF4-FFF2-40B4-BE49-F238E27FC236}">
                  <a16:creationId xmlns:a16="http://schemas.microsoft.com/office/drawing/2014/main" id="{AE55414D-DFDE-164A-9847-503B825748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57800" y="1665288"/>
              <a:ext cx="3733800" cy="1081087"/>
              <a:chOff x="4953000" y="1828800"/>
              <a:chExt cx="3733800" cy="1080532"/>
            </a:xfrm>
          </p:grpSpPr>
          <p:sp>
            <p:nvSpPr>
              <p:cNvPr id="18462" name="Line 23">
                <a:extLst>
                  <a:ext uri="{FF2B5EF4-FFF2-40B4-BE49-F238E27FC236}">
                    <a16:creationId xmlns:a16="http://schemas.microsoft.com/office/drawing/2014/main" id="{EBF4A622-6C95-9446-A167-44E032E611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53000" y="2514600"/>
                <a:ext cx="3200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3" name="Line 24">
                <a:extLst>
                  <a:ext uri="{FF2B5EF4-FFF2-40B4-BE49-F238E27FC236}">
                    <a16:creationId xmlns:a16="http://schemas.microsoft.com/office/drawing/2014/main" id="{EE44BB98-F2C3-4D44-86F8-C92E3360CC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05588" y="1828800"/>
                <a:ext cx="0" cy="762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4" name="Line 26">
                <a:extLst>
                  <a:ext uri="{FF2B5EF4-FFF2-40B4-BE49-F238E27FC236}">
                    <a16:creationId xmlns:a16="http://schemas.microsoft.com/office/drawing/2014/main" id="{87EC4AAE-BC85-A44E-8D74-D464298070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7100" y="2438400"/>
                <a:ext cx="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5" name="Text Box 27">
                <a:extLst>
                  <a:ext uri="{FF2B5EF4-FFF2-40B4-BE49-F238E27FC236}">
                    <a16:creationId xmlns:a16="http://schemas.microsoft.com/office/drawing/2014/main" id="{786AF5C9-8759-4947-985E-73F57FE42E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229600" y="2362200"/>
                <a:ext cx="4572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 i="1">
                    <a:latin typeface="Symbol" pitchFamily="2" charset="2"/>
                  </a:rPr>
                  <a:t>w</a:t>
                </a:r>
                <a:endParaRPr lang="en-US" altLang="en-US" sz="1800" baseline="-25000">
                  <a:latin typeface="Symbol" pitchFamily="2" charset="2"/>
                </a:endParaRPr>
              </a:p>
            </p:txBody>
          </p:sp>
          <p:sp>
            <p:nvSpPr>
              <p:cNvPr id="18466" name="Line 32">
                <a:extLst>
                  <a:ext uri="{FF2B5EF4-FFF2-40B4-BE49-F238E27FC236}">
                    <a16:creationId xmlns:a16="http://schemas.microsoft.com/office/drawing/2014/main" id="{7F281DE9-8160-804D-B899-6382C9579D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30900" y="2438400"/>
                <a:ext cx="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7" name="Text Box 33">
                <a:extLst>
                  <a:ext uri="{FF2B5EF4-FFF2-40B4-BE49-F238E27FC236}">
                    <a16:creationId xmlns:a16="http://schemas.microsoft.com/office/drawing/2014/main" id="{FA0D943F-EEAE-F04E-8EDC-8A45E59C25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12000" y="2540000"/>
                <a:ext cx="457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 i="1">
                    <a:latin typeface="Symbol" pitchFamily="2" charset="2"/>
                  </a:rPr>
                  <a:t>w</a:t>
                </a:r>
                <a:r>
                  <a:rPr lang="en-US" altLang="en-US" sz="1800" baseline="-25000"/>
                  <a:t>c</a:t>
                </a:r>
              </a:p>
            </p:txBody>
          </p:sp>
          <p:sp>
            <p:nvSpPr>
              <p:cNvPr id="18468" name="Text Box 34">
                <a:extLst>
                  <a:ext uri="{FF2B5EF4-FFF2-40B4-BE49-F238E27FC236}">
                    <a16:creationId xmlns:a16="http://schemas.microsoft.com/office/drawing/2014/main" id="{C79F2EA2-7F28-914D-BFDD-41046E8966F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38800" y="2540000"/>
                <a:ext cx="6858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 i="1"/>
                  <a:t>- </a:t>
                </a:r>
                <a:r>
                  <a:rPr lang="en-US" altLang="en-US" sz="1800" i="1">
                    <a:latin typeface="Symbol" pitchFamily="2" charset="2"/>
                  </a:rPr>
                  <a:t>w</a:t>
                </a:r>
                <a:r>
                  <a:rPr lang="en-US" altLang="en-US" sz="1800" baseline="-25000"/>
                  <a:t>c</a:t>
                </a:r>
              </a:p>
            </p:txBody>
          </p:sp>
          <p:grpSp>
            <p:nvGrpSpPr>
              <p:cNvPr id="18469" name="Group 36">
                <a:extLst>
                  <a:ext uri="{FF2B5EF4-FFF2-40B4-BE49-F238E27FC236}">
                    <a16:creationId xmlns:a16="http://schemas.microsoft.com/office/drawing/2014/main" id="{33DFA324-65A6-234D-84D5-36DBD78B9F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1450" y="1905000"/>
                <a:ext cx="2724150" cy="560388"/>
                <a:chOff x="3204" y="1236"/>
                <a:chExt cx="1716" cy="353"/>
              </a:xfrm>
            </p:grpSpPr>
            <p:sp>
              <p:nvSpPr>
                <p:cNvPr id="18470" name="Freeform 37">
                  <a:extLst>
                    <a:ext uri="{FF2B5EF4-FFF2-40B4-BE49-F238E27FC236}">
                      <a16:creationId xmlns:a16="http://schemas.microsoft.com/office/drawing/2014/main" id="{E1132A9D-2ADE-F04D-BD59-CA75FA1A02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6" y="1238"/>
                  <a:ext cx="864" cy="351"/>
                </a:xfrm>
                <a:custGeom>
                  <a:avLst/>
                  <a:gdLst>
                    <a:gd name="T0" fmla="*/ 0 w 864"/>
                    <a:gd name="T1" fmla="*/ 301 h 351"/>
                    <a:gd name="T2" fmla="*/ 60 w 864"/>
                    <a:gd name="T3" fmla="*/ 319 h 351"/>
                    <a:gd name="T4" fmla="*/ 96 w 864"/>
                    <a:gd name="T5" fmla="*/ 331 h 351"/>
                    <a:gd name="T6" fmla="*/ 204 w 864"/>
                    <a:gd name="T7" fmla="*/ 325 h 351"/>
                    <a:gd name="T8" fmla="*/ 216 w 864"/>
                    <a:gd name="T9" fmla="*/ 307 h 351"/>
                    <a:gd name="T10" fmla="*/ 234 w 864"/>
                    <a:gd name="T11" fmla="*/ 301 h 351"/>
                    <a:gd name="T12" fmla="*/ 252 w 864"/>
                    <a:gd name="T13" fmla="*/ 307 h 351"/>
                    <a:gd name="T14" fmla="*/ 276 w 864"/>
                    <a:gd name="T15" fmla="*/ 271 h 351"/>
                    <a:gd name="T16" fmla="*/ 282 w 864"/>
                    <a:gd name="T17" fmla="*/ 235 h 351"/>
                    <a:gd name="T18" fmla="*/ 318 w 864"/>
                    <a:gd name="T19" fmla="*/ 211 h 351"/>
                    <a:gd name="T20" fmla="*/ 348 w 864"/>
                    <a:gd name="T21" fmla="*/ 67 h 351"/>
                    <a:gd name="T22" fmla="*/ 396 w 864"/>
                    <a:gd name="T23" fmla="*/ 61 h 351"/>
                    <a:gd name="T24" fmla="*/ 450 w 864"/>
                    <a:gd name="T25" fmla="*/ 1 h 351"/>
                    <a:gd name="T26" fmla="*/ 498 w 864"/>
                    <a:gd name="T27" fmla="*/ 7 h 351"/>
                    <a:gd name="T28" fmla="*/ 504 w 864"/>
                    <a:gd name="T29" fmla="*/ 25 h 351"/>
                    <a:gd name="T30" fmla="*/ 516 w 864"/>
                    <a:gd name="T31" fmla="*/ 121 h 351"/>
                    <a:gd name="T32" fmla="*/ 570 w 864"/>
                    <a:gd name="T33" fmla="*/ 145 h 351"/>
                    <a:gd name="T34" fmla="*/ 594 w 864"/>
                    <a:gd name="T35" fmla="*/ 265 h 351"/>
                    <a:gd name="T36" fmla="*/ 666 w 864"/>
                    <a:gd name="T37" fmla="*/ 331 h 351"/>
                    <a:gd name="T38" fmla="*/ 774 w 864"/>
                    <a:gd name="T39" fmla="*/ 343 h 351"/>
                    <a:gd name="T40" fmla="*/ 798 w 864"/>
                    <a:gd name="T41" fmla="*/ 337 h 351"/>
                    <a:gd name="T42" fmla="*/ 804 w 864"/>
                    <a:gd name="T43" fmla="*/ 319 h 351"/>
                    <a:gd name="T44" fmla="*/ 864 w 864"/>
                    <a:gd name="T45" fmla="*/ 325 h 351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864"/>
                    <a:gd name="T70" fmla="*/ 0 h 351"/>
                    <a:gd name="T71" fmla="*/ 864 w 864"/>
                    <a:gd name="T72" fmla="*/ 351 h 351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864" h="351">
                      <a:moveTo>
                        <a:pt x="0" y="301"/>
                      </a:moveTo>
                      <a:cubicBezTo>
                        <a:pt x="36" y="310"/>
                        <a:pt x="16" y="304"/>
                        <a:pt x="60" y="319"/>
                      </a:cubicBezTo>
                      <a:cubicBezTo>
                        <a:pt x="72" y="323"/>
                        <a:pt x="96" y="331"/>
                        <a:pt x="96" y="331"/>
                      </a:cubicBezTo>
                      <a:cubicBezTo>
                        <a:pt x="132" y="329"/>
                        <a:pt x="169" y="332"/>
                        <a:pt x="204" y="325"/>
                      </a:cubicBezTo>
                      <a:cubicBezTo>
                        <a:pt x="211" y="324"/>
                        <a:pt x="210" y="312"/>
                        <a:pt x="216" y="307"/>
                      </a:cubicBezTo>
                      <a:cubicBezTo>
                        <a:pt x="221" y="303"/>
                        <a:pt x="228" y="303"/>
                        <a:pt x="234" y="301"/>
                      </a:cubicBezTo>
                      <a:cubicBezTo>
                        <a:pt x="240" y="303"/>
                        <a:pt x="247" y="311"/>
                        <a:pt x="252" y="307"/>
                      </a:cubicBezTo>
                      <a:cubicBezTo>
                        <a:pt x="264" y="299"/>
                        <a:pt x="276" y="271"/>
                        <a:pt x="276" y="271"/>
                      </a:cubicBezTo>
                      <a:cubicBezTo>
                        <a:pt x="278" y="259"/>
                        <a:pt x="275" y="245"/>
                        <a:pt x="282" y="235"/>
                      </a:cubicBezTo>
                      <a:cubicBezTo>
                        <a:pt x="290" y="223"/>
                        <a:pt x="318" y="211"/>
                        <a:pt x="318" y="211"/>
                      </a:cubicBezTo>
                      <a:cubicBezTo>
                        <a:pt x="329" y="177"/>
                        <a:pt x="328" y="75"/>
                        <a:pt x="348" y="67"/>
                      </a:cubicBezTo>
                      <a:cubicBezTo>
                        <a:pt x="363" y="61"/>
                        <a:pt x="380" y="63"/>
                        <a:pt x="396" y="61"/>
                      </a:cubicBezTo>
                      <a:cubicBezTo>
                        <a:pt x="423" y="43"/>
                        <a:pt x="425" y="18"/>
                        <a:pt x="450" y="1"/>
                      </a:cubicBezTo>
                      <a:cubicBezTo>
                        <a:pt x="466" y="3"/>
                        <a:pt x="483" y="0"/>
                        <a:pt x="498" y="7"/>
                      </a:cubicBezTo>
                      <a:cubicBezTo>
                        <a:pt x="504" y="10"/>
                        <a:pt x="503" y="19"/>
                        <a:pt x="504" y="25"/>
                      </a:cubicBezTo>
                      <a:cubicBezTo>
                        <a:pt x="509" y="57"/>
                        <a:pt x="502" y="92"/>
                        <a:pt x="516" y="121"/>
                      </a:cubicBezTo>
                      <a:cubicBezTo>
                        <a:pt x="525" y="139"/>
                        <a:pt x="570" y="145"/>
                        <a:pt x="570" y="145"/>
                      </a:cubicBezTo>
                      <a:cubicBezTo>
                        <a:pt x="574" y="204"/>
                        <a:pt x="567" y="224"/>
                        <a:pt x="594" y="265"/>
                      </a:cubicBezTo>
                      <a:cubicBezTo>
                        <a:pt x="610" y="327"/>
                        <a:pt x="611" y="323"/>
                        <a:pt x="666" y="331"/>
                      </a:cubicBezTo>
                      <a:cubicBezTo>
                        <a:pt x="696" y="351"/>
                        <a:pt x="737" y="338"/>
                        <a:pt x="774" y="343"/>
                      </a:cubicBezTo>
                      <a:cubicBezTo>
                        <a:pt x="782" y="341"/>
                        <a:pt x="792" y="342"/>
                        <a:pt x="798" y="337"/>
                      </a:cubicBezTo>
                      <a:cubicBezTo>
                        <a:pt x="803" y="333"/>
                        <a:pt x="798" y="320"/>
                        <a:pt x="804" y="319"/>
                      </a:cubicBezTo>
                      <a:cubicBezTo>
                        <a:pt x="824" y="315"/>
                        <a:pt x="864" y="325"/>
                        <a:pt x="864" y="325"/>
                      </a:cubicBez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71" name="Freeform 38">
                  <a:extLst>
                    <a:ext uri="{FF2B5EF4-FFF2-40B4-BE49-F238E27FC236}">
                      <a16:creationId xmlns:a16="http://schemas.microsoft.com/office/drawing/2014/main" id="{725C8EF0-469D-9A4D-AFCF-C32806F193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204" y="1236"/>
                  <a:ext cx="864" cy="351"/>
                </a:xfrm>
                <a:custGeom>
                  <a:avLst/>
                  <a:gdLst>
                    <a:gd name="T0" fmla="*/ 0 w 864"/>
                    <a:gd name="T1" fmla="*/ 301 h 351"/>
                    <a:gd name="T2" fmla="*/ 60 w 864"/>
                    <a:gd name="T3" fmla="*/ 319 h 351"/>
                    <a:gd name="T4" fmla="*/ 96 w 864"/>
                    <a:gd name="T5" fmla="*/ 331 h 351"/>
                    <a:gd name="T6" fmla="*/ 204 w 864"/>
                    <a:gd name="T7" fmla="*/ 325 h 351"/>
                    <a:gd name="T8" fmla="*/ 216 w 864"/>
                    <a:gd name="T9" fmla="*/ 307 h 351"/>
                    <a:gd name="T10" fmla="*/ 234 w 864"/>
                    <a:gd name="T11" fmla="*/ 301 h 351"/>
                    <a:gd name="T12" fmla="*/ 252 w 864"/>
                    <a:gd name="T13" fmla="*/ 307 h 351"/>
                    <a:gd name="T14" fmla="*/ 276 w 864"/>
                    <a:gd name="T15" fmla="*/ 271 h 351"/>
                    <a:gd name="T16" fmla="*/ 282 w 864"/>
                    <a:gd name="T17" fmla="*/ 235 h 351"/>
                    <a:gd name="T18" fmla="*/ 318 w 864"/>
                    <a:gd name="T19" fmla="*/ 211 h 351"/>
                    <a:gd name="T20" fmla="*/ 348 w 864"/>
                    <a:gd name="T21" fmla="*/ 67 h 351"/>
                    <a:gd name="T22" fmla="*/ 396 w 864"/>
                    <a:gd name="T23" fmla="*/ 61 h 351"/>
                    <a:gd name="T24" fmla="*/ 450 w 864"/>
                    <a:gd name="T25" fmla="*/ 1 h 351"/>
                    <a:gd name="T26" fmla="*/ 498 w 864"/>
                    <a:gd name="T27" fmla="*/ 7 h 351"/>
                    <a:gd name="T28" fmla="*/ 504 w 864"/>
                    <a:gd name="T29" fmla="*/ 25 h 351"/>
                    <a:gd name="T30" fmla="*/ 516 w 864"/>
                    <a:gd name="T31" fmla="*/ 121 h 351"/>
                    <a:gd name="T32" fmla="*/ 570 w 864"/>
                    <a:gd name="T33" fmla="*/ 145 h 351"/>
                    <a:gd name="T34" fmla="*/ 594 w 864"/>
                    <a:gd name="T35" fmla="*/ 265 h 351"/>
                    <a:gd name="T36" fmla="*/ 666 w 864"/>
                    <a:gd name="T37" fmla="*/ 331 h 351"/>
                    <a:gd name="T38" fmla="*/ 774 w 864"/>
                    <a:gd name="T39" fmla="*/ 343 h 351"/>
                    <a:gd name="T40" fmla="*/ 798 w 864"/>
                    <a:gd name="T41" fmla="*/ 337 h 351"/>
                    <a:gd name="T42" fmla="*/ 804 w 864"/>
                    <a:gd name="T43" fmla="*/ 319 h 351"/>
                    <a:gd name="T44" fmla="*/ 864 w 864"/>
                    <a:gd name="T45" fmla="*/ 325 h 351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864"/>
                    <a:gd name="T70" fmla="*/ 0 h 351"/>
                    <a:gd name="T71" fmla="*/ 864 w 864"/>
                    <a:gd name="T72" fmla="*/ 351 h 351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864" h="351">
                      <a:moveTo>
                        <a:pt x="0" y="301"/>
                      </a:moveTo>
                      <a:cubicBezTo>
                        <a:pt x="36" y="310"/>
                        <a:pt x="16" y="304"/>
                        <a:pt x="60" y="319"/>
                      </a:cubicBezTo>
                      <a:cubicBezTo>
                        <a:pt x="72" y="323"/>
                        <a:pt x="96" y="331"/>
                        <a:pt x="96" y="331"/>
                      </a:cubicBezTo>
                      <a:cubicBezTo>
                        <a:pt x="132" y="329"/>
                        <a:pt x="169" y="332"/>
                        <a:pt x="204" y="325"/>
                      </a:cubicBezTo>
                      <a:cubicBezTo>
                        <a:pt x="211" y="324"/>
                        <a:pt x="210" y="312"/>
                        <a:pt x="216" y="307"/>
                      </a:cubicBezTo>
                      <a:cubicBezTo>
                        <a:pt x="221" y="303"/>
                        <a:pt x="228" y="303"/>
                        <a:pt x="234" y="301"/>
                      </a:cubicBezTo>
                      <a:cubicBezTo>
                        <a:pt x="240" y="303"/>
                        <a:pt x="247" y="311"/>
                        <a:pt x="252" y="307"/>
                      </a:cubicBezTo>
                      <a:cubicBezTo>
                        <a:pt x="264" y="299"/>
                        <a:pt x="276" y="271"/>
                        <a:pt x="276" y="271"/>
                      </a:cubicBezTo>
                      <a:cubicBezTo>
                        <a:pt x="278" y="259"/>
                        <a:pt x="275" y="245"/>
                        <a:pt x="282" y="235"/>
                      </a:cubicBezTo>
                      <a:cubicBezTo>
                        <a:pt x="290" y="223"/>
                        <a:pt x="318" y="211"/>
                        <a:pt x="318" y="211"/>
                      </a:cubicBezTo>
                      <a:cubicBezTo>
                        <a:pt x="329" y="177"/>
                        <a:pt x="328" y="75"/>
                        <a:pt x="348" y="67"/>
                      </a:cubicBezTo>
                      <a:cubicBezTo>
                        <a:pt x="363" y="61"/>
                        <a:pt x="380" y="63"/>
                        <a:pt x="396" y="61"/>
                      </a:cubicBezTo>
                      <a:cubicBezTo>
                        <a:pt x="423" y="43"/>
                        <a:pt x="425" y="18"/>
                        <a:pt x="450" y="1"/>
                      </a:cubicBezTo>
                      <a:cubicBezTo>
                        <a:pt x="466" y="3"/>
                        <a:pt x="483" y="0"/>
                        <a:pt x="498" y="7"/>
                      </a:cubicBezTo>
                      <a:cubicBezTo>
                        <a:pt x="504" y="10"/>
                        <a:pt x="503" y="19"/>
                        <a:pt x="504" y="25"/>
                      </a:cubicBezTo>
                      <a:cubicBezTo>
                        <a:pt x="509" y="57"/>
                        <a:pt x="502" y="92"/>
                        <a:pt x="516" y="121"/>
                      </a:cubicBezTo>
                      <a:cubicBezTo>
                        <a:pt x="525" y="139"/>
                        <a:pt x="570" y="145"/>
                        <a:pt x="570" y="145"/>
                      </a:cubicBezTo>
                      <a:cubicBezTo>
                        <a:pt x="574" y="204"/>
                        <a:pt x="567" y="224"/>
                        <a:pt x="594" y="265"/>
                      </a:cubicBezTo>
                      <a:cubicBezTo>
                        <a:pt x="610" y="327"/>
                        <a:pt x="611" y="323"/>
                        <a:pt x="666" y="331"/>
                      </a:cubicBezTo>
                      <a:cubicBezTo>
                        <a:pt x="696" y="351"/>
                        <a:pt x="737" y="338"/>
                        <a:pt x="774" y="343"/>
                      </a:cubicBezTo>
                      <a:cubicBezTo>
                        <a:pt x="782" y="341"/>
                        <a:pt x="792" y="342"/>
                        <a:pt x="798" y="337"/>
                      </a:cubicBezTo>
                      <a:cubicBezTo>
                        <a:pt x="803" y="333"/>
                        <a:pt x="798" y="320"/>
                        <a:pt x="804" y="319"/>
                      </a:cubicBezTo>
                      <a:cubicBezTo>
                        <a:pt x="824" y="315"/>
                        <a:pt x="864" y="325"/>
                        <a:pt x="864" y="325"/>
                      </a:cubicBez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8461" name="Text Box 25">
              <a:extLst>
                <a:ext uri="{FF2B5EF4-FFF2-40B4-BE49-F238E27FC236}">
                  <a16:creationId xmlns:a16="http://schemas.microsoft.com/office/drawing/2014/main" id="{59F097A3-4B55-4441-B970-BAA4C8C596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0200" y="1295400"/>
              <a:ext cx="2895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Bandpass Spectrum In Noise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E062057-0F18-5946-BF08-7FE2E3AFB3ED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2895600"/>
            <a:ext cx="3200400" cy="1295400"/>
            <a:chOff x="5295900" y="2819400"/>
            <a:chExt cx="3200400" cy="1295400"/>
          </a:xfrm>
        </p:grpSpPr>
        <p:sp>
          <p:nvSpPr>
            <p:cNvPr id="18449" name="Rectangle 4">
              <a:extLst>
                <a:ext uri="{FF2B5EF4-FFF2-40B4-BE49-F238E27FC236}">
                  <a16:creationId xmlns:a16="http://schemas.microsoft.com/office/drawing/2014/main" id="{BF2D7E50-338A-954D-92F7-3F5B4ACE8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1438" y="2971800"/>
              <a:ext cx="1008062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 i="1">
                  <a:solidFill>
                    <a:srgbClr val="CC00CC"/>
                  </a:solidFill>
                </a:rPr>
                <a:t>LPF</a:t>
              </a:r>
              <a:endParaRPr lang="en-US" altLang="en-US" sz="2000">
                <a:solidFill>
                  <a:srgbClr val="CC00CC"/>
                </a:solidFill>
              </a:endParaRPr>
            </a:p>
          </p:txBody>
        </p:sp>
        <p:sp>
          <p:nvSpPr>
            <p:cNvPr id="18450" name="Rectangle 5">
              <a:extLst>
                <a:ext uri="{FF2B5EF4-FFF2-40B4-BE49-F238E27FC236}">
                  <a16:creationId xmlns:a16="http://schemas.microsoft.com/office/drawing/2014/main" id="{D030197F-9D24-9346-A62F-6C027A5B7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1438" y="3657600"/>
              <a:ext cx="1008062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 i="1">
                  <a:solidFill>
                    <a:srgbClr val="CC00CC"/>
                  </a:solidFill>
                </a:rPr>
                <a:t>HPF</a:t>
              </a:r>
            </a:p>
          </p:txBody>
        </p:sp>
        <p:sp>
          <p:nvSpPr>
            <p:cNvPr id="18451" name="Line 10">
              <a:extLst>
                <a:ext uri="{FF2B5EF4-FFF2-40B4-BE49-F238E27FC236}">
                  <a16:creationId xmlns:a16="http://schemas.microsoft.com/office/drawing/2014/main" id="{FC0233B9-61BD-7149-8211-1FA85689A3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07100" y="3200400"/>
              <a:ext cx="4143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2" name="Line 11">
              <a:extLst>
                <a:ext uri="{FF2B5EF4-FFF2-40B4-BE49-F238E27FC236}">
                  <a16:creationId xmlns:a16="http://schemas.microsoft.com/office/drawing/2014/main" id="{3B743F6F-07D5-CF47-BB48-25827BB0D6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07100" y="3886200"/>
              <a:ext cx="4143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3" name="Line 14">
              <a:extLst>
                <a:ext uri="{FF2B5EF4-FFF2-40B4-BE49-F238E27FC236}">
                  <a16:creationId xmlns:a16="http://schemas.microsoft.com/office/drawing/2014/main" id="{D8B40265-1BBB-704C-BD0F-DB90230D1F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26100" y="3543300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4" name="Line 14">
              <a:extLst>
                <a:ext uri="{FF2B5EF4-FFF2-40B4-BE49-F238E27FC236}">
                  <a16:creationId xmlns:a16="http://schemas.microsoft.com/office/drawing/2014/main" id="{A9E09FCB-A34B-DB48-A48E-65C325D544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07100" y="3200400"/>
              <a:ext cx="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5" name="Line 10">
              <a:extLst>
                <a:ext uri="{FF2B5EF4-FFF2-40B4-BE49-F238E27FC236}">
                  <a16:creationId xmlns:a16="http://schemas.microsoft.com/office/drawing/2014/main" id="{76BDFB99-0F04-B74F-B7BB-C37CD381EA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29500" y="3200400"/>
              <a:ext cx="4143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6" name="Line 10">
              <a:extLst>
                <a:ext uri="{FF2B5EF4-FFF2-40B4-BE49-F238E27FC236}">
                  <a16:creationId xmlns:a16="http://schemas.microsoft.com/office/drawing/2014/main" id="{F9EAA44B-F49F-DA47-B350-30D9CCC7EB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29500" y="3886200"/>
              <a:ext cx="4143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7" name="TextBox 41">
              <a:extLst>
                <a:ext uri="{FF2B5EF4-FFF2-40B4-BE49-F238E27FC236}">
                  <a16:creationId xmlns:a16="http://schemas.microsoft.com/office/drawing/2014/main" id="{634FC7F0-C7DB-C548-9D5E-ADD5020212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34300" y="2819400"/>
              <a:ext cx="7620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 i="1"/>
                <a:t>x</a:t>
              </a:r>
              <a:r>
                <a:rPr lang="en-US" altLang="en-US" sz="1600" baseline="-25000"/>
                <a:t>0</a:t>
              </a:r>
              <a:r>
                <a:rPr lang="en-US" altLang="en-US" sz="1600"/>
                <a:t>[</a:t>
              </a:r>
              <a:r>
                <a:rPr lang="en-US" altLang="en-US" sz="1600" i="1"/>
                <a:t>m</a:t>
              </a:r>
              <a:r>
                <a:rPr lang="en-US" altLang="en-US" sz="1600"/>
                <a:t>]</a:t>
              </a:r>
            </a:p>
          </p:txBody>
        </p:sp>
        <p:sp>
          <p:nvSpPr>
            <p:cNvPr id="18458" name="TextBox 48">
              <a:extLst>
                <a:ext uri="{FF2B5EF4-FFF2-40B4-BE49-F238E27FC236}">
                  <a16:creationId xmlns:a16="http://schemas.microsoft.com/office/drawing/2014/main" id="{966A4635-06B4-084D-B117-2C2F365AFC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34300" y="3548063"/>
              <a:ext cx="76200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 i="1"/>
                <a:t>x</a:t>
              </a:r>
              <a:r>
                <a:rPr lang="en-US" altLang="en-US" sz="1600" baseline="-25000"/>
                <a:t>1</a:t>
              </a:r>
              <a:r>
                <a:rPr lang="en-US" altLang="en-US" sz="1600"/>
                <a:t>[</a:t>
              </a:r>
              <a:r>
                <a:rPr lang="en-US" altLang="en-US" sz="1600" i="1"/>
                <a:t>m</a:t>
              </a:r>
              <a:r>
                <a:rPr lang="en-US" altLang="en-US" sz="1600"/>
                <a:t>]</a:t>
              </a:r>
            </a:p>
          </p:txBody>
        </p:sp>
        <p:sp>
          <p:nvSpPr>
            <p:cNvPr id="18459" name="TextBox 49">
              <a:extLst>
                <a:ext uri="{FF2B5EF4-FFF2-40B4-BE49-F238E27FC236}">
                  <a16:creationId xmlns:a16="http://schemas.microsoft.com/office/drawing/2014/main" id="{37A757DD-DB0B-AF45-BC8F-C142C3C70A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95900" y="3124200"/>
              <a:ext cx="7620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 i="1"/>
                <a:t>x</a:t>
              </a:r>
              <a:r>
                <a:rPr lang="en-US" altLang="en-US" sz="1600"/>
                <a:t>[</a:t>
              </a:r>
              <a:r>
                <a:rPr lang="en-US" altLang="en-US" sz="1600" i="1"/>
                <a:t>m</a:t>
              </a:r>
              <a:r>
                <a:rPr lang="en-US" altLang="en-US" sz="1600"/>
                <a:t>]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D4AB0CF-1134-8C49-A1B9-43EE141AF882}"/>
              </a:ext>
            </a:extLst>
          </p:cNvPr>
          <p:cNvGrpSpPr>
            <a:grpSpLocks/>
          </p:cNvGrpSpPr>
          <p:nvPr/>
        </p:nvGrpSpPr>
        <p:grpSpPr bwMode="auto">
          <a:xfrm>
            <a:off x="5257800" y="4575175"/>
            <a:ext cx="3822700" cy="1520825"/>
            <a:chOff x="5257800" y="4473575"/>
            <a:chExt cx="3822700" cy="1520825"/>
          </a:xfrm>
        </p:grpSpPr>
        <p:sp>
          <p:nvSpPr>
            <p:cNvPr id="18441" name="Line 10">
              <a:extLst>
                <a:ext uri="{FF2B5EF4-FFF2-40B4-BE49-F238E27FC236}">
                  <a16:creationId xmlns:a16="http://schemas.microsoft.com/office/drawing/2014/main" id="{1FE57723-DA2A-1648-8D7C-0D900C796F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62600" y="4986338"/>
              <a:ext cx="4143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2" name="Line 10">
              <a:extLst>
                <a:ext uri="{FF2B5EF4-FFF2-40B4-BE49-F238E27FC236}">
                  <a16:creationId xmlns:a16="http://schemas.microsoft.com/office/drawing/2014/main" id="{253E89E1-0184-844D-B127-9E1D407E4D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62800" y="50038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3" name="TextBox 60">
              <a:extLst>
                <a:ext uri="{FF2B5EF4-FFF2-40B4-BE49-F238E27FC236}">
                  <a16:creationId xmlns:a16="http://schemas.microsoft.com/office/drawing/2014/main" id="{4475904A-7EB9-834D-8D54-A8E244BFC1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8200" y="4572000"/>
              <a:ext cx="6223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 i="1"/>
                <a:t>r</a:t>
              </a:r>
              <a:r>
                <a:rPr lang="en-US" altLang="en-US" sz="1600"/>
                <a:t>[</a:t>
              </a:r>
              <a:r>
                <a:rPr lang="en-US" altLang="en-US" sz="1600" i="1"/>
                <a:t>m</a:t>
              </a:r>
              <a:r>
                <a:rPr lang="en-US" altLang="en-US" sz="1600"/>
                <a:t>]</a:t>
              </a:r>
            </a:p>
          </p:txBody>
        </p:sp>
        <p:sp>
          <p:nvSpPr>
            <p:cNvPr id="18444" name="TextBox 62">
              <a:extLst>
                <a:ext uri="{FF2B5EF4-FFF2-40B4-BE49-F238E27FC236}">
                  <a16:creationId xmlns:a16="http://schemas.microsoft.com/office/drawing/2014/main" id="{129DFD39-A618-D443-9C36-E48490A67B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57800" y="4572000"/>
              <a:ext cx="7620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 i="1"/>
                <a:t>x</a:t>
              </a:r>
              <a:r>
                <a:rPr lang="en-US" altLang="en-US" sz="1600"/>
                <a:t>[</a:t>
              </a:r>
              <a:r>
                <a:rPr lang="en-US" altLang="en-US" sz="1600" i="1"/>
                <a:t>m</a:t>
              </a:r>
              <a:r>
                <a:rPr lang="en-US" altLang="en-US" sz="1600"/>
                <a:t>]</a:t>
              </a:r>
            </a:p>
          </p:txBody>
        </p:sp>
        <p:sp>
          <p:nvSpPr>
            <p:cNvPr id="18445" name="TextBox 46">
              <a:extLst>
                <a:ext uri="{FF2B5EF4-FFF2-40B4-BE49-F238E27FC236}">
                  <a16:creationId xmlns:a16="http://schemas.microsoft.com/office/drawing/2014/main" id="{BBCDFEB4-9DBC-7848-A742-6C96E7B99B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81700" y="4473575"/>
              <a:ext cx="1168400" cy="10156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 i="1" dirty="0">
                  <a:solidFill>
                    <a:srgbClr val="CC00CC"/>
                  </a:solidFill>
                </a:rPr>
                <a:t>System Model </a:t>
              </a:r>
              <a:r>
                <a:rPr lang="en-US" altLang="en-US" sz="2000" dirty="0">
                  <a:solidFill>
                    <a:srgbClr val="CC00CC"/>
                  </a:solidFill>
                </a:rPr>
                <a:t>(</a:t>
              </a:r>
              <a:r>
                <a:rPr lang="en-US" altLang="en-US" sz="2000" i="1" dirty="0">
                  <a:solidFill>
                    <a:srgbClr val="CC00CC"/>
                  </a:solidFill>
                </a:rPr>
                <a:t>Filter</a:t>
              </a:r>
              <a:r>
                <a:rPr lang="en-US" altLang="en-US" sz="2000" dirty="0">
                  <a:solidFill>
                    <a:srgbClr val="CC00CC"/>
                  </a:solidFill>
                </a:rPr>
                <a:t>)</a:t>
              </a:r>
            </a:p>
          </p:txBody>
        </p:sp>
        <p:sp>
          <p:nvSpPr>
            <p:cNvPr id="18446" name="Rectangle 5">
              <a:extLst>
                <a:ext uri="{FF2B5EF4-FFF2-40B4-BE49-F238E27FC236}">
                  <a16:creationId xmlns:a16="http://schemas.microsoft.com/office/drawing/2014/main" id="{5256885A-FE65-9C47-B005-D365FF446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1400" y="4762500"/>
              <a:ext cx="11430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 i="1">
                  <a:solidFill>
                    <a:srgbClr val="CC00CC"/>
                  </a:solidFill>
                </a:rPr>
                <a:t>Equalizer</a:t>
              </a:r>
            </a:p>
          </p:txBody>
        </p:sp>
        <p:sp>
          <p:nvSpPr>
            <p:cNvPr id="18447" name="Line 10">
              <a:extLst>
                <a:ext uri="{FF2B5EF4-FFF2-40B4-BE49-F238E27FC236}">
                  <a16:creationId xmlns:a16="http://schemas.microsoft.com/office/drawing/2014/main" id="{7086CA89-D5EB-9B47-A87C-EC80390CCD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534400" y="5016500"/>
              <a:ext cx="4143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8" name="TextBox 47">
              <a:extLst>
                <a:ext uri="{FF2B5EF4-FFF2-40B4-BE49-F238E27FC236}">
                  <a16:creationId xmlns:a16="http://schemas.microsoft.com/office/drawing/2014/main" id="{F3B7C04D-0D4F-7549-8A41-83E55EEAA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9000" y="5410200"/>
              <a:ext cx="16764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 dirty="0">
                  <a:solidFill>
                    <a:srgbClr val="0000FF"/>
                  </a:solidFill>
                </a:rPr>
                <a:t>Goal is to make cascade all-pass</a:t>
              </a:r>
            </a:p>
          </p:txBody>
        </p:sp>
      </p:grpSp>
      <p:sp>
        <p:nvSpPr>
          <p:cNvPr id="36" name="Rectangle 3">
            <a:extLst>
              <a:ext uri="{FF2B5EF4-FFF2-40B4-BE49-F238E27FC236}">
                <a16:creationId xmlns:a16="http://schemas.microsoft.com/office/drawing/2014/main" id="{1C6105BB-645A-1046-9F45-68B80CF27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857500"/>
            <a:ext cx="5562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2800" b="1" dirty="0">
                <a:solidFill>
                  <a:srgbClr val="CC00CC"/>
                </a:solidFill>
              </a:rPr>
              <a:t>Spectral analysis</a:t>
            </a:r>
          </a:p>
          <a:p>
            <a:pPr lvl="1" algn="l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en-US" dirty="0"/>
              <a:t>Two-channel filter bank on right</a:t>
            </a:r>
          </a:p>
          <a:p>
            <a:pPr lvl="1" algn="l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en-US" dirty="0"/>
              <a:t>Used in interpolation (slide 13-9)</a:t>
            </a:r>
          </a:p>
        </p:txBody>
      </p:sp>
      <p:sp>
        <p:nvSpPr>
          <p:cNvPr id="37" name="Rectangle 3">
            <a:extLst>
              <a:ext uri="{FF2B5EF4-FFF2-40B4-BE49-F238E27FC236}">
                <a16:creationId xmlns:a16="http://schemas.microsoft.com/office/drawing/2014/main" id="{0E2BB44D-8FB1-8646-8F01-2D51D1D46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343400"/>
            <a:ext cx="5562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2800" b="1" dirty="0">
                <a:solidFill>
                  <a:srgbClr val="CC00CC"/>
                </a:solidFill>
              </a:rPr>
              <a:t>Spectral shaping</a:t>
            </a:r>
          </a:p>
          <a:p>
            <a:pPr lvl="1" algn="l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en-US" dirty="0"/>
              <a:t>Data conversion (lectures 10/11)</a:t>
            </a:r>
          </a:p>
          <a:p>
            <a:pPr lvl="1" algn="l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en-US" dirty="0"/>
              <a:t>Equalization (slides 6-15 &amp; 16-7)</a:t>
            </a:r>
          </a:p>
          <a:p>
            <a:pPr lvl="1" algn="l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en-US" dirty="0"/>
              <a:t>Carrier frequency/phase recovery</a:t>
            </a:r>
          </a:p>
          <a:p>
            <a:pPr lvl="1" algn="l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en-US" dirty="0"/>
              <a:t>Timing recovery (slide 13-17 &amp; 16-10)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  <p:bldP spid="36" grpId="0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Number Placeholder 5">
            <a:extLst>
              <a:ext uri="{FF2B5EF4-FFF2-40B4-BE49-F238E27FC236}">
                <a16:creationId xmlns:a16="http://schemas.microsoft.com/office/drawing/2014/main" id="{6CF0BEBD-7228-CB4F-A6B6-355DC483B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 dirty="0"/>
              <a:t>5 - </a:t>
            </a:r>
            <a:fld id="{2E969A1B-D6C7-0E47-B2E4-9EEC41BEF643}" type="slidenum">
              <a:rPr lang="en-US" altLang="en-US" sz="1400"/>
              <a:pPr/>
              <a:t>4</a:t>
            </a:fld>
            <a:endParaRPr lang="en-US" altLang="en-US" sz="1400" dirty="0"/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1D9795D2-5559-1A43-9A13-B59F15E0F2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Spectral Analysis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6B03CD5F-2DE8-3E44-BC76-803BCCA1A5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077200" cy="129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i="1" dirty="0">
                <a:ea typeface="ＭＳ Ｐゴシック" panose="020B0600070205080204" pitchFamily="34" charset="-128"/>
              </a:rPr>
              <a:t>Analysis</a:t>
            </a:r>
            <a:r>
              <a:rPr lang="en-US" altLang="en-US" dirty="0">
                <a:ea typeface="ＭＳ Ｐゴシック" panose="020B0600070205080204" pitchFamily="34" charset="-128"/>
              </a:rPr>
              <a:t>: decompose signal into frequency bands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i="1" dirty="0">
                <a:ea typeface="ＭＳ Ｐゴシック" panose="020B0600070205080204" pitchFamily="34" charset="-128"/>
              </a:rPr>
              <a:t>Graphic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i="1" dirty="0">
                <a:ea typeface="ＭＳ Ｐゴシック" panose="020B0600070205080204" pitchFamily="34" charset="-128"/>
              </a:rPr>
              <a:t>equalizer</a:t>
            </a:r>
            <a:r>
              <a:rPr lang="en-US" altLang="en-US" dirty="0">
                <a:ea typeface="ＭＳ Ｐゴシック" panose="020B0600070205080204" pitchFamily="34" charset="-128"/>
              </a:rPr>
              <a:t>: apply separate gain to each band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i="1" dirty="0">
                <a:ea typeface="ＭＳ Ｐゴシック" panose="020B0600070205080204" pitchFamily="34" charset="-128"/>
              </a:rPr>
              <a:t>Compression</a:t>
            </a:r>
            <a:r>
              <a:rPr lang="en-US" altLang="en-US" dirty="0">
                <a:ea typeface="ＭＳ Ｐゴシック" panose="020B0600070205080204" pitchFamily="34" charset="-128"/>
              </a:rPr>
              <a:t>: spend more bits on more important bands</a:t>
            </a:r>
          </a:p>
        </p:txBody>
      </p:sp>
      <p:sp>
        <p:nvSpPr>
          <p:cNvPr id="36" name="Rectangle 3">
            <a:extLst>
              <a:ext uri="{FF2B5EF4-FFF2-40B4-BE49-F238E27FC236}">
                <a16:creationId xmlns:a16="http://schemas.microsoft.com/office/drawing/2014/main" id="{1C6105BB-645A-1046-9F45-68B80CF27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43200"/>
            <a:ext cx="8229600" cy="497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2800" b="1" i="1" dirty="0">
                <a:solidFill>
                  <a:srgbClr val="CC00CC"/>
                </a:solidFill>
              </a:rPr>
              <a:t>Synthesis</a:t>
            </a:r>
            <a:r>
              <a:rPr lang="en-US" altLang="en-US" sz="2800" b="1" dirty="0">
                <a:solidFill>
                  <a:srgbClr val="CC00CC"/>
                </a:solidFill>
              </a:rPr>
              <a:t>: combine bands into one signal</a:t>
            </a:r>
          </a:p>
        </p:txBody>
      </p:sp>
      <p:sp>
        <p:nvSpPr>
          <p:cNvPr id="53" name="Rectangle 3">
            <a:extLst>
              <a:ext uri="{FF2B5EF4-FFF2-40B4-BE49-F238E27FC236}">
                <a16:creationId xmlns:a16="http://schemas.microsoft.com/office/drawing/2014/main" id="{675BF103-0E46-B24D-844E-92B2AFD438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977" y="3246486"/>
            <a:ext cx="8229600" cy="166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2800" b="1" i="1" dirty="0">
                <a:solidFill>
                  <a:srgbClr val="CC00CC"/>
                </a:solidFill>
              </a:rPr>
              <a:t>Example</a:t>
            </a:r>
            <a:r>
              <a:rPr lang="en-US" altLang="en-US" sz="2800" b="1" dirty="0">
                <a:solidFill>
                  <a:srgbClr val="CC00CC"/>
                </a:solidFill>
              </a:rPr>
              <a:t>: Two-band filter bank / wavelet</a:t>
            </a:r>
          </a:p>
          <a:p>
            <a:pPr marL="457200" lvl="1" indent="0" algn="l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en-US" dirty="0">
                <a:latin typeface="+mn-lt"/>
              </a:rPr>
              <a:t>LPF – averaging:                   </a:t>
            </a:r>
            <a:r>
              <a:rPr lang="en-US" altLang="en-US" i="1" dirty="0">
                <a:latin typeface="+mn-lt"/>
              </a:rPr>
              <a:t>x</a:t>
            </a:r>
            <a:r>
              <a:rPr lang="en-US" altLang="en-US" baseline="-25000" dirty="0">
                <a:latin typeface="+mn-lt"/>
              </a:rPr>
              <a:t>0</a:t>
            </a:r>
            <a:r>
              <a:rPr lang="en-US" altLang="en-US" dirty="0">
                <a:latin typeface="+mn-lt"/>
              </a:rPr>
              <a:t>[</a:t>
            </a:r>
            <a:r>
              <a:rPr lang="en-US" altLang="en-US" i="1" dirty="0">
                <a:latin typeface="+mn-lt"/>
              </a:rPr>
              <a:t>m</a:t>
            </a:r>
            <a:r>
              <a:rPr lang="en-US" altLang="en-US" dirty="0">
                <a:latin typeface="+mn-lt"/>
              </a:rPr>
              <a:t>] = ½ </a:t>
            </a:r>
            <a:r>
              <a:rPr lang="en-US" altLang="en-US" i="1" dirty="0">
                <a:latin typeface="+mn-lt"/>
              </a:rPr>
              <a:t>x</a:t>
            </a:r>
            <a:r>
              <a:rPr lang="en-US" altLang="en-US" dirty="0">
                <a:latin typeface="+mn-lt"/>
              </a:rPr>
              <a:t>[</a:t>
            </a:r>
            <a:r>
              <a:rPr lang="en-US" altLang="en-US" i="1" dirty="0">
                <a:latin typeface="+mn-lt"/>
              </a:rPr>
              <a:t>m</a:t>
            </a:r>
            <a:r>
              <a:rPr lang="en-US" altLang="en-US" dirty="0">
                <a:latin typeface="+mn-lt"/>
              </a:rPr>
              <a:t>] + ½ </a:t>
            </a:r>
            <a:r>
              <a:rPr lang="en-US" altLang="en-US" i="1" dirty="0">
                <a:latin typeface="+mn-lt"/>
              </a:rPr>
              <a:t>x</a:t>
            </a:r>
            <a:r>
              <a:rPr lang="en-US" altLang="en-US" dirty="0">
                <a:latin typeface="+mn-lt"/>
              </a:rPr>
              <a:t>[</a:t>
            </a:r>
            <a:r>
              <a:rPr lang="en-US" altLang="en-US" i="1" dirty="0">
                <a:latin typeface="+mn-lt"/>
              </a:rPr>
              <a:t>m</a:t>
            </a:r>
            <a:r>
              <a:rPr lang="en-US" altLang="en-US" dirty="0">
                <a:latin typeface="+mn-lt"/>
              </a:rPr>
              <a:t>-1]</a:t>
            </a:r>
          </a:p>
          <a:p>
            <a:pPr lvl="1" algn="l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en-US" dirty="0"/>
              <a:t>HPF – first-order difference: </a:t>
            </a:r>
            <a:r>
              <a:rPr lang="en-US" altLang="en-US" i="1" dirty="0"/>
              <a:t>x</a:t>
            </a:r>
            <a:r>
              <a:rPr lang="en-US" altLang="en-US" baseline="-25000" dirty="0"/>
              <a:t>1</a:t>
            </a:r>
            <a:r>
              <a:rPr lang="en-US" altLang="en-US" dirty="0"/>
              <a:t>[</a:t>
            </a:r>
            <a:r>
              <a:rPr lang="en-US" altLang="en-US" i="1" dirty="0"/>
              <a:t>m</a:t>
            </a:r>
            <a:r>
              <a:rPr lang="en-US" altLang="en-US" dirty="0"/>
              <a:t>] = ½ </a:t>
            </a:r>
            <a:r>
              <a:rPr lang="en-US" altLang="en-US" i="1" dirty="0"/>
              <a:t>x</a:t>
            </a:r>
            <a:r>
              <a:rPr lang="en-US" altLang="en-US" dirty="0"/>
              <a:t>[</a:t>
            </a:r>
            <a:r>
              <a:rPr lang="en-US" altLang="en-US" i="1" dirty="0"/>
              <a:t>m</a:t>
            </a:r>
            <a:r>
              <a:rPr lang="en-US" altLang="en-US" dirty="0"/>
              <a:t>] - ½ </a:t>
            </a:r>
            <a:r>
              <a:rPr lang="en-US" altLang="en-US" i="1" dirty="0"/>
              <a:t>x</a:t>
            </a:r>
            <a:r>
              <a:rPr lang="en-US" altLang="en-US" dirty="0"/>
              <a:t>[</a:t>
            </a:r>
            <a:r>
              <a:rPr lang="en-US" altLang="en-US" i="1" dirty="0"/>
              <a:t>m</a:t>
            </a:r>
            <a:r>
              <a:rPr lang="en-US" altLang="en-US" dirty="0"/>
              <a:t>-1]</a:t>
            </a:r>
          </a:p>
          <a:p>
            <a:pPr lvl="1" algn="l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en-US" dirty="0"/>
              <a:t>Exact reconstruction of </a:t>
            </a:r>
            <a:r>
              <a:rPr lang="en-US" altLang="en-US" i="1" dirty="0"/>
              <a:t>x</a:t>
            </a:r>
            <a:r>
              <a:rPr lang="en-US" altLang="en-US" dirty="0"/>
              <a:t>[</a:t>
            </a:r>
            <a:r>
              <a:rPr lang="en-US" altLang="en-US" i="1" dirty="0"/>
              <a:t>m</a:t>
            </a:r>
            <a:r>
              <a:rPr lang="en-US" altLang="en-US" dirty="0"/>
              <a:t>] is possible through synthesis</a:t>
            </a:r>
          </a:p>
          <a:p>
            <a:pPr lvl="1" algn="l" eaLnBrk="1" hangingPunct="1">
              <a:lnSpc>
                <a:spcPct val="90000"/>
              </a:lnSpc>
              <a:spcBef>
                <a:spcPct val="20000"/>
              </a:spcBef>
            </a:pPr>
            <a:endParaRPr lang="en-US" alt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14270FC-7AA3-A242-8120-CC29EE26ED0F}"/>
              </a:ext>
            </a:extLst>
          </p:cNvPr>
          <p:cNvGrpSpPr/>
          <p:nvPr/>
        </p:nvGrpSpPr>
        <p:grpSpPr>
          <a:xfrm>
            <a:off x="876795" y="4953485"/>
            <a:ext cx="3200400" cy="1772725"/>
            <a:chOff x="876795" y="5024735"/>
            <a:chExt cx="3200400" cy="177272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E062057-0F18-5946-BF08-7FE2E3AFB3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6795" y="5024735"/>
              <a:ext cx="3200400" cy="1295400"/>
              <a:chOff x="5295900" y="2819400"/>
              <a:chExt cx="3200400" cy="1295400"/>
            </a:xfrm>
          </p:grpSpPr>
          <p:sp>
            <p:nvSpPr>
              <p:cNvPr id="18449" name="Rectangle 4">
                <a:extLst>
                  <a:ext uri="{FF2B5EF4-FFF2-40B4-BE49-F238E27FC236}">
                    <a16:creationId xmlns:a16="http://schemas.microsoft.com/office/drawing/2014/main" id="{BF2D7E50-338A-954D-92F7-3F5B4ACE8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21438" y="2971800"/>
                <a:ext cx="1008062" cy="4572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2000" b="1" i="1" dirty="0">
                    <a:solidFill>
                      <a:srgbClr val="6600FF"/>
                    </a:solidFill>
                    <a:latin typeface="+mj-lt"/>
                  </a:rPr>
                  <a:t>LPF</a:t>
                </a:r>
              </a:p>
            </p:txBody>
          </p:sp>
          <p:sp>
            <p:nvSpPr>
              <p:cNvPr id="18450" name="Rectangle 5">
                <a:extLst>
                  <a:ext uri="{FF2B5EF4-FFF2-40B4-BE49-F238E27FC236}">
                    <a16:creationId xmlns:a16="http://schemas.microsoft.com/office/drawing/2014/main" id="{D030197F-9D24-9346-A62F-6C027A5B7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21438" y="3657600"/>
                <a:ext cx="1008062" cy="4572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2000" b="1" i="1" dirty="0">
                    <a:solidFill>
                      <a:srgbClr val="6600FF"/>
                    </a:solidFill>
                  </a:rPr>
                  <a:t>HPF</a:t>
                </a:r>
                <a:endParaRPr lang="en-US" altLang="en-US" sz="2000" i="1" dirty="0">
                  <a:solidFill>
                    <a:srgbClr val="CC00CC"/>
                  </a:solidFill>
                </a:endParaRPr>
              </a:p>
            </p:txBody>
          </p:sp>
          <p:sp>
            <p:nvSpPr>
              <p:cNvPr id="18451" name="Line 10">
                <a:extLst>
                  <a:ext uri="{FF2B5EF4-FFF2-40B4-BE49-F238E27FC236}">
                    <a16:creationId xmlns:a16="http://schemas.microsoft.com/office/drawing/2014/main" id="{FC0233B9-61BD-7149-8211-1FA85689A3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07100" y="3200400"/>
                <a:ext cx="41433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2" name="Line 11">
                <a:extLst>
                  <a:ext uri="{FF2B5EF4-FFF2-40B4-BE49-F238E27FC236}">
                    <a16:creationId xmlns:a16="http://schemas.microsoft.com/office/drawing/2014/main" id="{3B743F6F-07D5-CF47-BB48-25827BB0D6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07100" y="3886200"/>
                <a:ext cx="41433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3" name="Line 14">
                <a:extLst>
                  <a:ext uri="{FF2B5EF4-FFF2-40B4-BE49-F238E27FC236}">
                    <a16:creationId xmlns:a16="http://schemas.microsoft.com/office/drawing/2014/main" id="{D8B40265-1BBB-704C-BD0F-DB90230D1F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26100" y="3543300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4" name="Line 14">
                <a:extLst>
                  <a:ext uri="{FF2B5EF4-FFF2-40B4-BE49-F238E27FC236}">
                    <a16:creationId xmlns:a16="http://schemas.microsoft.com/office/drawing/2014/main" id="{A9E09FCB-A34B-DB48-A48E-65C325D544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07100" y="3200400"/>
                <a:ext cx="0" cy="6858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5" name="Line 10">
                <a:extLst>
                  <a:ext uri="{FF2B5EF4-FFF2-40B4-BE49-F238E27FC236}">
                    <a16:creationId xmlns:a16="http://schemas.microsoft.com/office/drawing/2014/main" id="{76BDFB99-0F04-B74F-B7BB-C37CD381EA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29500" y="3200400"/>
                <a:ext cx="41433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6" name="Line 10">
                <a:extLst>
                  <a:ext uri="{FF2B5EF4-FFF2-40B4-BE49-F238E27FC236}">
                    <a16:creationId xmlns:a16="http://schemas.microsoft.com/office/drawing/2014/main" id="{F9EAA44B-F49F-DA47-B350-30D9CCC7EB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29500" y="3886200"/>
                <a:ext cx="41433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7" name="TextBox 41">
                <a:extLst>
                  <a:ext uri="{FF2B5EF4-FFF2-40B4-BE49-F238E27FC236}">
                    <a16:creationId xmlns:a16="http://schemas.microsoft.com/office/drawing/2014/main" id="{634FC7F0-C7DB-C548-9D5E-ADD5020212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34300" y="2819400"/>
                <a:ext cx="762000" cy="338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600" i="1"/>
                  <a:t>x</a:t>
                </a:r>
                <a:r>
                  <a:rPr lang="en-US" altLang="en-US" sz="1600" baseline="-25000"/>
                  <a:t>0</a:t>
                </a:r>
                <a:r>
                  <a:rPr lang="en-US" altLang="en-US" sz="1600"/>
                  <a:t>[</a:t>
                </a:r>
                <a:r>
                  <a:rPr lang="en-US" altLang="en-US" sz="1600" i="1"/>
                  <a:t>m</a:t>
                </a:r>
                <a:r>
                  <a:rPr lang="en-US" altLang="en-US" sz="1600"/>
                  <a:t>]</a:t>
                </a:r>
              </a:p>
            </p:txBody>
          </p:sp>
          <p:sp>
            <p:nvSpPr>
              <p:cNvPr id="18458" name="TextBox 48">
                <a:extLst>
                  <a:ext uri="{FF2B5EF4-FFF2-40B4-BE49-F238E27FC236}">
                    <a16:creationId xmlns:a16="http://schemas.microsoft.com/office/drawing/2014/main" id="{966A4635-06B4-084D-B117-2C2F365AFC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34300" y="3548063"/>
                <a:ext cx="762000" cy="338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600" i="1"/>
                  <a:t>x</a:t>
                </a:r>
                <a:r>
                  <a:rPr lang="en-US" altLang="en-US" sz="1600" baseline="-25000"/>
                  <a:t>1</a:t>
                </a:r>
                <a:r>
                  <a:rPr lang="en-US" altLang="en-US" sz="1600"/>
                  <a:t>[</a:t>
                </a:r>
                <a:r>
                  <a:rPr lang="en-US" altLang="en-US" sz="1600" i="1"/>
                  <a:t>m</a:t>
                </a:r>
                <a:r>
                  <a:rPr lang="en-US" altLang="en-US" sz="1600"/>
                  <a:t>]</a:t>
                </a:r>
              </a:p>
            </p:txBody>
          </p:sp>
          <p:sp>
            <p:nvSpPr>
              <p:cNvPr id="18459" name="TextBox 49">
                <a:extLst>
                  <a:ext uri="{FF2B5EF4-FFF2-40B4-BE49-F238E27FC236}">
                    <a16:creationId xmlns:a16="http://schemas.microsoft.com/office/drawing/2014/main" id="{37A757DD-DB0B-AF45-BC8F-C142C3C70A7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95900" y="3124200"/>
                <a:ext cx="762000" cy="338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600" i="1"/>
                  <a:t>x</a:t>
                </a:r>
                <a:r>
                  <a:rPr lang="en-US" altLang="en-US" sz="1600"/>
                  <a:t>[</a:t>
                </a:r>
                <a:r>
                  <a:rPr lang="en-US" altLang="en-US" sz="1600" i="1"/>
                  <a:t>m</a:t>
                </a:r>
                <a:r>
                  <a:rPr lang="en-US" altLang="en-US" sz="1600"/>
                  <a:t>]</a:t>
                </a: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9D29E21-C8F5-0E4B-9E10-85859A455486}"/>
                </a:ext>
              </a:extLst>
            </p:cNvPr>
            <p:cNvSpPr txBox="1"/>
            <p:nvPr/>
          </p:nvSpPr>
          <p:spPr>
            <a:xfrm>
              <a:off x="1206995" y="6335795"/>
              <a:ext cx="26030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6600FF"/>
                  </a:solidFill>
                  <a:latin typeface="+mj-lt"/>
                </a:rPr>
                <a:t>Analysis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85F74-E7EC-3B49-87CB-B6D636695DA2}"/>
              </a:ext>
            </a:extLst>
          </p:cNvPr>
          <p:cNvGrpSpPr/>
          <p:nvPr/>
        </p:nvGrpSpPr>
        <p:grpSpPr>
          <a:xfrm>
            <a:off x="4261097" y="4960566"/>
            <a:ext cx="2603005" cy="1754449"/>
            <a:chOff x="4261097" y="5031816"/>
            <a:chExt cx="2603005" cy="1754449"/>
          </a:xfrm>
        </p:grpSpPr>
        <p:sp>
          <p:nvSpPr>
            <p:cNvPr id="48" name="Line 10">
              <a:extLst>
                <a:ext uri="{FF2B5EF4-FFF2-40B4-BE49-F238E27FC236}">
                  <a16:creationId xmlns:a16="http://schemas.microsoft.com/office/drawing/2014/main" id="{988B4126-9AB1-1146-BC5F-047EEFCA89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48262" y="5412816"/>
              <a:ext cx="4143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10">
              <a:extLst>
                <a:ext uri="{FF2B5EF4-FFF2-40B4-BE49-F238E27FC236}">
                  <a16:creationId xmlns:a16="http://schemas.microsoft.com/office/drawing/2014/main" id="{6994B9D1-9F55-5945-9136-A57E193636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48261" y="6086741"/>
              <a:ext cx="6310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41">
              <a:extLst>
                <a:ext uri="{FF2B5EF4-FFF2-40B4-BE49-F238E27FC236}">
                  <a16:creationId xmlns:a16="http://schemas.microsoft.com/office/drawing/2014/main" id="{5AB6FC78-FD40-264E-8F9D-A90B2F63D0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8200" y="5031816"/>
              <a:ext cx="7620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 i="1" dirty="0"/>
                <a:t>x</a:t>
              </a:r>
              <a:r>
                <a:rPr lang="en-US" altLang="en-US" sz="1600" baseline="-25000" dirty="0"/>
                <a:t>0</a:t>
              </a:r>
              <a:r>
                <a:rPr lang="en-US" altLang="en-US" sz="1600" dirty="0"/>
                <a:t>[</a:t>
              </a:r>
              <a:r>
                <a:rPr lang="en-US" altLang="en-US" sz="1600" i="1" dirty="0"/>
                <a:t>m</a:t>
              </a:r>
              <a:r>
                <a:rPr lang="en-US" altLang="en-US" sz="1600" dirty="0"/>
                <a:t>]</a:t>
              </a:r>
            </a:p>
          </p:txBody>
        </p:sp>
        <p:sp>
          <p:nvSpPr>
            <p:cNvPr id="51" name="TextBox 48">
              <a:extLst>
                <a:ext uri="{FF2B5EF4-FFF2-40B4-BE49-F238E27FC236}">
                  <a16:creationId xmlns:a16="http://schemas.microsoft.com/office/drawing/2014/main" id="{D0DC03E9-CF84-1C44-8DFB-264731FC6B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8200" y="5748604"/>
              <a:ext cx="76200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 i="1" dirty="0"/>
                <a:t>x</a:t>
              </a:r>
              <a:r>
                <a:rPr lang="en-US" altLang="en-US" sz="1600" baseline="-25000" dirty="0"/>
                <a:t>1</a:t>
              </a:r>
              <a:r>
                <a:rPr lang="en-US" altLang="en-US" sz="1600" dirty="0"/>
                <a:t>[</a:t>
              </a:r>
              <a:r>
                <a:rPr lang="en-US" altLang="en-US" sz="1600" i="1" dirty="0"/>
                <a:t>m</a:t>
              </a:r>
              <a:r>
                <a:rPr lang="en-US" altLang="en-US" sz="1600" dirty="0"/>
                <a:t>]</a:t>
              </a:r>
            </a:p>
          </p:txBody>
        </p:sp>
        <p:sp>
          <p:nvSpPr>
            <p:cNvPr id="52" name="TextBox 49">
              <a:extLst>
                <a:ext uri="{FF2B5EF4-FFF2-40B4-BE49-F238E27FC236}">
                  <a16:creationId xmlns:a16="http://schemas.microsoft.com/office/drawing/2014/main" id="{0FD945F6-DDAD-3D4F-AED4-A115DAA31B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72250" y="5043011"/>
              <a:ext cx="7620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 i="1" dirty="0"/>
                <a:t>x</a:t>
              </a:r>
              <a:r>
                <a:rPr lang="en-US" altLang="en-US" sz="1600" dirty="0"/>
                <a:t>[</a:t>
              </a:r>
              <a:r>
                <a:rPr lang="en-US" altLang="en-US" sz="1600" i="1" dirty="0"/>
                <a:t>m</a:t>
              </a:r>
              <a:r>
                <a:rPr lang="en-US" altLang="en-US" sz="1600" dirty="0"/>
                <a:t>]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C37C6E3-DE99-9345-A471-F5D318435A99}"/>
                </a:ext>
              </a:extLst>
            </p:cNvPr>
            <p:cNvGrpSpPr/>
            <p:nvPr/>
          </p:nvGrpSpPr>
          <p:grpSpPr>
            <a:xfrm>
              <a:off x="5486400" y="5189010"/>
              <a:ext cx="609600" cy="461665"/>
              <a:chOff x="7403275" y="5257800"/>
              <a:chExt cx="609600" cy="461665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4148A77-D42D-CC47-BC1C-955ECC3CA6EB}"/>
                  </a:ext>
                </a:extLst>
              </p:cNvPr>
              <p:cNvSpPr txBox="1"/>
              <p:nvPr/>
            </p:nvSpPr>
            <p:spPr>
              <a:xfrm>
                <a:off x="7403275" y="5257800"/>
                <a:ext cx="609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D9A4E4BB-23F5-7C4C-AF8F-F003B4BA7404}"/>
                  </a:ext>
                </a:extLst>
              </p:cNvPr>
              <p:cNvSpPr/>
              <p:nvPr/>
            </p:nvSpPr>
            <p:spPr bwMode="auto">
              <a:xfrm>
                <a:off x="7467600" y="5257800"/>
                <a:ext cx="457200" cy="4572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57" name="Line 10">
              <a:extLst>
                <a:ext uri="{FF2B5EF4-FFF2-40B4-BE49-F238E27FC236}">
                  <a16:creationId xmlns:a16="http://schemas.microsoft.com/office/drawing/2014/main" id="{2A46241E-0D45-9047-AB31-E17229817B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91200" y="5669960"/>
              <a:ext cx="0" cy="429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10">
              <a:extLst>
                <a:ext uri="{FF2B5EF4-FFF2-40B4-BE49-F238E27FC236}">
                  <a16:creationId xmlns:a16="http://schemas.microsoft.com/office/drawing/2014/main" id="{5F53B169-790C-4946-AD4C-CDED831ECC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27037" y="5417610"/>
              <a:ext cx="4143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DD02D30A-8934-C547-9931-BE4DC3F678B3}"/>
                </a:ext>
              </a:extLst>
            </p:cNvPr>
            <p:cNvSpPr txBox="1"/>
            <p:nvPr/>
          </p:nvSpPr>
          <p:spPr>
            <a:xfrm>
              <a:off x="4261097" y="6324600"/>
              <a:ext cx="26030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CC00CC"/>
                  </a:solidFill>
                </a:rPr>
                <a:t>Synthesis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6471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  <p:bldP spid="36" grpId="0"/>
      <p:bldP spid="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5">
            <a:extLst>
              <a:ext uri="{FF2B5EF4-FFF2-40B4-BE49-F238E27FC236}">
                <a16:creationId xmlns:a16="http://schemas.microsoft.com/office/drawing/2014/main" id="{AB495E69-1B47-2748-A3BC-50BE1D4AA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0A783FB6-4C86-6947-853E-3ABC3990C3DA}" type="slidenum">
              <a:rPr lang="en-US" altLang="en-US" sz="1400"/>
              <a:pPr/>
              <a:t>5</a:t>
            </a:fld>
            <a:endParaRPr lang="en-US" altLang="en-US" sz="1400"/>
          </a:p>
        </p:txBody>
      </p:sp>
      <p:graphicFrame>
        <p:nvGraphicFramePr>
          <p:cNvPr id="19458" name="Object 1026">
            <a:extLst>
              <a:ext uri="{FF2B5EF4-FFF2-40B4-BE49-F238E27FC236}">
                <a16:creationId xmlns:a16="http://schemas.microsoft.com/office/drawing/2014/main" id="{45A0DB00-67E5-6D4C-91A2-97253E87A9F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20750" y="5486400"/>
          <a:ext cx="6851650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441700" imgH="203200" progId="Equation.3">
                  <p:embed/>
                </p:oleObj>
              </mc:Choice>
              <mc:Fallback>
                <p:oleObj name="Equation" r:id="rId2" imgW="3441700" imgH="20320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750" y="5486400"/>
                        <a:ext cx="6851650" cy="40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59" name="Rectangle 1073">
            <a:extLst>
              <a:ext uri="{FF2B5EF4-FFF2-40B4-BE49-F238E27FC236}">
                <a16:creationId xmlns:a16="http://schemas.microsoft.com/office/drawing/2014/main" id="{7607017A-3000-5041-BFEA-4C99E41997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Finite Impulse Response (FIR) Filter</a:t>
            </a:r>
          </a:p>
        </p:txBody>
      </p:sp>
      <p:sp>
        <p:nvSpPr>
          <p:cNvPr id="19460" name="Rectangle 1074">
            <a:extLst>
              <a:ext uri="{FF2B5EF4-FFF2-40B4-BE49-F238E27FC236}">
                <a16:creationId xmlns:a16="http://schemas.microsoft.com/office/drawing/2014/main" id="{35CA3261-AD74-D14E-A11C-B03005157C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5334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Same as </a:t>
            </a:r>
            <a:r>
              <a:rPr lang="en-US" altLang="en-US" i="1" dirty="0">
                <a:ea typeface="ＭＳ Ｐゴシック" panose="020B0600070205080204" pitchFamily="34" charset="-128"/>
              </a:rPr>
              <a:t>discrete-time tapped delay line </a:t>
            </a:r>
            <a:r>
              <a:rPr lang="en-US" altLang="en-US" dirty="0">
                <a:ea typeface="ＭＳ Ｐゴシック" panose="020B0600070205080204" pitchFamily="34" charset="-128"/>
              </a:rPr>
              <a:t>(slide 3-22)</a:t>
            </a:r>
          </a:p>
        </p:txBody>
      </p:sp>
      <p:sp>
        <p:nvSpPr>
          <p:cNvPr id="19495" name="Text Box 1080">
            <a:extLst>
              <a:ext uri="{FF2B5EF4-FFF2-40B4-BE49-F238E27FC236}">
                <a16:creationId xmlns:a16="http://schemas.microsoft.com/office/drawing/2014/main" id="{57AE2E1E-7B1A-084D-909C-FA1C55553D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6019800"/>
            <a:ext cx="2133600" cy="7080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000" b="1">
                <a:latin typeface="Arial" panose="020B0604020202020204" pitchFamily="34" charset="0"/>
              </a:rPr>
              <a:t>Discrete-time convolution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5F70371-8F35-184F-A41D-181A1FE03913}"/>
              </a:ext>
            </a:extLst>
          </p:cNvPr>
          <p:cNvGrpSpPr>
            <a:grpSpLocks/>
          </p:cNvGrpSpPr>
          <p:nvPr/>
        </p:nvGrpSpPr>
        <p:grpSpPr bwMode="auto">
          <a:xfrm>
            <a:off x="990600" y="1981200"/>
            <a:ext cx="7315200" cy="2819400"/>
            <a:chOff x="685800" y="1981200"/>
            <a:chExt cx="7924800" cy="3124200"/>
          </a:xfrm>
        </p:grpSpPr>
        <p:sp>
          <p:nvSpPr>
            <p:cNvPr id="19465" name="Rectangle 1027">
              <a:extLst>
                <a:ext uri="{FF2B5EF4-FFF2-40B4-BE49-F238E27FC236}">
                  <a16:creationId xmlns:a16="http://schemas.microsoft.com/office/drawing/2014/main" id="{B6775253-FD4A-0E49-B452-498A9FB93E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514600"/>
              <a:ext cx="5334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i="1"/>
                <a:t>z</a:t>
              </a:r>
              <a:r>
                <a:rPr lang="en-US" altLang="en-US" baseline="30000"/>
                <a:t>-1</a:t>
              </a:r>
              <a:endParaRPr lang="en-US" altLang="en-US"/>
            </a:p>
          </p:txBody>
        </p:sp>
        <p:sp>
          <p:nvSpPr>
            <p:cNvPr id="19466" name="Rectangle 1028">
              <a:extLst>
                <a:ext uri="{FF2B5EF4-FFF2-40B4-BE49-F238E27FC236}">
                  <a16:creationId xmlns:a16="http://schemas.microsoft.com/office/drawing/2014/main" id="{F1194784-C465-4E4D-91B1-DB5B5C38F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2514600"/>
              <a:ext cx="5334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i="1"/>
                <a:t>z</a:t>
              </a:r>
              <a:r>
                <a:rPr lang="en-US" altLang="en-US" baseline="30000"/>
                <a:t>-1</a:t>
              </a:r>
              <a:endParaRPr lang="en-US" altLang="en-US"/>
            </a:p>
          </p:txBody>
        </p:sp>
        <p:sp>
          <p:nvSpPr>
            <p:cNvPr id="19467" name="Rectangle 1029">
              <a:extLst>
                <a:ext uri="{FF2B5EF4-FFF2-40B4-BE49-F238E27FC236}">
                  <a16:creationId xmlns:a16="http://schemas.microsoft.com/office/drawing/2014/main" id="{A6FDB28F-EDDD-5141-96AD-FB526228FA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3200" y="2514600"/>
              <a:ext cx="5334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i="1"/>
                <a:t>z</a:t>
              </a:r>
              <a:r>
                <a:rPr lang="en-US" altLang="en-US" baseline="30000"/>
                <a:t>-1</a:t>
              </a:r>
              <a:endParaRPr lang="en-US" altLang="en-US"/>
            </a:p>
          </p:txBody>
        </p:sp>
        <p:grpSp>
          <p:nvGrpSpPr>
            <p:cNvPr id="19468" name="Group 1030">
              <a:extLst>
                <a:ext uri="{FF2B5EF4-FFF2-40B4-BE49-F238E27FC236}">
                  <a16:creationId xmlns:a16="http://schemas.microsoft.com/office/drawing/2014/main" id="{F359859A-C96E-014B-BA66-B652AA6B6B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62200" y="3352800"/>
              <a:ext cx="381000" cy="381000"/>
              <a:chOff x="1248" y="3024"/>
              <a:chExt cx="240" cy="240"/>
            </a:xfrm>
          </p:grpSpPr>
          <p:sp>
            <p:nvSpPr>
              <p:cNvPr id="19509" name="Oval 1031">
                <a:extLst>
                  <a:ext uri="{FF2B5EF4-FFF2-40B4-BE49-F238E27FC236}">
                    <a16:creationId xmlns:a16="http://schemas.microsoft.com/office/drawing/2014/main" id="{CBD9B5F6-60FA-6E40-8109-EB6FA899E7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024"/>
                <a:ext cx="240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cxnSp>
            <p:nvCxnSpPr>
              <p:cNvPr id="19510" name="AutoShape 1032">
                <a:extLst>
                  <a:ext uri="{FF2B5EF4-FFF2-40B4-BE49-F238E27FC236}">
                    <a16:creationId xmlns:a16="http://schemas.microsoft.com/office/drawing/2014/main" id="{AA401B1A-52A7-AB42-91E1-6974F5E67F66}"/>
                  </a:ext>
                </a:extLst>
              </p:cNvPr>
              <p:cNvCxnSpPr>
                <a:cxnSpLocks noChangeShapeType="1"/>
                <a:stCxn id="19509" idx="7"/>
                <a:endCxn id="19509" idx="3"/>
              </p:cNvCxnSpPr>
              <p:nvPr/>
            </p:nvCxnSpPr>
            <p:spPr bwMode="auto">
              <a:xfrm flipH="1">
                <a:off x="1283" y="3059"/>
                <a:ext cx="170" cy="17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511" name="AutoShape 1033">
                <a:extLst>
                  <a:ext uri="{FF2B5EF4-FFF2-40B4-BE49-F238E27FC236}">
                    <a16:creationId xmlns:a16="http://schemas.microsoft.com/office/drawing/2014/main" id="{B03D6286-7972-D44D-B902-70A2309C242C}"/>
                  </a:ext>
                </a:extLst>
              </p:cNvPr>
              <p:cNvCxnSpPr>
                <a:cxnSpLocks noChangeShapeType="1"/>
                <a:stCxn id="19509" idx="1"/>
                <a:endCxn id="19509" idx="5"/>
              </p:cNvCxnSpPr>
              <p:nvPr/>
            </p:nvCxnSpPr>
            <p:spPr bwMode="auto">
              <a:xfrm>
                <a:off x="1283" y="3059"/>
                <a:ext cx="170" cy="17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469" name="Group 1034">
              <a:extLst>
                <a:ext uri="{FF2B5EF4-FFF2-40B4-BE49-F238E27FC236}">
                  <a16:creationId xmlns:a16="http://schemas.microsoft.com/office/drawing/2014/main" id="{625212EC-A8BE-464B-8A8F-505F913BD1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81400" y="3352800"/>
              <a:ext cx="381000" cy="381000"/>
              <a:chOff x="1248" y="3024"/>
              <a:chExt cx="240" cy="240"/>
            </a:xfrm>
          </p:grpSpPr>
          <p:sp>
            <p:nvSpPr>
              <p:cNvPr id="19506" name="Oval 1035">
                <a:extLst>
                  <a:ext uri="{FF2B5EF4-FFF2-40B4-BE49-F238E27FC236}">
                    <a16:creationId xmlns:a16="http://schemas.microsoft.com/office/drawing/2014/main" id="{4F2F6EBA-F190-2648-8DA4-987C909C5B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024"/>
                <a:ext cx="240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cxnSp>
            <p:nvCxnSpPr>
              <p:cNvPr id="19507" name="AutoShape 1036">
                <a:extLst>
                  <a:ext uri="{FF2B5EF4-FFF2-40B4-BE49-F238E27FC236}">
                    <a16:creationId xmlns:a16="http://schemas.microsoft.com/office/drawing/2014/main" id="{355EE9B1-7C57-AB4D-B676-D4660EAD56C0}"/>
                  </a:ext>
                </a:extLst>
              </p:cNvPr>
              <p:cNvCxnSpPr>
                <a:cxnSpLocks noChangeShapeType="1"/>
                <a:stCxn id="19506" idx="7"/>
                <a:endCxn id="19506" idx="3"/>
              </p:cNvCxnSpPr>
              <p:nvPr/>
            </p:nvCxnSpPr>
            <p:spPr bwMode="auto">
              <a:xfrm flipH="1">
                <a:off x="1283" y="3059"/>
                <a:ext cx="170" cy="17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508" name="AutoShape 1037">
                <a:extLst>
                  <a:ext uri="{FF2B5EF4-FFF2-40B4-BE49-F238E27FC236}">
                    <a16:creationId xmlns:a16="http://schemas.microsoft.com/office/drawing/2014/main" id="{B3A6CE9F-24E0-6B49-8312-96D3F38A70EA}"/>
                  </a:ext>
                </a:extLst>
              </p:cNvPr>
              <p:cNvCxnSpPr>
                <a:cxnSpLocks noChangeShapeType="1"/>
                <a:stCxn id="19506" idx="1"/>
                <a:endCxn id="19506" idx="5"/>
              </p:cNvCxnSpPr>
              <p:nvPr/>
            </p:nvCxnSpPr>
            <p:spPr bwMode="auto">
              <a:xfrm>
                <a:off x="1283" y="3059"/>
                <a:ext cx="170" cy="17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470" name="Group 1038">
              <a:extLst>
                <a:ext uri="{FF2B5EF4-FFF2-40B4-BE49-F238E27FC236}">
                  <a16:creationId xmlns:a16="http://schemas.microsoft.com/office/drawing/2014/main" id="{9CF0911D-287E-A04B-9692-2F5E8FBECE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76800" y="3352800"/>
              <a:ext cx="381000" cy="381000"/>
              <a:chOff x="1248" y="3024"/>
              <a:chExt cx="240" cy="240"/>
            </a:xfrm>
          </p:grpSpPr>
          <p:sp>
            <p:nvSpPr>
              <p:cNvPr id="19503" name="Oval 1039">
                <a:extLst>
                  <a:ext uri="{FF2B5EF4-FFF2-40B4-BE49-F238E27FC236}">
                    <a16:creationId xmlns:a16="http://schemas.microsoft.com/office/drawing/2014/main" id="{97289DE1-F874-B64D-B2AD-6DEF310FB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024"/>
                <a:ext cx="240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cxnSp>
            <p:nvCxnSpPr>
              <p:cNvPr id="19504" name="AutoShape 1040">
                <a:extLst>
                  <a:ext uri="{FF2B5EF4-FFF2-40B4-BE49-F238E27FC236}">
                    <a16:creationId xmlns:a16="http://schemas.microsoft.com/office/drawing/2014/main" id="{049C4BA9-60BA-8A46-9363-C87E4424BEE3}"/>
                  </a:ext>
                </a:extLst>
              </p:cNvPr>
              <p:cNvCxnSpPr>
                <a:cxnSpLocks noChangeShapeType="1"/>
                <a:stCxn id="19503" idx="7"/>
                <a:endCxn id="19503" idx="3"/>
              </p:cNvCxnSpPr>
              <p:nvPr/>
            </p:nvCxnSpPr>
            <p:spPr bwMode="auto">
              <a:xfrm flipH="1">
                <a:off x="1283" y="3059"/>
                <a:ext cx="170" cy="17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505" name="AutoShape 1041">
                <a:extLst>
                  <a:ext uri="{FF2B5EF4-FFF2-40B4-BE49-F238E27FC236}">
                    <a16:creationId xmlns:a16="http://schemas.microsoft.com/office/drawing/2014/main" id="{7C86B00F-2792-EE41-9DB0-69BB5F5D35E3}"/>
                  </a:ext>
                </a:extLst>
              </p:cNvPr>
              <p:cNvCxnSpPr>
                <a:cxnSpLocks noChangeShapeType="1"/>
                <a:stCxn id="19503" idx="1"/>
                <a:endCxn id="19503" idx="5"/>
              </p:cNvCxnSpPr>
              <p:nvPr/>
            </p:nvCxnSpPr>
            <p:spPr bwMode="auto">
              <a:xfrm>
                <a:off x="1283" y="3059"/>
                <a:ext cx="170" cy="17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471" name="Group 1042">
              <a:extLst>
                <a:ext uri="{FF2B5EF4-FFF2-40B4-BE49-F238E27FC236}">
                  <a16:creationId xmlns:a16="http://schemas.microsoft.com/office/drawing/2014/main" id="{4B2D30BA-5519-894A-AEBA-57869A0D2A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5200" y="3352800"/>
              <a:ext cx="381000" cy="381000"/>
              <a:chOff x="1248" y="3024"/>
              <a:chExt cx="240" cy="240"/>
            </a:xfrm>
          </p:grpSpPr>
          <p:sp>
            <p:nvSpPr>
              <p:cNvPr id="19500" name="Oval 1043">
                <a:extLst>
                  <a:ext uri="{FF2B5EF4-FFF2-40B4-BE49-F238E27FC236}">
                    <a16:creationId xmlns:a16="http://schemas.microsoft.com/office/drawing/2014/main" id="{7B604EF3-48CC-3D48-B815-A324812560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024"/>
                <a:ext cx="240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cxnSp>
            <p:nvCxnSpPr>
              <p:cNvPr id="19501" name="AutoShape 1044">
                <a:extLst>
                  <a:ext uri="{FF2B5EF4-FFF2-40B4-BE49-F238E27FC236}">
                    <a16:creationId xmlns:a16="http://schemas.microsoft.com/office/drawing/2014/main" id="{7D7D89AD-F250-394D-910F-F0221205A3B8}"/>
                  </a:ext>
                </a:extLst>
              </p:cNvPr>
              <p:cNvCxnSpPr>
                <a:cxnSpLocks noChangeShapeType="1"/>
                <a:stCxn id="19500" idx="7"/>
                <a:endCxn id="19500" idx="3"/>
              </p:cNvCxnSpPr>
              <p:nvPr/>
            </p:nvCxnSpPr>
            <p:spPr bwMode="auto">
              <a:xfrm flipH="1">
                <a:off x="1283" y="3059"/>
                <a:ext cx="170" cy="17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502" name="AutoShape 1045">
                <a:extLst>
                  <a:ext uri="{FF2B5EF4-FFF2-40B4-BE49-F238E27FC236}">
                    <a16:creationId xmlns:a16="http://schemas.microsoft.com/office/drawing/2014/main" id="{ED8BC66B-0101-A047-8402-093F9A4717B8}"/>
                  </a:ext>
                </a:extLst>
              </p:cNvPr>
              <p:cNvCxnSpPr>
                <a:cxnSpLocks noChangeShapeType="1"/>
                <a:stCxn id="19500" idx="1"/>
                <a:endCxn id="19500" idx="5"/>
              </p:cNvCxnSpPr>
              <p:nvPr/>
            </p:nvCxnSpPr>
            <p:spPr bwMode="auto">
              <a:xfrm>
                <a:off x="1283" y="3059"/>
                <a:ext cx="170" cy="17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9472" name="Rectangle 1046">
              <a:extLst>
                <a:ext uri="{FF2B5EF4-FFF2-40B4-BE49-F238E27FC236}">
                  <a16:creationId xmlns:a16="http://schemas.microsoft.com/office/drawing/2014/main" id="{747EF786-D8B6-7A4D-BA45-C868E97F3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2600" y="2514600"/>
              <a:ext cx="53340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i="1"/>
                <a:t>…</a:t>
              </a:r>
              <a:endParaRPr lang="en-US" altLang="en-US"/>
            </a:p>
          </p:txBody>
        </p:sp>
        <p:sp>
          <p:nvSpPr>
            <p:cNvPr id="19473" name="Rectangle 1047">
              <a:extLst>
                <a:ext uri="{FF2B5EF4-FFF2-40B4-BE49-F238E27FC236}">
                  <a16:creationId xmlns:a16="http://schemas.microsoft.com/office/drawing/2014/main" id="{5EDC0F65-1B1C-E749-8309-5847DC61A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2600" y="3200400"/>
              <a:ext cx="53340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i="1"/>
                <a:t>…</a:t>
              </a:r>
              <a:endParaRPr lang="en-US" altLang="en-US"/>
            </a:p>
          </p:txBody>
        </p:sp>
        <p:sp>
          <p:nvSpPr>
            <p:cNvPr id="19474" name="Rectangle 1048">
              <a:extLst>
                <a:ext uri="{FF2B5EF4-FFF2-40B4-BE49-F238E27FC236}">
                  <a16:creationId xmlns:a16="http://schemas.microsoft.com/office/drawing/2014/main" id="{83FB5BFE-0338-6348-838E-36C3E3D21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00" y="2514600"/>
              <a:ext cx="60960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i="1"/>
                <a:t>x</a:t>
              </a:r>
              <a:r>
                <a:rPr lang="en-US" altLang="en-US"/>
                <a:t>[</a:t>
              </a:r>
              <a:r>
                <a:rPr lang="en-US" altLang="en-US" i="1"/>
                <a:t>n</a:t>
              </a:r>
              <a:r>
                <a:rPr lang="en-US" altLang="en-US"/>
                <a:t>]</a:t>
              </a:r>
            </a:p>
          </p:txBody>
        </p:sp>
        <p:cxnSp>
          <p:nvCxnSpPr>
            <p:cNvPr id="19475" name="AutoShape 1049">
              <a:extLst>
                <a:ext uri="{FF2B5EF4-FFF2-40B4-BE49-F238E27FC236}">
                  <a16:creationId xmlns:a16="http://schemas.microsoft.com/office/drawing/2014/main" id="{D68BF72C-DDE1-EC41-B77F-9D12392B0A0C}"/>
                </a:ext>
              </a:extLst>
            </p:cNvPr>
            <p:cNvCxnSpPr>
              <a:cxnSpLocks noChangeShapeType="1"/>
              <a:stCxn id="19474" idx="3"/>
              <a:endCxn id="19465" idx="1"/>
            </p:cNvCxnSpPr>
            <p:nvPr/>
          </p:nvCxnSpPr>
          <p:spPr bwMode="auto">
            <a:xfrm>
              <a:off x="1295400" y="2781300"/>
              <a:ext cx="16002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6" name="AutoShape 1050">
              <a:extLst>
                <a:ext uri="{FF2B5EF4-FFF2-40B4-BE49-F238E27FC236}">
                  <a16:creationId xmlns:a16="http://schemas.microsoft.com/office/drawing/2014/main" id="{9CBC8EC7-DC30-6C47-8B02-C93B45C707C2}"/>
                </a:ext>
              </a:extLst>
            </p:cNvPr>
            <p:cNvCxnSpPr>
              <a:cxnSpLocks noChangeShapeType="1"/>
              <a:stCxn id="19465" idx="3"/>
              <a:endCxn id="19466" idx="1"/>
            </p:cNvCxnSpPr>
            <p:nvPr/>
          </p:nvCxnSpPr>
          <p:spPr bwMode="auto">
            <a:xfrm>
              <a:off x="3429000" y="2781300"/>
              <a:ext cx="6858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7" name="AutoShape 1051">
              <a:extLst>
                <a:ext uri="{FF2B5EF4-FFF2-40B4-BE49-F238E27FC236}">
                  <a16:creationId xmlns:a16="http://schemas.microsoft.com/office/drawing/2014/main" id="{6343002A-0EB3-7140-91FE-BAAA36DDD965}"/>
                </a:ext>
              </a:extLst>
            </p:cNvPr>
            <p:cNvCxnSpPr>
              <a:cxnSpLocks noChangeShapeType="1"/>
              <a:stCxn id="19466" idx="3"/>
              <a:endCxn id="19472" idx="1"/>
            </p:cNvCxnSpPr>
            <p:nvPr/>
          </p:nvCxnSpPr>
          <p:spPr bwMode="auto">
            <a:xfrm>
              <a:off x="4648200" y="2781300"/>
              <a:ext cx="9144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8" name="AutoShape 1052">
              <a:extLst>
                <a:ext uri="{FF2B5EF4-FFF2-40B4-BE49-F238E27FC236}">
                  <a16:creationId xmlns:a16="http://schemas.microsoft.com/office/drawing/2014/main" id="{1B0AA2FA-6FE4-314A-B08B-D22FABA257C5}"/>
                </a:ext>
              </a:extLst>
            </p:cNvPr>
            <p:cNvCxnSpPr>
              <a:cxnSpLocks noChangeShapeType="1"/>
              <a:stCxn id="19472" idx="3"/>
              <a:endCxn id="19467" idx="1"/>
            </p:cNvCxnSpPr>
            <p:nvPr/>
          </p:nvCxnSpPr>
          <p:spPr bwMode="auto">
            <a:xfrm>
              <a:off x="6096000" y="2781300"/>
              <a:ext cx="4572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9" name="AutoShape 1053">
              <a:extLst>
                <a:ext uri="{FF2B5EF4-FFF2-40B4-BE49-F238E27FC236}">
                  <a16:creationId xmlns:a16="http://schemas.microsoft.com/office/drawing/2014/main" id="{56054D91-48AC-594F-A6F8-F571D6E96A45}"/>
                </a:ext>
              </a:extLst>
            </p:cNvPr>
            <p:cNvCxnSpPr>
              <a:cxnSpLocks noChangeShapeType="1"/>
              <a:stCxn id="19467" idx="3"/>
              <a:endCxn id="19500" idx="0"/>
            </p:cNvCxnSpPr>
            <p:nvPr/>
          </p:nvCxnSpPr>
          <p:spPr bwMode="auto">
            <a:xfrm>
              <a:off x="7086600" y="2781300"/>
              <a:ext cx="419100" cy="5715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0" name="AutoShape 1054">
              <a:extLst>
                <a:ext uri="{FF2B5EF4-FFF2-40B4-BE49-F238E27FC236}">
                  <a16:creationId xmlns:a16="http://schemas.microsoft.com/office/drawing/2014/main" id="{F56FEA87-3C77-364D-A6A6-5729CD293D3F}"/>
                </a:ext>
              </a:extLst>
            </p:cNvPr>
            <p:cNvCxnSpPr>
              <a:cxnSpLocks noChangeShapeType="1"/>
              <a:stCxn id="19474" idx="3"/>
              <a:endCxn id="19509" idx="0"/>
            </p:cNvCxnSpPr>
            <p:nvPr/>
          </p:nvCxnSpPr>
          <p:spPr bwMode="auto">
            <a:xfrm>
              <a:off x="1295400" y="2781300"/>
              <a:ext cx="1257300" cy="5715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1" name="AutoShape 1055">
              <a:extLst>
                <a:ext uri="{FF2B5EF4-FFF2-40B4-BE49-F238E27FC236}">
                  <a16:creationId xmlns:a16="http://schemas.microsoft.com/office/drawing/2014/main" id="{BE3E0003-A6C9-CC4D-9240-664FC0EBFF81}"/>
                </a:ext>
              </a:extLst>
            </p:cNvPr>
            <p:cNvCxnSpPr>
              <a:cxnSpLocks noChangeShapeType="1"/>
              <a:stCxn id="19465" idx="3"/>
              <a:endCxn id="19506" idx="0"/>
            </p:cNvCxnSpPr>
            <p:nvPr/>
          </p:nvCxnSpPr>
          <p:spPr bwMode="auto">
            <a:xfrm>
              <a:off x="3429000" y="2781300"/>
              <a:ext cx="342900" cy="5715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2" name="AutoShape 1056">
              <a:extLst>
                <a:ext uri="{FF2B5EF4-FFF2-40B4-BE49-F238E27FC236}">
                  <a16:creationId xmlns:a16="http://schemas.microsoft.com/office/drawing/2014/main" id="{9EEEA491-7FB2-A245-9F4E-9D7315B28865}"/>
                </a:ext>
              </a:extLst>
            </p:cNvPr>
            <p:cNvCxnSpPr>
              <a:cxnSpLocks noChangeShapeType="1"/>
              <a:stCxn id="19466" idx="3"/>
              <a:endCxn id="19503" idx="0"/>
            </p:cNvCxnSpPr>
            <p:nvPr/>
          </p:nvCxnSpPr>
          <p:spPr bwMode="auto">
            <a:xfrm>
              <a:off x="4648200" y="2781300"/>
              <a:ext cx="419100" cy="5715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83" name="Oval 1057">
              <a:extLst>
                <a:ext uri="{FF2B5EF4-FFF2-40B4-BE49-F238E27FC236}">
                  <a16:creationId xmlns:a16="http://schemas.microsoft.com/office/drawing/2014/main" id="{E9B68628-D7B4-A540-84C8-B00A980BE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400" y="41148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>
                  <a:latin typeface="Symbol" pitchFamily="2" charset="2"/>
                </a:rPr>
                <a:t>S</a:t>
              </a:r>
              <a:endParaRPr lang="en-US" altLang="en-US"/>
            </a:p>
          </p:txBody>
        </p:sp>
        <p:sp>
          <p:nvSpPr>
            <p:cNvPr id="19484" name="Rectangle 1058">
              <a:extLst>
                <a:ext uri="{FF2B5EF4-FFF2-40B4-BE49-F238E27FC236}">
                  <a16:creationId xmlns:a16="http://schemas.microsoft.com/office/drawing/2014/main" id="{CB232D29-47F3-4F49-B3FF-905C9AC3D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1000" y="4267200"/>
              <a:ext cx="60960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i="1"/>
                <a:t>y</a:t>
              </a:r>
              <a:r>
                <a:rPr lang="en-US" altLang="en-US"/>
                <a:t>[</a:t>
              </a:r>
              <a:r>
                <a:rPr lang="en-US" altLang="en-US" i="1"/>
                <a:t>n</a:t>
              </a:r>
              <a:r>
                <a:rPr lang="en-US" altLang="en-US"/>
                <a:t>]</a:t>
              </a:r>
            </a:p>
          </p:txBody>
        </p:sp>
        <p:cxnSp>
          <p:nvCxnSpPr>
            <p:cNvPr id="19485" name="AutoShape 1059">
              <a:extLst>
                <a:ext uri="{FF2B5EF4-FFF2-40B4-BE49-F238E27FC236}">
                  <a16:creationId xmlns:a16="http://schemas.microsoft.com/office/drawing/2014/main" id="{93B5D1BA-C5BE-5A4F-A03A-74C96DA4594F}"/>
                </a:ext>
              </a:extLst>
            </p:cNvPr>
            <p:cNvCxnSpPr>
              <a:cxnSpLocks noChangeShapeType="1"/>
              <a:stCxn id="19483" idx="4"/>
            </p:cNvCxnSpPr>
            <p:nvPr/>
          </p:nvCxnSpPr>
          <p:spPr bwMode="auto">
            <a:xfrm rot="16200000" flipH="1">
              <a:off x="6362700" y="3009900"/>
              <a:ext cx="76200" cy="35052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6" name="AutoShape 1060">
              <a:extLst>
                <a:ext uri="{FF2B5EF4-FFF2-40B4-BE49-F238E27FC236}">
                  <a16:creationId xmlns:a16="http://schemas.microsoft.com/office/drawing/2014/main" id="{A5261029-BB63-A547-A040-F24F0E1DB3BE}"/>
                </a:ext>
              </a:extLst>
            </p:cNvPr>
            <p:cNvCxnSpPr>
              <a:cxnSpLocks noChangeShapeType="1"/>
              <a:stCxn id="19506" idx="5"/>
              <a:endCxn id="19483" idx="1"/>
            </p:cNvCxnSpPr>
            <p:nvPr/>
          </p:nvCxnSpPr>
          <p:spPr bwMode="auto">
            <a:xfrm>
              <a:off x="3906838" y="3678238"/>
              <a:ext cx="525462" cy="5254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7" name="AutoShape 1061">
              <a:extLst>
                <a:ext uri="{FF2B5EF4-FFF2-40B4-BE49-F238E27FC236}">
                  <a16:creationId xmlns:a16="http://schemas.microsoft.com/office/drawing/2014/main" id="{989DACCF-DD45-544F-BFA9-35266E99053C}"/>
                </a:ext>
              </a:extLst>
            </p:cNvPr>
            <p:cNvCxnSpPr>
              <a:cxnSpLocks noChangeShapeType="1"/>
              <a:stCxn id="19509" idx="5"/>
              <a:endCxn id="19483" idx="2"/>
            </p:cNvCxnSpPr>
            <p:nvPr/>
          </p:nvCxnSpPr>
          <p:spPr bwMode="auto">
            <a:xfrm>
              <a:off x="2687638" y="3678238"/>
              <a:ext cx="1655762" cy="7413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8" name="AutoShape 1062">
              <a:extLst>
                <a:ext uri="{FF2B5EF4-FFF2-40B4-BE49-F238E27FC236}">
                  <a16:creationId xmlns:a16="http://schemas.microsoft.com/office/drawing/2014/main" id="{AE77F0DB-8188-324A-95D3-23F8C0D439B3}"/>
                </a:ext>
              </a:extLst>
            </p:cNvPr>
            <p:cNvCxnSpPr>
              <a:cxnSpLocks noChangeShapeType="1"/>
              <a:stCxn id="19503" idx="4"/>
              <a:endCxn id="19483" idx="7"/>
            </p:cNvCxnSpPr>
            <p:nvPr/>
          </p:nvCxnSpPr>
          <p:spPr bwMode="auto">
            <a:xfrm flipH="1">
              <a:off x="4864100" y="3733800"/>
              <a:ext cx="203200" cy="4699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9" name="AutoShape 1063">
              <a:extLst>
                <a:ext uri="{FF2B5EF4-FFF2-40B4-BE49-F238E27FC236}">
                  <a16:creationId xmlns:a16="http://schemas.microsoft.com/office/drawing/2014/main" id="{613B207C-72C0-1B4F-A94A-EB3E45FDFB86}"/>
                </a:ext>
              </a:extLst>
            </p:cNvPr>
            <p:cNvCxnSpPr>
              <a:cxnSpLocks noChangeShapeType="1"/>
              <a:stCxn id="19500" idx="3"/>
              <a:endCxn id="19483" idx="6"/>
            </p:cNvCxnSpPr>
            <p:nvPr/>
          </p:nvCxnSpPr>
          <p:spPr bwMode="auto">
            <a:xfrm flipH="1">
              <a:off x="4953000" y="3678238"/>
              <a:ext cx="2417763" cy="7413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90" name="Rectangle 1064">
              <a:extLst>
                <a:ext uri="{FF2B5EF4-FFF2-40B4-BE49-F238E27FC236}">
                  <a16:creationId xmlns:a16="http://schemas.microsoft.com/office/drawing/2014/main" id="{F88959AB-9C1F-EF46-9E2D-EB944F143E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0200" y="3352800"/>
              <a:ext cx="5334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 i="1"/>
                <a:t>h</a:t>
              </a:r>
              <a:r>
                <a:rPr lang="en-US" altLang="en-US" sz="2000"/>
                <a:t>[0]</a:t>
              </a:r>
            </a:p>
          </p:txBody>
        </p:sp>
        <p:sp>
          <p:nvSpPr>
            <p:cNvPr id="19491" name="Rectangle 1065">
              <a:extLst>
                <a:ext uri="{FF2B5EF4-FFF2-40B4-BE49-F238E27FC236}">
                  <a16:creationId xmlns:a16="http://schemas.microsoft.com/office/drawing/2014/main" id="{35427BD3-ED09-3C40-8B2F-EA96F435E4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9400" y="3352800"/>
              <a:ext cx="5334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 i="1"/>
                <a:t>h</a:t>
              </a:r>
              <a:r>
                <a:rPr lang="en-US" altLang="en-US" sz="2000"/>
                <a:t>[1]</a:t>
              </a:r>
            </a:p>
          </p:txBody>
        </p:sp>
        <p:sp>
          <p:nvSpPr>
            <p:cNvPr id="19492" name="Rectangle 1066">
              <a:extLst>
                <a:ext uri="{FF2B5EF4-FFF2-40B4-BE49-F238E27FC236}">
                  <a16:creationId xmlns:a16="http://schemas.microsoft.com/office/drawing/2014/main" id="{C4E0DDC2-FB72-8D42-846B-23B07FE26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3352800"/>
              <a:ext cx="5334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 i="1"/>
                <a:t>h</a:t>
              </a:r>
              <a:r>
                <a:rPr lang="en-US" altLang="en-US" sz="2000"/>
                <a:t>[2]</a:t>
              </a:r>
            </a:p>
          </p:txBody>
        </p:sp>
        <p:sp>
          <p:nvSpPr>
            <p:cNvPr id="19493" name="Rectangle 1067">
              <a:extLst>
                <a:ext uri="{FF2B5EF4-FFF2-40B4-BE49-F238E27FC236}">
                  <a16:creationId xmlns:a16="http://schemas.microsoft.com/office/drawing/2014/main" id="{448F0972-D5D1-494A-AD11-01C81562A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4600" y="3352800"/>
              <a:ext cx="6858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 i="1"/>
                <a:t>h</a:t>
              </a:r>
              <a:r>
                <a:rPr lang="en-US" altLang="en-US" sz="2000"/>
                <a:t>[</a:t>
              </a:r>
              <a:r>
                <a:rPr lang="en-US" altLang="en-US" sz="2000" i="1"/>
                <a:t>M</a:t>
              </a:r>
              <a:r>
                <a:rPr lang="en-US" altLang="en-US" sz="2000"/>
                <a:t>-1]</a:t>
              </a:r>
            </a:p>
          </p:txBody>
        </p:sp>
        <p:cxnSp>
          <p:nvCxnSpPr>
            <p:cNvPr id="19494" name="AutoShape 1068">
              <a:extLst>
                <a:ext uri="{FF2B5EF4-FFF2-40B4-BE49-F238E27FC236}">
                  <a16:creationId xmlns:a16="http://schemas.microsoft.com/office/drawing/2014/main" id="{F838D2FF-3E16-754B-B378-559D2A9D0D9C}"/>
                </a:ext>
              </a:extLst>
            </p:cNvPr>
            <p:cNvCxnSpPr>
              <a:cxnSpLocks noChangeShapeType="1"/>
              <a:stCxn id="19490" idx="3"/>
              <a:endCxn id="19509" idx="2"/>
            </p:cNvCxnSpPr>
            <p:nvPr/>
          </p:nvCxnSpPr>
          <p:spPr bwMode="auto">
            <a:xfrm>
              <a:off x="2133600" y="3543300"/>
              <a:ext cx="2286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" name="AutoShape 1069">
              <a:extLst>
                <a:ext uri="{FF2B5EF4-FFF2-40B4-BE49-F238E27FC236}">
                  <a16:creationId xmlns:a16="http://schemas.microsoft.com/office/drawing/2014/main" id="{BDF37932-5F10-564F-8D44-A90E5FEC4952}"/>
                </a:ext>
              </a:extLst>
            </p:cNvPr>
            <p:cNvCxnSpPr>
              <a:cxnSpLocks noChangeShapeType="1"/>
              <a:stCxn id="19491" idx="3"/>
              <a:endCxn id="19506" idx="2"/>
            </p:cNvCxnSpPr>
            <p:nvPr/>
          </p:nvCxnSpPr>
          <p:spPr bwMode="auto">
            <a:xfrm>
              <a:off x="3352800" y="3543300"/>
              <a:ext cx="2286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6" name="AutoShape 1070">
              <a:extLst>
                <a:ext uri="{FF2B5EF4-FFF2-40B4-BE49-F238E27FC236}">
                  <a16:creationId xmlns:a16="http://schemas.microsoft.com/office/drawing/2014/main" id="{146EAA2E-BDBB-334C-B62D-56BEF881494A}"/>
                </a:ext>
              </a:extLst>
            </p:cNvPr>
            <p:cNvCxnSpPr>
              <a:cxnSpLocks noChangeShapeType="1"/>
              <a:stCxn id="19492" idx="3"/>
              <a:endCxn id="19503" idx="2"/>
            </p:cNvCxnSpPr>
            <p:nvPr/>
          </p:nvCxnSpPr>
          <p:spPr bwMode="auto">
            <a:xfrm>
              <a:off x="4648200" y="3543300"/>
              <a:ext cx="2286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97" name="Rectangle 1072">
              <a:extLst>
                <a:ext uri="{FF2B5EF4-FFF2-40B4-BE49-F238E27FC236}">
                  <a16:creationId xmlns:a16="http://schemas.microsoft.com/office/drawing/2014/main" id="{9D9D0F0A-6DAB-BC40-A72D-DE0285AAE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000" y="2057400"/>
              <a:ext cx="6400800" cy="3048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9498" name="Rectangle 1077">
              <a:extLst>
                <a:ext uri="{FF2B5EF4-FFF2-40B4-BE49-F238E27FC236}">
                  <a16:creationId xmlns:a16="http://schemas.microsoft.com/office/drawing/2014/main" id="{D46EDADA-5975-D94E-A47A-60EA7A131C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5200" y="1981200"/>
              <a:ext cx="60960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i="1"/>
                <a:t>x</a:t>
              </a:r>
              <a:r>
                <a:rPr lang="en-US" altLang="en-US"/>
                <a:t>[</a:t>
              </a:r>
              <a:r>
                <a:rPr lang="en-US" altLang="en-US" i="1"/>
                <a:t>n</a:t>
              </a:r>
              <a:r>
                <a:rPr lang="en-US" altLang="en-US"/>
                <a:t>-1]</a:t>
              </a:r>
            </a:p>
          </p:txBody>
        </p:sp>
        <p:cxnSp>
          <p:nvCxnSpPr>
            <p:cNvPr id="19499" name="AutoShape 1084">
              <a:extLst>
                <a:ext uri="{FF2B5EF4-FFF2-40B4-BE49-F238E27FC236}">
                  <a16:creationId xmlns:a16="http://schemas.microsoft.com/office/drawing/2014/main" id="{C09ECEF3-875A-894A-8D8A-3A5BB2A43F6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086600" y="3552825"/>
              <a:ext cx="2286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5" name="Rectangle 1074">
            <a:extLst>
              <a:ext uri="{FF2B5EF4-FFF2-40B4-BE49-F238E27FC236}">
                <a16:creationId xmlns:a16="http://schemas.microsoft.com/office/drawing/2014/main" id="{FFBF1305-355C-6E44-ADF0-7495CDB25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40288"/>
            <a:ext cx="8458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Impulse response </a:t>
            </a:r>
            <a:r>
              <a:rPr lang="en-US" altLang="en-US" sz="2800" i="1"/>
              <a:t>h</a:t>
            </a:r>
            <a:r>
              <a:rPr lang="en-US" altLang="en-US" sz="2800"/>
              <a:t>[</a:t>
            </a:r>
            <a:r>
              <a:rPr lang="en-US" altLang="en-US" sz="2800" i="1"/>
              <a:t>n</a:t>
            </a:r>
            <a:r>
              <a:rPr lang="en-US" altLang="en-US" sz="2800"/>
              <a:t>] </a:t>
            </a:r>
            <a:r>
              <a:rPr lang="en-US" altLang="en-US" sz="2800" b="1">
                <a:solidFill>
                  <a:srgbClr val="CC00CC"/>
                </a:solidFill>
              </a:rPr>
              <a:t>has finite extent </a:t>
            </a:r>
            <a:r>
              <a:rPr lang="en-US" altLang="en-US" sz="2800" i="1"/>
              <a:t>n </a:t>
            </a:r>
            <a:r>
              <a:rPr lang="en-US" altLang="en-US" sz="2800"/>
              <a:t>= 0,…,</a:t>
            </a:r>
            <a:r>
              <a:rPr lang="en-US" altLang="en-US" sz="2800" i="1"/>
              <a:t> M</a:t>
            </a:r>
            <a:r>
              <a:rPr lang="en-US" altLang="en-US" sz="2800"/>
              <a:t>-1</a:t>
            </a:r>
          </a:p>
        </p:txBody>
      </p:sp>
      <p:graphicFrame>
        <p:nvGraphicFramePr>
          <p:cNvPr id="56" name="Object 1026">
            <a:extLst>
              <a:ext uri="{FF2B5EF4-FFF2-40B4-BE49-F238E27FC236}">
                <a16:creationId xmlns:a16="http://schemas.microsoft.com/office/drawing/2014/main" id="{1C49846E-AB2C-6044-BECF-D6F5BE4EEB7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28688" y="5902325"/>
          <a:ext cx="2957512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85900" imgH="469900" progId="Equation.3">
                  <p:embed/>
                </p:oleObj>
              </mc:Choice>
              <mc:Fallback>
                <p:oleObj name="Equation" r:id="rId4" imgW="1485900" imgH="46990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5902325"/>
                        <a:ext cx="2957512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95" grpId="0" animBg="1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Number Placeholder 5">
            <a:extLst>
              <a:ext uri="{FF2B5EF4-FFF2-40B4-BE49-F238E27FC236}">
                <a16:creationId xmlns:a16="http://schemas.microsoft.com/office/drawing/2014/main" id="{82F27E7E-FFEA-B24B-B374-CA8561BFA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B215E332-B3A5-044C-8C37-D1E4508A8562}" type="slidenum">
              <a:rPr lang="en-US" altLang="en-US" sz="1400"/>
              <a:pPr/>
              <a:t>6</a:t>
            </a:fld>
            <a:endParaRPr lang="en-US" altLang="en-US" sz="1400"/>
          </a:p>
        </p:txBody>
      </p:sp>
      <p:sp>
        <p:nvSpPr>
          <p:cNvPr id="20482" name="Rectangle 7">
            <a:extLst>
              <a:ext uri="{FF2B5EF4-FFF2-40B4-BE49-F238E27FC236}">
                <a16:creationId xmlns:a16="http://schemas.microsoft.com/office/drawing/2014/main" id="{D6F4D055-48FB-314F-ADF3-5DA41EAB91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1143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Discrete-time Convolution Derivation</a:t>
            </a:r>
          </a:p>
        </p:txBody>
      </p:sp>
      <p:sp>
        <p:nvSpPr>
          <p:cNvPr id="20483" name="Rectangle 8">
            <a:extLst>
              <a:ext uri="{FF2B5EF4-FFF2-40B4-BE49-F238E27FC236}">
                <a16:creationId xmlns:a16="http://schemas.microsoft.com/office/drawing/2014/main" id="{277823AE-39BA-E145-AA49-AB695148EF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5257800" cy="609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Output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y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[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n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] </a:t>
            </a:r>
            <a:r>
              <a:rPr lang="en-US" altLang="en-US">
                <a:ea typeface="ＭＳ Ｐゴシック" panose="020B0600070205080204" pitchFamily="34" charset="-128"/>
              </a:rPr>
              <a:t>for input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[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n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]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0484" name="Text Box 33">
            <a:extLst>
              <a:ext uri="{FF2B5EF4-FFF2-40B4-BE49-F238E27FC236}">
                <a16:creationId xmlns:a16="http://schemas.microsoft.com/office/drawing/2014/main" id="{BF116CB3-7F81-FD43-A546-A438452247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5257800"/>
            <a:ext cx="3886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en-US" i="1"/>
              <a:t>y</a:t>
            </a:r>
            <a:r>
              <a:rPr lang="en-US" altLang="en-US"/>
              <a:t>[</a:t>
            </a:r>
            <a:r>
              <a:rPr lang="en-US" altLang="en-US" i="1"/>
              <a:t>n</a:t>
            </a:r>
            <a:r>
              <a:rPr lang="en-US" altLang="en-US"/>
              <a:t>] = </a:t>
            </a:r>
            <a:r>
              <a:rPr lang="en-US" altLang="en-US" i="1"/>
              <a:t>h</a:t>
            </a:r>
            <a:r>
              <a:rPr lang="en-US" altLang="en-US"/>
              <a:t>[0] </a:t>
            </a:r>
            <a:r>
              <a:rPr lang="en-US" altLang="en-US" i="1"/>
              <a:t>x</a:t>
            </a:r>
            <a:r>
              <a:rPr lang="en-US" altLang="en-US"/>
              <a:t>[</a:t>
            </a:r>
            <a:r>
              <a:rPr lang="en-US" altLang="en-US" i="1"/>
              <a:t>n</a:t>
            </a:r>
            <a:r>
              <a:rPr lang="en-US" altLang="en-US"/>
              <a:t>] + </a:t>
            </a:r>
            <a:r>
              <a:rPr lang="en-US" altLang="en-US" i="1"/>
              <a:t>h</a:t>
            </a:r>
            <a:r>
              <a:rPr lang="en-US" altLang="en-US"/>
              <a:t>[1] </a:t>
            </a:r>
            <a:r>
              <a:rPr lang="en-US" altLang="en-US" i="1"/>
              <a:t>x</a:t>
            </a:r>
            <a:r>
              <a:rPr lang="en-US" altLang="en-US"/>
              <a:t>[</a:t>
            </a:r>
            <a:r>
              <a:rPr lang="en-US" altLang="en-US" i="1"/>
              <a:t>n</a:t>
            </a:r>
            <a:r>
              <a:rPr lang="en-US" altLang="en-US"/>
              <a:t>-1]</a:t>
            </a:r>
          </a:p>
          <a:p>
            <a:pPr algn="l">
              <a:spcBef>
                <a:spcPct val="50000"/>
              </a:spcBef>
            </a:pPr>
            <a:r>
              <a:rPr lang="en-US" altLang="en-US"/>
              <a:t>       = ( </a:t>
            </a:r>
            <a:r>
              <a:rPr lang="en-US" altLang="en-US" i="1"/>
              <a:t>x</a:t>
            </a:r>
            <a:r>
              <a:rPr lang="en-US" altLang="en-US"/>
              <a:t>[</a:t>
            </a:r>
            <a:r>
              <a:rPr lang="en-US" altLang="en-US" i="1"/>
              <a:t>n</a:t>
            </a:r>
            <a:r>
              <a:rPr lang="en-US" altLang="en-US"/>
              <a:t>] + </a:t>
            </a:r>
            <a:r>
              <a:rPr lang="en-US" altLang="en-US" i="1"/>
              <a:t>x</a:t>
            </a:r>
            <a:r>
              <a:rPr lang="en-US" altLang="en-US"/>
              <a:t>[</a:t>
            </a:r>
            <a:r>
              <a:rPr lang="en-US" altLang="en-US" i="1"/>
              <a:t>n</a:t>
            </a:r>
            <a:r>
              <a:rPr lang="en-US" altLang="en-US"/>
              <a:t>-1] ) / 2</a:t>
            </a:r>
          </a:p>
        </p:txBody>
      </p:sp>
      <p:grpSp>
        <p:nvGrpSpPr>
          <p:cNvPr id="20485" name="Group 55">
            <a:extLst>
              <a:ext uri="{FF2B5EF4-FFF2-40B4-BE49-F238E27FC236}">
                <a16:creationId xmlns:a16="http://schemas.microsoft.com/office/drawing/2014/main" id="{550EA449-6F8B-8746-A523-01ABC7B93AAA}"/>
              </a:ext>
            </a:extLst>
          </p:cNvPr>
          <p:cNvGrpSpPr>
            <a:grpSpLocks/>
          </p:cNvGrpSpPr>
          <p:nvPr/>
        </p:nvGrpSpPr>
        <p:grpSpPr bwMode="auto">
          <a:xfrm>
            <a:off x="423863" y="4905375"/>
            <a:ext cx="3309937" cy="1876425"/>
            <a:chOff x="288" y="3033"/>
            <a:chExt cx="2085" cy="1182"/>
          </a:xfrm>
        </p:grpSpPr>
        <p:sp>
          <p:nvSpPr>
            <p:cNvPr id="20497" name="Line 9">
              <a:extLst>
                <a:ext uri="{FF2B5EF4-FFF2-40B4-BE49-F238E27FC236}">
                  <a16:creationId xmlns:a16="http://schemas.microsoft.com/office/drawing/2014/main" id="{7F62464F-4A17-EC4B-A097-F469FBA3A8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" y="3945"/>
              <a:ext cx="1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8" name="Line 10">
              <a:extLst>
                <a:ext uri="{FF2B5EF4-FFF2-40B4-BE49-F238E27FC236}">
                  <a16:creationId xmlns:a16="http://schemas.microsoft.com/office/drawing/2014/main" id="{880E6D31-F714-594C-8A4E-669982E2E2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" y="3321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9" name="Oval 12">
              <a:extLst>
                <a:ext uri="{FF2B5EF4-FFF2-40B4-BE49-F238E27FC236}">
                  <a16:creationId xmlns:a16="http://schemas.microsoft.com/office/drawing/2014/main" id="{5A264F8C-A266-1042-901A-0E1ADA4D3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" y="3561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500" name="Line 14">
              <a:extLst>
                <a:ext uri="{FF2B5EF4-FFF2-40B4-BE49-F238E27FC236}">
                  <a16:creationId xmlns:a16="http://schemas.microsoft.com/office/drawing/2014/main" id="{100CEE1B-7D7F-5243-97EF-AC28CDE54D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" y="3657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1" name="Line 16">
              <a:extLst>
                <a:ext uri="{FF2B5EF4-FFF2-40B4-BE49-F238E27FC236}">
                  <a16:creationId xmlns:a16="http://schemas.microsoft.com/office/drawing/2014/main" id="{5C57944E-B647-6D45-A7B7-69EA858886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3" y="3657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2" name="Oval 17">
              <a:extLst>
                <a:ext uri="{FF2B5EF4-FFF2-40B4-BE49-F238E27FC236}">
                  <a16:creationId xmlns:a16="http://schemas.microsoft.com/office/drawing/2014/main" id="{30119116-9518-3C47-A339-88DD499FD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" y="3561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503" name="Text Box 26">
              <a:extLst>
                <a:ext uri="{FF2B5EF4-FFF2-40B4-BE49-F238E27FC236}">
                  <a16:creationId xmlns:a16="http://schemas.microsoft.com/office/drawing/2014/main" id="{F0A1B36D-F0EF-8A48-BAF6-ECB3D5C1FE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37" y="3801"/>
              <a:ext cx="33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i="1"/>
                <a:t>n</a:t>
              </a:r>
            </a:p>
          </p:txBody>
        </p:sp>
        <p:sp>
          <p:nvSpPr>
            <p:cNvPr id="20504" name="Oval 28">
              <a:extLst>
                <a:ext uri="{FF2B5EF4-FFF2-40B4-BE49-F238E27FC236}">
                  <a16:creationId xmlns:a16="http://schemas.microsoft.com/office/drawing/2014/main" id="{4E4A55D2-48D4-A243-A5C0-D1C6549A3C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9" y="3897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505" name="Oval 29">
              <a:extLst>
                <a:ext uri="{FF2B5EF4-FFF2-40B4-BE49-F238E27FC236}">
                  <a16:creationId xmlns:a16="http://schemas.microsoft.com/office/drawing/2014/main" id="{22E397CE-1AFD-1848-9E3D-7DFF09FFF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3" y="3897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506" name="Text Box 31">
              <a:extLst>
                <a:ext uri="{FF2B5EF4-FFF2-40B4-BE49-F238E27FC236}">
                  <a16:creationId xmlns:a16="http://schemas.microsoft.com/office/drawing/2014/main" id="{2E941713-CE7A-8347-8AB1-888596B3F4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" y="3033"/>
              <a:ext cx="4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i="1"/>
                <a:t>h</a:t>
              </a:r>
              <a:r>
                <a:rPr lang="en-US" altLang="en-US"/>
                <a:t>[</a:t>
              </a:r>
              <a:r>
                <a:rPr lang="en-US" altLang="en-US" i="1"/>
                <a:t>n</a:t>
              </a:r>
              <a:r>
                <a:rPr lang="en-US" altLang="en-US"/>
                <a:t>]</a:t>
              </a:r>
            </a:p>
          </p:txBody>
        </p:sp>
        <p:graphicFrame>
          <p:nvGraphicFramePr>
            <p:cNvPr id="20507" name="Object 32">
              <a:extLst>
                <a:ext uri="{FF2B5EF4-FFF2-40B4-BE49-F238E27FC236}">
                  <a16:creationId xmlns:a16="http://schemas.microsoft.com/office/drawing/2014/main" id="{84F6FA39-E634-5E4B-920D-99C59E82208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8" y="3417"/>
            <a:ext cx="165" cy="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628900" imgH="5854700" progId="Equation.3">
                    <p:embed/>
                  </p:oleObj>
                </mc:Choice>
                <mc:Fallback>
                  <p:oleObj name="Equation" r:id="rId2" imgW="2628900" imgH="5854700" progId="Equation.3">
                    <p:embed/>
                    <p:pic>
                      <p:nvPicPr>
                        <p:cNvPr id="0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" y="3417"/>
                          <a:ext cx="165" cy="3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08" name="Text Box 34">
              <a:extLst>
                <a:ext uri="{FF2B5EF4-FFF2-40B4-BE49-F238E27FC236}">
                  <a16:creationId xmlns:a16="http://schemas.microsoft.com/office/drawing/2014/main" id="{A782D608-FCBB-6E4B-A71F-3E18897330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3" y="3061"/>
              <a:ext cx="12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1800" i="1"/>
                <a:t>Averaging filter impulse response</a:t>
              </a:r>
            </a:p>
          </p:txBody>
        </p:sp>
        <p:sp>
          <p:nvSpPr>
            <p:cNvPr id="20509" name="Text Box 39">
              <a:extLst>
                <a:ext uri="{FF2B5EF4-FFF2-40B4-BE49-F238E27FC236}">
                  <a16:creationId xmlns:a16="http://schemas.microsoft.com/office/drawing/2014/main" id="{523B9B00-49A6-7C45-B978-9CF8E41A10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3" y="398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0</a:t>
              </a:r>
            </a:p>
          </p:txBody>
        </p:sp>
        <p:sp>
          <p:nvSpPr>
            <p:cNvPr id="20510" name="Text Box 40">
              <a:extLst>
                <a:ext uri="{FF2B5EF4-FFF2-40B4-BE49-F238E27FC236}">
                  <a16:creationId xmlns:a16="http://schemas.microsoft.com/office/drawing/2014/main" id="{11813F7B-D590-4947-B344-EA254F5875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7" y="398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1</a:t>
              </a:r>
            </a:p>
          </p:txBody>
        </p:sp>
        <p:sp>
          <p:nvSpPr>
            <p:cNvPr id="20511" name="Text Box 41">
              <a:extLst>
                <a:ext uri="{FF2B5EF4-FFF2-40B4-BE49-F238E27FC236}">
                  <a16:creationId xmlns:a16="http://schemas.microsoft.com/office/drawing/2014/main" id="{92D55A4F-2005-4E4D-80E3-4CCA2993BA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21" y="398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2</a:t>
              </a:r>
            </a:p>
          </p:txBody>
        </p:sp>
        <p:sp>
          <p:nvSpPr>
            <p:cNvPr id="20512" name="Text Box 42">
              <a:extLst>
                <a:ext uri="{FF2B5EF4-FFF2-40B4-BE49-F238E27FC236}">
                  <a16:creationId xmlns:a16="http://schemas.microsoft.com/office/drawing/2014/main" id="{7C39A6B4-E91B-544C-BBFF-93983432A6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5" y="398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3</a:t>
              </a:r>
            </a:p>
          </p:txBody>
        </p:sp>
      </p:grpSp>
      <p:graphicFrame>
        <p:nvGraphicFramePr>
          <p:cNvPr id="20486" name="Object 44">
            <a:extLst>
              <a:ext uri="{FF2B5EF4-FFF2-40B4-BE49-F238E27FC236}">
                <a16:creationId xmlns:a16="http://schemas.microsoft.com/office/drawing/2014/main" id="{3D613823-FEB8-814A-BFBE-1047ACE13CA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67400" y="1524000"/>
          <a:ext cx="1600200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900900" imgH="4978400" progId="Equation.3">
                  <p:embed/>
                </p:oleObj>
              </mc:Choice>
              <mc:Fallback>
                <p:oleObj name="Equation" r:id="rId4" imgW="19900900" imgH="497840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1524000"/>
                        <a:ext cx="1600200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7" name="Object 45">
            <a:extLst>
              <a:ext uri="{FF2B5EF4-FFF2-40B4-BE49-F238E27FC236}">
                <a16:creationId xmlns:a16="http://schemas.microsoft.com/office/drawing/2014/main" id="{9EF5ECEF-BD71-304C-B1FC-5013B27BFD6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70575" y="2081213"/>
          <a:ext cx="3044825" cy="81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9204900" imgH="10528300" progId="Equation.3">
                  <p:embed/>
                </p:oleObj>
              </mc:Choice>
              <mc:Fallback>
                <p:oleObj name="Equation" r:id="rId6" imgW="39204900" imgH="105283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0575" y="2081213"/>
                        <a:ext cx="3044825" cy="814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8" name="Object 46">
            <a:extLst>
              <a:ext uri="{FF2B5EF4-FFF2-40B4-BE49-F238E27FC236}">
                <a16:creationId xmlns:a16="http://schemas.microsoft.com/office/drawing/2014/main" id="{3641755D-F1BE-2F4F-9829-3B33EBD3B44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67400" y="2836863"/>
          <a:ext cx="3124200" cy="82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7744400" imgH="9944100" progId="Equation.3">
                  <p:embed/>
                </p:oleObj>
              </mc:Choice>
              <mc:Fallback>
                <p:oleObj name="Equation" r:id="rId8" imgW="37744400" imgH="994410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836863"/>
                        <a:ext cx="3124200" cy="820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9" name="Object 47">
            <a:extLst>
              <a:ext uri="{FF2B5EF4-FFF2-40B4-BE49-F238E27FC236}">
                <a16:creationId xmlns:a16="http://schemas.microsoft.com/office/drawing/2014/main" id="{13F1EAFD-4EEE-CC42-BB5A-171DC16ECFF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67400" y="3581400"/>
          <a:ext cx="26670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3058100" imgH="9944100" progId="Equation.3">
                  <p:embed/>
                </p:oleObj>
              </mc:Choice>
              <mc:Fallback>
                <p:oleObj name="Equation" r:id="rId10" imgW="33058100" imgH="994410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3581400"/>
                        <a:ext cx="26670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0" name="AutoShape 52">
            <a:extLst>
              <a:ext uri="{FF2B5EF4-FFF2-40B4-BE49-F238E27FC236}">
                <a16:creationId xmlns:a16="http://schemas.microsoft.com/office/drawing/2014/main" id="{77D8AC39-8A25-2840-92D3-B5C1369013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5638800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graphicFrame>
        <p:nvGraphicFramePr>
          <p:cNvPr id="20491" name="Object 54">
            <a:extLst>
              <a:ext uri="{FF2B5EF4-FFF2-40B4-BE49-F238E27FC236}">
                <a16:creationId xmlns:a16="http://schemas.microsoft.com/office/drawing/2014/main" id="{E15EE2C4-336E-4843-A03F-2E011DC0486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89625" y="4267200"/>
          <a:ext cx="264477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33058100" imgH="9944100" progId="Equation.3">
                  <p:embed/>
                </p:oleObj>
              </mc:Choice>
              <mc:Fallback>
                <p:oleObj name="Equation" r:id="rId12" imgW="33058100" imgH="9944100" progId="Equation.3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9625" y="4267200"/>
                        <a:ext cx="2644775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2" name="Text Box 56">
            <a:extLst>
              <a:ext uri="{FF2B5EF4-FFF2-40B4-BE49-F238E27FC236}">
                <a16:creationId xmlns:a16="http://schemas.microsoft.com/office/drawing/2014/main" id="{3E1169FD-19D5-0742-8DAD-CFB633855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76200"/>
            <a:ext cx="220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i="1"/>
              <a:t>Review</a:t>
            </a:r>
          </a:p>
        </p:txBody>
      </p:sp>
      <p:sp>
        <p:nvSpPr>
          <p:cNvPr id="30" name="Rectangle 8">
            <a:extLst>
              <a:ext uri="{FF2B5EF4-FFF2-40B4-BE49-F238E27FC236}">
                <a16:creationId xmlns:a16="http://schemas.microsoft.com/office/drawing/2014/main" id="{B3C9E690-88D9-C141-A70F-BBF8FDE210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057400"/>
            <a:ext cx="5257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Any signal can be decomposed</a:t>
            </a:r>
            <a:br>
              <a:rPr lang="en-US" altLang="en-US" sz="2800" b="1">
                <a:solidFill>
                  <a:srgbClr val="CC00CC"/>
                </a:solidFill>
              </a:rPr>
            </a:br>
            <a:r>
              <a:rPr lang="en-US" altLang="en-US" sz="2800" b="1">
                <a:solidFill>
                  <a:srgbClr val="CC00CC"/>
                </a:solidFill>
              </a:rPr>
              <a:t>into sum of discrete impulses</a:t>
            </a:r>
          </a:p>
        </p:txBody>
      </p:sp>
      <p:sp>
        <p:nvSpPr>
          <p:cNvPr id="31" name="Rectangle 8">
            <a:extLst>
              <a:ext uri="{FF2B5EF4-FFF2-40B4-BE49-F238E27FC236}">
                <a16:creationId xmlns:a16="http://schemas.microsoft.com/office/drawing/2014/main" id="{ACD9B70D-008A-EC48-9AEF-D9BEC04F09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71800"/>
            <a:ext cx="5257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Apply linearity properties</a:t>
            </a:r>
          </a:p>
        </p:txBody>
      </p:sp>
      <p:sp>
        <p:nvSpPr>
          <p:cNvPr id="32" name="Rectangle 8">
            <a:extLst>
              <a:ext uri="{FF2B5EF4-FFF2-40B4-BE49-F238E27FC236}">
                <a16:creationId xmlns:a16="http://schemas.microsoft.com/office/drawing/2014/main" id="{5AA193D4-D858-7547-89F6-87C2924B0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670300"/>
            <a:ext cx="52578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Apply shift-invariance</a:t>
            </a:r>
          </a:p>
        </p:txBody>
      </p:sp>
      <p:sp>
        <p:nvSpPr>
          <p:cNvPr id="33" name="Rectangle 8">
            <a:extLst>
              <a:ext uri="{FF2B5EF4-FFF2-40B4-BE49-F238E27FC236}">
                <a16:creationId xmlns:a16="http://schemas.microsoft.com/office/drawing/2014/main" id="{A323ED25-BB36-C448-9851-B717A232EE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343400"/>
            <a:ext cx="5257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Apply change of variables</a:t>
            </a:r>
          </a:p>
          <a:p>
            <a:pPr lvl="1" algn="l">
              <a:spcBef>
                <a:spcPct val="20000"/>
              </a:spcBef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90" grpId="0" animBg="1"/>
      <p:bldP spid="30" grpId="0"/>
      <p:bldP spid="31" grpId="0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5">
            <a:extLst>
              <a:ext uri="{FF2B5EF4-FFF2-40B4-BE49-F238E27FC236}">
                <a16:creationId xmlns:a16="http://schemas.microsoft.com/office/drawing/2014/main" id="{31CF0D4A-8C86-4D41-8FD2-AC82985B4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5C259877-2247-2E44-BCF4-66C7D594730D}" type="slidenum">
              <a:rPr lang="en-US" altLang="en-US" sz="1400"/>
              <a:pPr/>
              <a:t>7</a:t>
            </a:fld>
            <a:endParaRPr lang="en-US" altLang="en-US" sz="14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69EC733-9103-6D4F-B0DF-A4D8F2F733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Convolution Comparison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865C630D-6226-6A49-A847-0B554E2A3B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82000" cy="1676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Continuous-time convolution of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h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</a:t>
            </a:r>
            <a:endParaRPr lang="en-US" altLang="en-US" b="0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spcBef>
                <a:spcPct val="40000"/>
              </a:spcBef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For each </a:t>
            </a:r>
            <a:r>
              <a:rPr lang="en-US" altLang="en-US" i="1">
                <a:ea typeface="ＭＳ Ｐゴシック" panose="020B0600070205080204" pitchFamily="34" charset="-128"/>
              </a:rPr>
              <a:t>t</a:t>
            </a:r>
            <a:r>
              <a:rPr lang="en-US" altLang="en-US">
                <a:ea typeface="ＭＳ Ｐゴシック" panose="020B0600070205080204" pitchFamily="34" charset="-128"/>
              </a:rPr>
              <a:t>, compute different (possibly) infinite integral</a:t>
            </a:r>
          </a:p>
        </p:txBody>
      </p:sp>
      <p:graphicFrame>
        <p:nvGraphicFramePr>
          <p:cNvPr id="21508" name="Object 4">
            <a:extLst>
              <a:ext uri="{FF2B5EF4-FFF2-40B4-BE49-F238E27FC236}">
                <a16:creationId xmlns:a16="http://schemas.microsoft.com/office/drawing/2014/main" id="{0F9AA2DE-134E-9740-B2E1-D234F31DD33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0600" y="1905000"/>
          <a:ext cx="64770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1330800" imgH="7607300" progId="Equation.3">
                  <p:embed/>
                </p:oleObj>
              </mc:Choice>
              <mc:Fallback>
                <p:oleObj name="Equation" r:id="rId2" imgW="81330800" imgH="7607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905000"/>
                        <a:ext cx="647700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9" name="Object 5">
            <a:extLst>
              <a:ext uri="{FF2B5EF4-FFF2-40B4-BE49-F238E27FC236}">
                <a16:creationId xmlns:a16="http://schemas.microsoft.com/office/drawing/2014/main" id="{FEE601CA-E0DF-664B-B9FB-EA404570718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89013" y="3481388"/>
          <a:ext cx="6618287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644900" imgH="457200" progId="Equation.3">
                  <p:embed/>
                </p:oleObj>
              </mc:Choice>
              <mc:Fallback>
                <p:oleObj name="Equation" r:id="rId4" imgW="36449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9013" y="3481388"/>
                        <a:ext cx="6618287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0" name="Text Box 6">
            <a:extLst>
              <a:ext uri="{FF2B5EF4-FFF2-40B4-BE49-F238E27FC236}">
                <a16:creationId xmlns:a16="http://schemas.microsoft.com/office/drawing/2014/main" id="{005B8E17-ADDA-1B4D-8367-6625A1C18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76200"/>
            <a:ext cx="220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i="1"/>
              <a:t>Review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1213369D-E55D-B046-8541-08C9422B4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048000"/>
            <a:ext cx="8382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In discrete-time, replace integral with summation</a:t>
            </a:r>
          </a:p>
          <a:p>
            <a:pPr lvl="1" algn="l">
              <a:spcBef>
                <a:spcPct val="20000"/>
              </a:spcBef>
            </a:pPr>
            <a:endParaRPr lang="en-US" altLang="en-US"/>
          </a:p>
          <a:p>
            <a:pPr lvl="1" algn="l">
              <a:spcBef>
                <a:spcPct val="85000"/>
              </a:spcBef>
            </a:pPr>
            <a:r>
              <a:rPr lang="en-US" altLang="en-US"/>
              <a:t>For each </a:t>
            </a:r>
            <a:r>
              <a:rPr lang="en-US" altLang="en-US" i="1"/>
              <a:t>n</a:t>
            </a:r>
            <a:r>
              <a:rPr lang="en-US" altLang="en-US"/>
              <a:t>, compute different (possibly) infinite summation</a:t>
            </a:r>
            <a:endParaRPr lang="en-US" altLang="en-US" i="1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96F11E4C-74A7-4545-B9B6-AC9C4524F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724400"/>
            <a:ext cx="8382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LTI system</a:t>
            </a:r>
          </a:p>
          <a:p>
            <a:pPr lvl="1" algn="l">
              <a:spcBef>
                <a:spcPct val="20000"/>
              </a:spcBef>
            </a:pPr>
            <a:r>
              <a:rPr lang="en-US" altLang="en-US"/>
              <a:t>Characterized uniquely by its impulse response</a:t>
            </a:r>
          </a:p>
          <a:p>
            <a:pPr lvl="1" algn="l">
              <a:spcBef>
                <a:spcPct val="20000"/>
              </a:spcBef>
            </a:pPr>
            <a:r>
              <a:rPr lang="en-US" altLang="en-US"/>
              <a:t>Its output is convolution of the input and its impulse response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27B19205-A18E-6E4A-9384-03749525B5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Convolution Demos</a:t>
            </a:r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1657DA5F-8FD2-7A41-9474-9CAE4F8227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001000" cy="1524000"/>
          </a:xfrm>
        </p:spPr>
        <p:txBody>
          <a:bodyPr/>
          <a:lstStyle/>
          <a:p>
            <a:r>
              <a:rPr lang="en-US" altLang="en-US" i="1">
                <a:ea typeface="ＭＳ Ｐゴシック" panose="020B0600070205080204" pitchFamily="34" charset="-128"/>
              </a:rPr>
              <a:t>Signal Processing First </a:t>
            </a:r>
            <a:r>
              <a:rPr lang="en-US" altLang="en-US">
                <a:ea typeface="ＭＳ Ｐゴシック" panose="020B0600070205080204" pitchFamily="34" charset="-128"/>
              </a:rPr>
              <a:t>Matlab Demonstrations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Continuous-Time  </a:t>
            </a:r>
            <a:r>
              <a:rPr lang="en-US" altLang="en-US" sz="2000">
                <a:ea typeface="ＭＳ Ｐゴシック" panose="020B0600070205080204" pitchFamily="34" charset="-128"/>
              </a:rPr>
              <a:t>http://dspfirst.gatech.edu/matlab/#cconvdemo 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Discrete-Time       </a:t>
            </a:r>
            <a:r>
              <a:rPr lang="en-US" altLang="en-US" sz="2000">
                <a:ea typeface="ＭＳ Ｐゴシック" panose="020B0600070205080204" pitchFamily="34" charset="-128"/>
              </a:rPr>
              <a:t>http://dspfirst.gatech.edu/matlab/#dconvdemo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grpSp>
        <p:nvGrpSpPr>
          <p:cNvPr id="22532" name="Group 53">
            <a:extLst>
              <a:ext uri="{FF2B5EF4-FFF2-40B4-BE49-F238E27FC236}">
                <a16:creationId xmlns:a16="http://schemas.microsoft.com/office/drawing/2014/main" id="{FD697BE2-B2A4-4948-8EF8-2453881495B1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4724400"/>
            <a:ext cx="8305800" cy="1447800"/>
            <a:chOff x="336" y="2688"/>
            <a:chExt cx="5232" cy="912"/>
          </a:xfrm>
        </p:grpSpPr>
        <p:sp>
          <p:nvSpPr>
            <p:cNvPr id="22537" name="Line 5">
              <a:extLst>
                <a:ext uri="{FF2B5EF4-FFF2-40B4-BE49-F238E27FC236}">
                  <a16:creationId xmlns:a16="http://schemas.microsoft.com/office/drawing/2014/main" id="{48FAEC93-2F0D-0E4C-BAF3-2D5BE65417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" y="2900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38" name="Line 6">
              <a:extLst>
                <a:ext uri="{FF2B5EF4-FFF2-40B4-BE49-F238E27FC236}">
                  <a16:creationId xmlns:a16="http://schemas.microsoft.com/office/drawing/2014/main" id="{474A4FDB-91AC-204A-9C05-02FF249BDB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" y="3284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39" name="Line 7">
              <a:extLst>
                <a:ext uri="{FF2B5EF4-FFF2-40B4-BE49-F238E27FC236}">
                  <a16:creationId xmlns:a16="http://schemas.microsoft.com/office/drawing/2014/main" id="{4D2CD9DF-1843-644B-8A30-488476C86B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" y="2996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40" name="Line 8">
              <a:extLst>
                <a:ext uri="{FF2B5EF4-FFF2-40B4-BE49-F238E27FC236}">
                  <a16:creationId xmlns:a16="http://schemas.microsoft.com/office/drawing/2014/main" id="{8D3162DC-50CE-BC40-B173-2291D5672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" y="2996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41" name="Line 9">
              <a:extLst>
                <a:ext uri="{FF2B5EF4-FFF2-40B4-BE49-F238E27FC236}">
                  <a16:creationId xmlns:a16="http://schemas.microsoft.com/office/drawing/2014/main" id="{0DB2BB24-8DB7-C347-9094-8E47D278F0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3284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42" name="Line 10">
              <a:extLst>
                <a:ext uri="{FF2B5EF4-FFF2-40B4-BE49-F238E27FC236}">
                  <a16:creationId xmlns:a16="http://schemas.microsoft.com/office/drawing/2014/main" id="{8C7D503F-CD00-3545-9731-149DBB1962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4" y="3284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43" name="Line 11">
              <a:extLst>
                <a:ext uri="{FF2B5EF4-FFF2-40B4-BE49-F238E27FC236}">
                  <a16:creationId xmlns:a16="http://schemas.microsoft.com/office/drawing/2014/main" id="{B24EE86A-05E3-754F-8695-E27EE5D9E3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4" y="2996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44" name="Text Box 12">
              <a:extLst>
                <a:ext uri="{FF2B5EF4-FFF2-40B4-BE49-F238E27FC236}">
                  <a16:creationId xmlns:a16="http://schemas.microsoft.com/office/drawing/2014/main" id="{0C07043A-1D03-C241-A24E-24375D6F75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4" y="3284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i="1"/>
                <a:t>t</a:t>
              </a:r>
            </a:p>
          </p:txBody>
        </p:sp>
        <p:sp>
          <p:nvSpPr>
            <p:cNvPr id="22545" name="Text Box 13">
              <a:extLst>
                <a:ext uri="{FF2B5EF4-FFF2-40B4-BE49-F238E27FC236}">
                  <a16:creationId xmlns:a16="http://schemas.microsoft.com/office/drawing/2014/main" id="{41B11C6D-2AE7-C140-9B02-6293374E1C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6" y="2852"/>
              <a:ext cx="2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1</a:t>
              </a:r>
            </a:p>
          </p:txBody>
        </p:sp>
        <p:sp>
          <p:nvSpPr>
            <p:cNvPr id="22546" name="Text Box 14">
              <a:extLst>
                <a:ext uri="{FF2B5EF4-FFF2-40B4-BE49-F238E27FC236}">
                  <a16:creationId xmlns:a16="http://schemas.microsoft.com/office/drawing/2014/main" id="{9F7CAC82-4E43-F648-876D-A8EFB19EEA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2688"/>
              <a:ext cx="67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i="1"/>
                <a:t>x</a:t>
              </a:r>
              <a:r>
                <a:rPr lang="en-US" altLang="en-US" sz="1600"/>
                <a:t>(</a:t>
              </a:r>
              <a:r>
                <a:rPr lang="en-US" altLang="en-US" sz="1600" i="1"/>
                <a:t>t</a:t>
              </a:r>
              <a:r>
                <a:rPr lang="en-US" altLang="en-US" sz="1600"/>
                <a:t>)</a:t>
              </a:r>
            </a:p>
          </p:txBody>
        </p:sp>
        <p:sp>
          <p:nvSpPr>
            <p:cNvPr id="22547" name="Text Box 15">
              <a:extLst>
                <a:ext uri="{FF2B5EF4-FFF2-40B4-BE49-F238E27FC236}">
                  <a16:creationId xmlns:a16="http://schemas.microsoft.com/office/drawing/2014/main" id="{B6B44A3C-A31C-4543-AFDF-927C564858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" y="3388"/>
              <a:ext cx="4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0</a:t>
              </a:r>
              <a:endParaRPr lang="en-US" altLang="en-US" sz="1600" i="1" baseline="-25000"/>
            </a:p>
          </p:txBody>
        </p:sp>
        <p:sp>
          <p:nvSpPr>
            <p:cNvPr id="22548" name="Text Box 16">
              <a:extLst>
                <a:ext uri="{FF2B5EF4-FFF2-40B4-BE49-F238E27FC236}">
                  <a16:creationId xmlns:a16="http://schemas.microsoft.com/office/drawing/2014/main" id="{F529C858-9C1D-FB40-8474-E15BA4C9BC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2" y="3388"/>
              <a:ext cx="38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i="1"/>
                <a:t>T</a:t>
              </a:r>
              <a:r>
                <a:rPr lang="en-US" altLang="en-US" sz="1600" i="1" baseline="-25000"/>
                <a:t>s</a:t>
              </a:r>
            </a:p>
          </p:txBody>
        </p:sp>
        <p:sp>
          <p:nvSpPr>
            <p:cNvPr id="22549" name="Line 18">
              <a:extLst>
                <a:ext uri="{FF2B5EF4-FFF2-40B4-BE49-F238E27FC236}">
                  <a16:creationId xmlns:a16="http://schemas.microsoft.com/office/drawing/2014/main" id="{8E34AD3F-4FBD-2845-88F5-B2A0071500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4" y="2900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50" name="Line 19">
              <a:extLst>
                <a:ext uri="{FF2B5EF4-FFF2-40B4-BE49-F238E27FC236}">
                  <a16:creationId xmlns:a16="http://schemas.microsoft.com/office/drawing/2014/main" id="{0C25C145-7EC6-304D-A098-5551687195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0" y="3284"/>
              <a:ext cx="19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51" name="Line 20">
              <a:extLst>
                <a:ext uri="{FF2B5EF4-FFF2-40B4-BE49-F238E27FC236}">
                  <a16:creationId xmlns:a16="http://schemas.microsoft.com/office/drawing/2014/main" id="{B7AF96A7-EC73-D748-956B-C0F59B4099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84" y="2988"/>
              <a:ext cx="576" cy="2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52" name="Line 21">
              <a:extLst>
                <a:ext uri="{FF2B5EF4-FFF2-40B4-BE49-F238E27FC236}">
                  <a16:creationId xmlns:a16="http://schemas.microsoft.com/office/drawing/2014/main" id="{D1A05B2D-A30D-C941-8C8C-EF9DCC72EE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0" y="3284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53" name="Line 22">
              <a:extLst>
                <a:ext uri="{FF2B5EF4-FFF2-40B4-BE49-F238E27FC236}">
                  <a16:creationId xmlns:a16="http://schemas.microsoft.com/office/drawing/2014/main" id="{C6427E52-D771-D84F-9A8D-6C5D186AC5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36" y="3284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54" name="Text Box 26">
              <a:extLst>
                <a:ext uri="{FF2B5EF4-FFF2-40B4-BE49-F238E27FC236}">
                  <a16:creationId xmlns:a16="http://schemas.microsoft.com/office/drawing/2014/main" id="{7DEAEEC0-FB42-A943-972B-5EABAB7DC9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44" y="3388"/>
              <a:ext cx="38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i="1"/>
                <a:t>2T</a:t>
              </a:r>
              <a:r>
                <a:rPr lang="en-US" altLang="en-US" sz="1600" i="1" baseline="-25000"/>
                <a:t>s</a:t>
              </a:r>
            </a:p>
          </p:txBody>
        </p:sp>
        <p:sp>
          <p:nvSpPr>
            <p:cNvPr id="22555" name="Line 28">
              <a:extLst>
                <a:ext uri="{FF2B5EF4-FFF2-40B4-BE49-F238E27FC236}">
                  <a16:creationId xmlns:a16="http://schemas.microsoft.com/office/drawing/2014/main" id="{8A0E7745-0A20-AB4C-8D2D-052EDB5323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0" y="2988"/>
              <a:ext cx="576" cy="2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56" name="Text Box 29">
              <a:extLst>
                <a:ext uri="{FF2B5EF4-FFF2-40B4-BE49-F238E27FC236}">
                  <a16:creationId xmlns:a16="http://schemas.microsoft.com/office/drawing/2014/main" id="{7704A78C-36FD-4F49-9574-BEFE7E825E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0" y="2880"/>
              <a:ext cx="38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i="1"/>
                <a:t>T</a:t>
              </a:r>
              <a:r>
                <a:rPr lang="en-US" altLang="en-US" sz="1600" i="1" baseline="-25000"/>
                <a:t>s</a:t>
              </a:r>
            </a:p>
          </p:txBody>
        </p:sp>
        <p:sp>
          <p:nvSpPr>
            <p:cNvPr id="22557" name="Line 31">
              <a:extLst>
                <a:ext uri="{FF2B5EF4-FFF2-40B4-BE49-F238E27FC236}">
                  <a16:creationId xmlns:a16="http://schemas.microsoft.com/office/drawing/2014/main" id="{E5F57CBE-9FEB-B840-8664-7620CBFE6B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8" y="2900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58" name="Line 32">
              <a:extLst>
                <a:ext uri="{FF2B5EF4-FFF2-40B4-BE49-F238E27FC236}">
                  <a16:creationId xmlns:a16="http://schemas.microsoft.com/office/drawing/2014/main" id="{B2ADA5CD-E386-CD4C-9C7B-08674CAA99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6" y="3284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59" name="Line 33">
              <a:extLst>
                <a:ext uri="{FF2B5EF4-FFF2-40B4-BE49-F238E27FC236}">
                  <a16:creationId xmlns:a16="http://schemas.microsoft.com/office/drawing/2014/main" id="{7D9DB47A-8BF6-1544-AF90-212AF17BE0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8" y="2996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0" name="Line 34">
              <a:extLst>
                <a:ext uri="{FF2B5EF4-FFF2-40B4-BE49-F238E27FC236}">
                  <a16:creationId xmlns:a16="http://schemas.microsoft.com/office/drawing/2014/main" id="{223BBD26-92ED-B044-8DA4-912B148972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8" y="2996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1" name="Line 35">
              <a:extLst>
                <a:ext uri="{FF2B5EF4-FFF2-40B4-BE49-F238E27FC236}">
                  <a16:creationId xmlns:a16="http://schemas.microsoft.com/office/drawing/2014/main" id="{32310E64-271A-6848-B26B-FE75D04AE0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3284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2" name="Line 36">
              <a:extLst>
                <a:ext uri="{FF2B5EF4-FFF2-40B4-BE49-F238E27FC236}">
                  <a16:creationId xmlns:a16="http://schemas.microsoft.com/office/drawing/2014/main" id="{9F45ED8A-FC20-7940-99A3-50638AF46A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3284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3" name="Line 37">
              <a:extLst>
                <a:ext uri="{FF2B5EF4-FFF2-40B4-BE49-F238E27FC236}">
                  <a16:creationId xmlns:a16="http://schemas.microsoft.com/office/drawing/2014/main" id="{AC392880-F5F1-C548-BBC5-9F306FA809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2996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64" name="Text Box 38">
              <a:extLst>
                <a:ext uri="{FF2B5EF4-FFF2-40B4-BE49-F238E27FC236}">
                  <a16:creationId xmlns:a16="http://schemas.microsoft.com/office/drawing/2014/main" id="{609ED14F-986F-5A42-914F-760AE2FD57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" y="3284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i="1"/>
                <a:t>t</a:t>
              </a:r>
            </a:p>
          </p:txBody>
        </p:sp>
        <p:sp>
          <p:nvSpPr>
            <p:cNvPr id="22565" name="Text Box 39">
              <a:extLst>
                <a:ext uri="{FF2B5EF4-FFF2-40B4-BE49-F238E27FC236}">
                  <a16:creationId xmlns:a16="http://schemas.microsoft.com/office/drawing/2014/main" id="{A851C6C5-2A6F-EA48-81CE-EA0F9BBD1D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6" y="2852"/>
              <a:ext cx="2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1</a:t>
              </a:r>
            </a:p>
          </p:txBody>
        </p:sp>
        <p:sp>
          <p:nvSpPr>
            <p:cNvPr id="22566" name="Text Box 40">
              <a:extLst>
                <a:ext uri="{FF2B5EF4-FFF2-40B4-BE49-F238E27FC236}">
                  <a16:creationId xmlns:a16="http://schemas.microsoft.com/office/drawing/2014/main" id="{264D47EE-1B96-034F-9E48-84F32969AE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2" y="2688"/>
              <a:ext cx="67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i="1"/>
                <a:t>h</a:t>
              </a:r>
              <a:r>
                <a:rPr lang="en-US" altLang="en-US" sz="1600"/>
                <a:t>(</a:t>
              </a:r>
              <a:r>
                <a:rPr lang="en-US" altLang="en-US" sz="1600" i="1"/>
                <a:t>t</a:t>
              </a:r>
              <a:r>
                <a:rPr lang="en-US" altLang="en-US" sz="1600"/>
                <a:t>)</a:t>
              </a:r>
            </a:p>
          </p:txBody>
        </p:sp>
        <p:sp>
          <p:nvSpPr>
            <p:cNvPr id="22567" name="Text Box 41">
              <a:extLst>
                <a:ext uri="{FF2B5EF4-FFF2-40B4-BE49-F238E27FC236}">
                  <a16:creationId xmlns:a16="http://schemas.microsoft.com/office/drawing/2014/main" id="{1EC28DFD-450D-3F43-8208-13746A5259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3388"/>
              <a:ext cx="4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0</a:t>
              </a:r>
              <a:endParaRPr lang="en-US" altLang="en-US" sz="1600" i="1" baseline="-25000"/>
            </a:p>
          </p:txBody>
        </p:sp>
        <p:sp>
          <p:nvSpPr>
            <p:cNvPr id="22568" name="Text Box 42">
              <a:extLst>
                <a:ext uri="{FF2B5EF4-FFF2-40B4-BE49-F238E27FC236}">
                  <a16:creationId xmlns:a16="http://schemas.microsoft.com/office/drawing/2014/main" id="{63388065-4969-AD44-B7CF-88FAA94843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2" y="3388"/>
              <a:ext cx="38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i="1"/>
                <a:t>T</a:t>
              </a:r>
              <a:r>
                <a:rPr lang="en-US" altLang="en-US" sz="1600" i="1" baseline="-25000"/>
                <a:t>s</a:t>
              </a:r>
            </a:p>
          </p:txBody>
        </p:sp>
        <p:sp>
          <p:nvSpPr>
            <p:cNvPr id="22569" name="Text Box 43">
              <a:extLst>
                <a:ext uri="{FF2B5EF4-FFF2-40B4-BE49-F238E27FC236}">
                  <a16:creationId xmlns:a16="http://schemas.microsoft.com/office/drawing/2014/main" id="{1DEBFE56-3D40-8A47-AC32-4F871D25E3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4" y="2688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/>
                <a:t>*</a:t>
              </a:r>
            </a:p>
          </p:txBody>
        </p:sp>
        <p:sp>
          <p:nvSpPr>
            <p:cNvPr id="22570" name="Text Box 44">
              <a:extLst>
                <a:ext uri="{FF2B5EF4-FFF2-40B4-BE49-F238E27FC236}">
                  <a16:creationId xmlns:a16="http://schemas.microsoft.com/office/drawing/2014/main" id="{C8FA69DB-FF38-3E4F-A834-512C1AEA96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" y="2688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/>
                <a:t>=</a:t>
              </a:r>
            </a:p>
          </p:txBody>
        </p:sp>
        <p:sp>
          <p:nvSpPr>
            <p:cNvPr id="22571" name="Text Box 46">
              <a:extLst>
                <a:ext uri="{FF2B5EF4-FFF2-40B4-BE49-F238E27FC236}">
                  <a16:creationId xmlns:a16="http://schemas.microsoft.com/office/drawing/2014/main" id="{2DE96388-4676-F04A-92F9-163E5A7E1B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6" y="2688"/>
              <a:ext cx="67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i="1"/>
                <a:t>y</a:t>
              </a:r>
              <a:r>
                <a:rPr lang="en-US" altLang="en-US" sz="1600"/>
                <a:t>(</a:t>
              </a:r>
              <a:r>
                <a:rPr lang="en-US" altLang="en-US" sz="1600" i="1"/>
                <a:t>t</a:t>
              </a:r>
              <a:r>
                <a:rPr lang="en-US" altLang="en-US" sz="1600"/>
                <a:t>)</a:t>
              </a:r>
            </a:p>
          </p:txBody>
        </p:sp>
        <p:sp>
          <p:nvSpPr>
            <p:cNvPr id="22572" name="Line 47">
              <a:extLst>
                <a:ext uri="{FF2B5EF4-FFF2-40B4-BE49-F238E27FC236}">
                  <a16:creationId xmlns:a16="http://schemas.microsoft.com/office/drawing/2014/main" id="{16DB0C2E-C09A-F54F-8F65-4C4815D45C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12" y="298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3" name="Text Box 50">
              <a:extLst>
                <a:ext uri="{FF2B5EF4-FFF2-40B4-BE49-F238E27FC236}">
                  <a16:creationId xmlns:a16="http://schemas.microsoft.com/office/drawing/2014/main" id="{1ABB1190-DCB1-1541-8A68-A3AA331300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0" y="3384"/>
              <a:ext cx="38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i="1"/>
                <a:t>T</a:t>
              </a:r>
              <a:r>
                <a:rPr lang="en-US" altLang="en-US" sz="1600" i="1" baseline="-25000"/>
                <a:t>s</a:t>
              </a:r>
            </a:p>
          </p:txBody>
        </p:sp>
        <p:sp>
          <p:nvSpPr>
            <p:cNvPr id="22574" name="Line 51">
              <a:extLst>
                <a:ext uri="{FF2B5EF4-FFF2-40B4-BE49-F238E27FC236}">
                  <a16:creationId xmlns:a16="http://schemas.microsoft.com/office/drawing/2014/main" id="{E42E755E-2255-CA45-A0EB-E268B906F5F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488" y="328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5" name="Text Box 52">
              <a:extLst>
                <a:ext uri="{FF2B5EF4-FFF2-40B4-BE49-F238E27FC236}">
                  <a16:creationId xmlns:a16="http://schemas.microsoft.com/office/drawing/2014/main" id="{917DD17F-82FD-DB47-8649-1DA0771221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76" y="3292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i="1"/>
                <a:t>t</a:t>
              </a:r>
            </a:p>
          </p:txBody>
        </p:sp>
      </p:grpSp>
      <p:sp>
        <p:nvSpPr>
          <p:cNvPr id="22533" name="AutoShape 54">
            <a:hlinkClick r:id="rId2"/>
            <a:extLst>
              <a:ext uri="{FF2B5EF4-FFF2-40B4-BE49-F238E27FC236}">
                <a16:creationId xmlns:a16="http://schemas.microsoft.com/office/drawing/2014/main" id="{6CBB18E4-736F-1848-89E3-5829708D2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3088" y="2466975"/>
            <a:ext cx="609600" cy="381000"/>
          </a:xfrm>
          <a:prstGeom prst="rightArrow">
            <a:avLst>
              <a:gd name="adj1" fmla="val 50000"/>
              <a:gd name="adj2" fmla="val 4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2534" name="Text Box 55">
            <a:extLst>
              <a:ext uri="{FF2B5EF4-FFF2-40B4-BE49-F238E27FC236}">
                <a16:creationId xmlns:a16="http://schemas.microsoft.com/office/drawing/2014/main" id="{9C5E32FF-D663-6F45-9B39-407A04BF3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888" y="6269038"/>
            <a:ext cx="8915400" cy="4000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 eaLnBrk="1" hangingPunct="1">
              <a:spcBef>
                <a:spcPct val="20000"/>
              </a:spcBef>
            </a:pPr>
            <a:r>
              <a:rPr lang="en-US" altLang="en-US" sz="2000" b="1" dirty="0">
                <a:latin typeface="Arial" panose="020B0604020202020204" pitchFamily="34" charset="0"/>
              </a:rPr>
              <a:t>What about convolving two pulses of different lengths? See Appendix E</a:t>
            </a:r>
          </a:p>
        </p:txBody>
      </p:sp>
      <p:sp>
        <p:nvSpPr>
          <p:cNvPr id="48" name="AutoShape 54">
            <a:hlinkClick r:id="rId3"/>
            <a:extLst>
              <a:ext uri="{FF2B5EF4-FFF2-40B4-BE49-F238E27FC236}">
                <a16:creationId xmlns:a16="http://schemas.microsoft.com/office/drawing/2014/main" id="{88D86DF3-C5D6-7742-823A-BF53F5A70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6900" y="2032000"/>
            <a:ext cx="609600" cy="381000"/>
          </a:xfrm>
          <a:prstGeom prst="rightArrow">
            <a:avLst>
              <a:gd name="adj1" fmla="val 50000"/>
              <a:gd name="adj2" fmla="val 4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49" name="Rectangle 3">
            <a:extLst>
              <a:ext uri="{FF2B5EF4-FFF2-40B4-BE49-F238E27FC236}">
                <a16:creationId xmlns:a16="http://schemas.microsoft.com/office/drawing/2014/main" id="{24F00E85-33DB-B749-82B1-3AB71AEC90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819400"/>
            <a:ext cx="8001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Convolving two signals of finite lengths</a:t>
            </a:r>
          </a:p>
          <a:p>
            <a:pPr lvl="1" algn="l">
              <a:spcBef>
                <a:spcPct val="20000"/>
              </a:spcBef>
            </a:pPr>
            <a:r>
              <a:rPr lang="en-US" altLang="en-US"/>
              <a:t>Continuous-Time  </a:t>
            </a:r>
            <a:r>
              <a:rPr lang="en-US" altLang="en-US" i="1"/>
              <a:t>y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 = </a:t>
            </a:r>
            <a:r>
              <a:rPr lang="en-US" altLang="en-US" i="1"/>
              <a:t>x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 * </a:t>
            </a:r>
            <a:r>
              <a:rPr lang="en-US" altLang="en-US" i="1"/>
              <a:t>h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       </a:t>
            </a:r>
            <a:r>
              <a:rPr lang="en-US" altLang="en-US" i="1"/>
              <a:t>L</a:t>
            </a:r>
            <a:r>
              <a:rPr lang="en-US" altLang="en-US" i="1" baseline="-25000"/>
              <a:t>y</a:t>
            </a:r>
            <a:r>
              <a:rPr lang="en-US" altLang="en-US"/>
              <a:t> = </a:t>
            </a:r>
            <a:r>
              <a:rPr lang="en-US" altLang="en-US" i="1"/>
              <a:t>L</a:t>
            </a:r>
            <a:r>
              <a:rPr lang="en-US" altLang="en-US" i="1" baseline="-25000"/>
              <a:t>x</a:t>
            </a:r>
            <a:r>
              <a:rPr lang="en-US" altLang="en-US"/>
              <a:t> + </a:t>
            </a:r>
            <a:r>
              <a:rPr lang="en-US" altLang="en-US" i="1"/>
              <a:t>L</a:t>
            </a:r>
            <a:r>
              <a:rPr lang="en-US" altLang="en-US" i="1" baseline="-25000"/>
              <a:t>h</a:t>
            </a:r>
          </a:p>
          <a:p>
            <a:pPr lvl="1" algn="l">
              <a:spcBef>
                <a:spcPct val="20000"/>
              </a:spcBef>
            </a:pPr>
            <a:r>
              <a:rPr lang="en-US" altLang="en-US"/>
              <a:t>Discrete-Time       </a:t>
            </a:r>
            <a:r>
              <a:rPr lang="en-US" altLang="en-US" i="1"/>
              <a:t>y</a:t>
            </a:r>
            <a:r>
              <a:rPr lang="en-US" altLang="en-US"/>
              <a:t>[</a:t>
            </a:r>
            <a:r>
              <a:rPr lang="en-US" altLang="en-US" i="1"/>
              <a:t>n</a:t>
            </a:r>
            <a:r>
              <a:rPr lang="en-US" altLang="en-US"/>
              <a:t>] = </a:t>
            </a:r>
            <a:r>
              <a:rPr lang="en-US" altLang="en-US" i="1"/>
              <a:t>x</a:t>
            </a:r>
            <a:r>
              <a:rPr lang="en-US" altLang="en-US"/>
              <a:t>[</a:t>
            </a:r>
            <a:r>
              <a:rPr lang="en-US" altLang="en-US" i="1"/>
              <a:t>n</a:t>
            </a:r>
            <a:r>
              <a:rPr lang="en-US" altLang="en-US"/>
              <a:t>] * </a:t>
            </a:r>
            <a:r>
              <a:rPr lang="en-US" altLang="en-US" i="1"/>
              <a:t>h</a:t>
            </a:r>
            <a:r>
              <a:rPr lang="en-US" altLang="en-US"/>
              <a:t>[</a:t>
            </a:r>
            <a:r>
              <a:rPr lang="en-US" altLang="en-US" i="1"/>
              <a:t>n</a:t>
            </a:r>
            <a:r>
              <a:rPr lang="en-US" altLang="en-US"/>
              <a:t>]     </a:t>
            </a:r>
            <a:r>
              <a:rPr lang="en-US" altLang="en-US" i="1"/>
              <a:t>L</a:t>
            </a:r>
            <a:r>
              <a:rPr lang="en-US" altLang="en-US" i="1" baseline="-25000"/>
              <a:t>y</a:t>
            </a:r>
            <a:r>
              <a:rPr lang="en-US" altLang="en-US"/>
              <a:t> = </a:t>
            </a:r>
            <a:r>
              <a:rPr lang="en-US" altLang="en-US" i="1"/>
              <a:t>L</a:t>
            </a:r>
            <a:r>
              <a:rPr lang="en-US" altLang="en-US" i="1" baseline="-25000"/>
              <a:t>x</a:t>
            </a:r>
            <a:r>
              <a:rPr lang="en-US" altLang="en-US"/>
              <a:t> + </a:t>
            </a:r>
            <a:r>
              <a:rPr lang="en-US" altLang="en-US" i="1"/>
              <a:t>L</a:t>
            </a:r>
            <a:r>
              <a:rPr lang="en-US" altLang="en-US" i="1" baseline="-25000"/>
              <a:t>h </a:t>
            </a:r>
            <a:r>
              <a:rPr lang="en-US" altLang="en-US" i="1"/>
              <a:t>− </a:t>
            </a:r>
            <a:r>
              <a:rPr lang="en-US" altLang="en-US"/>
              <a:t>1</a:t>
            </a:r>
          </a:p>
          <a:p>
            <a:pPr lvl="1" algn="l">
              <a:spcBef>
                <a:spcPct val="20000"/>
              </a:spcBef>
            </a:pPr>
            <a:endParaRPr lang="en-US" altLang="en-US"/>
          </a:p>
        </p:txBody>
      </p:sp>
      <p:sp>
        <p:nvSpPr>
          <p:cNvPr id="50" name="Rectangle 3">
            <a:extLst>
              <a:ext uri="{FF2B5EF4-FFF2-40B4-BE49-F238E27FC236}">
                <a16:creationId xmlns:a16="http://schemas.microsoft.com/office/drawing/2014/main" id="{C0F27AD3-E25A-2D41-80EB-B73F4BF01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243388"/>
            <a:ext cx="8001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Convolving two causal signals?</a:t>
            </a:r>
          </a:p>
          <a:p>
            <a:pPr lvl="1" algn="l">
              <a:spcBef>
                <a:spcPct val="20000"/>
              </a:spcBef>
            </a:pPr>
            <a:endParaRPr lang="en-US" altLang="en-US"/>
          </a:p>
          <a:p>
            <a:pPr lvl="1" algn="l">
              <a:spcBef>
                <a:spcPct val="20000"/>
              </a:spcBef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  <p:bldP spid="22534" grpId="0" animBg="1"/>
      <p:bldP spid="48" grpId="0" animBg="1"/>
      <p:bldP spid="49" grpId="0"/>
      <p:bldP spid="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5">
            <a:extLst>
              <a:ext uri="{FF2B5EF4-FFF2-40B4-BE49-F238E27FC236}">
                <a16:creationId xmlns:a16="http://schemas.microsoft.com/office/drawing/2014/main" id="{E4C53DE8-585B-164C-85F0-CE80EA2E9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5 - </a:t>
            </a:r>
            <a:fld id="{DC272551-3577-034B-BC11-4F619EADA912}" type="slidenum">
              <a:rPr lang="en-US" altLang="en-US" sz="1400"/>
              <a:pPr/>
              <a:t>9</a:t>
            </a:fld>
            <a:endParaRPr lang="en-US" altLang="en-US" sz="1400"/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D357A06C-3D78-AA4B-AF32-FFADEF164C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i="1">
                <a:ea typeface="ＭＳ Ｐゴシック" panose="020B0600070205080204" pitchFamily="34" charset="-128"/>
              </a:rPr>
              <a:t>Z</a:t>
            </a:r>
            <a:r>
              <a:rPr lang="en-US" altLang="en-US">
                <a:ea typeface="ＭＳ Ｐゴシック" panose="020B0600070205080204" pitchFamily="34" charset="-128"/>
              </a:rPr>
              <a:t>-transform Definition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45775AA-C4B7-464D-BA01-5970DB7E71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990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For discrete-time systems, </a:t>
            </a:r>
            <a:r>
              <a:rPr lang="en-US" altLang="en-US" i="1">
                <a:ea typeface="ＭＳ Ｐゴシック" panose="020B0600070205080204" pitchFamily="34" charset="-128"/>
              </a:rPr>
              <a:t>z</a:t>
            </a:r>
            <a:r>
              <a:rPr lang="en-US" altLang="en-US">
                <a:ea typeface="ＭＳ Ｐゴシック" panose="020B0600070205080204" pitchFamily="34" charset="-128"/>
              </a:rPr>
              <a:t>-transforms play same role as Laplace transforms do in continuous-time</a:t>
            </a:r>
          </a:p>
        </p:txBody>
      </p:sp>
      <p:graphicFrame>
        <p:nvGraphicFramePr>
          <p:cNvPr id="23556" name="Object 4">
            <a:extLst>
              <a:ext uri="{FF2B5EF4-FFF2-40B4-BE49-F238E27FC236}">
                <a16:creationId xmlns:a16="http://schemas.microsoft.com/office/drawing/2014/main" id="{965A9CDF-03B7-D648-8626-00A65A88F40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73175" y="2744788"/>
          <a:ext cx="2017713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8092400" imgH="9944100" progId="Equation.3">
                  <p:embed/>
                </p:oleObj>
              </mc:Choice>
              <mc:Fallback>
                <p:oleObj name="Equation" r:id="rId2" imgW="28092400" imgH="99441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3175" y="2744788"/>
                        <a:ext cx="2017713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Text Box 5">
            <a:extLst>
              <a:ext uri="{FF2B5EF4-FFF2-40B4-BE49-F238E27FC236}">
                <a16:creationId xmlns:a16="http://schemas.microsoft.com/office/drawing/2014/main" id="{05C08508-3449-9241-A92A-C4FA79D096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2438400"/>
            <a:ext cx="2997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en-US" sz="1800"/>
              <a:t>Bilateral Forward </a:t>
            </a:r>
            <a:r>
              <a:rPr lang="en-US" altLang="en-US" sz="1800" i="1"/>
              <a:t>z</a:t>
            </a:r>
            <a:r>
              <a:rPr lang="en-US" altLang="en-US" sz="1800"/>
              <a:t>-transform</a:t>
            </a:r>
          </a:p>
        </p:txBody>
      </p:sp>
      <p:graphicFrame>
        <p:nvGraphicFramePr>
          <p:cNvPr id="23558" name="Object 6">
            <a:extLst>
              <a:ext uri="{FF2B5EF4-FFF2-40B4-BE49-F238E27FC236}">
                <a16:creationId xmlns:a16="http://schemas.microsoft.com/office/drawing/2014/main" id="{BBA88A5B-DE93-A44F-8AC3-53EC2C1D42D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37113" y="2744788"/>
          <a:ext cx="3132137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9789100" imgH="9652000" progId="Equation.3">
                  <p:embed/>
                </p:oleObj>
              </mc:Choice>
              <mc:Fallback>
                <p:oleObj name="Equation" r:id="rId4" imgW="39789100" imgH="96520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7113" y="2744788"/>
                        <a:ext cx="3132137" cy="760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9" name="Text Box 7">
            <a:extLst>
              <a:ext uri="{FF2B5EF4-FFF2-40B4-BE49-F238E27FC236}">
                <a16:creationId xmlns:a16="http://schemas.microsoft.com/office/drawing/2014/main" id="{135BAC3E-4025-264F-B92F-92BDBBCE39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7600" y="2438400"/>
            <a:ext cx="2946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en-US" sz="1800"/>
              <a:t>Bilateral Inverse </a:t>
            </a:r>
            <a:r>
              <a:rPr lang="en-US" altLang="en-US" sz="1800" i="1"/>
              <a:t>z</a:t>
            </a:r>
            <a:r>
              <a:rPr lang="en-US" altLang="en-US" sz="1800"/>
              <a:t>-transform</a:t>
            </a:r>
          </a:p>
        </p:txBody>
      </p:sp>
      <p:sp>
        <p:nvSpPr>
          <p:cNvPr id="23560" name="Text Box 8">
            <a:extLst>
              <a:ext uri="{FF2B5EF4-FFF2-40B4-BE49-F238E27FC236}">
                <a16:creationId xmlns:a16="http://schemas.microsoft.com/office/drawing/2014/main" id="{BD81AEF1-C2EB-B34B-8569-1B95BB2718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76200"/>
            <a:ext cx="220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i="1"/>
              <a:t>Review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A32A6E9E-478E-B74A-AC3D-6BD6A5F1C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581400"/>
            <a:ext cx="8305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/>
              <a:t>Inverse transform requires contour integration over closed contour (region) </a:t>
            </a:r>
            <a:r>
              <a:rPr lang="en-US" altLang="en-US" i="1"/>
              <a:t>R</a:t>
            </a:r>
          </a:p>
          <a:p>
            <a:pPr lvl="1" algn="l">
              <a:spcBef>
                <a:spcPct val="20000"/>
              </a:spcBef>
            </a:pPr>
            <a:r>
              <a:rPr lang="en-US" altLang="en-US"/>
              <a:t>Contour integration covered in a Complex Analysis course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2A7C77D8-F8BE-9C43-8C27-F6A549A727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953000"/>
            <a:ext cx="8305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Compute forward and inverse transforms using transform pairs and properties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  <p:bldP spid="2355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9981</TotalTime>
  <Words>2398</Words>
  <Application>Microsoft Macintosh PowerPoint</Application>
  <PresentationFormat>On-screen Show (4:3)</PresentationFormat>
  <Paragraphs>466</Paragraphs>
  <Slides>29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ＭＳ Ｐゴシック</vt:lpstr>
      <vt:lpstr>Arial</vt:lpstr>
      <vt:lpstr>Cambria</vt:lpstr>
      <vt:lpstr>Cambria Math</vt:lpstr>
      <vt:lpstr>Impact</vt:lpstr>
      <vt:lpstr>Symbol</vt:lpstr>
      <vt:lpstr>Times New Roman</vt:lpstr>
      <vt:lpstr>Default Design</vt:lpstr>
      <vt:lpstr>Equation</vt:lpstr>
      <vt:lpstr>Finite Impulse Response Filters</vt:lpstr>
      <vt:lpstr>Outline</vt:lpstr>
      <vt:lpstr>Many Roles for Filters</vt:lpstr>
      <vt:lpstr>Spectral Analysis</vt:lpstr>
      <vt:lpstr>Finite Impulse Response (FIR) Filter</vt:lpstr>
      <vt:lpstr>Discrete-time Convolution Derivation</vt:lpstr>
      <vt:lpstr>Convolution Comparison</vt:lpstr>
      <vt:lpstr>Convolution Demos</vt:lpstr>
      <vt:lpstr>Z-transform Definition</vt:lpstr>
      <vt:lpstr> Three Common Z-transform Pairs</vt:lpstr>
      <vt:lpstr>Region of Convergence</vt:lpstr>
      <vt:lpstr>System Transfer Function</vt:lpstr>
      <vt:lpstr>Example: Ideal Delay</vt:lpstr>
      <vt:lpstr>Phase Shift in Time Domain</vt:lpstr>
      <vt:lpstr>Linear Time-Invariant Systems</vt:lpstr>
      <vt:lpstr>Frequency Response</vt:lpstr>
      <vt:lpstr>Frequency Response</vt:lpstr>
      <vt:lpstr>FIR Filter Design</vt:lpstr>
      <vt:lpstr>Example: Two-Tap Averaging Filter</vt:lpstr>
      <vt:lpstr>Example: First-Order Difference</vt:lpstr>
      <vt:lpstr>Complementary Frequency Responses</vt:lpstr>
      <vt:lpstr>Cascading FIR Filters Demo</vt:lpstr>
      <vt:lpstr>Cascading FIR Filters Demo</vt:lpstr>
      <vt:lpstr>Cascading FIR Filters Demo</vt:lpstr>
      <vt:lpstr>Cascading FIR Filters Demo</vt:lpstr>
      <vt:lpstr>Cascading FIR Filters Demo</vt:lpstr>
      <vt:lpstr>Importance of Linear Phase</vt:lpstr>
      <vt:lpstr>Importance of Linear Phase</vt:lpstr>
      <vt:lpstr>Takeaways</vt:lpstr>
    </vt:vector>
  </TitlesOfParts>
  <Company>The University of Texas at Austin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Linearity</dc:title>
  <dc:creator>Brian L. Evans</dc:creator>
  <cp:lastModifiedBy>Brian Evans</cp:lastModifiedBy>
  <cp:revision>451</cp:revision>
  <cp:lastPrinted>2021-07-12T00:37:41Z</cp:lastPrinted>
  <dcterms:created xsi:type="dcterms:W3CDTF">1999-08-31T01:42:33Z</dcterms:created>
  <dcterms:modified xsi:type="dcterms:W3CDTF">2025-01-11T04:17:12Z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bevans@ece.utexas.edu</vt:lpwstr>
  </property>
  <property fmtid="{D5CDD505-2E9C-101B-9397-08002B2CF9AE}" pid="8" name="HomePage">
    <vt:lpwstr>http://www.ece.utexas.ed/~bevans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L:\bevans\ee313s01\08_Convolution</vt:lpwstr>
  </property>
</Properties>
</file>