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91" r:id="rId3"/>
    <p:sldId id="359" r:id="rId4"/>
    <p:sldId id="358" r:id="rId5"/>
    <p:sldId id="356" r:id="rId6"/>
    <p:sldId id="355" r:id="rId7"/>
    <p:sldId id="354" r:id="rId8"/>
    <p:sldId id="357" r:id="rId9"/>
    <p:sldId id="298" r:id="rId10"/>
    <p:sldId id="361" r:id="rId11"/>
    <p:sldId id="360" r:id="rId12"/>
    <p:sldId id="300" r:id="rId13"/>
    <p:sldId id="327" r:id="rId14"/>
    <p:sldId id="353" r:id="rId15"/>
  </p:sldIdLst>
  <p:sldSz cx="9144000" cy="6858000" type="screen4x3"/>
  <p:notesSz cx="68580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FF"/>
    <a:srgbClr val="FFDE71"/>
    <a:srgbClr val="FF0101"/>
    <a:srgbClr val="9966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9756" autoAdjust="0"/>
    <p:restoredTop sz="94660"/>
  </p:normalViewPr>
  <p:slideViewPr>
    <p:cSldViewPr>
      <p:cViewPr varScale="1">
        <p:scale>
          <a:sx n="114" d="100"/>
          <a:sy n="114" d="100"/>
        </p:scale>
        <p:origin x="752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1974" y="-102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67150" y="0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550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r>
              <a:rPr lang="en-US"/>
              <a:t>Lecture 0 Introduction</a:t>
            </a: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67150" y="88550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19C1538-8C06-C145-B348-B6B904A0B87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65170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67150" y="0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82675" y="688975"/>
            <a:ext cx="4679950" cy="35099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3763" y="4427538"/>
            <a:ext cx="5056187" cy="419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550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r>
              <a:rPr lang="en-US"/>
              <a:t>Lecture 0 Introduction</a:t>
            </a:r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67150" y="88550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A808DF4-B55E-EC42-B023-904EB67A618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65644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0-</a:t>
            </a:r>
            <a:fld id="{25E6C7D9-E153-A246-A118-12F94377C0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852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0-</a:t>
            </a:r>
            <a:fld id="{F0256674-A60C-E94E-9F9F-1C820431AC6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858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304800"/>
            <a:ext cx="2076450" cy="5943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76950" cy="5943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0-</a:t>
            </a:r>
            <a:fld id="{7881BF9C-558B-2145-8DFD-3FA67EFD8A2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27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0-</a:t>
            </a:r>
            <a:fld id="{48456A70-0021-B84E-925B-88B7CCC4D2F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522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0-</a:t>
            </a:r>
            <a:fld id="{33EDC96D-55DE-CA44-A250-A00E3EA1FE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56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767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447800"/>
            <a:ext cx="40767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0-</a:t>
            </a:r>
            <a:fld id="{95762E6C-DE49-564A-8C5A-CB9F7777570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272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0-</a:t>
            </a:r>
            <a:fld id="{B41D315A-3C59-1141-9ADA-E7C044A046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137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0-</a:t>
            </a:r>
            <a:fld id="{A4D5F681-E361-EC4F-A31C-2C64434285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379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0-</a:t>
            </a:r>
            <a:fld id="{8B3C100E-1D49-9B4B-9283-CFA0E9FD430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386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0-</a:t>
            </a:r>
            <a:fld id="{98833C8E-FE58-5C4B-9D16-66EC237C2A9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115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0-</a:t>
            </a:r>
            <a:fld id="{77728885-51BE-1D4A-AD7E-30D0C367FAF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135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305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3058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r>
              <a:rPr lang="en-US"/>
              <a:t>0-</a:t>
            </a:r>
            <a:fld id="{B4EAA76D-941B-F24A-9A99-FA0C585D582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build="p" autoUpdateAnimBg="0">
        <p:tmplLst>
          <p:tmpl lvl="1">
            <p:tnLst>
              <p:par>
                <p:cTn presetID="9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  <a:ea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rgbClr val="CC00CC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nkedin.com/in/yongjin-eun-240978289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3.png"/><Relationship Id="rId2" Type="http://schemas.openxmlformats.org/officeDocument/2006/relationships/hyperlink" Target="https://coffeehours.net/index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linkedin.com/in/faraz-barati-35a677212/" TargetMode="External"/><Relationship Id="rId5" Type="http://schemas.openxmlformats.org/officeDocument/2006/relationships/image" Target="../media/image2.jpeg"/><Relationship Id="rId4" Type="http://schemas.openxmlformats.org/officeDocument/2006/relationships/hyperlink" Target="https://users.ece.utexas.edu/~bevans/" TargetMode="External"/><Relationship Id="rId9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theconversation.com/3-ways-to-study-better-according-to-cognitive-research-140230" TargetMode="External"/><Relationship Id="rId2" Type="http://schemas.openxmlformats.org/officeDocument/2006/relationships/hyperlink" Target="https://theconversation.com/profiles/danielle-brewer-deluce-1057500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utdirect.utexas.edu/ctl/ecis/results/index.WBX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13" Type="http://schemas.openxmlformats.org/officeDocument/2006/relationships/image" Target="../media/image9.jpg"/><Relationship Id="rId18" Type="http://schemas.openxmlformats.org/officeDocument/2006/relationships/hyperlink" Target="https://www.featuredphoenixautomotiveinc.com/products/12-8-universal-100-rotation-screen-android-navigation-radio?currency=USD&amp;variant=32878193279079&amp;utm_medium=cpc&amp;utm_source=google&amp;utm_campaign=Google%20Shopping&amp;utm_campaign=gs-2019-08-18&amp;utm_source=google&amp;utm_medium=smart_campaign" TargetMode="External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openxmlformats.org/officeDocument/2006/relationships/image" Target="../media/image19.jpg"/><Relationship Id="rId17" Type="http://schemas.openxmlformats.org/officeDocument/2006/relationships/image" Target="../media/image22.jpg"/><Relationship Id="rId2" Type="http://schemas.openxmlformats.org/officeDocument/2006/relationships/image" Target="../media/image7.jpe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5" Type="http://schemas.openxmlformats.org/officeDocument/2006/relationships/image" Target="../media/image8.jpeg"/><Relationship Id="rId10" Type="http://schemas.openxmlformats.org/officeDocument/2006/relationships/image" Target="../media/image17.jpg"/><Relationship Id="rId4" Type="http://schemas.openxmlformats.org/officeDocument/2006/relationships/image" Target="../media/image11.jpeg"/><Relationship Id="rId9" Type="http://schemas.openxmlformats.org/officeDocument/2006/relationships/image" Target="../media/image16.jpg"/><Relationship Id="rId1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447800"/>
            <a:ext cx="7772400" cy="1143000"/>
          </a:xfrm>
        </p:spPr>
        <p:txBody>
          <a:bodyPr/>
          <a:lstStyle/>
          <a:p>
            <a:r>
              <a:rPr lang="en-US">
                <a:latin typeface="Times New Roman" charset="0"/>
              </a:rPr>
              <a:t>Introduction</a:t>
            </a:r>
          </a:p>
        </p:txBody>
      </p:sp>
      <p:sp>
        <p:nvSpPr>
          <p:cNvPr id="2051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895600"/>
            <a:ext cx="7696200" cy="1752600"/>
          </a:xfrm>
        </p:spPr>
        <p:txBody>
          <a:bodyPr/>
          <a:lstStyle/>
          <a:p>
            <a:r>
              <a:rPr lang="en-US">
                <a:solidFill>
                  <a:schemeClr val="tx1"/>
                </a:solidFill>
                <a:latin typeface="Times New Roman" charset="0"/>
              </a:rPr>
              <a:t>Prof. Brian L. Evans</a:t>
            </a:r>
            <a:endParaRPr lang="en-US">
              <a:latin typeface="Times New Roman" charset="0"/>
            </a:endParaRPr>
          </a:p>
          <a:p>
            <a:r>
              <a:rPr lang="en-US">
                <a:latin typeface="Times New Roman" charset="0"/>
              </a:rPr>
              <a:t>Dept. of Electrical and Computer Engineering</a:t>
            </a:r>
          </a:p>
          <a:p>
            <a:r>
              <a:rPr lang="en-US">
                <a:latin typeface="Times New Roman" charset="0"/>
              </a:rPr>
              <a:t>The University of Texas at Austin</a:t>
            </a:r>
          </a:p>
        </p:txBody>
      </p:sp>
      <p:sp>
        <p:nvSpPr>
          <p:cNvPr id="2052" name="Text Box 7"/>
          <p:cNvSpPr txBox="1">
            <a:spLocks noChangeArrowheads="1"/>
          </p:cNvSpPr>
          <p:nvPr/>
        </p:nvSpPr>
        <p:spPr bwMode="auto">
          <a:xfrm>
            <a:off x="0" y="6858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b="0" i="1" dirty="0">
                <a:solidFill>
                  <a:schemeClr val="tx1"/>
                </a:solidFill>
              </a:rPr>
              <a:t>ECE 445S Real-Time Digital Signal Processing Lab           Spring 2025</a:t>
            </a:r>
            <a:endParaRPr lang="en-US" sz="2400" b="0" dirty="0">
              <a:solidFill>
                <a:schemeClr val="tx1"/>
              </a:solidFill>
            </a:endParaRPr>
          </a:p>
        </p:txBody>
      </p:sp>
      <p:sp>
        <p:nvSpPr>
          <p:cNvPr id="2053" name="Text Box 8"/>
          <p:cNvSpPr txBox="1">
            <a:spLocks noChangeArrowheads="1"/>
          </p:cNvSpPr>
          <p:nvPr/>
        </p:nvSpPr>
        <p:spPr bwMode="auto">
          <a:xfrm>
            <a:off x="0" y="5943600"/>
            <a:ext cx="9144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 b="0" i="1"/>
              <a:t>Lecture 0                     http://www.ece.utexas.edu/~bevans/courses/realtime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3E6E5-9C3B-CC53-D4B9-D0176CB05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Tradeoffs</a:t>
            </a:r>
          </a:p>
        </p:txBody>
      </p:sp>
      <p:sp>
        <p:nvSpPr>
          <p:cNvPr id="5" name="Rectangle 1034">
            <a:extLst>
              <a:ext uri="{FF2B5EF4-FFF2-40B4-BE49-F238E27FC236}">
                <a16:creationId xmlns:a16="http://schemas.microsoft.com/office/drawing/2014/main" id="{8829FDB7-986E-BD6D-B8DE-93E2BCE324B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305800" cy="5105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>
                <a:latin typeface="Times New Roman" charset="0"/>
              </a:rPr>
              <a:t>Course Objectives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Build intuition for signal processing concepts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Explore design tradeoffs in </a:t>
            </a:r>
            <a:r>
              <a:rPr lang="en-US" i="1" dirty="0">
                <a:latin typeface="Times New Roman" charset="0"/>
              </a:rPr>
              <a:t>signal quality vs.</a:t>
            </a:r>
            <a:br>
              <a:rPr lang="en-US" i="1" dirty="0">
                <a:latin typeface="Times New Roman" charset="0"/>
              </a:rPr>
            </a:br>
            <a:r>
              <a:rPr lang="en-US" i="1" dirty="0">
                <a:latin typeface="Times New Roman" charset="0"/>
              </a:rPr>
              <a:t>run-time implementation complexity</a:t>
            </a:r>
          </a:p>
          <a:p>
            <a:pPr>
              <a:lnSpc>
                <a:spcPct val="90000"/>
              </a:lnSpc>
            </a:pPr>
            <a:r>
              <a:rPr lang="en-US" dirty="0">
                <a:cs typeface="Calibri" panose="020F0502020204030204" pitchFamily="34" charset="0"/>
              </a:rPr>
              <a:t>Asymmetric Digital Subscriber</a:t>
            </a:r>
            <a:br>
              <a:rPr lang="en-US" dirty="0">
                <a:cs typeface="Calibri" panose="020F0502020204030204" pitchFamily="34" charset="0"/>
              </a:rPr>
            </a:br>
            <a:r>
              <a:rPr lang="en-US" dirty="0">
                <a:cs typeface="Calibri" panose="020F0502020204030204" pitchFamily="34" charset="0"/>
              </a:rPr>
              <a:t>Line (ADSL) Receiver Design</a:t>
            </a:r>
          </a:p>
          <a:p>
            <a:pPr marL="366713" lvl="1" indent="0">
              <a:lnSpc>
                <a:spcPct val="90000"/>
              </a:lnSpc>
              <a:buNone/>
            </a:pPr>
            <a:r>
              <a:rPr lang="en-US" dirty="0">
                <a:cs typeface="Calibri" panose="020F0502020204030204" pitchFamily="34" charset="0"/>
              </a:rPr>
              <a:t>Channel equalizer (filter) gives up to 10x</a:t>
            </a:r>
            <a:br>
              <a:rPr lang="en-US" dirty="0">
                <a:cs typeface="Calibri" panose="020F0502020204030204" pitchFamily="34" charset="0"/>
              </a:rPr>
            </a:br>
            <a:r>
              <a:rPr lang="en-US" dirty="0">
                <a:cs typeface="Calibri" panose="020F0502020204030204" pitchFamily="34" charset="0"/>
              </a:rPr>
              <a:t>increase in bit rate vs. not having one</a:t>
            </a:r>
          </a:p>
          <a:p>
            <a:pPr marL="366713" lvl="1" indent="0">
              <a:lnSpc>
                <a:spcPct val="90000"/>
              </a:lnSpc>
              <a:buNone/>
            </a:pPr>
            <a:r>
              <a:rPr lang="en-US" dirty="0">
                <a:cs typeface="Calibri" panose="020F0502020204030204" pitchFamily="34" charset="0"/>
              </a:rPr>
              <a:t>ADSL transmitter sends training data</a:t>
            </a:r>
          </a:p>
          <a:p>
            <a:pPr marL="366713" lvl="1" indent="0">
              <a:lnSpc>
                <a:spcPct val="90000"/>
              </a:lnSpc>
              <a:buNone/>
            </a:pPr>
            <a:r>
              <a:rPr lang="en-US" dirty="0">
                <a:cs typeface="Calibri" panose="020F0502020204030204" pitchFamily="34" charset="0"/>
              </a:rPr>
              <a:t>Eight adaptive design methods for the</a:t>
            </a:r>
            <a:br>
              <a:rPr lang="en-US" dirty="0">
                <a:cs typeface="Calibri" panose="020F0502020204030204" pitchFamily="34" charset="0"/>
              </a:rPr>
            </a:br>
            <a:r>
              <a:rPr lang="en-US" dirty="0">
                <a:cs typeface="Calibri" panose="020F0502020204030204" pitchFamily="34" charset="0"/>
              </a:rPr>
              <a:t>channel equalizer in receiver on right</a:t>
            </a:r>
          </a:p>
          <a:p>
            <a:pPr marL="366713" lvl="1" indent="0">
              <a:lnSpc>
                <a:spcPct val="90000"/>
              </a:lnSpc>
              <a:buNone/>
            </a:pPr>
            <a:r>
              <a:rPr lang="en-US" dirty="0">
                <a:cs typeface="Calibri" panose="020F0502020204030204" pitchFamily="34" charset="0"/>
              </a:rPr>
              <a:t>What are the methods with best tradeoff</a:t>
            </a:r>
            <a:br>
              <a:rPr lang="en-US" dirty="0">
                <a:cs typeface="Calibri" panose="020F0502020204030204" pitchFamily="34" charset="0"/>
              </a:rPr>
            </a:br>
            <a:r>
              <a:rPr lang="en-US" dirty="0">
                <a:cs typeface="Calibri" panose="020F0502020204030204" pitchFamily="34" charset="0"/>
              </a:rPr>
              <a:t>in bit rate vs. run-time complexity?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i="1" dirty="0">
              <a:latin typeface="Times New Roman" charset="0"/>
            </a:endParaRPr>
          </a:p>
        </p:txBody>
      </p:sp>
      <p:sp>
        <p:nvSpPr>
          <p:cNvPr id="6" name="TextBox 25">
            <a:extLst>
              <a:ext uri="{FF2B5EF4-FFF2-40B4-BE49-F238E27FC236}">
                <a16:creationId xmlns:a16="http://schemas.microsoft.com/office/drawing/2014/main" id="{7FAB734B-B72E-3B19-7415-74816AE9D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5151328"/>
            <a:ext cx="3379680" cy="155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Aft>
                <a:spcPts val="600"/>
              </a:spcAft>
            </a:pPr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Receiver design: bit rate in</a:t>
            </a:r>
            <a:b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Mbps vs. multiplications for eight</a:t>
            </a:r>
            <a:b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channel equalizer training methods</a:t>
            </a:r>
          </a:p>
          <a:p>
            <a:pPr algn="r"/>
            <a:r>
              <a:rPr lang="en-US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[Data from Figs. 6 &amp; 7 in B. L. Evans </a:t>
            </a:r>
            <a:r>
              <a:rPr lang="en-US" sz="1400" b="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 al</a:t>
            </a:r>
            <a:r>
              <a:rPr lang="en-US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., “Unification and Evaluation of Equalization  Structures…”, </a:t>
            </a:r>
            <a:r>
              <a:rPr lang="en-US" sz="1400" b="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IEEE Trans. Sig. Proc</a:t>
            </a:r>
            <a:r>
              <a:rPr lang="en-US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., 2005]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7C9A6F1-C633-F0AA-8E71-A2B79D65D2B7}"/>
              </a:ext>
            </a:extLst>
          </p:cNvPr>
          <p:cNvGrpSpPr/>
          <p:nvPr/>
        </p:nvGrpSpPr>
        <p:grpSpPr>
          <a:xfrm>
            <a:off x="6221305" y="2593865"/>
            <a:ext cx="2949575" cy="2633663"/>
            <a:chOff x="6221305" y="2593865"/>
            <a:chExt cx="2949575" cy="2633663"/>
          </a:xfrm>
        </p:grpSpPr>
        <p:graphicFrame>
          <p:nvGraphicFramePr>
            <p:cNvPr id="8" name="Object 15">
              <a:extLst>
                <a:ext uri="{FF2B5EF4-FFF2-40B4-BE49-F238E27FC236}">
                  <a16:creationId xmlns:a16="http://schemas.microsoft.com/office/drawing/2014/main" id="{78D6EFC1-2CEE-174A-DAAC-4C935F8A82D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373705" y="2593865"/>
            <a:ext cx="2644775" cy="2324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Worksheet" r:id="rId2" imgW="6086551" imgH="5286451" progId="Excel.Sheet.8">
                    <p:embed/>
                  </p:oleObj>
                </mc:Choice>
                <mc:Fallback>
                  <p:oleObj name="Worksheet" r:id="rId2" imgW="6086551" imgH="5286451" progId="Excel.Sheet.8">
                    <p:embed/>
                    <p:pic>
                      <p:nvPicPr>
                        <p:cNvPr id="7173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r="16525" b="15567"/>
                        <a:stretch>
                          <a:fillRect/>
                        </a:stretch>
                      </p:blipFill>
                      <p:spPr bwMode="auto">
                        <a:xfrm>
                          <a:off x="6373705" y="2593865"/>
                          <a:ext cx="2644775" cy="23241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=""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=""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TextBox 26">
              <a:extLst>
                <a:ext uri="{FF2B5EF4-FFF2-40B4-BE49-F238E27FC236}">
                  <a16:creationId xmlns:a16="http://schemas.microsoft.com/office/drawing/2014/main" id="{E4FF64A1-3216-64AA-7151-7B7550F94B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7105" y="4919553"/>
              <a:ext cx="457200" cy="3079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400" b="0" dirty="0">
                  <a:solidFill>
                    <a:schemeClr val="tx1"/>
                  </a:solidFill>
                </a:rPr>
                <a:t>10</a:t>
              </a:r>
              <a:r>
                <a:rPr lang="en-US" sz="1400" b="0" baseline="30000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0" name="TextBox 27">
              <a:extLst>
                <a:ext uri="{FF2B5EF4-FFF2-40B4-BE49-F238E27FC236}">
                  <a16:creationId xmlns:a16="http://schemas.microsoft.com/office/drawing/2014/main" id="{FFFB3012-0B35-6DF1-D3A0-0D76FC4AFE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99280" y="4919553"/>
              <a:ext cx="457200" cy="3079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400" b="0">
                  <a:solidFill>
                    <a:schemeClr val="tx1"/>
                  </a:solidFill>
                </a:rPr>
                <a:t>10</a:t>
              </a:r>
              <a:r>
                <a:rPr lang="en-US" sz="1400" b="0" baseline="300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11" name="TextBox 28">
              <a:extLst>
                <a:ext uri="{FF2B5EF4-FFF2-40B4-BE49-F238E27FC236}">
                  <a16:creationId xmlns:a16="http://schemas.microsoft.com/office/drawing/2014/main" id="{D097134D-9E4C-6440-03F8-ED4CE174B8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13680" y="4919553"/>
              <a:ext cx="457200" cy="3079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400" b="0">
                  <a:solidFill>
                    <a:schemeClr val="tx1"/>
                  </a:solidFill>
                </a:rPr>
                <a:t>10</a:t>
              </a:r>
              <a:r>
                <a:rPr lang="en-US" sz="1400" b="0" baseline="3000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C768AF3-100A-398F-B6E1-41B12EDDF46B}"/>
                </a:ext>
              </a:extLst>
            </p:cNvPr>
            <p:cNvSpPr txBox="1"/>
            <p:nvPr/>
          </p:nvSpPr>
          <p:spPr>
            <a:xfrm>
              <a:off x="6221305" y="2786984"/>
              <a:ext cx="441767" cy="224676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/>
                <a:t>6.6</a:t>
              </a:r>
            </a:p>
            <a:p>
              <a:pPr algn="r"/>
              <a:r>
                <a:rPr lang="en-US" sz="1400" dirty="0"/>
                <a:t>6.5</a:t>
              </a:r>
            </a:p>
            <a:p>
              <a:pPr algn="r"/>
              <a:r>
                <a:rPr lang="en-US" sz="1400" dirty="0"/>
                <a:t>6.4</a:t>
              </a:r>
            </a:p>
            <a:p>
              <a:pPr algn="r"/>
              <a:r>
                <a:rPr lang="en-US" sz="1400" dirty="0"/>
                <a:t>6.3</a:t>
              </a:r>
            </a:p>
            <a:p>
              <a:pPr algn="r"/>
              <a:r>
                <a:rPr lang="en-US" sz="1400" dirty="0"/>
                <a:t>6.2</a:t>
              </a:r>
            </a:p>
            <a:p>
              <a:pPr algn="r"/>
              <a:r>
                <a:rPr lang="en-US" sz="1400" dirty="0"/>
                <a:t>6.1</a:t>
              </a:r>
            </a:p>
            <a:p>
              <a:pPr algn="r"/>
              <a:r>
                <a:rPr lang="en-US" sz="1400" dirty="0"/>
                <a:t>6.0</a:t>
              </a:r>
            </a:p>
            <a:p>
              <a:pPr algn="r"/>
              <a:r>
                <a:rPr lang="en-US" sz="1400" dirty="0"/>
                <a:t>5.9</a:t>
              </a:r>
            </a:p>
            <a:p>
              <a:pPr algn="r"/>
              <a:r>
                <a:rPr lang="en-US" sz="1400" dirty="0"/>
                <a:t>5.8</a:t>
              </a:r>
            </a:p>
            <a:p>
              <a:pPr algn="r"/>
              <a:r>
                <a:rPr lang="en-US" sz="1400" dirty="0"/>
                <a:t>5.7</a:t>
              </a:r>
            </a:p>
          </p:txBody>
        </p:sp>
      </p:grpSp>
      <p:sp>
        <p:nvSpPr>
          <p:cNvPr id="13" name="Text Box 8">
            <a:extLst>
              <a:ext uri="{FF2B5EF4-FFF2-40B4-BE49-F238E27FC236}">
                <a16:creationId xmlns:a16="http://schemas.microsoft.com/office/drawing/2014/main" id="{8DD8EDB1-73AE-D569-70CB-8CA566034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0" i="1" dirty="0">
                <a:solidFill>
                  <a:schemeClr val="tx1"/>
                </a:solidFill>
              </a:rPr>
              <a:t>Course Overview</a:t>
            </a:r>
          </a:p>
        </p:txBody>
      </p:sp>
    </p:spTree>
    <p:extLst>
      <p:ext uri="{BB962C8B-B14F-4D97-AF65-F5344CB8AC3E}">
        <p14:creationId xmlns:p14="http://schemas.microsoft.com/office/powerpoint/2010/main" val="251951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14395-A16C-F606-0774-25B0C3BE6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charset="0"/>
              </a:rPr>
              <a:t>Design Flow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FA8F31-44DF-50B5-7314-B2F02F76D1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0-</a:t>
            </a:r>
            <a:fld id="{48456A70-0021-B84E-925B-88B7CCC4D2F0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ext Box 8">
            <a:extLst>
              <a:ext uri="{FF2B5EF4-FFF2-40B4-BE49-F238E27FC236}">
                <a16:creationId xmlns:a16="http://schemas.microsoft.com/office/drawing/2014/main" id="{29677806-1C39-C601-0444-1E7679C0A0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0" i="1" dirty="0">
                <a:solidFill>
                  <a:schemeClr val="tx1"/>
                </a:solidFill>
              </a:rPr>
              <a:t>Course Overview</a:t>
            </a:r>
          </a:p>
        </p:txBody>
      </p:sp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E1E5050E-2543-9E05-6113-D7E336A74B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700" y="1643062"/>
            <a:ext cx="4546600" cy="47879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1F2339-1580-66C0-9F8E-6B62860AAF1F}"/>
              </a:ext>
            </a:extLst>
          </p:cNvPr>
          <p:cNvSpPr txBox="1"/>
          <p:nvPr/>
        </p:nvSpPr>
        <p:spPr>
          <a:xfrm>
            <a:off x="244098" y="569655"/>
            <a:ext cx="23725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Matrices &amp; Matrix Computation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Difference &amp; differential equations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Fourier series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Fourier transforms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Probability</a:t>
            </a:r>
            <a:b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(after midterm #1)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102F59-D260-574F-C6BF-1191431B42F3}"/>
              </a:ext>
            </a:extLst>
          </p:cNvPr>
          <p:cNvSpPr txBox="1"/>
          <p:nvPr/>
        </p:nvSpPr>
        <p:spPr>
          <a:xfrm>
            <a:off x="6183629" y="2819400"/>
            <a:ext cx="317310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Sampling         Filtering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Modulation    Adaptation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77F22E-934E-8203-37D7-054345FADAFD}"/>
              </a:ext>
            </a:extLst>
          </p:cNvPr>
          <p:cNvSpPr txBox="1"/>
          <p:nvPr/>
        </p:nvSpPr>
        <p:spPr>
          <a:xfrm>
            <a:off x="6946432" y="1032554"/>
            <a:ext cx="200487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Speech &amp; audio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Image &amp; video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Communications</a:t>
            </a:r>
          </a:p>
        </p:txBody>
      </p:sp>
      <p:sp>
        <p:nvSpPr>
          <p:cNvPr id="10" name="Curved Left Arrow 9">
            <a:extLst>
              <a:ext uri="{FF2B5EF4-FFF2-40B4-BE49-F238E27FC236}">
                <a16:creationId xmlns:a16="http://schemas.microsoft.com/office/drawing/2014/main" id="{C489DABC-5C6D-AFA6-A083-668ADEBE55F1}"/>
              </a:ext>
            </a:extLst>
          </p:cNvPr>
          <p:cNvSpPr/>
          <p:nvPr/>
        </p:nvSpPr>
        <p:spPr>
          <a:xfrm flipV="1">
            <a:off x="5715000" y="3284095"/>
            <a:ext cx="489703" cy="1440305"/>
          </a:xfrm>
          <a:prstGeom prst="curvedLeft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highlight>
                <a:srgbClr val="008000"/>
              </a:highlight>
            </a:endParaRPr>
          </a:p>
        </p:txBody>
      </p:sp>
      <p:sp>
        <p:nvSpPr>
          <p:cNvPr id="11" name="Curved Left Arrow 10">
            <a:extLst>
              <a:ext uri="{FF2B5EF4-FFF2-40B4-BE49-F238E27FC236}">
                <a16:creationId xmlns:a16="http://schemas.microsoft.com/office/drawing/2014/main" id="{CF505BE7-583B-9A0D-D04E-8707A1FEC4A3}"/>
              </a:ext>
            </a:extLst>
          </p:cNvPr>
          <p:cNvSpPr/>
          <p:nvPr/>
        </p:nvSpPr>
        <p:spPr>
          <a:xfrm flipV="1">
            <a:off x="5715000" y="4737315"/>
            <a:ext cx="489703" cy="1440305"/>
          </a:xfrm>
          <a:prstGeom prst="curvedLeft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D23702-ABED-043D-D82E-4F06E6367D3C}"/>
              </a:ext>
            </a:extLst>
          </p:cNvPr>
          <p:cNvSpPr txBox="1"/>
          <p:nvPr/>
        </p:nvSpPr>
        <p:spPr>
          <a:xfrm>
            <a:off x="193209" y="5312993"/>
            <a:ext cx="24743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Builds on courses in programming, embedded systems, and signals &amp; systems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362E0E-B89D-8344-73A7-862BBE24D7B0}"/>
              </a:ext>
            </a:extLst>
          </p:cNvPr>
          <p:cNvSpPr txBox="1"/>
          <p:nvPr/>
        </p:nvSpPr>
        <p:spPr>
          <a:xfrm>
            <a:off x="6324600" y="4165937"/>
            <a:ext cx="2755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i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Feed back signal quality vs. run-time complexity analysis to inform algorithm design</a:t>
            </a:r>
          </a:p>
        </p:txBody>
      </p:sp>
    </p:spTree>
    <p:extLst>
      <p:ext uri="{BB962C8B-B14F-4D97-AF65-F5344CB8AC3E}">
        <p14:creationId xmlns:p14="http://schemas.microsoft.com/office/powerpoint/2010/main" val="260678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charset="0"/>
              </a:rPr>
              <a:t>Required Textbooks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447800"/>
            <a:ext cx="4114800" cy="24384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i="1" dirty="0">
                <a:latin typeface="Times New Roman" charset="0"/>
              </a:rPr>
              <a:t>Software Receiver Design, </a:t>
            </a:r>
            <a:r>
              <a:rPr lang="en-US" dirty="0">
                <a:latin typeface="Times New Roman" charset="0"/>
              </a:rPr>
              <a:t>Oct. 2011</a:t>
            </a:r>
          </a:p>
          <a:p>
            <a:pPr lvl="1">
              <a:lnSpc>
                <a:spcPct val="90000"/>
              </a:lnSpc>
              <a:spcBef>
                <a:spcPts val="600"/>
              </a:spcBef>
              <a:buFontTx/>
              <a:buNone/>
            </a:pPr>
            <a:r>
              <a:rPr lang="en-US" dirty="0">
                <a:latin typeface="Times New Roman" charset="0"/>
              </a:rPr>
              <a:t>Design of digital communication systems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Convert algorithms into </a:t>
            </a:r>
            <a:r>
              <a:rPr lang="en-US" dirty="0" err="1">
                <a:latin typeface="Times New Roman" charset="0"/>
              </a:rPr>
              <a:t>Matlab</a:t>
            </a:r>
            <a:r>
              <a:rPr lang="en-US" dirty="0">
                <a:latin typeface="Times New Roman" charset="0"/>
              </a:rPr>
              <a:t> simulations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267200" y="1574800"/>
            <a:ext cx="4724400" cy="2235200"/>
            <a:chOff x="4267200" y="1574800"/>
            <a:chExt cx="4724400" cy="2235200"/>
          </a:xfrm>
        </p:grpSpPr>
        <p:sp>
          <p:nvSpPr>
            <p:cNvPr id="10245" name="Text Box 4"/>
            <p:cNvSpPr txBox="1">
              <a:spLocks noChangeArrowheads="1"/>
            </p:cNvSpPr>
            <p:nvPr/>
          </p:nvSpPr>
          <p:spPr bwMode="auto">
            <a:xfrm>
              <a:off x="5919788" y="3108325"/>
              <a:ext cx="1670050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2000" i="1">
                  <a:solidFill>
                    <a:schemeClr val="accent2"/>
                  </a:solidFill>
                </a:rPr>
                <a:t>Bill Sethares (Wisconsin)</a:t>
              </a:r>
            </a:p>
          </p:txBody>
        </p:sp>
        <p:sp>
          <p:nvSpPr>
            <p:cNvPr id="10246" name="Text Box 6"/>
            <p:cNvSpPr txBox="1">
              <a:spLocks noChangeArrowheads="1"/>
            </p:cNvSpPr>
            <p:nvPr/>
          </p:nvSpPr>
          <p:spPr bwMode="auto">
            <a:xfrm>
              <a:off x="4267200" y="3087688"/>
              <a:ext cx="1900238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2000" i="1">
                  <a:solidFill>
                    <a:schemeClr val="accent2"/>
                  </a:solidFill>
                </a:rPr>
                <a:t>Rick Johnson (Cornell)</a:t>
              </a:r>
            </a:p>
          </p:txBody>
        </p:sp>
        <p:pic>
          <p:nvPicPr>
            <p:cNvPr id="10247" name="Picture 16" descr="Professor Andrew Klei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25" r="11925"/>
            <a:stretch>
              <a:fillRect/>
            </a:stretch>
          </p:blipFill>
          <p:spPr bwMode="auto">
            <a:xfrm>
              <a:off x="7597775" y="1574800"/>
              <a:ext cx="1165225" cy="153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8" name="Picture 17" descr="Professor William Sethare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00" r="6400" b="21600"/>
            <a:stretch>
              <a:fillRect/>
            </a:stretch>
          </p:blipFill>
          <p:spPr bwMode="auto">
            <a:xfrm>
              <a:off x="6146800" y="1574800"/>
              <a:ext cx="1244600" cy="1493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9" name="Picture 18" descr="Professor Richard Johnso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00" r="6400" b="32001"/>
            <a:stretch>
              <a:fillRect/>
            </a:stretch>
          </p:blipFill>
          <p:spPr bwMode="auto">
            <a:xfrm>
              <a:off x="4664075" y="1574800"/>
              <a:ext cx="1244600" cy="1457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0" name="Text Box 4"/>
            <p:cNvSpPr txBox="1">
              <a:spLocks noChangeArrowheads="1"/>
            </p:cNvSpPr>
            <p:nvPr/>
          </p:nvSpPr>
          <p:spPr bwMode="auto">
            <a:xfrm>
              <a:off x="7391400" y="3098800"/>
              <a:ext cx="16002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2000" i="1" dirty="0">
                  <a:solidFill>
                    <a:schemeClr val="accent2"/>
                  </a:solidFill>
                </a:rPr>
                <a:t>Andy Klein (West. Wash.)</a:t>
              </a:r>
            </a:p>
          </p:txBody>
        </p:sp>
      </p:grp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4740275" y="4188670"/>
            <a:ext cx="40989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2800" b="1" i="1" kern="0" dirty="0">
                <a:solidFill>
                  <a:srgbClr val="CC00CC"/>
                </a:solidFill>
                <a:latin typeface="+mn-lt"/>
                <a:ea typeface="+mn-ea"/>
              </a:rPr>
              <a:t>Digital Signal Processing using Arm Cortex-M based Microcontrollers</a:t>
            </a:r>
          </a:p>
          <a:p>
            <a:pPr marL="342900" indent="-342900" algn="r"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2800" b="1" kern="0" dirty="0">
                <a:solidFill>
                  <a:srgbClr val="CC00CC"/>
                </a:solidFill>
                <a:latin typeface="+mn-lt"/>
                <a:ea typeface="+mn-ea"/>
              </a:rPr>
              <a:t>Sep. 2018</a:t>
            </a:r>
          </a:p>
          <a:p>
            <a:pPr marL="800100" lvl="1" indent="-342900" algn="r">
              <a:lnSpc>
                <a:spcPct val="90000"/>
              </a:lnSpc>
              <a:spcBef>
                <a:spcPts val="600"/>
              </a:spcBef>
              <a:defRPr/>
            </a:pPr>
            <a:r>
              <a:rPr lang="en-US" dirty="0">
                <a:latin typeface="+mn-lt"/>
                <a:ea typeface="+mn-ea"/>
              </a:rPr>
              <a:t>Mapping algorithms to C</a:t>
            </a:r>
          </a:p>
        </p:txBody>
      </p:sp>
      <p:sp>
        <p:nvSpPr>
          <p:cNvPr id="10259" name="Slide Number Placeholder 3"/>
          <p:cNvSpPr txBox="1">
            <a:spLocks/>
          </p:cNvSpPr>
          <p:nvPr/>
        </p:nvSpPr>
        <p:spPr bwMode="auto">
          <a:xfrm>
            <a:off x="6858000" y="64008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/>
            <a:r>
              <a:rPr lang="en-US" sz="1400" b="0" dirty="0">
                <a:solidFill>
                  <a:schemeClr val="tx1"/>
                </a:solidFill>
              </a:rPr>
              <a:t>0-</a:t>
            </a:r>
            <a:fld id="{B73CBA16-858D-CA45-8741-D22B90FCD6BF}" type="slidenum">
              <a:rPr lang="en-US" sz="1400" b="0">
                <a:solidFill>
                  <a:schemeClr val="tx1"/>
                </a:solidFill>
              </a:rPr>
              <a:pPr algn="r"/>
              <a:t>12</a:t>
            </a:fld>
            <a:endParaRPr lang="en-US" sz="1400" b="0" dirty="0">
              <a:solidFill>
                <a:schemeClr val="tx1"/>
              </a:solidFill>
            </a:endParaRPr>
          </a:p>
        </p:txBody>
      </p:sp>
      <p:sp>
        <p:nvSpPr>
          <p:cNvPr id="10260" name="Text Box 8"/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0" i="1">
                <a:solidFill>
                  <a:schemeClr val="tx1"/>
                </a:solidFill>
              </a:rPr>
              <a:t>Course Overview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985B7B9-0876-6BCF-723A-150634FAA2DA}"/>
              </a:ext>
            </a:extLst>
          </p:cNvPr>
          <p:cNvGrpSpPr/>
          <p:nvPr/>
        </p:nvGrpSpPr>
        <p:grpSpPr>
          <a:xfrm>
            <a:off x="152400" y="4161503"/>
            <a:ext cx="4724400" cy="2553285"/>
            <a:chOff x="152400" y="4161503"/>
            <a:chExt cx="4724400" cy="2553285"/>
          </a:xfrm>
        </p:grpSpPr>
        <p:sp>
          <p:nvSpPr>
            <p:cNvPr id="24" name="Text Box 4">
              <a:extLst>
                <a:ext uri="{FF2B5EF4-FFF2-40B4-BE49-F238E27FC236}">
                  <a16:creationId xmlns:a16="http://schemas.microsoft.com/office/drawing/2014/main" id="{2598B703-D58A-D947-AB44-366330595F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04988" y="5699125"/>
              <a:ext cx="16700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2000" i="1" dirty="0">
                  <a:solidFill>
                    <a:schemeClr val="accent2"/>
                  </a:solidFill>
                </a:rPr>
                <a:t>M. </a:t>
              </a:r>
              <a:r>
                <a:rPr lang="en-US" sz="2000" i="1" dirty="0" err="1">
                  <a:solidFill>
                    <a:schemeClr val="accent2"/>
                  </a:solidFill>
                </a:rPr>
                <a:t>Erkin</a:t>
              </a:r>
              <a:r>
                <a:rPr lang="en-US" sz="2000" i="1" dirty="0">
                  <a:solidFill>
                    <a:schemeClr val="accent2"/>
                  </a:solidFill>
                </a:rPr>
                <a:t> </a:t>
              </a:r>
              <a:r>
                <a:rPr lang="en-US" sz="2000" i="1" dirty="0" err="1">
                  <a:solidFill>
                    <a:schemeClr val="accent2"/>
                  </a:solidFill>
                </a:rPr>
                <a:t>Yucel</a:t>
              </a:r>
              <a:br>
                <a:rPr lang="en-US" sz="2000" dirty="0"/>
              </a:br>
              <a:r>
                <a:rPr lang="en-US" sz="2000" i="1" dirty="0">
                  <a:solidFill>
                    <a:schemeClr val="accent2"/>
                  </a:solidFill>
                </a:rPr>
                <a:t>(</a:t>
              </a:r>
              <a:r>
                <a:rPr lang="en-US" sz="2000" i="1" dirty="0" err="1">
                  <a:solidFill>
                    <a:schemeClr val="accent2"/>
                  </a:solidFill>
                </a:rPr>
                <a:t>Yeditepe</a:t>
              </a:r>
              <a:r>
                <a:rPr lang="en-US" sz="2000" i="1" dirty="0">
                  <a:solidFill>
                    <a:schemeClr val="accent2"/>
                  </a:solidFill>
                </a:rPr>
                <a:t>)</a:t>
              </a:r>
            </a:p>
          </p:txBody>
        </p:sp>
        <p:sp>
          <p:nvSpPr>
            <p:cNvPr id="25" name="Text Box 6">
              <a:extLst>
                <a:ext uri="{FF2B5EF4-FFF2-40B4-BE49-F238E27FC236}">
                  <a16:creationId xmlns:a16="http://schemas.microsoft.com/office/drawing/2014/main" id="{655D241F-CE07-5346-B429-CCBAA9255C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" y="5678488"/>
              <a:ext cx="190023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2000" i="1" dirty="0" err="1">
                  <a:solidFill>
                    <a:schemeClr val="accent2"/>
                  </a:solidFill>
                </a:rPr>
                <a:t>Cem</a:t>
              </a:r>
              <a:r>
                <a:rPr lang="en-US" sz="2000" i="1" dirty="0">
                  <a:solidFill>
                    <a:schemeClr val="accent2"/>
                  </a:solidFill>
                </a:rPr>
                <a:t> </a:t>
              </a:r>
              <a:r>
                <a:rPr lang="en-US" sz="2000" i="1" dirty="0" err="1">
                  <a:solidFill>
                    <a:srgbClr val="6600FF"/>
                  </a:solidFill>
                </a:rPr>
                <a:t>Ü</a:t>
              </a:r>
              <a:r>
                <a:rPr lang="en-US" sz="2000" i="1" dirty="0" err="1">
                  <a:solidFill>
                    <a:schemeClr val="accent2"/>
                  </a:solidFill>
                </a:rPr>
                <a:t>nsalan</a:t>
              </a:r>
              <a:br>
                <a:rPr lang="en-US" sz="2000" dirty="0"/>
              </a:br>
              <a:r>
                <a:rPr lang="en-US" sz="2000" i="1" dirty="0">
                  <a:solidFill>
                    <a:schemeClr val="accent2"/>
                  </a:solidFill>
                </a:rPr>
                <a:t>(Marmara</a:t>
              </a:r>
              <a:br>
                <a:rPr lang="en-US" sz="2000" i="1" dirty="0">
                  <a:solidFill>
                    <a:schemeClr val="accent2"/>
                  </a:solidFill>
                </a:rPr>
              </a:br>
              <a:r>
                <a:rPr lang="en-US" sz="2000" i="1" dirty="0">
                  <a:solidFill>
                    <a:schemeClr val="accent2"/>
                  </a:solidFill>
                </a:rPr>
                <a:t>University)</a:t>
              </a:r>
            </a:p>
          </p:txBody>
        </p:sp>
        <p:sp>
          <p:nvSpPr>
            <p:cNvPr id="29" name="Text Box 4">
              <a:extLst>
                <a:ext uri="{FF2B5EF4-FFF2-40B4-BE49-F238E27FC236}">
                  <a16:creationId xmlns:a16="http://schemas.microsoft.com/office/drawing/2014/main" id="{10EC89AE-80BB-4E4A-B0CD-93ED60AE31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6600" y="5689600"/>
              <a:ext cx="160020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2000" i="1" dirty="0">
                  <a:solidFill>
                    <a:schemeClr val="accent2"/>
                  </a:solidFill>
                </a:rPr>
                <a:t>H. Deniz </a:t>
              </a:r>
              <a:r>
                <a:rPr lang="en-US" sz="2000" i="1" dirty="0" err="1">
                  <a:solidFill>
                    <a:schemeClr val="accent2"/>
                  </a:solidFill>
                </a:rPr>
                <a:t>Gurhan</a:t>
              </a:r>
              <a:br>
                <a:rPr lang="en-US" sz="2000" dirty="0"/>
              </a:br>
              <a:r>
                <a:rPr lang="en-US" sz="2000" i="1" dirty="0">
                  <a:solidFill>
                    <a:schemeClr val="accent2"/>
                  </a:solidFill>
                </a:rPr>
                <a:t>(</a:t>
              </a:r>
              <a:r>
                <a:rPr lang="en-US" sz="2000" i="1" dirty="0" err="1">
                  <a:solidFill>
                    <a:schemeClr val="accent2"/>
                  </a:solidFill>
                </a:rPr>
                <a:t>Yeditepe</a:t>
              </a:r>
              <a:r>
                <a:rPr lang="en-US" sz="2000" i="1" dirty="0">
                  <a:solidFill>
                    <a:schemeClr val="accent2"/>
                  </a:solidFill>
                </a:rPr>
                <a:t>)</a:t>
              </a:r>
            </a:p>
          </p:txBody>
        </p:sp>
        <p:pic>
          <p:nvPicPr>
            <p:cNvPr id="5" name="Picture 4" descr="A picture containing person, person, glasses, staring&#10;&#10;Description automatically generated">
              <a:extLst>
                <a:ext uri="{FF2B5EF4-FFF2-40B4-BE49-F238E27FC236}">
                  <a16:creationId xmlns:a16="http://schemas.microsoft.com/office/drawing/2014/main" id="{515CC299-EA38-BE40-A4AF-B62AFAD343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81" b="12409"/>
            <a:stretch/>
          </p:blipFill>
          <p:spPr>
            <a:xfrm>
              <a:off x="596900" y="4165600"/>
              <a:ext cx="1155700" cy="1484314"/>
            </a:xfrm>
            <a:prstGeom prst="rect">
              <a:avLst/>
            </a:prstGeom>
          </p:spPr>
        </p:pic>
        <p:pic>
          <p:nvPicPr>
            <p:cNvPr id="4" name="Picture 3" descr="A person in a suit and tie&#10;&#10;Description automatically generated">
              <a:extLst>
                <a:ext uri="{FF2B5EF4-FFF2-40B4-BE49-F238E27FC236}">
                  <a16:creationId xmlns:a16="http://schemas.microsoft.com/office/drawing/2014/main" id="{4DF8710E-1339-B04E-B877-151C27DB7F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75" t="-1" r="20042" b="25639"/>
            <a:stretch/>
          </p:blipFill>
          <p:spPr>
            <a:xfrm>
              <a:off x="2032000" y="4188670"/>
              <a:ext cx="1269099" cy="1461244"/>
            </a:xfrm>
            <a:prstGeom prst="rect">
              <a:avLst/>
            </a:prstGeom>
          </p:spPr>
        </p:pic>
        <p:pic>
          <p:nvPicPr>
            <p:cNvPr id="7" name="Picture 6" descr="A person with a beard&#10;&#10;Description automatically generated with medium confidence">
              <a:extLst>
                <a:ext uri="{FF2B5EF4-FFF2-40B4-BE49-F238E27FC236}">
                  <a16:creationId xmlns:a16="http://schemas.microsoft.com/office/drawing/2014/main" id="{8A407550-C970-C145-A29F-1CBC7B3C30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301"/>
            <a:stretch/>
          </p:blipFill>
          <p:spPr>
            <a:xfrm>
              <a:off x="3526499" y="4161503"/>
              <a:ext cx="1269100" cy="147947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</a:rPr>
              <a:t>Grading</a:t>
            </a:r>
          </a:p>
        </p:txBody>
      </p:sp>
      <p:sp>
        <p:nvSpPr>
          <p:cNvPr id="17412" name="Rectangle 1032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6553200" cy="2590800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>
                <a:ea typeface="+mn-ea"/>
              </a:rPr>
              <a:t>Calculation of numeric grades</a:t>
            </a:r>
          </a:p>
          <a:p>
            <a:pPr lvl="1">
              <a:lnSpc>
                <a:spcPct val="90000"/>
              </a:lnSpc>
              <a:buFontTx/>
              <a:buNone/>
              <a:defRPr/>
            </a:pPr>
            <a:r>
              <a:rPr lang="en-US" dirty="0"/>
              <a:t>20% midterm #1</a:t>
            </a:r>
          </a:p>
          <a:p>
            <a:pPr lvl="1">
              <a:lnSpc>
                <a:spcPct val="90000"/>
              </a:lnSpc>
              <a:buFontTx/>
              <a:buNone/>
              <a:defRPr/>
            </a:pPr>
            <a:r>
              <a:rPr lang="en-US" dirty="0"/>
              <a:t>20% midterm #2</a:t>
            </a:r>
          </a:p>
          <a:p>
            <a:pPr lvl="1">
              <a:lnSpc>
                <a:spcPct val="90000"/>
              </a:lnSpc>
              <a:buFontTx/>
              <a:buNone/>
              <a:defRPr/>
            </a:pPr>
            <a:r>
              <a:rPr lang="en-US" dirty="0"/>
              <a:t>14% homework  (</a:t>
            </a:r>
            <a:r>
              <a:rPr lang="en-US" i="1" dirty="0"/>
              <a:t>drop lowest grade of eight</a:t>
            </a:r>
            <a:r>
              <a:rPr lang="en-US" dirty="0"/>
              <a:t>)</a:t>
            </a:r>
          </a:p>
          <a:p>
            <a:pPr lvl="1">
              <a:lnSpc>
                <a:spcPct val="90000"/>
              </a:lnSpc>
              <a:buFontTx/>
              <a:buNone/>
              <a:defRPr/>
            </a:pPr>
            <a:r>
              <a:rPr lang="en-US" dirty="0"/>
              <a:t>  5% in-lecture assignments (</a:t>
            </a:r>
            <a:r>
              <a:rPr lang="en-US" i="1" dirty="0"/>
              <a:t>drop lowest grade</a:t>
            </a:r>
            <a:r>
              <a:rPr lang="en-US" dirty="0"/>
              <a:t>)</a:t>
            </a:r>
          </a:p>
          <a:p>
            <a:pPr lvl="1">
              <a:lnSpc>
                <a:spcPct val="90000"/>
              </a:lnSpc>
              <a:buFontTx/>
              <a:buNone/>
              <a:defRPr/>
            </a:pPr>
            <a:r>
              <a:rPr lang="en-US" dirty="0"/>
              <a:t>  5% pre-lab quizzes (</a:t>
            </a:r>
            <a:r>
              <a:rPr lang="en-US" i="1" dirty="0"/>
              <a:t>drop lowest grade of six</a:t>
            </a:r>
            <a:r>
              <a:rPr lang="en-US" dirty="0"/>
              <a:t>)</a:t>
            </a:r>
          </a:p>
          <a:p>
            <a:pPr lvl="1">
              <a:lnSpc>
                <a:spcPct val="90000"/>
              </a:lnSpc>
              <a:buFontTx/>
              <a:buNone/>
              <a:defRPr/>
            </a:pPr>
            <a:r>
              <a:rPr lang="en-US" dirty="0"/>
              <a:t>36% lab reports (</a:t>
            </a:r>
            <a:r>
              <a:rPr lang="en-US" i="1" dirty="0"/>
              <a:t>drop lowest grade of seven</a:t>
            </a:r>
            <a:r>
              <a:rPr lang="en-US" dirty="0"/>
              <a:t>)</a:t>
            </a:r>
          </a:p>
        </p:txBody>
      </p:sp>
      <p:sp>
        <p:nvSpPr>
          <p:cNvPr id="12292" name="Text Box 1028"/>
          <p:cNvSpPr txBox="1">
            <a:spLocks noChangeArrowheads="1"/>
          </p:cNvSpPr>
          <p:nvPr/>
        </p:nvSpPr>
        <p:spPr bwMode="auto">
          <a:xfrm>
            <a:off x="6680200" y="1600200"/>
            <a:ext cx="2286000" cy="8318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chemeClr val="tx1"/>
                </a:solidFill>
              </a:rPr>
              <a:t>Average GPA has been ~3.5</a:t>
            </a:r>
          </a:p>
        </p:txBody>
      </p:sp>
      <p:sp>
        <p:nvSpPr>
          <p:cNvPr id="12294" name="Text Box 1030"/>
          <p:cNvSpPr txBox="1">
            <a:spLocks noChangeArrowheads="1"/>
          </p:cNvSpPr>
          <p:nvPr/>
        </p:nvSpPr>
        <p:spPr bwMode="auto">
          <a:xfrm>
            <a:off x="7642225" y="2667000"/>
            <a:ext cx="1295400" cy="8318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chemeClr val="tx1"/>
                </a:solidFill>
              </a:rPr>
              <a:t>No final exam</a:t>
            </a:r>
          </a:p>
        </p:txBody>
      </p:sp>
      <p:sp>
        <p:nvSpPr>
          <p:cNvPr id="12295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400" b="0">
                <a:solidFill>
                  <a:schemeClr val="tx1"/>
                </a:solidFill>
              </a:rPr>
              <a:t>0-</a:t>
            </a:r>
            <a:fld id="{B1766C32-81E7-824C-BFCF-000A977577E1}" type="slidenum">
              <a:rPr lang="en-US" sz="1400" b="0">
                <a:solidFill>
                  <a:schemeClr val="tx1"/>
                </a:solidFill>
              </a:rPr>
              <a:pPr/>
              <a:t>13</a:t>
            </a:fld>
            <a:endParaRPr lang="en-US" sz="1400" b="0">
              <a:solidFill>
                <a:schemeClr val="tx1"/>
              </a:solidFill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0" i="1" dirty="0">
                <a:solidFill>
                  <a:schemeClr val="tx1"/>
                </a:solidFill>
              </a:rPr>
              <a:t>Course Overview</a:t>
            </a:r>
          </a:p>
        </p:txBody>
      </p:sp>
      <p:sp>
        <p:nvSpPr>
          <p:cNvPr id="10" name="Rectangle 1032"/>
          <p:cNvSpPr txBox="1">
            <a:spLocks noChangeArrowheads="1"/>
          </p:cNvSpPr>
          <p:nvPr/>
        </p:nvSpPr>
        <p:spPr bwMode="auto">
          <a:xfrm>
            <a:off x="457200" y="4343400"/>
            <a:ext cx="84582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en-US" dirty="0">
                <a:ea typeface="+mn-ea"/>
              </a:rPr>
              <a:t>20% for each midterm exam **</a:t>
            </a:r>
          </a:p>
          <a:p>
            <a:pPr marL="457200" lvl="1" indent="0">
              <a:lnSpc>
                <a:spcPct val="90000"/>
              </a:lnSpc>
              <a:buNone/>
              <a:defRPr/>
            </a:pPr>
            <a:r>
              <a:rPr lang="en-US" dirty="0"/>
              <a:t>In-person exam (75 minutes to complete a 50-minute exam)</a:t>
            </a:r>
          </a:p>
          <a:p>
            <a:pPr marL="457200" lvl="1" indent="0">
              <a:lnSpc>
                <a:spcPct val="90000"/>
              </a:lnSpc>
              <a:buFontTx/>
              <a:buNone/>
              <a:defRPr/>
            </a:pPr>
            <a:r>
              <a:rPr lang="en-US" dirty="0"/>
              <a:t>Algorithm tradeoffs in signal quality vs. run-time complexity</a:t>
            </a:r>
          </a:p>
          <a:p>
            <a:pPr marL="457200" lvl="1" indent="0">
              <a:lnSpc>
                <a:spcPct val="90000"/>
              </a:lnSpc>
              <a:buFontTx/>
              <a:buNone/>
              <a:defRPr/>
            </a:pPr>
            <a:r>
              <a:rPr lang="en-US" dirty="0"/>
              <a:t>Based on in-lecture discussions and homework/lab assignments</a:t>
            </a:r>
          </a:p>
          <a:p>
            <a:pPr marL="457200" lvl="1" indent="0">
              <a:lnSpc>
                <a:spcPct val="90000"/>
              </a:lnSpc>
              <a:buFontTx/>
              <a:buNone/>
              <a:defRPr/>
            </a:pPr>
            <a:r>
              <a:rPr lang="en-US" dirty="0"/>
              <a:t>Dozens of old exams online and in reader (most with solutions)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5EB8A6-B266-1D4F-9C33-B671C2C9BF22}"/>
              </a:ext>
            </a:extLst>
          </p:cNvPr>
          <p:cNvSpPr txBox="1"/>
          <p:nvPr/>
        </p:nvSpPr>
        <p:spPr>
          <a:xfrm>
            <a:off x="0" y="6488668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i="1" dirty="0"/>
              <a:t>** Be sure to submit your own independent work</a:t>
            </a:r>
            <a:r>
              <a:rPr lang="en-US" sz="18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uild="p"/>
      <p:bldP spid="12292" grpId="0" animBg="1"/>
      <p:bldP spid="12294" grpId="0" animBg="1"/>
      <p:bldP spid="10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</a:rPr>
              <a:t>Grading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382000" cy="4648200"/>
          </a:xfrm>
        </p:spPr>
        <p:txBody>
          <a:bodyPr/>
          <a:lstStyle/>
          <a:p>
            <a:r>
              <a:rPr lang="en-US" dirty="0">
                <a:latin typeface="Times New Roman" charset="0"/>
              </a:rPr>
              <a:t>14% homework – 8 assignments (</a:t>
            </a:r>
            <a:r>
              <a:rPr lang="en-US" i="1" dirty="0">
                <a:latin typeface="Times New Roman" charset="0"/>
              </a:rPr>
              <a:t>drop lowest</a:t>
            </a:r>
            <a:r>
              <a:rPr lang="en-US" dirty="0">
                <a:latin typeface="Times New Roman" charset="0"/>
              </a:rPr>
              <a:t>) **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Translate signal processing concepts into </a:t>
            </a:r>
            <a:r>
              <a:rPr lang="en-US" dirty="0" err="1">
                <a:latin typeface="Times New Roman" charset="0"/>
              </a:rPr>
              <a:t>Matlab</a:t>
            </a:r>
            <a:r>
              <a:rPr lang="en-US" dirty="0">
                <a:latin typeface="Times New Roman" charset="0"/>
              </a:rPr>
              <a:t> simulations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Evaluate tradeoffs in signal quality vs. run-time complexity</a:t>
            </a:r>
          </a:p>
          <a:p>
            <a:r>
              <a:rPr lang="en-US" dirty="0">
                <a:latin typeface="Times New Roman" charset="0"/>
              </a:rPr>
              <a:t>  5% in-lecture assignments (</a:t>
            </a:r>
            <a:r>
              <a:rPr lang="en-US" i="1" dirty="0">
                <a:latin typeface="Times New Roman" charset="0"/>
              </a:rPr>
              <a:t>drop lowest grade</a:t>
            </a:r>
            <a:r>
              <a:rPr lang="en-US" dirty="0">
                <a:latin typeface="Times New Roman" charset="0"/>
              </a:rPr>
              <a:t>)</a:t>
            </a:r>
          </a:p>
          <a:p>
            <a:pPr marL="457200" lvl="1" indent="0">
              <a:buNone/>
            </a:pPr>
            <a:r>
              <a:rPr lang="en-US" dirty="0">
                <a:latin typeface="Times New Roman" charset="0"/>
              </a:rPr>
              <a:t>Helps prepare for the homework assignment due Friday</a:t>
            </a:r>
          </a:p>
          <a:p>
            <a:r>
              <a:rPr lang="en-US" dirty="0">
                <a:latin typeface="Times New Roman" charset="0"/>
              </a:rPr>
              <a:t>  5% pre-lab quizzes – for labs 2-7 (</a:t>
            </a:r>
            <a:r>
              <a:rPr lang="en-US" i="1" dirty="0">
                <a:latin typeface="Times New Roman" charset="0"/>
              </a:rPr>
              <a:t>drop lowest</a:t>
            </a:r>
            <a:r>
              <a:rPr lang="en-US" dirty="0">
                <a:latin typeface="Times New Roman" charset="0"/>
              </a:rPr>
              <a:t>) **</a:t>
            </a:r>
          </a:p>
          <a:p>
            <a:pPr lvl="1">
              <a:buFontTx/>
              <a:buNone/>
            </a:pPr>
            <a:r>
              <a:rPr lang="en-US" dirty="0">
                <a:latin typeface="Times New Roman" charset="0"/>
              </a:rPr>
              <a:t>10 questions on lecture/lab info taken individually on Canvas</a:t>
            </a:r>
          </a:p>
          <a:p>
            <a:r>
              <a:rPr lang="en-US" dirty="0">
                <a:latin typeface="Times New Roman" charset="0"/>
              </a:rPr>
              <a:t>36% lab reports – for labs 1-7 (</a:t>
            </a:r>
            <a:r>
              <a:rPr lang="en-US" i="1" dirty="0">
                <a:latin typeface="Times New Roman" charset="0"/>
              </a:rPr>
              <a:t>drop lowest</a:t>
            </a:r>
            <a:r>
              <a:rPr lang="en-US" dirty="0">
                <a:latin typeface="Times New Roman" charset="0"/>
              </a:rPr>
              <a:t>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Work </a:t>
            </a:r>
            <a:r>
              <a:rPr lang="en-US" b="1" i="1" dirty="0">
                <a:latin typeface="Times New Roman" charset="0"/>
              </a:rPr>
              <a:t>individually</a:t>
            </a:r>
            <a:r>
              <a:rPr lang="en-US" dirty="0">
                <a:latin typeface="Times New Roman" charset="0"/>
              </a:rPr>
              <a:t> on labs 1&amp;7 and </a:t>
            </a:r>
            <a:r>
              <a:rPr lang="en-US" b="1" i="1" dirty="0">
                <a:latin typeface="Times New Roman" charset="0"/>
              </a:rPr>
              <a:t>in team of two</a:t>
            </a:r>
            <a:r>
              <a:rPr lang="en-US" dirty="0">
                <a:latin typeface="Times New Roman" charset="0"/>
              </a:rPr>
              <a:t> on labs 2-6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Attendance/participation in lab section required and graded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Times New Roman" charset="0"/>
              </a:rPr>
              <a:t>Course rank in grad school rec letters when helpful</a:t>
            </a: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400" b="0">
                <a:solidFill>
                  <a:schemeClr val="tx1"/>
                </a:solidFill>
              </a:rPr>
              <a:t>0-</a:t>
            </a:r>
            <a:fld id="{D2969AAA-6635-CC43-A0ED-93FAAB4BD821}" type="slidenum">
              <a:rPr lang="en-US" sz="1400" b="0">
                <a:solidFill>
                  <a:schemeClr val="tx1"/>
                </a:solidFill>
              </a:rPr>
              <a:pPr/>
              <a:t>14</a:t>
            </a:fld>
            <a:endParaRPr lang="en-US" sz="1400" b="0">
              <a:solidFill>
                <a:schemeClr val="tx1"/>
              </a:solidFill>
            </a:endParaRPr>
          </a:p>
        </p:txBody>
      </p:sp>
      <p:sp>
        <p:nvSpPr>
          <p:cNvPr id="13317" name="Text Box 8"/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0" i="1" dirty="0">
                <a:solidFill>
                  <a:schemeClr val="tx1"/>
                </a:solidFill>
              </a:rPr>
              <a:t>Course Overview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0335EB-8B64-3C4C-AF5B-A32140E0CBE7}"/>
              </a:ext>
            </a:extLst>
          </p:cNvPr>
          <p:cNvSpPr txBox="1"/>
          <p:nvPr/>
        </p:nvSpPr>
        <p:spPr>
          <a:xfrm>
            <a:off x="0" y="6488668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i="1" dirty="0"/>
              <a:t>** Be sure to submit your own independent work</a:t>
            </a:r>
            <a:r>
              <a:rPr lang="en-US" sz="1800" dirty="0"/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</a:rPr>
              <a:t>Instructional Staff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7010400" cy="533400"/>
          </a:xfrm>
        </p:spPr>
        <p:txBody>
          <a:bodyPr/>
          <a:lstStyle/>
          <a:p>
            <a:r>
              <a:rPr lang="en-US" dirty="0">
                <a:latin typeface="Times New Roman" charset="0"/>
              </a:rPr>
              <a:t>Support learning &amp; growth to reach goals</a:t>
            </a:r>
          </a:p>
        </p:txBody>
      </p:sp>
      <p:pic>
        <p:nvPicPr>
          <p:cNvPr id="3076" name="Picture 50" descr="Coffee cup with coffee at coffee shop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6" t="7034" r="4688"/>
          <a:stretch>
            <a:fillRect/>
          </a:stretch>
        </p:blipFill>
        <p:spPr bwMode="auto">
          <a:xfrm>
            <a:off x="7632330" y="1645021"/>
            <a:ext cx="1295078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Text Box 10"/>
          <p:cNvSpPr txBox="1">
            <a:spLocks noChangeArrowheads="1"/>
          </p:cNvSpPr>
          <p:nvPr/>
        </p:nvSpPr>
        <p:spPr bwMode="auto">
          <a:xfrm>
            <a:off x="4648200" y="4626413"/>
            <a:ext cx="3809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2400" dirty="0">
                <a:solidFill>
                  <a:schemeClr val="accent2"/>
                </a:solidFill>
              </a:rPr>
              <a:t>Mr. </a:t>
            </a:r>
            <a:r>
              <a:rPr lang="en-US" sz="2400" dirty="0" err="1">
                <a:solidFill>
                  <a:schemeClr val="accent2"/>
                </a:solidFill>
              </a:rPr>
              <a:t>Yongjin</a:t>
            </a:r>
            <a:r>
              <a:rPr lang="en-US" sz="2400" dirty="0">
                <a:solidFill>
                  <a:schemeClr val="accent2"/>
                </a:solidFill>
              </a:rPr>
              <a:t> </a:t>
            </a:r>
            <a:r>
              <a:rPr lang="en-US" sz="2400" dirty="0" err="1">
                <a:solidFill>
                  <a:schemeClr val="accent2"/>
                </a:solidFill>
              </a:rPr>
              <a:t>Eun</a:t>
            </a:r>
            <a:r>
              <a:rPr lang="en-US" sz="2400" dirty="0">
                <a:solidFill>
                  <a:schemeClr val="accent2"/>
                </a:solidFill>
              </a:rPr>
              <a:t> (he/him)</a:t>
            </a:r>
          </a:p>
        </p:txBody>
      </p:sp>
      <p:sp>
        <p:nvSpPr>
          <p:cNvPr id="3079" name="TextBox 12"/>
          <p:cNvSpPr txBox="1">
            <a:spLocks noChangeArrowheads="1"/>
          </p:cNvSpPr>
          <p:nvPr/>
        </p:nvSpPr>
        <p:spPr bwMode="auto">
          <a:xfrm>
            <a:off x="4572000" y="5105400"/>
            <a:ext cx="3152704" cy="1608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Aft>
                <a:spcPts val="300"/>
              </a:spcAft>
            </a:pPr>
            <a:r>
              <a:rPr lang="en-US" sz="2400" b="0" dirty="0">
                <a:solidFill>
                  <a:schemeClr val="tx1"/>
                </a:solidFill>
              </a:rPr>
              <a:t>Lab W 6:30-9:30pm</a:t>
            </a:r>
            <a:br>
              <a:rPr lang="en-US" sz="2400" b="0" dirty="0">
                <a:solidFill>
                  <a:schemeClr val="tx1"/>
                </a:solidFill>
              </a:rPr>
            </a:br>
            <a:r>
              <a:rPr lang="en-US" sz="2400" b="0" dirty="0">
                <a:solidFill>
                  <a:schemeClr val="tx1"/>
                </a:solidFill>
              </a:rPr>
              <a:t>F 1:00-4:00pm</a:t>
            </a:r>
          </a:p>
          <a:p>
            <a:pPr algn="r"/>
            <a:r>
              <a:rPr lang="en-US" sz="2400" b="0" dirty="0">
                <a:solidFill>
                  <a:schemeClr val="tx1"/>
                </a:solidFill>
              </a:rPr>
              <a:t>Office TH 3:30-5:00pm</a:t>
            </a:r>
            <a:br>
              <a:rPr lang="en-US" sz="2400" b="0" dirty="0">
                <a:solidFill>
                  <a:schemeClr val="tx1"/>
                </a:solidFill>
              </a:rPr>
            </a:br>
            <a:r>
              <a:rPr lang="en-US" sz="2400" b="0" dirty="0">
                <a:solidFill>
                  <a:schemeClr val="tx1"/>
                </a:solidFill>
              </a:rPr>
              <a:t>F 4:00-5:30pm</a:t>
            </a:r>
          </a:p>
        </p:txBody>
      </p:sp>
      <p:sp>
        <p:nvSpPr>
          <p:cNvPr id="3080" name="Text Box 10"/>
          <p:cNvSpPr txBox="1">
            <a:spLocks noChangeArrowheads="1"/>
          </p:cNvSpPr>
          <p:nvPr/>
        </p:nvSpPr>
        <p:spPr bwMode="auto">
          <a:xfrm>
            <a:off x="1066800" y="4620651"/>
            <a:ext cx="35876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chemeClr val="accent2"/>
                </a:solidFill>
              </a:rPr>
              <a:t>Mr. Faraz </a:t>
            </a:r>
            <a:r>
              <a:rPr lang="en-US" sz="2400" dirty="0" err="1">
                <a:solidFill>
                  <a:schemeClr val="accent2"/>
                </a:solidFill>
              </a:rPr>
              <a:t>Barati</a:t>
            </a:r>
            <a:r>
              <a:rPr lang="en-US" sz="2400" dirty="0">
                <a:solidFill>
                  <a:schemeClr val="accent2"/>
                </a:solidFill>
              </a:rPr>
              <a:t> (he/him)</a:t>
            </a:r>
          </a:p>
        </p:txBody>
      </p:sp>
      <p:sp>
        <p:nvSpPr>
          <p:cNvPr id="3082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858000" y="6400800"/>
            <a:ext cx="1905000" cy="4572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400" b="0" dirty="0">
                <a:solidFill>
                  <a:schemeClr val="tx1"/>
                </a:solidFill>
              </a:rPr>
              <a:t>0-</a:t>
            </a:r>
            <a:fld id="{71E80A40-5E78-4D40-8608-F5C4F68D135B}" type="slidenum">
              <a:rPr lang="en-US" sz="1400" b="0">
                <a:solidFill>
                  <a:schemeClr val="tx1"/>
                </a:solidFill>
              </a:rPr>
              <a:pPr/>
              <a:t>2</a:t>
            </a:fld>
            <a:endParaRPr lang="en-US" sz="1400" b="0" dirty="0">
              <a:solidFill>
                <a:schemeClr val="tx1"/>
              </a:solidFill>
            </a:endParaRPr>
          </a:p>
        </p:txBody>
      </p:sp>
      <p:sp>
        <p:nvSpPr>
          <p:cNvPr id="3086" name="Text Box 73"/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0" i="1" dirty="0">
                <a:solidFill>
                  <a:schemeClr val="tx1"/>
                </a:solidFill>
              </a:rPr>
              <a:t>Welcome</a:t>
            </a: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304800" y="4576317"/>
            <a:ext cx="1278081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dirty="0">
                <a:latin typeface="Times New Roman" charset="0"/>
              </a:rPr>
              <a:t>TAs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457200" y="3694587"/>
            <a:ext cx="79248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buNone/>
            </a:pPr>
            <a:r>
              <a:rPr lang="en-US" dirty="0">
                <a:latin typeface="Times New Roman" charset="0"/>
              </a:rPr>
              <a:t>Office hours: W 1:00-3:00pm (EER 6.882 &amp; Zoom)</a:t>
            </a: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457200" y="1905000"/>
            <a:ext cx="7010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buFontTx/>
              <a:buNone/>
            </a:pPr>
            <a:r>
              <a:rPr lang="en-US" dirty="0">
                <a:latin typeface="Times New Roman" charset="0"/>
              </a:rPr>
              <a:t>Lecture/lab discussions and assignments</a:t>
            </a: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457200" y="2337542"/>
            <a:ext cx="717513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buFontTx/>
              <a:buNone/>
            </a:pPr>
            <a:r>
              <a:rPr lang="en-US" dirty="0">
                <a:latin typeface="Times New Roman" charset="0"/>
              </a:rPr>
              <a:t>Friday 12-2pm coffee/advising hours (EER O’s Café)</a:t>
            </a: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457200" y="2755529"/>
            <a:ext cx="7010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buFontTx/>
              <a:buNone/>
            </a:pPr>
            <a:r>
              <a:rPr lang="en-US" dirty="0">
                <a:latin typeface="Times New Roman" charset="0"/>
              </a:rPr>
              <a:t>In-class and Canvas announcements</a:t>
            </a:r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457200" y="4114800"/>
            <a:ext cx="746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buFontTx/>
              <a:buNone/>
            </a:pPr>
            <a:r>
              <a:rPr lang="en-US" dirty="0">
                <a:latin typeface="Times New Roman" charset="0"/>
              </a:rPr>
              <a:t>Available in person immediately after lecture</a:t>
            </a:r>
          </a:p>
        </p:txBody>
      </p:sp>
      <p:sp>
        <p:nvSpPr>
          <p:cNvPr id="25" name="Rectangle 3"/>
          <p:cNvSpPr txBox="1">
            <a:spLocks noChangeArrowheads="1"/>
          </p:cNvSpPr>
          <p:nvPr/>
        </p:nvSpPr>
        <p:spPr bwMode="auto">
          <a:xfrm>
            <a:off x="457200" y="3200400"/>
            <a:ext cx="7010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>
                <a:latin typeface="Times New Roman" charset="0"/>
              </a:rPr>
              <a:t>Prof. Brian L. Evans (he/him)</a:t>
            </a:r>
          </a:p>
        </p:txBody>
      </p:sp>
      <p:pic>
        <p:nvPicPr>
          <p:cNvPr id="5" name="Picture 4" descr="Head-and-shoulders picture of Prof. Evans">
            <a:hlinkClick r:id="rId4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29" t="2670" r="27064" b="60432"/>
          <a:stretch/>
        </p:blipFill>
        <p:spPr>
          <a:xfrm>
            <a:off x="7769628" y="3227284"/>
            <a:ext cx="1143000" cy="126187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ACE215-4E31-7842-B7EF-6FAA96368954}"/>
              </a:ext>
            </a:extLst>
          </p:cNvPr>
          <p:cNvCxnSpPr>
            <a:cxnSpLocks/>
          </p:cNvCxnSpPr>
          <p:nvPr/>
        </p:nvCxnSpPr>
        <p:spPr bwMode="auto">
          <a:xfrm>
            <a:off x="4648200" y="4724400"/>
            <a:ext cx="0" cy="196953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TextBox 12">
            <a:extLst>
              <a:ext uri="{FF2B5EF4-FFF2-40B4-BE49-F238E27FC236}">
                <a16:creationId xmlns:a16="http://schemas.microsoft.com/office/drawing/2014/main" id="{121AF106-0117-6C40-8A69-A0298F1464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5495" y="5085799"/>
            <a:ext cx="3152705" cy="1977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Aft>
                <a:spcPts val="300"/>
              </a:spcAft>
            </a:pPr>
            <a:r>
              <a:rPr lang="en-US" sz="2400" b="0" dirty="0">
                <a:solidFill>
                  <a:schemeClr val="tx1"/>
                </a:solidFill>
              </a:rPr>
              <a:t>Lab M 5:00-8:00pm</a:t>
            </a:r>
            <a:br>
              <a:rPr lang="en-US" sz="2400" b="0" dirty="0">
                <a:solidFill>
                  <a:schemeClr val="tx1"/>
                </a:solidFill>
              </a:rPr>
            </a:br>
            <a:r>
              <a:rPr lang="en-US" sz="2400" b="0" dirty="0">
                <a:solidFill>
                  <a:schemeClr val="tx1"/>
                </a:solidFill>
              </a:rPr>
              <a:t>T 3:30-6:30pm</a:t>
            </a:r>
          </a:p>
          <a:p>
            <a:pPr algn="r"/>
            <a:r>
              <a:rPr lang="en-US" sz="2400" b="0" dirty="0">
                <a:solidFill>
                  <a:schemeClr val="tx1"/>
                </a:solidFill>
              </a:rPr>
              <a:t>Office W 4:30-6:00pm</a:t>
            </a:r>
            <a:br>
              <a:rPr lang="en-US" sz="2400" b="0" dirty="0">
                <a:solidFill>
                  <a:schemeClr val="tx1"/>
                </a:solidFill>
              </a:rPr>
            </a:br>
            <a:r>
              <a:rPr lang="en-US" sz="2400" b="0" dirty="0">
                <a:solidFill>
                  <a:schemeClr val="tx1"/>
                </a:solidFill>
              </a:rPr>
              <a:t>TH 2:00-3:30pm </a:t>
            </a:r>
            <a:br>
              <a:rPr lang="en-US" sz="2400" b="0" dirty="0">
                <a:solidFill>
                  <a:schemeClr val="tx1"/>
                </a:solidFill>
              </a:rPr>
            </a:br>
            <a:endParaRPr lang="en-US" sz="2400" b="0" dirty="0">
              <a:solidFill>
                <a:schemeClr val="tx1"/>
              </a:solidFill>
            </a:endParaRPr>
          </a:p>
        </p:txBody>
      </p:sp>
      <p:pic>
        <p:nvPicPr>
          <p:cNvPr id="7" name="Picture 6" descr="A person wearing glasses and a plaid shirt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CD0B2247-96FC-05D4-1D45-D75852B83B7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3" r="9770" b="27956"/>
          <a:stretch/>
        </p:blipFill>
        <p:spPr>
          <a:xfrm>
            <a:off x="477290" y="5181600"/>
            <a:ext cx="1122910" cy="1238802"/>
          </a:xfrm>
          <a:prstGeom prst="rect">
            <a:avLst/>
          </a:prstGeom>
        </p:spPr>
      </p:pic>
      <p:pic>
        <p:nvPicPr>
          <p:cNvPr id="3" name="Picture 2" descr="A person with dark hair wearing a blue shirt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178016DA-7368-FD63-371C-D08BB354D76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4" t="6946" r="8333" b="30675"/>
          <a:stretch/>
        </p:blipFill>
        <p:spPr>
          <a:xfrm>
            <a:off x="7792490" y="5037745"/>
            <a:ext cx="1122910" cy="1363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  <p:bldP spid="3078" grpId="0"/>
      <p:bldP spid="3079" grpId="0"/>
      <p:bldP spid="3080" grpId="0"/>
      <p:bldP spid="16" grpId="0"/>
      <p:bldP spid="17" grpId="0" build="p"/>
      <p:bldP spid="19" grpId="0" build="p"/>
      <p:bldP spid="21" grpId="0" build="p"/>
      <p:bldP spid="23" grpId="0" build="p"/>
      <p:bldP spid="24" grpId="0" build="p"/>
      <p:bldP spid="25" grpId="0" build="p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10600" cy="1143000"/>
          </a:xfrm>
        </p:spPr>
        <p:txBody>
          <a:bodyPr/>
          <a:lstStyle/>
          <a:p>
            <a:r>
              <a:rPr lang="en-US" dirty="0"/>
              <a:t>De-stress Course to Improve Learning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0-</a:t>
            </a:r>
            <a:fld id="{48456A70-0021-B84E-925B-88B7CCC4D2F0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57200" y="2920258"/>
            <a:ext cx="8458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300"/>
              </a:spcBef>
              <a:buFontTx/>
              <a:buNone/>
            </a:pPr>
            <a:r>
              <a:rPr lang="en-US" dirty="0"/>
              <a:t>Homework &amp; pre-lab quizzes help you prepare for lab work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57200" y="2463058"/>
            <a:ext cx="8458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300"/>
              </a:spcBef>
              <a:buFontTx/>
              <a:buNone/>
            </a:pPr>
            <a:r>
              <a:rPr lang="en-US" dirty="0"/>
              <a:t>Balanced workload week-to-week (one major deliverable)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57200" y="3810000"/>
            <a:ext cx="845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300"/>
              </a:spcBef>
              <a:buFontTx/>
              <a:buNone/>
            </a:pPr>
            <a:r>
              <a:rPr lang="en-US" dirty="0"/>
              <a:t>Drop lowest homework, lab report, pre-lab quiz, and in-lecture assignment to balance workload and handle unexpected events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457200" y="5105400"/>
            <a:ext cx="8458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300"/>
              </a:spcBef>
              <a:buFontTx/>
              <a:buNone/>
            </a:pPr>
            <a:r>
              <a:rPr lang="en-US" dirty="0"/>
              <a:t>Always know equivalent letter grade: 90+ A, 86.67-89.99 A-, 83.34-86.66 B+, 80.00-83.33 B, 76.67-79.99 B-, etc.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 bwMode="auto">
          <a:xfrm>
            <a:off x="457200" y="1447800"/>
            <a:ext cx="8458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Review pre-requisite course info first 3-4 weeks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457200" y="1981200"/>
            <a:ext cx="8458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Predictable weekly schedule and workload</a:t>
            </a:r>
          </a:p>
        </p:txBody>
      </p: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457200" y="4648200"/>
            <a:ext cx="8458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Feedback on assignments by next class meeting</a:t>
            </a:r>
          </a:p>
        </p:txBody>
      </p:sp>
      <p:sp>
        <p:nvSpPr>
          <p:cNvPr id="21" name="Content Placeholder 2"/>
          <p:cNvSpPr txBox="1">
            <a:spLocks/>
          </p:cNvSpPr>
          <p:nvPr/>
        </p:nvSpPr>
        <p:spPr bwMode="auto">
          <a:xfrm>
            <a:off x="457200" y="5943600"/>
            <a:ext cx="8458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Access to previous homework &amp; midterm solutions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F70DA8-B7D7-AF4D-8249-EE1851DED200}"/>
              </a:ext>
            </a:extLst>
          </p:cNvPr>
          <p:cNvSpPr txBox="1"/>
          <p:nvPr/>
        </p:nvSpPr>
        <p:spPr>
          <a:xfrm>
            <a:off x="0" y="0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/>
              <a:t>Welcome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3E6FA8A-BC25-59F9-3E00-D019669AEC66}"/>
              </a:ext>
            </a:extLst>
          </p:cNvPr>
          <p:cNvSpPr txBox="1">
            <a:spLocks/>
          </p:cNvSpPr>
          <p:nvPr/>
        </p:nvSpPr>
        <p:spPr bwMode="auto">
          <a:xfrm>
            <a:off x="447261" y="3367612"/>
            <a:ext cx="8610600" cy="408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300"/>
              </a:spcBef>
              <a:buFontTx/>
              <a:buNone/>
            </a:pPr>
            <a:r>
              <a:rPr lang="en-US" dirty="0"/>
              <a:t>Excused absences: religious observance, military orders, COVID</a:t>
            </a:r>
          </a:p>
        </p:txBody>
      </p:sp>
    </p:spTree>
    <p:extLst>
      <p:ext uri="{BB962C8B-B14F-4D97-AF65-F5344CB8AC3E}">
        <p14:creationId xmlns:p14="http://schemas.microsoft.com/office/powerpoint/2010/main" val="391063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0" grpId="0" build="p"/>
      <p:bldP spid="11" grpId="0" build="p"/>
      <p:bldP spid="16" grpId="0" build="p"/>
      <p:bldP spid="17" grpId="0" build="p"/>
      <p:bldP spid="18" grpId="0" build="p"/>
      <p:bldP spid="21" grpId="0" build="p"/>
      <p:bldP spid="1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the Most Out of This Course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458200" cy="4953000"/>
          </a:xfrm>
        </p:spPr>
        <p:txBody>
          <a:bodyPr/>
          <a:lstStyle/>
          <a:p>
            <a:r>
              <a:rPr lang="en-US" dirty="0"/>
              <a:t>Student advice (</a:t>
            </a:r>
            <a:r>
              <a:rPr lang="en-US" i="1" dirty="0"/>
              <a:t>during Friday coffee hours</a:t>
            </a:r>
            <a:r>
              <a:rPr lang="en-US" dirty="0"/>
              <a:t>)</a:t>
            </a:r>
          </a:p>
          <a:p>
            <a:pPr marL="457200" lvl="1" indent="0">
              <a:buNone/>
            </a:pPr>
            <a:r>
              <a:rPr lang="en-US" dirty="0"/>
              <a:t>Remove distractions preventing efficiency in work and play</a:t>
            </a:r>
          </a:p>
          <a:p>
            <a:pPr marL="457200" lvl="1" indent="0">
              <a:buNone/>
            </a:pPr>
            <a:r>
              <a:rPr lang="en-US" dirty="0"/>
              <a:t>Write questions on your phone when they arise &amp; ask them</a:t>
            </a:r>
          </a:p>
          <a:p>
            <a:pPr marL="457200" lvl="1" indent="0">
              <a:buNone/>
            </a:pPr>
            <a:r>
              <a:rPr lang="en-US" dirty="0"/>
              <a:t>Find a mutually beneficial study group of 2-3 persons</a:t>
            </a:r>
          </a:p>
          <a:p>
            <a:pPr>
              <a:spcBef>
                <a:spcPts val="1272"/>
              </a:spcBef>
            </a:pPr>
            <a:r>
              <a:rPr lang="en-US" dirty="0"/>
              <a:t>Professor advice</a:t>
            </a:r>
          </a:p>
          <a:p>
            <a:pPr marL="457200" lvl="1" indent="0">
              <a:buNone/>
            </a:pPr>
            <a:r>
              <a:rPr lang="en-US" i="1" dirty="0"/>
              <a:t>Workload</a:t>
            </a:r>
            <a:r>
              <a:rPr lang="en-US" dirty="0"/>
              <a:t>: Choose courses for work-life balance (next slide)</a:t>
            </a:r>
          </a:p>
          <a:p>
            <a:pPr marL="457200" lvl="1" indent="0">
              <a:buNone/>
            </a:pPr>
            <a:r>
              <a:rPr lang="en-US" i="1" dirty="0"/>
              <a:t>Efficiency</a:t>
            </a:r>
            <a:r>
              <a:rPr lang="en-US" dirty="0"/>
              <a:t>: Attend lecture and instructor/TA office hours for summaries of hours of reading into minutes of coverage</a:t>
            </a:r>
          </a:p>
          <a:p>
            <a:pPr marL="457200" lvl="1" indent="0">
              <a:buNone/>
            </a:pPr>
            <a:r>
              <a:rPr lang="en-US" i="1" dirty="0"/>
              <a:t>Lecture</a:t>
            </a:r>
            <a:r>
              <a:rPr lang="en-US" dirty="0"/>
              <a:t>: Better focus when in person; use recordings for review</a:t>
            </a:r>
          </a:p>
          <a:p>
            <a:pPr marL="457200" lvl="1" indent="0">
              <a:buNone/>
            </a:pPr>
            <a:r>
              <a:rPr lang="en-US" i="1" dirty="0"/>
              <a:t>Assignments</a:t>
            </a:r>
            <a:r>
              <a:rPr lang="en-US" dirty="0"/>
              <a:t>: start when assigned and make progress each day: having more calendar time will allow you to learn info better **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F6B7D1-1A08-6E4F-8276-02BE64B502BE}"/>
              </a:ext>
            </a:extLst>
          </p:cNvPr>
          <p:cNvSpPr txBox="1"/>
          <p:nvPr/>
        </p:nvSpPr>
        <p:spPr>
          <a:xfrm>
            <a:off x="0" y="-4465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/>
              <a:t>Welcome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42D781-41BD-574D-8233-71573E111337}"/>
              </a:ext>
            </a:extLst>
          </p:cNvPr>
          <p:cNvSpPr txBox="1"/>
          <p:nvPr/>
        </p:nvSpPr>
        <p:spPr>
          <a:xfrm>
            <a:off x="0" y="651944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hlinkClick r:id="rId2"/>
              </a:rPr>
              <a:t>** D. Brewer-Deluce</a:t>
            </a:r>
            <a:r>
              <a:rPr lang="en-US" sz="1600" dirty="0"/>
              <a:t>, </a:t>
            </a:r>
            <a:r>
              <a:rPr lang="en-US" sz="1600" dirty="0">
                <a:hlinkClick r:id="rId3"/>
              </a:rPr>
              <a:t>"3 ways to study better, according to cognitive research"</a:t>
            </a:r>
            <a:r>
              <a:rPr lang="en-US" sz="1600" dirty="0"/>
              <a:t>, </a:t>
            </a:r>
            <a:r>
              <a:rPr lang="en-US" sz="1600" i="1" dirty="0"/>
              <a:t>The Conversation</a:t>
            </a:r>
            <a:r>
              <a:rPr lang="en-US" sz="1600" dirty="0"/>
              <a:t>, Aug. 2020</a:t>
            </a:r>
          </a:p>
        </p:txBody>
      </p:sp>
    </p:spTree>
    <p:extLst>
      <p:ext uri="{BB962C8B-B14F-4D97-AF65-F5344CB8AC3E}">
        <p14:creationId xmlns:p14="http://schemas.microsoft.com/office/powerpoint/2010/main" val="292725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charset="0"/>
              </a:rPr>
              <a:t>Related Undergraduate Courses</a:t>
            </a:r>
          </a:p>
        </p:txBody>
      </p:sp>
      <p:sp>
        <p:nvSpPr>
          <p:cNvPr id="18437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71600"/>
            <a:ext cx="4267200" cy="1484960"/>
          </a:xfrm>
        </p:spPr>
        <p:txBody>
          <a:bodyPr/>
          <a:lstStyle/>
          <a:p>
            <a:pPr marL="0">
              <a:buFontTx/>
              <a:buNone/>
              <a:defRPr/>
            </a:pPr>
            <a:r>
              <a:rPr lang="en-US" sz="2600" u="sng" dirty="0">
                <a:ea typeface="+mn-ea"/>
              </a:rPr>
              <a:t>Comm/</a:t>
            </a:r>
            <a:r>
              <a:rPr lang="en-US" sz="2600" u="sng" dirty="0" err="1">
                <a:ea typeface="+mn-ea"/>
              </a:rPr>
              <a:t>SigProc</a:t>
            </a:r>
            <a:r>
              <a:rPr lang="en-US" sz="2600" u="sng" dirty="0">
                <a:ea typeface="+mn-ea"/>
              </a:rPr>
              <a:t>/Networks</a:t>
            </a:r>
          </a:p>
          <a:p>
            <a:pPr marL="0" lvl="1">
              <a:buFontTx/>
              <a:buNone/>
              <a:defRPr/>
            </a:pPr>
            <a:r>
              <a:rPr lang="en-US" dirty="0"/>
              <a:t>Digital Image Processing</a:t>
            </a:r>
            <a:endParaRPr lang="en-US" sz="2000" dirty="0"/>
          </a:p>
          <a:p>
            <a:pPr marL="0" lvl="1">
              <a:buFontTx/>
              <a:buNone/>
              <a:defRPr/>
            </a:pPr>
            <a:r>
              <a:rPr lang="en-US" dirty="0"/>
              <a:t>Digital Signal Processing</a:t>
            </a:r>
          </a:p>
          <a:p>
            <a:pPr marL="0" lvl="1" algn="r">
              <a:buFontTx/>
              <a:buNone/>
              <a:defRPr/>
            </a:pPr>
            <a:endParaRPr lang="en-US" dirty="0"/>
          </a:p>
          <a:p>
            <a:pPr>
              <a:buFontTx/>
              <a:buNone/>
              <a:defRPr/>
            </a:pPr>
            <a:endParaRPr lang="en-US" dirty="0">
              <a:ea typeface="+mn-ea"/>
            </a:endParaRPr>
          </a:p>
          <a:p>
            <a:pPr lvl="1">
              <a:buFontTx/>
              <a:buNone/>
              <a:defRPr/>
            </a:pPr>
            <a:endParaRPr lang="en-US" dirty="0"/>
          </a:p>
          <a:p>
            <a:pPr lvl="1">
              <a:buFontTx/>
              <a:buNone/>
              <a:defRPr/>
            </a:pPr>
            <a:endParaRPr lang="en-US" dirty="0"/>
          </a:p>
        </p:txBody>
      </p:sp>
      <p:sp>
        <p:nvSpPr>
          <p:cNvPr id="11268" name="Text Box 7"/>
          <p:cNvSpPr txBox="1">
            <a:spLocks noChangeArrowheads="1"/>
          </p:cNvSpPr>
          <p:nvPr/>
        </p:nvSpPr>
        <p:spPr bwMode="auto">
          <a:xfrm>
            <a:off x="4724400" y="1499906"/>
            <a:ext cx="3962400" cy="830997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b="0" dirty="0">
                <a:solidFill>
                  <a:schemeClr val="tx1"/>
                </a:solidFill>
              </a:rPr>
              <a:t>Undergrad ECE courses with highest workload ratings?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-455341" y="2743200"/>
            <a:ext cx="4724400" cy="1388463"/>
          </a:xfrm>
        </p:spPr>
        <p:txBody>
          <a:bodyPr/>
          <a:lstStyle/>
          <a:p>
            <a:pPr algn="r">
              <a:buFontTx/>
              <a:buNone/>
              <a:defRPr/>
            </a:pPr>
            <a:r>
              <a:rPr lang="en-US" sz="2600" u="sng" dirty="0">
                <a:ea typeface="+mn-ea"/>
              </a:rPr>
              <a:t>Comp Arch/</a:t>
            </a:r>
            <a:r>
              <a:rPr lang="en-US" sz="2600" u="sng" dirty="0" err="1">
                <a:ea typeface="+mn-ea"/>
              </a:rPr>
              <a:t>Emb</a:t>
            </a:r>
            <a:r>
              <a:rPr lang="en-US" sz="2600" u="sng" dirty="0">
                <a:ea typeface="+mn-ea"/>
              </a:rPr>
              <a:t>. Proc.</a:t>
            </a:r>
          </a:p>
          <a:p>
            <a:pPr lvl="1" algn="r">
              <a:buFontTx/>
              <a:buNone/>
              <a:defRPr/>
            </a:pPr>
            <a:r>
              <a:rPr lang="en-US" dirty="0"/>
              <a:t>Embedded &amp; Real-Time Sys.</a:t>
            </a:r>
          </a:p>
          <a:p>
            <a:pPr lvl="1" algn="r">
              <a:buFontTx/>
              <a:buNone/>
              <a:defRPr/>
            </a:pPr>
            <a:r>
              <a:rPr lang="en-US" dirty="0"/>
              <a:t>Digital Sys. Design (FPGAs)</a:t>
            </a:r>
          </a:p>
        </p:txBody>
      </p:sp>
      <p:sp>
        <p:nvSpPr>
          <p:cNvPr id="8" name="Right Arrow 7">
            <a:hlinkClick r:id="rId2"/>
          </p:cNvPr>
          <p:cNvSpPr/>
          <p:nvPr/>
        </p:nvSpPr>
        <p:spPr bwMode="auto">
          <a:xfrm rot="16200000" flipV="1">
            <a:off x="4381500" y="2757208"/>
            <a:ext cx="304800" cy="2286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NewCenturySchlbk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29200" y="2514600"/>
            <a:ext cx="3962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4.70</a:t>
            </a:r>
            <a:r>
              <a:rPr lang="en-US" sz="1800" dirty="0"/>
              <a:t>  460N Computer Arch            F21</a:t>
            </a:r>
            <a:endParaRPr lang="en-US" sz="1800" b="1" dirty="0"/>
          </a:p>
          <a:p>
            <a:r>
              <a:rPr lang="en-US" sz="1800" b="1" dirty="0"/>
              <a:t>4.47 </a:t>
            </a:r>
            <a:r>
              <a:rPr lang="en-US" sz="1800" dirty="0"/>
              <a:t> 445L </a:t>
            </a:r>
            <a:r>
              <a:rPr lang="en-US" sz="1800" dirty="0" err="1"/>
              <a:t>Emb</a:t>
            </a:r>
            <a:r>
              <a:rPr lang="en-US" sz="1800" dirty="0"/>
              <a:t> Sys Des Lab        Sp22</a:t>
            </a:r>
            <a:endParaRPr lang="en-US" sz="1800" b="1" dirty="0"/>
          </a:p>
          <a:p>
            <a:r>
              <a:rPr lang="en-US" sz="1800" b="1" dirty="0"/>
              <a:t>4.13 </a:t>
            </a:r>
            <a:r>
              <a:rPr lang="en-US" sz="1800" dirty="0"/>
              <a:t> 445L </a:t>
            </a:r>
            <a:r>
              <a:rPr lang="en-US" sz="1800" dirty="0" err="1"/>
              <a:t>Emb</a:t>
            </a:r>
            <a:r>
              <a:rPr lang="en-US" sz="1800" dirty="0"/>
              <a:t> Sys Des Lab         F21</a:t>
            </a:r>
            <a:endParaRPr lang="en-US" sz="1800" b="1" dirty="0"/>
          </a:p>
          <a:p>
            <a:r>
              <a:rPr lang="en-US" sz="1800" b="1" dirty="0"/>
              <a:t>4.05</a:t>
            </a:r>
            <a:r>
              <a:rPr lang="en-US" sz="1800" dirty="0"/>
              <a:t>  461S Operating Systems       F21</a:t>
            </a:r>
          </a:p>
          <a:p>
            <a:r>
              <a:rPr lang="en-US" sz="1800" b="1" dirty="0"/>
              <a:t>3.88</a:t>
            </a:r>
            <a:r>
              <a:rPr lang="en-US" sz="1800" dirty="0"/>
              <a:t>  460N Computer Arch            Sp22</a:t>
            </a:r>
            <a:endParaRPr lang="en-US" sz="1800" b="1" dirty="0"/>
          </a:p>
          <a:p>
            <a:r>
              <a:rPr lang="en-US" sz="1800" b="1" dirty="0"/>
              <a:t>3.88</a:t>
            </a:r>
            <a:r>
              <a:rPr lang="en-US" sz="1800" dirty="0"/>
              <a:t>  461S Operating Systems       Sp22</a:t>
            </a:r>
          </a:p>
          <a:p>
            <a:r>
              <a:rPr lang="en-US" sz="1800" b="1" dirty="0"/>
              <a:t>3.80</a:t>
            </a:r>
            <a:r>
              <a:rPr lang="en-US" sz="1800" dirty="0"/>
              <a:t>  325 Electromagnetic Eng.     Sp22</a:t>
            </a:r>
          </a:p>
          <a:p>
            <a:r>
              <a:rPr lang="en-US" sz="1800" b="1" dirty="0"/>
              <a:t>3.78</a:t>
            </a:r>
            <a:r>
              <a:rPr lang="en-US" sz="1800" dirty="0"/>
              <a:t>  422C SW Des &amp; </a:t>
            </a:r>
            <a:r>
              <a:rPr lang="en-US" sz="1800" dirty="0" err="1"/>
              <a:t>Impl</a:t>
            </a:r>
            <a:r>
              <a:rPr lang="en-US" sz="1800" dirty="0"/>
              <a:t> II **   F21</a:t>
            </a:r>
          </a:p>
          <a:p>
            <a:r>
              <a:rPr lang="en-US" sz="1800" b="1" dirty="0"/>
              <a:t>3.77</a:t>
            </a:r>
            <a:r>
              <a:rPr lang="en-US" sz="1800" dirty="0"/>
              <a:t>  460R Intro to VLSI Design    F21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95800" y="5410200"/>
            <a:ext cx="419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** Averaged across all sections that semester. **</a:t>
            </a:r>
          </a:p>
        </p:txBody>
      </p:sp>
      <p:sp>
        <p:nvSpPr>
          <p:cNvPr id="4" name="TextBox 3"/>
          <p:cNvSpPr txBox="1"/>
          <p:nvPr/>
        </p:nvSpPr>
        <p:spPr>
          <a:xfrm rot="16200000">
            <a:off x="3523565" y="3386542"/>
            <a:ext cx="2286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</a:rPr>
              <a:t>Workload rating</a:t>
            </a:r>
          </a:p>
          <a:p>
            <a:r>
              <a:rPr lang="en-US" sz="1800" b="1" dirty="0">
                <a:solidFill>
                  <a:srgbClr val="0000FF"/>
                </a:solidFill>
              </a:rPr>
              <a:t>(1-5 with 5 highest)</a:t>
            </a:r>
            <a:endParaRPr lang="en-US" sz="1800" dirty="0">
              <a:solidFill>
                <a:srgbClr val="0000FF"/>
              </a:solidFill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0" i="1" dirty="0">
                <a:solidFill>
                  <a:schemeClr val="tx1"/>
                </a:solidFill>
              </a:rPr>
              <a:t>Course Overview</a:t>
            </a:r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669285A2-057C-434B-BE94-48DBEA82D7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6466" y="5464029"/>
            <a:ext cx="4323666" cy="1393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algn="r">
              <a:buFontTx/>
              <a:buNone/>
              <a:defRPr/>
            </a:pPr>
            <a:r>
              <a:rPr lang="en-US" sz="2600" u="sng" kern="0" dirty="0">
                <a:ea typeface="+mn-ea"/>
              </a:rPr>
              <a:t>Fields, Waves, </a:t>
            </a:r>
            <a:r>
              <a:rPr lang="en-US" sz="2600" u="sng" kern="0" dirty="0" err="1">
                <a:ea typeface="+mn-ea"/>
              </a:rPr>
              <a:t>Emag</a:t>
            </a:r>
            <a:r>
              <a:rPr lang="en-US" sz="2600" u="sng" kern="0" dirty="0">
                <a:ea typeface="+mn-ea"/>
              </a:rPr>
              <a:t> Sys.</a:t>
            </a:r>
          </a:p>
          <a:p>
            <a:pPr lvl="1" algn="r">
              <a:buFontTx/>
              <a:buNone/>
              <a:defRPr/>
            </a:pPr>
            <a:r>
              <a:rPr lang="en-US" kern="0" dirty="0"/>
              <a:t>Antennas &amp; Wireless Prop.</a:t>
            </a:r>
          </a:p>
          <a:p>
            <a:pPr lvl="1" algn="r">
              <a:buFontTx/>
              <a:buNone/>
              <a:defRPr/>
            </a:pPr>
            <a:r>
              <a:rPr lang="en-US" kern="0" dirty="0"/>
              <a:t>Microwave &amp; RF Eng.</a:t>
            </a:r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1FB1318C-58ED-634D-91C6-8130BDD526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34836"/>
            <a:ext cx="4267200" cy="148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0">
              <a:buFontTx/>
              <a:buNone/>
              <a:defRPr/>
            </a:pPr>
            <a:r>
              <a:rPr lang="en-US" sz="2600" u="sng" kern="0" dirty="0">
                <a:ea typeface="+mn-ea"/>
              </a:rPr>
              <a:t>Data Science &amp; Info. Proc.</a:t>
            </a:r>
          </a:p>
          <a:p>
            <a:pPr marL="0" lvl="1">
              <a:buFontTx/>
              <a:buNone/>
              <a:defRPr/>
            </a:pPr>
            <a:r>
              <a:rPr lang="en-US" kern="0" dirty="0"/>
              <a:t>Data Science Lab</a:t>
            </a:r>
          </a:p>
          <a:p>
            <a:pPr marL="0" lvl="1">
              <a:buFontTx/>
              <a:buNone/>
              <a:defRPr/>
            </a:pPr>
            <a:r>
              <a:rPr lang="en-US" kern="0" dirty="0"/>
              <a:t>Data Science Principles</a:t>
            </a:r>
          </a:p>
        </p:txBody>
      </p:sp>
    </p:spTree>
    <p:extLst>
      <p:ext uri="{BB962C8B-B14F-4D97-AF65-F5344CB8AC3E}">
        <p14:creationId xmlns:p14="http://schemas.microsoft.com/office/powerpoint/2010/main" val="410783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uild="p"/>
      <p:bldP spid="11268" grpId="0" animBg="1"/>
      <p:bldP spid="16389" grpId="0" build="p"/>
      <p:bldP spid="8" grpId="0" animBg="1"/>
      <p:bldP spid="2" grpId="0"/>
      <p:bldP spid="3" grpId="0"/>
      <p:bldP spid="4" grpId="0"/>
      <p:bldP spid="12" grpId="0"/>
      <p:bldP spid="1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</a:rPr>
              <a:t>Real-Time Digital Signal Processing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382000" cy="609600"/>
          </a:xfrm>
        </p:spPr>
        <p:txBody>
          <a:bodyPr/>
          <a:lstStyle/>
          <a:p>
            <a:r>
              <a:rPr lang="en-US" dirty="0">
                <a:latin typeface="Times New Roman" charset="0"/>
              </a:rPr>
              <a:t>Signal carries information</a:t>
            </a:r>
            <a:endParaRPr lang="en-US" sz="2000" b="0" dirty="0">
              <a:solidFill>
                <a:schemeClr val="tx1"/>
              </a:solidFill>
              <a:latin typeface="Times New Roman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400" b="0">
                <a:solidFill>
                  <a:schemeClr val="tx1"/>
                </a:solidFill>
              </a:rPr>
              <a:t>0-</a:t>
            </a:r>
            <a:fld id="{CD7639E6-5476-AD46-86F7-0A7B525787AF}" type="slidenum">
              <a:rPr lang="en-US" sz="1400" b="0">
                <a:solidFill>
                  <a:schemeClr val="tx1"/>
                </a:solidFill>
              </a:rPr>
              <a:pPr/>
              <a:t>6</a:t>
            </a:fld>
            <a:endParaRPr lang="en-US" sz="1400" b="0">
              <a:solidFill>
                <a:schemeClr val="tx1"/>
              </a:solidFill>
            </a:endParaRPr>
          </a:p>
        </p:txBody>
      </p:sp>
      <p:pic>
        <p:nvPicPr>
          <p:cNvPr id="6149" name="Picture 4" descr="BD00017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10200"/>
            <a:ext cx="45878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Text Box 8"/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0" i="1">
                <a:solidFill>
                  <a:schemeClr val="tx1"/>
                </a:solidFill>
              </a:rPr>
              <a:t>Course Overview</a:t>
            </a:r>
          </a:p>
        </p:txBody>
      </p:sp>
      <p:pic>
        <p:nvPicPr>
          <p:cNvPr id="7" name="Picture 6" descr="Daily temperature in Austin, Texas, during the month of September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7" r="4286"/>
          <a:stretch/>
        </p:blipFill>
        <p:spPr>
          <a:xfrm>
            <a:off x="7017366" y="1219200"/>
            <a:ext cx="1669434" cy="1371600"/>
          </a:xfrm>
          <a:prstGeom prst="rect">
            <a:avLst/>
          </a:prstGeom>
        </p:spPr>
      </p:pic>
      <p:grpSp>
        <p:nvGrpSpPr>
          <p:cNvPr id="2" name="Group 1" descr="Audio mixing board"/>
          <p:cNvGrpSpPr/>
          <p:nvPr/>
        </p:nvGrpSpPr>
        <p:grpSpPr>
          <a:xfrm>
            <a:off x="4953000" y="3849469"/>
            <a:ext cx="2495550" cy="1103531"/>
            <a:chOff x="4953000" y="3849469"/>
            <a:chExt cx="2495550" cy="1103531"/>
          </a:xfrm>
        </p:grpSpPr>
        <p:pic>
          <p:nvPicPr>
            <p:cNvPr id="9" name="Picture 8" descr="Audio mixing board model Avid 9900-65162-12 4x6 Recording with DS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600" b="22400"/>
            <a:stretch>
              <a:fillRect/>
            </a:stretch>
          </p:blipFill>
          <p:spPr bwMode="auto">
            <a:xfrm>
              <a:off x="5562600" y="3849469"/>
              <a:ext cx="1885950" cy="981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13"/>
            <p:cNvSpPr txBox="1">
              <a:spLocks noChangeArrowheads="1"/>
            </p:cNvSpPr>
            <p:nvPr/>
          </p:nvSpPr>
          <p:spPr bwMode="auto">
            <a:xfrm>
              <a:off x="4953000" y="4306669"/>
              <a:ext cx="146685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800" b="0" dirty="0">
                  <a:solidFill>
                    <a:srgbClr val="0000FF"/>
                  </a:solidFill>
                </a:rPr>
                <a:t>Audio</a:t>
              </a:r>
              <a:br>
                <a:rPr lang="en-US" sz="1800" b="0" dirty="0">
                  <a:solidFill>
                    <a:srgbClr val="0000FF"/>
                  </a:solidFill>
                </a:rPr>
              </a:br>
              <a:r>
                <a:rPr lang="en-US" sz="1800" b="0" dirty="0">
                  <a:solidFill>
                    <a:srgbClr val="0000FF"/>
                  </a:solidFill>
                </a:rPr>
                <a:t>mixing board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613894" y="3505200"/>
            <a:ext cx="1149106" cy="1208088"/>
            <a:chOff x="7613894" y="3505200"/>
            <a:chExt cx="1149106" cy="1208088"/>
          </a:xfrm>
        </p:grpSpPr>
        <p:pic>
          <p:nvPicPr>
            <p:cNvPr id="11" name="Picture 14" descr="Security IP camera Using TI Davinci Processor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66294" y="3505200"/>
              <a:ext cx="996706" cy="996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16"/>
            <p:cNvSpPr txBox="1">
              <a:spLocks noChangeArrowheads="1"/>
            </p:cNvSpPr>
            <p:nvPr/>
          </p:nvSpPr>
          <p:spPr bwMode="auto">
            <a:xfrm>
              <a:off x="7613894" y="4343400"/>
              <a:ext cx="114300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/>
              <a:r>
                <a:rPr lang="en-US" sz="1800" b="0" dirty="0">
                  <a:solidFill>
                    <a:srgbClr val="0000FF"/>
                  </a:solidFill>
                </a:rPr>
                <a:t>IP camera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019800" y="4991753"/>
            <a:ext cx="2819400" cy="799447"/>
            <a:chOff x="6019800" y="4991753"/>
            <a:chExt cx="2819400" cy="799447"/>
          </a:xfrm>
        </p:grpSpPr>
        <p:pic>
          <p:nvPicPr>
            <p:cNvPr id="13" name="Picture 12" descr="WiFi Router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073" b="19215"/>
            <a:stretch/>
          </p:blipFill>
          <p:spPr>
            <a:xfrm>
              <a:off x="7543800" y="4991753"/>
              <a:ext cx="1295400" cy="799447"/>
            </a:xfrm>
            <a:prstGeom prst="rect">
              <a:avLst/>
            </a:prstGeom>
          </p:spPr>
        </p:pic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6019800" y="4991753"/>
              <a:ext cx="14478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/>
              <a:r>
                <a:rPr lang="en-US" sz="1800" b="0" dirty="0">
                  <a:solidFill>
                    <a:srgbClr val="0000FF"/>
                  </a:solidFill>
                </a:rPr>
                <a:t>Wi-Fi access point</a:t>
              </a: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 bwMode="auto">
          <a:xfrm>
            <a:off x="457200" y="1981200"/>
            <a:ext cx="83820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>
                <a:latin typeface="Times New Roman" charset="0"/>
              </a:rPr>
              <a:t>Signal processing </a:t>
            </a:r>
            <a:r>
              <a:rPr lang="en-US" sz="2000" b="0" dirty="0">
                <a:solidFill>
                  <a:schemeClr val="tx1"/>
                </a:solidFill>
                <a:latin typeface="Times New Roman" charset="0"/>
              </a:rPr>
              <a:t>[</a:t>
            </a:r>
            <a:r>
              <a:rPr lang="en-US" sz="2000" b="0" dirty="0" err="1">
                <a:solidFill>
                  <a:schemeClr val="tx1"/>
                </a:solidFill>
                <a:latin typeface="Times New Roman" charset="0"/>
              </a:rPr>
              <a:t>signalprocessingsociety.org</a:t>
            </a:r>
            <a:r>
              <a:rPr lang="en-US" sz="2000" b="0" dirty="0">
                <a:solidFill>
                  <a:schemeClr val="tx1"/>
                </a:solidFill>
                <a:latin typeface="Times New Roman" charset="0"/>
              </a:rPr>
              <a:t>]</a:t>
            </a:r>
          </a:p>
          <a:p>
            <a:pPr lvl="1">
              <a:buFontTx/>
              <a:buNone/>
            </a:pPr>
            <a:r>
              <a:rPr lang="en-US" dirty="0">
                <a:latin typeface="Times New Roman" charset="0"/>
              </a:rPr>
              <a:t>Generation, transformation, extraction of information</a:t>
            </a:r>
          </a:p>
          <a:p>
            <a:pPr lvl="1">
              <a:buFontTx/>
              <a:buNone/>
            </a:pPr>
            <a:r>
              <a:rPr lang="en-US" dirty="0">
                <a:latin typeface="Times New Roman" charset="0"/>
              </a:rPr>
              <a:t>Algorithms with associated architectures and implementations</a:t>
            </a:r>
          </a:p>
          <a:p>
            <a:pPr lvl="1">
              <a:buFontTx/>
              <a:buNone/>
            </a:pPr>
            <a:r>
              <a:rPr lang="en-US" dirty="0">
                <a:latin typeface="Times New Roman" charset="0"/>
              </a:rPr>
              <a:t>Applications related to processing information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 bwMode="auto">
          <a:xfrm>
            <a:off x="457200" y="3810000"/>
            <a:ext cx="4419600" cy="2147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>
                <a:latin typeface="Times New Roman" charset="0"/>
              </a:rPr>
              <a:t>System</a:t>
            </a:r>
          </a:p>
          <a:p>
            <a:pPr marL="731520" lvl="1" indent="-274320">
              <a:buFontTx/>
              <a:buNone/>
            </a:pPr>
            <a:r>
              <a:rPr lang="en-US" dirty="0">
                <a:latin typeface="Times New Roman" charset="0"/>
              </a:rPr>
              <a:t>Manipulates, changes, records</a:t>
            </a:r>
            <a:br>
              <a:rPr lang="en-US" dirty="0">
                <a:latin typeface="Times New Roman" charset="0"/>
              </a:rPr>
            </a:br>
            <a:r>
              <a:rPr lang="en-US" dirty="0">
                <a:latin typeface="Times New Roman" charset="0"/>
              </a:rPr>
              <a:t>or transmits signals</a:t>
            </a:r>
          </a:p>
          <a:p>
            <a:pPr marL="457200" lvl="1" indent="0">
              <a:buFontTx/>
              <a:buNone/>
            </a:pPr>
            <a:r>
              <a:rPr lang="en-US" dirty="0">
                <a:latin typeface="Times New Roman" charset="0"/>
              </a:rPr>
              <a:t>Converts a signal into another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457200" y="5562600"/>
            <a:ext cx="8382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>
                <a:latin typeface="Times New Roman" charset="0"/>
              </a:rPr>
              <a:t>Real-time systems </a:t>
            </a:r>
            <a:r>
              <a:rPr lang="en-US" sz="2000" b="0" dirty="0">
                <a:solidFill>
                  <a:schemeClr val="tx1"/>
                </a:solidFill>
                <a:latin typeface="Times New Roman" charset="0"/>
              </a:rPr>
              <a:t>[Prof. Yale N. </a:t>
            </a:r>
            <a:r>
              <a:rPr lang="en-US" sz="2000" b="0" dirty="0" err="1">
                <a:solidFill>
                  <a:schemeClr val="tx1"/>
                </a:solidFill>
                <a:latin typeface="Times New Roman" charset="0"/>
              </a:rPr>
              <a:t>Patt</a:t>
            </a:r>
            <a:r>
              <a:rPr lang="en-US" sz="2000" b="0" dirty="0">
                <a:solidFill>
                  <a:schemeClr val="tx1"/>
                </a:solidFill>
                <a:latin typeface="Times New Roman" charset="0"/>
              </a:rPr>
              <a:t>, UT Austin]</a:t>
            </a:r>
          </a:p>
          <a:p>
            <a:pPr lvl="1">
              <a:buFontTx/>
              <a:buNone/>
            </a:pPr>
            <a:r>
              <a:rPr lang="en-US" dirty="0">
                <a:latin typeface="Times New Roman" charset="0"/>
              </a:rPr>
              <a:t>Guarantee delivery of data by a specific time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dirty="0">
                <a:latin typeface="Times New Roman" charset="0"/>
              </a:rPr>
              <a:t>Real-Time DSP Algorithms in Products</a:t>
            </a:r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400" b="0" dirty="0">
                <a:solidFill>
                  <a:schemeClr val="tx1"/>
                </a:solidFill>
              </a:rPr>
              <a:t>0-</a:t>
            </a:r>
            <a:fld id="{773213BB-D526-C049-ADAF-6C805BEE517A}" type="slidenum">
              <a:rPr lang="en-US" sz="1400" b="0">
                <a:solidFill>
                  <a:schemeClr val="tx1"/>
                </a:solidFill>
              </a:rPr>
              <a:pPr/>
              <a:t>7</a:t>
            </a:fld>
            <a:endParaRPr lang="en-US" sz="1400" b="0" dirty="0">
              <a:solidFill>
                <a:schemeClr val="tx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33400" y="3992563"/>
            <a:ext cx="2286000" cy="2484140"/>
            <a:chOff x="533400" y="3992563"/>
            <a:chExt cx="2286000" cy="2484140"/>
          </a:xfrm>
        </p:grpSpPr>
        <p:sp>
          <p:nvSpPr>
            <p:cNvPr id="9224" name="Text Box 1047"/>
            <p:cNvSpPr txBox="1">
              <a:spLocks noChangeArrowheads="1"/>
            </p:cNvSpPr>
            <p:nvPr/>
          </p:nvSpPr>
          <p:spPr bwMode="auto">
            <a:xfrm>
              <a:off x="609600" y="6015038"/>
              <a:ext cx="22098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2400" i="1" dirty="0">
                  <a:solidFill>
                    <a:schemeClr val="accent2"/>
                  </a:solidFill>
                </a:rPr>
                <a:t>Pro-audio</a:t>
              </a:r>
            </a:p>
          </p:txBody>
        </p:sp>
        <p:pic>
          <p:nvPicPr>
            <p:cNvPr id="9225" name="Picture 9" descr="Avid 9900-65162-12 4x6 Recording with DSP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600" b="22400"/>
            <a:stretch>
              <a:fillRect/>
            </a:stretch>
          </p:blipFill>
          <p:spPr bwMode="auto">
            <a:xfrm>
              <a:off x="857250" y="3992563"/>
              <a:ext cx="1885950" cy="981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6" name="Picture 11" descr="Behringer NU3000DSP 3000W Amp DSP Control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00" b="38400"/>
            <a:stretch>
              <a:fillRect/>
            </a:stretch>
          </p:blipFill>
          <p:spPr bwMode="auto">
            <a:xfrm>
              <a:off x="673100" y="5462588"/>
              <a:ext cx="2070100" cy="481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7" name="TextBox 12"/>
            <p:cNvSpPr txBox="1">
              <a:spLocks noChangeArrowheads="1"/>
            </p:cNvSpPr>
            <p:nvPr/>
          </p:nvSpPr>
          <p:spPr bwMode="auto">
            <a:xfrm>
              <a:off x="1905000" y="5181600"/>
              <a:ext cx="68580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/>
              <a:r>
                <a:rPr lang="en-US" sz="1800" b="0">
                  <a:solidFill>
                    <a:schemeClr val="tx1"/>
                  </a:solidFill>
                </a:rPr>
                <a:t>Amp</a:t>
              </a:r>
            </a:p>
          </p:txBody>
        </p:sp>
        <p:sp>
          <p:nvSpPr>
            <p:cNvPr id="9228" name="TextBox 13"/>
            <p:cNvSpPr txBox="1">
              <a:spLocks noChangeArrowheads="1"/>
            </p:cNvSpPr>
            <p:nvPr/>
          </p:nvSpPr>
          <p:spPr bwMode="auto">
            <a:xfrm>
              <a:off x="533400" y="4678363"/>
              <a:ext cx="990600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800" b="0">
                  <a:solidFill>
                    <a:schemeClr val="tx1"/>
                  </a:solidFill>
                </a:rPr>
                <a:t>Mixing board</a:t>
              </a:r>
            </a:p>
          </p:txBody>
        </p:sp>
      </p:grpSp>
      <p:sp>
        <p:nvSpPr>
          <p:cNvPr id="9245" name="Text Box 8"/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0" i="1">
                <a:solidFill>
                  <a:schemeClr val="tx1"/>
                </a:solidFill>
              </a:rPr>
              <a:t>Course Overview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21923" y="1524000"/>
            <a:ext cx="2473677" cy="2290763"/>
            <a:chOff x="421923" y="1524000"/>
            <a:chExt cx="2473677" cy="2290763"/>
          </a:xfrm>
        </p:grpSpPr>
        <p:pic>
          <p:nvPicPr>
            <p:cNvPr id="9221" name="Picture 4" descr="Yamaha RX-V371BL 5.1-Channel AV Receiver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600" b="25600"/>
            <a:stretch>
              <a:fillRect/>
            </a:stretch>
          </p:blipFill>
          <p:spPr bwMode="auto">
            <a:xfrm>
              <a:off x="554038" y="2209800"/>
              <a:ext cx="2341562" cy="114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2" name="Text Box 1047"/>
            <p:cNvSpPr txBox="1">
              <a:spLocks noChangeArrowheads="1"/>
            </p:cNvSpPr>
            <p:nvPr/>
          </p:nvSpPr>
          <p:spPr bwMode="auto">
            <a:xfrm>
              <a:off x="533400" y="3352800"/>
              <a:ext cx="23622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2400" i="1" dirty="0">
                  <a:solidFill>
                    <a:schemeClr val="accent2"/>
                  </a:solidFill>
                </a:rPr>
                <a:t>Consumer audio</a:t>
              </a:r>
            </a:p>
          </p:txBody>
        </p:sp>
        <p:pic>
          <p:nvPicPr>
            <p:cNvPr id="9223" name="Picture 6" descr="Plantronics DSP400 Headset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1524000"/>
              <a:ext cx="914400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" name="Picture 1" descr="iphone6s-plus-box-gray-2015_GEO_US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923" y="1524000"/>
              <a:ext cx="734594" cy="914400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6705600" y="1371600"/>
            <a:ext cx="2438400" cy="4953000"/>
            <a:chOff x="6705600" y="1371600"/>
            <a:chExt cx="2438400" cy="4953000"/>
          </a:xfrm>
        </p:grpSpPr>
        <p:sp>
          <p:nvSpPr>
            <p:cNvPr id="9238" name="Text Box 1047"/>
            <p:cNvSpPr txBox="1">
              <a:spLocks noChangeArrowheads="1"/>
            </p:cNvSpPr>
            <p:nvPr/>
          </p:nvSpPr>
          <p:spPr bwMode="auto">
            <a:xfrm>
              <a:off x="7086600" y="1371600"/>
              <a:ext cx="205740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2400" i="1" dirty="0">
                  <a:solidFill>
                    <a:schemeClr val="accent2"/>
                  </a:solidFill>
                </a:rPr>
                <a:t>Biomedical</a:t>
              </a:r>
            </a:p>
          </p:txBody>
        </p:sp>
        <p:pic>
          <p:nvPicPr>
            <p:cNvPr id="7" name="Picture 6" descr="Wireless wearable multichannel EEG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068"/>
            <a:stretch/>
          </p:blipFill>
          <p:spPr>
            <a:xfrm>
              <a:off x="7696200" y="1871214"/>
              <a:ext cx="963093" cy="1059196"/>
            </a:xfrm>
            <a:prstGeom prst="rect">
              <a:avLst/>
            </a:prstGeom>
          </p:spPr>
        </p:pic>
        <p:sp>
          <p:nvSpPr>
            <p:cNvPr id="38" name="TextBox 30"/>
            <p:cNvSpPr txBox="1">
              <a:spLocks noChangeArrowheads="1"/>
            </p:cNvSpPr>
            <p:nvPr/>
          </p:nvSpPr>
          <p:spPr bwMode="auto">
            <a:xfrm>
              <a:off x="7121410" y="2930410"/>
              <a:ext cx="202259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800" b="0" dirty="0">
                  <a:solidFill>
                    <a:schemeClr val="tx1"/>
                  </a:solidFill>
                </a:rPr>
                <a:t>Wireless Wearable Multichannel EEG</a:t>
              </a:r>
            </a:p>
          </p:txBody>
        </p:sp>
        <p:pic>
          <p:nvPicPr>
            <p:cNvPr id="8" name="Picture 7" descr="Veho 200x USB Microscope 2 Mega Pixel High Speed DSP 50Mhz 60Mhz 4 LED light USB Powered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5074" y="3806710"/>
              <a:ext cx="1024526" cy="1066800"/>
            </a:xfrm>
            <a:prstGeom prst="rect">
              <a:avLst/>
            </a:prstGeom>
          </p:spPr>
        </p:pic>
        <p:sp>
          <p:nvSpPr>
            <p:cNvPr id="40" name="TextBox 30"/>
            <p:cNvSpPr txBox="1">
              <a:spLocks noChangeArrowheads="1"/>
            </p:cNvSpPr>
            <p:nvPr/>
          </p:nvSpPr>
          <p:spPr bwMode="auto">
            <a:xfrm rot="16200000">
              <a:off x="6069471" y="4099939"/>
              <a:ext cx="179399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1800" b="0" dirty="0">
                  <a:solidFill>
                    <a:schemeClr val="tx1"/>
                  </a:solidFill>
                </a:rPr>
                <a:t>Microscopes</a:t>
              </a:r>
            </a:p>
          </p:txBody>
        </p:sp>
        <p:pic>
          <p:nvPicPr>
            <p:cNvPr id="9" name="Picture 8" descr="Microscope Mib070040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18" r="15965"/>
            <a:stretch/>
          </p:blipFill>
          <p:spPr>
            <a:xfrm>
              <a:off x="8113628" y="3654310"/>
              <a:ext cx="893675" cy="1333500"/>
            </a:xfrm>
            <a:prstGeom prst="rect">
              <a:avLst/>
            </a:prstGeom>
          </p:spPr>
        </p:pic>
        <p:sp>
          <p:nvSpPr>
            <p:cNvPr id="43" name="TextBox 24"/>
            <p:cNvSpPr txBox="1">
              <a:spLocks noChangeArrowheads="1"/>
            </p:cNvSpPr>
            <p:nvPr/>
          </p:nvSpPr>
          <p:spPr bwMode="auto">
            <a:xfrm>
              <a:off x="6705600" y="5181600"/>
              <a:ext cx="137160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/>
              <a:r>
                <a:rPr lang="en-US" sz="1800" b="0" dirty="0">
                  <a:solidFill>
                    <a:schemeClr val="tx1"/>
                  </a:solidFill>
                </a:rPr>
                <a:t>MRI noise cancelling headphones</a:t>
              </a:r>
            </a:p>
          </p:txBody>
        </p:sp>
        <p:pic>
          <p:nvPicPr>
            <p:cNvPr id="11" name="Picture 10" descr="MRI noise cancelling headphones model optoactive 2-638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45" b="48623"/>
            <a:stretch/>
          </p:blipFill>
          <p:spPr>
            <a:xfrm>
              <a:off x="8106011" y="5029200"/>
              <a:ext cx="961789" cy="1295400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3276600" y="1371600"/>
            <a:ext cx="3657600" cy="2590800"/>
            <a:chOff x="3276600" y="1371600"/>
            <a:chExt cx="3657600" cy="2590800"/>
          </a:xfrm>
        </p:grpSpPr>
        <p:pic>
          <p:nvPicPr>
            <p:cNvPr id="36" name="Picture 29" descr="Motorola 3360 DSL Modem.jp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829" b="24585"/>
            <a:stretch>
              <a:fillRect/>
            </a:stretch>
          </p:blipFill>
          <p:spPr bwMode="auto">
            <a:xfrm>
              <a:off x="5334000" y="2819400"/>
              <a:ext cx="1371600" cy="721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36" descr="Cell Tower.jpg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75" r="53953"/>
            <a:stretch/>
          </p:blipFill>
          <p:spPr>
            <a:xfrm>
              <a:off x="3276600" y="1905000"/>
              <a:ext cx="1293093" cy="2057400"/>
            </a:xfrm>
            <a:prstGeom prst="rect">
              <a:avLst/>
            </a:prstGeom>
          </p:spPr>
        </p:pic>
        <p:pic>
          <p:nvPicPr>
            <p:cNvPr id="39" name="Picture 38" descr="iphone6s-plus-box-gray-2015_GEO_US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2819400"/>
              <a:ext cx="734594" cy="914400"/>
            </a:xfrm>
            <a:prstGeom prst="rect">
              <a:avLst/>
            </a:prstGeom>
          </p:spPr>
        </p:pic>
        <p:pic>
          <p:nvPicPr>
            <p:cNvPr id="41" name="Picture 40" descr="WiFi Router.jpg"/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073" b="19215"/>
            <a:stretch/>
          </p:blipFill>
          <p:spPr>
            <a:xfrm>
              <a:off x="4724400" y="1828800"/>
              <a:ext cx="1295400" cy="799447"/>
            </a:xfrm>
            <a:prstGeom prst="rect">
              <a:avLst/>
            </a:prstGeom>
          </p:spPr>
        </p:pic>
        <p:pic>
          <p:nvPicPr>
            <p:cNvPr id="42" name="Picture 26" descr="smart-meter-g002.jp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86" r="13715"/>
            <a:stretch>
              <a:fillRect/>
            </a:stretch>
          </p:blipFill>
          <p:spPr bwMode="auto">
            <a:xfrm>
              <a:off x="6172200" y="2076845"/>
              <a:ext cx="762000" cy="666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Text Box 1047"/>
            <p:cNvSpPr txBox="1">
              <a:spLocks noChangeArrowheads="1"/>
            </p:cNvSpPr>
            <p:nvPr/>
          </p:nvSpPr>
          <p:spPr bwMode="auto">
            <a:xfrm>
              <a:off x="3810000" y="1371600"/>
              <a:ext cx="25908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2400" i="1" dirty="0">
                  <a:solidFill>
                    <a:schemeClr val="accent2"/>
                  </a:solidFill>
                </a:rPr>
                <a:t>Communications</a:t>
              </a:r>
            </a:p>
          </p:txBody>
        </p:sp>
      </p:grpSp>
      <p:pic>
        <p:nvPicPr>
          <p:cNvPr id="9229" name="Picture 14" descr="eDigital 2Mpixel IP Camera Using TI Davinci Processor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962400"/>
            <a:ext cx="996706" cy="996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0" name="TextBox 16"/>
          <p:cNvSpPr txBox="1">
            <a:spLocks noChangeArrowheads="1"/>
          </p:cNvSpPr>
          <p:nvPr/>
        </p:nvSpPr>
        <p:spPr bwMode="auto">
          <a:xfrm>
            <a:off x="5334000" y="4735512"/>
            <a:ext cx="1143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/>
            <a:r>
              <a:rPr lang="en-US" sz="1800" b="0" dirty="0">
                <a:solidFill>
                  <a:schemeClr val="tx1"/>
                </a:solidFill>
              </a:rPr>
              <a:t>IP camera</a:t>
            </a:r>
          </a:p>
        </p:txBody>
      </p:sp>
      <p:sp>
        <p:nvSpPr>
          <p:cNvPr id="9234" name="Text Box 1047"/>
          <p:cNvSpPr txBox="1">
            <a:spLocks noChangeArrowheads="1"/>
          </p:cNvSpPr>
          <p:nvPr/>
        </p:nvSpPr>
        <p:spPr bwMode="auto">
          <a:xfrm>
            <a:off x="3200400" y="4033837"/>
            <a:ext cx="185596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i="1" dirty="0">
                <a:solidFill>
                  <a:schemeClr val="accent2"/>
                </a:solidFill>
              </a:rPr>
              <a:t>Multimedia</a:t>
            </a:r>
          </a:p>
        </p:txBody>
      </p:sp>
      <p:pic>
        <p:nvPicPr>
          <p:cNvPr id="9243" name="Picture 29" descr="Kindle Fire HD.gif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59"/>
          <a:stretch>
            <a:fillRect/>
          </a:stretch>
        </p:blipFill>
        <p:spPr bwMode="auto">
          <a:xfrm>
            <a:off x="5257800" y="5105400"/>
            <a:ext cx="1313279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44" name="TextBox 24"/>
          <p:cNvSpPr txBox="1">
            <a:spLocks noChangeArrowheads="1"/>
          </p:cNvSpPr>
          <p:nvPr/>
        </p:nvSpPr>
        <p:spPr bwMode="auto">
          <a:xfrm>
            <a:off x="5257800" y="6030913"/>
            <a:ext cx="1295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r>
              <a:rPr lang="en-US" sz="1800" b="0" dirty="0">
                <a:solidFill>
                  <a:schemeClr val="tx1"/>
                </a:solidFill>
              </a:rPr>
              <a:t>Tablets</a:t>
            </a:r>
          </a:p>
        </p:txBody>
      </p:sp>
      <p:pic>
        <p:nvPicPr>
          <p:cNvPr id="12" name="Picture 11" descr="A picture containing control panel&#10;&#10;Description automatically generated">
            <a:extLst>
              <a:ext uri="{FF2B5EF4-FFF2-40B4-BE49-F238E27FC236}">
                <a16:creationId xmlns:a16="http://schemas.microsoft.com/office/drawing/2014/main" id="{1C1003EF-341A-5B09-3DF3-9D593285F85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495800"/>
            <a:ext cx="1855968" cy="185596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FE8D0E9-BDC4-039A-9C86-98B731EB910C}"/>
              </a:ext>
            </a:extLst>
          </p:cNvPr>
          <p:cNvSpPr txBox="1"/>
          <p:nvPr/>
        </p:nvSpPr>
        <p:spPr>
          <a:xfrm>
            <a:off x="2971800" y="6362881"/>
            <a:ext cx="2334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hlinkClick r:id="rId18"/>
              </a:rPr>
              <a:t>Picture from Phoenix Automotive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30175" y="304800"/>
            <a:ext cx="8883649" cy="1143000"/>
          </a:xfrm>
        </p:spPr>
        <p:txBody>
          <a:bodyPr/>
          <a:lstStyle/>
          <a:p>
            <a:r>
              <a:rPr lang="en-US" dirty="0">
                <a:latin typeface="Times New Roman" charset="0"/>
              </a:rPr>
              <a:t>Prof. Evans’ Research Projects</a:t>
            </a:r>
          </a:p>
        </p:txBody>
      </p:sp>
      <p:sp>
        <p:nvSpPr>
          <p:cNvPr id="4099" name="Text Box 62"/>
          <p:cNvSpPr txBox="1">
            <a:spLocks noChangeArrowheads="1"/>
          </p:cNvSpPr>
          <p:nvPr/>
        </p:nvSpPr>
        <p:spPr bwMode="auto">
          <a:xfrm>
            <a:off x="87313" y="6488668"/>
            <a:ext cx="89042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800" b="0" i="1" dirty="0">
                <a:solidFill>
                  <a:schemeClr val="tx1"/>
                </a:solidFill>
                <a:latin typeface="Arial" charset="0"/>
                <a:cs typeface="Arial" charset="0"/>
              </a:rPr>
              <a:t>DSP    Digital Signal Processor               FPGA  Field Programmable Gate Array</a:t>
            </a:r>
          </a:p>
        </p:txBody>
      </p:sp>
      <p:sp>
        <p:nvSpPr>
          <p:cNvPr id="4101" name="Text Box 73"/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0" i="1" dirty="0">
                <a:solidFill>
                  <a:schemeClr val="tx1"/>
                </a:solidFill>
              </a:rPr>
              <a:t>Course Overview</a:t>
            </a:r>
          </a:p>
        </p:txBody>
      </p:sp>
      <p:sp>
        <p:nvSpPr>
          <p:cNvPr id="410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400" b="0" dirty="0">
                <a:solidFill>
                  <a:schemeClr val="tx1"/>
                </a:solidFill>
              </a:rPr>
              <a:t>0-</a:t>
            </a:r>
            <a:fld id="{E0D54D4E-C6A1-AD46-AF2D-2B138FEBBA48}" type="slidenum">
              <a:rPr lang="en-US" sz="1400" b="0">
                <a:solidFill>
                  <a:schemeClr val="tx1"/>
                </a:solidFill>
              </a:rPr>
              <a:pPr/>
              <a:t>8</a:t>
            </a:fld>
            <a:endParaRPr lang="en-US" sz="1400" b="0" dirty="0">
              <a:solidFill>
                <a:schemeClr val="tx1"/>
              </a:solidFill>
            </a:endParaRPr>
          </a:p>
        </p:txBody>
      </p:sp>
      <p:graphicFrame>
        <p:nvGraphicFramePr>
          <p:cNvPr id="10" name="Group 2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4422705"/>
              </p:ext>
            </p:extLst>
          </p:nvPr>
        </p:nvGraphicFramePr>
        <p:xfrm>
          <a:off x="130175" y="1295400"/>
          <a:ext cx="8915399" cy="5060355"/>
        </p:xfrm>
        <a:graphic>
          <a:graphicData uri="http://schemas.openxmlformats.org/drawingml/2006/table">
            <a:tbl>
              <a:tblPr/>
              <a:tblGrid>
                <a:gridCol w="16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9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55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System</a:t>
                      </a:r>
                    </a:p>
                  </a:txBody>
                  <a:tcPr marL="84406" marR="844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Contribution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SW release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Prototype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Funding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563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Cellular (LTE)</a:t>
                      </a:r>
                    </a:p>
                  </a:txBody>
                  <a:tcPr marL="84406" marR="844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full duplex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commun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Matlab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85D04"/>
                        </a:solidFill>
                        <a:effectLst/>
                        <a:latin typeface="Arial" charset="0"/>
                      </a:endParaRP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AT&amp;T Labs</a:t>
                      </a: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4087651"/>
                  </a:ext>
                </a:extLst>
              </a:tr>
              <a:tr h="309563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196" marR="8419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machine learning</a:t>
                      </a:r>
                    </a:p>
                  </a:txBody>
                  <a:tcPr marL="84196" marR="8419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Python</a:t>
                      </a: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85D04"/>
                        </a:solidFill>
                        <a:effectLst/>
                        <a:latin typeface="Arial" charset="0"/>
                      </a:endParaRP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NVIDIA</a:t>
                      </a: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9563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reconfigurable surface</a:t>
                      </a:r>
                    </a:p>
                  </a:txBody>
                  <a:tcPr marL="84196" marR="8419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Matlab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85D04"/>
                        </a:solidFill>
                        <a:effectLst/>
                        <a:latin typeface="Arial" charset="0"/>
                      </a:endParaRP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6G@UT</a:t>
                      </a: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073697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Smart grid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commun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</a:txBody>
                  <a:tcPr marL="84406" marR="844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interference reduction real-time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testbeds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85D04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Matlab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Freescale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 &amp;</a:t>
                      </a:r>
                      <a:b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TI modems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IBM, </a:t>
                      </a:r>
                      <a:b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NXP, TI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Wi-Fi</a:t>
                      </a:r>
                    </a:p>
                  </a:txBody>
                  <a:tcPr marL="84196" marR="8419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interference reduction</a:t>
                      </a: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Matlab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NI FPGA</a:t>
                      </a: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Intel, NI</a:t>
                      </a: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Underwater</a:t>
                      </a:r>
                    </a:p>
                  </a:txBody>
                  <a:tcPr marL="84196" marR="8419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large receive array</a:t>
                      </a:r>
                    </a:p>
                  </a:txBody>
                  <a:tcPr marL="84196" marR="8419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Matlab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196" marR="8419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Lake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testbed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85D04"/>
                        </a:solidFill>
                        <a:effectLst/>
                        <a:latin typeface="Arial" charset="0"/>
                      </a:endParaRPr>
                    </a:p>
                  </a:txBody>
                  <a:tcPr marL="84196" marR="8419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ARL:UT</a:t>
                      </a:r>
                    </a:p>
                  </a:txBody>
                  <a:tcPr marL="84196" marR="8419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5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Camera</a:t>
                      </a:r>
                    </a:p>
                  </a:txBody>
                  <a:tcPr marL="84406" marR="844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image acquisition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Matlab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DSP/C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Intel,Ricoh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9563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video acquisition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Matlab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Android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68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Display</a:t>
                      </a:r>
                    </a:p>
                  </a:txBody>
                  <a:tcPr marL="84406" marR="844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image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halftoning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85D04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Matlab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C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HP, Xerox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09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video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halftoning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85D04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Matlab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C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Qualcomm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41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Design tools</a:t>
                      </a:r>
                    </a:p>
                  </a:txBody>
                  <a:tcPr marL="84406" marR="844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distributed computing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Linux/C++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Navy sonar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Navy, NI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4100" name="Text Box 63"/>
          <p:cNvSpPr txBox="1">
            <a:spLocks noChangeArrowheads="1"/>
          </p:cNvSpPr>
          <p:nvPr/>
        </p:nvSpPr>
        <p:spPr bwMode="auto">
          <a:xfrm>
            <a:off x="6858000" y="16470"/>
            <a:ext cx="22209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sz="1600" dirty="0">
                <a:solidFill>
                  <a:schemeClr val="tx1"/>
                </a:solidFill>
                <a:latin typeface="Arial" charset="0"/>
              </a:rPr>
              <a:t>33 PhD, 13 MS and 215 BS alumni</a:t>
            </a:r>
          </a:p>
        </p:txBody>
      </p:sp>
    </p:spTree>
    <p:extLst>
      <p:ext uri="{BB962C8B-B14F-4D97-AF65-F5344CB8AC3E}">
        <p14:creationId xmlns:p14="http://schemas.microsoft.com/office/powerpoint/2010/main" val="321009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charset="0"/>
              </a:rPr>
              <a:t>Course Objectives</a:t>
            </a:r>
          </a:p>
        </p:txBody>
      </p:sp>
      <p:sp>
        <p:nvSpPr>
          <p:cNvPr id="7171" name="Rectangle 1034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6324600" cy="1631216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>
                <a:latin typeface="Times New Roman" charset="0"/>
              </a:rPr>
              <a:t>Course Objectives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Build intuition for signal processing concepts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Explore design tradeoffs in </a:t>
            </a:r>
            <a:r>
              <a:rPr lang="en-US" i="1" dirty="0">
                <a:latin typeface="Times New Roman" charset="0"/>
              </a:rPr>
              <a:t>signal quality vs.</a:t>
            </a:r>
            <a:br>
              <a:rPr lang="en-US" i="1" dirty="0">
                <a:latin typeface="Times New Roman" charset="0"/>
              </a:rPr>
            </a:br>
            <a:r>
              <a:rPr lang="en-US" i="1" dirty="0">
                <a:latin typeface="Times New Roman" charset="0"/>
              </a:rPr>
              <a:t>run-time implementation complexity</a:t>
            </a:r>
          </a:p>
        </p:txBody>
      </p:sp>
      <p:sp>
        <p:nvSpPr>
          <p:cNvPr id="7178" name="Text Box 8"/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0" i="1" dirty="0">
                <a:solidFill>
                  <a:schemeClr val="tx1"/>
                </a:solidFill>
              </a:rPr>
              <a:t>Course Overview</a:t>
            </a:r>
          </a:p>
        </p:txBody>
      </p:sp>
      <p:sp>
        <p:nvSpPr>
          <p:cNvPr id="13" name="Rectangle 1034"/>
          <p:cNvSpPr txBox="1">
            <a:spLocks noChangeArrowheads="1"/>
          </p:cNvSpPr>
          <p:nvPr/>
        </p:nvSpPr>
        <p:spPr bwMode="auto">
          <a:xfrm>
            <a:off x="457200" y="3048000"/>
            <a:ext cx="63246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latin typeface="Times New Roman" charset="0"/>
              </a:rPr>
              <a:t>Lecture: breadth (3 hours/week)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Building blocks (sinusoids, filters, etc.)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Digital signal processing (DSP) algorithms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Digital communication systems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Times New Roman" charset="0"/>
              </a:rPr>
              <a:t>Laboratory: depth (3 hours/week)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Translate DSP concepts into software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Design/implement data transceiver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Test/validate implementation</a:t>
            </a:r>
          </a:p>
        </p:txBody>
      </p:sp>
      <p:sp>
        <p:nvSpPr>
          <p:cNvPr id="14" name="Text Box 5">
            <a:extLst>
              <a:ext uri="{FF2B5EF4-FFF2-40B4-BE49-F238E27FC236}">
                <a16:creationId xmlns:a16="http://schemas.microsoft.com/office/drawing/2014/main" id="{0E4585FF-E8BE-BC18-4FE2-2C774B321F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1586180"/>
            <a:ext cx="2133600" cy="1631216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000" dirty="0">
                <a:solidFill>
                  <a:schemeClr val="tx1"/>
                </a:solidFill>
                <a:latin typeface="Arial" charset="0"/>
              </a:rPr>
              <a:t>Measures of signal quality?</a:t>
            </a:r>
            <a:br>
              <a:rPr lang="en-US" sz="2000" dirty="0">
                <a:solidFill>
                  <a:schemeClr val="tx1"/>
                </a:solidFill>
                <a:latin typeface="Arial" charset="0"/>
              </a:rPr>
            </a:br>
            <a:r>
              <a:rPr lang="en-US" sz="2000" dirty="0">
                <a:solidFill>
                  <a:schemeClr val="tx1"/>
                </a:solidFill>
                <a:latin typeface="Arial" charset="0"/>
              </a:rPr>
              <a:t>Run-time implementation complexity?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  <p:bldP spid="13" grpId="1" build="allAtOnce"/>
      <p:bldP spid="14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18870</TotalTime>
  <Words>1418</Words>
  <Application>Microsoft Macintosh PowerPoint</Application>
  <PresentationFormat>On-screen Show (4:3)</PresentationFormat>
  <Paragraphs>268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NewCenturySchlbk</vt:lpstr>
      <vt:lpstr>Times New Roman</vt:lpstr>
      <vt:lpstr>Default Design</vt:lpstr>
      <vt:lpstr>Worksheet</vt:lpstr>
      <vt:lpstr>Introduction</vt:lpstr>
      <vt:lpstr>Instructional Staff</vt:lpstr>
      <vt:lpstr>De-stress Course to Improve Learning</vt:lpstr>
      <vt:lpstr>Getting the Most Out of This Course</vt:lpstr>
      <vt:lpstr>Related Undergraduate Courses</vt:lpstr>
      <vt:lpstr>Real-Time Digital Signal Processing</vt:lpstr>
      <vt:lpstr>Real-Time DSP Algorithms in Products</vt:lpstr>
      <vt:lpstr>Prof. Evans’ Research Projects</vt:lpstr>
      <vt:lpstr>Course Objectives</vt:lpstr>
      <vt:lpstr>Design Tradeoffs</vt:lpstr>
      <vt:lpstr>Design Flow</vt:lpstr>
      <vt:lpstr>Required Textbooks</vt:lpstr>
      <vt:lpstr>Grading</vt:lpstr>
      <vt:lpstr>Grading</vt:lpstr>
    </vt:vector>
  </TitlesOfParts>
  <Company>The University of Texas at Austin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subject>EE 345S Lecture 0</dc:subject>
  <dc:creator>Brian L. Evans</dc:creator>
  <cp:lastModifiedBy>Brian Evans</cp:lastModifiedBy>
  <cp:revision>785</cp:revision>
  <cp:lastPrinted>2023-08-20T16:31:46Z</cp:lastPrinted>
  <dcterms:created xsi:type="dcterms:W3CDTF">1999-08-31T01:42:33Z</dcterms:created>
  <dcterms:modified xsi:type="dcterms:W3CDTF">2025-01-11T04:08:29Z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1</vt:i4>
  </property>
  <property fmtid="{D5CDD505-2E9C-101B-9397-08002B2CF9AE}" pid="4" name="Compression">
    <vt:i4>100</vt:i4>
  </property>
  <property fmtid="{D5CDD505-2E9C-101B-9397-08002B2CF9AE}" pid="5" name="ScreenSize">
    <vt:i4>4</vt:i4>
  </property>
  <property fmtid="{D5CDD505-2E9C-101B-9397-08002B2CF9AE}" pid="6" name="ScreenUsage">
    <vt:i4>3</vt:i4>
  </property>
  <property fmtid="{D5CDD505-2E9C-101B-9397-08002B2CF9AE}" pid="7" name="MailAddress">
    <vt:lpwstr>bevans@ece.utexas.edu</vt:lpwstr>
  </property>
  <property fmtid="{D5CDD505-2E9C-101B-9397-08002B2CF9AE}" pid="8" name="HomePage">
    <vt:lpwstr>http://www.ece.utexas.ed/~bevans</vt:lpwstr>
  </property>
  <property fmtid="{D5CDD505-2E9C-101B-9397-08002B2CF9AE}" pid="9" name="Other">
    <vt:lpwstr/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true</vt:bool>
  </property>
  <property fmtid="{D5CDD505-2E9C-101B-9397-08002B2CF9AE}" pid="13" name="BackColor">
    <vt:i4>15132390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1</vt:i4>
  </property>
  <property fmtid="{D5CDD505-2E9C-101B-9397-08002B2CF9AE}" pid="19" name="ShowNotes">
    <vt:bool>false</vt:bool>
  </property>
  <property fmtid="{D5CDD505-2E9C-101B-9397-08002B2CF9AE}" pid="20" name="NavBtnPos">
    <vt:i4>3</vt:i4>
  </property>
  <property fmtid="{D5CDD505-2E9C-101B-9397-08002B2CF9AE}" pid="21" name="OutputDir">
    <vt:lpwstr>L:\bevans\ee313s01\01_Introduction</vt:lpwstr>
  </property>
</Properties>
</file>