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64" r:id="rId3"/>
    <p:sldId id="265" r:id="rId4"/>
    <p:sldId id="258" r:id="rId5"/>
    <p:sldId id="267" r:id="rId6"/>
    <p:sldId id="268" r:id="rId7"/>
    <p:sldId id="270" r:id="rId8"/>
    <p:sldId id="260" r:id="rId9"/>
    <p:sldId id="266" r:id="rId10"/>
    <p:sldId id="262" r:id="rId11"/>
    <p:sldId id="259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823" autoAdjust="0"/>
  </p:normalViewPr>
  <p:slideViewPr>
    <p:cSldViewPr snapToGrid="0">
      <p:cViewPr varScale="1">
        <p:scale>
          <a:sx n="77" d="100"/>
          <a:sy n="77" d="100"/>
        </p:scale>
        <p:origin x="-41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5" Type="http://schemas.openxmlformats.org/officeDocument/2006/relationships/image" Target="../media/image8.wmf"/><Relationship Id="rId1" Type="http://schemas.openxmlformats.org/officeDocument/2006/relationships/image" Target="../media/image4.wmf"/><Relationship Id="rId2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5" Type="http://schemas.openxmlformats.org/officeDocument/2006/relationships/image" Target="../media/image14.wmf"/><Relationship Id="rId6" Type="http://schemas.openxmlformats.org/officeDocument/2006/relationships/image" Target="../media/image15.wmf"/><Relationship Id="rId7" Type="http://schemas.openxmlformats.org/officeDocument/2006/relationships/image" Target="../media/image16.wmf"/><Relationship Id="rId8" Type="http://schemas.openxmlformats.org/officeDocument/2006/relationships/image" Target="../media/image17.wmf"/><Relationship Id="rId9" Type="http://schemas.openxmlformats.org/officeDocument/2006/relationships/image" Target="../media/image18.wmf"/><Relationship Id="rId10" Type="http://schemas.openxmlformats.org/officeDocument/2006/relationships/image" Target="../media/image19.wmf"/><Relationship Id="rId11" Type="http://schemas.openxmlformats.org/officeDocument/2006/relationships/image" Target="../media/image20.wmf"/><Relationship Id="rId1" Type="http://schemas.openxmlformats.org/officeDocument/2006/relationships/image" Target="../media/image10.wmf"/><Relationship Id="rId2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Relationship Id="rId2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Relationship Id="rId3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541F2-6C5F-4C73-B371-60D8295492B5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54A6C-D2C3-456B-8362-0068219B6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6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54A6C-D2C3-456B-8362-0068219B626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0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0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5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8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9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5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0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8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5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5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80037-20D5-458E-B087-0C701F9BFBB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DD782-8842-4B3D-A8E3-F8991FDC7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9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image" Target="../media/image2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wmf"/><Relationship Id="rId12" Type="http://schemas.openxmlformats.org/officeDocument/2006/relationships/oleObject" Target="../embeddings/oleObject7.bin"/><Relationship Id="rId13" Type="http://schemas.openxmlformats.org/officeDocument/2006/relationships/image" Target="../media/image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5.w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6.wmf"/><Relationship Id="rId10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20" Type="http://schemas.openxmlformats.org/officeDocument/2006/relationships/image" Target="../media/image18.wmf"/><Relationship Id="rId21" Type="http://schemas.openxmlformats.org/officeDocument/2006/relationships/oleObject" Target="../embeddings/oleObject17.bin"/><Relationship Id="rId22" Type="http://schemas.openxmlformats.org/officeDocument/2006/relationships/image" Target="../media/image19.wmf"/><Relationship Id="rId23" Type="http://schemas.openxmlformats.org/officeDocument/2006/relationships/oleObject" Target="../embeddings/oleObject18.bin"/><Relationship Id="rId24" Type="http://schemas.openxmlformats.org/officeDocument/2006/relationships/image" Target="../media/image20.wmf"/><Relationship Id="rId10" Type="http://schemas.openxmlformats.org/officeDocument/2006/relationships/image" Target="../media/image13.wmf"/><Relationship Id="rId11" Type="http://schemas.openxmlformats.org/officeDocument/2006/relationships/oleObject" Target="../embeddings/oleObject12.bin"/><Relationship Id="rId12" Type="http://schemas.openxmlformats.org/officeDocument/2006/relationships/image" Target="../media/image14.wmf"/><Relationship Id="rId13" Type="http://schemas.openxmlformats.org/officeDocument/2006/relationships/oleObject" Target="../embeddings/oleObject13.bin"/><Relationship Id="rId14" Type="http://schemas.openxmlformats.org/officeDocument/2006/relationships/image" Target="../media/image15.wmf"/><Relationship Id="rId15" Type="http://schemas.openxmlformats.org/officeDocument/2006/relationships/oleObject" Target="../embeddings/oleObject14.bin"/><Relationship Id="rId16" Type="http://schemas.openxmlformats.org/officeDocument/2006/relationships/image" Target="../media/image16.wmf"/><Relationship Id="rId17" Type="http://schemas.openxmlformats.org/officeDocument/2006/relationships/oleObject" Target="../embeddings/oleObject15.bin"/><Relationship Id="rId18" Type="http://schemas.openxmlformats.org/officeDocument/2006/relationships/image" Target="../media/image17.wmf"/><Relationship Id="rId19" Type="http://schemas.openxmlformats.org/officeDocument/2006/relationships/oleObject" Target="../embeddings/oleObject16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8.bin"/><Relationship Id="rId4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11.w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oleObject" Target="../embeddings/oleObject19.bin"/><Relationship Id="rId6" Type="http://schemas.openxmlformats.org/officeDocument/2006/relationships/image" Target="../media/image21.wmf"/><Relationship Id="rId7" Type="http://schemas.openxmlformats.org/officeDocument/2006/relationships/oleObject" Target="../embeddings/oleObject20.bin"/><Relationship Id="rId8" Type="http://schemas.openxmlformats.org/officeDocument/2006/relationships/image" Target="../media/image22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25.w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26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28.wmf"/><Relationship Id="rId7" Type="http://schemas.openxmlformats.org/officeDocument/2006/relationships/oleObject" Target="../embeddings/oleObject25.bin"/><Relationship Id="rId8" Type="http://schemas.openxmlformats.org/officeDocument/2006/relationships/image" Target="../media/image29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9323"/>
          </a:xfrm>
        </p:spPr>
        <p:txBody>
          <a:bodyPr/>
          <a:lstStyle/>
          <a:p>
            <a:r>
              <a:rPr lang="en-US" altLang="en-US" dirty="0"/>
              <a:t>Amplitude Modulation</a:t>
            </a:r>
            <a:endParaRPr lang="en-US" dirty="0"/>
          </a:p>
        </p:txBody>
      </p:sp>
      <p:graphicFrame>
        <p:nvGraphicFramePr>
          <p:cNvPr id="4" name="Object 5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004467869"/>
              </p:ext>
            </p:extLst>
          </p:nvPr>
        </p:nvGraphicFramePr>
        <p:xfrm>
          <a:off x="3481483" y="1350645"/>
          <a:ext cx="7745413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3" imgW="4673520" imgH="393480" progId="Equation.3">
                  <p:embed/>
                </p:oleObj>
              </mc:Choice>
              <mc:Fallback>
                <p:oleObj name="Equation" r:id="rId3" imgW="4673520" imgH="393480" progId="Equation.3">
                  <p:embed/>
                  <p:pic>
                    <p:nvPicPr>
                      <p:cNvPr id="3074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1483" y="1350645"/>
                        <a:ext cx="7745413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8855" y="1386771"/>
            <a:ext cx="24409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200" b="0" i="1" dirty="0">
                <a:solidFill>
                  <a:schemeClr val="tx1"/>
                </a:solidFill>
              </a:rPr>
              <a:t>y</a:t>
            </a:r>
            <a:r>
              <a:rPr lang="en-US" altLang="en-US" sz="2200" b="0" i="1" baseline="-25000" dirty="0">
                <a:solidFill>
                  <a:schemeClr val="tx1"/>
                </a:solidFill>
              </a:rPr>
              <a:t>1</a:t>
            </a:r>
            <a:r>
              <a:rPr lang="en-US" altLang="en-US" sz="2200" b="0" dirty="0">
                <a:solidFill>
                  <a:schemeClr val="tx1"/>
                </a:solidFill>
              </a:rPr>
              <a:t>(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 = </a:t>
            </a:r>
            <a:r>
              <a:rPr lang="en-US" altLang="en-US" sz="2200" b="0" i="1" dirty="0">
                <a:solidFill>
                  <a:schemeClr val="tx1"/>
                </a:solidFill>
              </a:rPr>
              <a:t>x</a:t>
            </a:r>
            <a:r>
              <a:rPr lang="en-US" altLang="en-US" sz="2200" b="0" i="1" baseline="-25000" dirty="0">
                <a:solidFill>
                  <a:schemeClr val="tx1"/>
                </a:solidFill>
              </a:rPr>
              <a:t>1</a:t>
            </a:r>
            <a:r>
              <a:rPr lang="en-US" altLang="en-US" sz="2200" b="0" dirty="0">
                <a:solidFill>
                  <a:schemeClr val="tx1"/>
                </a:solidFill>
              </a:rPr>
              <a:t>(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 cos(</a:t>
            </a:r>
            <a:r>
              <a:rPr lang="en-US" altLang="en-US" sz="2200" b="0" i="1" dirty="0" err="1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lang="en-US" altLang="en-US" sz="2200" b="0" i="1" baseline="-25000" dirty="0" err="1">
                <a:solidFill>
                  <a:schemeClr val="tx1"/>
                </a:solidFill>
              </a:rPr>
              <a:t>c</a:t>
            </a:r>
            <a:r>
              <a:rPr lang="en-US" altLang="en-US" sz="2200" b="0" baseline="-25000" dirty="0">
                <a:solidFill>
                  <a:schemeClr val="tx1"/>
                </a:solidFill>
              </a:rPr>
              <a:t> 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</a:t>
            </a:r>
          </a:p>
          <a:p>
            <a:endParaRPr lang="en-US" sz="2200" dirty="0"/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3396871" y="2094547"/>
            <a:ext cx="8408352" cy="1814513"/>
            <a:chOff x="979487" y="3124200"/>
            <a:chExt cx="7745413" cy="1814513"/>
          </a:xfrm>
        </p:grpSpPr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979487" y="3124200"/>
              <a:ext cx="2297113" cy="1600201"/>
              <a:chOff x="979487" y="3124200"/>
              <a:chExt cx="2297113" cy="1600201"/>
            </a:xfrm>
          </p:grpSpPr>
          <p:sp>
            <p:nvSpPr>
              <p:cNvPr id="40" name="Text Box 5"/>
              <p:cNvSpPr txBox="1">
                <a:spLocks noChangeArrowheads="1"/>
              </p:cNvSpPr>
              <p:nvPr/>
            </p:nvSpPr>
            <p:spPr bwMode="auto">
              <a:xfrm>
                <a:off x="2819400" y="3962400"/>
                <a:ext cx="4572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endParaRPr lang="en-US" altLang="en-US" i="1"/>
              </a:p>
            </p:txBody>
          </p:sp>
          <p:sp>
            <p:nvSpPr>
              <p:cNvPr id="41" name="Line 6"/>
              <p:cNvSpPr>
                <a:spLocks noChangeShapeType="1"/>
              </p:cNvSpPr>
              <p:nvPr/>
            </p:nvSpPr>
            <p:spPr bwMode="auto">
              <a:xfrm>
                <a:off x="1066800" y="4343400"/>
                <a:ext cx="1905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7"/>
              <p:cNvSpPr>
                <a:spLocks noChangeShapeType="1"/>
              </p:cNvSpPr>
              <p:nvPr/>
            </p:nvSpPr>
            <p:spPr bwMode="auto">
              <a:xfrm flipV="1">
                <a:off x="1981200" y="3505200"/>
                <a:ext cx="0" cy="838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Line 8"/>
              <p:cNvSpPr>
                <a:spLocks noChangeShapeType="1"/>
              </p:cNvSpPr>
              <p:nvPr/>
            </p:nvSpPr>
            <p:spPr bwMode="auto">
              <a:xfrm>
                <a:off x="1447800" y="3733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9"/>
              <p:cNvSpPr>
                <a:spLocks noChangeShapeType="1"/>
              </p:cNvSpPr>
              <p:nvPr/>
            </p:nvSpPr>
            <p:spPr bwMode="auto">
              <a:xfrm>
                <a:off x="2514600" y="3733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10"/>
              <p:cNvSpPr>
                <a:spLocks noChangeShapeType="1"/>
              </p:cNvSpPr>
              <p:nvPr/>
            </p:nvSpPr>
            <p:spPr bwMode="auto">
              <a:xfrm>
                <a:off x="1447800" y="3733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Text Box 11"/>
              <p:cNvSpPr txBox="1">
                <a:spLocks noChangeArrowheads="1"/>
              </p:cNvSpPr>
              <p:nvPr/>
            </p:nvSpPr>
            <p:spPr bwMode="auto">
              <a:xfrm>
                <a:off x="1828800" y="4357688"/>
                <a:ext cx="304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/>
                  <a:t>0</a:t>
                </a:r>
                <a:endParaRPr lang="en-US" altLang="en-US"/>
              </a:p>
            </p:txBody>
          </p:sp>
          <p:sp>
            <p:nvSpPr>
              <p:cNvPr id="47" name="Text Box 12"/>
              <p:cNvSpPr txBox="1">
                <a:spLocks noChangeArrowheads="1"/>
              </p:cNvSpPr>
              <p:nvPr/>
            </p:nvSpPr>
            <p:spPr bwMode="auto">
              <a:xfrm>
                <a:off x="1981200" y="3352800"/>
                <a:ext cx="304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/>
                  <a:t>1</a:t>
                </a:r>
                <a:endParaRPr lang="en-US" altLang="en-US"/>
              </a:p>
            </p:txBody>
          </p:sp>
          <p:sp>
            <p:nvSpPr>
              <p:cNvPr id="48" name="Text Box 13"/>
              <p:cNvSpPr txBox="1">
                <a:spLocks noChangeArrowheads="1"/>
              </p:cNvSpPr>
              <p:nvPr/>
            </p:nvSpPr>
            <p:spPr bwMode="auto">
              <a:xfrm>
                <a:off x="2286000" y="4343400"/>
                <a:ext cx="4572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1</a:t>
                </a:r>
                <a:endParaRPr lang="en-US" altLang="en-US"/>
              </a:p>
            </p:txBody>
          </p:sp>
          <p:sp>
            <p:nvSpPr>
              <p:cNvPr id="49" name="Text Box 14"/>
              <p:cNvSpPr txBox="1">
                <a:spLocks noChangeArrowheads="1"/>
              </p:cNvSpPr>
              <p:nvPr/>
            </p:nvSpPr>
            <p:spPr bwMode="auto">
              <a:xfrm>
                <a:off x="1143000" y="4343400"/>
                <a:ext cx="6096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/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1</a:t>
                </a:r>
                <a:endParaRPr lang="en-US" altLang="en-US"/>
              </a:p>
            </p:txBody>
          </p:sp>
          <p:sp>
            <p:nvSpPr>
              <p:cNvPr id="50" name="Text Box 15"/>
              <p:cNvSpPr txBox="1">
                <a:spLocks noChangeArrowheads="1"/>
              </p:cNvSpPr>
              <p:nvPr/>
            </p:nvSpPr>
            <p:spPr bwMode="auto">
              <a:xfrm>
                <a:off x="979487" y="3124200"/>
                <a:ext cx="903288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i="1" dirty="0"/>
                  <a:t>X</a:t>
                </a:r>
                <a:r>
                  <a:rPr lang="en-US" altLang="en-US" i="1" baseline="-25000" dirty="0"/>
                  <a:t>1</a:t>
                </a:r>
                <a:r>
                  <a:rPr lang="en-US" altLang="en-US" dirty="0"/>
                  <a:t>(</a:t>
                </a:r>
                <a:r>
                  <a:rPr lang="en-US" altLang="en-US" i="1" dirty="0">
                    <a:latin typeface="Symbol" panose="05050102010706020507" pitchFamily="18" charset="2"/>
                  </a:rPr>
                  <a:t>w</a:t>
                </a:r>
                <a:r>
                  <a:rPr lang="en-US" altLang="en-US" dirty="0"/>
                  <a:t>)</a:t>
                </a:r>
              </a:p>
            </p:txBody>
          </p:sp>
        </p:grpSp>
        <p:grpSp>
          <p:nvGrpSpPr>
            <p:cNvPr id="11" name="Group 2"/>
            <p:cNvGrpSpPr>
              <a:grpSpLocks/>
            </p:cNvGrpSpPr>
            <p:nvPr/>
          </p:nvGrpSpPr>
          <p:grpSpPr bwMode="auto">
            <a:xfrm>
              <a:off x="3276600" y="3124200"/>
              <a:ext cx="5448300" cy="1814513"/>
              <a:chOff x="3276600" y="3124200"/>
              <a:chExt cx="5448300" cy="1814513"/>
            </a:xfrm>
          </p:grpSpPr>
          <p:sp>
            <p:nvSpPr>
              <p:cNvPr id="12" name="Line 17"/>
              <p:cNvSpPr>
                <a:spLocks noChangeShapeType="1"/>
              </p:cNvSpPr>
              <p:nvPr/>
            </p:nvSpPr>
            <p:spPr bwMode="auto">
              <a:xfrm>
                <a:off x="3390900" y="4343400"/>
                <a:ext cx="5181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Text Box 18"/>
              <p:cNvSpPr txBox="1">
                <a:spLocks noChangeArrowheads="1"/>
              </p:cNvSpPr>
              <p:nvPr/>
            </p:nvSpPr>
            <p:spPr bwMode="auto">
              <a:xfrm>
                <a:off x="8420100" y="3962400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</a:p>
            </p:txBody>
          </p:sp>
          <p:sp>
            <p:nvSpPr>
              <p:cNvPr id="14" name="Line 19"/>
              <p:cNvSpPr>
                <a:spLocks noChangeShapeType="1"/>
              </p:cNvSpPr>
              <p:nvPr/>
            </p:nvSpPr>
            <p:spPr bwMode="auto">
              <a:xfrm flipH="1" flipV="1">
                <a:off x="6019800" y="3581400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20"/>
              <p:cNvSpPr txBox="1">
                <a:spLocks noChangeArrowheads="1"/>
              </p:cNvSpPr>
              <p:nvPr/>
            </p:nvSpPr>
            <p:spPr bwMode="auto">
              <a:xfrm>
                <a:off x="5867400" y="4419600"/>
                <a:ext cx="304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/>
                  <a:t>0</a:t>
                </a:r>
                <a:endParaRPr lang="en-US" altLang="en-US"/>
              </a:p>
            </p:txBody>
          </p:sp>
          <p:sp>
            <p:nvSpPr>
              <p:cNvPr id="16" name="Text Box 21"/>
              <p:cNvSpPr txBox="1">
                <a:spLocks noChangeArrowheads="1"/>
              </p:cNvSpPr>
              <p:nvPr/>
            </p:nvSpPr>
            <p:spPr bwMode="auto">
              <a:xfrm>
                <a:off x="5638800" y="3124200"/>
                <a:ext cx="941388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i="1"/>
                  <a:t>Y</a:t>
                </a:r>
                <a:r>
                  <a:rPr lang="en-US" altLang="en-US" i="1" baseline="-25000"/>
                  <a:t>1</a:t>
                </a:r>
                <a:r>
                  <a:rPr lang="en-US" altLang="en-US"/>
                  <a:t>(</a:t>
                </a:r>
                <a:r>
                  <a:rPr lang="en-US" altLang="en-US" i="1">
                    <a:latin typeface="Symbol" panose="05050102010706020507" pitchFamily="18" charset="2"/>
                  </a:rPr>
                  <a:t>w</a:t>
                </a:r>
                <a:r>
                  <a:rPr lang="en-US" altLang="en-US"/>
                  <a:t>)</a:t>
                </a:r>
              </a:p>
            </p:txBody>
          </p:sp>
          <p:sp>
            <p:nvSpPr>
              <p:cNvPr id="17" name="Line 22"/>
              <p:cNvSpPr>
                <a:spLocks noChangeShapeType="1"/>
              </p:cNvSpPr>
              <p:nvPr/>
            </p:nvSpPr>
            <p:spPr bwMode="auto">
              <a:xfrm>
                <a:off x="5943600" y="37338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Text Box 23"/>
              <p:cNvSpPr txBox="1">
                <a:spLocks noChangeArrowheads="1"/>
              </p:cNvSpPr>
              <p:nvPr/>
            </p:nvSpPr>
            <p:spPr bwMode="auto">
              <a:xfrm>
                <a:off x="6057900" y="3581400"/>
                <a:ext cx="5080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/>
                  <a:t>½</a:t>
                </a:r>
              </a:p>
            </p:txBody>
          </p:sp>
          <p:sp>
            <p:nvSpPr>
              <p:cNvPr id="19" name="Text Box 24"/>
              <p:cNvSpPr txBox="1">
                <a:spLocks noChangeArrowheads="1"/>
              </p:cNvSpPr>
              <p:nvPr/>
            </p:nvSpPr>
            <p:spPr bwMode="auto">
              <a:xfrm>
                <a:off x="3276600" y="4343400"/>
                <a:ext cx="10287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/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-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1</a:t>
                </a:r>
                <a:endParaRPr lang="en-US" altLang="en-US"/>
              </a:p>
            </p:txBody>
          </p:sp>
          <p:sp>
            <p:nvSpPr>
              <p:cNvPr id="20" name="Line 25"/>
              <p:cNvSpPr>
                <a:spLocks noChangeShapeType="1"/>
              </p:cNvSpPr>
              <p:nvPr/>
            </p:nvSpPr>
            <p:spPr bwMode="auto">
              <a:xfrm>
                <a:off x="3924300" y="3733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26"/>
              <p:cNvSpPr>
                <a:spLocks noChangeShapeType="1"/>
              </p:cNvSpPr>
              <p:nvPr/>
            </p:nvSpPr>
            <p:spPr bwMode="auto">
              <a:xfrm>
                <a:off x="4991100" y="3733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27"/>
              <p:cNvSpPr>
                <a:spLocks noChangeShapeType="1"/>
              </p:cNvSpPr>
              <p:nvPr/>
            </p:nvSpPr>
            <p:spPr bwMode="auto">
              <a:xfrm>
                <a:off x="3924300" y="3733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Text Box 28"/>
              <p:cNvSpPr txBox="1">
                <a:spLocks noChangeArrowheads="1"/>
              </p:cNvSpPr>
              <p:nvPr/>
            </p:nvSpPr>
            <p:spPr bwMode="auto">
              <a:xfrm>
                <a:off x="4533900" y="4343400"/>
                <a:ext cx="11049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/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+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1</a:t>
                </a:r>
                <a:endParaRPr lang="en-US" altLang="en-US"/>
              </a:p>
            </p:txBody>
          </p:sp>
          <p:sp>
            <p:nvSpPr>
              <p:cNvPr id="24" name="Line 29"/>
              <p:cNvSpPr>
                <a:spLocks noChangeShapeType="1"/>
              </p:cNvSpPr>
              <p:nvPr/>
            </p:nvSpPr>
            <p:spPr bwMode="auto">
              <a:xfrm>
                <a:off x="4457700" y="42672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Text Box 30"/>
              <p:cNvSpPr txBox="1">
                <a:spLocks noChangeArrowheads="1"/>
              </p:cNvSpPr>
              <p:nvPr/>
            </p:nvSpPr>
            <p:spPr bwMode="auto">
              <a:xfrm>
                <a:off x="4152900" y="4572000"/>
                <a:ext cx="6477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-w</a:t>
                </a:r>
                <a:r>
                  <a:rPr lang="en-US" altLang="en-US" sz="1800" i="1" baseline="-25000"/>
                  <a:t>c</a:t>
                </a:r>
              </a:p>
            </p:txBody>
          </p:sp>
          <p:sp>
            <p:nvSpPr>
              <p:cNvPr id="26" name="Text Box 31"/>
              <p:cNvSpPr txBox="1">
                <a:spLocks noChangeArrowheads="1"/>
              </p:cNvSpPr>
              <p:nvPr/>
            </p:nvSpPr>
            <p:spPr bwMode="auto">
              <a:xfrm>
                <a:off x="6400800" y="4343400"/>
                <a:ext cx="9525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-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1</a:t>
                </a:r>
                <a:endParaRPr lang="en-US" altLang="en-US"/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>
                <a:off x="6972300" y="37338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>
                <a:off x="8039100" y="3733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34"/>
              <p:cNvSpPr>
                <a:spLocks noChangeShapeType="1"/>
              </p:cNvSpPr>
              <p:nvPr/>
            </p:nvSpPr>
            <p:spPr bwMode="auto">
              <a:xfrm>
                <a:off x="6972300" y="37338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Text Box 35"/>
              <p:cNvSpPr txBox="1">
                <a:spLocks noChangeArrowheads="1"/>
              </p:cNvSpPr>
              <p:nvPr/>
            </p:nvSpPr>
            <p:spPr bwMode="auto">
              <a:xfrm>
                <a:off x="7581900" y="4343400"/>
                <a:ext cx="10287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+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1</a:t>
                </a:r>
                <a:endParaRPr lang="en-US" altLang="en-US"/>
              </a:p>
            </p:txBody>
          </p:sp>
          <p:sp>
            <p:nvSpPr>
              <p:cNvPr id="31" name="Line 36"/>
              <p:cNvSpPr>
                <a:spLocks noChangeShapeType="1"/>
              </p:cNvSpPr>
              <p:nvPr/>
            </p:nvSpPr>
            <p:spPr bwMode="auto">
              <a:xfrm>
                <a:off x="7505700" y="42672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Text Box 37"/>
              <p:cNvSpPr txBox="1">
                <a:spLocks noChangeArrowheads="1"/>
              </p:cNvSpPr>
              <p:nvPr/>
            </p:nvSpPr>
            <p:spPr bwMode="auto">
              <a:xfrm>
                <a:off x="7200900" y="4572000"/>
                <a:ext cx="7239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</a:p>
            </p:txBody>
          </p:sp>
          <p:sp>
            <p:nvSpPr>
              <p:cNvPr id="33" name="Text Box 38"/>
              <p:cNvSpPr txBox="1">
                <a:spLocks noChangeArrowheads="1"/>
              </p:cNvSpPr>
              <p:nvPr/>
            </p:nvSpPr>
            <p:spPr bwMode="auto">
              <a:xfrm>
                <a:off x="6670675" y="3278188"/>
                <a:ext cx="16256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/>
                  <a:t>½X</a:t>
                </a:r>
                <a:r>
                  <a:rPr lang="en-US" altLang="en-US" sz="1800" i="1" baseline="-25000"/>
                  <a:t>1</a:t>
                </a:r>
                <a:r>
                  <a:rPr lang="en-US" altLang="en-US" sz="1800">
                    <a:latin typeface="Symbol" panose="05050102010706020507" pitchFamily="18" charset="2"/>
                  </a:rPr>
                  <a:t>(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 - 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>
                    <a:latin typeface="Symbol" panose="05050102010706020507" pitchFamily="18" charset="2"/>
                  </a:rPr>
                  <a:t>)</a:t>
                </a:r>
                <a:endParaRPr lang="en-US" altLang="en-US" i="1"/>
              </a:p>
            </p:txBody>
          </p:sp>
          <p:sp>
            <p:nvSpPr>
              <p:cNvPr id="34" name="Text Box 39"/>
              <p:cNvSpPr txBox="1">
                <a:spLocks noChangeArrowheads="1"/>
              </p:cNvSpPr>
              <p:nvPr/>
            </p:nvSpPr>
            <p:spPr bwMode="auto">
              <a:xfrm>
                <a:off x="3656013" y="3275013"/>
                <a:ext cx="1577975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/>
                  <a:t>½X</a:t>
                </a:r>
                <a:r>
                  <a:rPr lang="en-US" altLang="en-US" sz="1800" i="1" baseline="-25000"/>
                  <a:t>1</a:t>
                </a:r>
                <a:r>
                  <a:rPr lang="en-US" altLang="en-US" sz="1800">
                    <a:latin typeface="Symbol" panose="05050102010706020507" pitchFamily="18" charset="2"/>
                  </a:rPr>
                  <a:t>(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 + 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>
                    <a:latin typeface="Symbol" panose="05050102010706020507" pitchFamily="18" charset="2"/>
                  </a:rPr>
                  <a:t>)</a:t>
                </a:r>
                <a:endParaRPr lang="en-US" altLang="en-US" i="1"/>
              </a:p>
            </p:txBody>
          </p:sp>
          <p:sp>
            <p:nvSpPr>
              <p:cNvPr id="35" name="Rectangle 41"/>
              <p:cNvSpPr>
                <a:spLocks noChangeArrowheads="1"/>
              </p:cNvSpPr>
              <p:nvPr/>
            </p:nvSpPr>
            <p:spPr bwMode="auto">
              <a:xfrm>
                <a:off x="4457700" y="37338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6" name="Rectangle 42"/>
              <p:cNvSpPr>
                <a:spLocks noChangeArrowheads="1"/>
              </p:cNvSpPr>
              <p:nvPr/>
            </p:nvSpPr>
            <p:spPr bwMode="auto">
              <a:xfrm>
                <a:off x="6972300" y="37338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" name="Text Box 43"/>
              <p:cNvSpPr txBox="1">
                <a:spLocks noChangeArrowheads="1"/>
              </p:cNvSpPr>
              <p:nvPr/>
            </p:nvSpPr>
            <p:spPr bwMode="auto">
              <a:xfrm>
                <a:off x="4941140" y="3810000"/>
                <a:ext cx="20574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rgbClr val="6600FF"/>
                    </a:solidFill>
                  </a:rPr>
                  <a:t>lower sidebands</a:t>
                </a:r>
              </a:p>
            </p:txBody>
          </p:sp>
          <p:sp>
            <p:nvSpPr>
              <p:cNvPr id="38" name="Line 45"/>
              <p:cNvSpPr>
                <a:spLocks noChangeShapeType="1"/>
              </p:cNvSpPr>
              <p:nvPr/>
            </p:nvSpPr>
            <p:spPr bwMode="auto">
              <a:xfrm flipH="1">
                <a:off x="6808786" y="3962400"/>
                <a:ext cx="392113" cy="7620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48"/>
              <p:cNvSpPr>
                <a:spLocks noChangeShapeType="1"/>
              </p:cNvSpPr>
              <p:nvPr/>
            </p:nvSpPr>
            <p:spPr bwMode="auto">
              <a:xfrm>
                <a:off x="4762500" y="3962400"/>
                <a:ext cx="369887" cy="7620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1" name="TextBox 120"/>
          <p:cNvSpPr txBox="1"/>
          <p:nvPr/>
        </p:nvSpPr>
        <p:spPr>
          <a:xfrm>
            <a:off x="8562879" y="4871322"/>
            <a:ext cx="37893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00"/>
                </a:solidFill>
              </a:rPr>
              <a:t>The bandwidth just doubled!!</a:t>
            </a:r>
          </a:p>
          <a:p>
            <a:r>
              <a:rPr lang="en-US" sz="2200" b="1" dirty="0">
                <a:solidFill>
                  <a:srgbClr val="FF0000"/>
                </a:solidFill>
              </a:rPr>
              <a:t> </a:t>
            </a:r>
          </a:p>
          <a:p>
            <a:r>
              <a:rPr lang="en-US" sz="2200" b="1" dirty="0">
                <a:solidFill>
                  <a:srgbClr val="FF0000"/>
                </a:solidFill>
              </a:rPr>
              <a:t>How can we compensate for the bandwidth cost? </a:t>
            </a:r>
          </a:p>
        </p:txBody>
      </p:sp>
      <p:pic>
        <p:nvPicPr>
          <p:cNvPr id="122" name="Picture 2" descr="https://image.slidesharecdn.com/am-131113110458-phpapp02/95/introduction-to-am-modulation-2-638.jpg?cb=13843408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318" y="4031931"/>
            <a:ext cx="3410121" cy="256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Arrow Connector 123"/>
          <p:cNvCxnSpPr/>
          <p:nvPr/>
        </p:nvCxnSpPr>
        <p:spPr>
          <a:xfrm>
            <a:off x="9034034" y="3148647"/>
            <a:ext cx="592842" cy="1551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609522" y="4048858"/>
            <a:ext cx="11408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200" b="0" dirty="0">
                <a:solidFill>
                  <a:schemeClr val="tx1"/>
                </a:solidFill>
              </a:rPr>
              <a:t>cos(</a:t>
            </a:r>
            <a:r>
              <a:rPr lang="en-US" altLang="en-US" sz="2200" b="0" i="1" dirty="0" err="1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lang="en-US" altLang="en-US" sz="2200" b="0" i="1" baseline="-25000" dirty="0" err="1">
                <a:solidFill>
                  <a:schemeClr val="tx1"/>
                </a:solidFill>
              </a:rPr>
              <a:t>c</a:t>
            </a:r>
            <a:r>
              <a:rPr lang="en-US" altLang="en-US" sz="2200" b="0" baseline="-25000" dirty="0">
                <a:solidFill>
                  <a:schemeClr val="tx1"/>
                </a:solidFill>
              </a:rPr>
              <a:t> 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</a:t>
            </a:r>
          </a:p>
          <a:p>
            <a:endParaRPr lang="en-US" sz="2200" dirty="0"/>
          </a:p>
        </p:txBody>
      </p:sp>
      <p:sp>
        <p:nvSpPr>
          <p:cNvPr id="170" name="TextBox 169"/>
          <p:cNvSpPr txBox="1"/>
          <p:nvPr/>
        </p:nvSpPr>
        <p:spPr>
          <a:xfrm>
            <a:off x="811515" y="4871322"/>
            <a:ext cx="6655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200" b="0" i="1" dirty="0">
                <a:solidFill>
                  <a:schemeClr val="tx1"/>
                </a:solidFill>
              </a:rPr>
              <a:t>x</a:t>
            </a:r>
            <a:r>
              <a:rPr lang="en-US" altLang="en-US" sz="2200" b="0" i="1" baseline="-25000" dirty="0">
                <a:solidFill>
                  <a:schemeClr val="tx1"/>
                </a:solidFill>
              </a:rPr>
              <a:t>1</a:t>
            </a:r>
            <a:r>
              <a:rPr lang="en-US" altLang="en-US" sz="2200" b="0" dirty="0">
                <a:solidFill>
                  <a:schemeClr val="tx1"/>
                </a:solidFill>
              </a:rPr>
              <a:t>(</a:t>
            </a:r>
            <a:r>
              <a:rPr lang="en-US" altLang="en-US" sz="2200" b="0" i="1" dirty="0">
                <a:solidFill>
                  <a:schemeClr val="tx1"/>
                </a:solidFill>
              </a:rPr>
              <a:t>t)</a:t>
            </a:r>
            <a:endParaRPr lang="en-US" sz="2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600953" y="5696782"/>
            <a:ext cx="6703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200" b="0" i="1" dirty="0">
                <a:solidFill>
                  <a:schemeClr val="tx1"/>
                </a:solidFill>
              </a:rPr>
              <a:t>y</a:t>
            </a:r>
            <a:r>
              <a:rPr lang="en-US" altLang="en-US" sz="2200" b="0" i="1" baseline="-25000" dirty="0">
                <a:solidFill>
                  <a:schemeClr val="tx1"/>
                </a:solidFill>
              </a:rPr>
              <a:t>1</a:t>
            </a:r>
            <a:r>
              <a:rPr lang="en-US" altLang="en-US" sz="2200" b="0" dirty="0">
                <a:solidFill>
                  <a:schemeClr val="tx1"/>
                </a:solidFill>
              </a:rPr>
              <a:t>(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60866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9145"/>
          <a:stretch/>
        </p:blipFill>
        <p:spPr>
          <a:xfrm>
            <a:off x="5828243" y="1918101"/>
            <a:ext cx="2134635" cy="1352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2447463"/>
            <a:ext cx="54201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Filter type?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Difference equation?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Block Diagram?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conditions?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Frequency response?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Frequency selectivity?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Value of C to normalize the magnitude response?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662" y="1522820"/>
            <a:ext cx="9972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88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IIR – FIR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12" y="2741092"/>
            <a:ext cx="6515100" cy="1666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3181" y="1690688"/>
            <a:ext cx="337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many poles and zeros?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212" y="2531281"/>
            <a:ext cx="5570676" cy="20864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06609" y="4982817"/>
            <a:ext cx="1547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Slope = group delay = order/2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852" y="4850296"/>
            <a:ext cx="2292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positive zeros, but the phase is linear so we have other 5 negative zeros. </a:t>
            </a:r>
          </a:p>
          <a:p>
            <a:endParaRPr lang="en-US" dirty="0"/>
          </a:p>
          <a:p>
            <a:r>
              <a:rPr lang="en-US" dirty="0"/>
              <a:t>Then order is &gt;= 10 </a:t>
            </a:r>
          </a:p>
        </p:txBody>
      </p:sp>
    </p:spTree>
    <p:extLst>
      <p:ext uri="{BB962C8B-B14F-4D97-AF65-F5344CB8AC3E}">
        <p14:creationId xmlns:p14="http://schemas.microsoft.com/office/powerpoint/2010/main" val="18171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Modulation Demodulation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53487"/>
            <a:ext cx="4954429" cy="2295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981" y="4248443"/>
            <a:ext cx="9176592" cy="2158166"/>
          </a:xfrm>
          <a:prstGeom prst="rect">
            <a:avLst/>
          </a:prstGeom>
        </p:spPr>
      </p:pic>
      <p:pic>
        <p:nvPicPr>
          <p:cNvPr id="1026" name="Picture 2" descr="https://image.slidesharecdn.com/am-131113110458-phpapp02/95/introduction-to-am-modulation-2-638.jpg?cb=13843408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774" y="1693655"/>
            <a:ext cx="2683438" cy="201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80628" y="2307102"/>
            <a:ext cx="64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m(t)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4990" y="1706274"/>
            <a:ext cx="1098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cos(</a:t>
            </a:r>
            <a:r>
              <a:rPr lang="en-US" dirty="0" err="1"/>
              <a:t>w</a:t>
            </a:r>
            <a:r>
              <a:rPr lang="en-US" baseline="-25000" dirty="0" err="1"/>
              <a:t>c</a:t>
            </a:r>
            <a:r>
              <a:rPr lang="en-US" dirty="0" err="1"/>
              <a:t>t</a:t>
            </a:r>
            <a:r>
              <a:rPr lang="en-US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0628" y="3087757"/>
            <a:ext cx="64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s(t)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679883" y="4373219"/>
            <a:ext cx="324431" cy="3445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77810" y="4130358"/>
            <a:ext cx="3538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How did this term disappear ?!!</a:t>
            </a:r>
          </a:p>
        </p:txBody>
      </p:sp>
    </p:spTree>
    <p:extLst>
      <p:ext uri="{BB962C8B-B14F-4D97-AF65-F5344CB8AC3E}">
        <p14:creationId xmlns:p14="http://schemas.microsoft.com/office/powerpoint/2010/main" val="126189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365"/>
          </a:xfrm>
        </p:spPr>
        <p:txBody>
          <a:bodyPr/>
          <a:lstStyle/>
          <a:p>
            <a:r>
              <a:rPr lang="en-US" altLang="en-US" dirty="0"/>
              <a:t>Bandwidth </a:t>
            </a:r>
            <a:r>
              <a:rPr lang="en-US" altLang="en-US" dirty="0" smtClean="0"/>
              <a:t>Efficiency</a:t>
            </a:r>
            <a:endParaRPr lang="en-US" dirty="0"/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54504" y="3838846"/>
            <a:ext cx="3810000" cy="3074988"/>
            <a:chOff x="4495800" y="2743200"/>
            <a:chExt cx="3810000" cy="3075301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 flipV="1">
              <a:off x="5241925" y="304323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 flipH="1">
              <a:off x="7343775" y="3050998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12"/>
            <p:cNvSpPr>
              <a:spLocks noChangeArrowheads="1"/>
            </p:cNvSpPr>
            <p:nvPr/>
          </p:nvSpPr>
          <p:spPr bwMode="auto">
            <a:xfrm>
              <a:off x="5713412" y="2795587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3200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5789612" y="28717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>
              <a:off x="5789612" y="28717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5999162" y="3309937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Oval 16"/>
            <p:cNvSpPr>
              <a:spLocks noChangeArrowheads="1"/>
            </p:cNvSpPr>
            <p:nvPr/>
          </p:nvSpPr>
          <p:spPr bwMode="auto">
            <a:xfrm>
              <a:off x="7089775" y="3592512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n-US"/>
                <a:t>+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5187950" y="3424237"/>
              <a:ext cx="1576387" cy="79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</a:pPr>
              <a:r>
                <a:rPr lang="en-US" altLang="en-US" dirty="0"/>
                <a:t>cos(</a:t>
              </a:r>
              <a:r>
                <a:rPr lang="en-US" altLang="en-US" i="1" dirty="0">
                  <a:sym typeface="Symbol" panose="05050102010706020507" pitchFamily="18" charset="2"/>
                </a:rPr>
                <a:t></a:t>
              </a:r>
              <a:r>
                <a:rPr lang="en-US" altLang="en-US" baseline="-25000" dirty="0"/>
                <a:t>c</a:t>
              </a:r>
              <a:r>
                <a:rPr lang="en-US" altLang="en-US" dirty="0"/>
                <a:t> </a:t>
              </a:r>
              <a:r>
                <a:rPr lang="en-US" altLang="en-US" i="1" dirty="0"/>
                <a:t>t</a:t>
              </a:r>
              <a:r>
                <a:rPr lang="en-US" altLang="en-US" dirty="0"/>
                <a:t>)</a:t>
              </a:r>
            </a:p>
          </p:txBody>
        </p:sp>
        <p:sp>
          <p:nvSpPr>
            <p:cNvPr id="13" name="Text Box 28"/>
            <p:cNvSpPr txBox="1">
              <a:spLocks noChangeArrowheads="1"/>
            </p:cNvSpPr>
            <p:nvPr/>
          </p:nvSpPr>
          <p:spPr bwMode="auto">
            <a:xfrm>
              <a:off x="5260975" y="5024437"/>
              <a:ext cx="1576387" cy="79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90000"/>
                </a:lnSpc>
                <a:spcBef>
                  <a:spcPct val="50000"/>
                </a:spcBef>
              </a:pPr>
              <a:r>
                <a:rPr lang="en-US" altLang="en-US"/>
                <a:t>sin(</a:t>
              </a:r>
              <a:r>
                <a:rPr lang="en-US" altLang="en-US" i="1">
                  <a:sym typeface="Symbol" panose="05050102010706020507" pitchFamily="18" charset="2"/>
                </a:rPr>
                <a:t></a:t>
              </a:r>
              <a:r>
                <a:rPr lang="en-US" altLang="en-US" baseline="-25000"/>
                <a:t>c</a:t>
              </a:r>
              <a:r>
                <a:rPr lang="en-US" altLang="en-US" i="1"/>
                <a:t> t</a:t>
              </a:r>
              <a:r>
                <a:rPr lang="en-US" altLang="en-US"/>
                <a:t>)</a:t>
              </a:r>
            </a:p>
          </p:txBody>
        </p:sp>
        <p:sp>
          <p:nvSpPr>
            <p:cNvPr id="14" name="Line 29"/>
            <p:cNvSpPr>
              <a:spLocks noChangeShapeType="1"/>
            </p:cNvSpPr>
            <p:nvPr/>
          </p:nvSpPr>
          <p:spPr bwMode="auto">
            <a:xfrm>
              <a:off x="7334250" y="4098748"/>
              <a:ext cx="0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>
              <a:off x="6248400" y="3048000"/>
              <a:ext cx="1079500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32"/>
            <p:cNvSpPr>
              <a:spLocks noChangeShapeType="1"/>
            </p:cNvSpPr>
            <p:nvPr/>
          </p:nvSpPr>
          <p:spPr bwMode="auto">
            <a:xfrm>
              <a:off x="7620000" y="388143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45"/>
            <p:cNvSpPr>
              <a:spLocks noChangeShapeType="1"/>
            </p:cNvSpPr>
            <p:nvPr/>
          </p:nvSpPr>
          <p:spPr bwMode="auto">
            <a:xfrm>
              <a:off x="7091362" y="3290887"/>
              <a:ext cx="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46"/>
            <p:cNvSpPr>
              <a:spLocks noChangeShapeType="1"/>
            </p:cNvSpPr>
            <p:nvPr/>
          </p:nvSpPr>
          <p:spPr bwMode="auto">
            <a:xfrm flipV="1">
              <a:off x="6996112" y="338613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47"/>
            <p:cNvSpPr>
              <a:spLocks noChangeShapeType="1"/>
            </p:cNvSpPr>
            <p:nvPr/>
          </p:nvSpPr>
          <p:spPr bwMode="auto">
            <a:xfrm flipV="1">
              <a:off x="6996112" y="4281487"/>
              <a:ext cx="190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51"/>
            <p:cNvSpPr>
              <a:spLocks noChangeShapeType="1"/>
            </p:cNvSpPr>
            <p:nvPr/>
          </p:nvSpPr>
          <p:spPr bwMode="auto">
            <a:xfrm flipV="1">
              <a:off x="5980112" y="4991100"/>
              <a:ext cx="15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76"/>
            <p:cNvSpPr txBox="1">
              <a:spLocks noChangeArrowheads="1"/>
            </p:cNvSpPr>
            <p:nvPr/>
          </p:nvSpPr>
          <p:spPr bwMode="auto">
            <a:xfrm>
              <a:off x="4495800" y="2743200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i="1"/>
                <a:t>x</a:t>
              </a:r>
              <a:r>
                <a:rPr lang="en-US" altLang="en-US" baseline="-25000"/>
                <a:t>1</a:t>
              </a:r>
              <a:r>
                <a:rPr lang="en-US" altLang="en-US"/>
                <a:t>(</a:t>
              </a:r>
              <a:r>
                <a:rPr lang="en-US" altLang="en-US" i="1"/>
                <a:t>t</a:t>
              </a:r>
              <a:r>
                <a:rPr lang="en-US" altLang="en-US"/>
                <a:t>)</a:t>
              </a:r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 flipV="1">
              <a:off x="5241925" y="4651552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5713412" y="4403902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3200"/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5789612" y="448010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 flipH="1">
              <a:off x="5789612" y="4480102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6248400" y="4659490"/>
              <a:ext cx="10795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89"/>
            <p:cNvSpPr txBox="1">
              <a:spLocks noChangeArrowheads="1"/>
            </p:cNvSpPr>
            <p:nvPr/>
          </p:nvSpPr>
          <p:spPr bwMode="auto">
            <a:xfrm>
              <a:off x="4495800" y="4308652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i="1"/>
                <a:t>x</a:t>
              </a:r>
              <a:r>
                <a:rPr lang="en-US" altLang="en-US" baseline="-25000"/>
                <a:t>2</a:t>
              </a:r>
              <a:r>
                <a:rPr lang="en-US" altLang="en-US"/>
                <a:t>(</a:t>
              </a:r>
              <a:r>
                <a:rPr lang="en-US" altLang="en-US" i="1"/>
                <a:t>t</a:t>
              </a:r>
              <a:r>
                <a:rPr lang="en-US" altLang="en-US"/>
                <a:t>)</a:t>
              </a:r>
            </a:p>
          </p:txBody>
        </p:sp>
        <p:sp>
          <p:nvSpPr>
            <p:cNvPr id="28" name="TextBox 90"/>
            <p:cNvSpPr txBox="1">
              <a:spLocks noChangeArrowheads="1"/>
            </p:cNvSpPr>
            <p:nvPr/>
          </p:nvSpPr>
          <p:spPr bwMode="auto">
            <a:xfrm>
              <a:off x="7620000" y="3276600"/>
              <a:ext cx="685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i="1"/>
                <a:t>s</a:t>
              </a:r>
              <a:r>
                <a:rPr lang="en-US" altLang="en-US"/>
                <a:t>(</a:t>
              </a:r>
              <a:r>
                <a:rPr lang="en-US" altLang="en-US" i="1"/>
                <a:t>t</a:t>
              </a:r>
              <a:r>
                <a:rPr lang="en-US" altLang="en-US"/>
                <a:t>)</a:t>
              </a:r>
            </a:p>
          </p:txBody>
        </p:sp>
      </p:grpSp>
      <p:graphicFrame>
        <p:nvGraphicFramePr>
          <p:cNvPr id="29" name="Object 5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096895715"/>
              </p:ext>
            </p:extLst>
          </p:nvPr>
        </p:nvGraphicFramePr>
        <p:xfrm>
          <a:off x="4393128" y="1389009"/>
          <a:ext cx="783272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5067300" imgH="393700" progId="Equation.3">
                  <p:embed/>
                </p:oleObj>
              </mc:Choice>
              <mc:Fallback>
                <p:oleObj name="Equation" r:id="rId3" imgW="5067300" imgH="393700" progId="Equation.3">
                  <p:embed/>
                  <p:pic>
                    <p:nvPicPr>
                      <p:cNvPr id="7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3128" y="1389009"/>
                        <a:ext cx="7832725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199368" y="1605002"/>
            <a:ext cx="2387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200" b="0" i="1" dirty="0">
                <a:solidFill>
                  <a:schemeClr val="tx1"/>
                </a:solidFill>
              </a:rPr>
              <a:t>y</a:t>
            </a:r>
            <a:r>
              <a:rPr lang="en-US" altLang="en-US" sz="2200" b="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b="0" dirty="0">
                <a:solidFill>
                  <a:schemeClr val="tx1"/>
                </a:solidFill>
              </a:rPr>
              <a:t>(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 = </a:t>
            </a:r>
            <a:r>
              <a:rPr lang="en-US" altLang="en-US" sz="2200" b="0" i="1" dirty="0">
                <a:solidFill>
                  <a:schemeClr val="tx1"/>
                </a:solidFill>
              </a:rPr>
              <a:t>x</a:t>
            </a:r>
            <a:r>
              <a:rPr lang="en-US" altLang="en-US" sz="2200" b="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b="0" dirty="0">
                <a:solidFill>
                  <a:schemeClr val="tx1"/>
                </a:solidFill>
              </a:rPr>
              <a:t>(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 sin(</a:t>
            </a:r>
            <a:r>
              <a:rPr lang="en-US" altLang="en-US" sz="2200" b="0" i="1" dirty="0" err="1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lang="en-US" altLang="en-US" sz="2200" b="0" i="1" baseline="-25000" dirty="0" err="1">
                <a:solidFill>
                  <a:schemeClr val="tx1"/>
                </a:solidFill>
              </a:rPr>
              <a:t>c</a:t>
            </a:r>
            <a:r>
              <a:rPr lang="en-US" altLang="en-US" sz="2200" b="0" baseline="-25000" dirty="0">
                <a:solidFill>
                  <a:schemeClr val="tx1"/>
                </a:solidFill>
              </a:rPr>
              <a:t> </a:t>
            </a:r>
            <a:r>
              <a:rPr lang="en-US" altLang="en-US" sz="2200" b="0" i="1" dirty="0">
                <a:solidFill>
                  <a:schemeClr val="tx1"/>
                </a:solidFill>
              </a:rPr>
              <a:t>t</a:t>
            </a:r>
            <a:r>
              <a:rPr lang="en-US" altLang="en-US" sz="2200" b="0" dirty="0">
                <a:solidFill>
                  <a:schemeClr val="tx1"/>
                </a:solidFill>
              </a:rPr>
              <a:t>)</a:t>
            </a:r>
          </a:p>
          <a:p>
            <a:endParaRPr lang="en-US" sz="2200" dirty="0"/>
          </a:p>
        </p:txBody>
      </p:sp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4240728" y="2237621"/>
            <a:ext cx="7793038" cy="1981200"/>
            <a:chOff x="990600" y="2971800"/>
            <a:chExt cx="7793037" cy="1981200"/>
          </a:xfrm>
        </p:grpSpPr>
        <p:grpSp>
          <p:nvGrpSpPr>
            <p:cNvPr id="32" name="Group 2"/>
            <p:cNvGrpSpPr>
              <a:grpSpLocks/>
            </p:cNvGrpSpPr>
            <p:nvPr/>
          </p:nvGrpSpPr>
          <p:grpSpPr bwMode="auto">
            <a:xfrm>
              <a:off x="990600" y="2971800"/>
              <a:ext cx="2209800" cy="1600201"/>
              <a:chOff x="990600" y="2971800"/>
              <a:chExt cx="2209800" cy="1600201"/>
            </a:xfrm>
          </p:grpSpPr>
          <p:sp>
            <p:nvSpPr>
              <p:cNvPr id="65" name="Text Box 33"/>
              <p:cNvSpPr txBox="1">
                <a:spLocks noChangeArrowheads="1"/>
              </p:cNvSpPr>
              <p:nvPr/>
            </p:nvSpPr>
            <p:spPr bwMode="auto">
              <a:xfrm>
                <a:off x="2743200" y="4129087"/>
                <a:ext cx="4572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endParaRPr lang="en-US" altLang="en-US" i="1"/>
              </a:p>
            </p:txBody>
          </p:sp>
          <p:sp>
            <p:nvSpPr>
              <p:cNvPr id="66" name="Line 34"/>
              <p:cNvSpPr>
                <a:spLocks noChangeShapeType="1"/>
              </p:cNvSpPr>
              <p:nvPr/>
            </p:nvSpPr>
            <p:spPr bwMode="auto">
              <a:xfrm>
                <a:off x="1066800" y="4191000"/>
                <a:ext cx="1905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Line 35"/>
              <p:cNvSpPr>
                <a:spLocks noChangeShapeType="1"/>
              </p:cNvSpPr>
              <p:nvPr/>
            </p:nvSpPr>
            <p:spPr bwMode="auto">
              <a:xfrm flipV="1">
                <a:off x="1981200" y="3352800"/>
                <a:ext cx="0" cy="838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Line 36"/>
              <p:cNvSpPr>
                <a:spLocks noChangeShapeType="1"/>
              </p:cNvSpPr>
              <p:nvPr/>
            </p:nvSpPr>
            <p:spPr bwMode="auto">
              <a:xfrm>
                <a:off x="1447800" y="35814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Line 37"/>
              <p:cNvSpPr>
                <a:spLocks noChangeShapeType="1"/>
              </p:cNvSpPr>
              <p:nvPr/>
            </p:nvSpPr>
            <p:spPr bwMode="auto">
              <a:xfrm>
                <a:off x="2514600" y="35814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Line 38"/>
              <p:cNvSpPr>
                <a:spLocks noChangeShapeType="1"/>
              </p:cNvSpPr>
              <p:nvPr/>
            </p:nvSpPr>
            <p:spPr bwMode="auto">
              <a:xfrm>
                <a:off x="1447800" y="35814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Text Box 39"/>
              <p:cNvSpPr txBox="1">
                <a:spLocks noChangeArrowheads="1"/>
              </p:cNvSpPr>
              <p:nvPr/>
            </p:nvSpPr>
            <p:spPr bwMode="auto">
              <a:xfrm>
                <a:off x="1828800" y="4205288"/>
                <a:ext cx="304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/>
                  <a:t>0</a:t>
                </a:r>
                <a:endParaRPr lang="en-US" altLang="en-US"/>
              </a:p>
            </p:txBody>
          </p:sp>
          <p:sp>
            <p:nvSpPr>
              <p:cNvPr id="72" name="Text Box 40"/>
              <p:cNvSpPr txBox="1">
                <a:spLocks noChangeArrowheads="1"/>
              </p:cNvSpPr>
              <p:nvPr/>
            </p:nvSpPr>
            <p:spPr bwMode="auto">
              <a:xfrm>
                <a:off x="1981200" y="3200400"/>
                <a:ext cx="304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/>
                  <a:t>1</a:t>
                </a:r>
                <a:endParaRPr lang="en-US" altLang="en-US"/>
              </a:p>
            </p:txBody>
          </p:sp>
          <p:sp>
            <p:nvSpPr>
              <p:cNvPr id="73" name="Text Box 41"/>
              <p:cNvSpPr txBox="1">
                <a:spLocks noChangeArrowheads="1"/>
              </p:cNvSpPr>
              <p:nvPr/>
            </p:nvSpPr>
            <p:spPr bwMode="auto">
              <a:xfrm>
                <a:off x="2286000" y="4191000"/>
                <a:ext cx="4572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2</a:t>
                </a:r>
                <a:endParaRPr lang="en-US" altLang="en-US"/>
              </a:p>
            </p:txBody>
          </p:sp>
          <p:sp>
            <p:nvSpPr>
              <p:cNvPr id="74" name="Text Box 42"/>
              <p:cNvSpPr txBox="1">
                <a:spLocks noChangeArrowheads="1"/>
              </p:cNvSpPr>
              <p:nvPr/>
            </p:nvSpPr>
            <p:spPr bwMode="auto">
              <a:xfrm>
                <a:off x="1143000" y="4191000"/>
                <a:ext cx="6096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/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2</a:t>
                </a:r>
                <a:endParaRPr lang="en-US" altLang="en-US"/>
              </a:p>
            </p:txBody>
          </p:sp>
          <p:sp>
            <p:nvSpPr>
              <p:cNvPr id="75" name="Text Box 43"/>
              <p:cNvSpPr txBox="1">
                <a:spLocks noChangeArrowheads="1"/>
              </p:cNvSpPr>
              <p:nvPr/>
            </p:nvSpPr>
            <p:spPr bwMode="auto">
              <a:xfrm>
                <a:off x="990600" y="2971800"/>
                <a:ext cx="1066800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i="1"/>
                  <a:t>X</a:t>
                </a:r>
                <a:r>
                  <a:rPr lang="en-US" altLang="en-US" i="1" baseline="-25000"/>
                  <a:t>2</a:t>
                </a:r>
                <a:r>
                  <a:rPr lang="en-US" altLang="en-US"/>
                  <a:t>(</a:t>
                </a:r>
                <a:r>
                  <a:rPr lang="en-US" altLang="en-US" i="1">
                    <a:latin typeface="Symbol" panose="05050102010706020507" pitchFamily="18" charset="2"/>
                  </a:rPr>
                  <a:t>w</a:t>
                </a:r>
                <a:r>
                  <a:rPr lang="en-US" altLang="en-US"/>
                  <a:t>)</a:t>
                </a:r>
              </a:p>
            </p:txBody>
          </p:sp>
        </p:grpSp>
        <p:grpSp>
          <p:nvGrpSpPr>
            <p:cNvPr id="33" name="Group 1"/>
            <p:cNvGrpSpPr>
              <a:grpSpLocks/>
            </p:cNvGrpSpPr>
            <p:nvPr/>
          </p:nvGrpSpPr>
          <p:grpSpPr bwMode="auto">
            <a:xfrm>
              <a:off x="3276600" y="2971800"/>
              <a:ext cx="5507037" cy="1981200"/>
              <a:chOff x="3276600" y="2971800"/>
              <a:chExt cx="5507037" cy="1981200"/>
            </a:xfrm>
          </p:grpSpPr>
          <p:sp>
            <p:nvSpPr>
              <p:cNvPr id="34" name="Rectangle 2"/>
              <p:cNvSpPr>
                <a:spLocks noChangeArrowheads="1"/>
              </p:cNvSpPr>
              <p:nvPr/>
            </p:nvSpPr>
            <p:spPr bwMode="auto">
              <a:xfrm>
                <a:off x="6970712" y="41910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5" name="Rectangle 3"/>
              <p:cNvSpPr>
                <a:spLocks noChangeArrowheads="1"/>
              </p:cNvSpPr>
              <p:nvPr/>
            </p:nvSpPr>
            <p:spPr bwMode="auto">
              <a:xfrm>
                <a:off x="4443412" y="3581400"/>
                <a:ext cx="533400" cy="6096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6" name="Line 7"/>
              <p:cNvSpPr>
                <a:spLocks noChangeShapeType="1"/>
              </p:cNvSpPr>
              <p:nvPr/>
            </p:nvSpPr>
            <p:spPr bwMode="auto">
              <a:xfrm>
                <a:off x="3390900" y="4191000"/>
                <a:ext cx="5181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Text Box 8"/>
              <p:cNvSpPr txBox="1">
                <a:spLocks noChangeArrowheads="1"/>
              </p:cNvSpPr>
              <p:nvPr/>
            </p:nvSpPr>
            <p:spPr bwMode="auto">
              <a:xfrm>
                <a:off x="8329612" y="4191000"/>
                <a:ext cx="454025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endParaRPr lang="en-US" altLang="en-US" i="1"/>
              </a:p>
            </p:txBody>
          </p:sp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 flipH="1" flipV="1">
                <a:off x="6019800" y="3429000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Text Box 10"/>
              <p:cNvSpPr txBox="1">
                <a:spLocks noChangeArrowheads="1"/>
              </p:cNvSpPr>
              <p:nvPr/>
            </p:nvSpPr>
            <p:spPr bwMode="auto">
              <a:xfrm>
                <a:off x="5638800" y="2971800"/>
                <a:ext cx="1014412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i="1"/>
                  <a:t>Y</a:t>
                </a:r>
                <a:r>
                  <a:rPr lang="en-US" altLang="en-US" i="1" baseline="-25000"/>
                  <a:t>2</a:t>
                </a:r>
                <a:r>
                  <a:rPr lang="en-US" altLang="en-US"/>
                  <a:t>(</a:t>
                </a:r>
                <a:r>
                  <a:rPr lang="en-US" altLang="en-US" i="1">
                    <a:latin typeface="Symbol" panose="05050102010706020507" pitchFamily="18" charset="2"/>
                  </a:rPr>
                  <a:t>w</a:t>
                </a:r>
                <a:r>
                  <a:rPr lang="en-US" altLang="en-US"/>
                  <a:t>)</a:t>
                </a:r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>
                <a:off x="5943600" y="35814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Text Box 12"/>
              <p:cNvSpPr txBox="1">
                <a:spLocks noChangeArrowheads="1"/>
              </p:cNvSpPr>
              <p:nvPr/>
            </p:nvSpPr>
            <p:spPr bwMode="auto">
              <a:xfrm>
                <a:off x="6057900" y="3329384"/>
                <a:ext cx="5080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400" i="1"/>
                  <a:t>j</a:t>
                </a:r>
                <a:r>
                  <a:rPr lang="en-US" altLang="en-US" sz="1800" i="1"/>
                  <a:t> ½</a:t>
                </a:r>
              </a:p>
            </p:txBody>
          </p:sp>
          <p:sp>
            <p:nvSpPr>
              <p:cNvPr id="42" name="Text Box 13"/>
              <p:cNvSpPr txBox="1">
                <a:spLocks noChangeArrowheads="1"/>
              </p:cNvSpPr>
              <p:nvPr/>
            </p:nvSpPr>
            <p:spPr bwMode="auto">
              <a:xfrm>
                <a:off x="3276600" y="4191000"/>
                <a:ext cx="10287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/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–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2</a:t>
                </a:r>
                <a:endParaRPr lang="en-US" altLang="en-US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>
                <a:off x="3924300" y="35814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15"/>
              <p:cNvSpPr>
                <a:spLocks noChangeShapeType="1"/>
              </p:cNvSpPr>
              <p:nvPr/>
            </p:nvSpPr>
            <p:spPr bwMode="auto">
              <a:xfrm>
                <a:off x="4991100" y="35814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16"/>
              <p:cNvSpPr>
                <a:spLocks noChangeShapeType="1"/>
              </p:cNvSpPr>
              <p:nvPr/>
            </p:nvSpPr>
            <p:spPr bwMode="auto">
              <a:xfrm>
                <a:off x="3924300" y="35814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Text Box 17"/>
              <p:cNvSpPr txBox="1">
                <a:spLocks noChangeArrowheads="1"/>
              </p:cNvSpPr>
              <p:nvPr/>
            </p:nvSpPr>
            <p:spPr bwMode="auto">
              <a:xfrm>
                <a:off x="4533900" y="4191000"/>
                <a:ext cx="11049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/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+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2</a:t>
                </a:r>
                <a:endParaRPr lang="en-US" altLang="en-US"/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>
                <a:off x="4457700" y="41148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Text Box 19"/>
              <p:cNvSpPr txBox="1">
                <a:spLocks noChangeArrowheads="1"/>
              </p:cNvSpPr>
              <p:nvPr/>
            </p:nvSpPr>
            <p:spPr bwMode="auto">
              <a:xfrm>
                <a:off x="4152900" y="4419600"/>
                <a:ext cx="6477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>
                    <a:latin typeface="Symbol" panose="05050102010706020507" pitchFamily="18" charset="2"/>
                  </a:rPr>
                  <a:t>-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endParaRPr lang="en-US" altLang="en-US" i="1"/>
              </a:p>
            </p:txBody>
          </p:sp>
          <p:sp>
            <p:nvSpPr>
              <p:cNvPr id="49" name="Text Box 20"/>
              <p:cNvSpPr txBox="1">
                <a:spLocks noChangeArrowheads="1"/>
              </p:cNvSpPr>
              <p:nvPr/>
            </p:nvSpPr>
            <p:spPr bwMode="auto">
              <a:xfrm>
                <a:off x="6400800" y="3835400"/>
                <a:ext cx="9525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–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2</a:t>
                </a:r>
                <a:endParaRPr lang="en-US" altLang="en-US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6972300" y="4787900"/>
                <a:ext cx="1066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>
                <a:off x="8039100" y="41783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Line 23"/>
              <p:cNvSpPr>
                <a:spLocks noChangeShapeType="1"/>
              </p:cNvSpPr>
              <p:nvPr/>
            </p:nvSpPr>
            <p:spPr bwMode="auto">
              <a:xfrm>
                <a:off x="6972300" y="4178300"/>
                <a:ext cx="0" cy="609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Text Box 24"/>
              <p:cNvSpPr txBox="1">
                <a:spLocks noChangeArrowheads="1"/>
              </p:cNvSpPr>
              <p:nvPr/>
            </p:nvSpPr>
            <p:spPr bwMode="auto">
              <a:xfrm>
                <a:off x="7581900" y="3835400"/>
                <a:ext cx="10287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/>
                  <a:t> + 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baseline="-25000">
                    <a:latin typeface="Symbol" panose="05050102010706020507" pitchFamily="18" charset="2"/>
                  </a:rPr>
                  <a:t>2</a:t>
                </a:r>
                <a:endParaRPr lang="en-US" altLang="en-US"/>
              </a:p>
            </p:txBody>
          </p:sp>
          <p:sp>
            <p:nvSpPr>
              <p:cNvPr id="54" name="Line 25"/>
              <p:cNvSpPr>
                <a:spLocks noChangeShapeType="1"/>
              </p:cNvSpPr>
              <p:nvPr/>
            </p:nvSpPr>
            <p:spPr bwMode="auto">
              <a:xfrm>
                <a:off x="7505700" y="41402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Text Box 26"/>
              <p:cNvSpPr txBox="1">
                <a:spLocks noChangeArrowheads="1"/>
              </p:cNvSpPr>
              <p:nvPr/>
            </p:nvSpPr>
            <p:spPr bwMode="auto">
              <a:xfrm>
                <a:off x="7175500" y="3632200"/>
                <a:ext cx="7239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/>
                  <a:t>c</a:t>
                </a:r>
                <a:endParaRPr lang="en-US" altLang="en-US" i="1"/>
              </a:p>
            </p:txBody>
          </p:sp>
          <p:sp>
            <p:nvSpPr>
              <p:cNvPr id="56" name="Text Box 27"/>
              <p:cNvSpPr txBox="1">
                <a:spLocks noChangeArrowheads="1"/>
              </p:cNvSpPr>
              <p:nvPr/>
            </p:nvSpPr>
            <p:spPr bwMode="auto">
              <a:xfrm>
                <a:off x="6670675" y="3125788"/>
                <a:ext cx="16256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/>
                  <a:t>-j ½X</a:t>
                </a:r>
                <a:r>
                  <a:rPr lang="en-US" altLang="en-US" sz="1800" i="1" baseline="-25000"/>
                  <a:t>2</a:t>
                </a:r>
                <a:r>
                  <a:rPr lang="en-US" altLang="en-US" sz="1800">
                    <a:latin typeface="Symbol" panose="05050102010706020507" pitchFamily="18" charset="2"/>
                  </a:rPr>
                  <a:t>(</a:t>
                </a:r>
                <a:r>
                  <a:rPr lang="en-US" altLang="en-US" sz="1800" i="1">
                    <a:latin typeface="Symbol" panose="05050102010706020507" pitchFamily="18" charset="2"/>
                  </a:rPr>
                  <a:t>w - w</a:t>
                </a:r>
                <a:r>
                  <a:rPr lang="en-US" altLang="en-US" sz="1800" i="1" baseline="-25000"/>
                  <a:t>c</a:t>
                </a:r>
                <a:r>
                  <a:rPr lang="en-US" altLang="en-US" sz="1800">
                    <a:latin typeface="Symbol" panose="05050102010706020507" pitchFamily="18" charset="2"/>
                  </a:rPr>
                  <a:t>)</a:t>
                </a:r>
                <a:endParaRPr lang="en-US" altLang="en-US" i="1"/>
              </a:p>
            </p:txBody>
          </p:sp>
          <p:sp>
            <p:nvSpPr>
              <p:cNvPr id="57" name="Text Box 28"/>
              <p:cNvSpPr txBox="1">
                <a:spLocks noChangeArrowheads="1"/>
              </p:cNvSpPr>
              <p:nvPr/>
            </p:nvSpPr>
            <p:spPr bwMode="auto">
              <a:xfrm>
                <a:off x="3656012" y="3122613"/>
                <a:ext cx="1577975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i="1" dirty="0"/>
                  <a:t>j ½X</a:t>
                </a:r>
                <a:r>
                  <a:rPr lang="en-US" altLang="en-US" sz="1800" i="1" baseline="-25000" dirty="0"/>
                  <a:t>2</a:t>
                </a:r>
                <a:r>
                  <a:rPr lang="en-US" altLang="en-US" sz="1800" dirty="0">
                    <a:latin typeface="Symbol" panose="05050102010706020507" pitchFamily="18" charset="2"/>
                  </a:rPr>
                  <a:t>(</a:t>
                </a:r>
                <a:r>
                  <a:rPr lang="en-US" altLang="en-US" sz="1800" i="1" dirty="0">
                    <a:latin typeface="Symbol" panose="05050102010706020507" pitchFamily="18" charset="2"/>
                  </a:rPr>
                  <a:t>w + </a:t>
                </a:r>
                <a:r>
                  <a:rPr lang="en-US" altLang="en-US" sz="1800" i="1" dirty="0" err="1">
                    <a:latin typeface="Symbol" panose="05050102010706020507" pitchFamily="18" charset="2"/>
                  </a:rPr>
                  <a:t>w</a:t>
                </a:r>
                <a:r>
                  <a:rPr lang="en-US" altLang="en-US" sz="1800" i="1" baseline="-25000" dirty="0" err="1"/>
                  <a:t>c</a:t>
                </a:r>
                <a:r>
                  <a:rPr lang="en-US" altLang="en-US" sz="1800" dirty="0">
                    <a:latin typeface="Symbol" panose="05050102010706020507" pitchFamily="18" charset="2"/>
                  </a:rPr>
                  <a:t>)</a:t>
                </a:r>
                <a:endParaRPr lang="en-US" altLang="en-US" i="1" dirty="0"/>
              </a:p>
            </p:txBody>
          </p:sp>
          <p:sp>
            <p:nvSpPr>
              <p:cNvPr id="58" name="Line 29"/>
              <p:cNvSpPr>
                <a:spLocks noChangeShapeType="1"/>
              </p:cNvSpPr>
              <p:nvPr/>
            </p:nvSpPr>
            <p:spPr bwMode="auto">
              <a:xfrm flipH="1" flipV="1">
                <a:off x="6019800" y="4191000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Text Box 30"/>
              <p:cNvSpPr txBox="1">
                <a:spLocks noChangeArrowheads="1"/>
              </p:cNvSpPr>
              <p:nvPr/>
            </p:nvSpPr>
            <p:spPr bwMode="auto">
              <a:xfrm>
                <a:off x="6124575" y="4583113"/>
                <a:ext cx="75565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400" i="1"/>
                  <a:t>-j</a:t>
                </a:r>
                <a:r>
                  <a:rPr lang="en-US" altLang="en-US" sz="1800" i="1"/>
                  <a:t> ½</a:t>
                </a:r>
              </a:p>
            </p:txBody>
          </p:sp>
          <p:sp>
            <p:nvSpPr>
              <p:cNvPr id="60" name="Line 31"/>
              <p:cNvSpPr>
                <a:spLocks noChangeShapeType="1"/>
              </p:cNvSpPr>
              <p:nvPr/>
            </p:nvSpPr>
            <p:spPr bwMode="auto">
              <a:xfrm>
                <a:off x="5943600" y="4775200"/>
                <a:ext cx="152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Line 45"/>
              <p:cNvSpPr>
                <a:spLocks noChangeShapeType="1"/>
              </p:cNvSpPr>
              <p:nvPr/>
            </p:nvSpPr>
            <p:spPr bwMode="auto">
              <a:xfrm flipH="1" flipV="1">
                <a:off x="6500812" y="4419600"/>
                <a:ext cx="762000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Line 46"/>
              <p:cNvSpPr>
                <a:spLocks noChangeShapeType="1"/>
              </p:cNvSpPr>
              <p:nvPr/>
            </p:nvSpPr>
            <p:spPr bwMode="auto">
              <a:xfrm flipH="1" flipV="1">
                <a:off x="6272212" y="4038600"/>
                <a:ext cx="228600" cy="38100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Line 48"/>
              <p:cNvSpPr>
                <a:spLocks noChangeShapeType="1"/>
              </p:cNvSpPr>
              <p:nvPr/>
            </p:nvSpPr>
            <p:spPr bwMode="auto">
              <a:xfrm>
                <a:off x="4748212" y="3810000"/>
                <a:ext cx="381000" cy="7620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Text Box 43"/>
              <p:cNvSpPr txBox="1">
                <a:spLocks noChangeArrowheads="1"/>
              </p:cNvSpPr>
              <p:nvPr/>
            </p:nvSpPr>
            <p:spPr bwMode="auto">
              <a:xfrm>
                <a:off x="4964952" y="3646636"/>
                <a:ext cx="20574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 sz="1800" b="1" dirty="0">
                    <a:solidFill>
                      <a:srgbClr val="6600FF"/>
                    </a:solidFill>
                  </a:rPr>
                  <a:t>lower sidebands</a:t>
                </a:r>
              </a:p>
            </p:txBody>
          </p:sp>
        </p:grpSp>
      </p:grpSp>
      <p:sp>
        <p:nvSpPr>
          <p:cNvPr id="76" name="TextBox 75"/>
          <p:cNvSpPr txBox="1"/>
          <p:nvPr/>
        </p:nvSpPr>
        <p:spPr>
          <a:xfrm>
            <a:off x="4223267" y="5221418"/>
            <a:ext cx="6787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Real and imaginary dimensions are orthogonal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057798" y="4126505"/>
            <a:ext cx="883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Real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828681" y="5385937"/>
            <a:ext cx="1725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Imaginary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066" y="3429105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BW X</a:t>
            </a:r>
            <a:r>
              <a:rPr lang="en-US" baseline="-25000" dirty="0"/>
              <a:t>1</a:t>
            </a:r>
            <a:r>
              <a:rPr lang="en-US" dirty="0"/>
              <a:t>(t) = w</a:t>
            </a:r>
            <a:r>
              <a:rPr lang="en-US" baseline="-25000" dirty="0"/>
              <a:t>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881" y="6127788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BW X</a:t>
            </a:r>
            <a:r>
              <a:rPr lang="en-US" baseline="-25000" dirty="0"/>
              <a:t>2</a:t>
            </a:r>
            <a:r>
              <a:rPr lang="en-US" dirty="0"/>
              <a:t>(t) = w</a:t>
            </a:r>
            <a:r>
              <a:rPr lang="en-US" baseline="-25000" dirty="0"/>
              <a:t>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054739" y="3472061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BW Y</a:t>
            </a:r>
            <a:r>
              <a:rPr lang="en-US" baseline="-25000" dirty="0"/>
              <a:t>1</a:t>
            </a:r>
            <a:r>
              <a:rPr lang="en-US" dirty="0"/>
              <a:t>(t) = 2*w</a:t>
            </a:r>
            <a:r>
              <a:rPr lang="en-US" baseline="-25000" dirty="0"/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334141" y="6080740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BW Y</a:t>
            </a:r>
            <a:r>
              <a:rPr lang="en-US" baseline="-25000" dirty="0"/>
              <a:t>2</a:t>
            </a:r>
            <a:r>
              <a:rPr lang="en-US" dirty="0"/>
              <a:t>(t) = 2*w</a:t>
            </a:r>
            <a:r>
              <a:rPr lang="en-US" baseline="-25000" dirty="0"/>
              <a:t>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916759" y="4770079"/>
            <a:ext cx="3108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BW S(t) = 2*max (w</a:t>
            </a:r>
            <a:r>
              <a:rPr lang="en-US" baseline="-25000" dirty="0"/>
              <a:t>1</a:t>
            </a:r>
            <a:r>
              <a:rPr lang="en-US" dirty="0"/>
              <a:t>,w</a:t>
            </a:r>
            <a:r>
              <a:rPr lang="en-US" baseline="-25000" dirty="0"/>
              <a:t>2</a:t>
            </a:r>
            <a:r>
              <a:rPr lang="en-US" dirty="0"/>
              <a:t>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817132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 &amp; Systems</a:t>
            </a:r>
          </a:p>
        </p:txBody>
      </p:sp>
      <p:sp>
        <p:nvSpPr>
          <p:cNvPr id="4" name="Rectangle 3"/>
          <p:cNvSpPr/>
          <p:nvPr/>
        </p:nvSpPr>
        <p:spPr>
          <a:xfrm>
            <a:off x="3489960" y="1686223"/>
            <a:ext cx="8488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Tx/>
              <a:buNone/>
            </a:pPr>
            <a:r>
              <a:rPr lang="en-US" sz="2000" dirty="0">
                <a:latin typeface="Times New Roman" charset="0"/>
              </a:rPr>
              <a:t>Additivity: </a:t>
            </a:r>
            <a:r>
              <a:rPr lang="en-US" sz="2000" i="1" dirty="0">
                <a:latin typeface="Times New Roman" charset="0"/>
                <a:sym typeface="Symbol" charset="0"/>
              </a:rPr>
              <a:t>x</a:t>
            </a:r>
            <a:r>
              <a:rPr lang="en-US" sz="2000" baseline="-25000" dirty="0">
                <a:latin typeface="Times New Roman" charset="0"/>
                <a:sym typeface="Symbol" charset="0"/>
              </a:rPr>
              <a:t>1</a:t>
            </a:r>
            <a:r>
              <a:rPr lang="en-US" sz="2000" dirty="0">
                <a:latin typeface="Times New Roman" charset="0"/>
                <a:sym typeface="Symbol" charset="0"/>
              </a:rPr>
              <a:t>[</a:t>
            </a:r>
            <a:r>
              <a:rPr lang="en-US" sz="2000" i="1" dirty="0">
                <a:latin typeface="Times New Roman" charset="0"/>
              </a:rPr>
              <a:t>n</a:t>
            </a:r>
            <a:r>
              <a:rPr lang="en-US" sz="2000" dirty="0">
                <a:latin typeface="Times New Roman" charset="0"/>
                <a:sym typeface="Symbol" charset="0"/>
              </a:rPr>
              <a:t>] + </a:t>
            </a:r>
            <a:r>
              <a:rPr lang="en-US" sz="2000" i="1" dirty="0">
                <a:latin typeface="Times New Roman" charset="0"/>
                <a:sym typeface="Symbol" charset="0"/>
              </a:rPr>
              <a:t>x</a:t>
            </a:r>
            <a:r>
              <a:rPr lang="en-US" sz="2000" baseline="-25000" dirty="0">
                <a:latin typeface="Times New Roman" charset="0"/>
                <a:sym typeface="Symbol" charset="0"/>
              </a:rPr>
              <a:t>2</a:t>
            </a:r>
            <a:r>
              <a:rPr lang="en-US" sz="2000" dirty="0">
                <a:latin typeface="Times New Roman" charset="0"/>
                <a:sym typeface="Symbol" charset="0"/>
              </a:rPr>
              <a:t>[</a:t>
            </a:r>
            <a:r>
              <a:rPr lang="en-US" sz="2000" i="1" dirty="0">
                <a:latin typeface="Times New Roman" charset="0"/>
              </a:rPr>
              <a:t>n</a:t>
            </a:r>
            <a:r>
              <a:rPr lang="en-US" sz="2000" dirty="0">
                <a:latin typeface="Times New Roman" charset="0"/>
                <a:sym typeface="Symbol" charset="0"/>
              </a:rPr>
              <a:t>]  </a:t>
            </a:r>
            <a:r>
              <a:rPr lang="en-US" sz="2000" i="1" dirty="0">
                <a:latin typeface="Times New Roman" charset="0"/>
                <a:sym typeface="Symbol" charset="0"/>
              </a:rPr>
              <a:t>y</a:t>
            </a:r>
            <a:r>
              <a:rPr lang="en-US" sz="2000" baseline="-25000" dirty="0">
                <a:latin typeface="Times New Roman" charset="0"/>
                <a:sym typeface="Symbol" charset="0"/>
              </a:rPr>
              <a:t>1</a:t>
            </a:r>
            <a:r>
              <a:rPr lang="en-US" sz="2000" dirty="0">
                <a:latin typeface="Times New Roman" charset="0"/>
                <a:sym typeface="Symbol" charset="0"/>
              </a:rPr>
              <a:t>[</a:t>
            </a:r>
            <a:r>
              <a:rPr lang="en-US" sz="2000" i="1" dirty="0">
                <a:latin typeface="Times New Roman" charset="0"/>
                <a:sym typeface="Symbol" charset="0"/>
              </a:rPr>
              <a:t>n</a:t>
            </a:r>
            <a:r>
              <a:rPr lang="en-US" sz="2000" dirty="0">
                <a:latin typeface="Times New Roman" charset="0"/>
                <a:sym typeface="Symbol" charset="0"/>
              </a:rPr>
              <a:t>] + </a:t>
            </a:r>
            <a:r>
              <a:rPr lang="en-US" sz="2000" i="1" dirty="0">
                <a:latin typeface="Times New Roman" charset="0"/>
                <a:sym typeface="Symbol" charset="0"/>
              </a:rPr>
              <a:t>y</a:t>
            </a:r>
            <a:r>
              <a:rPr lang="en-US" sz="2000" baseline="-25000" dirty="0">
                <a:latin typeface="Times New Roman" charset="0"/>
                <a:sym typeface="Symbol" charset="0"/>
              </a:rPr>
              <a:t>2</a:t>
            </a:r>
            <a:r>
              <a:rPr lang="en-US" sz="2000" dirty="0">
                <a:latin typeface="Times New Roman" charset="0"/>
                <a:sym typeface="Symbol" charset="0"/>
              </a:rPr>
              <a:t>[</a:t>
            </a:r>
            <a:r>
              <a:rPr lang="en-US" sz="2000" i="1" dirty="0">
                <a:latin typeface="Times New Roman" charset="0"/>
              </a:rPr>
              <a:t>n</a:t>
            </a:r>
            <a:r>
              <a:rPr lang="en-US" sz="2000" dirty="0">
                <a:latin typeface="Times New Roman" charset="0"/>
                <a:sym typeface="Symbol" charset="0"/>
              </a:rPr>
              <a:t>]</a:t>
            </a:r>
            <a:endParaRPr lang="en-US" sz="2000" dirty="0">
              <a:latin typeface="Times New Roman" charset="0"/>
            </a:endParaRPr>
          </a:p>
          <a:p>
            <a:pPr lvl="1">
              <a:buFontTx/>
              <a:buNone/>
            </a:pPr>
            <a:r>
              <a:rPr lang="en-US" sz="2000" dirty="0">
                <a:latin typeface="Times New Roman" charset="0"/>
              </a:rPr>
              <a:t>Homogeneity: </a:t>
            </a:r>
            <a:r>
              <a:rPr lang="en-US" sz="2000" i="1" dirty="0">
                <a:latin typeface="Times New Roman" charset="0"/>
                <a:sym typeface="Symbol" charset="0"/>
              </a:rPr>
              <a:t>a x</a:t>
            </a:r>
            <a:r>
              <a:rPr lang="en-US" sz="2000" dirty="0">
                <a:latin typeface="Times New Roman" charset="0"/>
                <a:sym typeface="Symbol" charset="0"/>
              </a:rPr>
              <a:t>[</a:t>
            </a:r>
            <a:r>
              <a:rPr lang="en-US" sz="2000" i="1" dirty="0">
                <a:latin typeface="Times New Roman" charset="0"/>
                <a:sym typeface="Symbol" charset="0"/>
              </a:rPr>
              <a:t>n</a:t>
            </a:r>
            <a:r>
              <a:rPr lang="en-US" sz="2000" dirty="0">
                <a:latin typeface="Times New Roman" charset="0"/>
                <a:sym typeface="Symbol" charset="0"/>
              </a:rPr>
              <a:t>]  </a:t>
            </a:r>
            <a:r>
              <a:rPr lang="en-US" sz="2000" i="1" dirty="0">
                <a:latin typeface="Times New Roman" charset="0"/>
                <a:sym typeface="Symbol" charset="0"/>
              </a:rPr>
              <a:t>a y</a:t>
            </a:r>
            <a:r>
              <a:rPr lang="en-US" sz="2000" dirty="0">
                <a:latin typeface="Times New Roman" charset="0"/>
                <a:sym typeface="Symbol" charset="0"/>
              </a:rPr>
              <a:t>[</a:t>
            </a:r>
            <a:r>
              <a:rPr lang="en-US" sz="2000" i="1" dirty="0">
                <a:latin typeface="Times New Roman" charset="0"/>
                <a:sym typeface="Symbol" charset="0"/>
              </a:rPr>
              <a:t>n</a:t>
            </a:r>
            <a:r>
              <a:rPr lang="en-US" sz="2000" dirty="0">
                <a:latin typeface="Times New Roman" charset="0"/>
                <a:sym typeface="Symbol" charset="0"/>
              </a:rPr>
              <a:t>] for any real/complex constant </a:t>
            </a:r>
            <a:r>
              <a:rPr lang="en-US" sz="2000" i="1" dirty="0">
                <a:latin typeface="Times New Roman" charset="0"/>
                <a:sym typeface="Symbol" charset="0"/>
              </a:rPr>
              <a:t>a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952270" y="2780953"/>
            <a:ext cx="3251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sz="2000" b="0" dirty="0">
                <a:solidFill>
                  <a:schemeClr val="tx1"/>
                </a:solidFill>
                <a:latin typeface="Times New Roman" charset="0"/>
              </a:rPr>
              <a:t>[</a:t>
            </a:r>
            <a:r>
              <a:rPr lang="en-US" sz="2000" b="0" i="1" dirty="0">
                <a:solidFill>
                  <a:schemeClr val="tx1"/>
                </a:solidFill>
                <a:latin typeface="Times New Roman" charset="0"/>
              </a:rPr>
              <a:t>n - m</a:t>
            </a:r>
            <a:r>
              <a:rPr lang="en-US" sz="2000" b="0" dirty="0">
                <a:solidFill>
                  <a:schemeClr val="tx1"/>
                </a:solidFill>
                <a:latin typeface="Times New Roman" charset="0"/>
              </a:rPr>
              <a:t>] </a:t>
            </a:r>
            <a:r>
              <a:rPr lang="en-US" sz="2000" b="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 </a:t>
            </a:r>
            <a:r>
              <a:rPr lang="en-US" sz="2000" b="0" i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y</a:t>
            </a:r>
            <a:r>
              <a:rPr lang="en-US" sz="2000" b="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[</a:t>
            </a:r>
            <a:r>
              <a:rPr lang="en-US" sz="2000" b="0" i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n - m</a:t>
            </a:r>
            <a:r>
              <a:rPr lang="en-US" sz="2000" b="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]</a:t>
            </a:r>
            <a:r>
              <a:rPr lang="en-US" sz="2000" dirty="0">
                <a:latin typeface="Times New Roman" charset="0"/>
                <a:sym typeface="Symbol" charset="0"/>
              </a:rPr>
              <a:t>, for all </a:t>
            </a:r>
            <a:r>
              <a:rPr lang="en-US" sz="2000" b="0" i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599" y="1835110"/>
            <a:ext cx="1478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/>
              <a:t>Linear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10639" y="2780953"/>
            <a:ext cx="25349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/>
              <a:t>Time Invariant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430" y="3506351"/>
            <a:ext cx="10092689" cy="930240"/>
          </a:xfrm>
          <a:prstGeom prst="rect">
            <a:avLst/>
          </a:prstGeom>
        </p:spPr>
      </p:pic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099364"/>
              </p:ext>
            </p:extLst>
          </p:nvPr>
        </p:nvGraphicFramePr>
        <p:xfrm>
          <a:off x="1595754" y="4948484"/>
          <a:ext cx="205105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name="Equation" r:id="rId4" imgW="1231366" imgH="330057" progId="Equation.3">
                  <p:embed/>
                </p:oleObj>
              </mc:Choice>
              <mc:Fallback>
                <p:oleObj name="Equation" r:id="rId4" imgW="1231366" imgH="330057" progId="Equation.3">
                  <p:embed/>
                  <p:pic>
                    <p:nvPicPr>
                      <p:cNvPr id="215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754" y="4948484"/>
                        <a:ext cx="2051050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325479"/>
              </p:ext>
            </p:extLst>
          </p:nvPr>
        </p:nvGraphicFramePr>
        <p:xfrm>
          <a:off x="1371600" y="5873113"/>
          <a:ext cx="245268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Equation" r:id="rId6" imgW="1473200" imgH="330200" progId="Equation.3">
                  <p:embed/>
                </p:oleObj>
              </mc:Choice>
              <mc:Fallback>
                <p:oleObj name="Equation" r:id="rId6" imgW="1473200" imgH="330200" progId="Equation.3">
                  <p:embed/>
                  <p:pic>
                    <p:nvPicPr>
                      <p:cNvPr id="215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873113"/>
                        <a:ext cx="2452687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171596"/>
              </p:ext>
            </p:extLst>
          </p:nvPr>
        </p:nvGraphicFramePr>
        <p:xfrm>
          <a:off x="9713913" y="5219700"/>
          <a:ext cx="2006600" cy="130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Equation" r:id="rId8" imgW="1130040" imgH="736560" progId="Equation.3">
                  <p:embed/>
                </p:oleObj>
              </mc:Choice>
              <mc:Fallback>
                <p:oleObj name="Equation" r:id="rId8" imgW="1130040" imgH="736560" progId="Equation.3">
                  <p:embed/>
                  <p:pic>
                    <p:nvPicPr>
                      <p:cNvPr id="215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3913" y="5219700"/>
                        <a:ext cx="2006600" cy="1306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93639"/>
              </p:ext>
            </p:extLst>
          </p:nvPr>
        </p:nvGraphicFramePr>
        <p:xfrm>
          <a:off x="4863264" y="5001142"/>
          <a:ext cx="2956957" cy="437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Equation" r:id="rId10" imgW="1460160" imgH="215640" progId="Equation.3">
                  <p:embed/>
                </p:oleObj>
              </mc:Choice>
              <mc:Fallback>
                <p:oleObj name="Equation" r:id="rId10" imgW="1460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863264" y="5001142"/>
                        <a:ext cx="2956957" cy="437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505509"/>
              </p:ext>
            </p:extLst>
          </p:nvPr>
        </p:nvGraphicFramePr>
        <p:xfrm>
          <a:off x="4863264" y="5873113"/>
          <a:ext cx="3443034" cy="502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Equation" r:id="rId12" imgW="2260440" imgH="330120" progId="Equation.3">
                  <p:embed/>
                </p:oleObj>
              </mc:Choice>
              <mc:Fallback>
                <p:oleObj name="Equation" r:id="rId12" imgW="2260440" imgH="330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63264" y="5873113"/>
                        <a:ext cx="3443034" cy="502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2298" y="5268514"/>
            <a:ext cx="127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Signals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0025" y="1933268"/>
            <a:ext cx="127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4211493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9340" y="1916579"/>
            <a:ext cx="11109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Tx/>
              <a:buNone/>
            </a:pPr>
            <a:r>
              <a:rPr lang="en-US" altLang="en-US" dirty="0"/>
              <a:t>FIR filter must be with impulse response that is </a:t>
            </a:r>
            <a:r>
              <a:rPr lang="en-US" altLang="en-US" b="1" dirty="0">
                <a:solidFill>
                  <a:srgbClr val="FF0000"/>
                </a:solidFill>
              </a:rPr>
              <a:t>symmetric</a:t>
            </a:r>
            <a:r>
              <a:rPr lang="en-US" altLang="en-US" dirty="0"/>
              <a:t> or </a:t>
            </a:r>
            <a:r>
              <a:rPr lang="en-US" altLang="en-US" b="1" dirty="0">
                <a:solidFill>
                  <a:srgbClr val="FF0000"/>
                </a:solidFill>
              </a:rPr>
              <a:t>anti-symmetric</a:t>
            </a:r>
            <a:r>
              <a:rPr lang="en-US" altLang="en-US" dirty="0"/>
              <a:t> about its midpoint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3073" y="1549381"/>
            <a:ext cx="2953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all FIR have linear phase </a:t>
            </a:r>
          </a:p>
          <a:p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9224" y="2565291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/>
              <a:t>LTI system</a:t>
            </a:r>
            <a:endParaRPr lang="en-US" b="1" dirty="0"/>
          </a:p>
        </p:txBody>
      </p:sp>
      <p:graphicFrame>
        <p:nvGraphicFramePr>
          <p:cNvPr id="2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75942"/>
              </p:ext>
            </p:extLst>
          </p:nvPr>
        </p:nvGraphicFramePr>
        <p:xfrm>
          <a:off x="1985993" y="2396418"/>
          <a:ext cx="4602797" cy="70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" name="Equation" r:id="rId3" imgW="2819160" imgH="431640" progId="Equation.3">
                  <p:embed/>
                </p:oleObj>
              </mc:Choice>
              <mc:Fallback>
                <p:oleObj name="Equation" r:id="rId3" imgW="2819160" imgH="431640" progId="Equation.3">
                  <p:embed/>
                  <p:pic>
                    <p:nvPicPr>
                      <p:cNvPr id="28676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5993" y="2396418"/>
                        <a:ext cx="4602797" cy="7014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350700" y="1690688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/>
              <a:t>Phase</a:t>
            </a:r>
            <a:endParaRPr lang="en-US" b="1" dirty="0"/>
          </a:p>
        </p:txBody>
      </p:sp>
      <p:grpSp>
        <p:nvGrpSpPr>
          <p:cNvPr id="37" name="Group 1065"/>
          <p:cNvGrpSpPr>
            <a:grpSpLocks/>
          </p:cNvGrpSpPr>
          <p:nvPr/>
        </p:nvGrpSpPr>
        <p:grpSpPr bwMode="auto">
          <a:xfrm>
            <a:off x="1820227" y="3323949"/>
            <a:ext cx="5776913" cy="1257300"/>
            <a:chOff x="384" y="424"/>
            <a:chExt cx="3639" cy="792"/>
          </a:xfrm>
        </p:grpSpPr>
        <p:sp>
          <p:nvSpPr>
            <p:cNvPr id="38" name="Rectangle 1066"/>
            <p:cNvSpPr>
              <a:spLocks noChangeArrowheads="1"/>
            </p:cNvSpPr>
            <p:nvPr/>
          </p:nvSpPr>
          <p:spPr bwMode="auto">
            <a:xfrm>
              <a:off x="1200" y="624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9" name="Line 1067"/>
            <p:cNvSpPr>
              <a:spLocks noChangeShapeType="1"/>
            </p:cNvSpPr>
            <p:nvPr/>
          </p:nvSpPr>
          <p:spPr bwMode="auto">
            <a:xfrm>
              <a:off x="576" y="76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0" name="Object 1068"/>
            <p:cNvGraphicFramePr>
              <a:graphicFrameLocks noChangeAspect="1"/>
            </p:cNvGraphicFramePr>
            <p:nvPr/>
          </p:nvGraphicFramePr>
          <p:xfrm>
            <a:off x="1248" y="671"/>
            <a:ext cx="349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0" name="Equation" r:id="rId5" imgW="291973" imgH="203112" progId="Equation.3">
                    <p:embed/>
                  </p:oleObj>
                </mc:Choice>
                <mc:Fallback>
                  <p:oleObj name="Equation" r:id="rId5" imgW="291973" imgH="203112" progId="Equation.3">
                    <p:embed/>
                    <p:pic>
                      <p:nvPicPr>
                        <p:cNvPr id="29" name="Object 10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8" y="671"/>
                          <a:ext cx="349" cy="2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Line 1069"/>
            <p:cNvSpPr>
              <a:spLocks noChangeShapeType="1"/>
            </p:cNvSpPr>
            <p:nvPr/>
          </p:nvSpPr>
          <p:spPr bwMode="auto">
            <a:xfrm>
              <a:off x="1680" y="76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2" name="Object 1070"/>
            <p:cNvGraphicFramePr>
              <a:graphicFrameLocks noChangeAspect="1"/>
            </p:cNvGraphicFramePr>
            <p:nvPr/>
          </p:nvGraphicFramePr>
          <p:xfrm>
            <a:off x="672" y="432"/>
            <a:ext cx="38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1" name="Equation" r:id="rId7" imgW="304536" imgH="203024" progId="Equation.3">
                    <p:embed/>
                  </p:oleObj>
                </mc:Choice>
                <mc:Fallback>
                  <p:oleObj name="Equation" r:id="rId7" imgW="304536" imgH="203024" progId="Equation.3">
                    <p:embed/>
                    <p:pic>
                      <p:nvPicPr>
                        <p:cNvPr id="31" name="Object 10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432"/>
                          <a:ext cx="38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1071"/>
            <p:cNvGraphicFramePr>
              <a:graphicFrameLocks noChangeAspect="1"/>
            </p:cNvGraphicFramePr>
            <p:nvPr/>
          </p:nvGraphicFramePr>
          <p:xfrm>
            <a:off x="1776" y="424"/>
            <a:ext cx="1007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" name="Equation" r:id="rId9" imgW="800100" imgH="228600" progId="Equation.3">
                    <p:embed/>
                  </p:oleObj>
                </mc:Choice>
                <mc:Fallback>
                  <p:oleObj name="Equation" r:id="rId9" imgW="800100" imgH="228600" progId="Equation.3">
                    <p:embed/>
                    <p:pic>
                      <p:nvPicPr>
                        <p:cNvPr id="32" name="Object 10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424"/>
                          <a:ext cx="1007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1072"/>
            <p:cNvGraphicFramePr>
              <a:graphicFrameLocks noChangeAspect="1"/>
            </p:cNvGraphicFramePr>
            <p:nvPr/>
          </p:nvGraphicFramePr>
          <p:xfrm>
            <a:off x="384" y="864"/>
            <a:ext cx="70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3" name="Equation" r:id="rId11" imgW="558558" imgH="215806" progId="Equation.3">
                    <p:embed/>
                  </p:oleObj>
                </mc:Choice>
                <mc:Fallback>
                  <p:oleObj name="Equation" r:id="rId11" imgW="558558" imgH="215806" progId="Equation.3">
                    <p:embed/>
                    <p:pic>
                      <p:nvPicPr>
                        <p:cNvPr id="33" name="Object 10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864"/>
                          <a:ext cx="70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10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4475961"/>
                </p:ext>
              </p:extLst>
            </p:nvPr>
          </p:nvGraphicFramePr>
          <p:xfrm>
            <a:off x="1784" y="864"/>
            <a:ext cx="2239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4" name="Equation" r:id="rId13" imgW="1777680" imgH="279360" progId="Equation.3">
                    <p:embed/>
                  </p:oleObj>
                </mc:Choice>
                <mc:Fallback>
                  <p:oleObj name="Equation" r:id="rId13" imgW="1777680" imgH="279360" progId="Equation.3">
                    <p:embed/>
                    <p:pic>
                      <p:nvPicPr>
                        <p:cNvPr id="34" name="Object 10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4" y="864"/>
                          <a:ext cx="2239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6" name="TextBox 45"/>
          <p:cNvSpPr txBox="1"/>
          <p:nvPr/>
        </p:nvSpPr>
        <p:spPr>
          <a:xfrm>
            <a:off x="137160" y="3533182"/>
            <a:ext cx="1269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Frequency Response</a:t>
            </a:r>
          </a:p>
        </p:txBody>
      </p:sp>
      <p:graphicFrame>
        <p:nvGraphicFramePr>
          <p:cNvPr id="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227327"/>
              </p:ext>
            </p:extLst>
          </p:nvPr>
        </p:nvGraphicFramePr>
        <p:xfrm>
          <a:off x="2125027" y="5092395"/>
          <a:ext cx="28130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5" name="Equation" r:id="rId15" imgW="1511300" imgH="393700" progId="Equation.3">
                  <p:embed/>
                </p:oleObj>
              </mc:Choice>
              <mc:Fallback>
                <p:oleObj name="Equation" r:id="rId15" imgW="1511300" imgH="393700" progId="Equation.3">
                  <p:embed/>
                  <p:pic>
                    <p:nvPicPr>
                      <p:cNvPr id="33795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027" y="5092395"/>
                        <a:ext cx="281305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571229"/>
              </p:ext>
            </p:extLst>
          </p:nvPr>
        </p:nvGraphicFramePr>
        <p:xfrm>
          <a:off x="6310972" y="5045145"/>
          <a:ext cx="28352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6" name="Equation" r:id="rId17" imgW="1523880" imgH="469800" progId="Equation.3">
                  <p:embed/>
                </p:oleObj>
              </mc:Choice>
              <mc:Fallback>
                <p:oleObj name="Equation" r:id="rId17" imgW="1523880" imgH="469800" progId="Equation.3">
                  <p:embed/>
                  <p:pic>
                    <p:nvPicPr>
                      <p:cNvPr id="3380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972" y="5045145"/>
                        <a:ext cx="283527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8522784"/>
              </p:ext>
            </p:extLst>
          </p:nvPr>
        </p:nvGraphicFramePr>
        <p:xfrm>
          <a:off x="2090102" y="5998352"/>
          <a:ext cx="28130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7" name="Equation" r:id="rId19" imgW="1511300" imgH="393700" progId="Equation.3">
                  <p:embed/>
                </p:oleObj>
              </mc:Choice>
              <mc:Fallback>
                <p:oleObj name="Equation" r:id="rId19" imgW="1511300" imgH="393700" progId="Equation.3">
                  <p:embed/>
                  <p:pic>
                    <p:nvPicPr>
                      <p:cNvPr id="3277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0102" y="5998352"/>
                        <a:ext cx="281305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017360"/>
              </p:ext>
            </p:extLst>
          </p:nvPr>
        </p:nvGraphicFramePr>
        <p:xfrm>
          <a:off x="6310972" y="5982741"/>
          <a:ext cx="2503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8" name="Equation" r:id="rId21" imgW="1345616" imgH="444307" progId="Equation.3">
                  <p:embed/>
                </p:oleObj>
              </mc:Choice>
              <mc:Fallback>
                <p:oleObj name="Equation" r:id="rId21" imgW="1345616" imgH="444307" progId="Equation.3">
                  <p:embed/>
                  <p:pic>
                    <p:nvPicPr>
                      <p:cNvPr id="3277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972" y="5982741"/>
                        <a:ext cx="2503488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35345"/>
              </p:ext>
            </p:extLst>
          </p:nvPr>
        </p:nvGraphicFramePr>
        <p:xfrm>
          <a:off x="7976076" y="1276613"/>
          <a:ext cx="36607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9" name="Equation" r:id="rId23" imgW="1968500" imgH="393700" progId="Equation.3">
                  <p:embed/>
                </p:oleObj>
              </mc:Choice>
              <mc:Fallback>
                <p:oleObj name="Equation" r:id="rId23" imgW="1968500" imgH="393700" progId="Equation.3">
                  <p:embed/>
                  <p:pic>
                    <p:nvPicPr>
                      <p:cNvPr id="30754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6076" y="1276613"/>
                        <a:ext cx="36607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76992" y="5456726"/>
            <a:ext cx="185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First Order Filter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450139" y="4367136"/>
            <a:ext cx="2692771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Delay = - slope = N/2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N = order of the FIR filter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8814459" y="5477739"/>
            <a:ext cx="638811" cy="4325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8814459" y="4565306"/>
            <a:ext cx="473394" cy="3172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23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IIR</a:t>
            </a:r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027906"/>
            <a:ext cx="5059680" cy="3978462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318" y="1185091"/>
            <a:ext cx="4556760" cy="3664092"/>
          </a:xfrm>
          <a:prstGeom prst="rect">
            <a:avLst/>
          </a:prstGeom>
        </p:spPr>
      </p:pic>
      <p:graphicFrame>
        <p:nvGraphicFramePr>
          <p:cNvPr id="132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707293"/>
              </p:ext>
            </p:extLst>
          </p:nvPr>
        </p:nvGraphicFramePr>
        <p:xfrm>
          <a:off x="2738438" y="5176203"/>
          <a:ext cx="3594100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Equation" r:id="rId5" imgW="2057400" imgH="457200" progId="Equation.3">
                  <p:embed/>
                </p:oleObj>
              </mc:Choice>
              <mc:Fallback>
                <p:oleObj name="Equation" r:id="rId5" imgW="2057400" imgH="457200" progId="Equation.3">
                  <p:embed/>
                  <p:pic>
                    <p:nvPicPr>
                      <p:cNvPr id="1946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438" y="5176203"/>
                        <a:ext cx="3594100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774391"/>
              </p:ext>
            </p:extLst>
          </p:nvPr>
        </p:nvGraphicFramePr>
        <p:xfrm>
          <a:off x="6245225" y="5191125"/>
          <a:ext cx="294005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7" imgW="1714320" imgH="457200" progId="Equation.3">
                  <p:embed/>
                </p:oleObj>
              </mc:Choice>
              <mc:Fallback>
                <p:oleObj name="Equation" r:id="rId7" imgW="1714320" imgH="4572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5225" y="5191125"/>
                        <a:ext cx="2940050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" name="TextBox 133"/>
          <p:cNvSpPr txBox="1"/>
          <p:nvPr/>
        </p:nvSpPr>
        <p:spPr>
          <a:xfrm>
            <a:off x="5105718" y="4675131"/>
            <a:ext cx="1356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Feedback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043363" y="6076312"/>
            <a:ext cx="167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Feedforward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6245225" y="5145723"/>
            <a:ext cx="2609215" cy="3992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6245225" y="5620861"/>
            <a:ext cx="2940050" cy="3992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8915400" y="5136201"/>
            <a:ext cx="269875" cy="4697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Connector 140"/>
          <p:cNvCxnSpPr/>
          <p:nvPr/>
        </p:nvCxnSpPr>
        <p:spPr>
          <a:xfrm flipH="1" flipV="1">
            <a:off x="8945881" y="5615649"/>
            <a:ext cx="239394" cy="52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Left Brace 144"/>
          <p:cNvSpPr/>
          <p:nvPr/>
        </p:nvSpPr>
        <p:spPr>
          <a:xfrm rot="16200000">
            <a:off x="4747105" y="5702139"/>
            <a:ext cx="117281" cy="62979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Left Brace 145"/>
          <p:cNvSpPr/>
          <p:nvPr/>
        </p:nvSpPr>
        <p:spPr>
          <a:xfrm rot="5400000">
            <a:off x="5615785" y="4802979"/>
            <a:ext cx="117281" cy="62979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0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IIR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969321"/>
              </p:ext>
            </p:extLst>
          </p:nvPr>
        </p:nvGraphicFramePr>
        <p:xfrm>
          <a:off x="2074863" y="2751931"/>
          <a:ext cx="4402137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3" imgW="2832100" imgH="457200" progId="Equation.3">
                  <p:embed/>
                </p:oleObj>
              </mc:Choice>
              <mc:Fallback>
                <p:oleObj name="Equation" r:id="rId3" imgW="2832100" imgH="4572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863" y="2751931"/>
                        <a:ext cx="4402137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536709"/>
              </p:ext>
            </p:extLst>
          </p:nvPr>
        </p:nvGraphicFramePr>
        <p:xfrm>
          <a:off x="2074863" y="1874996"/>
          <a:ext cx="3941763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5" imgW="2451100" imgH="431800" progId="Equation.3">
                  <p:embed/>
                </p:oleObj>
              </mc:Choice>
              <mc:Fallback>
                <p:oleObj name="Equation" r:id="rId5" imgW="2451100" imgH="431800" progId="Equation.3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863" y="1874996"/>
                        <a:ext cx="3941763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1402080" y="3755866"/>
            <a:ext cx="1088136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A causal infinite impulse response LTI system is BIBO stable if and only </a:t>
            </a:r>
            <a:r>
              <a:rPr lang="en-US" altLang="en-US" b="1" dirty="0">
                <a:solidFill>
                  <a:srgbClr val="FF0000"/>
                </a:solidFill>
              </a:rPr>
              <a:t>if its poles lie inside the unit circle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6120" y="2922071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 zeros &amp; M poles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328" y="3697388"/>
            <a:ext cx="1311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Stability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0806" y="2034549"/>
            <a:ext cx="16317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Difference Equation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263" y="2768243"/>
            <a:ext cx="1509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Transfer Function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89760" y="4082258"/>
            <a:ext cx="835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poles were on the unit circle then the filter impulse response will be an oscillator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02080" y="4950376"/>
            <a:ext cx="1030224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Filter of order </a:t>
            </a:r>
            <a:r>
              <a:rPr lang="en-US" altLang="en-US" i="1" dirty="0"/>
              <a:t>n</a:t>
            </a:r>
            <a:r>
              <a:rPr lang="en-US" altLang="en-US" dirty="0"/>
              <a:t> will have </a:t>
            </a:r>
            <a:r>
              <a:rPr lang="en-US" altLang="en-US" i="1" dirty="0"/>
              <a:t>n</a:t>
            </a:r>
            <a:r>
              <a:rPr lang="en-US" altLang="en-US" dirty="0"/>
              <a:t>/2 conjugate poles if </a:t>
            </a:r>
            <a:r>
              <a:rPr lang="en-US" altLang="en-US" i="1" dirty="0"/>
              <a:t>n</a:t>
            </a:r>
            <a:r>
              <a:rPr lang="en-US" altLang="en-US" dirty="0"/>
              <a:t> is even </a:t>
            </a:r>
            <a:r>
              <a:rPr lang="en-US" altLang="en-US" b="1" dirty="0"/>
              <a:t>OR</a:t>
            </a:r>
            <a:r>
              <a:rPr lang="en-US" altLang="en-US" dirty="0"/>
              <a:t> one real root and (</a:t>
            </a:r>
            <a:r>
              <a:rPr lang="en-US" altLang="en-US" i="1" dirty="0"/>
              <a:t>n</a:t>
            </a:r>
            <a:r>
              <a:rPr lang="en-US" altLang="en-US" dirty="0"/>
              <a:t>-1)/2 conjugate poles if </a:t>
            </a:r>
            <a:r>
              <a:rPr lang="en-US" altLang="en-US" i="1" dirty="0"/>
              <a:t>n</a:t>
            </a:r>
            <a:r>
              <a:rPr lang="en-US" altLang="en-US" dirty="0"/>
              <a:t> is odd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213918" y="4891898"/>
            <a:ext cx="2104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Design Considerations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02080" y="5658262"/>
            <a:ext cx="1057656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Cascade </a:t>
            </a:r>
            <a:r>
              <a:rPr lang="en-US" altLang="en-US" dirty="0" err="1"/>
              <a:t>biquads</a:t>
            </a:r>
            <a:r>
              <a:rPr lang="en-US" altLang="en-US" dirty="0"/>
              <a:t> from input to output in order of ascending </a:t>
            </a:r>
            <a:r>
              <a:rPr lang="en-US" altLang="en-US" i="1" dirty="0"/>
              <a:t>quality factors </a:t>
            </a:r>
            <a:r>
              <a:rPr lang="en-US" altLang="en-US" dirty="0"/>
              <a:t>(first-order section has lowest quality factor)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02080" y="6307671"/>
            <a:ext cx="961644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For each </a:t>
            </a:r>
            <a:r>
              <a:rPr lang="en-US" altLang="en-US" dirty="0" err="1"/>
              <a:t>biquad</a:t>
            </a:r>
            <a:r>
              <a:rPr lang="en-US" altLang="en-US" dirty="0"/>
              <a:t>, choose conjugate zeros closest to pole pair</a:t>
            </a:r>
          </a:p>
        </p:txBody>
      </p:sp>
    </p:spTree>
    <p:extLst>
      <p:ext uri="{BB962C8B-B14F-4D97-AF65-F5344CB8AC3E}">
        <p14:creationId xmlns:p14="http://schemas.microsoft.com/office/powerpoint/2010/main" val="495081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/>
              <a:t>6 - </a:t>
            </a:r>
            <a:fld id="{72566F21-63D5-47F1-A00D-3CD570BE14D7}" type="slidenum">
              <a:rPr lang="en-US" altLang="en-US" sz="1400"/>
              <a:pPr/>
              <a:t>7</a:t>
            </a:fld>
            <a:endParaRPr lang="en-US" altLang="en-US" sz="140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Conclusion</a:t>
            </a:r>
          </a:p>
        </p:txBody>
      </p:sp>
      <p:graphicFrame>
        <p:nvGraphicFramePr>
          <p:cNvPr id="127046" name="Group 70"/>
          <p:cNvGraphicFramePr>
            <a:graphicFrameLocks noGrp="1"/>
          </p:cNvGraphicFramePr>
          <p:nvPr>
            <p:ph sz="half" idx="4294967295"/>
          </p:nvPr>
        </p:nvGraphicFramePr>
        <p:xfrm>
          <a:off x="1828800" y="1524000"/>
          <a:ext cx="8534400" cy="3702422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16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2877" marB="428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</a:rPr>
                        <a:t>FIR Filters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</a:rPr>
                        <a:t>IIR Filters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34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Implementation complexity </a:t>
                      </a: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(1)</a:t>
                      </a:r>
                    </a:p>
                  </a:txBody>
                  <a:tcPr marT="42877" marB="428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Higher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Lower (sometimes by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factor of four)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46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Minimum order design</a:t>
                      </a:r>
                      <a:endParaRPr kumimoji="0" 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FF010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877" marB="428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Parks-McClellan (Remez exchange) algorithm (2)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Elliptic design algorithm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46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Stable?</a:t>
                      </a:r>
                    </a:p>
                  </a:txBody>
                  <a:tcPr marT="42877" marB="428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Always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May become unstable</a:t>
                      </a:r>
                      <a:b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when implemented (3)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34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1" u="none" strike="noStrike" cap="none" normalizeH="0" baseline="0">
                          <a:ln>
                            <a:noFill/>
                          </a:ln>
                          <a:solidFill>
                            <a:srgbClr val="FF0101"/>
                          </a:solidFill>
                          <a:effectLst/>
                          <a:latin typeface="Times New Roman" pitchFamily="18" charset="0"/>
                        </a:rPr>
                        <a:t>Linear phase</a:t>
                      </a:r>
                    </a:p>
                  </a:txBody>
                  <a:tcPr marT="42877" marB="428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If impulse response is symmetric or anti-symmetric about midpoint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No, but phase may made approximately linear over passband (or other band)</a:t>
                      </a:r>
                    </a:p>
                  </a:txBody>
                  <a:tcPr marT="42877" marB="428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6893" name="Text Box 71"/>
          <p:cNvSpPr txBox="1">
            <a:spLocks noChangeArrowheads="1"/>
          </p:cNvSpPr>
          <p:nvPr/>
        </p:nvSpPr>
        <p:spPr bwMode="auto">
          <a:xfrm>
            <a:off x="1752600" y="5257801"/>
            <a:ext cx="8534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2000"/>
              <a:t>(1) For same piecewise constant magnitude specification</a:t>
            </a:r>
            <a:br>
              <a:rPr lang="en-US" altLang="en-US" sz="2000"/>
            </a:br>
            <a:r>
              <a:rPr lang="en-US" altLang="en-US" sz="2000"/>
              <a:t>(2) Algorithm to estimate minimum order for Parks-McClellan algorithm by</a:t>
            </a:r>
            <a:br>
              <a:rPr lang="en-US" altLang="en-US" sz="2000"/>
            </a:br>
            <a:r>
              <a:rPr lang="en-US" altLang="en-US" sz="2000"/>
              <a:t>      Kaiser may be off by 10%.  Search for minimum order is often needed.</a:t>
            </a:r>
            <a:br>
              <a:rPr lang="en-US" altLang="en-US" sz="2000"/>
            </a:br>
            <a:r>
              <a:rPr lang="en-US" altLang="en-US" sz="2000"/>
              <a:t>(3) Algorithms can tune design to implementation target to minimize risk</a:t>
            </a:r>
          </a:p>
        </p:txBody>
      </p:sp>
    </p:spTree>
    <p:extLst>
      <p:ext uri="{BB962C8B-B14F-4D97-AF65-F5344CB8AC3E}">
        <p14:creationId xmlns:p14="http://schemas.microsoft.com/office/powerpoint/2010/main" val="199177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IIR Magnitude Response</a:t>
            </a:r>
          </a:p>
        </p:txBody>
      </p:sp>
      <p:graphicFrame>
        <p:nvGraphicFramePr>
          <p:cNvPr id="6" name="Object 30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130763"/>
              </p:ext>
            </p:extLst>
          </p:nvPr>
        </p:nvGraphicFramePr>
        <p:xfrm>
          <a:off x="645478" y="1813560"/>
          <a:ext cx="257175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Equation" r:id="rId3" imgW="1562100" imgH="431800" progId="Equation.3">
                  <p:embed/>
                </p:oleObj>
              </mc:Choice>
              <mc:Fallback>
                <p:oleObj name="Equation" r:id="rId3" imgW="1562100" imgH="431800" progId="Equation.3">
                  <p:embed/>
                  <p:pic>
                    <p:nvPicPr>
                      <p:cNvPr id="20484" name="Object 30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478" y="1813560"/>
                        <a:ext cx="2571750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0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1363"/>
              </p:ext>
            </p:extLst>
          </p:nvPr>
        </p:nvGraphicFramePr>
        <p:xfrm>
          <a:off x="624840" y="2819400"/>
          <a:ext cx="336708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Equation" r:id="rId5" imgW="2044700" imgH="482600" progId="Equation.3">
                  <p:embed/>
                </p:oleObj>
              </mc:Choice>
              <mc:Fallback>
                <p:oleObj name="Equation" r:id="rId5" imgW="2044700" imgH="482600" progId="Equation.3">
                  <p:embed/>
                  <p:pic>
                    <p:nvPicPr>
                      <p:cNvPr id="20485" name="Object 3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" y="2819400"/>
                        <a:ext cx="3367088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0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2942796"/>
              </p:ext>
            </p:extLst>
          </p:nvPr>
        </p:nvGraphicFramePr>
        <p:xfrm>
          <a:off x="645478" y="3861753"/>
          <a:ext cx="3243262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7" imgW="1968500" imgH="533400" progId="Equation.3">
                  <p:embed/>
                </p:oleObj>
              </mc:Choice>
              <mc:Fallback>
                <p:oleObj name="Equation" r:id="rId7" imgW="1968500" imgH="533400" progId="Equation.3">
                  <p:embed/>
                  <p:pic>
                    <p:nvPicPr>
                      <p:cNvPr id="20486" name="Object 3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478" y="3861753"/>
                        <a:ext cx="3243262" cy="877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5784" y="5334596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i="1" dirty="0">
                <a:solidFill>
                  <a:srgbClr val="FF0000"/>
                </a:solidFill>
              </a:rPr>
              <a:t>|</a:t>
            </a:r>
            <a:r>
              <a:rPr lang="en-US" altLang="en-US" b="1" i="1" dirty="0" err="1">
                <a:solidFill>
                  <a:srgbClr val="FF0000"/>
                </a:solidFill>
              </a:rPr>
              <a:t>e</a:t>
            </a:r>
            <a:r>
              <a:rPr lang="en-US" altLang="en-US" b="1" i="1" baseline="30000" dirty="0" err="1">
                <a:solidFill>
                  <a:srgbClr val="FF0000"/>
                </a:solidFill>
              </a:rPr>
              <a:t>j</a:t>
            </a:r>
            <a:r>
              <a:rPr lang="en-US" altLang="en-US" b="1" i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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i="1" dirty="0">
                <a:solidFill>
                  <a:srgbClr val="FF0000"/>
                </a:solidFill>
              </a:rPr>
              <a:t>– p</a:t>
            </a:r>
            <a:r>
              <a:rPr lang="en-US" altLang="en-US" b="1" i="1" baseline="-25000" dirty="0">
                <a:solidFill>
                  <a:srgbClr val="FF0000"/>
                </a:solidFill>
              </a:rPr>
              <a:t>0</a:t>
            </a:r>
            <a:r>
              <a:rPr lang="en-US" altLang="en-US" b="1" i="1" dirty="0">
                <a:solidFill>
                  <a:srgbClr val="FF0000"/>
                </a:solidFill>
              </a:rPr>
              <a:t>| </a:t>
            </a:r>
            <a:r>
              <a:rPr lang="en-US" altLang="en-US" b="1" dirty="0">
                <a:solidFill>
                  <a:srgbClr val="FF0000"/>
                </a:solidFill>
              </a:rPr>
              <a:t>is distance from point</a:t>
            </a:r>
            <a:br>
              <a:rPr lang="en-US" altLang="en-US" b="1" dirty="0">
                <a:solidFill>
                  <a:srgbClr val="FF0000"/>
                </a:solidFill>
              </a:rPr>
            </a:br>
            <a:r>
              <a:rPr lang="en-US" altLang="en-US" b="1" dirty="0">
                <a:solidFill>
                  <a:srgbClr val="FF0000"/>
                </a:solidFill>
              </a:rPr>
              <a:t>on unit circle </a:t>
            </a:r>
            <a:r>
              <a:rPr lang="en-US" altLang="en-US" b="1" i="1" dirty="0" err="1">
                <a:solidFill>
                  <a:srgbClr val="FF0000"/>
                </a:solidFill>
              </a:rPr>
              <a:t>e</a:t>
            </a:r>
            <a:r>
              <a:rPr lang="en-US" altLang="en-US" b="1" i="1" baseline="30000" dirty="0" err="1">
                <a:solidFill>
                  <a:srgbClr val="FF0000"/>
                </a:solidFill>
              </a:rPr>
              <a:t>j</a:t>
            </a:r>
            <a:r>
              <a:rPr lang="en-US" altLang="en-US" b="1" i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</a:t>
            </a:r>
            <a:r>
              <a:rPr lang="en-US" altLang="en-US" b="1" dirty="0">
                <a:solidFill>
                  <a:srgbClr val="FF0000"/>
                </a:solidFill>
              </a:rPr>
              <a:t> and pole </a:t>
            </a:r>
            <a:r>
              <a:rPr lang="en-US" altLang="en-US" b="1" i="1" dirty="0">
                <a:solidFill>
                  <a:srgbClr val="FF0000"/>
                </a:solidFill>
              </a:rPr>
              <a:t>p</a:t>
            </a:r>
            <a:r>
              <a:rPr lang="en-US" altLang="en-US" b="1" baseline="-25000" dirty="0">
                <a:solidFill>
                  <a:srgbClr val="FF0000"/>
                </a:solidFill>
              </a:rPr>
              <a:t>0</a:t>
            </a:r>
            <a:endParaRPr lang="en-US" altLang="en-US" b="1" i="1" baseline="-25000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 rot="16200000">
            <a:off x="2121863" y="3304382"/>
            <a:ext cx="269854" cy="3263900"/>
          </a:xfrm>
          <a:prstGeom prst="leftBrac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7680960" y="1956753"/>
            <a:ext cx="2428875" cy="1905000"/>
            <a:chOff x="390" y="2256"/>
            <a:chExt cx="1530" cy="1200"/>
          </a:xfrm>
        </p:grpSpPr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912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"/>
            <p:cNvSpPr>
              <a:spLocks noChangeShapeType="1"/>
            </p:cNvSpPr>
            <p:nvPr/>
          </p:nvSpPr>
          <p:spPr bwMode="auto">
            <a:xfrm rot="-5400000">
              <a:off x="936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1440" y="2841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Re(</a:t>
              </a:r>
              <a:r>
                <a:rPr lang="en-US" altLang="en-US" sz="1800" i="1"/>
                <a:t>z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720" y="2256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Im(</a:t>
              </a:r>
              <a:r>
                <a:rPr lang="en-US" altLang="en-US" sz="1800" i="1"/>
                <a:t>z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552" y="2592"/>
              <a:ext cx="720" cy="72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1032" y="2778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X</a:t>
              </a: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390" y="278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O</a:t>
              </a: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390" y="2910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O</a:t>
              </a: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1032" y="2916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249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 Zero Plot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601" y="2730281"/>
            <a:ext cx="2951065" cy="19535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690987"/>
            <a:ext cx="5446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the frequency selectivity of this filter? </a:t>
            </a:r>
          </a:p>
        </p:txBody>
      </p:sp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8456295" y="2451143"/>
            <a:ext cx="2362200" cy="2019300"/>
            <a:chOff x="2112" y="2256"/>
            <a:chExt cx="1488" cy="1272"/>
          </a:xfrm>
        </p:grpSpPr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2592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rot="-5400000">
              <a:off x="2616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3120" y="2841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Re(</a:t>
              </a:r>
              <a:r>
                <a:rPr lang="en-US" altLang="en-US" sz="1800" i="1"/>
                <a:t>z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2400" y="2256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800"/>
                <a:t>Im(</a:t>
              </a:r>
              <a:r>
                <a:rPr lang="en-US" altLang="en-US" sz="1800" i="1"/>
                <a:t>z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2232" y="2592"/>
              <a:ext cx="720" cy="72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2658" y="2572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O</a:t>
              </a: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2640" y="3126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O</a:t>
              </a:r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2568" y="303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X</a:t>
              </a: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2580" y="2664"/>
              <a:ext cx="33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X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2592" y="2952"/>
              <a:ext cx="43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 flipV="1">
              <a:off x="2580" y="2448"/>
              <a:ext cx="444" cy="5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063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700</Words>
  <Application>Microsoft Macintosh PowerPoint</Application>
  <PresentationFormat>Custom</PresentationFormat>
  <Paragraphs>154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Amplitude Modulation</vt:lpstr>
      <vt:lpstr>Bandwidth Efficiency</vt:lpstr>
      <vt:lpstr>Signals &amp; Systems</vt:lpstr>
      <vt:lpstr>FIR</vt:lpstr>
      <vt:lpstr>IIR</vt:lpstr>
      <vt:lpstr>IIR</vt:lpstr>
      <vt:lpstr>Conclusion</vt:lpstr>
      <vt:lpstr>IIR Magnitude Response</vt:lpstr>
      <vt:lpstr>Pole Zero Plot</vt:lpstr>
      <vt:lpstr>Exercise</vt:lpstr>
      <vt:lpstr>IIR – FIR </vt:lpstr>
      <vt:lpstr>Modulation Demodulation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Brian Evans</cp:lastModifiedBy>
  <cp:revision>21</cp:revision>
  <dcterms:created xsi:type="dcterms:W3CDTF">2017-03-04T23:17:53Z</dcterms:created>
  <dcterms:modified xsi:type="dcterms:W3CDTF">2017-10-18T06:11:41Z</dcterms:modified>
</cp:coreProperties>
</file>