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5" r:id="rId3"/>
    <p:sldId id="282" r:id="rId4"/>
    <p:sldId id="281" r:id="rId5"/>
    <p:sldId id="263" r:id="rId6"/>
    <p:sldId id="264" r:id="rId7"/>
    <p:sldId id="296" r:id="rId8"/>
    <p:sldId id="265" r:id="rId9"/>
    <p:sldId id="283" r:id="rId10"/>
    <p:sldId id="266" r:id="rId11"/>
    <p:sldId id="274" r:id="rId12"/>
    <p:sldId id="273" r:id="rId13"/>
    <p:sldId id="269" r:id="rId14"/>
    <p:sldId id="277" r:id="rId15"/>
  </p:sldIdLst>
  <p:sldSz cx="9144000" cy="6858000" type="screen4x3"/>
  <p:notesSz cx="7023100" cy="92837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CC00CC"/>
    <a:srgbClr val="6600FF"/>
    <a:srgbClr val="FF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22"/>
    <p:restoredTop sz="94605" autoAdjust="0"/>
  </p:normalViewPr>
  <p:slideViewPr>
    <p:cSldViewPr>
      <p:cViewPr varScale="1">
        <p:scale>
          <a:sx n="107" d="100"/>
          <a:sy n="107" d="100"/>
        </p:scale>
        <p:origin x="134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0813" y="0"/>
            <a:ext cx="3046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r>
              <a:rPr lang="en-US"/>
              <a:t>Lecture 5 Interpolation &amp; Pulse Shaping</a:t>
            </a:r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0813" y="8842375"/>
            <a:ext cx="3046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218F0710-5CE3-4AAE-B3E5-A7D3CE2D4D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95327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0813" y="0"/>
            <a:ext cx="3046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5225" y="685800"/>
            <a:ext cx="4675188" cy="3506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21188"/>
            <a:ext cx="5181600" cy="419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375"/>
            <a:ext cx="304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r>
              <a:rPr lang="en-US"/>
              <a:t>Lecture 5 Interpolation &amp; Pulse Shaping</a:t>
            </a:r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0813" y="8842375"/>
            <a:ext cx="3046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E27E4AC4-69F3-4123-AD52-AAAE25040E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17393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xmin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= 0;</a:t>
            </a: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xmax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= 3;</a:t>
            </a: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xoffset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= 0.1;</a:t>
            </a: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yoffset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= 0.3;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%%% Samples</a:t>
            </a: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xsamples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=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xmin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: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xmax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;</a:t>
            </a: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ysamples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=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xsamples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.^ 2;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figure;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hold on;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stem(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xsamples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ysamples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'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LineWidth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', 2);</a:t>
            </a: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xlim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( [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xmin-xoffset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 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xmax+xoffset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] );</a:t>
            </a: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ymax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= max(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ysamples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);</a:t>
            </a: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ylim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( [-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yoffset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ymax+yoffset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] );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pause;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%%% Interpolation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N = 1000;</a:t>
            </a: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xstep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= 1/N;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x = [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xmin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: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xstep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: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xmax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];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yzoh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= floor(x) .^ 2;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plot(x,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yzoh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'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LineWidth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', 2);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pause;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y1 = x;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y2 = 3*x - 2;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y3 = 5*x - 6;</a:t>
            </a: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ylinear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= [ y1(1:N) y2(N+1:2*N) y3(2*N+1:3*N+1) ];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plot(x,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ylinear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'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LineWidth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', 2);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pause;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yspline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= x .^ 2;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plot(x,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yspline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'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LineWidth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', 2);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hold off;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7E4AC4-69F3-4123-AD52-AAAE25040E9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E1537-1DDC-0A44-A179-EFCA9630B08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5 Interpolation &amp; Pulse Shaping</a:t>
            </a:r>
          </a:p>
        </p:txBody>
      </p:sp>
    </p:spTree>
    <p:extLst>
      <p:ext uri="{BB962C8B-B14F-4D97-AF65-F5344CB8AC3E}">
        <p14:creationId xmlns:p14="http://schemas.microsoft.com/office/powerpoint/2010/main" val="301569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7E4AC4-69F3-4123-AD52-AAAE25040E9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D85B6-96F2-AF4D-B622-0E9E156292A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5 Interpolation &amp; Pulse Shaping</a:t>
            </a:r>
          </a:p>
        </p:txBody>
      </p:sp>
    </p:spTree>
    <p:extLst>
      <p:ext uri="{BB962C8B-B14F-4D97-AF65-F5344CB8AC3E}">
        <p14:creationId xmlns:p14="http://schemas.microsoft.com/office/powerpoint/2010/main" val="836141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7E4AC4-69F3-4123-AD52-AAAE25040E9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A7125-0F09-CF4A-8297-4B490211158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5 Interpolation &amp; Pulse Shaping</a:t>
            </a:r>
          </a:p>
        </p:txBody>
      </p:sp>
    </p:spTree>
    <p:extLst>
      <p:ext uri="{BB962C8B-B14F-4D97-AF65-F5344CB8AC3E}">
        <p14:creationId xmlns:p14="http://schemas.microsoft.com/office/powerpoint/2010/main" val="3610668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458788" y="3429000"/>
            <a:ext cx="82264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US" sz="2800" b="1">
                <a:solidFill>
                  <a:srgbClr val="CC00CC"/>
                </a:solidFill>
              </a:rPr>
              <a:t>Prof. Brian L. Evans</a:t>
            </a:r>
          </a:p>
          <a:p>
            <a:pPr>
              <a:spcBef>
                <a:spcPct val="20000"/>
              </a:spcBef>
              <a:defRPr/>
            </a:pPr>
            <a:r>
              <a:rPr lang="en-US" sz="2800" b="1">
                <a:solidFill>
                  <a:srgbClr val="CC00CC"/>
                </a:solidFill>
              </a:rPr>
              <a:t>Dept. of Electrical and Computer Engineering</a:t>
            </a:r>
          </a:p>
          <a:p>
            <a:pPr>
              <a:spcBef>
                <a:spcPct val="20000"/>
              </a:spcBef>
              <a:defRPr/>
            </a:pPr>
            <a:r>
              <a:rPr lang="en-US" sz="2800" b="1">
                <a:solidFill>
                  <a:srgbClr val="CC00CC"/>
                </a:solidFill>
              </a:rPr>
              <a:t>The University of Texas at Austin</a:t>
            </a:r>
          </a:p>
        </p:txBody>
      </p:sp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381000" y="685800"/>
            <a:ext cx="838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i="1" dirty="0"/>
              <a:t>ECE 445S Real-Time Digital Signal Processing Lab    Spring 2025</a:t>
            </a:r>
            <a:endParaRPr lang="en-US" dirty="0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58788" y="1905000"/>
            <a:ext cx="8226425" cy="685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5DD50409-DBDB-4EC9-B320-3BCA2C0180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Text Box 20"/>
          <p:cNvSpPr txBox="1">
            <a:spLocks noChangeArrowheads="1"/>
          </p:cNvSpPr>
          <p:nvPr userDrawn="1"/>
        </p:nvSpPr>
        <p:spPr bwMode="auto">
          <a:xfrm>
            <a:off x="0" y="5927725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2000" i="1" dirty="0">
                <a:solidFill>
                  <a:srgbClr val="CC00CC"/>
                </a:solidFill>
              </a:rPr>
              <a:t>Lecture 7                     http://www.ece.utexas.edu/~bevans/courses/realtime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7 - </a:t>
            </a:r>
            <a:fld id="{66A994B4-12D1-4CB0-819F-91D3837159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04800"/>
            <a:ext cx="207645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7695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7 - </a:t>
            </a:r>
            <a:fld id="{62C1CA5A-1BDA-4AB7-9029-13BABA520A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7 - </a:t>
            </a:r>
            <a:fld id="{AB504EE9-EB61-4FE0-AB49-289DBD4DA9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7 - </a:t>
            </a:r>
            <a:fld id="{7D1275DA-24A4-4D03-A936-D8EC73CD43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7 - </a:t>
            </a:r>
            <a:fld id="{02F80290-2CE0-49A0-81CA-D02A5434B4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7 - </a:t>
            </a:r>
            <a:fld id="{D3B6E5D7-8A53-4D38-90CA-175B4A2CE0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7 - </a:t>
            </a:r>
            <a:fld id="{2710556F-08A1-4B0A-9BF9-29D009FDC9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7 - </a:t>
            </a:r>
            <a:fld id="{29568B82-7099-417D-99C0-92B530F086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7 - </a:t>
            </a:r>
            <a:fld id="{8503BC3F-421D-49EC-A85D-59BD77836A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7 - </a:t>
            </a:r>
            <a:fld id="{8316BFAD-74E3-4364-8DA3-ADBD473230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305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r>
              <a:rPr lang="en-US"/>
              <a:t>7 - </a:t>
            </a:r>
            <a:fld id="{066FF6D3-CC9D-45E3-80F4-02E5687E4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CC00C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66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spfirst.gatech.edu/chapters/04samplin/demos/recon/index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7.wmf"/><Relationship Id="rId7" Type="http://schemas.openxmlformats.org/officeDocument/2006/relationships/image" Target="../media/image39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38.wmf"/><Relationship Id="rId4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7" Type="http://schemas.openxmlformats.org/officeDocument/2006/relationships/image" Target="../media/image2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1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5.wmf"/><Relationship Id="rId7" Type="http://schemas.openxmlformats.org/officeDocument/2006/relationships/image" Target="../media/image7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hyperlink" Target="https://en.wikipedia.org/wiki/Gaussian_elimina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Interpolation and Pulse Shaping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37273" cy="1143000"/>
          </a:xfrm>
        </p:spPr>
        <p:txBody>
          <a:bodyPr/>
          <a:lstStyle/>
          <a:p>
            <a:r>
              <a:rPr lang="en-US" dirty="0"/>
              <a:t>Pulse Shapes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3579162" cy="4984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Zero-order hold</a:t>
            </a:r>
            <a:br>
              <a:rPr lang="en-US" dirty="0"/>
            </a:b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89B0207-DB39-2F48-828F-4C00B3E8C25C}"/>
              </a:ext>
            </a:extLst>
          </p:cNvPr>
          <p:cNvGrpSpPr/>
          <p:nvPr/>
        </p:nvGrpSpPr>
        <p:grpSpPr>
          <a:xfrm>
            <a:off x="830299" y="1804442"/>
            <a:ext cx="2354861" cy="1282700"/>
            <a:chOff x="1074139" y="1804442"/>
            <a:chExt cx="2354861" cy="1282700"/>
          </a:xfrm>
        </p:grpSpPr>
        <p:sp>
          <p:nvSpPr>
            <p:cNvPr id="4104" name="Line 8"/>
            <p:cNvSpPr>
              <a:spLocks noChangeShapeType="1"/>
            </p:cNvSpPr>
            <p:nvPr/>
          </p:nvSpPr>
          <p:spPr bwMode="auto">
            <a:xfrm>
              <a:off x="2217139" y="2140992"/>
              <a:ext cx="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5" name="Line 9"/>
            <p:cNvSpPr>
              <a:spLocks noChangeShapeType="1"/>
            </p:cNvSpPr>
            <p:nvPr/>
          </p:nvSpPr>
          <p:spPr bwMode="auto">
            <a:xfrm>
              <a:off x="1074139" y="2750592"/>
              <a:ext cx="2286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6" name="Line 10"/>
            <p:cNvSpPr>
              <a:spLocks noChangeShapeType="1"/>
            </p:cNvSpPr>
            <p:nvPr/>
          </p:nvSpPr>
          <p:spPr bwMode="auto">
            <a:xfrm>
              <a:off x="1981200" y="2293392"/>
              <a:ext cx="457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>
              <a:off x="1981200" y="2293392"/>
              <a:ext cx="0" cy="457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8" name="Line 12"/>
            <p:cNvSpPr>
              <a:spLocks noChangeShapeType="1"/>
            </p:cNvSpPr>
            <p:nvPr/>
          </p:nvSpPr>
          <p:spPr bwMode="auto">
            <a:xfrm>
              <a:off x="1371600" y="2750592"/>
              <a:ext cx="609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9" name="Line 13"/>
            <p:cNvSpPr>
              <a:spLocks noChangeShapeType="1"/>
            </p:cNvSpPr>
            <p:nvPr/>
          </p:nvSpPr>
          <p:spPr bwMode="auto">
            <a:xfrm>
              <a:off x="2438400" y="2750592"/>
              <a:ext cx="609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0" name="Line 14"/>
            <p:cNvSpPr>
              <a:spLocks noChangeShapeType="1"/>
            </p:cNvSpPr>
            <p:nvPr/>
          </p:nvSpPr>
          <p:spPr bwMode="auto">
            <a:xfrm>
              <a:off x="2438400" y="2293392"/>
              <a:ext cx="0" cy="457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1" name="Text Box 15"/>
            <p:cNvSpPr txBox="1">
              <a:spLocks noChangeArrowheads="1"/>
            </p:cNvSpPr>
            <p:nvPr/>
          </p:nvSpPr>
          <p:spPr bwMode="auto">
            <a:xfrm>
              <a:off x="3124200" y="2750592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 dirty="0"/>
                <a:t>t</a:t>
              </a:r>
            </a:p>
          </p:txBody>
        </p:sp>
        <p:sp>
          <p:nvSpPr>
            <p:cNvPr id="4112" name="Text Box 16"/>
            <p:cNvSpPr txBox="1">
              <a:spLocks noChangeArrowheads="1"/>
            </p:cNvSpPr>
            <p:nvPr/>
          </p:nvSpPr>
          <p:spPr bwMode="auto">
            <a:xfrm>
              <a:off x="2377440" y="2064792"/>
              <a:ext cx="4572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/>
                <a:t>1</a:t>
              </a:r>
            </a:p>
          </p:txBody>
        </p:sp>
        <p:sp>
          <p:nvSpPr>
            <p:cNvPr id="4113" name="Text Box 17"/>
            <p:cNvSpPr txBox="1">
              <a:spLocks noChangeArrowheads="1"/>
            </p:cNvSpPr>
            <p:nvPr/>
          </p:nvSpPr>
          <p:spPr bwMode="auto">
            <a:xfrm>
              <a:off x="1683739" y="1804442"/>
              <a:ext cx="1066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 dirty="0"/>
                <a:t>p</a:t>
              </a:r>
              <a:r>
                <a:rPr lang="en-US" sz="1600" i="1" baseline="-25000" dirty="0"/>
                <a:t>1</a:t>
              </a:r>
              <a:r>
                <a:rPr lang="en-US" sz="1600" dirty="0"/>
                <a:t>(</a:t>
              </a:r>
              <a:r>
                <a:rPr lang="en-US" sz="1600" i="1" dirty="0"/>
                <a:t>t</a:t>
              </a:r>
              <a:r>
                <a:rPr lang="en-US" sz="1600" dirty="0"/>
                <a:t>)</a:t>
              </a:r>
            </a:p>
          </p:txBody>
        </p:sp>
        <p:sp>
          <p:nvSpPr>
            <p:cNvPr id="4114" name="Text Box 18"/>
            <p:cNvSpPr txBox="1">
              <a:spLocks noChangeArrowheads="1"/>
            </p:cNvSpPr>
            <p:nvPr/>
          </p:nvSpPr>
          <p:spPr bwMode="auto">
            <a:xfrm>
              <a:off x="1600200" y="2750592"/>
              <a:ext cx="7620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/>
                <a:t>-½</a:t>
              </a:r>
              <a:r>
                <a:rPr lang="en-US" sz="1600" i="1" dirty="0"/>
                <a:t>T</a:t>
              </a:r>
              <a:r>
                <a:rPr lang="en-US" sz="1600" i="1" baseline="-25000" dirty="0"/>
                <a:t>s</a:t>
              </a:r>
            </a:p>
          </p:txBody>
        </p:sp>
        <p:sp>
          <p:nvSpPr>
            <p:cNvPr id="4115" name="Text Box 19"/>
            <p:cNvSpPr txBox="1">
              <a:spLocks noChangeArrowheads="1"/>
            </p:cNvSpPr>
            <p:nvPr/>
          </p:nvSpPr>
          <p:spPr bwMode="auto">
            <a:xfrm>
              <a:off x="2133600" y="2750592"/>
              <a:ext cx="6096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/>
                <a:t>½</a:t>
              </a:r>
              <a:r>
                <a:rPr lang="en-US" sz="1600" i="1" dirty="0"/>
                <a:t>T</a:t>
              </a:r>
              <a:r>
                <a:rPr lang="en-US" sz="1600" i="1" baseline="-25000" dirty="0"/>
                <a:t>s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2302011-76AF-A741-BB64-E040334C3FDF}"/>
              </a:ext>
            </a:extLst>
          </p:cNvPr>
          <p:cNvGrpSpPr/>
          <p:nvPr/>
        </p:nvGrpSpPr>
        <p:grpSpPr>
          <a:xfrm>
            <a:off x="3733800" y="1590344"/>
            <a:ext cx="2498879" cy="1569327"/>
            <a:chOff x="76200" y="5136273"/>
            <a:chExt cx="2498879" cy="1569327"/>
          </a:xfrm>
        </p:grpSpPr>
        <p:pic>
          <p:nvPicPr>
            <p:cNvPr id="26" name="Picture 25" descr="Chart, line chart&#10;&#10;Description automatically generated">
              <a:extLst>
                <a:ext uri="{FF2B5EF4-FFF2-40B4-BE49-F238E27FC236}">
                  <a16:creationId xmlns:a16="http://schemas.microsoft.com/office/drawing/2014/main" id="{1C8E057C-FDC3-BB40-AA5A-7E42614296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91" t="16116" r="13817" b="22372"/>
            <a:stretch/>
          </p:blipFill>
          <p:spPr>
            <a:xfrm>
              <a:off x="212879" y="5336393"/>
              <a:ext cx="2143049" cy="988207"/>
            </a:xfrm>
            <a:prstGeom prst="rect">
              <a:avLst/>
            </a:prstGeom>
          </p:spPr>
        </p:pic>
        <p:sp>
          <p:nvSpPr>
            <p:cNvPr id="27" name="Line 7">
              <a:extLst>
                <a:ext uri="{FF2B5EF4-FFF2-40B4-BE49-F238E27FC236}">
                  <a16:creationId xmlns:a16="http://schemas.microsoft.com/office/drawing/2014/main" id="{3580F726-E27D-B446-AE99-7621D3D2F9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5113" y="6324600"/>
              <a:ext cx="23714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8">
              <a:extLst>
                <a:ext uri="{FF2B5EF4-FFF2-40B4-BE49-F238E27FC236}">
                  <a16:creationId xmlns:a16="http://schemas.microsoft.com/office/drawing/2014/main" id="{8651AFC0-B1B3-E742-9AA2-A60D063E97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88017" y="5164499"/>
              <a:ext cx="0" cy="11569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Text Box 9">
              <a:extLst>
                <a:ext uri="{FF2B5EF4-FFF2-40B4-BE49-F238E27FC236}">
                  <a16:creationId xmlns:a16="http://schemas.microsoft.com/office/drawing/2014/main" id="{CE047DC8-85FE-5349-AD97-146E3776C7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1640" y="6393226"/>
              <a:ext cx="259498" cy="266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/>
                <a:t>0</a:t>
              </a:r>
              <a:endParaRPr lang="en-US" dirty="0"/>
            </a:p>
          </p:txBody>
        </p:sp>
        <p:sp>
          <p:nvSpPr>
            <p:cNvPr id="30" name="Text Box 10">
              <a:extLst>
                <a:ext uri="{FF2B5EF4-FFF2-40B4-BE49-F238E27FC236}">
                  <a16:creationId xmlns:a16="http://schemas.microsoft.com/office/drawing/2014/main" id="{49C007EB-5D7B-5649-B3C1-567D67C776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75432" y="5245581"/>
              <a:ext cx="361447" cy="305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i="1" dirty="0"/>
                <a:t>T</a:t>
              </a:r>
              <a:r>
                <a:rPr lang="en-US" sz="1400" i="1" baseline="-25000" dirty="0"/>
                <a:t>s</a:t>
              </a:r>
              <a:endParaRPr lang="en-US" i="1" baseline="-25000" dirty="0"/>
            </a:p>
          </p:txBody>
        </p:sp>
        <p:sp>
          <p:nvSpPr>
            <p:cNvPr id="31" name="Text Box 11">
              <a:extLst>
                <a:ext uri="{FF2B5EF4-FFF2-40B4-BE49-F238E27FC236}">
                  <a16:creationId xmlns:a16="http://schemas.microsoft.com/office/drawing/2014/main" id="{5EF64899-556B-3441-88DD-CF0C52310E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15581" y="5949987"/>
              <a:ext cx="259498" cy="266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i="1" dirty="0"/>
                <a:t>f</a:t>
              </a:r>
              <a:endParaRPr lang="en-US" i="1" dirty="0"/>
            </a:p>
          </p:txBody>
        </p:sp>
        <p:sp>
          <p:nvSpPr>
            <p:cNvPr id="32" name="Text Box 12">
              <a:extLst>
                <a:ext uri="{FF2B5EF4-FFF2-40B4-BE49-F238E27FC236}">
                  <a16:creationId xmlns:a16="http://schemas.microsoft.com/office/drawing/2014/main" id="{305B3554-352C-4345-AD3C-4B69197038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679" y="5136273"/>
              <a:ext cx="70762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 i="1" dirty="0"/>
                <a:t>|P</a:t>
              </a:r>
              <a:r>
                <a:rPr lang="en-US" sz="1600" i="1" baseline="-25000" dirty="0"/>
                <a:t>1</a:t>
              </a:r>
              <a:r>
                <a:rPr lang="en-US" sz="1600" i="1" dirty="0"/>
                <a:t>(f</a:t>
              </a:r>
              <a:r>
                <a:rPr lang="en-US" sz="1600" dirty="0"/>
                <a:t>)|</a:t>
              </a:r>
            </a:p>
          </p:txBody>
        </p:sp>
        <p:sp>
          <p:nvSpPr>
            <p:cNvPr id="33" name="Text Box 13">
              <a:extLst>
                <a:ext uri="{FF2B5EF4-FFF2-40B4-BE49-F238E27FC236}">
                  <a16:creationId xmlns:a16="http://schemas.microsoft.com/office/drawing/2014/main" id="{87C0A9FD-5063-1E49-BDA8-C8EC0A1037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0315" y="6393226"/>
              <a:ext cx="32955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 dirty="0">
                  <a:latin typeface="+mj-lt"/>
                </a:rPr>
                <a:t>f</a:t>
              </a:r>
              <a:r>
                <a:rPr lang="en-US" sz="1400" i="1" baseline="-25000" dirty="0">
                  <a:latin typeface="+mj-lt"/>
                </a:rPr>
                <a:t>s</a:t>
              </a:r>
              <a:endParaRPr lang="en-US" i="1" baseline="-25000" dirty="0">
                <a:latin typeface="+mj-lt"/>
              </a:endParaRPr>
            </a:p>
          </p:txBody>
        </p:sp>
        <p:sp>
          <p:nvSpPr>
            <p:cNvPr id="34" name="Text Box 15">
              <a:extLst>
                <a:ext uri="{FF2B5EF4-FFF2-40B4-BE49-F238E27FC236}">
                  <a16:creationId xmlns:a16="http://schemas.microsoft.com/office/drawing/2014/main" id="{680B86FB-4FE1-4748-8258-663D12B784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3089" y="6393225"/>
              <a:ext cx="397649" cy="305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latin typeface="+mj-lt"/>
                </a:rPr>
                <a:t>2</a:t>
              </a:r>
              <a:r>
                <a:rPr lang="en-US" sz="1400" i="1" dirty="0">
                  <a:latin typeface="+mj-lt"/>
                </a:rPr>
                <a:t>f</a:t>
              </a:r>
              <a:r>
                <a:rPr lang="en-US" sz="1400" i="1" baseline="-25000" dirty="0">
                  <a:latin typeface="+mj-lt"/>
                </a:rPr>
                <a:t>s</a:t>
              </a:r>
            </a:p>
          </p:txBody>
        </p:sp>
        <p:sp>
          <p:nvSpPr>
            <p:cNvPr id="35" name="Text Box 17">
              <a:extLst>
                <a:ext uri="{FF2B5EF4-FFF2-40B4-BE49-F238E27FC236}">
                  <a16:creationId xmlns:a16="http://schemas.microsoft.com/office/drawing/2014/main" id="{FDFC8068-D414-374B-BDCF-3F7206B4FE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965" y="6396357"/>
              <a:ext cx="51662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latin typeface="Symbol" pitchFamily="18" charset="2"/>
                </a:rPr>
                <a:t>-2</a:t>
              </a:r>
              <a:r>
                <a:rPr lang="en-US" sz="1400" i="1" dirty="0"/>
                <a:t>f</a:t>
              </a:r>
              <a:r>
                <a:rPr lang="en-US" sz="1400" i="1" baseline="-25000" dirty="0"/>
                <a:t>s</a:t>
              </a:r>
              <a:endParaRPr lang="en-US" sz="1400" i="1" dirty="0">
                <a:latin typeface="Symbol" pitchFamily="18" charset="2"/>
              </a:endParaRPr>
            </a:p>
          </p:txBody>
        </p:sp>
        <p:sp>
          <p:nvSpPr>
            <p:cNvPr id="36" name="Text Box 18">
              <a:extLst>
                <a:ext uri="{FF2B5EF4-FFF2-40B4-BE49-F238E27FC236}">
                  <a16:creationId xmlns:a16="http://schemas.microsoft.com/office/drawing/2014/main" id="{D8980F54-2C2D-6F49-B087-E0376280E5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200" y="6393224"/>
              <a:ext cx="51662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latin typeface="Symbol" pitchFamily="18" charset="2"/>
                </a:rPr>
                <a:t>-3</a:t>
              </a:r>
              <a:r>
                <a:rPr lang="en-US" sz="1400" i="1" dirty="0"/>
                <a:t>f</a:t>
              </a:r>
              <a:r>
                <a:rPr lang="en-US" sz="1400" i="1" baseline="-25000" dirty="0"/>
                <a:t>s</a:t>
              </a:r>
              <a:endParaRPr lang="en-US" sz="1400" i="1" dirty="0">
                <a:latin typeface="Symbol" pitchFamily="18" charset="2"/>
              </a:endParaRPr>
            </a:p>
          </p:txBody>
        </p:sp>
        <p:sp>
          <p:nvSpPr>
            <p:cNvPr id="37" name="Line 20">
              <a:extLst>
                <a:ext uri="{FF2B5EF4-FFF2-40B4-BE49-F238E27FC236}">
                  <a16:creationId xmlns:a16="http://schemas.microsoft.com/office/drawing/2014/main" id="{BFBCB74E-687E-6940-9888-E7D677BB4B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1955" y="6267783"/>
              <a:ext cx="0" cy="1330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21">
              <a:extLst>
                <a:ext uri="{FF2B5EF4-FFF2-40B4-BE49-F238E27FC236}">
                  <a16:creationId xmlns:a16="http://schemas.microsoft.com/office/drawing/2014/main" id="{67BBB7E9-548B-CC44-BB04-3888481B7F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8177" y="6266397"/>
              <a:ext cx="0" cy="1330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22">
              <a:extLst>
                <a:ext uri="{FF2B5EF4-FFF2-40B4-BE49-F238E27FC236}">
                  <a16:creationId xmlns:a16="http://schemas.microsoft.com/office/drawing/2014/main" id="{42D1974B-522A-BA4F-95AE-0ABCADA9D6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9279" y="6267783"/>
              <a:ext cx="0" cy="1330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23">
              <a:extLst>
                <a:ext uri="{FF2B5EF4-FFF2-40B4-BE49-F238E27FC236}">
                  <a16:creationId xmlns:a16="http://schemas.microsoft.com/office/drawing/2014/main" id="{C6F653D8-C485-034F-81EB-C5234E8FAF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7857" y="6267783"/>
              <a:ext cx="0" cy="1330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24">
              <a:extLst>
                <a:ext uri="{FF2B5EF4-FFF2-40B4-BE49-F238E27FC236}">
                  <a16:creationId xmlns:a16="http://schemas.microsoft.com/office/drawing/2014/main" id="{91A36B4D-2010-4E49-B1BC-174E521EA8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94079" y="6266397"/>
              <a:ext cx="0" cy="1330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Text Box 15">
              <a:extLst>
                <a:ext uri="{FF2B5EF4-FFF2-40B4-BE49-F238E27FC236}">
                  <a16:creationId xmlns:a16="http://schemas.microsoft.com/office/drawing/2014/main" id="{83D786B5-7A76-0649-BB78-631110D7A0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6397" y="6400154"/>
              <a:ext cx="452391" cy="305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latin typeface="+mj-lt"/>
                </a:rPr>
                <a:t>3</a:t>
              </a:r>
              <a:r>
                <a:rPr lang="en-US" sz="1400" i="1" dirty="0">
                  <a:latin typeface="+mj-lt"/>
                </a:rPr>
                <a:t>f</a:t>
              </a:r>
              <a:r>
                <a:rPr lang="en-US" sz="1400" i="1" baseline="-25000" dirty="0">
                  <a:latin typeface="+mj-lt"/>
                </a:rPr>
                <a:t>s</a:t>
              </a:r>
            </a:p>
          </p:txBody>
        </p:sp>
        <p:sp>
          <p:nvSpPr>
            <p:cNvPr id="43" name="Text Box 13">
              <a:extLst>
                <a:ext uri="{FF2B5EF4-FFF2-40B4-BE49-F238E27FC236}">
                  <a16:creationId xmlns:a16="http://schemas.microsoft.com/office/drawing/2014/main" id="{7B60F166-2A70-1C41-AFB4-28052D3808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009" y="6386900"/>
              <a:ext cx="372892" cy="305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 dirty="0">
                  <a:latin typeface="+mj-lt"/>
                </a:rPr>
                <a:t>-f</a:t>
              </a:r>
              <a:r>
                <a:rPr lang="en-US" sz="1400" i="1" baseline="-25000" dirty="0">
                  <a:latin typeface="+mj-lt"/>
                </a:rPr>
                <a:t>s</a:t>
              </a:r>
              <a:endParaRPr lang="en-US" i="1" baseline="-25000" dirty="0">
                <a:latin typeface="+mj-lt"/>
              </a:endParaRPr>
            </a:p>
          </p:txBody>
        </p:sp>
        <p:sp>
          <p:nvSpPr>
            <p:cNvPr id="44" name="Line 21">
              <a:extLst>
                <a:ext uri="{FF2B5EF4-FFF2-40B4-BE49-F238E27FC236}">
                  <a16:creationId xmlns:a16="http://schemas.microsoft.com/office/drawing/2014/main" id="{9965F414-9E94-5246-955B-A64162FDAE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5800" y="6266396"/>
              <a:ext cx="0" cy="1330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6" name="Rectangle 3">
            <a:extLst>
              <a:ext uri="{FF2B5EF4-FFF2-40B4-BE49-F238E27FC236}">
                <a16:creationId xmlns:a16="http://schemas.microsoft.com/office/drawing/2014/main" id="{6A6E432F-A69A-EA4A-AFA5-B0CFD64D5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678" y="3203360"/>
            <a:ext cx="3682402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kern="0" dirty="0"/>
              <a:t>Linear interpolation</a:t>
            </a:r>
            <a:br>
              <a:rPr lang="en-US" kern="0" dirty="0"/>
            </a:br>
            <a:endParaRPr lang="en-US" kern="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BC30D8D-3791-D149-93B1-2C4E0616A028}"/>
              </a:ext>
            </a:extLst>
          </p:cNvPr>
          <p:cNvGrpSpPr/>
          <p:nvPr/>
        </p:nvGrpSpPr>
        <p:grpSpPr>
          <a:xfrm>
            <a:off x="830299" y="3556090"/>
            <a:ext cx="2431061" cy="1282700"/>
            <a:chOff x="1074139" y="3556090"/>
            <a:chExt cx="2431061" cy="1282700"/>
          </a:xfrm>
        </p:grpSpPr>
        <p:sp>
          <p:nvSpPr>
            <p:cNvPr id="54" name="Line 7">
              <a:extLst>
                <a:ext uri="{FF2B5EF4-FFF2-40B4-BE49-F238E27FC236}">
                  <a16:creationId xmlns:a16="http://schemas.microsoft.com/office/drawing/2014/main" id="{529C8BCC-9687-D442-A4EF-9E8B47EB3D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7133" y="3892639"/>
              <a:ext cx="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8">
              <a:extLst>
                <a:ext uri="{FF2B5EF4-FFF2-40B4-BE49-F238E27FC236}">
                  <a16:creationId xmlns:a16="http://schemas.microsoft.com/office/drawing/2014/main" id="{CF67EBF7-38F4-6D49-9E62-DE2021C539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4139" y="4502240"/>
              <a:ext cx="2286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10">
              <a:extLst>
                <a:ext uri="{FF2B5EF4-FFF2-40B4-BE49-F238E27FC236}">
                  <a16:creationId xmlns:a16="http://schemas.microsoft.com/office/drawing/2014/main" id="{E6542410-5028-D84F-BFEC-4EA87196DD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77288" y="4007245"/>
              <a:ext cx="439845" cy="4949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11">
              <a:extLst>
                <a:ext uri="{FF2B5EF4-FFF2-40B4-BE49-F238E27FC236}">
                  <a16:creationId xmlns:a16="http://schemas.microsoft.com/office/drawing/2014/main" id="{A3AC7CDE-2CF5-6343-9775-DDE62A251A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71600" y="4502240"/>
              <a:ext cx="40568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12">
              <a:extLst>
                <a:ext uri="{FF2B5EF4-FFF2-40B4-BE49-F238E27FC236}">
                  <a16:creationId xmlns:a16="http://schemas.microsoft.com/office/drawing/2014/main" id="{342B4B98-B787-3C45-B6CA-045754A105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79192" y="4502240"/>
              <a:ext cx="36880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Line 13">
              <a:extLst>
                <a:ext uri="{FF2B5EF4-FFF2-40B4-BE49-F238E27FC236}">
                  <a16:creationId xmlns:a16="http://schemas.microsoft.com/office/drawing/2014/main" id="{B043404A-7DE8-9046-8023-593F32ED8C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7139" y="4000590"/>
              <a:ext cx="439837" cy="51268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Text Box 14">
              <a:extLst>
                <a:ext uri="{FF2B5EF4-FFF2-40B4-BE49-F238E27FC236}">
                  <a16:creationId xmlns:a16="http://schemas.microsoft.com/office/drawing/2014/main" id="{397F4D3D-DBBB-5C43-96B5-CCABB8B132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00400" y="4502240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 dirty="0"/>
                <a:t>t</a:t>
              </a:r>
            </a:p>
          </p:txBody>
        </p:sp>
        <p:sp>
          <p:nvSpPr>
            <p:cNvPr id="61" name="Text Box 15">
              <a:extLst>
                <a:ext uri="{FF2B5EF4-FFF2-40B4-BE49-F238E27FC236}">
                  <a16:creationId xmlns:a16="http://schemas.microsoft.com/office/drawing/2014/main" id="{40D36671-3C09-4B41-8F76-D36ABB7E22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7139" y="3816440"/>
              <a:ext cx="4572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</a:t>
              </a:r>
            </a:p>
          </p:txBody>
        </p:sp>
        <p:sp>
          <p:nvSpPr>
            <p:cNvPr id="62" name="Text Box 16">
              <a:extLst>
                <a:ext uri="{FF2B5EF4-FFF2-40B4-BE49-F238E27FC236}">
                  <a16:creationId xmlns:a16="http://schemas.microsoft.com/office/drawing/2014/main" id="{36EAA383-7352-9343-9FF0-9C71023D2C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3739" y="3556090"/>
              <a:ext cx="1066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 dirty="0"/>
                <a:t>p</a:t>
              </a:r>
              <a:r>
                <a:rPr lang="en-US" sz="1600" i="1" baseline="-25000" dirty="0"/>
                <a:t>2</a:t>
              </a:r>
              <a:r>
                <a:rPr lang="en-US" sz="1600" dirty="0"/>
                <a:t>(</a:t>
              </a:r>
              <a:r>
                <a:rPr lang="en-US" sz="1600" i="1" dirty="0"/>
                <a:t>t</a:t>
              </a:r>
              <a:r>
                <a:rPr lang="en-US" sz="1600" dirty="0"/>
                <a:t>)</a:t>
              </a:r>
            </a:p>
          </p:txBody>
        </p:sp>
        <p:sp>
          <p:nvSpPr>
            <p:cNvPr id="63" name="Text Box 17">
              <a:extLst>
                <a:ext uri="{FF2B5EF4-FFF2-40B4-BE49-F238E27FC236}">
                  <a16:creationId xmlns:a16="http://schemas.microsoft.com/office/drawing/2014/main" id="{3C35EDC3-A3EB-A845-9823-691F7FC5DB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71600" y="4502240"/>
              <a:ext cx="7620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/>
                <a:t>-</a:t>
              </a:r>
              <a:r>
                <a:rPr lang="en-US" sz="1600" i="1" dirty="0"/>
                <a:t>T</a:t>
              </a:r>
              <a:r>
                <a:rPr lang="en-US" sz="1600" i="1" baseline="-25000" dirty="0"/>
                <a:t>s</a:t>
              </a:r>
            </a:p>
          </p:txBody>
        </p:sp>
        <p:sp>
          <p:nvSpPr>
            <p:cNvPr id="64" name="Text Box 18">
              <a:extLst>
                <a:ext uri="{FF2B5EF4-FFF2-40B4-BE49-F238E27FC236}">
                  <a16:creationId xmlns:a16="http://schemas.microsoft.com/office/drawing/2014/main" id="{88D4F629-9904-EE4C-AA07-F1F55A450F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62200" y="4502240"/>
              <a:ext cx="6096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 dirty="0"/>
                <a:t>T</a:t>
              </a:r>
              <a:r>
                <a:rPr lang="en-US" sz="1600" i="1" baseline="-25000" dirty="0"/>
                <a:t>s</a:t>
              </a:r>
            </a:p>
          </p:txBody>
        </p:sp>
        <p:sp>
          <p:nvSpPr>
            <p:cNvPr id="65" name="Line 20">
              <a:extLst>
                <a:ext uri="{FF2B5EF4-FFF2-40B4-BE49-F238E27FC236}">
                  <a16:creationId xmlns:a16="http://schemas.microsoft.com/office/drawing/2014/main" id="{DE768E89-0483-E54E-B613-31BF6CEA0E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0939" y="4000590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64BC42-3219-0A45-A593-8BE824F4180E}"/>
              </a:ext>
            </a:extLst>
          </p:cNvPr>
          <p:cNvGrpSpPr/>
          <p:nvPr/>
        </p:nvGrpSpPr>
        <p:grpSpPr>
          <a:xfrm>
            <a:off x="3733800" y="3342944"/>
            <a:ext cx="2498879" cy="1560117"/>
            <a:chOff x="3888115" y="4214527"/>
            <a:chExt cx="2498879" cy="1560117"/>
          </a:xfrm>
        </p:grpSpPr>
        <p:pic>
          <p:nvPicPr>
            <p:cNvPr id="11" name="Picture 10" descr="Chart, line chart&#10;&#10;Description automatically generated">
              <a:extLst>
                <a:ext uri="{FF2B5EF4-FFF2-40B4-BE49-F238E27FC236}">
                  <a16:creationId xmlns:a16="http://schemas.microsoft.com/office/drawing/2014/main" id="{FC246157-2E00-C241-8AB6-CCDA7CCCC1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07" t="14143" r="11429" b="19843"/>
            <a:stretch/>
          </p:blipFill>
          <p:spPr>
            <a:xfrm>
              <a:off x="3962772" y="4444088"/>
              <a:ext cx="2285628" cy="987829"/>
            </a:xfrm>
            <a:prstGeom prst="rect">
              <a:avLst/>
            </a:prstGeom>
          </p:spPr>
        </p:pic>
        <p:sp>
          <p:nvSpPr>
            <p:cNvPr id="72" name="Line 7">
              <a:extLst>
                <a:ext uri="{FF2B5EF4-FFF2-40B4-BE49-F238E27FC236}">
                  <a16:creationId xmlns:a16="http://schemas.microsoft.com/office/drawing/2014/main" id="{A1AE44E3-C06F-3242-B72F-CF9E01C302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7028" y="5393644"/>
              <a:ext cx="23714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Line 8">
              <a:extLst>
                <a:ext uri="{FF2B5EF4-FFF2-40B4-BE49-F238E27FC236}">
                  <a16:creationId xmlns:a16="http://schemas.microsoft.com/office/drawing/2014/main" id="{8602C201-6712-E243-BA72-F27E5653EC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99932" y="4233543"/>
              <a:ext cx="0" cy="11569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Text Box 9">
              <a:extLst>
                <a:ext uri="{FF2B5EF4-FFF2-40B4-BE49-F238E27FC236}">
                  <a16:creationId xmlns:a16="http://schemas.microsoft.com/office/drawing/2014/main" id="{02D7C80F-3CFD-CC4A-BB5E-B859DBFEE1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93555" y="5462270"/>
              <a:ext cx="259498" cy="266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/>
                <a:t>0</a:t>
              </a:r>
              <a:endParaRPr lang="en-US" dirty="0"/>
            </a:p>
          </p:txBody>
        </p:sp>
        <p:sp>
          <p:nvSpPr>
            <p:cNvPr id="75" name="Text Box 10">
              <a:extLst>
                <a:ext uri="{FF2B5EF4-FFF2-40B4-BE49-F238E27FC236}">
                  <a16:creationId xmlns:a16="http://schemas.microsoft.com/office/drawing/2014/main" id="{7C0C5F42-DEF7-9240-940A-6D18E2CD6B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347" y="4324481"/>
              <a:ext cx="361447" cy="305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i="1" dirty="0"/>
                <a:t>T</a:t>
              </a:r>
              <a:r>
                <a:rPr lang="en-US" sz="1400" i="1" baseline="-25000" dirty="0"/>
                <a:t>s</a:t>
              </a:r>
              <a:endParaRPr lang="en-US" i="1" baseline="-25000" dirty="0"/>
            </a:p>
          </p:txBody>
        </p:sp>
        <p:sp>
          <p:nvSpPr>
            <p:cNvPr id="76" name="Text Box 11">
              <a:extLst>
                <a:ext uri="{FF2B5EF4-FFF2-40B4-BE49-F238E27FC236}">
                  <a16:creationId xmlns:a16="http://schemas.microsoft.com/office/drawing/2014/main" id="{13D2DCB4-9D91-E14C-A430-82A3D28619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27496" y="5019031"/>
              <a:ext cx="259498" cy="266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i="1" dirty="0"/>
                <a:t>f</a:t>
              </a:r>
              <a:endParaRPr lang="en-US" i="1" dirty="0"/>
            </a:p>
          </p:txBody>
        </p:sp>
        <p:sp>
          <p:nvSpPr>
            <p:cNvPr id="77" name="Text Box 12">
              <a:extLst>
                <a:ext uri="{FF2B5EF4-FFF2-40B4-BE49-F238E27FC236}">
                  <a16:creationId xmlns:a16="http://schemas.microsoft.com/office/drawing/2014/main" id="{4501D334-DFA3-AB48-8E56-2907AFB9A1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9594" y="4214527"/>
              <a:ext cx="70762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 i="1" dirty="0"/>
                <a:t>|P</a:t>
              </a:r>
              <a:r>
                <a:rPr lang="en-US" sz="1600" i="1" baseline="-25000" dirty="0"/>
                <a:t>2</a:t>
              </a:r>
              <a:r>
                <a:rPr lang="en-US" sz="1600" i="1" dirty="0"/>
                <a:t>(f</a:t>
              </a:r>
              <a:r>
                <a:rPr lang="en-US" sz="1600" dirty="0"/>
                <a:t>)|</a:t>
              </a:r>
            </a:p>
          </p:txBody>
        </p:sp>
        <p:sp>
          <p:nvSpPr>
            <p:cNvPr id="78" name="Text Box 13">
              <a:extLst>
                <a:ext uri="{FF2B5EF4-FFF2-40B4-BE49-F238E27FC236}">
                  <a16:creationId xmlns:a16="http://schemas.microsoft.com/office/drawing/2014/main" id="{F82D373D-B1FB-AE4E-9AA4-A27C795058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22230" y="5462270"/>
              <a:ext cx="32955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 dirty="0">
                  <a:latin typeface="+mj-lt"/>
                </a:rPr>
                <a:t>f</a:t>
              </a:r>
              <a:r>
                <a:rPr lang="en-US" sz="1400" i="1" baseline="-25000" dirty="0">
                  <a:latin typeface="+mj-lt"/>
                </a:rPr>
                <a:t>s</a:t>
              </a:r>
              <a:endParaRPr lang="en-US" i="1" baseline="-25000" dirty="0">
                <a:latin typeface="+mj-lt"/>
              </a:endParaRPr>
            </a:p>
          </p:txBody>
        </p:sp>
        <p:sp>
          <p:nvSpPr>
            <p:cNvPr id="79" name="Text Box 15">
              <a:extLst>
                <a:ext uri="{FF2B5EF4-FFF2-40B4-BE49-F238E27FC236}">
                  <a16:creationId xmlns:a16="http://schemas.microsoft.com/office/drawing/2014/main" id="{9F6C415D-C94C-184C-B7B5-E5C8768A78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5004" y="5462269"/>
              <a:ext cx="397649" cy="305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latin typeface="+mj-lt"/>
                </a:rPr>
                <a:t>2</a:t>
              </a:r>
              <a:r>
                <a:rPr lang="en-US" sz="1400" i="1" dirty="0">
                  <a:latin typeface="+mj-lt"/>
                </a:rPr>
                <a:t>f</a:t>
              </a:r>
              <a:r>
                <a:rPr lang="en-US" sz="1400" i="1" baseline="-25000" dirty="0">
                  <a:latin typeface="+mj-lt"/>
                </a:rPr>
                <a:t>s</a:t>
              </a:r>
            </a:p>
          </p:txBody>
        </p:sp>
        <p:sp>
          <p:nvSpPr>
            <p:cNvPr id="80" name="Text Box 17">
              <a:extLst>
                <a:ext uri="{FF2B5EF4-FFF2-40B4-BE49-F238E27FC236}">
                  <a16:creationId xmlns:a16="http://schemas.microsoft.com/office/drawing/2014/main" id="{561A0903-51DF-E743-A59E-1F5F2A208D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07880" y="5465401"/>
              <a:ext cx="51662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latin typeface="Symbol" pitchFamily="18" charset="2"/>
                </a:rPr>
                <a:t>-2</a:t>
              </a:r>
              <a:r>
                <a:rPr lang="en-US" sz="1400" i="1" dirty="0"/>
                <a:t>f</a:t>
              </a:r>
              <a:r>
                <a:rPr lang="en-US" sz="1400" i="1" baseline="-25000" dirty="0"/>
                <a:t>s</a:t>
              </a:r>
              <a:endParaRPr lang="en-US" sz="1400" i="1" dirty="0">
                <a:latin typeface="Symbol" pitchFamily="18" charset="2"/>
              </a:endParaRPr>
            </a:p>
          </p:txBody>
        </p:sp>
        <p:sp>
          <p:nvSpPr>
            <p:cNvPr id="81" name="Text Box 18">
              <a:extLst>
                <a:ext uri="{FF2B5EF4-FFF2-40B4-BE49-F238E27FC236}">
                  <a16:creationId xmlns:a16="http://schemas.microsoft.com/office/drawing/2014/main" id="{91B4EA49-4FF9-B04A-8843-42ACAB65B4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8115" y="5462268"/>
              <a:ext cx="51662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latin typeface="Symbol" pitchFamily="18" charset="2"/>
                </a:rPr>
                <a:t>-3</a:t>
              </a:r>
              <a:r>
                <a:rPr lang="en-US" sz="1400" i="1" dirty="0"/>
                <a:t>f</a:t>
              </a:r>
              <a:r>
                <a:rPr lang="en-US" sz="1400" i="1" baseline="-25000" dirty="0"/>
                <a:t>s</a:t>
              </a:r>
              <a:endParaRPr lang="en-US" sz="1400" i="1" dirty="0">
                <a:latin typeface="Symbol" pitchFamily="18" charset="2"/>
              </a:endParaRPr>
            </a:p>
          </p:txBody>
        </p:sp>
        <p:sp>
          <p:nvSpPr>
            <p:cNvPr id="82" name="Line 20">
              <a:extLst>
                <a:ext uri="{FF2B5EF4-FFF2-40B4-BE49-F238E27FC236}">
                  <a16:creationId xmlns:a16="http://schemas.microsoft.com/office/drawing/2014/main" id="{930CF3A8-6E3C-4840-848E-DA959CD867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3870" y="5336827"/>
              <a:ext cx="0" cy="1330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Line 21">
              <a:extLst>
                <a:ext uri="{FF2B5EF4-FFF2-40B4-BE49-F238E27FC236}">
                  <a16:creationId xmlns:a16="http://schemas.microsoft.com/office/drawing/2014/main" id="{2E11023C-C690-2C4B-9924-995F5AF3F9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0092" y="5335441"/>
              <a:ext cx="0" cy="1330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Line 22">
              <a:extLst>
                <a:ext uri="{FF2B5EF4-FFF2-40B4-BE49-F238E27FC236}">
                  <a16:creationId xmlns:a16="http://schemas.microsoft.com/office/drawing/2014/main" id="{09CD957B-A7DA-EF4E-97A5-916E5F4730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1194" y="5336827"/>
              <a:ext cx="0" cy="1330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Line 23">
              <a:extLst>
                <a:ext uri="{FF2B5EF4-FFF2-40B4-BE49-F238E27FC236}">
                  <a16:creationId xmlns:a16="http://schemas.microsoft.com/office/drawing/2014/main" id="{5A8C5DC4-3573-AD43-9435-24B6C9C511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99772" y="5336827"/>
              <a:ext cx="0" cy="1330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Line 24">
              <a:extLst>
                <a:ext uri="{FF2B5EF4-FFF2-40B4-BE49-F238E27FC236}">
                  <a16:creationId xmlns:a16="http://schemas.microsoft.com/office/drawing/2014/main" id="{CB5CE5C9-671D-5941-ABC8-20DC0B3A4D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05994" y="5335441"/>
              <a:ext cx="0" cy="1330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Text Box 15">
              <a:extLst>
                <a:ext uri="{FF2B5EF4-FFF2-40B4-BE49-F238E27FC236}">
                  <a16:creationId xmlns:a16="http://schemas.microsoft.com/office/drawing/2014/main" id="{9012F3CE-E07F-154C-BCD8-CDA881EC8C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8312" y="5469198"/>
              <a:ext cx="452391" cy="305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latin typeface="+mj-lt"/>
                </a:rPr>
                <a:t>3</a:t>
              </a:r>
              <a:r>
                <a:rPr lang="en-US" sz="1400" i="1" dirty="0">
                  <a:latin typeface="+mj-lt"/>
                </a:rPr>
                <a:t>f</a:t>
              </a:r>
              <a:r>
                <a:rPr lang="en-US" sz="1400" i="1" baseline="-25000" dirty="0">
                  <a:latin typeface="+mj-lt"/>
                </a:rPr>
                <a:t>s</a:t>
              </a:r>
            </a:p>
          </p:txBody>
        </p:sp>
        <p:sp>
          <p:nvSpPr>
            <p:cNvPr id="88" name="Text Box 13">
              <a:extLst>
                <a:ext uri="{FF2B5EF4-FFF2-40B4-BE49-F238E27FC236}">
                  <a16:creationId xmlns:a16="http://schemas.microsoft.com/office/drawing/2014/main" id="{A06415FE-B88D-FE46-B940-ABD89AB6CD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4924" y="5455944"/>
              <a:ext cx="372892" cy="305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 dirty="0">
                  <a:latin typeface="+mj-lt"/>
                </a:rPr>
                <a:t>-f</a:t>
              </a:r>
              <a:r>
                <a:rPr lang="en-US" sz="1400" i="1" baseline="-25000" dirty="0">
                  <a:latin typeface="+mj-lt"/>
                </a:rPr>
                <a:t>s</a:t>
              </a:r>
              <a:endParaRPr lang="en-US" i="1" baseline="-25000" dirty="0">
                <a:latin typeface="+mj-lt"/>
              </a:endParaRPr>
            </a:p>
          </p:txBody>
        </p:sp>
        <p:sp>
          <p:nvSpPr>
            <p:cNvPr id="89" name="Line 21">
              <a:extLst>
                <a:ext uri="{FF2B5EF4-FFF2-40B4-BE49-F238E27FC236}">
                  <a16:creationId xmlns:a16="http://schemas.microsoft.com/office/drawing/2014/main" id="{32FC5948-CFA5-F24B-B5C8-A8A8312B3C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7715" y="5335440"/>
              <a:ext cx="0" cy="1330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5" name="Rectangle 3">
            <a:extLst>
              <a:ext uri="{FF2B5EF4-FFF2-40B4-BE49-F238E27FC236}">
                <a16:creationId xmlns:a16="http://schemas.microsoft.com/office/drawing/2014/main" id="{9BB9C0B0-22C1-814A-9648-0D5E22D7E6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579" y="4811535"/>
            <a:ext cx="4369921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kern="0" dirty="0" err="1"/>
              <a:t>Sinc</a:t>
            </a:r>
            <a:r>
              <a:rPr lang="en-US" kern="0" dirty="0"/>
              <a:t> (ideal) interpolation</a:t>
            </a:r>
            <a:br>
              <a:rPr lang="en-US" kern="0" dirty="0"/>
            </a:br>
            <a:endParaRPr lang="en-US" kern="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D6F6355-E710-BF48-9CAD-8DCD65B3DD6C}"/>
              </a:ext>
            </a:extLst>
          </p:cNvPr>
          <p:cNvGrpSpPr/>
          <p:nvPr/>
        </p:nvGrpSpPr>
        <p:grpSpPr>
          <a:xfrm>
            <a:off x="228600" y="5181600"/>
            <a:ext cx="3733800" cy="1327150"/>
            <a:chOff x="228600" y="5181600"/>
            <a:chExt cx="3733800" cy="1327150"/>
          </a:xfrm>
        </p:grpSpPr>
        <p:sp>
          <p:nvSpPr>
            <p:cNvPr id="103" name="Text Box 11">
              <a:extLst>
                <a:ext uri="{FF2B5EF4-FFF2-40B4-BE49-F238E27FC236}">
                  <a16:creationId xmlns:a16="http://schemas.microsoft.com/office/drawing/2014/main" id="{42916D08-DA02-824B-8979-371CFE0340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4575" y="6156918"/>
              <a:ext cx="3778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i="1" dirty="0"/>
                <a:t>t</a:t>
              </a:r>
              <a:endParaRPr lang="en-US" i="1" dirty="0"/>
            </a:p>
          </p:txBody>
        </p:sp>
        <p:pic>
          <p:nvPicPr>
            <p:cNvPr id="6" name="Picture 5" descr="Chart, line chart&#10;&#10;Description automatically generated">
              <a:extLst>
                <a:ext uri="{FF2B5EF4-FFF2-40B4-BE49-F238E27FC236}">
                  <a16:creationId xmlns:a16="http://schemas.microsoft.com/office/drawing/2014/main" id="{50ECB873-CDC5-3F49-84F2-2F28374E12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87" t="13553" r="10705" b="16659"/>
            <a:stretch/>
          </p:blipFill>
          <p:spPr>
            <a:xfrm>
              <a:off x="228600" y="5639195"/>
              <a:ext cx="3493947" cy="654942"/>
            </a:xfrm>
            <a:prstGeom prst="rect">
              <a:avLst/>
            </a:prstGeom>
          </p:spPr>
        </p:pic>
        <p:sp>
          <p:nvSpPr>
            <p:cNvPr id="99" name="Line 7">
              <a:extLst>
                <a:ext uri="{FF2B5EF4-FFF2-40B4-BE49-F238E27FC236}">
                  <a16:creationId xmlns:a16="http://schemas.microsoft.com/office/drawing/2014/main" id="{5BE0174E-FC66-924A-AB62-4B7BC5E5E6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224" y="6157858"/>
              <a:ext cx="34528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Line 8">
              <a:extLst>
                <a:ext uri="{FF2B5EF4-FFF2-40B4-BE49-F238E27FC236}">
                  <a16:creationId xmlns:a16="http://schemas.microsoft.com/office/drawing/2014/main" id="{98554068-6E68-BE4E-8A1B-7C55119A27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77311" y="5512209"/>
              <a:ext cx="0" cy="6773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Text Box 9">
              <a:extLst>
                <a:ext uri="{FF2B5EF4-FFF2-40B4-BE49-F238E27FC236}">
                  <a16:creationId xmlns:a16="http://schemas.microsoft.com/office/drawing/2014/main" id="{259BA2BF-7411-8042-822D-ED77DDE3A5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99511" y="6189608"/>
              <a:ext cx="3778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/>
                <a:t>0</a:t>
              </a:r>
              <a:endParaRPr lang="en-US" dirty="0"/>
            </a:p>
          </p:txBody>
        </p:sp>
        <p:sp>
          <p:nvSpPr>
            <p:cNvPr id="102" name="Text Box 10">
              <a:extLst>
                <a:ext uri="{FF2B5EF4-FFF2-40B4-BE49-F238E27FC236}">
                  <a16:creationId xmlns:a16="http://schemas.microsoft.com/office/drawing/2014/main" id="{E518D599-9BF2-664F-BE4E-C83DCA974A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70180" y="5515173"/>
              <a:ext cx="3778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dirty="0"/>
                <a:t>1</a:t>
              </a:r>
              <a:endParaRPr lang="en-US" dirty="0"/>
            </a:p>
          </p:txBody>
        </p:sp>
        <p:sp>
          <p:nvSpPr>
            <p:cNvPr id="105" name="Text Box 13">
              <a:extLst>
                <a:ext uri="{FF2B5EF4-FFF2-40B4-BE49-F238E27FC236}">
                  <a16:creationId xmlns:a16="http://schemas.microsoft.com/office/drawing/2014/main" id="{3DAB795B-9CB6-0C49-8386-9A0C28ED35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93211" y="6189608"/>
              <a:ext cx="37782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 dirty="0">
                  <a:latin typeface="+mj-lt"/>
                </a:rPr>
                <a:t>T</a:t>
              </a:r>
              <a:r>
                <a:rPr lang="en-US" sz="1400" i="1" baseline="-25000" dirty="0">
                  <a:latin typeface="+mj-lt"/>
                </a:rPr>
                <a:t>s</a:t>
              </a:r>
              <a:endParaRPr lang="en-US" i="1" baseline="-25000" dirty="0">
                <a:latin typeface="+mj-lt"/>
              </a:endParaRPr>
            </a:p>
          </p:txBody>
        </p:sp>
        <p:sp>
          <p:nvSpPr>
            <p:cNvPr id="107" name="Text Box 15">
              <a:extLst>
                <a:ext uri="{FF2B5EF4-FFF2-40B4-BE49-F238E27FC236}">
                  <a16:creationId xmlns:a16="http://schemas.microsoft.com/office/drawing/2014/main" id="{0A6DA08A-CC4B-8B45-9306-D899CA7B73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6761" y="6189608"/>
              <a:ext cx="4508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latin typeface="+mj-lt"/>
                </a:rPr>
                <a:t>2</a:t>
              </a:r>
              <a:r>
                <a:rPr lang="en-US" sz="1400" i="1" dirty="0">
                  <a:latin typeface="+mj-lt"/>
                </a:rPr>
                <a:t>T</a:t>
              </a:r>
              <a:r>
                <a:rPr lang="en-US" sz="1400" i="1" baseline="-25000" dirty="0">
                  <a:latin typeface="+mj-lt"/>
                </a:rPr>
                <a:t>s</a:t>
              </a:r>
            </a:p>
          </p:txBody>
        </p:sp>
        <p:sp>
          <p:nvSpPr>
            <p:cNvPr id="111" name="Line 19">
              <a:extLst>
                <a:ext uri="{FF2B5EF4-FFF2-40B4-BE49-F238E27FC236}">
                  <a16:creationId xmlns:a16="http://schemas.microsoft.com/office/drawing/2014/main" id="{9E803FD9-E25E-234C-A469-7100104F15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1560" y="6081658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Line 20">
              <a:extLst>
                <a:ext uri="{FF2B5EF4-FFF2-40B4-BE49-F238E27FC236}">
                  <a16:creationId xmlns:a16="http://schemas.microsoft.com/office/drawing/2014/main" id="{7D6334FA-E6E8-5F42-B94E-D626716921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4360" y="6081658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Line 21">
              <a:extLst>
                <a:ext uri="{FF2B5EF4-FFF2-40B4-BE49-F238E27FC236}">
                  <a16:creationId xmlns:a16="http://schemas.microsoft.com/office/drawing/2014/main" id="{D08866F8-E296-364A-9CDF-78A5CE9251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08760" y="6080071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" name="Line 22">
              <a:extLst>
                <a:ext uri="{FF2B5EF4-FFF2-40B4-BE49-F238E27FC236}">
                  <a16:creationId xmlns:a16="http://schemas.microsoft.com/office/drawing/2014/main" id="{84B1E19E-DDE6-A84C-942F-FDEA699EF6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360" y="6081658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Line 24">
              <a:extLst>
                <a:ext uri="{FF2B5EF4-FFF2-40B4-BE49-F238E27FC236}">
                  <a16:creationId xmlns:a16="http://schemas.microsoft.com/office/drawing/2014/main" id="{2BA8EE11-273D-B548-98A1-92AD8AB066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7560" y="6080071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Text Box 15">
              <a:extLst>
                <a:ext uri="{FF2B5EF4-FFF2-40B4-BE49-F238E27FC236}">
                  <a16:creationId xmlns:a16="http://schemas.microsoft.com/office/drawing/2014/main" id="{E961663A-959B-0640-B1A5-881E6A1E33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3636" y="6197996"/>
              <a:ext cx="4508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 dirty="0">
                  <a:latin typeface="+mj-lt"/>
                </a:rPr>
                <a:t>3T</a:t>
              </a:r>
              <a:r>
                <a:rPr lang="en-US" sz="1400" i="1" baseline="-25000" dirty="0">
                  <a:latin typeface="+mj-lt"/>
                </a:rPr>
                <a:t>s</a:t>
              </a:r>
            </a:p>
          </p:txBody>
        </p:sp>
        <p:sp>
          <p:nvSpPr>
            <p:cNvPr id="124" name="Text Box 13">
              <a:extLst>
                <a:ext uri="{FF2B5EF4-FFF2-40B4-BE49-F238E27FC236}">
                  <a16:creationId xmlns:a16="http://schemas.microsoft.com/office/drawing/2014/main" id="{8CE89C0D-9AF9-744F-BD4C-894DE12BD8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5961" y="6186631"/>
              <a:ext cx="37782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 dirty="0">
                  <a:latin typeface="+mj-lt"/>
                </a:rPr>
                <a:t>-T</a:t>
              </a:r>
              <a:r>
                <a:rPr lang="en-US" sz="1400" i="1" baseline="-25000" dirty="0">
                  <a:latin typeface="+mj-lt"/>
                </a:rPr>
                <a:t>s</a:t>
              </a:r>
              <a:endParaRPr lang="en-US" i="1" baseline="-25000" dirty="0">
                <a:latin typeface="+mj-lt"/>
              </a:endParaRPr>
            </a:p>
          </p:txBody>
        </p:sp>
        <p:sp>
          <p:nvSpPr>
            <p:cNvPr id="125" name="Text Box 13">
              <a:extLst>
                <a:ext uri="{FF2B5EF4-FFF2-40B4-BE49-F238E27FC236}">
                  <a16:creationId xmlns:a16="http://schemas.microsoft.com/office/drawing/2014/main" id="{51BDCAB7-5FAF-CA47-849D-81DEF21B51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2960" y="6200973"/>
              <a:ext cx="48918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 dirty="0">
                  <a:latin typeface="+mj-lt"/>
                </a:rPr>
                <a:t>-</a:t>
              </a:r>
              <a:r>
                <a:rPr lang="en-US" sz="1400" dirty="0">
                  <a:latin typeface="+mj-lt"/>
                </a:rPr>
                <a:t>2</a:t>
              </a:r>
              <a:r>
                <a:rPr lang="en-US" sz="1400" i="1" dirty="0">
                  <a:latin typeface="+mj-lt"/>
                </a:rPr>
                <a:t>T</a:t>
              </a:r>
              <a:r>
                <a:rPr lang="en-US" sz="1400" i="1" baseline="-25000" dirty="0">
                  <a:latin typeface="+mj-lt"/>
                </a:rPr>
                <a:t>s</a:t>
              </a:r>
              <a:endParaRPr lang="en-US" i="1" baseline="-25000" dirty="0">
                <a:latin typeface="+mj-lt"/>
              </a:endParaRPr>
            </a:p>
          </p:txBody>
        </p:sp>
        <p:sp>
          <p:nvSpPr>
            <p:cNvPr id="126" name="Text Box 13">
              <a:extLst>
                <a:ext uri="{FF2B5EF4-FFF2-40B4-BE49-F238E27FC236}">
                  <a16:creationId xmlns:a16="http://schemas.microsoft.com/office/drawing/2014/main" id="{1724F64D-A47A-F444-AFCF-4F46D36B91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3773" y="6197996"/>
              <a:ext cx="48918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 dirty="0">
                  <a:latin typeface="+mj-lt"/>
                </a:rPr>
                <a:t>-</a:t>
              </a:r>
              <a:r>
                <a:rPr lang="en-US" sz="1400" dirty="0">
                  <a:latin typeface="+mj-lt"/>
                </a:rPr>
                <a:t>3</a:t>
              </a:r>
              <a:r>
                <a:rPr lang="en-US" sz="1400" i="1" dirty="0">
                  <a:latin typeface="+mj-lt"/>
                </a:rPr>
                <a:t>T</a:t>
              </a:r>
              <a:r>
                <a:rPr lang="en-US" sz="1400" i="1" baseline="-25000" dirty="0">
                  <a:latin typeface="+mj-lt"/>
                </a:rPr>
                <a:t>s</a:t>
              </a:r>
              <a:endParaRPr lang="en-US" i="1" baseline="-25000" dirty="0">
                <a:latin typeface="+mj-lt"/>
              </a:endParaRPr>
            </a:p>
          </p:txBody>
        </p:sp>
        <p:sp>
          <p:nvSpPr>
            <p:cNvPr id="131" name="Text Box 16">
              <a:extLst>
                <a:ext uri="{FF2B5EF4-FFF2-40B4-BE49-F238E27FC236}">
                  <a16:creationId xmlns:a16="http://schemas.microsoft.com/office/drawing/2014/main" id="{86BFD439-7BFF-E44B-A20C-518A240691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560" y="5181600"/>
              <a:ext cx="1066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 dirty="0"/>
                <a:t>p</a:t>
              </a:r>
              <a:r>
                <a:rPr lang="en-US" sz="1600" i="1" baseline="-25000" dirty="0"/>
                <a:t>3</a:t>
              </a:r>
              <a:r>
                <a:rPr lang="en-US" sz="1600" dirty="0"/>
                <a:t>(</a:t>
              </a:r>
              <a:r>
                <a:rPr lang="en-US" sz="1600" i="1" dirty="0"/>
                <a:t>t</a:t>
              </a:r>
              <a:r>
                <a:rPr lang="en-US" sz="1600" dirty="0"/>
                <a:t>)</a:t>
              </a:r>
            </a:p>
          </p:txBody>
        </p:sp>
        <p:sp>
          <p:nvSpPr>
            <p:cNvPr id="132" name="Line 20">
              <a:extLst>
                <a:ext uri="{FF2B5EF4-FFF2-40B4-BE49-F238E27FC236}">
                  <a16:creationId xmlns:a16="http://schemas.microsoft.com/office/drawing/2014/main" id="{5BE6B1B9-394A-AD43-9FF4-6730E8B4F9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9760" y="5670550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Line 21">
              <a:extLst>
                <a:ext uri="{FF2B5EF4-FFF2-40B4-BE49-F238E27FC236}">
                  <a16:creationId xmlns:a16="http://schemas.microsoft.com/office/drawing/2014/main" id="{48B4DACE-9603-874B-899C-CF15936C67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3136" y="6068958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18" name="Group 4117">
            <a:extLst>
              <a:ext uri="{FF2B5EF4-FFF2-40B4-BE49-F238E27FC236}">
                <a16:creationId xmlns:a16="http://schemas.microsoft.com/office/drawing/2014/main" id="{4BF752BD-0944-4A4B-8028-30148B2925E3}"/>
              </a:ext>
            </a:extLst>
          </p:cNvPr>
          <p:cNvGrpSpPr/>
          <p:nvPr/>
        </p:nvGrpSpPr>
        <p:grpSpPr>
          <a:xfrm>
            <a:off x="6217502" y="3316156"/>
            <a:ext cx="2850298" cy="1426269"/>
            <a:chOff x="6217502" y="3316156"/>
            <a:chExt cx="2850298" cy="1426269"/>
          </a:xfrm>
        </p:grpSpPr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F89F4FEA-3DFF-3A46-A67D-DAD78DF93885}"/>
                </a:ext>
              </a:extLst>
            </p:cNvPr>
            <p:cNvSpPr txBox="1"/>
            <p:nvPr/>
          </p:nvSpPr>
          <p:spPr>
            <a:xfrm>
              <a:off x="6629400" y="3733800"/>
              <a:ext cx="9957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because</a:t>
              </a:r>
            </a:p>
          </p:txBody>
        </p: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54FE7C52-508D-5344-908F-EE6A1616C58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7502" y="3316156"/>
              <a:ext cx="2491802" cy="406071"/>
            </a:xfrm>
            <a:prstGeom prst="rect">
              <a:avLst/>
            </a:prstGeom>
          </p:spPr>
        </p:pic>
        <p:pic>
          <p:nvPicPr>
            <p:cNvPr id="18" name="Picture 17" descr="Diagram, text&#10;&#10;Description automatically generated">
              <a:extLst>
                <a:ext uri="{FF2B5EF4-FFF2-40B4-BE49-F238E27FC236}">
                  <a16:creationId xmlns:a16="http://schemas.microsoft.com/office/drawing/2014/main" id="{0226CA1B-4002-D447-A822-92727EB3201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1100" y="4155937"/>
              <a:ext cx="2466700" cy="586488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E296CFC-476D-F348-8E4D-7D8FED3BAE19}"/>
              </a:ext>
            </a:extLst>
          </p:cNvPr>
          <p:cNvGrpSpPr/>
          <p:nvPr/>
        </p:nvGrpSpPr>
        <p:grpSpPr>
          <a:xfrm>
            <a:off x="3838496" y="5235773"/>
            <a:ext cx="2355695" cy="1282700"/>
            <a:chOff x="3838496" y="5235773"/>
            <a:chExt cx="2355695" cy="1282700"/>
          </a:xfrm>
        </p:grpSpPr>
        <p:sp>
          <p:nvSpPr>
            <p:cNvPr id="109" name="Line 8">
              <a:extLst>
                <a:ext uri="{FF2B5EF4-FFF2-40B4-BE49-F238E27FC236}">
                  <a16:creationId xmlns:a16="http://schemas.microsoft.com/office/drawing/2014/main" id="{FF7C233B-4955-074E-BFBB-00E5C5EFCD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81496" y="5572323"/>
              <a:ext cx="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Line 9">
              <a:extLst>
                <a:ext uri="{FF2B5EF4-FFF2-40B4-BE49-F238E27FC236}">
                  <a16:creationId xmlns:a16="http://schemas.microsoft.com/office/drawing/2014/main" id="{43E09852-CB4C-F34A-8D1E-9F59519F74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496" y="6181923"/>
              <a:ext cx="2286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Line 10">
              <a:extLst>
                <a:ext uri="{FF2B5EF4-FFF2-40B4-BE49-F238E27FC236}">
                  <a16:creationId xmlns:a16="http://schemas.microsoft.com/office/drawing/2014/main" id="{4B9762C3-8C29-8D44-8EB0-AF3F22A08C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45557" y="5724723"/>
              <a:ext cx="457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Line 11">
              <a:extLst>
                <a:ext uri="{FF2B5EF4-FFF2-40B4-BE49-F238E27FC236}">
                  <a16:creationId xmlns:a16="http://schemas.microsoft.com/office/drawing/2014/main" id="{2B034B03-3677-C14E-B9F8-034E965914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45557" y="5724723"/>
              <a:ext cx="0" cy="457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Line 12">
              <a:extLst>
                <a:ext uri="{FF2B5EF4-FFF2-40B4-BE49-F238E27FC236}">
                  <a16:creationId xmlns:a16="http://schemas.microsoft.com/office/drawing/2014/main" id="{B8AB72FE-9615-F245-A135-9A0E400CE3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35957" y="6181923"/>
              <a:ext cx="609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Line 13">
              <a:extLst>
                <a:ext uri="{FF2B5EF4-FFF2-40B4-BE49-F238E27FC236}">
                  <a16:creationId xmlns:a16="http://schemas.microsoft.com/office/drawing/2014/main" id="{7FFDC7A1-D061-0F46-A7A9-FF9EA73872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02757" y="6181923"/>
              <a:ext cx="609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Line 14">
              <a:extLst>
                <a:ext uri="{FF2B5EF4-FFF2-40B4-BE49-F238E27FC236}">
                  <a16:creationId xmlns:a16="http://schemas.microsoft.com/office/drawing/2014/main" id="{BBB6C7F3-39A2-3B41-92F7-6A086F2D19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02757" y="5724723"/>
              <a:ext cx="0" cy="457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Text Box 17">
              <a:extLst>
                <a:ext uri="{FF2B5EF4-FFF2-40B4-BE49-F238E27FC236}">
                  <a16:creationId xmlns:a16="http://schemas.microsoft.com/office/drawing/2014/main" id="{49E954B6-CC4F-B24E-B9A7-37777C0664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07355" y="5235773"/>
              <a:ext cx="1066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 dirty="0"/>
                <a:t>P</a:t>
              </a:r>
              <a:r>
                <a:rPr lang="en-US" sz="1600" i="1" baseline="-25000" dirty="0"/>
                <a:t>3</a:t>
              </a:r>
              <a:r>
                <a:rPr lang="en-US" sz="1600" dirty="0"/>
                <a:t>(</a:t>
              </a:r>
              <a:r>
                <a:rPr lang="en-US" sz="1600" i="1" dirty="0"/>
                <a:t>f</a:t>
              </a:r>
              <a:r>
                <a:rPr lang="en-US" sz="1600" dirty="0"/>
                <a:t>)</a:t>
              </a:r>
            </a:p>
          </p:txBody>
        </p:sp>
        <p:sp>
          <p:nvSpPr>
            <p:cNvPr id="130" name="Text Box 18">
              <a:extLst>
                <a:ext uri="{FF2B5EF4-FFF2-40B4-BE49-F238E27FC236}">
                  <a16:creationId xmlns:a16="http://schemas.microsoft.com/office/drawing/2014/main" id="{7A0D9823-3A91-254E-B53D-67FA3FAC51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64557" y="6181923"/>
              <a:ext cx="7620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/>
                <a:t>-½</a:t>
              </a:r>
              <a:r>
                <a:rPr lang="en-US" sz="1600" i="1" dirty="0"/>
                <a:t>f</a:t>
              </a:r>
              <a:r>
                <a:rPr lang="en-US" sz="1600" i="1" baseline="-25000" dirty="0"/>
                <a:t>s</a:t>
              </a:r>
            </a:p>
          </p:txBody>
        </p:sp>
        <p:sp>
          <p:nvSpPr>
            <p:cNvPr id="133" name="Text Box 19">
              <a:extLst>
                <a:ext uri="{FF2B5EF4-FFF2-40B4-BE49-F238E27FC236}">
                  <a16:creationId xmlns:a16="http://schemas.microsoft.com/office/drawing/2014/main" id="{F85458C3-9967-C34E-9ED3-936F3104C0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7957" y="6181923"/>
              <a:ext cx="6096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/>
                <a:t>½</a:t>
              </a:r>
              <a:r>
                <a:rPr lang="en-US" sz="1600" i="1" dirty="0"/>
                <a:t>f</a:t>
              </a:r>
              <a:r>
                <a:rPr lang="en-US" sz="1600" i="1" baseline="-25000" dirty="0"/>
                <a:t>s</a:t>
              </a:r>
            </a:p>
          </p:txBody>
        </p:sp>
        <p:sp>
          <p:nvSpPr>
            <p:cNvPr id="134" name="Text Box 19">
              <a:extLst>
                <a:ext uri="{FF2B5EF4-FFF2-40B4-BE49-F238E27FC236}">
                  <a16:creationId xmlns:a16="http://schemas.microsoft.com/office/drawing/2014/main" id="{BBEF83D2-CA68-444D-BF92-20AF50D0B3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25825" y="5503883"/>
              <a:ext cx="457198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 dirty="0"/>
                <a:t>T</a:t>
              </a:r>
              <a:r>
                <a:rPr lang="en-US" sz="1600" i="1" baseline="-25000" dirty="0"/>
                <a:t>s</a:t>
              </a:r>
            </a:p>
          </p:txBody>
        </p:sp>
        <p:sp>
          <p:nvSpPr>
            <p:cNvPr id="136" name="Text Box 11">
              <a:extLst>
                <a:ext uri="{FF2B5EF4-FFF2-40B4-BE49-F238E27FC236}">
                  <a16:creationId xmlns:a16="http://schemas.microsoft.com/office/drawing/2014/main" id="{EC0A4B90-6D2A-A541-B50E-FE5A2A4911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34693" y="5829966"/>
              <a:ext cx="259498" cy="266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i="1" dirty="0"/>
                <a:t>f</a:t>
              </a:r>
              <a:endParaRPr lang="en-US" i="1" dirty="0"/>
            </a:p>
          </p:txBody>
        </p:sp>
      </p:grpSp>
      <p:grpSp>
        <p:nvGrpSpPr>
          <p:cNvPr id="4117" name="Group 4116">
            <a:extLst>
              <a:ext uri="{FF2B5EF4-FFF2-40B4-BE49-F238E27FC236}">
                <a16:creationId xmlns:a16="http://schemas.microsoft.com/office/drawing/2014/main" id="{A0EFDFAF-0926-DE45-AA23-D88BEBDC7308}"/>
              </a:ext>
            </a:extLst>
          </p:cNvPr>
          <p:cNvGrpSpPr/>
          <p:nvPr/>
        </p:nvGrpSpPr>
        <p:grpSpPr>
          <a:xfrm>
            <a:off x="6195002" y="1524000"/>
            <a:ext cx="2491798" cy="1371600"/>
            <a:chOff x="6195002" y="1524000"/>
            <a:chExt cx="2491798" cy="1371600"/>
          </a:xfrm>
        </p:grpSpPr>
        <p:pic>
          <p:nvPicPr>
            <p:cNvPr id="7" name="Picture 6" descr="Text&#10;&#10;Description automatically generated">
              <a:extLst>
                <a:ext uri="{FF2B5EF4-FFF2-40B4-BE49-F238E27FC236}">
                  <a16:creationId xmlns:a16="http://schemas.microsoft.com/office/drawing/2014/main" id="{79DB6D07-EDF9-A748-82C6-100937FC7D7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9109" y="2309969"/>
              <a:ext cx="1845291" cy="58563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46B401F-FB92-7D40-976A-CD5F8565F95C}"/>
                </a:ext>
              </a:extLst>
            </p:cNvPr>
            <p:cNvSpPr txBox="1"/>
            <p:nvPr/>
          </p:nvSpPr>
          <p:spPr>
            <a:xfrm>
              <a:off x="6656159" y="1953948"/>
              <a:ext cx="8114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where</a:t>
              </a:r>
            </a:p>
          </p:txBody>
        </p:sp>
        <p:pic>
          <p:nvPicPr>
            <p:cNvPr id="47" name="Picture 4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617F3B75-5A53-0D4B-BD8B-5F1DCA8CF57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5002" y="1524000"/>
              <a:ext cx="2491798" cy="397627"/>
            </a:xfrm>
            <a:prstGeom prst="rect">
              <a:avLst/>
            </a:prstGeom>
          </p:spPr>
        </p:pic>
      </p:grpSp>
      <p:pic>
        <p:nvPicPr>
          <p:cNvPr id="4099" name="Picture 4098" descr="A picture containing logo&#10;&#10;Description automatically generated">
            <a:extLst>
              <a:ext uri="{FF2B5EF4-FFF2-40B4-BE49-F238E27FC236}">
                <a16:creationId xmlns:a16="http://schemas.microsoft.com/office/drawing/2014/main" id="{93A37877-26CF-E84F-83A5-C268982B910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818" y="5275699"/>
            <a:ext cx="1052758" cy="597511"/>
          </a:xfrm>
          <a:prstGeom prst="rect">
            <a:avLst/>
          </a:prstGeom>
        </p:spPr>
      </p:pic>
      <p:grpSp>
        <p:nvGrpSpPr>
          <p:cNvPr id="4119" name="Group 4118">
            <a:extLst>
              <a:ext uri="{FF2B5EF4-FFF2-40B4-BE49-F238E27FC236}">
                <a16:creationId xmlns:a16="http://schemas.microsoft.com/office/drawing/2014/main" id="{5E04ABDA-8ECE-FB48-A257-8CE58EF118C3}"/>
              </a:ext>
            </a:extLst>
          </p:cNvPr>
          <p:cNvGrpSpPr/>
          <p:nvPr/>
        </p:nvGrpSpPr>
        <p:grpSpPr>
          <a:xfrm>
            <a:off x="6172200" y="4876801"/>
            <a:ext cx="2899252" cy="1641672"/>
            <a:chOff x="6172200" y="4876801"/>
            <a:chExt cx="2899252" cy="1641672"/>
          </a:xfrm>
        </p:grpSpPr>
        <p:pic>
          <p:nvPicPr>
            <p:cNvPr id="51" name="Picture 50" descr="Text&#10;&#10;Description automatically generated">
              <a:extLst>
                <a:ext uri="{FF2B5EF4-FFF2-40B4-BE49-F238E27FC236}">
                  <a16:creationId xmlns:a16="http://schemas.microsoft.com/office/drawing/2014/main" id="{B8A4C826-6EE6-F247-B377-26BD3E70D0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2200" y="4876801"/>
              <a:ext cx="2145119" cy="619571"/>
            </a:xfrm>
            <a:prstGeom prst="rect">
              <a:avLst/>
            </a:prstGeom>
          </p:spPr>
        </p:pic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54108D28-94EA-B242-932F-E5B900A3D611}"/>
                </a:ext>
              </a:extLst>
            </p:cNvPr>
            <p:cNvSpPr txBox="1"/>
            <p:nvPr/>
          </p:nvSpPr>
          <p:spPr>
            <a:xfrm>
              <a:off x="6660658" y="5391348"/>
              <a:ext cx="8114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where</a:t>
              </a:r>
            </a:p>
          </p:txBody>
        </p:sp>
        <p:pic>
          <p:nvPicPr>
            <p:cNvPr id="4116" name="Picture 4115" descr="Diagram&#10;&#10;Description automatically generated">
              <a:extLst>
                <a:ext uri="{FF2B5EF4-FFF2-40B4-BE49-F238E27FC236}">
                  <a16:creationId xmlns:a16="http://schemas.microsoft.com/office/drawing/2014/main" id="{4858E6A1-DC45-024E-BD34-2BD580607C9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7109" y="5803285"/>
              <a:ext cx="2794343" cy="715188"/>
            </a:xfrm>
            <a:prstGeom prst="rect">
              <a:avLst/>
            </a:prstGeom>
          </p:spPr>
        </p:pic>
      </p:grpSp>
      <p:sp>
        <p:nvSpPr>
          <p:cNvPr id="2" name="Text Box 2073">
            <a:extLst>
              <a:ext uri="{FF2B5EF4-FFF2-40B4-BE49-F238E27FC236}">
                <a16:creationId xmlns:a16="http://schemas.microsoft.com/office/drawing/2014/main" id="{8925BC8E-D9C9-A095-537A-3150DA849C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i="1" dirty="0"/>
              <a:t>Sampling &amp; Reconstruction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9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7 - </a:t>
            </a:r>
            <a:fld id="{F9C16156-86A6-4873-ADBD-FA855A3F06F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Sampling and Interpolation Demo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838200"/>
          </a:xfrm>
        </p:spPr>
        <p:txBody>
          <a:bodyPr/>
          <a:lstStyle/>
          <a:p>
            <a:r>
              <a:rPr lang="en-US" i="1" dirty="0"/>
              <a:t>DSP First</a:t>
            </a:r>
            <a:r>
              <a:rPr lang="en-US" dirty="0"/>
              <a:t>, 2</a:t>
            </a:r>
            <a:r>
              <a:rPr lang="en-US" baseline="30000" dirty="0"/>
              <a:t>nd</a:t>
            </a:r>
            <a:r>
              <a:rPr lang="en-US" dirty="0"/>
              <a:t> ed., </a:t>
            </a:r>
            <a:r>
              <a:rPr lang="en-US" dirty="0" err="1"/>
              <a:t>ch.</a:t>
            </a:r>
            <a:r>
              <a:rPr lang="en-US" dirty="0"/>
              <a:t> 4, Sampling/interpolation</a:t>
            </a:r>
            <a:br>
              <a:rPr lang="en-US" dirty="0"/>
            </a:br>
            <a:r>
              <a:rPr lang="en-US" sz="2000" b="0" dirty="0">
                <a:solidFill>
                  <a:schemeClr val="tx1"/>
                </a:solidFill>
              </a:rPr>
              <a:t>http://</a:t>
            </a:r>
            <a:r>
              <a:rPr lang="en-US" sz="2000" b="0" dirty="0" err="1">
                <a:solidFill>
                  <a:schemeClr val="tx1"/>
                </a:solidFill>
              </a:rPr>
              <a:t>dspfirst.gatech.edu</a:t>
            </a:r>
            <a:r>
              <a:rPr lang="en-US" sz="2000" b="0" dirty="0">
                <a:solidFill>
                  <a:schemeClr val="tx1"/>
                </a:solidFill>
              </a:rPr>
              <a:t>/chapters/04samplin/demos/recon/</a:t>
            </a:r>
            <a:r>
              <a:rPr lang="en-US" sz="2000" b="0" dirty="0" err="1">
                <a:solidFill>
                  <a:schemeClr val="tx1"/>
                </a:solidFill>
              </a:rPr>
              <a:t>index.html</a:t>
            </a:r>
            <a:r>
              <a:rPr lang="en-US" sz="2000" dirty="0">
                <a:solidFill>
                  <a:schemeClr val="tx1"/>
                </a:solidFill>
              </a:rPr>
              <a:t>/</a:t>
            </a:r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7458047"/>
              </p:ext>
            </p:extLst>
          </p:nvPr>
        </p:nvGraphicFramePr>
        <p:xfrm>
          <a:off x="5410200" y="2819400"/>
          <a:ext cx="3025775" cy="83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574640" imgH="431640" progId="Equation.3">
                  <p:embed/>
                </p:oleObj>
              </mc:Choice>
              <mc:Fallback>
                <p:oleObj name="Equation" r:id="rId2" imgW="1574640" imgH="431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2819400"/>
                        <a:ext cx="3025775" cy="831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6" name="AutoShape 5">
            <a:hlinkClick r:id="rId4"/>
          </p:cNvPr>
          <p:cNvSpPr>
            <a:spLocks noChangeArrowheads="1"/>
          </p:cNvSpPr>
          <p:nvPr/>
        </p:nvSpPr>
        <p:spPr bwMode="auto">
          <a:xfrm>
            <a:off x="8229600" y="1600200"/>
            <a:ext cx="533400" cy="304800"/>
          </a:xfrm>
          <a:prstGeom prst="rightArrow">
            <a:avLst>
              <a:gd name="adj1" fmla="val 50000"/>
              <a:gd name="adj2" fmla="val 43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4191000"/>
            <a:ext cx="8305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Design tradeoffs</a:t>
            </a:r>
          </a:p>
          <a:p>
            <a:pPr marL="457200" lvl="1" indent="0">
              <a:buNone/>
            </a:pPr>
            <a:r>
              <a:rPr lang="en-US" dirty="0"/>
              <a:t>Which pulse gives the best reconstruction?</a:t>
            </a:r>
          </a:p>
          <a:p>
            <a:pPr marL="457200" lvl="1" indent="0">
              <a:buNone/>
            </a:pPr>
            <a:r>
              <a:rPr lang="en-US" dirty="0" err="1"/>
              <a:t>Sinc</a:t>
            </a:r>
            <a:r>
              <a:rPr lang="en-US" dirty="0"/>
              <a:t> pulse truncated to 4 sampling periods. Why? </a:t>
            </a:r>
          </a:p>
          <a:p>
            <a:pPr marL="457200" lvl="1" indent="0">
              <a:buNone/>
            </a:pPr>
            <a:r>
              <a:rPr lang="en-US" dirty="0"/>
              <a:t>What happens as the sampling rate is increased?</a:t>
            </a:r>
          </a:p>
          <a:p>
            <a:pPr marL="457200" lvl="1" indent="0">
              <a:buNone/>
            </a:pPr>
            <a:r>
              <a:rPr lang="en-US" dirty="0"/>
              <a:t>Tradeoffs in signal quality vs. run-time complexity?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58694" y="2236192"/>
            <a:ext cx="609450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dirty="0"/>
              <a:t>Sample sinusoidal signal </a:t>
            </a:r>
            <a:r>
              <a:rPr lang="en-US" i="1" dirty="0"/>
              <a:t>y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 to form </a:t>
            </a:r>
            <a:r>
              <a:rPr lang="en-US" i="1" dirty="0"/>
              <a:t>y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</a:t>
            </a:r>
          </a:p>
          <a:p>
            <a:pPr lvl="1">
              <a:buFontTx/>
              <a:buNone/>
            </a:pPr>
            <a:r>
              <a:rPr lang="en-US" dirty="0"/>
              <a:t>Reconstruct continuous-time</a:t>
            </a:r>
            <a:br>
              <a:rPr lang="en-US" dirty="0"/>
            </a:br>
            <a:r>
              <a:rPr lang="en-US" dirty="0"/>
              <a:t>sinusoidal signal using</a:t>
            </a:r>
            <a:br>
              <a:rPr lang="en-US" dirty="0"/>
            </a:br>
            <a:r>
              <a:rPr lang="en-US" dirty="0"/>
              <a:t>rectangular, triangular, or</a:t>
            </a:r>
            <a:br>
              <a:rPr lang="en-US" dirty="0"/>
            </a:br>
            <a:r>
              <a:rPr lang="en-US" dirty="0"/>
              <a:t>truncated </a:t>
            </a:r>
            <a:r>
              <a:rPr lang="en-US" dirty="0" err="1"/>
              <a:t>sinc</a:t>
            </a:r>
            <a:r>
              <a:rPr lang="en-US" dirty="0"/>
              <a:t> pulse </a:t>
            </a:r>
            <a:r>
              <a:rPr lang="en-US" i="1" dirty="0"/>
              <a:t>p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</a:t>
            </a:r>
          </a:p>
        </p:txBody>
      </p:sp>
      <p:sp>
        <p:nvSpPr>
          <p:cNvPr id="2" name="Text Box 2073">
            <a:extLst>
              <a:ext uri="{FF2B5EF4-FFF2-40B4-BE49-F238E27FC236}">
                <a16:creationId xmlns:a16="http://schemas.microsoft.com/office/drawing/2014/main" id="{EC299EC9-36AB-8FDE-C7D4-74FF07670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i="1" dirty="0"/>
              <a:t>Sampling &amp; Reconstruction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nimBg="1"/>
      <p:bldP spid="7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7 - </a:t>
            </a:r>
            <a:fld id="{EC811A41-E333-425B-8C25-3642E6AA4B4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196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Raised Cosine Pulse: Time Domain</a:t>
            </a:r>
          </a:p>
        </p:txBody>
      </p:sp>
      <p:sp>
        <p:nvSpPr>
          <p:cNvPr id="8197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3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Pulse shaping used in communication systems</a:t>
            </a:r>
          </a:p>
        </p:txBody>
      </p:sp>
      <p:graphicFrame>
        <p:nvGraphicFramePr>
          <p:cNvPr id="8194" name="Object 2052"/>
          <p:cNvGraphicFramePr>
            <a:graphicFrameLocks noChangeAspect="1"/>
          </p:cNvGraphicFramePr>
          <p:nvPr/>
        </p:nvGraphicFramePr>
        <p:xfrm>
          <a:off x="674688" y="1981200"/>
          <a:ext cx="3463925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031840" imgH="482400" progId="Equation.3">
                  <p:embed/>
                </p:oleObj>
              </mc:Choice>
              <mc:Fallback>
                <p:oleObj name="Equation" r:id="rId2" imgW="2031840" imgH="482400" progId="Equation.3">
                  <p:embed/>
                  <p:pic>
                    <p:nvPicPr>
                      <p:cNvPr id="0" name="Object 20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688" y="1981200"/>
                        <a:ext cx="3463925" cy="827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457200" y="2895600"/>
            <a:ext cx="1981200" cy="657225"/>
            <a:chOff x="457200" y="2895600"/>
            <a:chExt cx="1981200" cy="657225"/>
          </a:xfrm>
        </p:grpSpPr>
        <p:sp>
          <p:nvSpPr>
            <p:cNvPr id="8199" name="AutoShape 2063"/>
            <p:cNvSpPr>
              <a:spLocks/>
            </p:cNvSpPr>
            <p:nvPr/>
          </p:nvSpPr>
          <p:spPr bwMode="auto">
            <a:xfrm rot="16200000">
              <a:off x="1828800" y="2438400"/>
              <a:ext cx="76200" cy="990600"/>
            </a:xfrm>
            <a:prstGeom prst="leftBrace">
              <a:avLst>
                <a:gd name="adj1" fmla="val 108333"/>
                <a:gd name="adj2" fmla="val 50000"/>
              </a:avLst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8200" name="Text Box 2064"/>
            <p:cNvSpPr txBox="1">
              <a:spLocks noChangeArrowheads="1"/>
            </p:cNvSpPr>
            <p:nvPr/>
          </p:nvSpPr>
          <p:spPr bwMode="auto">
            <a:xfrm>
              <a:off x="457200" y="2971800"/>
              <a:ext cx="1981200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sz="1600" b="1" i="1" dirty="0">
                  <a:solidFill>
                    <a:schemeClr val="accent2"/>
                  </a:solidFill>
                </a:rPr>
                <a:t>ideal </a:t>
              </a:r>
              <a:r>
                <a:rPr lang="en-US" sz="1600" b="1" i="1" dirty="0" err="1">
                  <a:solidFill>
                    <a:schemeClr val="accent2"/>
                  </a:solidFill>
                </a:rPr>
                <a:t>lowpass</a:t>
              </a:r>
              <a:r>
                <a:rPr lang="en-US" sz="1600" b="1" i="1" dirty="0">
                  <a:solidFill>
                    <a:schemeClr val="accent2"/>
                  </a:solidFill>
                </a:rPr>
                <a:t> filter impulse response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438400" y="2895600"/>
            <a:ext cx="2133600" cy="657225"/>
            <a:chOff x="2438400" y="2895600"/>
            <a:chExt cx="2133600" cy="657225"/>
          </a:xfrm>
        </p:grpSpPr>
        <p:sp>
          <p:nvSpPr>
            <p:cNvPr id="8201" name="Text Box 2065"/>
            <p:cNvSpPr txBox="1">
              <a:spLocks noChangeArrowheads="1"/>
            </p:cNvSpPr>
            <p:nvPr/>
          </p:nvSpPr>
          <p:spPr bwMode="auto">
            <a:xfrm>
              <a:off x="2438400" y="2971800"/>
              <a:ext cx="2133600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 b="1" i="1">
                  <a:solidFill>
                    <a:schemeClr val="accent2"/>
                  </a:solidFill>
                </a:rPr>
                <a:t>Attenuation by 1/t</a:t>
              </a:r>
              <a:r>
                <a:rPr lang="en-US" sz="1600" b="1" i="1" baseline="30000">
                  <a:solidFill>
                    <a:schemeClr val="accent2"/>
                  </a:solidFill>
                </a:rPr>
                <a:t>2</a:t>
              </a:r>
              <a:r>
                <a:rPr lang="en-US" sz="1600" b="1" i="1">
                  <a:solidFill>
                    <a:schemeClr val="accent2"/>
                  </a:solidFill>
                </a:rPr>
                <a:t> for large t to reduce tail</a:t>
              </a:r>
            </a:p>
          </p:txBody>
        </p:sp>
        <p:sp>
          <p:nvSpPr>
            <p:cNvPr id="8202" name="AutoShape 2066"/>
            <p:cNvSpPr>
              <a:spLocks/>
            </p:cNvSpPr>
            <p:nvPr/>
          </p:nvSpPr>
          <p:spPr bwMode="auto">
            <a:xfrm rot="16200000">
              <a:off x="3279775" y="2171700"/>
              <a:ext cx="76200" cy="1524000"/>
            </a:xfrm>
            <a:prstGeom prst="leftBrace">
              <a:avLst>
                <a:gd name="adj1" fmla="val 166667"/>
                <a:gd name="adj2" fmla="val 50000"/>
              </a:avLst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472060" y="2009920"/>
            <a:ext cx="4572000" cy="3541012"/>
            <a:chOff x="4472060" y="2009920"/>
            <a:chExt cx="4572000" cy="3541012"/>
          </a:xfrm>
        </p:grpSpPr>
        <p:pic>
          <p:nvPicPr>
            <p:cNvPr id="8198" name="Picture 2057" descr="raisedCosTim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89463" y="2009920"/>
              <a:ext cx="4343400" cy="3230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4472060" y="5181600"/>
              <a:ext cx="457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Simon </a:t>
              </a:r>
              <a:r>
                <a:rPr lang="en-US" sz="1800" dirty="0" err="1"/>
                <a:t>Haykin</a:t>
              </a:r>
              <a:r>
                <a:rPr lang="en-US" sz="1800" dirty="0"/>
                <a:t>, </a:t>
              </a:r>
              <a:r>
                <a:rPr lang="en-US" sz="1800" i="1" dirty="0"/>
                <a:t>Communication Systems</a:t>
              </a:r>
              <a:r>
                <a:rPr lang="en-US" sz="1800" dirty="0"/>
                <a:t>, 3</a:t>
              </a:r>
              <a:r>
                <a:rPr lang="en-US" sz="1800" baseline="30000" dirty="0"/>
                <a:t>rd</a:t>
              </a:r>
              <a:r>
                <a:rPr lang="en-US" sz="1800" dirty="0"/>
                <a:t> ed.</a:t>
              </a:r>
            </a:p>
          </p:txBody>
        </p:sp>
      </p:grpSp>
      <p:sp>
        <p:nvSpPr>
          <p:cNvPr id="12" name="Rectangle 2051"/>
          <p:cNvSpPr txBox="1">
            <a:spLocks noChangeArrowheads="1"/>
          </p:cNvSpPr>
          <p:nvPr/>
        </p:nvSpPr>
        <p:spPr bwMode="auto">
          <a:xfrm>
            <a:off x="457200" y="5562600"/>
            <a:ext cx="830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dirty="0">
                <a:sym typeface="Symbol" pitchFamily="18" charset="2"/>
              </a:rPr>
              <a:t>See handout G in reader on raised cosine pulse</a:t>
            </a:r>
          </a:p>
        </p:txBody>
      </p:sp>
      <p:sp>
        <p:nvSpPr>
          <p:cNvPr id="13" name="Rectangle 2051"/>
          <p:cNvSpPr txBox="1">
            <a:spLocks noChangeArrowheads="1"/>
          </p:cNvSpPr>
          <p:nvPr/>
        </p:nvSpPr>
        <p:spPr bwMode="auto">
          <a:xfrm>
            <a:off x="457200" y="3581400"/>
            <a:ext cx="3962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i="1" dirty="0"/>
              <a:t>W</a:t>
            </a:r>
            <a:r>
              <a:rPr lang="en-US" dirty="0"/>
              <a:t> is bandwidth of an </a:t>
            </a:r>
            <a:br>
              <a:rPr lang="en-US" dirty="0"/>
            </a:br>
            <a:r>
              <a:rPr lang="en-US" dirty="0"/>
              <a:t>ideal </a:t>
            </a:r>
            <a:r>
              <a:rPr lang="en-US" dirty="0" err="1"/>
              <a:t>lowpass</a:t>
            </a:r>
            <a:r>
              <a:rPr lang="en-US" dirty="0"/>
              <a:t> response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sym typeface="Symbol" pitchFamily="18" charset="2"/>
              </a:rPr>
              <a:t>  [0, 1]</a:t>
            </a:r>
            <a:r>
              <a:rPr lang="en-US" dirty="0"/>
              <a:t> </a:t>
            </a:r>
            <a:r>
              <a:rPr lang="en-US" dirty="0" err="1"/>
              <a:t>rolloff</a:t>
            </a:r>
            <a:r>
              <a:rPr lang="en-US" dirty="0"/>
              <a:t> factor</a:t>
            </a:r>
            <a:endParaRPr lang="en-US" dirty="0">
              <a:sym typeface="Symbol" pitchFamily="18" charset="2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sym typeface="Symbol" pitchFamily="18" charset="2"/>
              </a:rPr>
              <a:t>Zero crossings at</a:t>
            </a:r>
            <a:br>
              <a:rPr lang="en-US" dirty="0">
                <a:sym typeface="Symbol" pitchFamily="18" charset="2"/>
              </a:rPr>
            </a:br>
            <a:r>
              <a:rPr lang="en-US" i="1" dirty="0">
                <a:sym typeface="Symbol" pitchFamily="18" charset="2"/>
              </a:rPr>
              <a:t>t</a:t>
            </a:r>
            <a:r>
              <a:rPr lang="en-US" dirty="0">
                <a:sym typeface="Symbol" pitchFamily="18" charset="2"/>
              </a:rPr>
              <a:t> =  </a:t>
            </a:r>
            <a:r>
              <a:rPr lang="en-US" i="1" dirty="0" err="1"/>
              <a:t>T</a:t>
            </a:r>
            <a:r>
              <a:rPr lang="en-US" i="1" baseline="-25000" dirty="0" err="1"/>
              <a:t>s</a:t>
            </a:r>
            <a:r>
              <a:rPr lang="en-US" dirty="0">
                <a:sym typeface="Symbol" pitchFamily="18" charset="2"/>
              </a:rPr>
              <a:t> ,  2 </a:t>
            </a:r>
            <a:r>
              <a:rPr lang="en-US" i="1" dirty="0" err="1"/>
              <a:t>T</a:t>
            </a:r>
            <a:r>
              <a:rPr lang="en-US" i="1" baseline="-25000" dirty="0" err="1"/>
              <a:t>s</a:t>
            </a:r>
            <a:r>
              <a:rPr lang="en-US" dirty="0">
                <a:sym typeface="Symbol" pitchFamily="18" charset="2"/>
              </a:rPr>
              <a:t> , …</a:t>
            </a:r>
          </a:p>
        </p:txBody>
      </p:sp>
      <p:sp>
        <p:nvSpPr>
          <p:cNvPr id="6" name="Text Box 2073">
            <a:extLst>
              <a:ext uri="{FF2B5EF4-FFF2-40B4-BE49-F238E27FC236}">
                <a16:creationId xmlns:a16="http://schemas.microsoft.com/office/drawing/2014/main" id="{6E65BF1B-412D-E92A-8ECD-79581248B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i="1" dirty="0"/>
              <a:t>Sampling &amp; Reconstruction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7 - </a:t>
            </a:r>
            <a:fld id="{90854E26-4736-4F02-B164-ADFE3DAF00E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Raised Cosine Pulse Spectra</a:t>
            </a: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181600"/>
          </a:xfrm>
        </p:spPr>
        <p:txBody>
          <a:bodyPr/>
          <a:lstStyle/>
          <a:p>
            <a:r>
              <a:rPr lang="en-US" dirty="0"/>
              <a:t>Pulse shaping used in communication systems</a:t>
            </a:r>
          </a:p>
        </p:txBody>
      </p:sp>
      <p:grpSp>
        <p:nvGrpSpPr>
          <p:cNvPr id="9225" name="Group 11"/>
          <p:cNvGrpSpPr>
            <a:grpSpLocks/>
          </p:cNvGrpSpPr>
          <p:nvPr/>
        </p:nvGrpSpPr>
        <p:grpSpPr bwMode="auto">
          <a:xfrm>
            <a:off x="914400" y="3938660"/>
            <a:ext cx="7704138" cy="2133600"/>
            <a:chOff x="528" y="2832"/>
            <a:chExt cx="4853" cy="1344"/>
          </a:xfrm>
        </p:grpSpPr>
        <p:graphicFrame>
          <p:nvGraphicFramePr>
            <p:cNvPr id="9218" name="Object 12"/>
            <p:cNvGraphicFramePr>
              <a:graphicFrameLocks noChangeAspect="1"/>
            </p:cNvGraphicFramePr>
            <p:nvPr/>
          </p:nvGraphicFramePr>
          <p:xfrm>
            <a:off x="528" y="2832"/>
            <a:ext cx="3905" cy="13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3632040" imgH="1244520" progId="Equation.3">
                    <p:embed/>
                  </p:oleObj>
                </mc:Choice>
                <mc:Fallback>
                  <p:oleObj name="Equation" r:id="rId2" imgW="3632040" imgH="124452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" y="2832"/>
                          <a:ext cx="3905" cy="13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19" name="Object 13"/>
            <p:cNvGraphicFramePr>
              <a:graphicFrameLocks noChangeAspect="1"/>
            </p:cNvGraphicFramePr>
            <p:nvPr/>
          </p:nvGraphicFramePr>
          <p:xfrm>
            <a:off x="4704" y="2880"/>
            <a:ext cx="642" cy="4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596880" imgH="431640" progId="Equation.3">
                    <p:embed/>
                  </p:oleObj>
                </mc:Choice>
                <mc:Fallback>
                  <p:oleObj name="Equation" r:id="rId4" imgW="596880" imgH="43164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4" y="2880"/>
                          <a:ext cx="642" cy="46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26" name="Line 14"/>
            <p:cNvSpPr>
              <a:spLocks noChangeShapeType="1"/>
            </p:cNvSpPr>
            <p:nvPr/>
          </p:nvSpPr>
          <p:spPr bwMode="auto">
            <a:xfrm>
              <a:off x="4560" y="2939"/>
              <a:ext cx="0" cy="12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9220" name="Object 15"/>
            <p:cNvGraphicFramePr>
              <a:graphicFrameLocks noChangeAspect="1"/>
            </p:cNvGraphicFramePr>
            <p:nvPr/>
          </p:nvGraphicFramePr>
          <p:xfrm>
            <a:off x="4670" y="3428"/>
            <a:ext cx="711" cy="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660240" imgH="393480" progId="Equation.3">
                    <p:embed/>
                  </p:oleObj>
                </mc:Choice>
                <mc:Fallback>
                  <p:oleObj name="Equation" r:id="rId6" imgW="660240" imgH="39348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70" y="3428"/>
                          <a:ext cx="711" cy="4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" name="Group 1"/>
          <p:cNvGrpSpPr/>
          <p:nvPr/>
        </p:nvGrpSpPr>
        <p:grpSpPr>
          <a:xfrm>
            <a:off x="4191000" y="1976018"/>
            <a:ext cx="4800599" cy="2026972"/>
            <a:chOff x="4191000" y="1976018"/>
            <a:chExt cx="4800599" cy="2026972"/>
          </a:xfrm>
        </p:grpSpPr>
        <p:pic>
          <p:nvPicPr>
            <p:cNvPr id="9224" name="Picture 10" descr="raisedCosFreq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403186" y="1976018"/>
              <a:ext cx="4588413" cy="1740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4191000" y="3633658"/>
              <a:ext cx="47768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Simon </a:t>
              </a:r>
              <a:r>
                <a:rPr lang="en-US" sz="1800" dirty="0" err="1"/>
                <a:t>Haykin</a:t>
              </a:r>
              <a:r>
                <a:rPr lang="en-US" sz="1800" dirty="0"/>
                <a:t>, </a:t>
              </a:r>
              <a:r>
                <a:rPr lang="en-US" sz="1800" i="1" dirty="0"/>
                <a:t>Communication Systems</a:t>
              </a:r>
              <a:r>
                <a:rPr lang="en-US" sz="1800" dirty="0"/>
                <a:t>, 3</a:t>
              </a:r>
              <a:r>
                <a:rPr lang="en-US" sz="1800" baseline="30000" dirty="0"/>
                <a:t>rd</a:t>
              </a:r>
              <a:r>
                <a:rPr lang="en-US" sz="1800" dirty="0"/>
                <a:t> ed.</a:t>
              </a:r>
            </a:p>
          </p:txBody>
        </p:sp>
      </p:grp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57200" y="1905000"/>
            <a:ext cx="3810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dirty="0"/>
              <a:t>Bandwidth increased</a:t>
            </a:r>
            <a:br>
              <a:rPr lang="en-US" dirty="0"/>
            </a:br>
            <a:r>
              <a:rPr lang="en-US" dirty="0"/>
              <a:t>by factor of (1 + </a:t>
            </a:r>
            <a:r>
              <a:rPr lang="en-US" dirty="0">
                <a:sym typeface="Symbol" pitchFamily="18" charset="2"/>
              </a:rPr>
              <a:t>):</a:t>
            </a:r>
            <a:br>
              <a:rPr lang="en-US" dirty="0"/>
            </a:br>
            <a:r>
              <a:rPr lang="en-US" dirty="0"/>
              <a:t>(1 + </a:t>
            </a:r>
            <a:r>
              <a:rPr lang="en-US" dirty="0">
                <a:sym typeface="Symbol" pitchFamily="18" charset="2"/>
              </a:rPr>
              <a:t>) </a:t>
            </a:r>
            <a:r>
              <a:rPr lang="en-US" i="1" dirty="0">
                <a:sym typeface="Symbol" pitchFamily="18" charset="2"/>
              </a:rPr>
              <a:t>W = 2 W – f</a:t>
            </a:r>
            <a:r>
              <a:rPr lang="en-US" i="1" baseline="-25000" dirty="0">
                <a:sym typeface="Symbol" pitchFamily="18" charset="2"/>
              </a:rPr>
              <a:t>1</a:t>
            </a:r>
          </a:p>
          <a:p>
            <a:pPr lvl="1">
              <a:buFontTx/>
              <a:buNone/>
            </a:pPr>
            <a:r>
              <a:rPr lang="en-US" i="1" dirty="0">
                <a:sym typeface="Symbol" pitchFamily="18" charset="2"/>
              </a:rPr>
              <a:t>f</a:t>
            </a:r>
            <a:r>
              <a:rPr lang="en-US" baseline="-25000" dirty="0">
                <a:sym typeface="Symbol" pitchFamily="18" charset="2"/>
              </a:rPr>
              <a:t>1</a:t>
            </a:r>
            <a:r>
              <a:rPr lang="en-US" dirty="0">
                <a:sym typeface="Symbol" pitchFamily="18" charset="2"/>
              </a:rPr>
              <a:t> marks transition from</a:t>
            </a:r>
            <a:br>
              <a:rPr lang="en-US" dirty="0">
                <a:sym typeface="Symbol" pitchFamily="18" charset="2"/>
              </a:rPr>
            </a:br>
            <a:r>
              <a:rPr lang="en-US" dirty="0" err="1">
                <a:sym typeface="Symbol" pitchFamily="18" charset="2"/>
              </a:rPr>
              <a:t>passband</a:t>
            </a:r>
            <a:r>
              <a:rPr lang="en-US" dirty="0">
                <a:sym typeface="Symbol" pitchFamily="18" charset="2"/>
              </a:rPr>
              <a:t> to </a:t>
            </a:r>
            <a:r>
              <a:rPr lang="en-US" dirty="0" err="1">
                <a:sym typeface="Symbol" pitchFamily="18" charset="2"/>
              </a:rPr>
              <a:t>stopband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457200" y="6096000"/>
            <a:ext cx="7391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dirty="0">
                <a:sym typeface="Symbol" pitchFamily="18" charset="2"/>
              </a:rPr>
              <a:t>Bandwidth generally scarce in communication systems</a:t>
            </a:r>
          </a:p>
        </p:txBody>
      </p:sp>
      <p:sp>
        <p:nvSpPr>
          <p:cNvPr id="3" name="Text Box 2073">
            <a:extLst>
              <a:ext uri="{FF2B5EF4-FFF2-40B4-BE49-F238E27FC236}">
                <a16:creationId xmlns:a16="http://schemas.microsoft.com/office/drawing/2014/main" id="{BA132A98-7CEB-4707-C73B-0D09351E7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i="1" dirty="0"/>
              <a:t>Sampling &amp; Reconstruction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7 - </a:t>
            </a:r>
            <a:fld id="{AF4306E4-BE70-45AB-9CB4-4C58A414B56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12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</a:t>
            </a:r>
          </a:p>
        </p:txBody>
      </p:sp>
      <p:sp>
        <p:nvSpPr>
          <p:cNvPr id="112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610600" cy="1371600"/>
          </a:xfrm>
        </p:spPr>
        <p:txBody>
          <a:bodyPr/>
          <a:lstStyle/>
          <a:p>
            <a:r>
              <a:rPr lang="en-US" dirty="0"/>
              <a:t>Discrete-to-continuous time conversion involves interpolating between known discrete-time samples </a:t>
            </a:r>
            <a:r>
              <a:rPr lang="en-US" i="1" dirty="0"/>
              <a:t>y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using pulse shape </a:t>
            </a:r>
            <a:r>
              <a:rPr lang="en-US" i="1" dirty="0"/>
              <a:t>p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</a:t>
            </a:r>
          </a:p>
        </p:txBody>
      </p:sp>
      <p:graphicFrame>
        <p:nvGraphicFramePr>
          <p:cNvPr id="11266" name="Object 7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914400" y="2752725"/>
          <a:ext cx="2743200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574640" imgH="431640" progId="Equation.3">
                  <p:embed/>
                </p:oleObj>
              </mc:Choice>
              <mc:Fallback>
                <p:oleObj name="Equation" r:id="rId2" imgW="1574640" imgH="431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752725"/>
                        <a:ext cx="2743200" cy="752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9" name="Group 68"/>
          <p:cNvGrpSpPr/>
          <p:nvPr/>
        </p:nvGrpSpPr>
        <p:grpSpPr>
          <a:xfrm>
            <a:off x="5105400" y="2938958"/>
            <a:ext cx="3397250" cy="922338"/>
            <a:chOff x="4876800" y="4030662"/>
            <a:chExt cx="3397250" cy="922338"/>
          </a:xfrm>
        </p:grpSpPr>
        <p:grpSp>
          <p:nvGrpSpPr>
            <p:cNvPr id="70" name="Group 69"/>
            <p:cNvGrpSpPr/>
            <p:nvPr/>
          </p:nvGrpSpPr>
          <p:grpSpPr>
            <a:xfrm>
              <a:off x="4876800" y="4030662"/>
              <a:ext cx="2897188" cy="922338"/>
              <a:chOff x="4876800" y="5554661"/>
              <a:chExt cx="2897188" cy="922338"/>
            </a:xfrm>
          </p:grpSpPr>
          <p:sp>
            <p:nvSpPr>
              <p:cNvPr id="72" name="Freeform 38"/>
              <p:cNvSpPr>
                <a:spLocks/>
              </p:cNvSpPr>
              <p:nvPr/>
            </p:nvSpPr>
            <p:spPr bwMode="auto">
              <a:xfrm>
                <a:off x="4876800" y="5554661"/>
                <a:ext cx="968375" cy="471488"/>
              </a:xfrm>
              <a:custGeom>
                <a:avLst/>
                <a:gdLst>
                  <a:gd name="T0" fmla="*/ 0 w 610"/>
                  <a:gd name="T1" fmla="*/ 0 h 297"/>
                  <a:gd name="T2" fmla="*/ 142 w 610"/>
                  <a:gd name="T3" fmla="*/ 17 h 297"/>
                  <a:gd name="T4" fmla="*/ 256 w 610"/>
                  <a:gd name="T5" fmla="*/ 52 h 297"/>
                  <a:gd name="T6" fmla="*/ 308 w 610"/>
                  <a:gd name="T7" fmla="*/ 69 h 297"/>
                  <a:gd name="T8" fmla="*/ 393 w 610"/>
                  <a:gd name="T9" fmla="*/ 114 h 297"/>
                  <a:gd name="T10" fmla="*/ 456 w 610"/>
                  <a:gd name="T11" fmla="*/ 154 h 297"/>
                  <a:gd name="T12" fmla="*/ 501 w 610"/>
                  <a:gd name="T13" fmla="*/ 188 h 297"/>
                  <a:gd name="T14" fmla="*/ 501 w 610"/>
                  <a:gd name="T15" fmla="*/ 188 h 297"/>
                  <a:gd name="T16" fmla="*/ 524 w 610"/>
                  <a:gd name="T17" fmla="*/ 217 h 297"/>
                  <a:gd name="T18" fmla="*/ 570 w 610"/>
                  <a:gd name="T19" fmla="*/ 251 h 297"/>
                  <a:gd name="T20" fmla="*/ 610 w 610"/>
                  <a:gd name="T21" fmla="*/ 297 h 29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10"/>
                  <a:gd name="T34" fmla="*/ 0 h 297"/>
                  <a:gd name="T35" fmla="*/ 610 w 610"/>
                  <a:gd name="T36" fmla="*/ 297 h 29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10" h="297">
                    <a:moveTo>
                      <a:pt x="0" y="0"/>
                    </a:moveTo>
                    <a:cubicBezTo>
                      <a:pt x="44" y="16"/>
                      <a:pt x="95" y="12"/>
                      <a:pt x="142" y="17"/>
                    </a:cubicBezTo>
                    <a:cubicBezTo>
                      <a:pt x="179" y="30"/>
                      <a:pt x="218" y="39"/>
                      <a:pt x="256" y="52"/>
                    </a:cubicBezTo>
                    <a:cubicBezTo>
                      <a:pt x="270" y="57"/>
                      <a:pt x="297" y="62"/>
                      <a:pt x="308" y="69"/>
                    </a:cubicBezTo>
                    <a:cubicBezTo>
                      <a:pt x="340" y="90"/>
                      <a:pt x="356" y="106"/>
                      <a:pt x="393" y="114"/>
                    </a:cubicBezTo>
                    <a:cubicBezTo>
                      <a:pt x="412" y="127"/>
                      <a:pt x="434" y="148"/>
                      <a:pt x="456" y="154"/>
                    </a:cubicBezTo>
                    <a:lnTo>
                      <a:pt x="501" y="188"/>
                    </a:lnTo>
                    <a:cubicBezTo>
                      <a:pt x="501" y="188"/>
                      <a:pt x="501" y="188"/>
                      <a:pt x="501" y="188"/>
                    </a:cubicBezTo>
                    <a:cubicBezTo>
                      <a:pt x="510" y="197"/>
                      <a:pt x="515" y="208"/>
                      <a:pt x="524" y="217"/>
                    </a:cubicBezTo>
                    <a:cubicBezTo>
                      <a:pt x="537" y="230"/>
                      <a:pt x="556" y="239"/>
                      <a:pt x="570" y="251"/>
                    </a:cubicBezTo>
                    <a:cubicBezTo>
                      <a:pt x="586" y="264"/>
                      <a:pt x="596" y="283"/>
                      <a:pt x="610" y="297"/>
                    </a:cubicBezTo>
                  </a:path>
                </a:pathLst>
              </a:custGeom>
              <a:noFill/>
              <a:ln w="952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Freeform 39"/>
              <p:cNvSpPr>
                <a:spLocks/>
              </p:cNvSpPr>
              <p:nvPr/>
            </p:nvSpPr>
            <p:spPr bwMode="auto">
              <a:xfrm rot="10800000">
                <a:off x="5815013" y="6005511"/>
                <a:ext cx="968375" cy="471488"/>
              </a:xfrm>
              <a:custGeom>
                <a:avLst/>
                <a:gdLst>
                  <a:gd name="T0" fmla="*/ 0 w 610"/>
                  <a:gd name="T1" fmla="*/ 0 h 297"/>
                  <a:gd name="T2" fmla="*/ 142 w 610"/>
                  <a:gd name="T3" fmla="*/ 17 h 297"/>
                  <a:gd name="T4" fmla="*/ 256 w 610"/>
                  <a:gd name="T5" fmla="*/ 52 h 297"/>
                  <a:gd name="T6" fmla="*/ 308 w 610"/>
                  <a:gd name="T7" fmla="*/ 69 h 297"/>
                  <a:gd name="T8" fmla="*/ 393 w 610"/>
                  <a:gd name="T9" fmla="*/ 114 h 297"/>
                  <a:gd name="T10" fmla="*/ 456 w 610"/>
                  <a:gd name="T11" fmla="*/ 154 h 297"/>
                  <a:gd name="T12" fmla="*/ 501 w 610"/>
                  <a:gd name="T13" fmla="*/ 188 h 297"/>
                  <a:gd name="T14" fmla="*/ 501 w 610"/>
                  <a:gd name="T15" fmla="*/ 188 h 297"/>
                  <a:gd name="T16" fmla="*/ 524 w 610"/>
                  <a:gd name="T17" fmla="*/ 217 h 297"/>
                  <a:gd name="T18" fmla="*/ 570 w 610"/>
                  <a:gd name="T19" fmla="*/ 251 h 297"/>
                  <a:gd name="T20" fmla="*/ 610 w 610"/>
                  <a:gd name="T21" fmla="*/ 297 h 29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10"/>
                  <a:gd name="T34" fmla="*/ 0 h 297"/>
                  <a:gd name="T35" fmla="*/ 610 w 610"/>
                  <a:gd name="T36" fmla="*/ 297 h 29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10" h="297">
                    <a:moveTo>
                      <a:pt x="0" y="0"/>
                    </a:moveTo>
                    <a:cubicBezTo>
                      <a:pt x="44" y="16"/>
                      <a:pt x="95" y="12"/>
                      <a:pt x="142" y="17"/>
                    </a:cubicBezTo>
                    <a:cubicBezTo>
                      <a:pt x="179" y="30"/>
                      <a:pt x="218" y="39"/>
                      <a:pt x="256" y="52"/>
                    </a:cubicBezTo>
                    <a:cubicBezTo>
                      <a:pt x="270" y="57"/>
                      <a:pt x="297" y="62"/>
                      <a:pt x="308" y="69"/>
                    </a:cubicBezTo>
                    <a:cubicBezTo>
                      <a:pt x="340" y="90"/>
                      <a:pt x="356" y="106"/>
                      <a:pt x="393" y="114"/>
                    </a:cubicBezTo>
                    <a:cubicBezTo>
                      <a:pt x="412" y="127"/>
                      <a:pt x="434" y="148"/>
                      <a:pt x="456" y="154"/>
                    </a:cubicBezTo>
                    <a:lnTo>
                      <a:pt x="501" y="188"/>
                    </a:lnTo>
                    <a:cubicBezTo>
                      <a:pt x="501" y="188"/>
                      <a:pt x="501" y="188"/>
                      <a:pt x="501" y="188"/>
                    </a:cubicBezTo>
                    <a:cubicBezTo>
                      <a:pt x="510" y="197"/>
                      <a:pt x="515" y="208"/>
                      <a:pt x="524" y="217"/>
                    </a:cubicBezTo>
                    <a:cubicBezTo>
                      <a:pt x="537" y="230"/>
                      <a:pt x="556" y="239"/>
                      <a:pt x="570" y="251"/>
                    </a:cubicBezTo>
                    <a:cubicBezTo>
                      <a:pt x="586" y="264"/>
                      <a:pt x="596" y="283"/>
                      <a:pt x="610" y="297"/>
                    </a:cubicBezTo>
                  </a:path>
                </a:pathLst>
              </a:custGeom>
              <a:noFill/>
              <a:ln w="952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Freeform 40"/>
              <p:cNvSpPr>
                <a:spLocks/>
              </p:cNvSpPr>
              <p:nvPr/>
            </p:nvSpPr>
            <p:spPr bwMode="auto">
              <a:xfrm rot="10800000" flipH="1">
                <a:off x="6805613" y="6005511"/>
                <a:ext cx="968375" cy="471488"/>
              </a:xfrm>
              <a:custGeom>
                <a:avLst/>
                <a:gdLst>
                  <a:gd name="T0" fmla="*/ 0 w 610"/>
                  <a:gd name="T1" fmla="*/ 0 h 297"/>
                  <a:gd name="T2" fmla="*/ 142 w 610"/>
                  <a:gd name="T3" fmla="*/ 17 h 297"/>
                  <a:gd name="T4" fmla="*/ 256 w 610"/>
                  <a:gd name="T5" fmla="*/ 52 h 297"/>
                  <a:gd name="T6" fmla="*/ 308 w 610"/>
                  <a:gd name="T7" fmla="*/ 69 h 297"/>
                  <a:gd name="T8" fmla="*/ 393 w 610"/>
                  <a:gd name="T9" fmla="*/ 114 h 297"/>
                  <a:gd name="T10" fmla="*/ 456 w 610"/>
                  <a:gd name="T11" fmla="*/ 154 h 297"/>
                  <a:gd name="T12" fmla="*/ 501 w 610"/>
                  <a:gd name="T13" fmla="*/ 188 h 297"/>
                  <a:gd name="T14" fmla="*/ 501 w 610"/>
                  <a:gd name="T15" fmla="*/ 188 h 297"/>
                  <a:gd name="T16" fmla="*/ 524 w 610"/>
                  <a:gd name="T17" fmla="*/ 217 h 297"/>
                  <a:gd name="T18" fmla="*/ 570 w 610"/>
                  <a:gd name="T19" fmla="*/ 251 h 297"/>
                  <a:gd name="T20" fmla="*/ 610 w 610"/>
                  <a:gd name="T21" fmla="*/ 297 h 29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10"/>
                  <a:gd name="T34" fmla="*/ 0 h 297"/>
                  <a:gd name="T35" fmla="*/ 610 w 610"/>
                  <a:gd name="T36" fmla="*/ 297 h 29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10" h="297">
                    <a:moveTo>
                      <a:pt x="0" y="0"/>
                    </a:moveTo>
                    <a:cubicBezTo>
                      <a:pt x="44" y="16"/>
                      <a:pt x="95" y="12"/>
                      <a:pt x="142" y="17"/>
                    </a:cubicBezTo>
                    <a:cubicBezTo>
                      <a:pt x="179" y="30"/>
                      <a:pt x="218" y="39"/>
                      <a:pt x="256" y="52"/>
                    </a:cubicBezTo>
                    <a:cubicBezTo>
                      <a:pt x="270" y="57"/>
                      <a:pt x="297" y="62"/>
                      <a:pt x="308" y="69"/>
                    </a:cubicBezTo>
                    <a:cubicBezTo>
                      <a:pt x="340" y="90"/>
                      <a:pt x="356" y="106"/>
                      <a:pt x="393" y="114"/>
                    </a:cubicBezTo>
                    <a:cubicBezTo>
                      <a:pt x="412" y="127"/>
                      <a:pt x="434" y="148"/>
                      <a:pt x="456" y="154"/>
                    </a:cubicBezTo>
                    <a:lnTo>
                      <a:pt x="501" y="188"/>
                    </a:lnTo>
                    <a:cubicBezTo>
                      <a:pt x="501" y="188"/>
                      <a:pt x="501" y="188"/>
                      <a:pt x="501" y="188"/>
                    </a:cubicBezTo>
                    <a:cubicBezTo>
                      <a:pt x="510" y="197"/>
                      <a:pt x="515" y="208"/>
                      <a:pt x="524" y="217"/>
                    </a:cubicBezTo>
                    <a:cubicBezTo>
                      <a:pt x="537" y="230"/>
                      <a:pt x="556" y="239"/>
                      <a:pt x="570" y="251"/>
                    </a:cubicBezTo>
                    <a:cubicBezTo>
                      <a:pt x="586" y="264"/>
                      <a:pt x="596" y="283"/>
                      <a:pt x="610" y="297"/>
                    </a:cubicBezTo>
                  </a:path>
                </a:pathLst>
              </a:custGeom>
              <a:noFill/>
              <a:ln w="952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aphicFrame>
          <p:nvGraphicFramePr>
            <p:cNvPr id="71" name="Object 7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45935835"/>
                </p:ext>
              </p:extLst>
            </p:nvPr>
          </p:nvGraphicFramePr>
          <p:xfrm>
            <a:off x="7772400" y="4618038"/>
            <a:ext cx="501650" cy="3349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304560" imgH="203040" progId="Equation.3">
                    <p:embed/>
                  </p:oleObj>
                </mc:Choice>
                <mc:Fallback>
                  <p:oleObj name="Equation" r:id="rId4" imgW="3045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772400" y="4618038"/>
                          <a:ext cx="501650" cy="3349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5" name="Group 74"/>
          <p:cNvGrpSpPr/>
          <p:nvPr/>
        </p:nvGrpSpPr>
        <p:grpSpPr>
          <a:xfrm>
            <a:off x="5067300" y="2409825"/>
            <a:ext cx="3543300" cy="1476375"/>
            <a:chOff x="4838700" y="2865438"/>
            <a:chExt cx="3543300" cy="1476375"/>
          </a:xfrm>
        </p:grpSpPr>
        <p:sp>
          <p:nvSpPr>
            <p:cNvPr id="76" name="Line 6"/>
            <p:cNvSpPr>
              <a:spLocks noChangeShapeType="1"/>
            </p:cNvSpPr>
            <p:nvPr/>
          </p:nvSpPr>
          <p:spPr bwMode="auto">
            <a:xfrm>
              <a:off x="4878388" y="3094038"/>
              <a:ext cx="0" cy="1219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7"/>
            <p:cNvSpPr>
              <a:spLocks noChangeShapeType="1"/>
            </p:cNvSpPr>
            <p:nvPr/>
          </p:nvSpPr>
          <p:spPr bwMode="auto">
            <a:xfrm>
              <a:off x="4878388" y="3856038"/>
              <a:ext cx="3048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8"/>
            <p:cNvSpPr>
              <a:spLocks noChangeShapeType="1"/>
            </p:cNvSpPr>
            <p:nvPr/>
          </p:nvSpPr>
          <p:spPr bwMode="auto">
            <a:xfrm flipV="1">
              <a:off x="4878388" y="3398838"/>
              <a:ext cx="0" cy="457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9"/>
            <p:cNvSpPr>
              <a:spLocks noChangeShapeType="1"/>
            </p:cNvSpPr>
            <p:nvPr/>
          </p:nvSpPr>
          <p:spPr bwMode="auto">
            <a:xfrm flipV="1">
              <a:off x="5259388" y="3475038"/>
              <a:ext cx="0" cy="381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10"/>
            <p:cNvSpPr>
              <a:spLocks noChangeShapeType="1"/>
            </p:cNvSpPr>
            <p:nvPr/>
          </p:nvSpPr>
          <p:spPr bwMode="auto">
            <a:xfrm flipV="1">
              <a:off x="5640388" y="3627438"/>
              <a:ext cx="0" cy="228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Line 11"/>
            <p:cNvSpPr>
              <a:spLocks noChangeShapeType="1"/>
            </p:cNvSpPr>
            <p:nvPr/>
          </p:nvSpPr>
          <p:spPr bwMode="auto">
            <a:xfrm flipV="1">
              <a:off x="6021388" y="3856038"/>
              <a:ext cx="0" cy="228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Line 12"/>
            <p:cNvSpPr>
              <a:spLocks noChangeShapeType="1"/>
            </p:cNvSpPr>
            <p:nvPr/>
          </p:nvSpPr>
          <p:spPr bwMode="auto">
            <a:xfrm flipV="1">
              <a:off x="6400800" y="3856038"/>
              <a:ext cx="1588" cy="381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Line 13"/>
            <p:cNvSpPr>
              <a:spLocks noChangeShapeType="1"/>
            </p:cNvSpPr>
            <p:nvPr/>
          </p:nvSpPr>
          <p:spPr bwMode="auto">
            <a:xfrm flipV="1">
              <a:off x="6783388" y="3856038"/>
              <a:ext cx="0" cy="457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Line 14"/>
            <p:cNvSpPr>
              <a:spLocks noChangeShapeType="1"/>
            </p:cNvSpPr>
            <p:nvPr/>
          </p:nvSpPr>
          <p:spPr bwMode="auto">
            <a:xfrm flipV="1">
              <a:off x="7164388" y="3856038"/>
              <a:ext cx="0" cy="381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Line 41"/>
            <p:cNvSpPr>
              <a:spLocks noChangeShapeType="1"/>
            </p:cNvSpPr>
            <p:nvPr/>
          </p:nvSpPr>
          <p:spPr bwMode="auto">
            <a:xfrm flipV="1">
              <a:off x="7545388" y="3856038"/>
              <a:ext cx="0" cy="228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Text Box 53"/>
            <p:cNvSpPr txBox="1">
              <a:spLocks noChangeArrowheads="1"/>
            </p:cNvSpPr>
            <p:nvPr/>
          </p:nvSpPr>
          <p:spPr bwMode="auto">
            <a:xfrm>
              <a:off x="5105400" y="3856038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</a:t>
              </a:r>
            </a:p>
          </p:txBody>
        </p:sp>
        <p:sp>
          <p:nvSpPr>
            <p:cNvPr id="87" name="Text Box 54"/>
            <p:cNvSpPr txBox="1">
              <a:spLocks noChangeArrowheads="1"/>
            </p:cNvSpPr>
            <p:nvPr/>
          </p:nvSpPr>
          <p:spPr bwMode="auto">
            <a:xfrm>
              <a:off x="5486400" y="3856038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2</a:t>
              </a:r>
            </a:p>
          </p:txBody>
        </p:sp>
        <p:sp>
          <p:nvSpPr>
            <p:cNvPr id="88" name="Text Box 55"/>
            <p:cNvSpPr txBox="1">
              <a:spLocks noChangeArrowheads="1"/>
            </p:cNvSpPr>
            <p:nvPr/>
          </p:nvSpPr>
          <p:spPr bwMode="auto">
            <a:xfrm>
              <a:off x="5867400" y="3475038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3</a:t>
              </a:r>
            </a:p>
          </p:txBody>
        </p:sp>
        <p:sp>
          <p:nvSpPr>
            <p:cNvPr id="89" name="Text Box 56"/>
            <p:cNvSpPr txBox="1">
              <a:spLocks noChangeArrowheads="1"/>
            </p:cNvSpPr>
            <p:nvPr/>
          </p:nvSpPr>
          <p:spPr bwMode="auto">
            <a:xfrm>
              <a:off x="6248400" y="3475038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4</a:t>
              </a:r>
            </a:p>
          </p:txBody>
        </p:sp>
        <p:sp>
          <p:nvSpPr>
            <p:cNvPr id="90" name="Text Box 57"/>
            <p:cNvSpPr txBox="1">
              <a:spLocks noChangeArrowheads="1"/>
            </p:cNvSpPr>
            <p:nvPr/>
          </p:nvSpPr>
          <p:spPr bwMode="auto">
            <a:xfrm>
              <a:off x="6629400" y="3475038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5</a:t>
              </a:r>
            </a:p>
          </p:txBody>
        </p:sp>
        <p:sp>
          <p:nvSpPr>
            <p:cNvPr id="91" name="Text Box 58"/>
            <p:cNvSpPr txBox="1">
              <a:spLocks noChangeArrowheads="1"/>
            </p:cNvSpPr>
            <p:nvPr/>
          </p:nvSpPr>
          <p:spPr bwMode="auto">
            <a:xfrm>
              <a:off x="7010400" y="3475038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6</a:t>
              </a:r>
            </a:p>
          </p:txBody>
        </p:sp>
        <p:sp>
          <p:nvSpPr>
            <p:cNvPr id="92" name="Text Box 59"/>
            <p:cNvSpPr txBox="1">
              <a:spLocks noChangeArrowheads="1"/>
            </p:cNvSpPr>
            <p:nvPr/>
          </p:nvSpPr>
          <p:spPr bwMode="auto">
            <a:xfrm>
              <a:off x="7391400" y="3475038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7</a:t>
              </a:r>
            </a:p>
          </p:txBody>
        </p:sp>
        <p:sp>
          <p:nvSpPr>
            <p:cNvPr id="93" name="Text Box 60"/>
            <p:cNvSpPr txBox="1">
              <a:spLocks noChangeArrowheads="1"/>
            </p:cNvSpPr>
            <p:nvPr/>
          </p:nvSpPr>
          <p:spPr bwMode="auto">
            <a:xfrm>
              <a:off x="7848600" y="3505200"/>
              <a:ext cx="5334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 dirty="0"/>
                <a:t>n</a:t>
              </a:r>
            </a:p>
          </p:txBody>
        </p:sp>
        <p:sp>
          <p:nvSpPr>
            <p:cNvPr id="94" name="Oval 63"/>
            <p:cNvSpPr>
              <a:spLocks noChangeArrowheads="1"/>
            </p:cNvSpPr>
            <p:nvPr/>
          </p:nvSpPr>
          <p:spPr bwMode="auto">
            <a:xfrm>
              <a:off x="4838700" y="3370263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Oval 64"/>
            <p:cNvSpPr>
              <a:spLocks noChangeArrowheads="1"/>
            </p:cNvSpPr>
            <p:nvPr/>
          </p:nvSpPr>
          <p:spPr bwMode="auto">
            <a:xfrm>
              <a:off x="5219700" y="3436938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Oval 65"/>
            <p:cNvSpPr>
              <a:spLocks noChangeArrowheads="1"/>
            </p:cNvSpPr>
            <p:nvPr/>
          </p:nvSpPr>
          <p:spPr bwMode="auto">
            <a:xfrm>
              <a:off x="5600700" y="3617913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Oval 66"/>
            <p:cNvSpPr>
              <a:spLocks noChangeArrowheads="1"/>
            </p:cNvSpPr>
            <p:nvPr/>
          </p:nvSpPr>
          <p:spPr bwMode="auto">
            <a:xfrm>
              <a:off x="5981700" y="4008438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Oval 67"/>
            <p:cNvSpPr>
              <a:spLocks noChangeArrowheads="1"/>
            </p:cNvSpPr>
            <p:nvPr/>
          </p:nvSpPr>
          <p:spPr bwMode="auto">
            <a:xfrm>
              <a:off x="6362700" y="4217988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Oval 68"/>
            <p:cNvSpPr>
              <a:spLocks noChangeArrowheads="1"/>
            </p:cNvSpPr>
            <p:nvPr/>
          </p:nvSpPr>
          <p:spPr bwMode="auto">
            <a:xfrm>
              <a:off x="6743700" y="4265613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Oval 69"/>
            <p:cNvSpPr>
              <a:spLocks noChangeArrowheads="1"/>
            </p:cNvSpPr>
            <p:nvPr/>
          </p:nvSpPr>
          <p:spPr bwMode="auto">
            <a:xfrm>
              <a:off x="7124700" y="4217988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Oval 70"/>
            <p:cNvSpPr>
              <a:spLocks noChangeArrowheads="1"/>
            </p:cNvSpPr>
            <p:nvPr/>
          </p:nvSpPr>
          <p:spPr bwMode="auto">
            <a:xfrm>
              <a:off x="7505700" y="4027488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02" name="Object 7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65052681"/>
                </p:ext>
              </p:extLst>
            </p:nvPr>
          </p:nvGraphicFramePr>
          <p:xfrm>
            <a:off x="5029200" y="2865438"/>
            <a:ext cx="4572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304560" imgH="203040" progId="Equation.3">
                    <p:embed/>
                  </p:oleObj>
                </mc:Choice>
                <mc:Fallback>
                  <p:oleObj name="Equation" r:id="rId6" imgW="3045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29200" y="2865438"/>
                          <a:ext cx="457200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3" name="Rectangle 3"/>
          <p:cNvSpPr txBox="1">
            <a:spLocks noChangeArrowheads="1"/>
          </p:cNvSpPr>
          <p:nvPr/>
        </p:nvSpPr>
        <p:spPr bwMode="auto">
          <a:xfrm>
            <a:off x="457200" y="3429000"/>
            <a:ext cx="8610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40000"/>
              </a:spcBef>
            </a:pPr>
            <a:r>
              <a:rPr lang="en-US" dirty="0"/>
              <a:t>Common pulse shapes</a:t>
            </a:r>
          </a:p>
          <a:p>
            <a:pPr lvl="1">
              <a:buFontTx/>
              <a:buNone/>
            </a:pPr>
            <a:r>
              <a:rPr lang="en-US" dirty="0"/>
              <a:t>Rectangular for same-and-hold interpolation</a:t>
            </a:r>
          </a:p>
          <a:p>
            <a:pPr lvl="1">
              <a:buFontTx/>
              <a:buNone/>
            </a:pPr>
            <a:r>
              <a:rPr lang="en-US" dirty="0"/>
              <a:t>Triangular for linear interpolation</a:t>
            </a:r>
          </a:p>
          <a:p>
            <a:pPr lvl="1">
              <a:buFontTx/>
              <a:buNone/>
            </a:pPr>
            <a:r>
              <a:rPr lang="en-US" dirty="0" err="1"/>
              <a:t>Sinc</a:t>
            </a:r>
            <a:r>
              <a:rPr lang="en-US" dirty="0"/>
              <a:t> for optimal </a:t>
            </a:r>
            <a:r>
              <a:rPr lang="en-US" dirty="0" err="1"/>
              <a:t>bandlimited</a:t>
            </a:r>
            <a:r>
              <a:rPr lang="en-US" dirty="0"/>
              <a:t> linear interpolation but impractical</a:t>
            </a:r>
          </a:p>
          <a:p>
            <a:pPr lvl="1">
              <a:buFontTx/>
              <a:buNone/>
            </a:pPr>
            <a:r>
              <a:rPr lang="en-US" dirty="0"/>
              <a:t>Truncated </a:t>
            </a:r>
            <a:r>
              <a:rPr lang="en-US" dirty="0" err="1"/>
              <a:t>sinc</a:t>
            </a:r>
            <a:r>
              <a:rPr lang="en-US" dirty="0"/>
              <a:t> or raised cosine for practical interpolation</a:t>
            </a:r>
          </a:p>
        </p:txBody>
      </p:sp>
      <p:sp>
        <p:nvSpPr>
          <p:cNvPr id="104" name="Rectangle 3"/>
          <p:cNvSpPr txBox="1">
            <a:spLocks noChangeArrowheads="1"/>
          </p:cNvSpPr>
          <p:nvPr/>
        </p:nvSpPr>
        <p:spPr bwMode="auto">
          <a:xfrm>
            <a:off x="457200" y="5715000"/>
            <a:ext cx="861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Truncation in time causes smearing in frequency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dirty="0"/>
              <a:t>7 - </a:t>
            </a:r>
            <a:fld id="{5AB10E3E-A99A-427E-8EEB-0ABAF3B492B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grpSp>
        <p:nvGrpSpPr>
          <p:cNvPr id="25" name="Group 5"/>
          <p:cNvGrpSpPr>
            <a:grpSpLocks/>
          </p:cNvGrpSpPr>
          <p:nvPr/>
        </p:nvGrpSpPr>
        <p:grpSpPr bwMode="auto">
          <a:xfrm>
            <a:off x="5410200" y="3276600"/>
            <a:ext cx="2895600" cy="1828800"/>
            <a:chOff x="672" y="1546"/>
            <a:chExt cx="2352" cy="1296"/>
          </a:xfrm>
        </p:grpSpPr>
        <p:graphicFrame>
          <p:nvGraphicFramePr>
            <p:cNvPr id="26" name="Object 6"/>
            <p:cNvGraphicFramePr>
              <a:graphicFrameLocks noChangeAspect="1"/>
            </p:cNvGraphicFramePr>
            <p:nvPr/>
          </p:nvGraphicFramePr>
          <p:xfrm>
            <a:off x="672" y="1546"/>
            <a:ext cx="2352" cy="12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2" imgW="5478840" imgH="3116160" progId="Excel.Sheet.8">
                    <p:embed/>
                  </p:oleObj>
                </mc:Choice>
                <mc:Fallback>
                  <p:oleObj name="Worksheet" r:id="rId2" imgW="5478840" imgH="3116160" progId="Excel.Shee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2" y="1546"/>
                          <a:ext cx="2352" cy="12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Line 7"/>
            <p:cNvSpPr>
              <a:spLocks noChangeShapeType="1"/>
            </p:cNvSpPr>
            <p:nvPr/>
          </p:nvSpPr>
          <p:spPr bwMode="auto">
            <a:xfrm>
              <a:off x="775" y="2486"/>
              <a:ext cx="21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8"/>
            <p:cNvSpPr>
              <a:spLocks noChangeShapeType="1"/>
            </p:cNvSpPr>
            <p:nvPr/>
          </p:nvSpPr>
          <p:spPr bwMode="auto">
            <a:xfrm flipV="1">
              <a:off x="1856" y="1671"/>
              <a:ext cx="0" cy="8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1744" y="2506"/>
              <a:ext cx="23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/>
                <a:t>0</a:t>
              </a:r>
              <a:endParaRPr lang="en-US" dirty="0"/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1867" y="1642"/>
              <a:ext cx="23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1</a:t>
              </a:r>
              <a:endParaRPr lang="en-US"/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2784" y="2314"/>
              <a:ext cx="23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i="1"/>
                <a:t>x</a:t>
              </a:r>
              <a:endParaRPr lang="en-US" i="1"/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1229" y="1565"/>
              <a:ext cx="72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 dirty="0" err="1"/>
                <a:t>sinc</a:t>
              </a:r>
              <a:r>
                <a:rPr lang="en-US" sz="1600" dirty="0"/>
                <a:t>(</a:t>
              </a:r>
              <a:r>
                <a:rPr lang="en-US" sz="1600" i="1" dirty="0"/>
                <a:t>x</a:t>
              </a:r>
              <a:r>
                <a:rPr lang="en-US" sz="1600" dirty="0"/>
                <a:t>)</a:t>
              </a: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2010" y="2506"/>
              <a:ext cx="23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latin typeface="Symbol" pitchFamily="18" charset="2"/>
                </a:rPr>
                <a:t>1</a:t>
              </a:r>
              <a:endParaRPr lang="en-US" dirty="0">
                <a:latin typeface="Symbol" pitchFamily="18" charset="2"/>
              </a:endParaRPr>
            </a:p>
          </p:txBody>
        </p:sp>
        <p:sp>
          <p:nvSpPr>
            <p:cNvPr id="34" name="Text Box 14"/>
            <p:cNvSpPr txBox="1">
              <a:spLocks noChangeArrowheads="1"/>
            </p:cNvSpPr>
            <p:nvPr/>
          </p:nvSpPr>
          <p:spPr bwMode="auto">
            <a:xfrm>
              <a:off x="1488" y="2506"/>
              <a:ext cx="360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i="1" dirty="0">
                  <a:latin typeface="Symbol" pitchFamily="18" charset="2"/>
                </a:rPr>
                <a:t>-</a:t>
              </a:r>
              <a:r>
                <a:rPr lang="en-US" sz="1400" dirty="0">
                  <a:latin typeface="Symbol" pitchFamily="18" charset="2"/>
                </a:rPr>
                <a:t>1</a:t>
              </a:r>
              <a:endParaRPr lang="en-US" dirty="0">
                <a:latin typeface="Symbol" pitchFamily="18" charset="2"/>
              </a:endParaRPr>
            </a:p>
          </p:txBody>
        </p:sp>
        <p:sp>
          <p:nvSpPr>
            <p:cNvPr id="35" name="Text Box 15"/>
            <p:cNvSpPr txBox="1">
              <a:spLocks noChangeArrowheads="1"/>
            </p:cNvSpPr>
            <p:nvPr/>
          </p:nvSpPr>
          <p:spPr bwMode="auto">
            <a:xfrm>
              <a:off x="2282" y="2506"/>
              <a:ext cx="23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latin typeface="Symbol" pitchFamily="18" charset="2"/>
                </a:rPr>
                <a:t>2</a:t>
              </a:r>
              <a:endParaRPr lang="en-US" i="1" dirty="0">
                <a:latin typeface="Symbol" pitchFamily="18" charset="2"/>
              </a:endParaRPr>
            </a:p>
          </p:txBody>
        </p:sp>
        <p:sp>
          <p:nvSpPr>
            <p:cNvPr id="36" name="Text Box 16"/>
            <p:cNvSpPr txBox="1">
              <a:spLocks noChangeArrowheads="1"/>
            </p:cNvSpPr>
            <p:nvPr/>
          </p:nvSpPr>
          <p:spPr bwMode="auto">
            <a:xfrm>
              <a:off x="2568" y="2506"/>
              <a:ext cx="23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latin typeface="Symbol" pitchFamily="18" charset="2"/>
                </a:rPr>
                <a:t>3</a:t>
              </a:r>
              <a:endParaRPr lang="en-US" i="1" dirty="0">
                <a:latin typeface="Symbol" pitchFamily="18" charset="2"/>
              </a:endParaRPr>
            </a:p>
          </p:txBody>
        </p:sp>
        <p:sp>
          <p:nvSpPr>
            <p:cNvPr id="37" name="Text Box 17"/>
            <p:cNvSpPr txBox="1">
              <a:spLocks noChangeArrowheads="1"/>
            </p:cNvSpPr>
            <p:nvPr/>
          </p:nvSpPr>
          <p:spPr bwMode="auto">
            <a:xfrm>
              <a:off x="1104" y="2506"/>
              <a:ext cx="33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latin typeface="Symbol" pitchFamily="18" charset="2"/>
                </a:rPr>
                <a:t>-2</a:t>
              </a:r>
              <a:endParaRPr lang="en-US" i="1" dirty="0">
                <a:latin typeface="Symbol" pitchFamily="18" charset="2"/>
              </a:endParaRPr>
            </a:p>
          </p:txBody>
        </p:sp>
        <p:sp>
          <p:nvSpPr>
            <p:cNvPr id="38" name="Text Box 18"/>
            <p:cNvSpPr txBox="1">
              <a:spLocks noChangeArrowheads="1"/>
            </p:cNvSpPr>
            <p:nvPr/>
          </p:nvSpPr>
          <p:spPr bwMode="auto">
            <a:xfrm>
              <a:off x="816" y="2506"/>
              <a:ext cx="33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latin typeface="Symbol" pitchFamily="18" charset="2"/>
                </a:rPr>
                <a:t>-3</a:t>
              </a:r>
              <a:endParaRPr lang="en-US" i="1" dirty="0">
                <a:latin typeface="Symbol" pitchFamily="18" charset="2"/>
              </a:endParaRPr>
            </a:p>
          </p:txBody>
        </p:sp>
        <p:sp>
          <p:nvSpPr>
            <p:cNvPr id="39" name="Line 19"/>
            <p:cNvSpPr>
              <a:spLocks noChangeShapeType="1"/>
            </p:cNvSpPr>
            <p:nvPr/>
          </p:nvSpPr>
          <p:spPr bwMode="auto">
            <a:xfrm>
              <a:off x="1320" y="243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20"/>
            <p:cNvSpPr>
              <a:spLocks noChangeShapeType="1"/>
            </p:cNvSpPr>
            <p:nvPr/>
          </p:nvSpPr>
          <p:spPr bwMode="auto">
            <a:xfrm>
              <a:off x="1025" y="243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21"/>
            <p:cNvSpPr>
              <a:spLocks noChangeShapeType="1"/>
            </p:cNvSpPr>
            <p:nvPr/>
          </p:nvSpPr>
          <p:spPr bwMode="auto">
            <a:xfrm>
              <a:off x="1581" y="2437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22"/>
            <p:cNvSpPr>
              <a:spLocks noChangeShapeType="1"/>
            </p:cNvSpPr>
            <p:nvPr/>
          </p:nvSpPr>
          <p:spPr bwMode="auto">
            <a:xfrm>
              <a:off x="2396" y="243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23"/>
            <p:cNvSpPr>
              <a:spLocks noChangeShapeType="1"/>
            </p:cNvSpPr>
            <p:nvPr/>
          </p:nvSpPr>
          <p:spPr bwMode="auto">
            <a:xfrm>
              <a:off x="2131" y="243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24"/>
            <p:cNvSpPr>
              <a:spLocks noChangeShapeType="1"/>
            </p:cNvSpPr>
            <p:nvPr/>
          </p:nvSpPr>
          <p:spPr bwMode="auto">
            <a:xfrm>
              <a:off x="2687" y="2437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D7094E3-0745-8A2A-9D9C-43CB3E529539}"/>
              </a:ext>
            </a:extLst>
          </p:cNvPr>
          <p:cNvGrpSpPr/>
          <p:nvPr/>
        </p:nvGrpSpPr>
        <p:grpSpPr>
          <a:xfrm>
            <a:off x="5410200" y="1543051"/>
            <a:ext cx="3543300" cy="1476375"/>
            <a:chOff x="5638800" y="1219200"/>
            <a:chExt cx="3543300" cy="1476375"/>
          </a:xfrm>
        </p:grpSpPr>
        <p:grpSp>
          <p:nvGrpSpPr>
            <p:cNvPr id="45" name="Group 44"/>
            <p:cNvGrpSpPr/>
            <p:nvPr/>
          </p:nvGrpSpPr>
          <p:grpSpPr>
            <a:xfrm>
              <a:off x="5638800" y="1219200"/>
              <a:ext cx="3543300" cy="1476375"/>
              <a:chOff x="4838700" y="2865438"/>
              <a:chExt cx="3543300" cy="1476375"/>
            </a:xfrm>
          </p:grpSpPr>
          <p:sp>
            <p:nvSpPr>
              <p:cNvPr id="46" name="Line 6"/>
              <p:cNvSpPr>
                <a:spLocks noChangeShapeType="1"/>
              </p:cNvSpPr>
              <p:nvPr/>
            </p:nvSpPr>
            <p:spPr bwMode="auto">
              <a:xfrm>
                <a:off x="4878388" y="3094038"/>
                <a:ext cx="0" cy="1219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7"/>
              <p:cNvSpPr>
                <a:spLocks noChangeShapeType="1"/>
              </p:cNvSpPr>
              <p:nvPr/>
            </p:nvSpPr>
            <p:spPr bwMode="auto">
              <a:xfrm>
                <a:off x="4878388" y="3856038"/>
                <a:ext cx="3048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8"/>
              <p:cNvSpPr>
                <a:spLocks noChangeShapeType="1"/>
              </p:cNvSpPr>
              <p:nvPr/>
            </p:nvSpPr>
            <p:spPr bwMode="auto">
              <a:xfrm flipV="1">
                <a:off x="4878388" y="3398838"/>
                <a:ext cx="0" cy="4572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9"/>
              <p:cNvSpPr>
                <a:spLocks noChangeShapeType="1"/>
              </p:cNvSpPr>
              <p:nvPr/>
            </p:nvSpPr>
            <p:spPr bwMode="auto">
              <a:xfrm flipV="1">
                <a:off x="5259388" y="3475038"/>
                <a:ext cx="0" cy="3810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Line 10"/>
              <p:cNvSpPr>
                <a:spLocks noChangeShapeType="1"/>
              </p:cNvSpPr>
              <p:nvPr/>
            </p:nvSpPr>
            <p:spPr bwMode="auto">
              <a:xfrm flipV="1">
                <a:off x="5640388" y="3627438"/>
                <a:ext cx="0" cy="228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11"/>
              <p:cNvSpPr>
                <a:spLocks noChangeShapeType="1"/>
              </p:cNvSpPr>
              <p:nvPr/>
            </p:nvSpPr>
            <p:spPr bwMode="auto">
              <a:xfrm flipV="1">
                <a:off x="6021388" y="3856038"/>
                <a:ext cx="0" cy="228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Line 12"/>
              <p:cNvSpPr>
                <a:spLocks noChangeShapeType="1"/>
              </p:cNvSpPr>
              <p:nvPr/>
            </p:nvSpPr>
            <p:spPr bwMode="auto">
              <a:xfrm flipV="1">
                <a:off x="6400800" y="3856038"/>
                <a:ext cx="1588" cy="3810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Line 13"/>
              <p:cNvSpPr>
                <a:spLocks noChangeShapeType="1"/>
              </p:cNvSpPr>
              <p:nvPr/>
            </p:nvSpPr>
            <p:spPr bwMode="auto">
              <a:xfrm flipV="1">
                <a:off x="6783388" y="3856038"/>
                <a:ext cx="0" cy="4572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Line 14"/>
              <p:cNvSpPr>
                <a:spLocks noChangeShapeType="1"/>
              </p:cNvSpPr>
              <p:nvPr/>
            </p:nvSpPr>
            <p:spPr bwMode="auto">
              <a:xfrm flipV="1">
                <a:off x="7164388" y="3856038"/>
                <a:ext cx="0" cy="3810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Line 41"/>
              <p:cNvSpPr>
                <a:spLocks noChangeShapeType="1"/>
              </p:cNvSpPr>
              <p:nvPr/>
            </p:nvSpPr>
            <p:spPr bwMode="auto">
              <a:xfrm flipV="1">
                <a:off x="7545388" y="3856038"/>
                <a:ext cx="0" cy="228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Text Box 53"/>
              <p:cNvSpPr txBox="1">
                <a:spLocks noChangeArrowheads="1"/>
              </p:cNvSpPr>
              <p:nvPr/>
            </p:nvSpPr>
            <p:spPr bwMode="auto">
              <a:xfrm>
                <a:off x="5105400" y="3856038"/>
                <a:ext cx="304800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/>
                  <a:t>1</a:t>
                </a:r>
              </a:p>
            </p:txBody>
          </p:sp>
          <p:sp>
            <p:nvSpPr>
              <p:cNvPr id="57" name="Text Box 54"/>
              <p:cNvSpPr txBox="1">
                <a:spLocks noChangeArrowheads="1"/>
              </p:cNvSpPr>
              <p:nvPr/>
            </p:nvSpPr>
            <p:spPr bwMode="auto">
              <a:xfrm>
                <a:off x="5486400" y="3856038"/>
                <a:ext cx="304800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/>
                  <a:t>2</a:t>
                </a:r>
              </a:p>
            </p:txBody>
          </p:sp>
          <p:sp>
            <p:nvSpPr>
              <p:cNvPr id="58" name="Text Box 55"/>
              <p:cNvSpPr txBox="1">
                <a:spLocks noChangeArrowheads="1"/>
              </p:cNvSpPr>
              <p:nvPr/>
            </p:nvSpPr>
            <p:spPr bwMode="auto">
              <a:xfrm>
                <a:off x="5867400" y="3475038"/>
                <a:ext cx="304800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/>
                  <a:t>3</a:t>
                </a:r>
              </a:p>
            </p:txBody>
          </p:sp>
          <p:sp>
            <p:nvSpPr>
              <p:cNvPr id="59" name="Text Box 56"/>
              <p:cNvSpPr txBox="1">
                <a:spLocks noChangeArrowheads="1"/>
              </p:cNvSpPr>
              <p:nvPr/>
            </p:nvSpPr>
            <p:spPr bwMode="auto">
              <a:xfrm>
                <a:off x="6248400" y="3475038"/>
                <a:ext cx="304800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/>
                  <a:t>4</a:t>
                </a:r>
              </a:p>
            </p:txBody>
          </p:sp>
          <p:sp>
            <p:nvSpPr>
              <p:cNvPr id="60" name="Text Box 57"/>
              <p:cNvSpPr txBox="1">
                <a:spLocks noChangeArrowheads="1"/>
              </p:cNvSpPr>
              <p:nvPr/>
            </p:nvSpPr>
            <p:spPr bwMode="auto">
              <a:xfrm>
                <a:off x="6629400" y="3475038"/>
                <a:ext cx="304800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/>
                  <a:t>5</a:t>
                </a:r>
              </a:p>
            </p:txBody>
          </p:sp>
          <p:sp>
            <p:nvSpPr>
              <p:cNvPr id="61" name="Text Box 58"/>
              <p:cNvSpPr txBox="1">
                <a:spLocks noChangeArrowheads="1"/>
              </p:cNvSpPr>
              <p:nvPr/>
            </p:nvSpPr>
            <p:spPr bwMode="auto">
              <a:xfrm>
                <a:off x="7010400" y="3475038"/>
                <a:ext cx="304800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/>
                  <a:t>6</a:t>
                </a:r>
              </a:p>
            </p:txBody>
          </p:sp>
          <p:sp>
            <p:nvSpPr>
              <p:cNvPr id="62" name="Text Box 59"/>
              <p:cNvSpPr txBox="1">
                <a:spLocks noChangeArrowheads="1"/>
              </p:cNvSpPr>
              <p:nvPr/>
            </p:nvSpPr>
            <p:spPr bwMode="auto">
              <a:xfrm>
                <a:off x="7391400" y="3475038"/>
                <a:ext cx="304800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/>
                  <a:t>7</a:t>
                </a:r>
              </a:p>
            </p:txBody>
          </p:sp>
          <p:sp>
            <p:nvSpPr>
              <p:cNvPr id="63" name="Text Box 60"/>
              <p:cNvSpPr txBox="1">
                <a:spLocks noChangeArrowheads="1"/>
              </p:cNvSpPr>
              <p:nvPr/>
            </p:nvSpPr>
            <p:spPr bwMode="auto">
              <a:xfrm>
                <a:off x="7848600" y="3505200"/>
                <a:ext cx="533400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 i="1" dirty="0"/>
                  <a:t>n</a:t>
                </a:r>
              </a:p>
            </p:txBody>
          </p:sp>
          <p:sp>
            <p:nvSpPr>
              <p:cNvPr id="64" name="Oval 63"/>
              <p:cNvSpPr>
                <a:spLocks noChangeArrowheads="1"/>
              </p:cNvSpPr>
              <p:nvPr/>
            </p:nvSpPr>
            <p:spPr bwMode="auto">
              <a:xfrm>
                <a:off x="4838700" y="3370263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Oval 64"/>
              <p:cNvSpPr>
                <a:spLocks noChangeArrowheads="1"/>
              </p:cNvSpPr>
              <p:nvPr/>
            </p:nvSpPr>
            <p:spPr bwMode="auto">
              <a:xfrm>
                <a:off x="5219700" y="3436938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5600700" y="3617913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Oval 66"/>
              <p:cNvSpPr>
                <a:spLocks noChangeArrowheads="1"/>
              </p:cNvSpPr>
              <p:nvPr/>
            </p:nvSpPr>
            <p:spPr bwMode="auto">
              <a:xfrm>
                <a:off x="5981700" y="4008438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Oval 67"/>
              <p:cNvSpPr>
                <a:spLocks noChangeArrowheads="1"/>
              </p:cNvSpPr>
              <p:nvPr/>
            </p:nvSpPr>
            <p:spPr bwMode="auto">
              <a:xfrm>
                <a:off x="6362700" y="4217988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Oval 68"/>
              <p:cNvSpPr>
                <a:spLocks noChangeArrowheads="1"/>
              </p:cNvSpPr>
              <p:nvPr/>
            </p:nvSpPr>
            <p:spPr bwMode="auto">
              <a:xfrm>
                <a:off x="6743700" y="4265613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Oval 69"/>
              <p:cNvSpPr>
                <a:spLocks noChangeArrowheads="1"/>
              </p:cNvSpPr>
              <p:nvPr/>
            </p:nvSpPr>
            <p:spPr bwMode="auto">
              <a:xfrm>
                <a:off x="7124700" y="4217988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Oval 70"/>
              <p:cNvSpPr>
                <a:spLocks noChangeArrowheads="1"/>
              </p:cNvSpPr>
              <p:nvPr/>
            </p:nvSpPr>
            <p:spPr bwMode="auto">
              <a:xfrm>
                <a:off x="7505700" y="4027488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aphicFrame>
            <p:nvGraphicFramePr>
              <p:cNvPr id="72" name="Object 7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3148253"/>
                  </p:ext>
                </p:extLst>
              </p:nvPr>
            </p:nvGraphicFramePr>
            <p:xfrm>
              <a:off x="5029200" y="2865438"/>
              <a:ext cx="457200" cy="304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4" imgW="304560" imgH="203040" progId="Equation.3">
                      <p:embed/>
                    </p:oleObj>
                  </mc:Choice>
                  <mc:Fallback>
                    <p:oleObj name="Equation" r:id="rId4" imgW="30456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29200" y="2865438"/>
                            <a:ext cx="457200" cy="304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73" name="Freeform 72"/>
            <p:cNvSpPr/>
            <p:nvPr/>
          </p:nvSpPr>
          <p:spPr>
            <a:xfrm>
              <a:off x="5686868" y="1778256"/>
              <a:ext cx="2682303" cy="881996"/>
            </a:xfrm>
            <a:custGeom>
              <a:avLst/>
              <a:gdLst>
                <a:gd name="connsiteX0" fmla="*/ 0 w 2682303"/>
                <a:gd name="connsiteY0" fmla="*/ 0 h 881996"/>
                <a:gd name="connsiteX1" fmla="*/ 388602 w 2682303"/>
                <a:gd name="connsiteY1" fmla="*/ 47387 h 881996"/>
                <a:gd name="connsiteX2" fmla="*/ 777204 w 2682303"/>
                <a:gd name="connsiteY2" fmla="*/ 246410 h 881996"/>
                <a:gd name="connsiteX3" fmla="*/ 1156329 w 2682303"/>
                <a:gd name="connsiteY3" fmla="*/ 634978 h 881996"/>
                <a:gd name="connsiteX4" fmla="*/ 1535453 w 2682303"/>
                <a:gd name="connsiteY4" fmla="*/ 843479 h 881996"/>
                <a:gd name="connsiteX5" fmla="*/ 1905099 w 2682303"/>
                <a:gd name="connsiteY5" fmla="*/ 881388 h 881996"/>
                <a:gd name="connsiteX6" fmla="*/ 2293701 w 2682303"/>
                <a:gd name="connsiteY6" fmla="*/ 834001 h 881996"/>
                <a:gd name="connsiteX7" fmla="*/ 2682303 w 2682303"/>
                <a:gd name="connsiteY7" fmla="*/ 644456 h 8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2303" h="881996">
                  <a:moveTo>
                    <a:pt x="0" y="0"/>
                  </a:moveTo>
                  <a:cubicBezTo>
                    <a:pt x="129534" y="3159"/>
                    <a:pt x="259068" y="6319"/>
                    <a:pt x="388602" y="47387"/>
                  </a:cubicBezTo>
                  <a:cubicBezTo>
                    <a:pt x="518136" y="88455"/>
                    <a:pt x="649250" y="148478"/>
                    <a:pt x="777204" y="246410"/>
                  </a:cubicBezTo>
                  <a:cubicBezTo>
                    <a:pt x="905159" y="344342"/>
                    <a:pt x="1029954" y="535467"/>
                    <a:pt x="1156329" y="634978"/>
                  </a:cubicBezTo>
                  <a:cubicBezTo>
                    <a:pt x="1282704" y="734490"/>
                    <a:pt x="1410658" y="802411"/>
                    <a:pt x="1535453" y="843479"/>
                  </a:cubicBezTo>
                  <a:cubicBezTo>
                    <a:pt x="1660248" y="884547"/>
                    <a:pt x="1778724" y="882968"/>
                    <a:pt x="1905099" y="881388"/>
                  </a:cubicBezTo>
                  <a:cubicBezTo>
                    <a:pt x="2031474" y="879808"/>
                    <a:pt x="2164167" y="873490"/>
                    <a:pt x="2293701" y="834001"/>
                  </a:cubicBezTo>
                  <a:cubicBezTo>
                    <a:pt x="2423235" y="794512"/>
                    <a:pt x="2682303" y="644456"/>
                    <a:pt x="2682303" y="644456"/>
                  </a:cubicBezTo>
                </a:path>
              </a:pathLst>
            </a:custGeom>
            <a:ln>
              <a:solidFill>
                <a:srgbClr val="0000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77" name="Rectangle 3"/>
          <p:cNvSpPr txBox="1">
            <a:spLocks noChangeArrowheads="1"/>
          </p:cNvSpPr>
          <p:nvPr/>
        </p:nvSpPr>
        <p:spPr bwMode="auto">
          <a:xfrm>
            <a:off x="492022" y="4953000"/>
            <a:ext cx="4038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Conclusion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A54A1DB8-4FA1-1505-67BE-5408DC0C0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80" y="1592260"/>
            <a:ext cx="5669220" cy="3208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600"/>
              </a:spcAft>
            </a:pPr>
            <a:r>
              <a:rPr lang="en-US" kern="0" dirty="0"/>
              <a:t>Sampling &amp; reconstruction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en-US" kern="0" dirty="0"/>
              <a:t>Data conversion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en-US" kern="0" dirty="0"/>
              <a:t>Interpolation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en-US" kern="0" dirty="0"/>
              <a:t>Pulse shapes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en-US" kern="0" dirty="0"/>
              <a:t>Demonstration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en-US" kern="0" dirty="0"/>
              <a:t>Raised cosine pulse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charset="0"/>
              </a:rPr>
              <a:t>Sampling &amp; Reconstruction</a:t>
            </a:r>
          </a:p>
        </p:txBody>
      </p:sp>
      <p:sp>
        <p:nvSpPr>
          <p:cNvPr id="34" name="Rectangle 3">
            <a:extLst>
              <a:ext uri="{FF2B5EF4-FFF2-40B4-BE49-F238E27FC236}">
                <a16:creationId xmlns:a16="http://schemas.microsoft.com/office/drawing/2014/main" id="{82BE5C74-64B5-9044-8657-CAEB045EDE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4020" y="1443038"/>
            <a:ext cx="2290779" cy="54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None/>
            </a:pPr>
            <a:r>
              <a:rPr lang="en-US" dirty="0"/>
              <a:t>Sampling </a:t>
            </a:r>
            <a:r>
              <a:rPr lang="en-US" i="1" kern="0" dirty="0"/>
              <a:t>x</a:t>
            </a:r>
            <a:r>
              <a:rPr lang="en-US" kern="0" dirty="0"/>
              <a:t>(</a:t>
            </a:r>
            <a:r>
              <a:rPr lang="en-US" i="1" kern="0" dirty="0"/>
              <a:t>t</a:t>
            </a:r>
            <a:r>
              <a:rPr lang="en-US" kern="0" dirty="0"/>
              <a:t>)</a:t>
            </a:r>
            <a:endParaRPr lang="en-US" dirty="0"/>
          </a:p>
        </p:txBody>
      </p:sp>
      <p:pic>
        <p:nvPicPr>
          <p:cNvPr id="12" name="Picture 11" descr="A close up of text on a whiteboard&#10;&#10;Description automatically generated">
            <a:extLst>
              <a:ext uri="{FF2B5EF4-FFF2-40B4-BE49-F238E27FC236}">
                <a16:creationId xmlns:a16="http://schemas.microsoft.com/office/drawing/2014/main" id="{91D94376-3701-3941-9F11-23A3D022C7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58" y="1981200"/>
            <a:ext cx="4736642" cy="4719348"/>
          </a:xfrm>
          <a:prstGeom prst="rect">
            <a:avLst/>
          </a:prstGeom>
        </p:spPr>
      </p:pic>
      <p:sp>
        <p:nvSpPr>
          <p:cNvPr id="39" name="Rectangle 3">
            <a:extLst>
              <a:ext uri="{FF2B5EF4-FFF2-40B4-BE49-F238E27FC236}">
                <a16:creationId xmlns:a16="http://schemas.microsoft.com/office/drawing/2014/main" id="{F190ACA2-889E-AD44-AC78-B609D1988FBD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1316134" y="4482256"/>
            <a:ext cx="3893661" cy="54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dirty="0"/>
              <a:t>How to reconstruct </a:t>
            </a:r>
            <a:r>
              <a:rPr lang="en-US" i="1" kern="0" dirty="0"/>
              <a:t>x</a:t>
            </a:r>
            <a:r>
              <a:rPr lang="en-US" kern="0" dirty="0"/>
              <a:t>(</a:t>
            </a:r>
            <a:r>
              <a:rPr lang="en-US" i="1" kern="0" dirty="0"/>
              <a:t>t</a:t>
            </a:r>
            <a:r>
              <a:rPr lang="en-US" kern="0" dirty="0"/>
              <a:t>)?</a:t>
            </a:r>
            <a:endParaRPr lang="en-US" dirty="0"/>
          </a:p>
        </p:txBody>
      </p:sp>
      <p:sp>
        <p:nvSpPr>
          <p:cNvPr id="40" name="Rectangle 3">
            <a:extLst>
              <a:ext uri="{FF2B5EF4-FFF2-40B4-BE49-F238E27FC236}">
                <a16:creationId xmlns:a16="http://schemas.microsoft.com/office/drawing/2014/main" id="{E66769A4-D9AC-1443-967B-0BF0F9FCEE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424175"/>
            <a:ext cx="4267200" cy="54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dirty="0"/>
              <a:t>Continuous-Time Analysis</a:t>
            </a:r>
          </a:p>
        </p:txBody>
      </p:sp>
      <p:sp>
        <p:nvSpPr>
          <p:cNvPr id="41" name="Slide Number Placeholder 5">
            <a:extLst>
              <a:ext uri="{FF2B5EF4-FFF2-40B4-BE49-F238E27FC236}">
                <a16:creationId xmlns:a16="http://schemas.microsoft.com/office/drawing/2014/main" id="{3E5B57CA-51EC-8641-B6C7-E5711E797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r>
              <a:rPr lang="en-US" dirty="0"/>
              <a:t>7 - </a:t>
            </a:r>
            <a:fld id="{5AB10E3E-A99A-427E-8EEB-0ABAF3B492B6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CBEA745-A07D-294C-B207-B9656E8585C3}"/>
              </a:ext>
            </a:extLst>
          </p:cNvPr>
          <p:cNvGrpSpPr/>
          <p:nvPr/>
        </p:nvGrpSpPr>
        <p:grpSpPr>
          <a:xfrm>
            <a:off x="5638800" y="1981200"/>
            <a:ext cx="2290779" cy="4719348"/>
            <a:chOff x="5638800" y="1981200"/>
            <a:chExt cx="2290779" cy="471934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6A28C4A-94C1-CA44-B261-CBEF7D54FC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1981200"/>
              <a:ext cx="2290779" cy="4719348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5C71408-EC2A-BE4F-80AB-AACE3C09D178}"/>
                </a:ext>
              </a:extLst>
            </p:cNvPr>
            <p:cNvSpPr txBox="1"/>
            <p:nvPr/>
          </p:nvSpPr>
          <p:spPr>
            <a:xfrm>
              <a:off x="5857876" y="6183868"/>
              <a:ext cx="5429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i="1" dirty="0"/>
                <a:t>f</a:t>
              </a:r>
              <a:r>
                <a:rPr lang="en-US" sz="1800" i="1" baseline="-25000" dirty="0"/>
                <a:t>s</a:t>
              </a:r>
            </a:p>
          </p:txBody>
        </p: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D05FD6F2-28DD-C94A-AD19-6D60C02599A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237688" y="6069568"/>
              <a:ext cx="275039" cy="29896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40172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9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Data Conversion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7772400" cy="2209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40000"/>
              </a:spcBef>
            </a:pPr>
            <a:r>
              <a:rPr lang="en-US">
                <a:latin typeface="Times New Roman" charset="0"/>
              </a:rPr>
              <a:t>Analog-to-Digital Conversion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>
                <a:latin typeface="Times New Roman" charset="0"/>
              </a:rPr>
              <a:t>Lowpass filter has</a:t>
            </a:r>
            <a:br>
              <a:rPr lang="en-US">
                <a:latin typeface="Times New Roman" charset="0"/>
              </a:rPr>
            </a:br>
            <a:r>
              <a:rPr lang="en-US">
                <a:latin typeface="Times New Roman" charset="0"/>
              </a:rPr>
              <a:t>stopband frequency</a:t>
            </a:r>
            <a:br>
              <a:rPr lang="en-US">
                <a:latin typeface="Times New Roman" charset="0"/>
              </a:rPr>
            </a:br>
            <a:r>
              <a:rPr lang="en-US">
                <a:latin typeface="Times New Roman" charset="0"/>
              </a:rPr>
              <a:t>less than ½ </a:t>
            </a:r>
            <a:r>
              <a:rPr lang="en-US" i="1">
                <a:latin typeface="Times New Roman" charset="0"/>
              </a:rPr>
              <a:t>f</a:t>
            </a:r>
            <a:r>
              <a:rPr lang="en-US" i="1" baseline="-25000">
                <a:latin typeface="Times New Roman" charset="0"/>
              </a:rPr>
              <a:t>s</a:t>
            </a:r>
            <a:r>
              <a:rPr lang="en-US">
                <a:latin typeface="Times New Roman" charset="0"/>
              </a:rPr>
              <a:t> to reduce</a:t>
            </a:r>
            <a:br>
              <a:rPr lang="en-US">
                <a:latin typeface="Times New Roman" charset="0"/>
              </a:rPr>
            </a:br>
            <a:r>
              <a:rPr lang="en-US">
                <a:latin typeface="Times New Roman" charset="0"/>
              </a:rPr>
              <a:t>aliasing at sampler output</a:t>
            </a:r>
            <a:br>
              <a:rPr lang="en-US">
                <a:latin typeface="Times New Roman" charset="0"/>
              </a:rPr>
            </a:br>
            <a:r>
              <a:rPr lang="en-US">
                <a:latin typeface="Times New Roman" charset="0"/>
              </a:rPr>
              <a:t>(enforce sampling theorem)</a:t>
            </a:r>
          </a:p>
        </p:txBody>
      </p:sp>
      <p:grpSp>
        <p:nvGrpSpPr>
          <p:cNvPr id="18451" name="Group 5"/>
          <p:cNvGrpSpPr>
            <a:grpSpLocks/>
          </p:cNvGrpSpPr>
          <p:nvPr/>
        </p:nvGrpSpPr>
        <p:grpSpPr bwMode="auto">
          <a:xfrm>
            <a:off x="5334000" y="4343400"/>
            <a:ext cx="3581400" cy="1828800"/>
            <a:chOff x="3024" y="2784"/>
            <a:chExt cx="2256" cy="1152"/>
          </a:xfrm>
        </p:grpSpPr>
        <p:sp>
          <p:nvSpPr>
            <p:cNvPr id="2" name="Line 6"/>
            <p:cNvSpPr>
              <a:spLocks noChangeShapeType="1"/>
            </p:cNvSpPr>
            <p:nvPr/>
          </p:nvSpPr>
          <p:spPr bwMode="auto">
            <a:xfrm>
              <a:off x="3024" y="30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3" name="Text Box 7"/>
            <p:cNvSpPr txBox="1">
              <a:spLocks noChangeArrowheads="1"/>
            </p:cNvSpPr>
            <p:nvPr/>
          </p:nvSpPr>
          <p:spPr bwMode="auto">
            <a:xfrm>
              <a:off x="4368" y="2786"/>
              <a:ext cx="624" cy="52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/>
                <a:t>Analog Lowpass Filter</a:t>
              </a:r>
            </a:p>
          </p:txBody>
        </p:sp>
        <p:sp>
          <p:nvSpPr>
            <p:cNvPr id="18454" name="Text Box 8"/>
            <p:cNvSpPr txBox="1">
              <a:spLocks noChangeArrowheads="1"/>
            </p:cNvSpPr>
            <p:nvPr/>
          </p:nvSpPr>
          <p:spPr bwMode="auto">
            <a:xfrm>
              <a:off x="3312" y="2784"/>
              <a:ext cx="720" cy="52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/>
                <a:t>Discrete to Continuous Conversion</a:t>
              </a:r>
            </a:p>
          </p:txBody>
        </p:sp>
        <p:sp>
          <p:nvSpPr>
            <p:cNvPr id="18455" name="Line 9"/>
            <p:cNvSpPr>
              <a:spLocks noChangeShapeType="1"/>
            </p:cNvSpPr>
            <p:nvPr/>
          </p:nvSpPr>
          <p:spPr bwMode="auto">
            <a:xfrm>
              <a:off x="4992" y="30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6" name="Line 10"/>
            <p:cNvSpPr>
              <a:spLocks noChangeShapeType="1"/>
            </p:cNvSpPr>
            <p:nvPr/>
          </p:nvSpPr>
          <p:spPr bwMode="auto">
            <a:xfrm>
              <a:off x="4032" y="3024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7" name="Line 11"/>
            <p:cNvSpPr>
              <a:spLocks noChangeShapeType="1"/>
            </p:cNvSpPr>
            <p:nvPr/>
          </p:nvSpPr>
          <p:spPr bwMode="auto">
            <a:xfrm flipV="1">
              <a:off x="3696" y="331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8" name="Text Box 12"/>
            <p:cNvSpPr txBox="1">
              <a:spLocks noChangeArrowheads="1"/>
            </p:cNvSpPr>
            <p:nvPr/>
          </p:nvSpPr>
          <p:spPr bwMode="auto">
            <a:xfrm>
              <a:off x="3552" y="3648"/>
              <a:ext cx="24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/>
                <a:t>f</a:t>
              </a:r>
              <a:r>
                <a:rPr lang="en-US" i="1" baseline="-25000"/>
                <a:t>s</a:t>
              </a:r>
              <a:endParaRPr lang="en-US" sz="1200"/>
            </a:p>
          </p:txBody>
        </p:sp>
      </p:grpSp>
      <p:sp>
        <p:nvSpPr>
          <p:cNvPr id="18452" name="Text Box 13"/>
          <p:cNvSpPr txBox="1">
            <a:spLocks noChangeArrowheads="1"/>
          </p:cNvSpPr>
          <p:nvPr/>
        </p:nvSpPr>
        <p:spPr bwMode="auto">
          <a:xfrm>
            <a:off x="5715000" y="3810000"/>
            <a:ext cx="1295400" cy="406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000" b="1"/>
              <a:t>Lecture 7</a:t>
            </a:r>
          </a:p>
        </p:txBody>
      </p:sp>
      <p:grpSp>
        <p:nvGrpSpPr>
          <p:cNvPr id="18439" name="Group 15"/>
          <p:cNvGrpSpPr>
            <a:grpSpLocks/>
          </p:cNvGrpSpPr>
          <p:nvPr/>
        </p:nvGrpSpPr>
        <p:grpSpPr bwMode="auto">
          <a:xfrm>
            <a:off x="4191000" y="2139950"/>
            <a:ext cx="4724400" cy="1511300"/>
            <a:chOff x="2736" y="1248"/>
            <a:chExt cx="2976" cy="952"/>
          </a:xfrm>
        </p:grpSpPr>
        <p:sp>
          <p:nvSpPr>
            <p:cNvPr id="18443" name="Line 16"/>
            <p:cNvSpPr>
              <a:spLocks noChangeShapeType="1"/>
            </p:cNvSpPr>
            <p:nvPr/>
          </p:nvSpPr>
          <p:spPr bwMode="auto">
            <a:xfrm>
              <a:off x="2736" y="148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44" name="Text Box 17"/>
            <p:cNvSpPr txBox="1">
              <a:spLocks noChangeArrowheads="1"/>
            </p:cNvSpPr>
            <p:nvPr/>
          </p:nvSpPr>
          <p:spPr bwMode="auto">
            <a:xfrm>
              <a:off x="3024" y="1250"/>
              <a:ext cx="624" cy="52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/>
                <a:t>Analog Lowpass Filter</a:t>
              </a:r>
            </a:p>
          </p:txBody>
        </p:sp>
        <p:sp>
          <p:nvSpPr>
            <p:cNvPr id="18445" name="Line 18"/>
            <p:cNvSpPr>
              <a:spLocks noChangeShapeType="1"/>
            </p:cNvSpPr>
            <p:nvPr/>
          </p:nvSpPr>
          <p:spPr bwMode="auto">
            <a:xfrm>
              <a:off x="3648" y="148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46" name="Line 19"/>
            <p:cNvSpPr>
              <a:spLocks noChangeShapeType="1"/>
            </p:cNvSpPr>
            <p:nvPr/>
          </p:nvSpPr>
          <p:spPr bwMode="auto">
            <a:xfrm flipV="1">
              <a:off x="4080" y="1248"/>
              <a:ext cx="24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47" name="Line 20"/>
            <p:cNvSpPr>
              <a:spLocks noChangeShapeType="1"/>
            </p:cNvSpPr>
            <p:nvPr/>
          </p:nvSpPr>
          <p:spPr bwMode="auto">
            <a:xfrm>
              <a:off x="4320" y="148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48" name="Text Box 21"/>
            <p:cNvSpPr txBox="1">
              <a:spLocks noChangeArrowheads="1"/>
            </p:cNvSpPr>
            <p:nvPr/>
          </p:nvSpPr>
          <p:spPr bwMode="auto">
            <a:xfrm>
              <a:off x="4752" y="1250"/>
              <a:ext cx="672" cy="52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br>
                <a:rPr lang="en-US" sz="1600"/>
              </a:br>
              <a:r>
                <a:rPr lang="en-US" sz="1600"/>
                <a:t>Quantizer</a:t>
              </a:r>
              <a:br>
                <a:rPr lang="en-US" sz="1600"/>
              </a:br>
              <a:endParaRPr lang="en-US" sz="1600"/>
            </a:p>
          </p:txBody>
        </p:sp>
        <p:sp>
          <p:nvSpPr>
            <p:cNvPr id="18449" name="Line 22"/>
            <p:cNvSpPr>
              <a:spLocks noChangeShapeType="1"/>
            </p:cNvSpPr>
            <p:nvPr/>
          </p:nvSpPr>
          <p:spPr bwMode="auto">
            <a:xfrm>
              <a:off x="5424" y="148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0" name="AutoShape 23"/>
            <p:cNvSpPr>
              <a:spLocks noChangeArrowheads="1"/>
            </p:cNvSpPr>
            <p:nvPr/>
          </p:nvSpPr>
          <p:spPr bwMode="auto">
            <a:xfrm>
              <a:off x="4128" y="1248"/>
              <a:ext cx="96" cy="432"/>
            </a:xfrm>
            <a:prstGeom prst="curvedLeftArrow">
              <a:avLst>
                <a:gd name="adj1" fmla="val 90000"/>
                <a:gd name="adj2" fmla="val 180000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" name="Text Box 24"/>
            <p:cNvSpPr txBox="1">
              <a:spLocks noChangeArrowheads="1"/>
            </p:cNvSpPr>
            <p:nvPr/>
          </p:nvSpPr>
          <p:spPr bwMode="auto">
            <a:xfrm>
              <a:off x="3888" y="1680"/>
              <a:ext cx="768" cy="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/>
                <a:t>Sampler at sampling rate of </a:t>
              </a:r>
              <a:r>
                <a:rPr lang="en-US" sz="1600" i="1"/>
                <a:t>f</a:t>
              </a:r>
              <a:r>
                <a:rPr lang="en-US" sz="1600" i="1" baseline="-25000"/>
                <a:t>s</a:t>
              </a:r>
            </a:p>
          </p:txBody>
        </p:sp>
      </p:grpSp>
      <p:sp>
        <p:nvSpPr>
          <p:cNvPr id="18440" name="Text Box 25"/>
          <p:cNvSpPr txBox="1">
            <a:spLocks noChangeArrowheads="1"/>
          </p:cNvSpPr>
          <p:nvPr/>
        </p:nvSpPr>
        <p:spPr bwMode="auto">
          <a:xfrm>
            <a:off x="7302500" y="1593850"/>
            <a:ext cx="1295400" cy="406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000" b="1"/>
              <a:t>Lecture 8</a:t>
            </a:r>
          </a:p>
        </p:txBody>
      </p:sp>
      <p:sp>
        <p:nvSpPr>
          <p:cNvPr id="18441" name="Text Box 26"/>
          <p:cNvSpPr txBox="1">
            <a:spLocks noChangeArrowheads="1"/>
          </p:cNvSpPr>
          <p:nvPr/>
        </p:nvSpPr>
        <p:spPr bwMode="auto">
          <a:xfrm>
            <a:off x="5715000" y="1593850"/>
            <a:ext cx="1295400" cy="406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000" b="1"/>
              <a:t>Lecture 4</a:t>
            </a: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457200" y="3733800"/>
            <a:ext cx="51054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1200"/>
              </a:spcBef>
              <a:buFontTx/>
              <a:buChar char="•"/>
            </a:pPr>
            <a:r>
              <a:rPr lang="en-US" sz="2800" b="1" dirty="0">
                <a:solidFill>
                  <a:srgbClr val="CC00CC"/>
                </a:solidFill>
              </a:rPr>
              <a:t>Digital-to-Analog Conversion</a:t>
            </a:r>
          </a:p>
          <a:p>
            <a:pPr lvl="1" algn="l"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Discrete-to-continuous (time) conversion could be as</a:t>
            </a:r>
            <a:br>
              <a:rPr lang="en-US" dirty="0"/>
            </a:br>
            <a:r>
              <a:rPr lang="en-US" dirty="0"/>
              <a:t>simple as sample and hold</a:t>
            </a:r>
          </a:p>
          <a:p>
            <a:pPr lvl="1" algn="l">
              <a:lnSpc>
                <a:spcPct val="90000"/>
              </a:lnSpc>
              <a:spcBef>
                <a:spcPct val="20000"/>
              </a:spcBef>
            </a:pPr>
            <a:r>
              <a:rPr lang="en-US" dirty="0" err="1"/>
              <a:t>Lowpass</a:t>
            </a:r>
            <a:r>
              <a:rPr lang="en-US" dirty="0"/>
              <a:t> filter has </a:t>
            </a:r>
            <a:r>
              <a:rPr lang="en-US" dirty="0" err="1"/>
              <a:t>stopband</a:t>
            </a:r>
            <a:br>
              <a:rPr lang="en-US" dirty="0"/>
            </a:br>
            <a:r>
              <a:rPr lang="en-US" dirty="0"/>
              <a:t>frequency less than ½ </a:t>
            </a:r>
            <a:r>
              <a:rPr lang="en-US" i="1" dirty="0" err="1"/>
              <a:t>f</a:t>
            </a:r>
            <a:r>
              <a:rPr lang="en-US" i="1" baseline="-25000" dirty="0" err="1"/>
              <a:t>s</a:t>
            </a:r>
            <a:r>
              <a:rPr lang="en-US" i="1" baseline="-25000" dirty="0"/>
              <a:t>  </a:t>
            </a:r>
            <a:r>
              <a:rPr lang="en-US" dirty="0"/>
              <a:t>to</a:t>
            </a:r>
            <a:br>
              <a:rPr lang="en-US" dirty="0"/>
            </a:br>
            <a:r>
              <a:rPr lang="en-US" dirty="0"/>
              <a:t>reduce artificial high frequencies</a:t>
            </a:r>
          </a:p>
        </p:txBody>
      </p:sp>
      <p:sp>
        <p:nvSpPr>
          <p:cNvPr id="2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r>
              <a:rPr lang="en-US" dirty="0"/>
              <a:t>7 - </a:t>
            </a:r>
            <a:fld id="{5AB10E3E-A99A-427E-8EEB-0ABAF3B492B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 Box 2073">
            <a:extLst>
              <a:ext uri="{FF2B5EF4-FFF2-40B4-BE49-F238E27FC236}">
                <a16:creationId xmlns:a16="http://schemas.microsoft.com/office/drawing/2014/main" id="{8D7D61AF-3E38-D845-8521-DE65575F5E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i="1" dirty="0"/>
              <a:t>Sampling &amp; Reconstruction</a:t>
            </a:r>
          </a:p>
        </p:txBody>
      </p:sp>
    </p:spTree>
    <p:extLst>
      <p:ext uri="{BB962C8B-B14F-4D97-AF65-F5344CB8AC3E}">
        <p14:creationId xmlns:p14="http://schemas.microsoft.com/office/powerpoint/2010/main" val="4190350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  <p:bldP spid="18452" grpId="0" animBg="1"/>
      <p:bldP spid="18440" grpId="0" animBg="1"/>
      <p:bldP spid="18441" grpId="0" animBg="1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7 - </a:t>
            </a:r>
            <a:fld id="{CDCA312E-3931-4790-8E8D-A811F71BF81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Discrete-to-Continuous Conversion</a:t>
            </a: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5867400" cy="53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i="1" dirty="0"/>
              <a:t>Input</a:t>
            </a:r>
            <a:r>
              <a:rPr lang="en-US" dirty="0"/>
              <a:t>: sequence of samples </a:t>
            </a:r>
            <a:r>
              <a:rPr lang="en-US" i="1" dirty="0"/>
              <a:t>y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9593873"/>
              </p:ext>
            </p:extLst>
          </p:nvPr>
        </p:nvGraphicFramePr>
        <p:xfrm>
          <a:off x="1282700" y="3479345"/>
          <a:ext cx="3124200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77680" imgH="228600" progId="Equation.3">
                  <p:embed/>
                </p:oleObj>
              </mc:Choice>
              <mc:Fallback>
                <p:oleObj name="Equation" r:id="rId2" imgW="177768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2700" y="3479345"/>
                        <a:ext cx="3124200" cy="403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381236"/>
              </p:ext>
            </p:extLst>
          </p:nvPr>
        </p:nvGraphicFramePr>
        <p:xfrm>
          <a:off x="1295400" y="4349978"/>
          <a:ext cx="2895600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87240" imgH="228600" progId="Equation.3">
                  <p:embed/>
                </p:oleObj>
              </mc:Choice>
              <mc:Fallback>
                <p:oleObj name="Equation" r:id="rId4" imgW="158724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349978"/>
                        <a:ext cx="2895600" cy="417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3" name="Line 43"/>
          <p:cNvSpPr>
            <a:spLocks noChangeShapeType="1"/>
          </p:cNvSpPr>
          <p:nvPr/>
        </p:nvSpPr>
        <p:spPr bwMode="auto">
          <a:xfrm flipV="1">
            <a:off x="4303485" y="4267200"/>
            <a:ext cx="1752600" cy="280988"/>
          </a:xfrm>
          <a:prstGeom prst="line">
            <a:avLst/>
          </a:prstGeom>
          <a:noFill/>
          <a:ln w="9525">
            <a:solidFill>
              <a:srgbClr val="6600FF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028" name="Objec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6434853"/>
              </p:ext>
            </p:extLst>
          </p:nvPr>
        </p:nvGraphicFramePr>
        <p:xfrm>
          <a:off x="7467600" y="4267200"/>
          <a:ext cx="501650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04560" imgH="203040" progId="Equation.3">
                  <p:embed/>
                </p:oleObj>
              </mc:Choice>
              <mc:Fallback>
                <p:oleObj name="Equation" r:id="rId6" imgW="304560" imgH="203040" progId="Equation.3">
                  <p:embed/>
                  <p:pic>
                    <p:nvPicPr>
                      <p:cNvPr id="0" name="Object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7600" y="4267200"/>
                        <a:ext cx="501650" cy="334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4838700" y="2865438"/>
            <a:ext cx="3543300" cy="1476375"/>
            <a:chOff x="4838700" y="2865438"/>
            <a:chExt cx="3543300" cy="1476375"/>
          </a:xfrm>
        </p:grpSpPr>
        <p:sp>
          <p:nvSpPr>
            <p:cNvPr id="1045" name="Line 6"/>
            <p:cNvSpPr>
              <a:spLocks noChangeShapeType="1"/>
            </p:cNvSpPr>
            <p:nvPr/>
          </p:nvSpPr>
          <p:spPr bwMode="auto">
            <a:xfrm>
              <a:off x="4878388" y="3094038"/>
              <a:ext cx="0" cy="1219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Line 7"/>
            <p:cNvSpPr>
              <a:spLocks noChangeShapeType="1"/>
            </p:cNvSpPr>
            <p:nvPr/>
          </p:nvSpPr>
          <p:spPr bwMode="auto">
            <a:xfrm>
              <a:off x="4878388" y="3856038"/>
              <a:ext cx="3048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Line 8"/>
            <p:cNvSpPr>
              <a:spLocks noChangeShapeType="1"/>
            </p:cNvSpPr>
            <p:nvPr/>
          </p:nvSpPr>
          <p:spPr bwMode="auto">
            <a:xfrm flipV="1">
              <a:off x="4878388" y="3398838"/>
              <a:ext cx="0" cy="457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Line 9"/>
            <p:cNvSpPr>
              <a:spLocks noChangeShapeType="1"/>
            </p:cNvSpPr>
            <p:nvPr/>
          </p:nvSpPr>
          <p:spPr bwMode="auto">
            <a:xfrm flipV="1">
              <a:off x="5259388" y="3475038"/>
              <a:ext cx="0" cy="381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Line 10"/>
            <p:cNvSpPr>
              <a:spLocks noChangeShapeType="1"/>
            </p:cNvSpPr>
            <p:nvPr/>
          </p:nvSpPr>
          <p:spPr bwMode="auto">
            <a:xfrm flipV="1">
              <a:off x="5640388" y="3627438"/>
              <a:ext cx="0" cy="228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Line 11"/>
            <p:cNvSpPr>
              <a:spLocks noChangeShapeType="1"/>
            </p:cNvSpPr>
            <p:nvPr/>
          </p:nvSpPr>
          <p:spPr bwMode="auto">
            <a:xfrm flipV="1">
              <a:off x="6021388" y="3856038"/>
              <a:ext cx="0" cy="228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Line 12"/>
            <p:cNvSpPr>
              <a:spLocks noChangeShapeType="1"/>
            </p:cNvSpPr>
            <p:nvPr/>
          </p:nvSpPr>
          <p:spPr bwMode="auto">
            <a:xfrm flipV="1">
              <a:off x="6400800" y="3856038"/>
              <a:ext cx="1588" cy="381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Line 13"/>
            <p:cNvSpPr>
              <a:spLocks noChangeShapeType="1"/>
            </p:cNvSpPr>
            <p:nvPr/>
          </p:nvSpPr>
          <p:spPr bwMode="auto">
            <a:xfrm flipV="1">
              <a:off x="6783388" y="3856038"/>
              <a:ext cx="0" cy="457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Line 14"/>
            <p:cNvSpPr>
              <a:spLocks noChangeShapeType="1"/>
            </p:cNvSpPr>
            <p:nvPr/>
          </p:nvSpPr>
          <p:spPr bwMode="auto">
            <a:xfrm flipV="1">
              <a:off x="7164388" y="3856038"/>
              <a:ext cx="0" cy="381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" name="Line 41"/>
            <p:cNvSpPr>
              <a:spLocks noChangeShapeType="1"/>
            </p:cNvSpPr>
            <p:nvPr/>
          </p:nvSpPr>
          <p:spPr bwMode="auto">
            <a:xfrm flipV="1">
              <a:off x="7545388" y="3856038"/>
              <a:ext cx="0" cy="228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8" name="Text Box 53"/>
            <p:cNvSpPr txBox="1">
              <a:spLocks noChangeArrowheads="1"/>
            </p:cNvSpPr>
            <p:nvPr/>
          </p:nvSpPr>
          <p:spPr bwMode="auto">
            <a:xfrm>
              <a:off x="5105400" y="3856038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</a:t>
              </a:r>
            </a:p>
          </p:txBody>
        </p:sp>
        <p:sp>
          <p:nvSpPr>
            <p:cNvPr id="1059" name="Text Box 54"/>
            <p:cNvSpPr txBox="1">
              <a:spLocks noChangeArrowheads="1"/>
            </p:cNvSpPr>
            <p:nvPr/>
          </p:nvSpPr>
          <p:spPr bwMode="auto">
            <a:xfrm>
              <a:off x="5486400" y="3856038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2</a:t>
              </a:r>
            </a:p>
          </p:txBody>
        </p:sp>
        <p:sp>
          <p:nvSpPr>
            <p:cNvPr id="1060" name="Text Box 55"/>
            <p:cNvSpPr txBox="1">
              <a:spLocks noChangeArrowheads="1"/>
            </p:cNvSpPr>
            <p:nvPr/>
          </p:nvSpPr>
          <p:spPr bwMode="auto">
            <a:xfrm>
              <a:off x="5867400" y="3475038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3</a:t>
              </a:r>
            </a:p>
          </p:txBody>
        </p:sp>
        <p:sp>
          <p:nvSpPr>
            <p:cNvPr id="1061" name="Text Box 56"/>
            <p:cNvSpPr txBox="1">
              <a:spLocks noChangeArrowheads="1"/>
            </p:cNvSpPr>
            <p:nvPr/>
          </p:nvSpPr>
          <p:spPr bwMode="auto">
            <a:xfrm>
              <a:off x="6248400" y="3475038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4</a:t>
              </a:r>
            </a:p>
          </p:txBody>
        </p:sp>
        <p:sp>
          <p:nvSpPr>
            <p:cNvPr id="1062" name="Text Box 57"/>
            <p:cNvSpPr txBox="1">
              <a:spLocks noChangeArrowheads="1"/>
            </p:cNvSpPr>
            <p:nvPr/>
          </p:nvSpPr>
          <p:spPr bwMode="auto">
            <a:xfrm>
              <a:off x="6629400" y="3475038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5</a:t>
              </a:r>
            </a:p>
          </p:txBody>
        </p:sp>
        <p:sp>
          <p:nvSpPr>
            <p:cNvPr id="1063" name="Text Box 58"/>
            <p:cNvSpPr txBox="1">
              <a:spLocks noChangeArrowheads="1"/>
            </p:cNvSpPr>
            <p:nvPr/>
          </p:nvSpPr>
          <p:spPr bwMode="auto">
            <a:xfrm>
              <a:off x="7010400" y="3475038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6</a:t>
              </a:r>
            </a:p>
          </p:txBody>
        </p:sp>
        <p:sp>
          <p:nvSpPr>
            <p:cNvPr id="1064" name="Text Box 59"/>
            <p:cNvSpPr txBox="1">
              <a:spLocks noChangeArrowheads="1"/>
            </p:cNvSpPr>
            <p:nvPr/>
          </p:nvSpPr>
          <p:spPr bwMode="auto">
            <a:xfrm>
              <a:off x="7391400" y="3475038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7</a:t>
              </a:r>
            </a:p>
          </p:txBody>
        </p:sp>
        <p:sp>
          <p:nvSpPr>
            <p:cNvPr id="1065" name="Text Box 60"/>
            <p:cNvSpPr txBox="1">
              <a:spLocks noChangeArrowheads="1"/>
            </p:cNvSpPr>
            <p:nvPr/>
          </p:nvSpPr>
          <p:spPr bwMode="auto">
            <a:xfrm>
              <a:off x="7848600" y="3505200"/>
              <a:ext cx="5334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 dirty="0"/>
                <a:t>n</a:t>
              </a:r>
            </a:p>
          </p:txBody>
        </p:sp>
        <p:sp>
          <p:nvSpPr>
            <p:cNvPr id="1037" name="Oval 63"/>
            <p:cNvSpPr>
              <a:spLocks noChangeArrowheads="1"/>
            </p:cNvSpPr>
            <p:nvPr/>
          </p:nvSpPr>
          <p:spPr bwMode="auto">
            <a:xfrm>
              <a:off x="4838700" y="3370263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8" name="Oval 64"/>
            <p:cNvSpPr>
              <a:spLocks noChangeArrowheads="1"/>
            </p:cNvSpPr>
            <p:nvPr/>
          </p:nvSpPr>
          <p:spPr bwMode="auto">
            <a:xfrm>
              <a:off x="5219700" y="3436938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9" name="Oval 65"/>
            <p:cNvSpPr>
              <a:spLocks noChangeArrowheads="1"/>
            </p:cNvSpPr>
            <p:nvPr/>
          </p:nvSpPr>
          <p:spPr bwMode="auto">
            <a:xfrm>
              <a:off x="5600700" y="3617913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0" name="Oval 66"/>
            <p:cNvSpPr>
              <a:spLocks noChangeArrowheads="1"/>
            </p:cNvSpPr>
            <p:nvPr/>
          </p:nvSpPr>
          <p:spPr bwMode="auto">
            <a:xfrm>
              <a:off x="5981700" y="4008438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1" name="Oval 67"/>
            <p:cNvSpPr>
              <a:spLocks noChangeArrowheads="1"/>
            </p:cNvSpPr>
            <p:nvPr/>
          </p:nvSpPr>
          <p:spPr bwMode="auto">
            <a:xfrm>
              <a:off x="6362700" y="4217988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2" name="Oval 68"/>
            <p:cNvSpPr>
              <a:spLocks noChangeArrowheads="1"/>
            </p:cNvSpPr>
            <p:nvPr/>
          </p:nvSpPr>
          <p:spPr bwMode="auto">
            <a:xfrm>
              <a:off x="6743700" y="4265613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3" name="Oval 69"/>
            <p:cNvSpPr>
              <a:spLocks noChangeArrowheads="1"/>
            </p:cNvSpPr>
            <p:nvPr/>
          </p:nvSpPr>
          <p:spPr bwMode="auto">
            <a:xfrm>
              <a:off x="7124700" y="4217988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" name="Oval 70"/>
            <p:cNvSpPr>
              <a:spLocks noChangeArrowheads="1"/>
            </p:cNvSpPr>
            <p:nvPr/>
          </p:nvSpPr>
          <p:spPr bwMode="auto">
            <a:xfrm>
              <a:off x="7505700" y="4027488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029" name="Object 7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14685704"/>
                </p:ext>
              </p:extLst>
            </p:nvPr>
          </p:nvGraphicFramePr>
          <p:xfrm>
            <a:off x="5029200" y="2865438"/>
            <a:ext cx="4572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304560" imgH="203040" progId="Equation.3">
                    <p:embed/>
                  </p:oleObj>
                </mc:Choice>
                <mc:Fallback>
                  <p:oleObj name="Equation" r:id="rId8" imgW="304560" imgH="203040" progId="Equation.3">
                    <p:embed/>
                    <p:pic>
                      <p:nvPicPr>
                        <p:cNvPr id="0" name="Object 7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29200" y="2865438"/>
                          <a:ext cx="457200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457200" y="2057400"/>
            <a:ext cx="8305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spcAft>
                <a:spcPct val="30000"/>
              </a:spcAft>
            </a:pPr>
            <a:r>
              <a:rPr lang="en-US" i="1" dirty="0"/>
              <a:t>Output</a:t>
            </a:r>
            <a:r>
              <a:rPr lang="en-US" dirty="0"/>
              <a:t>: smooth continuous-time function obtained through interpolation (by “connecting the dots”)</a:t>
            </a:r>
          </a:p>
        </p:txBody>
      </p:sp>
      <p:sp>
        <p:nvSpPr>
          <p:cNvPr id="43" name="Rectangle 3"/>
          <p:cNvSpPr txBox="1">
            <a:spLocks noChangeArrowheads="1"/>
          </p:cNvSpPr>
          <p:nvPr/>
        </p:nvSpPr>
        <p:spPr bwMode="auto">
          <a:xfrm>
            <a:off x="533400" y="29718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If  </a:t>
            </a:r>
            <a:r>
              <a:rPr lang="en-US" i="1" dirty="0"/>
              <a:t>f</a:t>
            </a:r>
            <a:r>
              <a:rPr lang="en-US" baseline="-25000" dirty="0"/>
              <a:t>0</a:t>
            </a:r>
            <a:r>
              <a:rPr lang="en-US" dirty="0"/>
              <a:t> &lt; ½ </a:t>
            </a:r>
            <a:r>
              <a:rPr lang="en-US" i="1" dirty="0" err="1"/>
              <a:t>f</a:t>
            </a:r>
            <a:r>
              <a:rPr lang="en-US" i="1" baseline="-25000" dirty="0" err="1"/>
              <a:t>s</a:t>
            </a:r>
            <a:r>
              <a:rPr lang="en-US" dirty="0"/>
              <a:t> , then  </a:t>
            </a:r>
            <a:br>
              <a:rPr lang="en-US" dirty="0"/>
            </a:br>
            <a:endParaRPr lang="en-US" i="1" baseline="-25000" dirty="0"/>
          </a:p>
        </p:txBody>
      </p:sp>
      <p:sp>
        <p:nvSpPr>
          <p:cNvPr id="45" name="Rectangle 3"/>
          <p:cNvSpPr txBox="1">
            <a:spLocks noChangeArrowheads="1"/>
          </p:cNvSpPr>
          <p:nvPr/>
        </p:nvSpPr>
        <p:spPr bwMode="auto">
          <a:xfrm>
            <a:off x="762000" y="38862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would be converted to</a:t>
            </a:r>
            <a:br>
              <a:rPr lang="en-US" dirty="0"/>
            </a:br>
            <a:endParaRPr lang="en-US" i="1" baseline="-25000" dirty="0"/>
          </a:p>
        </p:txBody>
      </p:sp>
      <p:sp>
        <p:nvSpPr>
          <p:cNvPr id="46" name="Rectangle 3"/>
          <p:cNvSpPr txBox="1">
            <a:spLocks noChangeArrowheads="1"/>
          </p:cNvSpPr>
          <p:nvPr/>
        </p:nvSpPr>
        <p:spPr bwMode="auto">
          <a:xfrm>
            <a:off x="533400" y="4800600"/>
            <a:ext cx="7848600" cy="113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Otherwise, aliasing has occurred, and the converter would reconstruct a cosine wave whose frequency is equal to the aliased positive frequency that is less than ½ </a:t>
            </a:r>
            <a:r>
              <a:rPr lang="en-US" i="1" dirty="0" err="1"/>
              <a:t>f</a:t>
            </a:r>
            <a:r>
              <a:rPr lang="en-US" i="1" baseline="-25000" dirty="0" err="1"/>
              <a:t>s</a:t>
            </a:r>
            <a:endParaRPr lang="en-US" i="1" baseline="-25000" dirty="0"/>
          </a:p>
        </p:txBody>
      </p:sp>
      <p:sp>
        <p:nvSpPr>
          <p:cNvPr id="7" name="Freeform 6"/>
          <p:cNvSpPr/>
          <p:nvPr/>
        </p:nvSpPr>
        <p:spPr>
          <a:xfrm>
            <a:off x="4876800" y="3429000"/>
            <a:ext cx="2682303" cy="881996"/>
          </a:xfrm>
          <a:custGeom>
            <a:avLst/>
            <a:gdLst>
              <a:gd name="connsiteX0" fmla="*/ 0 w 2682303"/>
              <a:gd name="connsiteY0" fmla="*/ 0 h 881996"/>
              <a:gd name="connsiteX1" fmla="*/ 388602 w 2682303"/>
              <a:gd name="connsiteY1" fmla="*/ 47387 h 881996"/>
              <a:gd name="connsiteX2" fmla="*/ 777204 w 2682303"/>
              <a:gd name="connsiteY2" fmla="*/ 246410 h 881996"/>
              <a:gd name="connsiteX3" fmla="*/ 1156329 w 2682303"/>
              <a:gd name="connsiteY3" fmla="*/ 634978 h 881996"/>
              <a:gd name="connsiteX4" fmla="*/ 1535453 w 2682303"/>
              <a:gd name="connsiteY4" fmla="*/ 843479 h 881996"/>
              <a:gd name="connsiteX5" fmla="*/ 1905099 w 2682303"/>
              <a:gd name="connsiteY5" fmla="*/ 881388 h 881996"/>
              <a:gd name="connsiteX6" fmla="*/ 2293701 w 2682303"/>
              <a:gd name="connsiteY6" fmla="*/ 834001 h 881996"/>
              <a:gd name="connsiteX7" fmla="*/ 2682303 w 2682303"/>
              <a:gd name="connsiteY7" fmla="*/ 644456 h 881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82303" h="881996">
                <a:moveTo>
                  <a:pt x="0" y="0"/>
                </a:moveTo>
                <a:cubicBezTo>
                  <a:pt x="129534" y="3159"/>
                  <a:pt x="259068" y="6319"/>
                  <a:pt x="388602" y="47387"/>
                </a:cubicBezTo>
                <a:cubicBezTo>
                  <a:pt x="518136" y="88455"/>
                  <a:pt x="649250" y="148478"/>
                  <a:pt x="777204" y="246410"/>
                </a:cubicBezTo>
                <a:cubicBezTo>
                  <a:pt x="905159" y="344342"/>
                  <a:pt x="1029954" y="535467"/>
                  <a:pt x="1156329" y="634978"/>
                </a:cubicBezTo>
                <a:cubicBezTo>
                  <a:pt x="1282704" y="734490"/>
                  <a:pt x="1410658" y="802411"/>
                  <a:pt x="1535453" y="843479"/>
                </a:cubicBezTo>
                <a:cubicBezTo>
                  <a:pt x="1660248" y="884547"/>
                  <a:pt x="1778724" y="882968"/>
                  <a:pt x="1905099" y="881388"/>
                </a:cubicBezTo>
                <a:cubicBezTo>
                  <a:pt x="2031474" y="879808"/>
                  <a:pt x="2164167" y="873490"/>
                  <a:pt x="2293701" y="834001"/>
                </a:cubicBezTo>
                <a:cubicBezTo>
                  <a:pt x="2423235" y="794512"/>
                  <a:pt x="2682303" y="644456"/>
                  <a:pt x="2682303" y="644456"/>
                </a:cubicBezTo>
              </a:path>
            </a:pathLst>
          </a:custGeom>
          <a:ln>
            <a:solidFill>
              <a:srgbClr val="0000FF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ext Box 2073">
            <a:extLst>
              <a:ext uri="{FF2B5EF4-FFF2-40B4-BE49-F238E27FC236}">
                <a16:creationId xmlns:a16="http://schemas.microsoft.com/office/drawing/2014/main" id="{F68BECB5-DB4B-FFA8-BD78-6999CA9D7F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i="1" dirty="0"/>
              <a:t>Sampling &amp; Reconstruction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42" grpId="0"/>
      <p:bldP spid="43" grpId="0"/>
      <p:bldP spid="45" grpId="0"/>
      <p:bldP spid="46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7 - </a:t>
            </a:r>
            <a:fld id="{85DCF7C7-7FF1-4E25-BC06-135E66A9AFE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Discrete-to-Continuous Conversion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5105400" cy="990600"/>
          </a:xfrm>
        </p:spPr>
        <p:txBody>
          <a:bodyPr/>
          <a:lstStyle/>
          <a:p>
            <a:r>
              <a:rPr lang="en-US" dirty="0"/>
              <a:t>General form of interpolation is sum of weighted pulses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57200" y="32004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Pulse function</a:t>
            </a:r>
            <a:r>
              <a:rPr lang="en-US" i="1" dirty="0"/>
              <a:t> p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57200" y="4114800"/>
            <a:ext cx="8305800" cy="506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dirty="0"/>
              <a:t>Pulses overlap in time when longer than sampling period </a:t>
            </a:r>
            <a:r>
              <a:rPr lang="en-US" i="1" dirty="0"/>
              <a:t>T</a:t>
            </a:r>
            <a:r>
              <a:rPr lang="en-US" i="1" baseline="-25000" dirty="0"/>
              <a:t>s</a:t>
            </a:r>
            <a:endParaRPr lang="en-US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57200" y="4522519"/>
            <a:ext cx="8305800" cy="506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dirty="0"/>
              <a:t>Pulses generally have unit amplitude and/or unit area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57200" y="5029200"/>
            <a:ext cx="853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“Mixed-signal” convolution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57200" y="5943600"/>
            <a:ext cx="830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None/>
            </a:pPr>
            <a:r>
              <a:rPr lang="en-US" dirty="0"/>
              <a:t>Discrete time aligned with continuous time via </a:t>
            </a:r>
            <a:r>
              <a:rPr lang="en-US" i="1" dirty="0"/>
              <a:t>T</a:t>
            </a:r>
            <a:r>
              <a:rPr lang="en-US" i="1" baseline="-25000" dirty="0"/>
              <a:t>s</a:t>
            </a:r>
            <a:r>
              <a:rPr lang="en-US" dirty="0"/>
              <a:t> </a:t>
            </a:r>
            <a:r>
              <a:rPr lang="en-US" i="1" dirty="0"/>
              <a:t>n</a:t>
            </a:r>
            <a:endParaRPr lang="en-US" dirty="0"/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429994C4-2C87-0347-A64C-C51318983B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707081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dirty="0"/>
              <a:t>Rectangular, triangular, </a:t>
            </a:r>
            <a:r>
              <a:rPr lang="en-US" dirty="0" err="1"/>
              <a:t>sinc</a:t>
            </a:r>
            <a:r>
              <a:rPr lang="en-US" dirty="0"/>
              <a:t>, truncated </a:t>
            </a:r>
            <a:r>
              <a:rPr lang="en-US" dirty="0" err="1"/>
              <a:t>sinc</a:t>
            </a:r>
            <a:r>
              <a:rPr lang="en-US" dirty="0"/>
              <a:t>, raised cosine, etc.</a:t>
            </a: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F473BA92-AF0A-0C42-8F44-7FF7304444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865" y="5496214"/>
            <a:ext cx="8534400" cy="474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514350" lvl="1" indent="0">
              <a:buNone/>
            </a:pPr>
            <a:r>
              <a:rPr lang="en-US" dirty="0"/>
              <a:t>Discrete-time signal </a:t>
            </a:r>
            <a:r>
              <a:rPr lang="en-US" i="1" dirty="0"/>
              <a:t>y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and continuous-time signal </a:t>
            </a:r>
            <a:r>
              <a:rPr lang="en-US" i="1" dirty="0"/>
              <a:t>p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</a:t>
            </a: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226BA0B7-15CD-3C4A-BBB1-0DD9266768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" y="2776847"/>
            <a:ext cx="830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dirty="0"/>
              <a:t>that approximates </a:t>
            </a:r>
            <a:r>
              <a:rPr lang="en-US" i="1" dirty="0"/>
              <a:t>y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 over frequencies from -½ </a:t>
            </a:r>
            <a:r>
              <a:rPr lang="en-US" i="1" dirty="0"/>
              <a:t>f</a:t>
            </a:r>
            <a:r>
              <a:rPr lang="en-US" i="1" baseline="-25000" dirty="0"/>
              <a:t>s</a:t>
            </a:r>
            <a:r>
              <a:rPr lang="en-US" dirty="0"/>
              <a:t> to ½ </a:t>
            </a:r>
            <a:r>
              <a:rPr lang="en-US" i="1" dirty="0"/>
              <a:t>f</a:t>
            </a:r>
            <a:r>
              <a:rPr lang="en-US" i="1" baseline="-25000" dirty="0"/>
              <a:t>s</a:t>
            </a:r>
            <a:r>
              <a:rPr lang="en-US" dirty="0"/>
              <a:t>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99BABF0-B0B9-CF45-BF6D-05C5720EBA50}"/>
              </a:ext>
            </a:extLst>
          </p:cNvPr>
          <p:cNvGrpSpPr/>
          <p:nvPr/>
        </p:nvGrpSpPr>
        <p:grpSpPr>
          <a:xfrm>
            <a:off x="419100" y="2360757"/>
            <a:ext cx="8305800" cy="506681"/>
            <a:chOff x="419100" y="2360757"/>
            <a:chExt cx="8305800" cy="506681"/>
          </a:xfrm>
        </p:grpSpPr>
        <p:sp>
          <p:nvSpPr>
            <p:cNvPr id="7" name="Rectangle 3"/>
            <p:cNvSpPr txBox="1">
              <a:spLocks noChangeArrowheads="1"/>
            </p:cNvSpPr>
            <p:nvPr/>
          </p:nvSpPr>
          <p:spPr bwMode="auto">
            <a:xfrm>
              <a:off x="419100" y="2360757"/>
              <a:ext cx="8305800" cy="506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rgbClr val="CC00C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rgbClr val="6600FF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lvl="1">
                <a:buFontTx/>
                <a:buNone/>
              </a:pPr>
              <a:r>
                <a:rPr lang="en-US" dirty="0"/>
                <a:t>Sequence</a:t>
              </a:r>
              <a:r>
                <a:rPr lang="en-US" i="1" dirty="0"/>
                <a:t> y</a:t>
              </a:r>
              <a:r>
                <a:rPr lang="en-US" dirty="0"/>
                <a:t>[</a:t>
              </a:r>
              <a:r>
                <a:rPr lang="en-US" i="1" dirty="0"/>
                <a:t>n</a:t>
              </a:r>
              <a:r>
                <a:rPr lang="en-US" dirty="0"/>
                <a:t>] converted into continuous-time signal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96DCBDF7-AFAE-A249-AF88-2F5D7C3528FC}"/>
                    </a:ext>
                  </a:extLst>
                </p:cNvPr>
                <p:cNvSpPr/>
                <p:nvPr/>
              </p:nvSpPr>
              <p:spPr>
                <a:xfrm>
                  <a:off x="7391400" y="2407569"/>
                  <a:ext cx="685800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sepChr m:val="("/>
                            <m:ctrlPr>
                              <a:rPr lang="en-US" sz="20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̃"/>
                                <m:ctrlPr>
                                  <a:rPr lang="en-US" sz="200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n-US" sz="2000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96DCBDF7-AFAE-A249-AF88-2F5D7C3528F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91400" y="2407569"/>
                  <a:ext cx="685800" cy="400110"/>
                </a:xfrm>
                <a:prstGeom prst="rect">
                  <a:avLst/>
                </a:prstGeom>
                <a:blipFill>
                  <a:blip r:embed="rId2"/>
                  <a:stretch>
                    <a:fillRect l="-1852" b="-30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DB8EF8D-86CB-614B-8FAA-066BBD9B1129}"/>
                  </a:ext>
                </a:extLst>
              </p:cNvPr>
              <p:cNvSpPr txBox="1"/>
              <p:nvPr/>
            </p:nvSpPr>
            <p:spPr>
              <a:xfrm>
                <a:off x="5522120" y="1447800"/>
                <a:ext cx="3545680" cy="9315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DB8EF8D-86CB-614B-8FAA-066BBD9B11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2120" y="1447800"/>
                <a:ext cx="3545680" cy="931537"/>
              </a:xfrm>
              <a:prstGeom prst="rect">
                <a:avLst/>
              </a:prstGeom>
              <a:blipFill>
                <a:blip r:embed="rId3"/>
                <a:stretch>
                  <a:fillRect t="-104054" b="-1567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 Box 2073">
            <a:extLst>
              <a:ext uri="{FF2B5EF4-FFF2-40B4-BE49-F238E27FC236}">
                <a16:creationId xmlns:a16="http://schemas.microsoft.com/office/drawing/2014/main" id="{73A324CB-32BB-1DD2-FDF7-AB60DFC0C8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i="1" dirty="0"/>
              <a:t>Sampling &amp; Reconstruction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026">
            <a:extLst>
              <a:ext uri="{FF2B5EF4-FFF2-40B4-BE49-F238E27FC236}">
                <a16:creationId xmlns:a16="http://schemas.microsoft.com/office/drawing/2014/main" id="{90F0EFD9-8BE3-F54E-88F8-4E5E156AC7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dirty="0"/>
              <a:t>Discrete-to-Continuous Conversion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9" name="Text Box 1084">
            <a:extLst>
              <a:ext uri="{FF2B5EF4-FFF2-40B4-BE49-F238E27FC236}">
                <a16:creationId xmlns:a16="http://schemas.microsoft.com/office/drawing/2014/main" id="{F2F48F0C-3075-8F44-8ABA-B7BCA72AF4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7200" y="5105400"/>
            <a:ext cx="381000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1800" i="1" dirty="0">
                <a:solidFill>
                  <a:srgbClr val="0070C0"/>
                </a:solidFill>
                <a:latin typeface="+mj-lt"/>
              </a:rPr>
              <a:t>t</a:t>
            </a:r>
          </a:p>
        </p:txBody>
      </p:sp>
      <p:grpSp>
        <p:nvGrpSpPr>
          <p:cNvPr id="21511" name="Group 21510">
            <a:extLst>
              <a:ext uri="{FF2B5EF4-FFF2-40B4-BE49-F238E27FC236}">
                <a16:creationId xmlns:a16="http://schemas.microsoft.com/office/drawing/2014/main" id="{B792D8FD-0E4F-4F43-8CE1-EC06E7350FF4}"/>
              </a:ext>
            </a:extLst>
          </p:cNvPr>
          <p:cNvGrpSpPr>
            <a:grpSpLocks/>
          </p:cNvGrpSpPr>
          <p:nvPr/>
        </p:nvGrpSpPr>
        <p:grpSpPr bwMode="auto">
          <a:xfrm>
            <a:off x="3041657" y="3047998"/>
            <a:ext cx="5410193" cy="2642235"/>
            <a:chOff x="2514607" y="3954495"/>
            <a:chExt cx="5410193" cy="2641979"/>
          </a:xfrm>
        </p:grpSpPr>
        <p:sp>
          <p:nvSpPr>
            <p:cNvPr id="29739" name="Line 1068">
              <a:extLst>
                <a:ext uri="{FF2B5EF4-FFF2-40B4-BE49-F238E27FC236}">
                  <a16:creationId xmlns:a16="http://schemas.microsoft.com/office/drawing/2014/main" id="{A90C73B3-9AAA-9A4C-8FAE-A978E8DE26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14607" y="5618497"/>
              <a:ext cx="4916409" cy="161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40" name="Line 1085">
              <a:extLst>
                <a:ext uri="{FF2B5EF4-FFF2-40B4-BE49-F238E27FC236}">
                  <a16:creationId xmlns:a16="http://schemas.microsoft.com/office/drawing/2014/main" id="{453F3BE5-95BB-7046-8D66-4CC12896B5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86199" y="4400732"/>
              <a:ext cx="2455" cy="12860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41" name="Text Box 1095">
              <a:extLst>
                <a:ext uri="{FF2B5EF4-FFF2-40B4-BE49-F238E27FC236}">
                  <a16:creationId xmlns:a16="http://schemas.microsoft.com/office/drawing/2014/main" id="{7F0B0718-5663-8742-9084-4DB1F6C45F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1409" y="3954495"/>
              <a:ext cx="63579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 b="0" i="1" dirty="0">
                  <a:solidFill>
                    <a:schemeClr val="tx1"/>
                  </a:solidFill>
                </a:rPr>
                <a:t>y</a:t>
              </a:r>
              <a:r>
                <a:rPr lang="en-US" altLang="en-US" sz="2000" b="0" dirty="0">
                  <a:solidFill>
                    <a:schemeClr val="tx1"/>
                  </a:solidFill>
                </a:rPr>
                <a:t>[</a:t>
              </a:r>
              <a:r>
                <a:rPr lang="en-US" altLang="en-US" sz="2000" b="0" i="1" dirty="0">
                  <a:solidFill>
                    <a:schemeClr val="tx1"/>
                  </a:solidFill>
                </a:rPr>
                <a:t>n</a:t>
              </a:r>
              <a:r>
                <a:rPr lang="en-US" altLang="en-US" sz="2000" b="0" dirty="0">
                  <a:solidFill>
                    <a:schemeClr val="tx1"/>
                  </a:solidFill>
                </a:rPr>
                <a:t>]</a:t>
              </a:r>
            </a:p>
          </p:txBody>
        </p:sp>
        <p:sp>
          <p:nvSpPr>
            <p:cNvPr id="29742" name="Line 1097">
              <a:extLst>
                <a:ext uri="{FF2B5EF4-FFF2-40B4-BE49-F238E27FC236}">
                  <a16:creationId xmlns:a16="http://schemas.microsoft.com/office/drawing/2014/main" id="{8ED16781-1CE9-7A4C-AB70-CAEB3D2FBC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0431" y="5544855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43" name="Line 1096">
              <a:extLst>
                <a:ext uri="{FF2B5EF4-FFF2-40B4-BE49-F238E27FC236}">
                  <a16:creationId xmlns:a16="http://schemas.microsoft.com/office/drawing/2014/main" id="{BDB70863-33D9-FC4E-90A6-B3D633AE70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3400" y="5544855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44" name="Line 1098">
              <a:extLst>
                <a:ext uri="{FF2B5EF4-FFF2-40B4-BE49-F238E27FC236}">
                  <a16:creationId xmlns:a16="http://schemas.microsoft.com/office/drawing/2014/main" id="{493A4ABB-BD58-5E4D-99A8-CDF687C9CF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9000" y="5544855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 Box 1100">
              <a:extLst>
                <a:ext uri="{FF2B5EF4-FFF2-40B4-BE49-F238E27FC236}">
                  <a16:creationId xmlns:a16="http://schemas.microsoft.com/office/drawing/2014/main" id="{08B833BA-E09D-A748-B48B-774B450FE5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14800" y="5697398"/>
              <a:ext cx="457200" cy="36667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41" name="Text Box 1100">
              <a:extLst>
                <a:ext uri="{FF2B5EF4-FFF2-40B4-BE49-F238E27FC236}">
                  <a16:creationId xmlns:a16="http://schemas.microsoft.com/office/drawing/2014/main" id="{F82EECE9-3E87-C64D-B4BF-2AB368CB6B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8200" y="5697398"/>
              <a:ext cx="457200" cy="36667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2</a:t>
              </a:r>
              <a:endParaRPr lang="en-US" sz="1800" baseline="-25000" dirty="0"/>
            </a:p>
          </p:txBody>
        </p:sp>
        <p:sp>
          <p:nvSpPr>
            <p:cNvPr id="42" name="Text Box 1100">
              <a:extLst>
                <a:ext uri="{FF2B5EF4-FFF2-40B4-BE49-F238E27FC236}">
                  <a16:creationId xmlns:a16="http://schemas.microsoft.com/office/drawing/2014/main" id="{6D31F5FF-1454-0E4F-B1D0-203AB09783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00400" y="5697398"/>
              <a:ext cx="457200" cy="36826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</a:t>
              </a:r>
              <a:r>
                <a:rPr lang="en-US" sz="18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9748" name="Line 1097">
              <a:extLst>
                <a:ext uri="{FF2B5EF4-FFF2-40B4-BE49-F238E27FC236}">
                  <a16:creationId xmlns:a16="http://schemas.microsoft.com/office/drawing/2014/main" id="{016DA032-DEC2-1E43-92AF-A814178EB1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44852" y="5544855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49" name="Line 1097">
              <a:extLst>
                <a:ext uri="{FF2B5EF4-FFF2-40B4-BE49-F238E27FC236}">
                  <a16:creationId xmlns:a16="http://schemas.microsoft.com/office/drawing/2014/main" id="{7C5C3480-C35D-FA46-B16B-C0F1023B8D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2958" y="5544855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Text Box 1100">
              <a:extLst>
                <a:ext uri="{FF2B5EF4-FFF2-40B4-BE49-F238E27FC236}">
                  <a16:creationId xmlns:a16="http://schemas.microsoft.com/office/drawing/2014/main" id="{E681C248-161B-6948-856B-E873631846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29200" y="5694224"/>
              <a:ext cx="457200" cy="36667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3</a:t>
              </a:r>
              <a:endParaRPr lang="en-US" sz="1800" baseline="-25000" dirty="0"/>
            </a:p>
          </p:txBody>
        </p:sp>
        <p:sp>
          <p:nvSpPr>
            <p:cNvPr id="46" name="Text Box 1100">
              <a:extLst>
                <a:ext uri="{FF2B5EF4-FFF2-40B4-BE49-F238E27FC236}">
                  <a16:creationId xmlns:a16="http://schemas.microsoft.com/office/drawing/2014/main" id="{2C686922-0C29-DF48-ABC2-74F4BFA149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86400" y="5257703"/>
              <a:ext cx="457200" cy="36667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4</a:t>
              </a:r>
              <a:endParaRPr lang="en-US" sz="1800" baseline="-25000" dirty="0"/>
            </a:p>
          </p:txBody>
        </p:sp>
        <p:sp>
          <p:nvSpPr>
            <p:cNvPr id="29752" name="Line 1097">
              <a:extLst>
                <a:ext uri="{FF2B5EF4-FFF2-40B4-BE49-F238E27FC236}">
                  <a16:creationId xmlns:a16="http://schemas.microsoft.com/office/drawing/2014/main" id="{F2EE2CE4-370E-EE47-9D60-0FD6A09A57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69989" y="5544855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 Box 1100">
              <a:extLst>
                <a:ext uri="{FF2B5EF4-FFF2-40B4-BE49-F238E27FC236}">
                  <a16:creationId xmlns:a16="http://schemas.microsoft.com/office/drawing/2014/main" id="{7F69945B-E1F3-8448-A89E-BE4055C53F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43600" y="5257703"/>
              <a:ext cx="457200" cy="36667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5</a:t>
              </a:r>
              <a:endParaRPr lang="en-US" sz="1800" baseline="-25000" dirty="0"/>
            </a:p>
          </p:txBody>
        </p:sp>
        <p:sp>
          <p:nvSpPr>
            <p:cNvPr id="29754" name="Line 1097">
              <a:extLst>
                <a:ext uri="{FF2B5EF4-FFF2-40B4-BE49-F238E27FC236}">
                  <a16:creationId xmlns:a16="http://schemas.microsoft.com/office/drawing/2014/main" id="{4CAFC5F3-EAF0-C84A-83F5-0E7C866B9F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27189" y="5544855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Text Box 1100">
              <a:extLst>
                <a:ext uri="{FF2B5EF4-FFF2-40B4-BE49-F238E27FC236}">
                  <a16:creationId xmlns:a16="http://schemas.microsoft.com/office/drawing/2014/main" id="{0B65073C-5D60-2F4D-89FB-6ED3C5324A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00800" y="5257703"/>
              <a:ext cx="457200" cy="36667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6</a:t>
              </a:r>
              <a:endParaRPr lang="en-US" sz="1800" baseline="-25000" dirty="0"/>
            </a:p>
          </p:txBody>
        </p:sp>
        <p:sp>
          <p:nvSpPr>
            <p:cNvPr id="77" name="Text Box 1084">
              <a:extLst>
                <a:ext uri="{FF2B5EF4-FFF2-40B4-BE49-F238E27FC236}">
                  <a16:creationId xmlns:a16="http://schemas.microsoft.com/office/drawing/2014/main" id="{00C7EFFA-A232-DF4C-A1C0-198F046080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43800" y="5645019"/>
              <a:ext cx="381000" cy="36667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i="1" dirty="0">
                  <a:latin typeface="+mj-lt"/>
                </a:rPr>
                <a:t>n</a:t>
              </a:r>
            </a:p>
          </p:txBody>
        </p:sp>
        <p:grpSp>
          <p:nvGrpSpPr>
            <p:cNvPr id="29757" name="Group 19">
              <a:extLst>
                <a:ext uri="{FF2B5EF4-FFF2-40B4-BE49-F238E27FC236}">
                  <a16:creationId xmlns:a16="http://schemas.microsoft.com/office/drawing/2014/main" id="{69F68F76-B5E7-AF4A-9881-57EAFB5434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0900" y="5105400"/>
              <a:ext cx="76200" cy="533400"/>
              <a:chOff x="1923288" y="4991100"/>
              <a:chExt cx="76200" cy="533400"/>
            </a:xfrm>
          </p:grpSpPr>
          <p:cxnSp>
            <p:nvCxnSpPr>
              <p:cNvPr id="29780" name="Straight Connector 8">
                <a:extLst>
                  <a:ext uri="{FF2B5EF4-FFF2-40B4-BE49-F238E27FC236}">
                    <a16:creationId xmlns:a16="http://schemas.microsoft.com/office/drawing/2014/main" id="{A2425475-1FF9-714A-8319-2D879A758A1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1959864" y="4991100"/>
                <a:ext cx="0" cy="533400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9781" name="Oval 18">
                <a:extLst>
                  <a:ext uri="{FF2B5EF4-FFF2-40B4-BE49-F238E27FC236}">
                    <a16:creationId xmlns:a16="http://schemas.microsoft.com/office/drawing/2014/main" id="{D7E94085-0F24-D948-B494-455D139982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3288" y="49911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758" name="Group 92">
              <a:extLst>
                <a:ext uri="{FF2B5EF4-FFF2-40B4-BE49-F238E27FC236}">
                  <a16:creationId xmlns:a16="http://schemas.microsoft.com/office/drawing/2014/main" id="{91AEAFA6-D3DD-0047-998F-79F95C0A39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02253" y="5101288"/>
              <a:ext cx="76200" cy="533400"/>
              <a:chOff x="1923288" y="4991100"/>
              <a:chExt cx="76200" cy="533400"/>
            </a:xfrm>
          </p:grpSpPr>
          <p:cxnSp>
            <p:nvCxnSpPr>
              <p:cNvPr id="29778" name="Straight Connector 93">
                <a:extLst>
                  <a:ext uri="{FF2B5EF4-FFF2-40B4-BE49-F238E27FC236}">
                    <a16:creationId xmlns:a16="http://schemas.microsoft.com/office/drawing/2014/main" id="{52A9C0A2-6959-764A-A2A4-35ADAF40004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1959864" y="4991100"/>
                <a:ext cx="0" cy="533400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9779" name="Oval 94">
                <a:extLst>
                  <a:ext uri="{FF2B5EF4-FFF2-40B4-BE49-F238E27FC236}">
                    <a16:creationId xmlns:a16="http://schemas.microsoft.com/office/drawing/2014/main" id="{9C93ECA8-5E50-4A4A-87F6-8875766644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3288" y="49911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759" name="Group 108">
              <a:extLst>
                <a:ext uri="{FF2B5EF4-FFF2-40B4-BE49-F238E27FC236}">
                  <a16:creationId xmlns:a16="http://schemas.microsoft.com/office/drawing/2014/main" id="{CB3FA73E-F0C5-4241-9BDC-C703DB4009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74694" y="5334000"/>
              <a:ext cx="76200" cy="304800"/>
              <a:chOff x="1923288" y="4991100"/>
              <a:chExt cx="76200" cy="304800"/>
            </a:xfrm>
          </p:grpSpPr>
          <p:cxnSp>
            <p:nvCxnSpPr>
              <p:cNvPr id="29776" name="Straight Connector 109">
                <a:extLst>
                  <a:ext uri="{FF2B5EF4-FFF2-40B4-BE49-F238E27FC236}">
                    <a16:creationId xmlns:a16="http://schemas.microsoft.com/office/drawing/2014/main" id="{0CA7649A-8F02-AA4C-BAF0-2641E2003B2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959864" y="4991100"/>
                <a:ext cx="0" cy="304800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9777" name="Oval 110">
                <a:extLst>
                  <a:ext uri="{FF2B5EF4-FFF2-40B4-BE49-F238E27FC236}">
                    <a16:creationId xmlns:a16="http://schemas.microsoft.com/office/drawing/2014/main" id="{41B4CBF2-09AE-2B45-8D5B-2810F737E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3288" y="49911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760" name="Group 111">
              <a:extLst>
                <a:ext uri="{FF2B5EF4-FFF2-40B4-BE49-F238E27FC236}">
                  <a16:creationId xmlns:a16="http://schemas.microsoft.com/office/drawing/2014/main" id="{AE588F28-FED3-E442-ADAE-6B412A609F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60286" y="5638800"/>
              <a:ext cx="76200" cy="266700"/>
              <a:chOff x="1923288" y="4800600"/>
              <a:chExt cx="76200" cy="266700"/>
            </a:xfrm>
          </p:grpSpPr>
          <p:cxnSp>
            <p:nvCxnSpPr>
              <p:cNvPr id="29774" name="Straight Connector 112">
                <a:extLst>
                  <a:ext uri="{FF2B5EF4-FFF2-40B4-BE49-F238E27FC236}">
                    <a16:creationId xmlns:a16="http://schemas.microsoft.com/office/drawing/2014/main" id="{CDADF9F1-A4AC-E640-A68E-DA5D950CFDD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959864" y="4800600"/>
                <a:ext cx="0" cy="228600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9775" name="Oval 113">
                <a:extLst>
                  <a:ext uri="{FF2B5EF4-FFF2-40B4-BE49-F238E27FC236}">
                    <a16:creationId xmlns:a16="http://schemas.microsoft.com/office/drawing/2014/main" id="{F6DF580B-C9EC-F24E-A533-5C8E8106D4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3288" y="49911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761" name="Group 114">
              <a:extLst>
                <a:ext uri="{FF2B5EF4-FFF2-40B4-BE49-F238E27FC236}">
                  <a16:creationId xmlns:a16="http://schemas.microsoft.com/office/drawing/2014/main" id="{4EAE4252-C7CB-A243-8253-FFAB0EFE27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34934" y="5638800"/>
              <a:ext cx="76200" cy="571500"/>
              <a:chOff x="1923288" y="4495800"/>
              <a:chExt cx="76200" cy="571500"/>
            </a:xfrm>
          </p:grpSpPr>
          <p:cxnSp>
            <p:nvCxnSpPr>
              <p:cNvPr id="29772" name="Straight Connector 115">
                <a:extLst>
                  <a:ext uri="{FF2B5EF4-FFF2-40B4-BE49-F238E27FC236}">
                    <a16:creationId xmlns:a16="http://schemas.microsoft.com/office/drawing/2014/main" id="{6EDE92AB-3AB4-5D40-85EF-BB88184FF94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1959864" y="4495800"/>
                <a:ext cx="0" cy="533400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9773" name="Oval 116">
                <a:extLst>
                  <a:ext uri="{FF2B5EF4-FFF2-40B4-BE49-F238E27FC236}">
                    <a16:creationId xmlns:a16="http://schemas.microsoft.com/office/drawing/2014/main" id="{0C05187E-ADE1-E044-9DF2-FDFC7BD6B8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3288" y="49911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762" name="Group 117">
              <a:extLst>
                <a:ext uri="{FF2B5EF4-FFF2-40B4-BE49-F238E27FC236}">
                  <a16:creationId xmlns:a16="http://schemas.microsoft.com/office/drawing/2014/main" id="{B17B0C22-F176-F44A-A6EB-762CB2B175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1811" y="5630648"/>
              <a:ext cx="76200" cy="838200"/>
              <a:chOff x="1923288" y="4229100"/>
              <a:chExt cx="76200" cy="838200"/>
            </a:xfrm>
          </p:grpSpPr>
          <p:cxnSp>
            <p:nvCxnSpPr>
              <p:cNvPr id="29770" name="Straight Connector 118">
                <a:extLst>
                  <a:ext uri="{FF2B5EF4-FFF2-40B4-BE49-F238E27FC236}">
                    <a16:creationId xmlns:a16="http://schemas.microsoft.com/office/drawing/2014/main" id="{9E2B7232-6449-D14F-ADFD-029C564801E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959864" y="4229100"/>
                <a:ext cx="0" cy="800100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9771" name="Oval 119">
                <a:extLst>
                  <a:ext uri="{FF2B5EF4-FFF2-40B4-BE49-F238E27FC236}">
                    <a16:creationId xmlns:a16="http://schemas.microsoft.com/office/drawing/2014/main" id="{C8ED5245-846F-6445-9D95-B89E163A70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3288" y="49911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9763" name="Oval 124">
              <a:extLst>
                <a:ext uri="{FF2B5EF4-FFF2-40B4-BE49-F238E27FC236}">
                  <a16:creationId xmlns:a16="http://schemas.microsoft.com/office/drawing/2014/main" id="{674FE683-9E27-9E43-9EED-AE8D08166F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9032" y="5586984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29" name="Text Box 1100">
              <a:extLst>
                <a:ext uri="{FF2B5EF4-FFF2-40B4-BE49-F238E27FC236}">
                  <a16:creationId xmlns:a16="http://schemas.microsoft.com/office/drawing/2014/main" id="{F18D5032-555D-A945-8E31-63F8071E9F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7600" y="5698985"/>
              <a:ext cx="457200" cy="36826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0</a:t>
              </a:r>
              <a:endParaRPr lang="en-US" sz="1800" baseline="-25000" dirty="0"/>
            </a:p>
          </p:txBody>
        </p:sp>
        <p:sp>
          <p:nvSpPr>
            <p:cNvPr id="29765" name="TextBox 21507">
              <a:extLst>
                <a:ext uri="{FF2B5EF4-FFF2-40B4-BE49-F238E27FC236}">
                  <a16:creationId xmlns:a16="http://schemas.microsoft.com/office/drawing/2014/main" id="{FEDF80D7-7140-A141-8EE8-DA21A88D4E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7150" y="4716423"/>
              <a:ext cx="7620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3200" b="0" dirty="0">
                  <a:solidFill>
                    <a:schemeClr val="tx1"/>
                  </a:solidFill>
                </a:rPr>
                <a:t>…</a:t>
              </a:r>
            </a:p>
          </p:txBody>
        </p:sp>
        <p:sp>
          <p:nvSpPr>
            <p:cNvPr id="29766" name="TextBox 130">
              <a:extLst>
                <a:ext uri="{FF2B5EF4-FFF2-40B4-BE49-F238E27FC236}">
                  <a16:creationId xmlns:a16="http://schemas.microsoft.com/office/drawing/2014/main" id="{5BDA1F22-DA32-E049-87A1-843ADD4934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88150" y="6011699"/>
              <a:ext cx="7620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3200" b="0" dirty="0">
                  <a:solidFill>
                    <a:schemeClr val="tx1"/>
                  </a:solidFill>
                </a:rPr>
                <a:t>…</a:t>
              </a:r>
            </a:p>
          </p:txBody>
        </p:sp>
        <p:grpSp>
          <p:nvGrpSpPr>
            <p:cNvPr id="29767" name="Group 131">
              <a:extLst>
                <a:ext uri="{FF2B5EF4-FFF2-40B4-BE49-F238E27FC236}">
                  <a16:creationId xmlns:a16="http://schemas.microsoft.com/office/drawing/2014/main" id="{93E79046-B5B5-ED45-A959-B56EF829E5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7030" y="4853347"/>
              <a:ext cx="76200" cy="779744"/>
              <a:chOff x="1923288" y="4991100"/>
              <a:chExt cx="76200" cy="779744"/>
            </a:xfrm>
          </p:grpSpPr>
          <p:cxnSp>
            <p:nvCxnSpPr>
              <p:cNvPr id="29768" name="Straight Connector 132">
                <a:extLst>
                  <a:ext uri="{FF2B5EF4-FFF2-40B4-BE49-F238E27FC236}">
                    <a16:creationId xmlns:a16="http://schemas.microsoft.com/office/drawing/2014/main" id="{08F76B55-742B-F242-9FF8-E1B4CC86B55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959864" y="4991100"/>
                <a:ext cx="0" cy="779744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9769" name="Oval 133">
                <a:extLst>
                  <a:ext uri="{FF2B5EF4-FFF2-40B4-BE49-F238E27FC236}">
                    <a16:creationId xmlns:a16="http://schemas.microsoft.com/office/drawing/2014/main" id="{B765FCCD-8853-F14E-BEFB-0CD6AAFB40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3288" y="49911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1513" name="Group 21512">
            <a:extLst>
              <a:ext uri="{FF2B5EF4-FFF2-40B4-BE49-F238E27FC236}">
                <a16:creationId xmlns:a16="http://schemas.microsoft.com/office/drawing/2014/main" id="{76965E79-8ADB-1B45-A2B9-1C659872EA07}"/>
              </a:ext>
            </a:extLst>
          </p:cNvPr>
          <p:cNvGrpSpPr>
            <a:grpSpLocks/>
          </p:cNvGrpSpPr>
          <p:nvPr/>
        </p:nvGrpSpPr>
        <p:grpSpPr bwMode="auto">
          <a:xfrm>
            <a:off x="5181600" y="3352800"/>
            <a:ext cx="838200" cy="528441"/>
            <a:chOff x="4267200" y="4400775"/>
            <a:chExt cx="838200" cy="528772"/>
          </a:xfrm>
        </p:grpSpPr>
        <p:sp>
          <p:nvSpPr>
            <p:cNvPr id="29737" name="TextBox 21509">
              <a:extLst>
                <a:ext uri="{FF2B5EF4-FFF2-40B4-BE49-F238E27FC236}">
                  <a16:creationId xmlns:a16="http://schemas.microsoft.com/office/drawing/2014/main" id="{FC1F8E91-3A13-134A-9ECD-8B35A64710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3403" y="4529437"/>
              <a:ext cx="76199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000" b="0" i="1" dirty="0">
                  <a:solidFill>
                    <a:srgbClr val="0070C0"/>
                  </a:solidFill>
                </a:rPr>
                <a:t>y</a:t>
              </a:r>
              <a:r>
                <a:rPr lang="en-US" altLang="en-US" sz="2000" b="0" dirty="0">
                  <a:solidFill>
                    <a:srgbClr val="0070C0"/>
                  </a:solidFill>
                </a:rPr>
                <a:t>(</a:t>
              </a:r>
              <a:r>
                <a:rPr lang="en-US" altLang="en-US" sz="2000" b="0" i="1" dirty="0">
                  <a:solidFill>
                    <a:srgbClr val="0070C0"/>
                  </a:solidFill>
                </a:rPr>
                <a:t>t</a:t>
              </a:r>
              <a:r>
                <a:rPr lang="en-US" altLang="en-US" sz="2000" b="0" dirty="0">
                  <a:solidFill>
                    <a:srgbClr val="0070C0"/>
                  </a:solidFill>
                </a:rPr>
                <a:t>)</a:t>
              </a:r>
            </a:p>
          </p:txBody>
        </p:sp>
        <p:sp>
          <p:nvSpPr>
            <p:cNvPr id="29738" name="TextBox 21511">
              <a:extLst>
                <a:ext uri="{FF2B5EF4-FFF2-40B4-BE49-F238E27FC236}">
                  <a16:creationId xmlns:a16="http://schemas.microsoft.com/office/drawing/2014/main" id="{A99C50DD-C146-2B43-97FF-A58EA0DCA5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7200" y="4400775"/>
              <a:ext cx="6858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000" b="0" dirty="0">
                  <a:solidFill>
                    <a:srgbClr val="0070C0"/>
                  </a:solidFill>
                </a:rPr>
                <a:t>~</a:t>
              </a:r>
            </a:p>
          </p:txBody>
        </p:sp>
      </p:grpSp>
      <p:grpSp>
        <p:nvGrpSpPr>
          <p:cNvPr id="21519" name="Group 21518">
            <a:extLst>
              <a:ext uri="{FF2B5EF4-FFF2-40B4-BE49-F238E27FC236}">
                <a16:creationId xmlns:a16="http://schemas.microsoft.com/office/drawing/2014/main" id="{71BA5906-967A-BF4B-8D9C-ECD45240C41B}"/>
              </a:ext>
            </a:extLst>
          </p:cNvPr>
          <p:cNvGrpSpPr>
            <a:grpSpLocks/>
          </p:cNvGrpSpPr>
          <p:nvPr/>
        </p:nvGrpSpPr>
        <p:grpSpPr bwMode="auto">
          <a:xfrm>
            <a:off x="1219200" y="3446462"/>
            <a:ext cx="1533525" cy="1735138"/>
            <a:chOff x="676656" y="4365776"/>
            <a:chExt cx="1533144" cy="1735271"/>
          </a:xfrm>
        </p:grpSpPr>
        <p:sp>
          <p:nvSpPr>
            <p:cNvPr id="29727" name="Line 1068">
              <a:extLst>
                <a:ext uri="{FF2B5EF4-FFF2-40B4-BE49-F238E27FC236}">
                  <a16:creationId xmlns:a16="http://schemas.microsoft.com/office/drawing/2014/main" id="{BB1F30DC-74A2-1A46-8313-7215B0CB1F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5978" y="5638800"/>
              <a:ext cx="117902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28" name="Line 1085">
              <a:extLst>
                <a:ext uri="{FF2B5EF4-FFF2-40B4-BE49-F238E27FC236}">
                  <a16:creationId xmlns:a16="http://schemas.microsoft.com/office/drawing/2014/main" id="{8B1851F1-0B01-1D4B-B624-F543D1CB6F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66800" y="4853346"/>
              <a:ext cx="0" cy="7703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Text Box 1100">
              <a:extLst>
                <a:ext uri="{FF2B5EF4-FFF2-40B4-BE49-F238E27FC236}">
                  <a16:creationId xmlns:a16="http://schemas.microsoft.com/office/drawing/2014/main" id="{A822FEBA-282D-C447-B9A4-258CE5A192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541" y="5716843"/>
              <a:ext cx="457086" cy="36674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solidFill>
                    <a:srgbClr val="0070C0"/>
                  </a:solidFill>
                  <a:latin typeface="+mj-lt"/>
                </a:rPr>
                <a:t>0</a:t>
              </a:r>
              <a:endParaRPr lang="en-US" sz="1800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143" name="Text Box 1100">
              <a:extLst>
                <a:ext uri="{FF2B5EF4-FFF2-40B4-BE49-F238E27FC236}">
                  <a16:creationId xmlns:a16="http://schemas.microsoft.com/office/drawing/2014/main" id="{FBD93820-35D3-EB46-8AAA-29F3380583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5950" y="5734306"/>
              <a:ext cx="457086" cy="36674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i="1" dirty="0">
                  <a:solidFill>
                    <a:srgbClr val="0070C0"/>
                  </a:solidFill>
                  <a:latin typeface="+mj-lt"/>
                </a:rPr>
                <a:t>T</a:t>
              </a:r>
              <a:r>
                <a:rPr lang="en-US" sz="1800" i="1" baseline="-25000" dirty="0">
                  <a:solidFill>
                    <a:srgbClr val="0070C0"/>
                  </a:solidFill>
                  <a:latin typeface="+mj-lt"/>
                </a:rPr>
                <a:t>s</a:t>
              </a:r>
              <a:endParaRPr lang="en-US" sz="1800" i="1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145" name="Text Box 1100">
              <a:extLst>
                <a:ext uri="{FF2B5EF4-FFF2-40B4-BE49-F238E27FC236}">
                  <a16:creationId xmlns:a16="http://schemas.microsoft.com/office/drawing/2014/main" id="{63857AF8-6D8C-D74B-BF7C-263A5ED5D7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6656" y="4954784"/>
              <a:ext cx="457086" cy="36674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solidFill>
                    <a:srgbClr val="0070C0"/>
                  </a:solidFill>
                  <a:latin typeface="+mj-lt"/>
                </a:rPr>
                <a:t>1</a:t>
              </a:r>
              <a:endParaRPr lang="en-US" sz="1800" baseline="-25000" dirty="0">
                <a:solidFill>
                  <a:srgbClr val="0070C0"/>
                </a:solidFill>
              </a:endParaRPr>
            </a:p>
          </p:txBody>
        </p:sp>
        <p:cxnSp>
          <p:nvCxnSpPr>
            <p:cNvPr id="29732" name="Straight Connector 21514">
              <a:extLst>
                <a:ext uri="{FF2B5EF4-FFF2-40B4-BE49-F238E27FC236}">
                  <a16:creationId xmlns:a16="http://schemas.microsoft.com/office/drawing/2014/main" id="{44E10E55-B3FF-3A4C-8E26-51475BAD83A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54608" y="5267545"/>
              <a:ext cx="457200" cy="0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33" name="Straight Connector 147">
              <a:extLst>
                <a:ext uri="{FF2B5EF4-FFF2-40B4-BE49-F238E27FC236}">
                  <a16:creationId xmlns:a16="http://schemas.microsoft.com/office/drawing/2014/main" id="{C6A83CD5-E05E-0346-B8ED-0E7200FD0FD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66800" y="5267222"/>
              <a:ext cx="0" cy="388215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34" name="Straight Connector 152">
              <a:extLst>
                <a:ext uri="{FF2B5EF4-FFF2-40B4-BE49-F238E27FC236}">
                  <a16:creationId xmlns:a16="http://schemas.microsoft.com/office/drawing/2014/main" id="{B9DBAE9D-457F-B64C-8934-9BE3CE4429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11808" y="5259607"/>
              <a:ext cx="0" cy="381068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4" name="Text Box 1084">
              <a:extLst>
                <a:ext uri="{FF2B5EF4-FFF2-40B4-BE49-F238E27FC236}">
                  <a16:creationId xmlns:a16="http://schemas.microsoft.com/office/drawing/2014/main" id="{DB29D02C-7FA8-274D-8B86-31EC50B408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8895" y="5653338"/>
              <a:ext cx="380905" cy="36674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i="1" dirty="0">
                  <a:solidFill>
                    <a:srgbClr val="0070C0"/>
                  </a:solidFill>
                  <a:latin typeface="+mj-lt"/>
                </a:rPr>
                <a:t>t</a:t>
              </a:r>
            </a:p>
          </p:txBody>
        </p:sp>
        <p:sp>
          <p:nvSpPr>
            <p:cNvPr id="29736" name="TextBox 156">
              <a:extLst>
                <a:ext uri="{FF2B5EF4-FFF2-40B4-BE49-F238E27FC236}">
                  <a16:creationId xmlns:a16="http://schemas.microsoft.com/office/drawing/2014/main" id="{92BC92D7-5FD8-2147-A084-2F6B3DA9A1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2181" y="4365776"/>
              <a:ext cx="76199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000" b="0" i="1">
                  <a:solidFill>
                    <a:srgbClr val="0070C0"/>
                  </a:solidFill>
                </a:rPr>
                <a:t>p</a:t>
              </a:r>
              <a:r>
                <a:rPr lang="en-US" altLang="en-US" sz="2000" b="0">
                  <a:solidFill>
                    <a:srgbClr val="0070C0"/>
                  </a:solidFill>
                </a:rPr>
                <a:t>(</a:t>
              </a:r>
              <a:r>
                <a:rPr lang="en-US" altLang="en-US" sz="2000" b="0" i="1">
                  <a:solidFill>
                    <a:srgbClr val="0070C0"/>
                  </a:solidFill>
                </a:rPr>
                <a:t>t</a:t>
              </a:r>
              <a:r>
                <a:rPr lang="en-US" altLang="en-US" sz="2000" b="0">
                  <a:solidFill>
                    <a:srgbClr val="0070C0"/>
                  </a:solidFill>
                </a:rPr>
                <a:t>)</a:t>
              </a:r>
            </a:p>
          </p:txBody>
        </p:sp>
      </p:grp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B406BE91-48F8-D846-8EB2-FCD8FDB9D12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956050" y="4244150"/>
            <a:ext cx="457200" cy="0"/>
          </a:xfrm>
          <a:prstGeom prst="line">
            <a:avLst/>
          </a:prstGeom>
          <a:noFill/>
          <a:ln w="25400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1521" name="Group 21520">
            <a:extLst>
              <a:ext uri="{FF2B5EF4-FFF2-40B4-BE49-F238E27FC236}">
                <a16:creationId xmlns:a16="http://schemas.microsoft.com/office/drawing/2014/main" id="{DD556379-167E-954D-944F-9A6707FCD6A4}"/>
              </a:ext>
            </a:extLst>
          </p:cNvPr>
          <p:cNvGrpSpPr>
            <a:grpSpLocks/>
          </p:cNvGrpSpPr>
          <p:nvPr/>
        </p:nvGrpSpPr>
        <p:grpSpPr bwMode="auto">
          <a:xfrm>
            <a:off x="4419600" y="3970337"/>
            <a:ext cx="457200" cy="277813"/>
            <a:chOff x="4267200" y="4876800"/>
            <a:chExt cx="457200" cy="278251"/>
          </a:xfrm>
        </p:grpSpPr>
        <p:cxnSp>
          <p:nvCxnSpPr>
            <p:cNvPr id="29725" name="Straight Connector 160">
              <a:extLst>
                <a:ext uri="{FF2B5EF4-FFF2-40B4-BE49-F238E27FC236}">
                  <a16:creationId xmlns:a16="http://schemas.microsoft.com/office/drawing/2014/main" id="{DA5DEE4D-3534-0341-BA2C-23AC67759CD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67200" y="4888992"/>
              <a:ext cx="457200" cy="0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26" name="Straight Connector 161">
              <a:extLst>
                <a:ext uri="{FF2B5EF4-FFF2-40B4-BE49-F238E27FC236}">
                  <a16:creationId xmlns:a16="http://schemas.microsoft.com/office/drawing/2014/main" id="{9B7A40F9-883C-564E-B4C2-52E386A831C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16446" y="4876800"/>
              <a:ext cx="0" cy="278251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9CA0DBF0-37B7-D94C-95D2-7CF9400E7C21}"/>
              </a:ext>
            </a:extLst>
          </p:cNvPr>
          <p:cNvGrpSpPr>
            <a:grpSpLocks/>
          </p:cNvGrpSpPr>
          <p:nvPr/>
        </p:nvGrpSpPr>
        <p:grpSpPr bwMode="auto">
          <a:xfrm>
            <a:off x="4889500" y="4213225"/>
            <a:ext cx="457200" cy="277812"/>
            <a:chOff x="4267200" y="4876800"/>
            <a:chExt cx="457200" cy="278251"/>
          </a:xfrm>
        </p:grpSpPr>
        <p:cxnSp>
          <p:nvCxnSpPr>
            <p:cNvPr id="29723" name="Straight Connector 166">
              <a:extLst>
                <a:ext uri="{FF2B5EF4-FFF2-40B4-BE49-F238E27FC236}">
                  <a16:creationId xmlns:a16="http://schemas.microsoft.com/office/drawing/2014/main" id="{8FBCA65C-47F9-B64C-9CF7-4BB21F0C058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67200" y="4888992"/>
              <a:ext cx="457200" cy="0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24" name="Straight Connector 167">
              <a:extLst>
                <a:ext uri="{FF2B5EF4-FFF2-40B4-BE49-F238E27FC236}">
                  <a16:creationId xmlns:a16="http://schemas.microsoft.com/office/drawing/2014/main" id="{A855DC45-10E4-8B4E-A330-C347B9180D3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16446" y="4876800"/>
              <a:ext cx="0" cy="278251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F0778E68-74C4-5743-BD63-3EC20C90E5E7}"/>
              </a:ext>
            </a:extLst>
          </p:cNvPr>
          <p:cNvGrpSpPr>
            <a:grpSpLocks/>
          </p:cNvGrpSpPr>
          <p:nvPr/>
        </p:nvGrpSpPr>
        <p:grpSpPr bwMode="auto">
          <a:xfrm>
            <a:off x="5334000" y="4454525"/>
            <a:ext cx="457200" cy="277812"/>
            <a:chOff x="4267200" y="4876800"/>
            <a:chExt cx="457200" cy="278251"/>
          </a:xfrm>
        </p:grpSpPr>
        <p:cxnSp>
          <p:nvCxnSpPr>
            <p:cNvPr id="29721" name="Straight Connector 169">
              <a:extLst>
                <a:ext uri="{FF2B5EF4-FFF2-40B4-BE49-F238E27FC236}">
                  <a16:creationId xmlns:a16="http://schemas.microsoft.com/office/drawing/2014/main" id="{CDEF21DD-784A-8D46-9C05-05299D90F05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67200" y="4888992"/>
              <a:ext cx="457200" cy="0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22" name="Straight Connector 170">
              <a:extLst>
                <a:ext uri="{FF2B5EF4-FFF2-40B4-BE49-F238E27FC236}">
                  <a16:creationId xmlns:a16="http://schemas.microsoft.com/office/drawing/2014/main" id="{D4B0808C-06BD-CE4D-9DAD-F9245E0D4D0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16446" y="4876800"/>
              <a:ext cx="0" cy="278251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5F325EBC-C9FE-B042-8C68-F72F85462B7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767388" y="4711700"/>
            <a:ext cx="457200" cy="0"/>
          </a:xfrm>
          <a:prstGeom prst="line">
            <a:avLst/>
          </a:prstGeom>
          <a:noFill/>
          <a:ln w="25400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CBCA7BB7-D5B2-7441-B04F-C71D502C150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691313" y="5264150"/>
            <a:ext cx="457200" cy="0"/>
          </a:xfrm>
          <a:prstGeom prst="line">
            <a:avLst/>
          </a:prstGeom>
          <a:noFill/>
          <a:ln w="25400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3ACF2543-146F-C746-AEFC-A84BC26717A1}"/>
              </a:ext>
            </a:extLst>
          </p:cNvPr>
          <p:cNvCxnSpPr>
            <a:cxnSpLocks/>
          </p:cNvCxnSpPr>
          <p:nvPr/>
        </p:nvCxnSpPr>
        <p:spPr bwMode="auto">
          <a:xfrm>
            <a:off x="7145338" y="5543550"/>
            <a:ext cx="322262" cy="0"/>
          </a:xfrm>
          <a:prstGeom prst="line">
            <a:avLst/>
          </a:prstGeom>
          <a:noFill/>
          <a:ln w="25400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8" name="Rectangle 5">
            <a:extLst>
              <a:ext uri="{FF2B5EF4-FFF2-40B4-BE49-F238E27FC236}">
                <a16:creationId xmlns:a16="http://schemas.microsoft.com/office/drawing/2014/main" id="{B72466B7-1094-0346-83C6-966B41E500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524000"/>
            <a:ext cx="8153400" cy="143781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Sample-and-hold reconstruction</a:t>
            </a:r>
          </a:p>
          <a:p>
            <a:pPr marL="457200" lvl="1" indent="0"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Uses lowpass averaging filter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p</a:t>
            </a:r>
            <a:r>
              <a:rPr lang="en-US" altLang="en-US" kern="0" dirty="0">
                <a:ea typeface="ＭＳ Ｐゴシック" panose="020B0600070205080204" pitchFamily="34" charset="-128"/>
              </a:rPr>
              <a:t>(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t</a:t>
            </a:r>
            <a:r>
              <a:rPr lang="en-US" altLang="en-US" kern="0" dirty="0">
                <a:ea typeface="ＭＳ Ｐゴシック" panose="020B0600070205080204" pitchFamily="34" charset="-128"/>
              </a:rPr>
              <a:t>)</a:t>
            </a:r>
          </a:p>
          <a:p>
            <a:pPr marL="457200" lvl="1" indent="0"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Has efficient implementation</a:t>
            </a:r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04CB6D53-BF35-284F-A5E5-4FE9982CFF1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238875" y="4964112"/>
            <a:ext cx="457200" cy="0"/>
          </a:xfrm>
          <a:prstGeom prst="line">
            <a:avLst/>
          </a:prstGeom>
          <a:noFill/>
          <a:ln w="25400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1525" name="Group 21524">
            <a:extLst>
              <a:ext uri="{FF2B5EF4-FFF2-40B4-BE49-F238E27FC236}">
                <a16:creationId xmlns:a16="http://schemas.microsoft.com/office/drawing/2014/main" id="{BCC94D26-6232-3D49-8855-37019D9D8270}"/>
              </a:ext>
            </a:extLst>
          </p:cNvPr>
          <p:cNvGrpSpPr>
            <a:grpSpLocks/>
          </p:cNvGrpSpPr>
          <p:nvPr/>
        </p:nvGrpSpPr>
        <p:grpSpPr bwMode="auto">
          <a:xfrm>
            <a:off x="3022600" y="4902200"/>
            <a:ext cx="3660775" cy="620712"/>
            <a:chOff x="2870881" y="5808142"/>
            <a:chExt cx="3660145" cy="621238"/>
          </a:xfrm>
        </p:grpSpPr>
        <p:sp>
          <p:nvSpPr>
            <p:cNvPr id="179" name="Text Box 1100">
              <a:extLst>
                <a:ext uri="{FF2B5EF4-FFF2-40B4-BE49-F238E27FC236}">
                  <a16:creationId xmlns:a16="http://schemas.microsoft.com/office/drawing/2014/main" id="{6311C8A6-3F35-B446-B76B-EBA0FFA880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3980" y="6030580"/>
              <a:ext cx="457121" cy="36702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i="1" dirty="0">
                  <a:solidFill>
                    <a:srgbClr val="0070C0"/>
                  </a:solidFill>
                  <a:latin typeface="+mj-lt"/>
                </a:rPr>
                <a:t>T</a:t>
              </a:r>
              <a:r>
                <a:rPr lang="en-US" sz="1800" i="1" baseline="-25000" dirty="0">
                  <a:solidFill>
                    <a:srgbClr val="0070C0"/>
                  </a:solidFill>
                  <a:latin typeface="+mj-lt"/>
                </a:rPr>
                <a:t>s</a:t>
              </a:r>
              <a:endParaRPr lang="en-US" sz="1800" i="1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180" name="Text Box 1100">
              <a:extLst>
                <a:ext uri="{FF2B5EF4-FFF2-40B4-BE49-F238E27FC236}">
                  <a16:creationId xmlns:a16="http://schemas.microsoft.com/office/drawing/2014/main" id="{11B0793B-56A2-E244-9877-F7AE1FF62A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2731" y="6041702"/>
              <a:ext cx="457121" cy="36702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solidFill>
                    <a:srgbClr val="0070C0"/>
                  </a:solidFill>
                  <a:latin typeface="+mj-lt"/>
                </a:rPr>
                <a:t>0</a:t>
              </a:r>
              <a:endParaRPr lang="en-US" sz="1800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181" name="Text Box 1100">
              <a:extLst>
                <a:ext uri="{FF2B5EF4-FFF2-40B4-BE49-F238E27FC236}">
                  <a16:creationId xmlns:a16="http://schemas.microsoft.com/office/drawing/2014/main" id="{898984A4-07E2-D147-A5F5-9B65DC8483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66092" y="6060768"/>
              <a:ext cx="649175" cy="36861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solidFill>
                    <a:srgbClr val="0070C0"/>
                  </a:solidFill>
                  <a:latin typeface="Symbol" charset="0"/>
                </a:rPr>
                <a:t>-</a:t>
              </a:r>
              <a:r>
                <a:rPr lang="en-US" sz="1800" i="1" dirty="0">
                  <a:solidFill>
                    <a:srgbClr val="0070C0"/>
                  </a:solidFill>
                  <a:latin typeface="+mj-lt"/>
                </a:rPr>
                <a:t>T</a:t>
              </a:r>
              <a:r>
                <a:rPr lang="en-US" sz="1800" i="1" baseline="-25000" dirty="0">
                  <a:solidFill>
                    <a:srgbClr val="0070C0"/>
                  </a:solidFill>
                  <a:latin typeface="+mj-lt"/>
                </a:rPr>
                <a:t>s</a:t>
              </a:r>
              <a:endParaRPr lang="en-US" sz="1800" i="1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182" name="Text Box 1100">
              <a:extLst>
                <a:ext uri="{FF2B5EF4-FFF2-40B4-BE49-F238E27FC236}">
                  <a16:creationId xmlns:a16="http://schemas.microsoft.com/office/drawing/2014/main" id="{C2A2940D-4D89-B24C-A44B-4B7520DE0E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4119" y="6044879"/>
              <a:ext cx="533308" cy="36861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solidFill>
                    <a:srgbClr val="0070C0"/>
                  </a:solidFill>
                  <a:latin typeface="+mj-lt"/>
                </a:rPr>
                <a:t>2</a:t>
              </a:r>
              <a:r>
                <a:rPr lang="en-US" sz="1800" i="1" dirty="0">
                  <a:solidFill>
                    <a:srgbClr val="0070C0"/>
                  </a:solidFill>
                  <a:latin typeface="+mj-lt"/>
                </a:rPr>
                <a:t>T</a:t>
              </a:r>
              <a:r>
                <a:rPr lang="en-US" sz="1800" i="1" baseline="-25000" dirty="0">
                  <a:solidFill>
                    <a:srgbClr val="0070C0"/>
                  </a:solidFill>
                  <a:latin typeface="+mj-lt"/>
                </a:rPr>
                <a:t>s</a:t>
              </a:r>
              <a:endParaRPr lang="en-US" sz="1800" i="1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183" name="Text Box 1100">
              <a:extLst>
                <a:ext uri="{FF2B5EF4-FFF2-40B4-BE49-F238E27FC236}">
                  <a16:creationId xmlns:a16="http://schemas.microsoft.com/office/drawing/2014/main" id="{7419FBAC-537E-D249-A42B-1DDA3648E0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5048" y="6056002"/>
              <a:ext cx="534896" cy="37020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solidFill>
                    <a:srgbClr val="0070C0"/>
                  </a:solidFill>
                  <a:latin typeface="+mj-lt"/>
                </a:rPr>
                <a:t>3</a:t>
              </a:r>
              <a:r>
                <a:rPr lang="en-US" sz="1800" i="1" dirty="0">
                  <a:solidFill>
                    <a:srgbClr val="0070C0"/>
                  </a:solidFill>
                  <a:latin typeface="+mj-lt"/>
                </a:rPr>
                <a:t>T</a:t>
              </a:r>
              <a:r>
                <a:rPr lang="en-US" sz="1800" i="1" baseline="-25000" dirty="0">
                  <a:solidFill>
                    <a:srgbClr val="0070C0"/>
                  </a:solidFill>
                  <a:latin typeface="+mj-lt"/>
                </a:rPr>
                <a:t>s</a:t>
              </a:r>
              <a:endParaRPr lang="en-US" sz="1800" i="1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29719" name="TextBox 184">
              <a:extLst>
                <a:ext uri="{FF2B5EF4-FFF2-40B4-BE49-F238E27FC236}">
                  <a16:creationId xmlns:a16="http://schemas.microsoft.com/office/drawing/2014/main" id="{E265EDF6-56E4-CF4F-8D0E-35330B7CC7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0881" y="5808142"/>
              <a:ext cx="7620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3200" b="0">
                  <a:solidFill>
                    <a:srgbClr val="0070C0"/>
                  </a:solidFill>
                </a:rPr>
                <a:t>…</a:t>
              </a:r>
            </a:p>
          </p:txBody>
        </p:sp>
        <p:sp>
          <p:nvSpPr>
            <p:cNvPr id="29720" name="TextBox 185">
              <a:extLst>
                <a:ext uri="{FF2B5EF4-FFF2-40B4-BE49-F238E27FC236}">
                  <a16:creationId xmlns:a16="http://schemas.microsoft.com/office/drawing/2014/main" id="{6B9F911C-76DF-654C-BBC9-A9E8279242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9026" y="5828817"/>
              <a:ext cx="7620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3200" b="0">
                  <a:solidFill>
                    <a:srgbClr val="0070C0"/>
                  </a:solidFill>
                </a:rPr>
                <a:t>…</a:t>
              </a: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72E8CA80-3BA2-9C43-B7D9-D39BE5846C95}"/>
              </a:ext>
            </a:extLst>
          </p:cNvPr>
          <p:cNvGrpSpPr/>
          <p:nvPr/>
        </p:nvGrpSpPr>
        <p:grpSpPr>
          <a:xfrm>
            <a:off x="4407612" y="4356287"/>
            <a:ext cx="457200" cy="368301"/>
            <a:chOff x="3955993" y="5626609"/>
            <a:chExt cx="469189" cy="589616"/>
          </a:xfrm>
        </p:grpSpPr>
        <p:cxnSp>
          <p:nvCxnSpPr>
            <p:cNvPr id="134" name="Straight Connector 21514">
              <a:extLst>
                <a:ext uri="{FF2B5EF4-FFF2-40B4-BE49-F238E27FC236}">
                  <a16:creationId xmlns:a16="http://schemas.microsoft.com/office/drawing/2014/main" id="{D5E73760-BFA6-2D41-B9AE-2A18A14D8F5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955993" y="5638800"/>
              <a:ext cx="457314" cy="0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" name="Straight Connector 147">
              <a:extLst>
                <a:ext uri="{FF2B5EF4-FFF2-40B4-BE49-F238E27FC236}">
                  <a16:creationId xmlns:a16="http://schemas.microsoft.com/office/drawing/2014/main" id="{E91CD544-3803-8F49-9903-5BD6B44B3AE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68188" y="5641370"/>
              <a:ext cx="0" cy="574855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6" name="Straight Connector 152">
              <a:extLst>
                <a:ext uri="{FF2B5EF4-FFF2-40B4-BE49-F238E27FC236}">
                  <a16:creationId xmlns:a16="http://schemas.microsoft.com/office/drawing/2014/main" id="{EACF3B6C-56A4-AB49-BFE3-F4D81294219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25182" y="5626609"/>
              <a:ext cx="0" cy="574856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552E73B-FCD0-1541-9F7B-592EB3B1C8A9}"/>
                  </a:ext>
                </a:extLst>
              </p:cNvPr>
              <p:cNvSpPr txBox="1"/>
              <p:nvPr/>
            </p:nvSpPr>
            <p:spPr>
              <a:xfrm>
                <a:off x="3543238" y="3883223"/>
                <a:ext cx="95256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=−1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552E73B-FCD0-1541-9F7B-592EB3B1C8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3238" y="3883223"/>
                <a:ext cx="952562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E1A22D44-2C34-FD43-A229-F2B4867E51F5}"/>
                  </a:ext>
                </a:extLst>
              </p:cNvPr>
              <p:cNvSpPr txBox="1"/>
              <p:nvPr/>
            </p:nvSpPr>
            <p:spPr>
              <a:xfrm>
                <a:off x="4343400" y="3654623"/>
                <a:ext cx="7258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E1A22D44-2C34-FD43-A229-F2B4867E51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400" y="3654623"/>
                <a:ext cx="725816" cy="3077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D4C96BED-C2AB-2240-BE06-70E3382DC270}"/>
                  </a:ext>
                </a:extLst>
              </p:cNvPr>
              <p:cNvSpPr txBox="1"/>
              <p:nvPr/>
            </p:nvSpPr>
            <p:spPr>
              <a:xfrm>
                <a:off x="4836784" y="3886200"/>
                <a:ext cx="7258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D4C96BED-C2AB-2240-BE06-70E3382DC2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6784" y="3886200"/>
                <a:ext cx="725816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2AE876D-4E37-9042-9799-67E863727FE9}"/>
                  </a:ext>
                </a:extLst>
              </p:cNvPr>
              <p:cNvSpPr txBox="1"/>
              <p:nvPr/>
            </p:nvSpPr>
            <p:spPr>
              <a:xfrm>
                <a:off x="5350658" y="1897144"/>
                <a:ext cx="3761415" cy="9315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2AE876D-4E37-9042-9799-67E863727F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0658" y="1897144"/>
                <a:ext cx="3761415" cy="931537"/>
              </a:xfrm>
              <a:prstGeom prst="rect">
                <a:avLst/>
              </a:prstGeom>
              <a:blipFill>
                <a:blip r:embed="rId5"/>
                <a:stretch>
                  <a:fillRect t="-104054" b="-158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6F5386C-D3CB-4048-A67A-CF309A74FD42}"/>
                  </a:ext>
                </a:extLst>
              </p:cNvPr>
              <p:cNvSpPr txBox="1"/>
              <p:nvPr/>
            </p:nvSpPr>
            <p:spPr>
              <a:xfrm>
                <a:off x="981973" y="5342551"/>
                <a:ext cx="145642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CC00CC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CC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rgbClr val="CC00CC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rgbClr val="CC00CC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CC00CC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CC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CC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CC00CC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CC00CC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solidFill>
                            <a:srgbClr val="CC00CC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b="0" dirty="0">
                  <a:solidFill>
                    <a:srgbClr val="CC00CC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6F5386C-D3CB-4048-A67A-CF309A74FD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973" y="5342551"/>
                <a:ext cx="1456427" cy="707886"/>
              </a:xfrm>
              <a:prstGeom prst="rect">
                <a:avLst/>
              </a:prstGeom>
              <a:blipFill>
                <a:blip r:embed="rId6"/>
                <a:stretch>
                  <a:fillRect b="-3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59B6D4BC-C6CB-CE48-942B-37DBC6AA342B}"/>
              </a:ext>
            </a:extLst>
          </p:cNvPr>
          <p:cNvGrpSpPr/>
          <p:nvPr/>
        </p:nvGrpSpPr>
        <p:grpSpPr>
          <a:xfrm>
            <a:off x="6608494" y="2608604"/>
            <a:ext cx="2328862" cy="1023364"/>
            <a:chOff x="6608494" y="2608604"/>
            <a:chExt cx="2328862" cy="102336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BBACA590-E93B-D246-867E-BDF31DD1A717}"/>
                    </a:ext>
                  </a:extLst>
                </p:cNvPr>
                <p:cNvSpPr txBox="1"/>
                <p:nvPr/>
              </p:nvSpPr>
              <p:spPr>
                <a:xfrm>
                  <a:off x="6608494" y="2924082"/>
                  <a:ext cx="2328862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</a:rPr>
                          <m:t>𝐷𝑒𝑙𝑎𝑦</m:t>
                        </m:r>
                        <m:r>
                          <a:rPr lang="en-US" sz="2000" b="0" i="1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</a:rPr>
                          <m:t>𝑖𝑠</m:t>
                        </m:r>
                        <m:r>
                          <a:rPr lang="en-US" sz="2000" b="0" i="1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CC00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CC00CC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CC00CC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</a:rPr>
                          <m:t>𝑤𝑖𝑡h</m:t>
                        </m:r>
                        <m:r>
                          <a:rPr lang="en-US" sz="2000" b="0" i="1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</a:rPr>
                          <m:t>𝑟𝑒𝑠𝑝𝑒𝑐𝑡</m:t>
                        </m:r>
                        <m:r>
                          <a:rPr lang="en-US" sz="2000" b="0" i="1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</a:rPr>
                          <m:t>𝑡𝑜</m:t>
                        </m:r>
                        <m:r>
                          <a:rPr lang="en-US" sz="2000" b="0" i="1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smtClean="0">
                            <a:solidFill>
                              <a:srgbClr val="CC00CC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sz="2000" dirty="0">
                    <a:solidFill>
                      <a:srgbClr val="CC00CC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BBACA590-E93B-D246-867E-BDF31DD1A7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08494" y="2924082"/>
                  <a:ext cx="2328862" cy="707886"/>
                </a:xfrm>
                <a:prstGeom prst="rect">
                  <a:avLst/>
                </a:prstGeom>
                <a:blipFill>
                  <a:blip r:embed="rId7"/>
                  <a:stretch>
                    <a:fillRect b="-877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Bent-Up Arrow 11">
              <a:extLst>
                <a:ext uri="{FF2B5EF4-FFF2-40B4-BE49-F238E27FC236}">
                  <a16:creationId xmlns:a16="http://schemas.microsoft.com/office/drawing/2014/main" id="{3D7EF871-164E-4448-8E56-1539219EA59D}"/>
                </a:ext>
              </a:extLst>
            </p:cNvPr>
            <p:cNvSpPr/>
            <p:nvPr/>
          </p:nvSpPr>
          <p:spPr bwMode="auto">
            <a:xfrm>
              <a:off x="8375650" y="2608604"/>
              <a:ext cx="152400" cy="573284"/>
            </a:xfrm>
            <a:prstGeom prst="bentUpArrow">
              <a:avLst/>
            </a:prstGeom>
            <a:solidFill>
              <a:srgbClr val="CC00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" name="Text Box 2073">
            <a:extLst>
              <a:ext uri="{FF2B5EF4-FFF2-40B4-BE49-F238E27FC236}">
                <a16:creationId xmlns:a16="http://schemas.microsoft.com/office/drawing/2014/main" id="{B6D386C9-1C2E-01C1-4832-F63D461D66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i="1" dirty="0"/>
              <a:t>Sampling &amp; Reconstruction</a:t>
            </a:r>
          </a:p>
        </p:txBody>
      </p:sp>
    </p:spTree>
    <p:extLst>
      <p:ext uri="{BB962C8B-B14F-4D97-AF65-F5344CB8AC3E}">
        <p14:creationId xmlns:p14="http://schemas.microsoft.com/office/powerpoint/2010/main" val="67964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178" grpId="0"/>
      <p:bldP spid="3" grpId="0"/>
      <p:bldP spid="93" grpId="0"/>
      <p:bldP spid="94" grpId="0"/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Interpolation From Tables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5638800" cy="990600"/>
          </a:xfrm>
        </p:spPr>
        <p:txBody>
          <a:bodyPr/>
          <a:lstStyle/>
          <a:p>
            <a:r>
              <a:rPr lang="en-US" dirty="0"/>
              <a:t>Using mathematical tables to</a:t>
            </a:r>
            <a:br>
              <a:rPr lang="en-US" dirty="0"/>
            </a:br>
            <a:r>
              <a:rPr lang="en-US" dirty="0"/>
              <a:t>estimate a function value</a:t>
            </a:r>
          </a:p>
        </p:txBody>
      </p:sp>
      <p:graphicFrame>
        <p:nvGraphicFramePr>
          <p:cNvPr id="117820" name="Group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210125"/>
              </p:ext>
            </p:extLst>
          </p:nvPr>
        </p:nvGraphicFramePr>
        <p:xfrm>
          <a:off x="6629400" y="1600200"/>
          <a:ext cx="1828800" cy="2286000"/>
        </p:xfrm>
        <a:graphic>
          <a:graphicData uri="http://schemas.openxmlformats.org/drawingml/2006/table">
            <a:tbl>
              <a:tblPr/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</a:t>
                      </a:r>
                      <a:r>
                        <a:rPr kumimoji="0" lang="en-US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itchFamily="18" charset="0"/>
                        </a:rPr>
                        <a:t>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itchFamily="18" charset="0"/>
                        </a:rPr>
                        <a:t>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itchFamily="18" charset="0"/>
                        </a:rPr>
                        <a:t>4.0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itchFamily="18" charset="0"/>
                        </a:rPr>
                        <a:t>9.0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9" name="Rectangle 3"/>
          <p:cNvSpPr txBox="1">
            <a:spLocks noChangeArrowheads="1"/>
          </p:cNvSpPr>
          <p:nvPr/>
        </p:nvSpPr>
        <p:spPr bwMode="auto">
          <a:xfrm>
            <a:off x="457200" y="2438400"/>
            <a:ext cx="5943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50000"/>
              </a:spcBef>
            </a:pPr>
            <a:r>
              <a:rPr lang="en-US" dirty="0"/>
              <a:t>Estimate </a:t>
            </a:r>
            <a:r>
              <a:rPr lang="en-US" b="0" i="1" dirty="0">
                <a:solidFill>
                  <a:schemeClr val="tx1"/>
                </a:solidFill>
              </a:rPr>
              <a:t>f</a:t>
            </a:r>
            <a:r>
              <a:rPr lang="en-US" b="0" dirty="0">
                <a:solidFill>
                  <a:schemeClr val="tx1"/>
                </a:solidFill>
              </a:rPr>
              <a:t>(1.5) </a:t>
            </a:r>
            <a:r>
              <a:rPr lang="en-US" dirty="0"/>
              <a:t>from table</a:t>
            </a:r>
          </a:p>
        </p:txBody>
      </p:sp>
      <p:sp>
        <p:nvSpPr>
          <p:cNvPr id="46" name="Rectangle 3"/>
          <p:cNvSpPr txBox="1">
            <a:spLocks noChangeArrowheads="1"/>
          </p:cNvSpPr>
          <p:nvPr/>
        </p:nvSpPr>
        <p:spPr bwMode="auto">
          <a:xfrm>
            <a:off x="419847" y="2927353"/>
            <a:ext cx="5943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b="1" i="1" dirty="0">
                <a:solidFill>
                  <a:srgbClr val="FF0101"/>
                </a:solidFill>
              </a:rPr>
              <a:t>Zero-order hold</a:t>
            </a:r>
            <a:r>
              <a:rPr lang="en-US" dirty="0"/>
              <a:t>: take value to be </a:t>
            </a:r>
            <a:r>
              <a:rPr lang="en-US" i="1" dirty="0"/>
              <a:t>f</a:t>
            </a:r>
            <a:r>
              <a:rPr lang="en-US" dirty="0"/>
              <a:t>(1)</a:t>
            </a:r>
            <a:br>
              <a:rPr lang="en-US" dirty="0"/>
            </a:br>
            <a:r>
              <a:rPr lang="en-US" dirty="0"/>
              <a:t>to make </a:t>
            </a:r>
            <a:r>
              <a:rPr lang="en-US" i="1" dirty="0"/>
              <a:t>f</a:t>
            </a:r>
            <a:r>
              <a:rPr lang="en-US" dirty="0"/>
              <a:t>(1.5) = 1.0 </a:t>
            </a:r>
            <a:r>
              <a:rPr lang="en-US" dirty="0">
                <a:solidFill>
                  <a:schemeClr val="accent2"/>
                </a:solidFill>
              </a:rPr>
              <a:t>(“stairsteps”)</a:t>
            </a:r>
            <a:br>
              <a:rPr lang="en-US" dirty="0">
                <a:solidFill>
                  <a:schemeClr val="accent2"/>
                </a:solidFill>
              </a:rPr>
            </a:br>
            <a:r>
              <a:rPr lang="en-US" sz="2000" i="1" dirty="0">
                <a:solidFill>
                  <a:srgbClr val="FF0101"/>
                </a:solidFill>
              </a:rPr>
              <a:t>No multiplications or additions</a:t>
            </a:r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auto">
          <a:xfrm>
            <a:off x="407396" y="3994156"/>
            <a:ext cx="5943600" cy="121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b="1" i="1" dirty="0">
                <a:solidFill>
                  <a:srgbClr val="FFC000"/>
                </a:solidFill>
              </a:rPr>
              <a:t>Linear interpolation</a:t>
            </a:r>
            <a:r>
              <a:rPr lang="en-US" dirty="0"/>
              <a:t>: average values of</a:t>
            </a:r>
            <a:br>
              <a:rPr lang="en-US" dirty="0"/>
            </a:br>
            <a:r>
              <a:rPr lang="en-US" dirty="0"/>
              <a:t>nearest two neighbors: </a:t>
            </a:r>
            <a:r>
              <a:rPr lang="en-US" i="1" dirty="0"/>
              <a:t>f</a:t>
            </a:r>
            <a:r>
              <a:rPr lang="en-US" dirty="0"/>
              <a:t>(1.5) = 2.5</a:t>
            </a:r>
            <a:br>
              <a:rPr lang="en-US" dirty="0"/>
            </a:br>
            <a:r>
              <a:rPr lang="en-US" sz="2000" i="1" dirty="0">
                <a:solidFill>
                  <a:srgbClr val="FFC000"/>
                </a:solidFill>
              </a:rPr>
              <a:t>2 multiplications and 3 additions per value </a:t>
            </a:r>
          </a:p>
        </p:txBody>
      </p:sp>
      <p:sp>
        <p:nvSpPr>
          <p:cNvPr id="48" name="Rectangle 3"/>
          <p:cNvSpPr txBox="1">
            <a:spLocks noChangeArrowheads="1"/>
          </p:cNvSpPr>
          <p:nvPr/>
        </p:nvSpPr>
        <p:spPr bwMode="auto">
          <a:xfrm>
            <a:off x="381000" y="5060953"/>
            <a:ext cx="5953872" cy="1416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b="1" i="1" dirty="0"/>
              <a:t>Curve fitting</a:t>
            </a:r>
            <a:r>
              <a:rPr lang="en-US" dirty="0"/>
              <a:t>: fit four points to cubic polynomial: </a:t>
            </a:r>
            <a:r>
              <a:rPr lang="en-US" i="1" dirty="0"/>
              <a:t>f</a:t>
            </a:r>
            <a:r>
              <a:rPr lang="en-US" dirty="0"/>
              <a:t>(1.5) = </a:t>
            </a:r>
            <a:r>
              <a:rPr lang="en-US" i="1" dirty="0"/>
              <a:t>x</a:t>
            </a:r>
            <a:r>
              <a:rPr lang="en-US" i="1" baseline="30000" dirty="0"/>
              <a:t>2</a:t>
            </a:r>
            <a:r>
              <a:rPr lang="en-US" dirty="0"/>
              <a:t> = 2.25</a:t>
            </a:r>
            <a:br>
              <a:rPr lang="en-US" dirty="0"/>
            </a:br>
            <a:r>
              <a:rPr lang="en-US" sz="2000" i="1" dirty="0"/>
              <a:t>43 multiplications to find polynomial</a:t>
            </a:r>
            <a:br>
              <a:rPr lang="en-US" sz="2000" i="1" dirty="0"/>
            </a:br>
            <a:r>
              <a:rPr lang="en-US" sz="2000" i="1" dirty="0"/>
              <a:t>coefficients + 1 multiplication per value</a:t>
            </a:r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C54250E5-19A9-D241-B3D3-1AF3DF7F193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2"/>
          <a:stretch/>
        </p:blipFill>
        <p:spPr>
          <a:xfrm>
            <a:off x="5840229" y="4264726"/>
            <a:ext cx="3303771" cy="2593274"/>
          </a:xfrm>
          <a:prstGeom prst="rect">
            <a:avLst/>
          </a:prstGeom>
        </p:spPr>
      </p:pic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95E57383-9988-B041-ADCD-24940CB15E2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2"/>
          <a:stretch/>
        </p:blipFill>
        <p:spPr>
          <a:xfrm>
            <a:off x="5840229" y="4264726"/>
            <a:ext cx="3303771" cy="2593274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E08D98E1-329F-E74C-9DCA-3775B44F473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2"/>
          <a:stretch/>
        </p:blipFill>
        <p:spPr>
          <a:xfrm>
            <a:off x="5840229" y="4264726"/>
            <a:ext cx="3303771" cy="2593274"/>
          </a:xfrm>
          <a:prstGeom prst="rect">
            <a:avLst/>
          </a:prstGeom>
        </p:spPr>
      </p:pic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63422F12-E370-7948-A8B1-E333DDF935C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2"/>
          <a:stretch/>
        </p:blipFill>
        <p:spPr>
          <a:xfrm>
            <a:off x="5840228" y="4264726"/>
            <a:ext cx="3303771" cy="2593274"/>
          </a:xfrm>
          <a:prstGeom prst="rect">
            <a:avLst/>
          </a:prstGeom>
        </p:spPr>
      </p:pic>
      <p:sp>
        <p:nvSpPr>
          <p:cNvPr id="3116" name="Text Box 65"/>
          <p:cNvSpPr txBox="1">
            <a:spLocks noChangeArrowheads="1"/>
          </p:cNvSpPr>
          <p:nvPr/>
        </p:nvSpPr>
        <p:spPr bwMode="auto">
          <a:xfrm>
            <a:off x="8763000" y="633809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 dirty="0"/>
              <a:t>x</a:t>
            </a:r>
          </a:p>
        </p:txBody>
      </p:sp>
      <p:sp>
        <p:nvSpPr>
          <p:cNvPr id="55" name="Text Box 65">
            <a:extLst>
              <a:ext uri="{FF2B5EF4-FFF2-40B4-BE49-F238E27FC236}">
                <a16:creationId xmlns:a16="http://schemas.microsoft.com/office/drawing/2014/main" id="{B441233C-B3D8-D244-9987-76DA425497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7214" y="4030663"/>
            <a:ext cx="770021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 dirty="0"/>
              <a:t>f</a:t>
            </a:r>
            <a:r>
              <a:rPr lang="en-US" sz="1800" dirty="0"/>
              <a:t>(</a:t>
            </a:r>
            <a:r>
              <a:rPr lang="en-US" sz="1800" i="1" dirty="0"/>
              <a:t>x</a:t>
            </a:r>
            <a:r>
              <a:rPr lang="en-US" sz="1800" dirty="0"/>
              <a:t>)</a:t>
            </a:r>
          </a:p>
        </p:txBody>
      </p:sp>
      <p:sp>
        <p:nvSpPr>
          <p:cNvPr id="2" name="Text Box 2073">
            <a:extLst>
              <a:ext uri="{FF2B5EF4-FFF2-40B4-BE49-F238E27FC236}">
                <a16:creationId xmlns:a16="http://schemas.microsoft.com/office/drawing/2014/main" id="{30E4B12E-5BAB-5FEB-1749-150136D4A6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i="1" dirty="0"/>
              <a:t>Sampling &amp; Reconstruction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6" grpId="0"/>
      <p:bldP spid="47" grpId="0"/>
      <p:bldP spid="48" grpId="0"/>
      <p:bldP spid="3116" grpId="0"/>
      <p:bldP spid="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26E96-46E1-4B49-BFAF-C4ABC16C4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Curve Fitting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D344FD-FF6A-964C-AC0B-0FA77A96D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2819400"/>
          </a:xfrm>
        </p:spPr>
        <p:txBody>
          <a:bodyPr/>
          <a:lstStyle/>
          <a:p>
            <a:r>
              <a:rPr lang="en-US" dirty="0"/>
              <a:t>Interpolate over 1 </a:t>
            </a:r>
            <a:r>
              <a:rPr lang="en-US" u="sng" dirty="0"/>
              <a:t>&lt;</a:t>
            </a:r>
            <a:r>
              <a:rPr lang="en-US" dirty="0"/>
              <a:t> x </a:t>
            </a:r>
            <a:r>
              <a:rPr lang="en-US" u="sng" dirty="0"/>
              <a:t>&lt;</a:t>
            </a:r>
            <a:r>
              <a:rPr lang="en-US" dirty="0"/>
              <a:t> 2 using cubic polynomial</a:t>
            </a:r>
          </a:p>
          <a:p>
            <a:pPr marL="457200" lvl="1" indent="0">
              <a:buNone/>
            </a:pP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=       </a:t>
            </a:r>
            <a:r>
              <a:rPr lang="en-US" i="1" dirty="0"/>
              <a:t>a</a:t>
            </a:r>
            <a:r>
              <a:rPr lang="en-US" baseline="-25000" dirty="0"/>
              <a:t>0</a:t>
            </a:r>
            <a:r>
              <a:rPr lang="en-US" dirty="0"/>
              <a:t> + </a:t>
            </a:r>
            <a:r>
              <a:rPr lang="en-US" i="1" dirty="0"/>
              <a:t>a</a:t>
            </a:r>
            <a:r>
              <a:rPr lang="en-US" baseline="-25000" dirty="0"/>
              <a:t>1</a:t>
            </a:r>
            <a:r>
              <a:rPr lang="en-US" dirty="0"/>
              <a:t> </a:t>
            </a:r>
            <a:r>
              <a:rPr lang="en-US" i="1" dirty="0"/>
              <a:t>x</a:t>
            </a:r>
            <a:r>
              <a:rPr lang="en-US" dirty="0"/>
              <a:t> + </a:t>
            </a:r>
            <a:r>
              <a:rPr lang="en-US" i="1" dirty="0"/>
              <a:t>a</a:t>
            </a:r>
            <a:r>
              <a:rPr lang="en-US" baseline="-25000" dirty="0"/>
              <a:t>2</a:t>
            </a:r>
            <a:r>
              <a:rPr lang="en-US" dirty="0"/>
              <a:t> </a:t>
            </a:r>
            <a:r>
              <a:rPr lang="en-US" i="1" dirty="0"/>
              <a:t>x</a:t>
            </a:r>
            <a:r>
              <a:rPr lang="en-US" baseline="30000" dirty="0"/>
              <a:t>2</a:t>
            </a:r>
            <a:r>
              <a:rPr lang="en-US" dirty="0"/>
              <a:t> + </a:t>
            </a:r>
            <a:r>
              <a:rPr lang="en-US" i="1" dirty="0"/>
              <a:t>a</a:t>
            </a:r>
            <a:r>
              <a:rPr lang="en-US" baseline="-25000" dirty="0"/>
              <a:t>3</a:t>
            </a:r>
            <a:r>
              <a:rPr lang="en-US" dirty="0"/>
              <a:t> </a:t>
            </a:r>
            <a:r>
              <a:rPr lang="en-US" i="1" dirty="0"/>
              <a:t>x</a:t>
            </a:r>
            <a:r>
              <a:rPr lang="en-US" baseline="30000" dirty="0"/>
              <a:t>3</a:t>
            </a:r>
          </a:p>
          <a:p>
            <a:pPr marL="457200" lvl="1" indent="0">
              <a:buNone/>
            </a:pPr>
            <a:r>
              <a:rPr lang="en-US" i="1" dirty="0">
                <a:sym typeface="Wingdings" pitchFamily="2" charset="2"/>
              </a:rPr>
              <a:t>f</a:t>
            </a:r>
            <a:r>
              <a:rPr lang="en-US" dirty="0">
                <a:sym typeface="Wingdings" pitchFamily="2" charset="2"/>
              </a:rPr>
              <a:t>(0) = 0 = </a:t>
            </a:r>
            <a:r>
              <a:rPr lang="en-US" i="1" dirty="0"/>
              <a:t>a</a:t>
            </a:r>
            <a:r>
              <a:rPr lang="en-US" baseline="-25000" dirty="0"/>
              <a:t>0</a:t>
            </a:r>
          </a:p>
          <a:p>
            <a:pPr marL="457200" lvl="1" indent="0">
              <a:buNone/>
            </a:pPr>
            <a:r>
              <a:rPr lang="en-US" i="1" dirty="0"/>
              <a:t>f</a:t>
            </a:r>
            <a:r>
              <a:rPr lang="en-US" dirty="0"/>
              <a:t>(1) = 1 = </a:t>
            </a:r>
            <a:r>
              <a:rPr lang="en-US" i="1" dirty="0"/>
              <a:t>a</a:t>
            </a:r>
            <a:r>
              <a:rPr lang="en-US" baseline="-25000" dirty="0"/>
              <a:t>0</a:t>
            </a:r>
            <a:r>
              <a:rPr lang="en-US" dirty="0"/>
              <a:t> + </a:t>
            </a:r>
            <a:r>
              <a:rPr lang="en-US" i="1" dirty="0"/>
              <a:t>a</a:t>
            </a:r>
            <a:r>
              <a:rPr lang="en-US" baseline="-25000" dirty="0"/>
              <a:t>1</a:t>
            </a:r>
            <a:r>
              <a:rPr lang="en-US" dirty="0"/>
              <a:t> + </a:t>
            </a:r>
            <a:r>
              <a:rPr lang="en-US" i="1" dirty="0"/>
              <a:t>a</a:t>
            </a:r>
            <a:r>
              <a:rPr lang="en-US" baseline="-25000" dirty="0"/>
              <a:t>2</a:t>
            </a:r>
            <a:r>
              <a:rPr lang="en-US" dirty="0"/>
              <a:t> + </a:t>
            </a:r>
            <a:r>
              <a:rPr lang="en-US" i="1" dirty="0"/>
              <a:t>a</a:t>
            </a:r>
            <a:r>
              <a:rPr lang="en-US" baseline="-25000" dirty="0"/>
              <a:t>3</a:t>
            </a:r>
          </a:p>
          <a:p>
            <a:pPr marL="457200" lvl="1" indent="0">
              <a:buNone/>
            </a:pPr>
            <a:r>
              <a:rPr lang="en-US" i="1" dirty="0"/>
              <a:t>f</a:t>
            </a:r>
            <a:r>
              <a:rPr lang="en-US" dirty="0"/>
              <a:t>(2) = 4 = </a:t>
            </a:r>
            <a:r>
              <a:rPr lang="en-US" i="1" dirty="0"/>
              <a:t>a</a:t>
            </a:r>
            <a:r>
              <a:rPr lang="en-US" baseline="-25000" dirty="0"/>
              <a:t>0</a:t>
            </a:r>
            <a:r>
              <a:rPr lang="en-US" dirty="0"/>
              <a:t> + 2 </a:t>
            </a:r>
            <a:r>
              <a:rPr lang="en-US" i="1" dirty="0"/>
              <a:t>a</a:t>
            </a:r>
            <a:r>
              <a:rPr lang="en-US" baseline="-25000" dirty="0"/>
              <a:t>1</a:t>
            </a:r>
            <a:r>
              <a:rPr lang="en-US" dirty="0"/>
              <a:t> + 4 </a:t>
            </a:r>
            <a:r>
              <a:rPr lang="en-US" i="1" dirty="0"/>
              <a:t>a</a:t>
            </a:r>
            <a:r>
              <a:rPr lang="en-US" baseline="-25000" dirty="0"/>
              <a:t>2</a:t>
            </a:r>
            <a:r>
              <a:rPr lang="en-US" dirty="0"/>
              <a:t> + 8 </a:t>
            </a:r>
            <a:r>
              <a:rPr lang="en-US" i="1" dirty="0"/>
              <a:t>a</a:t>
            </a:r>
            <a:r>
              <a:rPr lang="en-US" baseline="-25000" dirty="0"/>
              <a:t>3</a:t>
            </a:r>
          </a:p>
          <a:p>
            <a:pPr marL="457200" lvl="1" indent="0">
              <a:buNone/>
            </a:pPr>
            <a:r>
              <a:rPr lang="en-US" i="1" dirty="0"/>
              <a:t>f</a:t>
            </a:r>
            <a:r>
              <a:rPr lang="en-US" dirty="0"/>
              <a:t>(3) = 9 = </a:t>
            </a:r>
            <a:r>
              <a:rPr lang="en-US" i="1" dirty="0"/>
              <a:t>a</a:t>
            </a:r>
            <a:r>
              <a:rPr lang="en-US" baseline="-25000" dirty="0"/>
              <a:t>0</a:t>
            </a:r>
            <a:r>
              <a:rPr lang="en-US" dirty="0"/>
              <a:t> + 3 </a:t>
            </a:r>
            <a:r>
              <a:rPr lang="en-US" i="1" dirty="0"/>
              <a:t>a</a:t>
            </a:r>
            <a:r>
              <a:rPr lang="en-US" baseline="-25000" dirty="0"/>
              <a:t>1</a:t>
            </a:r>
            <a:r>
              <a:rPr lang="en-US" dirty="0"/>
              <a:t> + 9 </a:t>
            </a:r>
            <a:r>
              <a:rPr lang="en-US" i="1" dirty="0"/>
              <a:t>a</a:t>
            </a:r>
            <a:r>
              <a:rPr lang="en-US" baseline="-25000" dirty="0"/>
              <a:t>2</a:t>
            </a:r>
            <a:r>
              <a:rPr lang="en-US" dirty="0"/>
              <a:t> + 27 </a:t>
            </a:r>
            <a:r>
              <a:rPr lang="en-US" i="1" dirty="0"/>
              <a:t>a</a:t>
            </a:r>
            <a:r>
              <a:rPr lang="en-US" baseline="-25000" dirty="0"/>
              <a:t>3</a:t>
            </a:r>
            <a:endParaRPr lang="en-US" dirty="0"/>
          </a:p>
        </p:txBody>
      </p:sp>
      <p:pic>
        <p:nvPicPr>
          <p:cNvPr id="7" name="Picture 6" descr="A picture containing object, clock, people, hanging&#10;&#10;Description automatically generated">
            <a:extLst>
              <a:ext uri="{FF2B5EF4-FFF2-40B4-BE49-F238E27FC236}">
                <a16:creationId xmlns:a16="http://schemas.microsoft.com/office/drawing/2014/main" id="{CDE6A7F0-D302-7F4C-837B-0256571F85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628" y="2591322"/>
            <a:ext cx="3340100" cy="1346200"/>
          </a:xfrm>
          <a:prstGeom prst="rect">
            <a:avLst/>
          </a:prstGeom>
        </p:spPr>
      </p:pic>
      <p:sp>
        <p:nvSpPr>
          <p:cNvPr id="8" name="Left Brace 7">
            <a:extLst>
              <a:ext uri="{FF2B5EF4-FFF2-40B4-BE49-F238E27FC236}">
                <a16:creationId xmlns:a16="http://schemas.microsoft.com/office/drawing/2014/main" id="{72F32A85-60C8-D245-83A5-AA6551D81A13}"/>
              </a:ext>
            </a:extLst>
          </p:cNvPr>
          <p:cNvSpPr/>
          <p:nvPr/>
        </p:nvSpPr>
        <p:spPr bwMode="auto">
          <a:xfrm rot="-5400000">
            <a:off x="6379614" y="3159936"/>
            <a:ext cx="197427" cy="17526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CA7D23-4352-7147-B321-1DE13A781A1E}"/>
              </a:ext>
            </a:extLst>
          </p:cNvPr>
          <p:cNvSpPr txBox="1"/>
          <p:nvPr/>
        </p:nvSpPr>
        <p:spPr>
          <a:xfrm>
            <a:off x="6094853" y="4114157"/>
            <a:ext cx="76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A</a:t>
            </a: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4A06E347-1822-B14B-9C1A-B4B7989C2CC6}"/>
              </a:ext>
            </a:extLst>
          </p:cNvPr>
          <p:cNvSpPr/>
          <p:nvPr/>
        </p:nvSpPr>
        <p:spPr bwMode="auto">
          <a:xfrm rot="-5400000">
            <a:off x="7622316" y="3796751"/>
            <a:ext cx="152400" cy="492825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05460849-4AC4-C34E-A996-8AC27FDA0A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016" y="4168597"/>
            <a:ext cx="381000" cy="419100"/>
          </a:xfrm>
          <a:prstGeom prst="rect">
            <a:avLst/>
          </a:prstGeom>
        </p:spPr>
      </p:pic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F75768F6-DE14-A647-BA41-2AA3319806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09" y="4082831"/>
            <a:ext cx="457200" cy="520700"/>
          </a:xfrm>
          <a:prstGeom prst="rect">
            <a:avLst/>
          </a:prstGeom>
        </p:spPr>
      </p:pic>
      <p:sp>
        <p:nvSpPr>
          <p:cNvPr id="15" name="Left Brace 14">
            <a:extLst>
              <a:ext uri="{FF2B5EF4-FFF2-40B4-BE49-F238E27FC236}">
                <a16:creationId xmlns:a16="http://schemas.microsoft.com/office/drawing/2014/main" id="{8ACED7AA-D2DC-6247-8A39-501A7F92895D}"/>
              </a:ext>
            </a:extLst>
          </p:cNvPr>
          <p:cNvSpPr/>
          <p:nvPr/>
        </p:nvSpPr>
        <p:spPr bwMode="auto">
          <a:xfrm rot="-5400000">
            <a:off x="8439241" y="3791060"/>
            <a:ext cx="152400" cy="492825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064670F-7D9C-8944-8312-900674117C53}"/>
              </a:ext>
            </a:extLst>
          </p:cNvPr>
          <p:cNvGrpSpPr/>
          <p:nvPr/>
        </p:nvGrpSpPr>
        <p:grpSpPr>
          <a:xfrm>
            <a:off x="457200" y="4191000"/>
            <a:ext cx="4648200" cy="635000"/>
            <a:chOff x="457200" y="4191000"/>
            <a:chExt cx="4648200" cy="635000"/>
          </a:xfrm>
        </p:grpSpPr>
        <p:sp>
          <p:nvSpPr>
            <p:cNvPr id="18" name="Content Placeholder 2">
              <a:extLst>
                <a:ext uri="{FF2B5EF4-FFF2-40B4-BE49-F238E27FC236}">
                  <a16:creationId xmlns:a16="http://schemas.microsoft.com/office/drawing/2014/main" id="{AA5C3778-90DA-3C45-929E-A5718F11BB1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57200" y="4191000"/>
              <a:ext cx="4648200" cy="63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rgbClr val="CC00C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b="1">
                  <a:solidFill>
                    <a:srgbClr val="6600FF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kern="0" dirty="0" err="1"/>
                <a:t>Matlab</a:t>
              </a:r>
              <a:r>
                <a:rPr lang="en-US" kern="0" dirty="0"/>
                <a:t> code to solve for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89E2662-52A3-0542-A702-6172E4692AE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37617" y="4267200"/>
              <a:ext cx="382316" cy="430106"/>
            </a:xfrm>
            <a:prstGeom prst="rect">
              <a:avLst/>
            </a:prstGeom>
          </p:spPr>
        </p:pic>
      </p:grp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A25902F5-AC10-B849-A377-C68AA2870955}"/>
              </a:ext>
            </a:extLst>
          </p:cNvPr>
          <p:cNvSpPr txBox="1">
            <a:spLocks/>
          </p:cNvSpPr>
          <p:nvPr/>
        </p:nvSpPr>
        <p:spPr bwMode="auto">
          <a:xfrm>
            <a:off x="485403" y="4724400"/>
            <a:ext cx="3857997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buFontTx/>
              <a:buNone/>
            </a:pPr>
            <a:r>
              <a:rPr lang="en-US" sz="20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A = [ 1  0  0  0;</a:t>
            </a:r>
            <a:br>
              <a:rPr lang="en-US" sz="2000" kern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      1  1  1  1;</a:t>
            </a:r>
            <a:br>
              <a:rPr lang="en-US" sz="2000" kern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      1  2  4  8;</a:t>
            </a:r>
            <a:br>
              <a:rPr lang="en-US" sz="2000" kern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      1  3  9 27 ];</a:t>
            </a:r>
            <a:br>
              <a:rPr lang="en-US" sz="2000" kern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b = [ 0; 1; 4; 9 ];</a:t>
            </a:r>
            <a:br>
              <a:rPr lang="en-US" sz="2000" kern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a = A \ b;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94B503-96F2-9647-A1D7-A763E16C5B01}"/>
              </a:ext>
            </a:extLst>
          </p:cNvPr>
          <p:cNvSpPr txBox="1"/>
          <p:nvPr/>
        </p:nvSpPr>
        <p:spPr>
          <a:xfrm>
            <a:off x="4004296" y="6172200"/>
            <a:ext cx="49873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kern="0" dirty="0"/>
              <a:t>a</a:t>
            </a:r>
            <a:r>
              <a:rPr lang="en-US" sz="2200" kern="0" baseline="-25000" dirty="0"/>
              <a:t>2</a:t>
            </a:r>
            <a:r>
              <a:rPr lang="en-US" sz="2200" kern="0" dirty="0"/>
              <a:t> = 1 and </a:t>
            </a:r>
            <a:r>
              <a:rPr lang="en-US" sz="2200" i="1" kern="0" dirty="0"/>
              <a:t>a</a:t>
            </a:r>
            <a:r>
              <a:rPr lang="en-US" sz="2200" kern="0" baseline="-25000" dirty="0"/>
              <a:t>0 </a:t>
            </a:r>
            <a:r>
              <a:rPr lang="en-US" sz="2200" kern="0" dirty="0"/>
              <a:t>= </a:t>
            </a:r>
            <a:r>
              <a:rPr lang="en-US" sz="2200" i="1" kern="0" dirty="0"/>
              <a:t>a</a:t>
            </a:r>
            <a:r>
              <a:rPr lang="en-US" sz="2200" kern="0" baseline="-25000" dirty="0"/>
              <a:t>1</a:t>
            </a:r>
            <a:r>
              <a:rPr lang="en-US" sz="2200" kern="0" dirty="0"/>
              <a:t> = </a:t>
            </a:r>
            <a:r>
              <a:rPr lang="en-US" sz="2200" i="1" kern="0" dirty="0"/>
              <a:t>a</a:t>
            </a:r>
            <a:r>
              <a:rPr lang="en-US" sz="2200" kern="0" baseline="-25000" dirty="0"/>
              <a:t>3 </a:t>
            </a:r>
            <a:r>
              <a:rPr lang="en-US" sz="2200" kern="0" dirty="0"/>
              <a:t>= 0 to give </a:t>
            </a:r>
            <a:r>
              <a:rPr lang="en-US" sz="2200" i="1" dirty="0"/>
              <a:t>f</a:t>
            </a:r>
            <a:r>
              <a:rPr lang="en-US" sz="2200" dirty="0"/>
              <a:t>(</a:t>
            </a:r>
            <a:r>
              <a:rPr lang="en-US" sz="2200" i="1" dirty="0"/>
              <a:t>x</a:t>
            </a:r>
            <a:r>
              <a:rPr lang="en-US" sz="2200" dirty="0"/>
              <a:t>) = </a:t>
            </a:r>
            <a:r>
              <a:rPr lang="en-US" sz="2200" i="1" dirty="0"/>
              <a:t>x</a:t>
            </a:r>
            <a:r>
              <a:rPr lang="en-US" sz="2200" baseline="30000" dirty="0"/>
              <a:t>2</a:t>
            </a:r>
            <a:endParaRPr lang="en-US" sz="2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B72796-95DD-4944-9CA6-AE383671F37C}"/>
              </a:ext>
            </a:extLst>
          </p:cNvPr>
          <p:cNvSpPr txBox="1"/>
          <p:nvPr/>
        </p:nvSpPr>
        <p:spPr>
          <a:xfrm>
            <a:off x="5373428" y="4575822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i="1" dirty="0"/>
              <a:t>(2/3)n</a:t>
            </a:r>
            <a:r>
              <a:rPr lang="en-US" baseline="30000" dirty="0"/>
              <a:t>3</a:t>
            </a:r>
            <a:r>
              <a:rPr lang="en-US" dirty="0"/>
              <a:t> operations to solve system of </a:t>
            </a:r>
            <a:r>
              <a:rPr lang="en-US" i="1" dirty="0"/>
              <a:t>n</a:t>
            </a:r>
            <a:r>
              <a:rPr lang="en-US" dirty="0"/>
              <a:t> equations</a:t>
            </a:r>
          </a:p>
        </p:txBody>
      </p:sp>
      <p:sp>
        <p:nvSpPr>
          <p:cNvPr id="22" name="AutoShape 5">
            <a:hlinkClick r:id="rId7"/>
            <a:extLst>
              <a:ext uri="{FF2B5EF4-FFF2-40B4-BE49-F238E27FC236}">
                <a16:creationId xmlns:a16="http://schemas.microsoft.com/office/drawing/2014/main" id="{5F4E572E-FD80-4B47-BAFF-478F52B83A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2309" y="5033637"/>
            <a:ext cx="533400" cy="304800"/>
          </a:xfrm>
          <a:prstGeom prst="rightArrow">
            <a:avLst>
              <a:gd name="adj1" fmla="val 50000"/>
              <a:gd name="adj2" fmla="val 43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ext Box 2073">
            <a:extLst>
              <a:ext uri="{FF2B5EF4-FFF2-40B4-BE49-F238E27FC236}">
                <a16:creationId xmlns:a16="http://schemas.microsoft.com/office/drawing/2014/main" id="{504FCD3E-D14B-677C-BCDD-62518B3A71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i="1" dirty="0"/>
              <a:t>Sampling &amp; Reconstruction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1F634A-DAE7-742D-B2B2-DBF71835C5BF}"/>
              </a:ext>
            </a:extLst>
          </p:cNvPr>
          <p:cNvSpPr txBox="1"/>
          <p:nvPr/>
        </p:nvSpPr>
        <p:spPr>
          <a:xfrm>
            <a:off x="8153400" y="5334000"/>
            <a:ext cx="673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Link</a:t>
            </a:r>
          </a:p>
        </p:txBody>
      </p:sp>
    </p:spTree>
    <p:extLst>
      <p:ext uri="{BB962C8B-B14F-4D97-AF65-F5344CB8AC3E}">
        <p14:creationId xmlns:p14="http://schemas.microsoft.com/office/powerpoint/2010/main" val="3415579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5" grpId="0" animBg="1"/>
      <p:bldP spid="25" grpId="0"/>
      <p:bldP spid="6" grpId="0"/>
      <p:bldP spid="11" grpId="0"/>
      <p:bldP spid="22" grpId="0" animBg="1"/>
      <p:bldP spid="16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3940</TotalTime>
  <Words>1376</Words>
  <Application>Microsoft Macintosh PowerPoint</Application>
  <PresentationFormat>On-screen Show (4:3)</PresentationFormat>
  <Paragraphs>294</Paragraphs>
  <Slides>14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ＭＳ Ｐゴシック</vt:lpstr>
      <vt:lpstr>Cambria Math</vt:lpstr>
      <vt:lpstr>Courier New</vt:lpstr>
      <vt:lpstr>Symbol</vt:lpstr>
      <vt:lpstr>Times New Roman</vt:lpstr>
      <vt:lpstr>Wingdings</vt:lpstr>
      <vt:lpstr>Default Design</vt:lpstr>
      <vt:lpstr>Worksheet</vt:lpstr>
      <vt:lpstr>Equation</vt:lpstr>
      <vt:lpstr>Interpolation and Pulse Shaping</vt:lpstr>
      <vt:lpstr>Outline</vt:lpstr>
      <vt:lpstr>Sampling &amp; Reconstruction</vt:lpstr>
      <vt:lpstr>Data Conversion</vt:lpstr>
      <vt:lpstr>Discrete-to-Continuous Conversion</vt:lpstr>
      <vt:lpstr>Discrete-to-Continuous Conversion</vt:lpstr>
      <vt:lpstr>Discrete-to-Continuous Conversion</vt:lpstr>
      <vt:lpstr>Interpolation From Tables</vt:lpstr>
      <vt:lpstr>Curve Fitting</vt:lpstr>
      <vt:lpstr>Pulse Shapes</vt:lpstr>
      <vt:lpstr>Sampling and Interpolation Demo</vt:lpstr>
      <vt:lpstr>Raised Cosine Pulse: Time Domain</vt:lpstr>
      <vt:lpstr>Raised Cosine Pulse Spectra</vt:lpstr>
      <vt:lpstr>Conclusion</vt:lpstr>
    </vt:vector>
  </TitlesOfParts>
  <Manager/>
  <Company>The University of Texas at Austin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Interpolation and Pulse Shaping</dc:title>
  <dc:subject/>
  <dc:creator>Brian L. Evans</dc:creator>
  <cp:keywords/>
  <dc:description/>
  <cp:lastModifiedBy>Brian Evans</cp:lastModifiedBy>
  <cp:revision>436</cp:revision>
  <cp:lastPrinted>2023-01-02T22:22:13Z</cp:lastPrinted>
  <dcterms:created xsi:type="dcterms:W3CDTF">1999-08-31T01:42:33Z</dcterms:created>
  <dcterms:modified xsi:type="dcterms:W3CDTF">2025-01-11T04:19:49Z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4</vt:i4>
  </property>
  <property fmtid="{D5CDD505-2E9C-101B-9397-08002B2CF9AE}" pid="6" name="ScreenUsage">
    <vt:i4>3</vt:i4>
  </property>
  <property fmtid="{D5CDD505-2E9C-101B-9397-08002B2CF9AE}" pid="7" name="MailAddress">
    <vt:lpwstr>bevans@ece.utexas.edu</vt:lpwstr>
  </property>
  <property fmtid="{D5CDD505-2E9C-101B-9397-08002B2CF9AE}" pid="8" name="HomePage">
    <vt:lpwstr>http://www.ece.utexas.ed/~bevans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L:\bevans\ee313s01\08_Convolution</vt:lpwstr>
  </property>
</Properties>
</file>