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7" r:id="rId1"/>
  </p:sldMasterIdLst>
  <p:notesMasterIdLst>
    <p:notesMasterId r:id="rId34"/>
  </p:notesMasterIdLst>
  <p:handoutMasterIdLst>
    <p:handoutMasterId r:id="rId35"/>
  </p:handoutMasterIdLst>
  <p:sldIdLst>
    <p:sldId id="285" r:id="rId2"/>
    <p:sldId id="256" r:id="rId3"/>
    <p:sldId id="293" r:id="rId4"/>
    <p:sldId id="301" r:id="rId5"/>
    <p:sldId id="302" r:id="rId6"/>
    <p:sldId id="303" r:id="rId7"/>
    <p:sldId id="304" r:id="rId8"/>
    <p:sldId id="257" r:id="rId9"/>
    <p:sldId id="258" r:id="rId10"/>
    <p:sldId id="310" r:id="rId11"/>
    <p:sldId id="311" r:id="rId12"/>
    <p:sldId id="259" r:id="rId13"/>
    <p:sldId id="260" r:id="rId14"/>
    <p:sldId id="262" r:id="rId15"/>
    <p:sldId id="263" r:id="rId16"/>
    <p:sldId id="265" r:id="rId17"/>
    <p:sldId id="312" r:id="rId18"/>
    <p:sldId id="273" r:id="rId19"/>
    <p:sldId id="308" r:id="rId20"/>
    <p:sldId id="297" r:id="rId21"/>
    <p:sldId id="274" r:id="rId22"/>
    <p:sldId id="295" r:id="rId23"/>
    <p:sldId id="296" r:id="rId24"/>
    <p:sldId id="277" r:id="rId25"/>
    <p:sldId id="278" r:id="rId26"/>
    <p:sldId id="280" r:id="rId27"/>
    <p:sldId id="266" r:id="rId28"/>
    <p:sldId id="291" r:id="rId29"/>
    <p:sldId id="261" r:id="rId30"/>
    <p:sldId id="271" r:id="rId31"/>
    <p:sldId id="272" r:id="rId32"/>
    <p:sldId id="313" r:id="rId33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clrMru>
    <a:srgbClr val="CC00CC"/>
    <a:srgbClr val="FFCC99"/>
    <a:srgbClr val="3333FF"/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6"/>
    <p:restoredTop sz="94529"/>
  </p:normalViewPr>
  <p:slideViewPr>
    <p:cSldViewPr>
      <p:cViewPr varScale="1">
        <p:scale>
          <a:sx n="107" d="100"/>
          <a:sy n="107" d="100"/>
        </p:scale>
        <p:origin x="1520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12.xml"/><Relationship Id="rId2" Type="http://schemas.openxmlformats.org/officeDocument/2006/relationships/slide" Target="slides/slide2.xml"/><Relationship Id="rId1" Type="http://schemas.openxmlformats.org/officeDocument/2006/relationships/slide" Target="slides/slide1.xml"/><Relationship Id="rId5" Type="http://schemas.openxmlformats.org/officeDocument/2006/relationships/slide" Target="slides/slide28.xml"/><Relationship Id="rId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68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0" tIns="46550" rIns="93100" bIns="46550" numCol="1" anchor="t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3513" y="0"/>
            <a:ext cx="303688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0" tIns="46550" rIns="93100" bIns="46550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2850"/>
            <a:ext cx="30368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0" tIns="46550" rIns="93100" bIns="46550" numCol="1" anchor="b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Lecture 14 Matched Filtering</a:t>
            </a:r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3513" y="8832850"/>
            <a:ext cx="303688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0" tIns="46550" rIns="93100" bIns="46550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cs typeface="+mn-cs"/>
              </a:defRPr>
            </a:lvl1pPr>
          </a:lstStyle>
          <a:p>
            <a:pPr>
              <a:defRPr/>
            </a:pPr>
            <a:fld id="{61ADAE03-6F61-964A-89A9-8EDC07581A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676183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6888" cy="463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3100" tIns="46550" rIns="93100" bIns="46550" numCol="1" anchor="ctr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3513" y="0"/>
            <a:ext cx="3036887" cy="463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3100" tIns="46550" rIns="93100" bIns="46550" numCol="1" anchor="ctr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698500"/>
            <a:ext cx="4646613" cy="34845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3450" y="4414838"/>
            <a:ext cx="5143500" cy="418306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3100" tIns="46550" rIns="93100" bIns="465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2850"/>
            <a:ext cx="3036888" cy="463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3100" tIns="46550" rIns="93100" bIns="46550" numCol="1" anchor="b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Lecture 14 Matched Filtering</a:t>
            </a:r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3513" y="8832850"/>
            <a:ext cx="3036887" cy="463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3100" tIns="46550" rIns="93100" bIns="46550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cs typeface="+mn-cs"/>
              </a:defRPr>
            </a:lvl1pPr>
          </a:lstStyle>
          <a:p>
            <a:pPr>
              <a:defRPr/>
            </a:pPr>
            <a:fld id="{E455BD43-361B-B641-B286-CCEE4C2C91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69759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455BD43-361B-B641-B286-CCEE4C2C910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1B3619-EAFD-2241-B6A9-C589078C2AFF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Lecture 14 Matched Filtering</a:t>
            </a:r>
          </a:p>
        </p:txBody>
      </p:sp>
    </p:spTree>
    <p:extLst>
      <p:ext uri="{BB962C8B-B14F-4D97-AF65-F5344CB8AC3E}">
        <p14:creationId xmlns:p14="http://schemas.microsoft.com/office/powerpoint/2010/main" val="30967858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9154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3F73487-4795-EA41-AC3F-342617CDB222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6E42EC4-9482-894B-A7AE-4A4284969BEF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Lecture 14 Matched Filtering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5"/>
          <p:cNvSpPr>
            <a:spLocks noChangeArrowheads="1"/>
          </p:cNvSpPr>
          <p:nvPr userDrawn="1"/>
        </p:nvSpPr>
        <p:spPr bwMode="auto">
          <a:xfrm>
            <a:off x="458788" y="3200400"/>
            <a:ext cx="8226425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spcBef>
                <a:spcPct val="20000"/>
              </a:spcBef>
              <a:buClr>
                <a:srgbClr val="CC00CC"/>
              </a:buClr>
              <a:buSzPct val="90000"/>
            </a:pPr>
            <a:r>
              <a:rPr lang="en-US" b="1">
                <a:solidFill>
                  <a:srgbClr val="CC00CC"/>
                </a:solidFill>
              </a:rPr>
              <a:t>Slides by Prof. Brian L. Evans and Dr. Serene Banerjee</a:t>
            </a:r>
          </a:p>
          <a:p>
            <a:pPr algn="ctr">
              <a:spcBef>
                <a:spcPct val="20000"/>
              </a:spcBef>
              <a:buClr>
                <a:srgbClr val="CC00CC"/>
              </a:buClr>
              <a:buSzPct val="90000"/>
            </a:pPr>
            <a:r>
              <a:rPr lang="en-US" b="1">
                <a:solidFill>
                  <a:srgbClr val="CC00CC"/>
                </a:solidFill>
              </a:rPr>
              <a:t>Dept. of Electrical and Computer Engineering</a:t>
            </a:r>
          </a:p>
          <a:p>
            <a:pPr algn="ctr">
              <a:spcBef>
                <a:spcPct val="20000"/>
              </a:spcBef>
              <a:buClr>
                <a:srgbClr val="CC00CC"/>
              </a:buClr>
              <a:buSzPct val="90000"/>
            </a:pPr>
            <a:r>
              <a:rPr lang="en-US" b="1">
                <a:solidFill>
                  <a:srgbClr val="CC00CC"/>
                </a:solidFill>
              </a:rPr>
              <a:t>The University of Texas at Austin</a:t>
            </a:r>
          </a:p>
        </p:txBody>
      </p:sp>
      <p:sp>
        <p:nvSpPr>
          <p:cNvPr id="4" name="Text Box 16"/>
          <p:cNvSpPr txBox="1">
            <a:spLocks noChangeArrowheads="1"/>
          </p:cNvSpPr>
          <p:nvPr userDrawn="1"/>
        </p:nvSpPr>
        <p:spPr bwMode="auto">
          <a:xfrm>
            <a:off x="304800" y="685800"/>
            <a:ext cx="8534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i="1" dirty="0">
                <a:cs typeface="+mn-cs"/>
              </a:rPr>
              <a:t>ECE 445S Real-Time Digital Signal Processing Lab    Spring 2025</a:t>
            </a:r>
            <a:endParaRPr lang="en-US" dirty="0">
              <a:cs typeface="+mn-cs"/>
            </a:endParaRPr>
          </a:p>
        </p:txBody>
      </p:sp>
      <p:sp>
        <p:nvSpPr>
          <p:cNvPr id="5" name="Text Box 20"/>
          <p:cNvSpPr txBox="1">
            <a:spLocks noChangeArrowheads="1"/>
          </p:cNvSpPr>
          <p:nvPr userDrawn="1"/>
        </p:nvSpPr>
        <p:spPr bwMode="auto">
          <a:xfrm>
            <a:off x="0" y="5924550"/>
            <a:ext cx="914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sz="2000" i="1" dirty="0">
                <a:solidFill>
                  <a:srgbClr val="CC00CC"/>
                </a:solidFill>
              </a:rPr>
              <a:t> Lecture 14                    http://www.ece.utexas.edu/~bevans/courses/realtime</a:t>
            </a:r>
          </a:p>
        </p:txBody>
      </p:sp>
      <p:sp>
        <p:nvSpPr>
          <p:cNvPr id="16394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458788" y="1828800"/>
            <a:ext cx="8226425" cy="685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fld id="{A3D9765D-9C7A-1145-B085-873A4E71DE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519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14 - </a:t>
            </a:r>
            <a:fld id="{F8DB49A2-E7BF-C148-8399-368A2C05E8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212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304800"/>
            <a:ext cx="207645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7695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14 - </a:t>
            </a:r>
            <a:fld id="{ED75BA81-5044-4049-B7FF-B8F388B408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798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14 - </a:t>
            </a:r>
            <a:fld id="{BAD016A4-E201-6D43-9175-430026C1A0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628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14 - </a:t>
            </a:r>
            <a:fld id="{DEBE1391-CDBD-3346-A2F3-FBE01F3639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152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767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447800"/>
            <a:ext cx="40767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14 - </a:t>
            </a:r>
            <a:fld id="{0197210D-7DA3-D740-B54A-917CCF0C35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04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14 - </a:t>
            </a:r>
            <a:fld id="{C3883EC9-4A92-4D40-9FDE-A7782C9FDA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357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14 - </a:t>
            </a:r>
            <a:fld id="{F037C27B-D9CD-144D-8314-C3D2D01D02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989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14 - </a:t>
            </a:r>
            <a:fld id="{03517697-9007-2C41-BC51-60BE88E24F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690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14 - </a:t>
            </a:r>
            <a:fld id="{2BE13600-86EA-3748-92CA-6C63A08AD0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614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14 - </a:t>
            </a:r>
            <a:fld id="{7EA0E754-4FA6-0448-AC4B-D57C447A7C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629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04800"/>
            <a:ext cx="8305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5372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83058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373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74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75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r>
              <a:rPr lang="en-US"/>
              <a:t>14 - </a:t>
            </a:r>
            <a:fld id="{8A724CDF-7C4E-8548-93C3-D6F6CEEC39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6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53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53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53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53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2" grpId="0" build="p" autoUpdateAnimBg="0">
        <p:tmplLst>
          <p:tmpl lvl="1">
            <p:tnLst>
              <p:par>
                <p:cTn presetID="9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7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5372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7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5372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7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5372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7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5372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7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537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C00CC"/>
        </a:buClr>
        <a:buSzPct val="90000"/>
        <a:buChar char="•"/>
        <a:defRPr sz="2800" b="1">
          <a:solidFill>
            <a:srgbClr val="CC00CC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–"/>
        <a:defRPr sz="24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kumimoji="1"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–"/>
        <a:defRPr kumimoji="1"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kumimoji="1"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7" Type="http://schemas.openxmlformats.org/officeDocument/2006/relationships/image" Target="../media/image21.wmf"/><Relationship Id="rId2" Type="http://schemas.openxmlformats.org/officeDocument/2006/relationships/oleObject" Target="../embeddings/oleObject21.bin"/><Relationship Id="rId1" Type="http://schemas.openxmlformats.org/officeDocument/2006/relationships/slideLayout" Target="../slideLayouts/slideLayout4.xml"/><Relationship Id="rId6" Type="http://schemas.openxmlformats.org/officeDocument/2006/relationships/oleObject" Target="../embeddings/oleObject23.bin"/><Relationship Id="rId5" Type="http://schemas.openxmlformats.org/officeDocument/2006/relationships/image" Target="../media/image20.wmf"/><Relationship Id="rId4" Type="http://schemas.openxmlformats.org/officeDocument/2006/relationships/oleObject" Target="../embeddings/oleObject22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13" Type="http://schemas.openxmlformats.org/officeDocument/2006/relationships/oleObject" Target="../embeddings/oleObject29.bin"/><Relationship Id="rId3" Type="http://schemas.openxmlformats.org/officeDocument/2006/relationships/image" Target="../media/image22.wmf"/><Relationship Id="rId7" Type="http://schemas.openxmlformats.org/officeDocument/2006/relationships/oleObject" Target="../embeddings/oleObject26.bin"/><Relationship Id="rId12" Type="http://schemas.openxmlformats.org/officeDocument/2006/relationships/image" Target="../media/image27.wmf"/><Relationship Id="rId2" Type="http://schemas.openxmlformats.org/officeDocument/2006/relationships/oleObject" Target="../embeddings/oleObject24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11" Type="http://schemas.openxmlformats.org/officeDocument/2006/relationships/oleObject" Target="../embeddings/oleObject28.bin"/><Relationship Id="rId5" Type="http://schemas.openxmlformats.org/officeDocument/2006/relationships/image" Target="../media/image23.wmf"/><Relationship Id="rId10" Type="http://schemas.openxmlformats.org/officeDocument/2006/relationships/image" Target="../media/image26.wmf"/><Relationship Id="rId4" Type="http://schemas.openxmlformats.org/officeDocument/2006/relationships/oleObject" Target="../embeddings/oleObject25.bin"/><Relationship Id="rId9" Type="http://schemas.openxmlformats.org/officeDocument/2006/relationships/oleObject" Target="../embeddings/oleObject27.bin"/><Relationship Id="rId14" Type="http://schemas.openxmlformats.org/officeDocument/2006/relationships/image" Target="../media/image28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3.bin"/><Relationship Id="rId13" Type="http://schemas.openxmlformats.org/officeDocument/2006/relationships/image" Target="../media/image34.emf"/><Relationship Id="rId18" Type="http://schemas.openxmlformats.org/officeDocument/2006/relationships/oleObject" Target="../embeddings/oleObject38.bin"/><Relationship Id="rId3" Type="http://schemas.openxmlformats.org/officeDocument/2006/relationships/image" Target="../media/image29.wmf"/><Relationship Id="rId21" Type="http://schemas.openxmlformats.org/officeDocument/2006/relationships/image" Target="../media/image36.emf"/><Relationship Id="rId7" Type="http://schemas.openxmlformats.org/officeDocument/2006/relationships/image" Target="../media/image31.wmf"/><Relationship Id="rId12" Type="http://schemas.openxmlformats.org/officeDocument/2006/relationships/oleObject" Target="../embeddings/oleObject35.bin"/><Relationship Id="rId17" Type="http://schemas.openxmlformats.org/officeDocument/2006/relationships/image" Target="../media/image18.wmf"/><Relationship Id="rId2" Type="http://schemas.openxmlformats.org/officeDocument/2006/relationships/oleObject" Target="../embeddings/oleObject30.bin"/><Relationship Id="rId16" Type="http://schemas.openxmlformats.org/officeDocument/2006/relationships/oleObject" Target="../embeddings/oleObject37.bin"/><Relationship Id="rId20" Type="http://schemas.openxmlformats.org/officeDocument/2006/relationships/oleObject" Target="../embeddings/oleObject39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32.bin"/><Relationship Id="rId11" Type="http://schemas.openxmlformats.org/officeDocument/2006/relationships/image" Target="../media/image33.wmf"/><Relationship Id="rId5" Type="http://schemas.openxmlformats.org/officeDocument/2006/relationships/image" Target="../media/image30.wmf"/><Relationship Id="rId15" Type="http://schemas.openxmlformats.org/officeDocument/2006/relationships/image" Target="../media/image35.wmf"/><Relationship Id="rId10" Type="http://schemas.openxmlformats.org/officeDocument/2006/relationships/oleObject" Target="../embeddings/oleObject34.bin"/><Relationship Id="rId19" Type="http://schemas.openxmlformats.org/officeDocument/2006/relationships/image" Target="../media/image17.wmf"/><Relationship Id="rId4" Type="http://schemas.openxmlformats.org/officeDocument/2006/relationships/oleObject" Target="../embeddings/oleObject31.bin"/><Relationship Id="rId9" Type="http://schemas.openxmlformats.org/officeDocument/2006/relationships/image" Target="../media/image32.wmf"/><Relationship Id="rId14" Type="http://schemas.openxmlformats.org/officeDocument/2006/relationships/oleObject" Target="../embeddings/oleObject36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3.bin"/><Relationship Id="rId3" Type="http://schemas.openxmlformats.org/officeDocument/2006/relationships/image" Target="../media/image37.wmf"/><Relationship Id="rId7" Type="http://schemas.openxmlformats.org/officeDocument/2006/relationships/image" Target="../media/image39.wmf"/><Relationship Id="rId2" Type="http://schemas.openxmlformats.org/officeDocument/2006/relationships/oleObject" Target="../embeddings/oleObject40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42.bin"/><Relationship Id="rId5" Type="http://schemas.openxmlformats.org/officeDocument/2006/relationships/image" Target="../media/image38.wmf"/><Relationship Id="rId4" Type="http://schemas.openxmlformats.org/officeDocument/2006/relationships/oleObject" Target="../embeddings/oleObject41.bin"/><Relationship Id="rId9" Type="http://schemas.openxmlformats.org/officeDocument/2006/relationships/image" Target="../media/image40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oleObject" Target="../embeddings/oleObject44.bin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oleObject" Target="../embeddings/oleObject45.bin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oleObject" Target="../embeddings/oleObject46.bin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7" Type="http://schemas.openxmlformats.org/officeDocument/2006/relationships/image" Target="../media/image47.emf"/><Relationship Id="rId2" Type="http://schemas.openxmlformats.org/officeDocument/2006/relationships/oleObject" Target="../embeddings/oleObject47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49.bin"/><Relationship Id="rId5" Type="http://schemas.openxmlformats.org/officeDocument/2006/relationships/image" Target="../media/image46.wmf"/><Relationship Id="rId4" Type="http://schemas.openxmlformats.org/officeDocument/2006/relationships/oleObject" Target="../embeddings/oleObject48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3.bin"/><Relationship Id="rId3" Type="http://schemas.openxmlformats.org/officeDocument/2006/relationships/image" Target="../media/image48.wmf"/><Relationship Id="rId7" Type="http://schemas.openxmlformats.org/officeDocument/2006/relationships/image" Target="../media/image50.wmf"/><Relationship Id="rId2" Type="http://schemas.openxmlformats.org/officeDocument/2006/relationships/oleObject" Target="../embeddings/oleObject50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52.bin"/><Relationship Id="rId11" Type="http://schemas.openxmlformats.org/officeDocument/2006/relationships/image" Target="../media/image52.wmf"/><Relationship Id="rId5" Type="http://schemas.openxmlformats.org/officeDocument/2006/relationships/image" Target="../media/image49.wmf"/><Relationship Id="rId10" Type="http://schemas.openxmlformats.org/officeDocument/2006/relationships/oleObject" Target="../embeddings/oleObject54.bin"/><Relationship Id="rId4" Type="http://schemas.openxmlformats.org/officeDocument/2006/relationships/oleObject" Target="../embeddings/oleObject51.bin"/><Relationship Id="rId9" Type="http://schemas.openxmlformats.org/officeDocument/2006/relationships/image" Target="../media/image51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wmf"/><Relationship Id="rId4" Type="http://schemas.openxmlformats.org/officeDocument/2006/relationships/oleObject" Target="../embeddings/oleObject2.bin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8.bin"/><Relationship Id="rId3" Type="http://schemas.openxmlformats.org/officeDocument/2006/relationships/image" Target="../media/image53.wmf"/><Relationship Id="rId7" Type="http://schemas.openxmlformats.org/officeDocument/2006/relationships/image" Target="../media/image55.wmf"/><Relationship Id="rId2" Type="http://schemas.openxmlformats.org/officeDocument/2006/relationships/oleObject" Target="../embeddings/oleObject55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57.bin"/><Relationship Id="rId11" Type="http://schemas.openxmlformats.org/officeDocument/2006/relationships/image" Target="../media/image57.wmf"/><Relationship Id="rId5" Type="http://schemas.openxmlformats.org/officeDocument/2006/relationships/image" Target="../media/image54.wmf"/><Relationship Id="rId10" Type="http://schemas.openxmlformats.org/officeDocument/2006/relationships/oleObject" Target="../embeddings/oleObject59.bin"/><Relationship Id="rId4" Type="http://schemas.openxmlformats.org/officeDocument/2006/relationships/oleObject" Target="../embeddings/oleObject56.bin"/><Relationship Id="rId9" Type="http://schemas.openxmlformats.org/officeDocument/2006/relationships/image" Target="../media/image56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3.bin"/><Relationship Id="rId3" Type="http://schemas.openxmlformats.org/officeDocument/2006/relationships/image" Target="../media/image58.wmf"/><Relationship Id="rId7" Type="http://schemas.openxmlformats.org/officeDocument/2006/relationships/image" Target="../media/image60.wmf"/><Relationship Id="rId2" Type="http://schemas.openxmlformats.org/officeDocument/2006/relationships/oleObject" Target="../embeddings/oleObject60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62.bin"/><Relationship Id="rId11" Type="http://schemas.openxmlformats.org/officeDocument/2006/relationships/image" Target="../media/image62.wmf"/><Relationship Id="rId5" Type="http://schemas.openxmlformats.org/officeDocument/2006/relationships/image" Target="../media/image59.wmf"/><Relationship Id="rId10" Type="http://schemas.openxmlformats.org/officeDocument/2006/relationships/oleObject" Target="../embeddings/oleObject64.bin"/><Relationship Id="rId4" Type="http://schemas.openxmlformats.org/officeDocument/2006/relationships/oleObject" Target="../embeddings/oleObject61.bin"/><Relationship Id="rId9" Type="http://schemas.openxmlformats.org/officeDocument/2006/relationships/image" Target="../media/image61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63.wmf"/><Relationship Id="rId7" Type="http://schemas.openxmlformats.org/officeDocument/2006/relationships/image" Target="../media/image65.wmf"/><Relationship Id="rId2" Type="http://schemas.openxmlformats.org/officeDocument/2006/relationships/oleObject" Target="../embeddings/oleObject65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67.bin"/><Relationship Id="rId5" Type="http://schemas.openxmlformats.org/officeDocument/2006/relationships/image" Target="../media/image64.wmf"/><Relationship Id="rId4" Type="http://schemas.openxmlformats.org/officeDocument/2006/relationships/oleObject" Target="../embeddings/oleObject66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1.bin"/><Relationship Id="rId3" Type="http://schemas.openxmlformats.org/officeDocument/2006/relationships/image" Target="../media/image67.wmf"/><Relationship Id="rId7" Type="http://schemas.openxmlformats.org/officeDocument/2006/relationships/image" Target="../media/image69.wmf"/><Relationship Id="rId2" Type="http://schemas.openxmlformats.org/officeDocument/2006/relationships/oleObject" Target="../embeddings/oleObject68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70.bin"/><Relationship Id="rId5" Type="http://schemas.openxmlformats.org/officeDocument/2006/relationships/image" Target="../media/image68.wmf"/><Relationship Id="rId4" Type="http://schemas.openxmlformats.org/officeDocument/2006/relationships/oleObject" Target="../embeddings/oleObject69.bin"/><Relationship Id="rId9" Type="http://schemas.openxmlformats.org/officeDocument/2006/relationships/image" Target="../media/image70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wmf"/><Relationship Id="rId7" Type="http://schemas.openxmlformats.org/officeDocument/2006/relationships/image" Target="../media/image73.wmf"/><Relationship Id="rId2" Type="http://schemas.openxmlformats.org/officeDocument/2006/relationships/oleObject" Target="../embeddings/oleObject72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74.bin"/><Relationship Id="rId5" Type="http://schemas.openxmlformats.org/officeDocument/2006/relationships/image" Target="../media/image72.wmf"/><Relationship Id="rId4" Type="http://schemas.openxmlformats.org/officeDocument/2006/relationships/oleObject" Target="../embeddings/oleObject73.bin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wmf"/><Relationship Id="rId13" Type="http://schemas.openxmlformats.org/officeDocument/2006/relationships/oleObject" Target="../embeddings/oleObject80.bin"/><Relationship Id="rId3" Type="http://schemas.openxmlformats.org/officeDocument/2006/relationships/oleObject" Target="../embeddings/oleObject75.bin"/><Relationship Id="rId7" Type="http://schemas.openxmlformats.org/officeDocument/2006/relationships/oleObject" Target="../embeddings/oleObject77.bin"/><Relationship Id="rId12" Type="http://schemas.openxmlformats.org/officeDocument/2006/relationships/image" Target="../media/image78.wmf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80.w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5.wmf"/><Relationship Id="rId11" Type="http://schemas.openxmlformats.org/officeDocument/2006/relationships/oleObject" Target="../embeddings/oleObject79.bin"/><Relationship Id="rId5" Type="http://schemas.openxmlformats.org/officeDocument/2006/relationships/oleObject" Target="../embeddings/oleObject76.bin"/><Relationship Id="rId15" Type="http://schemas.openxmlformats.org/officeDocument/2006/relationships/oleObject" Target="../embeddings/oleObject81.bin"/><Relationship Id="rId10" Type="http://schemas.openxmlformats.org/officeDocument/2006/relationships/image" Target="../media/image77.wmf"/><Relationship Id="rId4" Type="http://schemas.openxmlformats.org/officeDocument/2006/relationships/image" Target="../media/image74.wmf"/><Relationship Id="rId9" Type="http://schemas.openxmlformats.org/officeDocument/2006/relationships/oleObject" Target="../embeddings/oleObject78.bin"/><Relationship Id="rId14" Type="http://schemas.openxmlformats.org/officeDocument/2006/relationships/image" Target="../media/image79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wmf"/><Relationship Id="rId2" Type="http://schemas.openxmlformats.org/officeDocument/2006/relationships/oleObject" Target="../embeddings/oleObject82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2.wmf"/><Relationship Id="rId4" Type="http://schemas.openxmlformats.org/officeDocument/2006/relationships/oleObject" Target="../embeddings/oleObject83.bin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image" Target="../media/image1.wmf"/><Relationship Id="rId7" Type="http://schemas.openxmlformats.org/officeDocument/2006/relationships/image" Target="../media/image5.w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4.wmf"/><Relationship Id="rId4" Type="http://schemas.openxmlformats.org/officeDocument/2006/relationships/oleObject" Target="../embeddings/oleObject4.bin"/><Relationship Id="rId9" Type="http://schemas.openxmlformats.org/officeDocument/2006/relationships/image" Target="../media/image6.w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emf"/><Relationship Id="rId7" Type="http://schemas.openxmlformats.org/officeDocument/2006/relationships/image" Target="../media/image86.emf"/><Relationship Id="rId2" Type="http://schemas.openxmlformats.org/officeDocument/2006/relationships/oleObject" Target="../embeddings/oleObject84.bin"/><Relationship Id="rId1" Type="http://schemas.openxmlformats.org/officeDocument/2006/relationships/slideLayout" Target="../slideLayouts/slideLayout6.xml"/><Relationship Id="rId6" Type="http://schemas.openxmlformats.org/officeDocument/2006/relationships/oleObject" Target="../embeddings/oleObject86.bin"/><Relationship Id="rId5" Type="http://schemas.openxmlformats.org/officeDocument/2006/relationships/image" Target="../media/image85.emf"/><Relationship Id="rId4" Type="http://schemas.openxmlformats.org/officeDocument/2006/relationships/oleObject" Target="../embeddings/oleObject85.bin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0.bin"/><Relationship Id="rId3" Type="http://schemas.openxmlformats.org/officeDocument/2006/relationships/image" Target="../media/image87.emf"/><Relationship Id="rId7" Type="http://schemas.openxmlformats.org/officeDocument/2006/relationships/image" Target="../media/image89.emf"/><Relationship Id="rId2" Type="http://schemas.openxmlformats.org/officeDocument/2006/relationships/oleObject" Target="../embeddings/oleObject87.bin"/><Relationship Id="rId1" Type="http://schemas.openxmlformats.org/officeDocument/2006/relationships/slideLayout" Target="../slideLayouts/slideLayout6.xml"/><Relationship Id="rId6" Type="http://schemas.openxmlformats.org/officeDocument/2006/relationships/oleObject" Target="../embeddings/oleObject89.bin"/><Relationship Id="rId5" Type="http://schemas.openxmlformats.org/officeDocument/2006/relationships/image" Target="../media/image88.emf"/><Relationship Id="rId4" Type="http://schemas.openxmlformats.org/officeDocument/2006/relationships/oleObject" Target="../embeddings/oleObject88.bin"/><Relationship Id="rId9" Type="http://schemas.openxmlformats.org/officeDocument/2006/relationships/image" Target="../media/image90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emf"/><Relationship Id="rId2" Type="http://schemas.openxmlformats.org/officeDocument/2006/relationships/oleObject" Target="../embeddings/oleObject91.bin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2.emf"/><Relationship Id="rId4" Type="http://schemas.openxmlformats.org/officeDocument/2006/relationships/oleObject" Target="../embeddings/oleObject92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13" Type="http://schemas.openxmlformats.org/officeDocument/2006/relationships/image" Target="../media/image10.png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12" Type="http://schemas.openxmlformats.org/officeDocument/2006/relationships/image" Target="../media/image9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wmf"/><Relationship Id="rId11" Type="http://schemas.openxmlformats.org/officeDocument/2006/relationships/oleObject" Target="../embeddings/oleObject11.bin"/><Relationship Id="rId5" Type="http://schemas.openxmlformats.org/officeDocument/2006/relationships/oleObject" Target="../embeddings/oleObject8.bin"/><Relationship Id="rId10" Type="http://schemas.openxmlformats.org/officeDocument/2006/relationships/image" Target="../media/image8.wmf"/><Relationship Id="rId4" Type="http://schemas.openxmlformats.org/officeDocument/2006/relationships/image" Target="../media/image7.emf"/><Relationship Id="rId9" Type="http://schemas.openxmlformats.org/officeDocument/2006/relationships/oleObject" Target="../embeddings/oleObject10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7" Type="http://schemas.openxmlformats.org/officeDocument/2006/relationships/image" Target="../media/image2.wmf"/><Relationship Id="rId2" Type="http://schemas.openxmlformats.org/officeDocument/2006/relationships/oleObject" Target="../embeddings/oleObject12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4.bin"/><Relationship Id="rId5" Type="http://schemas.openxmlformats.org/officeDocument/2006/relationships/image" Target="../media/image12.wmf"/><Relationship Id="rId4" Type="http://schemas.openxmlformats.org/officeDocument/2006/relationships/oleObject" Target="../embeddings/oleObject13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7" Type="http://schemas.openxmlformats.org/officeDocument/2006/relationships/image" Target="../media/image2.wmf"/><Relationship Id="rId2" Type="http://schemas.openxmlformats.org/officeDocument/2006/relationships/oleObject" Target="../embeddings/oleObject15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7.bin"/><Relationship Id="rId5" Type="http://schemas.openxmlformats.org/officeDocument/2006/relationships/image" Target="../media/image12.wmf"/><Relationship Id="rId4" Type="http://schemas.openxmlformats.org/officeDocument/2006/relationships/oleObject" Target="../embeddings/oleObject16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oleObject" Target="../embeddings/oleObject18.bin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7" Type="http://schemas.openxmlformats.org/officeDocument/2006/relationships/image" Target="../media/image20.png"/><Relationship Id="rId2" Type="http://schemas.openxmlformats.org/officeDocument/2006/relationships/oleObject" Target="../embeddings/oleObject19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wmf"/><Relationship Id="rId4" Type="http://schemas.openxmlformats.org/officeDocument/2006/relationships/oleObject" Target="../embeddings/oleObject20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028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latin typeface="Times New Roman" charset="0"/>
              </a:rPr>
              <a:t>Matched Filtering and Digital</a:t>
            </a:r>
            <a:br>
              <a:rPr lang="en-US">
                <a:latin typeface="Times New Roman" charset="0"/>
              </a:rPr>
            </a:br>
            <a:r>
              <a:rPr lang="en-US">
                <a:latin typeface="Times New Roman" charset="0"/>
              </a:rPr>
              <a:t>Pulse Amplitude Modulation (PAM)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 New Roman" charset="0"/>
              </a:rPr>
              <a:t>Power Spectra</a:t>
            </a:r>
          </a:p>
        </p:txBody>
      </p:sp>
      <p:sp>
        <p:nvSpPr>
          <p:cNvPr id="24579" name="Rectangle 1027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447800"/>
            <a:ext cx="4800600" cy="2133600"/>
          </a:xfrm>
        </p:spPr>
        <p:txBody>
          <a:bodyPr/>
          <a:lstStyle/>
          <a:p>
            <a:r>
              <a:rPr lang="en-US" dirty="0">
                <a:latin typeface="Times New Roman" charset="0"/>
              </a:rPr>
              <a:t>Deterministic signal </a:t>
            </a:r>
            <a:r>
              <a:rPr lang="en-US" b="0" i="1" dirty="0">
                <a:solidFill>
                  <a:schemeClr val="tx1"/>
                </a:solidFill>
                <a:latin typeface="Times New Roman" charset="0"/>
              </a:rPr>
              <a:t>x</a:t>
            </a:r>
            <a:r>
              <a:rPr lang="en-US" b="0" dirty="0">
                <a:solidFill>
                  <a:schemeClr val="tx1"/>
                </a:solidFill>
                <a:latin typeface="Times New Roman" charset="0"/>
              </a:rPr>
              <a:t>(</a:t>
            </a:r>
            <a:r>
              <a:rPr lang="en-US" b="0" i="1" dirty="0">
                <a:solidFill>
                  <a:schemeClr val="tx1"/>
                </a:solidFill>
                <a:latin typeface="Times New Roman" charset="0"/>
              </a:rPr>
              <a:t>t</a:t>
            </a:r>
            <a:r>
              <a:rPr lang="en-US" b="0" dirty="0">
                <a:solidFill>
                  <a:schemeClr val="tx1"/>
                </a:solidFill>
                <a:latin typeface="Times New Roman" charset="0"/>
              </a:rPr>
              <a:t>)</a:t>
            </a:r>
            <a:br>
              <a:rPr lang="en-US" b="0" dirty="0">
                <a:solidFill>
                  <a:schemeClr val="tx1"/>
                </a:solidFill>
                <a:latin typeface="Times New Roman" charset="0"/>
              </a:rPr>
            </a:br>
            <a:r>
              <a:rPr lang="en-US" dirty="0">
                <a:latin typeface="Times New Roman" charset="0"/>
              </a:rPr>
              <a:t>w/</a:t>
            </a:r>
            <a:r>
              <a:rPr lang="en-US" b="0" dirty="0">
                <a:solidFill>
                  <a:schemeClr val="tx1"/>
                </a:solidFill>
                <a:latin typeface="Times New Roman" charset="0"/>
              </a:rPr>
              <a:t> </a:t>
            </a:r>
            <a:r>
              <a:rPr lang="en-US" dirty="0">
                <a:latin typeface="Times New Roman" charset="0"/>
              </a:rPr>
              <a:t>Fourier transform</a:t>
            </a:r>
            <a:r>
              <a:rPr lang="en-US" b="0" dirty="0">
                <a:solidFill>
                  <a:schemeClr val="tx1"/>
                </a:solidFill>
                <a:latin typeface="Times New Roman" charset="0"/>
              </a:rPr>
              <a:t> </a:t>
            </a:r>
            <a:r>
              <a:rPr lang="en-US" b="0" i="1" dirty="0">
                <a:solidFill>
                  <a:schemeClr val="tx1"/>
                </a:solidFill>
                <a:latin typeface="Times New Roman" charset="0"/>
              </a:rPr>
              <a:t>X</a:t>
            </a:r>
            <a:r>
              <a:rPr lang="en-US" b="0" dirty="0">
                <a:solidFill>
                  <a:schemeClr val="tx1"/>
                </a:solidFill>
                <a:latin typeface="Times New Roman" charset="0"/>
              </a:rPr>
              <a:t>(</a:t>
            </a:r>
            <a:r>
              <a:rPr lang="en-US" b="0" i="1" dirty="0">
                <a:solidFill>
                  <a:schemeClr val="tx1"/>
                </a:solidFill>
                <a:latin typeface="Times New Roman" charset="0"/>
              </a:rPr>
              <a:t>f</a:t>
            </a:r>
            <a:r>
              <a:rPr lang="en-US" b="0" dirty="0">
                <a:solidFill>
                  <a:schemeClr val="tx1"/>
                </a:solidFill>
                <a:latin typeface="Times New Roman" charset="0"/>
              </a:rPr>
              <a:t>)</a:t>
            </a:r>
            <a:endParaRPr lang="en-US" dirty="0">
              <a:latin typeface="Times New Roman" charset="0"/>
            </a:endParaRPr>
          </a:p>
          <a:p>
            <a:pPr lvl="1">
              <a:buFontTx/>
              <a:buNone/>
            </a:pPr>
            <a:r>
              <a:rPr lang="en-US" dirty="0">
                <a:latin typeface="Times New Roman" charset="0"/>
              </a:rPr>
              <a:t>Power spectrum is square of absolute value of magnitude response (phase is ignored)</a:t>
            </a:r>
          </a:p>
        </p:txBody>
      </p:sp>
      <p:graphicFrame>
        <p:nvGraphicFramePr>
          <p:cNvPr id="24581" name="Object 1024"/>
          <p:cNvGraphicFramePr>
            <a:graphicFrameLocks noChangeAspect="1"/>
          </p:cNvGraphicFramePr>
          <p:nvPr/>
        </p:nvGraphicFramePr>
        <p:xfrm>
          <a:off x="1066800" y="3524250"/>
          <a:ext cx="358140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943100" imgH="279400" progId="Equation.3">
                  <p:embed/>
                </p:oleObj>
              </mc:Choice>
              <mc:Fallback>
                <p:oleObj name="Equation" r:id="rId2" imgW="1943100" imgH="279400" progId="Equation.3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3524250"/>
                        <a:ext cx="3581400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2" name="Object 1025"/>
          <p:cNvGraphicFramePr>
            <a:graphicFrameLocks noChangeAspect="1"/>
          </p:cNvGraphicFramePr>
          <p:nvPr/>
        </p:nvGraphicFramePr>
        <p:xfrm>
          <a:off x="1066800" y="5638800"/>
          <a:ext cx="4038600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057400" imgH="228600" progId="Equation.3">
                  <p:embed/>
                </p:oleObj>
              </mc:Choice>
              <mc:Fallback>
                <p:oleObj name="Equation" r:id="rId4" imgW="2057400" imgH="228600" progId="Equation.3">
                  <p:embed/>
                  <p:pic>
                    <p:nvPicPr>
                      <p:cNvPr id="0" name="Object 10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5638800"/>
                        <a:ext cx="4038600" cy="447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3" name="Object 1026"/>
          <p:cNvGraphicFramePr>
            <a:graphicFrameLocks noChangeAspect="1"/>
          </p:cNvGraphicFramePr>
          <p:nvPr/>
        </p:nvGraphicFramePr>
        <p:xfrm>
          <a:off x="5715000" y="1927225"/>
          <a:ext cx="2743200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346200" imgH="241300" progId="Equation.3">
                  <p:embed/>
                </p:oleObj>
              </mc:Choice>
              <mc:Fallback>
                <p:oleObj name="Equation" r:id="rId6" imgW="1346200" imgH="241300" progId="Equation.3">
                  <p:embed/>
                  <p:pic>
                    <p:nvPicPr>
                      <p:cNvPr id="0" name="Object 10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1927225"/>
                        <a:ext cx="2743200" cy="488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584" name="Group 1032"/>
          <p:cNvGrpSpPr>
            <a:grpSpLocks/>
          </p:cNvGrpSpPr>
          <p:nvPr/>
        </p:nvGrpSpPr>
        <p:grpSpPr bwMode="auto">
          <a:xfrm>
            <a:off x="6172200" y="3860800"/>
            <a:ext cx="2286000" cy="1282700"/>
            <a:chOff x="3984" y="2128"/>
            <a:chExt cx="1440" cy="808"/>
          </a:xfrm>
        </p:grpSpPr>
        <p:sp>
          <p:nvSpPr>
            <p:cNvPr id="24601" name="Line 1033"/>
            <p:cNvSpPr>
              <a:spLocks noChangeShapeType="1"/>
            </p:cNvSpPr>
            <p:nvPr/>
          </p:nvSpPr>
          <p:spPr bwMode="auto">
            <a:xfrm>
              <a:off x="4416" y="2340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602" name="Line 1034"/>
            <p:cNvSpPr>
              <a:spLocks noChangeShapeType="1"/>
            </p:cNvSpPr>
            <p:nvPr/>
          </p:nvSpPr>
          <p:spPr bwMode="auto">
            <a:xfrm>
              <a:off x="3984" y="2724"/>
              <a:ext cx="14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603" name="Line 1035"/>
            <p:cNvSpPr>
              <a:spLocks noChangeShapeType="1"/>
            </p:cNvSpPr>
            <p:nvPr/>
          </p:nvSpPr>
          <p:spPr bwMode="auto">
            <a:xfrm>
              <a:off x="4416" y="2436"/>
              <a:ext cx="57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604" name="Line 1036"/>
            <p:cNvSpPr>
              <a:spLocks noChangeShapeType="1"/>
            </p:cNvSpPr>
            <p:nvPr/>
          </p:nvSpPr>
          <p:spPr bwMode="auto">
            <a:xfrm>
              <a:off x="4416" y="2436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605" name="Line 1037"/>
            <p:cNvSpPr>
              <a:spLocks noChangeShapeType="1"/>
            </p:cNvSpPr>
            <p:nvPr/>
          </p:nvSpPr>
          <p:spPr bwMode="auto">
            <a:xfrm>
              <a:off x="4032" y="2724"/>
              <a:ext cx="3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606" name="Line 1038"/>
            <p:cNvSpPr>
              <a:spLocks noChangeShapeType="1"/>
            </p:cNvSpPr>
            <p:nvPr/>
          </p:nvSpPr>
          <p:spPr bwMode="auto">
            <a:xfrm>
              <a:off x="4992" y="2724"/>
              <a:ext cx="3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607" name="Line 1039"/>
            <p:cNvSpPr>
              <a:spLocks noChangeShapeType="1"/>
            </p:cNvSpPr>
            <p:nvPr/>
          </p:nvSpPr>
          <p:spPr bwMode="auto">
            <a:xfrm>
              <a:off x="4992" y="2436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608" name="Text Box 1040"/>
            <p:cNvSpPr txBox="1">
              <a:spLocks noChangeArrowheads="1"/>
            </p:cNvSpPr>
            <p:nvPr/>
          </p:nvSpPr>
          <p:spPr bwMode="auto">
            <a:xfrm>
              <a:off x="5232" y="2724"/>
              <a:ext cx="19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600" i="1"/>
                <a:t>t</a:t>
              </a:r>
            </a:p>
          </p:txBody>
        </p:sp>
        <p:sp>
          <p:nvSpPr>
            <p:cNvPr id="24609" name="Text Box 1041"/>
            <p:cNvSpPr txBox="1">
              <a:spLocks noChangeArrowheads="1"/>
            </p:cNvSpPr>
            <p:nvPr/>
          </p:nvSpPr>
          <p:spPr bwMode="auto">
            <a:xfrm>
              <a:off x="4944" y="2292"/>
              <a:ext cx="28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600"/>
                <a:t>1</a:t>
              </a:r>
            </a:p>
          </p:txBody>
        </p:sp>
        <p:sp>
          <p:nvSpPr>
            <p:cNvPr id="24610" name="Text Box 1042"/>
            <p:cNvSpPr txBox="1">
              <a:spLocks noChangeArrowheads="1"/>
            </p:cNvSpPr>
            <p:nvPr/>
          </p:nvSpPr>
          <p:spPr bwMode="auto">
            <a:xfrm>
              <a:off x="4080" y="2128"/>
              <a:ext cx="67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600" i="1"/>
                <a:t>x</a:t>
              </a:r>
              <a:r>
                <a:rPr lang="en-US" sz="1600"/>
                <a:t>(</a:t>
              </a:r>
              <a:r>
                <a:rPr lang="en-US" sz="1600" i="1"/>
                <a:t>t</a:t>
              </a:r>
              <a:r>
                <a:rPr lang="en-US" sz="1600"/>
                <a:t>)</a:t>
              </a:r>
            </a:p>
          </p:txBody>
        </p:sp>
        <p:sp>
          <p:nvSpPr>
            <p:cNvPr id="24611" name="Text Box 1043"/>
            <p:cNvSpPr txBox="1">
              <a:spLocks noChangeArrowheads="1"/>
            </p:cNvSpPr>
            <p:nvPr/>
          </p:nvSpPr>
          <p:spPr bwMode="auto">
            <a:xfrm>
              <a:off x="4176" y="2724"/>
              <a:ext cx="480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600"/>
                <a:t>0</a:t>
              </a:r>
              <a:endParaRPr lang="en-US" sz="1600" i="1" baseline="-25000"/>
            </a:p>
          </p:txBody>
        </p:sp>
        <p:sp>
          <p:nvSpPr>
            <p:cNvPr id="24612" name="Text Box 1044"/>
            <p:cNvSpPr txBox="1">
              <a:spLocks noChangeArrowheads="1"/>
            </p:cNvSpPr>
            <p:nvPr/>
          </p:nvSpPr>
          <p:spPr bwMode="auto">
            <a:xfrm>
              <a:off x="4800" y="2724"/>
              <a:ext cx="38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600" i="1"/>
                <a:t>T</a:t>
              </a:r>
              <a:r>
                <a:rPr lang="en-US" sz="1600" i="1" baseline="-25000"/>
                <a:t>s</a:t>
              </a:r>
            </a:p>
          </p:txBody>
        </p:sp>
      </p:grpSp>
      <p:grpSp>
        <p:nvGrpSpPr>
          <p:cNvPr id="24585" name="Group 1045"/>
          <p:cNvGrpSpPr>
            <a:grpSpLocks/>
          </p:cNvGrpSpPr>
          <p:nvPr/>
        </p:nvGrpSpPr>
        <p:grpSpPr bwMode="auto">
          <a:xfrm>
            <a:off x="5334000" y="5060950"/>
            <a:ext cx="3200400" cy="1282700"/>
            <a:chOff x="3456" y="3032"/>
            <a:chExt cx="2016" cy="808"/>
          </a:xfrm>
        </p:grpSpPr>
        <p:sp>
          <p:nvSpPr>
            <p:cNvPr id="24589" name="Line 1046"/>
            <p:cNvSpPr>
              <a:spLocks noChangeShapeType="1"/>
            </p:cNvSpPr>
            <p:nvPr/>
          </p:nvSpPr>
          <p:spPr bwMode="auto">
            <a:xfrm>
              <a:off x="4416" y="3244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590" name="Line 1047"/>
            <p:cNvSpPr>
              <a:spLocks noChangeShapeType="1"/>
            </p:cNvSpPr>
            <p:nvPr/>
          </p:nvSpPr>
          <p:spPr bwMode="auto">
            <a:xfrm>
              <a:off x="3456" y="3628"/>
              <a:ext cx="19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591" name="Line 1048"/>
            <p:cNvSpPr>
              <a:spLocks noChangeShapeType="1"/>
            </p:cNvSpPr>
            <p:nvPr/>
          </p:nvSpPr>
          <p:spPr bwMode="auto">
            <a:xfrm flipH="1">
              <a:off x="3840" y="3332"/>
              <a:ext cx="576" cy="29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592" name="Line 1049"/>
            <p:cNvSpPr>
              <a:spLocks noChangeShapeType="1"/>
            </p:cNvSpPr>
            <p:nvPr/>
          </p:nvSpPr>
          <p:spPr bwMode="auto">
            <a:xfrm>
              <a:off x="3456" y="3628"/>
              <a:ext cx="3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593" name="Line 1050"/>
            <p:cNvSpPr>
              <a:spLocks noChangeShapeType="1"/>
            </p:cNvSpPr>
            <p:nvPr/>
          </p:nvSpPr>
          <p:spPr bwMode="auto">
            <a:xfrm>
              <a:off x="4992" y="3628"/>
              <a:ext cx="3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594" name="Text Box 1051"/>
            <p:cNvSpPr txBox="1">
              <a:spLocks noChangeArrowheads="1"/>
            </p:cNvSpPr>
            <p:nvPr/>
          </p:nvSpPr>
          <p:spPr bwMode="auto">
            <a:xfrm>
              <a:off x="5280" y="3628"/>
              <a:ext cx="19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600" i="1">
                  <a:latin typeface="Symbol" charset="0"/>
                </a:rPr>
                <a:t>t</a:t>
              </a:r>
            </a:p>
          </p:txBody>
        </p:sp>
        <p:sp>
          <p:nvSpPr>
            <p:cNvPr id="24595" name="Text Box 1052"/>
            <p:cNvSpPr txBox="1">
              <a:spLocks noChangeArrowheads="1"/>
            </p:cNvSpPr>
            <p:nvPr/>
          </p:nvSpPr>
          <p:spPr bwMode="auto">
            <a:xfrm>
              <a:off x="4080" y="3032"/>
              <a:ext cx="67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600" i="1"/>
                <a:t>R</a:t>
              </a:r>
              <a:r>
                <a:rPr lang="en-US" sz="1600" i="1" baseline="-25000"/>
                <a:t>x</a:t>
              </a:r>
              <a:r>
                <a:rPr lang="en-US" sz="1600"/>
                <a:t>(</a:t>
              </a:r>
              <a:r>
                <a:rPr lang="en-US" sz="1600" i="1">
                  <a:latin typeface="Symbol" charset="0"/>
                </a:rPr>
                <a:t>t</a:t>
              </a:r>
              <a:r>
                <a:rPr lang="en-US" sz="1600"/>
                <a:t>)</a:t>
              </a:r>
            </a:p>
          </p:txBody>
        </p:sp>
        <p:sp>
          <p:nvSpPr>
            <p:cNvPr id="24596" name="Text Box 1053"/>
            <p:cNvSpPr txBox="1">
              <a:spLocks noChangeArrowheads="1"/>
            </p:cNvSpPr>
            <p:nvPr/>
          </p:nvSpPr>
          <p:spPr bwMode="auto">
            <a:xfrm>
              <a:off x="3600" y="3628"/>
              <a:ext cx="480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600"/>
                <a:t>-</a:t>
              </a:r>
              <a:r>
                <a:rPr lang="en-US" sz="1600" i="1"/>
                <a:t>T</a:t>
              </a:r>
              <a:r>
                <a:rPr lang="en-US" sz="1600" i="1" baseline="-25000"/>
                <a:t>s</a:t>
              </a:r>
            </a:p>
          </p:txBody>
        </p:sp>
        <p:sp>
          <p:nvSpPr>
            <p:cNvPr id="24597" name="Text Box 1054"/>
            <p:cNvSpPr txBox="1">
              <a:spLocks noChangeArrowheads="1"/>
            </p:cNvSpPr>
            <p:nvPr/>
          </p:nvSpPr>
          <p:spPr bwMode="auto">
            <a:xfrm>
              <a:off x="4848" y="3628"/>
              <a:ext cx="38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600" i="1"/>
                <a:t>T</a:t>
              </a:r>
              <a:r>
                <a:rPr lang="en-US" sz="1600" i="1" baseline="-25000"/>
                <a:t>s</a:t>
              </a:r>
            </a:p>
          </p:txBody>
        </p:sp>
        <p:sp>
          <p:nvSpPr>
            <p:cNvPr id="24598" name="Line 1055"/>
            <p:cNvSpPr>
              <a:spLocks noChangeShapeType="1"/>
            </p:cNvSpPr>
            <p:nvPr/>
          </p:nvSpPr>
          <p:spPr bwMode="auto">
            <a:xfrm>
              <a:off x="4368" y="3332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599" name="Line 1056"/>
            <p:cNvSpPr>
              <a:spLocks noChangeShapeType="1"/>
            </p:cNvSpPr>
            <p:nvPr/>
          </p:nvSpPr>
          <p:spPr bwMode="auto">
            <a:xfrm>
              <a:off x="4416" y="3332"/>
              <a:ext cx="576" cy="29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600" name="Text Box 1057"/>
            <p:cNvSpPr txBox="1">
              <a:spLocks noChangeArrowheads="1"/>
            </p:cNvSpPr>
            <p:nvPr/>
          </p:nvSpPr>
          <p:spPr bwMode="auto">
            <a:xfrm>
              <a:off x="4416" y="3176"/>
              <a:ext cx="38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600" i="1"/>
                <a:t>T</a:t>
              </a:r>
              <a:r>
                <a:rPr lang="en-US" sz="1600" i="1" baseline="-25000"/>
                <a:t>s</a:t>
              </a:r>
            </a:p>
          </p:txBody>
        </p:sp>
      </p:grpSp>
      <p:sp>
        <p:nvSpPr>
          <p:cNvPr id="35" name="Rectangle 1027"/>
          <p:cNvSpPr txBox="1">
            <a:spLocks noChangeArrowheads="1"/>
          </p:cNvSpPr>
          <p:nvPr/>
        </p:nvSpPr>
        <p:spPr bwMode="auto">
          <a:xfrm>
            <a:off x="228600" y="4038600"/>
            <a:ext cx="4800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lvl="1">
              <a:spcBef>
                <a:spcPct val="20000"/>
              </a:spcBef>
            </a:pPr>
            <a:r>
              <a:rPr lang="en-US"/>
              <a:t>Multiplication in Fourier domain is convolution in time domain</a:t>
            </a:r>
          </a:p>
        </p:txBody>
      </p:sp>
      <p:sp>
        <p:nvSpPr>
          <p:cNvPr id="36" name="Rectangle 3"/>
          <p:cNvSpPr txBox="1">
            <a:spLocks noChangeArrowheads="1"/>
          </p:cNvSpPr>
          <p:nvPr/>
        </p:nvSpPr>
        <p:spPr bwMode="auto">
          <a:xfrm>
            <a:off x="5002213" y="1447800"/>
            <a:ext cx="4343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FontTx/>
              <a:buChar char="•"/>
            </a:pPr>
            <a:r>
              <a:rPr lang="en-US" sz="2800" b="1">
                <a:solidFill>
                  <a:srgbClr val="CC00CC"/>
                </a:solidFill>
              </a:rPr>
              <a:t>Autocorrelation of </a:t>
            </a:r>
            <a:r>
              <a:rPr lang="en-US" sz="2800" i="1"/>
              <a:t>x</a:t>
            </a:r>
            <a:r>
              <a:rPr lang="en-US" sz="2800"/>
              <a:t>(</a:t>
            </a:r>
            <a:r>
              <a:rPr lang="en-US" sz="2800" i="1"/>
              <a:t>t</a:t>
            </a:r>
            <a:r>
              <a:rPr lang="en-US" sz="2800"/>
              <a:t>)</a:t>
            </a:r>
            <a:r>
              <a:rPr lang="en-US" sz="2800" b="1">
                <a:solidFill>
                  <a:srgbClr val="CC00CC"/>
                </a:solidFill>
              </a:rPr>
              <a:t> </a:t>
            </a:r>
          </a:p>
        </p:txBody>
      </p:sp>
      <p:sp>
        <p:nvSpPr>
          <p:cNvPr id="37" name="Rectangle 3"/>
          <p:cNvSpPr txBox="1">
            <a:spLocks noChangeArrowheads="1"/>
          </p:cNvSpPr>
          <p:nvPr/>
        </p:nvSpPr>
        <p:spPr bwMode="auto">
          <a:xfrm>
            <a:off x="5002213" y="2362200"/>
            <a:ext cx="43434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lvl="1">
              <a:spcBef>
                <a:spcPct val="20000"/>
              </a:spcBef>
            </a:pPr>
            <a:r>
              <a:rPr lang="en-US"/>
              <a:t>Maximum value (when it exists) is at </a:t>
            </a:r>
            <a:r>
              <a:rPr lang="en-US" i="1"/>
              <a:t>R</a:t>
            </a:r>
            <a:r>
              <a:rPr lang="en-US" i="1" baseline="-25000"/>
              <a:t>x</a:t>
            </a:r>
            <a:r>
              <a:rPr lang="en-US"/>
              <a:t>(0)</a:t>
            </a:r>
          </a:p>
          <a:p>
            <a:pPr lvl="1">
              <a:spcBef>
                <a:spcPct val="20000"/>
              </a:spcBef>
            </a:pPr>
            <a:r>
              <a:rPr lang="en-US" i="1"/>
              <a:t>R</a:t>
            </a:r>
            <a:r>
              <a:rPr lang="en-US" i="1" baseline="-25000"/>
              <a:t>x</a:t>
            </a:r>
            <a:r>
              <a:rPr lang="en-US"/>
              <a:t>(</a:t>
            </a:r>
            <a:r>
              <a:rPr lang="en-US">
                <a:latin typeface="Symbol" charset="0"/>
              </a:rPr>
              <a:t>t</a:t>
            </a:r>
            <a:r>
              <a:rPr lang="en-US"/>
              <a:t>) is even symmetric,</a:t>
            </a:r>
            <a:br>
              <a:rPr lang="en-US"/>
            </a:br>
            <a:r>
              <a:rPr lang="en-US"/>
              <a:t>i.e. </a:t>
            </a:r>
            <a:r>
              <a:rPr lang="en-US" i="1"/>
              <a:t>R</a:t>
            </a:r>
            <a:r>
              <a:rPr lang="en-US" i="1" baseline="-25000"/>
              <a:t>x</a:t>
            </a:r>
            <a:r>
              <a:rPr lang="en-US"/>
              <a:t>(</a:t>
            </a:r>
            <a:r>
              <a:rPr lang="en-US">
                <a:latin typeface="Symbol" charset="0"/>
              </a:rPr>
              <a:t>t</a:t>
            </a:r>
            <a:r>
              <a:rPr lang="en-US"/>
              <a:t>) = </a:t>
            </a:r>
            <a:r>
              <a:rPr lang="en-US" i="1"/>
              <a:t>R</a:t>
            </a:r>
            <a:r>
              <a:rPr lang="en-US" i="1" baseline="-25000"/>
              <a:t>x</a:t>
            </a:r>
            <a:r>
              <a:rPr lang="en-US"/>
              <a:t>(-</a:t>
            </a:r>
            <a:r>
              <a:rPr lang="en-US">
                <a:latin typeface="Symbol" charset="0"/>
              </a:rPr>
              <a:t>t</a:t>
            </a:r>
            <a:r>
              <a:rPr lang="en-US"/>
              <a:t>) </a:t>
            </a:r>
            <a:endParaRPr lang="en-US" sz="2000"/>
          </a:p>
        </p:txBody>
      </p:sp>
      <p:sp>
        <p:nvSpPr>
          <p:cNvPr id="38" name="Rectangle 1027"/>
          <p:cNvSpPr txBox="1">
            <a:spLocks noChangeArrowheads="1"/>
          </p:cNvSpPr>
          <p:nvPr/>
        </p:nvSpPr>
        <p:spPr bwMode="auto">
          <a:xfrm>
            <a:off x="228600" y="4827588"/>
            <a:ext cx="4800600" cy="88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lvl="1">
              <a:spcBef>
                <a:spcPct val="20000"/>
              </a:spcBef>
            </a:pPr>
            <a:r>
              <a:rPr lang="en-US"/>
              <a:t>Conjugation in Fourier domain is reversal &amp; conjugation in time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 build="p" autoUpdateAnimBg="0"/>
      <p:bldP spid="37" grpId="0" build="p" autoUpdateAnimBg="0"/>
      <p:bldP spid="3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 New Roman" charset="0"/>
              </a:rPr>
              <a:t>Power Spectra</a:t>
            </a:r>
          </a:p>
        </p:txBody>
      </p:sp>
      <p:sp>
        <p:nvSpPr>
          <p:cNvPr id="25603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458200" cy="990600"/>
          </a:xfrm>
        </p:spPr>
        <p:txBody>
          <a:bodyPr/>
          <a:lstStyle/>
          <a:p>
            <a:r>
              <a:rPr lang="en-US">
                <a:latin typeface="Times New Roman" charset="0"/>
              </a:rPr>
              <a:t>Two-sided random signal </a:t>
            </a:r>
            <a:r>
              <a:rPr lang="en-US" b="0" i="1">
                <a:solidFill>
                  <a:schemeClr val="tx1"/>
                </a:solidFill>
                <a:latin typeface="Times New Roman" charset="0"/>
              </a:rPr>
              <a:t>n</a:t>
            </a:r>
            <a:r>
              <a:rPr lang="en-US" b="0">
                <a:solidFill>
                  <a:schemeClr val="tx1"/>
                </a:solidFill>
                <a:latin typeface="Times New Roman" charset="0"/>
              </a:rPr>
              <a:t>(</a:t>
            </a:r>
            <a:r>
              <a:rPr lang="en-US" b="0" i="1">
                <a:solidFill>
                  <a:schemeClr val="tx1"/>
                </a:solidFill>
                <a:latin typeface="Times New Roman" charset="0"/>
              </a:rPr>
              <a:t>t</a:t>
            </a:r>
            <a:r>
              <a:rPr lang="en-US" b="0">
                <a:solidFill>
                  <a:schemeClr val="tx1"/>
                </a:solidFill>
                <a:latin typeface="Times New Roman" charset="0"/>
              </a:rPr>
              <a:t>)</a:t>
            </a:r>
            <a:endParaRPr lang="en-US">
              <a:latin typeface="Times New Roman" charset="0"/>
            </a:endParaRPr>
          </a:p>
          <a:p>
            <a:pPr lvl="1">
              <a:buFontTx/>
              <a:buNone/>
            </a:pPr>
            <a:r>
              <a:rPr lang="en-US">
                <a:latin typeface="Times New Roman" charset="0"/>
              </a:rPr>
              <a:t>Fourier transform may not exist, but power spectrum exists</a:t>
            </a:r>
          </a:p>
        </p:txBody>
      </p:sp>
      <p:graphicFrame>
        <p:nvGraphicFramePr>
          <p:cNvPr id="25604" name="Object 1028"/>
          <p:cNvGraphicFramePr>
            <a:graphicFrameLocks noChangeAspect="1"/>
          </p:cNvGraphicFramePr>
          <p:nvPr/>
        </p:nvGraphicFramePr>
        <p:xfrm>
          <a:off x="533400" y="4259263"/>
          <a:ext cx="4233863" cy="465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197100" imgH="241300" progId="Equation.3">
                  <p:embed/>
                </p:oleObj>
              </mc:Choice>
              <mc:Fallback>
                <p:oleObj name="Equation" r:id="rId2" imgW="2197100" imgH="241300" progId="Equation.3">
                  <p:embed/>
                  <p:pic>
                    <p:nvPicPr>
                      <p:cNvPr id="0" name="Object 10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4259263"/>
                        <a:ext cx="4233863" cy="465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5" name="Object 1029"/>
          <p:cNvGraphicFramePr>
            <a:graphicFrameLocks noChangeAspect="1"/>
          </p:cNvGraphicFramePr>
          <p:nvPr/>
        </p:nvGraphicFramePr>
        <p:xfrm>
          <a:off x="6400800" y="1554163"/>
          <a:ext cx="2286000" cy="427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219200" imgH="228600" progId="Equation.3">
                  <p:embed/>
                </p:oleObj>
              </mc:Choice>
              <mc:Fallback>
                <p:oleObj name="Equation" r:id="rId4" imgW="1219200" imgH="228600" progId="Equation.3">
                  <p:embed/>
                  <p:pic>
                    <p:nvPicPr>
                      <p:cNvPr id="0" name="Object 10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0800" y="1554163"/>
                        <a:ext cx="2286000" cy="427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6" name="Text Box 1030"/>
          <p:cNvSpPr txBox="1">
            <a:spLocks noChangeArrowheads="1"/>
          </p:cNvSpPr>
          <p:nvPr/>
        </p:nvSpPr>
        <p:spPr bwMode="auto">
          <a:xfrm>
            <a:off x="804863" y="5637213"/>
            <a:ext cx="3657600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800"/>
              <a:t>N = 16384;    % finite no. of samples</a:t>
            </a:r>
            <a:br>
              <a:rPr lang="en-US" sz="1800"/>
            </a:br>
            <a:r>
              <a:rPr lang="en-US" sz="1800"/>
              <a:t>gaussianNoise = randn(N,1);</a:t>
            </a:r>
            <a:br>
              <a:rPr lang="en-US" sz="1800"/>
            </a:br>
            <a:r>
              <a:rPr lang="en-US" sz="1800"/>
              <a:t>plot( abs(fft(gaussianNoise)) .^ 2 );</a:t>
            </a:r>
          </a:p>
        </p:txBody>
      </p:sp>
      <p:pic>
        <p:nvPicPr>
          <p:cNvPr id="25607" name="Picture 1031" descr="nois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4664075"/>
            <a:ext cx="2819400" cy="211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8" name="Line 1032"/>
          <p:cNvSpPr>
            <a:spLocks noChangeShapeType="1"/>
          </p:cNvSpPr>
          <p:nvPr/>
        </p:nvSpPr>
        <p:spPr bwMode="auto">
          <a:xfrm>
            <a:off x="4495800" y="5737225"/>
            <a:ext cx="27432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09" name="Text Box 1033"/>
          <p:cNvSpPr txBox="1">
            <a:spLocks noChangeArrowheads="1"/>
          </p:cNvSpPr>
          <p:nvPr/>
        </p:nvSpPr>
        <p:spPr bwMode="auto">
          <a:xfrm>
            <a:off x="7216775" y="5181600"/>
            <a:ext cx="18954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i="1"/>
              <a:t>approximate noise floor</a:t>
            </a:r>
          </a:p>
        </p:txBody>
      </p:sp>
      <p:graphicFrame>
        <p:nvGraphicFramePr>
          <p:cNvPr id="25610" name="Object 1034"/>
          <p:cNvGraphicFramePr>
            <a:graphicFrameLocks noChangeAspect="1"/>
          </p:cNvGraphicFramePr>
          <p:nvPr/>
        </p:nvGraphicFramePr>
        <p:xfrm>
          <a:off x="519113" y="2293938"/>
          <a:ext cx="5500687" cy="639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2832100" imgH="330200" progId="Equation.3">
                  <p:embed/>
                </p:oleObj>
              </mc:Choice>
              <mc:Fallback>
                <p:oleObj name="Equation" r:id="rId7" imgW="2832100" imgH="330200" progId="Equation.3">
                  <p:embed/>
                  <p:pic>
                    <p:nvPicPr>
                      <p:cNvPr id="0" name="Object 10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9113" y="2293938"/>
                        <a:ext cx="5500687" cy="639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11" name="Object 1035"/>
          <p:cNvGraphicFramePr>
            <a:graphicFrameLocks noChangeAspect="1"/>
          </p:cNvGraphicFramePr>
          <p:nvPr/>
        </p:nvGraphicFramePr>
        <p:xfrm>
          <a:off x="525463" y="2878138"/>
          <a:ext cx="7170737" cy="614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3835400" imgH="330200" progId="Equation.3">
                  <p:embed/>
                </p:oleObj>
              </mc:Choice>
              <mc:Fallback>
                <p:oleObj name="Equation" r:id="rId9" imgW="3835400" imgH="330200" progId="Equation.3">
                  <p:embed/>
                  <p:pic>
                    <p:nvPicPr>
                      <p:cNvPr id="0" name="Object 10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463" y="2878138"/>
                        <a:ext cx="7170737" cy="614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12" name="Object 1028"/>
          <p:cNvGraphicFramePr>
            <a:graphicFrameLocks noChangeAspect="1"/>
          </p:cNvGraphicFramePr>
          <p:nvPr/>
        </p:nvGraphicFramePr>
        <p:xfrm>
          <a:off x="533400" y="3771900"/>
          <a:ext cx="4941888" cy="465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2565400" imgH="241300" progId="Equation.3">
                  <p:embed/>
                </p:oleObj>
              </mc:Choice>
              <mc:Fallback>
                <p:oleObj name="Equation" r:id="rId11" imgW="2565400" imgH="241300" progId="Equation.3">
                  <p:embed/>
                  <p:pic>
                    <p:nvPicPr>
                      <p:cNvPr id="0" name="Object 10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3771900"/>
                        <a:ext cx="4941888" cy="465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13" name="Object 1028"/>
          <p:cNvGraphicFramePr>
            <a:graphicFrameLocks noChangeAspect="1"/>
          </p:cNvGraphicFramePr>
          <p:nvPr/>
        </p:nvGraphicFramePr>
        <p:xfrm>
          <a:off x="6477000" y="4191000"/>
          <a:ext cx="1371600" cy="465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710891" imgH="241195" progId="Equation.3">
                  <p:embed/>
                </p:oleObj>
              </mc:Choice>
              <mc:Fallback>
                <p:oleObj name="Equation" r:id="rId13" imgW="710891" imgH="241195" progId="Equation.3">
                  <p:embed/>
                  <p:pic>
                    <p:nvPicPr>
                      <p:cNvPr id="0" name="Object 10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0" y="4191000"/>
                        <a:ext cx="1371600" cy="465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14" name="Left-Right Arrow 14"/>
          <p:cNvSpPr>
            <a:spLocks noChangeArrowheads="1"/>
          </p:cNvSpPr>
          <p:nvPr/>
        </p:nvSpPr>
        <p:spPr bwMode="auto">
          <a:xfrm>
            <a:off x="5194300" y="4394200"/>
            <a:ext cx="914400" cy="1524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15" name="TextBox 15"/>
          <p:cNvSpPr txBox="1">
            <a:spLocks noChangeArrowheads="1"/>
          </p:cNvSpPr>
          <p:nvPr/>
        </p:nvSpPr>
        <p:spPr bwMode="auto">
          <a:xfrm>
            <a:off x="6373813" y="2430463"/>
            <a:ext cx="2084387" cy="461962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b="1"/>
              <a:t>time-averaged</a:t>
            </a:r>
          </a:p>
        </p:txBody>
      </p:sp>
      <p:sp>
        <p:nvSpPr>
          <p:cNvPr id="17" name="Rectangle 1027"/>
          <p:cNvSpPr txBox="1">
            <a:spLocks noChangeArrowheads="1"/>
          </p:cNvSpPr>
          <p:nvPr/>
        </p:nvSpPr>
        <p:spPr bwMode="auto">
          <a:xfrm>
            <a:off x="457200" y="4724400"/>
            <a:ext cx="396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ts val="3600"/>
              </a:spcBef>
              <a:buFontTx/>
              <a:buChar char="•"/>
            </a:pPr>
            <a:r>
              <a:rPr lang="en-US" sz="2800" b="1">
                <a:solidFill>
                  <a:srgbClr val="CC00CC"/>
                </a:solidFill>
              </a:rPr>
              <a:t>Estimate noise power</a:t>
            </a:r>
            <a:br>
              <a:rPr lang="en-US" sz="2800" b="1">
                <a:solidFill>
                  <a:srgbClr val="CC00CC"/>
                </a:solidFill>
              </a:rPr>
            </a:br>
            <a:r>
              <a:rPr lang="en-US" sz="2800" b="1">
                <a:solidFill>
                  <a:srgbClr val="CC00CC"/>
                </a:solidFill>
              </a:rPr>
              <a:t>spectrum in Matlab</a:t>
            </a:r>
          </a:p>
        </p:txBody>
      </p:sp>
      <p:sp>
        <p:nvSpPr>
          <p:cNvPr id="18" name="Rectangle 1027"/>
          <p:cNvSpPr txBox="1">
            <a:spLocks noChangeArrowheads="1"/>
          </p:cNvSpPr>
          <p:nvPr/>
        </p:nvSpPr>
        <p:spPr bwMode="auto">
          <a:xfrm>
            <a:off x="457200" y="3344863"/>
            <a:ext cx="84582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lvl="1">
              <a:spcBef>
                <a:spcPts val="300"/>
              </a:spcBef>
            </a:pPr>
            <a:r>
              <a:rPr lang="en-US"/>
              <a:t>For zero-mean Gaussian random process</a:t>
            </a:r>
            <a:r>
              <a:rPr lang="en-US" b="1"/>
              <a:t> </a:t>
            </a:r>
            <a:r>
              <a:rPr lang="en-US" i="1"/>
              <a:t>n</a:t>
            </a:r>
            <a:r>
              <a:rPr lang="en-US"/>
              <a:t>(</a:t>
            </a:r>
            <a:r>
              <a:rPr lang="en-US" i="1"/>
              <a:t>t</a:t>
            </a:r>
            <a:r>
              <a:rPr lang="en-US"/>
              <a:t>)</a:t>
            </a:r>
            <a:r>
              <a:rPr lang="en-US" b="1"/>
              <a:t> </a:t>
            </a:r>
            <a:r>
              <a:rPr lang="en-US"/>
              <a:t>with variance</a:t>
            </a:r>
            <a:r>
              <a:rPr lang="en-US" b="1"/>
              <a:t> </a:t>
            </a:r>
            <a:r>
              <a:rPr lang="en-US">
                <a:latin typeface="Symbol" charset="0"/>
              </a:rPr>
              <a:t>s</a:t>
            </a:r>
            <a:r>
              <a:rPr lang="en-US" baseline="30000"/>
              <a:t>2</a:t>
            </a:r>
          </a:p>
        </p:txBody>
      </p:sp>
      <p:sp>
        <p:nvSpPr>
          <p:cNvPr id="19" name="Rectangle 15">
            <a:extLst>
              <a:ext uri="{FF2B5EF4-FFF2-40B4-BE49-F238E27FC236}">
                <a16:creationId xmlns:a16="http://schemas.microsoft.com/office/drawing/2014/main" id="{6C729760-1B73-9A4D-ADBD-E6F123820A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/>
              <a:t>14 - </a:t>
            </a:r>
            <a:fld id="{8A724CDF-7C4E-8548-93C3-D6F6CEEC392F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6" grpId="0"/>
      <p:bldP spid="25608" grpId="0" animBg="1"/>
      <p:bldP spid="25609" grpId="0"/>
      <p:bldP spid="25614" grpId="0" animBg="1"/>
      <p:bldP spid="25615" grpId="0" animBg="1"/>
      <p:bldP spid="17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6" name="Object 5"/>
          <p:cNvGraphicFramePr>
            <a:graphicFrameLocks noChangeAspect="1"/>
          </p:cNvGraphicFramePr>
          <p:nvPr/>
        </p:nvGraphicFramePr>
        <p:xfrm>
          <a:off x="609600" y="5845175"/>
          <a:ext cx="5083175" cy="974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349500" imgH="469900" progId="Equation.3">
                  <p:embed/>
                </p:oleObj>
              </mc:Choice>
              <mc:Fallback>
                <p:oleObj name="Equation" r:id="rId2" imgW="2349500" imgH="4699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5845175"/>
                        <a:ext cx="5083175" cy="974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 New Roman" charset="0"/>
              </a:rPr>
              <a:t>Matched Filter Derivation</a:t>
            </a:r>
          </a:p>
        </p:txBody>
      </p:sp>
      <p:sp>
        <p:nvSpPr>
          <p:cNvPr id="26628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457200" y="2971800"/>
            <a:ext cx="1524000" cy="609600"/>
          </a:xfrm>
        </p:spPr>
        <p:txBody>
          <a:bodyPr/>
          <a:lstStyle/>
          <a:p>
            <a:r>
              <a:rPr lang="en-US">
                <a:latin typeface="Times New Roman" charset="0"/>
              </a:rPr>
              <a:t>Noise</a:t>
            </a:r>
          </a:p>
        </p:txBody>
      </p:sp>
      <p:graphicFrame>
        <p:nvGraphicFramePr>
          <p:cNvPr id="26629" name="Object 6"/>
          <p:cNvGraphicFramePr>
            <a:graphicFrameLocks noChangeAspect="1"/>
          </p:cNvGraphicFramePr>
          <p:nvPr/>
        </p:nvGraphicFramePr>
        <p:xfrm>
          <a:off x="533400" y="3656013"/>
          <a:ext cx="5153025" cy="915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641600" imgH="469900" progId="Equation.3">
                  <p:embed/>
                </p:oleObj>
              </mc:Choice>
              <mc:Fallback>
                <p:oleObj name="Equation" r:id="rId4" imgW="2641600" imgH="4699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3656013"/>
                        <a:ext cx="5153025" cy="915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6705600" y="1828800"/>
            <a:ext cx="2362200" cy="990600"/>
            <a:chOff x="6705600" y="1828800"/>
            <a:chExt cx="2362200" cy="990600"/>
          </a:xfrm>
        </p:grpSpPr>
        <p:sp>
          <p:nvSpPr>
            <p:cNvPr id="26669" name="Line 11"/>
            <p:cNvSpPr>
              <a:spLocks noChangeShapeType="1"/>
            </p:cNvSpPr>
            <p:nvPr/>
          </p:nvSpPr>
          <p:spPr bwMode="auto">
            <a:xfrm>
              <a:off x="6705600" y="2514600"/>
              <a:ext cx="195421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70" name="Line 12"/>
            <p:cNvSpPr>
              <a:spLocks noChangeShapeType="1"/>
            </p:cNvSpPr>
            <p:nvPr/>
          </p:nvSpPr>
          <p:spPr bwMode="auto">
            <a:xfrm flipV="1">
              <a:off x="7696200" y="1828800"/>
              <a:ext cx="0" cy="6858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71" name="Line 13"/>
            <p:cNvSpPr>
              <a:spLocks noChangeShapeType="1"/>
            </p:cNvSpPr>
            <p:nvPr/>
          </p:nvSpPr>
          <p:spPr bwMode="auto">
            <a:xfrm>
              <a:off x="6858000" y="2209800"/>
              <a:ext cx="1649413" cy="0"/>
            </a:xfrm>
            <a:prstGeom prst="line">
              <a:avLst/>
            </a:prstGeom>
            <a:noFill/>
            <a:ln w="28575">
              <a:solidFill>
                <a:srgbClr val="3333FF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72" name="Text Box 14"/>
            <p:cNvSpPr txBox="1">
              <a:spLocks noChangeArrowheads="1"/>
            </p:cNvSpPr>
            <p:nvPr/>
          </p:nvSpPr>
          <p:spPr bwMode="auto">
            <a:xfrm>
              <a:off x="8736013" y="2452688"/>
              <a:ext cx="304800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800" i="1"/>
                <a:t>f</a:t>
              </a:r>
            </a:p>
          </p:txBody>
        </p:sp>
        <p:graphicFrame>
          <p:nvGraphicFramePr>
            <p:cNvPr id="26673" name="Object 16"/>
            <p:cNvGraphicFramePr>
              <a:graphicFrameLocks noChangeAspect="1"/>
            </p:cNvGraphicFramePr>
            <p:nvPr/>
          </p:nvGraphicFramePr>
          <p:xfrm>
            <a:off x="8659813" y="1828800"/>
            <a:ext cx="407987" cy="6334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253890" imgH="393529" progId="Equation.3">
                    <p:embed/>
                  </p:oleObj>
                </mc:Choice>
                <mc:Fallback>
                  <p:oleObj name="Equation" r:id="rId6" imgW="253890" imgH="393529" progId="Equation.3">
                    <p:embed/>
                    <p:pic>
                      <p:nvPicPr>
                        <p:cNvPr id="0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659813" y="1828800"/>
                          <a:ext cx="407987" cy="6334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6635" name="Text Box 17"/>
          <p:cNvSpPr txBox="1">
            <a:spLocks noChangeArrowheads="1"/>
          </p:cNvSpPr>
          <p:nvPr/>
        </p:nvSpPr>
        <p:spPr bwMode="auto">
          <a:xfrm>
            <a:off x="6705600" y="1212850"/>
            <a:ext cx="20081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800"/>
              <a:t>Noise power spectrum </a:t>
            </a:r>
            <a:r>
              <a:rPr lang="en-US" sz="1800" i="1"/>
              <a:t>S</a:t>
            </a:r>
            <a:r>
              <a:rPr lang="en-US" sz="1800" i="1" baseline="-25000"/>
              <a:t>W</a:t>
            </a:r>
            <a:r>
              <a:rPr lang="en-US" sz="1800"/>
              <a:t>(</a:t>
            </a:r>
            <a:r>
              <a:rPr lang="en-US" sz="1800" i="1"/>
              <a:t>f</a:t>
            </a:r>
            <a:r>
              <a:rPr lang="en-US" sz="1800"/>
              <a:t>)</a:t>
            </a:r>
          </a:p>
        </p:txBody>
      </p:sp>
      <p:graphicFrame>
        <p:nvGraphicFramePr>
          <p:cNvPr id="26636" name="Object 20"/>
          <p:cNvGraphicFramePr>
            <a:graphicFrameLocks noChangeAspect="1"/>
          </p:cNvGraphicFramePr>
          <p:nvPr/>
        </p:nvGraphicFramePr>
        <p:xfrm>
          <a:off x="4648200" y="4648200"/>
          <a:ext cx="2857500" cy="474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320800" imgH="228600" progId="Equation.3">
                  <p:embed/>
                </p:oleObj>
              </mc:Choice>
              <mc:Fallback>
                <p:oleObj name="Equation" r:id="rId8" imgW="1320800" imgH="22860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4648200"/>
                        <a:ext cx="2857500" cy="474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7" name="Object 21"/>
          <p:cNvGraphicFramePr>
            <a:graphicFrameLocks noChangeAspect="1"/>
          </p:cNvGraphicFramePr>
          <p:nvPr/>
        </p:nvGraphicFramePr>
        <p:xfrm>
          <a:off x="617538" y="5029200"/>
          <a:ext cx="4259262" cy="973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968500" imgH="469900" progId="Equation.3">
                  <p:embed/>
                </p:oleObj>
              </mc:Choice>
              <mc:Fallback>
                <p:oleObj name="Equation" r:id="rId10" imgW="1968500" imgH="46990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538" y="5029200"/>
                        <a:ext cx="4259262" cy="973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8" name="Object 45"/>
          <p:cNvGraphicFramePr>
            <a:graphicFrameLocks noChangeAspect="1"/>
          </p:cNvGraphicFramePr>
          <p:nvPr/>
        </p:nvGraphicFramePr>
        <p:xfrm>
          <a:off x="4572000" y="2955925"/>
          <a:ext cx="2749550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1409700" imgH="254000" progId="Equation.3">
                  <p:embed/>
                </p:oleObj>
              </mc:Choice>
              <mc:Fallback>
                <p:oleObj name="Equation" r:id="rId12" imgW="1409700" imgH="254000" progId="Equation.3">
                  <p:embed/>
                  <p:pic>
                    <p:nvPicPr>
                      <p:cNvPr id="0" name="Object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2955925"/>
                        <a:ext cx="2749550" cy="495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oup 54"/>
          <p:cNvGrpSpPr>
            <a:grpSpLocks/>
          </p:cNvGrpSpPr>
          <p:nvPr/>
        </p:nvGrpSpPr>
        <p:grpSpPr bwMode="auto">
          <a:xfrm>
            <a:off x="304800" y="1374775"/>
            <a:ext cx="6477000" cy="1463675"/>
            <a:chOff x="192" y="866"/>
            <a:chExt cx="4080" cy="922"/>
          </a:xfrm>
        </p:grpSpPr>
        <p:graphicFrame>
          <p:nvGraphicFramePr>
            <p:cNvPr id="26647" name="Object 15"/>
            <p:cNvGraphicFramePr>
              <a:graphicFrameLocks noChangeAspect="1"/>
            </p:cNvGraphicFramePr>
            <p:nvPr/>
          </p:nvGraphicFramePr>
          <p:xfrm>
            <a:off x="2564" y="1249"/>
            <a:ext cx="56" cy="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4" imgW="88631" imgH="126615" progId="Equation.3">
                    <p:embed/>
                  </p:oleObj>
                </mc:Choice>
                <mc:Fallback>
                  <p:oleObj name="Equation" r:id="rId14" imgW="88631" imgH="126615" progId="Equation.3">
                    <p:embed/>
                    <p:pic>
                      <p:nvPicPr>
                        <p:cNvPr id="0" name="Object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64" y="1249"/>
                          <a:ext cx="56" cy="8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12700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7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6648" name="Rectangle 23"/>
            <p:cNvSpPr>
              <a:spLocks noChangeArrowheads="1"/>
            </p:cNvSpPr>
            <p:nvPr/>
          </p:nvSpPr>
          <p:spPr bwMode="auto">
            <a:xfrm>
              <a:off x="2112" y="866"/>
              <a:ext cx="672" cy="528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49" name="Oval 24"/>
            <p:cNvSpPr>
              <a:spLocks noChangeArrowheads="1"/>
            </p:cNvSpPr>
            <p:nvPr/>
          </p:nvSpPr>
          <p:spPr bwMode="auto">
            <a:xfrm>
              <a:off x="1200" y="1020"/>
              <a:ext cx="288" cy="288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50" name="Line 25"/>
            <p:cNvSpPr>
              <a:spLocks noChangeShapeType="1"/>
            </p:cNvSpPr>
            <p:nvPr/>
          </p:nvSpPr>
          <p:spPr bwMode="auto">
            <a:xfrm>
              <a:off x="624" y="1164"/>
              <a:ext cx="57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51" name="Line 26"/>
            <p:cNvSpPr>
              <a:spLocks noChangeShapeType="1"/>
            </p:cNvSpPr>
            <p:nvPr/>
          </p:nvSpPr>
          <p:spPr bwMode="auto">
            <a:xfrm>
              <a:off x="1488" y="1164"/>
              <a:ext cx="62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52" name="Line 27"/>
            <p:cNvSpPr>
              <a:spLocks noChangeShapeType="1"/>
            </p:cNvSpPr>
            <p:nvPr/>
          </p:nvSpPr>
          <p:spPr bwMode="auto">
            <a:xfrm flipV="1">
              <a:off x="1344" y="1308"/>
              <a:ext cx="0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53" name="Line 28"/>
            <p:cNvSpPr>
              <a:spLocks noChangeShapeType="1"/>
            </p:cNvSpPr>
            <p:nvPr/>
          </p:nvSpPr>
          <p:spPr bwMode="auto">
            <a:xfrm>
              <a:off x="2784" y="1164"/>
              <a:ext cx="57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54" name="Line 29"/>
            <p:cNvSpPr>
              <a:spLocks noChangeShapeType="1"/>
            </p:cNvSpPr>
            <p:nvPr/>
          </p:nvSpPr>
          <p:spPr bwMode="auto">
            <a:xfrm>
              <a:off x="3360" y="972"/>
              <a:ext cx="192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55" name="Line 30"/>
            <p:cNvSpPr>
              <a:spLocks noChangeShapeType="1"/>
            </p:cNvSpPr>
            <p:nvPr/>
          </p:nvSpPr>
          <p:spPr bwMode="auto">
            <a:xfrm>
              <a:off x="3552" y="1164"/>
              <a:ext cx="2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56" name="Freeform 31"/>
            <p:cNvSpPr>
              <a:spLocks/>
            </p:cNvSpPr>
            <p:nvPr/>
          </p:nvSpPr>
          <p:spPr bwMode="auto">
            <a:xfrm>
              <a:off x="3448" y="1012"/>
              <a:ext cx="152" cy="152"/>
            </a:xfrm>
            <a:custGeom>
              <a:avLst/>
              <a:gdLst>
                <a:gd name="T0" fmla="*/ 152 w 152"/>
                <a:gd name="T1" fmla="*/ 8 h 152"/>
                <a:gd name="T2" fmla="*/ 104 w 152"/>
                <a:gd name="T3" fmla="*/ 8 h 152"/>
                <a:gd name="T4" fmla="*/ 56 w 152"/>
                <a:gd name="T5" fmla="*/ 56 h 152"/>
                <a:gd name="T6" fmla="*/ 8 w 152"/>
                <a:gd name="T7" fmla="*/ 104 h 152"/>
                <a:gd name="T8" fmla="*/ 8 w 152"/>
                <a:gd name="T9" fmla="*/ 152 h 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2"/>
                <a:gd name="T16" fmla="*/ 0 h 152"/>
                <a:gd name="T17" fmla="*/ 152 w 152"/>
                <a:gd name="T18" fmla="*/ 152 h 1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2" h="152">
                  <a:moveTo>
                    <a:pt x="152" y="8"/>
                  </a:moveTo>
                  <a:cubicBezTo>
                    <a:pt x="136" y="4"/>
                    <a:pt x="120" y="0"/>
                    <a:pt x="104" y="8"/>
                  </a:cubicBezTo>
                  <a:cubicBezTo>
                    <a:pt x="88" y="16"/>
                    <a:pt x="72" y="40"/>
                    <a:pt x="56" y="56"/>
                  </a:cubicBezTo>
                  <a:cubicBezTo>
                    <a:pt x="40" y="72"/>
                    <a:pt x="16" y="88"/>
                    <a:pt x="8" y="104"/>
                  </a:cubicBezTo>
                  <a:cubicBezTo>
                    <a:pt x="0" y="120"/>
                    <a:pt x="8" y="144"/>
                    <a:pt x="8" y="152"/>
                  </a:cubicBezTo>
                </a:path>
              </a:pathLst>
            </a:custGeom>
            <a:noFill/>
            <a:ln w="12700" cmpd="sng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57" name="Line 32"/>
            <p:cNvSpPr>
              <a:spLocks noChangeShapeType="1"/>
            </p:cNvSpPr>
            <p:nvPr/>
          </p:nvSpPr>
          <p:spPr bwMode="auto">
            <a:xfrm>
              <a:off x="1344" y="1068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58" name="Line 33"/>
            <p:cNvSpPr>
              <a:spLocks noChangeShapeType="1"/>
            </p:cNvSpPr>
            <p:nvPr/>
          </p:nvSpPr>
          <p:spPr bwMode="auto">
            <a:xfrm>
              <a:off x="1296" y="1212"/>
              <a:ext cx="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59" name="Line 34"/>
            <p:cNvSpPr>
              <a:spLocks noChangeShapeType="1"/>
            </p:cNvSpPr>
            <p:nvPr/>
          </p:nvSpPr>
          <p:spPr bwMode="auto">
            <a:xfrm>
              <a:off x="1248" y="1164"/>
              <a:ext cx="1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60" name="Text Box 35"/>
            <p:cNvSpPr txBox="1">
              <a:spLocks noChangeArrowheads="1"/>
            </p:cNvSpPr>
            <p:nvPr/>
          </p:nvSpPr>
          <p:spPr bwMode="auto">
            <a:xfrm>
              <a:off x="432" y="876"/>
              <a:ext cx="43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i="1"/>
                <a:t>g</a:t>
              </a:r>
              <a:r>
                <a:rPr lang="en-US"/>
                <a:t>(</a:t>
              </a:r>
              <a:r>
                <a:rPr lang="en-US" i="1"/>
                <a:t>t</a:t>
              </a:r>
              <a:r>
                <a:rPr lang="en-US"/>
                <a:t>)</a:t>
              </a:r>
            </a:p>
          </p:txBody>
        </p:sp>
        <p:sp>
          <p:nvSpPr>
            <p:cNvPr id="26661" name="Text Box 36"/>
            <p:cNvSpPr txBox="1">
              <a:spLocks noChangeArrowheads="1"/>
            </p:cNvSpPr>
            <p:nvPr/>
          </p:nvSpPr>
          <p:spPr bwMode="auto">
            <a:xfrm>
              <a:off x="192" y="1270"/>
              <a:ext cx="672" cy="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b="1">
                  <a:solidFill>
                    <a:srgbClr val="3333FF"/>
                  </a:solidFill>
                </a:rPr>
                <a:t>Pulse signal</a:t>
              </a:r>
            </a:p>
          </p:txBody>
        </p:sp>
        <p:sp>
          <p:nvSpPr>
            <p:cNvPr id="26662" name="Text Box 37"/>
            <p:cNvSpPr txBox="1">
              <a:spLocks noChangeArrowheads="1"/>
            </p:cNvSpPr>
            <p:nvPr/>
          </p:nvSpPr>
          <p:spPr bwMode="auto">
            <a:xfrm>
              <a:off x="1152" y="1500"/>
              <a:ext cx="57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i="1"/>
                <a:t>w</a:t>
              </a:r>
              <a:r>
                <a:rPr lang="en-US"/>
                <a:t>(</a:t>
              </a:r>
              <a:r>
                <a:rPr lang="en-US" i="1"/>
                <a:t>t</a:t>
              </a:r>
              <a:r>
                <a:rPr lang="en-US"/>
                <a:t>)</a:t>
              </a:r>
            </a:p>
          </p:txBody>
        </p:sp>
        <p:sp>
          <p:nvSpPr>
            <p:cNvPr id="26663" name="Text Box 38"/>
            <p:cNvSpPr txBox="1">
              <a:spLocks noChangeArrowheads="1"/>
            </p:cNvSpPr>
            <p:nvPr/>
          </p:nvSpPr>
          <p:spPr bwMode="auto">
            <a:xfrm>
              <a:off x="1632" y="886"/>
              <a:ext cx="57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i="1"/>
                <a:t>x</a:t>
              </a:r>
              <a:r>
                <a:rPr lang="en-US"/>
                <a:t>(</a:t>
              </a:r>
              <a:r>
                <a:rPr lang="en-US" i="1"/>
                <a:t>t</a:t>
              </a:r>
              <a:r>
                <a:rPr lang="en-US"/>
                <a:t>)</a:t>
              </a:r>
            </a:p>
          </p:txBody>
        </p:sp>
        <p:sp>
          <p:nvSpPr>
            <p:cNvPr id="26664" name="Text Box 39"/>
            <p:cNvSpPr txBox="1">
              <a:spLocks noChangeArrowheads="1"/>
            </p:cNvSpPr>
            <p:nvPr/>
          </p:nvSpPr>
          <p:spPr bwMode="auto">
            <a:xfrm>
              <a:off x="2160" y="962"/>
              <a:ext cx="57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i="1"/>
                <a:t>h</a:t>
              </a:r>
              <a:r>
                <a:rPr lang="en-US"/>
                <a:t>(</a:t>
              </a:r>
              <a:r>
                <a:rPr lang="en-US" i="1"/>
                <a:t>t</a:t>
              </a:r>
              <a:r>
                <a:rPr lang="en-US"/>
                <a:t>)</a:t>
              </a:r>
            </a:p>
          </p:txBody>
        </p:sp>
        <p:sp>
          <p:nvSpPr>
            <p:cNvPr id="26665" name="Text Box 40"/>
            <p:cNvSpPr txBox="1">
              <a:spLocks noChangeArrowheads="1"/>
            </p:cNvSpPr>
            <p:nvPr/>
          </p:nvSpPr>
          <p:spPr bwMode="auto">
            <a:xfrm>
              <a:off x="2880" y="886"/>
              <a:ext cx="43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i="1"/>
                <a:t>y</a:t>
              </a:r>
              <a:r>
                <a:rPr lang="en-US"/>
                <a:t>(</a:t>
              </a:r>
              <a:r>
                <a:rPr lang="en-US" i="1"/>
                <a:t>t</a:t>
              </a:r>
              <a:r>
                <a:rPr lang="en-US"/>
                <a:t>)</a:t>
              </a:r>
            </a:p>
          </p:txBody>
        </p:sp>
        <p:sp>
          <p:nvSpPr>
            <p:cNvPr id="26666" name="Text Box 41"/>
            <p:cNvSpPr txBox="1">
              <a:spLocks noChangeArrowheads="1"/>
            </p:cNvSpPr>
            <p:nvPr/>
          </p:nvSpPr>
          <p:spPr bwMode="auto">
            <a:xfrm>
              <a:off x="3216" y="1260"/>
              <a:ext cx="52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i="1"/>
                <a:t>t</a:t>
              </a:r>
              <a:r>
                <a:rPr lang="en-US"/>
                <a:t> = </a:t>
              </a:r>
              <a:r>
                <a:rPr lang="en-US" i="1"/>
                <a:t>T</a:t>
              </a:r>
            </a:p>
          </p:txBody>
        </p:sp>
        <p:sp>
          <p:nvSpPr>
            <p:cNvPr id="26667" name="Text Box 42"/>
            <p:cNvSpPr txBox="1">
              <a:spLocks noChangeArrowheads="1"/>
            </p:cNvSpPr>
            <p:nvPr/>
          </p:nvSpPr>
          <p:spPr bwMode="auto">
            <a:xfrm>
              <a:off x="3696" y="876"/>
              <a:ext cx="57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i="1"/>
                <a:t>y</a:t>
              </a:r>
              <a:r>
                <a:rPr lang="en-US"/>
                <a:t>(</a:t>
              </a:r>
              <a:r>
                <a:rPr lang="en-US" i="1"/>
                <a:t>T</a:t>
              </a:r>
              <a:r>
                <a:rPr lang="en-US"/>
                <a:t>)</a:t>
              </a:r>
            </a:p>
          </p:txBody>
        </p:sp>
        <p:sp>
          <p:nvSpPr>
            <p:cNvPr id="26668" name="Text Box 43"/>
            <p:cNvSpPr txBox="1">
              <a:spLocks noChangeArrowheads="1"/>
            </p:cNvSpPr>
            <p:nvPr/>
          </p:nvSpPr>
          <p:spPr bwMode="auto">
            <a:xfrm>
              <a:off x="1776" y="1488"/>
              <a:ext cx="134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b="1">
                  <a:solidFill>
                    <a:srgbClr val="CC00CC"/>
                  </a:solidFill>
                </a:rPr>
                <a:t>Matched filter</a:t>
              </a:r>
            </a:p>
          </p:txBody>
        </p:sp>
      </p:grpSp>
      <p:graphicFrame>
        <p:nvGraphicFramePr>
          <p:cNvPr id="26640" name="Object 46"/>
          <p:cNvGraphicFramePr>
            <a:graphicFrameLocks noChangeAspect="1"/>
          </p:cNvGraphicFramePr>
          <p:nvPr/>
        </p:nvGraphicFramePr>
        <p:xfrm>
          <a:off x="1981200" y="4648200"/>
          <a:ext cx="228600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1091726" imgH="228501" progId="Equation.3">
                  <p:embed/>
                </p:oleObj>
              </mc:Choice>
              <mc:Fallback>
                <p:oleObj name="Equation" r:id="rId16" imgW="1091726" imgH="228501" progId="Equation.3">
                  <p:embed/>
                  <p:pic>
                    <p:nvPicPr>
                      <p:cNvPr id="0" name="Object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4648200"/>
                        <a:ext cx="2286000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CC99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41" name="Object 47"/>
          <p:cNvGraphicFramePr>
            <a:graphicFrameLocks noChangeAspect="1"/>
          </p:cNvGraphicFramePr>
          <p:nvPr/>
        </p:nvGraphicFramePr>
        <p:xfrm>
          <a:off x="1981200" y="3048000"/>
          <a:ext cx="2133600" cy="420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1028254" imgH="203112" progId="Equation.3">
                  <p:embed/>
                </p:oleObj>
              </mc:Choice>
              <mc:Fallback>
                <p:oleObj name="Equation" r:id="rId18" imgW="1028254" imgH="203112" progId="Equation.3">
                  <p:embed/>
                  <p:pic>
                    <p:nvPicPr>
                      <p:cNvPr id="0" name="Object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3048000"/>
                        <a:ext cx="2133600" cy="420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5427663" y="3429000"/>
            <a:ext cx="914400" cy="419100"/>
            <a:chOff x="5427663" y="3429000"/>
            <a:chExt cx="914400" cy="419100"/>
          </a:xfrm>
        </p:grpSpPr>
        <p:sp>
          <p:nvSpPr>
            <p:cNvPr id="26645" name="Text Box 50"/>
            <p:cNvSpPr txBox="1">
              <a:spLocks noChangeArrowheads="1"/>
            </p:cNvSpPr>
            <p:nvPr/>
          </p:nvSpPr>
          <p:spPr bwMode="auto">
            <a:xfrm>
              <a:off x="5427663" y="3511550"/>
              <a:ext cx="9144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 i="1">
                  <a:solidFill>
                    <a:srgbClr val="3333FF"/>
                  </a:solidFill>
                </a:rPr>
                <a:t>AWGN</a:t>
              </a:r>
            </a:p>
          </p:txBody>
        </p:sp>
        <p:sp>
          <p:nvSpPr>
            <p:cNvPr id="6" name="AutoShape 51"/>
            <p:cNvSpPr>
              <a:spLocks/>
            </p:cNvSpPr>
            <p:nvPr/>
          </p:nvSpPr>
          <p:spPr bwMode="auto">
            <a:xfrm rot="-5400000">
              <a:off x="5868193" y="3123407"/>
              <a:ext cx="74613" cy="685800"/>
            </a:xfrm>
            <a:prstGeom prst="leftBrace">
              <a:avLst>
                <a:gd name="adj1" fmla="val 76595"/>
                <a:gd name="adj2" fmla="val 50000"/>
              </a:avLst>
            </a:prstGeom>
            <a:noFill/>
            <a:ln w="12700">
              <a:solidFill>
                <a:srgbClr val="3333FF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6224588" y="3429000"/>
            <a:ext cx="1066800" cy="646113"/>
            <a:chOff x="6224588" y="3429000"/>
            <a:chExt cx="1066800" cy="646113"/>
          </a:xfrm>
        </p:grpSpPr>
        <p:sp>
          <p:nvSpPr>
            <p:cNvPr id="26643" name="Text Box 52"/>
            <p:cNvSpPr txBox="1">
              <a:spLocks noChangeArrowheads="1"/>
            </p:cNvSpPr>
            <p:nvPr/>
          </p:nvSpPr>
          <p:spPr bwMode="auto">
            <a:xfrm>
              <a:off x="6224588" y="3494088"/>
              <a:ext cx="1066800" cy="581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 i="1">
                  <a:solidFill>
                    <a:srgbClr val="3333FF"/>
                  </a:solidFill>
                </a:rPr>
                <a:t>Matched</a:t>
              </a:r>
              <a:br>
                <a:rPr lang="en-US" sz="1600" b="1" i="1">
                  <a:solidFill>
                    <a:srgbClr val="3333FF"/>
                  </a:solidFill>
                </a:rPr>
              </a:br>
              <a:r>
                <a:rPr lang="en-US" sz="1600" b="1" i="1">
                  <a:solidFill>
                    <a:srgbClr val="3333FF"/>
                  </a:solidFill>
                </a:rPr>
                <a:t>filter</a:t>
              </a:r>
            </a:p>
          </p:txBody>
        </p:sp>
        <p:sp>
          <p:nvSpPr>
            <p:cNvPr id="26644" name="AutoShape 53"/>
            <p:cNvSpPr>
              <a:spLocks/>
            </p:cNvSpPr>
            <p:nvPr/>
          </p:nvSpPr>
          <p:spPr bwMode="auto">
            <a:xfrm rot="-5400000">
              <a:off x="6706393" y="3123407"/>
              <a:ext cx="74613" cy="685800"/>
            </a:xfrm>
            <a:prstGeom prst="leftBrace">
              <a:avLst>
                <a:gd name="adj1" fmla="val 76595"/>
                <a:gd name="adj2" fmla="val 50000"/>
              </a:avLst>
            </a:prstGeom>
            <a:noFill/>
            <a:ln w="12700">
              <a:solidFill>
                <a:srgbClr val="3333FF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6646" name="Text Box 55"/>
          <p:cNvSpPr txBox="1">
            <a:spLocks noChangeArrowheads="1"/>
          </p:cNvSpPr>
          <p:nvPr/>
        </p:nvSpPr>
        <p:spPr bwMode="auto">
          <a:xfrm>
            <a:off x="6324600" y="5410200"/>
            <a:ext cx="1219200" cy="1196975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b="1" i="1"/>
              <a:t>T </a:t>
            </a:r>
            <a:r>
              <a:rPr lang="en-US" b="1"/>
              <a:t>is the symbol period</a:t>
            </a:r>
          </a:p>
        </p:txBody>
      </p:sp>
      <p:graphicFrame>
        <p:nvGraphicFramePr>
          <p:cNvPr id="49" name="Object 45"/>
          <p:cNvGraphicFramePr>
            <a:graphicFrameLocks noChangeAspect="1"/>
          </p:cNvGraphicFramePr>
          <p:nvPr/>
        </p:nvGraphicFramePr>
        <p:xfrm>
          <a:off x="7315200" y="2743200"/>
          <a:ext cx="1733550" cy="817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0" imgW="889000" imgH="419100" progId="Equation.3">
                  <p:embed/>
                </p:oleObj>
              </mc:Choice>
              <mc:Fallback>
                <p:oleObj name="Equation" r:id="rId20" imgW="889000" imgH="419100" progId="Equation.3">
                  <p:embed/>
                  <p:pic>
                    <p:nvPicPr>
                      <p:cNvPr id="0" name="Object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5200" y="2743200"/>
                        <a:ext cx="1733550" cy="817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" name="Rectangle 8"/>
          <p:cNvSpPr txBox="1">
            <a:spLocks noChangeArrowheads="1"/>
          </p:cNvSpPr>
          <p:nvPr/>
        </p:nvSpPr>
        <p:spPr bwMode="auto">
          <a:xfrm>
            <a:off x="457200" y="4610100"/>
            <a:ext cx="2438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Clr>
                <a:srgbClr val="CC00CC"/>
              </a:buClr>
              <a:buSzPct val="90000"/>
              <a:buFontTx/>
              <a:buChar char="•"/>
            </a:pPr>
            <a:r>
              <a:rPr lang="en-US" sz="2800" b="1">
                <a:solidFill>
                  <a:srgbClr val="CC00CC"/>
                </a:solidFill>
              </a:rPr>
              <a:t>Signal</a:t>
            </a:r>
          </a:p>
        </p:txBody>
      </p:sp>
      <p:sp>
        <p:nvSpPr>
          <p:cNvPr id="51" name="Rectangle 15">
            <a:extLst>
              <a:ext uri="{FF2B5EF4-FFF2-40B4-BE49-F238E27FC236}">
                <a16:creationId xmlns:a16="http://schemas.microsoft.com/office/drawing/2014/main" id="{2DA5452D-2157-104B-9FDB-40B3877D9C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/>
              <a:t>14 - </a:t>
            </a:r>
            <a:fld id="{8A724CDF-7C4E-8548-93C3-D6F6CEEC392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5" grpId="0"/>
      <p:bldP spid="26646" grpId="0" animBg="1"/>
      <p:bldP spid="5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650" name="Object 3"/>
          <p:cNvGraphicFramePr>
            <a:graphicFrameLocks noChangeAspect="1"/>
          </p:cNvGraphicFramePr>
          <p:nvPr/>
        </p:nvGraphicFramePr>
        <p:xfrm>
          <a:off x="990600" y="1905000"/>
          <a:ext cx="3429000" cy="148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930400" imgH="914400" progId="Equation.3">
                  <p:embed/>
                </p:oleObj>
              </mc:Choice>
              <mc:Fallback>
                <p:oleObj name="Equation" r:id="rId2" imgW="1930400" imgH="9144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905000"/>
                        <a:ext cx="3429000" cy="1489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1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 New Roman" charset="0"/>
              </a:rPr>
              <a:t>Matched Filter Derivation</a:t>
            </a:r>
          </a:p>
        </p:txBody>
      </p:sp>
      <p:sp>
        <p:nvSpPr>
          <p:cNvPr id="27652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05800" cy="495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>
                <a:latin typeface="Times New Roman" charset="0"/>
              </a:rPr>
              <a:t>Find </a:t>
            </a:r>
            <a:r>
              <a:rPr lang="en-US" b="0" i="1">
                <a:solidFill>
                  <a:schemeClr val="tx1"/>
                </a:solidFill>
                <a:latin typeface="Times New Roman" charset="0"/>
              </a:rPr>
              <a:t>h</a:t>
            </a:r>
            <a:r>
              <a:rPr lang="en-US" b="0">
                <a:solidFill>
                  <a:schemeClr val="tx1"/>
                </a:solidFill>
                <a:latin typeface="Times New Roman" charset="0"/>
              </a:rPr>
              <a:t>(</a:t>
            </a:r>
            <a:r>
              <a:rPr lang="en-US" b="0" i="1">
                <a:solidFill>
                  <a:schemeClr val="tx1"/>
                </a:solidFill>
                <a:latin typeface="Times New Roman" charset="0"/>
              </a:rPr>
              <a:t>t</a:t>
            </a:r>
            <a:r>
              <a:rPr lang="en-US" b="0">
                <a:solidFill>
                  <a:schemeClr val="tx1"/>
                </a:solidFill>
                <a:latin typeface="Times New Roman" charset="0"/>
              </a:rPr>
              <a:t>)</a:t>
            </a:r>
            <a:r>
              <a:rPr lang="en-US">
                <a:latin typeface="Times New Roman" charset="0"/>
              </a:rPr>
              <a:t> that maximizes pulse peak SNR </a:t>
            </a:r>
            <a:r>
              <a:rPr lang="en-US" b="0" i="1">
                <a:solidFill>
                  <a:schemeClr val="tx1"/>
                </a:solidFill>
                <a:latin typeface="Symbol" charset="0"/>
              </a:rPr>
              <a:t>h</a:t>
            </a:r>
            <a:endParaRPr lang="en-US">
              <a:latin typeface="Times New Roman" charset="0"/>
            </a:endParaRPr>
          </a:p>
        </p:txBody>
      </p:sp>
      <p:graphicFrame>
        <p:nvGraphicFramePr>
          <p:cNvPr id="27653" name="Object 11"/>
          <p:cNvGraphicFramePr>
            <a:graphicFrameLocks noChangeAspect="1"/>
          </p:cNvGraphicFramePr>
          <p:nvPr/>
        </p:nvGraphicFramePr>
        <p:xfrm>
          <a:off x="3119438" y="3794125"/>
          <a:ext cx="4992687" cy="877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527300" imgH="444500" progId="Equation.3">
                  <p:embed/>
                </p:oleObj>
              </mc:Choice>
              <mc:Fallback>
                <p:oleObj name="Equation" r:id="rId4" imgW="2527300" imgH="4445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19438" y="3794125"/>
                        <a:ext cx="4992687" cy="877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4" name="Object 12"/>
          <p:cNvGraphicFramePr>
            <a:graphicFrameLocks noChangeAspect="1"/>
          </p:cNvGraphicFramePr>
          <p:nvPr/>
        </p:nvGraphicFramePr>
        <p:xfrm>
          <a:off x="4806950" y="5713413"/>
          <a:ext cx="3021013" cy="458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422400" imgH="215900" progId="Equation.3">
                  <p:embed/>
                </p:oleObj>
              </mc:Choice>
              <mc:Fallback>
                <p:oleObj name="Equation" r:id="rId6" imgW="1422400" imgH="2159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6950" y="5713413"/>
                        <a:ext cx="3021013" cy="458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5" name="Object 13"/>
          <p:cNvGraphicFramePr>
            <a:graphicFrameLocks noChangeAspect="1"/>
          </p:cNvGraphicFramePr>
          <p:nvPr/>
        </p:nvGraphicFramePr>
        <p:xfrm>
          <a:off x="3103563" y="4595813"/>
          <a:ext cx="5618162" cy="1089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755900" imgH="533400" progId="Equation.3">
                  <p:embed/>
                </p:oleObj>
              </mc:Choice>
              <mc:Fallback>
                <p:oleObj name="Equation" r:id="rId8" imgW="2755900" imgH="5334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03563" y="4595813"/>
                        <a:ext cx="5618162" cy="1089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6477000" y="2057400"/>
            <a:ext cx="2016125" cy="1616075"/>
            <a:chOff x="6477000" y="2057400"/>
            <a:chExt cx="2016125" cy="1616075"/>
          </a:xfrm>
        </p:grpSpPr>
        <p:sp>
          <p:nvSpPr>
            <p:cNvPr id="27661" name="Line 14"/>
            <p:cNvSpPr>
              <a:spLocks noChangeShapeType="1"/>
            </p:cNvSpPr>
            <p:nvPr/>
          </p:nvSpPr>
          <p:spPr bwMode="auto">
            <a:xfrm flipV="1">
              <a:off x="6477000" y="3429000"/>
              <a:ext cx="13716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662" name="Line 17"/>
            <p:cNvSpPr>
              <a:spLocks noChangeShapeType="1"/>
            </p:cNvSpPr>
            <p:nvPr/>
          </p:nvSpPr>
          <p:spPr bwMode="auto">
            <a:xfrm flipV="1">
              <a:off x="6477000" y="2286000"/>
              <a:ext cx="1371600" cy="11430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663" name="Text Box 18"/>
            <p:cNvSpPr txBox="1">
              <a:spLocks noChangeArrowheads="1"/>
            </p:cNvSpPr>
            <p:nvPr/>
          </p:nvSpPr>
          <p:spPr bwMode="auto">
            <a:xfrm>
              <a:off x="6858000" y="3032125"/>
              <a:ext cx="5334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2000">
                  <a:latin typeface="Symbol" charset="0"/>
                  <a:sym typeface="Symbol" charset="0"/>
                </a:rPr>
                <a:t></a:t>
              </a:r>
              <a:endParaRPr lang="en-US" sz="2000">
                <a:latin typeface="Symbol" charset="0"/>
              </a:endParaRPr>
            </a:p>
          </p:txBody>
        </p:sp>
        <p:sp>
          <p:nvSpPr>
            <p:cNvPr id="27664" name="Text Box 19"/>
            <p:cNvSpPr txBox="1">
              <a:spLocks noChangeArrowheads="1"/>
            </p:cNvSpPr>
            <p:nvPr/>
          </p:nvSpPr>
          <p:spPr bwMode="auto">
            <a:xfrm>
              <a:off x="8077200" y="2057400"/>
              <a:ext cx="3810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b="1"/>
                <a:t>a</a:t>
              </a:r>
            </a:p>
          </p:txBody>
        </p:sp>
        <p:sp>
          <p:nvSpPr>
            <p:cNvPr id="27665" name="Text Box 20"/>
            <p:cNvSpPr txBox="1">
              <a:spLocks noChangeArrowheads="1"/>
            </p:cNvSpPr>
            <p:nvPr/>
          </p:nvSpPr>
          <p:spPr bwMode="auto">
            <a:xfrm>
              <a:off x="8035925" y="3276600"/>
              <a:ext cx="4572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 b="1"/>
                <a:t>b</a:t>
              </a:r>
            </a:p>
          </p:txBody>
        </p:sp>
      </p:grpSp>
      <p:sp>
        <p:nvSpPr>
          <p:cNvPr id="14" name="Rectangle 7"/>
          <p:cNvSpPr txBox="1">
            <a:spLocks noChangeArrowheads="1"/>
          </p:cNvSpPr>
          <p:nvPr/>
        </p:nvSpPr>
        <p:spPr bwMode="auto">
          <a:xfrm>
            <a:off x="457200" y="3465513"/>
            <a:ext cx="411480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CC00CC"/>
              </a:buClr>
              <a:buSzPct val="90000"/>
              <a:buFontTx/>
              <a:buChar char="•"/>
            </a:pPr>
            <a:r>
              <a:rPr lang="en-US" sz="2800" b="1">
                <a:solidFill>
                  <a:srgbClr val="CC00CC"/>
                </a:solidFill>
              </a:rPr>
              <a:t>Schwartz’s inequality</a:t>
            </a:r>
          </a:p>
        </p:txBody>
      </p:sp>
      <p:sp>
        <p:nvSpPr>
          <p:cNvPr id="16" name="Rectangle 7"/>
          <p:cNvSpPr txBox="1">
            <a:spLocks noChangeArrowheads="1"/>
          </p:cNvSpPr>
          <p:nvPr/>
        </p:nvSpPr>
        <p:spPr bwMode="auto">
          <a:xfrm>
            <a:off x="457200" y="3975100"/>
            <a:ext cx="3505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lvl="1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</a:pPr>
            <a:r>
              <a:rPr lang="en-US" sz="2800"/>
              <a:t>For vectors:</a:t>
            </a:r>
          </a:p>
        </p:txBody>
      </p:sp>
      <p:sp>
        <p:nvSpPr>
          <p:cNvPr id="17" name="Rectangle 7"/>
          <p:cNvSpPr txBox="1">
            <a:spLocks noChangeArrowheads="1"/>
          </p:cNvSpPr>
          <p:nvPr/>
        </p:nvSpPr>
        <p:spPr bwMode="auto">
          <a:xfrm>
            <a:off x="457200" y="4930775"/>
            <a:ext cx="27432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lvl="1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</a:pPr>
            <a:r>
              <a:rPr lang="en-US" sz="2800"/>
              <a:t>For functions:</a:t>
            </a:r>
          </a:p>
        </p:txBody>
      </p:sp>
      <p:sp>
        <p:nvSpPr>
          <p:cNvPr id="18" name="Rectangle 7"/>
          <p:cNvSpPr txBox="1">
            <a:spLocks noChangeArrowheads="1"/>
          </p:cNvSpPr>
          <p:nvPr/>
        </p:nvSpPr>
        <p:spPr bwMode="auto">
          <a:xfrm>
            <a:off x="725488" y="5724525"/>
            <a:ext cx="4291012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lvl="1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chemeClr val="accent1"/>
              </a:buClr>
            </a:pPr>
            <a:r>
              <a:rPr lang="en-US" sz="2800"/>
              <a:t>upper bound reached iff</a:t>
            </a:r>
          </a:p>
        </p:txBody>
      </p:sp>
      <p:sp>
        <p:nvSpPr>
          <p:cNvPr id="19" name="Rectangle 15">
            <a:extLst>
              <a:ext uri="{FF2B5EF4-FFF2-40B4-BE49-F238E27FC236}">
                <a16:creationId xmlns:a16="http://schemas.microsoft.com/office/drawing/2014/main" id="{3C93AC09-91D6-2340-A204-8D273CF5F6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/>
              <a:t>14 - </a:t>
            </a:r>
            <a:fld id="{8A724CDF-7C4E-8548-93C3-D6F6CEEC392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7" grpId="0"/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674" name="Object 2"/>
          <p:cNvGraphicFramePr>
            <a:graphicFrameLocks noChangeAspect="1"/>
          </p:cNvGraphicFramePr>
          <p:nvPr/>
        </p:nvGraphicFramePr>
        <p:xfrm>
          <a:off x="871538" y="1360488"/>
          <a:ext cx="7205662" cy="5113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3873500" imgH="2514600" progId="Equation.3">
                  <p:embed/>
                </p:oleObj>
              </mc:Choice>
              <mc:Fallback>
                <p:oleObj name="Equation" r:id="rId2" imgW="3873500" imgH="25146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1538" y="1360488"/>
                        <a:ext cx="7205662" cy="5113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7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 New Roman" charset="0"/>
              </a:rPr>
              <a:t>Matched Filter Derivation</a:t>
            </a: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7543800" y="3886200"/>
            <a:ext cx="1219200" cy="1196975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b="1" i="1"/>
              <a:t>T </a:t>
            </a:r>
            <a:r>
              <a:rPr lang="en-US" b="1"/>
              <a:t>is the symbol period</a:t>
            </a:r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2150E693-36A2-A345-9DC8-94D89C05D9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/>
              <a:t>14 - </a:t>
            </a:r>
            <a:fld id="{8A724CDF-7C4E-8548-93C3-D6F6CEEC392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 New Roman" charset="0"/>
              </a:rPr>
              <a:t>Matched Filter</a:t>
            </a:r>
          </a:p>
        </p:txBody>
      </p:sp>
      <p:sp>
        <p:nvSpPr>
          <p:cNvPr id="29699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05800" cy="1905000"/>
          </a:xfrm>
        </p:spPr>
        <p:txBody>
          <a:bodyPr/>
          <a:lstStyle/>
          <a:p>
            <a:r>
              <a:rPr lang="en-US">
                <a:latin typeface="Times New Roman" charset="0"/>
              </a:rPr>
              <a:t>Impulse response is </a:t>
            </a:r>
            <a:r>
              <a:rPr lang="en-US" b="0" i="1">
                <a:solidFill>
                  <a:schemeClr val="tx1"/>
                </a:solidFill>
                <a:latin typeface="Times New Roman" charset="0"/>
              </a:rPr>
              <a:t>h</a:t>
            </a:r>
            <a:r>
              <a:rPr lang="en-US" b="0" baseline="-25000">
                <a:solidFill>
                  <a:schemeClr val="tx1"/>
                </a:solidFill>
                <a:latin typeface="Times New Roman" charset="0"/>
              </a:rPr>
              <a:t>opt</a:t>
            </a:r>
            <a:r>
              <a:rPr lang="en-US" b="0">
                <a:solidFill>
                  <a:schemeClr val="tx1"/>
                </a:solidFill>
                <a:latin typeface="Times New Roman" charset="0"/>
              </a:rPr>
              <a:t>(</a:t>
            </a:r>
            <a:r>
              <a:rPr lang="en-US" b="0" i="1">
                <a:solidFill>
                  <a:schemeClr val="tx1"/>
                </a:solidFill>
                <a:latin typeface="Times New Roman" charset="0"/>
              </a:rPr>
              <a:t>t</a:t>
            </a:r>
            <a:r>
              <a:rPr lang="en-US" b="0">
                <a:solidFill>
                  <a:schemeClr val="tx1"/>
                </a:solidFill>
                <a:latin typeface="Times New Roman" charset="0"/>
              </a:rPr>
              <a:t>) = </a:t>
            </a:r>
            <a:r>
              <a:rPr lang="en-US" b="0" i="1">
                <a:solidFill>
                  <a:schemeClr val="tx1"/>
                </a:solidFill>
                <a:latin typeface="Times New Roman" charset="0"/>
              </a:rPr>
              <a:t>k</a:t>
            </a:r>
            <a:r>
              <a:rPr lang="en-US" b="0">
                <a:solidFill>
                  <a:schemeClr val="tx1"/>
                </a:solidFill>
                <a:latin typeface="Times New Roman" charset="0"/>
              </a:rPr>
              <a:t> </a:t>
            </a:r>
            <a:r>
              <a:rPr lang="en-US" b="0" i="1">
                <a:solidFill>
                  <a:schemeClr val="tx1"/>
                </a:solidFill>
                <a:latin typeface="Times New Roman" charset="0"/>
              </a:rPr>
              <a:t>g</a:t>
            </a:r>
            <a:r>
              <a:rPr lang="en-US" b="0">
                <a:solidFill>
                  <a:schemeClr val="tx1"/>
                </a:solidFill>
                <a:latin typeface="Times New Roman" charset="0"/>
              </a:rPr>
              <a:t>*(</a:t>
            </a:r>
            <a:r>
              <a:rPr lang="en-US" b="0" i="1">
                <a:solidFill>
                  <a:schemeClr val="tx1"/>
                </a:solidFill>
                <a:latin typeface="Times New Roman" charset="0"/>
              </a:rPr>
              <a:t>T </a:t>
            </a:r>
            <a:r>
              <a:rPr lang="en-US" b="0">
                <a:solidFill>
                  <a:schemeClr val="tx1"/>
                </a:solidFill>
                <a:latin typeface="Times New Roman" charset="0"/>
              </a:rPr>
              <a:t>- </a:t>
            </a:r>
            <a:r>
              <a:rPr lang="en-US" b="0" i="1">
                <a:solidFill>
                  <a:schemeClr val="tx1"/>
                </a:solidFill>
                <a:latin typeface="Times New Roman" charset="0"/>
              </a:rPr>
              <a:t>t</a:t>
            </a:r>
            <a:r>
              <a:rPr lang="en-US" b="0">
                <a:solidFill>
                  <a:schemeClr val="tx1"/>
                </a:solidFill>
                <a:latin typeface="Times New Roman" charset="0"/>
              </a:rPr>
              <a:t>) </a:t>
            </a:r>
            <a:endParaRPr lang="en-US">
              <a:latin typeface="Times New Roman" charset="0"/>
            </a:endParaRPr>
          </a:p>
          <a:p>
            <a:pPr lvl="1">
              <a:buFontTx/>
              <a:buNone/>
            </a:pPr>
            <a:r>
              <a:rPr lang="en-US">
                <a:latin typeface="Times New Roman" charset="0"/>
              </a:rPr>
              <a:t>Symbol period </a:t>
            </a:r>
            <a:r>
              <a:rPr lang="en-US" i="1">
                <a:latin typeface="Times New Roman" charset="0"/>
              </a:rPr>
              <a:t>T</a:t>
            </a:r>
            <a:r>
              <a:rPr lang="en-US" b="1" i="1">
                <a:latin typeface="Times New Roman" charset="0"/>
              </a:rPr>
              <a:t>,</a:t>
            </a:r>
            <a:r>
              <a:rPr lang="en-US">
                <a:latin typeface="Times New Roman" charset="0"/>
              </a:rPr>
              <a:t> transmitter pulse shape </a:t>
            </a:r>
            <a:r>
              <a:rPr lang="en-US" i="1">
                <a:latin typeface="Times New Roman" charset="0"/>
              </a:rPr>
              <a:t>g</a:t>
            </a:r>
            <a:r>
              <a:rPr lang="en-US">
                <a:latin typeface="Times New Roman" charset="0"/>
              </a:rPr>
              <a:t>(</a:t>
            </a:r>
            <a:r>
              <a:rPr lang="en-US" i="1">
                <a:latin typeface="Times New Roman" charset="0"/>
              </a:rPr>
              <a:t>t</a:t>
            </a:r>
            <a:r>
              <a:rPr lang="en-US">
                <a:latin typeface="Times New Roman" charset="0"/>
              </a:rPr>
              <a:t>)</a:t>
            </a:r>
            <a:r>
              <a:rPr lang="en-US" b="1">
                <a:latin typeface="Times New Roman" charset="0"/>
              </a:rPr>
              <a:t> </a:t>
            </a:r>
            <a:r>
              <a:rPr lang="en-US">
                <a:latin typeface="Times New Roman" charset="0"/>
              </a:rPr>
              <a:t>and gain </a:t>
            </a:r>
            <a:r>
              <a:rPr lang="en-US" i="1">
                <a:latin typeface="Times New Roman" charset="0"/>
              </a:rPr>
              <a:t>k</a:t>
            </a:r>
          </a:p>
          <a:p>
            <a:pPr lvl="1">
              <a:buFontTx/>
              <a:buNone/>
            </a:pPr>
            <a:r>
              <a:rPr lang="en-US">
                <a:latin typeface="Times New Roman" charset="0"/>
              </a:rPr>
              <a:t>Scaled, conjugated, time-reversed, and shifted version of </a:t>
            </a:r>
            <a:r>
              <a:rPr lang="en-US" i="1">
                <a:latin typeface="Times New Roman" charset="0"/>
              </a:rPr>
              <a:t>g</a:t>
            </a:r>
            <a:r>
              <a:rPr lang="en-US">
                <a:latin typeface="Times New Roman" charset="0"/>
              </a:rPr>
              <a:t>(</a:t>
            </a:r>
            <a:r>
              <a:rPr lang="en-US" i="1">
                <a:latin typeface="Times New Roman" charset="0"/>
              </a:rPr>
              <a:t>t</a:t>
            </a:r>
            <a:r>
              <a:rPr lang="en-US">
                <a:latin typeface="Times New Roman" charset="0"/>
              </a:rPr>
              <a:t>)</a:t>
            </a:r>
            <a:endParaRPr lang="en-US" i="1">
              <a:latin typeface="Times New Roman" charset="0"/>
            </a:endParaRPr>
          </a:p>
          <a:p>
            <a:pPr lvl="1">
              <a:buFontTx/>
              <a:buNone/>
            </a:pPr>
            <a:r>
              <a:rPr lang="en-US">
                <a:latin typeface="Times New Roman" charset="0"/>
              </a:rPr>
              <a:t>Duration and shape determined by pulse shape </a:t>
            </a:r>
            <a:r>
              <a:rPr lang="en-US" i="1">
                <a:latin typeface="Times New Roman" charset="0"/>
              </a:rPr>
              <a:t>g</a:t>
            </a:r>
            <a:r>
              <a:rPr lang="en-US">
                <a:latin typeface="Times New Roman" charset="0"/>
              </a:rPr>
              <a:t>(</a:t>
            </a:r>
            <a:r>
              <a:rPr lang="en-US" i="1">
                <a:latin typeface="Times New Roman" charset="0"/>
              </a:rPr>
              <a:t>t</a:t>
            </a:r>
            <a:r>
              <a:rPr lang="en-US">
                <a:latin typeface="Times New Roman" charset="0"/>
              </a:rPr>
              <a:t>) </a:t>
            </a:r>
          </a:p>
        </p:txBody>
      </p:sp>
      <p:graphicFrame>
        <p:nvGraphicFramePr>
          <p:cNvPr id="29700" name="Object 9"/>
          <p:cNvGraphicFramePr>
            <a:graphicFrameLocks noChangeAspect="1"/>
          </p:cNvGraphicFramePr>
          <p:nvPr/>
        </p:nvGraphicFramePr>
        <p:xfrm>
          <a:off x="990600" y="3733800"/>
          <a:ext cx="6497638" cy="955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3492500" imgH="469900" progId="Equation.3">
                  <p:embed/>
                </p:oleObj>
              </mc:Choice>
              <mc:Fallback>
                <p:oleObj name="Equation" r:id="rId2" imgW="3492500" imgH="4699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3733800"/>
                        <a:ext cx="6497638" cy="955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8"/>
          <p:cNvSpPr txBox="1">
            <a:spLocks noChangeArrowheads="1"/>
          </p:cNvSpPr>
          <p:nvPr/>
        </p:nvSpPr>
        <p:spPr bwMode="auto">
          <a:xfrm>
            <a:off x="457200" y="3276600"/>
            <a:ext cx="8305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Clr>
                <a:srgbClr val="CC00CC"/>
              </a:buClr>
              <a:buSzPct val="90000"/>
              <a:buFontTx/>
              <a:buChar char="•"/>
            </a:pPr>
            <a:r>
              <a:rPr lang="en-US" sz="2800" b="1">
                <a:solidFill>
                  <a:srgbClr val="CC00CC"/>
                </a:solidFill>
              </a:rPr>
              <a:t>Maximizes peak pulse SNR</a:t>
            </a:r>
          </a:p>
        </p:txBody>
      </p:sp>
      <p:sp>
        <p:nvSpPr>
          <p:cNvPr id="7" name="Rectangle 8"/>
          <p:cNvSpPr txBox="1">
            <a:spLocks noChangeArrowheads="1"/>
          </p:cNvSpPr>
          <p:nvPr/>
        </p:nvSpPr>
        <p:spPr bwMode="auto">
          <a:xfrm>
            <a:off x="457200" y="4748213"/>
            <a:ext cx="8305800" cy="14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lvl="1">
              <a:spcBef>
                <a:spcPct val="20000"/>
              </a:spcBef>
              <a:buClr>
                <a:schemeClr val="accent1"/>
              </a:buClr>
            </a:pPr>
            <a:r>
              <a:rPr lang="en-US"/>
              <a:t>Does not depend on pulse shape </a:t>
            </a:r>
            <a:r>
              <a:rPr lang="en-US" i="1"/>
              <a:t>g</a:t>
            </a:r>
            <a:r>
              <a:rPr lang="en-US"/>
              <a:t>(</a:t>
            </a:r>
            <a:r>
              <a:rPr lang="en-US" i="1"/>
              <a:t>t</a:t>
            </a:r>
            <a:r>
              <a:rPr lang="en-US"/>
              <a:t>) </a:t>
            </a:r>
          </a:p>
          <a:p>
            <a:pPr lvl="1">
              <a:spcBef>
                <a:spcPct val="20000"/>
              </a:spcBef>
              <a:buClr>
                <a:schemeClr val="accent1"/>
              </a:buClr>
            </a:pPr>
            <a:r>
              <a:rPr lang="en-US"/>
              <a:t>Proportional to signal energy (energy per bit) </a:t>
            </a:r>
            <a:r>
              <a:rPr lang="en-US" i="1"/>
              <a:t>E</a:t>
            </a:r>
            <a:r>
              <a:rPr lang="en-US" i="1" baseline="-25000"/>
              <a:t>b</a:t>
            </a:r>
          </a:p>
          <a:p>
            <a:pPr lvl="1">
              <a:spcBef>
                <a:spcPct val="20000"/>
              </a:spcBef>
              <a:buClr>
                <a:schemeClr val="accent1"/>
              </a:buClr>
            </a:pPr>
            <a:r>
              <a:rPr lang="en-US"/>
              <a:t>Inversely proportional to power spectral density of noise</a:t>
            </a:r>
          </a:p>
        </p:txBody>
      </p:sp>
      <p:sp>
        <p:nvSpPr>
          <p:cNvPr id="8" name="Rectangle 15">
            <a:extLst>
              <a:ext uri="{FF2B5EF4-FFF2-40B4-BE49-F238E27FC236}">
                <a16:creationId xmlns:a16="http://schemas.microsoft.com/office/drawing/2014/main" id="{EC3BF99C-1726-A049-BDEC-E9DF23955D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/>
              <a:t>14 - </a:t>
            </a:r>
            <a:fld id="{8A724CDF-7C4E-8548-93C3-D6F6CEEC392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7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458200" cy="1143000"/>
          </a:xfrm>
        </p:spPr>
        <p:txBody>
          <a:bodyPr/>
          <a:lstStyle/>
          <a:p>
            <a:r>
              <a:rPr lang="en-US" dirty="0">
                <a:latin typeface="Times New Roman" charset="0"/>
              </a:rPr>
              <a:t>Matched Filter for Rectangular Pulse</a:t>
            </a:r>
          </a:p>
        </p:txBody>
      </p:sp>
      <p:sp>
        <p:nvSpPr>
          <p:cNvPr id="30723" name="Rectangle 3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Times New Roman" charset="0"/>
              </a:rPr>
              <a:t>Matched filter for causal rectangular pulse shape</a:t>
            </a:r>
          </a:p>
          <a:p>
            <a:pPr lvl="1">
              <a:buFontTx/>
              <a:buNone/>
            </a:pPr>
            <a:r>
              <a:rPr lang="en-US">
                <a:latin typeface="Times New Roman" charset="0"/>
              </a:rPr>
              <a:t>Impulse response is causal rectangular pulse of same duration</a:t>
            </a:r>
          </a:p>
          <a:p>
            <a:r>
              <a:rPr lang="en-US">
                <a:latin typeface="Times New Roman" charset="0"/>
              </a:rPr>
              <a:t>Convolve input with rectangular pulse of duration </a:t>
            </a:r>
            <a:r>
              <a:rPr lang="en-US" b="0" i="1">
                <a:solidFill>
                  <a:schemeClr val="tx1"/>
                </a:solidFill>
                <a:latin typeface="Times New Roman" charset="0"/>
              </a:rPr>
              <a:t>T</a:t>
            </a:r>
            <a:r>
              <a:rPr lang="en-US">
                <a:latin typeface="Times New Roman" charset="0"/>
              </a:rPr>
              <a:t> sec and sample result at </a:t>
            </a:r>
            <a:r>
              <a:rPr lang="en-US" b="0" i="1">
                <a:solidFill>
                  <a:schemeClr val="tx1"/>
                </a:solidFill>
                <a:latin typeface="Times New Roman" charset="0"/>
              </a:rPr>
              <a:t>T</a:t>
            </a:r>
            <a:r>
              <a:rPr lang="en-US">
                <a:latin typeface="Times New Roman" charset="0"/>
              </a:rPr>
              <a:t> sec is same as</a:t>
            </a:r>
          </a:p>
          <a:p>
            <a:pPr lvl="1">
              <a:buFontTx/>
              <a:buNone/>
            </a:pPr>
            <a:r>
              <a:rPr lang="en-US">
                <a:latin typeface="Times New Roman" charset="0"/>
              </a:rPr>
              <a:t>First, integrate for </a:t>
            </a:r>
            <a:r>
              <a:rPr lang="en-US" i="1">
                <a:latin typeface="Times New Roman" charset="0"/>
              </a:rPr>
              <a:t>T</a:t>
            </a:r>
            <a:r>
              <a:rPr lang="en-US">
                <a:latin typeface="Times New Roman" charset="0"/>
              </a:rPr>
              <a:t> sec</a:t>
            </a:r>
          </a:p>
          <a:p>
            <a:pPr lvl="1">
              <a:buFontTx/>
              <a:buNone/>
            </a:pPr>
            <a:r>
              <a:rPr lang="en-US">
                <a:latin typeface="Times New Roman" charset="0"/>
              </a:rPr>
              <a:t>Second, sample at symbol period </a:t>
            </a:r>
            <a:r>
              <a:rPr lang="en-US" i="1">
                <a:latin typeface="Times New Roman" charset="0"/>
              </a:rPr>
              <a:t>T</a:t>
            </a:r>
            <a:r>
              <a:rPr lang="en-US">
                <a:latin typeface="Times New Roman" charset="0"/>
              </a:rPr>
              <a:t> sec</a:t>
            </a:r>
          </a:p>
          <a:p>
            <a:pPr lvl="1">
              <a:buFontTx/>
              <a:buNone/>
            </a:pPr>
            <a:r>
              <a:rPr lang="en-US">
                <a:latin typeface="Times New Roman" charset="0"/>
              </a:rPr>
              <a:t>Third, reset integration for next time period</a:t>
            </a:r>
          </a:p>
          <a:p>
            <a:r>
              <a:rPr lang="en-US">
                <a:latin typeface="Times New Roman" charset="0"/>
              </a:rPr>
              <a:t>Integrate and dump circuit</a:t>
            </a:r>
          </a:p>
          <a:p>
            <a:endParaRPr lang="en-US">
              <a:latin typeface="Times New Roman" charset="0"/>
            </a:endParaRP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6248400" y="3717925"/>
            <a:ext cx="2362200" cy="2317750"/>
            <a:chOff x="6248400" y="3717925"/>
            <a:chExt cx="2362200" cy="2317750"/>
          </a:xfrm>
        </p:grpSpPr>
        <p:sp>
          <p:nvSpPr>
            <p:cNvPr id="30735" name="Line 18"/>
            <p:cNvSpPr>
              <a:spLocks noChangeShapeType="1"/>
            </p:cNvSpPr>
            <p:nvPr/>
          </p:nvSpPr>
          <p:spPr bwMode="auto">
            <a:xfrm>
              <a:off x="6248400" y="5638800"/>
              <a:ext cx="381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36" name="Line 19"/>
            <p:cNvSpPr>
              <a:spLocks noChangeShapeType="1"/>
            </p:cNvSpPr>
            <p:nvPr/>
          </p:nvSpPr>
          <p:spPr bwMode="auto">
            <a:xfrm flipV="1">
              <a:off x="6629400" y="5105400"/>
              <a:ext cx="0" cy="533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37" name="Line 21"/>
            <p:cNvSpPr>
              <a:spLocks noChangeShapeType="1"/>
            </p:cNvSpPr>
            <p:nvPr/>
          </p:nvSpPr>
          <p:spPr bwMode="auto">
            <a:xfrm>
              <a:off x="6629400" y="5105400"/>
              <a:ext cx="3048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38" name="Line 22"/>
            <p:cNvSpPr>
              <a:spLocks noChangeShapeType="1"/>
            </p:cNvSpPr>
            <p:nvPr/>
          </p:nvSpPr>
          <p:spPr bwMode="auto">
            <a:xfrm>
              <a:off x="6934200" y="5105400"/>
              <a:ext cx="0" cy="533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39" name="Line 23"/>
            <p:cNvSpPr>
              <a:spLocks noChangeShapeType="1"/>
            </p:cNvSpPr>
            <p:nvPr/>
          </p:nvSpPr>
          <p:spPr bwMode="auto">
            <a:xfrm>
              <a:off x="6934200" y="5638800"/>
              <a:ext cx="3048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0" name="Line 24"/>
            <p:cNvSpPr>
              <a:spLocks noChangeShapeType="1"/>
            </p:cNvSpPr>
            <p:nvPr/>
          </p:nvSpPr>
          <p:spPr bwMode="auto">
            <a:xfrm flipV="1">
              <a:off x="7239000" y="4572000"/>
              <a:ext cx="0" cy="10668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1" name="Line 25"/>
            <p:cNvSpPr>
              <a:spLocks noChangeShapeType="1"/>
            </p:cNvSpPr>
            <p:nvPr/>
          </p:nvSpPr>
          <p:spPr bwMode="auto">
            <a:xfrm>
              <a:off x="7239000" y="4572000"/>
              <a:ext cx="381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2" name="Line 26"/>
            <p:cNvSpPr>
              <a:spLocks noChangeShapeType="1"/>
            </p:cNvSpPr>
            <p:nvPr/>
          </p:nvSpPr>
          <p:spPr bwMode="auto">
            <a:xfrm>
              <a:off x="7620000" y="4572000"/>
              <a:ext cx="0" cy="10668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3" name="Line 27"/>
            <p:cNvSpPr>
              <a:spLocks noChangeShapeType="1"/>
            </p:cNvSpPr>
            <p:nvPr/>
          </p:nvSpPr>
          <p:spPr bwMode="auto">
            <a:xfrm>
              <a:off x="7620000" y="5638800"/>
              <a:ext cx="3048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4" name="Freeform 28"/>
            <p:cNvSpPr>
              <a:spLocks/>
            </p:cNvSpPr>
            <p:nvPr/>
          </p:nvSpPr>
          <p:spPr bwMode="auto">
            <a:xfrm>
              <a:off x="6629400" y="5168900"/>
              <a:ext cx="304800" cy="241300"/>
            </a:xfrm>
            <a:custGeom>
              <a:avLst/>
              <a:gdLst>
                <a:gd name="T0" fmla="*/ 0 w 192"/>
                <a:gd name="T1" fmla="*/ 2147483647 h 152"/>
                <a:gd name="T2" fmla="*/ 2147483647 w 192"/>
                <a:gd name="T3" fmla="*/ 2147483647 h 152"/>
                <a:gd name="T4" fmla="*/ 2147483647 w 192"/>
                <a:gd name="T5" fmla="*/ 2147483647 h 152"/>
                <a:gd name="T6" fmla="*/ 2147483647 w 192"/>
                <a:gd name="T7" fmla="*/ 2147483647 h 15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92"/>
                <a:gd name="T13" fmla="*/ 0 h 152"/>
                <a:gd name="T14" fmla="*/ 192 w 192"/>
                <a:gd name="T15" fmla="*/ 152 h 15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92" h="152">
                  <a:moveTo>
                    <a:pt x="0" y="152"/>
                  </a:moveTo>
                  <a:cubicBezTo>
                    <a:pt x="12" y="116"/>
                    <a:pt x="24" y="80"/>
                    <a:pt x="48" y="56"/>
                  </a:cubicBezTo>
                  <a:cubicBezTo>
                    <a:pt x="72" y="32"/>
                    <a:pt x="120" y="16"/>
                    <a:pt x="144" y="8"/>
                  </a:cubicBezTo>
                  <a:cubicBezTo>
                    <a:pt x="168" y="0"/>
                    <a:pt x="180" y="4"/>
                    <a:pt x="192" y="8"/>
                  </a:cubicBezTo>
                </a:path>
              </a:pathLst>
            </a:custGeom>
            <a:noFill/>
            <a:ln w="12700" cmpd="sng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5" name="Freeform 29"/>
            <p:cNvSpPr>
              <a:spLocks/>
            </p:cNvSpPr>
            <p:nvPr/>
          </p:nvSpPr>
          <p:spPr bwMode="auto">
            <a:xfrm>
              <a:off x="7239000" y="4635500"/>
              <a:ext cx="381000" cy="241300"/>
            </a:xfrm>
            <a:custGeom>
              <a:avLst/>
              <a:gdLst>
                <a:gd name="T0" fmla="*/ 0 w 240"/>
                <a:gd name="T1" fmla="*/ 2147483647 h 152"/>
                <a:gd name="T2" fmla="*/ 2147483647 w 240"/>
                <a:gd name="T3" fmla="*/ 2147483647 h 152"/>
                <a:gd name="T4" fmla="*/ 2147483647 w 240"/>
                <a:gd name="T5" fmla="*/ 2147483647 h 152"/>
                <a:gd name="T6" fmla="*/ 2147483647 w 240"/>
                <a:gd name="T7" fmla="*/ 2147483647 h 15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"/>
                <a:gd name="T13" fmla="*/ 0 h 152"/>
                <a:gd name="T14" fmla="*/ 240 w 240"/>
                <a:gd name="T15" fmla="*/ 152 h 15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" h="152">
                  <a:moveTo>
                    <a:pt x="0" y="152"/>
                  </a:moveTo>
                  <a:cubicBezTo>
                    <a:pt x="12" y="116"/>
                    <a:pt x="24" y="80"/>
                    <a:pt x="48" y="56"/>
                  </a:cubicBezTo>
                  <a:cubicBezTo>
                    <a:pt x="72" y="32"/>
                    <a:pt x="112" y="16"/>
                    <a:pt x="144" y="8"/>
                  </a:cubicBezTo>
                  <a:cubicBezTo>
                    <a:pt x="176" y="0"/>
                    <a:pt x="208" y="4"/>
                    <a:pt x="240" y="8"/>
                  </a:cubicBezTo>
                </a:path>
              </a:pathLst>
            </a:custGeom>
            <a:noFill/>
            <a:ln w="12700" cmpd="sng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6" name="Line 30"/>
            <p:cNvSpPr>
              <a:spLocks noChangeShapeType="1"/>
            </p:cNvSpPr>
            <p:nvPr/>
          </p:nvSpPr>
          <p:spPr bwMode="auto">
            <a:xfrm>
              <a:off x="6934200" y="4800600"/>
              <a:ext cx="0" cy="228600"/>
            </a:xfrm>
            <a:prstGeom prst="line">
              <a:avLst/>
            </a:prstGeom>
            <a:noFill/>
            <a:ln w="12700">
              <a:solidFill>
                <a:srgbClr val="3333FF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7" name="Line 31"/>
            <p:cNvSpPr>
              <a:spLocks noChangeShapeType="1"/>
            </p:cNvSpPr>
            <p:nvPr/>
          </p:nvSpPr>
          <p:spPr bwMode="auto">
            <a:xfrm>
              <a:off x="7620000" y="4114800"/>
              <a:ext cx="0" cy="381000"/>
            </a:xfrm>
            <a:prstGeom prst="line">
              <a:avLst/>
            </a:prstGeom>
            <a:noFill/>
            <a:ln w="12700">
              <a:solidFill>
                <a:srgbClr val="3333FF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8" name="Line 32"/>
            <p:cNvSpPr>
              <a:spLocks noChangeShapeType="1"/>
            </p:cNvSpPr>
            <p:nvPr/>
          </p:nvSpPr>
          <p:spPr bwMode="auto">
            <a:xfrm>
              <a:off x="6629400" y="5715000"/>
              <a:ext cx="0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9" name="Line 33"/>
            <p:cNvSpPr>
              <a:spLocks noChangeShapeType="1"/>
            </p:cNvSpPr>
            <p:nvPr/>
          </p:nvSpPr>
          <p:spPr bwMode="auto">
            <a:xfrm>
              <a:off x="6934200" y="5715000"/>
              <a:ext cx="0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50" name="Line 34"/>
            <p:cNvSpPr>
              <a:spLocks noChangeShapeType="1"/>
            </p:cNvSpPr>
            <p:nvPr/>
          </p:nvSpPr>
          <p:spPr bwMode="auto">
            <a:xfrm>
              <a:off x="6324600" y="5791200"/>
              <a:ext cx="3048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51" name="Line 35"/>
            <p:cNvSpPr>
              <a:spLocks noChangeShapeType="1"/>
            </p:cNvSpPr>
            <p:nvPr/>
          </p:nvSpPr>
          <p:spPr bwMode="auto">
            <a:xfrm flipH="1">
              <a:off x="6934200" y="5791200"/>
              <a:ext cx="3048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52" name="Text Box 36"/>
            <p:cNvSpPr txBox="1">
              <a:spLocks noChangeArrowheads="1"/>
            </p:cNvSpPr>
            <p:nvPr/>
          </p:nvSpPr>
          <p:spPr bwMode="auto">
            <a:xfrm>
              <a:off x="6629400" y="5638800"/>
              <a:ext cx="3048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2000" i="1"/>
                <a:t>T</a:t>
              </a:r>
            </a:p>
          </p:txBody>
        </p:sp>
        <p:sp>
          <p:nvSpPr>
            <p:cNvPr id="30753" name="Text Box 43"/>
            <p:cNvSpPr txBox="1">
              <a:spLocks noChangeArrowheads="1"/>
            </p:cNvSpPr>
            <p:nvPr/>
          </p:nvSpPr>
          <p:spPr bwMode="auto">
            <a:xfrm>
              <a:off x="6324600" y="3717925"/>
              <a:ext cx="22860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 i="1">
                  <a:solidFill>
                    <a:srgbClr val="3333FF"/>
                  </a:solidFill>
                </a:rPr>
                <a:t>Sample and dump</a:t>
              </a:r>
            </a:p>
          </p:txBody>
        </p:sp>
        <p:sp>
          <p:nvSpPr>
            <p:cNvPr id="30754" name="Line 44"/>
            <p:cNvSpPr>
              <a:spLocks noChangeShapeType="1"/>
            </p:cNvSpPr>
            <p:nvPr/>
          </p:nvSpPr>
          <p:spPr bwMode="auto">
            <a:xfrm flipV="1">
              <a:off x="6934200" y="4114800"/>
              <a:ext cx="0" cy="685800"/>
            </a:xfrm>
            <a:prstGeom prst="line">
              <a:avLst/>
            </a:prstGeom>
            <a:noFill/>
            <a:ln w="12700">
              <a:solidFill>
                <a:srgbClr val="3333FF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1600200" y="5257800"/>
            <a:ext cx="3505200" cy="1362075"/>
            <a:chOff x="1600200" y="5257800"/>
            <a:chExt cx="3505200" cy="1362075"/>
          </a:xfrm>
        </p:grpSpPr>
        <p:sp>
          <p:nvSpPr>
            <p:cNvPr id="30726" name="Rectangle 4"/>
            <p:cNvSpPr>
              <a:spLocks noChangeArrowheads="1"/>
            </p:cNvSpPr>
            <p:nvPr/>
          </p:nvSpPr>
          <p:spPr bwMode="auto">
            <a:xfrm>
              <a:off x="2438400" y="5257800"/>
              <a:ext cx="914400" cy="76200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27" name="Line 6"/>
            <p:cNvSpPr>
              <a:spLocks noChangeShapeType="1"/>
            </p:cNvSpPr>
            <p:nvPr/>
          </p:nvSpPr>
          <p:spPr bwMode="auto">
            <a:xfrm>
              <a:off x="1600200" y="5638800"/>
              <a:ext cx="8382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28" name="Line 7"/>
            <p:cNvSpPr>
              <a:spLocks noChangeShapeType="1"/>
            </p:cNvSpPr>
            <p:nvPr/>
          </p:nvSpPr>
          <p:spPr bwMode="auto">
            <a:xfrm>
              <a:off x="3352800" y="5638800"/>
              <a:ext cx="8382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29" name="Line 8"/>
            <p:cNvSpPr>
              <a:spLocks noChangeShapeType="1"/>
            </p:cNvSpPr>
            <p:nvPr/>
          </p:nvSpPr>
          <p:spPr bwMode="auto">
            <a:xfrm>
              <a:off x="4191000" y="5334000"/>
              <a:ext cx="381000" cy="304800"/>
            </a:xfrm>
            <a:prstGeom prst="line">
              <a:avLst/>
            </a:prstGeom>
            <a:noFill/>
            <a:ln w="19050">
              <a:solidFill>
                <a:srgbClr val="3333FF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30" name="Line 9"/>
            <p:cNvSpPr>
              <a:spLocks noChangeShapeType="1"/>
            </p:cNvSpPr>
            <p:nvPr/>
          </p:nvSpPr>
          <p:spPr bwMode="auto">
            <a:xfrm>
              <a:off x="4572000" y="5638800"/>
              <a:ext cx="5334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31" name="Freeform 10"/>
            <p:cNvSpPr>
              <a:spLocks/>
            </p:cNvSpPr>
            <p:nvPr/>
          </p:nvSpPr>
          <p:spPr bwMode="auto">
            <a:xfrm>
              <a:off x="4343400" y="5334000"/>
              <a:ext cx="152400" cy="304800"/>
            </a:xfrm>
            <a:custGeom>
              <a:avLst/>
              <a:gdLst>
                <a:gd name="T0" fmla="*/ 2147483647 w 96"/>
                <a:gd name="T1" fmla="*/ 0 h 192"/>
                <a:gd name="T2" fmla="*/ 2147483647 w 96"/>
                <a:gd name="T3" fmla="*/ 2147483647 h 192"/>
                <a:gd name="T4" fmla="*/ 0 w 96"/>
                <a:gd name="T5" fmla="*/ 2147483647 h 192"/>
                <a:gd name="T6" fmla="*/ 0 60000 65536"/>
                <a:gd name="T7" fmla="*/ 0 60000 65536"/>
                <a:gd name="T8" fmla="*/ 0 60000 65536"/>
                <a:gd name="T9" fmla="*/ 0 w 96"/>
                <a:gd name="T10" fmla="*/ 0 h 192"/>
                <a:gd name="T11" fmla="*/ 96 w 96"/>
                <a:gd name="T12" fmla="*/ 192 h 19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6" h="192">
                  <a:moveTo>
                    <a:pt x="96" y="0"/>
                  </a:moveTo>
                  <a:cubicBezTo>
                    <a:pt x="80" y="8"/>
                    <a:pt x="64" y="16"/>
                    <a:pt x="48" y="48"/>
                  </a:cubicBezTo>
                  <a:cubicBezTo>
                    <a:pt x="32" y="80"/>
                    <a:pt x="16" y="136"/>
                    <a:pt x="0" y="192"/>
                  </a:cubicBezTo>
                </a:path>
              </a:pathLst>
            </a:custGeom>
            <a:noFill/>
            <a:ln w="19050" cmpd="sng">
              <a:solidFill>
                <a:srgbClr val="3333FF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32" name="Text Box 16"/>
            <p:cNvSpPr txBox="1">
              <a:spLocks noChangeArrowheads="1"/>
            </p:cNvSpPr>
            <p:nvPr/>
          </p:nvSpPr>
          <p:spPr bwMode="auto">
            <a:xfrm>
              <a:off x="3962400" y="5715000"/>
              <a:ext cx="9906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i="1"/>
                <a:t>t=nT</a:t>
              </a:r>
            </a:p>
          </p:txBody>
        </p:sp>
        <p:graphicFrame>
          <p:nvGraphicFramePr>
            <p:cNvPr id="30733" name="Object 0"/>
            <p:cNvGraphicFramePr>
              <a:graphicFrameLocks noChangeAspect="1"/>
            </p:cNvGraphicFramePr>
            <p:nvPr/>
          </p:nvGraphicFramePr>
          <p:xfrm>
            <a:off x="2751138" y="5334000"/>
            <a:ext cx="449262" cy="5683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241195" imgH="279279" progId="Equation.3">
                    <p:embed/>
                  </p:oleObj>
                </mc:Choice>
                <mc:Fallback>
                  <p:oleObj name="Equation" r:id="rId2" imgW="241195" imgH="279279" progId="Equation.3">
                    <p:embed/>
                    <p:pic>
                      <p:nvPicPr>
                        <p:cNvPr id="0" name="Object 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51138" y="5334000"/>
                          <a:ext cx="449262" cy="5683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0734" name="Text Box 45"/>
            <p:cNvSpPr txBox="1">
              <a:spLocks noChangeArrowheads="1"/>
            </p:cNvSpPr>
            <p:nvPr/>
          </p:nvSpPr>
          <p:spPr bwMode="auto">
            <a:xfrm>
              <a:off x="2147888" y="6162675"/>
              <a:ext cx="1447800" cy="457200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b="1" i="1"/>
                <a:t>h</a:t>
              </a:r>
              <a:r>
                <a:rPr lang="en-US" b="1"/>
                <a:t>(</a:t>
              </a:r>
              <a:r>
                <a:rPr lang="en-US" b="1" i="1"/>
                <a:t>t</a:t>
              </a:r>
              <a:r>
                <a:rPr lang="en-US" b="1"/>
                <a:t>)</a:t>
              </a:r>
              <a:r>
                <a:rPr lang="en-US" b="1" i="1"/>
                <a:t> = ___</a:t>
              </a:r>
              <a:endParaRPr lang="en-US" b="1"/>
            </a:p>
          </p:txBody>
        </p:sp>
      </p:grpSp>
      <p:sp>
        <p:nvSpPr>
          <p:cNvPr id="36" name="Rectangle 15">
            <a:extLst>
              <a:ext uri="{FF2B5EF4-FFF2-40B4-BE49-F238E27FC236}">
                <a16:creationId xmlns:a16="http://schemas.microsoft.com/office/drawing/2014/main" id="{AEBFA464-0945-5742-B323-569107AEDF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/>
              <a:t>14 - </a:t>
            </a:r>
            <a:fld id="{8A724CDF-7C4E-8548-93C3-D6F6CEEC392F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0A66CD-EFC7-2C44-8D50-2D9F48744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/>
          <a:lstStyle/>
          <a:p>
            <a:r>
              <a:rPr lang="en-US" dirty="0">
                <a:latin typeface="Times New Roman" charset="0"/>
              </a:rPr>
              <a:t>Matched Filter for Rectangular Pulse</a:t>
            </a:r>
            <a:endParaRPr lang="en-US" dirty="0"/>
          </a:p>
        </p:txBody>
      </p:sp>
      <p:pic>
        <p:nvPicPr>
          <p:cNvPr id="8" name="Picture 7" descr="A close up of text on a whiteboard&#10;&#10;Description automatically generated">
            <a:extLst>
              <a:ext uri="{FF2B5EF4-FFF2-40B4-BE49-F238E27FC236}">
                <a16:creationId xmlns:a16="http://schemas.microsoft.com/office/drawing/2014/main" id="{1C68A05D-A4BF-214F-AC58-F7412C8E07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797" y="1284185"/>
            <a:ext cx="7812405" cy="4960257"/>
          </a:xfrm>
          <a:prstGeom prst="rect">
            <a:avLst/>
          </a:prstGeom>
        </p:spPr>
      </p:pic>
      <p:sp>
        <p:nvSpPr>
          <p:cNvPr id="5" name="Rectangle 15">
            <a:extLst>
              <a:ext uri="{FF2B5EF4-FFF2-40B4-BE49-F238E27FC236}">
                <a16:creationId xmlns:a16="http://schemas.microsoft.com/office/drawing/2014/main" id="{73DDBA02-36DC-AC41-B4B8-1C7A24BCF4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/>
              <a:t>14 - </a:t>
            </a:r>
            <a:fld id="{8A724CDF-7C4E-8548-93C3-D6F6CEEC392F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8404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 New Roman" charset="0"/>
              </a:rPr>
              <a:t>Bit Error Probability for 2-PAM</a:t>
            </a:r>
          </a:p>
        </p:txBody>
      </p:sp>
      <p:sp>
        <p:nvSpPr>
          <p:cNvPr id="35843" name="Rectangle 21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077200" cy="2819400"/>
          </a:xfrm>
        </p:spPr>
        <p:txBody>
          <a:bodyPr/>
          <a:lstStyle/>
          <a:p>
            <a:r>
              <a:rPr lang="en-US" b="0" i="1">
                <a:solidFill>
                  <a:schemeClr val="tx1"/>
                </a:solidFill>
                <a:latin typeface="Times New Roman" charset="0"/>
              </a:rPr>
              <a:t>T</a:t>
            </a:r>
            <a:r>
              <a:rPr lang="en-US" b="0" i="1" baseline="-25000">
                <a:solidFill>
                  <a:schemeClr val="tx1"/>
                </a:solidFill>
                <a:latin typeface="Times New Roman" charset="0"/>
              </a:rPr>
              <a:t>b</a:t>
            </a:r>
            <a:r>
              <a:rPr lang="en-US" i="1">
                <a:latin typeface="Times New Roman" charset="0"/>
              </a:rPr>
              <a:t> </a:t>
            </a:r>
            <a:r>
              <a:rPr lang="en-US">
                <a:latin typeface="Times New Roman" charset="0"/>
              </a:rPr>
              <a:t>is bit period (bit rate is </a:t>
            </a:r>
            <a:r>
              <a:rPr lang="en-US" b="0" i="1">
                <a:solidFill>
                  <a:schemeClr val="tx1"/>
                </a:solidFill>
                <a:latin typeface="Times New Roman" charset="0"/>
              </a:rPr>
              <a:t>f</a:t>
            </a:r>
            <a:r>
              <a:rPr lang="en-US" b="0" i="1" baseline="-25000">
                <a:solidFill>
                  <a:schemeClr val="tx1"/>
                </a:solidFill>
                <a:latin typeface="Times New Roman" charset="0"/>
              </a:rPr>
              <a:t>b</a:t>
            </a:r>
            <a:r>
              <a:rPr lang="en-US" b="0">
                <a:solidFill>
                  <a:schemeClr val="tx1"/>
                </a:solidFill>
                <a:latin typeface="Times New Roman" charset="0"/>
              </a:rPr>
              <a:t> = 1/</a:t>
            </a:r>
            <a:r>
              <a:rPr lang="en-US" b="0" i="1">
                <a:solidFill>
                  <a:schemeClr val="tx1"/>
                </a:solidFill>
                <a:latin typeface="Times New Roman" charset="0"/>
              </a:rPr>
              <a:t>T</a:t>
            </a:r>
            <a:r>
              <a:rPr lang="en-US" b="0" i="1" baseline="-25000">
                <a:solidFill>
                  <a:schemeClr val="tx1"/>
                </a:solidFill>
                <a:latin typeface="Times New Roman" charset="0"/>
              </a:rPr>
              <a:t>b</a:t>
            </a:r>
            <a:r>
              <a:rPr lang="en-US">
                <a:latin typeface="Times New Roman" charset="0"/>
              </a:rPr>
              <a:t>)</a:t>
            </a:r>
          </a:p>
          <a:p>
            <a:endParaRPr lang="en-US" b="0" i="1" baseline="-25000">
              <a:solidFill>
                <a:schemeClr val="tx1"/>
              </a:solidFill>
              <a:latin typeface="Times New Roman" charset="0"/>
            </a:endParaRPr>
          </a:p>
          <a:p>
            <a:endParaRPr lang="en-US" b="0" i="1" baseline="-25000">
              <a:solidFill>
                <a:schemeClr val="tx1"/>
              </a:solidFill>
              <a:latin typeface="Times New Roman" charset="0"/>
            </a:endParaRPr>
          </a:p>
          <a:p>
            <a:endParaRPr lang="en-US" b="0" i="1" baseline="-25000">
              <a:solidFill>
                <a:schemeClr val="tx1"/>
              </a:solidFill>
              <a:latin typeface="Times New Roman" charset="0"/>
            </a:endParaRPr>
          </a:p>
          <a:p>
            <a:endParaRPr lang="en-US" b="0" i="1" baseline="-25000">
              <a:solidFill>
                <a:schemeClr val="tx1"/>
              </a:solidFill>
              <a:latin typeface="Times New Roman" charset="0"/>
            </a:endParaRPr>
          </a:p>
          <a:p>
            <a:pPr lvl="1">
              <a:spcBef>
                <a:spcPct val="70000"/>
              </a:spcBef>
              <a:buFontTx/>
              <a:buNone/>
            </a:pPr>
            <a:r>
              <a:rPr lang="en-US" i="1">
                <a:latin typeface="Times New Roman" charset="0"/>
              </a:rPr>
              <a:t>w</a:t>
            </a:r>
            <a:r>
              <a:rPr lang="en-US">
                <a:latin typeface="Times New Roman" charset="0"/>
              </a:rPr>
              <a:t>(</a:t>
            </a:r>
            <a:r>
              <a:rPr lang="en-US" i="1">
                <a:latin typeface="Times New Roman" charset="0"/>
              </a:rPr>
              <a:t>t</a:t>
            </a:r>
            <a:r>
              <a:rPr lang="en-US">
                <a:latin typeface="Times New Roman" charset="0"/>
              </a:rPr>
              <a:t>) is spectrally flat noise that follows a Gaussian distribution with zero mean and variance </a:t>
            </a:r>
            <a:r>
              <a:rPr lang="en-US">
                <a:latin typeface="Times New Roman" charset="0"/>
                <a:sym typeface="Symbol" charset="0"/>
              </a:rPr>
              <a:t></a:t>
            </a:r>
            <a:r>
              <a:rPr lang="en-US" baseline="30000">
                <a:latin typeface="Times New Roman" charset="0"/>
              </a:rPr>
              <a:t>2</a:t>
            </a:r>
            <a:endParaRPr lang="en-US" i="1" baseline="-25000">
              <a:latin typeface="Times New Roman" charset="0"/>
            </a:endParaRPr>
          </a:p>
        </p:txBody>
      </p:sp>
      <p:grpSp>
        <p:nvGrpSpPr>
          <p:cNvPr id="35844" name="Group 113"/>
          <p:cNvGrpSpPr>
            <a:grpSpLocks/>
          </p:cNvGrpSpPr>
          <p:nvPr/>
        </p:nvGrpSpPr>
        <p:grpSpPr bwMode="auto">
          <a:xfrm>
            <a:off x="969963" y="1949450"/>
            <a:ext cx="4114800" cy="1555750"/>
            <a:chOff x="2640" y="1248"/>
            <a:chExt cx="2592" cy="980"/>
          </a:xfrm>
        </p:grpSpPr>
        <p:sp>
          <p:nvSpPr>
            <p:cNvPr id="35850" name="Rectangle 47"/>
            <p:cNvSpPr>
              <a:spLocks noChangeArrowheads="1"/>
            </p:cNvSpPr>
            <p:nvPr/>
          </p:nvSpPr>
          <p:spPr bwMode="auto">
            <a:xfrm>
              <a:off x="3732" y="1344"/>
              <a:ext cx="432" cy="48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51" name="Oval 49"/>
            <p:cNvSpPr>
              <a:spLocks noChangeArrowheads="1"/>
            </p:cNvSpPr>
            <p:nvPr/>
          </p:nvSpPr>
          <p:spPr bwMode="auto">
            <a:xfrm>
              <a:off x="3106" y="1464"/>
              <a:ext cx="288" cy="240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52" name="Line 56"/>
            <p:cNvSpPr>
              <a:spLocks noChangeShapeType="1"/>
            </p:cNvSpPr>
            <p:nvPr/>
          </p:nvSpPr>
          <p:spPr bwMode="auto">
            <a:xfrm>
              <a:off x="2676" y="1584"/>
              <a:ext cx="4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53" name="Line 57"/>
            <p:cNvSpPr>
              <a:spLocks noChangeShapeType="1"/>
            </p:cNvSpPr>
            <p:nvPr/>
          </p:nvSpPr>
          <p:spPr bwMode="auto">
            <a:xfrm>
              <a:off x="3408" y="1584"/>
              <a:ext cx="33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54" name="Line 59"/>
            <p:cNvSpPr>
              <a:spLocks noChangeShapeType="1"/>
            </p:cNvSpPr>
            <p:nvPr/>
          </p:nvSpPr>
          <p:spPr bwMode="auto">
            <a:xfrm>
              <a:off x="4800" y="1584"/>
              <a:ext cx="4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55" name="Line 61"/>
            <p:cNvSpPr>
              <a:spLocks noChangeShapeType="1"/>
            </p:cNvSpPr>
            <p:nvPr/>
          </p:nvSpPr>
          <p:spPr bwMode="auto">
            <a:xfrm flipV="1">
              <a:off x="3256" y="1698"/>
              <a:ext cx="0" cy="2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56" name="Text Box 85"/>
            <p:cNvSpPr txBox="1">
              <a:spLocks noChangeArrowheads="1"/>
            </p:cNvSpPr>
            <p:nvPr/>
          </p:nvSpPr>
          <p:spPr bwMode="auto">
            <a:xfrm>
              <a:off x="3727" y="1440"/>
              <a:ext cx="39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i="1"/>
                <a:t>h</a:t>
              </a:r>
              <a:r>
                <a:rPr lang="en-US"/>
                <a:t>(</a:t>
              </a:r>
              <a:r>
                <a:rPr lang="en-US" i="1"/>
                <a:t>t</a:t>
              </a:r>
              <a:r>
                <a:rPr lang="en-US"/>
                <a:t>)</a:t>
              </a:r>
            </a:p>
          </p:txBody>
        </p:sp>
        <p:graphicFrame>
          <p:nvGraphicFramePr>
            <p:cNvPr id="35857" name="Object 88"/>
            <p:cNvGraphicFramePr>
              <a:graphicFrameLocks noChangeAspect="1"/>
            </p:cNvGraphicFramePr>
            <p:nvPr/>
          </p:nvGraphicFramePr>
          <p:xfrm>
            <a:off x="3178" y="1494"/>
            <a:ext cx="178" cy="19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139639" imgH="152334" progId="Equation.3">
                    <p:embed/>
                  </p:oleObj>
                </mc:Choice>
                <mc:Fallback>
                  <p:oleObj name="Equation" r:id="rId2" imgW="139639" imgH="152334" progId="Equation.3">
                    <p:embed/>
                    <p:pic>
                      <p:nvPicPr>
                        <p:cNvPr id="0" name="Object 8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78" y="1494"/>
                          <a:ext cx="178" cy="19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5858" name="Text Box 90"/>
            <p:cNvSpPr txBox="1">
              <a:spLocks noChangeArrowheads="1"/>
            </p:cNvSpPr>
            <p:nvPr/>
          </p:nvSpPr>
          <p:spPr bwMode="auto">
            <a:xfrm>
              <a:off x="2640" y="1248"/>
              <a:ext cx="37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i="1"/>
                <a:t>s</a:t>
              </a:r>
              <a:r>
                <a:rPr lang="en-US"/>
                <a:t>(</a:t>
              </a:r>
              <a:r>
                <a:rPr lang="en-US" i="1"/>
                <a:t>t</a:t>
              </a:r>
              <a:r>
                <a:rPr lang="en-US"/>
                <a:t>)</a:t>
              </a:r>
            </a:p>
          </p:txBody>
        </p:sp>
        <p:sp>
          <p:nvSpPr>
            <p:cNvPr id="35859" name="Text Box 98"/>
            <p:cNvSpPr txBox="1">
              <a:spLocks noChangeArrowheads="1"/>
            </p:cNvSpPr>
            <p:nvPr/>
          </p:nvSpPr>
          <p:spPr bwMode="auto">
            <a:xfrm>
              <a:off x="4365" y="1690"/>
              <a:ext cx="72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800" b="1">
                  <a:solidFill>
                    <a:srgbClr val="CC00CC"/>
                  </a:solidFill>
                </a:rPr>
                <a:t>Sample at</a:t>
              </a:r>
            </a:p>
          </p:txBody>
        </p:sp>
        <p:sp>
          <p:nvSpPr>
            <p:cNvPr id="35860" name="Text Box 99"/>
            <p:cNvSpPr txBox="1">
              <a:spLocks noChangeArrowheads="1"/>
            </p:cNvSpPr>
            <p:nvPr/>
          </p:nvSpPr>
          <p:spPr bwMode="auto">
            <a:xfrm>
              <a:off x="4441" y="1842"/>
              <a:ext cx="59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 i="1">
                  <a:solidFill>
                    <a:srgbClr val="CC00CC"/>
                  </a:solidFill>
                </a:rPr>
                <a:t>t = nT</a:t>
              </a:r>
              <a:r>
                <a:rPr lang="en-US" sz="2000" b="1" i="1" baseline="-25000">
                  <a:solidFill>
                    <a:srgbClr val="CC00CC"/>
                  </a:solidFill>
                </a:rPr>
                <a:t>b</a:t>
              </a:r>
              <a:endParaRPr lang="en-US" b="1" i="1">
                <a:solidFill>
                  <a:srgbClr val="CC00CC"/>
                </a:solidFill>
              </a:endParaRPr>
            </a:p>
          </p:txBody>
        </p:sp>
        <p:sp>
          <p:nvSpPr>
            <p:cNvPr id="35861" name="Text Box 104"/>
            <p:cNvSpPr txBox="1">
              <a:spLocks noChangeArrowheads="1"/>
            </p:cNvSpPr>
            <p:nvPr/>
          </p:nvSpPr>
          <p:spPr bwMode="auto">
            <a:xfrm>
              <a:off x="3600" y="1824"/>
              <a:ext cx="672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800" b="1">
                  <a:solidFill>
                    <a:srgbClr val="CC00CC"/>
                  </a:solidFill>
                </a:rPr>
                <a:t>Matched filter</a:t>
              </a:r>
            </a:p>
          </p:txBody>
        </p:sp>
        <p:sp>
          <p:nvSpPr>
            <p:cNvPr id="35862" name="Text Box 105"/>
            <p:cNvSpPr txBox="1">
              <a:spLocks noChangeArrowheads="1"/>
            </p:cNvSpPr>
            <p:nvPr/>
          </p:nvSpPr>
          <p:spPr bwMode="auto">
            <a:xfrm>
              <a:off x="3074" y="1937"/>
              <a:ext cx="428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i="1"/>
                <a:t>w</a:t>
              </a:r>
              <a:r>
                <a:rPr lang="en-US"/>
                <a:t>(</a:t>
              </a:r>
              <a:r>
                <a:rPr lang="en-US" i="1"/>
                <a:t>t</a:t>
              </a:r>
              <a:r>
                <a:rPr lang="en-US"/>
                <a:t>)</a:t>
              </a:r>
            </a:p>
          </p:txBody>
        </p:sp>
        <p:sp>
          <p:nvSpPr>
            <p:cNvPr id="35863" name="Text Box 106"/>
            <p:cNvSpPr txBox="1">
              <a:spLocks noChangeArrowheads="1"/>
            </p:cNvSpPr>
            <p:nvPr/>
          </p:nvSpPr>
          <p:spPr bwMode="auto">
            <a:xfrm>
              <a:off x="3361" y="1248"/>
              <a:ext cx="37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i="1"/>
                <a:t>r</a:t>
              </a:r>
              <a:r>
                <a:rPr lang="en-US"/>
                <a:t>(</a:t>
              </a:r>
              <a:r>
                <a:rPr lang="en-US" i="1"/>
                <a:t>t</a:t>
              </a:r>
              <a:r>
                <a:rPr lang="en-US"/>
                <a:t>)</a:t>
              </a:r>
            </a:p>
          </p:txBody>
        </p:sp>
        <p:sp>
          <p:nvSpPr>
            <p:cNvPr id="35864" name="Text Box 107"/>
            <p:cNvSpPr txBox="1">
              <a:spLocks noChangeArrowheads="1"/>
            </p:cNvSpPr>
            <p:nvPr/>
          </p:nvSpPr>
          <p:spPr bwMode="auto">
            <a:xfrm>
              <a:off x="4188" y="1248"/>
              <a:ext cx="37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i="1" u="sng"/>
                <a:t>r</a:t>
              </a:r>
              <a:r>
                <a:rPr lang="en-US"/>
                <a:t>(</a:t>
              </a:r>
              <a:r>
                <a:rPr lang="en-US" i="1"/>
                <a:t>t</a:t>
              </a:r>
              <a:r>
                <a:rPr lang="en-US"/>
                <a:t>)</a:t>
              </a:r>
            </a:p>
          </p:txBody>
        </p:sp>
        <p:sp>
          <p:nvSpPr>
            <p:cNvPr id="35865" name="Line 108"/>
            <p:cNvSpPr>
              <a:spLocks noChangeShapeType="1"/>
            </p:cNvSpPr>
            <p:nvPr/>
          </p:nvSpPr>
          <p:spPr bwMode="auto">
            <a:xfrm>
              <a:off x="4176" y="1584"/>
              <a:ext cx="4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66" name="Text Box 109"/>
            <p:cNvSpPr txBox="1">
              <a:spLocks noChangeArrowheads="1"/>
            </p:cNvSpPr>
            <p:nvPr/>
          </p:nvSpPr>
          <p:spPr bwMode="auto">
            <a:xfrm>
              <a:off x="4918" y="1248"/>
              <a:ext cx="25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i="1"/>
                <a:t>r</a:t>
              </a:r>
              <a:r>
                <a:rPr lang="en-US" i="1" baseline="-25000"/>
                <a:t>n</a:t>
              </a:r>
            </a:p>
          </p:txBody>
        </p:sp>
        <p:sp>
          <p:nvSpPr>
            <p:cNvPr id="35867" name="Line 110"/>
            <p:cNvSpPr>
              <a:spLocks noChangeShapeType="1"/>
            </p:cNvSpPr>
            <p:nvPr/>
          </p:nvSpPr>
          <p:spPr bwMode="auto">
            <a:xfrm flipV="1">
              <a:off x="4608" y="1392"/>
              <a:ext cx="192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68" name="AutoShape 111"/>
            <p:cNvSpPr>
              <a:spLocks noChangeArrowheads="1"/>
            </p:cNvSpPr>
            <p:nvPr/>
          </p:nvSpPr>
          <p:spPr bwMode="auto">
            <a:xfrm>
              <a:off x="4656" y="1440"/>
              <a:ext cx="96" cy="240"/>
            </a:xfrm>
            <a:prstGeom prst="curvedLeftArrow">
              <a:avLst>
                <a:gd name="adj1" fmla="val 50000"/>
                <a:gd name="adj2" fmla="val 100000"/>
                <a:gd name="adj3" fmla="val 33333"/>
              </a:avLst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35845" name="Object 114"/>
          <p:cNvGraphicFramePr>
            <a:graphicFrameLocks noChangeAspect="1"/>
          </p:cNvGraphicFramePr>
          <p:nvPr/>
        </p:nvGraphicFramePr>
        <p:xfrm>
          <a:off x="5715000" y="2008188"/>
          <a:ext cx="2438400" cy="595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396394" imgH="342751" progId="Equation.3">
                  <p:embed/>
                </p:oleObj>
              </mc:Choice>
              <mc:Fallback>
                <p:oleObj name="Equation" r:id="rId4" imgW="1396394" imgH="342751" progId="Equation.3">
                  <p:embed/>
                  <p:pic>
                    <p:nvPicPr>
                      <p:cNvPr id="0" name="Object 1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2008188"/>
                        <a:ext cx="2438400" cy="595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6" name="Object 115"/>
          <p:cNvGraphicFramePr>
            <a:graphicFrameLocks noChangeAspect="1"/>
          </p:cNvGraphicFramePr>
          <p:nvPr/>
        </p:nvGraphicFramePr>
        <p:xfrm>
          <a:off x="5711825" y="2652713"/>
          <a:ext cx="1778000" cy="350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028700" imgH="203200" progId="Equation.3">
                  <p:embed/>
                </p:oleObj>
              </mc:Choice>
              <mc:Fallback>
                <p:oleObj name="Equation" r:id="rId6" imgW="1028700" imgH="203200" progId="Equation.3">
                  <p:embed/>
                  <p:pic>
                    <p:nvPicPr>
                      <p:cNvPr id="0" name="Object 1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1825" y="2652713"/>
                        <a:ext cx="1778000" cy="350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7" name="Text Box 116"/>
          <p:cNvSpPr txBox="1">
            <a:spLocks noChangeArrowheads="1"/>
          </p:cNvSpPr>
          <p:nvPr/>
        </p:nvSpPr>
        <p:spPr bwMode="auto">
          <a:xfrm>
            <a:off x="5673725" y="3033713"/>
            <a:ext cx="2590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i="1" u="sng">
                <a:solidFill>
                  <a:srgbClr val="000000"/>
                </a:solidFill>
              </a:rPr>
              <a:t>r</a:t>
            </a:r>
            <a:r>
              <a:rPr lang="en-US" sz="2000">
                <a:solidFill>
                  <a:srgbClr val="000000"/>
                </a:solidFill>
              </a:rPr>
              <a:t>(</a:t>
            </a:r>
            <a:r>
              <a:rPr lang="en-US" sz="2000" i="1">
                <a:solidFill>
                  <a:srgbClr val="000000"/>
                </a:solidFill>
              </a:rPr>
              <a:t>t</a:t>
            </a:r>
            <a:r>
              <a:rPr lang="en-US" sz="2000">
                <a:solidFill>
                  <a:srgbClr val="000000"/>
                </a:solidFill>
              </a:rPr>
              <a:t>) = </a:t>
            </a:r>
            <a:r>
              <a:rPr lang="en-US" sz="2000" i="1">
                <a:solidFill>
                  <a:srgbClr val="000000"/>
                </a:solidFill>
              </a:rPr>
              <a:t>h</a:t>
            </a:r>
            <a:r>
              <a:rPr lang="en-US" sz="2000">
                <a:solidFill>
                  <a:srgbClr val="000000"/>
                </a:solidFill>
              </a:rPr>
              <a:t>(</a:t>
            </a:r>
            <a:r>
              <a:rPr lang="en-US" sz="2000" i="1">
                <a:solidFill>
                  <a:srgbClr val="000000"/>
                </a:solidFill>
              </a:rPr>
              <a:t>t</a:t>
            </a:r>
            <a:r>
              <a:rPr lang="en-US" sz="2000">
                <a:solidFill>
                  <a:srgbClr val="000000"/>
                </a:solidFill>
              </a:rPr>
              <a:t>) * </a:t>
            </a:r>
            <a:r>
              <a:rPr lang="en-US" sz="2000" i="1">
                <a:solidFill>
                  <a:srgbClr val="000000"/>
                </a:solidFill>
              </a:rPr>
              <a:t>r</a:t>
            </a:r>
            <a:r>
              <a:rPr lang="en-US" sz="2000">
                <a:solidFill>
                  <a:srgbClr val="000000"/>
                </a:solidFill>
              </a:rPr>
              <a:t>(</a:t>
            </a:r>
            <a:r>
              <a:rPr lang="en-US" sz="2000" i="1">
                <a:solidFill>
                  <a:srgbClr val="000000"/>
                </a:solidFill>
              </a:rPr>
              <a:t>t</a:t>
            </a:r>
            <a:r>
              <a:rPr lang="en-US" sz="200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28" name="Rectangle 21"/>
          <p:cNvSpPr txBox="1">
            <a:spLocks noChangeArrowheads="1"/>
          </p:cNvSpPr>
          <p:nvPr/>
        </p:nvSpPr>
        <p:spPr bwMode="auto">
          <a:xfrm>
            <a:off x="457200" y="4267200"/>
            <a:ext cx="80772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Clr>
                <a:srgbClr val="CC00CC"/>
              </a:buClr>
              <a:buSzPct val="90000"/>
              <a:buFontTx/>
              <a:buChar char="•"/>
            </a:pPr>
            <a:r>
              <a:rPr lang="en-US" sz="2800" b="1">
                <a:solidFill>
                  <a:srgbClr val="CC00CC"/>
                </a:solidFill>
              </a:rPr>
              <a:t>Lowpass filtering a Gaussian random process produces another Gaussian random process</a:t>
            </a:r>
          </a:p>
          <a:p>
            <a:pPr lvl="1">
              <a:spcBef>
                <a:spcPct val="20000"/>
              </a:spcBef>
              <a:buClr>
                <a:schemeClr val="accent1"/>
              </a:buClr>
            </a:pPr>
            <a:r>
              <a:rPr lang="en-US"/>
              <a:t>Mean scaled by </a:t>
            </a:r>
            <a:r>
              <a:rPr lang="en-US" i="1"/>
              <a:t>H</a:t>
            </a:r>
            <a:r>
              <a:rPr lang="en-US"/>
              <a:t>(0)</a:t>
            </a:r>
          </a:p>
          <a:p>
            <a:pPr lvl="1">
              <a:spcBef>
                <a:spcPct val="20000"/>
              </a:spcBef>
              <a:buClr>
                <a:schemeClr val="accent1"/>
              </a:buClr>
            </a:pPr>
            <a:r>
              <a:rPr lang="en-US"/>
              <a:t>Variance scaled by twice lowpass filter’s bandwidth</a:t>
            </a:r>
          </a:p>
        </p:txBody>
      </p:sp>
      <p:sp>
        <p:nvSpPr>
          <p:cNvPr id="29" name="Rectangle 21"/>
          <p:cNvSpPr txBox="1">
            <a:spLocks noChangeArrowheads="1"/>
          </p:cNvSpPr>
          <p:nvPr/>
        </p:nvSpPr>
        <p:spPr bwMode="auto">
          <a:xfrm>
            <a:off x="457200" y="6096000"/>
            <a:ext cx="80772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Clr>
                <a:srgbClr val="CC00CC"/>
              </a:buClr>
              <a:buSzPct val="90000"/>
              <a:buFontTx/>
              <a:buChar char="•"/>
            </a:pPr>
            <a:r>
              <a:rPr lang="en-US" sz="2800" b="1">
                <a:solidFill>
                  <a:srgbClr val="CC00CC"/>
                </a:solidFill>
              </a:rPr>
              <a:t>Matched filter’s bandwidth is ½ </a:t>
            </a:r>
            <a:r>
              <a:rPr lang="en-US" sz="2800" b="1" i="1">
                <a:solidFill>
                  <a:srgbClr val="CC00CC"/>
                </a:solidFill>
              </a:rPr>
              <a:t>f</a:t>
            </a:r>
            <a:r>
              <a:rPr lang="en-US" sz="2800" b="1" i="1" baseline="-25000">
                <a:solidFill>
                  <a:srgbClr val="CC00CC"/>
                </a:solidFill>
              </a:rPr>
              <a:t>b</a:t>
            </a:r>
          </a:p>
        </p:txBody>
      </p:sp>
      <p:sp>
        <p:nvSpPr>
          <p:cNvPr id="30" name="Rectangle 15">
            <a:extLst>
              <a:ext uri="{FF2B5EF4-FFF2-40B4-BE49-F238E27FC236}">
                <a16:creationId xmlns:a16="http://schemas.microsoft.com/office/drawing/2014/main" id="{2D38A2C9-9DC0-754E-93E3-2642EFAE33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/>
              <a:t>14 - </a:t>
            </a:r>
            <a:fld id="{8A724CDF-7C4E-8548-93C3-D6F6CEEC392F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7" grpId="0"/>
      <p:bldP spid="28" grpId="0"/>
      <p:bldP spid="2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 New Roman" charset="0"/>
              </a:rPr>
              <a:t>Bit Error Probability for 2-PAM</a:t>
            </a:r>
          </a:p>
        </p:txBody>
      </p:sp>
      <p:sp>
        <p:nvSpPr>
          <p:cNvPr id="36866" name="Content Placeholder 1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latin typeface="Times New Roman" charset="0"/>
              </a:rPr>
              <a:t>Noise power at matched filter output</a:t>
            </a:r>
          </a:p>
        </p:txBody>
      </p:sp>
      <p:graphicFrame>
        <p:nvGraphicFramePr>
          <p:cNvPr id="36868" name="Object 2"/>
          <p:cNvGraphicFramePr>
            <a:graphicFrameLocks noChangeAspect="1"/>
          </p:cNvGraphicFramePr>
          <p:nvPr/>
        </p:nvGraphicFramePr>
        <p:xfrm>
          <a:off x="609600" y="1981200"/>
          <a:ext cx="2819400" cy="784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689100" imgH="469900" progId="Equation.3">
                  <p:embed/>
                </p:oleObj>
              </mc:Choice>
              <mc:Fallback>
                <p:oleObj name="Equation" r:id="rId2" imgW="1689100" imgH="4699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1981200"/>
                        <a:ext cx="2819400" cy="784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69" name="Object 3"/>
          <p:cNvGraphicFramePr>
            <a:graphicFrameLocks noChangeAspect="1"/>
          </p:cNvGraphicFramePr>
          <p:nvPr/>
        </p:nvGraphicFramePr>
        <p:xfrm>
          <a:off x="608013" y="2846388"/>
          <a:ext cx="4116387" cy="757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489200" imgH="457200" progId="Equation.3">
                  <p:embed/>
                </p:oleObj>
              </mc:Choice>
              <mc:Fallback>
                <p:oleObj name="Equation" r:id="rId4" imgW="2489200" imgH="4572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013" y="2846388"/>
                        <a:ext cx="4116387" cy="757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70" name="Object 4"/>
          <p:cNvGraphicFramePr>
            <a:graphicFrameLocks noChangeAspect="1"/>
          </p:cNvGraphicFramePr>
          <p:nvPr/>
        </p:nvGraphicFramePr>
        <p:xfrm>
          <a:off x="1570038" y="3603625"/>
          <a:ext cx="5573712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3124200" imgH="469900" progId="Equation.3">
                  <p:embed/>
                </p:oleObj>
              </mc:Choice>
              <mc:Fallback>
                <p:oleObj name="Equation" r:id="rId6" imgW="3124200" imgH="4699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0038" y="3603625"/>
                        <a:ext cx="5573712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71" name="Object 5"/>
          <p:cNvGraphicFramePr>
            <a:graphicFrameLocks noChangeAspect="1"/>
          </p:cNvGraphicFramePr>
          <p:nvPr/>
        </p:nvGraphicFramePr>
        <p:xfrm>
          <a:off x="1554163" y="4441825"/>
          <a:ext cx="5589587" cy="841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3124200" imgH="469900" progId="Equation.3">
                  <p:embed/>
                </p:oleObj>
              </mc:Choice>
              <mc:Fallback>
                <p:oleObj name="Equation" r:id="rId8" imgW="3124200" imgH="4699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54163" y="4441825"/>
                        <a:ext cx="5589587" cy="841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72" name="Object 6"/>
          <p:cNvGraphicFramePr>
            <a:graphicFrameLocks noChangeAspect="1"/>
          </p:cNvGraphicFramePr>
          <p:nvPr/>
        </p:nvGraphicFramePr>
        <p:xfrm>
          <a:off x="1600200" y="5622925"/>
          <a:ext cx="4648200" cy="90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2667000" imgH="520700" progId="Equation.3">
                  <p:embed/>
                </p:oleObj>
              </mc:Choice>
              <mc:Fallback>
                <p:oleObj name="Equation" r:id="rId10" imgW="2667000" imgH="5207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5622925"/>
                        <a:ext cx="4648200" cy="908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73" name="Text Box 9"/>
          <p:cNvSpPr txBox="1">
            <a:spLocks noChangeArrowheads="1"/>
          </p:cNvSpPr>
          <p:nvPr/>
        </p:nvSpPr>
        <p:spPr bwMode="auto">
          <a:xfrm>
            <a:off x="6858000" y="2944813"/>
            <a:ext cx="1828800" cy="460375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b="1"/>
              <a:t>Noise power</a:t>
            </a:r>
          </a:p>
        </p:txBody>
      </p:sp>
      <p:sp>
        <p:nvSpPr>
          <p:cNvPr id="36874" name="Text Box 10"/>
          <p:cNvSpPr txBox="1">
            <a:spLocks noChangeArrowheads="1"/>
          </p:cNvSpPr>
          <p:nvPr/>
        </p:nvSpPr>
        <p:spPr bwMode="auto">
          <a:xfrm>
            <a:off x="6858000" y="2087563"/>
            <a:ext cx="1828800" cy="461962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b="1" i="1"/>
              <a:t>T</a:t>
            </a:r>
            <a:r>
              <a:rPr lang="en-US" b="1"/>
              <a:t> = </a:t>
            </a:r>
            <a:r>
              <a:rPr lang="en-US" b="1" i="1"/>
              <a:t>T</a:t>
            </a:r>
            <a:r>
              <a:rPr lang="en-US" b="1" i="1" baseline="-25000"/>
              <a:t>sym</a:t>
            </a:r>
          </a:p>
        </p:txBody>
      </p:sp>
      <p:sp>
        <p:nvSpPr>
          <p:cNvPr id="36875" name="Text Box 11"/>
          <p:cNvSpPr txBox="1">
            <a:spLocks noChangeArrowheads="1"/>
          </p:cNvSpPr>
          <p:nvPr/>
        </p:nvSpPr>
        <p:spPr bwMode="auto">
          <a:xfrm>
            <a:off x="4648200" y="2060575"/>
            <a:ext cx="2057400" cy="461963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b="1"/>
              <a:t>Filtered noise</a:t>
            </a:r>
          </a:p>
        </p:txBody>
      </p: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3657600" y="5105400"/>
            <a:ext cx="2971800" cy="434975"/>
            <a:chOff x="3657600" y="5105400"/>
            <a:chExt cx="2971800" cy="434975"/>
          </a:xfrm>
        </p:grpSpPr>
        <p:sp>
          <p:nvSpPr>
            <p:cNvPr id="36877" name="Text Box 12"/>
            <p:cNvSpPr txBox="1">
              <a:spLocks noChangeArrowheads="1"/>
            </p:cNvSpPr>
            <p:nvPr/>
          </p:nvSpPr>
          <p:spPr bwMode="auto">
            <a:xfrm>
              <a:off x="4495800" y="5203825"/>
              <a:ext cx="21336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600" b="1" i="1">
                  <a:solidFill>
                    <a:schemeClr val="accent2"/>
                  </a:solidFill>
                  <a:latin typeface="Symbol" charset="0"/>
                </a:rPr>
                <a:t>s</a:t>
              </a:r>
              <a:r>
                <a:rPr lang="en-US" sz="1600" b="1" i="1" baseline="30000">
                  <a:solidFill>
                    <a:schemeClr val="accent2"/>
                  </a:solidFill>
                </a:rPr>
                <a:t>2</a:t>
              </a:r>
              <a:r>
                <a:rPr lang="en-US" sz="1600" b="1" i="1">
                  <a:solidFill>
                    <a:schemeClr val="accent2"/>
                  </a:solidFill>
                </a:rPr>
                <a:t> </a:t>
              </a:r>
              <a:r>
                <a:rPr lang="en-US" sz="1600" b="1" i="1">
                  <a:solidFill>
                    <a:schemeClr val="accent2"/>
                  </a:solidFill>
                  <a:latin typeface="Symbol" charset="0"/>
                </a:rPr>
                <a:t>d</a:t>
              </a:r>
              <a:r>
                <a:rPr lang="en-US" sz="1600" b="1">
                  <a:solidFill>
                    <a:schemeClr val="accent2"/>
                  </a:solidFill>
                </a:rPr>
                <a:t>(</a:t>
              </a:r>
              <a:r>
                <a:rPr lang="en-US" sz="1600" b="1" i="1">
                  <a:solidFill>
                    <a:schemeClr val="accent2"/>
                  </a:solidFill>
                  <a:latin typeface="Symbol" charset="0"/>
                </a:rPr>
                <a:t>t</a:t>
              </a:r>
              <a:r>
                <a:rPr lang="en-US" sz="1600" b="1" i="1" baseline="-25000">
                  <a:solidFill>
                    <a:schemeClr val="accent2"/>
                  </a:solidFill>
                </a:rPr>
                <a:t>1</a:t>
              </a:r>
              <a:r>
                <a:rPr lang="en-US" sz="1600" b="1">
                  <a:solidFill>
                    <a:schemeClr val="accent2"/>
                  </a:solidFill>
                  <a:cs typeface="Times New Roman" charset="0"/>
                </a:rPr>
                <a:t>–</a:t>
              </a:r>
              <a:r>
                <a:rPr lang="en-US" sz="1600" b="1" i="1">
                  <a:solidFill>
                    <a:schemeClr val="accent2"/>
                  </a:solidFill>
                  <a:latin typeface="Symbol" charset="0"/>
                </a:rPr>
                <a:t>t</a:t>
              </a:r>
              <a:r>
                <a:rPr lang="en-US" sz="1600" b="1" i="1" baseline="-25000">
                  <a:solidFill>
                    <a:schemeClr val="accent2"/>
                  </a:solidFill>
                </a:rPr>
                <a:t>2</a:t>
              </a:r>
              <a:r>
                <a:rPr lang="en-US" sz="1600" b="1">
                  <a:solidFill>
                    <a:schemeClr val="accent2"/>
                  </a:solidFill>
                </a:rPr>
                <a:t>)</a:t>
              </a:r>
            </a:p>
          </p:txBody>
        </p:sp>
        <p:sp>
          <p:nvSpPr>
            <p:cNvPr id="36878" name="AutoShape 13"/>
            <p:cNvSpPr>
              <a:spLocks/>
            </p:cNvSpPr>
            <p:nvPr/>
          </p:nvSpPr>
          <p:spPr bwMode="auto">
            <a:xfrm rot="-5400000">
              <a:off x="4941887" y="3821113"/>
              <a:ext cx="98425" cy="2667000"/>
            </a:xfrm>
            <a:prstGeom prst="leftBrace">
              <a:avLst>
                <a:gd name="adj1" fmla="val 383244"/>
                <a:gd name="adj2" fmla="val 50000"/>
              </a:avLst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95FABAB2-DFF1-DD40-9B9F-95A8D068E3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/>
              <a:t>14 - </a:t>
            </a:r>
            <a:fld id="{8A724CDF-7C4E-8548-93C3-D6F6CEEC392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3" grpId="0" animBg="1"/>
      <p:bldP spid="36874" grpId="0" animBg="1"/>
      <p:bldP spid="3687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 New Roman" charset="0"/>
              </a:rPr>
              <a:t>Outline</a:t>
            </a:r>
          </a:p>
        </p:txBody>
      </p:sp>
      <p:sp>
        <p:nvSpPr>
          <p:cNvPr id="1638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5181600" cy="609600"/>
          </a:xfrm>
        </p:spPr>
        <p:txBody>
          <a:bodyPr/>
          <a:lstStyle/>
          <a:p>
            <a:r>
              <a:rPr lang="en-US">
                <a:latin typeface="Times New Roman" charset="0"/>
              </a:rPr>
              <a:t>Transmitting one bit at a time</a:t>
            </a:r>
            <a:endParaRPr lang="en-US">
              <a:solidFill>
                <a:schemeClr val="tx1"/>
              </a:solidFill>
              <a:latin typeface="Times New Roman" charset="0"/>
            </a:endParaRPr>
          </a:p>
        </p:txBody>
      </p:sp>
      <p:grpSp>
        <p:nvGrpSpPr>
          <p:cNvPr id="7" name="Group 2158"/>
          <p:cNvGrpSpPr>
            <a:grpSpLocks/>
          </p:cNvGrpSpPr>
          <p:nvPr/>
        </p:nvGrpSpPr>
        <p:grpSpPr bwMode="auto">
          <a:xfrm>
            <a:off x="6096000" y="730250"/>
            <a:ext cx="1676400" cy="1784350"/>
            <a:chOff x="384" y="2976"/>
            <a:chExt cx="1056" cy="1124"/>
          </a:xfrm>
        </p:grpSpPr>
        <p:sp>
          <p:nvSpPr>
            <p:cNvPr id="16411" name="Line 2062"/>
            <p:cNvSpPr>
              <a:spLocks noChangeShapeType="1"/>
            </p:cNvSpPr>
            <p:nvPr/>
          </p:nvSpPr>
          <p:spPr bwMode="auto">
            <a:xfrm>
              <a:off x="624" y="3077"/>
              <a:ext cx="0" cy="96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12" name="Line 2063"/>
            <p:cNvSpPr>
              <a:spLocks noChangeShapeType="1"/>
            </p:cNvSpPr>
            <p:nvPr/>
          </p:nvSpPr>
          <p:spPr bwMode="auto">
            <a:xfrm>
              <a:off x="384" y="3631"/>
              <a:ext cx="9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13" name="Text Box 2064"/>
            <p:cNvSpPr txBox="1">
              <a:spLocks noChangeArrowheads="1"/>
            </p:cNvSpPr>
            <p:nvPr/>
          </p:nvSpPr>
          <p:spPr bwMode="auto">
            <a:xfrm>
              <a:off x="960" y="3631"/>
              <a:ext cx="240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i="1">
                  <a:latin typeface="Symbol" charset="0"/>
                </a:rPr>
                <a:t>T</a:t>
              </a:r>
              <a:r>
                <a:rPr lang="en-US" sz="1600" i="1" baseline="-25000"/>
                <a:t>b</a:t>
              </a:r>
            </a:p>
          </p:txBody>
        </p:sp>
        <p:sp>
          <p:nvSpPr>
            <p:cNvPr id="16414" name="Text Box 2065"/>
            <p:cNvSpPr txBox="1">
              <a:spLocks noChangeArrowheads="1"/>
            </p:cNvSpPr>
            <p:nvPr/>
          </p:nvSpPr>
          <p:spPr bwMode="auto">
            <a:xfrm>
              <a:off x="1248" y="3658"/>
              <a:ext cx="192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400" i="1"/>
                <a:t>t</a:t>
              </a:r>
              <a:endParaRPr lang="en-US"/>
            </a:p>
          </p:txBody>
        </p:sp>
        <p:sp>
          <p:nvSpPr>
            <p:cNvPr id="16415" name="Line 2066"/>
            <p:cNvSpPr>
              <a:spLocks noChangeShapeType="1"/>
            </p:cNvSpPr>
            <p:nvPr/>
          </p:nvSpPr>
          <p:spPr bwMode="auto">
            <a:xfrm>
              <a:off x="624" y="3317"/>
              <a:ext cx="432" cy="5"/>
            </a:xfrm>
            <a:prstGeom prst="line">
              <a:avLst/>
            </a:prstGeom>
            <a:noFill/>
            <a:ln w="28575">
              <a:solidFill>
                <a:srgbClr val="66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16" name="Line 2067"/>
            <p:cNvSpPr>
              <a:spLocks noChangeShapeType="1"/>
            </p:cNvSpPr>
            <p:nvPr/>
          </p:nvSpPr>
          <p:spPr bwMode="auto">
            <a:xfrm>
              <a:off x="624" y="3317"/>
              <a:ext cx="0" cy="314"/>
            </a:xfrm>
            <a:prstGeom prst="line">
              <a:avLst/>
            </a:prstGeom>
            <a:noFill/>
            <a:ln w="28575">
              <a:solidFill>
                <a:srgbClr val="66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17" name="Line 2068"/>
            <p:cNvSpPr>
              <a:spLocks noChangeShapeType="1"/>
            </p:cNvSpPr>
            <p:nvPr/>
          </p:nvSpPr>
          <p:spPr bwMode="auto">
            <a:xfrm>
              <a:off x="1056" y="3312"/>
              <a:ext cx="0" cy="314"/>
            </a:xfrm>
            <a:prstGeom prst="line">
              <a:avLst/>
            </a:prstGeom>
            <a:noFill/>
            <a:ln w="28575">
              <a:solidFill>
                <a:srgbClr val="66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16418" name="Object 2069"/>
            <p:cNvGraphicFramePr>
              <a:graphicFrameLocks noChangeAspect="1"/>
            </p:cNvGraphicFramePr>
            <p:nvPr/>
          </p:nvGraphicFramePr>
          <p:xfrm>
            <a:off x="709" y="2976"/>
            <a:ext cx="267" cy="18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317087" imgH="215619" progId="Equation.3">
                    <p:embed/>
                  </p:oleObj>
                </mc:Choice>
                <mc:Fallback>
                  <p:oleObj name="Equation" r:id="rId2" imgW="317087" imgH="215619" progId="Equation.3">
                    <p:embed/>
                    <p:pic>
                      <p:nvPicPr>
                        <p:cNvPr id="0" name="Object 206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09" y="2976"/>
                          <a:ext cx="267" cy="18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419" name="Text Box 2070"/>
            <p:cNvSpPr txBox="1">
              <a:spLocks noChangeArrowheads="1"/>
            </p:cNvSpPr>
            <p:nvPr/>
          </p:nvSpPr>
          <p:spPr bwMode="auto">
            <a:xfrm>
              <a:off x="384" y="3227"/>
              <a:ext cx="19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600" i="1"/>
                <a:t>A</a:t>
              </a:r>
            </a:p>
          </p:txBody>
        </p:sp>
        <p:sp>
          <p:nvSpPr>
            <p:cNvPr id="16420" name="Text Box 2071"/>
            <p:cNvSpPr txBox="1">
              <a:spLocks noChangeArrowheads="1"/>
            </p:cNvSpPr>
            <p:nvPr/>
          </p:nvSpPr>
          <p:spPr bwMode="auto">
            <a:xfrm>
              <a:off x="720" y="3850"/>
              <a:ext cx="62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>
                  <a:solidFill>
                    <a:srgbClr val="6600FF"/>
                  </a:solidFill>
                </a:rPr>
                <a:t>‘1’ bit</a:t>
              </a:r>
            </a:p>
          </p:txBody>
        </p:sp>
      </p:grpSp>
      <p:grpSp>
        <p:nvGrpSpPr>
          <p:cNvPr id="18" name="Group 17"/>
          <p:cNvGrpSpPr>
            <a:grpSpLocks/>
          </p:cNvGrpSpPr>
          <p:nvPr/>
        </p:nvGrpSpPr>
        <p:grpSpPr bwMode="auto">
          <a:xfrm>
            <a:off x="6172200" y="2590800"/>
            <a:ext cx="2590800" cy="1966913"/>
            <a:chOff x="5943600" y="2576513"/>
            <a:chExt cx="2590800" cy="1966912"/>
          </a:xfrm>
        </p:grpSpPr>
        <p:sp>
          <p:nvSpPr>
            <p:cNvPr id="16396" name="Line 32"/>
            <p:cNvSpPr>
              <a:spLocks noChangeShapeType="1"/>
            </p:cNvSpPr>
            <p:nvPr/>
          </p:nvSpPr>
          <p:spPr bwMode="auto">
            <a:xfrm flipV="1">
              <a:off x="6705600" y="3048000"/>
              <a:ext cx="228600" cy="3175"/>
            </a:xfrm>
            <a:prstGeom prst="line">
              <a:avLst/>
            </a:prstGeom>
            <a:noFill/>
            <a:ln w="38100">
              <a:solidFill>
                <a:srgbClr val="66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397" name="Line 33"/>
            <p:cNvSpPr>
              <a:spLocks noChangeShapeType="1"/>
            </p:cNvSpPr>
            <p:nvPr/>
          </p:nvSpPr>
          <p:spPr bwMode="auto">
            <a:xfrm flipH="1">
              <a:off x="6248400" y="3048000"/>
              <a:ext cx="457200" cy="493713"/>
            </a:xfrm>
            <a:prstGeom prst="line">
              <a:avLst/>
            </a:prstGeom>
            <a:noFill/>
            <a:ln w="38100">
              <a:solidFill>
                <a:srgbClr val="66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16398" name="Object 34"/>
            <p:cNvGraphicFramePr>
              <a:graphicFrameLocks noChangeAspect="1"/>
            </p:cNvGraphicFramePr>
            <p:nvPr/>
          </p:nvGraphicFramePr>
          <p:xfrm>
            <a:off x="6400800" y="2576513"/>
            <a:ext cx="388938" cy="2714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291973" imgH="203112" progId="Equation.3">
                    <p:embed/>
                  </p:oleObj>
                </mc:Choice>
                <mc:Fallback>
                  <p:oleObj name="Equation" r:id="rId4" imgW="291973" imgH="203112" progId="Equation.3">
                    <p:embed/>
                    <p:pic>
                      <p:nvPicPr>
                        <p:cNvPr id="0" name="Object 3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400800" y="2576513"/>
                          <a:ext cx="388938" cy="27146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399" name="Line 36"/>
            <p:cNvSpPr>
              <a:spLocks noChangeShapeType="1"/>
            </p:cNvSpPr>
            <p:nvPr/>
          </p:nvSpPr>
          <p:spPr bwMode="auto">
            <a:xfrm>
              <a:off x="6248400" y="2727325"/>
              <a:ext cx="0" cy="15319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00" name="Line 37"/>
            <p:cNvSpPr>
              <a:spLocks noChangeShapeType="1"/>
            </p:cNvSpPr>
            <p:nvPr/>
          </p:nvSpPr>
          <p:spPr bwMode="auto">
            <a:xfrm>
              <a:off x="6934200" y="3505200"/>
              <a:ext cx="457200" cy="533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01" name="Line 38"/>
            <p:cNvSpPr>
              <a:spLocks noChangeShapeType="1"/>
            </p:cNvSpPr>
            <p:nvPr/>
          </p:nvSpPr>
          <p:spPr bwMode="auto">
            <a:xfrm flipH="1">
              <a:off x="7620000" y="3505200"/>
              <a:ext cx="457200" cy="533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02" name="Line 39"/>
            <p:cNvSpPr>
              <a:spLocks noChangeShapeType="1"/>
            </p:cNvSpPr>
            <p:nvPr/>
          </p:nvSpPr>
          <p:spPr bwMode="auto">
            <a:xfrm>
              <a:off x="7391400" y="4038600"/>
              <a:ext cx="228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03" name="Line 40"/>
            <p:cNvSpPr>
              <a:spLocks noChangeShapeType="1"/>
            </p:cNvSpPr>
            <p:nvPr/>
          </p:nvSpPr>
          <p:spPr bwMode="auto">
            <a:xfrm>
              <a:off x="6934200" y="3048000"/>
              <a:ext cx="457200" cy="493713"/>
            </a:xfrm>
            <a:prstGeom prst="line">
              <a:avLst/>
            </a:prstGeom>
            <a:noFill/>
            <a:ln w="38100">
              <a:solidFill>
                <a:srgbClr val="66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04" name="Text Box 41"/>
            <p:cNvSpPr txBox="1">
              <a:spLocks noChangeArrowheads="1"/>
            </p:cNvSpPr>
            <p:nvPr/>
          </p:nvSpPr>
          <p:spPr bwMode="auto">
            <a:xfrm>
              <a:off x="8229600" y="3505200"/>
              <a:ext cx="3048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400" i="1"/>
                <a:t>t</a:t>
              </a:r>
              <a:endParaRPr lang="en-US"/>
            </a:p>
          </p:txBody>
        </p:sp>
        <p:sp>
          <p:nvSpPr>
            <p:cNvPr id="16405" name="Text Box 42"/>
            <p:cNvSpPr txBox="1">
              <a:spLocks noChangeArrowheads="1"/>
            </p:cNvSpPr>
            <p:nvPr/>
          </p:nvSpPr>
          <p:spPr bwMode="auto">
            <a:xfrm>
              <a:off x="6553200" y="3549650"/>
              <a:ext cx="8382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i="1">
                  <a:latin typeface="Symbol" charset="0"/>
                </a:rPr>
                <a:t>T</a:t>
              </a:r>
              <a:r>
                <a:rPr lang="en-US" sz="1600" i="1" baseline="-25000"/>
                <a:t>b</a:t>
              </a:r>
              <a:endParaRPr lang="en-US" sz="1600" i="1"/>
            </a:p>
          </p:txBody>
        </p:sp>
        <p:sp>
          <p:nvSpPr>
            <p:cNvPr id="16406" name="Text Box 43"/>
            <p:cNvSpPr txBox="1">
              <a:spLocks noChangeArrowheads="1"/>
            </p:cNvSpPr>
            <p:nvPr/>
          </p:nvSpPr>
          <p:spPr bwMode="auto">
            <a:xfrm>
              <a:off x="6248400" y="4206875"/>
              <a:ext cx="9906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>
                  <a:solidFill>
                    <a:srgbClr val="6600FF"/>
                  </a:solidFill>
                </a:rPr>
                <a:t>‘1’ bit</a:t>
              </a:r>
            </a:p>
          </p:txBody>
        </p:sp>
        <p:sp>
          <p:nvSpPr>
            <p:cNvPr id="16407" name="Text Box 44"/>
            <p:cNvSpPr txBox="1">
              <a:spLocks noChangeArrowheads="1"/>
            </p:cNvSpPr>
            <p:nvPr/>
          </p:nvSpPr>
          <p:spPr bwMode="auto">
            <a:xfrm>
              <a:off x="7010400" y="4191000"/>
              <a:ext cx="9906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/>
                <a:t>‘0’ bit</a:t>
              </a:r>
            </a:p>
          </p:txBody>
        </p:sp>
        <p:sp>
          <p:nvSpPr>
            <p:cNvPr id="16408" name="Text Box 45"/>
            <p:cNvSpPr txBox="1">
              <a:spLocks noChangeArrowheads="1"/>
            </p:cNvSpPr>
            <p:nvPr/>
          </p:nvSpPr>
          <p:spPr bwMode="auto">
            <a:xfrm>
              <a:off x="7086600" y="3124200"/>
              <a:ext cx="8382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i="1">
                  <a:latin typeface="Symbol" charset="0"/>
                </a:rPr>
                <a:t>T</a:t>
              </a:r>
              <a:r>
                <a:rPr lang="en-US" sz="1600" i="1" baseline="-25000"/>
                <a:t>h</a:t>
              </a:r>
              <a:r>
                <a:rPr lang="en-US" sz="1600" i="1"/>
                <a:t>+</a:t>
              </a:r>
              <a:r>
                <a:rPr lang="en-US" sz="1600" i="1">
                  <a:latin typeface="Symbol" charset="0"/>
                </a:rPr>
                <a:t>T</a:t>
              </a:r>
              <a:r>
                <a:rPr lang="en-US" sz="1600" i="1" baseline="-25000"/>
                <a:t>b</a:t>
              </a:r>
              <a:endParaRPr lang="en-US" sz="1600" i="1"/>
            </a:p>
          </p:txBody>
        </p:sp>
        <p:sp>
          <p:nvSpPr>
            <p:cNvPr id="16409" name="Oval 46"/>
            <p:cNvSpPr>
              <a:spLocks noChangeArrowheads="1"/>
            </p:cNvSpPr>
            <p:nvPr/>
          </p:nvSpPr>
          <p:spPr bwMode="auto">
            <a:xfrm>
              <a:off x="6934200" y="2590800"/>
              <a:ext cx="457200" cy="1752600"/>
            </a:xfrm>
            <a:prstGeom prst="ellipse">
              <a:avLst/>
            </a:prstGeom>
            <a:noFill/>
            <a:ln w="31750">
              <a:solidFill>
                <a:srgbClr val="CC00CC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10" name="Line 49"/>
            <p:cNvSpPr>
              <a:spLocks noChangeShapeType="1"/>
            </p:cNvSpPr>
            <p:nvPr/>
          </p:nvSpPr>
          <p:spPr bwMode="auto">
            <a:xfrm>
              <a:off x="5943600" y="3505200"/>
              <a:ext cx="2362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35" name="Picture 34" descr="Phase Jitter Eye Diagra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00" t="2942" r="28149" b="10313"/>
          <a:stretch>
            <a:fillRect/>
          </a:stretch>
        </p:blipFill>
        <p:spPr bwMode="auto">
          <a:xfrm>
            <a:off x="6470650" y="4648200"/>
            <a:ext cx="692149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Rectangle 7"/>
          <p:cNvSpPr txBox="1">
            <a:spLocks noChangeArrowheads="1"/>
          </p:cNvSpPr>
          <p:nvPr/>
        </p:nvSpPr>
        <p:spPr bwMode="auto">
          <a:xfrm>
            <a:off x="457200" y="2133600"/>
            <a:ext cx="4267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40000"/>
              </a:spcBef>
              <a:buClr>
                <a:srgbClr val="CC00CC"/>
              </a:buClr>
              <a:buSzPct val="90000"/>
              <a:buFontTx/>
              <a:buChar char="•"/>
            </a:pPr>
            <a:r>
              <a:rPr lang="en-US" sz="2800" b="1">
                <a:solidFill>
                  <a:srgbClr val="CC00CC"/>
                </a:solidFill>
              </a:rPr>
              <a:t>Matched filtering</a:t>
            </a:r>
          </a:p>
        </p:txBody>
      </p:sp>
      <p:sp>
        <p:nvSpPr>
          <p:cNvPr id="37" name="Rectangle 7"/>
          <p:cNvSpPr txBox="1">
            <a:spLocks noChangeArrowheads="1"/>
          </p:cNvSpPr>
          <p:nvPr/>
        </p:nvSpPr>
        <p:spPr bwMode="auto">
          <a:xfrm>
            <a:off x="457200" y="2743200"/>
            <a:ext cx="3352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40000"/>
              </a:spcBef>
              <a:buClr>
                <a:srgbClr val="CC00CC"/>
              </a:buClr>
              <a:buSzPct val="90000"/>
              <a:buFontTx/>
              <a:buChar char="•"/>
            </a:pPr>
            <a:r>
              <a:rPr lang="en-US" sz="2800" b="1">
                <a:solidFill>
                  <a:srgbClr val="CC00CC"/>
                </a:solidFill>
              </a:rPr>
              <a:t>PAM system</a:t>
            </a:r>
          </a:p>
        </p:txBody>
      </p:sp>
      <p:sp>
        <p:nvSpPr>
          <p:cNvPr id="38" name="Rectangle 7"/>
          <p:cNvSpPr txBox="1">
            <a:spLocks noChangeArrowheads="1"/>
          </p:cNvSpPr>
          <p:nvPr/>
        </p:nvSpPr>
        <p:spPr bwMode="auto">
          <a:xfrm>
            <a:off x="457200" y="3429000"/>
            <a:ext cx="5105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40000"/>
              </a:spcBef>
              <a:buClr>
                <a:srgbClr val="CC00CC"/>
              </a:buClr>
              <a:buSzPct val="90000"/>
              <a:buFontTx/>
              <a:buChar char="•"/>
            </a:pPr>
            <a:r>
              <a:rPr lang="en-US" sz="2800" b="1">
                <a:solidFill>
                  <a:srgbClr val="CC00CC"/>
                </a:solidFill>
              </a:rPr>
              <a:t>Intersymbol interference</a:t>
            </a:r>
          </a:p>
        </p:txBody>
      </p:sp>
      <p:sp>
        <p:nvSpPr>
          <p:cNvPr id="39" name="Rectangle 7"/>
          <p:cNvSpPr txBox="1">
            <a:spLocks noChangeArrowheads="1"/>
          </p:cNvSpPr>
          <p:nvPr/>
        </p:nvSpPr>
        <p:spPr bwMode="auto">
          <a:xfrm>
            <a:off x="457200" y="4038600"/>
            <a:ext cx="53340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40000"/>
              </a:spcBef>
              <a:buClr>
                <a:srgbClr val="CC00CC"/>
              </a:buClr>
              <a:buSzPct val="90000"/>
              <a:buFontTx/>
              <a:buChar char="•"/>
            </a:pPr>
            <a:r>
              <a:rPr lang="en-US" sz="2800" b="1">
                <a:solidFill>
                  <a:srgbClr val="CC00CC"/>
                </a:solidFill>
              </a:rPr>
              <a:t>Communication performance</a:t>
            </a:r>
          </a:p>
          <a:p>
            <a:pPr lvl="1">
              <a:spcBef>
                <a:spcPct val="20000"/>
              </a:spcBef>
              <a:buClr>
                <a:schemeClr val="accent1"/>
              </a:buClr>
            </a:pPr>
            <a:r>
              <a:rPr lang="en-US"/>
              <a:t>Bit error probability for binary signals</a:t>
            </a:r>
          </a:p>
          <a:p>
            <a:pPr lvl="1">
              <a:spcBef>
                <a:spcPct val="20000"/>
              </a:spcBef>
              <a:buClr>
                <a:schemeClr val="accent1"/>
              </a:buClr>
            </a:pPr>
            <a:r>
              <a:rPr lang="en-US"/>
              <a:t>Symbol error probability</a:t>
            </a:r>
          </a:p>
        </p:txBody>
      </p:sp>
      <p:sp>
        <p:nvSpPr>
          <p:cNvPr id="40" name="Rectangle 7"/>
          <p:cNvSpPr txBox="1">
            <a:spLocks noChangeArrowheads="1"/>
          </p:cNvSpPr>
          <p:nvPr/>
        </p:nvSpPr>
        <p:spPr bwMode="auto">
          <a:xfrm>
            <a:off x="457200" y="5562600"/>
            <a:ext cx="5257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Clr>
                <a:srgbClr val="CC00CC"/>
              </a:buClr>
              <a:buSzPct val="90000"/>
              <a:buFontTx/>
              <a:buChar char="•"/>
            </a:pPr>
            <a:r>
              <a:rPr lang="en-US" sz="2800" b="1" dirty="0">
                <a:solidFill>
                  <a:srgbClr val="CC00CC"/>
                </a:solidFill>
              </a:rPr>
              <a:t>Eye diagram (</a:t>
            </a:r>
            <a:r>
              <a:rPr lang="en-US" sz="2800" b="1" i="1" dirty="0">
                <a:solidFill>
                  <a:srgbClr val="CC00CC"/>
                </a:solidFill>
              </a:rPr>
              <a:t>in lab</a:t>
            </a:r>
            <a:r>
              <a:rPr lang="en-US" sz="2800" b="1" dirty="0">
                <a:solidFill>
                  <a:srgbClr val="CC00CC"/>
                </a:solidFill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39" grpId="0"/>
      <p:bldP spid="4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 New Roman" charset="0"/>
              </a:rPr>
              <a:t>Bit Error Probability for 2-PAM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Times New Roman" charset="0"/>
              </a:rPr>
              <a:t>Symbol amplitudes of +</a:t>
            </a:r>
            <a:r>
              <a:rPr lang="en-US" i="1">
                <a:latin typeface="Times New Roman" charset="0"/>
              </a:rPr>
              <a:t>A</a:t>
            </a:r>
            <a:r>
              <a:rPr lang="en-US">
                <a:latin typeface="Times New Roman" charset="0"/>
              </a:rPr>
              <a:t> and -</a:t>
            </a:r>
            <a:r>
              <a:rPr lang="en-US" i="1">
                <a:latin typeface="Times New Roman" charset="0"/>
              </a:rPr>
              <a:t>A</a:t>
            </a:r>
          </a:p>
          <a:p>
            <a:r>
              <a:rPr lang="en-US">
                <a:latin typeface="Times New Roman" charset="0"/>
              </a:rPr>
              <a:t>Rectangular pulse shape with amplitude 1</a:t>
            </a:r>
          </a:p>
          <a:p>
            <a:r>
              <a:rPr lang="en-US">
                <a:latin typeface="Times New Roman" charset="0"/>
              </a:rPr>
              <a:t>Bit duration (</a:t>
            </a:r>
            <a:r>
              <a:rPr lang="en-US" i="1">
                <a:latin typeface="Times New Roman" charset="0"/>
              </a:rPr>
              <a:t>T</a:t>
            </a:r>
            <a:r>
              <a:rPr lang="en-US" i="1" baseline="-25000">
                <a:latin typeface="Times New Roman" charset="0"/>
              </a:rPr>
              <a:t>b</a:t>
            </a:r>
            <a:r>
              <a:rPr lang="en-US">
                <a:latin typeface="Times New Roman" charset="0"/>
              </a:rPr>
              <a:t>) of 1 second</a:t>
            </a:r>
          </a:p>
          <a:p>
            <a:r>
              <a:rPr lang="en-US">
                <a:latin typeface="Times New Roman" charset="0"/>
              </a:rPr>
              <a:t>Matched filtering with gain of one (</a:t>
            </a:r>
            <a:r>
              <a:rPr lang="en-US" i="1">
                <a:latin typeface="Times New Roman" charset="0"/>
              </a:rPr>
              <a:t>see slide 14-15</a:t>
            </a:r>
            <a:r>
              <a:rPr lang="en-US">
                <a:latin typeface="Times New Roman" charset="0"/>
              </a:rPr>
              <a:t>)</a:t>
            </a:r>
          </a:p>
          <a:p>
            <a:pPr lvl="1">
              <a:buFontTx/>
              <a:buNone/>
            </a:pPr>
            <a:r>
              <a:rPr lang="en-US">
                <a:latin typeface="Times New Roman" charset="0"/>
              </a:rPr>
              <a:t>Integrate received signal over </a:t>
            </a:r>
            <a:r>
              <a:rPr lang="en-US" i="1">
                <a:latin typeface="Times New Roman" charset="0"/>
              </a:rPr>
              <a:t>n</a:t>
            </a:r>
            <a:r>
              <a:rPr lang="en-US">
                <a:latin typeface="Times New Roman" charset="0"/>
              </a:rPr>
              <a:t>th bit period</a:t>
            </a:r>
            <a:r>
              <a:rPr lang="en-US" b="1" i="1">
                <a:latin typeface="Times New Roman" charset="0"/>
              </a:rPr>
              <a:t> </a:t>
            </a:r>
            <a:r>
              <a:rPr lang="en-US">
                <a:latin typeface="Times New Roman" charset="0"/>
              </a:rPr>
              <a:t>and sample</a:t>
            </a:r>
          </a:p>
          <a:p>
            <a:endParaRPr lang="en-US" b="0" i="1">
              <a:solidFill>
                <a:schemeClr val="tx1"/>
              </a:solidFill>
              <a:latin typeface="Times New Roman" charset="0"/>
            </a:endParaRPr>
          </a:p>
          <a:p>
            <a:endParaRPr lang="en-US">
              <a:latin typeface="Times New Roman" charset="0"/>
            </a:endParaRPr>
          </a:p>
          <a:p>
            <a:endParaRPr lang="en-US">
              <a:latin typeface="Times New Roman" charset="0"/>
            </a:endParaRPr>
          </a:p>
        </p:txBody>
      </p:sp>
      <p:graphicFrame>
        <p:nvGraphicFramePr>
          <p:cNvPr id="37892" name="Object 4"/>
          <p:cNvGraphicFramePr>
            <a:graphicFrameLocks noChangeAspect="1"/>
          </p:cNvGraphicFramePr>
          <p:nvPr/>
        </p:nvGraphicFramePr>
        <p:xfrm>
          <a:off x="1295400" y="3962400"/>
          <a:ext cx="2709863" cy="2497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180588" imgH="1231366" progId="Equation.3">
                  <p:embed/>
                </p:oleObj>
              </mc:Choice>
              <mc:Fallback>
                <p:oleObj name="Equation" r:id="rId2" imgW="1180588" imgH="1231366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3962400"/>
                        <a:ext cx="2709863" cy="2497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7893" name="Group 5"/>
          <p:cNvGrpSpPr>
            <a:grpSpLocks/>
          </p:cNvGrpSpPr>
          <p:nvPr/>
        </p:nvGrpSpPr>
        <p:grpSpPr bwMode="auto">
          <a:xfrm>
            <a:off x="4662488" y="3962400"/>
            <a:ext cx="3414712" cy="1847850"/>
            <a:chOff x="2784" y="2544"/>
            <a:chExt cx="2151" cy="1164"/>
          </a:xfrm>
        </p:grpSpPr>
        <p:sp>
          <p:nvSpPr>
            <p:cNvPr id="37895" name="Line 6"/>
            <p:cNvSpPr>
              <a:spLocks noChangeShapeType="1"/>
            </p:cNvSpPr>
            <p:nvPr/>
          </p:nvSpPr>
          <p:spPr bwMode="auto">
            <a:xfrm>
              <a:off x="2787" y="3343"/>
              <a:ext cx="18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896" name="Line 7"/>
            <p:cNvSpPr>
              <a:spLocks noChangeShapeType="1"/>
            </p:cNvSpPr>
            <p:nvPr/>
          </p:nvSpPr>
          <p:spPr bwMode="auto">
            <a:xfrm flipV="1">
              <a:off x="3731" y="2884"/>
              <a:ext cx="0" cy="5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897" name="Text Box 8"/>
            <p:cNvSpPr txBox="1">
              <a:spLocks noChangeArrowheads="1"/>
            </p:cNvSpPr>
            <p:nvPr/>
          </p:nvSpPr>
          <p:spPr bwMode="auto">
            <a:xfrm>
              <a:off x="3596" y="3408"/>
              <a:ext cx="337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200"/>
                <a:t>0</a:t>
              </a:r>
            </a:p>
          </p:txBody>
        </p:sp>
        <p:sp>
          <p:nvSpPr>
            <p:cNvPr id="37898" name="Freeform 9"/>
            <p:cNvSpPr>
              <a:spLocks/>
            </p:cNvSpPr>
            <p:nvPr/>
          </p:nvSpPr>
          <p:spPr bwMode="auto">
            <a:xfrm>
              <a:off x="2784" y="3081"/>
              <a:ext cx="947" cy="238"/>
            </a:xfrm>
            <a:custGeom>
              <a:avLst/>
              <a:gdLst>
                <a:gd name="T0" fmla="*/ 0 w 674"/>
                <a:gd name="T1" fmla="*/ 44446 h 175"/>
                <a:gd name="T2" fmla="*/ 79075 w 674"/>
                <a:gd name="T3" fmla="*/ 37186 h 175"/>
                <a:gd name="T4" fmla="*/ 152703 w 674"/>
                <a:gd name="T5" fmla="*/ 0 h 175"/>
                <a:gd name="T6" fmla="*/ 229567 w 674"/>
                <a:gd name="T7" fmla="*/ 37186 h 175"/>
                <a:gd name="T8" fmla="*/ 307004 w 674"/>
                <a:gd name="T9" fmla="*/ 42042 h 1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4"/>
                <a:gd name="T16" fmla="*/ 0 h 175"/>
                <a:gd name="T17" fmla="*/ 674 w 674"/>
                <a:gd name="T18" fmla="*/ 175 h 1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4" h="175">
                  <a:moveTo>
                    <a:pt x="0" y="175"/>
                  </a:moveTo>
                  <a:cubicBezTo>
                    <a:pt x="29" y="171"/>
                    <a:pt x="118" y="175"/>
                    <a:pt x="174" y="146"/>
                  </a:cubicBezTo>
                  <a:cubicBezTo>
                    <a:pt x="230" y="117"/>
                    <a:pt x="280" y="0"/>
                    <a:pt x="335" y="0"/>
                  </a:cubicBezTo>
                  <a:cubicBezTo>
                    <a:pt x="390" y="0"/>
                    <a:pt x="448" y="119"/>
                    <a:pt x="504" y="146"/>
                  </a:cubicBezTo>
                  <a:cubicBezTo>
                    <a:pt x="561" y="174"/>
                    <a:pt x="639" y="162"/>
                    <a:pt x="674" y="166"/>
                  </a:cubicBezTo>
                </a:path>
              </a:pathLst>
            </a:custGeom>
            <a:noFill/>
            <a:ln w="28575" cmpd="sng">
              <a:solidFill>
                <a:srgbClr val="3333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899" name="Freeform 10"/>
            <p:cNvSpPr>
              <a:spLocks/>
            </p:cNvSpPr>
            <p:nvPr/>
          </p:nvSpPr>
          <p:spPr bwMode="auto">
            <a:xfrm>
              <a:off x="3731" y="3081"/>
              <a:ext cx="936" cy="238"/>
            </a:xfrm>
            <a:custGeom>
              <a:avLst/>
              <a:gdLst>
                <a:gd name="T0" fmla="*/ 0 w 667"/>
                <a:gd name="T1" fmla="*/ 42042 h 175"/>
                <a:gd name="T2" fmla="*/ 76359 w 667"/>
                <a:gd name="T3" fmla="*/ 37186 h 175"/>
                <a:gd name="T4" fmla="*/ 148107 w 667"/>
                <a:gd name="T5" fmla="*/ 0 h 175"/>
                <a:gd name="T6" fmla="*/ 223385 w 667"/>
                <a:gd name="T7" fmla="*/ 37186 h 175"/>
                <a:gd name="T8" fmla="*/ 297004 w 667"/>
                <a:gd name="T9" fmla="*/ 44446 h 1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67"/>
                <a:gd name="T16" fmla="*/ 0 h 175"/>
                <a:gd name="T17" fmla="*/ 667 w 667"/>
                <a:gd name="T18" fmla="*/ 175 h 1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67" h="175">
                  <a:moveTo>
                    <a:pt x="0" y="166"/>
                  </a:moveTo>
                  <a:cubicBezTo>
                    <a:pt x="29" y="163"/>
                    <a:pt x="117" y="174"/>
                    <a:pt x="172" y="146"/>
                  </a:cubicBezTo>
                  <a:cubicBezTo>
                    <a:pt x="228" y="118"/>
                    <a:pt x="278" y="0"/>
                    <a:pt x="333" y="0"/>
                  </a:cubicBezTo>
                  <a:cubicBezTo>
                    <a:pt x="388" y="0"/>
                    <a:pt x="446" y="117"/>
                    <a:pt x="502" y="146"/>
                  </a:cubicBezTo>
                  <a:cubicBezTo>
                    <a:pt x="558" y="175"/>
                    <a:pt x="633" y="169"/>
                    <a:pt x="667" y="175"/>
                  </a:cubicBezTo>
                </a:path>
              </a:pathLst>
            </a:custGeom>
            <a:noFill/>
            <a:ln w="28575" cmpd="sng">
              <a:solidFill>
                <a:srgbClr val="3333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00" name="Line 11"/>
            <p:cNvSpPr>
              <a:spLocks noChangeShapeType="1"/>
            </p:cNvSpPr>
            <p:nvPr/>
          </p:nvSpPr>
          <p:spPr bwMode="auto">
            <a:xfrm flipH="1">
              <a:off x="3259" y="3277"/>
              <a:ext cx="0" cy="13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01" name="Line 12"/>
            <p:cNvSpPr>
              <a:spLocks noChangeShapeType="1"/>
            </p:cNvSpPr>
            <p:nvPr/>
          </p:nvSpPr>
          <p:spPr bwMode="auto">
            <a:xfrm flipH="1">
              <a:off x="4202" y="3277"/>
              <a:ext cx="0" cy="13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02" name="Text Box 13"/>
            <p:cNvSpPr txBox="1">
              <a:spLocks noChangeArrowheads="1"/>
            </p:cNvSpPr>
            <p:nvPr/>
          </p:nvSpPr>
          <p:spPr bwMode="auto">
            <a:xfrm>
              <a:off x="3124" y="3369"/>
              <a:ext cx="337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200"/>
                <a:t>-</a:t>
              </a:r>
            </a:p>
          </p:txBody>
        </p:sp>
        <p:sp>
          <p:nvSpPr>
            <p:cNvPr id="37903" name="Text Box 14"/>
            <p:cNvSpPr txBox="1">
              <a:spLocks noChangeArrowheads="1"/>
            </p:cNvSpPr>
            <p:nvPr/>
          </p:nvSpPr>
          <p:spPr bwMode="auto">
            <a:xfrm>
              <a:off x="4068" y="3369"/>
              <a:ext cx="337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endParaRPr lang="en-US" sz="1200"/>
            </a:p>
          </p:txBody>
        </p:sp>
        <p:graphicFrame>
          <p:nvGraphicFramePr>
            <p:cNvPr id="37904" name="Object 15"/>
            <p:cNvGraphicFramePr>
              <a:graphicFrameLocks noChangeAspect="1"/>
            </p:cNvGraphicFramePr>
            <p:nvPr/>
          </p:nvGraphicFramePr>
          <p:xfrm>
            <a:off x="4094" y="3484"/>
            <a:ext cx="213" cy="2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152268" imgH="164957" progId="Equation.3">
                    <p:embed/>
                  </p:oleObj>
                </mc:Choice>
                <mc:Fallback>
                  <p:oleObj name="Equation" r:id="rId4" imgW="152268" imgH="164957" progId="Equation.3">
                    <p:embed/>
                    <p:pic>
                      <p:nvPicPr>
                        <p:cNvPr id="0" name="Object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94" y="3484"/>
                          <a:ext cx="213" cy="22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7905" name="Object 16"/>
            <p:cNvGraphicFramePr>
              <a:graphicFrameLocks noChangeAspect="1"/>
            </p:cNvGraphicFramePr>
            <p:nvPr/>
          </p:nvGraphicFramePr>
          <p:xfrm>
            <a:off x="4740" y="3176"/>
            <a:ext cx="195" cy="3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139700" imgH="228600" progId="Equation.3">
                    <p:embed/>
                  </p:oleObj>
                </mc:Choice>
                <mc:Fallback>
                  <p:oleObj name="Equation" r:id="rId6" imgW="139700" imgH="228600" progId="Equation.3">
                    <p:embed/>
                    <p:pic>
                      <p:nvPicPr>
                        <p:cNvPr id="0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40" y="3176"/>
                          <a:ext cx="195" cy="31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7906" name="Object 17"/>
            <p:cNvGraphicFramePr>
              <a:graphicFrameLocks noChangeAspect="1"/>
            </p:cNvGraphicFramePr>
            <p:nvPr/>
          </p:nvGraphicFramePr>
          <p:xfrm>
            <a:off x="3445" y="2544"/>
            <a:ext cx="602" cy="3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8" imgW="431613" imgH="241195" progId="Equation.3">
                    <p:embed/>
                  </p:oleObj>
                </mc:Choice>
                <mc:Fallback>
                  <p:oleObj name="Equation" r:id="rId8" imgW="431613" imgH="241195" progId="Equation.3">
                    <p:embed/>
                    <p:pic>
                      <p:nvPicPr>
                        <p:cNvPr id="0" name="Object 1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45" y="2544"/>
                          <a:ext cx="602" cy="32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7907" name="Object 18"/>
            <p:cNvGraphicFramePr>
              <a:graphicFrameLocks noChangeAspect="1"/>
            </p:cNvGraphicFramePr>
            <p:nvPr/>
          </p:nvGraphicFramePr>
          <p:xfrm>
            <a:off x="3049" y="3472"/>
            <a:ext cx="355" cy="2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0" imgW="253780" imgH="164957" progId="Equation.3">
                    <p:embed/>
                  </p:oleObj>
                </mc:Choice>
                <mc:Fallback>
                  <p:oleObj name="Equation" r:id="rId10" imgW="253780" imgH="164957" progId="Equation.3">
                    <p:embed/>
                    <p:pic>
                      <p:nvPicPr>
                        <p:cNvPr id="0" name="Object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49" y="3472"/>
                          <a:ext cx="355" cy="22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7894" name="Text Box 19"/>
          <p:cNvSpPr txBox="1">
            <a:spLocks noChangeArrowheads="1"/>
          </p:cNvSpPr>
          <p:nvPr/>
        </p:nvSpPr>
        <p:spPr bwMode="auto">
          <a:xfrm>
            <a:off x="4343400" y="5838825"/>
            <a:ext cx="4038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000"/>
              <a:t>Probability density function (PDF)</a:t>
            </a:r>
          </a:p>
        </p:txBody>
      </p:sp>
      <p:sp>
        <p:nvSpPr>
          <p:cNvPr id="21" name="Rectangle 15">
            <a:extLst>
              <a:ext uri="{FF2B5EF4-FFF2-40B4-BE49-F238E27FC236}">
                <a16:creationId xmlns:a16="http://schemas.microsoft.com/office/drawing/2014/main" id="{FB8FA91F-4253-9949-9226-740D15B2C1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/>
              <a:t>14 - </a:t>
            </a:r>
            <a:fld id="{8A724CDF-7C4E-8548-93C3-D6F6CEEC392F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914" name="Object 2"/>
          <p:cNvGraphicFramePr>
            <a:graphicFrameLocks noChangeAspect="1"/>
          </p:cNvGraphicFramePr>
          <p:nvPr/>
        </p:nvGraphicFramePr>
        <p:xfrm>
          <a:off x="1089025" y="2252663"/>
          <a:ext cx="7140575" cy="773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3987800" imgH="431800" progId="Equation.3">
                  <p:embed/>
                </p:oleObj>
              </mc:Choice>
              <mc:Fallback>
                <p:oleObj name="Equation" r:id="rId2" imgW="3987800" imgH="4318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9025" y="2252663"/>
                        <a:ext cx="7140575" cy="773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15" name="Rectangle 2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 New Roman" charset="0"/>
              </a:rPr>
              <a:t>Bit Error Probability for 2-PAM </a:t>
            </a:r>
          </a:p>
        </p:txBody>
      </p:sp>
      <p:sp>
        <p:nvSpPr>
          <p:cNvPr id="38916" name="Rectangle 24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6096000" cy="914400"/>
          </a:xfrm>
        </p:spPr>
        <p:txBody>
          <a:bodyPr/>
          <a:lstStyle/>
          <a:p>
            <a:pPr>
              <a:spcAft>
                <a:spcPct val="20000"/>
              </a:spcAft>
            </a:pPr>
            <a:r>
              <a:rPr lang="en-US">
                <a:latin typeface="Times New Roman" charset="0"/>
              </a:rPr>
              <a:t>Probability of error given that</a:t>
            </a:r>
            <a:br>
              <a:rPr lang="en-US">
                <a:latin typeface="Times New Roman" charset="0"/>
              </a:rPr>
            </a:br>
            <a:r>
              <a:rPr lang="en-US">
                <a:latin typeface="Times New Roman" charset="0"/>
              </a:rPr>
              <a:t>transmitted pulse has amplitude </a:t>
            </a:r>
            <a:r>
              <a:rPr lang="en-US" b="0" i="1">
                <a:solidFill>
                  <a:schemeClr val="tx1"/>
                </a:solidFill>
                <a:latin typeface="Times New Roman" charset="0"/>
              </a:rPr>
              <a:t>–A</a:t>
            </a:r>
          </a:p>
        </p:txBody>
      </p:sp>
      <p:graphicFrame>
        <p:nvGraphicFramePr>
          <p:cNvPr id="38917" name="Object 26"/>
          <p:cNvGraphicFramePr>
            <a:graphicFrameLocks noChangeAspect="1"/>
          </p:cNvGraphicFramePr>
          <p:nvPr/>
        </p:nvGraphicFramePr>
        <p:xfrm>
          <a:off x="1143000" y="4724400"/>
          <a:ext cx="6662738" cy="1068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721100" imgH="596900" progId="Equation.3">
                  <p:embed/>
                </p:oleObj>
              </mc:Choice>
              <mc:Fallback>
                <p:oleObj name="Equation" r:id="rId4" imgW="3721100" imgH="596900" progId="Equation.3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4724400"/>
                        <a:ext cx="6662738" cy="1068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8" name="Object 28"/>
          <p:cNvGraphicFramePr>
            <a:graphicFrameLocks noChangeAspect="1"/>
          </p:cNvGraphicFramePr>
          <p:nvPr/>
        </p:nvGraphicFramePr>
        <p:xfrm>
          <a:off x="838200" y="3352800"/>
          <a:ext cx="433388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79279" imgH="393529" progId="Equation.3">
                  <p:embed/>
                </p:oleObj>
              </mc:Choice>
              <mc:Fallback>
                <p:oleObj name="Equation" r:id="rId6" imgW="279279" imgH="393529" progId="Equation.3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3352800"/>
                        <a:ext cx="433388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19" name="Text Box 29"/>
          <p:cNvSpPr txBox="1">
            <a:spLocks noChangeArrowheads="1"/>
          </p:cNvSpPr>
          <p:nvPr/>
        </p:nvSpPr>
        <p:spPr bwMode="auto">
          <a:xfrm>
            <a:off x="4038600" y="5791200"/>
            <a:ext cx="3657600" cy="466725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b="1" dirty="0"/>
              <a:t>Q function is on next slide</a:t>
            </a:r>
          </a:p>
        </p:txBody>
      </p:sp>
      <p:sp>
        <p:nvSpPr>
          <p:cNvPr id="38920" name="Text Box 30"/>
          <p:cNvSpPr txBox="1">
            <a:spLocks noChangeArrowheads="1"/>
          </p:cNvSpPr>
          <p:nvPr/>
        </p:nvSpPr>
        <p:spPr bwMode="auto">
          <a:xfrm>
            <a:off x="7010400" y="3352800"/>
            <a:ext cx="1371600" cy="83185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b="1"/>
              <a:t>PDF for </a:t>
            </a:r>
            <a:r>
              <a:rPr lang="en-US" b="1" i="1"/>
              <a:t>N</a:t>
            </a:r>
            <a:r>
              <a:rPr lang="en-US" b="1"/>
              <a:t>(0, 1)</a:t>
            </a:r>
          </a:p>
        </p:txBody>
      </p:sp>
      <p:grpSp>
        <p:nvGrpSpPr>
          <p:cNvPr id="38921" name="Group 32"/>
          <p:cNvGrpSpPr>
            <a:grpSpLocks/>
          </p:cNvGrpSpPr>
          <p:nvPr/>
        </p:nvGrpSpPr>
        <p:grpSpPr bwMode="auto">
          <a:xfrm>
            <a:off x="3962400" y="3246438"/>
            <a:ext cx="2770188" cy="1401762"/>
            <a:chOff x="2544" y="2112"/>
            <a:chExt cx="1745" cy="883"/>
          </a:xfrm>
        </p:grpSpPr>
        <p:sp>
          <p:nvSpPr>
            <p:cNvPr id="38924" name="Line 33"/>
            <p:cNvSpPr>
              <a:spLocks noChangeShapeType="1"/>
            </p:cNvSpPr>
            <p:nvPr/>
          </p:nvSpPr>
          <p:spPr bwMode="auto">
            <a:xfrm>
              <a:off x="2544" y="2784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25" name="Line 34"/>
            <p:cNvSpPr>
              <a:spLocks noChangeShapeType="1"/>
            </p:cNvSpPr>
            <p:nvPr/>
          </p:nvSpPr>
          <p:spPr bwMode="auto">
            <a:xfrm flipV="1">
              <a:off x="3360" y="2112"/>
              <a:ext cx="0" cy="67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26" name="Text Box 35"/>
            <p:cNvSpPr txBox="1">
              <a:spLocks noChangeArrowheads="1"/>
            </p:cNvSpPr>
            <p:nvPr/>
          </p:nvSpPr>
          <p:spPr bwMode="auto">
            <a:xfrm>
              <a:off x="3264" y="2764"/>
              <a:ext cx="18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800"/>
                <a:t>0</a:t>
              </a:r>
              <a:endParaRPr lang="en-US"/>
            </a:p>
          </p:txBody>
        </p:sp>
        <p:graphicFrame>
          <p:nvGraphicFramePr>
            <p:cNvPr id="38927" name="Object 36"/>
            <p:cNvGraphicFramePr>
              <a:graphicFrameLocks noChangeAspect="1"/>
            </p:cNvGraphicFramePr>
            <p:nvPr/>
          </p:nvGraphicFramePr>
          <p:xfrm>
            <a:off x="3648" y="2784"/>
            <a:ext cx="288" cy="14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8" imgW="342603" imgH="177646" progId="Equation.3">
                    <p:embed/>
                  </p:oleObj>
                </mc:Choice>
                <mc:Fallback>
                  <p:oleObj name="Equation" r:id="rId8" imgW="342603" imgH="177646" progId="Equation.3">
                    <p:embed/>
                    <p:pic>
                      <p:nvPicPr>
                        <p:cNvPr id="0" name="Object 3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48" y="2784"/>
                          <a:ext cx="288" cy="14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8928" name="Object 37"/>
            <p:cNvGraphicFramePr>
              <a:graphicFrameLocks noChangeAspect="1"/>
            </p:cNvGraphicFramePr>
            <p:nvPr/>
          </p:nvGraphicFramePr>
          <p:xfrm>
            <a:off x="3408" y="2112"/>
            <a:ext cx="881" cy="20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0" imgW="965200" imgH="228600" progId="Equation.3">
                    <p:embed/>
                  </p:oleObj>
                </mc:Choice>
                <mc:Fallback>
                  <p:oleObj name="Equation" r:id="rId10" imgW="965200" imgH="228600" progId="Equation.3">
                    <p:embed/>
                    <p:pic>
                      <p:nvPicPr>
                        <p:cNvPr id="0" name="Object 3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08" y="2112"/>
                          <a:ext cx="881" cy="20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38929" name="Group 38"/>
            <p:cNvGrpSpPr>
              <a:grpSpLocks/>
            </p:cNvGrpSpPr>
            <p:nvPr/>
          </p:nvGrpSpPr>
          <p:grpSpPr bwMode="auto">
            <a:xfrm>
              <a:off x="3792" y="2736"/>
              <a:ext cx="480" cy="48"/>
              <a:chOff x="4416" y="2736"/>
              <a:chExt cx="576" cy="48"/>
            </a:xfrm>
          </p:grpSpPr>
          <p:sp>
            <p:nvSpPr>
              <p:cNvPr id="38938" name="Line 39"/>
              <p:cNvSpPr>
                <a:spLocks noChangeShapeType="1"/>
              </p:cNvSpPr>
              <p:nvPr/>
            </p:nvSpPr>
            <p:spPr bwMode="auto">
              <a:xfrm>
                <a:off x="4416" y="2736"/>
                <a:ext cx="0" cy="4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939" name="Line 40"/>
              <p:cNvSpPr>
                <a:spLocks noChangeShapeType="1"/>
              </p:cNvSpPr>
              <p:nvPr/>
            </p:nvSpPr>
            <p:spPr bwMode="auto">
              <a:xfrm>
                <a:off x="4416" y="2784"/>
                <a:ext cx="48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940" name="Line 41"/>
              <p:cNvSpPr>
                <a:spLocks noChangeShapeType="1"/>
              </p:cNvSpPr>
              <p:nvPr/>
            </p:nvSpPr>
            <p:spPr bwMode="auto">
              <a:xfrm>
                <a:off x="4416" y="2736"/>
                <a:ext cx="52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941" name="Line 42"/>
              <p:cNvSpPr>
                <a:spLocks noChangeShapeType="1"/>
              </p:cNvSpPr>
              <p:nvPr/>
            </p:nvSpPr>
            <p:spPr bwMode="auto">
              <a:xfrm flipV="1">
                <a:off x="4416" y="2736"/>
                <a:ext cx="288" cy="4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942" name="Line 43"/>
              <p:cNvSpPr>
                <a:spLocks noChangeShapeType="1"/>
              </p:cNvSpPr>
              <p:nvPr/>
            </p:nvSpPr>
            <p:spPr bwMode="auto">
              <a:xfrm flipV="1">
                <a:off x="4608" y="2736"/>
                <a:ext cx="192" cy="4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943" name="Line 44"/>
              <p:cNvSpPr>
                <a:spLocks noChangeShapeType="1"/>
              </p:cNvSpPr>
              <p:nvPr/>
            </p:nvSpPr>
            <p:spPr bwMode="auto">
              <a:xfrm flipV="1">
                <a:off x="4848" y="2736"/>
                <a:ext cx="144" cy="4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944" name="Line 45"/>
              <p:cNvSpPr>
                <a:spLocks noChangeShapeType="1"/>
              </p:cNvSpPr>
              <p:nvPr/>
            </p:nvSpPr>
            <p:spPr bwMode="auto">
              <a:xfrm flipV="1">
                <a:off x="4752" y="2736"/>
                <a:ext cx="96" cy="4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8930" name="Group 46"/>
            <p:cNvGrpSpPr>
              <a:grpSpLocks/>
            </p:cNvGrpSpPr>
            <p:nvPr/>
          </p:nvGrpSpPr>
          <p:grpSpPr bwMode="auto">
            <a:xfrm>
              <a:off x="3360" y="2368"/>
              <a:ext cx="752" cy="392"/>
              <a:chOff x="3360" y="2368"/>
              <a:chExt cx="752" cy="392"/>
            </a:xfrm>
          </p:grpSpPr>
          <p:sp>
            <p:nvSpPr>
              <p:cNvPr id="38935" name="Arc 47"/>
              <p:cNvSpPr>
                <a:spLocks/>
              </p:cNvSpPr>
              <p:nvPr/>
            </p:nvSpPr>
            <p:spPr bwMode="auto">
              <a:xfrm rot="16200000" flipH="1">
                <a:off x="3912" y="2561"/>
                <a:ext cx="47" cy="352"/>
              </a:xfrm>
              <a:custGeom>
                <a:avLst/>
                <a:gdLst>
                  <a:gd name="T0" fmla="*/ 0 w 21530"/>
                  <a:gd name="T1" fmla="*/ 0 h 21600"/>
                  <a:gd name="T2" fmla="*/ 0 w 21530"/>
                  <a:gd name="T3" fmla="*/ 0 h 21600"/>
                  <a:gd name="T4" fmla="*/ 0 w 2153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530"/>
                  <a:gd name="T10" fmla="*/ 0 h 21600"/>
                  <a:gd name="T11" fmla="*/ 21530 w 2153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530" h="21600" fill="none" extrusionOk="0">
                    <a:moveTo>
                      <a:pt x="-1" y="0"/>
                    </a:moveTo>
                    <a:cubicBezTo>
                      <a:pt x="11254" y="0"/>
                      <a:pt x="20622" y="8641"/>
                      <a:pt x="21529" y="19859"/>
                    </a:cubicBezTo>
                  </a:path>
                  <a:path w="21530" h="21600" stroke="0" extrusionOk="0">
                    <a:moveTo>
                      <a:pt x="-1" y="0"/>
                    </a:moveTo>
                    <a:cubicBezTo>
                      <a:pt x="11254" y="0"/>
                      <a:pt x="20622" y="8641"/>
                      <a:pt x="21529" y="19859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38936" name="Freeform 48"/>
              <p:cNvSpPr>
                <a:spLocks/>
              </p:cNvSpPr>
              <p:nvPr/>
            </p:nvSpPr>
            <p:spPr bwMode="auto">
              <a:xfrm flipH="1">
                <a:off x="3360" y="2368"/>
                <a:ext cx="240" cy="192"/>
              </a:xfrm>
              <a:custGeom>
                <a:avLst/>
                <a:gdLst>
                  <a:gd name="T0" fmla="*/ 0 w 384"/>
                  <a:gd name="T1" fmla="*/ 192 h 192"/>
                  <a:gd name="T2" fmla="*/ 1 w 384"/>
                  <a:gd name="T3" fmla="*/ 0 h 192"/>
                  <a:gd name="T4" fmla="*/ 0 60000 65536"/>
                  <a:gd name="T5" fmla="*/ 0 60000 65536"/>
                  <a:gd name="T6" fmla="*/ 0 w 384"/>
                  <a:gd name="T7" fmla="*/ 0 h 192"/>
                  <a:gd name="T8" fmla="*/ 384 w 384"/>
                  <a:gd name="T9" fmla="*/ 192 h 19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84" h="192">
                    <a:moveTo>
                      <a:pt x="0" y="192"/>
                    </a:moveTo>
                    <a:cubicBezTo>
                      <a:pt x="128" y="96"/>
                      <a:pt x="256" y="0"/>
                      <a:pt x="384" y="0"/>
                    </a:cubicBezTo>
                  </a:path>
                </a:pathLst>
              </a:custGeom>
              <a:noFill/>
              <a:ln w="1270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937" name="Freeform 49"/>
              <p:cNvSpPr>
                <a:spLocks/>
              </p:cNvSpPr>
              <p:nvPr/>
            </p:nvSpPr>
            <p:spPr bwMode="auto">
              <a:xfrm flipV="1">
                <a:off x="3584" y="2544"/>
                <a:ext cx="240" cy="192"/>
              </a:xfrm>
              <a:custGeom>
                <a:avLst/>
                <a:gdLst>
                  <a:gd name="T0" fmla="*/ 0 w 384"/>
                  <a:gd name="T1" fmla="*/ 192 h 192"/>
                  <a:gd name="T2" fmla="*/ 1 w 384"/>
                  <a:gd name="T3" fmla="*/ 0 h 192"/>
                  <a:gd name="T4" fmla="*/ 0 60000 65536"/>
                  <a:gd name="T5" fmla="*/ 0 60000 65536"/>
                  <a:gd name="T6" fmla="*/ 0 w 384"/>
                  <a:gd name="T7" fmla="*/ 0 h 192"/>
                  <a:gd name="T8" fmla="*/ 384 w 384"/>
                  <a:gd name="T9" fmla="*/ 192 h 19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84" h="192">
                    <a:moveTo>
                      <a:pt x="0" y="192"/>
                    </a:moveTo>
                    <a:cubicBezTo>
                      <a:pt x="128" y="96"/>
                      <a:pt x="256" y="0"/>
                      <a:pt x="384" y="0"/>
                    </a:cubicBezTo>
                  </a:path>
                </a:pathLst>
              </a:custGeom>
              <a:noFill/>
              <a:ln w="1270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8931" name="Group 50"/>
            <p:cNvGrpSpPr>
              <a:grpSpLocks/>
            </p:cNvGrpSpPr>
            <p:nvPr/>
          </p:nvGrpSpPr>
          <p:grpSpPr bwMode="auto">
            <a:xfrm flipH="1">
              <a:off x="2608" y="2368"/>
              <a:ext cx="752" cy="392"/>
              <a:chOff x="3360" y="2368"/>
              <a:chExt cx="752" cy="392"/>
            </a:xfrm>
          </p:grpSpPr>
          <p:sp>
            <p:nvSpPr>
              <p:cNvPr id="38932" name="Arc 51"/>
              <p:cNvSpPr>
                <a:spLocks/>
              </p:cNvSpPr>
              <p:nvPr/>
            </p:nvSpPr>
            <p:spPr bwMode="auto">
              <a:xfrm rot="16200000" flipH="1">
                <a:off x="3912" y="2561"/>
                <a:ext cx="47" cy="352"/>
              </a:xfrm>
              <a:custGeom>
                <a:avLst/>
                <a:gdLst>
                  <a:gd name="T0" fmla="*/ 0 w 21530"/>
                  <a:gd name="T1" fmla="*/ 0 h 21600"/>
                  <a:gd name="T2" fmla="*/ 0 w 21530"/>
                  <a:gd name="T3" fmla="*/ 0 h 21600"/>
                  <a:gd name="T4" fmla="*/ 0 w 2153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530"/>
                  <a:gd name="T10" fmla="*/ 0 h 21600"/>
                  <a:gd name="T11" fmla="*/ 21530 w 2153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530" h="21600" fill="none" extrusionOk="0">
                    <a:moveTo>
                      <a:pt x="-1" y="0"/>
                    </a:moveTo>
                    <a:cubicBezTo>
                      <a:pt x="11254" y="0"/>
                      <a:pt x="20622" y="8641"/>
                      <a:pt x="21529" y="19859"/>
                    </a:cubicBezTo>
                  </a:path>
                  <a:path w="21530" h="21600" stroke="0" extrusionOk="0">
                    <a:moveTo>
                      <a:pt x="-1" y="0"/>
                    </a:moveTo>
                    <a:cubicBezTo>
                      <a:pt x="11254" y="0"/>
                      <a:pt x="20622" y="8641"/>
                      <a:pt x="21529" y="19859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10800000" vert="eaVert" wrap="none" anchor="ctr"/>
              <a:lstStyle/>
              <a:p>
                <a:endParaRPr lang="en-US"/>
              </a:p>
            </p:txBody>
          </p:sp>
          <p:sp>
            <p:nvSpPr>
              <p:cNvPr id="38933" name="Freeform 52"/>
              <p:cNvSpPr>
                <a:spLocks/>
              </p:cNvSpPr>
              <p:nvPr/>
            </p:nvSpPr>
            <p:spPr bwMode="auto">
              <a:xfrm flipH="1">
                <a:off x="3360" y="2368"/>
                <a:ext cx="240" cy="192"/>
              </a:xfrm>
              <a:custGeom>
                <a:avLst/>
                <a:gdLst>
                  <a:gd name="T0" fmla="*/ 0 w 384"/>
                  <a:gd name="T1" fmla="*/ 192 h 192"/>
                  <a:gd name="T2" fmla="*/ 1 w 384"/>
                  <a:gd name="T3" fmla="*/ 0 h 192"/>
                  <a:gd name="T4" fmla="*/ 0 60000 65536"/>
                  <a:gd name="T5" fmla="*/ 0 60000 65536"/>
                  <a:gd name="T6" fmla="*/ 0 w 384"/>
                  <a:gd name="T7" fmla="*/ 0 h 192"/>
                  <a:gd name="T8" fmla="*/ 384 w 384"/>
                  <a:gd name="T9" fmla="*/ 192 h 19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84" h="192">
                    <a:moveTo>
                      <a:pt x="0" y="192"/>
                    </a:moveTo>
                    <a:cubicBezTo>
                      <a:pt x="128" y="96"/>
                      <a:pt x="256" y="0"/>
                      <a:pt x="384" y="0"/>
                    </a:cubicBezTo>
                  </a:path>
                </a:pathLst>
              </a:custGeom>
              <a:noFill/>
              <a:ln w="1270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934" name="Freeform 53"/>
              <p:cNvSpPr>
                <a:spLocks/>
              </p:cNvSpPr>
              <p:nvPr/>
            </p:nvSpPr>
            <p:spPr bwMode="auto">
              <a:xfrm flipV="1">
                <a:off x="3584" y="2544"/>
                <a:ext cx="240" cy="192"/>
              </a:xfrm>
              <a:custGeom>
                <a:avLst/>
                <a:gdLst>
                  <a:gd name="T0" fmla="*/ 0 w 384"/>
                  <a:gd name="T1" fmla="*/ 192 h 192"/>
                  <a:gd name="T2" fmla="*/ 1 w 384"/>
                  <a:gd name="T3" fmla="*/ 0 h 192"/>
                  <a:gd name="T4" fmla="*/ 0 60000 65536"/>
                  <a:gd name="T5" fmla="*/ 0 60000 65536"/>
                  <a:gd name="T6" fmla="*/ 0 w 384"/>
                  <a:gd name="T7" fmla="*/ 0 h 192"/>
                  <a:gd name="T8" fmla="*/ 384 w 384"/>
                  <a:gd name="T9" fmla="*/ 192 h 19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84" h="192">
                    <a:moveTo>
                      <a:pt x="0" y="192"/>
                    </a:moveTo>
                    <a:cubicBezTo>
                      <a:pt x="128" y="96"/>
                      <a:pt x="256" y="0"/>
                      <a:pt x="384" y="0"/>
                    </a:cubicBezTo>
                  </a:path>
                </a:pathLst>
              </a:custGeom>
              <a:noFill/>
              <a:ln w="1270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38922" name="Text Box 54"/>
          <p:cNvSpPr txBox="1">
            <a:spLocks noChangeArrowheads="1"/>
          </p:cNvSpPr>
          <p:nvPr/>
        </p:nvSpPr>
        <p:spPr bwMode="auto">
          <a:xfrm>
            <a:off x="6934200" y="1600200"/>
            <a:ext cx="1371600" cy="466725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b="1" i="1"/>
              <a:t>T</a:t>
            </a:r>
            <a:r>
              <a:rPr lang="en-US" b="1" i="1" baseline="-25000"/>
              <a:t>b</a:t>
            </a:r>
            <a:r>
              <a:rPr lang="en-US" b="1"/>
              <a:t> = 1</a:t>
            </a:r>
          </a:p>
        </p:txBody>
      </p:sp>
      <p:sp>
        <p:nvSpPr>
          <p:cNvPr id="33" name="Rectangle 24"/>
          <p:cNvSpPr txBox="1">
            <a:spLocks noChangeArrowheads="1"/>
          </p:cNvSpPr>
          <p:nvPr/>
        </p:nvSpPr>
        <p:spPr bwMode="auto">
          <a:xfrm>
            <a:off x="457200" y="2971800"/>
            <a:ext cx="45720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Clr>
                <a:srgbClr val="CC00CC"/>
              </a:buClr>
              <a:buSzPct val="90000"/>
              <a:buFontTx/>
              <a:buChar char="•"/>
            </a:pPr>
            <a:r>
              <a:rPr lang="en-US" sz="2800" b="1">
                <a:solidFill>
                  <a:srgbClr val="CC00CC"/>
                </a:solidFill>
              </a:rPr>
              <a:t>Random variable</a:t>
            </a:r>
            <a:br>
              <a:rPr lang="en-US" sz="2800" b="1">
                <a:solidFill>
                  <a:srgbClr val="CC00CC"/>
                </a:solidFill>
              </a:rPr>
            </a:br>
            <a:r>
              <a:rPr lang="en-US" sz="2800" b="1">
                <a:solidFill>
                  <a:srgbClr val="CC00CC"/>
                </a:solidFill>
              </a:rPr>
              <a:t>     is Gaussian with</a:t>
            </a:r>
            <a:br>
              <a:rPr lang="en-US" sz="2800" b="1">
                <a:solidFill>
                  <a:srgbClr val="CC00CC"/>
                </a:solidFill>
              </a:rPr>
            </a:br>
            <a:r>
              <a:rPr lang="en-US" sz="2800" b="1">
                <a:solidFill>
                  <a:srgbClr val="CC00CC"/>
                </a:solidFill>
              </a:rPr>
              <a:t>zero mean and</a:t>
            </a:r>
            <a:br>
              <a:rPr lang="en-US" sz="2800" b="1">
                <a:solidFill>
                  <a:srgbClr val="CC00CC"/>
                </a:solidFill>
              </a:rPr>
            </a:br>
            <a:r>
              <a:rPr lang="en-US" sz="2800" b="1">
                <a:solidFill>
                  <a:srgbClr val="CC00CC"/>
                </a:solidFill>
              </a:rPr>
              <a:t>variance of one</a:t>
            </a:r>
          </a:p>
        </p:txBody>
      </p:sp>
      <p:sp>
        <p:nvSpPr>
          <p:cNvPr id="34" name="Rectangle 15">
            <a:extLst>
              <a:ext uri="{FF2B5EF4-FFF2-40B4-BE49-F238E27FC236}">
                <a16:creationId xmlns:a16="http://schemas.microsoft.com/office/drawing/2014/main" id="{14784461-56F5-D140-A672-32F8100CA3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/>
              <a:t>14 - </a:t>
            </a:r>
            <a:fld id="{8A724CDF-7C4E-8548-93C3-D6F6CEEC392F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9" grpId="0" animBg="1"/>
      <p:bldP spid="38920" grpId="0" animBg="1"/>
      <p:bldP spid="38922" grpId="0" animBg="1"/>
      <p:bldP spid="3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 New Roman" charset="0"/>
              </a:rPr>
              <a:t>Q Function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4343400" cy="533400"/>
          </a:xfrm>
        </p:spPr>
        <p:txBody>
          <a:bodyPr/>
          <a:lstStyle/>
          <a:p>
            <a:r>
              <a:rPr lang="en-US">
                <a:latin typeface="Times New Roman" charset="0"/>
              </a:rPr>
              <a:t>Q function</a:t>
            </a:r>
          </a:p>
        </p:txBody>
      </p:sp>
      <p:graphicFrame>
        <p:nvGraphicFramePr>
          <p:cNvPr id="39940" name="Object 4"/>
          <p:cNvGraphicFramePr>
            <a:graphicFrameLocks noChangeAspect="1"/>
          </p:cNvGraphicFramePr>
          <p:nvPr/>
        </p:nvGraphicFramePr>
        <p:xfrm>
          <a:off x="914400" y="1974850"/>
          <a:ext cx="3086100" cy="85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3086100" imgH="850900" progId="Equation.3">
                  <p:embed/>
                </p:oleObj>
              </mc:Choice>
              <mc:Fallback>
                <p:oleObj name="Equation" r:id="rId2" imgW="3086100" imgH="8509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974850"/>
                        <a:ext cx="3086100" cy="850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1" name="Object 5"/>
          <p:cNvGraphicFramePr>
            <a:graphicFrameLocks noChangeAspect="1"/>
          </p:cNvGraphicFramePr>
          <p:nvPr/>
        </p:nvGraphicFramePr>
        <p:xfrm>
          <a:off x="990600" y="3949700"/>
          <a:ext cx="2870200" cy="85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870200" imgH="850900" progId="Equation.3">
                  <p:embed/>
                </p:oleObj>
              </mc:Choice>
              <mc:Fallback>
                <p:oleObj name="Equation" r:id="rId4" imgW="2870200" imgH="8509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3949700"/>
                        <a:ext cx="2870200" cy="850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2" name="Object 6"/>
          <p:cNvGraphicFramePr>
            <a:graphicFrameLocks noChangeAspect="1"/>
          </p:cNvGraphicFramePr>
          <p:nvPr/>
        </p:nvGraphicFramePr>
        <p:xfrm>
          <a:off x="990600" y="5343525"/>
          <a:ext cx="2819400" cy="1057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219200" imgH="457200" progId="Equation.3">
                  <p:embed/>
                </p:oleObj>
              </mc:Choice>
              <mc:Fallback>
                <p:oleObj name="Equation" r:id="rId6" imgW="1219200" imgH="4572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5343525"/>
                        <a:ext cx="2819400" cy="1057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3" name="Text Box 7"/>
          <p:cNvSpPr txBox="1">
            <a:spLocks noChangeArrowheads="1"/>
          </p:cNvSpPr>
          <p:nvPr/>
        </p:nvSpPr>
        <p:spPr bwMode="auto">
          <a:xfrm>
            <a:off x="4876800" y="4876800"/>
            <a:ext cx="3886200" cy="519113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2800" b="1"/>
              <a:t>Erfc[</a:t>
            </a:r>
            <a:r>
              <a:rPr lang="en-US" sz="2800" b="1" i="1"/>
              <a:t>x</a:t>
            </a:r>
            <a:r>
              <a:rPr lang="en-US" sz="2800" b="1"/>
              <a:t>] in Mathematica</a:t>
            </a:r>
          </a:p>
        </p:txBody>
      </p:sp>
      <p:sp>
        <p:nvSpPr>
          <p:cNvPr id="39944" name="Text Box 8"/>
          <p:cNvSpPr txBox="1">
            <a:spLocks noChangeArrowheads="1"/>
          </p:cNvSpPr>
          <p:nvPr/>
        </p:nvSpPr>
        <p:spPr bwMode="auto">
          <a:xfrm>
            <a:off x="5943600" y="5576888"/>
            <a:ext cx="2819400" cy="519112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2800" b="1"/>
              <a:t>erfc(</a:t>
            </a:r>
            <a:r>
              <a:rPr lang="en-US" sz="2800" b="1" i="1"/>
              <a:t>x</a:t>
            </a:r>
            <a:r>
              <a:rPr lang="en-US" sz="2800" b="1"/>
              <a:t>) in Matlab</a:t>
            </a:r>
          </a:p>
        </p:txBody>
      </p:sp>
      <p:pic>
        <p:nvPicPr>
          <p:cNvPr id="39945" name="Picture 9" descr="Qfunction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1" r="5000"/>
          <a:stretch>
            <a:fillRect/>
          </a:stretch>
        </p:blipFill>
        <p:spPr bwMode="auto">
          <a:xfrm>
            <a:off x="4721225" y="1352550"/>
            <a:ext cx="4157663" cy="337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457200" y="4876800"/>
            <a:ext cx="4343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Clr>
                <a:srgbClr val="CC00CC"/>
              </a:buClr>
              <a:buSzPct val="90000"/>
              <a:buFontTx/>
              <a:buChar char="•"/>
            </a:pPr>
            <a:r>
              <a:rPr lang="en-US" sz="2800" b="1">
                <a:solidFill>
                  <a:srgbClr val="CC00CC"/>
                </a:solidFill>
              </a:rPr>
              <a:t>Relationship</a:t>
            </a: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457200" y="2971800"/>
            <a:ext cx="4343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Clr>
                <a:srgbClr val="CC00CC"/>
              </a:buClr>
              <a:buSzPct val="90000"/>
              <a:buFontTx/>
              <a:buChar char="•"/>
            </a:pPr>
            <a:r>
              <a:rPr lang="en-US" sz="2800" b="1">
                <a:solidFill>
                  <a:srgbClr val="CC00CC"/>
                </a:solidFill>
              </a:rPr>
              <a:t>Complementary error</a:t>
            </a:r>
            <a:br>
              <a:rPr lang="en-US" sz="2800" b="1">
                <a:solidFill>
                  <a:srgbClr val="CC00CC"/>
                </a:solidFill>
              </a:rPr>
            </a:br>
            <a:r>
              <a:rPr lang="en-US" sz="2800" b="1">
                <a:solidFill>
                  <a:srgbClr val="CC00CC"/>
                </a:solidFill>
              </a:rPr>
              <a:t> function erfc</a:t>
            </a: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6A443EE9-C304-DB45-8229-DB4ADBD220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/>
              <a:t>14 - </a:t>
            </a:r>
            <a:fld id="{8A724CDF-7C4E-8548-93C3-D6F6CEEC392F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3" grpId="0" animBg="1"/>
      <p:bldP spid="39944" grpId="0" animBg="1"/>
      <p:bldP spid="11" grpId="0"/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62" name="Object 2"/>
          <p:cNvGraphicFramePr>
            <a:graphicFrameLocks noChangeAspect="1"/>
          </p:cNvGraphicFramePr>
          <p:nvPr/>
        </p:nvGraphicFramePr>
        <p:xfrm>
          <a:off x="846138" y="3352800"/>
          <a:ext cx="7605712" cy="185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4178300" imgH="1041400" progId="Equation.3">
                  <p:embed/>
                </p:oleObj>
              </mc:Choice>
              <mc:Fallback>
                <p:oleObj name="Equation" r:id="rId2" imgW="4178300" imgH="10414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6138" y="3352800"/>
                        <a:ext cx="7605712" cy="1851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6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 New Roman" charset="0"/>
              </a:rPr>
              <a:t>Bit Error Probability for 2-PAM</a:t>
            </a:r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5867400" cy="838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>
                <a:latin typeface="Times New Roman" charset="0"/>
              </a:rPr>
              <a:t>Probability of error given that</a:t>
            </a:r>
            <a:br>
              <a:rPr lang="en-US">
                <a:latin typeface="Times New Roman" charset="0"/>
              </a:rPr>
            </a:br>
            <a:r>
              <a:rPr lang="en-US">
                <a:latin typeface="Times New Roman" charset="0"/>
              </a:rPr>
              <a:t>transmitted pulse has amplitude </a:t>
            </a:r>
            <a:r>
              <a:rPr lang="en-US" b="0" i="1">
                <a:solidFill>
                  <a:schemeClr val="tx1"/>
                </a:solidFill>
                <a:latin typeface="Times New Roman" charset="0"/>
              </a:rPr>
              <a:t>A</a:t>
            </a:r>
          </a:p>
        </p:txBody>
      </p:sp>
      <p:graphicFrame>
        <p:nvGraphicFramePr>
          <p:cNvPr id="40965" name="Object 5"/>
          <p:cNvGraphicFramePr>
            <a:graphicFrameLocks noChangeAspect="1"/>
          </p:cNvGraphicFramePr>
          <p:nvPr/>
        </p:nvGraphicFramePr>
        <p:xfrm>
          <a:off x="838200" y="2362200"/>
          <a:ext cx="4038600" cy="46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955800" imgH="228600" progId="Equation.3">
                  <p:embed/>
                </p:oleObj>
              </mc:Choice>
              <mc:Fallback>
                <p:oleObj name="Equation" r:id="rId4" imgW="1955800" imgH="228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2362200"/>
                        <a:ext cx="4038600" cy="460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0966" name="Group 6"/>
          <p:cNvGrpSpPr>
            <a:grpSpLocks/>
          </p:cNvGrpSpPr>
          <p:nvPr/>
        </p:nvGrpSpPr>
        <p:grpSpPr bwMode="auto">
          <a:xfrm>
            <a:off x="6442075" y="4495800"/>
            <a:ext cx="2549525" cy="1576388"/>
            <a:chOff x="4020" y="2832"/>
            <a:chExt cx="1616" cy="993"/>
          </a:xfrm>
        </p:grpSpPr>
        <p:sp>
          <p:nvSpPr>
            <p:cNvPr id="40970" name="Text Box 7"/>
            <p:cNvSpPr txBox="1">
              <a:spLocks noChangeArrowheads="1"/>
            </p:cNvSpPr>
            <p:nvPr/>
          </p:nvSpPr>
          <p:spPr bwMode="auto">
            <a:xfrm>
              <a:off x="4042" y="2836"/>
              <a:ext cx="1594" cy="737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r">
                <a:spcBef>
                  <a:spcPct val="50000"/>
                </a:spcBef>
              </a:pPr>
              <a:endParaRPr lang="en-US" sz="2800" b="1"/>
            </a:p>
            <a:p>
              <a:pPr algn="r">
                <a:spcBef>
                  <a:spcPct val="50000"/>
                </a:spcBef>
              </a:pPr>
              <a:endParaRPr lang="en-US" sz="2800" b="1"/>
            </a:p>
          </p:txBody>
        </p:sp>
        <p:graphicFrame>
          <p:nvGraphicFramePr>
            <p:cNvPr id="40971" name="Object 8"/>
            <p:cNvGraphicFramePr>
              <a:graphicFrameLocks noChangeAspect="1"/>
            </p:cNvGraphicFramePr>
            <p:nvPr/>
          </p:nvGraphicFramePr>
          <p:xfrm>
            <a:off x="4020" y="2832"/>
            <a:ext cx="1600" cy="6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1295400" imgH="571500" progId="Equation.3">
                    <p:embed/>
                  </p:oleObj>
                </mc:Choice>
                <mc:Fallback>
                  <p:oleObj name="Equation" r:id="rId6" imgW="1295400" imgH="571500" progId="Equation.3">
                    <p:embed/>
                    <p:pic>
                      <p:nvPicPr>
                        <p:cNvPr id="0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20" y="2832"/>
                          <a:ext cx="1600" cy="67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0972" name="Object 10"/>
            <p:cNvGraphicFramePr>
              <a:graphicFrameLocks noChangeAspect="1"/>
            </p:cNvGraphicFramePr>
            <p:nvPr/>
          </p:nvGraphicFramePr>
          <p:xfrm>
            <a:off x="4042" y="3581"/>
            <a:ext cx="1529" cy="2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8" imgW="1193800" imgH="203200" progId="Equation.3">
                    <p:embed/>
                  </p:oleObj>
                </mc:Choice>
                <mc:Fallback>
                  <p:oleObj name="Equation" r:id="rId8" imgW="1193800" imgH="203200" progId="Equation.3">
                    <p:embed/>
                    <p:pic>
                      <p:nvPicPr>
                        <p:cNvPr id="0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42" y="3581"/>
                          <a:ext cx="1529" cy="24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0967" name="Text Box 17"/>
          <p:cNvSpPr txBox="1">
            <a:spLocks noChangeArrowheads="1"/>
          </p:cNvSpPr>
          <p:nvPr/>
        </p:nvSpPr>
        <p:spPr bwMode="auto">
          <a:xfrm>
            <a:off x="6934200" y="1600200"/>
            <a:ext cx="1371600" cy="466725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b="1" i="1"/>
              <a:t>T</a:t>
            </a:r>
            <a:r>
              <a:rPr lang="en-US" b="1" i="1" baseline="-25000"/>
              <a:t>b</a:t>
            </a:r>
            <a:r>
              <a:rPr lang="en-US" b="1"/>
              <a:t> = 1</a:t>
            </a:r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457200" y="5105400"/>
            <a:ext cx="58674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40000"/>
              </a:spcBef>
              <a:buClr>
                <a:srgbClr val="CC00CC"/>
              </a:buClr>
              <a:buSzPct val="90000"/>
              <a:buFontTx/>
              <a:buChar char="•"/>
            </a:pPr>
            <a:r>
              <a:rPr lang="en-US" sz="2800" b="1">
                <a:solidFill>
                  <a:srgbClr val="CC00CC"/>
                </a:solidFill>
              </a:rPr>
              <a:t>Probability of error exponentially</a:t>
            </a:r>
            <a:br>
              <a:rPr lang="en-US" sz="2800" b="1">
                <a:solidFill>
                  <a:srgbClr val="CC00CC"/>
                </a:solidFill>
              </a:rPr>
            </a:br>
            <a:r>
              <a:rPr lang="en-US" sz="2800" b="1">
                <a:solidFill>
                  <a:srgbClr val="CC00CC"/>
                </a:solidFill>
              </a:rPr>
              <a:t>decreases with SNR (see </a:t>
            </a:r>
            <a:r>
              <a:rPr lang="en-US" sz="2800" b="1" i="1">
                <a:solidFill>
                  <a:srgbClr val="CC00CC"/>
                </a:solidFill>
              </a:rPr>
              <a:t>slide 8-16</a:t>
            </a:r>
            <a:r>
              <a:rPr lang="en-US" sz="2800" b="1">
                <a:solidFill>
                  <a:srgbClr val="CC00CC"/>
                </a:solidFill>
              </a:rPr>
              <a:t>)</a:t>
            </a:r>
          </a:p>
        </p:txBody>
      </p:sp>
      <p:sp>
        <p:nvSpPr>
          <p:cNvPr id="13" name="Rectangle 4"/>
          <p:cNvSpPr txBox="1">
            <a:spLocks noChangeArrowheads="1"/>
          </p:cNvSpPr>
          <p:nvPr/>
        </p:nvSpPr>
        <p:spPr bwMode="auto">
          <a:xfrm>
            <a:off x="457200" y="2819400"/>
            <a:ext cx="84582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40000"/>
              </a:spcBef>
              <a:buClr>
                <a:srgbClr val="CC00CC"/>
              </a:buClr>
              <a:buSzPct val="90000"/>
              <a:buFontTx/>
              <a:buChar char="•"/>
            </a:pPr>
            <a:r>
              <a:rPr lang="en-US" sz="2800" b="1">
                <a:solidFill>
                  <a:srgbClr val="CC00CC"/>
                </a:solidFill>
              </a:rPr>
              <a:t>Assume that 0 and 1 are equally likely bits</a:t>
            </a:r>
          </a:p>
        </p:txBody>
      </p:sp>
      <p:sp>
        <p:nvSpPr>
          <p:cNvPr id="14" name="Rectangle 15">
            <a:extLst>
              <a:ext uri="{FF2B5EF4-FFF2-40B4-BE49-F238E27FC236}">
                <a16:creationId xmlns:a16="http://schemas.microsoft.com/office/drawing/2014/main" id="{50EE385D-50ED-1141-A5D2-76DD6E2879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/>
              <a:t>14 - </a:t>
            </a:r>
            <a:fld id="{8A724CDF-7C4E-8548-93C3-D6F6CEEC392F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7" grpId="0" animBg="1"/>
      <p:bldP spid="12" grpId="0"/>
      <p:bldP spid="1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 New Roman" charset="0"/>
              </a:rPr>
              <a:t>PAM Symbol Error Probability</a:t>
            </a:r>
          </a:p>
        </p:txBody>
      </p:sp>
      <p:sp>
        <p:nvSpPr>
          <p:cNvPr id="41987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5791200" cy="609600"/>
          </a:xfrm>
        </p:spPr>
        <p:txBody>
          <a:bodyPr/>
          <a:lstStyle/>
          <a:p>
            <a:r>
              <a:rPr lang="en-US">
                <a:latin typeface="Times New Roman" charset="0"/>
              </a:rPr>
              <a:t>Set symbol time (</a:t>
            </a:r>
            <a:r>
              <a:rPr lang="en-US" i="1">
                <a:latin typeface="Times New Roman" charset="0"/>
              </a:rPr>
              <a:t>T</a:t>
            </a:r>
            <a:r>
              <a:rPr lang="en-US" i="1" baseline="-25000">
                <a:latin typeface="Times New Roman" charset="0"/>
              </a:rPr>
              <a:t>sym</a:t>
            </a:r>
            <a:r>
              <a:rPr lang="en-US">
                <a:latin typeface="Times New Roman" charset="0"/>
              </a:rPr>
              <a:t>) to 1 second</a:t>
            </a:r>
          </a:p>
        </p:txBody>
      </p:sp>
      <p:graphicFrame>
        <p:nvGraphicFramePr>
          <p:cNvPr id="41988" name="Object 3"/>
          <p:cNvGraphicFramePr>
            <a:graphicFrameLocks noChangeAspect="1"/>
          </p:cNvGraphicFramePr>
          <p:nvPr/>
        </p:nvGraphicFramePr>
        <p:xfrm>
          <a:off x="1028700" y="2435225"/>
          <a:ext cx="4533900" cy="754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692400" imgH="469900" progId="Equation.3">
                  <p:embed/>
                </p:oleObj>
              </mc:Choice>
              <mc:Fallback>
                <p:oleObj name="Equation" r:id="rId2" imgW="2692400" imgH="4699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8700" y="2435225"/>
                        <a:ext cx="4533900" cy="754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89" name="Object 7"/>
          <p:cNvGraphicFramePr>
            <a:graphicFrameLocks noChangeAspect="1"/>
          </p:cNvGraphicFramePr>
          <p:nvPr/>
        </p:nvGraphicFramePr>
        <p:xfrm>
          <a:off x="984250" y="5257800"/>
          <a:ext cx="5035550" cy="100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162300" imgH="660400" progId="Equation.3">
                  <p:embed/>
                </p:oleObj>
              </mc:Choice>
              <mc:Fallback>
                <p:oleObj name="Equation" r:id="rId4" imgW="3162300" imgH="6604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4250" y="5257800"/>
                        <a:ext cx="5035550" cy="1003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90" name="Object 8"/>
          <p:cNvGraphicFramePr>
            <a:graphicFrameLocks noChangeAspect="1"/>
          </p:cNvGraphicFramePr>
          <p:nvPr/>
        </p:nvGraphicFramePr>
        <p:xfrm>
          <a:off x="990600" y="4184650"/>
          <a:ext cx="4141788" cy="61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527300" imgH="393700" progId="Equation.3">
                  <p:embed/>
                </p:oleObj>
              </mc:Choice>
              <mc:Fallback>
                <p:oleObj name="Equation" r:id="rId6" imgW="2527300" imgH="3937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4184650"/>
                        <a:ext cx="4141788" cy="615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96" name="Text Box 27"/>
          <p:cNvSpPr txBox="1">
            <a:spLocks noChangeArrowheads="1"/>
          </p:cNvSpPr>
          <p:nvPr/>
        </p:nvSpPr>
        <p:spPr bwMode="auto">
          <a:xfrm>
            <a:off x="6172200" y="4419600"/>
            <a:ext cx="266700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i="1"/>
              <a:t>Constellation points with receiver decision boundaries</a:t>
            </a:r>
          </a:p>
        </p:txBody>
      </p: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6172200" y="1600200"/>
            <a:ext cx="1219200" cy="2743200"/>
            <a:chOff x="6172200" y="1600200"/>
            <a:chExt cx="1219200" cy="2743200"/>
          </a:xfrm>
        </p:grpSpPr>
        <p:sp>
          <p:nvSpPr>
            <p:cNvPr id="42010" name="Line 11"/>
            <p:cNvSpPr>
              <a:spLocks noChangeShapeType="1"/>
            </p:cNvSpPr>
            <p:nvPr/>
          </p:nvSpPr>
          <p:spPr bwMode="auto">
            <a:xfrm>
              <a:off x="6553200" y="2743200"/>
              <a:ext cx="4572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11" name="Text Box 13"/>
            <p:cNvSpPr txBox="1">
              <a:spLocks noChangeArrowheads="1"/>
            </p:cNvSpPr>
            <p:nvPr/>
          </p:nvSpPr>
          <p:spPr bwMode="auto">
            <a:xfrm>
              <a:off x="6172200" y="3886200"/>
              <a:ext cx="11430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/>
                <a:t>2-PAM</a:t>
              </a:r>
            </a:p>
          </p:txBody>
        </p:sp>
        <p:sp>
          <p:nvSpPr>
            <p:cNvPr id="42012" name="Text Box 14"/>
            <p:cNvSpPr txBox="1">
              <a:spLocks noChangeArrowheads="1"/>
            </p:cNvSpPr>
            <p:nvPr/>
          </p:nvSpPr>
          <p:spPr bwMode="auto">
            <a:xfrm>
              <a:off x="6934200" y="2286000"/>
              <a:ext cx="4572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800" i="1"/>
                <a:t>d</a:t>
              </a:r>
            </a:p>
          </p:txBody>
        </p:sp>
        <p:sp>
          <p:nvSpPr>
            <p:cNvPr id="42013" name="Text Box 15"/>
            <p:cNvSpPr txBox="1">
              <a:spLocks noChangeArrowheads="1"/>
            </p:cNvSpPr>
            <p:nvPr/>
          </p:nvSpPr>
          <p:spPr bwMode="auto">
            <a:xfrm>
              <a:off x="6858000" y="2833688"/>
              <a:ext cx="457200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800" i="1"/>
                <a:t>-d</a:t>
              </a:r>
            </a:p>
          </p:txBody>
        </p:sp>
        <p:sp>
          <p:nvSpPr>
            <p:cNvPr id="42014" name="Oval 29"/>
            <p:cNvSpPr>
              <a:spLocks noChangeArrowheads="1"/>
            </p:cNvSpPr>
            <p:nvPr/>
          </p:nvSpPr>
          <p:spPr bwMode="auto">
            <a:xfrm>
              <a:off x="6705600" y="2971800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15" name="Line 32"/>
            <p:cNvSpPr>
              <a:spLocks noChangeShapeType="1"/>
            </p:cNvSpPr>
            <p:nvPr/>
          </p:nvSpPr>
          <p:spPr bwMode="auto">
            <a:xfrm flipV="1">
              <a:off x="6781800" y="1600200"/>
              <a:ext cx="0" cy="22860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16" name="Oval 33"/>
            <p:cNvSpPr>
              <a:spLocks noChangeArrowheads="1"/>
            </p:cNvSpPr>
            <p:nvPr/>
          </p:nvSpPr>
          <p:spPr bwMode="auto">
            <a:xfrm>
              <a:off x="6705600" y="2362200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7543800" y="1600200"/>
            <a:ext cx="1371600" cy="2743200"/>
            <a:chOff x="7543800" y="1600200"/>
            <a:chExt cx="1371600" cy="2743200"/>
          </a:xfrm>
        </p:grpSpPr>
        <p:sp>
          <p:nvSpPr>
            <p:cNvPr id="41997" name="Text Box 20"/>
            <p:cNvSpPr txBox="1">
              <a:spLocks noChangeArrowheads="1"/>
            </p:cNvSpPr>
            <p:nvPr/>
          </p:nvSpPr>
          <p:spPr bwMode="auto">
            <a:xfrm>
              <a:off x="7543800" y="3886200"/>
              <a:ext cx="11430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/>
                <a:t>4-PAM</a:t>
              </a:r>
            </a:p>
          </p:txBody>
        </p:sp>
        <p:sp>
          <p:nvSpPr>
            <p:cNvPr id="41998" name="Text Box 35"/>
            <p:cNvSpPr txBox="1">
              <a:spLocks noChangeArrowheads="1"/>
            </p:cNvSpPr>
            <p:nvPr/>
          </p:nvSpPr>
          <p:spPr bwMode="auto">
            <a:xfrm>
              <a:off x="8229600" y="2286000"/>
              <a:ext cx="4572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800" i="1"/>
                <a:t>d</a:t>
              </a:r>
            </a:p>
          </p:txBody>
        </p:sp>
        <p:sp>
          <p:nvSpPr>
            <p:cNvPr id="41999" name="Text Box 36"/>
            <p:cNvSpPr txBox="1">
              <a:spLocks noChangeArrowheads="1"/>
            </p:cNvSpPr>
            <p:nvPr/>
          </p:nvSpPr>
          <p:spPr bwMode="auto">
            <a:xfrm>
              <a:off x="8153400" y="2833688"/>
              <a:ext cx="457200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800" i="1">
                  <a:sym typeface="Symbol" charset="0"/>
                </a:rPr>
                <a:t></a:t>
              </a:r>
              <a:r>
                <a:rPr lang="en-US" sz="1800" i="1"/>
                <a:t>d</a:t>
              </a:r>
            </a:p>
          </p:txBody>
        </p:sp>
        <p:sp>
          <p:nvSpPr>
            <p:cNvPr id="42000" name="Oval 37"/>
            <p:cNvSpPr>
              <a:spLocks noChangeArrowheads="1"/>
            </p:cNvSpPr>
            <p:nvPr/>
          </p:nvSpPr>
          <p:spPr bwMode="auto">
            <a:xfrm>
              <a:off x="8001000" y="2971800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01" name="Line 38"/>
            <p:cNvSpPr>
              <a:spLocks noChangeShapeType="1"/>
            </p:cNvSpPr>
            <p:nvPr/>
          </p:nvSpPr>
          <p:spPr bwMode="auto">
            <a:xfrm flipV="1">
              <a:off x="8077200" y="1600200"/>
              <a:ext cx="0" cy="22860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02" name="Oval 39"/>
            <p:cNvSpPr>
              <a:spLocks noChangeArrowheads="1"/>
            </p:cNvSpPr>
            <p:nvPr/>
          </p:nvSpPr>
          <p:spPr bwMode="auto">
            <a:xfrm>
              <a:off x="8001000" y="2362200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03" name="Line 40"/>
            <p:cNvSpPr>
              <a:spLocks noChangeShapeType="1"/>
            </p:cNvSpPr>
            <p:nvPr/>
          </p:nvSpPr>
          <p:spPr bwMode="auto">
            <a:xfrm>
              <a:off x="7848600" y="2743200"/>
              <a:ext cx="4572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04" name="Oval 41"/>
            <p:cNvSpPr>
              <a:spLocks noChangeArrowheads="1"/>
            </p:cNvSpPr>
            <p:nvPr/>
          </p:nvSpPr>
          <p:spPr bwMode="auto">
            <a:xfrm>
              <a:off x="8001000" y="1752600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05" name="Line 42"/>
            <p:cNvSpPr>
              <a:spLocks noChangeShapeType="1"/>
            </p:cNvSpPr>
            <p:nvPr/>
          </p:nvSpPr>
          <p:spPr bwMode="auto">
            <a:xfrm>
              <a:off x="7848600" y="2133600"/>
              <a:ext cx="4572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06" name="Text Box 43"/>
            <p:cNvSpPr txBox="1">
              <a:spLocks noChangeArrowheads="1"/>
            </p:cNvSpPr>
            <p:nvPr/>
          </p:nvSpPr>
          <p:spPr bwMode="auto">
            <a:xfrm>
              <a:off x="8229600" y="1600200"/>
              <a:ext cx="6858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800" i="1"/>
                <a:t>3 d</a:t>
              </a:r>
            </a:p>
          </p:txBody>
        </p:sp>
        <p:sp>
          <p:nvSpPr>
            <p:cNvPr id="42007" name="Text Box 44"/>
            <p:cNvSpPr txBox="1">
              <a:spLocks noChangeArrowheads="1"/>
            </p:cNvSpPr>
            <p:nvPr/>
          </p:nvSpPr>
          <p:spPr bwMode="auto">
            <a:xfrm>
              <a:off x="8153400" y="3443288"/>
              <a:ext cx="685800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800" i="1">
                  <a:sym typeface="Symbol" charset="0"/>
                </a:rPr>
                <a:t>3 </a:t>
              </a:r>
              <a:r>
                <a:rPr lang="en-US" sz="1800" i="1"/>
                <a:t>d</a:t>
              </a:r>
            </a:p>
          </p:txBody>
        </p:sp>
        <p:sp>
          <p:nvSpPr>
            <p:cNvPr id="42008" name="Oval 45"/>
            <p:cNvSpPr>
              <a:spLocks noChangeArrowheads="1"/>
            </p:cNvSpPr>
            <p:nvPr/>
          </p:nvSpPr>
          <p:spPr bwMode="auto">
            <a:xfrm>
              <a:off x="8001000" y="3581400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09" name="Line 46"/>
            <p:cNvSpPr>
              <a:spLocks noChangeShapeType="1"/>
            </p:cNvSpPr>
            <p:nvPr/>
          </p:nvSpPr>
          <p:spPr bwMode="auto">
            <a:xfrm>
              <a:off x="7848600" y="3352800"/>
              <a:ext cx="4572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9" name="Rectangle 6"/>
          <p:cNvSpPr txBox="1">
            <a:spLocks noChangeArrowheads="1"/>
          </p:cNvSpPr>
          <p:nvPr/>
        </p:nvSpPr>
        <p:spPr bwMode="auto">
          <a:xfrm>
            <a:off x="457200" y="3684588"/>
            <a:ext cx="5791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Clr>
                <a:srgbClr val="CC00CC"/>
              </a:buClr>
              <a:buSzPct val="90000"/>
              <a:buFontTx/>
              <a:buChar char="•"/>
            </a:pPr>
            <a:r>
              <a:rPr lang="en-US" sz="2800" i="1"/>
              <a:t>M</a:t>
            </a:r>
            <a:r>
              <a:rPr lang="en-US" sz="2800" b="1">
                <a:solidFill>
                  <a:srgbClr val="CC00CC"/>
                </a:solidFill>
              </a:rPr>
              <a:t>-level PAM symbol amplitudes</a:t>
            </a:r>
          </a:p>
        </p:txBody>
      </p:sp>
      <p:sp>
        <p:nvSpPr>
          <p:cNvPr id="30" name="Rectangle 6"/>
          <p:cNvSpPr txBox="1">
            <a:spLocks noChangeArrowheads="1"/>
          </p:cNvSpPr>
          <p:nvPr/>
        </p:nvSpPr>
        <p:spPr bwMode="auto">
          <a:xfrm>
            <a:off x="457200" y="4800600"/>
            <a:ext cx="57912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60000"/>
              </a:spcBef>
              <a:buClr>
                <a:srgbClr val="CC00CC"/>
              </a:buClr>
              <a:buSzPct val="90000"/>
              <a:buFontTx/>
              <a:buChar char="•"/>
            </a:pPr>
            <a:r>
              <a:rPr lang="en-US" sz="2800" b="1">
                <a:solidFill>
                  <a:srgbClr val="CC00CC"/>
                </a:solidFill>
              </a:rPr>
              <a:t>With each symbol equally likely</a:t>
            </a:r>
          </a:p>
        </p:txBody>
      </p:sp>
      <p:sp>
        <p:nvSpPr>
          <p:cNvPr id="31" name="Rectangle 6"/>
          <p:cNvSpPr txBox="1">
            <a:spLocks noChangeArrowheads="1"/>
          </p:cNvSpPr>
          <p:nvPr/>
        </p:nvSpPr>
        <p:spPr bwMode="auto">
          <a:xfrm>
            <a:off x="457200" y="1944688"/>
            <a:ext cx="57912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Clr>
                <a:srgbClr val="CC00CC"/>
              </a:buClr>
              <a:buSzPct val="90000"/>
              <a:buFontTx/>
              <a:buChar char="•"/>
            </a:pPr>
            <a:r>
              <a:rPr lang="en-US" sz="2800" b="1">
                <a:solidFill>
                  <a:srgbClr val="CC00CC"/>
                </a:solidFill>
              </a:rPr>
              <a:t>Average transmitted signal power</a:t>
            </a:r>
            <a:br>
              <a:rPr lang="en-US" sz="2800" b="1">
                <a:solidFill>
                  <a:srgbClr val="CC00CC"/>
                </a:solidFill>
              </a:rPr>
            </a:br>
            <a:endParaRPr lang="en-US" sz="2800" b="1">
              <a:solidFill>
                <a:srgbClr val="CC00CC"/>
              </a:solidFill>
            </a:endParaRPr>
          </a:p>
          <a:p>
            <a:pPr lvl="1">
              <a:spcBef>
                <a:spcPct val="100000"/>
              </a:spcBef>
              <a:buClr>
                <a:schemeClr val="accent1"/>
              </a:buClr>
            </a:pPr>
            <a:r>
              <a:rPr lang="en-US" i="1"/>
              <a:t>G</a:t>
            </a:r>
            <a:r>
              <a:rPr lang="en-US" i="1" baseline="-25000"/>
              <a:t>T</a:t>
            </a:r>
            <a:r>
              <a:rPr lang="en-US"/>
              <a:t>(</a:t>
            </a:r>
            <a:r>
              <a:rPr lang="en-US">
                <a:latin typeface="Symbol" charset="0"/>
              </a:rPr>
              <a:t>w</a:t>
            </a:r>
            <a:r>
              <a:rPr lang="en-US"/>
              <a:t>) square root raised cosine spectrum</a:t>
            </a:r>
          </a:p>
        </p:txBody>
      </p:sp>
      <p:sp>
        <p:nvSpPr>
          <p:cNvPr id="34" name="Rectangle 15">
            <a:extLst>
              <a:ext uri="{FF2B5EF4-FFF2-40B4-BE49-F238E27FC236}">
                <a16:creationId xmlns:a16="http://schemas.microsoft.com/office/drawing/2014/main" id="{58A72BDD-B430-0648-B6D5-CE5AD6A53C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/>
              <a:t>14 - </a:t>
            </a:r>
            <a:fld id="{8A724CDF-7C4E-8548-93C3-D6F6CEEC392F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6" grpId="0"/>
      <p:bldP spid="29" grpId="0"/>
      <p:bldP spid="30" grpId="0"/>
      <p:bldP spid="3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010" name="Object 2"/>
          <p:cNvGraphicFramePr>
            <a:graphicFrameLocks noChangeAspect="1"/>
          </p:cNvGraphicFramePr>
          <p:nvPr/>
        </p:nvGraphicFramePr>
        <p:xfrm>
          <a:off x="906463" y="2041525"/>
          <a:ext cx="3589337" cy="88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943100" imgH="520700" progId="Equation.3">
                  <p:embed/>
                </p:oleObj>
              </mc:Choice>
              <mc:Fallback>
                <p:oleObj name="Equation" r:id="rId3" imgW="1943100" imgH="5207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6463" y="2041525"/>
                        <a:ext cx="3589337" cy="885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11" name="Object 5"/>
          <p:cNvGraphicFramePr>
            <a:graphicFrameLocks noChangeAspect="1"/>
          </p:cNvGraphicFramePr>
          <p:nvPr/>
        </p:nvGraphicFramePr>
        <p:xfrm>
          <a:off x="914400" y="5618163"/>
          <a:ext cx="1530350" cy="401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698500" imgH="228600" progId="Equation.3">
                  <p:embed/>
                </p:oleObj>
              </mc:Choice>
              <mc:Fallback>
                <p:oleObj name="Equation" r:id="rId5" imgW="698500" imgH="228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5618163"/>
                        <a:ext cx="1530350" cy="401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1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 New Roman" charset="0"/>
              </a:rPr>
              <a:t>PAM Symbol Error Probability</a:t>
            </a:r>
          </a:p>
        </p:txBody>
      </p:sp>
      <p:sp>
        <p:nvSpPr>
          <p:cNvPr id="43013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447800"/>
            <a:ext cx="4076700" cy="609600"/>
          </a:xfrm>
        </p:spPr>
        <p:txBody>
          <a:bodyPr/>
          <a:lstStyle/>
          <a:p>
            <a:r>
              <a:rPr lang="en-US">
                <a:latin typeface="Times New Roman" charset="0"/>
              </a:rPr>
              <a:t>Noise power and SNR</a:t>
            </a:r>
          </a:p>
        </p:txBody>
      </p:sp>
      <p:graphicFrame>
        <p:nvGraphicFramePr>
          <p:cNvPr id="43015" name="Object 28"/>
          <p:cNvGraphicFramePr>
            <a:graphicFrameLocks noChangeAspect="1"/>
          </p:cNvGraphicFramePr>
          <p:nvPr/>
        </p:nvGraphicFramePr>
        <p:xfrm>
          <a:off x="6899275" y="2384425"/>
          <a:ext cx="1101725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495085" imgH="228501" progId="Equation.3">
                  <p:embed/>
                </p:oleObj>
              </mc:Choice>
              <mc:Fallback>
                <p:oleObj name="Equation" r:id="rId7" imgW="495085" imgH="228501" progId="Equation.3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99275" y="2384425"/>
                        <a:ext cx="1101725" cy="503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16" name="Object 29"/>
          <p:cNvGraphicFramePr>
            <a:graphicFrameLocks noChangeAspect="1"/>
          </p:cNvGraphicFramePr>
          <p:nvPr/>
        </p:nvGraphicFramePr>
        <p:xfrm>
          <a:off x="5614988" y="3657600"/>
          <a:ext cx="2614612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1346200" imgH="431800" progId="Equation.3">
                  <p:embed/>
                </p:oleObj>
              </mc:Choice>
              <mc:Fallback>
                <p:oleObj name="Equation" r:id="rId9" imgW="1346200" imgH="431800" progId="Equation.3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14988" y="3657600"/>
                        <a:ext cx="2614612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17" name="Object 30"/>
          <p:cNvGraphicFramePr>
            <a:graphicFrameLocks noChangeAspect="1"/>
          </p:cNvGraphicFramePr>
          <p:nvPr/>
        </p:nvGraphicFramePr>
        <p:xfrm>
          <a:off x="6108700" y="2863850"/>
          <a:ext cx="1358900" cy="455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723586" imgH="241195" progId="Equation.3">
                  <p:embed/>
                </p:oleObj>
              </mc:Choice>
              <mc:Fallback>
                <p:oleObj name="Equation" r:id="rId11" imgW="723586" imgH="241195" progId="Equation.3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08700" y="2863850"/>
                        <a:ext cx="1358900" cy="455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18" name="Object 31"/>
          <p:cNvGraphicFramePr>
            <a:graphicFrameLocks noChangeAspect="1"/>
          </p:cNvGraphicFramePr>
          <p:nvPr/>
        </p:nvGraphicFramePr>
        <p:xfrm>
          <a:off x="5626100" y="5299075"/>
          <a:ext cx="2298700" cy="85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1167893" imgH="431613" progId="Equation.3">
                  <p:embed/>
                </p:oleObj>
              </mc:Choice>
              <mc:Fallback>
                <p:oleObj name="Equation" r:id="rId13" imgW="1167893" imgH="431613" progId="Equation.3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26100" y="5299075"/>
                        <a:ext cx="2298700" cy="850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1981200" y="2955925"/>
            <a:ext cx="2590800" cy="666750"/>
            <a:chOff x="1981200" y="2955925"/>
            <a:chExt cx="2590800" cy="666750"/>
          </a:xfrm>
        </p:grpSpPr>
        <p:sp>
          <p:nvSpPr>
            <p:cNvPr id="43026" name="AutoShape 32"/>
            <p:cNvSpPr>
              <a:spLocks/>
            </p:cNvSpPr>
            <p:nvPr/>
          </p:nvSpPr>
          <p:spPr bwMode="auto">
            <a:xfrm rot="-5400000">
              <a:off x="3092450" y="2727325"/>
              <a:ext cx="76200" cy="533400"/>
            </a:xfrm>
            <a:prstGeom prst="leftBrace">
              <a:avLst>
                <a:gd name="adj1" fmla="val 58333"/>
                <a:gd name="adj2" fmla="val 50000"/>
              </a:avLst>
            </a:prstGeom>
            <a:noFill/>
            <a:ln w="9525">
              <a:solidFill>
                <a:srgbClr val="3333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eaVert" wrap="none" anchor="ctr"/>
            <a:lstStyle/>
            <a:p>
              <a:pPr algn="ctr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3027" name="Text Box 33"/>
            <p:cNvSpPr txBox="1">
              <a:spLocks noChangeArrowheads="1"/>
            </p:cNvSpPr>
            <p:nvPr/>
          </p:nvSpPr>
          <p:spPr bwMode="auto">
            <a:xfrm>
              <a:off x="1981200" y="3041650"/>
              <a:ext cx="2590800" cy="581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 i="1">
                  <a:solidFill>
                    <a:srgbClr val="3333FF"/>
                  </a:solidFill>
                </a:rPr>
                <a:t>two-sided power spectral density of AWGN</a:t>
              </a:r>
            </a:p>
          </p:txBody>
        </p:sp>
      </p:grp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1143000" y="6019800"/>
            <a:ext cx="2667000" cy="762000"/>
            <a:chOff x="1143000" y="6019800"/>
            <a:chExt cx="2667000" cy="762000"/>
          </a:xfrm>
        </p:grpSpPr>
        <p:sp>
          <p:nvSpPr>
            <p:cNvPr id="43024" name="AutoShape 34"/>
            <p:cNvSpPr>
              <a:spLocks/>
            </p:cNvSpPr>
            <p:nvPr/>
          </p:nvSpPr>
          <p:spPr bwMode="auto">
            <a:xfrm rot="-5400000">
              <a:off x="2209800" y="5867400"/>
              <a:ext cx="152400" cy="457200"/>
            </a:xfrm>
            <a:prstGeom prst="leftBrace">
              <a:avLst>
                <a:gd name="adj1" fmla="val 25000"/>
                <a:gd name="adj2" fmla="val 50000"/>
              </a:avLst>
            </a:prstGeom>
            <a:noFill/>
            <a:ln w="9525">
              <a:solidFill>
                <a:srgbClr val="3333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eaVert" wrap="none" anchor="ctr"/>
            <a:lstStyle/>
            <a:p>
              <a:pPr algn="ctr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3025" name="Text Box 35"/>
            <p:cNvSpPr txBox="1">
              <a:spLocks noChangeArrowheads="1"/>
            </p:cNvSpPr>
            <p:nvPr/>
          </p:nvSpPr>
          <p:spPr bwMode="auto">
            <a:xfrm>
              <a:off x="1143000" y="6200775"/>
              <a:ext cx="2667000" cy="581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 i="1">
                  <a:solidFill>
                    <a:srgbClr val="3333FF"/>
                  </a:solidFill>
                </a:rPr>
                <a:t>channel noise after matched filtering and sampling</a:t>
              </a:r>
            </a:p>
          </p:txBody>
        </p:sp>
      </p:grpSp>
      <p:graphicFrame>
        <p:nvGraphicFramePr>
          <p:cNvPr id="43023" name="Object 36"/>
          <p:cNvGraphicFramePr>
            <a:graphicFrameLocks noChangeAspect="1"/>
          </p:cNvGraphicFramePr>
          <p:nvPr/>
        </p:nvGraphicFramePr>
        <p:xfrm>
          <a:off x="930275" y="3717925"/>
          <a:ext cx="3565525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5" imgW="1930400" imgH="457200" progId="Equation.3">
                  <p:embed/>
                </p:oleObj>
              </mc:Choice>
              <mc:Fallback>
                <p:oleObj name="Equation" r:id="rId15" imgW="1930400" imgH="457200" progId="Equation.3">
                  <p:embed/>
                  <p:pic>
                    <p:nvPicPr>
                      <p:cNvPr id="0" name="Object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0275" y="3717925"/>
                        <a:ext cx="3565525" cy="777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7"/>
          <p:cNvSpPr txBox="1">
            <a:spLocks noChangeArrowheads="1"/>
          </p:cNvSpPr>
          <p:nvPr/>
        </p:nvSpPr>
        <p:spPr bwMode="auto">
          <a:xfrm>
            <a:off x="468313" y="4724400"/>
            <a:ext cx="40767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Clr>
                <a:srgbClr val="CC00CC"/>
              </a:buClr>
              <a:buSzPct val="90000"/>
              <a:buFontTx/>
              <a:buChar char="•"/>
            </a:pPr>
            <a:r>
              <a:rPr lang="en-US" sz="2800" b="1">
                <a:solidFill>
                  <a:srgbClr val="CC00CC"/>
                </a:solidFill>
              </a:rPr>
              <a:t>Assume ideal channel,</a:t>
            </a:r>
            <a:br>
              <a:rPr lang="en-US" sz="2800" b="1">
                <a:solidFill>
                  <a:srgbClr val="CC00CC"/>
                </a:solidFill>
              </a:rPr>
            </a:br>
            <a:r>
              <a:rPr lang="en-US" sz="2800" b="1">
                <a:solidFill>
                  <a:srgbClr val="CC00CC"/>
                </a:solidFill>
              </a:rPr>
              <a:t>i.e. one without ISI</a:t>
            </a:r>
          </a:p>
        </p:txBody>
      </p:sp>
      <p:sp>
        <p:nvSpPr>
          <p:cNvPr id="20" name="Rectangle 27"/>
          <p:cNvSpPr txBox="1">
            <a:spLocks noChangeArrowheads="1"/>
          </p:cNvSpPr>
          <p:nvPr/>
        </p:nvSpPr>
        <p:spPr bwMode="auto">
          <a:xfrm>
            <a:off x="4686300" y="4419600"/>
            <a:ext cx="40767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75000"/>
              </a:spcBef>
              <a:buClr>
                <a:srgbClr val="CC00CC"/>
              </a:buClr>
              <a:buSzPct val="90000"/>
              <a:buFontTx/>
              <a:buChar char="•"/>
            </a:pPr>
            <a:r>
              <a:rPr lang="en-US" sz="2800" b="1">
                <a:solidFill>
                  <a:srgbClr val="CC00CC"/>
                </a:solidFill>
              </a:rPr>
              <a:t>Consider two outer levels in constellation</a:t>
            </a:r>
          </a:p>
        </p:txBody>
      </p:sp>
      <p:sp>
        <p:nvSpPr>
          <p:cNvPr id="21" name="Rectangle 27"/>
          <p:cNvSpPr txBox="1">
            <a:spLocks noChangeArrowheads="1"/>
          </p:cNvSpPr>
          <p:nvPr/>
        </p:nvSpPr>
        <p:spPr bwMode="auto">
          <a:xfrm>
            <a:off x="4675188" y="1474788"/>
            <a:ext cx="40767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75000"/>
              </a:spcBef>
              <a:buClr>
                <a:srgbClr val="CC00CC"/>
              </a:buClr>
              <a:buSzPct val="90000"/>
              <a:buFontTx/>
              <a:buChar char="•"/>
            </a:pPr>
            <a:r>
              <a:rPr lang="en-US" sz="2800" b="1">
                <a:solidFill>
                  <a:srgbClr val="CC00CC"/>
                </a:solidFill>
              </a:rPr>
              <a:t>Consider </a:t>
            </a:r>
            <a:r>
              <a:rPr lang="en-US" sz="2800" i="1"/>
              <a:t>M-</a:t>
            </a:r>
            <a:r>
              <a:rPr lang="en-US" sz="2800"/>
              <a:t>2</a:t>
            </a:r>
            <a:r>
              <a:rPr lang="en-US" sz="2800" b="1">
                <a:solidFill>
                  <a:srgbClr val="CC00CC"/>
                </a:solidFill>
              </a:rPr>
              <a:t> inner levels in constellation</a:t>
            </a:r>
          </a:p>
          <a:p>
            <a:pPr lvl="1">
              <a:spcBef>
                <a:spcPct val="20000"/>
              </a:spcBef>
              <a:buClr>
                <a:schemeClr val="accent1"/>
              </a:buClr>
            </a:pPr>
            <a:r>
              <a:rPr lang="en-US"/>
              <a:t>Error only if</a:t>
            </a:r>
          </a:p>
          <a:p>
            <a:pPr lvl="1">
              <a:spcBef>
                <a:spcPct val="20000"/>
              </a:spcBef>
              <a:buClr>
                <a:schemeClr val="accent1"/>
              </a:buClr>
            </a:pPr>
            <a:r>
              <a:rPr lang="en-US"/>
              <a:t>where </a:t>
            </a:r>
          </a:p>
          <a:p>
            <a:pPr lvl="1">
              <a:spcBef>
                <a:spcPct val="20000"/>
              </a:spcBef>
              <a:buClr>
                <a:schemeClr val="accent1"/>
              </a:buClr>
            </a:pPr>
            <a:r>
              <a:rPr lang="en-US"/>
              <a:t>Probability of error is</a:t>
            </a:r>
          </a:p>
        </p:txBody>
      </p:sp>
      <p:sp>
        <p:nvSpPr>
          <p:cNvPr id="22" name="Rectangle 15">
            <a:extLst>
              <a:ext uri="{FF2B5EF4-FFF2-40B4-BE49-F238E27FC236}">
                <a16:creationId xmlns:a16="http://schemas.microsoft.com/office/drawing/2014/main" id="{79B61B90-05CA-B14C-927B-3A6E81E390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/>
              <a:t>14 - </a:t>
            </a:r>
            <a:fld id="{8A724CDF-7C4E-8548-93C3-D6F6CEEC392F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0" grpId="0"/>
      <p:bldP spid="2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034" name="Object 2"/>
          <p:cNvGraphicFramePr>
            <a:graphicFrameLocks noChangeAspect="1"/>
          </p:cNvGraphicFramePr>
          <p:nvPr/>
        </p:nvGraphicFramePr>
        <p:xfrm>
          <a:off x="857250" y="2459038"/>
          <a:ext cx="6229350" cy="835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3276600" imgH="457200" progId="Equation.3">
                  <p:embed/>
                </p:oleObj>
              </mc:Choice>
              <mc:Fallback>
                <p:oleObj name="Equation" r:id="rId2" imgW="3276600" imgH="4572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7250" y="2459038"/>
                        <a:ext cx="6229350" cy="835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03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 New Roman" charset="0"/>
              </a:rPr>
              <a:t>PAM Symbol Error Probability</a:t>
            </a:r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05800" cy="990600"/>
          </a:xfrm>
        </p:spPr>
        <p:txBody>
          <a:bodyPr/>
          <a:lstStyle/>
          <a:p>
            <a:r>
              <a:rPr lang="en-US">
                <a:latin typeface="Times New Roman" charset="0"/>
              </a:rPr>
              <a:t>Assuming that each symbol is equally likely, symbol error probability for </a:t>
            </a:r>
            <a:r>
              <a:rPr lang="en-US" b="0" i="1">
                <a:solidFill>
                  <a:schemeClr val="tx1"/>
                </a:solidFill>
                <a:latin typeface="Times New Roman" charset="0"/>
              </a:rPr>
              <a:t>M</a:t>
            </a:r>
            <a:r>
              <a:rPr lang="en-US">
                <a:latin typeface="Times New Roman" charset="0"/>
              </a:rPr>
              <a:t>-level PAM</a:t>
            </a:r>
          </a:p>
        </p:txBody>
      </p:sp>
      <p:graphicFrame>
        <p:nvGraphicFramePr>
          <p:cNvPr id="44037" name="Object 5"/>
          <p:cNvGraphicFramePr>
            <a:graphicFrameLocks noChangeAspect="1"/>
          </p:cNvGraphicFramePr>
          <p:nvPr/>
        </p:nvGraphicFramePr>
        <p:xfrm>
          <a:off x="836613" y="4495800"/>
          <a:ext cx="8154987" cy="1171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4241800" imgH="635000" progId="Equation.3">
                  <p:embed/>
                </p:oleObj>
              </mc:Choice>
              <mc:Fallback>
                <p:oleObj name="Equation" r:id="rId4" imgW="4241800" imgH="6350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6613" y="4495800"/>
                        <a:ext cx="8154987" cy="1171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1217613" y="3449638"/>
            <a:ext cx="2209800" cy="412750"/>
            <a:chOff x="1217613" y="3449638"/>
            <a:chExt cx="2209800" cy="412750"/>
          </a:xfrm>
        </p:grpSpPr>
        <p:sp>
          <p:nvSpPr>
            <p:cNvPr id="44043" name="AutoShape 6"/>
            <p:cNvSpPr>
              <a:spLocks/>
            </p:cNvSpPr>
            <p:nvPr/>
          </p:nvSpPr>
          <p:spPr bwMode="auto">
            <a:xfrm rot="-5400000">
              <a:off x="2360613" y="2535238"/>
              <a:ext cx="76200" cy="1905000"/>
            </a:xfrm>
            <a:prstGeom prst="leftBrace">
              <a:avLst>
                <a:gd name="adj1" fmla="val 208333"/>
                <a:gd name="adj2" fmla="val 50000"/>
              </a:avLst>
            </a:prstGeom>
            <a:noFill/>
            <a:ln w="9525">
              <a:solidFill>
                <a:srgbClr val="3333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eaVert" wrap="none" anchor="ctr"/>
            <a:lstStyle/>
            <a:p>
              <a:pPr algn="ctr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4044" name="Text Box 7"/>
            <p:cNvSpPr txBox="1">
              <a:spLocks noChangeArrowheads="1"/>
            </p:cNvSpPr>
            <p:nvPr/>
          </p:nvSpPr>
          <p:spPr bwMode="auto">
            <a:xfrm>
              <a:off x="1217613" y="3525838"/>
              <a:ext cx="22098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 i="1">
                  <a:solidFill>
                    <a:srgbClr val="3333FF"/>
                  </a:solidFill>
                </a:rPr>
                <a:t>M-2 interior points</a:t>
              </a:r>
            </a:p>
          </p:txBody>
        </p:sp>
      </p:grp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3524250" y="3449638"/>
            <a:ext cx="1600200" cy="412750"/>
            <a:chOff x="3524250" y="3449638"/>
            <a:chExt cx="1600200" cy="412750"/>
          </a:xfrm>
        </p:grpSpPr>
        <p:sp>
          <p:nvSpPr>
            <p:cNvPr id="44041" name="Text Box 8"/>
            <p:cNvSpPr txBox="1">
              <a:spLocks noChangeArrowheads="1"/>
            </p:cNvSpPr>
            <p:nvPr/>
          </p:nvSpPr>
          <p:spPr bwMode="auto">
            <a:xfrm>
              <a:off x="3524250" y="3525838"/>
              <a:ext cx="16002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 i="1">
                  <a:solidFill>
                    <a:srgbClr val="3333FF"/>
                  </a:solidFill>
                </a:rPr>
                <a:t>2 exterior points</a:t>
              </a:r>
            </a:p>
          </p:txBody>
        </p:sp>
        <p:sp>
          <p:nvSpPr>
            <p:cNvPr id="44042" name="AutoShape 9"/>
            <p:cNvSpPr>
              <a:spLocks/>
            </p:cNvSpPr>
            <p:nvPr/>
          </p:nvSpPr>
          <p:spPr bwMode="auto">
            <a:xfrm rot="-5400000">
              <a:off x="4286250" y="2916238"/>
              <a:ext cx="76200" cy="1143000"/>
            </a:xfrm>
            <a:prstGeom prst="leftBrace">
              <a:avLst>
                <a:gd name="adj1" fmla="val 125000"/>
                <a:gd name="adj2" fmla="val 50000"/>
              </a:avLst>
            </a:prstGeom>
            <a:noFill/>
            <a:ln w="9525">
              <a:solidFill>
                <a:srgbClr val="3333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eaVert" wrap="none" anchor="ctr"/>
            <a:lstStyle/>
            <a:p>
              <a:pPr algn="ctr"/>
              <a:endParaRPr lang="en-US">
                <a:solidFill>
                  <a:schemeClr val="accent2"/>
                </a:solidFill>
              </a:endParaRPr>
            </a:p>
          </p:txBody>
        </p:sp>
      </p:grpSp>
      <p:sp>
        <p:nvSpPr>
          <p:cNvPr id="11" name="Rectangle 4"/>
          <p:cNvSpPr txBox="1">
            <a:spLocks noChangeArrowheads="1"/>
          </p:cNvSpPr>
          <p:nvPr/>
        </p:nvSpPr>
        <p:spPr bwMode="auto">
          <a:xfrm>
            <a:off x="457200" y="4038600"/>
            <a:ext cx="8305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Clr>
                <a:srgbClr val="CC00CC"/>
              </a:buClr>
              <a:buSzPct val="90000"/>
              <a:buFontTx/>
              <a:buChar char="•"/>
            </a:pPr>
            <a:r>
              <a:rPr lang="en-US" sz="2800" b="1">
                <a:solidFill>
                  <a:srgbClr val="CC00CC"/>
                </a:solidFill>
              </a:rPr>
              <a:t>Symbol error probability in terms of SNR</a:t>
            </a:r>
          </a:p>
        </p:txBody>
      </p:sp>
      <p:sp>
        <p:nvSpPr>
          <p:cNvPr id="14" name="Rectangle 15">
            <a:extLst>
              <a:ext uri="{FF2B5EF4-FFF2-40B4-BE49-F238E27FC236}">
                <a16:creationId xmlns:a16="http://schemas.microsoft.com/office/drawing/2014/main" id="{D3E85CAE-89FB-9F4D-BF93-BB8A05C538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/>
              <a:t>14 - </a:t>
            </a:r>
            <a:fld id="{8A724CDF-7C4E-8548-93C3-D6F6CEEC392F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 New Roman" charset="0"/>
              </a:rPr>
              <a:t>Eye Diagram for 2-PAM</a:t>
            </a:r>
          </a:p>
        </p:txBody>
      </p:sp>
      <p:sp>
        <p:nvSpPr>
          <p:cNvPr id="46083" name="Rectangle 76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05800" cy="914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>
                <a:latin typeface="Times New Roman" charset="0"/>
              </a:rPr>
              <a:t>Useful for PAM transmitter and receiver analysis and troubleshooting</a:t>
            </a:r>
          </a:p>
        </p:txBody>
      </p:sp>
      <p:sp>
        <p:nvSpPr>
          <p:cNvPr id="46084" name="Text Box 4"/>
          <p:cNvSpPr txBox="1">
            <a:spLocks noChangeArrowheads="1"/>
          </p:cNvSpPr>
          <p:nvPr/>
        </p:nvSpPr>
        <p:spPr bwMode="auto">
          <a:xfrm>
            <a:off x="838200" y="2895600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i="1" u="sng"/>
              <a:t>M</a:t>
            </a:r>
            <a:r>
              <a:rPr lang="en-US" u="sng"/>
              <a:t>=2</a:t>
            </a:r>
            <a:endParaRPr lang="en-US"/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3702050" y="2360613"/>
            <a:ext cx="1822450" cy="611187"/>
            <a:chOff x="3702553" y="2360891"/>
            <a:chExt cx="1821445" cy="610909"/>
          </a:xfrm>
        </p:grpSpPr>
        <p:sp>
          <p:nvSpPr>
            <p:cNvPr id="46122" name="Line 60"/>
            <p:cNvSpPr>
              <a:spLocks noChangeShapeType="1"/>
            </p:cNvSpPr>
            <p:nvPr/>
          </p:nvSpPr>
          <p:spPr bwMode="auto">
            <a:xfrm>
              <a:off x="4343400" y="2667000"/>
              <a:ext cx="0" cy="3048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23" name="Text Box 61"/>
            <p:cNvSpPr txBox="1">
              <a:spLocks noChangeArrowheads="1"/>
            </p:cNvSpPr>
            <p:nvPr/>
          </p:nvSpPr>
          <p:spPr bwMode="auto">
            <a:xfrm>
              <a:off x="3702553" y="2360891"/>
              <a:ext cx="182144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800" i="1"/>
                <a:t>Sampling instant</a:t>
              </a:r>
              <a:endParaRPr lang="en-US" i="1"/>
            </a:p>
          </p:txBody>
        </p:sp>
      </p:grp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762000" y="3429000"/>
            <a:ext cx="2362200" cy="1296988"/>
            <a:chOff x="762000" y="3429000"/>
            <a:chExt cx="2362200" cy="1296988"/>
          </a:xfrm>
        </p:grpSpPr>
        <p:sp>
          <p:nvSpPr>
            <p:cNvPr id="46119" name="Line 63"/>
            <p:cNvSpPr>
              <a:spLocks noChangeShapeType="1"/>
            </p:cNvSpPr>
            <p:nvPr/>
          </p:nvSpPr>
          <p:spPr bwMode="auto">
            <a:xfrm>
              <a:off x="1752600" y="3429000"/>
              <a:ext cx="1371600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20" name="Line 64"/>
            <p:cNvSpPr>
              <a:spLocks noChangeShapeType="1"/>
            </p:cNvSpPr>
            <p:nvPr/>
          </p:nvSpPr>
          <p:spPr bwMode="auto">
            <a:xfrm>
              <a:off x="1752600" y="3429000"/>
              <a:ext cx="0" cy="45720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21" name="Text Box 65"/>
            <p:cNvSpPr txBox="1">
              <a:spLocks noChangeArrowheads="1"/>
            </p:cNvSpPr>
            <p:nvPr/>
          </p:nvSpPr>
          <p:spPr bwMode="auto">
            <a:xfrm>
              <a:off x="762000" y="3810000"/>
              <a:ext cx="1631950" cy="915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800">
                  <a:solidFill>
                    <a:srgbClr val="FF0000"/>
                  </a:solidFill>
                </a:rPr>
                <a:t>Slope indicates sensitivity to timing error</a:t>
              </a:r>
            </a:p>
          </p:txBody>
        </p:sp>
      </p:grpSp>
      <p:sp>
        <p:nvSpPr>
          <p:cNvPr id="46114" name="Text Box 71"/>
          <p:cNvSpPr txBox="1">
            <a:spLocks noChangeArrowheads="1"/>
          </p:cNvSpPr>
          <p:nvPr/>
        </p:nvSpPr>
        <p:spPr bwMode="auto">
          <a:xfrm>
            <a:off x="6858000" y="3575050"/>
            <a:ext cx="1574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800">
                <a:solidFill>
                  <a:srgbClr val="0000FF"/>
                </a:solidFill>
              </a:rPr>
              <a:t>Distortion over</a:t>
            </a:r>
            <a:br>
              <a:rPr lang="en-US" sz="1800">
                <a:solidFill>
                  <a:srgbClr val="0000FF"/>
                </a:solidFill>
              </a:rPr>
            </a:br>
            <a:r>
              <a:rPr lang="en-US" sz="1800">
                <a:solidFill>
                  <a:srgbClr val="0000FF"/>
                </a:solidFill>
              </a:rPr>
              <a:t>zero crossing</a:t>
            </a:r>
            <a:endParaRPr lang="en-US">
              <a:solidFill>
                <a:srgbClr val="0000FF"/>
              </a:solidFill>
            </a:endParaRPr>
          </a:p>
        </p:txBody>
      </p:sp>
      <p:sp>
        <p:nvSpPr>
          <p:cNvPr id="46115" name="Text Box 72"/>
          <p:cNvSpPr txBox="1">
            <a:spLocks noChangeArrowheads="1"/>
          </p:cNvSpPr>
          <p:nvPr/>
        </p:nvSpPr>
        <p:spPr bwMode="auto">
          <a:xfrm>
            <a:off x="3581400" y="3276600"/>
            <a:ext cx="1860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800">
                <a:solidFill>
                  <a:srgbClr val="CC00CC"/>
                </a:solidFill>
              </a:rPr>
              <a:t>Margin over noise</a:t>
            </a:r>
            <a:endParaRPr lang="en-US">
              <a:solidFill>
                <a:srgbClr val="CC00CC"/>
              </a:solidFill>
            </a:endParaRPr>
          </a:p>
        </p:txBody>
      </p:sp>
      <p:sp>
        <p:nvSpPr>
          <p:cNvPr id="41" name="Rectangle 76"/>
          <p:cNvSpPr txBox="1">
            <a:spLocks noChangeArrowheads="1"/>
          </p:cNvSpPr>
          <p:nvPr/>
        </p:nvSpPr>
        <p:spPr bwMode="auto">
          <a:xfrm>
            <a:off x="457200" y="5638800"/>
            <a:ext cx="8305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Clr>
                <a:srgbClr val="CC00CC"/>
              </a:buClr>
              <a:buSzPct val="90000"/>
              <a:buFontTx/>
              <a:buChar char="•"/>
            </a:pPr>
            <a:r>
              <a:rPr lang="en-US" sz="2800" b="1">
                <a:solidFill>
                  <a:srgbClr val="CC00CC"/>
                </a:solidFill>
              </a:rPr>
              <a:t>The more open the eye, the better the reception</a:t>
            </a:r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2286000" y="3048000"/>
            <a:ext cx="4419600" cy="2438400"/>
            <a:chOff x="2286000" y="3048000"/>
            <a:chExt cx="4419600" cy="2438400"/>
          </a:xfrm>
        </p:grpSpPr>
        <p:sp>
          <p:nvSpPr>
            <p:cNvPr id="46091" name="Text Box 38"/>
            <p:cNvSpPr txBox="1">
              <a:spLocks noChangeArrowheads="1"/>
            </p:cNvSpPr>
            <p:nvPr/>
          </p:nvSpPr>
          <p:spPr bwMode="auto">
            <a:xfrm>
              <a:off x="2895600" y="5029200"/>
              <a:ext cx="1219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i="1">
                  <a:solidFill>
                    <a:srgbClr val="B05800"/>
                  </a:solidFill>
                </a:rPr>
                <a:t>t </a:t>
              </a:r>
              <a:r>
                <a:rPr lang="en-US">
                  <a:solidFill>
                    <a:srgbClr val="B05800"/>
                  </a:solidFill>
                </a:rPr>
                <a:t>- </a:t>
              </a:r>
              <a:r>
                <a:rPr lang="en-US" i="1">
                  <a:solidFill>
                    <a:srgbClr val="B05800"/>
                  </a:solidFill>
                </a:rPr>
                <a:t>T</a:t>
              </a:r>
              <a:r>
                <a:rPr lang="en-US" i="1" baseline="-25000">
                  <a:solidFill>
                    <a:srgbClr val="B05800"/>
                  </a:solidFill>
                </a:rPr>
                <a:t>sym</a:t>
              </a:r>
            </a:p>
          </p:txBody>
        </p:sp>
        <p:sp>
          <p:nvSpPr>
            <p:cNvPr id="46092" name="Line 39"/>
            <p:cNvSpPr>
              <a:spLocks noChangeShapeType="1"/>
            </p:cNvSpPr>
            <p:nvPr/>
          </p:nvSpPr>
          <p:spPr bwMode="auto">
            <a:xfrm>
              <a:off x="2438400" y="3048000"/>
              <a:ext cx="39624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093" name="Line 40"/>
            <p:cNvSpPr>
              <a:spLocks noChangeShapeType="1"/>
            </p:cNvSpPr>
            <p:nvPr/>
          </p:nvSpPr>
          <p:spPr bwMode="auto">
            <a:xfrm>
              <a:off x="2438400" y="3276600"/>
              <a:ext cx="39624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094" name="Line 41"/>
            <p:cNvSpPr>
              <a:spLocks noChangeShapeType="1"/>
            </p:cNvSpPr>
            <p:nvPr/>
          </p:nvSpPr>
          <p:spPr bwMode="auto">
            <a:xfrm>
              <a:off x="2438400" y="4114800"/>
              <a:ext cx="39624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095" name="Line 42"/>
            <p:cNvSpPr>
              <a:spLocks noChangeShapeType="1"/>
            </p:cNvSpPr>
            <p:nvPr/>
          </p:nvSpPr>
          <p:spPr bwMode="auto">
            <a:xfrm>
              <a:off x="2438400" y="4419600"/>
              <a:ext cx="39624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096" name="Line 43"/>
            <p:cNvSpPr>
              <a:spLocks noChangeShapeType="1"/>
            </p:cNvSpPr>
            <p:nvPr/>
          </p:nvSpPr>
          <p:spPr bwMode="auto">
            <a:xfrm flipH="1">
              <a:off x="2971800" y="3276600"/>
              <a:ext cx="1371600" cy="4572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097" name="Line 44"/>
            <p:cNvSpPr>
              <a:spLocks noChangeShapeType="1"/>
            </p:cNvSpPr>
            <p:nvPr/>
          </p:nvSpPr>
          <p:spPr bwMode="auto">
            <a:xfrm>
              <a:off x="4343400" y="3276600"/>
              <a:ext cx="1371600" cy="4572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098" name="Line 45"/>
            <p:cNvSpPr>
              <a:spLocks noChangeShapeType="1"/>
            </p:cNvSpPr>
            <p:nvPr/>
          </p:nvSpPr>
          <p:spPr bwMode="auto">
            <a:xfrm flipH="1">
              <a:off x="2286000" y="3048000"/>
              <a:ext cx="2057400" cy="685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099" name="Line 46"/>
            <p:cNvSpPr>
              <a:spLocks noChangeShapeType="1"/>
            </p:cNvSpPr>
            <p:nvPr/>
          </p:nvSpPr>
          <p:spPr bwMode="auto">
            <a:xfrm>
              <a:off x="4343400" y="3048000"/>
              <a:ext cx="2209800" cy="685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00" name="Line 47"/>
            <p:cNvSpPr>
              <a:spLocks noChangeShapeType="1"/>
            </p:cNvSpPr>
            <p:nvPr/>
          </p:nvSpPr>
          <p:spPr bwMode="auto">
            <a:xfrm flipH="1" flipV="1">
              <a:off x="2819400" y="3505200"/>
              <a:ext cx="1600200" cy="609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01" name="Line 48"/>
            <p:cNvSpPr>
              <a:spLocks noChangeShapeType="1"/>
            </p:cNvSpPr>
            <p:nvPr/>
          </p:nvSpPr>
          <p:spPr bwMode="auto">
            <a:xfrm flipV="1">
              <a:off x="4419600" y="3505200"/>
              <a:ext cx="1600200" cy="609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02" name="Line 49"/>
            <p:cNvSpPr>
              <a:spLocks noChangeShapeType="1"/>
            </p:cNvSpPr>
            <p:nvPr/>
          </p:nvSpPr>
          <p:spPr bwMode="auto">
            <a:xfrm flipH="1" flipV="1">
              <a:off x="2438400" y="3581400"/>
              <a:ext cx="1981200" cy="8382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03" name="Line 50"/>
            <p:cNvSpPr>
              <a:spLocks noChangeShapeType="1"/>
            </p:cNvSpPr>
            <p:nvPr/>
          </p:nvSpPr>
          <p:spPr bwMode="auto">
            <a:xfrm flipV="1">
              <a:off x="4419600" y="3581400"/>
              <a:ext cx="2057400" cy="8382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04" name="Line 52"/>
            <p:cNvSpPr>
              <a:spLocks noChangeShapeType="1"/>
            </p:cNvSpPr>
            <p:nvPr/>
          </p:nvSpPr>
          <p:spPr bwMode="auto">
            <a:xfrm>
              <a:off x="3200400" y="3657600"/>
              <a:ext cx="2286000" cy="0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05" name="Line 53"/>
            <p:cNvSpPr>
              <a:spLocks noChangeShapeType="1"/>
            </p:cNvSpPr>
            <p:nvPr/>
          </p:nvSpPr>
          <p:spPr bwMode="auto">
            <a:xfrm>
              <a:off x="4343400" y="3276600"/>
              <a:ext cx="76200" cy="838200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06" name="Line 55"/>
            <p:cNvSpPr>
              <a:spLocks noChangeShapeType="1"/>
            </p:cNvSpPr>
            <p:nvPr/>
          </p:nvSpPr>
          <p:spPr bwMode="auto">
            <a:xfrm>
              <a:off x="4343400" y="3505200"/>
              <a:ext cx="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07" name="Line 57"/>
            <p:cNvSpPr>
              <a:spLocks noChangeShapeType="1"/>
            </p:cNvSpPr>
            <p:nvPr/>
          </p:nvSpPr>
          <p:spPr bwMode="auto">
            <a:xfrm>
              <a:off x="3200400" y="3733800"/>
              <a:ext cx="0" cy="12192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" name="Text Box 62"/>
            <p:cNvSpPr txBox="1">
              <a:spLocks noChangeArrowheads="1"/>
            </p:cNvSpPr>
            <p:nvPr/>
          </p:nvSpPr>
          <p:spPr bwMode="auto">
            <a:xfrm>
              <a:off x="2436813" y="4576763"/>
              <a:ext cx="3889375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Interval over which it can be sampled</a:t>
              </a:r>
            </a:p>
          </p:txBody>
        </p:sp>
        <p:sp>
          <p:nvSpPr>
            <p:cNvPr id="46109" name="Line 66"/>
            <p:cNvSpPr>
              <a:spLocks noChangeShapeType="1"/>
            </p:cNvSpPr>
            <p:nvPr/>
          </p:nvSpPr>
          <p:spPr bwMode="auto">
            <a:xfrm>
              <a:off x="6324600" y="3733800"/>
              <a:ext cx="0" cy="22860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10" name="Line 67"/>
            <p:cNvSpPr>
              <a:spLocks noChangeShapeType="1"/>
            </p:cNvSpPr>
            <p:nvPr/>
          </p:nvSpPr>
          <p:spPr bwMode="auto">
            <a:xfrm>
              <a:off x="6096000" y="3886200"/>
              <a:ext cx="228600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11" name="Line 68"/>
            <p:cNvSpPr>
              <a:spLocks noChangeShapeType="1"/>
            </p:cNvSpPr>
            <p:nvPr/>
          </p:nvSpPr>
          <p:spPr bwMode="auto">
            <a:xfrm flipH="1">
              <a:off x="5562600" y="3886200"/>
              <a:ext cx="533400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12" name="Line 69"/>
            <p:cNvSpPr>
              <a:spLocks noChangeShapeType="1"/>
            </p:cNvSpPr>
            <p:nvPr/>
          </p:nvSpPr>
          <p:spPr bwMode="auto">
            <a:xfrm>
              <a:off x="5943600" y="3886200"/>
              <a:ext cx="0" cy="15240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13" name="Line 70"/>
            <p:cNvSpPr>
              <a:spLocks noChangeShapeType="1"/>
            </p:cNvSpPr>
            <p:nvPr/>
          </p:nvSpPr>
          <p:spPr bwMode="auto">
            <a:xfrm>
              <a:off x="5943600" y="4038600"/>
              <a:ext cx="762000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Line 73"/>
            <p:cNvSpPr>
              <a:spLocks noChangeShapeType="1"/>
            </p:cNvSpPr>
            <p:nvPr/>
          </p:nvSpPr>
          <p:spPr bwMode="auto">
            <a:xfrm>
              <a:off x="4343400" y="3581400"/>
              <a:ext cx="0" cy="762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Line 74"/>
            <p:cNvSpPr>
              <a:spLocks noChangeShapeType="1"/>
            </p:cNvSpPr>
            <p:nvPr/>
          </p:nvSpPr>
          <p:spPr bwMode="auto">
            <a:xfrm flipV="1">
              <a:off x="4343400" y="3276600"/>
              <a:ext cx="0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16" name="Text Box 78"/>
            <p:cNvSpPr txBox="1">
              <a:spLocks noChangeArrowheads="1"/>
            </p:cNvSpPr>
            <p:nvPr/>
          </p:nvSpPr>
          <p:spPr bwMode="auto">
            <a:xfrm>
              <a:off x="5181600" y="5029200"/>
              <a:ext cx="12954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i="1">
                  <a:solidFill>
                    <a:srgbClr val="B05800"/>
                  </a:solidFill>
                </a:rPr>
                <a:t>t + T</a:t>
              </a:r>
              <a:r>
                <a:rPr lang="en-US" i="1" baseline="-25000">
                  <a:solidFill>
                    <a:srgbClr val="B05800"/>
                  </a:solidFill>
                </a:rPr>
                <a:t>sym</a:t>
              </a:r>
            </a:p>
          </p:txBody>
        </p:sp>
        <p:sp>
          <p:nvSpPr>
            <p:cNvPr id="46117" name="Text Box 79"/>
            <p:cNvSpPr txBox="1">
              <a:spLocks noChangeArrowheads="1"/>
            </p:cNvSpPr>
            <p:nvPr/>
          </p:nvSpPr>
          <p:spPr bwMode="auto">
            <a:xfrm>
              <a:off x="4114800" y="5029200"/>
              <a:ext cx="6096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i="1"/>
                <a:t>t</a:t>
              </a:r>
              <a:endParaRPr lang="en-US" i="1" baseline="-25000"/>
            </a:p>
          </p:txBody>
        </p:sp>
        <p:sp>
          <p:nvSpPr>
            <p:cNvPr id="46118" name="Line 57"/>
            <p:cNvSpPr>
              <a:spLocks noChangeShapeType="1"/>
            </p:cNvSpPr>
            <p:nvPr/>
          </p:nvSpPr>
          <p:spPr bwMode="auto">
            <a:xfrm>
              <a:off x="5562600" y="3733800"/>
              <a:ext cx="0" cy="12192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5" name="Rectangle 15">
            <a:extLst>
              <a:ext uri="{FF2B5EF4-FFF2-40B4-BE49-F238E27FC236}">
                <a16:creationId xmlns:a16="http://schemas.microsoft.com/office/drawing/2014/main" id="{8D160143-8602-6D4C-B702-BC27367291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/>
              <a:t>14 - </a:t>
            </a:r>
            <a:fld id="{8A724CDF-7C4E-8548-93C3-D6F6CEEC392F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4" grpId="0"/>
      <p:bldP spid="46114" grpId="0"/>
      <p:bldP spid="46115" grpId="0"/>
      <p:bldP spid="4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 New Roman" charset="0"/>
              </a:rPr>
              <a:t>Eye Diagram for 4-PAM </a:t>
            </a:r>
          </a:p>
        </p:txBody>
      </p:sp>
      <p:grpSp>
        <p:nvGrpSpPr>
          <p:cNvPr id="47107" name="Group 15"/>
          <p:cNvGrpSpPr>
            <a:grpSpLocks/>
          </p:cNvGrpSpPr>
          <p:nvPr/>
        </p:nvGrpSpPr>
        <p:grpSpPr bwMode="auto">
          <a:xfrm>
            <a:off x="457200" y="1289050"/>
            <a:ext cx="7010400" cy="5492750"/>
            <a:chOff x="528" y="812"/>
            <a:chExt cx="4416" cy="3460"/>
          </a:xfrm>
        </p:grpSpPr>
        <p:pic>
          <p:nvPicPr>
            <p:cNvPr id="47113" name="Picture 4" descr="eye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0" r="5000"/>
            <a:stretch>
              <a:fillRect/>
            </a:stretch>
          </p:blipFill>
          <p:spPr bwMode="auto">
            <a:xfrm>
              <a:off x="796" y="812"/>
              <a:ext cx="4148" cy="3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7114" name="Group 14"/>
            <p:cNvGrpSpPr>
              <a:grpSpLocks/>
            </p:cNvGrpSpPr>
            <p:nvPr/>
          </p:nvGrpSpPr>
          <p:grpSpPr bwMode="auto">
            <a:xfrm>
              <a:off x="528" y="1248"/>
              <a:ext cx="480" cy="2400"/>
              <a:chOff x="528" y="1248"/>
              <a:chExt cx="480" cy="2400"/>
            </a:xfrm>
          </p:grpSpPr>
          <p:sp>
            <p:nvSpPr>
              <p:cNvPr id="47115" name="Text Box 6"/>
              <p:cNvSpPr txBox="1">
                <a:spLocks noChangeArrowheads="1"/>
              </p:cNvSpPr>
              <p:nvPr/>
            </p:nvSpPr>
            <p:spPr bwMode="auto">
              <a:xfrm>
                <a:off x="528" y="1248"/>
                <a:ext cx="48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i="1"/>
                  <a:t>3d</a:t>
                </a:r>
                <a:endParaRPr lang="en-US"/>
              </a:p>
            </p:txBody>
          </p:sp>
          <p:sp>
            <p:nvSpPr>
              <p:cNvPr id="47116" name="Text Box 7"/>
              <p:cNvSpPr txBox="1">
                <a:spLocks noChangeArrowheads="1"/>
              </p:cNvSpPr>
              <p:nvPr/>
            </p:nvSpPr>
            <p:spPr bwMode="auto">
              <a:xfrm>
                <a:off x="528" y="1920"/>
                <a:ext cx="48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i="1"/>
                  <a:t>d</a:t>
                </a:r>
                <a:endParaRPr lang="en-US"/>
              </a:p>
            </p:txBody>
          </p:sp>
          <p:sp>
            <p:nvSpPr>
              <p:cNvPr id="47117" name="Text Box 8"/>
              <p:cNvSpPr txBox="1">
                <a:spLocks noChangeArrowheads="1"/>
              </p:cNvSpPr>
              <p:nvPr/>
            </p:nvSpPr>
            <p:spPr bwMode="auto">
              <a:xfrm>
                <a:off x="528" y="2688"/>
                <a:ext cx="48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i="1"/>
                  <a:t>-d</a:t>
                </a:r>
                <a:endParaRPr lang="en-US"/>
              </a:p>
            </p:txBody>
          </p:sp>
          <p:sp>
            <p:nvSpPr>
              <p:cNvPr id="47118" name="Text Box 9"/>
              <p:cNvSpPr txBox="1">
                <a:spLocks noChangeArrowheads="1"/>
              </p:cNvSpPr>
              <p:nvPr/>
            </p:nvSpPr>
            <p:spPr bwMode="auto">
              <a:xfrm>
                <a:off x="528" y="3360"/>
                <a:ext cx="48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i="1"/>
                  <a:t>-3d</a:t>
                </a:r>
                <a:endParaRPr lang="en-US"/>
              </a:p>
            </p:txBody>
          </p:sp>
        </p:grpSp>
      </p:grpSp>
      <p:sp>
        <p:nvSpPr>
          <p:cNvPr id="47108" name="Oval 10"/>
          <p:cNvSpPr>
            <a:spLocks noChangeArrowheads="1"/>
          </p:cNvSpPr>
          <p:nvPr/>
        </p:nvSpPr>
        <p:spPr bwMode="auto">
          <a:xfrm>
            <a:off x="3619500" y="3479800"/>
            <a:ext cx="1371600" cy="9144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4292600" y="1968500"/>
            <a:ext cx="3022600" cy="1524000"/>
            <a:chOff x="4292600" y="1968500"/>
            <a:chExt cx="3022600" cy="1524000"/>
          </a:xfrm>
        </p:grpSpPr>
        <p:sp>
          <p:nvSpPr>
            <p:cNvPr id="3" name="Line 11"/>
            <p:cNvSpPr>
              <a:spLocks noChangeShapeType="1"/>
            </p:cNvSpPr>
            <p:nvPr/>
          </p:nvSpPr>
          <p:spPr bwMode="auto">
            <a:xfrm flipV="1">
              <a:off x="4292600" y="1968500"/>
              <a:ext cx="304800" cy="15240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12" name="Line 12"/>
            <p:cNvSpPr>
              <a:spLocks noChangeShapeType="1"/>
            </p:cNvSpPr>
            <p:nvPr/>
          </p:nvSpPr>
          <p:spPr bwMode="auto">
            <a:xfrm>
              <a:off x="4572000" y="1981200"/>
              <a:ext cx="27432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7111" name="Text Box 13"/>
          <p:cNvSpPr txBox="1">
            <a:spLocks noChangeArrowheads="1"/>
          </p:cNvSpPr>
          <p:nvPr/>
        </p:nvSpPr>
        <p:spPr bwMode="auto">
          <a:xfrm>
            <a:off x="7315200" y="1752600"/>
            <a:ext cx="1752600" cy="429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/>
              <a:t>Due to startup transients.</a:t>
            </a:r>
          </a:p>
          <a:p>
            <a:pPr>
              <a:spcBef>
                <a:spcPct val="50000"/>
              </a:spcBef>
            </a:pPr>
            <a:r>
              <a:rPr lang="en-US"/>
              <a:t>Fix is to discard first few symbols equal to number of symbol periods in pulse shape.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47EA476-A2C5-DC40-AE99-75ED2ABB3E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/>
              <a:t>14 - </a:t>
            </a:r>
            <a:fld id="{8A724CDF-7C4E-8548-93C3-D6F6CEEC392F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8" grpId="0" animBg="1"/>
      <p:bldP spid="4711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>
            <a:extLst>
              <a:ext uri="{FF2B5EF4-FFF2-40B4-BE49-F238E27FC236}">
                <a16:creationId xmlns:a16="http://schemas.microsoft.com/office/drawing/2014/main" id="{A78C74F6-94AC-444E-A5F3-22F796C1EDF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Symbol Clock Recovery</a:t>
            </a:r>
          </a:p>
        </p:txBody>
      </p:sp>
      <p:sp>
        <p:nvSpPr>
          <p:cNvPr id="35843" name="Rectangle 3">
            <a:extLst>
              <a:ext uri="{FF2B5EF4-FFF2-40B4-BE49-F238E27FC236}">
                <a16:creationId xmlns:a16="http://schemas.microsoft.com/office/drawing/2014/main" id="{5B8BB4BA-1893-F346-8AEF-AE621F2F618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05800" cy="48768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Transmitter and receiver normally have different oscillator circuits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Critical for receiver to sample at correct time instances to have max signal power and min ISI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Receiver should try to synchronize with transmitter clock (symbol frequency and phase)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First extract clock information from received signal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Then either adjust analog-to-digital converter or interpolate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Next slides develop adjustment to A/D converter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Also, see Handout M in the reader</a:t>
            </a:r>
          </a:p>
        </p:txBody>
      </p:sp>
      <p:sp>
        <p:nvSpPr>
          <p:cNvPr id="35844" name="Text Box 5">
            <a:extLst>
              <a:ext uri="{FF2B5EF4-FFF2-40B4-BE49-F238E27FC236}">
                <a16:creationId xmlns:a16="http://schemas.microsoft.com/office/drawing/2014/main" id="{1163E18C-FCE0-5D46-8BCC-28B498DB5E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0"/>
            <a:ext cx="2057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000" b="0" i="1">
                <a:solidFill>
                  <a:schemeClr val="tx1"/>
                </a:solidFill>
              </a:rPr>
              <a:t>Optional</a:t>
            </a:r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8E33FDD0-AE48-3B41-8244-764CA88AB2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/>
              <a:t>14 - </a:t>
            </a:r>
            <a:fld id="{8A724CDF-7C4E-8548-93C3-D6F6CEEC392F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 New Roman" charset="0"/>
              </a:rPr>
              <a:t>Transmitting One Bit</a:t>
            </a:r>
          </a:p>
        </p:txBody>
      </p:sp>
      <p:sp>
        <p:nvSpPr>
          <p:cNvPr id="17411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457199" y="1447800"/>
            <a:ext cx="8686787" cy="1447800"/>
          </a:xfrm>
        </p:spPr>
        <p:txBody>
          <a:bodyPr/>
          <a:lstStyle/>
          <a:p>
            <a:r>
              <a:rPr lang="en-US" dirty="0">
                <a:latin typeface="Times New Roman" charset="0"/>
              </a:rPr>
              <a:t>Transmission on communication channels is analog</a:t>
            </a:r>
          </a:p>
          <a:p>
            <a:r>
              <a:rPr lang="en-US" dirty="0">
                <a:latin typeface="Times New Roman" charset="0"/>
              </a:rPr>
              <a:t>Two-level digital pulse amplitude modulation (PAM) </a:t>
            </a:r>
          </a:p>
        </p:txBody>
      </p:sp>
      <p:grpSp>
        <p:nvGrpSpPr>
          <p:cNvPr id="17412" name="Group 2158"/>
          <p:cNvGrpSpPr>
            <a:grpSpLocks/>
          </p:cNvGrpSpPr>
          <p:nvPr/>
        </p:nvGrpSpPr>
        <p:grpSpPr bwMode="auto">
          <a:xfrm>
            <a:off x="609600" y="4343400"/>
            <a:ext cx="1676400" cy="1784350"/>
            <a:chOff x="384" y="2976"/>
            <a:chExt cx="1056" cy="1124"/>
          </a:xfrm>
        </p:grpSpPr>
        <p:sp>
          <p:nvSpPr>
            <p:cNvPr id="17456" name="Line 2062"/>
            <p:cNvSpPr>
              <a:spLocks noChangeShapeType="1"/>
            </p:cNvSpPr>
            <p:nvPr/>
          </p:nvSpPr>
          <p:spPr bwMode="auto">
            <a:xfrm>
              <a:off x="624" y="3077"/>
              <a:ext cx="0" cy="96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57" name="Line 2063"/>
            <p:cNvSpPr>
              <a:spLocks noChangeShapeType="1"/>
            </p:cNvSpPr>
            <p:nvPr/>
          </p:nvSpPr>
          <p:spPr bwMode="auto">
            <a:xfrm>
              <a:off x="384" y="3631"/>
              <a:ext cx="9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58" name="Text Box 2064"/>
            <p:cNvSpPr txBox="1">
              <a:spLocks noChangeArrowheads="1"/>
            </p:cNvSpPr>
            <p:nvPr/>
          </p:nvSpPr>
          <p:spPr bwMode="auto">
            <a:xfrm>
              <a:off x="960" y="3631"/>
              <a:ext cx="240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i="1">
                  <a:latin typeface="Symbol" charset="0"/>
                </a:rPr>
                <a:t>T</a:t>
              </a:r>
              <a:r>
                <a:rPr lang="en-US" sz="1600" i="1" baseline="-25000"/>
                <a:t>b</a:t>
              </a:r>
            </a:p>
          </p:txBody>
        </p:sp>
        <p:sp>
          <p:nvSpPr>
            <p:cNvPr id="17459" name="Text Box 2065"/>
            <p:cNvSpPr txBox="1">
              <a:spLocks noChangeArrowheads="1"/>
            </p:cNvSpPr>
            <p:nvPr/>
          </p:nvSpPr>
          <p:spPr bwMode="auto">
            <a:xfrm>
              <a:off x="1248" y="3658"/>
              <a:ext cx="192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400" i="1"/>
                <a:t>t</a:t>
              </a:r>
              <a:endParaRPr lang="en-US"/>
            </a:p>
          </p:txBody>
        </p:sp>
        <p:sp>
          <p:nvSpPr>
            <p:cNvPr id="17460" name="Line 2066"/>
            <p:cNvSpPr>
              <a:spLocks noChangeShapeType="1"/>
            </p:cNvSpPr>
            <p:nvPr/>
          </p:nvSpPr>
          <p:spPr bwMode="auto">
            <a:xfrm>
              <a:off x="624" y="3317"/>
              <a:ext cx="432" cy="5"/>
            </a:xfrm>
            <a:prstGeom prst="line">
              <a:avLst/>
            </a:prstGeom>
            <a:noFill/>
            <a:ln w="28575">
              <a:solidFill>
                <a:srgbClr val="66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61" name="Line 2067"/>
            <p:cNvSpPr>
              <a:spLocks noChangeShapeType="1"/>
            </p:cNvSpPr>
            <p:nvPr/>
          </p:nvSpPr>
          <p:spPr bwMode="auto">
            <a:xfrm>
              <a:off x="624" y="3317"/>
              <a:ext cx="0" cy="314"/>
            </a:xfrm>
            <a:prstGeom prst="line">
              <a:avLst/>
            </a:prstGeom>
            <a:noFill/>
            <a:ln w="28575">
              <a:solidFill>
                <a:srgbClr val="66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62" name="Line 2068"/>
            <p:cNvSpPr>
              <a:spLocks noChangeShapeType="1"/>
            </p:cNvSpPr>
            <p:nvPr/>
          </p:nvSpPr>
          <p:spPr bwMode="auto">
            <a:xfrm>
              <a:off x="1056" y="3312"/>
              <a:ext cx="0" cy="314"/>
            </a:xfrm>
            <a:prstGeom prst="line">
              <a:avLst/>
            </a:prstGeom>
            <a:noFill/>
            <a:ln w="28575">
              <a:solidFill>
                <a:srgbClr val="66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17463" name="Object 2069"/>
            <p:cNvGraphicFramePr>
              <a:graphicFrameLocks noChangeAspect="1"/>
            </p:cNvGraphicFramePr>
            <p:nvPr/>
          </p:nvGraphicFramePr>
          <p:xfrm>
            <a:off x="709" y="2976"/>
            <a:ext cx="267" cy="18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317087" imgH="215619" progId="Equation.3">
                    <p:embed/>
                  </p:oleObj>
                </mc:Choice>
                <mc:Fallback>
                  <p:oleObj name="Equation" r:id="rId2" imgW="317087" imgH="215619" progId="Equation.3">
                    <p:embed/>
                    <p:pic>
                      <p:nvPicPr>
                        <p:cNvPr id="0" name="Object 206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09" y="2976"/>
                          <a:ext cx="267" cy="18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464" name="Text Box 2070"/>
            <p:cNvSpPr txBox="1">
              <a:spLocks noChangeArrowheads="1"/>
            </p:cNvSpPr>
            <p:nvPr/>
          </p:nvSpPr>
          <p:spPr bwMode="auto">
            <a:xfrm>
              <a:off x="384" y="3227"/>
              <a:ext cx="19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600" i="1"/>
                <a:t>A</a:t>
              </a:r>
            </a:p>
          </p:txBody>
        </p:sp>
        <p:sp>
          <p:nvSpPr>
            <p:cNvPr id="17465" name="Text Box 2071"/>
            <p:cNvSpPr txBox="1">
              <a:spLocks noChangeArrowheads="1"/>
            </p:cNvSpPr>
            <p:nvPr/>
          </p:nvSpPr>
          <p:spPr bwMode="auto">
            <a:xfrm>
              <a:off x="720" y="3850"/>
              <a:ext cx="62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>
                  <a:solidFill>
                    <a:srgbClr val="6600FF"/>
                  </a:solidFill>
                </a:rPr>
                <a:t>‘1’ bit</a:t>
              </a:r>
            </a:p>
          </p:txBody>
        </p:sp>
      </p:grpSp>
      <p:grpSp>
        <p:nvGrpSpPr>
          <p:cNvPr id="17413" name="Group 2083"/>
          <p:cNvGrpSpPr>
            <a:grpSpLocks/>
          </p:cNvGrpSpPr>
          <p:nvPr/>
        </p:nvGrpSpPr>
        <p:grpSpPr bwMode="auto">
          <a:xfrm>
            <a:off x="2286000" y="3048000"/>
            <a:ext cx="3962400" cy="1022350"/>
            <a:chOff x="1440" y="2112"/>
            <a:chExt cx="2496" cy="644"/>
          </a:xfrm>
        </p:grpSpPr>
        <p:sp>
          <p:nvSpPr>
            <p:cNvPr id="17448" name="Line 2084"/>
            <p:cNvSpPr>
              <a:spLocks noChangeShapeType="1"/>
            </p:cNvSpPr>
            <p:nvPr/>
          </p:nvSpPr>
          <p:spPr bwMode="auto">
            <a:xfrm>
              <a:off x="1536" y="2458"/>
              <a:ext cx="57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49" name="Rectangle 2085"/>
            <p:cNvSpPr>
              <a:spLocks noChangeArrowheads="1"/>
            </p:cNvSpPr>
            <p:nvPr/>
          </p:nvSpPr>
          <p:spPr bwMode="auto">
            <a:xfrm>
              <a:off x="2112" y="2218"/>
              <a:ext cx="1152" cy="48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50" name="Text Box 2086"/>
            <p:cNvSpPr txBox="1">
              <a:spLocks noChangeArrowheads="1"/>
            </p:cNvSpPr>
            <p:nvPr/>
          </p:nvSpPr>
          <p:spPr bwMode="auto">
            <a:xfrm>
              <a:off x="2112" y="2218"/>
              <a:ext cx="1200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solidFill>
                    <a:srgbClr val="FF0101"/>
                  </a:solidFill>
                </a:rPr>
                <a:t>Additive Noise</a:t>
              </a:r>
              <a:br>
                <a:rPr lang="en-US" sz="2000" b="1">
                  <a:solidFill>
                    <a:srgbClr val="FF0101"/>
                  </a:solidFill>
                </a:rPr>
              </a:br>
              <a:r>
                <a:rPr lang="en-US" sz="2000" b="1">
                  <a:solidFill>
                    <a:srgbClr val="FF0101"/>
                  </a:solidFill>
                </a:rPr>
                <a:t>Channel</a:t>
              </a:r>
            </a:p>
          </p:txBody>
        </p:sp>
        <p:sp>
          <p:nvSpPr>
            <p:cNvPr id="17451" name="Line 2087"/>
            <p:cNvSpPr>
              <a:spLocks noChangeShapeType="1"/>
            </p:cNvSpPr>
            <p:nvPr/>
          </p:nvSpPr>
          <p:spPr bwMode="auto">
            <a:xfrm>
              <a:off x="3264" y="2458"/>
              <a:ext cx="52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52" name="Text Box 2088"/>
            <p:cNvSpPr txBox="1">
              <a:spLocks noChangeArrowheads="1"/>
            </p:cNvSpPr>
            <p:nvPr/>
          </p:nvSpPr>
          <p:spPr bwMode="auto">
            <a:xfrm>
              <a:off x="1536" y="2112"/>
              <a:ext cx="528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/>
                <a:t>input</a:t>
              </a:r>
            </a:p>
          </p:txBody>
        </p:sp>
        <p:sp>
          <p:nvSpPr>
            <p:cNvPr id="17453" name="Text Box 2089"/>
            <p:cNvSpPr txBox="1">
              <a:spLocks noChangeArrowheads="1"/>
            </p:cNvSpPr>
            <p:nvPr/>
          </p:nvSpPr>
          <p:spPr bwMode="auto">
            <a:xfrm>
              <a:off x="3264" y="2112"/>
              <a:ext cx="62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/>
                <a:t>output</a:t>
              </a:r>
            </a:p>
          </p:txBody>
        </p:sp>
        <p:sp>
          <p:nvSpPr>
            <p:cNvPr id="17454" name="Text Box 2090"/>
            <p:cNvSpPr txBox="1">
              <a:spLocks noChangeArrowheads="1"/>
            </p:cNvSpPr>
            <p:nvPr/>
          </p:nvSpPr>
          <p:spPr bwMode="auto">
            <a:xfrm>
              <a:off x="1440" y="2506"/>
              <a:ext cx="72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i="1"/>
                <a:t>x</a:t>
              </a:r>
              <a:r>
                <a:rPr lang="en-US" sz="2000"/>
                <a:t>(</a:t>
              </a:r>
              <a:r>
                <a:rPr lang="en-US" sz="2000" i="1"/>
                <a:t>t</a:t>
              </a:r>
              <a:r>
                <a:rPr lang="en-US" sz="2000"/>
                <a:t>)</a:t>
              </a:r>
            </a:p>
          </p:txBody>
        </p:sp>
        <p:sp>
          <p:nvSpPr>
            <p:cNvPr id="17455" name="Text Box 2091"/>
            <p:cNvSpPr txBox="1">
              <a:spLocks noChangeArrowheads="1"/>
            </p:cNvSpPr>
            <p:nvPr/>
          </p:nvSpPr>
          <p:spPr bwMode="auto">
            <a:xfrm>
              <a:off x="3216" y="2506"/>
              <a:ext cx="72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i="1"/>
                <a:t>y</a:t>
              </a:r>
              <a:r>
                <a:rPr lang="en-US" sz="2000"/>
                <a:t>(</a:t>
              </a:r>
              <a:r>
                <a:rPr lang="en-US" sz="2000" i="1"/>
                <a:t>t</a:t>
              </a:r>
              <a:r>
                <a:rPr lang="en-US" sz="2000"/>
                <a:t>)</a:t>
              </a:r>
            </a:p>
          </p:txBody>
        </p:sp>
      </p:grpSp>
      <p:grpSp>
        <p:nvGrpSpPr>
          <p:cNvPr id="17414" name="Group 2157"/>
          <p:cNvGrpSpPr>
            <a:grpSpLocks/>
          </p:cNvGrpSpPr>
          <p:nvPr/>
        </p:nvGrpSpPr>
        <p:grpSpPr bwMode="auto">
          <a:xfrm>
            <a:off x="609600" y="2514600"/>
            <a:ext cx="1600200" cy="1700213"/>
            <a:chOff x="384" y="1824"/>
            <a:chExt cx="1008" cy="1071"/>
          </a:xfrm>
        </p:grpSpPr>
        <p:sp>
          <p:nvSpPr>
            <p:cNvPr id="17438" name="Line 2073"/>
            <p:cNvSpPr>
              <a:spLocks noChangeShapeType="1"/>
            </p:cNvSpPr>
            <p:nvPr/>
          </p:nvSpPr>
          <p:spPr bwMode="auto">
            <a:xfrm>
              <a:off x="384" y="2484"/>
              <a:ext cx="9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9" name="Text Box 2074"/>
            <p:cNvSpPr txBox="1">
              <a:spLocks noChangeArrowheads="1"/>
            </p:cNvSpPr>
            <p:nvPr/>
          </p:nvSpPr>
          <p:spPr bwMode="auto">
            <a:xfrm>
              <a:off x="864" y="2251"/>
              <a:ext cx="43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i="1">
                  <a:latin typeface="Symbol" charset="0"/>
                </a:rPr>
                <a:t>T</a:t>
              </a:r>
              <a:r>
                <a:rPr lang="en-US" sz="1600" i="1" baseline="-25000"/>
                <a:t>b</a:t>
              </a:r>
            </a:p>
          </p:txBody>
        </p:sp>
        <p:sp>
          <p:nvSpPr>
            <p:cNvPr id="17440" name="Line 2075"/>
            <p:cNvSpPr>
              <a:spLocks noChangeShapeType="1"/>
            </p:cNvSpPr>
            <p:nvPr/>
          </p:nvSpPr>
          <p:spPr bwMode="auto">
            <a:xfrm flipV="1">
              <a:off x="624" y="2799"/>
              <a:ext cx="432" cy="0"/>
            </a:xfrm>
            <a:prstGeom prst="line">
              <a:avLst/>
            </a:prstGeom>
            <a:noFill/>
            <a:ln w="28575">
              <a:solidFill>
                <a:srgbClr val="66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41" name="Line 2076"/>
            <p:cNvSpPr>
              <a:spLocks noChangeShapeType="1"/>
            </p:cNvSpPr>
            <p:nvPr/>
          </p:nvSpPr>
          <p:spPr bwMode="auto">
            <a:xfrm flipV="1">
              <a:off x="624" y="2485"/>
              <a:ext cx="0" cy="314"/>
            </a:xfrm>
            <a:prstGeom prst="line">
              <a:avLst/>
            </a:prstGeom>
            <a:noFill/>
            <a:ln w="28575">
              <a:solidFill>
                <a:srgbClr val="66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42" name="Line 2077"/>
            <p:cNvSpPr>
              <a:spLocks noChangeShapeType="1"/>
            </p:cNvSpPr>
            <p:nvPr/>
          </p:nvSpPr>
          <p:spPr bwMode="auto">
            <a:xfrm flipV="1">
              <a:off x="1056" y="2485"/>
              <a:ext cx="0" cy="314"/>
            </a:xfrm>
            <a:prstGeom prst="line">
              <a:avLst/>
            </a:prstGeom>
            <a:noFill/>
            <a:ln w="28575">
              <a:solidFill>
                <a:srgbClr val="66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17443" name="Object 2078"/>
            <p:cNvGraphicFramePr>
              <a:graphicFrameLocks noChangeAspect="1"/>
            </p:cNvGraphicFramePr>
            <p:nvPr/>
          </p:nvGraphicFramePr>
          <p:xfrm>
            <a:off x="699" y="1824"/>
            <a:ext cx="288" cy="19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342751" imgH="228501" progId="Equation.3">
                    <p:embed/>
                  </p:oleObj>
                </mc:Choice>
                <mc:Fallback>
                  <p:oleObj name="Equation" r:id="rId4" imgW="342751" imgH="228501" progId="Equation.3">
                    <p:embed/>
                    <p:pic>
                      <p:nvPicPr>
                        <p:cNvPr id="0" name="Object 207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9" y="1824"/>
                          <a:ext cx="288" cy="19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444" name="Text Box 2079"/>
            <p:cNvSpPr txBox="1">
              <a:spLocks noChangeArrowheads="1"/>
            </p:cNvSpPr>
            <p:nvPr/>
          </p:nvSpPr>
          <p:spPr bwMode="auto">
            <a:xfrm>
              <a:off x="384" y="2683"/>
              <a:ext cx="28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600"/>
                <a:t>-</a:t>
              </a:r>
              <a:r>
                <a:rPr lang="en-US" sz="1600" i="1"/>
                <a:t>A</a:t>
              </a:r>
            </a:p>
          </p:txBody>
        </p:sp>
        <p:sp>
          <p:nvSpPr>
            <p:cNvPr id="17445" name="Text Box 2080"/>
            <p:cNvSpPr txBox="1">
              <a:spLocks noChangeArrowheads="1"/>
            </p:cNvSpPr>
            <p:nvPr/>
          </p:nvSpPr>
          <p:spPr bwMode="auto">
            <a:xfrm>
              <a:off x="720" y="2031"/>
              <a:ext cx="62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>
                  <a:solidFill>
                    <a:srgbClr val="6600FF"/>
                  </a:solidFill>
                </a:rPr>
                <a:t>‘0’ bit</a:t>
              </a:r>
            </a:p>
          </p:txBody>
        </p:sp>
        <p:sp>
          <p:nvSpPr>
            <p:cNvPr id="17446" name="Line 2081"/>
            <p:cNvSpPr>
              <a:spLocks noChangeShapeType="1"/>
            </p:cNvSpPr>
            <p:nvPr/>
          </p:nvSpPr>
          <p:spPr bwMode="auto">
            <a:xfrm>
              <a:off x="624" y="1930"/>
              <a:ext cx="0" cy="96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47" name="Text Box 2092"/>
            <p:cNvSpPr txBox="1">
              <a:spLocks noChangeArrowheads="1"/>
            </p:cNvSpPr>
            <p:nvPr/>
          </p:nvSpPr>
          <p:spPr bwMode="auto">
            <a:xfrm>
              <a:off x="1200" y="2544"/>
              <a:ext cx="192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400" i="1"/>
                <a:t>t</a:t>
              </a:r>
              <a:endParaRPr lang="en-US"/>
            </a:p>
          </p:txBody>
        </p:sp>
      </p:grpSp>
      <p:sp>
        <p:nvSpPr>
          <p:cNvPr id="17415" name="Text Box 2164"/>
          <p:cNvSpPr txBox="1">
            <a:spLocks noChangeArrowheads="1"/>
          </p:cNvSpPr>
          <p:nvPr/>
        </p:nvSpPr>
        <p:spPr bwMode="auto">
          <a:xfrm>
            <a:off x="2895600" y="4451350"/>
            <a:ext cx="2743200" cy="1196975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b="1"/>
              <a:t>How does the receiver decide which bit was sent?</a:t>
            </a:r>
          </a:p>
        </p:txBody>
      </p:sp>
      <p:grpSp>
        <p:nvGrpSpPr>
          <p:cNvPr id="17416" name="Group 66"/>
          <p:cNvGrpSpPr>
            <a:grpSpLocks/>
          </p:cNvGrpSpPr>
          <p:nvPr/>
        </p:nvGrpSpPr>
        <p:grpSpPr bwMode="auto">
          <a:xfrm>
            <a:off x="6400800" y="4191000"/>
            <a:ext cx="2133600" cy="1844675"/>
            <a:chOff x="6553200" y="4572000"/>
            <a:chExt cx="2133600" cy="1844676"/>
          </a:xfrm>
        </p:grpSpPr>
        <p:sp>
          <p:nvSpPr>
            <p:cNvPr id="17428" name="Text Box 2112"/>
            <p:cNvSpPr txBox="1">
              <a:spLocks noChangeArrowheads="1"/>
            </p:cNvSpPr>
            <p:nvPr/>
          </p:nvSpPr>
          <p:spPr bwMode="auto">
            <a:xfrm>
              <a:off x="7696200" y="4572000"/>
              <a:ext cx="990600" cy="701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/>
                <a:t>receive‘1’ bit</a:t>
              </a:r>
            </a:p>
          </p:txBody>
        </p:sp>
        <p:sp>
          <p:nvSpPr>
            <p:cNvPr id="17429" name="Line 2129"/>
            <p:cNvSpPr>
              <a:spLocks noChangeShapeType="1"/>
            </p:cNvSpPr>
            <p:nvPr/>
          </p:nvSpPr>
          <p:spPr bwMode="auto">
            <a:xfrm>
              <a:off x="6934200" y="4884738"/>
              <a:ext cx="0" cy="15319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0" name="Line 2130"/>
            <p:cNvSpPr>
              <a:spLocks noChangeShapeType="1"/>
            </p:cNvSpPr>
            <p:nvPr/>
          </p:nvSpPr>
          <p:spPr bwMode="auto">
            <a:xfrm>
              <a:off x="6553200" y="5764213"/>
              <a:ext cx="1447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1" name="Text Box 2131"/>
            <p:cNvSpPr txBox="1">
              <a:spLocks noChangeArrowheads="1"/>
            </p:cNvSpPr>
            <p:nvPr/>
          </p:nvSpPr>
          <p:spPr bwMode="auto">
            <a:xfrm>
              <a:off x="7467600" y="5764213"/>
              <a:ext cx="3810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i="1">
                  <a:latin typeface="Symbol" charset="0"/>
                </a:rPr>
                <a:t>T</a:t>
              </a:r>
              <a:r>
                <a:rPr lang="en-US" sz="1600" i="1" baseline="-25000"/>
                <a:t>b</a:t>
              </a:r>
            </a:p>
          </p:txBody>
        </p:sp>
        <p:sp>
          <p:nvSpPr>
            <p:cNvPr id="17432" name="Text Box 2132"/>
            <p:cNvSpPr txBox="1">
              <a:spLocks noChangeArrowheads="1"/>
            </p:cNvSpPr>
            <p:nvPr/>
          </p:nvSpPr>
          <p:spPr bwMode="auto">
            <a:xfrm>
              <a:off x="7924800" y="5807075"/>
              <a:ext cx="3048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400" i="1"/>
                <a:t>t</a:t>
              </a:r>
              <a:endParaRPr lang="en-US"/>
            </a:p>
          </p:txBody>
        </p:sp>
        <p:sp>
          <p:nvSpPr>
            <p:cNvPr id="17433" name="Line 2134"/>
            <p:cNvSpPr>
              <a:spLocks noChangeShapeType="1"/>
            </p:cNvSpPr>
            <p:nvPr/>
          </p:nvSpPr>
          <p:spPr bwMode="auto">
            <a:xfrm>
              <a:off x="6934200" y="5265738"/>
              <a:ext cx="0" cy="498475"/>
            </a:xfrm>
            <a:prstGeom prst="line">
              <a:avLst/>
            </a:prstGeom>
            <a:noFill/>
            <a:ln w="28575">
              <a:solidFill>
                <a:srgbClr val="66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34" name="Line 2135"/>
            <p:cNvSpPr>
              <a:spLocks noChangeShapeType="1"/>
            </p:cNvSpPr>
            <p:nvPr/>
          </p:nvSpPr>
          <p:spPr bwMode="auto">
            <a:xfrm>
              <a:off x="7620000" y="5181600"/>
              <a:ext cx="0" cy="582613"/>
            </a:xfrm>
            <a:prstGeom prst="line">
              <a:avLst/>
            </a:prstGeom>
            <a:noFill/>
            <a:ln w="28575">
              <a:solidFill>
                <a:srgbClr val="66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17435" name="Object 2136"/>
            <p:cNvGraphicFramePr>
              <a:graphicFrameLocks noChangeAspect="1"/>
            </p:cNvGraphicFramePr>
            <p:nvPr/>
          </p:nvGraphicFramePr>
          <p:xfrm>
            <a:off x="7061200" y="4724400"/>
            <a:ext cx="441325" cy="2889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330057" imgH="215806" progId="Equation.3">
                    <p:embed/>
                  </p:oleObj>
                </mc:Choice>
                <mc:Fallback>
                  <p:oleObj name="Equation" r:id="rId6" imgW="330057" imgH="215806" progId="Equation.3">
                    <p:embed/>
                    <p:pic>
                      <p:nvPicPr>
                        <p:cNvPr id="0" name="Object 213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061200" y="4724400"/>
                          <a:ext cx="441325" cy="2889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436" name="Text Box 2137"/>
            <p:cNvSpPr txBox="1">
              <a:spLocks noChangeArrowheads="1"/>
            </p:cNvSpPr>
            <p:nvPr/>
          </p:nvSpPr>
          <p:spPr bwMode="auto">
            <a:xfrm>
              <a:off x="6553200" y="5122863"/>
              <a:ext cx="3048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600" i="1"/>
                <a:t>A</a:t>
              </a:r>
            </a:p>
          </p:txBody>
        </p:sp>
        <p:sp>
          <p:nvSpPr>
            <p:cNvPr id="17437" name="Freeform 63"/>
            <p:cNvSpPr>
              <a:spLocks/>
            </p:cNvSpPr>
            <p:nvPr/>
          </p:nvSpPr>
          <p:spPr bwMode="auto">
            <a:xfrm>
              <a:off x="6933235" y="5162309"/>
              <a:ext cx="671332" cy="717630"/>
            </a:xfrm>
            <a:custGeom>
              <a:avLst/>
              <a:gdLst>
                <a:gd name="T0" fmla="*/ 0 w 671332"/>
                <a:gd name="T1" fmla="*/ 115747 h 717630"/>
                <a:gd name="T2" fmla="*/ 11575 w 671332"/>
                <a:gd name="T3" fmla="*/ 69448 h 717630"/>
                <a:gd name="T4" fmla="*/ 46299 w 671332"/>
                <a:gd name="T5" fmla="*/ 57873 h 717630"/>
                <a:gd name="T6" fmla="*/ 69449 w 671332"/>
                <a:gd name="T7" fmla="*/ 127321 h 717630"/>
                <a:gd name="T8" fmla="*/ 92598 w 671332"/>
                <a:gd name="T9" fmla="*/ 150471 h 717630"/>
                <a:gd name="T10" fmla="*/ 162046 w 671332"/>
                <a:gd name="T11" fmla="*/ 196769 h 717630"/>
                <a:gd name="T12" fmla="*/ 185195 w 671332"/>
                <a:gd name="T13" fmla="*/ 266218 h 717630"/>
                <a:gd name="T14" fmla="*/ 219919 w 671332"/>
                <a:gd name="T15" fmla="*/ 416688 h 717630"/>
                <a:gd name="T16" fmla="*/ 254643 w 671332"/>
                <a:gd name="T17" fmla="*/ 486137 h 717630"/>
                <a:gd name="T18" fmla="*/ 266218 w 671332"/>
                <a:gd name="T19" fmla="*/ 520861 h 717630"/>
                <a:gd name="T20" fmla="*/ 300942 w 671332"/>
                <a:gd name="T21" fmla="*/ 532435 h 717630"/>
                <a:gd name="T22" fmla="*/ 324092 w 671332"/>
                <a:gd name="T23" fmla="*/ 636607 h 717630"/>
                <a:gd name="T24" fmla="*/ 335666 w 671332"/>
                <a:gd name="T25" fmla="*/ 694481 h 717630"/>
                <a:gd name="T26" fmla="*/ 358816 w 671332"/>
                <a:gd name="T27" fmla="*/ 717630 h 717630"/>
                <a:gd name="T28" fmla="*/ 405114 w 671332"/>
                <a:gd name="T29" fmla="*/ 648182 h 717630"/>
                <a:gd name="T30" fmla="*/ 416689 w 671332"/>
                <a:gd name="T31" fmla="*/ 544010 h 717630"/>
                <a:gd name="T32" fmla="*/ 428264 w 671332"/>
                <a:gd name="T33" fmla="*/ 428263 h 717630"/>
                <a:gd name="T34" fmla="*/ 439838 w 671332"/>
                <a:gd name="T35" fmla="*/ 381964 h 717630"/>
                <a:gd name="T36" fmla="*/ 451413 w 671332"/>
                <a:gd name="T37" fmla="*/ 277792 h 717630"/>
                <a:gd name="T38" fmla="*/ 486137 w 671332"/>
                <a:gd name="T39" fmla="*/ 231494 h 717630"/>
                <a:gd name="T40" fmla="*/ 532436 w 671332"/>
                <a:gd name="T41" fmla="*/ 115747 h 717630"/>
                <a:gd name="T42" fmla="*/ 555585 w 671332"/>
                <a:gd name="T43" fmla="*/ 23149 h 717630"/>
                <a:gd name="T44" fmla="*/ 578735 w 671332"/>
                <a:gd name="T45" fmla="*/ 0 h 717630"/>
                <a:gd name="T46" fmla="*/ 601884 w 671332"/>
                <a:gd name="T47" fmla="*/ 34724 h 717630"/>
                <a:gd name="T48" fmla="*/ 613459 w 671332"/>
                <a:gd name="T49" fmla="*/ 69448 h 717630"/>
                <a:gd name="T50" fmla="*/ 659757 w 671332"/>
                <a:gd name="T51" fmla="*/ 57873 h 717630"/>
                <a:gd name="T52" fmla="*/ 671332 w 671332"/>
                <a:gd name="T53" fmla="*/ 57873 h 717630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671332"/>
                <a:gd name="T82" fmla="*/ 0 h 717630"/>
                <a:gd name="T83" fmla="*/ 671332 w 671332"/>
                <a:gd name="T84" fmla="*/ 717630 h 717630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671332" h="717630">
                  <a:moveTo>
                    <a:pt x="0" y="115747"/>
                  </a:moveTo>
                  <a:cubicBezTo>
                    <a:pt x="3858" y="100314"/>
                    <a:pt x="1637" y="81870"/>
                    <a:pt x="11575" y="69448"/>
                  </a:cubicBezTo>
                  <a:cubicBezTo>
                    <a:pt x="19197" y="59921"/>
                    <a:pt x="37672" y="49246"/>
                    <a:pt x="46299" y="57873"/>
                  </a:cubicBezTo>
                  <a:cubicBezTo>
                    <a:pt x="63554" y="75127"/>
                    <a:pt x="52195" y="110066"/>
                    <a:pt x="69449" y="127321"/>
                  </a:cubicBezTo>
                  <a:cubicBezTo>
                    <a:pt x="77165" y="135038"/>
                    <a:pt x="83868" y="143923"/>
                    <a:pt x="92598" y="150471"/>
                  </a:cubicBezTo>
                  <a:cubicBezTo>
                    <a:pt x="114856" y="167164"/>
                    <a:pt x="162046" y="196769"/>
                    <a:pt x="162046" y="196769"/>
                  </a:cubicBezTo>
                  <a:cubicBezTo>
                    <a:pt x="169762" y="219919"/>
                    <a:pt x="181744" y="242061"/>
                    <a:pt x="185195" y="266218"/>
                  </a:cubicBezTo>
                  <a:cubicBezTo>
                    <a:pt x="200221" y="371395"/>
                    <a:pt x="188143" y="321359"/>
                    <a:pt x="219919" y="416688"/>
                  </a:cubicBezTo>
                  <a:cubicBezTo>
                    <a:pt x="249011" y="503966"/>
                    <a:pt x="209769" y="396390"/>
                    <a:pt x="254643" y="486137"/>
                  </a:cubicBezTo>
                  <a:cubicBezTo>
                    <a:pt x="260099" y="497050"/>
                    <a:pt x="257591" y="512234"/>
                    <a:pt x="266218" y="520861"/>
                  </a:cubicBezTo>
                  <a:cubicBezTo>
                    <a:pt x="274845" y="529488"/>
                    <a:pt x="289367" y="528577"/>
                    <a:pt x="300942" y="532435"/>
                  </a:cubicBezTo>
                  <a:cubicBezTo>
                    <a:pt x="321350" y="593657"/>
                    <a:pt x="307797" y="546981"/>
                    <a:pt x="324092" y="636607"/>
                  </a:cubicBezTo>
                  <a:cubicBezTo>
                    <a:pt x="327611" y="655963"/>
                    <a:pt x="327916" y="676398"/>
                    <a:pt x="335666" y="694481"/>
                  </a:cubicBezTo>
                  <a:cubicBezTo>
                    <a:pt x="339965" y="704511"/>
                    <a:pt x="351099" y="709914"/>
                    <a:pt x="358816" y="717630"/>
                  </a:cubicBezTo>
                  <a:cubicBezTo>
                    <a:pt x="374249" y="694481"/>
                    <a:pt x="402041" y="675834"/>
                    <a:pt x="405114" y="648182"/>
                  </a:cubicBezTo>
                  <a:cubicBezTo>
                    <a:pt x="408972" y="613458"/>
                    <a:pt x="413031" y="578756"/>
                    <a:pt x="416689" y="544010"/>
                  </a:cubicBezTo>
                  <a:cubicBezTo>
                    <a:pt x="420748" y="505448"/>
                    <a:pt x="422781" y="466648"/>
                    <a:pt x="428264" y="428263"/>
                  </a:cubicBezTo>
                  <a:cubicBezTo>
                    <a:pt x="430514" y="412515"/>
                    <a:pt x="435980" y="397397"/>
                    <a:pt x="439838" y="381964"/>
                  </a:cubicBezTo>
                  <a:cubicBezTo>
                    <a:pt x="443696" y="347240"/>
                    <a:pt x="441138" y="311185"/>
                    <a:pt x="451413" y="277792"/>
                  </a:cubicBezTo>
                  <a:cubicBezTo>
                    <a:pt x="457086" y="259354"/>
                    <a:pt x="475913" y="247853"/>
                    <a:pt x="486137" y="231494"/>
                  </a:cubicBezTo>
                  <a:cubicBezTo>
                    <a:pt x="504295" y="202442"/>
                    <a:pt x="526324" y="146308"/>
                    <a:pt x="532436" y="115747"/>
                  </a:cubicBezTo>
                  <a:cubicBezTo>
                    <a:pt x="534924" y="103305"/>
                    <a:pt x="544909" y="40942"/>
                    <a:pt x="555585" y="23149"/>
                  </a:cubicBezTo>
                  <a:cubicBezTo>
                    <a:pt x="561200" y="13791"/>
                    <a:pt x="571018" y="7716"/>
                    <a:pt x="578735" y="0"/>
                  </a:cubicBezTo>
                  <a:cubicBezTo>
                    <a:pt x="586451" y="11575"/>
                    <a:pt x="595663" y="22282"/>
                    <a:pt x="601884" y="34724"/>
                  </a:cubicBezTo>
                  <a:cubicBezTo>
                    <a:pt x="607340" y="45637"/>
                    <a:pt x="602131" y="64917"/>
                    <a:pt x="613459" y="69448"/>
                  </a:cubicBezTo>
                  <a:cubicBezTo>
                    <a:pt x="628229" y="75356"/>
                    <a:pt x="644158" y="60993"/>
                    <a:pt x="659757" y="57873"/>
                  </a:cubicBezTo>
                  <a:cubicBezTo>
                    <a:pt x="663540" y="57116"/>
                    <a:pt x="667474" y="57873"/>
                    <a:pt x="671332" y="57873"/>
                  </a:cubicBezTo>
                </a:path>
              </a:pathLst>
            </a:custGeom>
            <a:noFill/>
            <a:ln w="25400" cap="flat" cmpd="sng">
              <a:solidFill>
                <a:srgbClr val="3333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7417" name="Group 65"/>
          <p:cNvGrpSpPr>
            <a:grpSpLocks/>
          </p:cNvGrpSpPr>
          <p:nvPr/>
        </p:nvGrpSpPr>
        <p:grpSpPr bwMode="auto">
          <a:xfrm>
            <a:off x="6400800" y="2438400"/>
            <a:ext cx="2133600" cy="1776413"/>
            <a:chOff x="6553200" y="2819400"/>
            <a:chExt cx="2133600" cy="1776413"/>
          </a:xfrm>
        </p:grpSpPr>
        <p:sp>
          <p:nvSpPr>
            <p:cNvPr id="17418" name="Text Box 2096"/>
            <p:cNvSpPr txBox="1">
              <a:spLocks noChangeArrowheads="1"/>
            </p:cNvSpPr>
            <p:nvPr/>
          </p:nvSpPr>
          <p:spPr bwMode="auto">
            <a:xfrm>
              <a:off x="7696200" y="2819400"/>
              <a:ext cx="990600" cy="701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/>
                <a:t>receive ‘0’ bit</a:t>
              </a:r>
            </a:p>
          </p:txBody>
        </p:sp>
        <p:graphicFrame>
          <p:nvGraphicFramePr>
            <p:cNvPr id="17419" name="Object 2094"/>
            <p:cNvGraphicFramePr>
              <a:graphicFrameLocks noChangeAspect="1"/>
            </p:cNvGraphicFramePr>
            <p:nvPr/>
          </p:nvGraphicFramePr>
          <p:xfrm>
            <a:off x="7086600" y="2940050"/>
            <a:ext cx="457200" cy="3063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8" imgW="342751" imgH="228501" progId="Equation.3">
                    <p:embed/>
                  </p:oleObj>
                </mc:Choice>
                <mc:Fallback>
                  <p:oleObj name="Equation" r:id="rId8" imgW="342751" imgH="228501" progId="Equation.3">
                    <p:embed/>
                    <p:pic>
                      <p:nvPicPr>
                        <p:cNvPr id="0" name="Object 209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086600" y="2940050"/>
                          <a:ext cx="457200" cy="3063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420" name="Line 2119"/>
            <p:cNvSpPr>
              <a:spLocks noChangeShapeType="1"/>
            </p:cNvSpPr>
            <p:nvPr/>
          </p:nvSpPr>
          <p:spPr bwMode="auto">
            <a:xfrm>
              <a:off x="6553200" y="3943350"/>
              <a:ext cx="1447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1" name="Text Box 2120"/>
            <p:cNvSpPr txBox="1">
              <a:spLocks noChangeArrowheads="1"/>
            </p:cNvSpPr>
            <p:nvPr/>
          </p:nvSpPr>
          <p:spPr bwMode="auto">
            <a:xfrm>
              <a:off x="7315200" y="3573463"/>
              <a:ext cx="6858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i="1">
                  <a:latin typeface="Symbol" charset="0"/>
                </a:rPr>
                <a:t>T</a:t>
              </a:r>
              <a:r>
                <a:rPr lang="en-US" sz="1600" i="1" baseline="-25000"/>
                <a:t>b</a:t>
              </a:r>
            </a:p>
          </p:txBody>
        </p:sp>
        <p:sp>
          <p:nvSpPr>
            <p:cNvPr id="17422" name="Line 2122"/>
            <p:cNvSpPr>
              <a:spLocks noChangeShapeType="1"/>
            </p:cNvSpPr>
            <p:nvPr/>
          </p:nvSpPr>
          <p:spPr bwMode="auto">
            <a:xfrm flipV="1">
              <a:off x="6934200" y="3944938"/>
              <a:ext cx="0" cy="498475"/>
            </a:xfrm>
            <a:prstGeom prst="line">
              <a:avLst/>
            </a:prstGeom>
            <a:noFill/>
            <a:ln w="28575">
              <a:solidFill>
                <a:srgbClr val="66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23" name="Line 2123"/>
            <p:cNvSpPr>
              <a:spLocks noChangeShapeType="1"/>
            </p:cNvSpPr>
            <p:nvPr/>
          </p:nvSpPr>
          <p:spPr bwMode="auto">
            <a:xfrm flipV="1">
              <a:off x="7620000" y="3944938"/>
              <a:ext cx="0" cy="398463"/>
            </a:xfrm>
            <a:prstGeom prst="line">
              <a:avLst/>
            </a:prstGeom>
            <a:noFill/>
            <a:ln w="28575">
              <a:solidFill>
                <a:srgbClr val="66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24" name="Text Box 2125"/>
            <p:cNvSpPr txBox="1">
              <a:spLocks noChangeArrowheads="1"/>
            </p:cNvSpPr>
            <p:nvPr/>
          </p:nvSpPr>
          <p:spPr bwMode="auto">
            <a:xfrm>
              <a:off x="6553200" y="4259263"/>
              <a:ext cx="4572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600"/>
                <a:t>-</a:t>
              </a:r>
              <a:r>
                <a:rPr lang="en-US" sz="1600" i="1"/>
                <a:t>A</a:t>
              </a:r>
            </a:p>
          </p:txBody>
        </p:sp>
        <p:sp>
          <p:nvSpPr>
            <p:cNvPr id="17425" name="Line 2127"/>
            <p:cNvSpPr>
              <a:spLocks noChangeShapeType="1"/>
            </p:cNvSpPr>
            <p:nvPr/>
          </p:nvSpPr>
          <p:spPr bwMode="auto">
            <a:xfrm>
              <a:off x="6934200" y="3063875"/>
              <a:ext cx="0" cy="15319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6" name="Freeform 59"/>
            <p:cNvSpPr>
              <a:spLocks/>
            </p:cNvSpPr>
            <p:nvPr/>
          </p:nvSpPr>
          <p:spPr bwMode="auto">
            <a:xfrm>
              <a:off x="6944810" y="3810000"/>
              <a:ext cx="659757" cy="618083"/>
            </a:xfrm>
            <a:custGeom>
              <a:avLst/>
              <a:gdLst>
                <a:gd name="T0" fmla="*/ 0 w 659757"/>
                <a:gd name="T1" fmla="*/ 555585 h 618083"/>
                <a:gd name="T2" fmla="*/ 11575 w 659757"/>
                <a:gd name="T3" fmla="*/ 590309 h 618083"/>
                <a:gd name="T4" fmla="*/ 69448 w 659757"/>
                <a:gd name="T5" fmla="*/ 578734 h 618083"/>
                <a:gd name="T6" fmla="*/ 92598 w 659757"/>
                <a:gd name="T7" fmla="*/ 544010 h 618083"/>
                <a:gd name="T8" fmla="*/ 127322 w 659757"/>
                <a:gd name="T9" fmla="*/ 532435 h 618083"/>
                <a:gd name="T10" fmla="*/ 185195 w 659757"/>
                <a:gd name="T11" fmla="*/ 451413 h 618083"/>
                <a:gd name="T12" fmla="*/ 219919 w 659757"/>
                <a:gd name="T13" fmla="*/ 462987 h 618083"/>
                <a:gd name="T14" fmla="*/ 243068 w 659757"/>
                <a:gd name="T15" fmla="*/ 428263 h 618083"/>
                <a:gd name="T16" fmla="*/ 266218 w 659757"/>
                <a:gd name="T17" fmla="*/ 358815 h 618083"/>
                <a:gd name="T18" fmla="*/ 277793 w 659757"/>
                <a:gd name="T19" fmla="*/ 324091 h 618083"/>
                <a:gd name="T20" fmla="*/ 300942 w 659757"/>
                <a:gd name="T21" fmla="*/ 289367 h 618083"/>
                <a:gd name="T22" fmla="*/ 312517 w 659757"/>
                <a:gd name="T23" fmla="*/ 173620 h 618083"/>
                <a:gd name="T24" fmla="*/ 324091 w 659757"/>
                <a:gd name="T25" fmla="*/ 138896 h 618083"/>
                <a:gd name="T26" fmla="*/ 335666 w 659757"/>
                <a:gd name="T27" fmla="*/ 0 h 618083"/>
                <a:gd name="T28" fmla="*/ 370390 w 659757"/>
                <a:gd name="T29" fmla="*/ 11575 h 618083"/>
                <a:gd name="T30" fmla="*/ 381965 w 659757"/>
                <a:gd name="T31" fmla="*/ 46299 h 618083"/>
                <a:gd name="T32" fmla="*/ 393539 w 659757"/>
                <a:gd name="T33" fmla="*/ 104172 h 618083"/>
                <a:gd name="T34" fmla="*/ 428263 w 659757"/>
                <a:gd name="T35" fmla="*/ 254643 h 618083"/>
                <a:gd name="T36" fmla="*/ 439838 w 659757"/>
                <a:gd name="T37" fmla="*/ 289367 h 618083"/>
                <a:gd name="T38" fmla="*/ 474562 w 659757"/>
                <a:gd name="T39" fmla="*/ 324091 h 618083"/>
                <a:gd name="T40" fmla="*/ 486137 w 659757"/>
                <a:gd name="T41" fmla="*/ 428263 h 618083"/>
                <a:gd name="T42" fmla="*/ 555585 w 659757"/>
                <a:gd name="T43" fmla="*/ 497711 h 618083"/>
                <a:gd name="T44" fmla="*/ 590309 w 659757"/>
                <a:gd name="T45" fmla="*/ 555585 h 618083"/>
                <a:gd name="T46" fmla="*/ 601884 w 659757"/>
                <a:gd name="T47" fmla="*/ 590309 h 618083"/>
                <a:gd name="T48" fmla="*/ 636608 w 659757"/>
                <a:gd name="T49" fmla="*/ 532435 h 618083"/>
                <a:gd name="T50" fmla="*/ 659757 w 659757"/>
                <a:gd name="T51" fmla="*/ 497711 h 61808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659757"/>
                <a:gd name="T79" fmla="*/ 0 h 618083"/>
                <a:gd name="T80" fmla="*/ 659757 w 659757"/>
                <a:gd name="T81" fmla="*/ 618083 h 618083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659757" h="618083">
                  <a:moveTo>
                    <a:pt x="0" y="555585"/>
                  </a:moveTo>
                  <a:cubicBezTo>
                    <a:pt x="3858" y="567160"/>
                    <a:pt x="2948" y="581682"/>
                    <a:pt x="11575" y="590309"/>
                  </a:cubicBezTo>
                  <a:cubicBezTo>
                    <a:pt x="39349" y="618083"/>
                    <a:pt x="53148" y="599109"/>
                    <a:pt x="69448" y="578734"/>
                  </a:cubicBezTo>
                  <a:cubicBezTo>
                    <a:pt x="78138" y="567871"/>
                    <a:pt x="81735" y="552700"/>
                    <a:pt x="92598" y="544010"/>
                  </a:cubicBezTo>
                  <a:cubicBezTo>
                    <a:pt x="102125" y="536388"/>
                    <a:pt x="115747" y="536293"/>
                    <a:pt x="127322" y="532435"/>
                  </a:cubicBezTo>
                  <a:cubicBezTo>
                    <a:pt x="154329" y="451412"/>
                    <a:pt x="127322" y="470703"/>
                    <a:pt x="185195" y="451413"/>
                  </a:cubicBezTo>
                  <a:cubicBezTo>
                    <a:pt x="196770" y="455271"/>
                    <a:pt x="208591" y="467518"/>
                    <a:pt x="219919" y="462987"/>
                  </a:cubicBezTo>
                  <a:cubicBezTo>
                    <a:pt x="232835" y="457820"/>
                    <a:pt x="237418" y="440975"/>
                    <a:pt x="243068" y="428263"/>
                  </a:cubicBezTo>
                  <a:cubicBezTo>
                    <a:pt x="252978" y="405965"/>
                    <a:pt x="258501" y="381964"/>
                    <a:pt x="266218" y="358815"/>
                  </a:cubicBezTo>
                  <a:cubicBezTo>
                    <a:pt x="270076" y="347240"/>
                    <a:pt x="271025" y="334243"/>
                    <a:pt x="277793" y="324091"/>
                  </a:cubicBezTo>
                  <a:lnTo>
                    <a:pt x="300942" y="289367"/>
                  </a:lnTo>
                  <a:cubicBezTo>
                    <a:pt x="304800" y="250785"/>
                    <a:pt x="306621" y="211944"/>
                    <a:pt x="312517" y="173620"/>
                  </a:cubicBezTo>
                  <a:cubicBezTo>
                    <a:pt x="314372" y="161561"/>
                    <a:pt x="322479" y="150990"/>
                    <a:pt x="324091" y="138896"/>
                  </a:cubicBezTo>
                  <a:cubicBezTo>
                    <a:pt x="330231" y="92844"/>
                    <a:pt x="331808" y="46299"/>
                    <a:pt x="335666" y="0"/>
                  </a:cubicBezTo>
                  <a:cubicBezTo>
                    <a:pt x="347241" y="3858"/>
                    <a:pt x="361763" y="2948"/>
                    <a:pt x="370390" y="11575"/>
                  </a:cubicBezTo>
                  <a:cubicBezTo>
                    <a:pt x="379017" y="20202"/>
                    <a:pt x="379006" y="34462"/>
                    <a:pt x="381965" y="46299"/>
                  </a:cubicBezTo>
                  <a:cubicBezTo>
                    <a:pt x="386736" y="65385"/>
                    <a:pt x="390305" y="84767"/>
                    <a:pt x="393539" y="104172"/>
                  </a:cubicBezTo>
                  <a:cubicBezTo>
                    <a:pt x="413572" y="224370"/>
                    <a:pt x="392009" y="145880"/>
                    <a:pt x="428263" y="254643"/>
                  </a:cubicBezTo>
                  <a:cubicBezTo>
                    <a:pt x="432121" y="266218"/>
                    <a:pt x="431211" y="280740"/>
                    <a:pt x="439838" y="289367"/>
                  </a:cubicBezTo>
                  <a:lnTo>
                    <a:pt x="474562" y="324091"/>
                  </a:lnTo>
                  <a:cubicBezTo>
                    <a:pt x="478420" y="358815"/>
                    <a:pt x="471362" y="396603"/>
                    <a:pt x="486137" y="428263"/>
                  </a:cubicBezTo>
                  <a:cubicBezTo>
                    <a:pt x="499982" y="457930"/>
                    <a:pt x="555585" y="497711"/>
                    <a:pt x="555585" y="497711"/>
                  </a:cubicBezTo>
                  <a:cubicBezTo>
                    <a:pt x="588375" y="596078"/>
                    <a:pt x="542644" y="476143"/>
                    <a:pt x="590309" y="555585"/>
                  </a:cubicBezTo>
                  <a:cubicBezTo>
                    <a:pt x="596586" y="566047"/>
                    <a:pt x="598026" y="578734"/>
                    <a:pt x="601884" y="590309"/>
                  </a:cubicBezTo>
                  <a:cubicBezTo>
                    <a:pt x="647099" y="545092"/>
                    <a:pt x="606557" y="592538"/>
                    <a:pt x="636608" y="532435"/>
                  </a:cubicBezTo>
                  <a:cubicBezTo>
                    <a:pt x="642829" y="519993"/>
                    <a:pt x="659757" y="497711"/>
                    <a:pt x="659757" y="497711"/>
                  </a:cubicBezTo>
                </a:path>
              </a:pathLst>
            </a:custGeom>
            <a:noFill/>
            <a:ln w="25400" cap="flat" cmpd="sng">
              <a:solidFill>
                <a:srgbClr val="3333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7" name="Text Box 2132"/>
            <p:cNvSpPr txBox="1">
              <a:spLocks noChangeArrowheads="1"/>
            </p:cNvSpPr>
            <p:nvPr/>
          </p:nvSpPr>
          <p:spPr bwMode="auto">
            <a:xfrm>
              <a:off x="7947950" y="3962400"/>
              <a:ext cx="3048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400" i="1"/>
                <a:t>t</a:t>
              </a:r>
              <a:endParaRPr lang="en-US"/>
            </a:p>
          </p:txBody>
        </p:sp>
      </p:grpSp>
      <p:sp>
        <p:nvSpPr>
          <p:cNvPr id="59" name="Rectangle 15">
            <a:extLst>
              <a:ext uri="{FF2B5EF4-FFF2-40B4-BE49-F238E27FC236}">
                <a16:creationId xmlns:a16="http://schemas.microsoft.com/office/drawing/2014/main" id="{24A57AE4-872F-FE4C-89A9-9B89F6C567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/>
              <a:t>14 - </a:t>
            </a:r>
            <a:fld id="{8A724CDF-7C4E-8548-93C3-D6F6CEEC392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75D21C86-8D39-B345-8C35-C6AAB027B1D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Symbol Clock Recovery</a:t>
            </a:r>
          </a:p>
        </p:txBody>
      </p:sp>
      <p:sp>
        <p:nvSpPr>
          <p:cNvPr id="36867" name="Rectangle 3">
            <a:extLst>
              <a:ext uri="{FF2B5EF4-FFF2-40B4-BE49-F238E27FC236}">
                <a16:creationId xmlns:a16="http://schemas.microsoft.com/office/drawing/2014/main" id="{3E7D29CE-C13B-2449-9025-F25E87203F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447800"/>
            <a:ext cx="83058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i="1"/>
              <a:t>g</a:t>
            </a:r>
            <a:r>
              <a:rPr lang="en-US" altLang="en-US" baseline="-25000"/>
              <a:t>1</a:t>
            </a:r>
            <a:r>
              <a:rPr lang="en-US" altLang="en-US"/>
              <a:t>(</a:t>
            </a:r>
            <a:r>
              <a:rPr lang="en-US" altLang="en-US" i="1"/>
              <a:t>t</a:t>
            </a:r>
            <a:r>
              <a:rPr lang="en-US" altLang="en-US"/>
              <a:t>) is impulse response of LTI composite channel of pulse shaper, noise-free channel, receive filter</a:t>
            </a:r>
          </a:p>
        </p:txBody>
      </p:sp>
      <p:graphicFrame>
        <p:nvGraphicFramePr>
          <p:cNvPr id="36868" name="Object 0">
            <a:extLst>
              <a:ext uri="{FF2B5EF4-FFF2-40B4-BE49-F238E27FC236}">
                <a16:creationId xmlns:a16="http://schemas.microsoft.com/office/drawing/2014/main" id="{13FEFF2D-CD5C-C04B-9746-C89AA2DC124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22338" y="2362200"/>
          <a:ext cx="4440237" cy="788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55880000" imgH="9944100" progId="Equation.3">
                  <p:embed/>
                </p:oleObj>
              </mc:Choice>
              <mc:Fallback>
                <p:oleObj name="Equation" r:id="rId2" imgW="55880000" imgH="9944100" progId="Equation.3">
                  <p:embed/>
                  <p:pic>
                    <p:nvPicPr>
                      <p:cNvPr id="36868" name="Object 0">
                        <a:extLst>
                          <a:ext uri="{FF2B5EF4-FFF2-40B4-BE49-F238E27FC236}">
                            <a16:creationId xmlns:a16="http://schemas.microsoft.com/office/drawing/2014/main" id="{13FEFF2D-CD5C-C04B-9746-C89AA2DC124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2338" y="2362200"/>
                        <a:ext cx="4440237" cy="788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69" name="Object 1">
            <a:extLst>
              <a:ext uri="{FF2B5EF4-FFF2-40B4-BE49-F238E27FC236}">
                <a16:creationId xmlns:a16="http://schemas.microsoft.com/office/drawing/2014/main" id="{EF337ADC-0243-E440-AF74-BD68A722158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39788" y="3124200"/>
          <a:ext cx="5942012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76073000" imgH="9944100" progId="Equation.3">
                  <p:embed/>
                </p:oleObj>
              </mc:Choice>
              <mc:Fallback>
                <p:oleObj name="Equation" r:id="rId4" imgW="76073000" imgH="9944100" progId="Equation.3">
                  <p:embed/>
                  <p:pic>
                    <p:nvPicPr>
                      <p:cNvPr id="36869" name="Object 1">
                        <a:extLst>
                          <a:ext uri="{FF2B5EF4-FFF2-40B4-BE49-F238E27FC236}">
                            <a16:creationId xmlns:a16="http://schemas.microsoft.com/office/drawing/2014/main" id="{EF337ADC-0243-E440-AF74-BD68A722158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9788" y="3124200"/>
                        <a:ext cx="5942012" cy="777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70" name="Object 2">
            <a:extLst>
              <a:ext uri="{FF2B5EF4-FFF2-40B4-BE49-F238E27FC236}">
                <a16:creationId xmlns:a16="http://schemas.microsoft.com/office/drawing/2014/main" id="{87D575C1-39B0-6B46-BB38-3337129FDAF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38200" y="3962400"/>
          <a:ext cx="5149850" cy="155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74904600" imgH="19304000" progId="Equation.3">
                  <p:embed/>
                </p:oleObj>
              </mc:Choice>
              <mc:Fallback>
                <p:oleObj name="Equation" r:id="rId6" imgW="74904600" imgH="19304000" progId="Equation.3">
                  <p:embed/>
                  <p:pic>
                    <p:nvPicPr>
                      <p:cNvPr id="36870" name="Object 2">
                        <a:extLst>
                          <a:ext uri="{FF2B5EF4-FFF2-40B4-BE49-F238E27FC236}">
                            <a16:creationId xmlns:a16="http://schemas.microsoft.com/office/drawing/2014/main" id="{87D575C1-39B0-6B46-BB38-3337129FDAF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3962400"/>
                        <a:ext cx="5149850" cy="1558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71" name="Text Box 9">
            <a:extLst>
              <a:ext uri="{FF2B5EF4-FFF2-40B4-BE49-F238E27FC236}">
                <a16:creationId xmlns:a16="http://schemas.microsoft.com/office/drawing/2014/main" id="{1EFD8D2F-B7E1-9E4B-AA75-AFE1A4E5A5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0"/>
            <a:ext cx="2057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000" b="0" i="1">
                <a:solidFill>
                  <a:schemeClr val="tx1"/>
                </a:solidFill>
              </a:rPr>
              <a:t>Optional</a:t>
            </a:r>
          </a:p>
        </p:txBody>
      </p:sp>
      <p:grpSp>
        <p:nvGrpSpPr>
          <p:cNvPr id="36872" name="Group 26">
            <a:extLst>
              <a:ext uri="{FF2B5EF4-FFF2-40B4-BE49-F238E27FC236}">
                <a16:creationId xmlns:a16="http://schemas.microsoft.com/office/drawing/2014/main" id="{0D5BB542-D31B-9945-938B-FAD25DF49CBC}"/>
              </a:ext>
            </a:extLst>
          </p:cNvPr>
          <p:cNvGrpSpPr>
            <a:grpSpLocks/>
          </p:cNvGrpSpPr>
          <p:nvPr/>
        </p:nvGrpSpPr>
        <p:grpSpPr bwMode="auto">
          <a:xfrm>
            <a:off x="808038" y="5257800"/>
            <a:ext cx="6126162" cy="1447800"/>
            <a:chOff x="528" y="3312"/>
            <a:chExt cx="3859" cy="912"/>
          </a:xfrm>
        </p:grpSpPr>
        <p:sp>
          <p:nvSpPr>
            <p:cNvPr id="36877" name="Rectangle 11">
              <a:extLst>
                <a:ext uri="{FF2B5EF4-FFF2-40B4-BE49-F238E27FC236}">
                  <a16:creationId xmlns:a16="http://schemas.microsoft.com/office/drawing/2014/main" id="{EAADB004-AA5B-A94B-8BD7-99B497DDB5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2" y="3597"/>
              <a:ext cx="573" cy="399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Receive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B</a:t>
              </a:r>
              <a:r>
                <a:rPr lang="en-US" altLang="en-US" sz="1800" b="0">
                  <a:solidFill>
                    <a:schemeClr val="tx1"/>
                  </a:solidFill>
                </a:rPr>
                <a:t>(</a:t>
              </a: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36878" name="Rectangle 12">
              <a:extLst>
                <a:ext uri="{FF2B5EF4-FFF2-40B4-BE49-F238E27FC236}">
                  <a16:creationId xmlns:a16="http://schemas.microsoft.com/office/drawing/2014/main" id="{4ABB93C3-241E-DC48-B64D-574B88CF92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4" y="3597"/>
              <a:ext cx="573" cy="399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Squarer</a:t>
              </a:r>
            </a:p>
          </p:txBody>
        </p:sp>
        <p:sp>
          <p:nvSpPr>
            <p:cNvPr id="36879" name="Rectangle 13">
              <a:extLst>
                <a:ext uri="{FF2B5EF4-FFF2-40B4-BE49-F238E27FC236}">
                  <a16:creationId xmlns:a16="http://schemas.microsoft.com/office/drawing/2014/main" id="{840D8309-8FF7-FE44-B910-17C163943F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8" y="3597"/>
              <a:ext cx="574" cy="399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BPF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H</a:t>
              </a:r>
              <a:r>
                <a:rPr lang="en-US" altLang="en-US" sz="1800" b="0">
                  <a:solidFill>
                    <a:schemeClr val="tx1"/>
                  </a:solidFill>
                </a:rPr>
                <a:t>(</a:t>
              </a: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36880" name="Rectangle 14">
              <a:extLst>
                <a:ext uri="{FF2B5EF4-FFF2-40B4-BE49-F238E27FC236}">
                  <a16:creationId xmlns:a16="http://schemas.microsoft.com/office/drawing/2014/main" id="{9CB1AD35-5B86-1041-8B31-0CD5DA524D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53" y="3597"/>
              <a:ext cx="573" cy="399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PLL</a:t>
              </a:r>
            </a:p>
          </p:txBody>
        </p:sp>
        <p:sp>
          <p:nvSpPr>
            <p:cNvPr id="36881" name="Rectangle 16">
              <a:extLst>
                <a:ext uri="{FF2B5EF4-FFF2-40B4-BE49-F238E27FC236}">
                  <a16:creationId xmlns:a16="http://schemas.microsoft.com/office/drawing/2014/main" id="{A0785390-7427-1247-BA79-7486D47F83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" y="3597"/>
              <a:ext cx="365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x</a:t>
              </a:r>
              <a:r>
                <a:rPr lang="en-US" altLang="en-US" sz="1800" b="0">
                  <a:solidFill>
                    <a:schemeClr val="tx1"/>
                  </a:solidFill>
                </a:rPr>
                <a:t>(</a:t>
              </a:r>
              <a:r>
                <a:rPr lang="en-US" altLang="en-US" sz="1800" b="0" i="1">
                  <a:solidFill>
                    <a:schemeClr val="tx1"/>
                  </a:solidFill>
                </a:rPr>
                <a:t>t</a:t>
              </a:r>
              <a:r>
                <a:rPr lang="en-US" altLang="en-US" sz="1800" b="0">
                  <a:solidFill>
                    <a:schemeClr val="tx1"/>
                  </a:solidFill>
                </a:rPr>
                <a:t>)</a:t>
              </a:r>
            </a:p>
          </p:txBody>
        </p:sp>
        <p:cxnSp>
          <p:nvCxnSpPr>
            <p:cNvPr id="36882" name="AutoShape 17">
              <a:extLst>
                <a:ext uri="{FF2B5EF4-FFF2-40B4-BE49-F238E27FC236}">
                  <a16:creationId xmlns:a16="http://schemas.microsoft.com/office/drawing/2014/main" id="{D713E0BD-6A68-C54F-886C-C560DF15216A}"/>
                </a:ext>
              </a:extLst>
            </p:cNvPr>
            <p:cNvCxnSpPr>
              <a:cxnSpLocks noChangeShapeType="1"/>
              <a:stCxn id="36881" idx="3"/>
              <a:endCxn id="36877" idx="1"/>
            </p:cNvCxnSpPr>
            <p:nvPr/>
          </p:nvCxnSpPr>
          <p:spPr bwMode="auto">
            <a:xfrm>
              <a:off x="893" y="3797"/>
              <a:ext cx="209" cy="0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6883" name="AutoShape 18">
              <a:extLst>
                <a:ext uri="{FF2B5EF4-FFF2-40B4-BE49-F238E27FC236}">
                  <a16:creationId xmlns:a16="http://schemas.microsoft.com/office/drawing/2014/main" id="{8CD7B200-1A81-A841-B461-40DA834CF06B}"/>
                </a:ext>
              </a:extLst>
            </p:cNvPr>
            <p:cNvCxnSpPr>
              <a:cxnSpLocks noChangeShapeType="1"/>
              <a:stCxn id="36877" idx="3"/>
              <a:endCxn id="36878" idx="1"/>
            </p:cNvCxnSpPr>
            <p:nvPr/>
          </p:nvCxnSpPr>
          <p:spPr bwMode="auto">
            <a:xfrm>
              <a:off x="1675" y="3797"/>
              <a:ext cx="209" cy="0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6884" name="AutoShape 19">
              <a:extLst>
                <a:ext uri="{FF2B5EF4-FFF2-40B4-BE49-F238E27FC236}">
                  <a16:creationId xmlns:a16="http://schemas.microsoft.com/office/drawing/2014/main" id="{12E9D93D-663A-3D4E-8263-478C768442E2}"/>
                </a:ext>
              </a:extLst>
            </p:cNvPr>
            <p:cNvCxnSpPr>
              <a:cxnSpLocks noChangeShapeType="1"/>
              <a:stCxn id="36878" idx="3"/>
              <a:endCxn id="36879" idx="1"/>
            </p:cNvCxnSpPr>
            <p:nvPr/>
          </p:nvCxnSpPr>
          <p:spPr bwMode="auto">
            <a:xfrm>
              <a:off x="2457" y="3797"/>
              <a:ext cx="261" cy="0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6885" name="AutoShape 20">
              <a:extLst>
                <a:ext uri="{FF2B5EF4-FFF2-40B4-BE49-F238E27FC236}">
                  <a16:creationId xmlns:a16="http://schemas.microsoft.com/office/drawing/2014/main" id="{677617FF-0919-9C49-8AE7-F8BD7F6D9250}"/>
                </a:ext>
              </a:extLst>
            </p:cNvPr>
            <p:cNvCxnSpPr>
              <a:cxnSpLocks noChangeShapeType="1"/>
              <a:stCxn id="36879" idx="3"/>
              <a:endCxn id="36880" idx="1"/>
            </p:cNvCxnSpPr>
            <p:nvPr/>
          </p:nvCxnSpPr>
          <p:spPr bwMode="auto">
            <a:xfrm>
              <a:off x="3292" y="3797"/>
              <a:ext cx="261" cy="0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6886" name="AutoShape 21">
              <a:extLst>
                <a:ext uri="{FF2B5EF4-FFF2-40B4-BE49-F238E27FC236}">
                  <a16:creationId xmlns:a16="http://schemas.microsoft.com/office/drawing/2014/main" id="{62B153B3-C022-3444-A2C2-4F8389E00A71}"/>
                </a:ext>
              </a:extLst>
            </p:cNvPr>
            <p:cNvCxnSpPr>
              <a:cxnSpLocks noChangeShapeType="1"/>
              <a:stCxn id="36880" idx="3"/>
            </p:cNvCxnSpPr>
            <p:nvPr/>
          </p:nvCxnSpPr>
          <p:spPr bwMode="auto">
            <a:xfrm>
              <a:off x="4126" y="3797"/>
              <a:ext cx="261" cy="0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887" name="Rectangle 22">
              <a:extLst>
                <a:ext uri="{FF2B5EF4-FFF2-40B4-BE49-F238E27FC236}">
                  <a16:creationId xmlns:a16="http://schemas.microsoft.com/office/drawing/2014/main" id="{29C18894-E7CF-6445-B068-280B04EBD3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5" y="3939"/>
              <a:ext cx="209" cy="2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q</a:t>
              </a:r>
              <a:r>
                <a:rPr lang="en-US" altLang="en-US" sz="1800" b="0">
                  <a:solidFill>
                    <a:schemeClr val="tx1"/>
                  </a:solidFill>
                </a:rPr>
                <a:t>(</a:t>
              </a:r>
              <a:r>
                <a:rPr lang="en-US" altLang="en-US" sz="1800" b="0" i="1">
                  <a:solidFill>
                    <a:schemeClr val="tx1"/>
                  </a:solidFill>
                </a:rPr>
                <a:t>t</a:t>
              </a:r>
              <a:r>
                <a:rPr lang="en-US" altLang="en-US" sz="18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36888" name="Rectangle 23">
              <a:extLst>
                <a:ext uri="{FF2B5EF4-FFF2-40B4-BE49-F238E27FC236}">
                  <a16:creationId xmlns:a16="http://schemas.microsoft.com/office/drawing/2014/main" id="{BB9B631D-BE16-3A40-8B5F-01D503DE29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7" y="3939"/>
              <a:ext cx="209" cy="2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q</a:t>
              </a:r>
              <a:r>
                <a:rPr lang="en-US" altLang="en-US" sz="1800" b="0" i="1" baseline="30000">
                  <a:solidFill>
                    <a:schemeClr val="tx1"/>
                  </a:solidFill>
                </a:rPr>
                <a:t>2</a:t>
              </a:r>
              <a:r>
                <a:rPr lang="en-US" altLang="en-US" sz="1800" b="0">
                  <a:solidFill>
                    <a:schemeClr val="tx1"/>
                  </a:solidFill>
                </a:rPr>
                <a:t>(</a:t>
              </a:r>
              <a:r>
                <a:rPr lang="en-US" altLang="en-US" sz="1800" b="0" i="1">
                  <a:solidFill>
                    <a:schemeClr val="tx1"/>
                  </a:solidFill>
                </a:rPr>
                <a:t>t</a:t>
              </a:r>
              <a:r>
                <a:rPr lang="en-US" altLang="en-US" sz="18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36889" name="Rectangle 24">
              <a:extLst>
                <a:ext uri="{FF2B5EF4-FFF2-40B4-BE49-F238E27FC236}">
                  <a16:creationId xmlns:a16="http://schemas.microsoft.com/office/drawing/2014/main" id="{92B3869D-5F55-694D-9227-A4969E1979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0" y="3312"/>
              <a:ext cx="208" cy="2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p</a:t>
              </a:r>
              <a:r>
                <a:rPr lang="en-US" altLang="en-US" sz="1800" b="0">
                  <a:solidFill>
                    <a:schemeClr val="tx1"/>
                  </a:solidFill>
                </a:rPr>
                <a:t>(</a:t>
              </a:r>
              <a:r>
                <a:rPr lang="en-US" altLang="en-US" sz="1800" b="0" i="1">
                  <a:solidFill>
                    <a:schemeClr val="tx1"/>
                  </a:solidFill>
                </a:rPr>
                <a:t>t</a:t>
              </a:r>
              <a:r>
                <a:rPr lang="en-US" altLang="en-US" sz="18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36890" name="Rectangle 25">
              <a:extLst>
                <a:ext uri="{FF2B5EF4-FFF2-40B4-BE49-F238E27FC236}">
                  <a16:creationId xmlns:a16="http://schemas.microsoft.com/office/drawing/2014/main" id="{E3AEDFE6-DEC1-5B42-86FE-FEDA8ED5C5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4" y="3939"/>
              <a:ext cx="209" cy="2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z</a:t>
              </a:r>
              <a:r>
                <a:rPr lang="en-US" altLang="en-US" sz="1800" b="0">
                  <a:solidFill>
                    <a:schemeClr val="tx1"/>
                  </a:solidFill>
                </a:rPr>
                <a:t>(</a:t>
              </a:r>
              <a:r>
                <a:rPr lang="en-US" altLang="en-US" sz="1800" b="0" i="1">
                  <a:solidFill>
                    <a:schemeClr val="tx1"/>
                  </a:solidFill>
                </a:rPr>
                <a:t>t</a:t>
              </a:r>
              <a:r>
                <a:rPr lang="en-US" altLang="en-US" sz="1800" b="0">
                  <a:solidFill>
                    <a:schemeClr val="tx1"/>
                  </a:solidFill>
                </a:rPr>
                <a:t>)</a:t>
              </a:r>
            </a:p>
          </p:txBody>
        </p:sp>
      </p:grpSp>
      <p:sp>
        <p:nvSpPr>
          <p:cNvPr id="36873" name="Text Box 27">
            <a:extLst>
              <a:ext uri="{FF2B5EF4-FFF2-40B4-BE49-F238E27FC236}">
                <a16:creationId xmlns:a16="http://schemas.microsoft.com/office/drawing/2014/main" id="{D5F9A4DF-036B-EF45-9C61-584E8E9DA4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9388" y="4191000"/>
            <a:ext cx="2362200" cy="406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000" i="1">
                <a:solidFill>
                  <a:schemeClr val="tx1"/>
                </a:solidFill>
              </a:rPr>
              <a:t>E</a:t>
            </a:r>
            <a:r>
              <a:rPr lang="en-US" altLang="en-US" sz="2000">
                <a:solidFill>
                  <a:schemeClr val="tx1"/>
                </a:solidFill>
              </a:rPr>
              <a:t>{</a:t>
            </a:r>
            <a:r>
              <a:rPr lang="en-US" altLang="en-US" sz="2000" i="1">
                <a:solidFill>
                  <a:schemeClr val="tx1"/>
                </a:solidFill>
              </a:rPr>
              <a:t>a</a:t>
            </a:r>
            <a:r>
              <a:rPr lang="en-US" altLang="en-US" sz="2000" i="1" baseline="-25000">
                <a:solidFill>
                  <a:schemeClr val="tx1"/>
                </a:solidFill>
              </a:rPr>
              <a:t>k</a:t>
            </a:r>
            <a:r>
              <a:rPr lang="en-US" altLang="en-US" sz="2000">
                <a:solidFill>
                  <a:schemeClr val="tx1"/>
                </a:solidFill>
              </a:rPr>
              <a:t> </a:t>
            </a:r>
            <a:r>
              <a:rPr lang="en-US" altLang="en-US" sz="2000" i="1">
                <a:solidFill>
                  <a:schemeClr val="tx1"/>
                </a:solidFill>
              </a:rPr>
              <a:t>a</a:t>
            </a:r>
            <a:r>
              <a:rPr lang="en-US" altLang="en-US" sz="2000" i="1" baseline="-25000">
                <a:solidFill>
                  <a:schemeClr val="tx1"/>
                </a:solidFill>
              </a:rPr>
              <a:t>m</a:t>
            </a:r>
            <a:r>
              <a:rPr lang="en-US" altLang="en-US" sz="2000">
                <a:solidFill>
                  <a:schemeClr val="tx1"/>
                </a:solidFill>
              </a:rPr>
              <a:t>} = </a:t>
            </a:r>
            <a:r>
              <a:rPr lang="en-US" altLang="en-US" sz="2000" i="1">
                <a:solidFill>
                  <a:schemeClr val="tx1"/>
                </a:solidFill>
              </a:rPr>
              <a:t>a</a:t>
            </a:r>
            <a:r>
              <a:rPr lang="en-US" altLang="en-US" sz="2000" baseline="30000">
                <a:solidFill>
                  <a:schemeClr val="tx1"/>
                </a:solidFill>
              </a:rPr>
              <a:t>2</a:t>
            </a:r>
            <a:r>
              <a:rPr lang="en-US" altLang="en-US" sz="2000">
                <a:solidFill>
                  <a:schemeClr val="tx1"/>
                </a:solidFill>
              </a:rPr>
              <a:t> </a:t>
            </a:r>
            <a:r>
              <a:rPr lang="en-US" altLang="en-US" sz="2000">
                <a:solidFill>
                  <a:schemeClr val="tx1"/>
                </a:solidFill>
                <a:latin typeface="Symbol" pitchFamily="2" charset="2"/>
              </a:rPr>
              <a:t>d</a:t>
            </a:r>
            <a:r>
              <a:rPr lang="en-US" altLang="en-US" sz="2000">
                <a:solidFill>
                  <a:schemeClr val="tx1"/>
                </a:solidFill>
              </a:rPr>
              <a:t>[</a:t>
            </a:r>
            <a:r>
              <a:rPr lang="en-US" altLang="en-US" sz="2000" i="1">
                <a:solidFill>
                  <a:schemeClr val="tx1"/>
                </a:solidFill>
              </a:rPr>
              <a:t>k</a:t>
            </a:r>
            <a:r>
              <a:rPr lang="en-US" altLang="en-US" sz="2000">
                <a:solidFill>
                  <a:schemeClr val="tx1"/>
                </a:solidFill>
              </a:rPr>
              <a:t>-</a:t>
            </a:r>
            <a:r>
              <a:rPr lang="en-US" altLang="en-US" sz="2000" i="1">
                <a:solidFill>
                  <a:schemeClr val="tx1"/>
                </a:solidFill>
              </a:rPr>
              <a:t>m</a:t>
            </a:r>
            <a:r>
              <a:rPr lang="en-US" altLang="en-US" sz="2000">
                <a:solidFill>
                  <a:schemeClr val="tx1"/>
                </a:solidFill>
              </a:rPr>
              <a:t>]</a:t>
            </a:r>
          </a:p>
        </p:txBody>
      </p:sp>
      <p:sp>
        <p:nvSpPr>
          <p:cNvPr id="36874" name="Text Box 28">
            <a:extLst>
              <a:ext uri="{FF2B5EF4-FFF2-40B4-BE49-F238E27FC236}">
                <a16:creationId xmlns:a16="http://schemas.microsoft.com/office/drawing/2014/main" id="{09304689-B843-4640-B21D-9062478B02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3124200"/>
            <a:ext cx="1828800" cy="7112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000" i="1">
                <a:solidFill>
                  <a:schemeClr val="tx1"/>
                </a:solidFill>
              </a:rPr>
              <a:t>g</a:t>
            </a:r>
            <a:r>
              <a:rPr lang="en-US" altLang="en-US" sz="2000" baseline="-25000">
                <a:solidFill>
                  <a:schemeClr val="tx1"/>
                </a:solidFill>
              </a:rPr>
              <a:t>1</a:t>
            </a:r>
            <a:r>
              <a:rPr lang="en-US" altLang="en-US" sz="2000">
                <a:solidFill>
                  <a:schemeClr val="tx1"/>
                </a:solidFill>
              </a:rPr>
              <a:t>(</a:t>
            </a:r>
            <a:r>
              <a:rPr lang="en-US" altLang="en-US" sz="2000" i="1">
                <a:solidFill>
                  <a:schemeClr val="tx1"/>
                </a:solidFill>
              </a:rPr>
              <a:t>t</a:t>
            </a:r>
            <a:r>
              <a:rPr lang="en-US" altLang="en-US" sz="2000">
                <a:solidFill>
                  <a:schemeClr val="tx1"/>
                </a:solidFill>
              </a:rPr>
              <a:t>) is deterministic</a:t>
            </a:r>
          </a:p>
        </p:txBody>
      </p:sp>
      <p:sp>
        <p:nvSpPr>
          <p:cNvPr id="36875" name="Text Box 29">
            <a:extLst>
              <a:ext uri="{FF2B5EF4-FFF2-40B4-BE49-F238E27FC236}">
                <a16:creationId xmlns:a16="http://schemas.microsoft.com/office/drawing/2014/main" id="{5B3875F5-7043-4A4D-8EA2-5EC4AE6D14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3450" y="2514600"/>
            <a:ext cx="2895600" cy="406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000" i="1">
                <a:solidFill>
                  <a:schemeClr val="tx1"/>
                </a:solidFill>
              </a:rPr>
              <a:t>s</a:t>
            </a:r>
            <a:r>
              <a:rPr lang="en-US" altLang="en-US" sz="2000" baseline="30000">
                <a:solidFill>
                  <a:schemeClr val="tx1"/>
                </a:solidFill>
              </a:rPr>
              <a:t>*</a:t>
            </a:r>
            <a:r>
              <a:rPr lang="en-US" altLang="en-US" sz="2000">
                <a:solidFill>
                  <a:schemeClr val="tx1"/>
                </a:solidFill>
              </a:rPr>
              <a:t>(</a:t>
            </a:r>
            <a:r>
              <a:rPr lang="en-US" altLang="en-US" sz="2000" i="1">
                <a:solidFill>
                  <a:schemeClr val="tx1"/>
                </a:solidFill>
              </a:rPr>
              <a:t>t</a:t>
            </a:r>
            <a:r>
              <a:rPr lang="en-US" altLang="en-US" sz="2000">
                <a:solidFill>
                  <a:schemeClr val="tx1"/>
                </a:solidFill>
              </a:rPr>
              <a:t>) is transmitted signal</a:t>
            </a:r>
          </a:p>
        </p:txBody>
      </p:sp>
      <p:sp>
        <p:nvSpPr>
          <p:cNvPr id="36876" name="Text Box 30">
            <a:extLst>
              <a:ext uri="{FF2B5EF4-FFF2-40B4-BE49-F238E27FC236}">
                <a16:creationId xmlns:a16="http://schemas.microsoft.com/office/drawing/2014/main" id="{EDF6B5B8-5B21-774E-8B83-0BA97ABDBE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9800" y="4876800"/>
            <a:ext cx="2895600" cy="406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000">
                <a:solidFill>
                  <a:schemeClr val="tx1"/>
                </a:solidFill>
              </a:rPr>
              <a:t>Periodic with period </a:t>
            </a:r>
            <a:r>
              <a:rPr lang="en-US" altLang="en-US" sz="2000" i="1">
                <a:solidFill>
                  <a:schemeClr val="tx1"/>
                </a:solidFill>
              </a:rPr>
              <a:t>T</a:t>
            </a:r>
            <a:r>
              <a:rPr lang="en-US" altLang="en-US" sz="2000" i="1" baseline="-25000">
                <a:solidFill>
                  <a:schemeClr val="tx1"/>
                </a:solidFill>
              </a:rPr>
              <a:t>sym</a:t>
            </a:r>
            <a:r>
              <a:rPr lang="en-US" altLang="en-US" sz="2000">
                <a:solidFill>
                  <a:schemeClr val="tx1"/>
                </a:solidFill>
              </a:rPr>
              <a:t>  </a:t>
            </a:r>
          </a:p>
        </p:txBody>
      </p:sp>
      <p:sp>
        <p:nvSpPr>
          <p:cNvPr id="28" name="Rectangle 15">
            <a:extLst>
              <a:ext uri="{FF2B5EF4-FFF2-40B4-BE49-F238E27FC236}">
                <a16:creationId xmlns:a16="http://schemas.microsoft.com/office/drawing/2014/main" id="{E9FC88EF-04BE-FB44-88D8-1C87676693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/>
              <a:t>14 - </a:t>
            </a:r>
            <a:fld id="{8A724CDF-7C4E-8548-93C3-D6F6CEEC392F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91D7D088-8317-5E41-B98E-D1DEBA40EB8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Symbol Clock Recovery</a:t>
            </a:r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30899743-44D4-534B-BB2A-7853367179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447800"/>
            <a:ext cx="83058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Fourier series representation of E{ </a:t>
            </a:r>
            <a:r>
              <a:rPr lang="en-US" altLang="en-US" i="1"/>
              <a:t>p</a:t>
            </a:r>
            <a:r>
              <a:rPr lang="en-US" altLang="en-US"/>
              <a:t>(</a:t>
            </a:r>
            <a:r>
              <a:rPr lang="en-US" altLang="en-US" i="1"/>
              <a:t>t</a:t>
            </a:r>
            <a:r>
              <a:rPr lang="en-US" altLang="en-US"/>
              <a:t>) }</a:t>
            </a:r>
          </a:p>
          <a:p>
            <a:endParaRPr lang="en-US" altLang="en-US"/>
          </a:p>
          <a:p>
            <a:pPr>
              <a:spcBef>
                <a:spcPct val="70000"/>
              </a:spcBef>
            </a:pPr>
            <a:r>
              <a:rPr lang="en-US" altLang="en-US"/>
              <a:t>In terms of </a:t>
            </a:r>
            <a:r>
              <a:rPr lang="en-US" altLang="en-US" i="1"/>
              <a:t>g</a:t>
            </a:r>
            <a:r>
              <a:rPr lang="en-US" altLang="en-US" baseline="-25000"/>
              <a:t>1</a:t>
            </a:r>
            <a:r>
              <a:rPr lang="en-US" altLang="en-US"/>
              <a:t>(</a:t>
            </a:r>
            <a:r>
              <a:rPr lang="en-US" altLang="en-US" i="1"/>
              <a:t>t</a:t>
            </a:r>
            <a:r>
              <a:rPr lang="en-US" altLang="en-US"/>
              <a:t>) and using Parseval’s relation</a:t>
            </a:r>
          </a:p>
          <a:p>
            <a:pPr>
              <a:spcBef>
                <a:spcPct val="70000"/>
              </a:spcBef>
            </a:pPr>
            <a:endParaRPr lang="en-US" altLang="en-US"/>
          </a:p>
          <a:p>
            <a:pPr>
              <a:spcBef>
                <a:spcPct val="70000"/>
              </a:spcBef>
            </a:pPr>
            <a:r>
              <a:rPr lang="en-US" altLang="en-US"/>
              <a:t>Fourier series representation of E{ </a:t>
            </a:r>
            <a:r>
              <a:rPr lang="en-US" altLang="en-US" i="1"/>
              <a:t>z</a:t>
            </a:r>
            <a:r>
              <a:rPr lang="en-US" altLang="en-US"/>
              <a:t>(</a:t>
            </a:r>
            <a:r>
              <a:rPr lang="en-US" altLang="en-US" i="1"/>
              <a:t>t</a:t>
            </a:r>
            <a:r>
              <a:rPr lang="en-US" altLang="en-US"/>
              <a:t>) }</a:t>
            </a:r>
          </a:p>
        </p:txBody>
      </p:sp>
      <p:graphicFrame>
        <p:nvGraphicFramePr>
          <p:cNvPr id="37892" name="Object 0">
            <a:extLst>
              <a:ext uri="{FF2B5EF4-FFF2-40B4-BE49-F238E27FC236}">
                <a16:creationId xmlns:a16="http://schemas.microsoft.com/office/drawing/2014/main" id="{D31ADF70-F4C8-5A47-8072-BB834E70DAB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08050" y="1828800"/>
          <a:ext cx="2978150" cy="836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35394900" imgH="9944100" progId="Equation.3">
                  <p:embed/>
                </p:oleObj>
              </mc:Choice>
              <mc:Fallback>
                <p:oleObj name="Equation" r:id="rId2" imgW="35394900" imgH="9944100" progId="Equation.3">
                  <p:embed/>
                  <p:pic>
                    <p:nvPicPr>
                      <p:cNvPr id="37892" name="Object 0">
                        <a:extLst>
                          <a:ext uri="{FF2B5EF4-FFF2-40B4-BE49-F238E27FC236}">
                            <a16:creationId xmlns:a16="http://schemas.microsoft.com/office/drawing/2014/main" id="{D31ADF70-F4C8-5A47-8072-BB834E70DAB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8050" y="1828800"/>
                        <a:ext cx="2978150" cy="836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893" name="Object 1">
            <a:extLst>
              <a:ext uri="{FF2B5EF4-FFF2-40B4-BE49-F238E27FC236}">
                <a16:creationId xmlns:a16="http://schemas.microsoft.com/office/drawing/2014/main" id="{4C9BB976-A61D-0349-AE82-DBA7582CE71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805363" y="1874838"/>
          <a:ext cx="3840162" cy="868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45351700" imgH="10236200" progId="Equation.3">
                  <p:embed/>
                </p:oleObj>
              </mc:Choice>
              <mc:Fallback>
                <p:oleObj name="Equation" r:id="rId4" imgW="45351700" imgH="10236200" progId="Equation.3">
                  <p:embed/>
                  <p:pic>
                    <p:nvPicPr>
                      <p:cNvPr id="37893" name="Object 1">
                        <a:extLst>
                          <a:ext uri="{FF2B5EF4-FFF2-40B4-BE49-F238E27FC236}">
                            <a16:creationId xmlns:a16="http://schemas.microsoft.com/office/drawing/2014/main" id="{4C9BB976-A61D-0349-AE82-DBA7582CE71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5363" y="1874838"/>
                        <a:ext cx="3840162" cy="868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894" name="Text Box 6">
            <a:extLst>
              <a:ext uri="{FF2B5EF4-FFF2-40B4-BE49-F238E27FC236}">
                <a16:creationId xmlns:a16="http://schemas.microsoft.com/office/drawing/2014/main" id="{9183CEA5-B3CD-B04B-8B90-64133EE69E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2400" y="2057400"/>
            <a:ext cx="8048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000" b="0">
                <a:solidFill>
                  <a:schemeClr val="tx1"/>
                </a:solidFill>
              </a:rPr>
              <a:t>where</a:t>
            </a:r>
          </a:p>
        </p:txBody>
      </p:sp>
      <p:sp>
        <p:nvSpPr>
          <p:cNvPr id="37895" name="Text Box 7">
            <a:extLst>
              <a:ext uri="{FF2B5EF4-FFF2-40B4-BE49-F238E27FC236}">
                <a16:creationId xmlns:a16="http://schemas.microsoft.com/office/drawing/2014/main" id="{7BBDD7C2-DAB5-1743-B77D-B4D06E546C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0"/>
            <a:ext cx="2057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000" b="0" i="1">
                <a:solidFill>
                  <a:schemeClr val="tx1"/>
                </a:solidFill>
              </a:rPr>
              <a:t>Optional</a:t>
            </a:r>
          </a:p>
        </p:txBody>
      </p:sp>
      <p:graphicFrame>
        <p:nvGraphicFramePr>
          <p:cNvPr id="37896" name="Object 2">
            <a:extLst>
              <a:ext uri="{FF2B5EF4-FFF2-40B4-BE49-F238E27FC236}">
                <a16:creationId xmlns:a16="http://schemas.microsoft.com/office/drawing/2014/main" id="{676E92D2-6F7E-1A4E-BA69-538F8972244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14400" y="3124200"/>
          <a:ext cx="7196138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85140800" imgH="11112500" progId="Equation.3">
                  <p:embed/>
                </p:oleObj>
              </mc:Choice>
              <mc:Fallback>
                <p:oleObj name="Equation" r:id="rId6" imgW="85140800" imgH="11112500" progId="Equation.3">
                  <p:embed/>
                  <p:pic>
                    <p:nvPicPr>
                      <p:cNvPr id="37896" name="Object 2">
                        <a:extLst>
                          <a:ext uri="{FF2B5EF4-FFF2-40B4-BE49-F238E27FC236}">
                            <a16:creationId xmlns:a16="http://schemas.microsoft.com/office/drawing/2014/main" id="{676E92D2-6F7E-1A4E-BA69-538F8972244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3124200"/>
                        <a:ext cx="7196138" cy="93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7897" name="Group 12">
            <a:extLst>
              <a:ext uri="{FF2B5EF4-FFF2-40B4-BE49-F238E27FC236}">
                <a16:creationId xmlns:a16="http://schemas.microsoft.com/office/drawing/2014/main" id="{FE1476AF-CFC8-0E41-B6A2-CAE1077CF684}"/>
              </a:ext>
            </a:extLst>
          </p:cNvPr>
          <p:cNvGrpSpPr>
            <a:grpSpLocks/>
          </p:cNvGrpSpPr>
          <p:nvPr/>
        </p:nvGrpSpPr>
        <p:grpSpPr bwMode="auto">
          <a:xfrm>
            <a:off x="808038" y="5257800"/>
            <a:ext cx="6126162" cy="1447800"/>
            <a:chOff x="528" y="3312"/>
            <a:chExt cx="3859" cy="912"/>
          </a:xfrm>
        </p:grpSpPr>
        <p:sp>
          <p:nvSpPr>
            <p:cNvPr id="37899" name="Rectangle 13">
              <a:extLst>
                <a:ext uri="{FF2B5EF4-FFF2-40B4-BE49-F238E27FC236}">
                  <a16:creationId xmlns:a16="http://schemas.microsoft.com/office/drawing/2014/main" id="{DF37226B-E7E7-4643-8560-E584A3FEBC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2" y="3597"/>
              <a:ext cx="573" cy="399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Receive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B</a:t>
              </a:r>
              <a:r>
                <a:rPr lang="en-US" altLang="en-US" sz="1800" b="0">
                  <a:solidFill>
                    <a:schemeClr val="tx1"/>
                  </a:solidFill>
                </a:rPr>
                <a:t>(</a:t>
              </a: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37900" name="Rectangle 14">
              <a:extLst>
                <a:ext uri="{FF2B5EF4-FFF2-40B4-BE49-F238E27FC236}">
                  <a16:creationId xmlns:a16="http://schemas.microsoft.com/office/drawing/2014/main" id="{F005C1D8-6B21-1541-A3E0-68CFED5587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4" y="3597"/>
              <a:ext cx="573" cy="399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Squarer</a:t>
              </a:r>
            </a:p>
          </p:txBody>
        </p:sp>
        <p:sp>
          <p:nvSpPr>
            <p:cNvPr id="37901" name="Rectangle 15">
              <a:extLst>
                <a:ext uri="{FF2B5EF4-FFF2-40B4-BE49-F238E27FC236}">
                  <a16:creationId xmlns:a16="http://schemas.microsoft.com/office/drawing/2014/main" id="{A2890F56-3EE8-204E-B910-30AA535967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8" y="3597"/>
              <a:ext cx="574" cy="399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BPF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H</a:t>
              </a:r>
              <a:r>
                <a:rPr lang="en-US" altLang="en-US" sz="1800" b="0">
                  <a:solidFill>
                    <a:schemeClr val="tx1"/>
                  </a:solidFill>
                </a:rPr>
                <a:t>(</a:t>
              </a: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37902" name="Rectangle 16">
              <a:extLst>
                <a:ext uri="{FF2B5EF4-FFF2-40B4-BE49-F238E27FC236}">
                  <a16:creationId xmlns:a16="http://schemas.microsoft.com/office/drawing/2014/main" id="{A8161727-4F61-034F-AFF5-4E370C0FB0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53" y="3597"/>
              <a:ext cx="573" cy="399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PLL</a:t>
              </a:r>
            </a:p>
          </p:txBody>
        </p:sp>
        <p:sp>
          <p:nvSpPr>
            <p:cNvPr id="37903" name="Rectangle 17">
              <a:extLst>
                <a:ext uri="{FF2B5EF4-FFF2-40B4-BE49-F238E27FC236}">
                  <a16:creationId xmlns:a16="http://schemas.microsoft.com/office/drawing/2014/main" id="{E5419B92-02E0-454C-A1EC-2FA436F299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" y="3597"/>
              <a:ext cx="365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x</a:t>
              </a:r>
              <a:r>
                <a:rPr lang="en-US" altLang="en-US" sz="1800" b="0">
                  <a:solidFill>
                    <a:schemeClr val="tx1"/>
                  </a:solidFill>
                </a:rPr>
                <a:t>(</a:t>
              </a:r>
              <a:r>
                <a:rPr lang="en-US" altLang="en-US" sz="1800" b="0" i="1">
                  <a:solidFill>
                    <a:schemeClr val="tx1"/>
                  </a:solidFill>
                </a:rPr>
                <a:t>t</a:t>
              </a:r>
              <a:r>
                <a:rPr lang="en-US" altLang="en-US" sz="1800" b="0">
                  <a:solidFill>
                    <a:schemeClr val="tx1"/>
                  </a:solidFill>
                </a:rPr>
                <a:t>)</a:t>
              </a:r>
            </a:p>
          </p:txBody>
        </p:sp>
        <p:cxnSp>
          <p:nvCxnSpPr>
            <p:cNvPr id="37904" name="AutoShape 18">
              <a:extLst>
                <a:ext uri="{FF2B5EF4-FFF2-40B4-BE49-F238E27FC236}">
                  <a16:creationId xmlns:a16="http://schemas.microsoft.com/office/drawing/2014/main" id="{8912D5FE-7FFB-8747-BBE7-622BED218F13}"/>
                </a:ext>
              </a:extLst>
            </p:cNvPr>
            <p:cNvCxnSpPr>
              <a:cxnSpLocks noChangeShapeType="1"/>
              <a:stCxn id="37903" idx="3"/>
              <a:endCxn id="37899" idx="1"/>
            </p:cNvCxnSpPr>
            <p:nvPr/>
          </p:nvCxnSpPr>
          <p:spPr bwMode="auto">
            <a:xfrm>
              <a:off x="893" y="3797"/>
              <a:ext cx="209" cy="0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7905" name="AutoShape 19">
              <a:extLst>
                <a:ext uri="{FF2B5EF4-FFF2-40B4-BE49-F238E27FC236}">
                  <a16:creationId xmlns:a16="http://schemas.microsoft.com/office/drawing/2014/main" id="{B93DDED5-3ED4-914D-9A5E-DE13ECC96300}"/>
                </a:ext>
              </a:extLst>
            </p:cNvPr>
            <p:cNvCxnSpPr>
              <a:cxnSpLocks noChangeShapeType="1"/>
              <a:stCxn id="37899" idx="3"/>
              <a:endCxn id="37900" idx="1"/>
            </p:cNvCxnSpPr>
            <p:nvPr/>
          </p:nvCxnSpPr>
          <p:spPr bwMode="auto">
            <a:xfrm>
              <a:off x="1675" y="3797"/>
              <a:ext cx="209" cy="0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7906" name="AutoShape 20">
              <a:extLst>
                <a:ext uri="{FF2B5EF4-FFF2-40B4-BE49-F238E27FC236}">
                  <a16:creationId xmlns:a16="http://schemas.microsoft.com/office/drawing/2014/main" id="{7834A409-1E56-8C42-9B93-4EC8ECB1E7D8}"/>
                </a:ext>
              </a:extLst>
            </p:cNvPr>
            <p:cNvCxnSpPr>
              <a:cxnSpLocks noChangeShapeType="1"/>
              <a:stCxn id="37900" idx="3"/>
              <a:endCxn id="37901" idx="1"/>
            </p:cNvCxnSpPr>
            <p:nvPr/>
          </p:nvCxnSpPr>
          <p:spPr bwMode="auto">
            <a:xfrm>
              <a:off x="2457" y="3797"/>
              <a:ext cx="261" cy="0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7907" name="AutoShape 21">
              <a:extLst>
                <a:ext uri="{FF2B5EF4-FFF2-40B4-BE49-F238E27FC236}">
                  <a16:creationId xmlns:a16="http://schemas.microsoft.com/office/drawing/2014/main" id="{86EF1EA7-17F2-D241-B116-D0F32DF44CAF}"/>
                </a:ext>
              </a:extLst>
            </p:cNvPr>
            <p:cNvCxnSpPr>
              <a:cxnSpLocks noChangeShapeType="1"/>
              <a:stCxn id="37901" idx="3"/>
              <a:endCxn id="37902" idx="1"/>
            </p:cNvCxnSpPr>
            <p:nvPr/>
          </p:nvCxnSpPr>
          <p:spPr bwMode="auto">
            <a:xfrm>
              <a:off x="3292" y="3797"/>
              <a:ext cx="261" cy="0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7908" name="AutoShape 22">
              <a:extLst>
                <a:ext uri="{FF2B5EF4-FFF2-40B4-BE49-F238E27FC236}">
                  <a16:creationId xmlns:a16="http://schemas.microsoft.com/office/drawing/2014/main" id="{3CE792C9-3973-7D49-BF5A-E9868A523451}"/>
                </a:ext>
              </a:extLst>
            </p:cNvPr>
            <p:cNvCxnSpPr>
              <a:cxnSpLocks noChangeShapeType="1"/>
              <a:stCxn id="37902" idx="3"/>
            </p:cNvCxnSpPr>
            <p:nvPr/>
          </p:nvCxnSpPr>
          <p:spPr bwMode="auto">
            <a:xfrm>
              <a:off x="4126" y="3797"/>
              <a:ext cx="261" cy="0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7909" name="Rectangle 23">
              <a:extLst>
                <a:ext uri="{FF2B5EF4-FFF2-40B4-BE49-F238E27FC236}">
                  <a16:creationId xmlns:a16="http://schemas.microsoft.com/office/drawing/2014/main" id="{4AA5FC03-1060-FF4A-9F30-FA41AF9AC7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5" y="3939"/>
              <a:ext cx="209" cy="2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q</a:t>
              </a:r>
              <a:r>
                <a:rPr lang="en-US" altLang="en-US" sz="1800" b="0">
                  <a:solidFill>
                    <a:schemeClr val="tx1"/>
                  </a:solidFill>
                </a:rPr>
                <a:t>(</a:t>
              </a:r>
              <a:r>
                <a:rPr lang="en-US" altLang="en-US" sz="1800" b="0" i="1">
                  <a:solidFill>
                    <a:schemeClr val="tx1"/>
                  </a:solidFill>
                </a:rPr>
                <a:t>t</a:t>
              </a:r>
              <a:r>
                <a:rPr lang="en-US" altLang="en-US" sz="18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37910" name="Rectangle 24">
              <a:extLst>
                <a:ext uri="{FF2B5EF4-FFF2-40B4-BE49-F238E27FC236}">
                  <a16:creationId xmlns:a16="http://schemas.microsoft.com/office/drawing/2014/main" id="{AF1F1582-173E-FE4B-BF8C-01A3C58DD0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7" y="3939"/>
              <a:ext cx="209" cy="2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q</a:t>
              </a:r>
              <a:r>
                <a:rPr lang="en-US" altLang="en-US" sz="1800" b="0" i="1" baseline="30000">
                  <a:solidFill>
                    <a:schemeClr val="tx1"/>
                  </a:solidFill>
                </a:rPr>
                <a:t>2</a:t>
              </a:r>
              <a:r>
                <a:rPr lang="en-US" altLang="en-US" sz="1800" b="0">
                  <a:solidFill>
                    <a:schemeClr val="tx1"/>
                  </a:solidFill>
                </a:rPr>
                <a:t>(</a:t>
              </a:r>
              <a:r>
                <a:rPr lang="en-US" altLang="en-US" sz="1800" b="0" i="1">
                  <a:solidFill>
                    <a:schemeClr val="tx1"/>
                  </a:solidFill>
                </a:rPr>
                <a:t>t</a:t>
              </a:r>
              <a:r>
                <a:rPr lang="en-US" altLang="en-US" sz="18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37911" name="Rectangle 25">
              <a:extLst>
                <a:ext uri="{FF2B5EF4-FFF2-40B4-BE49-F238E27FC236}">
                  <a16:creationId xmlns:a16="http://schemas.microsoft.com/office/drawing/2014/main" id="{6A45F3A1-A6DE-EE4A-AEC2-4F531D2E57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0" y="3312"/>
              <a:ext cx="208" cy="2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p</a:t>
              </a:r>
              <a:r>
                <a:rPr lang="en-US" altLang="en-US" sz="1800" b="0">
                  <a:solidFill>
                    <a:schemeClr val="tx1"/>
                  </a:solidFill>
                </a:rPr>
                <a:t>(</a:t>
              </a:r>
              <a:r>
                <a:rPr lang="en-US" altLang="en-US" sz="1800" b="0" i="1">
                  <a:solidFill>
                    <a:schemeClr val="tx1"/>
                  </a:solidFill>
                </a:rPr>
                <a:t>t</a:t>
              </a:r>
              <a:r>
                <a:rPr lang="en-US" altLang="en-US" sz="18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37912" name="Rectangle 26">
              <a:extLst>
                <a:ext uri="{FF2B5EF4-FFF2-40B4-BE49-F238E27FC236}">
                  <a16:creationId xmlns:a16="http://schemas.microsoft.com/office/drawing/2014/main" id="{17A8D003-DBE2-894B-89FD-8C002E890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4" y="3939"/>
              <a:ext cx="209" cy="2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z</a:t>
              </a:r>
              <a:r>
                <a:rPr lang="en-US" altLang="en-US" sz="1800" b="0">
                  <a:solidFill>
                    <a:schemeClr val="tx1"/>
                  </a:solidFill>
                </a:rPr>
                <a:t>(</a:t>
              </a:r>
              <a:r>
                <a:rPr lang="en-US" altLang="en-US" sz="1800" b="0" i="1">
                  <a:solidFill>
                    <a:schemeClr val="tx1"/>
                  </a:solidFill>
                </a:rPr>
                <a:t>t</a:t>
              </a:r>
              <a:r>
                <a:rPr lang="en-US" altLang="en-US" sz="1800" b="0">
                  <a:solidFill>
                    <a:schemeClr val="tx1"/>
                  </a:solidFill>
                </a:rPr>
                <a:t>)</a:t>
              </a:r>
            </a:p>
          </p:txBody>
        </p:sp>
      </p:grpSp>
      <p:graphicFrame>
        <p:nvGraphicFramePr>
          <p:cNvPr id="37898" name="Object 3">
            <a:extLst>
              <a:ext uri="{FF2B5EF4-FFF2-40B4-BE49-F238E27FC236}">
                <a16:creationId xmlns:a16="http://schemas.microsoft.com/office/drawing/2014/main" id="{647EC2A9-6439-4244-A0BC-965EF5456C8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39800" y="4508500"/>
          <a:ext cx="7445375" cy="97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84556600" imgH="11112500" progId="Equation.3">
                  <p:embed/>
                </p:oleObj>
              </mc:Choice>
              <mc:Fallback>
                <p:oleObj name="Equation" r:id="rId8" imgW="84556600" imgH="11112500" progId="Equation.3">
                  <p:embed/>
                  <p:pic>
                    <p:nvPicPr>
                      <p:cNvPr id="37898" name="Object 3">
                        <a:extLst>
                          <a:ext uri="{FF2B5EF4-FFF2-40B4-BE49-F238E27FC236}">
                            <a16:creationId xmlns:a16="http://schemas.microsoft.com/office/drawing/2014/main" id="{647EC2A9-6439-4244-A0BC-965EF5456C8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9800" y="4508500"/>
                        <a:ext cx="7445375" cy="977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Rectangle 15">
            <a:extLst>
              <a:ext uri="{FF2B5EF4-FFF2-40B4-BE49-F238E27FC236}">
                <a16:creationId xmlns:a16="http://schemas.microsoft.com/office/drawing/2014/main" id="{B8114327-CD3B-A14A-8947-4D82CF34F4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/>
              <a:t>14 - </a:t>
            </a:r>
            <a:fld id="{8A724CDF-7C4E-8548-93C3-D6F6CEEC392F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>
            <a:extLst>
              <a:ext uri="{FF2B5EF4-FFF2-40B4-BE49-F238E27FC236}">
                <a16:creationId xmlns:a16="http://schemas.microsoft.com/office/drawing/2014/main" id="{593C33FC-6FBB-3740-86E3-417A8FF011B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Symbol Clock Recovery</a:t>
            </a:r>
          </a:p>
        </p:txBody>
      </p:sp>
      <p:sp>
        <p:nvSpPr>
          <p:cNvPr id="38915" name="Rectangle 3">
            <a:extLst>
              <a:ext uri="{FF2B5EF4-FFF2-40B4-BE49-F238E27FC236}">
                <a16:creationId xmlns:a16="http://schemas.microsoft.com/office/drawing/2014/main" id="{9B08879A-F3A9-7E46-83F1-2F79618133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447800"/>
            <a:ext cx="83058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40000"/>
              </a:spcBef>
            </a:pPr>
            <a:r>
              <a:rPr lang="en-US" altLang="en-US"/>
              <a:t>With</a:t>
            </a:r>
            <a:r>
              <a:rPr lang="en-US" altLang="en-US" i="1"/>
              <a:t> G</a:t>
            </a:r>
            <a:r>
              <a:rPr lang="en-US" altLang="en-US" baseline="-25000"/>
              <a:t>1</a:t>
            </a:r>
            <a:r>
              <a:rPr lang="en-US" altLang="en-US"/>
              <a:t>(</a:t>
            </a:r>
            <a:r>
              <a:rPr lang="en-US" altLang="en-US">
                <a:latin typeface="Symbol" pitchFamily="2" charset="2"/>
              </a:rPr>
              <a:t>w</a:t>
            </a:r>
            <a:r>
              <a:rPr lang="en-US" altLang="en-US"/>
              <a:t>) = </a:t>
            </a:r>
            <a:r>
              <a:rPr lang="en-US" altLang="en-US" i="1"/>
              <a:t>X</a:t>
            </a:r>
            <a:r>
              <a:rPr lang="en-US" altLang="en-US"/>
              <a:t>(</a:t>
            </a:r>
            <a:r>
              <a:rPr lang="en-US" altLang="en-US">
                <a:latin typeface="Symbol" pitchFamily="2" charset="2"/>
              </a:rPr>
              <a:t>w</a:t>
            </a:r>
            <a:r>
              <a:rPr lang="en-US" altLang="en-US"/>
              <a:t>) </a:t>
            </a:r>
            <a:r>
              <a:rPr lang="en-US" altLang="en-US" i="1"/>
              <a:t>B</a:t>
            </a:r>
            <a:r>
              <a:rPr lang="en-US" altLang="en-US"/>
              <a:t>(</a:t>
            </a:r>
            <a:r>
              <a:rPr lang="en-US" altLang="en-US">
                <a:latin typeface="Symbol" pitchFamily="2" charset="2"/>
              </a:rPr>
              <a:t>w</a:t>
            </a:r>
            <a:r>
              <a:rPr lang="en-US" altLang="en-US"/>
              <a:t>)</a:t>
            </a:r>
          </a:p>
          <a:p>
            <a:pPr lvl="1">
              <a:buFontTx/>
              <a:buNone/>
            </a:pPr>
            <a:r>
              <a:rPr lang="en-US" altLang="en-US"/>
              <a:t>Choose </a:t>
            </a:r>
            <a:r>
              <a:rPr lang="en-US" altLang="en-US" i="1"/>
              <a:t>B</a:t>
            </a:r>
            <a:r>
              <a:rPr lang="en-US" altLang="en-US"/>
              <a:t>(</a:t>
            </a:r>
            <a:r>
              <a:rPr lang="en-US" altLang="en-US">
                <a:latin typeface="Symbol" pitchFamily="2" charset="2"/>
              </a:rPr>
              <a:t>w</a:t>
            </a:r>
            <a:r>
              <a:rPr lang="en-US" altLang="en-US"/>
              <a:t>) to pass</a:t>
            </a:r>
            <a:r>
              <a:rPr lang="en-US" altLang="en-US" sz="2800" b="1">
                <a:solidFill>
                  <a:srgbClr val="CC00CC"/>
                </a:solidFill>
              </a:rPr>
              <a:t> </a:t>
            </a:r>
            <a:r>
              <a:rPr lang="en-US" altLang="en-US">
                <a:sym typeface="Symbol" pitchFamily="2" charset="2"/>
              </a:rPr>
              <a:t> </a:t>
            </a:r>
            <a:r>
              <a:rPr lang="en-US" altLang="en-US"/>
              <a:t>½</a:t>
            </a:r>
            <a:r>
              <a:rPr lang="en-US" altLang="en-US">
                <a:latin typeface="Symbol" pitchFamily="2" charset="2"/>
              </a:rPr>
              <a:t>w</a:t>
            </a:r>
            <a:r>
              <a:rPr lang="en-US" altLang="en-US" i="1" baseline="-25000"/>
              <a:t>sym</a:t>
            </a:r>
            <a:r>
              <a:rPr lang="en-US" altLang="en-US" i="1"/>
              <a:t> </a:t>
            </a:r>
            <a:r>
              <a:rPr lang="en-US" altLang="en-US" i="1">
                <a:sym typeface="Wingdings" pitchFamily="2" charset="2"/>
              </a:rPr>
              <a:t>  p</a:t>
            </a:r>
            <a:r>
              <a:rPr lang="en-US" altLang="en-US" i="1" baseline="-25000">
                <a:sym typeface="Wingdings" pitchFamily="2" charset="2"/>
              </a:rPr>
              <a:t>k</a:t>
            </a:r>
            <a:r>
              <a:rPr lang="en-US" altLang="en-US" i="1">
                <a:sym typeface="Wingdings" pitchFamily="2" charset="2"/>
              </a:rPr>
              <a:t> = 0 </a:t>
            </a:r>
            <a:r>
              <a:rPr lang="en-US" altLang="en-US">
                <a:sym typeface="Wingdings" pitchFamily="2" charset="2"/>
              </a:rPr>
              <a:t>except</a:t>
            </a:r>
            <a:r>
              <a:rPr lang="en-US" altLang="en-US" i="1">
                <a:sym typeface="Wingdings" pitchFamily="2" charset="2"/>
              </a:rPr>
              <a:t> k </a:t>
            </a:r>
            <a:r>
              <a:rPr lang="en-US" altLang="en-US">
                <a:sym typeface="Wingdings" pitchFamily="2" charset="2"/>
              </a:rPr>
              <a:t>=</a:t>
            </a:r>
            <a:r>
              <a:rPr lang="en-US" altLang="en-US" i="1">
                <a:sym typeface="Wingdings" pitchFamily="2" charset="2"/>
              </a:rPr>
              <a:t> </a:t>
            </a:r>
            <a:r>
              <a:rPr lang="en-US" altLang="en-US">
                <a:sym typeface="Wingdings" pitchFamily="2" charset="2"/>
              </a:rPr>
              <a:t>-1, 0, 1</a:t>
            </a:r>
          </a:p>
          <a:p>
            <a:pPr lvl="1">
              <a:buFontTx/>
              <a:buNone/>
            </a:pPr>
            <a:endParaRPr lang="en-US" altLang="en-US">
              <a:sym typeface="Wingdings" pitchFamily="2" charset="2"/>
            </a:endParaRPr>
          </a:p>
          <a:p>
            <a:pPr lvl="1">
              <a:buFontTx/>
              <a:buNone/>
            </a:pPr>
            <a:endParaRPr lang="en-US" altLang="en-US">
              <a:sym typeface="Wingdings" pitchFamily="2" charset="2"/>
            </a:endParaRPr>
          </a:p>
          <a:p>
            <a:pPr lvl="1">
              <a:spcBef>
                <a:spcPct val="0"/>
              </a:spcBef>
              <a:buFontTx/>
              <a:buNone/>
            </a:pPr>
            <a:r>
              <a:rPr lang="en-US" altLang="en-US"/>
              <a:t>Choose </a:t>
            </a:r>
            <a:r>
              <a:rPr lang="en-US" altLang="en-US" i="1"/>
              <a:t>H</a:t>
            </a:r>
            <a:r>
              <a:rPr lang="en-US" altLang="en-US"/>
              <a:t>(</a:t>
            </a:r>
            <a:r>
              <a:rPr lang="en-US" altLang="en-US">
                <a:latin typeface="Symbol" pitchFamily="2" charset="2"/>
              </a:rPr>
              <a:t>w</a:t>
            </a:r>
            <a:r>
              <a:rPr lang="en-US" altLang="en-US"/>
              <a:t>) to pass </a:t>
            </a:r>
            <a:r>
              <a:rPr lang="en-US" altLang="en-US">
                <a:sym typeface="Symbol" pitchFamily="2" charset="2"/>
              </a:rPr>
              <a:t></a:t>
            </a:r>
            <a:r>
              <a:rPr lang="en-US" altLang="en-US">
                <a:latin typeface="Symbol" pitchFamily="2" charset="2"/>
              </a:rPr>
              <a:t>w</a:t>
            </a:r>
            <a:r>
              <a:rPr lang="en-US" altLang="en-US" baseline="-25000"/>
              <a:t>sym</a:t>
            </a:r>
            <a:r>
              <a:rPr lang="en-US" altLang="en-US" i="1"/>
              <a:t> </a:t>
            </a:r>
            <a:r>
              <a:rPr lang="en-US" altLang="en-US" i="1">
                <a:sym typeface="Wingdings" pitchFamily="2" charset="2"/>
              </a:rPr>
              <a:t>  Z</a:t>
            </a:r>
            <a:r>
              <a:rPr lang="en-US" altLang="en-US" i="1" baseline="-25000">
                <a:sym typeface="Wingdings" pitchFamily="2" charset="2"/>
              </a:rPr>
              <a:t>k</a:t>
            </a:r>
            <a:r>
              <a:rPr lang="en-US" altLang="en-US" i="1">
                <a:sym typeface="Wingdings" pitchFamily="2" charset="2"/>
              </a:rPr>
              <a:t> </a:t>
            </a:r>
            <a:r>
              <a:rPr lang="en-US" altLang="en-US">
                <a:sym typeface="Wingdings" pitchFamily="2" charset="2"/>
              </a:rPr>
              <a:t>= 0</a:t>
            </a:r>
            <a:r>
              <a:rPr lang="en-US" altLang="en-US" i="1">
                <a:sym typeface="Wingdings" pitchFamily="2" charset="2"/>
              </a:rPr>
              <a:t> </a:t>
            </a:r>
            <a:r>
              <a:rPr lang="en-US" altLang="en-US">
                <a:sym typeface="Wingdings" pitchFamily="2" charset="2"/>
              </a:rPr>
              <a:t>except</a:t>
            </a:r>
            <a:r>
              <a:rPr lang="en-US" altLang="en-US" i="1">
                <a:sym typeface="Wingdings" pitchFamily="2" charset="2"/>
              </a:rPr>
              <a:t> k </a:t>
            </a:r>
            <a:r>
              <a:rPr lang="en-US" altLang="en-US">
                <a:sym typeface="Wingdings" pitchFamily="2" charset="2"/>
              </a:rPr>
              <a:t>= -1, 1</a:t>
            </a:r>
          </a:p>
          <a:p>
            <a:pPr lvl="1">
              <a:buFontTx/>
              <a:buNone/>
            </a:pPr>
            <a:endParaRPr lang="en-US" altLang="en-US">
              <a:sym typeface="Wingdings" pitchFamily="2" charset="2"/>
            </a:endParaRPr>
          </a:p>
          <a:p>
            <a:pPr>
              <a:spcBef>
                <a:spcPct val="55000"/>
              </a:spcBef>
            </a:pPr>
            <a:r>
              <a:rPr lang="en-US" altLang="en-US" i="1"/>
              <a:t>B</a:t>
            </a:r>
            <a:r>
              <a:rPr lang="en-US" altLang="en-US"/>
              <a:t>(</a:t>
            </a:r>
            <a:r>
              <a:rPr lang="en-US" altLang="en-US">
                <a:latin typeface="Symbol" pitchFamily="2" charset="2"/>
              </a:rPr>
              <a:t>w</a:t>
            </a:r>
            <a:r>
              <a:rPr lang="en-US" altLang="en-US"/>
              <a:t>) is lowpass filter with </a:t>
            </a:r>
            <a:r>
              <a:rPr lang="en-US" altLang="en-US">
                <a:latin typeface="Symbol" pitchFamily="2" charset="2"/>
              </a:rPr>
              <a:t>w</a:t>
            </a:r>
            <a:r>
              <a:rPr lang="en-US" altLang="en-US" baseline="-25000"/>
              <a:t>passband</a:t>
            </a:r>
            <a:r>
              <a:rPr lang="en-US" altLang="en-US"/>
              <a:t> = ½ </a:t>
            </a:r>
            <a:r>
              <a:rPr lang="en-US" altLang="en-US">
                <a:latin typeface="Symbol" pitchFamily="2" charset="2"/>
              </a:rPr>
              <a:t>w</a:t>
            </a:r>
            <a:r>
              <a:rPr lang="en-US" altLang="en-US" baseline="-25000"/>
              <a:t>sym</a:t>
            </a:r>
          </a:p>
          <a:p>
            <a:r>
              <a:rPr lang="en-US" altLang="en-US" i="1"/>
              <a:t>H</a:t>
            </a:r>
            <a:r>
              <a:rPr lang="en-US" altLang="en-US"/>
              <a:t>(</a:t>
            </a:r>
            <a:r>
              <a:rPr lang="en-US" altLang="en-US">
                <a:latin typeface="Symbol" pitchFamily="2" charset="2"/>
              </a:rPr>
              <a:t>w</a:t>
            </a:r>
            <a:r>
              <a:rPr lang="en-US" altLang="en-US"/>
              <a:t>) is bandpass filter with center frequency </a:t>
            </a:r>
            <a:r>
              <a:rPr lang="en-US" altLang="en-US">
                <a:latin typeface="Symbol" pitchFamily="2" charset="2"/>
              </a:rPr>
              <a:t>w</a:t>
            </a:r>
            <a:r>
              <a:rPr lang="en-US" altLang="en-US" baseline="-25000"/>
              <a:t>sym</a:t>
            </a:r>
          </a:p>
        </p:txBody>
      </p:sp>
      <p:sp>
        <p:nvSpPr>
          <p:cNvPr id="38916" name="Text Box 7">
            <a:extLst>
              <a:ext uri="{FF2B5EF4-FFF2-40B4-BE49-F238E27FC236}">
                <a16:creationId xmlns:a16="http://schemas.microsoft.com/office/drawing/2014/main" id="{DACBD963-B65A-A948-9BB2-C1D0F1A6E7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0"/>
            <a:ext cx="2057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000" b="0" i="1">
                <a:solidFill>
                  <a:schemeClr val="tx1"/>
                </a:solidFill>
              </a:rPr>
              <a:t>Optional</a:t>
            </a:r>
          </a:p>
        </p:txBody>
      </p:sp>
      <p:graphicFrame>
        <p:nvGraphicFramePr>
          <p:cNvPr id="38917" name="Object 0">
            <a:extLst>
              <a:ext uri="{FF2B5EF4-FFF2-40B4-BE49-F238E27FC236}">
                <a16:creationId xmlns:a16="http://schemas.microsoft.com/office/drawing/2014/main" id="{594E4E56-D7FE-3A4A-80B6-1316E999665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90600" y="3740150"/>
          <a:ext cx="6183313" cy="693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73139300" imgH="8191500" progId="Equation.3">
                  <p:embed/>
                </p:oleObj>
              </mc:Choice>
              <mc:Fallback>
                <p:oleObj name="Equation" r:id="rId2" imgW="73139300" imgH="8191500" progId="Equation.3">
                  <p:embed/>
                  <p:pic>
                    <p:nvPicPr>
                      <p:cNvPr id="38917" name="Object 0">
                        <a:extLst>
                          <a:ext uri="{FF2B5EF4-FFF2-40B4-BE49-F238E27FC236}">
                            <a16:creationId xmlns:a16="http://schemas.microsoft.com/office/drawing/2014/main" id="{594E4E56-D7FE-3A4A-80B6-1316E999665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3740150"/>
                        <a:ext cx="6183313" cy="693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8" name="Object 1">
            <a:extLst>
              <a:ext uri="{FF2B5EF4-FFF2-40B4-BE49-F238E27FC236}">
                <a16:creationId xmlns:a16="http://schemas.microsoft.com/office/drawing/2014/main" id="{0A18F52B-FF63-5142-9118-8A145A40613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90600" y="2397125"/>
          <a:ext cx="7296150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86309200" imgH="11112500" progId="Equation.3">
                  <p:embed/>
                </p:oleObj>
              </mc:Choice>
              <mc:Fallback>
                <p:oleObj name="Equation" r:id="rId4" imgW="86309200" imgH="11112500" progId="Equation.3">
                  <p:embed/>
                  <p:pic>
                    <p:nvPicPr>
                      <p:cNvPr id="38918" name="Object 1">
                        <a:extLst>
                          <a:ext uri="{FF2B5EF4-FFF2-40B4-BE49-F238E27FC236}">
                            <a16:creationId xmlns:a16="http://schemas.microsoft.com/office/drawing/2014/main" id="{0A18F52B-FF63-5142-9118-8A145A40613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2397125"/>
                        <a:ext cx="7296150" cy="93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8919" name="Group 10">
            <a:extLst>
              <a:ext uri="{FF2B5EF4-FFF2-40B4-BE49-F238E27FC236}">
                <a16:creationId xmlns:a16="http://schemas.microsoft.com/office/drawing/2014/main" id="{43E21224-F435-8E45-B896-85A04CFAD4B3}"/>
              </a:ext>
            </a:extLst>
          </p:cNvPr>
          <p:cNvGrpSpPr>
            <a:grpSpLocks/>
          </p:cNvGrpSpPr>
          <p:nvPr/>
        </p:nvGrpSpPr>
        <p:grpSpPr bwMode="auto">
          <a:xfrm>
            <a:off x="808038" y="5257800"/>
            <a:ext cx="6126162" cy="1447800"/>
            <a:chOff x="528" y="3312"/>
            <a:chExt cx="3859" cy="912"/>
          </a:xfrm>
        </p:grpSpPr>
        <p:sp>
          <p:nvSpPr>
            <p:cNvPr id="38920" name="Rectangle 11">
              <a:extLst>
                <a:ext uri="{FF2B5EF4-FFF2-40B4-BE49-F238E27FC236}">
                  <a16:creationId xmlns:a16="http://schemas.microsoft.com/office/drawing/2014/main" id="{0EE98388-A6BE-2D4D-833F-A79560A8B6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2" y="3597"/>
              <a:ext cx="573" cy="399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Receive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B</a:t>
              </a:r>
              <a:r>
                <a:rPr lang="en-US" altLang="en-US" sz="1800" b="0">
                  <a:solidFill>
                    <a:schemeClr val="tx1"/>
                  </a:solidFill>
                </a:rPr>
                <a:t>(</a:t>
              </a: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38921" name="Rectangle 12">
              <a:extLst>
                <a:ext uri="{FF2B5EF4-FFF2-40B4-BE49-F238E27FC236}">
                  <a16:creationId xmlns:a16="http://schemas.microsoft.com/office/drawing/2014/main" id="{5CD3FE84-EE42-A54B-82D8-E684129F80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4" y="3597"/>
              <a:ext cx="573" cy="399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Squarer</a:t>
              </a:r>
            </a:p>
          </p:txBody>
        </p:sp>
        <p:sp>
          <p:nvSpPr>
            <p:cNvPr id="38922" name="Rectangle 13">
              <a:extLst>
                <a:ext uri="{FF2B5EF4-FFF2-40B4-BE49-F238E27FC236}">
                  <a16:creationId xmlns:a16="http://schemas.microsoft.com/office/drawing/2014/main" id="{8BBDAC92-E7F5-0541-AE43-57D3429CFF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8" y="3597"/>
              <a:ext cx="574" cy="399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BPF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H</a:t>
              </a:r>
              <a:r>
                <a:rPr lang="en-US" altLang="en-US" sz="1800" b="0">
                  <a:solidFill>
                    <a:schemeClr val="tx1"/>
                  </a:solidFill>
                </a:rPr>
                <a:t>(</a:t>
              </a:r>
              <a:r>
                <a:rPr lang="en-US" altLang="en-US" sz="1800" b="0">
                  <a:solidFill>
                    <a:schemeClr val="tx1"/>
                  </a:solidFill>
                  <a:latin typeface="Symbol" pitchFamily="2" charset="2"/>
                </a:rPr>
                <a:t>w</a:t>
              </a:r>
              <a:r>
                <a:rPr lang="en-US" altLang="en-US" sz="18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38923" name="Rectangle 14">
              <a:extLst>
                <a:ext uri="{FF2B5EF4-FFF2-40B4-BE49-F238E27FC236}">
                  <a16:creationId xmlns:a16="http://schemas.microsoft.com/office/drawing/2014/main" id="{E8DCA92D-0C33-BB47-9B8C-C0F9E8B239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53" y="3597"/>
              <a:ext cx="573" cy="399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</a:rPr>
                <a:t>PLL</a:t>
              </a:r>
            </a:p>
          </p:txBody>
        </p:sp>
        <p:sp>
          <p:nvSpPr>
            <p:cNvPr id="38924" name="Rectangle 15">
              <a:extLst>
                <a:ext uri="{FF2B5EF4-FFF2-40B4-BE49-F238E27FC236}">
                  <a16:creationId xmlns:a16="http://schemas.microsoft.com/office/drawing/2014/main" id="{69AC3708-49E2-3B45-A8AF-D3A08C2B2F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" y="3597"/>
              <a:ext cx="365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x</a:t>
              </a:r>
              <a:r>
                <a:rPr lang="en-US" altLang="en-US" sz="1800" b="0">
                  <a:solidFill>
                    <a:schemeClr val="tx1"/>
                  </a:solidFill>
                </a:rPr>
                <a:t>(</a:t>
              </a:r>
              <a:r>
                <a:rPr lang="en-US" altLang="en-US" sz="1800" b="0" i="1">
                  <a:solidFill>
                    <a:schemeClr val="tx1"/>
                  </a:solidFill>
                </a:rPr>
                <a:t>t</a:t>
              </a:r>
              <a:r>
                <a:rPr lang="en-US" altLang="en-US" sz="1800" b="0">
                  <a:solidFill>
                    <a:schemeClr val="tx1"/>
                  </a:solidFill>
                </a:rPr>
                <a:t>)</a:t>
              </a:r>
            </a:p>
          </p:txBody>
        </p:sp>
        <p:cxnSp>
          <p:nvCxnSpPr>
            <p:cNvPr id="38925" name="AutoShape 16">
              <a:extLst>
                <a:ext uri="{FF2B5EF4-FFF2-40B4-BE49-F238E27FC236}">
                  <a16:creationId xmlns:a16="http://schemas.microsoft.com/office/drawing/2014/main" id="{70C3106F-21E5-C94A-A6B3-A0F7A62B1BBE}"/>
                </a:ext>
              </a:extLst>
            </p:cNvPr>
            <p:cNvCxnSpPr>
              <a:cxnSpLocks noChangeShapeType="1"/>
              <a:stCxn id="38924" idx="3"/>
              <a:endCxn id="38920" idx="1"/>
            </p:cNvCxnSpPr>
            <p:nvPr/>
          </p:nvCxnSpPr>
          <p:spPr bwMode="auto">
            <a:xfrm>
              <a:off x="893" y="3797"/>
              <a:ext cx="209" cy="0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8926" name="AutoShape 17">
              <a:extLst>
                <a:ext uri="{FF2B5EF4-FFF2-40B4-BE49-F238E27FC236}">
                  <a16:creationId xmlns:a16="http://schemas.microsoft.com/office/drawing/2014/main" id="{6558981A-E36C-7843-9645-59A85187FF60}"/>
                </a:ext>
              </a:extLst>
            </p:cNvPr>
            <p:cNvCxnSpPr>
              <a:cxnSpLocks noChangeShapeType="1"/>
              <a:stCxn id="38920" idx="3"/>
              <a:endCxn id="38921" idx="1"/>
            </p:cNvCxnSpPr>
            <p:nvPr/>
          </p:nvCxnSpPr>
          <p:spPr bwMode="auto">
            <a:xfrm>
              <a:off x="1675" y="3797"/>
              <a:ext cx="209" cy="0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8927" name="AutoShape 18">
              <a:extLst>
                <a:ext uri="{FF2B5EF4-FFF2-40B4-BE49-F238E27FC236}">
                  <a16:creationId xmlns:a16="http://schemas.microsoft.com/office/drawing/2014/main" id="{02A7866E-A321-D244-B3F3-4ABE0B9EDC36}"/>
                </a:ext>
              </a:extLst>
            </p:cNvPr>
            <p:cNvCxnSpPr>
              <a:cxnSpLocks noChangeShapeType="1"/>
              <a:stCxn id="38921" idx="3"/>
              <a:endCxn id="38922" idx="1"/>
            </p:cNvCxnSpPr>
            <p:nvPr/>
          </p:nvCxnSpPr>
          <p:spPr bwMode="auto">
            <a:xfrm>
              <a:off x="2457" y="3797"/>
              <a:ext cx="261" cy="0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8928" name="AutoShape 19">
              <a:extLst>
                <a:ext uri="{FF2B5EF4-FFF2-40B4-BE49-F238E27FC236}">
                  <a16:creationId xmlns:a16="http://schemas.microsoft.com/office/drawing/2014/main" id="{B66311A3-F8CF-954A-95C7-D8BB387A42F0}"/>
                </a:ext>
              </a:extLst>
            </p:cNvPr>
            <p:cNvCxnSpPr>
              <a:cxnSpLocks noChangeShapeType="1"/>
              <a:stCxn id="38922" idx="3"/>
              <a:endCxn id="38923" idx="1"/>
            </p:cNvCxnSpPr>
            <p:nvPr/>
          </p:nvCxnSpPr>
          <p:spPr bwMode="auto">
            <a:xfrm>
              <a:off x="3292" y="3797"/>
              <a:ext cx="261" cy="0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8929" name="AutoShape 20">
              <a:extLst>
                <a:ext uri="{FF2B5EF4-FFF2-40B4-BE49-F238E27FC236}">
                  <a16:creationId xmlns:a16="http://schemas.microsoft.com/office/drawing/2014/main" id="{1B07DA29-6945-984A-9762-90814BC3DCEE}"/>
                </a:ext>
              </a:extLst>
            </p:cNvPr>
            <p:cNvCxnSpPr>
              <a:cxnSpLocks noChangeShapeType="1"/>
              <a:stCxn id="38923" idx="3"/>
            </p:cNvCxnSpPr>
            <p:nvPr/>
          </p:nvCxnSpPr>
          <p:spPr bwMode="auto">
            <a:xfrm>
              <a:off x="4126" y="3797"/>
              <a:ext cx="261" cy="0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8930" name="Rectangle 21">
              <a:extLst>
                <a:ext uri="{FF2B5EF4-FFF2-40B4-BE49-F238E27FC236}">
                  <a16:creationId xmlns:a16="http://schemas.microsoft.com/office/drawing/2014/main" id="{F55FEA2B-3B75-A44C-A75C-C6CBF0A684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5" y="3939"/>
              <a:ext cx="209" cy="2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q</a:t>
              </a:r>
              <a:r>
                <a:rPr lang="en-US" altLang="en-US" sz="1800" b="0">
                  <a:solidFill>
                    <a:schemeClr val="tx1"/>
                  </a:solidFill>
                </a:rPr>
                <a:t>(</a:t>
              </a:r>
              <a:r>
                <a:rPr lang="en-US" altLang="en-US" sz="1800" b="0" i="1">
                  <a:solidFill>
                    <a:schemeClr val="tx1"/>
                  </a:solidFill>
                </a:rPr>
                <a:t>t</a:t>
              </a:r>
              <a:r>
                <a:rPr lang="en-US" altLang="en-US" sz="18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38931" name="Rectangle 22">
              <a:extLst>
                <a:ext uri="{FF2B5EF4-FFF2-40B4-BE49-F238E27FC236}">
                  <a16:creationId xmlns:a16="http://schemas.microsoft.com/office/drawing/2014/main" id="{6441E760-3CC7-294A-A616-886FD0520D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7" y="3939"/>
              <a:ext cx="209" cy="2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q</a:t>
              </a:r>
              <a:r>
                <a:rPr lang="en-US" altLang="en-US" sz="1800" b="0" i="1" baseline="30000">
                  <a:solidFill>
                    <a:schemeClr val="tx1"/>
                  </a:solidFill>
                </a:rPr>
                <a:t>2</a:t>
              </a:r>
              <a:r>
                <a:rPr lang="en-US" altLang="en-US" sz="1800" b="0">
                  <a:solidFill>
                    <a:schemeClr val="tx1"/>
                  </a:solidFill>
                </a:rPr>
                <a:t>(</a:t>
              </a:r>
              <a:r>
                <a:rPr lang="en-US" altLang="en-US" sz="1800" b="0" i="1">
                  <a:solidFill>
                    <a:schemeClr val="tx1"/>
                  </a:solidFill>
                </a:rPr>
                <a:t>t</a:t>
              </a:r>
              <a:r>
                <a:rPr lang="en-US" altLang="en-US" sz="18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38932" name="Rectangle 23">
              <a:extLst>
                <a:ext uri="{FF2B5EF4-FFF2-40B4-BE49-F238E27FC236}">
                  <a16:creationId xmlns:a16="http://schemas.microsoft.com/office/drawing/2014/main" id="{A94C5AB3-B18C-0A47-BE42-DB13580FFE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0" y="3312"/>
              <a:ext cx="208" cy="2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p</a:t>
              </a:r>
              <a:r>
                <a:rPr lang="en-US" altLang="en-US" sz="1800" b="0">
                  <a:solidFill>
                    <a:schemeClr val="tx1"/>
                  </a:solidFill>
                </a:rPr>
                <a:t>(</a:t>
              </a:r>
              <a:r>
                <a:rPr lang="en-US" altLang="en-US" sz="1800" b="0" i="1">
                  <a:solidFill>
                    <a:schemeClr val="tx1"/>
                  </a:solidFill>
                </a:rPr>
                <a:t>t</a:t>
              </a:r>
              <a:r>
                <a:rPr lang="en-US" altLang="en-US" sz="18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38933" name="Rectangle 24">
              <a:extLst>
                <a:ext uri="{FF2B5EF4-FFF2-40B4-BE49-F238E27FC236}">
                  <a16:creationId xmlns:a16="http://schemas.microsoft.com/office/drawing/2014/main" id="{EAA719C0-6D77-AE4E-9B50-AF9F9FCDAE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4" y="3939"/>
              <a:ext cx="209" cy="2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z</a:t>
              </a:r>
              <a:r>
                <a:rPr lang="en-US" altLang="en-US" sz="1800" b="0">
                  <a:solidFill>
                    <a:schemeClr val="tx1"/>
                  </a:solidFill>
                </a:rPr>
                <a:t>(</a:t>
              </a:r>
              <a:r>
                <a:rPr lang="en-US" altLang="en-US" sz="1800" b="0" i="1">
                  <a:solidFill>
                    <a:schemeClr val="tx1"/>
                  </a:solidFill>
                </a:rPr>
                <a:t>t</a:t>
              </a:r>
              <a:r>
                <a:rPr lang="en-US" altLang="en-US" sz="1800" b="0">
                  <a:solidFill>
                    <a:schemeClr val="tx1"/>
                  </a:solidFill>
                </a:rPr>
                <a:t>)</a:t>
              </a:r>
            </a:p>
          </p:txBody>
        </p:sp>
      </p:grpSp>
      <p:sp>
        <p:nvSpPr>
          <p:cNvPr id="23" name="Rectangle 15">
            <a:extLst>
              <a:ext uri="{FF2B5EF4-FFF2-40B4-BE49-F238E27FC236}">
                <a16:creationId xmlns:a16="http://schemas.microsoft.com/office/drawing/2014/main" id="{6D368132-CAC1-0640-B570-2DD8455984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/>
              <a:t>14 - </a:t>
            </a:r>
            <a:fld id="{8A724CDF-7C4E-8548-93C3-D6F6CEEC392F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 New Roman" charset="0"/>
              </a:rPr>
              <a:t>Transmitting One Bit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05800" cy="1066800"/>
          </a:xfrm>
        </p:spPr>
        <p:txBody>
          <a:bodyPr/>
          <a:lstStyle/>
          <a:p>
            <a:r>
              <a:rPr lang="en-US">
                <a:latin typeface="Times New Roman" charset="0"/>
              </a:rPr>
              <a:t>Two-level digital pulse amplitude modulation over channel that has memory but does not add noise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C6D7D74-7A8D-7A4E-9FE1-079F96F7BA90}"/>
              </a:ext>
            </a:extLst>
          </p:cNvPr>
          <p:cNvGrpSpPr/>
          <p:nvPr/>
        </p:nvGrpSpPr>
        <p:grpSpPr>
          <a:xfrm>
            <a:off x="4577443" y="5368925"/>
            <a:ext cx="1600200" cy="1368425"/>
            <a:chOff x="4577443" y="5368925"/>
            <a:chExt cx="1600200" cy="1368425"/>
          </a:xfrm>
        </p:grpSpPr>
        <p:sp>
          <p:nvSpPr>
            <p:cNvPr id="74" name="Line 4"/>
            <p:cNvSpPr>
              <a:spLocks noChangeShapeType="1"/>
            </p:cNvSpPr>
            <p:nvPr/>
          </p:nvSpPr>
          <p:spPr bwMode="auto">
            <a:xfrm>
              <a:off x="4958443" y="5521325"/>
              <a:ext cx="0" cy="8794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" name="Line 5"/>
            <p:cNvSpPr>
              <a:spLocks noChangeShapeType="1"/>
            </p:cNvSpPr>
            <p:nvPr/>
          </p:nvSpPr>
          <p:spPr bwMode="auto">
            <a:xfrm>
              <a:off x="4577443" y="6400800"/>
              <a:ext cx="1447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" name="Text Box 6"/>
            <p:cNvSpPr txBox="1">
              <a:spLocks noChangeArrowheads="1"/>
            </p:cNvSpPr>
            <p:nvPr/>
          </p:nvSpPr>
          <p:spPr bwMode="auto">
            <a:xfrm>
              <a:off x="5181600" y="6400800"/>
              <a:ext cx="49892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i="1" dirty="0">
                  <a:latin typeface="Symbol" pitchFamily="18" charset="2"/>
                </a:rPr>
                <a:t>T</a:t>
              </a:r>
              <a:r>
                <a:rPr lang="en-US" sz="1600" i="1" baseline="-25000" dirty="0"/>
                <a:t>h</a:t>
              </a:r>
            </a:p>
          </p:txBody>
        </p:sp>
        <p:sp>
          <p:nvSpPr>
            <p:cNvPr id="77" name="Text Box 7"/>
            <p:cNvSpPr txBox="1">
              <a:spLocks noChangeArrowheads="1"/>
            </p:cNvSpPr>
            <p:nvPr/>
          </p:nvSpPr>
          <p:spPr bwMode="auto">
            <a:xfrm>
              <a:off x="5872843" y="6400800"/>
              <a:ext cx="304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i="1" dirty="0"/>
                <a:t>t</a:t>
              </a:r>
              <a:endParaRPr lang="en-US" dirty="0"/>
            </a:p>
          </p:txBody>
        </p:sp>
        <p:sp>
          <p:nvSpPr>
            <p:cNvPr id="78" name="Line 8"/>
            <p:cNvSpPr>
              <a:spLocks noChangeShapeType="1"/>
            </p:cNvSpPr>
            <p:nvPr/>
          </p:nvSpPr>
          <p:spPr bwMode="auto">
            <a:xfrm>
              <a:off x="4958443" y="5902325"/>
              <a:ext cx="45720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9" name="Line 9"/>
            <p:cNvSpPr>
              <a:spLocks noChangeShapeType="1"/>
            </p:cNvSpPr>
            <p:nvPr/>
          </p:nvSpPr>
          <p:spPr bwMode="auto">
            <a:xfrm>
              <a:off x="4958443" y="5902325"/>
              <a:ext cx="0" cy="498475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Line 10"/>
            <p:cNvSpPr>
              <a:spLocks noChangeShapeType="1"/>
            </p:cNvSpPr>
            <p:nvPr/>
          </p:nvSpPr>
          <p:spPr bwMode="auto">
            <a:xfrm>
              <a:off x="5415643" y="5902325"/>
              <a:ext cx="0" cy="498475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81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45265129"/>
                </p:ext>
              </p:extLst>
            </p:nvPr>
          </p:nvGraphicFramePr>
          <p:xfrm>
            <a:off x="5118781" y="5368925"/>
            <a:ext cx="373062" cy="2714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3" imgW="279400" imgH="203200" progId="Equation.3">
                    <p:embed/>
                  </p:oleObj>
                </mc:Choice>
                <mc:Fallback>
                  <p:oleObj name="Equation" r:id="rId3" imgW="279400" imgH="203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18781" y="5368925"/>
                          <a:ext cx="373062" cy="2714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2" name="Text Box 12"/>
            <p:cNvSpPr txBox="1">
              <a:spLocks noChangeArrowheads="1"/>
            </p:cNvSpPr>
            <p:nvPr/>
          </p:nvSpPr>
          <p:spPr bwMode="auto">
            <a:xfrm>
              <a:off x="5491843" y="5759450"/>
              <a:ext cx="4572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1</a:t>
              </a:r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609600" y="4343400"/>
            <a:ext cx="1676400" cy="1387475"/>
            <a:chOff x="609600" y="4572000"/>
            <a:chExt cx="1676400" cy="1387475"/>
          </a:xfrm>
        </p:grpSpPr>
        <p:sp>
          <p:nvSpPr>
            <p:cNvPr id="84" name="Line 14"/>
            <p:cNvSpPr>
              <a:spLocks noChangeShapeType="1"/>
            </p:cNvSpPr>
            <p:nvPr/>
          </p:nvSpPr>
          <p:spPr bwMode="auto">
            <a:xfrm>
              <a:off x="990600" y="4732338"/>
              <a:ext cx="0" cy="12112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" name="Line 15"/>
            <p:cNvSpPr>
              <a:spLocks noChangeShapeType="1"/>
            </p:cNvSpPr>
            <p:nvPr/>
          </p:nvSpPr>
          <p:spPr bwMode="auto">
            <a:xfrm>
              <a:off x="609600" y="5611813"/>
              <a:ext cx="1447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" name="Text Box 16"/>
            <p:cNvSpPr txBox="1">
              <a:spLocks noChangeArrowheads="1"/>
            </p:cNvSpPr>
            <p:nvPr/>
          </p:nvSpPr>
          <p:spPr bwMode="auto">
            <a:xfrm>
              <a:off x="1524000" y="5611813"/>
              <a:ext cx="3810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i="1">
                  <a:latin typeface="Symbol" pitchFamily="18" charset="2"/>
                </a:rPr>
                <a:t>T</a:t>
              </a:r>
              <a:r>
                <a:rPr lang="en-US" sz="1600" i="1" baseline="-25000"/>
                <a:t>b</a:t>
              </a:r>
            </a:p>
          </p:txBody>
        </p:sp>
        <p:sp>
          <p:nvSpPr>
            <p:cNvPr id="87" name="Text Box 17"/>
            <p:cNvSpPr txBox="1">
              <a:spLocks noChangeArrowheads="1"/>
            </p:cNvSpPr>
            <p:nvPr/>
          </p:nvSpPr>
          <p:spPr bwMode="auto">
            <a:xfrm>
              <a:off x="1981200" y="5654675"/>
              <a:ext cx="304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i="1"/>
                <a:t>t</a:t>
              </a:r>
              <a:endParaRPr lang="en-US"/>
            </a:p>
          </p:txBody>
        </p:sp>
        <p:sp>
          <p:nvSpPr>
            <p:cNvPr id="88" name="Line 18"/>
            <p:cNvSpPr>
              <a:spLocks noChangeShapeType="1"/>
            </p:cNvSpPr>
            <p:nvPr/>
          </p:nvSpPr>
          <p:spPr bwMode="auto">
            <a:xfrm>
              <a:off x="990600" y="5113338"/>
              <a:ext cx="685800" cy="7937"/>
            </a:xfrm>
            <a:prstGeom prst="line">
              <a:avLst/>
            </a:prstGeom>
            <a:noFill/>
            <a:ln w="38100">
              <a:solidFill>
                <a:srgbClr val="66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9" name="Line 19"/>
            <p:cNvSpPr>
              <a:spLocks noChangeShapeType="1"/>
            </p:cNvSpPr>
            <p:nvPr/>
          </p:nvSpPr>
          <p:spPr bwMode="auto">
            <a:xfrm>
              <a:off x="990600" y="5113338"/>
              <a:ext cx="0" cy="498475"/>
            </a:xfrm>
            <a:prstGeom prst="line">
              <a:avLst/>
            </a:prstGeom>
            <a:noFill/>
            <a:ln w="38100">
              <a:solidFill>
                <a:srgbClr val="66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0" name="Line 20"/>
            <p:cNvSpPr>
              <a:spLocks noChangeShapeType="1"/>
            </p:cNvSpPr>
            <p:nvPr/>
          </p:nvSpPr>
          <p:spPr bwMode="auto">
            <a:xfrm>
              <a:off x="1676400" y="5113338"/>
              <a:ext cx="0" cy="498475"/>
            </a:xfrm>
            <a:prstGeom prst="line">
              <a:avLst/>
            </a:prstGeom>
            <a:noFill/>
            <a:ln w="38100">
              <a:solidFill>
                <a:srgbClr val="66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91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24545739"/>
                </p:ext>
              </p:extLst>
            </p:nvPr>
          </p:nvGraphicFramePr>
          <p:xfrm>
            <a:off x="1125538" y="4572000"/>
            <a:ext cx="423862" cy="2889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5" imgW="317160" imgH="215640" progId="Equation.3">
                    <p:embed/>
                  </p:oleObj>
                </mc:Choice>
                <mc:Fallback>
                  <p:oleObj name="Equation" r:id="rId5" imgW="31716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25538" y="4572000"/>
                          <a:ext cx="423862" cy="2889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2" name="Text Box 22"/>
            <p:cNvSpPr txBox="1">
              <a:spLocks noChangeArrowheads="1"/>
            </p:cNvSpPr>
            <p:nvPr/>
          </p:nvSpPr>
          <p:spPr bwMode="auto">
            <a:xfrm>
              <a:off x="609600" y="4970463"/>
              <a:ext cx="3048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600" i="1"/>
                <a:t>A</a:t>
              </a:r>
            </a:p>
          </p:txBody>
        </p:sp>
      </p:grpSp>
      <p:grpSp>
        <p:nvGrpSpPr>
          <p:cNvPr id="103" name="Group 102"/>
          <p:cNvGrpSpPr/>
          <p:nvPr/>
        </p:nvGrpSpPr>
        <p:grpSpPr>
          <a:xfrm>
            <a:off x="609600" y="2589213"/>
            <a:ext cx="1600200" cy="1625600"/>
            <a:chOff x="609600" y="2817813"/>
            <a:chExt cx="1600200" cy="1625600"/>
          </a:xfrm>
        </p:grpSpPr>
        <p:sp>
          <p:nvSpPr>
            <p:cNvPr id="104" name="Line 25"/>
            <p:cNvSpPr>
              <a:spLocks noChangeShapeType="1"/>
            </p:cNvSpPr>
            <p:nvPr/>
          </p:nvSpPr>
          <p:spPr bwMode="auto">
            <a:xfrm>
              <a:off x="609600" y="3790950"/>
              <a:ext cx="1447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" name="Text Box 26"/>
            <p:cNvSpPr txBox="1">
              <a:spLocks noChangeArrowheads="1"/>
            </p:cNvSpPr>
            <p:nvPr/>
          </p:nvSpPr>
          <p:spPr bwMode="auto">
            <a:xfrm>
              <a:off x="1371600" y="3421063"/>
              <a:ext cx="6858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i="1">
                  <a:latin typeface="Symbol" pitchFamily="18" charset="2"/>
                </a:rPr>
                <a:t>T</a:t>
              </a:r>
              <a:r>
                <a:rPr lang="en-US" sz="1600" i="1" baseline="-25000"/>
                <a:t>b</a:t>
              </a:r>
            </a:p>
          </p:txBody>
        </p:sp>
        <p:sp>
          <p:nvSpPr>
            <p:cNvPr id="106" name="Line 27"/>
            <p:cNvSpPr>
              <a:spLocks noChangeShapeType="1"/>
            </p:cNvSpPr>
            <p:nvPr/>
          </p:nvSpPr>
          <p:spPr bwMode="auto">
            <a:xfrm flipV="1">
              <a:off x="990600" y="4291013"/>
              <a:ext cx="685800" cy="0"/>
            </a:xfrm>
            <a:prstGeom prst="line">
              <a:avLst/>
            </a:prstGeom>
            <a:noFill/>
            <a:ln w="38100">
              <a:solidFill>
                <a:srgbClr val="66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" name="Line 28"/>
            <p:cNvSpPr>
              <a:spLocks noChangeShapeType="1"/>
            </p:cNvSpPr>
            <p:nvPr/>
          </p:nvSpPr>
          <p:spPr bwMode="auto">
            <a:xfrm flipV="1">
              <a:off x="990600" y="3792538"/>
              <a:ext cx="0" cy="498475"/>
            </a:xfrm>
            <a:prstGeom prst="line">
              <a:avLst/>
            </a:prstGeom>
            <a:noFill/>
            <a:ln w="38100">
              <a:solidFill>
                <a:srgbClr val="66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8" name="Line 29"/>
            <p:cNvSpPr>
              <a:spLocks noChangeShapeType="1"/>
            </p:cNvSpPr>
            <p:nvPr/>
          </p:nvSpPr>
          <p:spPr bwMode="auto">
            <a:xfrm flipV="1">
              <a:off x="1676400" y="3792538"/>
              <a:ext cx="0" cy="498475"/>
            </a:xfrm>
            <a:prstGeom prst="line">
              <a:avLst/>
            </a:prstGeom>
            <a:noFill/>
            <a:ln w="38100">
              <a:solidFill>
                <a:srgbClr val="66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109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87712633"/>
                </p:ext>
              </p:extLst>
            </p:nvPr>
          </p:nvGraphicFramePr>
          <p:xfrm>
            <a:off x="1109663" y="2817813"/>
            <a:ext cx="457200" cy="3063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7" imgW="342720" imgH="228600" progId="Equation.3">
                    <p:embed/>
                  </p:oleObj>
                </mc:Choice>
                <mc:Fallback>
                  <p:oleObj name="Equation" r:id="rId7" imgW="34272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09663" y="2817813"/>
                          <a:ext cx="457200" cy="30638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0" name="Text Box 31"/>
            <p:cNvSpPr txBox="1">
              <a:spLocks noChangeArrowheads="1"/>
            </p:cNvSpPr>
            <p:nvPr/>
          </p:nvSpPr>
          <p:spPr bwMode="auto">
            <a:xfrm>
              <a:off x="609600" y="4106863"/>
              <a:ext cx="4572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-</a:t>
              </a:r>
              <a:r>
                <a:rPr lang="en-US" sz="1600" i="1"/>
                <a:t>A</a:t>
              </a:r>
            </a:p>
          </p:txBody>
        </p:sp>
        <p:sp>
          <p:nvSpPr>
            <p:cNvPr id="111" name="Line 33"/>
            <p:cNvSpPr>
              <a:spLocks noChangeShapeType="1"/>
            </p:cNvSpPr>
            <p:nvPr/>
          </p:nvSpPr>
          <p:spPr bwMode="auto">
            <a:xfrm>
              <a:off x="990600" y="2911475"/>
              <a:ext cx="0" cy="15319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" name="Text Box 44"/>
            <p:cNvSpPr txBox="1">
              <a:spLocks noChangeArrowheads="1"/>
            </p:cNvSpPr>
            <p:nvPr/>
          </p:nvSpPr>
          <p:spPr bwMode="auto">
            <a:xfrm>
              <a:off x="1905000" y="3886200"/>
              <a:ext cx="304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i="1"/>
                <a:t>t</a:t>
              </a:r>
              <a:endParaRPr lang="en-US"/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6172200" y="2559050"/>
            <a:ext cx="2590800" cy="1700213"/>
            <a:chOff x="6172200" y="2787650"/>
            <a:chExt cx="2590800" cy="1700213"/>
          </a:xfrm>
        </p:grpSpPr>
        <p:graphicFrame>
          <p:nvGraphicFramePr>
            <p:cNvPr id="114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58037832"/>
                </p:ext>
              </p:extLst>
            </p:nvPr>
          </p:nvGraphicFramePr>
          <p:xfrm>
            <a:off x="6977063" y="2787650"/>
            <a:ext cx="457200" cy="3063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9" imgW="342720" imgH="228600" progId="Equation.3">
                    <p:embed/>
                  </p:oleObj>
                </mc:Choice>
                <mc:Fallback>
                  <p:oleObj name="Equation" r:id="rId9" imgW="34272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77063" y="2787650"/>
                          <a:ext cx="457200" cy="3063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5" name="Text Box 47"/>
            <p:cNvSpPr txBox="1">
              <a:spLocks noChangeArrowheads="1"/>
            </p:cNvSpPr>
            <p:nvPr/>
          </p:nvSpPr>
          <p:spPr bwMode="auto">
            <a:xfrm>
              <a:off x="6172200" y="4038600"/>
              <a:ext cx="6096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 sz="1600"/>
                <a:t>-</a:t>
              </a:r>
              <a:r>
                <a:rPr lang="en-US" sz="1600" i="1"/>
                <a:t>A T</a:t>
              </a:r>
              <a:r>
                <a:rPr lang="en-US" sz="1600" i="1" baseline="-25000"/>
                <a:t>h</a:t>
              </a:r>
            </a:p>
          </p:txBody>
        </p:sp>
        <p:sp>
          <p:nvSpPr>
            <p:cNvPr id="116" name="Line 49"/>
            <p:cNvSpPr>
              <a:spLocks noChangeShapeType="1"/>
            </p:cNvSpPr>
            <p:nvPr/>
          </p:nvSpPr>
          <p:spPr bwMode="auto">
            <a:xfrm>
              <a:off x="6858000" y="2955925"/>
              <a:ext cx="0" cy="15319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7" name="Line 50"/>
            <p:cNvSpPr>
              <a:spLocks noChangeShapeType="1"/>
            </p:cNvSpPr>
            <p:nvPr/>
          </p:nvSpPr>
          <p:spPr bwMode="auto">
            <a:xfrm>
              <a:off x="6553200" y="3754438"/>
              <a:ext cx="1905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8" name="Line 51"/>
            <p:cNvSpPr>
              <a:spLocks noChangeShapeType="1"/>
            </p:cNvSpPr>
            <p:nvPr/>
          </p:nvSpPr>
          <p:spPr bwMode="auto">
            <a:xfrm>
              <a:off x="6858000" y="3733800"/>
              <a:ext cx="457200" cy="533400"/>
            </a:xfrm>
            <a:prstGeom prst="line">
              <a:avLst/>
            </a:prstGeom>
            <a:noFill/>
            <a:ln w="38100">
              <a:solidFill>
                <a:srgbClr val="CC00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9" name="Line 52"/>
            <p:cNvSpPr>
              <a:spLocks noChangeShapeType="1"/>
            </p:cNvSpPr>
            <p:nvPr/>
          </p:nvSpPr>
          <p:spPr bwMode="auto">
            <a:xfrm flipH="1">
              <a:off x="7543800" y="3733800"/>
              <a:ext cx="457200" cy="533400"/>
            </a:xfrm>
            <a:prstGeom prst="line">
              <a:avLst/>
            </a:prstGeom>
            <a:noFill/>
            <a:ln w="38100">
              <a:solidFill>
                <a:srgbClr val="CC00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0" name="Line 53"/>
            <p:cNvSpPr>
              <a:spLocks noChangeShapeType="1"/>
            </p:cNvSpPr>
            <p:nvPr/>
          </p:nvSpPr>
          <p:spPr bwMode="auto">
            <a:xfrm>
              <a:off x="7315200" y="4267200"/>
              <a:ext cx="228600" cy="0"/>
            </a:xfrm>
            <a:prstGeom prst="line">
              <a:avLst/>
            </a:prstGeom>
            <a:noFill/>
            <a:ln w="38100">
              <a:solidFill>
                <a:srgbClr val="CC00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" name="Text Box 54"/>
            <p:cNvSpPr txBox="1">
              <a:spLocks noChangeArrowheads="1"/>
            </p:cNvSpPr>
            <p:nvPr/>
          </p:nvSpPr>
          <p:spPr bwMode="auto">
            <a:xfrm>
              <a:off x="8458200" y="3581400"/>
              <a:ext cx="304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i="1"/>
                <a:t>t</a:t>
              </a:r>
              <a:endParaRPr lang="en-US"/>
            </a:p>
          </p:txBody>
        </p:sp>
        <p:sp>
          <p:nvSpPr>
            <p:cNvPr id="122" name="Text Box 55"/>
            <p:cNvSpPr txBox="1">
              <a:spLocks noChangeArrowheads="1"/>
            </p:cNvSpPr>
            <p:nvPr/>
          </p:nvSpPr>
          <p:spPr bwMode="auto">
            <a:xfrm>
              <a:off x="7620000" y="3429000"/>
              <a:ext cx="8382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i="1">
                  <a:latin typeface="Symbol" pitchFamily="18" charset="2"/>
                </a:rPr>
                <a:t>T</a:t>
              </a:r>
              <a:r>
                <a:rPr lang="en-US" sz="1600" i="1" baseline="-25000"/>
                <a:t>h</a:t>
              </a:r>
              <a:r>
                <a:rPr lang="en-US" sz="1600" i="1"/>
                <a:t>+</a:t>
              </a:r>
              <a:r>
                <a:rPr lang="en-US" sz="1600" i="1">
                  <a:latin typeface="Symbol" pitchFamily="18" charset="2"/>
                </a:rPr>
                <a:t>T</a:t>
              </a:r>
              <a:r>
                <a:rPr lang="en-US" sz="1600" i="1" baseline="-25000"/>
                <a:t>b</a:t>
              </a:r>
              <a:endParaRPr lang="en-US" sz="1600" i="1"/>
            </a:p>
          </p:txBody>
        </p:sp>
        <p:sp>
          <p:nvSpPr>
            <p:cNvPr id="123" name="Text Box 56"/>
            <p:cNvSpPr txBox="1">
              <a:spLocks noChangeArrowheads="1"/>
            </p:cNvSpPr>
            <p:nvPr/>
          </p:nvSpPr>
          <p:spPr bwMode="auto">
            <a:xfrm>
              <a:off x="6934200" y="3429000"/>
              <a:ext cx="6858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i="1">
                  <a:latin typeface="Symbol" pitchFamily="18" charset="2"/>
                </a:rPr>
                <a:t>T</a:t>
              </a:r>
              <a:r>
                <a:rPr lang="en-US" sz="1600" i="1" baseline="-25000"/>
                <a:t>h</a:t>
              </a:r>
            </a:p>
          </p:txBody>
        </p:sp>
      </p:grpSp>
      <p:sp>
        <p:nvSpPr>
          <p:cNvPr id="124" name="Text Box 57"/>
          <p:cNvSpPr txBox="1">
            <a:spLocks noChangeArrowheads="1"/>
          </p:cNvSpPr>
          <p:nvPr/>
        </p:nvSpPr>
        <p:spPr bwMode="auto">
          <a:xfrm>
            <a:off x="6729118" y="6080125"/>
            <a:ext cx="190499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/>
              <a:t>Assume </a:t>
            </a:r>
            <a:r>
              <a:rPr lang="en-US" sz="2000" i="1" dirty="0" err="1"/>
              <a:t>T</a:t>
            </a:r>
            <a:r>
              <a:rPr lang="en-US" sz="2000" i="1" baseline="-25000" dirty="0" err="1"/>
              <a:t>h</a:t>
            </a:r>
            <a:r>
              <a:rPr lang="en-US" sz="2000" dirty="0"/>
              <a:t> &lt; </a:t>
            </a:r>
            <a:r>
              <a:rPr lang="en-US" sz="2000" i="1" dirty="0"/>
              <a:t>T</a:t>
            </a:r>
            <a:r>
              <a:rPr lang="en-US" sz="2000" i="1" baseline="-25000" dirty="0"/>
              <a:t>b</a:t>
            </a:r>
          </a:p>
        </p:txBody>
      </p:sp>
      <p:grpSp>
        <p:nvGrpSpPr>
          <p:cNvPr id="125" name="Group 124"/>
          <p:cNvGrpSpPr/>
          <p:nvPr/>
        </p:nvGrpSpPr>
        <p:grpSpPr>
          <a:xfrm>
            <a:off x="6172200" y="4387850"/>
            <a:ext cx="2590800" cy="1435100"/>
            <a:chOff x="6172200" y="4616450"/>
            <a:chExt cx="2590800" cy="1435100"/>
          </a:xfrm>
        </p:grpSpPr>
        <p:sp>
          <p:nvSpPr>
            <p:cNvPr id="126" name="Line 59"/>
            <p:cNvSpPr>
              <a:spLocks noChangeShapeType="1"/>
            </p:cNvSpPr>
            <p:nvPr/>
          </p:nvSpPr>
          <p:spPr bwMode="auto">
            <a:xfrm>
              <a:off x="6858000" y="4776788"/>
              <a:ext cx="0" cy="12430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7" name="Line 60"/>
            <p:cNvSpPr>
              <a:spLocks noChangeShapeType="1"/>
            </p:cNvSpPr>
            <p:nvPr/>
          </p:nvSpPr>
          <p:spPr bwMode="auto">
            <a:xfrm>
              <a:off x="6553200" y="5683250"/>
              <a:ext cx="1905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" name="Text Box 61"/>
            <p:cNvSpPr txBox="1">
              <a:spLocks noChangeArrowheads="1"/>
            </p:cNvSpPr>
            <p:nvPr/>
          </p:nvSpPr>
          <p:spPr bwMode="auto">
            <a:xfrm>
              <a:off x="8458200" y="5486400"/>
              <a:ext cx="304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i="1"/>
                <a:t>t</a:t>
              </a:r>
              <a:endParaRPr lang="en-US"/>
            </a:p>
          </p:txBody>
        </p:sp>
        <p:sp>
          <p:nvSpPr>
            <p:cNvPr id="129" name="Line 62"/>
            <p:cNvSpPr>
              <a:spLocks noChangeShapeType="1"/>
            </p:cNvSpPr>
            <p:nvPr/>
          </p:nvSpPr>
          <p:spPr bwMode="auto">
            <a:xfrm flipV="1">
              <a:off x="7315200" y="5181600"/>
              <a:ext cx="228600" cy="3175"/>
            </a:xfrm>
            <a:prstGeom prst="line">
              <a:avLst/>
            </a:prstGeom>
            <a:noFill/>
            <a:ln w="38100">
              <a:solidFill>
                <a:srgbClr val="CC00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130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60113861"/>
                </p:ext>
              </p:extLst>
            </p:nvPr>
          </p:nvGraphicFramePr>
          <p:xfrm>
            <a:off x="6985000" y="4616450"/>
            <a:ext cx="441325" cy="2889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1" imgW="330120" imgH="215640" progId="Equation.3">
                    <p:embed/>
                  </p:oleObj>
                </mc:Choice>
                <mc:Fallback>
                  <p:oleObj name="Equation" r:id="rId11" imgW="33012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85000" y="4616450"/>
                          <a:ext cx="441325" cy="2889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1" name="Line 65"/>
            <p:cNvSpPr>
              <a:spLocks noChangeShapeType="1"/>
            </p:cNvSpPr>
            <p:nvPr/>
          </p:nvSpPr>
          <p:spPr bwMode="auto">
            <a:xfrm flipH="1">
              <a:off x="6858000" y="5181600"/>
              <a:ext cx="457200" cy="493713"/>
            </a:xfrm>
            <a:prstGeom prst="line">
              <a:avLst/>
            </a:prstGeom>
            <a:noFill/>
            <a:ln w="38100">
              <a:solidFill>
                <a:srgbClr val="CC00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2" name="Line 66"/>
            <p:cNvSpPr>
              <a:spLocks noChangeShapeType="1"/>
            </p:cNvSpPr>
            <p:nvPr/>
          </p:nvSpPr>
          <p:spPr bwMode="auto">
            <a:xfrm>
              <a:off x="7543800" y="5181600"/>
              <a:ext cx="457200" cy="493713"/>
            </a:xfrm>
            <a:prstGeom prst="line">
              <a:avLst/>
            </a:prstGeom>
            <a:noFill/>
            <a:ln w="38100">
              <a:solidFill>
                <a:srgbClr val="CC00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" name="Text Box 67"/>
            <p:cNvSpPr txBox="1">
              <a:spLocks noChangeArrowheads="1"/>
            </p:cNvSpPr>
            <p:nvPr/>
          </p:nvSpPr>
          <p:spPr bwMode="auto">
            <a:xfrm>
              <a:off x="7620000" y="5715000"/>
              <a:ext cx="8382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i="1">
                  <a:latin typeface="Symbol" pitchFamily="18" charset="2"/>
                </a:rPr>
                <a:t>T</a:t>
              </a:r>
              <a:r>
                <a:rPr lang="en-US" sz="1600" i="1" baseline="-25000"/>
                <a:t>h</a:t>
              </a:r>
              <a:r>
                <a:rPr lang="en-US" sz="1600" i="1"/>
                <a:t>+</a:t>
              </a:r>
              <a:r>
                <a:rPr lang="en-US" sz="1600" i="1">
                  <a:latin typeface="Symbol" pitchFamily="18" charset="2"/>
                </a:rPr>
                <a:t>T</a:t>
              </a:r>
              <a:r>
                <a:rPr lang="en-US" sz="1600" i="1" baseline="-25000"/>
                <a:t>b</a:t>
              </a:r>
              <a:endParaRPr lang="en-US" sz="1600" i="1"/>
            </a:p>
          </p:txBody>
        </p:sp>
        <p:sp>
          <p:nvSpPr>
            <p:cNvPr id="134" name="Text Box 68"/>
            <p:cNvSpPr txBox="1">
              <a:spLocks noChangeArrowheads="1"/>
            </p:cNvSpPr>
            <p:nvPr/>
          </p:nvSpPr>
          <p:spPr bwMode="auto">
            <a:xfrm>
              <a:off x="6934200" y="5683250"/>
              <a:ext cx="6858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i="1">
                  <a:latin typeface="Symbol" pitchFamily="18" charset="2"/>
                </a:rPr>
                <a:t>T</a:t>
              </a:r>
              <a:r>
                <a:rPr lang="en-US" sz="1600" i="1" baseline="-25000"/>
                <a:t>h</a:t>
              </a:r>
            </a:p>
          </p:txBody>
        </p:sp>
        <p:sp>
          <p:nvSpPr>
            <p:cNvPr id="135" name="Text Box 69"/>
            <p:cNvSpPr txBox="1">
              <a:spLocks noChangeArrowheads="1"/>
            </p:cNvSpPr>
            <p:nvPr/>
          </p:nvSpPr>
          <p:spPr bwMode="auto">
            <a:xfrm>
              <a:off x="6172200" y="4997450"/>
              <a:ext cx="6096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 sz="1600" i="1"/>
                <a:t>A T</a:t>
              </a:r>
              <a:r>
                <a:rPr lang="en-US" sz="1600" i="1" baseline="-25000"/>
                <a:t>h</a:t>
              </a:r>
            </a:p>
          </p:txBody>
        </p:sp>
      </p:grpSp>
      <p:sp>
        <p:nvSpPr>
          <p:cNvPr id="136" name="TextBox 63"/>
          <p:cNvSpPr txBox="1">
            <a:spLocks noChangeArrowheads="1"/>
          </p:cNvSpPr>
          <p:nvPr/>
        </p:nvSpPr>
        <p:spPr bwMode="auto">
          <a:xfrm>
            <a:off x="304800" y="5867400"/>
            <a:ext cx="2286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Bit of ‘0’ or ‘1’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2362200" y="3048000"/>
            <a:ext cx="3962400" cy="1022350"/>
            <a:chOff x="2362200" y="3048000"/>
            <a:chExt cx="3962400" cy="1022350"/>
          </a:xfrm>
        </p:grpSpPr>
        <p:sp>
          <p:nvSpPr>
            <p:cNvPr id="95" name="Line 36"/>
            <p:cNvSpPr>
              <a:spLocks noChangeShapeType="1"/>
            </p:cNvSpPr>
            <p:nvPr/>
          </p:nvSpPr>
          <p:spPr bwMode="auto">
            <a:xfrm flipV="1">
              <a:off x="2438400" y="3581400"/>
              <a:ext cx="7620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7" name="Text Box 38"/>
            <p:cNvSpPr txBox="1">
              <a:spLocks noChangeArrowheads="1"/>
            </p:cNvSpPr>
            <p:nvPr/>
          </p:nvSpPr>
          <p:spPr bwMode="auto">
            <a:xfrm>
              <a:off x="3200400" y="3228975"/>
              <a:ext cx="2057400" cy="70167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000" b="1" dirty="0">
                  <a:solidFill>
                    <a:srgbClr val="FF0000"/>
                  </a:solidFill>
                </a:rPr>
                <a:t>Communication</a:t>
              </a:r>
              <a:br>
                <a:rPr lang="en-US" sz="2000" b="1" dirty="0">
                  <a:solidFill>
                    <a:srgbClr val="FF0000"/>
                  </a:solidFill>
                </a:rPr>
              </a:br>
              <a:r>
                <a:rPr lang="en-US" sz="2000" b="1" dirty="0">
                  <a:solidFill>
                    <a:srgbClr val="FF0000"/>
                  </a:solidFill>
                </a:rPr>
                <a:t>Channel</a:t>
              </a:r>
            </a:p>
          </p:txBody>
        </p:sp>
        <p:sp>
          <p:nvSpPr>
            <p:cNvPr id="99" name="Text Box 40"/>
            <p:cNvSpPr txBox="1">
              <a:spLocks noChangeArrowheads="1"/>
            </p:cNvSpPr>
            <p:nvPr/>
          </p:nvSpPr>
          <p:spPr bwMode="auto">
            <a:xfrm>
              <a:off x="2362200" y="3048000"/>
              <a:ext cx="838200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dirty="0"/>
                <a:t>input</a:t>
              </a:r>
            </a:p>
          </p:txBody>
        </p:sp>
        <p:sp>
          <p:nvSpPr>
            <p:cNvPr id="100" name="Text Box 41"/>
            <p:cNvSpPr txBox="1">
              <a:spLocks noChangeArrowheads="1"/>
            </p:cNvSpPr>
            <p:nvPr/>
          </p:nvSpPr>
          <p:spPr bwMode="auto">
            <a:xfrm>
              <a:off x="5334000" y="3048000"/>
              <a:ext cx="990600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dirty="0"/>
                <a:t>output</a:t>
              </a:r>
            </a:p>
          </p:txBody>
        </p:sp>
        <p:sp>
          <p:nvSpPr>
            <p:cNvPr id="101" name="Text Box 42"/>
            <p:cNvSpPr txBox="1">
              <a:spLocks noChangeArrowheads="1"/>
            </p:cNvSpPr>
            <p:nvPr/>
          </p:nvSpPr>
          <p:spPr bwMode="auto">
            <a:xfrm>
              <a:off x="2438400" y="3657600"/>
              <a:ext cx="609600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i="1" dirty="0"/>
                <a:t>x</a:t>
              </a:r>
              <a:r>
                <a:rPr lang="en-US" sz="2000" dirty="0"/>
                <a:t>(</a:t>
              </a:r>
              <a:r>
                <a:rPr lang="en-US" sz="2000" i="1" dirty="0"/>
                <a:t>t</a:t>
              </a:r>
              <a:r>
                <a:rPr lang="en-US" sz="2000" dirty="0"/>
                <a:t>)</a:t>
              </a:r>
            </a:p>
          </p:txBody>
        </p:sp>
        <p:sp>
          <p:nvSpPr>
            <p:cNvPr id="102" name="Text Box 43"/>
            <p:cNvSpPr txBox="1">
              <a:spLocks noChangeArrowheads="1"/>
            </p:cNvSpPr>
            <p:nvPr/>
          </p:nvSpPr>
          <p:spPr bwMode="auto">
            <a:xfrm>
              <a:off x="5486400" y="3673475"/>
              <a:ext cx="838200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i="1" dirty="0"/>
                <a:t>y</a:t>
              </a:r>
              <a:r>
                <a:rPr lang="en-US" sz="2000" dirty="0"/>
                <a:t>(</a:t>
              </a:r>
              <a:r>
                <a:rPr lang="en-US" sz="2000" i="1" dirty="0"/>
                <a:t>t</a:t>
              </a:r>
              <a:r>
                <a:rPr lang="en-US" sz="2000" dirty="0"/>
                <a:t>)</a:t>
              </a:r>
            </a:p>
          </p:txBody>
        </p:sp>
        <p:sp>
          <p:nvSpPr>
            <p:cNvPr id="138" name="Line 36"/>
            <p:cNvSpPr>
              <a:spLocks noChangeShapeType="1"/>
            </p:cNvSpPr>
            <p:nvPr/>
          </p:nvSpPr>
          <p:spPr bwMode="auto">
            <a:xfrm flipV="1">
              <a:off x="5257800" y="3581400"/>
              <a:ext cx="7620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38FF7928-8F7B-E341-9431-9F506AB43186}"/>
              </a:ext>
            </a:extLst>
          </p:cNvPr>
          <p:cNvSpPr txBox="1"/>
          <p:nvPr/>
        </p:nvSpPr>
        <p:spPr>
          <a:xfrm>
            <a:off x="2667000" y="4272577"/>
            <a:ext cx="16999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b="1" i="1" dirty="0">
                <a:solidFill>
                  <a:srgbClr val="FF0101"/>
                </a:solidFill>
              </a:rPr>
              <a:t>Model channel as LTI system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7CB98873-8920-6242-BF81-B9717D02E416}"/>
              </a:ext>
            </a:extLst>
          </p:cNvPr>
          <p:cNvSpPr txBox="1"/>
          <p:nvPr/>
        </p:nvSpPr>
        <p:spPr>
          <a:xfrm>
            <a:off x="2362200" y="5304472"/>
            <a:ext cx="202358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b="1" i="1" dirty="0">
                <a:solidFill>
                  <a:srgbClr val="FF0101"/>
                </a:solidFill>
              </a:rPr>
              <a:t>Approximate infinite impulse response as a rectangular pulse for timing analysis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146338E-DD91-8D47-9A36-301C70605267}"/>
              </a:ext>
            </a:extLst>
          </p:cNvPr>
          <p:cNvGrpSpPr/>
          <p:nvPr/>
        </p:nvGrpSpPr>
        <p:grpSpPr>
          <a:xfrm>
            <a:off x="4533900" y="4114800"/>
            <a:ext cx="1447800" cy="1161256"/>
            <a:chOff x="4533900" y="4114800"/>
            <a:chExt cx="1447800" cy="1161256"/>
          </a:xfrm>
        </p:grpSpPr>
        <p:pic>
          <p:nvPicPr>
            <p:cNvPr id="21" name="Picture 20" descr="Chart&#10;&#10;Description automatically generated with medium confidence">
              <a:extLst>
                <a:ext uri="{FF2B5EF4-FFF2-40B4-BE49-F238E27FC236}">
                  <a16:creationId xmlns:a16="http://schemas.microsoft.com/office/drawing/2014/main" id="{9AB4B9C6-C4CF-5D46-AE3A-C80C549C4AE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929" t="8006" r="33852" b="11905"/>
            <a:stretch/>
          </p:blipFill>
          <p:spPr>
            <a:xfrm>
              <a:off x="4953001" y="4234512"/>
              <a:ext cx="823354" cy="947088"/>
            </a:xfrm>
            <a:prstGeom prst="rect">
              <a:avLst/>
            </a:prstGeom>
          </p:spPr>
        </p:pic>
        <p:sp>
          <p:nvSpPr>
            <p:cNvPr id="96" name="Line 4">
              <a:extLst>
                <a:ext uri="{FF2B5EF4-FFF2-40B4-BE49-F238E27FC236}">
                  <a16:creationId xmlns:a16="http://schemas.microsoft.com/office/drawing/2014/main" id="{8F9597A4-89B6-A948-87DF-33E7F679B0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53000" y="4114800"/>
              <a:ext cx="0" cy="11612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" name="Line 5">
              <a:extLst>
                <a:ext uri="{FF2B5EF4-FFF2-40B4-BE49-F238E27FC236}">
                  <a16:creationId xmlns:a16="http://schemas.microsoft.com/office/drawing/2014/main" id="{A960DD08-4B0A-6C4A-B894-FA73CA47293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33900" y="5029200"/>
              <a:ext cx="1447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39" name="Text Box 7">
            <a:extLst>
              <a:ext uri="{FF2B5EF4-FFF2-40B4-BE49-F238E27FC236}">
                <a16:creationId xmlns:a16="http://schemas.microsoft.com/office/drawing/2014/main" id="{3DFEEAC0-5CFB-3F40-A0FA-EC60A05AE2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52556" y="5029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i="1"/>
              <a:t>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" grpId="0"/>
      <p:bldP spid="13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 New Roman" charset="0"/>
              </a:rPr>
              <a:t>Transmitting Two Bits (Interference)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447800"/>
            <a:ext cx="7772400" cy="5105400"/>
          </a:xfrm>
        </p:spPr>
        <p:txBody>
          <a:bodyPr/>
          <a:lstStyle/>
          <a:p>
            <a:r>
              <a:rPr lang="en-US">
                <a:latin typeface="Times New Roman" charset="0"/>
              </a:rPr>
              <a:t>Transmitting two bits (pulses) back-to-back will cause overlap (interference) at the receiver</a:t>
            </a:r>
          </a:p>
        </p:txBody>
      </p:sp>
      <p:grpSp>
        <p:nvGrpSpPr>
          <p:cNvPr id="19460" name="Group 4"/>
          <p:cNvGrpSpPr>
            <a:grpSpLocks/>
          </p:cNvGrpSpPr>
          <p:nvPr/>
        </p:nvGrpSpPr>
        <p:grpSpPr bwMode="auto">
          <a:xfrm>
            <a:off x="3352800" y="2555875"/>
            <a:ext cx="1600200" cy="1412875"/>
            <a:chOff x="2928" y="2976"/>
            <a:chExt cx="1008" cy="890"/>
          </a:xfrm>
        </p:grpSpPr>
        <p:sp>
          <p:nvSpPr>
            <p:cNvPr id="19502" name="Line 5"/>
            <p:cNvSpPr>
              <a:spLocks noChangeShapeType="1"/>
            </p:cNvSpPr>
            <p:nvPr/>
          </p:nvSpPr>
          <p:spPr bwMode="auto">
            <a:xfrm>
              <a:off x="3168" y="3072"/>
              <a:ext cx="0" cy="5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03" name="Line 6"/>
            <p:cNvSpPr>
              <a:spLocks noChangeShapeType="1"/>
            </p:cNvSpPr>
            <p:nvPr/>
          </p:nvSpPr>
          <p:spPr bwMode="auto">
            <a:xfrm>
              <a:off x="2928" y="3626"/>
              <a:ext cx="9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04" name="Text Box 7"/>
            <p:cNvSpPr txBox="1">
              <a:spLocks noChangeArrowheads="1"/>
            </p:cNvSpPr>
            <p:nvPr/>
          </p:nvSpPr>
          <p:spPr bwMode="auto">
            <a:xfrm>
              <a:off x="3264" y="3626"/>
              <a:ext cx="43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i="1">
                  <a:latin typeface="Symbol" charset="0"/>
                </a:rPr>
                <a:t>T</a:t>
              </a:r>
              <a:r>
                <a:rPr lang="en-US" sz="1600" i="1" baseline="-25000"/>
                <a:t>h</a:t>
              </a:r>
            </a:p>
          </p:txBody>
        </p:sp>
        <p:sp>
          <p:nvSpPr>
            <p:cNvPr id="19505" name="Text Box 8"/>
            <p:cNvSpPr txBox="1">
              <a:spLocks noChangeArrowheads="1"/>
            </p:cNvSpPr>
            <p:nvPr/>
          </p:nvSpPr>
          <p:spPr bwMode="auto">
            <a:xfrm>
              <a:off x="3744" y="3674"/>
              <a:ext cx="192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400" i="1"/>
                <a:t>t</a:t>
              </a:r>
              <a:endParaRPr lang="en-US"/>
            </a:p>
          </p:txBody>
        </p:sp>
        <p:sp>
          <p:nvSpPr>
            <p:cNvPr id="19506" name="Line 9"/>
            <p:cNvSpPr>
              <a:spLocks noChangeShapeType="1"/>
            </p:cNvSpPr>
            <p:nvPr/>
          </p:nvSpPr>
          <p:spPr bwMode="auto">
            <a:xfrm>
              <a:off x="3168" y="3312"/>
              <a:ext cx="288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507" name="Line 10"/>
            <p:cNvSpPr>
              <a:spLocks noChangeShapeType="1"/>
            </p:cNvSpPr>
            <p:nvPr/>
          </p:nvSpPr>
          <p:spPr bwMode="auto">
            <a:xfrm>
              <a:off x="3168" y="3312"/>
              <a:ext cx="0" cy="31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508" name="Line 11"/>
            <p:cNvSpPr>
              <a:spLocks noChangeShapeType="1"/>
            </p:cNvSpPr>
            <p:nvPr/>
          </p:nvSpPr>
          <p:spPr bwMode="auto">
            <a:xfrm>
              <a:off x="3456" y="3312"/>
              <a:ext cx="0" cy="31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19509" name="Object 12"/>
            <p:cNvGraphicFramePr>
              <a:graphicFrameLocks noChangeAspect="1"/>
            </p:cNvGraphicFramePr>
            <p:nvPr/>
          </p:nvGraphicFramePr>
          <p:xfrm>
            <a:off x="3274" y="2976"/>
            <a:ext cx="224" cy="17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266469" imgH="203024" progId="Equation.3">
                    <p:embed/>
                  </p:oleObj>
                </mc:Choice>
                <mc:Fallback>
                  <p:oleObj name="Equation" r:id="rId2" imgW="266469" imgH="203024" progId="Equation.3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74" y="2976"/>
                          <a:ext cx="224" cy="17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510" name="Text Box 13"/>
            <p:cNvSpPr txBox="1">
              <a:spLocks noChangeArrowheads="1"/>
            </p:cNvSpPr>
            <p:nvPr/>
          </p:nvSpPr>
          <p:spPr bwMode="auto">
            <a:xfrm>
              <a:off x="3504" y="3222"/>
              <a:ext cx="28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600"/>
                <a:t>1</a:t>
              </a:r>
            </a:p>
          </p:txBody>
        </p:sp>
      </p:grpSp>
      <p:sp>
        <p:nvSpPr>
          <p:cNvPr id="19461" name="Text Box 14"/>
          <p:cNvSpPr txBox="1">
            <a:spLocks noChangeArrowheads="1"/>
          </p:cNvSpPr>
          <p:nvPr/>
        </p:nvSpPr>
        <p:spPr bwMode="auto">
          <a:xfrm>
            <a:off x="2895600" y="4197350"/>
            <a:ext cx="2362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000"/>
              <a:t>Assume that </a:t>
            </a:r>
            <a:r>
              <a:rPr lang="en-US" sz="2000" i="1"/>
              <a:t>T</a:t>
            </a:r>
            <a:r>
              <a:rPr lang="en-US" sz="2000" i="1" baseline="-25000"/>
              <a:t>h</a:t>
            </a:r>
            <a:r>
              <a:rPr lang="en-US" sz="2000"/>
              <a:t> &lt; </a:t>
            </a:r>
            <a:r>
              <a:rPr lang="en-US" sz="2000" i="1"/>
              <a:t>T</a:t>
            </a:r>
            <a:r>
              <a:rPr lang="en-US" sz="2000" i="1" baseline="-25000"/>
              <a:t>b</a:t>
            </a: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381000" y="2605088"/>
            <a:ext cx="2438400" cy="2005012"/>
            <a:chOff x="685800" y="2522538"/>
            <a:chExt cx="2438400" cy="2005012"/>
          </a:xfrm>
        </p:grpSpPr>
        <p:sp>
          <p:nvSpPr>
            <p:cNvPr id="19487" name="Text Box 15"/>
            <p:cNvSpPr txBox="1">
              <a:spLocks noChangeArrowheads="1"/>
            </p:cNvSpPr>
            <p:nvPr/>
          </p:nvSpPr>
          <p:spPr bwMode="auto">
            <a:xfrm>
              <a:off x="2819400" y="3581400"/>
              <a:ext cx="3048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400" i="1"/>
                <a:t>t</a:t>
              </a:r>
              <a:endParaRPr lang="en-US"/>
            </a:p>
          </p:txBody>
        </p:sp>
        <p:sp>
          <p:nvSpPr>
            <p:cNvPr id="19488" name="Line 16"/>
            <p:cNvSpPr>
              <a:spLocks noChangeShapeType="1"/>
            </p:cNvSpPr>
            <p:nvPr/>
          </p:nvSpPr>
          <p:spPr bwMode="auto">
            <a:xfrm>
              <a:off x="1295400" y="2674938"/>
              <a:ext cx="0" cy="15319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89" name="Text Box 17"/>
            <p:cNvSpPr txBox="1">
              <a:spLocks noChangeArrowheads="1"/>
            </p:cNvSpPr>
            <p:nvPr/>
          </p:nvSpPr>
          <p:spPr bwMode="auto">
            <a:xfrm>
              <a:off x="1600200" y="3554413"/>
              <a:ext cx="3810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i="1">
                  <a:latin typeface="Symbol" charset="0"/>
                </a:rPr>
                <a:t>T</a:t>
              </a:r>
              <a:r>
                <a:rPr lang="en-US" sz="1600" i="1" baseline="-25000"/>
                <a:t>b</a:t>
              </a:r>
            </a:p>
          </p:txBody>
        </p:sp>
        <p:sp>
          <p:nvSpPr>
            <p:cNvPr id="19490" name="Line 18"/>
            <p:cNvSpPr>
              <a:spLocks noChangeShapeType="1"/>
            </p:cNvSpPr>
            <p:nvPr/>
          </p:nvSpPr>
          <p:spPr bwMode="auto">
            <a:xfrm>
              <a:off x="1295400" y="3006725"/>
              <a:ext cx="685800" cy="7938"/>
            </a:xfrm>
            <a:prstGeom prst="line">
              <a:avLst/>
            </a:prstGeom>
            <a:noFill/>
            <a:ln w="38100">
              <a:solidFill>
                <a:srgbClr val="66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91" name="Line 19"/>
            <p:cNvSpPr>
              <a:spLocks noChangeShapeType="1"/>
            </p:cNvSpPr>
            <p:nvPr/>
          </p:nvSpPr>
          <p:spPr bwMode="auto">
            <a:xfrm>
              <a:off x="1295400" y="3006725"/>
              <a:ext cx="0" cy="498475"/>
            </a:xfrm>
            <a:prstGeom prst="line">
              <a:avLst/>
            </a:prstGeom>
            <a:noFill/>
            <a:ln w="38100">
              <a:solidFill>
                <a:srgbClr val="66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92" name="Line 20"/>
            <p:cNvSpPr>
              <a:spLocks noChangeShapeType="1"/>
            </p:cNvSpPr>
            <p:nvPr/>
          </p:nvSpPr>
          <p:spPr bwMode="auto">
            <a:xfrm>
              <a:off x="1981200" y="3006725"/>
              <a:ext cx="0" cy="498475"/>
            </a:xfrm>
            <a:prstGeom prst="line">
              <a:avLst/>
            </a:prstGeom>
            <a:noFill/>
            <a:ln w="38100">
              <a:solidFill>
                <a:srgbClr val="66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2" name="Object 21"/>
            <p:cNvGraphicFramePr>
              <a:graphicFrameLocks noChangeAspect="1"/>
            </p:cNvGraphicFramePr>
            <p:nvPr/>
          </p:nvGraphicFramePr>
          <p:xfrm>
            <a:off x="1455738" y="2522538"/>
            <a:ext cx="373062" cy="2714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279279" imgH="203112" progId="Equation.3">
                    <p:embed/>
                  </p:oleObj>
                </mc:Choice>
                <mc:Fallback>
                  <p:oleObj name="Equation" r:id="rId4" imgW="279279" imgH="203112" progId="Equation.3">
                    <p:embed/>
                    <p:pic>
                      <p:nvPicPr>
                        <p:cNvPr id="0" name="Object 2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55738" y="2522538"/>
                          <a:ext cx="373062" cy="27146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494" name="Text Box 22"/>
            <p:cNvSpPr txBox="1">
              <a:spLocks noChangeArrowheads="1"/>
            </p:cNvSpPr>
            <p:nvPr/>
          </p:nvSpPr>
          <p:spPr bwMode="auto">
            <a:xfrm>
              <a:off x="914400" y="2913063"/>
              <a:ext cx="3048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600" i="1"/>
                <a:t>A</a:t>
              </a:r>
            </a:p>
          </p:txBody>
        </p:sp>
        <p:sp>
          <p:nvSpPr>
            <p:cNvPr id="19495" name="Text Box 23"/>
            <p:cNvSpPr txBox="1">
              <a:spLocks noChangeArrowheads="1"/>
            </p:cNvSpPr>
            <p:nvPr/>
          </p:nvSpPr>
          <p:spPr bwMode="auto">
            <a:xfrm>
              <a:off x="1066800" y="4191000"/>
              <a:ext cx="9906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>
                  <a:solidFill>
                    <a:srgbClr val="6600FF"/>
                  </a:solidFill>
                </a:rPr>
                <a:t>‘1’ bit</a:t>
              </a:r>
            </a:p>
          </p:txBody>
        </p:sp>
        <p:sp>
          <p:nvSpPr>
            <p:cNvPr id="19496" name="Line 24"/>
            <p:cNvSpPr>
              <a:spLocks noChangeShapeType="1"/>
            </p:cNvSpPr>
            <p:nvPr/>
          </p:nvSpPr>
          <p:spPr bwMode="auto">
            <a:xfrm flipV="1">
              <a:off x="1981200" y="4003675"/>
              <a:ext cx="685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97" name="Line 25"/>
            <p:cNvSpPr>
              <a:spLocks noChangeShapeType="1"/>
            </p:cNvSpPr>
            <p:nvPr/>
          </p:nvSpPr>
          <p:spPr bwMode="auto">
            <a:xfrm flipV="1">
              <a:off x="1981200" y="3505200"/>
              <a:ext cx="0" cy="49847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98" name="Line 26"/>
            <p:cNvSpPr>
              <a:spLocks noChangeShapeType="1"/>
            </p:cNvSpPr>
            <p:nvPr/>
          </p:nvSpPr>
          <p:spPr bwMode="auto">
            <a:xfrm flipV="1">
              <a:off x="2667000" y="3505200"/>
              <a:ext cx="0" cy="49847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99" name="Text Box 27"/>
            <p:cNvSpPr txBox="1">
              <a:spLocks noChangeArrowheads="1"/>
            </p:cNvSpPr>
            <p:nvPr/>
          </p:nvSpPr>
          <p:spPr bwMode="auto">
            <a:xfrm>
              <a:off x="1828800" y="4175125"/>
              <a:ext cx="9906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/>
                <a:t>‘0’ bit</a:t>
              </a:r>
            </a:p>
          </p:txBody>
        </p:sp>
        <p:sp>
          <p:nvSpPr>
            <p:cNvPr id="19500" name="Text Box 28"/>
            <p:cNvSpPr txBox="1">
              <a:spLocks noChangeArrowheads="1"/>
            </p:cNvSpPr>
            <p:nvPr/>
          </p:nvSpPr>
          <p:spPr bwMode="auto">
            <a:xfrm>
              <a:off x="2362200" y="3200400"/>
              <a:ext cx="6096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>
                  <a:latin typeface="Symbol" charset="0"/>
                </a:rPr>
                <a:t>2</a:t>
              </a:r>
              <a:r>
                <a:rPr lang="en-US" sz="1600" i="1">
                  <a:latin typeface="Symbol" charset="0"/>
                </a:rPr>
                <a:t>T</a:t>
              </a:r>
              <a:r>
                <a:rPr lang="en-US" sz="1600" i="1" baseline="-25000"/>
                <a:t>b</a:t>
              </a:r>
            </a:p>
          </p:txBody>
        </p:sp>
        <p:sp>
          <p:nvSpPr>
            <p:cNvPr id="19501" name="Line 29"/>
            <p:cNvSpPr>
              <a:spLocks noChangeShapeType="1"/>
            </p:cNvSpPr>
            <p:nvPr/>
          </p:nvSpPr>
          <p:spPr bwMode="auto">
            <a:xfrm>
              <a:off x="685800" y="3505200"/>
              <a:ext cx="2362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9477" name="Text Box 30"/>
          <p:cNvSpPr txBox="1">
            <a:spLocks noChangeArrowheads="1"/>
          </p:cNvSpPr>
          <p:nvPr/>
        </p:nvSpPr>
        <p:spPr bwMode="auto">
          <a:xfrm>
            <a:off x="2819400" y="2825750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000"/>
              <a:t>*</a:t>
            </a:r>
          </a:p>
        </p:txBody>
      </p:sp>
      <p:sp>
        <p:nvSpPr>
          <p:cNvPr id="19478" name="Text Box 31"/>
          <p:cNvSpPr txBox="1">
            <a:spLocks noChangeArrowheads="1"/>
          </p:cNvSpPr>
          <p:nvPr/>
        </p:nvSpPr>
        <p:spPr bwMode="auto">
          <a:xfrm>
            <a:off x="4953000" y="2825750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000"/>
              <a:t>=</a:t>
            </a:r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6477000" y="4578350"/>
            <a:ext cx="1905000" cy="1365250"/>
            <a:chOff x="6781800" y="4495800"/>
            <a:chExt cx="1905000" cy="1365250"/>
          </a:xfrm>
        </p:grpSpPr>
        <p:sp>
          <p:nvSpPr>
            <p:cNvPr id="19485" name="Line 47"/>
            <p:cNvSpPr>
              <a:spLocks noChangeShapeType="1"/>
            </p:cNvSpPr>
            <p:nvPr/>
          </p:nvSpPr>
          <p:spPr bwMode="auto">
            <a:xfrm>
              <a:off x="7162800" y="4495800"/>
              <a:ext cx="0" cy="533400"/>
            </a:xfrm>
            <a:prstGeom prst="line">
              <a:avLst/>
            </a:prstGeom>
            <a:noFill/>
            <a:ln w="28575">
              <a:solidFill>
                <a:srgbClr val="CC00CC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86" name="Text Box 48"/>
            <p:cNvSpPr txBox="1">
              <a:spLocks noChangeArrowheads="1"/>
            </p:cNvSpPr>
            <p:nvPr/>
          </p:nvSpPr>
          <p:spPr bwMode="auto">
            <a:xfrm>
              <a:off x="6781800" y="5029200"/>
              <a:ext cx="1905000" cy="831850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b="1" dirty="0" err="1"/>
                <a:t>Intersymbol</a:t>
              </a:r>
              <a:r>
                <a:rPr lang="en-US" b="1" dirty="0"/>
                <a:t> interference</a:t>
              </a:r>
            </a:p>
          </p:txBody>
        </p:sp>
      </p:grpSp>
      <p:sp>
        <p:nvSpPr>
          <p:cNvPr id="19493" name="Oval 46"/>
          <p:cNvSpPr>
            <a:spLocks noChangeArrowheads="1"/>
          </p:cNvSpPr>
          <p:nvPr/>
        </p:nvSpPr>
        <p:spPr bwMode="auto">
          <a:xfrm>
            <a:off x="6616700" y="2808288"/>
            <a:ext cx="457200" cy="1752600"/>
          </a:xfrm>
          <a:prstGeom prst="ellipse">
            <a:avLst/>
          </a:prstGeom>
          <a:noFill/>
          <a:ln w="31750">
            <a:solidFill>
              <a:srgbClr val="CC00CC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5257800" y="2659063"/>
            <a:ext cx="2971800" cy="1966912"/>
            <a:chOff x="5562600" y="2576513"/>
            <a:chExt cx="2971800" cy="1966912"/>
          </a:xfrm>
        </p:grpSpPr>
        <p:sp>
          <p:nvSpPr>
            <p:cNvPr id="19470" name="Line 32"/>
            <p:cNvSpPr>
              <a:spLocks noChangeShapeType="1"/>
            </p:cNvSpPr>
            <p:nvPr/>
          </p:nvSpPr>
          <p:spPr bwMode="auto">
            <a:xfrm flipV="1">
              <a:off x="6705600" y="3048000"/>
              <a:ext cx="228600" cy="3175"/>
            </a:xfrm>
            <a:prstGeom prst="line">
              <a:avLst/>
            </a:prstGeom>
            <a:noFill/>
            <a:ln w="38100">
              <a:solidFill>
                <a:srgbClr val="66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71" name="Line 33"/>
            <p:cNvSpPr>
              <a:spLocks noChangeShapeType="1"/>
            </p:cNvSpPr>
            <p:nvPr/>
          </p:nvSpPr>
          <p:spPr bwMode="auto">
            <a:xfrm flipH="1">
              <a:off x="6248400" y="3048000"/>
              <a:ext cx="457200" cy="493713"/>
            </a:xfrm>
            <a:prstGeom prst="line">
              <a:avLst/>
            </a:prstGeom>
            <a:noFill/>
            <a:ln w="38100">
              <a:solidFill>
                <a:srgbClr val="66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19472" name="Object 34"/>
            <p:cNvGraphicFramePr>
              <a:graphicFrameLocks noChangeAspect="1"/>
            </p:cNvGraphicFramePr>
            <p:nvPr/>
          </p:nvGraphicFramePr>
          <p:xfrm>
            <a:off x="6400800" y="2576513"/>
            <a:ext cx="388938" cy="2714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291973" imgH="203112" progId="Equation.3">
                    <p:embed/>
                  </p:oleObj>
                </mc:Choice>
                <mc:Fallback>
                  <p:oleObj name="Equation" r:id="rId6" imgW="291973" imgH="203112" progId="Equation.3">
                    <p:embed/>
                    <p:pic>
                      <p:nvPicPr>
                        <p:cNvPr id="0" name="Object 3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400800" y="2576513"/>
                          <a:ext cx="388938" cy="27146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473" name="Text Box 35"/>
            <p:cNvSpPr txBox="1">
              <a:spLocks noChangeArrowheads="1"/>
            </p:cNvSpPr>
            <p:nvPr/>
          </p:nvSpPr>
          <p:spPr bwMode="auto">
            <a:xfrm>
              <a:off x="5562600" y="3810000"/>
              <a:ext cx="6096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r">
                <a:spcBef>
                  <a:spcPct val="50000"/>
                </a:spcBef>
              </a:pPr>
              <a:r>
                <a:rPr lang="en-US" sz="1600"/>
                <a:t>-</a:t>
              </a:r>
              <a:r>
                <a:rPr lang="en-US" sz="1600" i="1"/>
                <a:t>A T</a:t>
              </a:r>
              <a:r>
                <a:rPr lang="en-US" sz="1600" i="1" baseline="-25000"/>
                <a:t>h</a:t>
              </a:r>
            </a:p>
          </p:txBody>
        </p:sp>
        <p:sp>
          <p:nvSpPr>
            <p:cNvPr id="19474" name="Line 36"/>
            <p:cNvSpPr>
              <a:spLocks noChangeShapeType="1"/>
            </p:cNvSpPr>
            <p:nvPr/>
          </p:nvSpPr>
          <p:spPr bwMode="auto">
            <a:xfrm>
              <a:off x="6248400" y="2727325"/>
              <a:ext cx="0" cy="15319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5" name="Line 37"/>
            <p:cNvSpPr>
              <a:spLocks noChangeShapeType="1"/>
            </p:cNvSpPr>
            <p:nvPr/>
          </p:nvSpPr>
          <p:spPr bwMode="auto">
            <a:xfrm>
              <a:off x="6934200" y="3505200"/>
              <a:ext cx="457200" cy="533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76" name="Line 38"/>
            <p:cNvSpPr>
              <a:spLocks noChangeShapeType="1"/>
            </p:cNvSpPr>
            <p:nvPr/>
          </p:nvSpPr>
          <p:spPr bwMode="auto">
            <a:xfrm flipH="1">
              <a:off x="7620000" y="3505200"/>
              <a:ext cx="457200" cy="533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Line 39"/>
            <p:cNvSpPr>
              <a:spLocks noChangeShapeType="1"/>
            </p:cNvSpPr>
            <p:nvPr/>
          </p:nvSpPr>
          <p:spPr bwMode="auto">
            <a:xfrm>
              <a:off x="7391400" y="4038600"/>
              <a:ext cx="228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Line 40"/>
            <p:cNvSpPr>
              <a:spLocks noChangeShapeType="1"/>
            </p:cNvSpPr>
            <p:nvPr/>
          </p:nvSpPr>
          <p:spPr bwMode="auto">
            <a:xfrm>
              <a:off x="6934200" y="3048000"/>
              <a:ext cx="457200" cy="493713"/>
            </a:xfrm>
            <a:prstGeom prst="line">
              <a:avLst/>
            </a:prstGeom>
            <a:noFill/>
            <a:ln w="38100">
              <a:solidFill>
                <a:srgbClr val="66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79" name="Text Box 41"/>
            <p:cNvSpPr txBox="1">
              <a:spLocks noChangeArrowheads="1"/>
            </p:cNvSpPr>
            <p:nvPr/>
          </p:nvSpPr>
          <p:spPr bwMode="auto">
            <a:xfrm>
              <a:off x="8229600" y="3505200"/>
              <a:ext cx="3048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400" i="1"/>
                <a:t>t</a:t>
              </a:r>
              <a:endParaRPr lang="en-US"/>
            </a:p>
          </p:txBody>
        </p:sp>
        <p:sp>
          <p:nvSpPr>
            <p:cNvPr id="19480" name="Text Box 42"/>
            <p:cNvSpPr txBox="1">
              <a:spLocks noChangeArrowheads="1"/>
            </p:cNvSpPr>
            <p:nvPr/>
          </p:nvSpPr>
          <p:spPr bwMode="auto">
            <a:xfrm>
              <a:off x="6553200" y="3549650"/>
              <a:ext cx="8382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i="1">
                  <a:latin typeface="Symbol" charset="0"/>
                </a:rPr>
                <a:t>T</a:t>
              </a:r>
              <a:r>
                <a:rPr lang="en-US" sz="1600" i="1" baseline="-25000"/>
                <a:t>b</a:t>
              </a:r>
              <a:endParaRPr lang="en-US" sz="1600" i="1"/>
            </a:p>
          </p:txBody>
        </p:sp>
        <p:sp>
          <p:nvSpPr>
            <p:cNvPr id="19481" name="Text Box 43"/>
            <p:cNvSpPr txBox="1">
              <a:spLocks noChangeArrowheads="1"/>
            </p:cNvSpPr>
            <p:nvPr/>
          </p:nvSpPr>
          <p:spPr bwMode="auto">
            <a:xfrm>
              <a:off x="6172200" y="4206875"/>
              <a:ext cx="9906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>
                  <a:solidFill>
                    <a:srgbClr val="6600FF"/>
                  </a:solidFill>
                </a:rPr>
                <a:t>‘1’ bit</a:t>
              </a:r>
            </a:p>
          </p:txBody>
        </p:sp>
        <p:sp>
          <p:nvSpPr>
            <p:cNvPr id="19482" name="Text Box 44"/>
            <p:cNvSpPr txBox="1">
              <a:spLocks noChangeArrowheads="1"/>
            </p:cNvSpPr>
            <p:nvPr/>
          </p:nvSpPr>
          <p:spPr bwMode="auto">
            <a:xfrm>
              <a:off x="7086600" y="4191000"/>
              <a:ext cx="9906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/>
                <a:t>‘0’ bit</a:t>
              </a:r>
            </a:p>
          </p:txBody>
        </p:sp>
        <p:sp>
          <p:nvSpPr>
            <p:cNvPr id="19483" name="Text Box 45"/>
            <p:cNvSpPr txBox="1">
              <a:spLocks noChangeArrowheads="1"/>
            </p:cNvSpPr>
            <p:nvPr/>
          </p:nvSpPr>
          <p:spPr bwMode="auto">
            <a:xfrm>
              <a:off x="7086600" y="3124200"/>
              <a:ext cx="8382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i="1">
                  <a:latin typeface="Symbol" charset="0"/>
                </a:rPr>
                <a:t>T</a:t>
              </a:r>
              <a:r>
                <a:rPr lang="en-US" sz="1600" i="1" baseline="-25000"/>
                <a:t>h</a:t>
              </a:r>
              <a:r>
                <a:rPr lang="en-US" sz="1600" i="1"/>
                <a:t>+</a:t>
              </a:r>
              <a:r>
                <a:rPr lang="en-US" sz="1600" i="1">
                  <a:latin typeface="Symbol" charset="0"/>
                </a:rPr>
                <a:t>T</a:t>
              </a:r>
              <a:r>
                <a:rPr lang="en-US" sz="1600" i="1" baseline="-25000"/>
                <a:t>b</a:t>
              </a:r>
              <a:endParaRPr lang="en-US" sz="1600" i="1"/>
            </a:p>
          </p:txBody>
        </p:sp>
        <p:sp>
          <p:nvSpPr>
            <p:cNvPr id="19484" name="Line 49"/>
            <p:cNvSpPr>
              <a:spLocks noChangeShapeType="1"/>
            </p:cNvSpPr>
            <p:nvPr/>
          </p:nvSpPr>
          <p:spPr bwMode="auto">
            <a:xfrm>
              <a:off x="5943600" y="3505200"/>
              <a:ext cx="2362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2" name="Rectangle 3"/>
          <p:cNvSpPr txBox="1">
            <a:spLocks noChangeArrowheads="1"/>
          </p:cNvSpPr>
          <p:nvPr/>
        </p:nvSpPr>
        <p:spPr bwMode="auto">
          <a:xfrm>
            <a:off x="533400" y="4648200"/>
            <a:ext cx="5791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rgbClr val="CC00CC"/>
              </a:buClr>
              <a:buSzPct val="90000"/>
              <a:buFontTx/>
              <a:buChar char="•"/>
            </a:pPr>
            <a:r>
              <a:rPr lang="en-US" sz="2800" b="1">
                <a:solidFill>
                  <a:srgbClr val="CC00CC"/>
                </a:solidFill>
              </a:rPr>
              <a:t>Sample </a:t>
            </a:r>
            <a:r>
              <a:rPr lang="en-US" sz="2800" i="1"/>
              <a:t>y</a:t>
            </a:r>
            <a:r>
              <a:rPr lang="en-US" sz="2800"/>
              <a:t>(</a:t>
            </a:r>
            <a:r>
              <a:rPr lang="en-US" sz="2800" i="1"/>
              <a:t>t</a:t>
            </a:r>
            <a:r>
              <a:rPr lang="en-US" sz="2800"/>
              <a:t>)</a:t>
            </a:r>
            <a:r>
              <a:rPr lang="en-US" sz="2800" b="1">
                <a:solidFill>
                  <a:srgbClr val="CC00CC"/>
                </a:solidFill>
              </a:rPr>
              <a:t> at </a:t>
            </a:r>
            <a:r>
              <a:rPr lang="en-US" sz="2800" i="1"/>
              <a:t>T</a:t>
            </a:r>
            <a:r>
              <a:rPr lang="en-US" sz="2800" i="1" baseline="-25000"/>
              <a:t>b</a:t>
            </a:r>
            <a:r>
              <a:rPr lang="en-US" sz="2800" b="1">
                <a:solidFill>
                  <a:srgbClr val="CC00CC"/>
                </a:solidFill>
              </a:rPr>
              <a:t>, </a:t>
            </a:r>
            <a:r>
              <a:rPr lang="en-US" sz="2800"/>
              <a:t>2</a:t>
            </a:r>
            <a:r>
              <a:rPr lang="en-US" sz="2800" i="1"/>
              <a:t> T</a:t>
            </a:r>
            <a:r>
              <a:rPr lang="en-US" sz="2800" i="1" baseline="-25000"/>
              <a:t>b</a:t>
            </a:r>
            <a:r>
              <a:rPr lang="en-US" sz="2800" b="1">
                <a:solidFill>
                  <a:srgbClr val="CC00CC"/>
                </a:solidFill>
              </a:rPr>
              <a:t>, …, and</a:t>
            </a:r>
            <a:br>
              <a:rPr lang="en-US" sz="2800" b="1">
                <a:solidFill>
                  <a:srgbClr val="CC00CC"/>
                </a:solidFill>
              </a:rPr>
            </a:br>
            <a:r>
              <a:rPr lang="en-US" sz="2800" b="1">
                <a:solidFill>
                  <a:srgbClr val="CC00CC"/>
                </a:solidFill>
              </a:rPr>
              <a:t>threshold with threshold of zero</a:t>
            </a:r>
          </a:p>
        </p:txBody>
      </p:sp>
      <p:sp>
        <p:nvSpPr>
          <p:cNvPr id="56" name="Rectangle 3"/>
          <p:cNvSpPr txBox="1">
            <a:spLocks noChangeArrowheads="1"/>
          </p:cNvSpPr>
          <p:nvPr/>
        </p:nvSpPr>
        <p:spPr bwMode="auto">
          <a:xfrm>
            <a:off x="533400" y="5638800"/>
            <a:ext cx="5791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Clr>
                <a:srgbClr val="CC00CC"/>
              </a:buClr>
              <a:buSzPct val="90000"/>
              <a:buFontTx/>
              <a:buChar char="•"/>
            </a:pPr>
            <a:r>
              <a:rPr lang="en-US" sz="2800" b="1">
                <a:solidFill>
                  <a:srgbClr val="CC00CC"/>
                </a:solidFill>
              </a:rPr>
              <a:t>How do we prevent intersymbol</a:t>
            </a:r>
            <a:br>
              <a:rPr lang="en-US" sz="2800" b="1">
                <a:solidFill>
                  <a:srgbClr val="CC00CC"/>
                </a:solidFill>
              </a:rPr>
            </a:br>
            <a:r>
              <a:rPr lang="en-US" sz="2800" b="1">
                <a:solidFill>
                  <a:srgbClr val="CC00CC"/>
                </a:solidFill>
              </a:rPr>
              <a:t>interference (ISI) at the receiver?</a:t>
            </a:r>
          </a:p>
        </p:txBody>
      </p:sp>
      <p:sp>
        <p:nvSpPr>
          <p:cNvPr id="57" name="Rectangle 15">
            <a:extLst>
              <a:ext uri="{FF2B5EF4-FFF2-40B4-BE49-F238E27FC236}">
                <a16:creationId xmlns:a16="http://schemas.microsoft.com/office/drawing/2014/main" id="{490C1D0A-0FCF-A443-A307-33E46C3B59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/>
              <a:t>14 - </a:t>
            </a:r>
            <a:fld id="{8A724CDF-7C4E-8548-93C3-D6F6CEEC392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/>
      <p:bldP spid="19477" grpId="0"/>
      <p:bldP spid="19478" grpId="0"/>
      <p:bldP spid="19493" grpId="0" animBg="1"/>
      <p:bldP spid="52" grpId="0"/>
      <p:bldP spid="5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304800"/>
            <a:ext cx="8839200" cy="1143000"/>
          </a:xfrm>
        </p:spPr>
        <p:txBody>
          <a:bodyPr/>
          <a:lstStyle/>
          <a:p>
            <a:r>
              <a:rPr lang="en-US">
                <a:latin typeface="Times New Roman" charset="0"/>
              </a:rPr>
              <a:t>Preventing ISI at Receiver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447800"/>
            <a:ext cx="8305800" cy="5105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>
                <a:latin typeface="Times New Roman" charset="0"/>
              </a:rPr>
              <a:t>Option #1: wait </a:t>
            </a:r>
            <a:r>
              <a:rPr lang="en-US" b="0" i="1">
                <a:solidFill>
                  <a:schemeClr val="tx1"/>
                </a:solidFill>
                <a:latin typeface="Times New Roman" charset="0"/>
              </a:rPr>
              <a:t>T</a:t>
            </a:r>
            <a:r>
              <a:rPr lang="en-US" b="0" i="1" baseline="-25000">
                <a:solidFill>
                  <a:schemeClr val="tx1"/>
                </a:solidFill>
                <a:latin typeface="Times New Roman" charset="0"/>
              </a:rPr>
              <a:t>h</a:t>
            </a:r>
            <a:r>
              <a:rPr lang="en-US">
                <a:latin typeface="Times New Roman" charset="0"/>
              </a:rPr>
              <a:t> seconds between pulses in transmitter (called guard period or guard interval)</a:t>
            </a:r>
          </a:p>
        </p:txBody>
      </p:sp>
      <p:sp>
        <p:nvSpPr>
          <p:cNvPr id="20493" name="Text Box 13"/>
          <p:cNvSpPr txBox="1">
            <a:spLocks noChangeArrowheads="1"/>
          </p:cNvSpPr>
          <p:nvPr/>
        </p:nvSpPr>
        <p:spPr bwMode="auto">
          <a:xfrm>
            <a:off x="3276600" y="3927475"/>
            <a:ext cx="2362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000"/>
              <a:t>Assume that </a:t>
            </a:r>
            <a:r>
              <a:rPr lang="en-US" sz="2000" i="1"/>
              <a:t>T</a:t>
            </a:r>
            <a:r>
              <a:rPr lang="en-US" sz="2000" i="1" baseline="-25000"/>
              <a:t>h</a:t>
            </a:r>
            <a:r>
              <a:rPr lang="en-US" sz="2000"/>
              <a:t> &lt; </a:t>
            </a:r>
            <a:r>
              <a:rPr lang="en-US" sz="2000" i="1"/>
              <a:t>T</a:t>
            </a:r>
            <a:r>
              <a:rPr lang="en-US" sz="2000" i="1" baseline="-25000"/>
              <a:t>b</a:t>
            </a:r>
          </a:p>
        </p:txBody>
      </p:sp>
      <p:sp>
        <p:nvSpPr>
          <p:cNvPr id="20494" name="Text Box 14"/>
          <p:cNvSpPr txBox="1">
            <a:spLocks noChangeArrowheads="1"/>
          </p:cNvSpPr>
          <p:nvPr/>
        </p:nvSpPr>
        <p:spPr bwMode="auto">
          <a:xfrm>
            <a:off x="3124200" y="2555875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000"/>
              <a:t>*</a:t>
            </a:r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3657600" y="2286000"/>
            <a:ext cx="1600200" cy="1412875"/>
            <a:chOff x="3657600" y="2286000"/>
            <a:chExt cx="1600200" cy="1412875"/>
          </a:xfrm>
        </p:grpSpPr>
        <p:sp>
          <p:nvSpPr>
            <p:cNvPr id="20524" name="Line 4"/>
            <p:cNvSpPr>
              <a:spLocks noChangeShapeType="1"/>
            </p:cNvSpPr>
            <p:nvPr/>
          </p:nvSpPr>
          <p:spPr bwMode="auto">
            <a:xfrm>
              <a:off x="4038600" y="2438400"/>
              <a:ext cx="0" cy="8794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25" name="Line 5"/>
            <p:cNvSpPr>
              <a:spLocks noChangeShapeType="1"/>
            </p:cNvSpPr>
            <p:nvPr/>
          </p:nvSpPr>
          <p:spPr bwMode="auto">
            <a:xfrm>
              <a:off x="3657600" y="3317875"/>
              <a:ext cx="1447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26" name="Text Box 6"/>
            <p:cNvSpPr txBox="1">
              <a:spLocks noChangeArrowheads="1"/>
            </p:cNvSpPr>
            <p:nvPr/>
          </p:nvSpPr>
          <p:spPr bwMode="auto">
            <a:xfrm>
              <a:off x="4191000" y="3317875"/>
              <a:ext cx="6858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i="1">
                  <a:latin typeface="Symbol" charset="0"/>
                </a:rPr>
                <a:t>T</a:t>
              </a:r>
              <a:r>
                <a:rPr lang="en-US" sz="1600" i="1" baseline="-25000"/>
                <a:t>h</a:t>
              </a:r>
            </a:p>
          </p:txBody>
        </p:sp>
        <p:sp>
          <p:nvSpPr>
            <p:cNvPr id="20527" name="Text Box 7"/>
            <p:cNvSpPr txBox="1">
              <a:spLocks noChangeArrowheads="1"/>
            </p:cNvSpPr>
            <p:nvPr/>
          </p:nvSpPr>
          <p:spPr bwMode="auto">
            <a:xfrm>
              <a:off x="4953000" y="3394075"/>
              <a:ext cx="3048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400" i="1"/>
                <a:t>t</a:t>
              </a:r>
              <a:endParaRPr lang="en-US"/>
            </a:p>
          </p:txBody>
        </p:sp>
        <p:sp>
          <p:nvSpPr>
            <p:cNvPr id="20528" name="Line 8"/>
            <p:cNvSpPr>
              <a:spLocks noChangeShapeType="1"/>
            </p:cNvSpPr>
            <p:nvPr/>
          </p:nvSpPr>
          <p:spPr bwMode="auto">
            <a:xfrm>
              <a:off x="4038600" y="2819400"/>
              <a:ext cx="45720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29" name="Line 9"/>
            <p:cNvSpPr>
              <a:spLocks noChangeShapeType="1"/>
            </p:cNvSpPr>
            <p:nvPr/>
          </p:nvSpPr>
          <p:spPr bwMode="auto">
            <a:xfrm>
              <a:off x="4038600" y="2819400"/>
              <a:ext cx="0" cy="498475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30" name="Line 10"/>
            <p:cNvSpPr>
              <a:spLocks noChangeShapeType="1"/>
            </p:cNvSpPr>
            <p:nvPr/>
          </p:nvSpPr>
          <p:spPr bwMode="auto">
            <a:xfrm>
              <a:off x="4495800" y="2819400"/>
              <a:ext cx="0" cy="498475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20531" name="Object 11"/>
            <p:cNvGraphicFramePr>
              <a:graphicFrameLocks noChangeAspect="1"/>
            </p:cNvGraphicFramePr>
            <p:nvPr/>
          </p:nvGraphicFramePr>
          <p:xfrm>
            <a:off x="4206875" y="2286000"/>
            <a:ext cx="355600" cy="2714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266469" imgH="203024" progId="Equation.3">
                    <p:embed/>
                  </p:oleObj>
                </mc:Choice>
                <mc:Fallback>
                  <p:oleObj name="Equation" r:id="rId2" imgW="266469" imgH="203024" progId="Equation.3">
                    <p:embed/>
                    <p:pic>
                      <p:nvPicPr>
                        <p:cNvPr id="0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06875" y="2286000"/>
                          <a:ext cx="355600" cy="2714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532" name="Text Box 12"/>
            <p:cNvSpPr txBox="1">
              <a:spLocks noChangeArrowheads="1"/>
            </p:cNvSpPr>
            <p:nvPr/>
          </p:nvSpPr>
          <p:spPr bwMode="auto">
            <a:xfrm>
              <a:off x="4572000" y="2676525"/>
              <a:ext cx="4572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600"/>
                <a:t>1</a:t>
              </a:r>
            </a:p>
          </p:txBody>
        </p:sp>
      </p:grpSp>
      <p:sp>
        <p:nvSpPr>
          <p:cNvPr id="20495" name="Text Box 15"/>
          <p:cNvSpPr txBox="1">
            <a:spLocks noChangeArrowheads="1"/>
          </p:cNvSpPr>
          <p:nvPr/>
        </p:nvSpPr>
        <p:spPr bwMode="auto">
          <a:xfrm>
            <a:off x="5257800" y="2555875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000"/>
              <a:t>=</a:t>
            </a:r>
          </a:p>
        </p:txBody>
      </p: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304800" y="2335213"/>
            <a:ext cx="3048000" cy="2005012"/>
            <a:chOff x="304800" y="2335213"/>
            <a:chExt cx="3048000" cy="2005012"/>
          </a:xfrm>
        </p:grpSpPr>
        <p:sp>
          <p:nvSpPr>
            <p:cNvPr id="20509" name="Text Box 16"/>
            <p:cNvSpPr txBox="1">
              <a:spLocks noChangeArrowheads="1"/>
            </p:cNvSpPr>
            <p:nvPr/>
          </p:nvSpPr>
          <p:spPr bwMode="auto">
            <a:xfrm>
              <a:off x="3048000" y="3394075"/>
              <a:ext cx="3048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400" i="1"/>
                <a:t>t</a:t>
              </a:r>
              <a:endParaRPr lang="en-US"/>
            </a:p>
          </p:txBody>
        </p:sp>
        <p:sp>
          <p:nvSpPr>
            <p:cNvPr id="20510" name="Line 17"/>
            <p:cNvSpPr>
              <a:spLocks noChangeShapeType="1"/>
            </p:cNvSpPr>
            <p:nvPr/>
          </p:nvSpPr>
          <p:spPr bwMode="auto">
            <a:xfrm>
              <a:off x="914400" y="2487613"/>
              <a:ext cx="0" cy="15319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11" name="Text Box 18"/>
            <p:cNvSpPr txBox="1">
              <a:spLocks noChangeArrowheads="1"/>
            </p:cNvSpPr>
            <p:nvPr/>
          </p:nvSpPr>
          <p:spPr bwMode="auto">
            <a:xfrm>
              <a:off x="1447800" y="3367088"/>
              <a:ext cx="3810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i="1">
                  <a:latin typeface="Symbol" charset="0"/>
                </a:rPr>
                <a:t>T</a:t>
              </a:r>
              <a:r>
                <a:rPr lang="en-US" sz="1600" i="1" baseline="-25000"/>
                <a:t>b</a:t>
              </a:r>
            </a:p>
          </p:txBody>
        </p:sp>
        <p:sp>
          <p:nvSpPr>
            <p:cNvPr id="20512" name="Line 19"/>
            <p:cNvSpPr>
              <a:spLocks noChangeShapeType="1"/>
            </p:cNvSpPr>
            <p:nvPr/>
          </p:nvSpPr>
          <p:spPr bwMode="auto">
            <a:xfrm>
              <a:off x="914400" y="2819400"/>
              <a:ext cx="685800" cy="7938"/>
            </a:xfrm>
            <a:prstGeom prst="line">
              <a:avLst/>
            </a:prstGeom>
            <a:noFill/>
            <a:ln w="38100">
              <a:solidFill>
                <a:srgbClr val="66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13" name="Line 20"/>
            <p:cNvSpPr>
              <a:spLocks noChangeShapeType="1"/>
            </p:cNvSpPr>
            <p:nvPr/>
          </p:nvSpPr>
          <p:spPr bwMode="auto">
            <a:xfrm>
              <a:off x="914400" y="2819400"/>
              <a:ext cx="0" cy="498475"/>
            </a:xfrm>
            <a:prstGeom prst="line">
              <a:avLst/>
            </a:prstGeom>
            <a:noFill/>
            <a:ln w="38100">
              <a:solidFill>
                <a:srgbClr val="66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14" name="Line 21"/>
            <p:cNvSpPr>
              <a:spLocks noChangeShapeType="1"/>
            </p:cNvSpPr>
            <p:nvPr/>
          </p:nvSpPr>
          <p:spPr bwMode="auto">
            <a:xfrm>
              <a:off x="1600200" y="2819400"/>
              <a:ext cx="0" cy="498475"/>
            </a:xfrm>
            <a:prstGeom prst="line">
              <a:avLst/>
            </a:prstGeom>
            <a:noFill/>
            <a:ln w="38100">
              <a:solidFill>
                <a:srgbClr val="66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20515" name="Object 22"/>
            <p:cNvGraphicFramePr>
              <a:graphicFrameLocks noChangeAspect="1"/>
            </p:cNvGraphicFramePr>
            <p:nvPr/>
          </p:nvGraphicFramePr>
          <p:xfrm>
            <a:off x="1074738" y="2335213"/>
            <a:ext cx="373062" cy="2714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279279" imgH="203112" progId="Equation.3">
                    <p:embed/>
                  </p:oleObj>
                </mc:Choice>
                <mc:Fallback>
                  <p:oleObj name="Equation" r:id="rId4" imgW="279279" imgH="203112" progId="Equation.3">
                    <p:embed/>
                    <p:pic>
                      <p:nvPicPr>
                        <p:cNvPr id="0" name="Object 2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74738" y="2335213"/>
                          <a:ext cx="373062" cy="27146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516" name="Text Box 23"/>
            <p:cNvSpPr txBox="1">
              <a:spLocks noChangeArrowheads="1"/>
            </p:cNvSpPr>
            <p:nvPr/>
          </p:nvSpPr>
          <p:spPr bwMode="auto">
            <a:xfrm>
              <a:off x="533400" y="2725738"/>
              <a:ext cx="3048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600" i="1"/>
                <a:t>A</a:t>
              </a:r>
            </a:p>
          </p:txBody>
        </p:sp>
        <p:sp>
          <p:nvSpPr>
            <p:cNvPr id="20517" name="Text Box 24"/>
            <p:cNvSpPr txBox="1">
              <a:spLocks noChangeArrowheads="1"/>
            </p:cNvSpPr>
            <p:nvPr/>
          </p:nvSpPr>
          <p:spPr bwMode="auto">
            <a:xfrm>
              <a:off x="762000" y="4003675"/>
              <a:ext cx="9906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>
                  <a:solidFill>
                    <a:srgbClr val="6600FF"/>
                  </a:solidFill>
                </a:rPr>
                <a:t>‘1’ bit</a:t>
              </a:r>
            </a:p>
          </p:txBody>
        </p:sp>
        <p:sp>
          <p:nvSpPr>
            <p:cNvPr id="20518" name="Line 25"/>
            <p:cNvSpPr>
              <a:spLocks noChangeShapeType="1"/>
            </p:cNvSpPr>
            <p:nvPr/>
          </p:nvSpPr>
          <p:spPr bwMode="auto">
            <a:xfrm flipV="1">
              <a:off x="2057400" y="3816350"/>
              <a:ext cx="685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19" name="Line 26"/>
            <p:cNvSpPr>
              <a:spLocks noChangeShapeType="1"/>
            </p:cNvSpPr>
            <p:nvPr/>
          </p:nvSpPr>
          <p:spPr bwMode="auto">
            <a:xfrm flipV="1">
              <a:off x="2057400" y="3317875"/>
              <a:ext cx="0" cy="49847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20" name="Line 27"/>
            <p:cNvSpPr>
              <a:spLocks noChangeShapeType="1"/>
            </p:cNvSpPr>
            <p:nvPr/>
          </p:nvSpPr>
          <p:spPr bwMode="auto">
            <a:xfrm flipV="1">
              <a:off x="2743200" y="3317875"/>
              <a:ext cx="0" cy="49847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21" name="Text Box 28"/>
            <p:cNvSpPr txBox="1">
              <a:spLocks noChangeArrowheads="1"/>
            </p:cNvSpPr>
            <p:nvPr/>
          </p:nvSpPr>
          <p:spPr bwMode="auto">
            <a:xfrm>
              <a:off x="1828800" y="3987800"/>
              <a:ext cx="9906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/>
                <a:t>‘0’ bit</a:t>
              </a:r>
            </a:p>
          </p:txBody>
        </p:sp>
        <p:sp>
          <p:nvSpPr>
            <p:cNvPr id="20522" name="Line 29"/>
            <p:cNvSpPr>
              <a:spLocks noChangeShapeType="1"/>
            </p:cNvSpPr>
            <p:nvPr/>
          </p:nvSpPr>
          <p:spPr bwMode="auto">
            <a:xfrm>
              <a:off x="304800" y="3317875"/>
              <a:ext cx="2819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23" name="Text Box 30"/>
            <p:cNvSpPr txBox="1">
              <a:spLocks noChangeArrowheads="1"/>
            </p:cNvSpPr>
            <p:nvPr/>
          </p:nvSpPr>
          <p:spPr bwMode="auto">
            <a:xfrm>
              <a:off x="1676400" y="2936875"/>
              <a:ext cx="8382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i="1">
                  <a:latin typeface="Symbol" charset="0"/>
                </a:rPr>
                <a:t>T</a:t>
              </a:r>
              <a:r>
                <a:rPr lang="en-US" sz="1600" i="1" baseline="-25000"/>
                <a:t>h</a:t>
              </a:r>
              <a:r>
                <a:rPr lang="en-US" sz="1600" i="1"/>
                <a:t>+</a:t>
              </a:r>
              <a:r>
                <a:rPr lang="en-US" sz="1600" i="1">
                  <a:latin typeface="Symbol" charset="0"/>
                </a:rPr>
                <a:t>T</a:t>
              </a:r>
              <a:r>
                <a:rPr lang="en-US" sz="1600" i="1" baseline="-25000"/>
                <a:t>b</a:t>
              </a:r>
              <a:endParaRPr lang="en-US" sz="1600" i="1"/>
            </a:p>
          </p:txBody>
        </p:sp>
      </p:grp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5562600" y="2389188"/>
            <a:ext cx="3429000" cy="1966912"/>
            <a:chOff x="5562600" y="2389188"/>
            <a:chExt cx="3429000" cy="1966912"/>
          </a:xfrm>
        </p:grpSpPr>
        <p:sp>
          <p:nvSpPr>
            <p:cNvPr id="20491" name="Text Box 32"/>
            <p:cNvSpPr txBox="1">
              <a:spLocks noChangeArrowheads="1"/>
            </p:cNvSpPr>
            <p:nvPr/>
          </p:nvSpPr>
          <p:spPr bwMode="auto">
            <a:xfrm>
              <a:off x="8686800" y="3317875"/>
              <a:ext cx="3048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400" i="1"/>
                <a:t>t</a:t>
              </a:r>
              <a:endParaRPr lang="en-US"/>
            </a:p>
          </p:txBody>
        </p:sp>
        <p:sp>
          <p:nvSpPr>
            <p:cNvPr id="20492" name="Line 33"/>
            <p:cNvSpPr>
              <a:spLocks noChangeShapeType="1"/>
            </p:cNvSpPr>
            <p:nvPr/>
          </p:nvSpPr>
          <p:spPr bwMode="auto">
            <a:xfrm flipV="1">
              <a:off x="6705600" y="2860675"/>
              <a:ext cx="228600" cy="3175"/>
            </a:xfrm>
            <a:prstGeom prst="line">
              <a:avLst/>
            </a:prstGeom>
            <a:noFill/>
            <a:ln w="38100">
              <a:solidFill>
                <a:srgbClr val="66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" name="Line 34"/>
            <p:cNvSpPr>
              <a:spLocks noChangeShapeType="1"/>
            </p:cNvSpPr>
            <p:nvPr/>
          </p:nvSpPr>
          <p:spPr bwMode="auto">
            <a:xfrm flipH="1">
              <a:off x="6248400" y="2860675"/>
              <a:ext cx="457200" cy="493712"/>
            </a:xfrm>
            <a:prstGeom prst="line">
              <a:avLst/>
            </a:prstGeom>
            <a:noFill/>
            <a:ln w="38100">
              <a:solidFill>
                <a:srgbClr val="66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6" name="Object 35"/>
            <p:cNvGraphicFramePr>
              <a:graphicFrameLocks noChangeAspect="1"/>
            </p:cNvGraphicFramePr>
            <p:nvPr/>
          </p:nvGraphicFramePr>
          <p:xfrm>
            <a:off x="6400800" y="2389188"/>
            <a:ext cx="388938" cy="2714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291973" imgH="203112" progId="Equation.3">
                    <p:embed/>
                  </p:oleObj>
                </mc:Choice>
                <mc:Fallback>
                  <p:oleObj name="Equation" r:id="rId6" imgW="291973" imgH="203112" progId="Equation.3">
                    <p:embed/>
                    <p:pic>
                      <p:nvPicPr>
                        <p:cNvPr id="0" name="Object 3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400800" y="2389188"/>
                          <a:ext cx="388938" cy="27146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Text Box 36"/>
            <p:cNvSpPr txBox="1">
              <a:spLocks noChangeArrowheads="1"/>
            </p:cNvSpPr>
            <p:nvPr/>
          </p:nvSpPr>
          <p:spPr bwMode="auto">
            <a:xfrm>
              <a:off x="5562600" y="3622675"/>
              <a:ext cx="6096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r">
                <a:spcBef>
                  <a:spcPct val="50000"/>
                </a:spcBef>
              </a:pPr>
              <a:r>
                <a:rPr lang="en-US" sz="1600"/>
                <a:t>-</a:t>
              </a:r>
              <a:r>
                <a:rPr lang="en-US" sz="1600" i="1"/>
                <a:t>A T</a:t>
              </a:r>
              <a:r>
                <a:rPr lang="en-US" sz="1600" i="1" baseline="-25000"/>
                <a:t>h</a:t>
              </a:r>
            </a:p>
          </p:txBody>
        </p:sp>
        <p:sp>
          <p:nvSpPr>
            <p:cNvPr id="20496" name="Line 37"/>
            <p:cNvSpPr>
              <a:spLocks noChangeShapeType="1"/>
            </p:cNvSpPr>
            <p:nvPr/>
          </p:nvSpPr>
          <p:spPr bwMode="auto">
            <a:xfrm>
              <a:off x="6248400" y="2540000"/>
              <a:ext cx="0" cy="15319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97" name="Line 38"/>
            <p:cNvSpPr>
              <a:spLocks noChangeShapeType="1"/>
            </p:cNvSpPr>
            <p:nvPr/>
          </p:nvSpPr>
          <p:spPr bwMode="auto">
            <a:xfrm>
              <a:off x="7391400" y="3317875"/>
              <a:ext cx="457200" cy="533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98" name="Line 39"/>
            <p:cNvSpPr>
              <a:spLocks noChangeShapeType="1"/>
            </p:cNvSpPr>
            <p:nvPr/>
          </p:nvSpPr>
          <p:spPr bwMode="auto">
            <a:xfrm flipH="1">
              <a:off x="8077200" y="3317875"/>
              <a:ext cx="457200" cy="533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99" name="Line 40"/>
            <p:cNvSpPr>
              <a:spLocks noChangeShapeType="1"/>
            </p:cNvSpPr>
            <p:nvPr/>
          </p:nvSpPr>
          <p:spPr bwMode="auto">
            <a:xfrm>
              <a:off x="7848600" y="3851275"/>
              <a:ext cx="228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0" name="Line 41"/>
            <p:cNvSpPr>
              <a:spLocks noChangeShapeType="1"/>
            </p:cNvSpPr>
            <p:nvPr/>
          </p:nvSpPr>
          <p:spPr bwMode="auto">
            <a:xfrm>
              <a:off x="6934200" y="2860675"/>
              <a:ext cx="457200" cy="493712"/>
            </a:xfrm>
            <a:prstGeom prst="line">
              <a:avLst/>
            </a:prstGeom>
            <a:noFill/>
            <a:ln w="38100">
              <a:solidFill>
                <a:srgbClr val="66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01" name="Text Box 42"/>
            <p:cNvSpPr txBox="1">
              <a:spLocks noChangeArrowheads="1"/>
            </p:cNvSpPr>
            <p:nvPr/>
          </p:nvSpPr>
          <p:spPr bwMode="auto">
            <a:xfrm>
              <a:off x="6553200" y="3362325"/>
              <a:ext cx="8382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i="1">
                  <a:latin typeface="Symbol" charset="0"/>
                </a:rPr>
                <a:t>T</a:t>
              </a:r>
              <a:r>
                <a:rPr lang="en-US" sz="1600" i="1" baseline="-25000"/>
                <a:t>b</a:t>
              </a:r>
              <a:endParaRPr lang="en-US" sz="1600" i="1"/>
            </a:p>
          </p:txBody>
        </p:sp>
        <p:sp>
          <p:nvSpPr>
            <p:cNvPr id="20502" name="Text Box 43"/>
            <p:cNvSpPr txBox="1">
              <a:spLocks noChangeArrowheads="1"/>
            </p:cNvSpPr>
            <p:nvPr/>
          </p:nvSpPr>
          <p:spPr bwMode="auto">
            <a:xfrm>
              <a:off x="6400800" y="4019550"/>
              <a:ext cx="9906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>
                  <a:solidFill>
                    <a:srgbClr val="6600FF"/>
                  </a:solidFill>
                </a:rPr>
                <a:t>‘1’ bit</a:t>
              </a:r>
            </a:p>
          </p:txBody>
        </p:sp>
        <p:sp>
          <p:nvSpPr>
            <p:cNvPr id="20503" name="Text Box 44"/>
            <p:cNvSpPr txBox="1">
              <a:spLocks noChangeArrowheads="1"/>
            </p:cNvSpPr>
            <p:nvPr/>
          </p:nvSpPr>
          <p:spPr bwMode="auto">
            <a:xfrm>
              <a:off x="7467600" y="4003675"/>
              <a:ext cx="9906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/>
                <a:t>‘0’ bit</a:t>
              </a:r>
            </a:p>
          </p:txBody>
        </p:sp>
        <p:sp>
          <p:nvSpPr>
            <p:cNvPr id="20504" name="Text Box 45"/>
            <p:cNvSpPr txBox="1">
              <a:spLocks noChangeArrowheads="1"/>
            </p:cNvSpPr>
            <p:nvPr/>
          </p:nvSpPr>
          <p:spPr bwMode="auto">
            <a:xfrm>
              <a:off x="7086600" y="2936875"/>
              <a:ext cx="8382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i="1">
                  <a:latin typeface="Symbol" charset="0"/>
                </a:rPr>
                <a:t>T</a:t>
              </a:r>
              <a:r>
                <a:rPr lang="en-US" sz="1600" i="1" baseline="-25000"/>
                <a:t>h</a:t>
              </a:r>
              <a:r>
                <a:rPr lang="en-US" sz="1600" i="1"/>
                <a:t>+</a:t>
              </a:r>
              <a:r>
                <a:rPr lang="en-US" sz="1600" i="1">
                  <a:latin typeface="Symbol" charset="0"/>
                </a:rPr>
                <a:t>T</a:t>
              </a:r>
              <a:r>
                <a:rPr lang="en-US" sz="1600" i="1" baseline="-25000"/>
                <a:t>b</a:t>
              </a:r>
              <a:endParaRPr lang="en-US" sz="1600" i="1"/>
            </a:p>
          </p:txBody>
        </p:sp>
        <p:sp>
          <p:nvSpPr>
            <p:cNvPr id="20505" name="Line 46"/>
            <p:cNvSpPr>
              <a:spLocks noChangeShapeType="1"/>
            </p:cNvSpPr>
            <p:nvPr/>
          </p:nvSpPr>
          <p:spPr bwMode="auto">
            <a:xfrm>
              <a:off x="5943600" y="3317875"/>
              <a:ext cx="2819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06" name="Text Box 47"/>
            <p:cNvSpPr txBox="1">
              <a:spLocks noChangeArrowheads="1"/>
            </p:cNvSpPr>
            <p:nvPr/>
          </p:nvSpPr>
          <p:spPr bwMode="auto">
            <a:xfrm>
              <a:off x="6324600" y="3365500"/>
              <a:ext cx="6858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i="1">
                  <a:latin typeface="Symbol" charset="0"/>
                </a:rPr>
                <a:t>T</a:t>
              </a:r>
              <a:r>
                <a:rPr lang="en-US" sz="1600" i="1" baseline="-25000"/>
                <a:t>h</a:t>
              </a:r>
            </a:p>
          </p:txBody>
        </p:sp>
        <p:sp>
          <p:nvSpPr>
            <p:cNvPr id="20507" name="Line 48"/>
            <p:cNvSpPr>
              <a:spLocks noChangeShapeType="1"/>
            </p:cNvSpPr>
            <p:nvPr/>
          </p:nvSpPr>
          <p:spPr bwMode="auto">
            <a:xfrm>
              <a:off x="6705600" y="3289300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08" name="Line 49"/>
            <p:cNvSpPr>
              <a:spLocks noChangeShapeType="1"/>
            </p:cNvSpPr>
            <p:nvPr/>
          </p:nvSpPr>
          <p:spPr bwMode="auto">
            <a:xfrm>
              <a:off x="6934200" y="3289300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" name="Rectangle 3"/>
          <p:cNvSpPr txBox="1">
            <a:spLocks noChangeArrowheads="1"/>
          </p:cNvSpPr>
          <p:nvPr/>
        </p:nvSpPr>
        <p:spPr bwMode="auto">
          <a:xfrm>
            <a:off x="533400" y="4648200"/>
            <a:ext cx="83058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Clr>
                <a:srgbClr val="CC00CC"/>
              </a:buClr>
              <a:buSzPct val="90000"/>
              <a:buFontTx/>
              <a:buChar char="•"/>
            </a:pPr>
            <a:r>
              <a:rPr lang="en-US" sz="2800" b="1">
                <a:solidFill>
                  <a:srgbClr val="CC00CC"/>
                </a:solidFill>
              </a:rPr>
              <a:t>Option #2: use channel equalizer in receiver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</a:pPr>
            <a:r>
              <a:rPr lang="en-US"/>
              <a:t>FIR filter designed via training sequences sent by transmitter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</a:pPr>
            <a:r>
              <a:rPr lang="en-US" i="1"/>
              <a:t>Design goal</a:t>
            </a:r>
            <a:r>
              <a:rPr lang="en-US"/>
              <a:t>: cascade of channel memory and channel equalizer should give all-pass frequency response</a:t>
            </a:r>
          </a:p>
        </p:txBody>
      </p:sp>
      <p:sp>
        <p:nvSpPr>
          <p:cNvPr id="54" name="Rectangle 15">
            <a:extLst>
              <a:ext uri="{FF2B5EF4-FFF2-40B4-BE49-F238E27FC236}">
                <a16:creationId xmlns:a16="http://schemas.microsoft.com/office/drawing/2014/main" id="{BFD0ECCC-0F20-C642-9B1A-3047D29DE8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/>
              <a:t>14 - </a:t>
            </a:r>
            <a:fld id="{8A724CDF-7C4E-8548-93C3-D6F6CEEC392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3" grpId="0"/>
      <p:bldP spid="20494" grpId="0"/>
      <p:bldP spid="20495" grpId="0"/>
      <p:bldP spid="5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charset="0"/>
              </a:rPr>
              <a:t>Digital 2-level PAM System</a:t>
            </a:r>
          </a:p>
        </p:txBody>
      </p:sp>
      <p:sp>
        <p:nvSpPr>
          <p:cNvPr id="21530" name="Text Box 27"/>
          <p:cNvSpPr txBox="1">
            <a:spLocks noChangeArrowheads="1"/>
          </p:cNvSpPr>
          <p:nvPr/>
        </p:nvSpPr>
        <p:spPr bwMode="auto">
          <a:xfrm>
            <a:off x="1520706" y="1573367"/>
            <a:ext cx="1828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dirty="0"/>
              <a:t>Transmitter</a:t>
            </a:r>
          </a:p>
        </p:txBody>
      </p:sp>
      <p:sp>
        <p:nvSpPr>
          <p:cNvPr id="21575" name="Text Box 29"/>
          <p:cNvSpPr txBox="1">
            <a:spLocks noChangeArrowheads="1"/>
          </p:cNvSpPr>
          <p:nvPr/>
        </p:nvSpPr>
        <p:spPr bwMode="auto">
          <a:xfrm>
            <a:off x="6097978" y="1538242"/>
            <a:ext cx="13160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dirty="0"/>
              <a:t>Receiver</a:t>
            </a:r>
          </a:p>
        </p:txBody>
      </p:sp>
      <p:sp>
        <p:nvSpPr>
          <p:cNvPr id="72" name="Rectangle 3"/>
          <p:cNvSpPr txBox="1">
            <a:spLocks noChangeArrowheads="1"/>
          </p:cNvSpPr>
          <p:nvPr/>
        </p:nvSpPr>
        <p:spPr bwMode="auto">
          <a:xfrm>
            <a:off x="525463" y="3851981"/>
            <a:ext cx="3657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Clr>
                <a:srgbClr val="CC00CC"/>
              </a:buClr>
              <a:buSzPct val="90000"/>
              <a:buFontTx/>
              <a:buChar char="•"/>
            </a:pPr>
            <a:r>
              <a:rPr lang="en-US" sz="2800" b="1" dirty="0">
                <a:solidFill>
                  <a:srgbClr val="CC00CC"/>
                </a:solidFill>
              </a:rPr>
              <a:t>Transmitted signal</a:t>
            </a:r>
            <a:endParaRPr lang="en-US" dirty="0"/>
          </a:p>
        </p:txBody>
      </p:sp>
      <p:sp>
        <p:nvSpPr>
          <p:cNvPr id="73" name="Rectangle 4"/>
          <p:cNvSpPr txBox="1">
            <a:spLocks noChangeArrowheads="1"/>
          </p:cNvSpPr>
          <p:nvPr/>
        </p:nvSpPr>
        <p:spPr bwMode="auto">
          <a:xfrm>
            <a:off x="533400" y="5336532"/>
            <a:ext cx="83058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Clr>
                <a:srgbClr val="CC00CC"/>
              </a:buClr>
              <a:buSzPct val="90000"/>
              <a:buFontTx/>
              <a:buChar char="•"/>
            </a:pPr>
            <a:r>
              <a:rPr lang="en-US" sz="2800" b="1" dirty="0">
                <a:solidFill>
                  <a:srgbClr val="CC00CC"/>
                </a:solidFill>
              </a:rPr>
              <a:t>Reliable communication requires synchronization of symbol clocks between transmitter and receiver</a:t>
            </a:r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E800A009-28DF-CB4B-94C6-04775EAFD6E3}"/>
              </a:ext>
            </a:extLst>
          </p:cNvPr>
          <p:cNvGrpSpPr/>
          <p:nvPr/>
        </p:nvGrpSpPr>
        <p:grpSpPr>
          <a:xfrm>
            <a:off x="0" y="2209800"/>
            <a:ext cx="4711825" cy="1328409"/>
            <a:chOff x="599865" y="2006335"/>
            <a:chExt cx="4711825" cy="1328409"/>
          </a:xfrm>
        </p:grpSpPr>
        <p:sp>
          <p:nvSpPr>
            <p:cNvPr id="97" name="Rectangle 35">
              <a:extLst>
                <a:ext uri="{FF2B5EF4-FFF2-40B4-BE49-F238E27FC236}">
                  <a16:creationId xmlns:a16="http://schemas.microsoft.com/office/drawing/2014/main" id="{26A71A1A-AC10-984D-BBE3-DFAC137CCA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4900" y="2111376"/>
              <a:ext cx="762000" cy="60962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600" b="0" dirty="0">
                  <a:solidFill>
                    <a:schemeClr val="tx1"/>
                  </a:solidFill>
                </a:rPr>
                <a:t>Serial/</a:t>
              </a:r>
              <a:br>
                <a:rPr lang="en-US" altLang="en-US" sz="1600" b="0" dirty="0">
                  <a:solidFill>
                    <a:schemeClr val="tx1"/>
                  </a:solidFill>
                </a:rPr>
              </a:br>
              <a:r>
                <a:rPr lang="en-US" altLang="en-US" sz="1600" b="0" dirty="0">
                  <a:solidFill>
                    <a:schemeClr val="tx1"/>
                  </a:solidFill>
                </a:rPr>
                <a:t>Parallel</a:t>
              </a:r>
            </a:p>
          </p:txBody>
        </p:sp>
        <p:sp>
          <p:nvSpPr>
            <p:cNvPr id="98" name="Line 37">
              <a:extLst>
                <a:ext uri="{FF2B5EF4-FFF2-40B4-BE49-F238E27FC236}">
                  <a16:creationId xmlns:a16="http://schemas.microsoft.com/office/drawing/2014/main" id="{07F431E6-6318-B743-B967-B0A96A55DD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5650" y="2416190"/>
              <a:ext cx="3492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9" name="Line 38">
              <a:extLst>
                <a:ext uri="{FF2B5EF4-FFF2-40B4-BE49-F238E27FC236}">
                  <a16:creationId xmlns:a16="http://schemas.microsoft.com/office/drawing/2014/main" id="{AFEFD3AD-B41B-FC46-9041-AF8DBCD622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83536" y="2416190"/>
              <a:ext cx="4024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0" name="Line 45">
              <a:extLst>
                <a:ext uri="{FF2B5EF4-FFF2-40B4-BE49-F238E27FC236}">
                  <a16:creationId xmlns:a16="http://schemas.microsoft.com/office/drawing/2014/main" id="{37AE915E-DB2F-F641-B7D4-A8CCF2F0747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00100" y="2339986"/>
              <a:ext cx="152400" cy="15240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" name="Line 46">
              <a:extLst>
                <a:ext uri="{FF2B5EF4-FFF2-40B4-BE49-F238E27FC236}">
                  <a16:creationId xmlns:a16="http://schemas.microsoft.com/office/drawing/2014/main" id="{3FECAD6C-A6AE-8643-A0EA-7A33D8FC751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81200" y="2339986"/>
              <a:ext cx="152400" cy="15240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" name="Text Box 47">
              <a:extLst>
                <a:ext uri="{FF2B5EF4-FFF2-40B4-BE49-F238E27FC236}">
                  <a16:creationId xmlns:a16="http://schemas.microsoft.com/office/drawing/2014/main" id="{E5853396-0125-CF44-9537-FE15712E62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5650" y="2041813"/>
              <a:ext cx="273050" cy="3048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400" b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103" name="Text Box 48">
              <a:extLst>
                <a:ext uri="{FF2B5EF4-FFF2-40B4-BE49-F238E27FC236}">
                  <a16:creationId xmlns:a16="http://schemas.microsoft.com/office/drawing/2014/main" id="{F09B388D-641E-E94F-803B-7564F77354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17575" y="2057084"/>
              <a:ext cx="263525" cy="3048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400" b="0" i="1" dirty="0">
                  <a:solidFill>
                    <a:schemeClr val="tx1"/>
                  </a:solidFill>
                </a:rPr>
                <a:t>J</a:t>
              </a:r>
            </a:p>
          </p:txBody>
        </p:sp>
        <p:sp>
          <p:nvSpPr>
            <p:cNvPr id="104" name="Text Box 49">
              <a:extLst>
                <a:ext uri="{FF2B5EF4-FFF2-40B4-BE49-F238E27FC236}">
                  <a16:creationId xmlns:a16="http://schemas.microsoft.com/office/drawing/2014/main" id="{D5D95192-999F-7348-8BA0-D31D3FDEB3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9865" y="2742895"/>
              <a:ext cx="67468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dirty="0"/>
                <a:t>bits</a:t>
              </a:r>
            </a:p>
          </p:txBody>
        </p:sp>
        <p:sp>
          <p:nvSpPr>
            <p:cNvPr id="105" name="Rectangle 36">
              <a:extLst>
                <a:ext uri="{FF2B5EF4-FFF2-40B4-BE49-F238E27FC236}">
                  <a16:creationId xmlns:a16="http://schemas.microsoft.com/office/drawing/2014/main" id="{CC4B5C8A-711C-A740-BC67-CDF5176CF1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6000" y="2109850"/>
              <a:ext cx="674687" cy="60956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600" b="0" dirty="0">
                  <a:solidFill>
                    <a:schemeClr val="tx1"/>
                  </a:solidFill>
                </a:rPr>
                <a:t>Map</a:t>
              </a:r>
            </a:p>
          </p:txBody>
        </p:sp>
        <p:sp>
          <p:nvSpPr>
            <p:cNvPr id="106" name="Line 42">
              <a:extLst>
                <a:ext uri="{FF2B5EF4-FFF2-40B4-BE49-F238E27FC236}">
                  <a16:creationId xmlns:a16="http://schemas.microsoft.com/office/drawing/2014/main" id="{D6D9EAC5-FEA5-4448-9F7D-E56A3ACBFBD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48050" y="2438351"/>
              <a:ext cx="37702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7" name="Text Box 44">
              <a:extLst>
                <a:ext uri="{FF2B5EF4-FFF2-40B4-BE49-F238E27FC236}">
                  <a16:creationId xmlns:a16="http://schemas.microsoft.com/office/drawing/2014/main" id="{3B8A70AC-BE1A-CD44-867C-435B69595C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48050" y="2006335"/>
              <a:ext cx="377026" cy="3692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 i="1" dirty="0">
                  <a:solidFill>
                    <a:schemeClr val="tx1"/>
                  </a:solidFill>
                </a:rPr>
                <a:t>a</a:t>
              </a:r>
              <a:r>
                <a:rPr lang="en-US" altLang="en-US" sz="1800" b="0" i="1" baseline="-25000" dirty="0">
                  <a:solidFill>
                    <a:schemeClr val="tx1"/>
                  </a:solidFill>
                </a:rPr>
                <a:t>n</a:t>
              </a:r>
            </a:p>
          </p:txBody>
        </p:sp>
        <p:sp>
          <p:nvSpPr>
            <p:cNvPr id="108" name="Text Box 57">
              <a:extLst>
                <a:ext uri="{FF2B5EF4-FFF2-40B4-BE49-F238E27FC236}">
                  <a16:creationId xmlns:a16="http://schemas.microsoft.com/office/drawing/2014/main" id="{33C88F10-4EF2-EE45-8672-698EF630172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99018" y="2743163"/>
              <a:ext cx="113478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dirty="0"/>
                <a:t>symbol amplitude</a:t>
              </a:r>
            </a:p>
          </p:txBody>
        </p:sp>
        <p:sp>
          <p:nvSpPr>
            <p:cNvPr id="109" name="Line 54">
              <a:extLst>
                <a:ext uri="{FF2B5EF4-FFF2-40B4-BE49-F238E27FC236}">
                  <a16:creationId xmlns:a16="http://schemas.microsoft.com/office/drawing/2014/main" id="{8C9504CF-E0AF-F14C-9162-732B3938EE2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67071" y="2432422"/>
              <a:ext cx="53832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" name="Text Box 56">
              <a:extLst>
                <a:ext uri="{FF2B5EF4-FFF2-40B4-BE49-F238E27FC236}">
                  <a16:creationId xmlns:a16="http://schemas.microsoft.com/office/drawing/2014/main" id="{8373CB0D-B5AD-0B48-816D-B039282745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95800" y="2064023"/>
              <a:ext cx="762000" cy="366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 i="1" dirty="0">
                  <a:solidFill>
                    <a:schemeClr val="tx1"/>
                  </a:solidFill>
                </a:rPr>
                <a:t>s</a:t>
              </a:r>
              <a:r>
                <a:rPr lang="en-US" altLang="en-US" sz="1800" b="0" dirty="0">
                  <a:solidFill>
                    <a:schemeClr val="tx1"/>
                  </a:solidFill>
                </a:rPr>
                <a:t>*(</a:t>
              </a:r>
              <a:r>
                <a:rPr lang="en-US" altLang="en-US" sz="1800" b="0" i="1" dirty="0">
                  <a:solidFill>
                    <a:schemeClr val="tx1"/>
                  </a:solidFill>
                </a:rPr>
                <a:t>t</a:t>
              </a:r>
              <a:r>
                <a:rPr lang="en-US" altLang="en-US" sz="1800" b="0" dirty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111" name="Text Box 58">
              <a:extLst>
                <a:ext uri="{FF2B5EF4-FFF2-40B4-BE49-F238E27FC236}">
                  <a16:creationId xmlns:a16="http://schemas.microsoft.com/office/drawing/2014/main" id="{69A3F11C-34DE-FA4D-A864-85BF77E87D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81365" y="2749101"/>
              <a:ext cx="1330325" cy="584775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en-US" sz="1600" b="1" dirty="0">
                  <a:solidFill>
                    <a:srgbClr val="6600FF"/>
                  </a:solidFill>
                  <a:latin typeface="+mj-lt"/>
                </a:rPr>
                <a:t>baseband waveform</a:t>
              </a:r>
            </a:p>
          </p:txBody>
        </p:sp>
        <p:sp>
          <p:nvSpPr>
            <p:cNvPr id="112" name="Rectangle 60">
              <a:extLst>
                <a:ext uri="{FF2B5EF4-FFF2-40B4-BE49-F238E27FC236}">
                  <a16:creationId xmlns:a16="http://schemas.microsoft.com/office/drawing/2014/main" id="{CA3208E4-78D9-CA46-B297-D0BFEC4E3D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9050" y="2111375"/>
              <a:ext cx="1242619" cy="60972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600" b="0" dirty="0">
                  <a:solidFill>
                    <a:schemeClr val="tx1"/>
                  </a:solidFill>
                </a:rPr>
                <a:t>Interpolation</a:t>
              </a:r>
            </a:p>
          </p:txBody>
        </p:sp>
        <p:sp>
          <p:nvSpPr>
            <p:cNvPr id="113" name="Text Box 57">
              <a:extLst>
                <a:ext uri="{FF2B5EF4-FFF2-40B4-BE49-F238E27FC236}">
                  <a16:creationId xmlns:a16="http://schemas.microsoft.com/office/drawing/2014/main" id="{7A3F9359-29D7-E846-8F56-C35A031106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21709" y="2749969"/>
              <a:ext cx="89289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dirty="0"/>
                <a:t>symbol of bits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085944C6-4311-3E48-B265-BF90E5FCE737}"/>
              </a:ext>
            </a:extLst>
          </p:cNvPr>
          <p:cNvGrpSpPr/>
          <p:nvPr/>
        </p:nvGrpSpPr>
        <p:grpSpPr>
          <a:xfrm>
            <a:off x="5181600" y="2212036"/>
            <a:ext cx="3925109" cy="1370981"/>
            <a:chOff x="5181600" y="2212036"/>
            <a:chExt cx="3925109" cy="1370981"/>
          </a:xfrm>
        </p:grpSpPr>
        <p:sp>
          <p:nvSpPr>
            <p:cNvPr id="21555" name="Text Box 54"/>
            <p:cNvSpPr txBox="1">
              <a:spLocks noChangeArrowheads="1"/>
            </p:cNvSpPr>
            <p:nvPr/>
          </p:nvSpPr>
          <p:spPr bwMode="auto">
            <a:xfrm>
              <a:off x="6619354" y="2924760"/>
              <a:ext cx="105830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 dirty="0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rPr>
                <a:t>Sample at</a:t>
              </a:r>
            </a:p>
          </p:txBody>
        </p:sp>
        <p:sp>
          <p:nvSpPr>
            <p:cNvPr id="21556" name="Line 21"/>
            <p:cNvSpPr>
              <a:spLocks noChangeShapeType="1"/>
            </p:cNvSpPr>
            <p:nvPr/>
          </p:nvSpPr>
          <p:spPr bwMode="auto">
            <a:xfrm>
              <a:off x="7230993" y="2655125"/>
              <a:ext cx="47377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57" name="Line 22"/>
            <p:cNvSpPr>
              <a:spLocks noChangeShapeType="1"/>
            </p:cNvSpPr>
            <p:nvPr/>
          </p:nvSpPr>
          <p:spPr bwMode="auto">
            <a:xfrm>
              <a:off x="6959593" y="2502725"/>
              <a:ext cx="304800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58" name="Line 24"/>
            <p:cNvSpPr>
              <a:spLocks noChangeShapeType="1"/>
            </p:cNvSpPr>
            <p:nvPr/>
          </p:nvSpPr>
          <p:spPr bwMode="auto">
            <a:xfrm flipH="1">
              <a:off x="7111993" y="2514600"/>
              <a:ext cx="76200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60" name="Text Box 49"/>
            <p:cNvSpPr txBox="1">
              <a:spLocks noChangeArrowheads="1"/>
            </p:cNvSpPr>
            <p:nvPr/>
          </p:nvSpPr>
          <p:spPr bwMode="auto">
            <a:xfrm>
              <a:off x="7203859" y="2212036"/>
              <a:ext cx="54854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800" i="1" dirty="0"/>
                <a:t>y</a:t>
              </a:r>
              <a:r>
                <a:rPr lang="en-US" sz="1800" dirty="0"/>
                <a:t>(</a:t>
              </a:r>
              <a:r>
                <a:rPr lang="en-US" sz="1800" i="1" dirty="0" err="1"/>
                <a:t>t</a:t>
              </a:r>
              <a:r>
                <a:rPr lang="en-US" sz="1800" i="1" baseline="-25000" dirty="0" err="1"/>
                <a:t>i</a:t>
              </a:r>
              <a:r>
                <a:rPr lang="en-US" sz="1800" dirty="0"/>
                <a:t>)</a:t>
              </a:r>
            </a:p>
          </p:txBody>
        </p:sp>
        <p:sp>
          <p:nvSpPr>
            <p:cNvPr id="21561" name="Text Box 55"/>
            <p:cNvSpPr txBox="1">
              <a:spLocks noChangeArrowheads="1"/>
            </p:cNvSpPr>
            <p:nvPr/>
          </p:nvSpPr>
          <p:spPr bwMode="auto">
            <a:xfrm>
              <a:off x="6587571" y="3182907"/>
              <a:ext cx="111719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i="1" dirty="0">
                  <a:solidFill>
                    <a:srgbClr val="CC00CC"/>
                  </a:solidFill>
                </a:rPr>
                <a:t>t = </a:t>
              </a:r>
              <a:r>
                <a:rPr lang="en-US" sz="2000" i="1" dirty="0" err="1">
                  <a:solidFill>
                    <a:srgbClr val="CC00CC"/>
                  </a:solidFill>
                </a:rPr>
                <a:t>i</a:t>
              </a:r>
              <a:r>
                <a:rPr lang="en-US" sz="2000" i="1" dirty="0">
                  <a:solidFill>
                    <a:srgbClr val="CC00CC"/>
                  </a:solidFill>
                </a:rPr>
                <a:t> </a:t>
              </a:r>
              <a:r>
                <a:rPr lang="en-US" sz="2000" i="1" dirty="0" err="1">
                  <a:solidFill>
                    <a:srgbClr val="CC00CC"/>
                  </a:solidFill>
                </a:rPr>
                <a:t>T</a:t>
              </a:r>
              <a:r>
                <a:rPr lang="en-US" sz="2000" i="1" baseline="-25000" dirty="0" err="1">
                  <a:solidFill>
                    <a:srgbClr val="CC00CC"/>
                  </a:solidFill>
                </a:rPr>
                <a:t>sym</a:t>
              </a:r>
              <a:endParaRPr lang="en-US" sz="2000" i="1" dirty="0">
                <a:solidFill>
                  <a:srgbClr val="CC00CC"/>
                </a:solidFill>
              </a:endParaRPr>
            </a:p>
          </p:txBody>
        </p:sp>
        <p:sp>
          <p:nvSpPr>
            <p:cNvPr id="21543" name="Text Box 48"/>
            <p:cNvSpPr txBox="1">
              <a:spLocks noChangeArrowheads="1"/>
            </p:cNvSpPr>
            <p:nvPr/>
          </p:nvSpPr>
          <p:spPr bwMode="auto">
            <a:xfrm>
              <a:off x="6442294" y="2222509"/>
              <a:ext cx="50526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800" i="1" dirty="0"/>
                <a:t>y</a:t>
              </a:r>
              <a:r>
                <a:rPr lang="en-US" sz="1800" dirty="0"/>
                <a:t>(</a:t>
              </a:r>
              <a:r>
                <a:rPr lang="en-US" sz="1800" i="1" dirty="0"/>
                <a:t>t</a:t>
              </a:r>
              <a:r>
                <a:rPr lang="en-US" sz="1800" dirty="0"/>
                <a:t>)</a:t>
              </a:r>
            </a:p>
          </p:txBody>
        </p:sp>
        <p:sp>
          <p:nvSpPr>
            <p:cNvPr id="21544" name="Rectangle 9"/>
            <p:cNvSpPr>
              <a:spLocks noChangeArrowheads="1"/>
            </p:cNvSpPr>
            <p:nvPr/>
          </p:nvSpPr>
          <p:spPr bwMode="auto">
            <a:xfrm>
              <a:off x="5740393" y="2324101"/>
              <a:ext cx="685800" cy="601661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45" name="Line 20"/>
            <p:cNvSpPr>
              <a:spLocks noChangeShapeType="1"/>
            </p:cNvSpPr>
            <p:nvPr/>
          </p:nvSpPr>
          <p:spPr bwMode="auto">
            <a:xfrm>
              <a:off x="6426193" y="2643250"/>
              <a:ext cx="609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47" name="Text Box 41"/>
            <p:cNvSpPr txBox="1">
              <a:spLocks noChangeArrowheads="1"/>
            </p:cNvSpPr>
            <p:nvPr/>
          </p:nvSpPr>
          <p:spPr bwMode="auto">
            <a:xfrm>
              <a:off x="5808311" y="2426525"/>
              <a:ext cx="51809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800" i="1" dirty="0"/>
                <a:t>h</a:t>
              </a:r>
              <a:r>
                <a:rPr lang="en-US" sz="1800" dirty="0"/>
                <a:t>(</a:t>
              </a:r>
              <a:r>
                <a:rPr lang="en-US" sz="1800" i="1" dirty="0"/>
                <a:t>t</a:t>
              </a:r>
              <a:r>
                <a:rPr lang="en-US" sz="1800" dirty="0"/>
                <a:t>)</a:t>
              </a:r>
            </a:p>
          </p:txBody>
        </p:sp>
        <p:sp>
          <p:nvSpPr>
            <p:cNvPr id="21548" name="Text Box 60"/>
            <p:cNvSpPr txBox="1">
              <a:spLocks noChangeArrowheads="1"/>
            </p:cNvSpPr>
            <p:nvPr/>
          </p:nvSpPr>
          <p:spPr bwMode="auto">
            <a:xfrm>
              <a:off x="5571168" y="2936175"/>
              <a:ext cx="106680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 dirty="0">
                  <a:solidFill>
                    <a:srgbClr val="6600FF"/>
                  </a:solidFill>
                  <a:latin typeface="+mj-lt"/>
                  <a:ea typeface="ＭＳ Ｐゴシック" panose="020B0600070205080204" pitchFamily="34" charset="-128"/>
                </a:rPr>
                <a:t>matched filter</a:t>
              </a:r>
            </a:p>
          </p:txBody>
        </p:sp>
        <p:sp>
          <p:nvSpPr>
            <p:cNvPr id="21520" name="Rectangle 10"/>
            <p:cNvSpPr>
              <a:spLocks noChangeArrowheads="1"/>
            </p:cNvSpPr>
            <p:nvPr/>
          </p:nvSpPr>
          <p:spPr bwMode="auto">
            <a:xfrm>
              <a:off x="7707306" y="2348504"/>
              <a:ext cx="762000" cy="56782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21" name="Line 12"/>
            <p:cNvSpPr>
              <a:spLocks noChangeShapeType="1"/>
            </p:cNvSpPr>
            <p:nvPr/>
          </p:nvSpPr>
          <p:spPr bwMode="auto">
            <a:xfrm>
              <a:off x="8469306" y="2459123"/>
              <a:ext cx="319087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24" name="Text Box 42"/>
            <p:cNvSpPr txBox="1">
              <a:spLocks noChangeArrowheads="1"/>
            </p:cNvSpPr>
            <p:nvPr/>
          </p:nvSpPr>
          <p:spPr bwMode="auto">
            <a:xfrm>
              <a:off x="8788393" y="2236357"/>
              <a:ext cx="30008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800" dirty="0"/>
                <a:t>1</a:t>
              </a:r>
            </a:p>
          </p:txBody>
        </p:sp>
        <p:sp>
          <p:nvSpPr>
            <p:cNvPr id="21525" name="Text Box 43"/>
            <p:cNvSpPr txBox="1">
              <a:spLocks noChangeArrowheads="1"/>
            </p:cNvSpPr>
            <p:nvPr/>
          </p:nvSpPr>
          <p:spPr bwMode="auto">
            <a:xfrm>
              <a:off x="8806627" y="2578741"/>
              <a:ext cx="30008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800" dirty="0"/>
                <a:t>0</a:t>
              </a:r>
            </a:p>
          </p:txBody>
        </p:sp>
        <p:sp>
          <p:nvSpPr>
            <p:cNvPr id="21526" name="Text Box 52"/>
            <p:cNvSpPr txBox="1">
              <a:spLocks noChangeArrowheads="1"/>
            </p:cNvSpPr>
            <p:nvPr/>
          </p:nvSpPr>
          <p:spPr bwMode="auto">
            <a:xfrm>
              <a:off x="7631106" y="2348504"/>
              <a:ext cx="91440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dirty="0" err="1"/>
                <a:t>DecisionBlock</a:t>
              </a:r>
              <a:endParaRPr lang="en-US" sz="1600" dirty="0"/>
            </a:p>
          </p:txBody>
        </p:sp>
        <p:sp>
          <p:nvSpPr>
            <p:cNvPr id="21528" name="Text Box 56"/>
            <p:cNvSpPr txBox="1">
              <a:spLocks noChangeArrowheads="1"/>
            </p:cNvSpPr>
            <p:nvPr/>
          </p:nvSpPr>
          <p:spPr bwMode="auto">
            <a:xfrm>
              <a:off x="8403992" y="3014246"/>
              <a:ext cx="6858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1600" b="1" dirty="0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rPr>
                <a:t>bits</a:t>
              </a:r>
              <a:endParaRPr lang="en-US" sz="1600" b="1" dirty="0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endParaRPr>
            </a:p>
          </p:txBody>
        </p:sp>
        <p:sp>
          <p:nvSpPr>
            <p:cNvPr id="114" name="Line 54">
              <a:extLst>
                <a:ext uri="{FF2B5EF4-FFF2-40B4-BE49-F238E27FC236}">
                  <a16:creationId xmlns:a16="http://schemas.microsoft.com/office/drawing/2014/main" id="{FA2D3213-8044-BA42-8230-CB7E1E194D2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06993" y="2631375"/>
              <a:ext cx="53832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5" name="Line 12">
              <a:extLst>
                <a:ext uri="{FF2B5EF4-FFF2-40B4-BE49-F238E27FC236}">
                  <a16:creationId xmlns:a16="http://schemas.microsoft.com/office/drawing/2014/main" id="{2AD0BB1B-F5BE-554C-9D80-BFB2E99E01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83593" y="2743200"/>
              <a:ext cx="319087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6" name="Text Box 48">
              <a:extLst>
                <a:ext uri="{FF2B5EF4-FFF2-40B4-BE49-F238E27FC236}">
                  <a16:creationId xmlns:a16="http://schemas.microsoft.com/office/drawing/2014/main" id="{C40FBE18-6CC1-F146-AEA2-0C3BBE11EB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1600" y="2221468"/>
              <a:ext cx="50526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800" i="1" dirty="0"/>
                <a:t>x</a:t>
              </a:r>
              <a:r>
                <a:rPr lang="en-US" sz="1800" dirty="0"/>
                <a:t>(</a:t>
              </a:r>
              <a:r>
                <a:rPr lang="en-US" sz="1800" i="1" dirty="0"/>
                <a:t>t</a:t>
              </a:r>
              <a:r>
                <a:rPr lang="en-US" sz="1800" dirty="0"/>
                <a:t>)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77973BB-5CE2-9D45-ABDF-CD7C4C926392}"/>
              </a:ext>
            </a:extLst>
          </p:cNvPr>
          <p:cNvGrpSpPr/>
          <p:nvPr/>
        </p:nvGrpSpPr>
        <p:grpSpPr>
          <a:xfrm>
            <a:off x="4491030" y="1995443"/>
            <a:ext cx="712015" cy="1357354"/>
            <a:chOff x="4491030" y="1995443"/>
            <a:chExt cx="712015" cy="1357354"/>
          </a:xfrm>
        </p:grpSpPr>
        <p:sp>
          <p:nvSpPr>
            <p:cNvPr id="9" name="Cloud 8">
              <a:extLst>
                <a:ext uri="{FF2B5EF4-FFF2-40B4-BE49-F238E27FC236}">
                  <a16:creationId xmlns:a16="http://schemas.microsoft.com/office/drawing/2014/main" id="{5AA15F73-273F-7449-B183-32F9DAA6BA16}"/>
                </a:ext>
              </a:extLst>
            </p:cNvPr>
            <p:cNvSpPr/>
            <p:nvPr/>
          </p:nvSpPr>
          <p:spPr bwMode="auto">
            <a:xfrm>
              <a:off x="4491030" y="1995443"/>
              <a:ext cx="712015" cy="1357354"/>
            </a:xfrm>
            <a:prstGeom prst="cloud">
              <a:avLst/>
            </a:prstGeom>
            <a:solidFill>
              <a:srgbClr val="FFC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9" name="Text Box 29">
              <a:extLst>
                <a:ext uri="{FF2B5EF4-FFF2-40B4-BE49-F238E27FC236}">
                  <a16:creationId xmlns:a16="http://schemas.microsoft.com/office/drawing/2014/main" id="{2F2A0DF2-CE57-614B-B646-991FCCE479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7649349">
              <a:off x="4196898" y="2396390"/>
              <a:ext cx="120898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dirty="0"/>
                <a:t>Channel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2" name="Rectangle 3">
                <a:extLst>
                  <a:ext uri="{FF2B5EF4-FFF2-40B4-BE49-F238E27FC236}">
                    <a16:creationId xmlns:a16="http://schemas.microsoft.com/office/drawing/2014/main" id="{10A7BCDF-2DED-9548-8D34-98EDC33245B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33399" y="4472232"/>
                <a:ext cx="8012107" cy="7373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FAA26D3D-D897-4be2-8F04-BA451C77F1D7}">
                  <ma14:placeholderFlag xmlns="" xmlns:ma14="http://schemas.microsoft.com/office/mac/drawingml/2011/main" val="1"/>
                </a:ext>
              </a:extLst>
            </p:spPr>
            <p:txBody>
              <a:bodyPr/>
              <a:lstStyle>
                <a:lvl1pPr marL="342900" indent="-3429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marL="457200" lvl="1" indent="0">
                  <a:spcBef>
                    <a:spcPct val="20000"/>
                  </a:spcBef>
                  <a:buClr>
                    <a:srgbClr val="CC00CC"/>
                  </a:buClr>
                  <a:buSzPct val="90000"/>
                </a:pPr>
                <a:r>
                  <a:rPr lang="en-US" dirty="0"/>
                  <a:t>Interpolation pulse shape </a:t>
                </a:r>
                <a:r>
                  <a:rPr lang="en-US" i="1" dirty="0"/>
                  <a:t>g</a:t>
                </a:r>
                <a:r>
                  <a:rPr lang="en-US" dirty="0"/>
                  <a:t>(</a:t>
                </a:r>
                <a:r>
                  <a:rPr lang="en-US" i="1" dirty="0"/>
                  <a:t>t</a:t>
                </a:r>
                <a:r>
                  <a:rPr lang="en-US" dirty="0"/>
                  <a:t>) with </a:t>
                </a:r>
                <a:r>
                  <a:rPr lang="en-US" i="1" dirty="0"/>
                  <a:t>g</a:t>
                </a:r>
                <a:r>
                  <a:rPr lang="en-US" dirty="0"/>
                  <a:t>(0) = 1 and </a:t>
                </a:r>
                <a:r>
                  <a:rPr lang="en-US" i="1" dirty="0"/>
                  <a:t>g</a:t>
                </a:r>
                <a:r>
                  <a:rPr lang="en-US" dirty="0"/>
                  <a:t>(</a:t>
                </a:r>
                <a:r>
                  <a:rPr lang="en-US" i="1" dirty="0"/>
                  <a:t>k </a:t>
                </a:r>
                <a:r>
                  <a:rPr lang="en-US" i="1" dirty="0" err="1"/>
                  <a:t>T</a:t>
                </a:r>
                <a:r>
                  <a:rPr lang="en-US" i="1" baseline="-25000" dirty="0" err="1"/>
                  <a:t>sym</a:t>
                </a:r>
                <a:r>
                  <a:rPr lang="en-US" dirty="0"/>
                  <a:t>) = 0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≠0</m:t>
                    </m:r>
                  </m:oMath>
                </a14:m>
                <a:r>
                  <a:rPr lang="en-US" dirty="0"/>
                  <a:t> and with lowpass frequency content  </a:t>
                </a:r>
              </a:p>
            </p:txBody>
          </p:sp>
        </mc:Choice>
        <mc:Fallback xmlns="">
          <p:sp>
            <p:nvSpPr>
              <p:cNvPr id="122" name="Rectangle 3">
                <a:extLst>
                  <a:ext uri="{FF2B5EF4-FFF2-40B4-BE49-F238E27FC236}">
                    <a16:creationId xmlns:a16="http://schemas.microsoft.com/office/drawing/2014/main" id="{10A7BCDF-2DED-9548-8D34-98EDC33245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3399" y="4472232"/>
                <a:ext cx="8012107" cy="737334"/>
              </a:xfrm>
              <a:prstGeom prst="rect">
                <a:avLst/>
              </a:prstGeom>
              <a:blipFill>
                <a:blip r:embed="rId2"/>
                <a:stretch>
                  <a:fillRect t="-6780" r="-1899" b="-30508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FAA26D3D-D897-4be2-8F04-BA451C77F1D7}">
                  <ma14:placeholderFlag xmlns="" xmlns:ma14="http://schemas.microsoft.com/office/mac/drawingml/2011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 descr="A picture containing object, clock&#10;&#10;Description automatically generated">
            <a:extLst>
              <a:ext uri="{FF2B5EF4-FFF2-40B4-BE49-F238E27FC236}">
                <a16:creationId xmlns:a16="http://schemas.microsoft.com/office/drawing/2014/main" id="{64A0A9DF-F348-204C-B46F-406D70AA90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3057" y="3657600"/>
            <a:ext cx="3371336" cy="905057"/>
          </a:xfrm>
          <a:prstGeom prst="rect">
            <a:avLst/>
          </a:prstGeom>
        </p:spPr>
      </p:pic>
      <p:sp>
        <p:nvSpPr>
          <p:cNvPr id="52" name="Rectangle 15">
            <a:extLst>
              <a:ext uri="{FF2B5EF4-FFF2-40B4-BE49-F238E27FC236}">
                <a16:creationId xmlns:a16="http://schemas.microsoft.com/office/drawing/2014/main" id="{7E5175FE-F3E8-BD4E-8A4C-54A924293C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/>
              <a:t>14 - </a:t>
            </a:r>
            <a:fld id="{8A724CDF-7C4E-8548-93C3-D6F6CEEC392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30" grpId="0"/>
      <p:bldP spid="21575" grpId="0"/>
      <p:bldP spid="72" grpId="0"/>
      <p:bldP spid="73" grpId="0"/>
      <p:bldP spid="1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 New Roman" charset="0"/>
              </a:rPr>
              <a:t>Matched Filter</a:t>
            </a:r>
          </a:p>
        </p:txBody>
      </p:sp>
      <p:sp>
        <p:nvSpPr>
          <p:cNvPr id="22531" name="Rectangle 4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Times New Roman" charset="0"/>
              </a:rPr>
              <a:t>Detection of pulse in presence of additive noise</a:t>
            </a:r>
          </a:p>
          <a:p>
            <a:pPr lvl="1">
              <a:buFontTx/>
              <a:buNone/>
            </a:pPr>
            <a:r>
              <a:rPr lang="en-US" dirty="0">
                <a:latin typeface="Times New Roman" charset="0"/>
              </a:rPr>
              <a:t>Receiver knows what pulse shape it is looking for</a:t>
            </a:r>
          </a:p>
          <a:p>
            <a:pPr lvl="1">
              <a:buFontTx/>
              <a:buNone/>
            </a:pPr>
            <a:r>
              <a:rPr lang="en-US" dirty="0">
                <a:latin typeface="Times New Roman" charset="0"/>
              </a:rPr>
              <a:t>Channel memory ignored (assumed compensated by other means, e.g. channel equalizer in receiver)</a:t>
            </a:r>
          </a:p>
        </p:txBody>
      </p:sp>
      <p:sp>
        <p:nvSpPr>
          <p:cNvPr id="22532" name="Text Box 33"/>
          <p:cNvSpPr txBox="1">
            <a:spLocks noChangeArrowheads="1"/>
          </p:cNvSpPr>
          <p:nvPr/>
        </p:nvSpPr>
        <p:spPr bwMode="auto">
          <a:xfrm>
            <a:off x="838200" y="5137150"/>
            <a:ext cx="350520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</a:rPr>
              <a:t>Additive white Gaussian noise (AWGN) with zero mean and variance </a:t>
            </a:r>
            <a:r>
              <a:rPr lang="en-US" b="1" i="1">
                <a:solidFill>
                  <a:schemeClr val="accent2"/>
                </a:solidFill>
              </a:rPr>
              <a:t>N</a:t>
            </a:r>
            <a:r>
              <a:rPr lang="en-US" b="1" baseline="-25000">
                <a:solidFill>
                  <a:schemeClr val="accent2"/>
                </a:solidFill>
              </a:rPr>
              <a:t>0</a:t>
            </a:r>
            <a:r>
              <a:rPr lang="en-US" b="1">
                <a:solidFill>
                  <a:schemeClr val="accent2"/>
                </a:solidFill>
              </a:rPr>
              <a:t> /2</a:t>
            </a:r>
          </a:p>
        </p:txBody>
      </p:sp>
      <p:grpSp>
        <p:nvGrpSpPr>
          <p:cNvPr id="22533" name="Group 54"/>
          <p:cNvGrpSpPr>
            <a:grpSpLocks/>
          </p:cNvGrpSpPr>
          <p:nvPr/>
        </p:nvGrpSpPr>
        <p:grpSpPr bwMode="auto">
          <a:xfrm>
            <a:off x="685800" y="3378200"/>
            <a:ext cx="6477000" cy="1768475"/>
            <a:chOff x="432" y="2128"/>
            <a:chExt cx="4080" cy="1114"/>
          </a:xfrm>
        </p:grpSpPr>
        <p:sp>
          <p:nvSpPr>
            <p:cNvPr id="22536" name="Rectangle 2"/>
            <p:cNvSpPr>
              <a:spLocks noChangeArrowheads="1"/>
            </p:cNvSpPr>
            <p:nvPr/>
          </p:nvSpPr>
          <p:spPr bwMode="auto">
            <a:xfrm>
              <a:off x="2352" y="2128"/>
              <a:ext cx="672" cy="528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37" name="Oval 3"/>
            <p:cNvSpPr>
              <a:spLocks noChangeArrowheads="1"/>
            </p:cNvSpPr>
            <p:nvPr/>
          </p:nvSpPr>
          <p:spPr bwMode="auto">
            <a:xfrm>
              <a:off x="1440" y="2282"/>
              <a:ext cx="288" cy="288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38" name="Line 4"/>
            <p:cNvSpPr>
              <a:spLocks noChangeShapeType="1"/>
            </p:cNvSpPr>
            <p:nvPr/>
          </p:nvSpPr>
          <p:spPr bwMode="auto">
            <a:xfrm>
              <a:off x="864" y="2426"/>
              <a:ext cx="57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39" name="Line 5"/>
            <p:cNvSpPr>
              <a:spLocks noChangeShapeType="1"/>
            </p:cNvSpPr>
            <p:nvPr/>
          </p:nvSpPr>
          <p:spPr bwMode="auto">
            <a:xfrm>
              <a:off x="1728" y="2426"/>
              <a:ext cx="62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40" name="Line 6"/>
            <p:cNvSpPr>
              <a:spLocks noChangeShapeType="1"/>
            </p:cNvSpPr>
            <p:nvPr/>
          </p:nvSpPr>
          <p:spPr bwMode="auto">
            <a:xfrm flipV="1">
              <a:off x="1584" y="2570"/>
              <a:ext cx="0" cy="43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41" name="Line 7"/>
            <p:cNvSpPr>
              <a:spLocks noChangeShapeType="1"/>
            </p:cNvSpPr>
            <p:nvPr/>
          </p:nvSpPr>
          <p:spPr bwMode="auto">
            <a:xfrm>
              <a:off x="3024" y="2426"/>
              <a:ext cx="57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42" name="Line 9"/>
            <p:cNvSpPr>
              <a:spLocks noChangeShapeType="1"/>
            </p:cNvSpPr>
            <p:nvPr/>
          </p:nvSpPr>
          <p:spPr bwMode="auto">
            <a:xfrm>
              <a:off x="3600" y="2234"/>
              <a:ext cx="192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43" name="Line 10"/>
            <p:cNvSpPr>
              <a:spLocks noChangeShapeType="1"/>
            </p:cNvSpPr>
            <p:nvPr/>
          </p:nvSpPr>
          <p:spPr bwMode="auto">
            <a:xfrm>
              <a:off x="3792" y="2426"/>
              <a:ext cx="2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44" name="Freeform 11"/>
            <p:cNvSpPr>
              <a:spLocks/>
            </p:cNvSpPr>
            <p:nvPr/>
          </p:nvSpPr>
          <p:spPr bwMode="auto">
            <a:xfrm>
              <a:off x="3688" y="2274"/>
              <a:ext cx="152" cy="152"/>
            </a:xfrm>
            <a:custGeom>
              <a:avLst/>
              <a:gdLst>
                <a:gd name="T0" fmla="*/ 152 w 152"/>
                <a:gd name="T1" fmla="*/ 8 h 152"/>
                <a:gd name="T2" fmla="*/ 104 w 152"/>
                <a:gd name="T3" fmla="*/ 8 h 152"/>
                <a:gd name="T4" fmla="*/ 56 w 152"/>
                <a:gd name="T5" fmla="*/ 56 h 152"/>
                <a:gd name="T6" fmla="*/ 8 w 152"/>
                <a:gd name="T7" fmla="*/ 104 h 152"/>
                <a:gd name="T8" fmla="*/ 8 w 152"/>
                <a:gd name="T9" fmla="*/ 152 h 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2"/>
                <a:gd name="T16" fmla="*/ 0 h 152"/>
                <a:gd name="T17" fmla="*/ 152 w 152"/>
                <a:gd name="T18" fmla="*/ 152 h 1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2" h="152">
                  <a:moveTo>
                    <a:pt x="152" y="8"/>
                  </a:moveTo>
                  <a:cubicBezTo>
                    <a:pt x="136" y="4"/>
                    <a:pt x="120" y="0"/>
                    <a:pt x="104" y="8"/>
                  </a:cubicBezTo>
                  <a:cubicBezTo>
                    <a:pt x="88" y="16"/>
                    <a:pt x="72" y="40"/>
                    <a:pt x="56" y="56"/>
                  </a:cubicBezTo>
                  <a:cubicBezTo>
                    <a:pt x="40" y="72"/>
                    <a:pt x="16" y="88"/>
                    <a:pt x="8" y="104"/>
                  </a:cubicBezTo>
                  <a:cubicBezTo>
                    <a:pt x="0" y="120"/>
                    <a:pt x="8" y="144"/>
                    <a:pt x="8" y="152"/>
                  </a:cubicBezTo>
                </a:path>
              </a:pathLst>
            </a:custGeom>
            <a:noFill/>
            <a:ln w="12700" cmpd="sng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45" name="Line 12"/>
            <p:cNvSpPr>
              <a:spLocks noChangeShapeType="1"/>
            </p:cNvSpPr>
            <p:nvPr/>
          </p:nvSpPr>
          <p:spPr bwMode="auto">
            <a:xfrm>
              <a:off x="1584" y="2330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46" name="Line 23"/>
            <p:cNvSpPr>
              <a:spLocks noChangeShapeType="1"/>
            </p:cNvSpPr>
            <p:nvPr/>
          </p:nvSpPr>
          <p:spPr bwMode="auto">
            <a:xfrm>
              <a:off x="1536" y="2474"/>
              <a:ext cx="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47" name="Line 28"/>
            <p:cNvSpPr>
              <a:spLocks noChangeShapeType="1"/>
            </p:cNvSpPr>
            <p:nvPr/>
          </p:nvSpPr>
          <p:spPr bwMode="auto">
            <a:xfrm>
              <a:off x="1488" y="2426"/>
              <a:ext cx="1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48" name="Text Box 29"/>
            <p:cNvSpPr txBox="1">
              <a:spLocks noChangeArrowheads="1"/>
            </p:cNvSpPr>
            <p:nvPr/>
          </p:nvSpPr>
          <p:spPr bwMode="auto">
            <a:xfrm>
              <a:off x="672" y="2138"/>
              <a:ext cx="43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i="1"/>
                <a:t>g</a:t>
              </a:r>
              <a:r>
                <a:rPr lang="en-US"/>
                <a:t>(</a:t>
              </a:r>
              <a:r>
                <a:rPr lang="en-US" i="1"/>
                <a:t>t</a:t>
              </a:r>
              <a:r>
                <a:rPr lang="en-US"/>
                <a:t>)</a:t>
              </a:r>
            </a:p>
          </p:txBody>
        </p:sp>
        <p:sp>
          <p:nvSpPr>
            <p:cNvPr id="22549" name="Text Box 30"/>
            <p:cNvSpPr txBox="1">
              <a:spLocks noChangeArrowheads="1"/>
            </p:cNvSpPr>
            <p:nvPr/>
          </p:nvSpPr>
          <p:spPr bwMode="auto">
            <a:xfrm>
              <a:off x="432" y="2532"/>
              <a:ext cx="672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b="1" dirty="0">
                  <a:solidFill>
                    <a:srgbClr val="3333FF"/>
                  </a:solidFill>
                </a:rPr>
                <a:t>Pulse shape</a:t>
              </a:r>
            </a:p>
          </p:txBody>
        </p:sp>
        <p:sp>
          <p:nvSpPr>
            <p:cNvPr id="22550" name="Text Box 32"/>
            <p:cNvSpPr txBox="1">
              <a:spLocks noChangeArrowheads="1"/>
            </p:cNvSpPr>
            <p:nvPr/>
          </p:nvSpPr>
          <p:spPr bwMode="auto">
            <a:xfrm>
              <a:off x="1392" y="2954"/>
              <a:ext cx="57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i="1"/>
                <a:t>w</a:t>
              </a:r>
              <a:r>
                <a:rPr lang="en-US"/>
                <a:t>(</a:t>
              </a:r>
              <a:r>
                <a:rPr lang="en-US" i="1"/>
                <a:t>t</a:t>
              </a:r>
              <a:r>
                <a:rPr lang="en-US"/>
                <a:t>)</a:t>
              </a:r>
            </a:p>
          </p:txBody>
        </p:sp>
        <p:sp>
          <p:nvSpPr>
            <p:cNvPr id="22551" name="Text Box 36"/>
            <p:cNvSpPr txBox="1">
              <a:spLocks noChangeArrowheads="1"/>
            </p:cNvSpPr>
            <p:nvPr/>
          </p:nvSpPr>
          <p:spPr bwMode="auto">
            <a:xfrm>
              <a:off x="1872" y="2148"/>
              <a:ext cx="57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i="1"/>
                <a:t>x</a:t>
              </a:r>
              <a:r>
                <a:rPr lang="en-US"/>
                <a:t>(</a:t>
              </a:r>
              <a:r>
                <a:rPr lang="en-US" i="1"/>
                <a:t>t</a:t>
              </a:r>
              <a:r>
                <a:rPr lang="en-US"/>
                <a:t>)</a:t>
              </a:r>
            </a:p>
          </p:txBody>
        </p:sp>
        <p:sp>
          <p:nvSpPr>
            <p:cNvPr id="22552" name="Text Box 37"/>
            <p:cNvSpPr txBox="1">
              <a:spLocks noChangeArrowheads="1"/>
            </p:cNvSpPr>
            <p:nvPr/>
          </p:nvSpPr>
          <p:spPr bwMode="auto">
            <a:xfrm>
              <a:off x="2400" y="2224"/>
              <a:ext cx="57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i="1"/>
                <a:t>h</a:t>
              </a:r>
              <a:r>
                <a:rPr lang="en-US"/>
                <a:t>(</a:t>
              </a:r>
              <a:r>
                <a:rPr lang="en-US" i="1"/>
                <a:t>t</a:t>
              </a:r>
              <a:r>
                <a:rPr lang="en-US"/>
                <a:t>)</a:t>
              </a:r>
            </a:p>
          </p:txBody>
        </p:sp>
        <p:sp>
          <p:nvSpPr>
            <p:cNvPr id="22553" name="Text Box 38"/>
            <p:cNvSpPr txBox="1">
              <a:spLocks noChangeArrowheads="1"/>
            </p:cNvSpPr>
            <p:nvPr/>
          </p:nvSpPr>
          <p:spPr bwMode="auto">
            <a:xfrm>
              <a:off x="3120" y="2148"/>
              <a:ext cx="43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i="1"/>
                <a:t>y</a:t>
              </a:r>
              <a:r>
                <a:rPr lang="en-US"/>
                <a:t>(</a:t>
              </a:r>
              <a:r>
                <a:rPr lang="en-US" i="1"/>
                <a:t>t</a:t>
              </a:r>
              <a:r>
                <a:rPr lang="en-US"/>
                <a:t>)</a:t>
              </a:r>
            </a:p>
          </p:txBody>
        </p:sp>
        <p:sp>
          <p:nvSpPr>
            <p:cNvPr id="22554" name="Text Box 39"/>
            <p:cNvSpPr txBox="1">
              <a:spLocks noChangeArrowheads="1"/>
            </p:cNvSpPr>
            <p:nvPr/>
          </p:nvSpPr>
          <p:spPr bwMode="auto">
            <a:xfrm>
              <a:off x="3456" y="2522"/>
              <a:ext cx="52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i="1"/>
                <a:t>t</a:t>
              </a:r>
              <a:r>
                <a:rPr lang="en-US"/>
                <a:t> = </a:t>
              </a:r>
              <a:r>
                <a:rPr lang="en-US" i="1"/>
                <a:t>T</a:t>
              </a:r>
            </a:p>
          </p:txBody>
        </p:sp>
        <p:sp>
          <p:nvSpPr>
            <p:cNvPr id="22555" name="Text Box 40"/>
            <p:cNvSpPr txBox="1">
              <a:spLocks noChangeArrowheads="1"/>
            </p:cNvSpPr>
            <p:nvPr/>
          </p:nvSpPr>
          <p:spPr bwMode="auto">
            <a:xfrm>
              <a:off x="3936" y="2138"/>
              <a:ext cx="57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i="1"/>
                <a:t>y</a:t>
              </a:r>
              <a:r>
                <a:rPr lang="en-US"/>
                <a:t>(</a:t>
              </a:r>
              <a:r>
                <a:rPr lang="en-US" i="1"/>
                <a:t>T</a:t>
              </a:r>
              <a:r>
                <a:rPr lang="en-US"/>
                <a:t>)</a:t>
              </a:r>
            </a:p>
          </p:txBody>
        </p:sp>
        <p:sp>
          <p:nvSpPr>
            <p:cNvPr id="22556" name="Text Box 48"/>
            <p:cNvSpPr txBox="1">
              <a:spLocks noChangeArrowheads="1"/>
            </p:cNvSpPr>
            <p:nvPr/>
          </p:nvSpPr>
          <p:spPr bwMode="auto">
            <a:xfrm>
              <a:off x="2228" y="2714"/>
              <a:ext cx="912" cy="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b="1">
                  <a:solidFill>
                    <a:srgbClr val="CC00CC"/>
                  </a:solidFill>
                </a:rPr>
                <a:t>Matched filter</a:t>
              </a:r>
            </a:p>
          </p:txBody>
        </p:sp>
      </p:grpSp>
      <p:graphicFrame>
        <p:nvGraphicFramePr>
          <p:cNvPr id="22534" name="Object 50"/>
          <p:cNvGraphicFramePr>
            <a:graphicFrameLocks noChangeAspect="1"/>
          </p:cNvGraphicFramePr>
          <p:nvPr/>
        </p:nvGraphicFramePr>
        <p:xfrm>
          <a:off x="4800600" y="5181600"/>
          <a:ext cx="3962400" cy="909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764534" imgH="406224" progId="Equation.3">
                  <p:embed/>
                </p:oleObj>
              </mc:Choice>
              <mc:Fallback>
                <p:oleObj name="Equation" r:id="rId2" imgW="1764534" imgH="406224" progId="Equation.3">
                  <p:embed/>
                  <p:pic>
                    <p:nvPicPr>
                      <p:cNvPr id="0" name="Object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5181600"/>
                        <a:ext cx="3962400" cy="909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5" name="Text Box 53"/>
          <p:cNvSpPr txBox="1">
            <a:spLocks noChangeArrowheads="1"/>
          </p:cNvSpPr>
          <p:nvPr/>
        </p:nvSpPr>
        <p:spPr bwMode="auto">
          <a:xfrm>
            <a:off x="7543800" y="3429000"/>
            <a:ext cx="1219200" cy="1196975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b="1" i="1"/>
              <a:t>T </a:t>
            </a:r>
            <a:r>
              <a:rPr lang="en-US" b="1"/>
              <a:t>is the symbol period</a:t>
            </a:r>
          </a:p>
        </p:txBody>
      </p:sp>
      <p:sp>
        <p:nvSpPr>
          <p:cNvPr id="30" name="Rectangle 15">
            <a:extLst>
              <a:ext uri="{FF2B5EF4-FFF2-40B4-BE49-F238E27FC236}">
                <a16:creationId xmlns:a16="http://schemas.microsoft.com/office/drawing/2014/main" id="{80455EAD-C91B-EB49-B0CD-F57BEF556B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/>
              <a:t>14 - </a:t>
            </a:r>
            <a:fld id="{8A724CDF-7C4E-8548-93C3-D6F6CEEC392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/>
      <p:bldP spid="2253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charset="0"/>
              </a:rPr>
              <a:t>Matched Filter Derivation</a:t>
            </a:r>
          </a:p>
        </p:txBody>
      </p:sp>
      <p:sp>
        <p:nvSpPr>
          <p:cNvPr id="23556" name="Rectangle 14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458200" cy="1524000"/>
          </a:xfrm>
        </p:spPr>
        <p:txBody>
          <a:bodyPr/>
          <a:lstStyle/>
          <a:p>
            <a:r>
              <a:rPr lang="en-US" dirty="0">
                <a:latin typeface="Times New Roman" charset="0"/>
              </a:rPr>
              <a:t>Design of matched filter</a:t>
            </a:r>
          </a:p>
          <a:p>
            <a:pPr lvl="1">
              <a:buFontTx/>
              <a:buNone/>
            </a:pPr>
            <a:r>
              <a:rPr lang="en-US" dirty="0">
                <a:latin typeface="Times New Roman" charset="0"/>
              </a:rPr>
              <a:t>Maximize signal power i.e. power of                              at </a:t>
            </a:r>
            <a:r>
              <a:rPr lang="en-US" i="1" dirty="0">
                <a:latin typeface="Times New Roman" charset="0"/>
              </a:rPr>
              <a:t>t </a:t>
            </a:r>
            <a:r>
              <a:rPr lang="en-US" dirty="0">
                <a:latin typeface="Times New Roman" charset="0"/>
              </a:rPr>
              <a:t>= </a:t>
            </a:r>
            <a:r>
              <a:rPr lang="en-US" i="1" dirty="0">
                <a:latin typeface="Times New Roman" charset="0"/>
              </a:rPr>
              <a:t>T</a:t>
            </a:r>
          </a:p>
          <a:p>
            <a:pPr lvl="1">
              <a:buFontTx/>
              <a:buNone/>
            </a:pPr>
            <a:r>
              <a:rPr lang="en-US" dirty="0">
                <a:latin typeface="Times New Roman" charset="0"/>
              </a:rPr>
              <a:t>Minimize noise i.e. power of</a:t>
            </a:r>
          </a:p>
        </p:txBody>
      </p:sp>
      <p:grpSp>
        <p:nvGrpSpPr>
          <p:cNvPr id="23557" name="Group 42"/>
          <p:cNvGrpSpPr>
            <a:grpSpLocks/>
          </p:cNvGrpSpPr>
          <p:nvPr/>
        </p:nvGrpSpPr>
        <p:grpSpPr bwMode="auto">
          <a:xfrm>
            <a:off x="762000" y="4800600"/>
            <a:ext cx="6477000" cy="1768475"/>
            <a:chOff x="480" y="3024"/>
            <a:chExt cx="4080" cy="1114"/>
          </a:xfrm>
        </p:grpSpPr>
        <p:sp>
          <p:nvSpPr>
            <p:cNvPr id="23562" name="Rectangle 16"/>
            <p:cNvSpPr>
              <a:spLocks noChangeArrowheads="1"/>
            </p:cNvSpPr>
            <p:nvPr/>
          </p:nvSpPr>
          <p:spPr bwMode="auto">
            <a:xfrm>
              <a:off x="2400" y="3024"/>
              <a:ext cx="672" cy="528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63" name="Oval 17"/>
            <p:cNvSpPr>
              <a:spLocks noChangeArrowheads="1"/>
            </p:cNvSpPr>
            <p:nvPr/>
          </p:nvSpPr>
          <p:spPr bwMode="auto">
            <a:xfrm>
              <a:off x="1488" y="3178"/>
              <a:ext cx="288" cy="288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64" name="Line 18"/>
            <p:cNvSpPr>
              <a:spLocks noChangeShapeType="1"/>
            </p:cNvSpPr>
            <p:nvPr/>
          </p:nvSpPr>
          <p:spPr bwMode="auto">
            <a:xfrm>
              <a:off x="912" y="3322"/>
              <a:ext cx="57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65" name="Line 19"/>
            <p:cNvSpPr>
              <a:spLocks noChangeShapeType="1"/>
            </p:cNvSpPr>
            <p:nvPr/>
          </p:nvSpPr>
          <p:spPr bwMode="auto">
            <a:xfrm>
              <a:off x="1776" y="3322"/>
              <a:ext cx="62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66" name="Line 20"/>
            <p:cNvSpPr>
              <a:spLocks noChangeShapeType="1"/>
            </p:cNvSpPr>
            <p:nvPr/>
          </p:nvSpPr>
          <p:spPr bwMode="auto">
            <a:xfrm flipV="1">
              <a:off x="1632" y="3466"/>
              <a:ext cx="0" cy="43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67" name="Line 21"/>
            <p:cNvSpPr>
              <a:spLocks noChangeShapeType="1"/>
            </p:cNvSpPr>
            <p:nvPr/>
          </p:nvSpPr>
          <p:spPr bwMode="auto">
            <a:xfrm>
              <a:off x="3072" y="3322"/>
              <a:ext cx="57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68" name="Line 22"/>
            <p:cNvSpPr>
              <a:spLocks noChangeShapeType="1"/>
            </p:cNvSpPr>
            <p:nvPr/>
          </p:nvSpPr>
          <p:spPr bwMode="auto">
            <a:xfrm>
              <a:off x="3648" y="3130"/>
              <a:ext cx="192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69" name="Line 23"/>
            <p:cNvSpPr>
              <a:spLocks noChangeShapeType="1"/>
            </p:cNvSpPr>
            <p:nvPr/>
          </p:nvSpPr>
          <p:spPr bwMode="auto">
            <a:xfrm>
              <a:off x="3840" y="3322"/>
              <a:ext cx="2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70" name="Freeform 24"/>
            <p:cNvSpPr>
              <a:spLocks/>
            </p:cNvSpPr>
            <p:nvPr/>
          </p:nvSpPr>
          <p:spPr bwMode="auto">
            <a:xfrm>
              <a:off x="3736" y="3170"/>
              <a:ext cx="152" cy="152"/>
            </a:xfrm>
            <a:custGeom>
              <a:avLst/>
              <a:gdLst>
                <a:gd name="T0" fmla="*/ 152 w 152"/>
                <a:gd name="T1" fmla="*/ 8 h 152"/>
                <a:gd name="T2" fmla="*/ 104 w 152"/>
                <a:gd name="T3" fmla="*/ 8 h 152"/>
                <a:gd name="T4" fmla="*/ 56 w 152"/>
                <a:gd name="T5" fmla="*/ 56 h 152"/>
                <a:gd name="T6" fmla="*/ 8 w 152"/>
                <a:gd name="T7" fmla="*/ 104 h 152"/>
                <a:gd name="T8" fmla="*/ 8 w 152"/>
                <a:gd name="T9" fmla="*/ 152 h 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2"/>
                <a:gd name="T16" fmla="*/ 0 h 152"/>
                <a:gd name="T17" fmla="*/ 152 w 152"/>
                <a:gd name="T18" fmla="*/ 152 h 1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2" h="152">
                  <a:moveTo>
                    <a:pt x="152" y="8"/>
                  </a:moveTo>
                  <a:cubicBezTo>
                    <a:pt x="136" y="4"/>
                    <a:pt x="120" y="0"/>
                    <a:pt x="104" y="8"/>
                  </a:cubicBezTo>
                  <a:cubicBezTo>
                    <a:pt x="88" y="16"/>
                    <a:pt x="72" y="40"/>
                    <a:pt x="56" y="56"/>
                  </a:cubicBezTo>
                  <a:cubicBezTo>
                    <a:pt x="40" y="72"/>
                    <a:pt x="16" y="88"/>
                    <a:pt x="8" y="104"/>
                  </a:cubicBezTo>
                  <a:cubicBezTo>
                    <a:pt x="0" y="120"/>
                    <a:pt x="8" y="144"/>
                    <a:pt x="8" y="152"/>
                  </a:cubicBezTo>
                </a:path>
              </a:pathLst>
            </a:custGeom>
            <a:noFill/>
            <a:ln w="12700" cmpd="sng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71" name="Line 25"/>
            <p:cNvSpPr>
              <a:spLocks noChangeShapeType="1"/>
            </p:cNvSpPr>
            <p:nvPr/>
          </p:nvSpPr>
          <p:spPr bwMode="auto">
            <a:xfrm>
              <a:off x="1632" y="3226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72" name="Line 26"/>
            <p:cNvSpPr>
              <a:spLocks noChangeShapeType="1"/>
            </p:cNvSpPr>
            <p:nvPr/>
          </p:nvSpPr>
          <p:spPr bwMode="auto">
            <a:xfrm>
              <a:off x="1584" y="3370"/>
              <a:ext cx="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73" name="Line 27"/>
            <p:cNvSpPr>
              <a:spLocks noChangeShapeType="1"/>
            </p:cNvSpPr>
            <p:nvPr/>
          </p:nvSpPr>
          <p:spPr bwMode="auto">
            <a:xfrm>
              <a:off x="1536" y="3322"/>
              <a:ext cx="1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74" name="Text Box 28"/>
            <p:cNvSpPr txBox="1">
              <a:spLocks noChangeArrowheads="1"/>
            </p:cNvSpPr>
            <p:nvPr/>
          </p:nvSpPr>
          <p:spPr bwMode="auto">
            <a:xfrm>
              <a:off x="720" y="3034"/>
              <a:ext cx="43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i="1"/>
                <a:t>g</a:t>
              </a:r>
              <a:r>
                <a:rPr lang="en-US"/>
                <a:t>(</a:t>
              </a:r>
              <a:r>
                <a:rPr lang="en-US" i="1"/>
                <a:t>t</a:t>
              </a:r>
              <a:r>
                <a:rPr lang="en-US"/>
                <a:t>)</a:t>
              </a:r>
            </a:p>
          </p:txBody>
        </p:sp>
        <p:sp>
          <p:nvSpPr>
            <p:cNvPr id="23575" name="Text Box 29"/>
            <p:cNvSpPr txBox="1">
              <a:spLocks noChangeArrowheads="1"/>
            </p:cNvSpPr>
            <p:nvPr/>
          </p:nvSpPr>
          <p:spPr bwMode="auto">
            <a:xfrm>
              <a:off x="480" y="3428"/>
              <a:ext cx="672" cy="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b="1">
                  <a:solidFill>
                    <a:srgbClr val="3333FF"/>
                  </a:solidFill>
                </a:rPr>
                <a:t>Pulse signal</a:t>
              </a:r>
            </a:p>
          </p:txBody>
        </p:sp>
        <p:sp>
          <p:nvSpPr>
            <p:cNvPr id="23576" name="Text Box 30"/>
            <p:cNvSpPr txBox="1">
              <a:spLocks noChangeArrowheads="1"/>
            </p:cNvSpPr>
            <p:nvPr/>
          </p:nvSpPr>
          <p:spPr bwMode="auto">
            <a:xfrm>
              <a:off x="1440" y="3850"/>
              <a:ext cx="57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i="1"/>
                <a:t>w</a:t>
              </a:r>
              <a:r>
                <a:rPr lang="en-US"/>
                <a:t>(</a:t>
              </a:r>
              <a:r>
                <a:rPr lang="en-US" i="1"/>
                <a:t>t</a:t>
              </a:r>
              <a:r>
                <a:rPr lang="en-US"/>
                <a:t>)</a:t>
              </a:r>
            </a:p>
          </p:txBody>
        </p:sp>
        <p:sp>
          <p:nvSpPr>
            <p:cNvPr id="23577" name="Text Box 31"/>
            <p:cNvSpPr txBox="1">
              <a:spLocks noChangeArrowheads="1"/>
            </p:cNvSpPr>
            <p:nvPr/>
          </p:nvSpPr>
          <p:spPr bwMode="auto">
            <a:xfrm>
              <a:off x="1920" y="3044"/>
              <a:ext cx="57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i="1"/>
                <a:t>x</a:t>
              </a:r>
              <a:r>
                <a:rPr lang="en-US"/>
                <a:t>(</a:t>
              </a:r>
              <a:r>
                <a:rPr lang="en-US" i="1"/>
                <a:t>t</a:t>
              </a:r>
              <a:r>
                <a:rPr lang="en-US"/>
                <a:t>)</a:t>
              </a:r>
            </a:p>
          </p:txBody>
        </p:sp>
        <p:sp>
          <p:nvSpPr>
            <p:cNvPr id="23578" name="Text Box 32"/>
            <p:cNvSpPr txBox="1">
              <a:spLocks noChangeArrowheads="1"/>
            </p:cNvSpPr>
            <p:nvPr/>
          </p:nvSpPr>
          <p:spPr bwMode="auto">
            <a:xfrm>
              <a:off x="2448" y="3120"/>
              <a:ext cx="57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i="1"/>
                <a:t>h</a:t>
              </a:r>
              <a:r>
                <a:rPr lang="en-US"/>
                <a:t>(</a:t>
              </a:r>
              <a:r>
                <a:rPr lang="en-US" i="1"/>
                <a:t>t</a:t>
              </a:r>
              <a:r>
                <a:rPr lang="en-US"/>
                <a:t>)</a:t>
              </a:r>
            </a:p>
          </p:txBody>
        </p:sp>
        <p:sp>
          <p:nvSpPr>
            <p:cNvPr id="23579" name="Text Box 33"/>
            <p:cNvSpPr txBox="1">
              <a:spLocks noChangeArrowheads="1"/>
            </p:cNvSpPr>
            <p:nvPr/>
          </p:nvSpPr>
          <p:spPr bwMode="auto">
            <a:xfrm>
              <a:off x="3168" y="3044"/>
              <a:ext cx="43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i="1"/>
                <a:t>y</a:t>
              </a:r>
              <a:r>
                <a:rPr lang="en-US"/>
                <a:t>(</a:t>
              </a:r>
              <a:r>
                <a:rPr lang="en-US" i="1"/>
                <a:t>t</a:t>
              </a:r>
              <a:r>
                <a:rPr lang="en-US"/>
                <a:t>)</a:t>
              </a:r>
            </a:p>
          </p:txBody>
        </p:sp>
        <p:sp>
          <p:nvSpPr>
            <p:cNvPr id="23580" name="Text Box 34"/>
            <p:cNvSpPr txBox="1">
              <a:spLocks noChangeArrowheads="1"/>
            </p:cNvSpPr>
            <p:nvPr/>
          </p:nvSpPr>
          <p:spPr bwMode="auto">
            <a:xfrm>
              <a:off x="3504" y="3418"/>
              <a:ext cx="52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i="1"/>
                <a:t>t</a:t>
              </a:r>
              <a:r>
                <a:rPr lang="en-US"/>
                <a:t> = </a:t>
              </a:r>
              <a:r>
                <a:rPr lang="en-US" i="1"/>
                <a:t>T</a:t>
              </a:r>
            </a:p>
          </p:txBody>
        </p:sp>
        <p:sp>
          <p:nvSpPr>
            <p:cNvPr id="23581" name="Text Box 35"/>
            <p:cNvSpPr txBox="1">
              <a:spLocks noChangeArrowheads="1"/>
            </p:cNvSpPr>
            <p:nvPr/>
          </p:nvSpPr>
          <p:spPr bwMode="auto">
            <a:xfrm>
              <a:off x="3984" y="3034"/>
              <a:ext cx="57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i="1"/>
                <a:t>y</a:t>
              </a:r>
              <a:r>
                <a:rPr lang="en-US"/>
                <a:t>(</a:t>
              </a:r>
              <a:r>
                <a:rPr lang="en-US" i="1"/>
                <a:t>T</a:t>
              </a:r>
              <a:r>
                <a:rPr lang="en-US"/>
                <a:t>)</a:t>
              </a:r>
            </a:p>
          </p:txBody>
        </p:sp>
        <p:sp>
          <p:nvSpPr>
            <p:cNvPr id="23582" name="Text Box 36"/>
            <p:cNvSpPr txBox="1">
              <a:spLocks noChangeArrowheads="1"/>
            </p:cNvSpPr>
            <p:nvPr/>
          </p:nvSpPr>
          <p:spPr bwMode="auto">
            <a:xfrm>
              <a:off x="2256" y="3610"/>
              <a:ext cx="960" cy="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b="1">
                  <a:solidFill>
                    <a:srgbClr val="CC00CC"/>
                  </a:solidFill>
                </a:rPr>
                <a:t>Matched filter</a:t>
              </a:r>
            </a:p>
          </p:txBody>
        </p:sp>
      </p:grpSp>
      <p:graphicFrame>
        <p:nvGraphicFramePr>
          <p:cNvPr id="23558" name="Object 37"/>
          <p:cNvGraphicFramePr>
            <a:graphicFrameLocks noChangeAspect="1"/>
          </p:cNvGraphicFramePr>
          <p:nvPr/>
        </p:nvGraphicFramePr>
        <p:xfrm>
          <a:off x="4572000" y="2438400"/>
          <a:ext cx="2133600" cy="420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028254" imgH="203112" progId="Equation.3">
                  <p:embed/>
                </p:oleObj>
              </mc:Choice>
              <mc:Fallback>
                <p:oleObj name="Equation" r:id="rId2" imgW="1028254" imgH="203112" progId="Equation.3">
                  <p:embed/>
                  <p:pic>
                    <p:nvPicPr>
                      <p:cNvPr id="0" name="Object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2438400"/>
                        <a:ext cx="2133600" cy="420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9" name="Object 39"/>
          <p:cNvGraphicFramePr>
            <a:graphicFrameLocks noChangeAspect="1"/>
          </p:cNvGraphicFramePr>
          <p:nvPr/>
        </p:nvGraphicFramePr>
        <p:xfrm>
          <a:off x="5486400" y="1974850"/>
          <a:ext cx="228600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091726" imgH="228501" progId="Equation.3">
                  <p:embed/>
                </p:oleObj>
              </mc:Choice>
              <mc:Fallback>
                <p:oleObj name="Equation" r:id="rId4" imgW="1091726" imgH="228501" progId="Equation.3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1974850"/>
                        <a:ext cx="2286000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CC99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60" name="Text Box 43"/>
          <p:cNvSpPr txBox="1">
            <a:spLocks noChangeArrowheads="1"/>
          </p:cNvSpPr>
          <p:nvPr/>
        </p:nvSpPr>
        <p:spPr bwMode="auto">
          <a:xfrm>
            <a:off x="7162800" y="3371850"/>
            <a:ext cx="1524000" cy="120015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b="1" i="1"/>
              <a:t>T </a:t>
            </a:r>
            <a:r>
              <a:rPr lang="en-US" b="1"/>
              <a:t>is the symbol period</a:t>
            </a:r>
          </a:p>
        </p:txBody>
      </p:sp>
      <p:sp>
        <p:nvSpPr>
          <p:cNvPr id="31" name="Rectangle 14"/>
          <p:cNvSpPr txBox="1">
            <a:spLocks noChangeArrowheads="1"/>
          </p:cNvSpPr>
          <p:nvPr/>
        </p:nvSpPr>
        <p:spPr bwMode="auto">
          <a:xfrm>
            <a:off x="457200" y="2843213"/>
            <a:ext cx="563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Clr>
                <a:srgbClr val="CC00CC"/>
              </a:buClr>
              <a:buSzPct val="90000"/>
              <a:buFontTx/>
              <a:buChar char="•"/>
            </a:pPr>
            <a:r>
              <a:rPr lang="en-US" sz="2800" b="1">
                <a:solidFill>
                  <a:srgbClr val="CC00CC"/>
                </a:solidFill>
              </a:rPr>
              <a:t>Combine design criteria</a:t>
            </a:r>
          </a:p>
        </p:txBody>
      </p:sp>
      <p:sp>
        <p:nvSpPr>
          <p:cNvPr id="32" name="Rectangle 15">
            <a:extLst>
              <a:ext uri="{FF2B5EF4-FFF2-40B4-BE49-F238E27FC236}">
                <a16:creationId xmlns:a16="http://schemas.microsoft.com/office/drawing/2014/main" id="{7737E25F-8088-2F44-AA21-556EAA2E95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/>
              <a:t>14 - </a:t>
            </a:r>
            <a:fld id="{8A724CDF-7C4E-8548-93C3-D6F6CEEC392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FAD8D2A9-113E-5FAD-4F39-438B72CAE3E3}"/>
                  </a:ext>
                </a:extLst>
              </p:cNvPr>
              <p:cNvSpPr txBox="1"/>
              <p:nvPr/>
            </p:nvSpPr>
            <p:spPr>
              <a:xfrm>
                <a:off x="914400" y="3362786"/>
                <a:ext cx="56388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Maximize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</m:oMath>
                </a14:m>
                <a:r>
                  <a:rPr lang="en-US" dirty="0"/>
                  <a:t>, where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</m:oMath>
                </a14:m>
                <a:r>
                  <a:rPr lang="en-US" dirty="0"/>
                  <a:t> is peak pulse SNR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FAD8D2A9-113E-5FAD-4F39-438B72CAE3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400" y="3362786"/>
                <a:ext cx="5638800" cy="461665"/>
              </a:xfrm>
              <a:prstGeom prst="rect">
                <a:avLst/>
              </a:prstGeom>
              <a:blipFill>
                <a:blip r:embed="rId6"/>
                <a:stretch>
                  <a:fillRect l="-1802" t="-8108" b="-297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5C823A6-A79C-C93A-222F-7C88023DC0B2}"/>
                  </a:ext>
                </a:extLst>
              </p:cNvPr>
              <p:cNvSpPr txBox="1"/>
              <p:nvPr/>
            </p:nvSpPr>
            <p:spPr>
              <a:xfrm>
                <a:off x="685800" y="3809486"/>
                <a:ext cx="6400800" cy="8999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𝜂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|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𝑔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nor/>
                                    </m:rPr>
                                    <a:rPr lang="en-US" i="1" dirty="0"/>
                                    <m:t>T</m:t>
                                  </m:r>
                                </m:e>
                              </m:d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|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{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nor/>
                            </m:rPr>
                            <a:rPr lang="en-US" dirty="0"/>
                            <m:t>t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)}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instantaneous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signal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power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average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noise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power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5C823A6-A79C-C93A-222F-7C88023DC0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" y="3809486"/>
                <a:ext cx="6400800" cy="899926"/>
              </a:xfrm>
              <a:prstGeom prst="rect">
                <a:avLst/>
              </a:prstGeom>
              <a:blipFill>
                <a:blip r:embed="rId7"/>
                <a:stretch>
                  <a:fillRect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0" grpId="0" animBg="1"/>
      <p:bldP spid="31" grpId="0"/>
      <p:bldP spid="2" grpId="0"/>
      <p:bldP spid="3" grpId="0"/>
    </p:bldLst>
  </p:timing>
</p:sld>
</file>

<file path=ppt/theme/theme1.xml><?xml version="1.0" encoding="utf-8"?>
<a:theme xmlns:a="http://schemas.openxmlformats.org/drawingml/2006/main" name="Notebook">
  <a:themeElements>
    <a:clrScheme name="Notebook 1">
      <a:dk1>
        <a:srgbClr val="402000"/>
      </a:dk1>
      <a:lt1>
        <a:srgbClr val="FBFAE2"/>
      </a:lt1>
      <a:dk2>
        <a:srgbClr val="996633"/>
      </a:dk2>
      <a:lt2>
        <a:srgbClr val="A08366"/>
      </a:lt2>
      <a:accent1>
        <a:srgbClr val="CE9964"/>
      </a:accent1>
      <a:accent2>
        <a:srgbClr val="CD3333"/>
      </a:accent2>
      <a:accent3>
        <a:srgbClr val="FDFCEE"/>
      </a:accent3>
      <a:accent4>
        <a:srgbClr val="351A00"/>
      </a:accent4>
      <a:accent5>
        <a:srgbClr val="E3CAB8"/>
      </a:accent5>
      <a:accent6>
        <a:srgbClr val="BA2D2D"/>
      </a:accent6>
      <a:hlink>
        <a:srgbClr val="9A7F32"/>
      </a:hlink>
      <a:folHlink>
        <a:srgbClr val="ECA07A"/>
      </a:folHlink>
    </a:clrScheme>
    <a:fontScheme name="Notebook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Notebook 1">
        <a:dk1>
          <a:srgbClr val="402000"/>
        </a:dk1>
        <a:lt1>
          <a:srgbClr val="FBFAE2"/>
        </a:lt1>
        <a:dk2>
          <a:srgbClr val="996633"/>
        </a:dk2>
        <a:lt2>
          <a:srgbClr val="A08366"/>
        </a:lt2>
        <a:accent1>
          <a:srgbClr val="CE9964"/>
        </a:accent1>
        <a:accent2>
          <a:srgbClr val="CD3333"/>
        </a:accent2>
        <a:accent3>
          <a:srgbClr val="FDFCEE"/>
        </a:accent3>
        <a:accent4>
          <a:srgbClr val="351A00"/>
        </a:accent4>
        <a:accent5>
          <a:srgbClr val="E3CAB8"/>
        </a:accent5>
        <a:accent6>
          <a:srgbClr val="BA2D2D"/>
        </a:accent6>
        <a:hlink>
          <a:srgbClr val="9A7F32"/>
        </a:hlink>
        <a:folHlink>
          <a:srgbClr val="ECA07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tebook 2">
        <a:dk1>
          <a:srgbClr val="402000"/>
        </a:dk1>
        <a:lt1>
          <a:srgbClr val="FFFFFF"/>
        </a:lt1>
        <a:dk2>
          <a:srgbClr val="996633"/>
        </a:dk2>
        <a:lt2>
          <a:srgbClr val="A08366"/>
        </a:lt2>
        <a:accent1>
          <a:srgbClr val="CE9964"/>
        </a:accent1>
        <a:accent2>
          <a:srgbClr val="CD3333"/>
        </a:accent2>
        <a:accent3>
          <a:srgbClr val="FFFFFF"/>
        </a:accent3>
        <a:accent4>
          <a:srgbClr val="351A00"/>
        </a:accent4>
        <a:accent5>
          <a:srgbClr val="E3CAB8"/>
        </a:accent5>
        <a:accent6>
          <a:srgbClr val="BA2D2D"/>
        </a:accent6>
        <a:hlink>
          <a:srgbClr val="9A7F32"/>
        </a:hlink>
        <a:folHlink>
          <a:srgbClr val="ECA07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tebook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tebook 4">
        <a:dk1>
          <a:srgbClr val="1C1C1C"/>
        </a:dk1>
        <a:lt1>
          <a:srgbClr val="FFFFFF"/>
        </a:lt1>
        <a:dk2>
          <a:srgbClr val="000066"/>
        </a:dk2>
        <a:lt2>
          <a:srgbClr val="666699"/>
        </a:lt2>
        <a:accent1>
          <a:srgbClr val="FF5050"/>
        </a:accent1>
        <a:accent2>
          <a:srgbClr val="009999"/>
        </a:accent2>
        <a:accent3>
          <a:srgbClr val="FFFFFF"/>
        </a:accent3>
        <a:accent4>
          <a:srgbClr val="161616"/>
        </a:accent4>
        <a:accent5>
          <a:srgbClr val="FFB3B3"/>
        </a:accent5>
        <a:accent6>
          <a:srgbClr val="008A8A"/>
        </a:accent6>
        <a:hlink>
          <a:srgbClr val="3366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Designs\NOTEBOOK.POT</Template>
  <TotalTime>2241</TotalTime>
  <Words>2096</Words>
  <Application>Microsoft Macintosh PowerPoint</Application>
  <PresentationFormat>On-screen Show (4:3)</PresentationFormat>
  <Paragraphs>460</Paragraphs>
  <Slides>32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ＭＳ Ｐゴシック</vt:lpstr>
      <vt:lpstr>Cambria Math</vt:lpstr>
      <vt:lpstr>Symbol</vt:lpstr>
      <vt:lpstr>Times New Roman</vt:lpstr>
      <vt:lpstr>Wingdings</vt:lpstr>
      <vt:lpstr>Notebook</vt:lpstr>
      <vt:lpstr>Equation</vt:lpstr>
      <vt:lpstr>Matched Filtering and Digital Pulse Amplitude Modulation (PAM)</vt:lpstr>
      <vt:lpstr>Outline</vt:lpstr>
      <vt:lpstr>Transmitting One Bit</vt:lpstr>
      <vt:lpstr>Transmitting One Bit</vt:lpstr>
      <vt:lpstr>Transmitting Two Bits (Interference)</vt:lpstr>
      <vt:lpstr>Preventing ISI at Receiver</vt:lpstr>
      <vt:lpstr>Digital 2-level PAM System</vt:lpstr>
      <vt:lpstr>Matched Filter</vt:lpstr>
      <vt:lpstr>Matched Filter Derivation</vt:lpstr>
      <vt:lpstr>Power Spectra</vt:lpstr>
      <vt:lpstr>Power Spectra</vt:lpstr>
      <vt:lpstr>Matched Filter Derivation</vt:lpstr>
      <vt:lpstr>Matched Filter Derivation</vt:lpstr>
      <vt:lpstr>Matched Filter Derivation</vt:lpstr>
      <vt:lpstr>Matched Filter</vt:lpstr>
      <vt:lpstr>Matched Filter for Rectangular Pulse</vt:lpstr>
      <vt:lpstr>Matched Filter for Rectangular Pulse</vt:lpstr>
      <vt:lpstr>Bit Error Probability for 2-PAM</vt:lpstr>
      <vt:lpstr>Bit Error Probability for 2-PAM</vt:lpstr>
      <vt:lpstr>Bit Error Probability for 2-PAM</vt:lpstr>
      <vt:lpstr>Bit Error Probability for 2-PAM </vt:lpstr>
      <vt:lpstr>Q Function</vt:lpstr>
      <vt:lpstr>Bit Error Probability for 2-PAM</vt:lpstr>
      <vt:lpstr>PAM Symbol Error Probability</vt:lpstr>
      <vt:lpstr>PAM Symbol Error Probability</vt:lpstr>
      <vt:lpstr>PAM Symbol Error Probability</vt:lpstr>
      <vt:lpstr>Eye Diagram for 2-PAM</vt:lpstr>
      <vt:lpstr>Eye Diagram for 4-PAM </vt:lpstr>
      <vt:lpstr>Symbol Clock Recovery</vt:lpstr>
      <vt:lpstr>Symbol Clock Recovery</vt:lpstr>
      <vt:lpstr>Symbol Clock Recovery</vt:lpstr>
      <vt:lpstr>Symbol Clock Recovery</vt:lpstr>
    </vt:vector>
  </TitlesOfParts>
  <Company>The University of Texas at Austin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Matched Filter &amp; PAM</dc:title>
  <dc:creator>serene</dc:creator>
  <cp:lastModifiedBy>Brian Evans</cp:lastModifiedBy>
  <cp:revision>298</cp:revision>
  <cp:lastPrinted>2021-07-12T00:43:10Z</cp:lastPrinted>
  <dcterms:created xsi:type="dcterms:W3CDTF">1999-11-07T01:07:42Z</dcterms:created>
  <dcterms:modified xsi:type="dcterms:W3CDTF">2025-01-11T04:25:36Z</dcterms:modified>
</cp:coreProperties>
</file>