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05" r:id="rId3"/>
    <p:sldId id="284" r:id="rId4"/>
    <p:sldId id="281" r:id="rId5"/>
    <p:sldId id="299" r:id="rId6"/>
    <p:sldId id="317" r:id="rId7"/>
    <p:sldId id="318" r:id="rId8"/>
    <p:sldId id="319" r:id="rId9"/>
    <p:sldId id="325" r:id="rId10"/>
    <p:sldId id="300" r:id="rId11"/>
    <p:sldId id="323" r:id="rId12"/>
    <p:sldId id="289" r:id="rId13"/>
    <p:sldId id="288" r:id="rId14"/>
    <p:sldId id="298" r:id="rId15"/>
    <p:sldId id="322" r:id="rId16"/>
    <p:sldId id="295" r:id="rId17"/>
    <p:sldId id="324" r:id="rId18"/>
    <p:sldId id="294" r:id="rId19"/>
    <p:sldId id="291" r:id="rId20"/>
    <p:sldId id="285" r:id="rId21"/>
    <p:sldId id="302" r:id="rId22"/>
    <p:sldId id="320" r:id="rId23"/>
    <p:sldId id="321" r:id="rId24"/>
    <p:sldId id="312" r:id="rId25"/>
    <p:sldId id="313" r:id="rId26"/>
    <p:sldId id="314" r:id="rId27"/>
    <p:sldId id="315" r:id="rId28"/>
    <p:sldId id="307" r:id="rId29"/>
    <p:sldId id="308" r:id="rId3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1"/>
    <p:restoredTop sz="94529"/>
  </p:normalViewPr>
  <p:slideViewPr>
    <p:cSldViewPr>
      <p:cViewPr varScale="1">
        <p:scale>
          <a:sx n="107" d="100"/>
          <a:sy n="107" d="100"/>
        </p:scale>
        <p:origin x="140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664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21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D053A890-B263-32E3-C852-FD1EFECBA1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546C258-D71B-E0B5-2464-2C171C428E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FD2C26A0-5E08-50B5-EF23-10D4AC0081A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6 IIR Filters</a:t>
            </a:r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5EF47925-E537-004F-BD35-ECACB723854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5839463B-EC4F-544D-98C2-0C39396035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53C57012-7F9F-6B4F-689C-64086FF386C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709C8DDD-46C0-2955-0619-349273DD27F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B5C49C32-7D88-8E9B-E950-EF69A9E124A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045B6F38-6DD6-C025-0BE1-799FFF88BEF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3F28C869-A205-6A81-AE6C-C0002485245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6 IIR Filters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EE4B8A0E-9739-2030-76CB-9A7E64E978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CC4B4F0D-C42E-F14A-B64D-A16D7DB0B1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FB56F3F6-208D-9E64-3E42-377F69BC00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CA1431A2-D5EB-FA3F-43F0-62DD87D5AF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BAF21121-BB18-DCEF-FF90-97410583E5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82B4711-D9DE-1344-A2B8-35896DD8A9DC}" type="slidenum">
              <a:rPr lang="en-US" altLang="en-US" sz="1200" smtClean="0"/>
              <a:pPr/>
              <a:t>22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85E477-4CF0-BD03-DBE9-26BE29251E2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6 IIR Filters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>
            <a:extLst>
              <a:ext uri="{FF2B5EF4-FFF2-40B4-BE49-F238E27FC236}">
                <a16:creationId xmlns:a16="http://schemas.microsoft.com/office/drawing/2014/main" id="{C19534DB-F23E-780B-43FF-60954BDCDD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Notes Placeholder 2">
            <a:extLst>
              <a:ext uri="{FF2B5EF4-FFF2-40B4-BE49-F238E27FC236}">
                <a16:creationId xmlns:a16="http://schemas.microsoft.com/office/drawing/2014/main" id="{F36554A5-6E56-8B81-1324-57C726192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4E8AABD5-C395-9022-15EC-E1CBC1B264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0F24F7B-5313-6D4A-B2B6-CDEEABEB5E38}" type="slidenum">
              <a:rPr lang="en-US" altLang="en-US" sz="1200" smtClean="0"/>
              <a:pPr/>
              <a:t>23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6E3676-D672-2631-67DB-35B322A9CBE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6 IIR Filters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7D263A7C-241F-938D-6A63-121DEA851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Prof. Brian L. Evans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3" name="Text Box 18">
            <a:extLst>
              <a:ext uri="{FF2B5EF4-FFF2-40B4-BE49-F238E27FC236}">
                <a16:creationId xmlns:a16="http://schemas.microsoft.com/office/drawing/2014/main" id="{DD4E6A25-BF8A-3A96-B8A4-FEC84A312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838" y="685800"/>
            <a:ext cx="840616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9B8DEDD0-F5FC-BE7C-5630-0188B248CE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43600"/>
            <a:ext cx="9144000" cy="396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2000" i="1">
                <a:solidFill>
                  <a:srgbClr val="CC00CC"/>
                </a:solidFill>
              </a:rPr>
              <a:t>Lecture 6                     http://www.ece.utexas.edu/~bevans/courses/realtime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DB5535A-4068-B916-5588-15E8B6809B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4AF6C57D-3E34-AA5F-A32C-981D1878E9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617F230E-1956-D9B2-63E6-6183DBD3E1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75E8BF72-6393-6E47-8F2D-F0ED512B77C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09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E4C532-656E-1EEE-59C6-AEBA18754B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82EF8F-DE13-4AF3-C206-ABBB63A2C8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B4169E-4AA5-D4F2-DCE2-B2B7D45DA3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4C10BFAF-BA1D-4B44-8063-5902015FE2C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650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979D90-C4A9-FFE4-2AC1-232BD029CF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56C9ECA-022D-EDF6-DDC5-98D7057121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5C8EB3-4FC1-36D7-EA9B-1B4C95F9A9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648475ED-FE91-874D-82F8-0F4548F861D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381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55FC078-1566-22AD-AD15-AEC8E5B34B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00A9A08-ADE8-A903-81C6-8A45BD7055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E71467-D307-E783-17D4-91F525B3A8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7E340FAE-3491-0346-9575-610900A1EEC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524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B1794A-95CD-145A-8313-AB3202488C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AEC28C3-6379-B2EE-8E30-E4F68F28B1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45C788-EF9D-B999-E0AB-E7AC5F941D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D5DED1AB-A176-384B-9FB7-4C4DBF8875A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31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AD61D2-C006-F74E-D93F-636E4FC633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0A477-94E9-FF09-6E85-DB7DAD95EF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712BF6-F0DA-12CE-8D3F-B98AAC0900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0259DA71-EC21-8046-878E-4A175BA01E7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58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B439DE6-6C37-92EB-84A9-8D89132A6C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BAFE757-76C6-42B4-84D6-10C15E0C93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D08679C-4456-C424-393B-72C9451106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FA0B924F-AE7D-3543-A950-E688EC717C1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747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C859A64-54DB-A90A-65D3-464C5EB024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4C1A92C-BF36-43F2-A3AB-546F10B4D7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EEE2C04-3A2C-8BB0-359B-9E8AAA2B73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BB6C1559-E522-D943-9C7F-A7A18FC8352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147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DD6B4E4-BA87-6F5A-520E-E1589E847A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D45C8B-4B99-8943-36EC-C348FA2355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CBF0A62-209E-E504-C3AB-51D294779C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96EC3E94-8DA6-4943-A2FC-F8967529384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34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37BE6-A788-6749-DA8E-2D7CAF7E17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6F38B2-8C49-F1BF-25B0-8791649486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51877F-7CE0-D354-0948-2C5A1347E3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DA4F3FAF-2F64-3D4B-BEDB-EA48CBF38ED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3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7B67E4-98DE-311E-190A-3F9ECA1D9C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2A5136-F7AC-ADE1-F04B-F19DCC5BFC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67FEFD-4A47-FFC4-DE04-09D12E5083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6 - </a:t>
            </a:r>
            <a:fld id="{E0689066-E4FA-4046-8F7C-75AEEF5E7DB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27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4733EA9-6479-AED8-12D8-144388DE7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5A29FD7-E7A9-0BBD-BBBF-B160DE2157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8B33247-F4FA-2D5D-C93A-C924125FA79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45F9C25-1B1D-9171-D76D-1030B31E1D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F22D3E0-90CC-9234-1E59-CB055F4D2F7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6 - </a:t>
            </a:r>
            <a:fld id="{FA82C788-8252-C94A-95B0-A40BEB33736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ece.utexas.edu/~bevans/courses/realtime/handouts/AllPassFilters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spfirst.gatech.edu/chapters/08feedbac/demos/z2freq/index.html" TargetMode="External"/><Relationship Id="rId7" Type="http://schemas.openxmlformats.org/officeDocument/2006/relationships/image" Target="../media/image28.jpeg"/><Relationship Id="rId2" Type="http://schemas.openxmlformats.org/officeDocument/2006/relationships/hyperlink" Target="http://dspfirst.gatech.edu/chapters/08feedbac/demos/recur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dspfirst.gatech.edu/chapters/08feedbac/demos/overview.html" TargetMode="External"/><Relationship Id="rId4" Type="http://schemas.openxmlformats.org/officeDocument/2006/relationships/hyperlink" Target="http://dspfirst.gatech.edu/chapters/08feedbac/demos/3_domain/index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ers.ece.utexas.edu/~bevans/courses/realtime/lectures/06_IIR_Filters/BIBOStability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7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e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41.emf"/><Relationship Id="rId4" Type="http://schemas.openxmlformats.org/officeDocument/2006/relationships/oleObject" Target="../embeddings/oleObject2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7.e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2.emf"/><Relationship Id="rId21" Type="http://schemas.openxmlformats.org/officeDocument/2006/relationships/image" Target="../media/image11.emf"/><Relationship Id="rId7" Type="http://schemas.openxmlformats.org/officeDocument/2006/relationships/image" Target="../media/image4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emf"/><Relationship Id="rId5" Type="http://schemas.openxmlformats.org/officeDocument/2006/relationships/image" Target="../media/image3.emf"/><Relationship Id="rId15" Type="http://schemas.openxmlformats.org/officeDocument/2006/relationships/image" Target="../media/image8.e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10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emf"/><Relationship Id="rId1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>
            <a:extLst>
              <a:ext uri="{FF2B5EF4-FFF2-40B4-BE49-F238E27FC236}">
                <a16:creationId xmlns:a16="http://schemas.microsoft.com/office/drawing/2014/main" id="{55A18828-9DDC-AD15-EA7E-EA0F52F2B8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Infinite Impulse Response Filters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>
            <a:extLst>
              <a:ext uri="{FF2B5EF4-FFF2-40B4-BE49-F238E27FC236}">
                <a16:creationId xmlns:a16="http://schemas.microsoft.com/office/drawing/2014/main" id="{014BFA71-A189-8128-6E2F-E3AC76765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C95362CC-D37B-1E49-B073-E77260792D6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3554" name="Rectangle 2050">
            <a:extLst>
              <a:ext uri="{FF2B5EF4-FFF2-40B4-BE49-F238E27FC236}">
                <a16:creationId xmlns:a16="http://schemas.microsoft.com/office/drawing/2014/main" id="{D18A8F02-D72A-49C1-3DD5-E1E84C63A9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Biquad Frequency Responses</a:t>
            </a:r>
          </a:p>
        </p:txBody>
      </p:sp>
      <p:sp>
        <p:nvSpPr>
          <p:cNvPr id="23555" name="Rectangle 2051">
            <a:extLst>
              <a:ext uri="{FF2B5EF4-FFF2-40B4-BE49-F238E27FC236}">
                <a16:creationId xmlns:a16="http://schemas.microsoft.com/office/drawing/2014/main" id="{A78033F2-AFFB-0C89-9009-7E99EE1BE2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4495800" cy="27432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>
                <a:ea typeface="ＭＳ Ｐゴシック" panose="020B0600070205080204" pitchFamily="34" charset="-128"/>
              </a:rPr>
              <a:t>Magnitude response</a:t>
            </a:r>
          </a:p>
          <a:p>
            <a:pPr marL="457200" lvl="1" indent="0">
              <a:spcBef>
                <a:spcPct val="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Zeros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&amp;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and poles </a:t>
            </a:r>
            <a:r>
              <a:rPr lang="en-US" altLang="en-US" i="1">
                <a:ea typeface="ＭＳ Ｐゴシック" panose="020B0600070205080204" pitchFamily="34" charset="-128"/>
              </a:rPr>
              <a:t>p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&amp; </a:t>
            </a:r>
            <a:r>
              <a:rPr lang="en-US" altLang="en-US" i="1">
                <a:ea typeface="ＭＳ Ｐゴシック" panose="020B0600070205080204" pitchFamily="34" charset="-128"/>
              </a:rPr>
              <a:t>p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|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–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| is distance between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complex numbers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</a:p>
          <a:p>
            <a:pPr marL="457200" lvl="1" indent="0"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|e</a:t>
            </a:r>
            <a:r>
              <a:rPr lang="en-US" altLang="en-US" i="1" baseline="30000">
                <a:ea typeface="ＭＳ Ｐゴシック" panose="020B0600070205080204" pitchFamily="34" charset="-128"/>
              </a:rPr>
              <a:t>j</a:t>
            </a:r>
            <a:r>
              <a:rPr lang="en-US" altLang="en-US" i="1" baseline="30000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– p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0</a:t>
            </a:r>
            <a:r>
              <a:rPr lang="en-US" altLang="en-US" i="1">
                <a:ea typeface="ＭＳ Ｐゴシック" panose="020B0600070205080204" pitchFamily="34" charset="-128"/>
              </a:rPr>
              <a:t>| </a:t>
            </a:r>
            <a:r>
              <a:rPr lang="en-US" altLang="en-US">
                <a:ea typeface="ＭＳ Ｐゴシック" panose="020B0600070205080204" pitchFamily="34" charset="-128"/>
              </a:rPr>
              <a:t>is distance from point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on unit circle </a:t>
            </a:r>
            <a:r>
              <a:rPr lang="en-US" altLang="en-US" i="1">
                <a:ea typeface="ＭＳ Ｐゴシック" panose="020B0600070205080204" pitchFamily="34" charset="-128"/>
              </a:rPr>
              <a:t>e</a:t>
            </a:r>
            <a:r>
              <a:rPr lang="en-US" altLang="en-US" i="1" baseline="30000">
                <a:ea typeface="ＭＳ Ｐゴシック" panose="020B0600070205080204" pitchFamily="34" charset="-128"/>
              </a:rPr>
              <a:t>j</a:t>
            </a:r>
            <a:r>
              <a:rPr lang="en-US" altLang="en-US" i="1" baseline="30000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>
                <a:ea typeface="ＭＳ Ｐゴシック" panose="020B0600070205080204" pitchFamily="34" charset="-128"/>
              </a:rPr>
              <a:t> and pole </a:t>
            </a:r>
            <a:r>
              <a:rPr lang="en-US" altLang="en-US" i="1">
                <a:ea typeface="ＭＳ Ｐゴシック" panose="020B0600070205080204" pitchFamily="34" charset="-128"/>
              </a:rPr>
              <a:t>p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</a:p>
        </p:txBody>
      </p:sp>
      <p:graphicFrame>
        <p:nvGraphicFramePr>
          <p:cNvPr id="20484" name="Object 3072">
            <a:extLst>
              <a:ext uri="{FF2B5EF4-FFF2-40B4-BE49-F238E27FC236}">
                <a16:creationId xmlns:a16="http://schemas.microsoft.com/office/drawing/2014/main" id="{6419B49B-98F2-2D5A-E06A-3D994D53C5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7038" y="1524000"/>
          <a:ext cx="257175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991800" imgH="9944100" progId="Equation.3">
                  <p:embed/>
                </p:oleObj>
              </mc:Choice>
              <mc:Fallback>
                <p:oleObj name="Equation" r:id="rId2" imgW="35991800" imgH="9944100" progId="Equation.3">
                  <p:embed/>
                  <p:pic>
                    <p:nvPicPr>
                      <p:cNvPr id="0" name="Object 30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1524000"/>
                        <a:ext cx="2571750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073">
            <a:extLst>
              <a:ext uri="{FF2B5EF4-FFF2-40B4-BE49-F238E27FC236}">
                <a16:creationId xmlns:a16="http://schemas.microsoft.com/office/drawing/2014/main" id="{4DC0BC1B-1075-9D91-14C4-ACE56EB810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86400" y="2286000"/>
          <a:ext cx="336708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7104300" imgH="11112500" progId="Equation.3">
                  <p:embed/>
                </p:oleObj>
              </mc:Choice>
              <mc:Fallback>
                <p:oleObj name="Equation" r:id="rId4" imgW="47104300" imgH="11112500" progId="Equation.3">
                  <p:embed/>
                  <p:pic>
                    <p:nvPicPr>
                      <p:cNvPr id="0" name="Object 3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286000"/>
                        <a:ext cx="3367088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3074">
            <a:extLst>
              <a:ext uri="{FF2B5EF4-FFF2-40B4-BE49-F238E27FC236}">
                <a16:creationId xmlns:a16="http://schemas.microsoft.com/office/drawing/2014/main" id="{BD7B0F44-91C3-14A1-99E8-015A56E42C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7038" y="3084513"/>
          <a:ext cx="3243262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351700" imgH="12293600" progId="Equation.3">
                  <p:embed/>
                </p:oleObj>
              </mc:Choice>
              <mc:Fallback>
                <p:oleObj name="Equation" r:id="rId6" imgW="45351700" imgH="12293600" progId="Equation.3">
                  <p:embed/>
                  <p:pic>
                    <p:nvPicPr>
                      <p:cNvPr id="0" name="Object 3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3084513"/>
                        <a:ext cx="3243262" cy="877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Line 2110">
            <a:extLst>
              <a:ext uri="{FF2B5EF4-FFF2-40B4-BE49-F238E27FC236}">
                <a16:creationId xmlns:a16="http://schemas.microsoft.com/office/drawing/2014/main" id="{180AC489-B926-8723-5D30-B17E29BEEC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91088" y="-454025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488" name="Straight Arrow Connector 2">
            <a:extLst>
              <a:ext uri="{FF2B5EF4-FFF2-40B4-BE49-F238E27FC236}">
                <a16:creationId xmlns:a16="http://schemas.microsoft.com/office/drawing/2014/main" id="{C18EE304-A1C6-8106-1239-8CA88DB0EEA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48200" y="3810000"/>
            <a:ext cx="2133600" cy="0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Rectangle 2051">
            <a:extLst>
              <a:ext uri="{FF2B5EF4-FFF2-40B4-BE49-F238E27FC236}">
                <a16:creationId xmlns:a16="http://schemas.microsoft.com/office/drawing/2014/main" id="{A1C9564E-1E5B-E81C-8DDE-7AFA2B97516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57200" y="4081461"/>
            <a:ext cx="8229600" cy="2624135"/>
          </a:xfrm>
          <a:prstGeom prst="rect">
            <a:avLst/>
          </a:prstGeom>
          <a:blipFill>
            <a:blip r:embed="rId8"/>
            <a:stretch>
              <a:fillRect l="-1389" t="-2415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3562" name="TextBox 3">
            <a:extLst>
              <a:ext uri="{FF2B5EF4-FFF2-40B4-BE49-F238E27FC236}">
                <a16:creationId xmlns:a16="http://schemas.microsoft.com/office/drawing/2014/main" id="{5B274A3D-5810-EA95-C671-4E7EE6578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5623CE20-6139-71DC-B432-AE5E20C122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5311775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Frequency Response?</a:t>
            </a:r>
          </a:p>
        </p:txBody>
      </p:sp>
      <p:sp>
        <p:nvSpPr>
          <p:cNvPr id="24578" name="TextBox 5">
            <a:extLst>
              <a:ext uri="{FF2B5EF4-FFF2-40B4-BE49-F238E27FC236}">
                <a16:creationId xmlns:a16="http://schemas.microsoft.com/office/drawing/2014/main" id="{21C16F52-8D8F-4FD8-21A6-0DA35A81A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200400"/>
            <a:ext cx="2895600" cy="36004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zeroAngle = 15*pi/16;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z0 = exp(j*zeroAngle);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z1 = exp(-j*zeroAngle);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numer = [1 -(z0+z1) z0*z1];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= 0.9;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poleAngle = pi/16;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p0 = r * exp(j*poleAngle);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 = r * exp(-j*poleAngle);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denom = [1 -(p0+p1) p0*p1];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Normalize the DC response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to 1 in linear units by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setting H(z) evaluated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at z = 1 to be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(denom * [1 1 1]’) / (numer * [1 1 1]');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freqz(C*numer, denom);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C96F1747-FDF7-4F7E-C40F-ACA2428BAC4B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781050"/>
            <a:ext cx="2428875" cy="1905000"/>
            <a:chOff x="390" y="2256"/>
            <a:chExt cx="1530" cy="1200"/>
          </a:xfrm>
        </p:grpSpPr>
        <p:sp>
          <p:nvSpPr>
            <p:cNvPr id="24611" name="Line 5">
              <a:extLst>
                <a:ext uri="{FF2B5EF4-FFF2-40B4-BE49-F238E27FC236}">
                  <a16:creationId xmlns:a16="http://schemas.microsoft.com/office/drawing/2014/main" id="{078AC27D-D570-C123-637E-6108E0010E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2" name="Line 6">
              <a:extLst>
                <a:ext uri="{FF2B5EF4-FFF2-40B4-BE49-F238E27FC236}">
                  <a16:creationId xmlns:a16="http://schemas.microsoft.com/office/drawing/2014/main" id="{DEF93CA8-65ED-6791-556D-DC5B537C904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93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Text Box 7">
              <a:extLst>
                <a:ext uri="{FF2B5EF4-FFF2-40B4-BE49-F238E27FC236}">
                  <a16:creationId xmlns:a16="http://schemas.microsoft.com/office/drawing/2014/main" id="{73E68CE3-80DA-8AAA-DF59-B2FCFD6E3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2841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614" name="Text Box 8">
              <a:extLst>
                <a:ext uri="{FF2B5EF4-FFF2-40B4-BE49-F238E27FC236}">
                  <a16:creationId xmlns:a16="http://schemas.microsoft.com/office/drawing/2014/main" id="{DE2AF89A-1E8B-9656-050E-62E2B213C6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2256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Im(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615" name="Oval 9">
              <a:extLst>
                <a:ext uri="{FF2B5EF4-FFF2-40B4-BE49-F238E27FC236}">
                  <a16:creationId xmlns:a16="http://schemas.microsoft.com/office/drawing/2014/main" id="{4723FB63-E8AE-AC7B-F9B5-F1DAB3B06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16" name="Text Box 10">
              <a:extLst>
                <a:ext uri="{FF2B5EF4-FFF2-40B4-BE49-F238E27FC236}">
                  <a16:creationId xmlns:a16="http://schemas.microsoft.com/office/drawing/2014/main" id="{8174F032-621B-8E6F-BE18-7EA648D52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2" y="2778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617" name="Text Box 11">
              <a:extLst>
                <a:ext uri="{FF2B5EF4-FFF2-40B4-BE49-F238E27FC236}">
                  <a16:creationId xmlns:a16="http://schemas.microsoft.com/office/drawing/2014/main" id="{EB3BDBFB-96A4-3CCF-99DD-F2F5AFC6D1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" y="278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618" name="Text Box 12">
              <a:extLst>
                <a:ext uri="{FF2B5EF4-FFF2-40B4-BE49-F238E27FC236}">
                  <a16:creationId xmlns:a16="http://schemas.microsoft.com/office/drawing/2014/main" id="{339DE8E3-1EA5-B781-7E53-920487194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" y="2910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619" name="Text Box 13">
              <a:extLst>
                <a:ext uri="{FF2B5EF4-FFF2-40B4-BE49-F238E27FC236}">
                  <a16:creationId xmlns:a16="http://schemas.microsoft.com/office/drawing/2014/main" id="{2509ED7D-A82D-F520-4D7D-159F1EBAA5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2" y="2916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</p:grpSp>
      <p:grpSp>
        <p:nvGrpSpPr>
          <p:cNvPr id="17" name="Group 14">
            <a:extLst>
              <a:ext uri="{FF2B5EF4-FFF2-40B4-BE49-F238E27FC236}">
                <a16:creationId xmlns:a16="http://schemas.microsoft.com/office/drawing/2014/main" id="{F2D8B207-99E9-9D9F-C595-91415EDE8D05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765175"/>
            <a:ext cx="2362200" cy="2019300"/>
            <a:chOff x="2112" y="2256"/>
            <a:chExt cx="1488" cy="1272"/>
          </a:xfrm>
        </p:grpSpPr>
        <p:sp>
          <p:nvSpPr>
            <p:cNvPr id="24600" name="Line 15">
              <a:extLst>
                <a:ext uri="{FF2B5EF4-FFF2-40B4-BE49-F238E27FC236}">
                  <a16:creationId xmlns:a16="http://schemas.microsoft.com/office/drawing/2014/main" id="{CEDDC691-0521-1EC4-E496-DDAC701569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Line 16">
              <a:extLst>
                <a:ext uri="{FF2B5EF4-FFF2-40B4-BE49-F238E27FC236}">
                  <a16:creationId xmlns:a16="http://schemas.microsoft.com/office/drawing/2014/main" id="{4D362904-8990-74CA-E12C-D6671F7102E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261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2" name="Text Box 17">
              <a:extLst>
                <a:ext uri="{FF2B5EF4-FFF2-40B4-BE49-F238E27FC236}">
                  <a16:creationId xmlns:a16="http://schemas.microsoft.com/office/drawing/2014/main" id="{A2983008-4F7C-A2FF-96D8-3CDEE04C3E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2841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603" name="Text Box 18">
              <a:extLst>
                <a:ext uri="{FF2B5EF4-FFF2-40B4-BE49-F238E27FC236}">
                  <a16:creationId xmlns:a16="http://schemas.microsoft.com/office/drawing/2014/main" id="{429DF205-38A7-B073-749B-3FD24751E4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2256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Im(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604" name="Oval 19">
              <a:extLst>
                <a:ext uri="{FF2B5EF4-FFF2-40B4-BE49-F238E27FC236}">
                  <a16:creationId xmlns:a16="http://schemas.microsoft.com/office/drawing/2014/main" id="{EFF30A44-5C4A-F42D-9BA9-E689C17D8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05" name="Text Box 20">
              <a:extLst>
                <a:ext uri="{FF2B5EF4-FFF2-40B4-BE49-F238E27FC236}">
                  <a16:creationId xmlns:a16="http://schemas.microsoft.com/office/drawing/2014/main" id="{C0BB4570-E090-A32D-0315-9A2E9B526B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8" y="2572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606" name="Text Box 21">
              <a:extLst>
                <a:ext uri="{FF2B5EF4-FFF2-40B4-BE49-F238E27FC236}">
                  <a16:creationId xmlns:a16="http://schemas.microsoft.com/office/drawing/2014/main" id="{609D5A1A-0AA4-51F9-334C-51F4F4AF3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3126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607" name="Text Box 22">
              <a:extLst>
                <a:ext uri="{FF2B5EF4-FFF2-40B4-BE49-F238E27FC236}">
                  <a16:creationId xmlns:a16="http://schemas.microsoft.com/office/drawing/2014/main" id="{A290DE42-5703-44FA-D0E5-826351299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8" y="303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608" name="Text Box 23">
              <a:extLst>
                <a:ext uri="{FF2B5EF4-FFF2-40B4-BE49-F238E27FC236}">
                  <a16:creationId xmlns:a16="http://schemas.microsoft.com/office/drawing/2014/main" id="{969F045D-9438-A488-4F50-8A0EDE908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0" y="266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609" name="Line 24">
              <a:extLst>
                <a:ext uri="{FF2B5EF4-FFF2-40B4-BE49-F238E27FC236}">
                  <a16:creationId xmlns:a16="http://schemas.microsoft.com/office/drawing/2014/main" id="{835C459C-F5E7-0BFB-4817-3662FC0460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2" y="2952"/>
              <a:ext cx="43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0" name="Line 25">
              <a:extLst>
                <a:ext uri="{FF2B5EF4-FFF2-40B4-BE49-F238E27FC236}">
                  <a16:creationId xmlns:a16="http://schemas.microsoft.com/office/drawing/2014/main" id="{34B8F610-ED15-A731-315C-F59EB0487F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80" y="2448"/>
              <a:ext cx="444" cy="5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1" name="TextBox 28">
            <a:extLst>
              <a:ext uri="{FF2B5EF4-FFF2-40B4-BE49-F238E27FC236}">
                <a16:creationId xmlns:a16="http://schemas.microsoft.com/office/drawing/2014/main" id="{0A6679AB-643C-0AA4-CA6A-41B4EB87F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38" y="3197225"/>
            <a:ext cx="2895600" cy="36004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zeroAngle = pi/4;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z0 = exp(j*zeroAngle);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z1 = exp(-j*zeroAngle);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numer = [1 -(z0+z1) z0*z1];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= 0.9;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poleAngle = pi/4;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p0 = r * exp(j*poleAngle);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 = r * exp(-j*poleAngle);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denom = [1 -(p0+p1) p0*p1];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Normalize the DC response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to 1 in linear units by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setting H(z) evaluated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at z = 1 to be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(denom * [1 1 1]') / (numer * [1 1 1]');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freqz(C*numer, denom);</a:t>
            </a:r>
          </a:p>
        </p:txBody>
      </p:sp>
      <p:grpSp>
        <p:nvGrpSpPr>
          <p:cNvPr id="30" name="Group 26">
            <a:extLst>
              <a:ext uri="{FF2B5EF4-FFF2-40B4-BE49-F238E27FC236}">
                <a16:creationId xmlns:a16="http://schemas.microsoft.com/office/drawing/2014/main" id="{215F4865-00DB-E6AF-C52B-FB7B30756277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762000"/>
            <a:ext cx="2362200" cy="2133600"/>
            <a:chOff x="3792" y="2256"/>
            <a:chExt cx="1488" cy="1344"/>
          </a:xfrm>
        </p:grpSpPr>
        <p:sp>
          <p:nvSpPr>
            <p:cNvPr id="24589" name="Line 27">
              <a:extLst>
                <a:ext uri="{FF2B5EF4-FFF2-40B4-BE49-F238E27FC236}">
                  <a16:creationId xmlns:a16="http://schemas.microsoft.com/office/drawing/2014/main" id="{4B7E4A5B-1F0E-26E4-4139-16346F4DBF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Line 28">
              <a:extLst>
                <a:ext uri="{FF2B5EF4-FFF2-40B4-BE49-F238E27FC236}">
                  <a16:creationId xmlns:a16="http://schemas.microsoft.com/office/drawing/2014/main" id="{60363567-9284-0E0B-DA58-34CE38C593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29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Text Box 29">
              <a:extLst>
                <a:ext uri="{FF2B5EF4-FFF2-40B4-BE49-F238E27FC236}">
                  <a16:creationId xmlns:a16="http://schemas.microsoft.com/office/drawing/2014/main" id="{375725B5-79A5-AAD8-BE66-2968CBD33C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841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592" name="Text Box 30">
              <a:extLst>
                <a:ext uri="{FF2B5EF4-FFF2-40B4-BE49-F238E27FC236}">
                  <a16:creationId xmlns:a16="http://schemas.microsoft.com/office/drawing/2014/main" id="{140F3955-48F6-960F-6D11-8D48419C28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256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Im(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593" name="Oval 31">
              <a:extLst>
                <a:ext uri="{FF2B5EF4-FFF2-40B4-BE49-F238E27FC236}">
                  <a16:creationId xmlns:a16="http://schemas.microsoft.com/office/drawing/2014/main" id="{8DE6D44F-A178-6666-B538-429FD6A16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4" name="Text Box 32">
              <a:extLst>
                <a:ext uri="{FF2B5EF4-FFF2-40B4-BE49-F238E27FC236}">
                  <a16:creationId xmlns:a16="http://schemas.microsoft.com/office/drawing/2014/main" id="{5956FF1C-C9DC-7BCC-F48B-E10BABA2C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236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595" name="Text Box 33">
              <a:extLst>
                <a:ext uri="{FF2B5EF4-FFF2-40B4-BE49-F238E27FC236}">
                  <a16:creationId xmlns:a16="http://schemas.microsoft.com/office/drawing/2014/main" id="{DA0035C8-8521-1662-E3F8-D6A95779CC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3388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24596" name="Text Box 34">
              <a:extLst>
                <a:ext uri="{FF2B5EF4-FFF2-40B4-BE49-F238E27FC236}">
                  <a16:creationId xmlns:a16="http://schemas.microsoft.com/office/drawing/2014/main" id="{E29B0EA5-7F5E-9596-5FD8-6A00E71969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8" y="303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597" name="Text Box 35">
              <a:extLst>
                <a:ext uri="{FF2B5EF4-FFF2-40B4-BE49-F238E27FC236}">
                  <a16:creationId xmlns:a16="http://schemas.microsoft.com/office/drawing/2014/main" id="{D36CFE38-4716-62D9-DE0F-0933C6D726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0" y="266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598" name="Line 36">
              <a:extLst>
                <a:ext uri="{FF2B5EF4-FFF2-40B4-BE49-F238E27FC236}">
                  <a16:creationId xmlns:a16="http://schemas.microsoft.com/office/drawing/2014/main" id="{4A7AB3AC-9F84-7CCD-2EB5-1DE4A447D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2952"/>
              <a:ext cx="43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Line 37">
              <a:extLst>
                <a:ext uri="{FF2B5EF4-FFF2-40B4-BE49-F238E27FC236}">
                  <a16:creationId xmlns:a16="http://schemas.microsoft.com/office/drawing/2014/main" id="{22BF72B3-3F00-D470-92BA-CF48C88C2B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60" y="2448"/>
              <a:ext cx="444" cy="5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3" name="TextBox 41">
            <a:extLst>
              <a:ext uri="{FF2B5EF4-FFF2-40B4-BE49-F238E27FC236}">
                <a16:creationId xmlns:a16="http://schemas.microsoft.com/office/drawing/2014/main" id="{D344F02A-C5C5-9A60-9721-D5D78C1E9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2995613"/>
            <a:ext cx="2895600" cy="37861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zeroAngle = pi/4;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rz = 1/0.8;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z0 = rz*exp(j*zeroAngle);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z1 = rz*exp(-j*zeroAngle);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numer = [1 -(z0+z1) z0*z1];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= 1/rz;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poleAngle = pi/4;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p0 = r * exp(j*poleAngle);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 = r * exp(-j*poleAngle);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denom = [1 -(p0+p1) p0*p1];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Normalize the DC response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to 1 in linear units by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setting H(z) evaluated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at z = 1 to be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(denom * [1 1 1]') / (numer * [1 1 1]');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freqz(C*numer, denom);</a:t>
            </a:r>
          </a:p>
        </p:txBody>
      </p:sp>
      <p:sp>
        <p:nvSpPr>
          <p:cNvPr id="43" name="Text Box 39">
            <a:extLst>
              <a:ext uri="{FF2B5EF4-FFF2-40B4-BE49-F238E27FC236}">
                <a16:creationId xmlns:a16="http://schemas.microsoft.com/office/drawing/2014/main" id="{C246E64A-096B-2B70-43D1-10C5959F5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5" y="2743200"/>
            <a:ext cx="5788025" cy="3698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Lowpass, highpass, bandpass, bandstop, allpass, notch?</a:t>
            </a:r>
            <a:endParaRPr lang="en-US" altLang="en-US" sz="1800" i="1">
              <a:solidFill>
                <a:schemeClr val="tx1"/>
              </a:solidFill>
            </a:endParaRPr>
          </a:p>
        </p:txBody>
      </p:sp>
      <p:sp>
        <p:nvSpPr>
          <p:cNvPr id="44" name="Text Box 40">
            <a:extLst>
              <a:ext uri="{FF2B5EF4-FFF2-40B4-BE49-F238E27FC236}">
                <a16:creationId xmlns:a16="http://schemas.microsoft.com/office/drawing/2014/main" id="{7DD1CC41-CAED-0A59-3E1B-FC218AC61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185738"/>
            <a:ext cx="2438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Poles have radius r Zeros have radius 1/r</a:t>
            </a:r>
          </a:p>
        </p:txBody>
      </p:sp>
      <p:sp>
        <p:nvSpPr>
          <p:cNvPr id="45" name="Text Box 41">
            <a:extLst>
              <a:ext uri="{FF2B5EF4-FFF2-40B4-BE49-F238E27FC236}">
                <a16:creationId xmlns:a16="http://schemas.microsoft.com/office/drawing/2014/main" id="{DB258C65-CDA0-2F15-206A-47C22D3BB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100" y="954088"/>
            <a:ext cx="1543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Zeros are on the unit circle</a:t>
            </a:r>
          </a:p>
        </p:txBody>
      </p:sp>
      <p:sp>
        <p:nvSpPr>
          <p:cNvPr id="46" name="AutoShape 1028">
            <a:hlinkClick r:id="rId2"/>
            <a:extLst>
              <a:ext uri="{FF2B5EF4-FFF2-40B4-BE49-F238E27FC236}">
                <a16:creationId xmlns:a16="http://schemas.microsoft.com/office/drawing/2014/main" id="{4A7D2AB0-F575-B858-BDFD-9622A0A96CC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11900" y="192088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47" name="TextBox 14">
            <a:extLst>
              <a:ext uri="{FF2B5EF4-FFF2-40B4-BE49-F238E27FC236}">
                <a16:creationId xmlns:a16="http://schemas.microsoft.com/office/drawing/2014/main" id="{DCF1F495-26A3-CF1D-30EC-0200D736C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7100" y="496888"/>
            <a:ext cx="914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handout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46" grpId="0" animBg="1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>
            <a:extLst>
              <a:ext uri="{FF2B5EF4-FFF2-40B4-BE49-F238E27FC236}">
                <a16:creationId xmlns:a16="http://schemas.microsoft.com/office/drawing/2014/main" id="{93595CFF-FCCA-8A7E-5619-CA07D610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35CE658F-2C7F-6F47-A259-607954C93BD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5602" name="Rectangle 1026">
            <a:extLst>
              <a:ext uri="{FF2B5EF4-FFF2-40B4-BE49-F238E27FC236}">
                <a16:creationId xmlns:a16="http://schemas.microsoft.com/office/drawing/2014/main" id="{7F5C76C2-2F15-2948-DF0C-7C0872C365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Demonstrations</a:t>
            </a:r>
          </a:p>
        </p:txBody>
      </p:sp>
      <p:sp>
        <p:nvSpPr>
          <p:cNvPr id="25603" name="Rectangle 1027">
            <a:extLst>
              <a:ext uri="{FF2B5EF4-FFF2-40B4-BE49-F238E27FC236}">
                <a16:creationId xmlns:a16="http://schemas.microsoft.com/office/drawing/2014/main" id="{2F9E0625-DB6E-5318-5083-E4B97E5C70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90500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altLang="en-US" i="1">
                <a:ea typeface="ＭＳ Ｐゴシック" panose="020B0600070205080204" pitchFamily="34" charset="-128"/>
              </a:rPr>
              <a:t>DSP First, </a:t>
            </a:r>
            <a:r>
              <a:rPr lang="en-US" altLang="en-US">
                <a:ea typeface="ＭＳ Ｐゴシック" panose="020B0600070205080204" pitchFamily="34" charset="-128"/>
              </a:rPr>
              <a:t>2</a:t>
            </a:r>
            <a:r>
              <a:rPr lang="en-US" altLang="en-US" baseline="30000">
                <a:ea typeface="ＭＳ Ｐゴシック" panose="020B0600070205080204" pitchFamily="34" charset="-128"/>
              </a:rPr>
              <a:t>nd</a:t>
            </a:r>
            <a:r>
              <a:rPr lang="en-US" altLang="en-US">
                <a:ea typeface="ＭＳ Ｐゴシック" panose="020B0600070205080204" pitchFamily="34" charset="-128"/>
              </a:rPr>
              <a:t> ed., ch. 10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IIR filtering tutorial (</a:t>
            </a:r>
            <a:r>
              <a:rPr lang="en-US" altLang="en-US">
                <a:ea typeface="ＭＳ Ｐゴシック" panose="020B0600070205080204" pitchFamily="34" charset="-128"/>
                <a:hlinkClick r:id="rId2"/>
              </a:rPr>
              <a:t>Link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Connection between the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 and frequency domains (</a:t>
            </a:r>
            <a:r>
              <a:rPr lang="en-US" altLang="en-US">
                <a:ea typeface="ＭＳ Ｐゴシック" panose="020B0600070205080204" pitchFamily="34" charset="-128"/>
                <a:hlinkClick r:id="rId3"/>
              </a:rPr>
              <a:t>Link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</a:p>
          <a:p>
            <a:pPr lvl="1">
              <a:buFontTx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Time/frequency/</a:t>
            </a:r>
            <a:r>
              <a:rPr lang="en-US" altLang="en-US" b="1" i="1">
                <a:ea typeface="ＭＳ Ｐゴシック" panose="020B0600070205080204" pitchFamily="34" charset="-128"/>
              </a:rPr>
              <a:t>z</a:t>
            </a:r>
            <a:r>
              <a:rPr lang="en-US" altLang="en-US" b="1">
                <a:ea typeface="ＭＳ Ｐゴシック" panose="020B0600070205080204" pitchFamily="34" charset="-128"/>
              </a:rPr>
              <a:t> domain movies for IIR Filters 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>
                <a:ea typeface="ＭＳ Ｐゴシック" panose="020B0600070205080204" pitchFamily="34" charset="-128"/>
                <a:hlinkClick r:id="rId4"/>
              </a:rPr>
              <a:t>Link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21508" name="AutoShape 1028">
            <a:hlinkClick r:id="rId5"/>
            <a:extLst>
              <a:ext uri="{FF2B5EF4-FFF2-40B4-BE49-F238E27FC236}">
                <a16:creationId xmlns:a16="http://schemas.microsoft.com/office/drawing/2014/main" id="{0DA69A03-7FF4-680F-050E-236CFF6D6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15240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1509" name="TextBox 14">
            <a:extLst>
              <a:ext uri="{FF2B5EF4-FFF2-40B4-BE49-F238E27FC236}">
                <a16:creationId xmlns:a16="http://schemas.microsoft.com/office/drawing/2014/main" id="{2C5A8B0E-2AC9-0464-6BCE-2C8D3E23F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1828800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link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0B895C-FD8C-0731-A2E8-D31F5C4F7841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3429000"/>
            <a:ext cx="3810000" cy="3298825"/>
            <a:chOff x="609600" y="3429000"/>
            <a:chExt cx="3810000" cy="3298825"/>
          </a:xfrm>
        </p:grpSpPr>
        <p:pic>
          <p:nvPicPr>
            <p:cNvPr id="25611" name="Picture 1" descr="iir1_a.jpeg">
              <a:hlinkClick r:id="rId4"/>
              <a:extLst>
                <a:ext uri="{FF2B5EF4-FFF2-40B4-BE49-F238E27FC236}">
                  <a16:creationId xmlns:a16="http://schemas.microsoft.com/office/drawing/2014/main" id="{963E44D1-D337-003E-3986-586D96D28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429000"/>
              <a:ext cx="3810000" cy="2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TextBox 3">
              <a:extLst>
                <a:ext uri="{FF2B5EF4-FFF2-40B4-BE49-F238E27FC236}">
                  <a16:creationId xmlns:a16="http://schemas.microsoft.com/office/drawing/2014/main" id="{ABD60068-9659-6881-3D64-38F30E12A8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6019800"/>
              <a:ext cx="27432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tx1"/>
                  </a:solidFill>
                </a:rPr>
                <a:t>IIR filter with one pole and a zero at the origin</a:t>
              </a:r>
              <a:endParaRPr lang="en-US" altLang="en-US" sz="20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86388BB-C756-6A87-2E64-97FF8FF3D3C7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3429000"/>
            <a:ext cx="3886200" cy="2990850"/>
            <a:chOff x="4495800" y="3429000"/>
            <a:chExt cx="3886200" cy="2990850"/>
          </a:xfrm>
        </p:grpSpPr>
        <p:pic>
          <p:nvPicPr>
            <p:cNvPr id="25609" name="Picture 2" descr="iir2_r.jpeg">
              <a:hlinkClick r:id="rId4"/>
              <a:extLst>
                <a:ext uri="{FF2B5EF4-FFF2-40B4-BE49-F238E27FC236}">
                  <a16:creationId xmlns:a16="http://schemas.microsoft.com/office/drawing/2014/main" id="{87841F43-1028-D576-5F2A-6C5484C35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429000"/>
              <a:ext cx="3810000" cy="2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0" name="TextBox 4">
              <a:extLst>
                <a:ext uri="{FF2B5EF4-FFF2-40B4-BE49-F238E27FC236}">
                  <a16:creationId xmlns:a16="http://schemas.microsoft.com/office/drawing/2014/main" id="{9065C1E2-8ED0-0AED-F46A-93A8C417EB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6019800"/>
              <a:ext cx="28194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tx1"/>
                  </a:solidFill>
                </a:rPr>
                <a:t>Movement of Poles</a:t>
              </a:r>
              <a:endParaRPr lang="en-US" altLang="en-US" sz="2000" b="0">
                <a:solidFill>
                  <a:schemeClr val="tx1"/>
                </a:solidFill>
              </a:endParaRPr>
            </a:p>
          </p:txBody>
        </p:sp>
      </p:grpSp>
      <p:sp>
        <p:nvSpPr>
          <p:cNvPr id="25608" name="TextBox 3">
            <a:extLst>
              <a:ext uri="{FF2B5EF4-FFF2-40B4-BE49-F238E27FC236}">
                <a16:creationId xmlns:a16="http://schemas.microsoft.com/office/drawing/2014/main" id="{74720C2A-3FB0-E77F-F988-FF79F8D68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5C7E0B5C-83EE-E48D-EF21-0C1C5254F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6A5FFB16-0FFE-1540-A738-D35F3266A60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C429EE55-9042-99C3-7027-F9EB82EEAA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Stability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EE6DA43-32C9-3203-57C0-25EDC375B0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 discrete-time LTI system is </a:t>
            </a:r>
            <a:r>
              <a:rPr lang="en-US" altLang="en-US" i="1">
                <a:ea typeface="ＭＳ Ｐゴシック" panose="020B0600070205080204" pitchFamily="34" charset="-128"/>
              </a:rPr>
              <a:t>bounded-input bounded-output (BIBO) stable</a:t>
            </a:r>
            <a:r>
              <a:rPr lang="en-US" altLang="en-US">
                <a:ea typeface="ＭＳ Ｐゴシック" panose="020B0600070205080204" pitchFamily="34" charset="-128"/>
              </a:rPr>
              <a:t> if for any bounded input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  <a:r>
              <a:rPr lang="en-US" altLang="en-US">
                <a:ea typeface="ＭＳ Ｐゴシック" panose="020B0600070205080204" pitchFamily="34" charset="-128"/>
              </a:rPr>
              <a:t> such that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|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 |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  <a:sym typeface="Symbol" pitchFamily="2" charset="2"/>
              </a:rPr>
              <a:t>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&lt;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  <a:sym typeface="Symbol" pitchFamily="2" charset="2"/>
              </a:rPr>
              <a:t></a:t>
            </a:r>
            <a:r>
              <a:rPr lang="en-US" altLang="en-US">
                <a:ea typeface="ＭＳ Ｐゴシック" panose="020B0600070205080204" pitchFamily="34" charset="-128"/>
              </a:rPr>
              <a:t>, then the filter response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  <a:r>
              <a:rPr lang="en-US" altLang="en-US">
                <a:ea typeface="ＭＳ Ｐゴシック" panose="020B0600070205080204" pitchFamily="34" charset="-128"/>
              </a:rPr>
              <a:t> is also bounded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|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 |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  <a:sym typeface="Symbol" pitchFamily="2" charset="2"/>
              </a:rPr>
              <a:t>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&lt; 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  <a:sym typeface="Symbol" pitchFamily="2" charset="2"/>
              </a:rPr>
              <a:t>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graphicFrame>
        <p:nvGraphicFramePr>
          <p:cNvPr id="26628" name="Object 0">
            <a:extLst>
              <a:ext uri="{FF2B5EF4-FFF2-40B4-BE49-F238E27FC236}">
                <a16:creationId xmlns:a16="http://schemas.microsoft.com/office/drawing/2014/main" id="{98F126E5-D029-3CDD-92B1-44E48734EE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94100" y="3886200"/>
          <a:ext cx="187801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485100" imgH="9944100" progId="Equation.3">
                  <p:embed/>
                </p:oleObj>
              </mc:Choice>
              <mc:Fallback>
                <p:oleObj name="Equation" r:id="rId2" imgW="20485100" imgH="99441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3886200"/>
                        <a:ext cx="1878013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AutoShape 1028">
            <a:hlinkClick r:id="rId4"/>
            <a:extLst>
              <a:ext uri="{FF2B5EF4-FFF2-40B4-BE49-F238E27FC236}">
                <a16:creationId xmlns:a16="http://schemas.microsoft.com/office/drawing/2014/main" id="{C32C6E9A-EEBD-38EA-D266-0607D5FF7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4157663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6631" name="TextBox 14">
            <a:extLst>
              <a:ext uri="{FF2B5EF4-FFF2-40B4-BE49-F238E27FC236}">
                <a16:creationId xmlns:a16="http://schemas.microsoft.com/office/drawing/2014/main" id="{64E6D077-6F10-A3EC-C656-60CF2F183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4462463"/>
            <a:ext cx="914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handout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A9C1D6A-D544-945C-BCF3-AFEE84FE2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1242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Proposition: A discrete-time filter with an impulse response of </a:t>
            </a:r>
            <a:r>
              <a:rPr lang="en-US" altLang="en-US" b="0" i="1">
                <a:solidFill>
                  <a:schemeClr val="tx1"/>
                </a:solidFill>
              </a:rPr>
              <a:t>h</a:t>
            </a:r>
            <a:r>
              <a:rPr lang="en-US" altLang="en-US" b="0">
                <a:solidFill>
                  <a:schemeClr val="tx1"/>
                </a:solidFill>
              </a:rPr>
              <a:t>[</a:t>
            </a:r>
            <a:r>
              <a:rPr lang="en-US" altLang="en-US" b="0" i="1">
                <a:solidFill>
                  <a:schemeClr val="tx1"/>
                </a:solidFill>
              </a:rPr>
              <a:t>n</a:t>
            </a:r>
            <a:r>
              <a:rPr lang="en-US" altLang="en-US" b="0">
                <a:solidFill>
                  <a:schemeClr val="tx1"/>
                </a:solidFill>
              </a:rPr>
              <a:t>]</a:t>
            </a:r>
            <a:r>
              <a:rPr lang="en-US" altLang="en-US"/>
              <a:t> is BIBO stable if and only if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3D36746-BEC1-5C26-C643-831709ADF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00600"/>
            <a:ext cx="8305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Every finite impulse response LTI system (even after implementation) is BIBO stable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D77145D1-508E-9F41-223D-9B47B5882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99100"/>
            <a:ext cx="8305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A causal infinite impulse response LTI system is BIBO stable if and only if its poles lie inside the unit circle</a:t>
            </a:r>
          </a:p>
        </p:txBody>
      </p:sp>
      <p:sp>
        <p:nvSpPr>
          <p:cNvPr id="26634" name="TextBox 3">
            <a:extLst>
              <a:ext uri="{FF2B5EF4-FFF2-40B4-BE49-F238E27FC236}">
                <a16:creationId xmlns:a16="http://schemas.microsoft.com/office/drawing/2014/main" id="{AB8D3A39-FDBE-5159-6AA9-492D59F9C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5">
            <a:extLst>
              <a:ext uri="{FF2B5EF4-FFF2-40B4-BE49-F238E27FC236}">
                <a16:creationId xmlns:a16="http://schemas.microsoft.com/office/drawing/2014/main" id="{D04A35C7-1B6C-1DBE-C95A-FAB87D8F3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05FF2AE1-FDF9-824F-9480-147A46F1BAFF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aphicFrame>
        <p:nvGraphicFramePr>
          <p:cNvPr id="27650" name="Object 1026">
            <a:extLst>
              <a:ext uri="{FF2B5EF4-FFF2-40B4-BE49-F238E27FC236}">
                <a16:creationId xmlns:a16="http://schemas.microsoft.com/office/drawing/2014/main" id="{151F562B-5267-D1BC-9F9C-5370B9FA6E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16213" y="4273550"/>
          <a:ext cx="386238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6228000" imgH="9067800" progId="Equation.3">
                  <p:embed/>
                </p:oleObj>
              </mc:Choice>
              <mc:Fallback>
                <p:oleObj name="Equation" r:id="rId2" imgW="46228000" imgH="90678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4273550"/>
                        <a:ext cx="3862387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AA5F7048-880A-93D0-1810-A193E2FEC6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BIBO Stability</a:t>
            </a:r>
          </a:p>
        </p:txBody>
      </p:sp>
      <p:sp>
        <p:nvSpPr>
          <p:cNvPr id="27652" name="Rectangle 1028">
            <a:extLst>
              <a:ext uri="{FF2B5EF4-FFF2-40B4-BE49-F238E27FC236}">
                <a16:creationId xmlns:a16="http://schemas.microsoft.com/office/drawing/2014/main" id="{E516AF29-A765-EF28-E74F-B2963BAC9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371600"/>
          </a:xfrm>
        </p:spPr>
        <p:txBody>
          <a:bodyPr/>
          <a:lstStyle/>
          <a:p>
            <a:r>
              <a:rPr lang="en-US" altLang="en-US" i="1">
                <a:solidFill>
                  <a:srgbClr val="FF0101"/>
                </a:solidFill>
                <a:ea typeface="ＭＳ Ｐゴシック" panose="020B0600070205080204" pitchFamily="34" charset="-128"/>
              </a:rPr>
              <a:t>Rule #1</a:t>
            </a:r>
            <a:r>
              <a:rPr lang="en-US" altLang="en-US">
                <a:solidFill>
                  <a:srgbClr val="FF0101"/>
                </a:solidFill>
                <a:ea typeface="ＭＳ Ｐゴシック" panose="020B0600070205080204" pitchFamily="34" charset="-128"/>
              </a:rPr>
              <a:t>:</a:t>
            </a:r>
            <a:r>
              <a:rPr lang="en-US" altLang="en-US">
                <a:ea typeface="ＭＳ Ｐゴシック" panose="020B0600070205080204" pitchFamily="34" charset="-128"/>
              </a:rPr>
              <a:t> For a causal sequence, poles are inside the unit circle (applies to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functions that are ratios of two polynomials)  </a:t>
            </a:r>
            <a:r>
              <a:rPr lang="en-US" altLang="en-US">
                <a:solidFill>
                  <a:srgbClr val="6600FF"/>
                </a:solidFill>
                <a:ea typeface="ＭＳ Ｐゴシック" panose="020B0600070205080204" pitchFamily="34" charset="-128"/>
              </a:rPr>
              <a:t>OR</a:t>
            </a:r>
          </a:p>
        </p:txBody>
      </p:sp>
      <p:sp>
        <p:nvSpPr>
          <p:cNvPr id="27653" name="WordArt 1029">
            <a:extLst>
              <a:ext uri="{FF2B5EF4-FFF2-40B4-BE49-F238E27FC236}">
                <a16:creationId xmlns:a16="http://schemas.microsoft.com/office/drawing/2014/main" id="{F3503973-012B-16E6-980B-C28D2C408D3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72300" y="4456113"/>
            <a:ext cx="1333500" cy="4270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i="1" kern="10" spc="-24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Impact" panose="020B0806030902050204" pitchFamily="34" charset="0"/>
              </a:rPr>
              <a:t>pole at z=a</a:t>
            </a:r>
          </a:p>
        </p:txBody>
      </p:sp>
      <p:sp>
        <p:nvSpPr>
          <p:cNvPr id="8" name="Rectangle 1028">
            <a:extLst>
              <a:ext uri="{FF2B5EF4-FFF2-40B4-BE49-F238E27FC236}">
                <a16:creationId xmlns:a16="http://schemas.microsoft.com/office/drawing/2014/main" id="{C8A660A1-FF96-A4F2-0105-8E6FF3BE3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95600"/>
            <a:ext cx="8305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i="1">
                <a:solidFill>
                  <a:srgbClr val="FF0101"/>
                </a:solidFill>
              </a:rPr>
              <a:t>Rule #2</a:t>
            </a:r>
            <a:r>
              <a:rPr lang="en-US" altLang="en-US">
                <a:solidFill>
                  <a:srgbClr val="FF0101"/>
                </a:solidFill>
              </a:rPr>
              <a:t>:</a:t>
            </a:r>
            <a:r>
              <a:rPr lang="en-US" altLang="en-US"/>
              <a:t> Unit circle is in the region of convergence. (In continuous-time, imaginary axis would be in region of convergence of Laplace transform.)</a:t>
            </a:r>
          </a:p>
        </p:txBody>
      </p:sp>
      <p:sp>
        <p:nvSpPr>
          <p:cNvPr id="9" name="Rectangle 1028">
            <a:extLst>
              <a:ext uri="{FF2B5EF4-FFF2-40B4-BE49-F238E27FC236}">
                <a16:creationId xmlns:a16="http://schemas.microsoft.com/office/drawing/2014/main" id="{C14ED8FD-99AC-EF07-D43E-6704A9484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343400"/>
            <a:ext cx="2057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Example:</a:t>
            </a:r>
          </a:p>
        </p:txBody>
      </p:sp>
      <p:sp>
        <p:nvSpPr>
          <p:cNvPr id="10" name="Rectangle 1028">
            <a:extLst>
              <a:ext uri="{FF2B5EF4-FFF2-40B4-BE49-F238E27FC236}">
                <a16:creationId xmlns:a16="http://schemas.microsoft.com/office/drawing/2014/main" id="{2AAD2864-B74D-868C-581B-71E0CEB51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1816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Stable if |</a:t>
            </a:r>
            <a:r>
              <a:rPr lang="en-US" altLang="en-US" i="1"/>
              <a:t>a</a:t>
            </a:r>
            <a:r>
              <a:rPr lang="en-US" altLang="en-US"/>
              <a:t>| &lt; 1 by </a:t>
            </a:r>
            <a:r>
              <a:rPr lang="en-US" altLang="en-US" i="1"/>
              <a:t>rule #1</a:t>
            </a:r>
            <a:r>
              <a:rPr lang="en-US" altLang="en-US"/>
              <a:t> or equivalently</a:t>
            </a:r>
          </a:p>
          <a:p>
            <a:pPr lvl="1">
              <a:buFontTx/>
              <a:buNone/>
            </a:pPr>
            <a:r>
              <a:rPr lang="en-US" altLang="en-US"/>
              <a:t>Stable if |</a:t>
            </a:r>
            <a:r>
              <a:rPr lang="en-US" altLang="en-US" i="1"/>
              <a:t>a</a:t>
            </a:r>
            <a:r>
              <a:rPr lang="en-US" altLang="en-US"/>
              <a:t>| &lt; 1 by </a:t>
            </a:r>
            <a:r>
              <a:rPr lang="en-US" altLang="en-US" i="1"/>
              <a:t>rule #2 </a:t>
            </a:r>
            <a:r>
              <a:rPr lang="en-US" altLang="en-US"/>
              <a:t>because</a:t>
            </a:r>
            <a:r>
              <a:rPr lang="en-US" altLang="en-US" i="1"/>
              <a:t> |z|&gt;|a| </a:t>
            </a:r>
            <a:r>
              <a:rPr lang="en-US" altLang="en-US"/>
              <a:t>and</a:t>
            </a:r>
            <a:r>
              <a:rPr lang="en-US" altLang="en-US" i="1"/>
              <a:t> |a|&lt;</a:t>
            </a:r>
            <a:r>
              <a:rPr lang="en-US" altLang="en-US"/>
              <a:t>1</a:t>
            </a:r>
          </a:p>
        </p:txBody>
      </p:sp>
      <p:sp>
        <p:nvSpPr>
          <p:cNvPr id="27657" name="TextBox 3">
            <a:extLst>
              <a:ext uri="{FF2B5EF4-FFF2-40B4-BE49-F238E27FC236}">
                <a16:creationId xmlns:a16="http://schemas.microsoft.com/office/drawing/2014/main" id="{88A4DF35-F041-A9B0-AFB5-B9F56AA8A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6199EB4F-FE32-5110-8480-FE6F486C71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Equalization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A6F3339D-C5CC-06F7-F1A6-BB5B74DA0E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5344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Design equalizer to compensate frequency distortion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020540-490B-197B-57C7-D0F0D13FA3AB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1905000"/>
            <a:ext cx="2438400" cy="1752600"/>
            <a:chOff x="2178154" y="1905000"/>
            <a:chExt cx="2438400" cy="1752600"/>
          </a:xfrm>
        </p:grpSpPr>
        <p:sp>
          <p:nvSpPr>
            <p:cNvPr id="28721" name="Line 10">
              <a:extLst>
                <a:ext uri="{FF2B5EF4-FFF2-40B4-BE49-F238E27FC236}">
                  <a16:creationId xmlns:a16="http://schemas.microsoft.com/office/drawing/2014/main" id="{07C200D3-CED5-913A-CB3E-6A6C42B619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8154" y="2766213"/>
              <a:ext cx="736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2" name="TextBox 62">
              <a:extLst>
                <a:ext uri="{FF2B5EF4-FFF2-40B4-BE49-F238E27FC236}">
                  <a16:creationId xmlns:a16="http://schemas.microsoft.com/office/drawing/2014/main" id="{1B274A62-5782-BFE8-C460-9792B539C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154" y="2286000"/>
              <a:ext cx="762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x</a:t>
              </a:r>
              <a:r>
                <a:rPr lang="en-US" altLang="en-US" sz="2000" b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>
                  <a:solidFill>
                    <a:schemeClr val="tx1"/>
                  </a:solidFill>
                </a:rPr>
                <a:t>m</a:t>
              </a:r>
              <a:r>
                <a:rPr lang="en-US" altLang="en-US" sz="20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0" name="TextBox 46">
              <a:extLst>
                <a:ext uri="{FF2B5EF4-FFF2-40B4-BE49-F238E27FC236}">
                  <a16:creationId xmlns:a16="http://schemas.microsoft.com/office/drawing/2014/main" id="{5DC10177-F8CE-29DC-0670-B42769587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9517" y="2252663"/>
              <a:ext cx="1168400" cy="101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defRPr/>
              </a:pPr>
              <a:r>
                <a:rPr lang="en-US" altLang="en-US" sz="2000" b="1" i="1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System Model (Filter)</a:t>
              </a:r>
            </a:p>
          </p:txBody>
        </p:sp>
        <p:sp>
          <p:nvSpPr>
            <p:cNvPr id="28724" name="Line 10">
              <a:extLst>
                <a:ext uri="{FF2B5EF4-FFF2-40B4-BE49-F238E27FC236}">
                  <a16:creationId xmlns:a16="http://schemas.microsoft.com/office/drawing/2014/main" id="{57C417A2-4E3B-9657-1BDC-1487ABFF04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2678" y="2748750"/>
              <a:ext cx="5238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25" name="TextBox 47">
              <a:extLst>
                <a:ext uri="{FF2B5EF4-FFF2-40B4-BE49-F238E27FC236}">
                  <a16:creationId xmlns:a16="http://schemas.microsoft.com/office/drawing/2014/main" id="{1F9F464B-3333-58DF-70D4-3FABF5A78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8769" y="1905000"/>
              <a:ext cx="5498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rgbClr val="0000FF"/>
                  </a:solidFill>
                </a:rPr>
                <a:t>LTI </a:t>
              </a:r>
            </a:p>
          </p:txBody>
        </p:sp>
        <p:sp>
          <p:nvSpPr>
            <p:cNvPr id="28726" name="TextBox 47">
              <a:extLst>
                <a:ext uri="{FF2B5EF4-FFF2-40B4-BE49-F238E27FC236}">
                  <a16:creationId xmlns:a16="http://schemas.microsoft.com/office/drawing/2014/main" id="{66A40B22-9D3A-F9A8-E65C-834DBC2949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8000" y="3257490"/>
              <a:ext cx="838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rgbClr val="0000FF"/>
                  </a:solidFill>
                </a:rPr>
                <a:t>h</a:t>
              </a:r>
              <a:r>
                <a:rPr lang="en-US" altLang="en-US" sz="2000" b="0">
                  <a:solidFill>
                    <a:srgbClr val="0000FF"/>
                  </a:solidFill>
                </a:rPr>
                <a:t>[</a:t>
              </a:r>
              <a:r>
                <a:rPr lang="en-US" altLang="en-US" sz="2000" b="0" i="1">
                  <a:solidFill>
                    <a:srgbClr val="0000FF"/>
                  </a:solidFill>
                </a:rPr>
                <a:t>m</a:t>
              </a:r>
              <a:r>
                <a:rPr lang="en-US" altLang="en-US" sz="2000" b="0">
                  <a:solidFill>
                    <a:srgbClr val="0000FF"/>
                  </a:solidFill>
                </a:rPr>
                <a:t>]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9CE887F-37F0-0162-C108-7E068742C25C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1905000"/>
            <a:ext cx="1912938" cy="1752600"/>
            <a:chOff x="4989616" y="1905000"/>
            <a:chExt cx="1912938" cy="1752600"/>
          </a:xfrm>
        </p:grpSpPr>
        <p:sp>
          <p:nvSpPr>
            <p:cNvPr id="28716" name="TextBox 60">
              <a:extLst>
                <a:ext uri="{FF2B5EF4-FFF2-40B4-BE49-F238E27FC236}">
                  <a16:creationId xmlns:a16="http://schemas.microsoft.com/office/drawing/2014/main" id="{7FC6783F-60B6-EC96-C45A-99EAE113A2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6754" y="22860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y</a:t>
              </a:r>
              <a:r>
                <a:rPr lang="en-US" altLang="en-US" sz="2000" b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>
                  <a:solidFill>
                    <a:schemeClr val="tx1"/>
                  </a:solidFill>
                </a:rPr>
                <a:t>m</a:t>
              </a:r>
              <a:r>
                <a:rPr lang="en-US" altLang="en-US" sz="20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28717" name="Rectangle 5">
              <a:extLst>
                <a:ext uri="{FF2B5EF4-FFF2-40B4-BE49-F238E27FC236}">
                  <a16:creationId xmlns:a16="http://schemas.microsoft.com/office/drawing/2014/main" id="{E36B15E5-E01C-24EB-A325-F516E617A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9616" y="2253450"/>
              <a:ext cx="1143000" cy="10156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br>
                <a:rPr lang="en-US" altLang="en-US" sz="2000" b="0" i="1"/>
              </a:br>
              <a:r>
                <a:rPr lang="en-US" altLang="en-US" sz="2000" i="1"/>
                <a:t>Equalizer</a:t>
              </a:r>
              <a:br>
                <a:rPr lang="en-US" altLang="en-US" sz="2000" b="0" i="1"/>
              </a:br>
              <a:endParaRPr lang="en-US" altLang="en-US" sz="2000" b="0" i="1"/>
            </a:p>
          </p:txBody>
        </p:sp>
        <p:sp>
          <p:nvSpPr>
            <p:cNvPr id="28718" name="Line 10">
              <a:extLst>
                <a:ext uri="{FF2B5EF4-FFF2-40B4-BE49-F238E27FC236}">
                  <a16:creationId xmlns:a16="http://schemas.microsoft.com/office/drawing/2014/main" id="{A3637232-D44B-7E98-441B-97BB13B1EE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32616" y="2786849"/>
              <a:ext cx="6314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9" name="TextBox 47">
              <a:extLst>
                <a:ext uri="{FF2B5EF4-FFF2-40B4-BE49-F238E27FC236}">
                  <a16:creationId xmlns:a16="http://schemas.microsoft.com/office/drawing/2014/main" id="{FF16BE7E-CBC5-3592-67A5-365C914D34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6169" y="1905000"/>
              <a:ext cx="5498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0"/>
                <a:t>LTI </a:t>
              </a:r>
            </a:p>
          </p:txBody>
        </p:sp>
        <p:sp>
          <p:nvSpPr>
            <p:cNvPr id="28720" name="TextBox 47">
              <a:extLst>
                <a:ext uri="{FF2B5EF4-FFF2-40B4-BE49-F238E27FC236}">
                  <a16:creationId xmlns:a16="http://schemas.microsoft.com/office/drawing/2014/main" id="{E318E064-D588-C50C-D850-FC89A4CEE0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2016" y="3257490"/>
              <a:ext cx="838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/>
                <a:t>g</a:t>
              </a:r>
              <a:r>
                <a:rPr lang="en-US" altLang="en-US" sz="2000" b="0"/>
                <a:t>[</a:t>
              </a:r>
              <a:r>
                <a:rPr lang="en-US" altLang="en-US" sz="2000" b="0" i="1"/>
                <a:t>m</a:t>
              </a:r>
              <a:r>
                <a:rPr lang="en-US" altLang="en-US" sz="2000" b="0"/>
                <a:t>]</a:t>
              </a:r>
              <a:r>
                <a:rPr lang="en-US" altLang="en-US" sz="2000" b="0">
                  <a:solidFill>
                    <a:srgbClr val="0000FF"/>
                  </a:solidFill>
                </a:rPr>
                <a:t> </a:t>
              </a: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8B34BB6-EC41-5313-95D8-D7217B043543}"/>
              </a:ext>
            </a:extLst>
          </p:cNvPr>
          <p:cNvSpPr txBox="1">
            <a:spLocks/>
          </p:cNvSpPr>
          <p:nvPr/>
        </p:nvSpPr>
        <p:spPr bwMode="auto">
          <a:xfrm>
            <a:off x="457200" y="3719513"/>
            <a:ext cx="7948613" cy="9175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  <a:defRPr/>
            </a:pPr>
            <a:r>
              <a:rPr lang="en-US" i="1" kern="0" dirty="0"/>
              <a:t>Applications</a:t>
            </a:r>
            <a:r>
              <a:rPr lang="en-US" kern="0" dirty="0"/>
              <a:t>: Audio, image and communication systems</a:t>
            </a:r>
          </a:p>
          <a:p>
            <a:pPr marL="457200" lvl="1" indent="0">
              <a:buFontTx/>
              <a:buNone/>
              <a:defRPr/>
            </a:pPr>
            <a:r>
              <a:rPr lang="en-US" i="1" kern="0" dirty="0"/>
              <a:t>Goal</a:t>
            </a:r>
            <a:r>
              <a:rPr lang="en-US" kern="0" dirty="0"/>
              <a:t>: Make cascade all-pass:</a:t>
            </a:r>
          </a:p>
        </p:txBody>
      </p:sp>
      <p:pic>
        <p:nvPicPr>
          <p:cNvPr id="24" name="Picture 23" descr="A picture containing shape&#10;&#10;Description automatically generated">
            <a:extLst>
              <a:ext uri="{FF2B5EF4-FFF2-40B4-BE49-F238E27FC236}">
                <a16:creationId xmlns:a16="http://schemas.microsoft.com/office/drawing/2014/main" id="{2511B38F-484F-FCC1-E62A-3228B14A6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09800"/>
            <a:ext cx="27051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Text&#10;&#10;Description automatically generated with medium confidence">
            <a:extLst>
              <a:ext uri="{FF2B5EF4-FFF2-40B4-BE49-F238E27FC236}">
                <a16:creationId xmlns:a16="http://schemas.microsoft.com/office/drawing/2014/main" id="{657F1888-12FA-8DAF-6D18-9134CA5EA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716213"/>
            <a:ext cx="217963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Text&#10;&#10;Description automatically generated with medium confidence">
            <a:extLst>
              <a:ext uri="{FF2B5EF4-FFF2-40B4-BE49-F238E27FC236}">
                <a16:creationId xmlns:a16="http://schemas.microsoft.com/office/drawing/2014/main" id="{729C9F3E-E936-9BEC-3DB4-9C4332C07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181600"/>
            <a:ext cx="183515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3E5D2E6-98C7-70D3-8E20-F9BBAA6BA461}"/>
              </a:ext>
            </a:extLst>
          </p:cNvPr>
          <p:cNvSpPr txBox="1">
            <a:spLocks/>
          </p:cNvSpPr>
          <p:nvPr/>
        </p:nvSpPr>
        <p:spPr bwMode="auto">
          <a:xfrm>
            <a:off x="457200" y="4679950"/>
            <a:ext cx="5154613" cy="609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i="1" kern="0" dirty="0"/>
              <a:t>Example</a:t>
            </a:r>
            <a:r>
              <a:rPr lang="en-US" kern="0" dirty="0"/>
              <a:t>: </a:t>
            </a:r>
            <a:r>
              <a:rPr lang="en-US" i="1" kern="0" dirty="0"/>
              <a:t>H</a:t>
            </a:r>
            <a:r>
              <a:rPr lang="en-US" kern="0" dirty="0"/>
              <a:t>(</a:t>
            </a:r>
            <a:r>
              <a:rPr lang="en-US" i="1" kern="0" dirty="0"/>
              <a:t>z</a:t>
            </a:r>
            <a:r>
              <a:rPr lang="en-US" kern="0" dirty="0"/>
              <a:t>) is an FIR filter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2E8F27D-79B9-23AC-988D-80F8557D3425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4343400"/>
            <a:ext cx="3168650" cy="2438400"/>
            <a:chOff x="5867400" y="4343400"/>
            <a:chExt cx="3168111" cy="2438400"/>
          </a:xfrm>
        </p:grpSpPr>
        <p:sp>
          <p:nvSpPr>
            <p:cNvPr id="28711" name="Line 15">
              <a:extLst>
                <a:ext uri="{FF2B5EF4-FFF2-40B4-BE49-F238E27FC236}">
                  <a16:creationId xmlns:a16="http://schemas.microsoft.com/office/drawing/2014/main" id="{4E5B4C07-2159-EB86-2CDF-3C15909493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9446" y="4446017"/>
              <a:ext cx="0" cy="2335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2" name="Line 16">
              <a:extLst>
                <a:ext uri="{FF2B5EF4-FFF2-40B4-BE49-F238E27FC236}">
                  <a16:creationId xmlns:a16="http://schemas.microsoft.com/office/drawing/2014/main" id="{9EED8CA9-40B1-112D-B3B5-ED8FE25AD02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7322825" y="4144430"/>
              <a:ext cx="0" cy="2910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3" name="Text Box 17">
              <a:extLst>
                <a:ext uri="{FF2B5EF4-FFF2-40B4-BE49-F238E27FC236}">
                  <a16:creationId xmlns:a16="http://schemas.microsoft.com/office/drawing/2014/main" id="{30C2A3BB-6B8A-707B-A285-C81B54F123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3511" y="5268989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8714" name="Text Box 18">
              <a:extLst>
                <a:ext uri="{FF2B5EF4-FFF2-40B4-BE49-F238E27FC236}">
                  <a16:creationId xmlns:a16="http://schemas.microsoft.com/office/drawing/2014/main" id="{6F40EBAD-3C29-2388-9EF1-86FA7152E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5969" y="4343400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Im(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8715" name="Oval 19">
              <a:extLst>
                <a:ext uri="{FF2B5EF4-FFF2-40B4-BE49-F238E27FC236}">
                  <a16:creationId xmlns:a16="http://schemas.microsoft.com/office/drawing/2014/main" id="{952F31E2-753D-07D3-7AD6-06133759E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488" y="4754632"/>
              <a:ext cx="1687916" cy="168765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pic>
        <p:nvPicPr>
          <p:cNvPr id="51" name="Picture 5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C2698A3-28B0-FDBD-1C78-142FB5123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4195763"/>
            <a:ext cx="1738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03221D66-4D2A-3A45-1622-8898C6267640}"/>
              </a:ext>
            </a:extLst>
          </p:cNvPr>
          <p:cNvSpPr txBox="1">
            <a:spLocks/>
          </p:cNvSpPr>
          <p:nvPr/>
        </p:nvSpPr>
        <p:spPr bwMode="auto">
          <a:xfrm>
            <a:off x="415925" y="6007100"/>
            <a:ext cx="5299075" cy="5461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  <a:defRPr/>
            </a:pPr>
            <a:r>
              <a:rPr lang="en-US" kern="0" dirty="0"/>
              <a:t>Zeros of </a:t>
            </a:r>
            <a:r>
              <a:rPr lang="en-US" i="1" kern="0" dirty="0"/>
              <a:t>H</a:t>
            </a:r>
            <a:r>
              <a:rPr lang="en-US" kern="0" dirty="0"/>
              <a:t>(</a:t>
            </a:r>
            <a:r>
              <a:rPr lang="en-US" i="1" kern="0" dirty="0"/>
              <a:t>z</a:t>
            </a:r>
            <a:r>
              <a:rPr lang="en-US" kern="0" dirty="0"/>
              <a:t>) become poles of </a:t>
            </a:r>
            <a:r>
              <a:rPr lang="en-US" i="1" kern="0" dirty="0"/>
              <a:t>G</a:t>
            </a:r>
            <a:r>
              <a:rPr lang="en-US" kern="0" dirty="0"/>
              <a:t>(</a:t>
            </a:r>
            <a:r>
              <a:rPr lang="en-US" i="1" kern="0" dirty="0"/>
              <a:t>z</a:t>
            </a:r>
            <a:r>
              <a:rPr lang="en-US" kern="0" dirty="0"/>
              <a:t>)</a:t>
            </a:r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F7930B76-4107-A57F-9B32-A171B5EC0391}"/>
              </a:ext>
            </a:extLst>
          </p:cNvPr>
          <p:cNvSpPr txBox="1">
            <a:spLocks/>
          </p:cNvSpPr>
          <p:nvPr/>
        </p:nvSpPr>
        <p:spPr bwMode="auto">
          <a:xfrm>
            <a:off x="2582863" y="5408613"/>
            <a:ext cx="2941637" cy="542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  <a:defRPr/>
            </a:pPr>
            <a:r>
              <a:rPr lang="en-US" b="1" kern="0" dirty="0">
                <a:solidFill>
                  <a:srgbClr val="FF0000"/>
                </a:solidFill>
                <a:cs typeface="ＭＳ Ｐゴシック" charset="0"/>
              </a:rPr>
              <a:t>Stability issues?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486CB55-89A4-8A53-CD1D-29A08EBE2F88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4572000"/>
            <a:ext cx="2241550" cy="2024063"/>
            <a:chOff x="5943600" y="4572000"/>
            <a:chExt cx="2241620" cy="2023615"/>
          </a:xfrm>
        </p:grpSpPr>
        <p:sp>
          <p:nvSpPr>
            <p:cNvPr id="45" name="Text Box 20">
              <a:extLst>
                <a:ext uri="{FF2B5EF4-FFF2-40B4-BE49-F238E27FC236}">
                  <a16:creationId xmlns:a16="http://schemas.microsoft.com/office/drawing/2014/main" id="{DF370BF0-C78E-C38C-8FAE-CBF19BE8E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3600" y="5417951"/>
              <a:ext cx="533417" cy="33806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O</a:t>
              </a:r>
            </a:p>
          </p:txBody>
        </p:sp>
        <p:sp>
          <p:nvSpPr>
            <p:cNvPr id="55" name="Text Box 20">
              <a:extLst>
                <a:ext uri="{FF2B5EF4-FFF2-40B4-BE49-F238E27FC236}">
                  <a16:creationId xmlns:a16="http://schemas.microsoft.com/office/drawing/2014/main" id="{A8ACB46E-4C1B-EAC2-3495-58CB03D45B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5" y="4572000"/>
              <a:ext cx="533417" cy="338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O</a:t>
              </a:r>
            </a:p>
          </p:txBody>
        </p:sp>
        <p:sp>
          <p:nvSpPr>
            <p:cNvPr id="56" name="Text Box 20">
              <a:extLst>
                <a:ext uri="{FF2B5EF4-FFF2-40B4-BE49-F238E27FC236}">
                  <a16:creationId xmlns:a16="http://schemas.microsoft.com/office/drawing/2014/main" id="{FC2A028D-9775-E760-AD4E-E09ACD3226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5" y="6257552"/>
              <a:ext cx="533417" cy="338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O</a:t>
              </a:r>
            </a:p>
          </p:txBody>
        </p:sp>
        <p:sp>
          <p:nvSpPr>
            <p:cNvPr id="57" name="Text Box 20">
              <a:extLst>
                <a:ext uri="{FF2B5EF4-FFF2-40B4-BE49-F238E27FC236}">
                  <a16:creationId xmlns:a16="http://schemas.microsoft.com/office/drawing/2014/main" id="{747168B7-2633-0D99-9733-935A341C5F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7041" y="5071952"/>
              <a:ext cx="533417" cy="33806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O</a:t>
              </a:r>
            </a:p>
          </p:txBody>
        </p:sp>
        <p:sp>
          <p:nvSpPr>
            <p:cNvPr id="58" name="Text Box 20">
              <a:extLst>
                <a:ext uri="{FF2B5EF4-FFF2-40B4-BE49-F238E27FC236}">
                  <a16:creationId xmlns:a16="http://schemas.microsoft.com/office/drawing/2014/main" id="{EB2945E9-3B6D-5455-93A3-B47389A5D8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1803" y="5681417"/>
              <a:ext cx="533417" cy="33806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dirty="0">
                  <a:solidFill>
                    <a:srgbClr val="6600FF"/>
                  </a:solidFill>
                  <a:latin typeface="+mj-lt"/>
                  <a:ea typeface="ＭＳ Ｐゴシック" charset="0"/>
                </a:rPr>
                <a:t>O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FCCBFD2-8E8A-378A-6880-D0789D46605C}"/>
              </a:ext>
            </a:extLst>
          </p:cNvPr>
          <p:cNvGrpSpPr>
            <a:grpSpLocks/>
          </p:cNvGrpSpPr>
          <p:nvPr/>
        </p:nvGrpSpPr>
        <p:grpSpPr bwMode="auto">
          <a:xfrm>
            <a:off x="7653338" y="5083175"/>
            <a:ext cx="534987" cy="947738"/>
            <a:chOff x="8201894" y="5082393"/>
            <a:chExt cx="534591" cy="948438"/>
          </a:xfrm>
        </p:grpSpPr>
        <p:sp>
          <p:nvSpPr>
            <p:cNvPr id="42" name="Text Box 23">
              <a:extLst>
                <a:ext uri="{FF2B5EF4-FFF2-40B4-BE49-F238E27FC236}">
                  <a16:creationId xmlns:a16="http://schemas.microsoft.com/office/drawing/2014/main" id="{A8BA01D4-152A-B687-4993-EC09485A5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3480" y="5082393"/>
              <a:ext cx="533005" cy="33838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kern="0" dirty="0">
                  <a:latin typeface="+mn-lt"/>
                  <a:ea typeface="ＭＳ Ｐゴシック" charset="0"/>
                  <a:cs typeface="ＭＳ Ｐゴシック" charset="0"/>
                </a:rPr>
                <a:t>X</a:t>
              </a:r>
            </a:p>
          </p:txBody>
        </p:sp>
        <p:sp>
          <p:nvSpPr>
            <p:cNvPr id="59" name="Text Box 23">
              <a:extLst>
                <a:ext uri="{FF2B5EF4-FFF2-40B4-BE49-F238E27FC236}">
                  <a16:creationId xmlns:a16="http://schemas.microsoft.com/office/drawing/2014/main" id="{CA836D46-22C2-7EE3-6702-955AE87DB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894" y="5692443"/>
              <a:ext cx="533005" cy="33838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kern="0" dirty="0">
                  <a:latin typeface="+mn-lt"/>
                  <a:ea typeface="ＭＳ Ｐゴシック" charset="0"/>
                  <a:cs typeface="ＭＳ Ｐゴシック" charset="0"/>
                </a:rPr>
                <a:t>X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08A0EB4-1932-F220-470C-562ACE020442}"/>
              </a:ext>
            </a:extLst>
          </p:cNvPr>
          <p:cNvGrpSpPr>
            <a:grpSpLocks/>
          </p:cNvGrpSpPr>
          <p:nvPr/>
        </p:nvGrpSpPr>
        <p:grpSpPr bwMode="auto">
          <a:xfrm>
            <a:off x="7132638" y="4768850"/>
            <a:ext cx="534987" cy="1622425"/>
            <a:chOff x="7132746" y="4769436"/>
            <a:chExt cx="534302" cy="1622208"/>
          </a:xfrm>
        </p:grpSpPr>
        <p:sp>
          <p:nvSpPr>
            <p:cNvPr id="63" name="Text Box 23">
              <a:extLst>
                <a:ext uri="{FF2B5EF4-FFF2-40B4-BE49-F238E27FC236}">
                  <a16:creationId xmlns:a16="http://schemas.microsoft.com/office/drawing/2014/main" id="{9EC634CA-83A3-9216-3DE5-69B168F70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4331" y="6053552"/>
              <a:ext cx="532717" cy="33809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kern="0" dirty="0">
                  <a:latin typeface="+mn-lt"/>
                  <a:ea typeface="ＭＳ Ｐゴシック" charset="0"/>
                  <a:cs typeface="ＭＳ Ｐゴシック" charset="0"/>
                </a:rPr>
                <a:t>X</a:t>
              </a:r>
            </a:p>
          </p:txBody>
        </p:sp>
        <p:sp>
          <p:nvSpPr>
            <p:cNvPr id="64" name="Text Box 23">
              <a:extLst>
                <a:ext uri="{FF2B5EF4-FFF2-40B4-BE49-F238E27FC236}">
                  <a16:creationId xmlns:a16="http://schemas.microsoft.com/office/drawing/2014/main" id="{14B97FD7-1417-C0A9-1A42-D8CD273039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746" y="4769436"/>
              <a:ext cx="532717" cy="33809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  <a:defRPr/>
              </a:pPr>
              <a:r>
                <a:rPr lang="en-US" altLang="en-US" sz="1600" b="0" kern="0" dirty="0">
                  <a:latin typeface="+mn-lt"/>
                  <a:ea typeface="ＭＳ Ｐゴシック" charset="0"/>
                  <a:cs typeface="ＭＳ Ｐゴシック" charset="0"/>
                </a:rPr>
                <a:t>X</a:t>
              </a:r>
            </a:p>
          </p:txBody>
        </p:sp>
      </p:grpSp>
      <p:sp>
        <p:nvSpPr>
          <p:cNvPr id="65" name="Text Box 23">
            <a:extLst>
              <a:ext uri="{FF2B5EF4-FFF2-40B4-BE49-F238E27FC236}">
                <a16:creationId xmlns:a16="http://schemas.microsoft.com/office/drawing/2014/main" id="{3A5D23E9-569F-442F-B858-9C77660FA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5418138"/>
            <a:ext cx="533400" cy="3381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en-US" sz="1600" b="0" kern="0" dirty="0">
                <a:latin typeface="+mn-lt"/>
                <a:ea typeface="ＭＳ Ｐゴシック" charset="0"/>
                <a:cs typeface="ＭＳ Ｐゴシック" charset="0"/>
              </a:rPr>
              <a:t>X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FAE748C-35AC-F9CC-3962-186C9EC1C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5384800"/>
            <a:ext cx="976312" cy="419100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A727A1A-BD4A-483B-5736-D8D06C2BE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5715000"/>
            <a:ext cx="1014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</a:rPr>
              <a:t>all-pass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502F1EB-A9AC-B7CF-4AF4-C593206C8D20}"/>
              </a:ext>
            </a:extLst>
          </p:cNvPr>
          <p:cNvGrpSpPr>
            <a:grpSpLocks/>
          </p:cNvGrpSpPr>
          <p:nvPr/>
        </p:nvGrpSpPr>
        <p:grpSpPr bwMode="auto">
          <a:xfrm>
            <a:off x="7208838" y="4541838"/>
            <a:ext cx="347662" cy="2111375"/>
            <a:chOff x="7208364" y="4541300"/>
            <a:chExt cx="348411" cy="2112326"/>
          </a:xfrm>
        </p:grpSpPr>
        <p:sp>
          <p:nvSpPr>
            <p:cNvPr id="28700" name="Oval 73">
              <a:extLst>
                <a:ext uri="{FF2B5EF4-FFF2-40B4-BE49-F238E27FC236}">
                  <a16:creationId xmlns:a16="http://schemas.microsoft.com/office/drawing/2014/main" id="{8CF34466-EE10-D606-8D29-B8273A21E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8364" y="4541300"/>
              <a:ext cx="340646" cy="64030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8701" name="Oval 74">
              <a:extLst>
                <a:ext uri="{FF2B5EF4-FFF2-40B4-BE49-F238E27FC236}">
                  <a16:creationId xmlns:a16="http://schemas.microsoft.com/office/drawing/2014/main" id="{BEF6919F-0DFA-5646-2724-E96D53873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6129" y="6013326"/>
              <a:ext cx="340646" cy="64030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ABAC668-F6DC-4B4B-161A-E720EBAD79B3}"/>
              </a:ext>
            </a:extLst>
          </p:cNvPr>
          <p:cNvGrpSpPr>
            <a:grpSpLocks/>
          </p:cNvGrpSpPr>
          <p:nvPr/>
        </p:nvGrpSpPr>
        <p:grpSpPr bwMode="auto">
          <a:xfrm>
            <a:off x="6391275" y="4381500"/>
            <a:ext cx="2014538" cy="2332038"/>
            <a:chOff x="6391751" y="4381995"/>
            <a:chExt cx="2013569" cy="2330944"/>
          </a:xfrm>
        </p:grpSpPr>
        <p:sp>
          <p:nvSpPr>
            <p:cNvPr id="28698" name="TextBox 76">
              <a:extLst>
                <a:ext uri="{FF2B5EF4-FFF2-40B4-BE49-F238E27FC236}">
                  <a16:creationId xmlns:a16="http://schemas.microsoft.com/office/drawing/2014/main" id="{9062C52E-3C4A-E306-2AC9-B63EFE6A37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6343607"/>
              <a:ext cx="10139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notch</a:t>
              </a:r>
            </a:p>
          </p:txBody>
        </p:sp>
        <p:sp>
          <p:nvSpPr>
            <p:cNvPr id="28699" name="TextBox 78">
              <a:extLst>
                <a:ext uri="{FF2B5EF4-FFF2-40B4-BE49-F238E27FC236}">
                  <a16:creationId xmlns:a16="http://schemas.microsoft.com/office/drawing/2014/main" id="{7594272A-0C3F-4600-CE91-C58B41D107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1751" y="4381995"/>
              <a:ext cx="10139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notch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F226CEC-F451-68B6-9FC7-72F454A47087}"/>
              </a:ext>
            </a:extLst>
          </p:cNvPr>
          <p:cNvGrpSpPr>
            <a:grpSpLocks/>
          </p:cNvGrpSpPr>
          <p:nvPr/>
        </p:nvGrpSpPr>
        <p:grpSpPr bwMode="auto">
          <a:xfrm>
            <a:off x="7724775" y="4857750"/>
            <a:ext cx="1308100" cy="1350963"/>
            <a:chOff x="7724803" y="4858492"/>
            <a:chExt cx="1308107" cy="1350850"/>
          </a:xfrm>
        </p:grpSpPr>
        <p:sp>
          <p:nvSpPr>
            <p:cNvPr id="28696" name="TextBox 81">
              <a:extLst>
                <a:ext uri="{FF2B5EF4-FFF2-40B4-BE49-F238E27FC236}">
                  <a16:creationId xmlns:a16="http://schemas.microsoft.com/office/drawing/2014/main" id="{CED91E11-8539-6930-C963-EF82B7F17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4803" y="4858492"/>
              <a:ext cx="13081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cancellation</a:t>
              </a:r>
            </a:p>
          </p:txBody>
        </p:sp>
        <p:sp>
          <p:nvSpPr>
            <p:cNvPr id="28697" name="TextBox 82">
              <a:extLst>
                <a:ext uri="{FF2B5EF4-FFF2-40B4-BE49-F238E27FC236}">
                  <a16:creationId xmlns:a16="http://schemas.microsoft.com/office/drawing/2014/main" id="{FB916FDD-11E6-36D3-8B93-CD0FDC14F0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4803" y="5840010"/>
              <a:ext cx="13081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cancellation</a:t>
              </a:r>
            </a:p>
          </p:txBody>
        </p:sp>
      </p:grpSp>
      <p:sp>
        <p:nvSpPr>
          <p:cNvPr id="28695" name="TextBox 3">
            <a:extLst>
              <a:ext uri="{FF2B5EF4-FFF2-40B4-BE49-F238E27FC236}">
                <a16:creationId xmlns:a16="http://schemas.microsoft.com/office/drawing/2014/main" id="{BB339596-1E87-B0CF-E1BB-594DFB93F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2" grpId="0"/>
      <p:bldP spid="53" grpId="0"/>
      <p:bldP spid="54" grpId="0"/>
      <p:bldP spid="65" grpId="0"/>
      <p:bldP spid="71" grpId="0" animBg="1"/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68A80E2A-4767-D055-7944-FC9AF3F663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Design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060E10ED-6044-746E-8B60-130D073D77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Classical IIR filter design algorithms</a:t>
            </a:r>
            <a:endParaRPr lang="en-US" altLang="en-US" sz="2400"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F2EE7CC-8659-1A10-2BFE-C58140745022}"/>
              </a:ext>
            </a:extLst>
          </p:cNvPr>
          <p:cNvGraphicFramePr>
            <a:graphicFrameLocks noGrp="1"/>
          </p:cNvGraphicFramePr>
          <p:nvPr/>
        </p:nvGraphicFramePr>
        <p:xfrm>
          <a:off x="1295400" y="1981200"/>
          <a:ext cx="7010400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Design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Passband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Stopband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Butterworth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Monotonic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Monotonic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Chebyshev</a:t>
                      </a:r>
                      <a:r>
                        <a:rPr lang="en-US" sz="2000" b="1" dirty="0"/>
                        <a:t> type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Monotonic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Ripples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Chebyshev</a:t>
                      </a:r>
                      <a:r>
                        <a:rPr lang="en-US" sz="2000" b="1" dirty="0"/>
                        <a:t> type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Ripples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Monotonic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Elliptic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Ripples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Ripples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DE487464-F180-A968-CF17-43CDC12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1910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Manual placement of poles and zeros</a:t>
            </a:r>
          </a:p>
        </p:txBody>
      </p:sp>
      <p:sp>
        <p:nvSpPr>
          <p:cNvPr id="29726" name="TextBox 3">
            <a:extLst>
              <a:ext uri="{FF2B5EF4-FFF2-40B4-BE49-F238E27FC236}">
                <a16:creationId xmlns:a16="http://schemas.microsoft.com/office/drawing/2014/main" id="{B2A76700-9348-44EF-F091-BFA055E52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40006B7-757B-55E0-196B-9A0421014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60925"/>
            <a:ext cx="83058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Automated adaptation of pole and zero locations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Center frequency of bandpass resonator HW 1.1(d) &amp; 2.1(d)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Notch filter with parameterized notch frequency HW 3.1(c)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50E9AB2C-F63F-5630-C68C-0FD2B91BA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Implementation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E30F61A1-2573-3672-AB56-615FCF1E8E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Cascade of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biquads</a:t>
            </a:r>
            <a:r>
              <a:rPr lang="en-US" altLang="en-US" dirty="0">
                <a:ea typeface="ＭＳ Ｐゴシック" panose="020B0600070205080204" pitchFamily="34" charset="-128"/>
              </a:rPr>
              <a:t> for 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 poles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 even: 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/2 conjugate pairs of poles. Cascade of 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/2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biquads</a:t>
            </a:r>
            <a:r>
              <a:rPr lang="en-US" altLang="en-US" dirty="0">
                <a:ea typeface="ＭＳ Ｐゴシック" panose="020B0600070205080204" pitchFamily="34" charset="-128"/>
              </a:rPr>
              <a:t>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 odd: One real pole and (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-1)/2 conjugate pairs of poles.  Cascade of first-order filter (real pole) and (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-1)/2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For 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biquads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! orderings of conjugate pairs of poles and for each ordering, 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! orderings of conjugate pairs of zeros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b="1" i="1" dirty="0">
                <a:ea typeface="ＭＳ Ｐゴシック" panose="020B0600070205080204" pitchFamily="34" charset="-128"/>
              </a:rPr>
              <a:t>Exhaustive search</a:t>
            </a:r>
            <a:r>
              <a:rPr lang="en-US" altLang="en-US" dirty="0">
                <a:ea typeface="ＭＳ Ｐゴシック" panose="020B0600070205080204" pitchFamily="34" charset="-128"/>
              </a:rPr>
              <a:t>: simulate all combinations to pick best one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b="1" i="1" dirty="0">
                <a:ea typeface="ＭＳ Ｐゴシック" panose="020B0600070205080204" pitchFamily="34" charset="-128"/>
              </a:rPr>
              <a:t>Quick pairing</a:t>
            </a:r>
            <a:r>
              <a:rPr lang="en-US" altLang="en-US" dirty="0">
                <a:ea typeface="ＭＳ Ｐゴシック" panose="020B0600070205080204" pitchFamily="34" charset="-128"/>
              </a:rPr>
              <a:t>: Order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biquads</a:t>
            </a:r>
            <a:r>
              <a:rPr lang="en-US" altLang="en-US" dirty="0">
                <a:ea typeface="ＭＳ Ｐゴシック" panose="020B0600070205080204" pitchFamily="34" charset="-128"/>
              </a:rPr>
              <a:t> in ascending order of quality factors (see next slide) and for each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biquad</a:t>
            </a:r>
            <a:r>
              <a:rPr lang="en-US" altLang="en-US" dirty="0">
                <a:ea typeface="ＭＳ Ｐゴシック" panose="020B0600070205080204" pitchFamily="34" charset="-128"/>
              </a:rPr>
              <a:t>, choose the conjugate zero pair that is closest in Euclidean distance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37A03C6-B9D0-A97F-9AE4-283120C6C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53340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Single section (single difference equation)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Could make a BIBO stable filter become BIBO unstable</a:t>
            </a:r>
          </a:p>
        </p:txBody>
      </p:sp>
      <p:sp>
        <p:nvSpPr>
          <p:cNvPr id="30724" name="TextBox 3">
            <a:extLst>
              <a:ext uri="{FF2B5EF4-FFF2-40B4-BE49-F238E27FC236}">
                <a16:creationId xmlns:a16="http://schemas.microsoft.com/office/drawing/2014/main" id="{C64D56E9-DC0C-98F9-EBCE-26FC9993E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66FF51B9-61B4-4BDF-F817-480A131235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Quality Factors for Digital Biquads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271F149-FD11-C0CF-4351-4088FB70C2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01000" cy="990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For poles at </a:t>
            </a:r>
            <a:r>
              <a:rPr lang="en-US" altLang="en-US" i="1" dirty="0">
                <a:ea typeface="ＭＳ Ｐゴシック" panose="020B0600070205080204" pitchFamily="34" charset="-128"/>
              </a:rPr>
              <a:t>a </a:t>
            </a:r>
            <a:r>
              <a:rPr lang="en-US" altLang="en-US" dirty="0">
                <a:ea typeface="ＭＳ Ｐゴシック" panose="020B0600070205080204" pitchFamily="34" charset="-128"/>
              </a:rPr>
              <a:t>± </a:t>
            </a:r>
            <a:r>
              <a:rPr lang="en-US" altLang="en-US" i="1" dirty="0">
                <a:ea typeface="ＭＳ Ｐゴシック" panose="020B0600070205080204" pitchFamily="34" charset="-128"/>
              </a:rPr>
              <a:t>j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i="1" dirty="0">
                <a:ea typeface="ＭＳ Ｐゴシック" panose="020B0600070205080204" pitchFamily="34" charset="-128"/>
              </a:rPr>
              <a:t>b = r e </a:t>
            </a:r>
            <a:r>
              <a:rPr lang="en-US" altLang="en-US" i="1" baseline="30000" dirty="0">
                <a:ea typeface="ＭＳ Ｐゴシック" panose="020B0600070205080204" pitchFamily="34" charset="-128"/>
              </a:rPr>
              <a:t>± j </a:t>
            </a:r>
            <a:r>
              <a:rPr lang="en-US" altLang="en-US" i="1" baseline="30000" dirty="0">
                <a:ea typeface="ＭＳ Ｐゴシック" panose="020B0600070205080204" pitchFamily="34" charset="-128"/>
                <a:sym typeface="Symbol" pitchFamily="2" charset="2"/>
              </a:rPr>
              <a:t></a:t>
            </a:r>
            <a:r>
              <a:rPr lang="en-US" altLang="en-US" dirty="0">
                <a:ea typeface="ＭＳ Ｐゴシック" panose="020B0600070205080204" pitchFamily="34" charset="-128"/>
              </a:rPr>
              <a:t>, where                    is pole radius (</a:t>
            </a:r>
            <a:r>
              <a:rPr lang="en-US" altLang="en-US" i="1" dirty="0">
                <a:ea typeface="ＭＳ Ｐゴシック" panose="020B0600070205080204" pitchFamily="34" charset="-128"/>
              </a:rPr>
              <a:t>r</a:t>
            </a:r>
            <a:r>
              <a:rPr lang="en-US" altLang="en-US" dirty="0">
                <a:ea typeface="ＭＳ Ｐゴシック" panose="020B0600070205080204" pitchFamily="34" charset="-128"/>
              </a:rPr>
              <a:t> &lt; 1 for stability), with </a:t>
            </a:r>
            <a:r>
              <a:rPr lang="en-US" altLang="en-US" i="1" dirty="0">
                <a:ea typeface="ＭＳ Ｐゴシック" panose="020B0600070205080204" pitchFamily="34" charset="-128"/>
              </a:rPr>
              <a:t>y</a:t>
            </a:r>
            <a:r>
              <a:rPr lang="en-US" altLang="en-US" dirty="0">
                <a:ea typeface="ＭＳ Ｐゴシック" panose="020B0600070205080204" pitchFamily="34" charset="-128"/>
              </a:rPr>
              <a:t> = –2 </a:t>
            </a:r>
            <a:r>
              <a:rPr lang="en-US" altLang="en-US" i="1" dirty="0">
                <a:ea typeface="ＭＳ Ｐゴシック" panose="020B0600070205080204" pitchFamily="34" charset="-128"/>
              </a:rPr>
              <a:t>a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</p:txBody>
      </p:sp>
      <p:graphicFrame>
        <p:nvGraphicFramePr>
          <p:cNvPr id="30724" name="Object 0">
            <a:extLst>
              <a:ext uri="{FF2B5EF4-FFF2-40B4-BE49-F238E27FC236}">
                <a16:creationId xmlns:a16="http://schemas.microsoft.com/office/drawing/2014/main" id="{65F53D7C-0C06-1993-83CA-C7EB3AD7B5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786302"/>
              </p:ext>
            </p:extLst>
          </p:nvPr>
        </p:nvGraphicFramePr>
        <p:xfrm>
          <a:off x="2314575" y="2814975"/>
          <a:ext cx="424973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295800" imgH="11112500" progId="Equation.3">
                  <p:embed/>
                </p:oleObj>
              </mc:Choice>
              <mc:Fallback>
                <p:oleObj name="Equation" r:id="rId2" imgW="55295800" imgH="111125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4575" y="2814975"/>
                        <a:ext cx="424973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1">
            <a:extLst>
              <a:ext uri="{FF2B5EF4-FFF2-40B4-BE49-F238E27FC236}">
                <a16:creationId xmlns:a16="http://schemas.microsoft.com/office/drawing/2014/main" id="{F4537243-8553-34CC-6063-82C99664EE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26644"/>
              </p:ext>
            </p:extLst>
          </p:nvPr>
        </p:nvGraphicFramePr>
        <p:xfrm>
          <a:off x="6477000" y="1841837"/>
          <a:ext cx="17526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96100" imgH="5854700" progId="Equation.3">
                  <p:embed/>
                </p:oleObj>
              </mc:Choice>
              <mc:Fallback>
                <p:oleObj name="Equation" r:id="rId4" imgW="19596100" imgH="5854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841837"/>
                        <a:ext cx="175260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2">
            <a:extLst>
              <a:ext uri="{FF2B5EF4-FFF2-40B4-BE49-F238E27FC236}">
                <a16:creationId xmlns:a16="http://schemas.microsoft.com/office/drawing/2014/main" id="{D6488D45-1C64-F281-4920-575613B0B1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750845"/>
              </p:ext>
            </p:extLst>
          </p:nvPr>
        </p:nvGraphicFramePr>
        <p:xfrm>
          <a:off x="4545013" y="4889837"/>
          <a:ext cx="288925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2766000" imgH="9652000" progId="Equation.3">
                  <p:embed/>
                </p:oleObj>
              </mc:Choice>
              <mc:Fallback>
                <p:oleObj name="Equation" r:id="rId6" imgW="32766000" imgH="9652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5013" y="4889837"/>
                        <a:ext cx="2889250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7">
            <a:extLst>
              <a:ext uri="{FF2B5EF4-FFF2-40B4-BE49-F238E27FC236}">
                <a16:creationId xmlns:a16="http://schemas.microsoft.com/office/drawing/2014/main" id="{A8206D96-899C-4F9E-25D4-066142F7D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4758" y="5766137"/>
            <a:ext cx="2667000" cy="10156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</a:rPr>
              <a:t>Filter design programs use </a:t>
            </a:r>
            <a:r>
              <a:rPr lang="en-US" altLang="en-US" sz="2000" i="1" dirty="0">
                <a:solidFill>
                  <a:schemeClr val="tx1"/>
                </a:solidFill>
              </a:rPr>
              <a:t>r </a:t>
            </a:r>
            <a:r>
              <a:rPr lang="en-US" altLang="en-US" sz="2000" dirty="0">
                <a:solidFill>
                  <a:schemeClr val="tx1"/>
                </a:solidFill>
              </a:rPr>
              <a:t>as approximation of quality factor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1167A61-949F-B95C-55BE-6CB1D4FCB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632537"/>
            <a:ext cx="8153400" cy="29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dirty="0"/>
              <a:t>Real poles: </a:t>
            </a:r>
            <a:r>
              <a:rPr lang="en-US" altLang="en-US" i="1" dirty="0"/>
              <a:t>b</a:t>
            </a:r>
            <a:r>
              <a:rPr lang="en-US" altLang="en-US" dirty="0"/>
              <a:t> = 0 and </a:t>
            </a:r>
            <a:r>
              <a:rPr lang="en-US" altLang="en-US" dirty="0">
                <a:sym typeface="Symbol" pitchFamily="2" charset="2"/>
              </a:rPr>
              <a:t></a:t>
            </a:r>
            <a:r>
              <a:rPr lang="en-US" altLang="en-US" dirty="0"/>
              <a:t>1 &lt; </a:t>
            </a:r>
            <a:r>
              <a:rPr lang="en-US" altLang="en-US" i="1" dirty="0"/>
              <a:t>a</a:t>
            </a:r>
            <a:r>
              <a:rPr lang="en-US" altLang="en-US" dirty="0"/>
              <a:t> &lt; 1, so </a:t>
            </a:r>
            <a:r>
              <a:rPr lang="en-US" altLang="en-US" i="1" dirty="0"/>
              <a:t>r</a:t>
            </a:r>
            <a:r>
              <a:rPr lang="en-US" altLang="en-US" dirty="0"/>
              <a:t> = |</a:t>
            </a:r>
            <a:r>
              <a:rPr lang="en-US" altLang="en-US" i="1" dirty="0"/>
              <a:t>a|</a:t>
            </a:r>
            <a:r>
              <a:rPr lang="en-US" altLang="en-US" dirty="0"/>
              <a:t> and </a:t>
            </a:r>
            <a:r>
              <a:rPr lang="en-US" altLang="en-US" i="1" dirty="0"/>
              <a:t>y</a:t>
            </a:r>
            <a:r>
              <a:rPr lang="en-US" altLang="en-US" dirty="0"/>
              <a:t> = </a:t>
            </a:r>
            <a:r>
              <a:rPr lang="en-US" altLang="en-US" dirty="0">
                <a:sym typeface="Symbol" pitchFamily="2" charset="2"/>
              </a:rPr>
              <a:t></a:t>
            </a:r>
            <a:r>
              <a:rPr lang="en-US" altLang="en-US" dirty="0"/>
              <a:t>2 </a:t>
            </a:r>
            <a:r>
              <a:rPr lang="en-US" altLang="en-US" i="1" dirty="0"/>
              <a:t>a</a:t>
            </a:r>
            <a:r>
              <a:rPr lang="en-US" altLang="en-US" dirty="0"/>
              <a:t> and </a:t>
            </a:r>
            <a:r>
              <a:rPr lang="en-US" altLang="en-US" i="1" dirty="0"/>
              <a:t>Q</a:t>
            </a:r>
            <a:r>
              <a:rPr lang="en-US" altLang="en-US" dirty="0"/>
              <a:t> = ½ (impulse response is </a:t>
            </a:r>
            <a:r>
              <a:rPr lang="en-US" altLang="en-US" i="1" dirty="0"/>
              <a:t>C</a:t>
            </a:r>
            <a:r>
              <a:rPr lang="en-US" altLang="en-US" baseline="-25000" dirty="0"/>
              <a:t>0</a:t>
            </a:r>
            <a:r>
              <a:rPr lang="en-US" altLang="en-US" dirty="0"/>
              <a:t> </a:t>
            </a:r>
            <a:r>
              <a:rPr lang="en-US" altLang="en-US" i="1" dirty="0"/>
              <a:t>a</a:t>
            </a:r>
            <a:r>
              <a:rPr lang="en-US" altLang="en-US" i="1" baseline="30000" dirty="0"/>
              <a:t>n</a:t>
            </a:r>
            <a:r>
              <a:rPr lang="en-US" altLang="en-US" i="1" dirty="0"/>
              <a:t> u</a:t>
            </a:r>
            <a:r>
              <a:rPr lang="en-US" altLang="en-US" dirty="0"/>
              <a:t>[</a:t>
            </a:r>
            <a:r>
              <a:rPr lang="en-US" altLang="en-US" i="1" dirty="0"/>
              <a:t>n</a:t>
            </a:r>
            <a:r>
              <a:rPr lang="en-US" altLang="en-US" dirty="0"/>
              <a:t>] + </a:t>
            </a:r>
            <a:r>
              <a:rPr lang="en-US" altLang="en-US" i="1" dirty="0"/>
              <a:t>C</a:t>
            </a:r>
            <a:r>
              <a:rPr lang="en-US" altLang="en-US" baseline="-25000" dirty="0"/>
              <a:t>1</a:t>
            </a:r>
            <a:r>
              <a:rPr lang="en-US" altLang="en-US" dirty="0"/>
              <a:t> </a:t>
            </a:r>
            <a:r>
              <a:rPr lang="en-US" altLang="en-US" i="1" dirty="0"/>
              <a:t>n a</a:t>
            </a:r>
            <a:r>
              <a:rPr lang="en-US" altLang="en-US" sz="1200" i="1" dirty="0"/>
              <a:t> </a:t>
            </a:r>
            <a:r>
              <a:rPr lang="en-US" altLang="en-US" i="1" baseline="30000" dirty="0"/>
              <a:t>n</a:t>
            </a:r>
            <a:r>
              <a:rPr lang="en-US" altLang="en-US" i="1" dirty="0"/>
              <a:t> u</a:t>
            </a:r>
            <a:r>
              <a:rPr lang="en-US" altLang="en-US" dirty="0"/>
              <a:t>[</a:t>
            </a:r>
            <a:r>
              <a:rPr lang="en-US" altLang="en-US" i="1" dirty="0"/>
              <a:t>n</a:t>
            </a:r>
            <a:r>
              <a:rPr lang="en-US" altLang="en-US" dirty="0"/>
              <a:t>])</a:t>
            </a:r>
          </a:p>
          <a:p>
            <a:pPr lvl="1">
              <a:buFontTx/>
              <a:buNone/>
            </a:pPr>
            <a:r>
              <a:rPr lang="en-US" altLang="en-US" dirty="0"/>
              <a:t>Poles on unit circle: </a:t>
            </a:r>
            <a:r>
              <a:rPr lang="en-US" altLang="en-US" i="1" dirty="0"/>
              <a:t>r</a:t>
            </a:r>
            <a:r>
              <a:rPr lang="en-US" altLang="en-US" dirty="0"/>
              <a:t> = 1 so </a:t>
            </a:r>
            <a:r>
              <a:rPr lang="en-US" altLang="en-US" i="1" dirty="0"/>
              <a:t>Q</a:t>
            </a:r>
            <a:r>
              <a:rPr lang="en-US" altLang="en-US" dirty="0"/>
              <a:t> = </a:t>
            </a:r>
            <a:r>
              <a:rPr lang="en-US" altLang="en-US" dirty="0">
                <a:sym typeface="Symbol" pitchFamily="2" charset="2"/>
              </a:rPr>
              <a:t> (oscillatory response)</a:t>
            </a:r>
            <a:endParaRPr lang="en-US" altLang="en-US" dirty="0"/>
          </a:p>
          <a:p>
            <a:pPr lvl="1">
              <a:buFontTx/>
              <a:buNone/>
            </a:pPr>
            <a:r>
              <a:rPr lang="en-US" altLang="en-US" dirty="0"/>
              <a:t>Imaginary poles:</a:t>
            </a:r>
            <a:r>
              <a:rPr lang="en-US" altLang="en-US" dirty="0">
                <a:sym typeface="Symbol" pitchFamily="2" charset="2"/>
              </a:rPr>
              <a:t> </a:t>
            </a:r>
            <a:r>
              <a:rPr lang="en-US" altLang="en-US" i="1" dirty="0">
                <a:sym typeface="Symbol" pitchFamily="2" charset="2"/>
              </a:rPr>
              <a:t>a</a:t>
            </a:r>
            <a:r>
              <a:rPr lang="en-US" altLang="en-US" dirty="0">
                <a:sym typeface="Symbol" pitchFamily="2" charset="2"/>
              </a:rPr>
              <a:t> = 0 so</a:t>
            </a:r>
            <a:br>
              <a:rPr lang="en-US" altLang="en-US" dirty="0">
                <a:sym typeface="Symbol" pitchFamily="2" charset="2"/>
              </a:rPr>
            </a:br>
            <a:r>
              <a:rPr lang="en-US" altLang="en-US" i="1" dirty="0">
                <a:sym typeface="Symbol" pitchFamily="2" charset="2"/>
              </a:rPr>
              <a:t>r</a:t>
            </a:r>
            <a:r>
              <a:rPr lang="en-US" altLang="en-US" dirty="0">
                <a:sym typeface="Symbol" pitchFamily="2" charset="2"/>
              </a:rPr>
              <a:t> = |</a:t>
            </a:r>
            <a:r>
              <a:rPr lang="en-US" altLang="en-US" i="1" dirty="0">
                <a:sym typeface="Symbol" pitchFamily="2" charset="2"/>
              </a:rPr>
              <a:t>b</a:t>
            </a:r>
            <a:r>
              <a:rPr lang="en-US" altLang="en-US" dirty="0">
                <a:sym typeface="Symbol" pitchFamily="2" charset="2"/>
              </a:rPr>
              <a:t>| and </a:t>
            </a:r>
            <a:r>
              <a:rPr lang="en-US" altLang="en-US" i="1" dirty="0">
                <a:sym typeface="Symbol" pitchFamily="2" charset="2"/>
              </a:rPr>
              <a:t>y</a:t>
            </a:r>
            <a:r>
              <a:rPr lang="en-US" altLang="en-US" dirty="0">
                <a:sym typeface="Symbol" pitchFamily="2" charset="2"/>
              </a:rPr>
              <a:t> = 0, and</a:t>
            </a:r>
          </a:p>
          <a:p>
            <a:pPr lvl="1">
              <a:buFontTx/>
              <a:buNone/>
            </a:pPr>
            <a:r>
              <a:rPr lang="en-US" altLang="en-US" dirty="0">
                <a:sym typeface="Symbol" pitchFamily="2" charset="2"/>
              </a:rPr>
              <a:t>Processors with 16-bit x 16-bit multipliers</a:t>
            </a:r>
            <a:br>
              <a:rPr lang="en-US" altLang="en-US" dirty="0">
                <a:sym typeface="Symbol" pitchFamily="2" charset="2"/>
              </a:rPr>
            </a:br>
            <a:r>
              <a:rPr lang="en-US" altLang="en-US" dirty="0">
                <a:sym typeface="Symbol" pitchFamily="2" charset="2"/>
              </a:rPr>
              <a:t>and 40-bit accumulators: </a:t>
            </a:r>
            <a:r>
              <a:rPr lang="en-US" altLang="en-US" i="1" dirty="0" err="1">
                <a:sym typeface="Symbol" pitchFamily="2" charset="2"/>
              </a:rPr>
              <a:t>Q</a:t>
            </a:r>
            <a:r>
              <a:rPr lang="en-US" altLang="en-US" baseline="-25000" dirty="0" err="1">
                <a:sym typeface="Symbol" pitchFamily="2" charset="2"/>
              </a:rPr>
              <a:t>max</a:t>
            </a:r>
            <a:r>
              <a:rPr lang="en-US" altLang="en-US" dirty="0">
                <a:sym typeface="Symbol" pitchFamily="2" charset="2"/>
              </a:rPr>
              <a:t>  40</a:t>
            </a:r>
          </a:p>
        </p:txBody>
      </p:sp>
      <p:sp>
        <p:nvSpPr>
          <p:cNvPr id="32777" name="TextBox 3">
            <a:extLst>
              <a:ext uri="{FF2B5EF4-FFF2-40B4-BE49-F238E27FC236}">
                <a16:creationId xmlns:a16="http://schemas.microsoft.com/office/drawing/2014/main" id="{093F8C1F-66D7-BB80-8D75-975EB9220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F3C18DD-E962-8B31-7A2F-B2BE83BD9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49810"/>
            <a:ext cx="8763000" cy="555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Measures sensitivity in pole locations to perturbations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>
            <a:extLst>
              <a:ext uri="{FF2B5EF4-FFF2-40B4-BE49-F238E27FC236}">
                <a16:creationId xmlns:a16="http://schemas.microsoft.com/office/drawing/2014/main" id="{8EDE90B0-3744-CF86-CD80-2BA92FEE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745B7EDD-846B-DA48-96BD-A47E54817202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26A9409D-921B-BA5C-078A-FC7D02799B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Quality Factors for Analog Biquads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FE0065F-3041-E44C-3F91-E5568A3C1F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1905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Second-order filter section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Conjugate symmetric poles </a:t>
            </a:r>
            <a:r>
              <a:rPr lang="en-US" altLang="en-US" i="1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ea typeface="ＭＳ Ｐゴシック" panose="020B0600070205080204" pitchFamily="34" charset="-128"/>
              </a:rPr>
              <a:t>± </a:t>
            </a:r>
            <a:r>
              <a:rPr lang="en-US" altLang="en-US" i="1">
                <a:ea typeface="ＭＳ Ｐゴシック" panose="020B0600070205080204" pitchFamily="34" charset="-128"/>
              </a:rPr>
              <a:t>j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, where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&lt; 0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With no zeros, impulse response is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which is pure decay when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= 0 and pure sinusoid when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= 0</a:t>
            </a:r>
          </a:p>
        </p:txBody>
      </p:sp>
      <p:graphicFrame>
        <p:nvGraphicFramePr>
          <p:cNvPr id="29700" name="Object 0">
            <a:extLst>
              <a:ext uri="{FF2B5EF4-FFF2-40B4-BE49-F238E27FC236}">
                <a16:creationId xmlns:a16="http://schemas.microsoft.com/office/drawing/2014/main" id="{D503AE30-C84B-9380-BD54-6B5A8EBBEE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29450" y="3352800"/>
          <a:ext cx="15811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50900" imgH="444500" progId="Equation.3">
                  <p:embed/>
                </p:oleObj>
              </mc:Choice>
              <mc:Fallback>
                <p:oleObj name="Equation" r:id="rId2" imgW="850900" imgH="4445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9450" y="3352800"/>
                        <a:ext cx="15811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0">
            <a:extLst>
              <a:ext uri="{FF2B5EF4-FFF2-40B4-BE49-F238E27FC236}">
                <a16:creationId xmlns:a16="http://schemas.microsoft.com/office/drawing/2014/main" id="{C05DB071-6708-DB67-C3B3-B26B4B3F53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21300" y="2389188"/>
          <a:ext cx="309245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699700" imgH="5270500" progId="Equation.3">
                  <p:embed/>
                </p:oleObj>
              </mc:Choice>
              <mc:Fallback>
                <p:oleObj name="Equation" r:id="rId4" imgW="35699700" imgH="52705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2389188"/>
                        <a:ext cx="309245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BE69118C-87F8-6F05-7E60-1354BE868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213100"/>
            <a:ext cx="8458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i="1" dirty="0"/>
              <a:t>Quality factor</a:t>
            </a:r>
            <a:r>
              <a:rPr lang="en-US" altLang="en-US" dirty="0"/>
              <a:t>: measures sensitivity of</a:t>
            </a:r>
            <a:br>
              <a:rPr lang="en-US" altLang="en-US" dirty="0"/>
            </a:br>
            <a:r>
              <a:rPr lang="en-US" altLang="en-US" dirty="0"/>
              <a:t>pole locations to perturbations</a:t>
            </a:r>
          </a:p>
          <a:p>
            <a:pPr lvl="1">
              <a:buFontTx/>
              <a:buNone/>
            </a:pPr>
            <a:r>
              <a:rPr lang="en-US" altLang="en-US" dirty="0"/>
              <a:t>Real poles: </a:t>
            </a:r>
            <a:r>
              <a:rPr lang="en-US" altLang="en-US" i="1" dirty="0"/>
              <a:t>b</a:t>
            </a:r>
            <a:r>
              <a:rPr lang="en-US" altLang="en-US" dirty="0"/>
              <a:t> = 0 so </a:t>
            </a:r>
            <a:r>
              <a:rPr lang="en-US" altLang="en-US" i="1" dirty="0"/>
              <a:t>Q</a:t>
            </a:r>
            <a:r>
              <a:rPr lang="en-US" altLang="en-US" dirty="0"/>
              <a:t> = ½ (exponential decay response)</a:t>
            </a:r>
          </a:p>
          <a:p>
            <a:pPr lvl="1">
              <a:buFontTx/>
              <a:buNone/>
            </a:pPr>
            <a:r>
              <a:rPr lang="en-US" altLang="en-US" dirty="0"/>
              <a:t>Imaginary poles: </a:t>
            </a:r>
            <a:r>
              <a:rPr lang="en-US" altLang="en-US" i="1" dirty="0"/>
              <a:t>a</a:t>
            </a:r>
            <a:r>
              <a:rPr lang="en-US" altLang="en-US" dirty="0"/>
              <a:t> = 0 so </a:t>
            </a:r>
            <a:r>
              <a:rPr lang="en-US" altLang="en-US" i="1" dirty="0"/>
              <a:t>Q</a:t>
            </a:r>
            <a:r>
              <a:rPr lang="en-US" altLang="en-US" dirty="0"/>
              <a:t> = </a:t>
            </a:r>
            <a:r>
              <a:rPr lang="en-US" altLang="en-US" dirty="0">
                <a:sym typeface="Symbol" pitchFamily="2" charset="2"/>
              </a:rPr>
              <a:t> (oscillatory response)</a:t>
            </a:r>
          </a:p>
          <a:p>
            <a:pPr lvl="1">
              <a:buFontTx/>
              <a:buNone/>
            </a:pPr>
            <a:r>
              <a:rPr lang="en-US" altLang="en-US" dirty="0">
                <a:sym typeface="Symbol" pitchFamily="2" charset="2"/>
              </a:rPr>
              <a:t>Maximum Q values: 25 for board-level RC circuits, 40 for switched capacitor designs, and 80 for analog IC designs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D5B16C6-FE8A-FDD8-BB9A-263197774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1200"/>
            <a:ext cx="845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Classical designs have biquads with high Q factors</a:t>
            </a:r>
          </a:p>
        </p:txBody>
      </p:sp>
      <p:sp>
        <p:nvSpPr>
          <p:cNvPr id="31752" name="TextBox 3">
            <a:extLst>
              <a:ext uri="{FF2B5EF4-FFF2-40B4-BE49-F238E27FC236}">
                <a16:creationId xmlns:a16="http://schemas.microsoft.com/office/drawing/2014/main" id="{DE4972E0-951B-C407-4559-7A7AD376D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>
            <a:extLst>
              <a:ext uri="{FF2B5EF4-FFF2-40B4-BE49-F238E27FC236}">
                <a16:creationId xmlns:a16="http://schemas.microsoft.com/office/drawing/2014/main" id="{DAEE4044-29C4-284D-13E1-83FAE0379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FEDF61D2-A957-E141-B1DF-293C82BDC8C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5019634D-082C-8C9D-30FD-D79740D4CA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DC48B74-F2F7-D27D-7363-5E58E0BED8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0292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biquad filter structures</a:t>
            </a:r>
          </a:p>
        </p:txBody>
      </p:sp>
      <p:grpSp>
        <p:nvGrpSpPr>
          <p:cNvPr id="39" name="Group 40">
            <a:extLst>
              <a:ext uri="{FF2B5EF4-FFF2-40B4-BE49-F238E27FC236}">
                <a16:creationId xmlns:a16="http://schemas.microsoft.com/office/drawing/2014/main" id="{BBF4AF4A-AE29-028A-E486-10AC306878BB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1447800"/>
            <a:ext cx="2895600" cy="1409700"/>
            <a:chOff x="1371600" y="1943100"/>
            <a:chExt cx="5410200" cy="2781300"/>
          </a:xfrm>
        </p:grpSpPr>
        <p:sp>
          <p:nvSpPr>
            <p:cNvPr id="16405" name="Oval 5">
              <a:extLst>
                <a:ext uri="{FF2B5EF4-FFF2-40B4-BE49-F238E27FC236}">
                  <a16:creationId xmlns:a16="http://schemas.microsoft.com/office/drawing/2014/main" id="{A7A15FB0-698E-400A-6330-B418DD290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600" y="19812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06" name="Rectangle 8">
              <a:extLst>
                <a:ext uri="{FF2B5EF4-FFF2-40B4-BE49-F238E27FC236}">
                  <a16:creationId xmlns:a16="http://schemas.microsoft.com/office/drawing/2014/main" id="{D51CBFC9-DE12-56AC-95A5-7431B1DE0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4384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16407" name="Rectangle 9">
              <a:extLst>
                <a:ext uri="{FF2B5EF4-FFF2-40B4-BE49-F238E27FC236}">
                  <a16:creationId xmlns:a16="http://schemas.microsoft.com/office/drawing/2014/main" id="{FD2FC009-79FE-EA61-D7A6-C4C803E3B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35052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>
                <a:solidFill>
                  <a:schemeClr val="tx1"/>
                </a:solidFill>
              </a:endParaRPr>
            </a:p>
          </p:txBody>
        </p:sp>
        <p:sp>
          <p:nvSpPr>
            <p:cNvPr id="16408" name="AutoShape 10">
              <a:extLst>
                <a:ext uri="{FF2B5EF4-FFF2-40B4-BE49-F238E27FC236}">
                  <a16:creationId xmlns:a16="http://schemas.microsoft.com/office/drawing/2014/main" id="{8944A9FB-FD22-DFDE-BB7D-189BB3ED9E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38400" y="28194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 baseline="-25000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09" name="AutoShape 11">
              <a:extLst>
                <a:ext uri="{FF2B5EF4-FFF2-40B4-BE49-F238E27FC236}">
                  <a16:creationId xmlns:a16="http://schemas.microsoft.com/office/drawing/2014/main" id="{F7EE272F-6D08-7059-0F22-ABE3598849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2200" y="41148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cxnSp>
          <p:nvCxnSpPr>
            <p:cNvPr id="16410" name="AutoShape 13">
              <a:extLst>
                <a:ext uri="{FF2B5EF4-FFF2-40B4-BE49-F238E27FC236}">
                  <a16:creationId xmlns:a16="http://schemas.microsoft.com/office/drawing/2014/main" id="{515E01FE-6EA8-371B-BD88-A5B4662EEABB}"/>
                </a:ext>
              </a:extLst>
            </p:cNvPr>
            <p:cNvCxnSpPr>
              <a:cxnSpLocks noChangeShapeType="1"/>
              <a:stCxn id="16405" idx="6"/>
              <a:endCxn id="16406" idx="0"/>
            </p:cNvCxnSpPr>
            <p:nvPr/>
          </p:nvCxnSpPr>
          <p:spPr bwMode="auto">
            <a:xfrm>
              <a:off x="2286000" y="2247900"/>
              <a:ext cx="15240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1" name="AutoShape 14">
              <a:extLst>
                <a:ext uri="{FF2B5EF4-FFF2-40B4-BE49-F238E27FC236}">
                  <a16:creationId xmlns:a16="http://schemas.microsoft.com/office/drawing/2014/main" id="{B24A82AE-8A4E-F028-2B79-A8FDD6E717D4}"/>
                </a:ext>
              </a:extLst>
            </p:cNvPr>
            <p:cNvCxnSpPr>
              <a:cxnSpLocks noChangeShapeType="1"/>
              <a:stCxn id="16406" idx="2"/>
              <a:endCxn id="16407" idx="0"/>
            </p:cNvCxnSpPr>
            <p:nvPr/>
          </p:nvCxnSpPr>
          <p:spPr bwMode="auto">
            <a:xfrm>
              <a:off x="3810000" y="2971800"/>
              <a:ext cx="0" cy="533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2" name="AutoShape 15">
              <a:extLst>
                <a:ext uri="{FF2B5EF4-FFF2-40B4-BE49-F238E27FC236}">
                  <a16:creationId xmlns:a16="http://schemas.microsoft.com/office/drawing/2014/main" id="{41E00F97-4A62-2DF0-9BA6-C70A080ADFD9}"/>
                </a:ext>
              </a:extLst>
            </p:cNvPr>
            <p:cNvCxnSpPr>
              <a:cxnSpLocks noChangeShapeType="1"/>
              <a:stCxn id="16406" idx="2"/>
              <a:endCxn id="16408" idx="2"/>
            </p:cNvCxnSpPr>
            <p:nvPr/>
          </p:nvCxnSpPr>
          <p:spPr bwMode="auto">
            <a:xfrm rot="5400000">
              <a:off x="3352800" y="2665413"/>
              <a:ext cx="150813" cy="7635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3" name="AutoShape 16">
              <a:extLst>
                <a:ext uri="{FF2B5EF4-FFF2-40B4-BE49-F238E27FC236}">
                  <a16:creationId xmlns:a16="http://schemas.microsoft.com/office/drawing/2014/main" id="{41A27BB7-2ED4-77B5-47C5-1BAD590AFA1B}"/>
                </a:ext>
              </a:extLst>
            </p:cNvPr>
            <p:cNvCxnSpPr>
              <a:cxnSpLocks noChangeShapeType="1"/>
              <a:stCxn id="16407" idx="2"/>
              <a:endCxn id="16409" idx="2"/>
            </p:cNvCxnSpPr>
            <p:nvPr/>
          </p:nvCxnSpPr>
          <p:spPr bwMode="auto">
            <a:xfrm rot="5400000">
              <a:off x="3200400" y="3808413"/>
              <a:ext cx="379413" cy="8397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4" name="AutoShape 17">
              <a:extLst>
                <a:ext uri="{FF2B5EF4-FFF2-40B4-BE49-F238E27FC236}">
                  <a16:creationId xmlns:a16="http://schemas.microsoft.com/office/drawing/2014/main" id="{7C427891-9FD8-7A86-09A8-821C44D2B30A}"/>
                </a:ext>
              </a:extLst>
            </p:cNvPr>
            <p:cNvCxnSpPr>
              <a:cxnSpLocks noChangeShapeType="1"/>
              <a:stCxn id="16408" idx="0"/>
              <a:endCxn id="16405" idx="5"/>
            </p:cNvCxnSpPr>
            <p:nvPr/>
          </p:nvCxnSpPr>
          <p:spPr bwMode="auto">
            <a:xfrm flipH="1" flipV="1">
              <a:off x="2208213" y="2436813"/>
              <a:ext cx="228600" cy="6873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5" name="AutoShape 18">
              <a:extLst>
                <a:ext uri="{FF2B5EF4-FFF2-40B4-BE49-F238E27FC236}">
                  <a16:creationId xmlns:a16="http://schemas.microsoft.com/office/drawing/2014/main" id="{241B9D22-9120-24BF-197B-6D38DE128F20}"/>
                </a:ext>
              </a:extLst>
            </p:cNvPr>
            <p:cNvCxnSpPr>
              <a:cxnSpLocks noChangeShapeType="1"/>
              <a:stCxn id="16409" idx="0"/>
              <a:endCxn id="16405" idx="4"/>
            </p:cNvCxnSpPr>
            <p:nvPr/>
          </p:nvCxnSpPr>
          <p:spPr bwMode="auto">
            <a:xfrm flipH="1" flipV="1">
              <a:off x="2019300" y="2514600"/>
              <a:ext cx="341313" cy="1905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16" name="Line 21">
              <a:extLst>
                <a:ext uri="{FF2B5EF4-FFF2-40B4-BE49-F238E27FC236}">
                  <a16:creationId xmlns:a16="http://schemas.microsoft.com/office/drawing/2014/main" id="{6F11E138-079A-FF23-06CE-26261DF42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1600" y="22860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7" name="Line 23">
              <a:extLst>
                <a:ext uri="{FF2B5EF4-FFF2-40B4-BE49-F238E27FC236}">
                  <a16:creationId xmlns:a16="http://schemas.microsoft.com/office/drawing/2014/main" id="{6B62508C-517B-8DDA-B7C7-F4EAE8E0A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0000" y="3124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Line 24">
              <a:extLst>
                <a:ext uri="{FF2B5EF4-FFF2-40B4-BE49-F238E27FC236}">
                  <a16:creationId xmlns:a16="http://schemas.microsoft.com/office/drawing/2014/main" id="{FB920A54-51F5-12F0-D71E-073CFD5C5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0000" y="44196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AutoShape 25">
              <a:extLst>
                <a:ext uri="{FF2B5EF4-FFF2-40B4-BE49-F238E27FC236}">
                  <a16:creationId xmlns:a16="http://schemas.microsoft.com/office/drawing/2014/main" id="{F4C8AD5B-5E5C-2D4D-FFD8-B869317F2A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572000" y="41148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20" name="AutoShape 30">
              <a:extLst>
                <a:ext uri="{FF2B5EF4-FFF2-40B4-BE49-F238E27FC236}">
                  <a16:creationId xmlns:a16="http://schemas.microsoft.com/office/drawing/2014/main" id="{5A3168D1-132B-5CB8-42FC-D953B0982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495800" y="28194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21" name="Oval 31">
              <a:extLst>
                <a:ext uri="{FF2B5EF4-FFF2-40B4-BE49-F238E27FC236}">
                  <a16:creationId xmlns:a16="http://schemas.microsoft.com/office/drawing/2014/main" id="{E209BE7E-FA1B-797D-1AA5-EEEA6793D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8800" y="19812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22" name="Line 32">
              <a:extLst>
                <a:ext uri="{FF2B5EF4-FFF2-40B4-BE49-F238E27FC236}">
                  <a16:creationId xmlns:a16="http://schemas.microsoft.com/office/drawing/2014/main" id="{A5F9B6E6-AA7A-1CEF-560F-021F344D21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05400" y="2362200"/>
              <a:ext cx="609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Line 34">
              <a:extLst>
                <a:ext uri="{FF2B5EF4-FFF2-40B4-BE49-F238E27FC236}">
                  <a16:creationId xmlns:a16="http://schemas.microsoft.com/office/drawing/2014/main" id="{9FC24B96-3481-14D6-A489-B08FC3BE30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1600" y="2514600"/>
              <a:ext cx="68580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Line 35">
              <a:extLst>
                <a:ext uri="{FF2B5EF4-FFF2-40B4-BE49-F238E27FC236}">
                  <a16:creationId xmlns:a16="http://schemas.microsoft.com/office/drawing/2014/main" id="{9802BC15-B7E2-859A-3C7F-2F387AF2F0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2200" y="22479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5" name="AutoShape 43">
              <a:extLst>
                <a:ext uri="{FF2B5EF4-FFF2-40B4-BE49-F238E27FC236}">
                  <a16:creationId xmlns:a16="http://schemas.microsoft.com/office/drawing/2014/main" id="{2B2E8938-3036-B022-9F4D-C72A97BE14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495800" y="19431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26" name="Line 45">
              <a:extLst>
                <a:ext uri="{FF2B5EF4-FFF2-40B4-BE49-F238E27FC236}">
                  <a16:creationId xmlns:a16="http://schemas.microsoft.com/office/drawing/2014/main" id="{E5F14A02-E023-EB02-8422-986A004E89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0" y="22479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7" name="Line 46">
              <a:extLst>
                <a:ext uri="{FF2B5EF4-FFF2-40B4-BE49-F238E27FC236}">
                  <a16:creationId xmlns:a16="http://schemas.microsoft.com/office/drawing/2014/main" id="{9045CE35-CCB3-A8E5-CD31-42D8495969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5400" y="22479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" name="Group 4">
            <a:extLst>
              <a:ext uri="{FF2B5EF4-FFF2-40B4-BE49-F238E27FC236}">
                <a16:creationId xmlns:a16="http://schemas.microsoft.com/office/drawing/2014/main" id="{D6C6FBDF-3775-6B84-6281-5219121A01B2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3022600"/>
            <a:ext cx="1447800" cy="1371600"/>
            <a:chOff x="390" y="2448"/>
            <a:chExt cx="1050" cy="1008"/>
          </a:xfrm>
        </p:grpSpPr>
        <p:sp>
          <p:nvSpPr>
            <p:cNvPr id="16398" name="Line 5">
              <a:extLst>
                <a:ext uri="{FF2B5EF4-FFF2-40B4-BE49-F238E27FC236}">
                  <a16:creationId xmlns:a16="http://schemas.microsoft.com/office/drawing/2014/main" id="{599741DA-BD18-9013-0900-FE504AD5C1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Line 6">
              <a:extLst>
                <a:ext uri="{FF2B5EF4-FFF2-40B4-BE49-F238E27FC236}">
                  <a16:creationId xmlns:a16="http://schemas.microsoft.com/office/drawing/2014/main" id="{4B701D5B-74A9-6AFF-C305-EDEF1EA6A0C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93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0" name="Oval 9">
              <a:extLst>
                <a:ext uri="{FF2B5EF4-FFF2-40B4-BE49-F238E27FC236}">
                  <a16:creationId xmlns:a16="http://schemas.microsoft.com/office/drawing/2014/main" id="{21F1DB25-7141-6BE6-593C-902AD333D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6401" name="Text Box 10">
              <a:extLst>
                <a:ext uri="{FF2B5EF4-FFF2-40B4-BE49-F238E27FC236}">
                  <a16:creationId xmlns:a16="http://schemas.microsoft.com/office/drawing/2014/main" id="{EBBEBBEF-E859-06B9-0D34-575BA7A988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2" y="2778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6402" name="Text Box 11">
              <a:extLst>
                <a:ext uri="{FF2B5EF4-FFF2-40B4-BE49-F238E27FC236}">
                  <a16:creationId xmlns:a16="http://schemas.microsoft.com/office/drawing/2014/main" id="{C424DFAE-57B6-4AA3-DB47-751C52D15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" y="278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16403" name="Text Box 12">
              <a:extLst>
                <a:ext uri="{FF2B5EF4-FFF2-40B4-BE49-F238E27FC236}">
                  <a16:creationId xmlns:a16="http://schemas.microsoft.com/office/drawing/2014/main" id="{B163E05C-95DD-DC4B-AD40-7A6DBEC8E0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" y="2910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O</a:t>
              </a:r>
            </a:p>
          </p:txBody>
        </p:sp>
        <p:sp>
          <p:nvSpPr>
            <p:cNvPr id="16404" name="Text Box 13">
              <a:extLst>
                <a:ext uri="{FF2B5EF4-FFF2-40B4-BE49-F238E27FC236}">
                  <a16:creationId xmlns:a16="http://schemas.microsoft.com/office/drawing/2014/main" id="{AD4AADA6-BCAE-7386-27F0-81D0D4AAAF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2" y="2916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X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0A10CCC-660C-D224-B5AA-9E4461218061}"/>
              </a:ext>
            </a:extLst>
          </p:cNvPr>
          <p:cNvGrpSpPr>
            <a:grpSpLocks/>
          </p:cNvGrpSpPr>
          <p:nvPr/>
        </p:nvGrpSpPr>
        <p:grpSpPr bwMode="auto">
          <a:xfrm>
            <a:off x="5842000" y="4572000"/>
            <a:ext cx="2133600" cy="1600200"/>
            <a:chOff x="5257800" y="4038600"/>
            <a:chExt cx="3286125" cy="2514600"/>
          </a:xfrm>
        </p:grpSpPr>
        <p:pic>
          <p:nvPicPr>
            <p:cNvPr id="16396" name="Picture 4" descr="IIR Constrained Order 9.pdf">
              <a:extLst>
                <a:ext uri="{FF2B5EF4-FFF2-40B4-BE49-F238E27FC236}">
                  <a16:creationId xmlns:a16="http://schemas.microsoft.com/office/drawing/2014/main" id="{2C666995-2D96-9E30-2451-482261368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8" t="24861" r="7489" b="23705"/>
            <a:stretch>
              <a:fillRect/>
            </a:stretch>
          </p:blipFill>
          <p:spPr bwMode="auto">
            <a:xfrm>
              <a:off x="5257800" y="4038600"/>
              <a:ext cx="3286125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397" name="Straight Connector 20">
              <a:extLst>
                <a:ext uri="{FF2B5EF4-FFF2-40B4-BE49-F238E27FC236}">
                  <a16:creationId xmlns:a16="http://schemas.microsoft.com/office/drawing/2014/main" id="{5EC61604-D1B5-CE6D-7200-DAAB01E97B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638800" y="5914571"/>
              <a:ext cx="2666999" cy="12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6" name="Rectangle 3">
            <a:extLst>
              <a:ext uri="{FF2B5EF4-FFF2-40B4-BE49-F238E27FC236}">
                <a16:creationId xmlns:a16="http://schemas.microsoft.com/office/drawing/2014/main" id="{04015DD1-2DFD-CE40-9769-C9FB68B1A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8" y="2133600"/>
            <a:ext cx="502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Stability</a:t>
            </a:r>
          </a:p>
          <a:p>
            <a:pPr lvl="1">
              <a:buFontTx/>
              <a:buNone/>
            </a:pPr>
            <a:r>
              <a:rPr lang="en-US" altLang="en-US"/>
              <a:t>Bounded-Input Bounded Output</a:t>
            </a:r>
          </a:p>
          <a:p>
            <a:pPr lvl="1">
              <a:buFontTx/>
              <a:buNone/>
            </a:pPr>
            <a:r>
              <a:rPr lang="en-US" altLang="en-US"/>
              <a:t>Equalization Example</a:t>
            </a:r>
          </a:p>
        </p:txBody>
      </p:sp>
      <p:sp>
        <p:nvSpPr>
          <p:cNvPr id="88" name="Rectangle 3">
            <a:extLst>
              <a:ext uri="{FF2B5EF4-FFF2-40B4-BE49-F238E27FC236}">
                <a16:creationId xmlns:a16="http://schemas.microsoft.com/office/drawing/2014/main" id="{ED8C1FDF-9E25-B44B-8F8F-481AA088D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657600"/>
            <a:ext cx="50292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IIR filter design</a:t>
            </a:r>
          </a:p>
        </p:txBody>
      </p:sp>
      <p:sp>
        <p:nvSpPr>
          <p:cNvPr id="89" name="Rectangle 3">
            <a:extLst>
              <a:ext uri="{FF2B5EF4-FFF2-40B4-BE49-F238E27FC236}">
                <a16:creationId xmlns:a16="http://schemas.microsoft.com/office/drawing/2014/main" id="{1B861673-4480-0F8B-802C-B6247CE4E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8640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Conclusion</a:t>
            </a: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F6EA471D-D87E-BE27-BDC6-DE5585AAD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267200"/>
            <a:ext cx="50292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IIR filter implementation</a:t>
            </a:r>
          </a:p>
        </p:txBody>
      </p:sp>
      <p:sp>
        <p:nvSpPr>
          <p:cNvPr id="45" name="Rectangle 3">
            <a:extLst>
              <a:ext uri="{FF2B5EF4-FFF2-40B4-BE49-F238E27FC236}">
                <a16:creationId xmlns:a16="http://schemas.microsoft.com/office/drawing/2014/main" id="{C32B5C98-591D-EE23-CC22-07F7F9AF4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89500"/>
            <a:ext cx="50292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Filter design demos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5">
            <a:extLst>
              <a:ext uri="{FF2B5EF4-FFF2-40B4-BE49-F238E27FC236}">
                <a16:creationId xmlns:a16="http://schemas.microsoft.com/office/drawing/2014/main" id="{C298E1DC-3C0F-5F61-B56E-5D4F7F41B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BF330E47-CBB5-4F44-B88E-07A97594581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3A1E957E-A556-5F13-5A87-CD59D2FED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10663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as Single Section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809F561-6CB4-29DC-58DB-3615721BEA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IIR filters have rational transfer functions</a:t>
            </a:r>
          </a:p>
        </p:txBody>
      </p:sp>
      <p:graphicFrame>
        <p:nvGraphicFramePr>
          <p:cNvPr id="22532" name="Object 4">
            <a:extLst>
              <a:ext uri="{FF2B5EF4-FFF2-40B4-BE49-F238E27FC236}">
                <a16:creationId xmlns:a16="http://schemas.microsoft.com/office/drawing/2014/main" id="{48240411-DB61-58B0-C661-87FA890196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3838" y="2081213"/>
          <a:ext cx="4402137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5239900" imgH="10528300" progId="Equation.3">
                  <p:embed/>
                </p:oleObj>
              </mc:Choice>
              <mc:Fallback>
                <p:oleObj name="Equation" r:id="rId2" imgW="65239900" imgH="10528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2081213"/>
                        <a:ext cx="4402137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>
            <a:extLst>
              <a:ext uri="{FF2B5EF4-FFF2-40B4-BE49-F238E27FC236}">
                <a16:creationId xmlns:a16="http://schemas.microsoft.com/office/drawing/2014/main" id="{980CE6A6-49FD-A750-B319-90ED9708B4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81600" y="2038350"/>
          <a:ext cx="392906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2959000" imgH="10528300" progId="Equation.3">
                  <p:embed/>
                </p:oleObj>
              </mc:Choice>
              <mc:Fallback>
                <p:oleObj name="Equation" r:id="rId4" imgW="52959000" imgH="10528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038350"/>
                        <a:ext cx="3929063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>
            <a:extLst>
              <a:ext uri="{FF2B5EF4-FFF2-40B4-BE49-F238E27FC236}">
                <a16:creationId xmlns:a16="http://schemas.microsoft.com/office/drawing/2014/main" id="{BCF33817-69D7-044B-17BE-E78E3E44676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3175" y="3346450"/>
          <a:ext cx="3941763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6464200" imgH="9944100" progId="Equation.3">
                  <p:embed/>
                </p:oleObj>
              </mc:Choice>
              <mc:Fallback>
                <p:oleObj name="Equation" r:id="rId6" imgW="56464200" imgH="9944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175" y="3346450"/>
                        <a:ext cx="3941763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Oval 7">
            <a:extLst>
              <a:ext uri="{FF2B5EF4-FFF2-40B4-BE49-F238E27FC236}">
                <a16:creationId xmlns:a16="http://schemas.microsoft.com/office/drawing/2014/main" id="{60124CDD-C47E-A5E8-4913-CC4788049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7388" y="3200400"/>
            <a:ext cx="1524000" cy="1066800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2537" name="Line 9">
            <a:extLst>
              <a:ext uri="{FF2B5EF4-FFF2-40B4-BE49-F238E27FC236}">
                <a16:creationId xmlns:a16="http://schemas.microsoft.com/office/drawing/2014/main" id="{BA96DB74-C2B3-EAD7-9257-1877FFBE93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86600" y="4114800"/>
            <a:ext cx="0" cy="5334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133163-2AC0-D812-F3E2-BFF2DB4922CA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3200400"/>
            <a:ext cx="2438400" cy="1219200"/>
            <a:chOff x="6477000" y="3200400"/>
            <a:chExt cx="2438400" cy="1219200"/>
          </a:xfrm>
        </p:grpSpPr>
        <p:sp>
          <p:nvSpPr>
            <p:cNvPr id="33805" name="Line 8">
              <a:extLst>
                <a:ext uri="{FF2B5EF4-FFF2-40B4-BE49-F238E27FC236}">
                  <a16:creationId xmlns:a16="http://schemas.microsoft.com/office/drawing/2014/main" id="{2B01A1A5-2159-ABDE-BFE5-699E996837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7000" y="4191000"/>
              <a:ext cx="1219200" cy="2286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6" name="Oval 10">
              <a:extLst>
                <a:ext uri="{FF2B5EF4-FFF2-40B4-BE49-F238E27FC236}">
                  <a16:creationId xmlns:a16="http://schemas.microsoft.com/office/drawing/2014/main" id="{B9781009-1990-272D-9B22-1003EF8D6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3200400"/>
              <a:ext cx="1524000" cy="106680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22539" name="AutoShape 14">
            <a:extLst>
              <a:ext uri="{FF2B5EF4-FFF2-40B4-BE49-F238E27FC236}">
                <a16:creationId xmlns:a16="http://schemas.microsoft.com/office/drawing/2014/main" id="{F965DABF-B589-2E54-454E-535FC3A3F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75" y="2314575"/>
            <a:ext cx="304800" cy="2286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D928C58-05D7-693B-7A65-3A8EBAF87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111500"/>
            <a:ext cx="8305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Direct form realization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Dot product of vector of </a:t>
            </a:r>
            <a:r>
              <a:rPr lang="en-US" altLang="en-US" i="1"/>
              <a:t>N</a:t>
            </a:r>
            <a:r>
              <a:rPr lang="en-US" altLang="en-US"/>
              <a:t> +1</a:t>
            </a:r>
            <a:br>
              <a:rPr lang="en-US" altLang="en-US"/>
            </a:br>
            <a:r>
              <a:rPr lang="en-US" altLang="en-US"/>
              <a:t>coefficients and vector of current</a:t>
            </a:r>
            <a:br>
              <a:rPr lang="en-US" altLang="en-US"/>
            </a:br>
            <a:r>
              <a:rPr lang="en-US" altLang="en-US"/>
              <a:t>input and previous </a:t>
            </a:r>
            <a:r>
              <a:rPr lang="en-US" altLang="en-US" i="1"/>
              <a:t>N</a:t>
            </a:r>
            <a:r>
              <a:rPr lang="en-US" altLang="en-US"/>
              <a:t> inputs (FIR section)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Dot product of vector of </a:t>
            </a:r>
            <a:r>
              <a:rPr lang="en-US" altLang="en-US" i="1"/>
              <a:t>M</a:t>
            </a:r>
            <a:r>
              <a:rPr lang="en-US" altLang="en-US"/>
              <a:t> coefficients and vector of previous </a:t>
            </a:r>
            <a:r>
              <a:rPr lang="en-US" altLang="en-US" i="1"/>
              <a:t>M</a:t>
            </a:r>
            <a:r>
              <a:rPr lang="en-US" altLang="en-US"/>
              <a:t> outputs (“</a:t>
            </a:r>
            <a:r>
              <a:rPr lang="en-US" altLang="ja-JP" i="1"/>
              <a:t>FIR</a:t>
            </a:r>
            <a:r>
              <a:rPr lang="en-US" altLang="en-US" i="1"/>
              <a:t>”</a:t>
            </a:r>
            <a:r>
              <a:rPr lang="en-US" altLang="ja-JP" i="1"/>
              <a:t> filtering of previous output values</a:t>
            </a:r>
            <a:r>
              <a:rPr lang="en-US" altLang="ja-JP"/>
              <a:t>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Computation:</a:t>
            </a:r>
            <a:r>
              <a:rPr lang="en-US" altLang="en-US" i="1"/>
              <a:t> M</a:t>
            </a:r>
            <a:r>
              <a:rPr lang="en-US" altLang="en-US"/>
              <a:t> + </a:t>
            </a:r>
            <a:r>
              <a:rPr lang="en-US" altLang="en-US" i="1"/>
              <a:t>N</a:t>
            </a:r>
            <a:r>
              <a:rPr lang="en-US" altLang="en-US"/>
              <a:t> + 1 multiply-accumulates (MACs)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Memory:</a:t>
            </a:r>
            <a:r>
              <a:rPr lang="en-US" altLang="en-US" i="1"/>
              <a:t> M</a:t>
            </a:r>
            <a:r>
              <a:rPr lang="en-US" altLang="en-US"/>
              <a:t> + </a:t>
            </a:r>
            <a:r>
              <a:rPr lang="en-US" altLang="en-US" i="1"/>
              <a:t>N</a:t>
            </a:r>
            <a:r>
              <a:rPr lang="en-US" altLang="en-US"/>
              <a:t> words for previous inputs/outputs and</a:t>
            </a:r>
            <a:br>
              <a:rPr lang="en-US" altLang="en-US"/>
            </a:br>
            <a:r>
              <a:rPr lang="en-US" altLang="en-US" i="1"/>
              <a:t>M</a:t>
            </a:r>
            <a:r>
              <a:rPr lang="en-US" altLang="en-US"/>
              <a:t> + </a:t>
            </a:r>
            <a:r>
              <a:rPr lang="en-US" altLang="en-US" i="1"/>
              <a:t>N</a:t>
            </a:r>
            <a:r>
              <a:rPr lang="en-US" altLang="en-US"/>
              <a:t> + 1 words for coefficients</a:t>
            </a:r>
          </a:p>
        </p:txBody>
      </p:sp>
      <p:sp>
        <p:nvSpPr>
          <p:cNvPr id="33804" name="TextBox 3">
            <a:extLst>
              <a:ext uri="{FF2B5EF4-FFF2-40B4-BE49-F238E27FC236}">
                <a16:creationId xmlns:a16="http://schemas.microsoft.com/office/drawing/2014/main" id="{9AB9018E-0DEB-A3E8-6F75-ED88776ED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Common IIR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9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>
            <a:extLst>
              <a:ext uri="{FF2B5EF4-FFF2-40B4-BE49-F238E27FC236}">
                <a16:creationId xmlns:a16="http://schemas.microsoft.com/office/drawing/2014/main" id="{A4E87D3E-9DEA-3A4E-7482-C96409B1F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EE90B111-F8A0-454B-96CC-FC732FD8964C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4ED0738D-2FE4-C20F-164B-FE5311601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as Single Section</a:t>
            </a:r>
          </a:p>
        </p:txBody>
      </p:sp>
      <p:graphicFrame>
        <p:nvGraphicFramePr>
          <p:cNvPr id="23555" name="Object 0">
            <a:extLst>
              <a:ext uri="{FF2B5EF4-FFF2-40B4-BE49-F238E27FC236}">
                <a16:creationId xmlns:a16="http://schemas.microsoft.com/office/drawing/2014/main" id="{95029614-629D-47BE-C060-401D558F81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08800" y="2005013"/>
          <a:ext cx="2265363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473900" imgH="20485100" progId="Equation.3">
                  <p:embed/>
                </p:oleObj>
              </mc:Choice>
              <mc:Fallback>
                <p:oleObj name="Equation" r:id="rId2" imgW="32473900" imgH="204851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8800" y="2005013"/>
                        <a:ext cx="2265363" cy="1423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0" name="Group 107">
            <a:extLst>
              <a:ext uri="{FF2B5EF4-FFF2-40B4-BE49-F238E27FC236}">
                <a16:creationId xmlns:a16="http://schemas.microsoft.com/office/drawing/2014/main" id="{3C5EE457-6503-1FF3-4FEF-C8E2C7B5B88E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295400"/>
            <a:ext cx="7543800" cy="5334000"/>
            <a:chOff x="96" y="816"/>
            <a:chExt cx="4752" cy="3360"/>
          </a:xfrm>
        </p:grpSpPr>
        <p:sp>
          <p:nvSpPr>
            <p:cNvPr id="34824" name="Oval 5">
              <a:extLst>
                <a:ext uri="{FF2B5EF4-FFF2-40B4-BE49-F238E27FC236}">
                  <a16:creationId xmlns:a16="http://schemas.microsoft.com/office/drawing/2014/main" id="{69B7BBAA-92B1-C468-97F8-840CFD805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33"/>
              <a:ext cx="336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25" name="Rectangle 6">
              <a:extLst>
                <a:ext uri="{FF2B5EF4-FFF2-40B4-BE49-F238E27FC236}">
                  <a16:creationId xmlns:a16="http://schemas.microsoft.com/office/drawing/2014/main" id="{34084C06-48EB-1165-D33C-E678B269C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816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26" name="Line 19">
              <a:extLst>
                <a:ext uri="{FF2B5EF4-FFF2-40B4-BE49-F238E27FC236}">
                  <a16:creationId xmlns:a16="http://schemas.microsoft.com/office/drawing/2014/main" id="{2C0EB764-B790-1954-EC9B-5F2E45A5A7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" y="1104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7" name="Text Box 33">
              <a:extLst>
                <a:ext uri="{FF2B5EF4-FFF2-40B4-BE49-F238E27FC236}">
                  <a16:creationId xmlns:a16="http://schemas.microsoft.com/office/drawing/2014/main" id="{948C16B7-3595-9358-013D-1F1E8AD77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825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34828" name="Line 62">
              <a:extLst>
                <a:ext uri="{FF2B5EF4-FFF2-40B4-BE49-F238E27FC236}">
                  <a16:creationId xmlns:a16="http://schemas.microsoft.com/office/drawing/2014/main" id="{8F2F2F55-CE49-D006-76AF-5271AED67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10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9" name="Line 63">
              <a:extLst>
                <a:ext uri="{FF2B5EF4-FFF2-40B4-BE49-F238E27FC236}">
                  <a16:creationId xmlns:a16="http://schemas.microsoft.com/office/drawing/2014/main" id="{105B970F-004E-314F-AACF-5824F2933D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1152"/>
              <a:ext cx="33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0" name="Line 64">
              <a:extLst>
                <a:ext uri="{FF2B5EF4-FFF2-40B4-BE49-F238E27FC236}">
                  <a16:creationId xmlns:a16="http://schemas.microsoft.com/office/drawing/2014/main" id="{5D85D68C-462D-0328-EE1E-656E934522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1200"/>
              <a:ext cx="384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Line 65">
              <a:extLst>
                <a:ext uri="{FF2B5EF4-FFF2-40B4-BE49-F238E27FC236}">
                  <a16:creationId xmlns:a16="http://schemas.microsoft.com/office/drawing/2014/main" id="{358CA484-89BF-AA35-3B0F-524D4CCD7C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1248"/>
              <a:ext cx="48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2" name="Line 70">
              <a:extLst>
                <a:ext uri="{FF2B5EF4-FFF2-40B4-BE49-F238E27FC236}">
                  <a16:creationId xmlns:a16="http://schemas.microsoft.com/office/drawing/2014/main" id="{37E9E0A1-CF1B-9C54-9613-B0958B445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2" y="1104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3" name="Text Box 80">
              <a:extLst>
                <a:ext uri="{FF2B5EF4-FFF2-40B4-BE49-F238E27FC236}">
                  <a16:creationId xmlns:a16="http://schemas.microsoft.com/office/drawing/2014/main" id="{2204B979-C0A2-EC19-41C1-2FC4C3CD7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3792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34834" name="Line 90">
              <a:extLst>
                <a:ext uri="{FF2B5EF4-FFF2-40B4-BE49-F238E27FC236}">
                  <a16:creationId xmlns:a16="http://schemas.microsoft.com/office/drawing/2014/main" id="{24CFEBFB-305A-72B4-FACF-985A0C0BB5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92" y="1152"/>
              <a:ext cx="24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5" name="Line 91">
              <a:extLst>
                <a:ext uri="{FF2B5EF4-FFF2-40B4-BE49-F238E27FC236}">
                  <a16:creationId xmlns:a16="http://schemas.microsoft.com/office/drawing/2014/main" id="{528C92C2-6989-2BCD-0FAB-3F03A4608B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44" y="1200"/>
              <a:ext cx="288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6" name="Line 92">
              <a:extLst>
                <a:ext uri="{FF2B5EF4-FFF2-40B4-BE49-F238E27FC236}">
                  <a16:creationId xmlns:a16="http://schemas.microsoft.com/office/drawing/2014/main" id="{7823B2D7-1E06-327C-CE53-33EB6E9C0D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48" y="1248"/>
              <a:ext cx="384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7" name="Text Box 17">
              <a:extLst>
                <a:ext uri="{FF2B5EF4-FFF2-40B4-BE49-F238E27FC236}">
                  <a16:creationId xmlns:a16="http://schemas.microsoft.com/office/drawing/2014/main" id="{1946C0DC-FEE5-2B9D-6FA8-43DA1354D7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872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-1]</a:t>
              </a:r>
            </a:p>
          </p:txBody>
        </p:sp>
        <p:sp>
          <p:nvSpPr>
            <p:cNvPr id="34838" name="Text Box 18">
              <a:extLst>
                <a:ext uri="{FF2B5EF4-FFF2-40B4-BE49-F238E27FC236}">
                  <a16:creationId xmlns:a16="http://schemas.microsoft.com/office/drawing/2014/main" id="{373F0942-FA41-390F-3217-0A7636F17D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2592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-2]</a:t>
              </a:r>
            </a:p>
          </p:txBody>
        </p:sp>
        <p:grpSp>
          <p:nvGrpSpPr>
            <p:cNvPr id="34839" name="Group 46">
              <a:extLst>
                <a:ext uri="{FF2B5EF4-FFF2-40B4-BE49-F238E27FC236}">
                  <a16:creationId xmlns:a16="http://schemas.microsoft.com/office/drawing/2014/main" id="{C4CC0F25-7F29-ED86-932F-02AF945EE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2496"/>
              <a:ext cx="432" cy="384"/>
              <a:chOff x="3312" y="2352"/>
              <a:chExt cx="432" cy="384"/>
            </a:xfrm>
          </p:grpSpPr>
          <p:sp>
            <p:nvSpPr>
              <p:cNvPr id="34893" name="AutoShape 23">
                <a:extLst>
                  <a:ext uri="{FF2B5EF4-FFF2-40B4-BE49-F238E27FC236}">
                    <a16:creationId xmlns:a16="http://schemas.microsoft.com/office/drawing/2014/main" id="{159F9302-07B8-76E7-6028-D99748AD0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3360" y="2352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94" name="Text Box 24">
                <a:extLst>
                  <a:ext uri="{FF2B5EF4-FFF2-40B4-BE49-F238E27FC236}">
                    <a16:creationId xmlns:a16="http://schemas.microsoft.com/office/drawing/2014/main" id="{E3219DCE-4A07-2235-58E6-662AD705F7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2" y="2400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b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34840" name="Group 47">
              <a:extLst>
                <a:ext uri="{FF2B5EF4-FFF2-40B4-BE49-F238E27FC236}">
                  <a16:creationId xmlns:a16="http://schemas.microsoft.com/office/drawing/2014/main" id="{3B4E2435-52D0-D041-D0C6-FEA7B57C24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776"/>
              <a:ext cx="432" cy="384"/>
              <a:chOff x="3264" y="1536"/>
              <a:chExt cx="432" cy="384"/>
            </a:xfrm>
          </p:grpSpPr>
          <p:sp>
            <p:nvSpPr>
              <p:cNvPr id="34891" name="AutoShape 27">
                <a:extLst>
                  <a:ext uri="{FF2B5EF4-FFF2-40B4-BE49-F238E27FC236}">
                    <a16:creationId xmlns:a16="http://schemas.microsoft.com/office/drawing/2014/main" id="{18CD2358-8626-B25C-6787-088BACD22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3312" y="1536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92" name="Text Box 28">
                <a:extLst>
                  <a:ext uri="{FF2B5EF4-FFF2-40B4-BE49-F238E27FC236}">
                    <a16:creationId xmlns:a16="http://schemas.microsoft.com/office/drawing/2014/main" id="{6EB9CEAA-2B00-E008-2B71-C000495538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4" y="1584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b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34841" name="Group 48">
              <a:extLst>
                <a:ext uri="{FF2B5EF4-FFF2-40B4-BE49-F238E27FC236}">
                  <a16:creationId xmlns:a16="http://schemas.microsoft.com/office/drawing/2014/main" id="{451FF2A6-BD3C-B3D1-732B-1B542F085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912"/>
              <a:ext cx="432" cy="384"/>
              <a:chOff x="3264" y="984"/>
              <a:chExt cx="432" cy="384"/>
            </a:xfrm>
          </p:grpSpPr>
          <p:sp>
            <p:nvSpPr>
              <p:cNvPr id="34889" name="AutoShape 34">
                <a:extLst>
                  <a:ext uri="{FF2B5EF4-FFF2-40B4-BE49-F238E27FC236}">
                    <a16:creationId xmlns:a16="http://schemas.microsoft.com/office/drawing/2014/main" id="{747A0633-DAF0-9F24-CB86-8865A9A30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3312" y="984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90" name="Text Box 35">
                <a:extLst>
                  <a:ext uri="{FF2B5EF4-FFF2-40B4-BE49-F238E27FC236}">
                    <a16:creationId xmlns:a16="http://schemas.microsoft.com/office/drawing/2014/main" id="{847B2EFA-E036-B168-FC86-3932EB58B1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4" y="1056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b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sp>
          <p:nvSpPr>
            <p:cNvPr id="34842" name="Rectangle 38">
              <a:extLst>
                <a:ext uri="{FF2B5EF4-FFF2-40B4-BE49-F238E27FC236}">
                  <a16:creationId xmlns:a16="http://schemas.microsoft.com/office/drawing/2014/main" id="{34D13842-1B55-65DD-C7A9-99C70150C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148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43" name="Rectangle 39">
              <a:extLst>
                <a:ext uri="{FF2B5EF4-FFF2-40B4-BE49-F238E27FC236}">
                  <a16:creationId xmlns:a16="http://schemas.microsoft.com/office/drawing/2014/main" id="{017A6BBA-B960-0A3B-49B7-D9A06003A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2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44" name="Rectangle 40">
              <a:extLst>
                <a:ext uri="{FF2B5EF4-FFF2-40B4-BE49-F238E27FC236}">
                  <a16:creationId xmlns:a16="http://schemas.microsoft.com/office/drawing/2014/main" id="{93488F7E-45D8-F7FB-47A1-A263286F9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4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45" name="Line 50">
              <a:extLst>
                <a:ext uri="{FF2B5EF4-FFF2-40B4-BE49-F238E27FC236}">
                  <a16:creationId xmlns:a16="http://schemas.microsoft.com/office/drawing/2014/main" id="{D58CF42B-4F88-FB87-D2FB-001D5954C4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110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6" name="Line 51">
              <a:extLst>
                <a:ext uri="{FF2B5EF4-FFF2-40B4-BE49-F238E27FC236}">
                  <a16:creationId xmlns:a16="http://schemas.microsoft.com/office/drawing/2014/main" id="{55AA458B-C943-6904-1FB1-DFC3D21DE8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182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7" name="Line 52">
              <a:extLst>
                <a:ext uri="{FF2B5EF4-FFF2-40B4-BE49-F238E27FC236}">
                  <a16:creationId xmlns:a16="http://schemas.microsoft.com/office/drawing/2014/main" id="{98EFB74A-3182-C19D-3D2D-E5BF7091B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196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8" name="Line 53">
              <a:extLst>
                <a:ext uri="{FF2B5EF4-FFF2-40B4-BE49-F238E27FC236}">
                  <a16:creationId xmlns:a16="http://schemas.microsoft.com/office/drawing/2014/main" id="{01A6ABE1-6DBE-2D33-A7E0-1B9985ACA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5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9" name="Line 54">
              <a:extLst>
                <a:ext uri="{FF2B5EF4-FFF2-40B4-BE49-F238E27FC236}">
                  <a16:creationId xmlns:a16="http://schemas.microsoft.com/office/drawing/2014/main" id="{6DB64E1B-288E-29CE-D774-99BB47DD4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68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0" name="Text Box 55">
              <a:extLst>
                <a:ext uri="{FF2B5EF4-FFF2-40B4-BE49-F238E27FC236}">
                  <a16:creationId xmlns:a16="http://schemas.microsoft.com/office/drawing/2014/main" id="{81DE2937-E829-7289-9238-E69293AA6C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3792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grpSp>
          <p:nvGrpSpPr>
            <p:cNvPr id="34851" name="Group 56">
              <a:extLst>
                <a:ext uri="{FF2B5EF4-FFF2-40B4-BE49-F238E27FC236}">
                  <a16:creationId xmlns:a16="http://schemas.microsoft.com/office/drawing/2014/main" id="{2A3DBC69-2428-1DA1-2B5A-F3998D9DBC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3696"/>
              <a:ext cx="432" cy="384"/>
              <a:chOff x="3312" y="2352"/>
              <a:chExt cx="432" cy="384"/>
            </a:xfrm>
          </p:grpSpPr>
          <p:sp>
            <p:nvSpPr>
              <p:cNvPr id="34887" name="AutoShape 57">
                <a:extLst>
                  <a:ext uri="{FF2B5EF4-FFF2-40B4-BE49-F238E27FC236}">
                    <a16:creationId xmlns:a16="http://schemas.microsoft.com/office/drawing/2014/main" id="{F4F7A82B-20FC-7905-A144-D11363067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3360" y="2352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88" name="Text Box 58">
                <a:extLst>
                  <a:ext uri="{FF2B5EF4-FFF2-40B4-BE49-F238E27FC236}">
                    <a16:creationId xmlns:a16="http://schemas.microsoft.com/office/drawing/2014/main" id="{99D93D81-7E4F-64B0-2723-71A3B9D450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2" y="2400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b</a:t>
                </a:r>
                <a:r>
                  <a:rPr lang="en-US" altLang="en-US" sz="1800" b="0" i="1" baseline="-25000">
                    <a:solidFill>
                      <a:schemeClr val="tx1"/>
                    </a:solidFill>
                  </a:rPr>
                  <a:t>N</a:t>
                </a:r>
              </a:p>
            </p:txBody>
          </p:sp>
        </p:grpSp>
        <p:sp>
          <p:nvSpPr>
            <p:cNvPr id="34852" name="Line 60">
              <a:extLst>
                <a:ext uri="{FF2B5EF4-FFF2-40B4-BE49-F238E27FC236}">
                  <a16:creationId xmlns:a16="http://schemas.microsoft.com/office/drawing/2014/main" id="{D3D9FCFB-06E9-2D75-263C-E697F64C04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388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3" name="Line 61">
              <a:extLst>
                <a:ext uri="{FF2B5EF4-FFF2-40B4-BE49-F238E27FC236}">
                  <a16:creationId xmlns:a16="http://schemas.microsoft.com/office/drawing/2014/main" id="{20A2E992-F0A2-F9B4-4686-3CCE15BBD3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4" name="Line 66">
              <a:extLst>
                <a:ext uri="{FF2B5EF4-FFF2-40B4-BE49-F238E27FC236}">
                  <a16:creationId xmlns:a16="http://schemas.microsoft.com/office/drawing/2014/main" id="{FE8E88B6-CF9D-FA0A-729F-DF499D1758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5" name="Oval 67">
              <a:extLst>
                <a:ext uri="{FF2B5EF4-FFF2-40B4-BE49-F238E27FC236}">
                  <a16:creationId xmlns:a16="http://schemas.microsoft.com/office/drawing/2014/main" id="{7E6E1F11-3509-A5BD-4B26-12F2D6E12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" y="297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56" name="Oval 68">
              <a:extLst>
                <a:ext uri="{FF2B5EF4-FFF2-40B4-BE49-F238E27FC236}">
                  <a16:creationId xmlns:a16="http://schemas.microsoft.com/office/drawing/2014/main" id="{E47350F8-B18A-0843-F47B-EC748B16E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072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57" name="Oval 69">
              <a:extLst>
                <a:ext uri="{FF2B5EF4-FFF2-40B4-BE49-F238E27FC236}">
                  <a16:creationId xmlns:a16="http://schemas.microsoft.com/office/drawing/2014/main" id="{9B7A77CC-7034-0244-3F2A-D1ED34F0F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" y="3168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58" name="Rectangle 95">
              <a:extLst>
                <a:ext uri="{FF2B5EF4-FFF2-40B4-BE49-F238E27FC236}">
                  <a16:creationId xmlns:a16="http://schemas.microsoft.com/office/drawing/2014/main" id="{DB293D67-7F4C-7A4F-FCB4-9D9A9083E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816"/>
              <a:ext cx="1584" cy="336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59" name="Text Box 97">
              <a:extLst>
                <a:ext uri="{FF2B5EF4-FFF2-40B4-BE49-F238E27FC236}">
                  <a16:creationId xmlns:a16="http://schemas.microsoft.com/office/drawing/2014/main" id="{56F0CA79-B2DE-4B8F-0C81-CFD9478498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2854"/>
              <a:ext cx="1104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i="1">
                  <a:solidFill>
                    <a:srgbClr val="FF0101"/>
                  </a:solidFill>
                </a:rPr>
                <a:t>Feed-forward</a:t>
              </a:r>
            </a:p>
          </p:txBody>
        </p:sp>
        <p:grpSp>
          <p:nvGrpSpPr>
            <p:cNvPr id="34860" name="Group 44">
              <a:extLst>
                <a:ext uri="{FF2B5EF4-FFF2-40B4-BE49-F238E27FC236}">
                  <a16:creationId xmlns:a16="http://schemas.microsoft.com/office/drawing/2014/main" id="{4C7BA6BD-3B8B-F769-94DF-CB88FD6FD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1776"/>
              <a:ext cx="432" cy="384"/>
              <a:chOff x="2016" y="1536"/>
              <a:chExt cx="432" cy="384"/>
            </a:xfrm>
          </p:grpSpPr>
          <p:sp>
            <p:nvSpPr>
              <p:cNvPr id="34885" name="AutoShape 9">
                <a:extLst>
                  <a:ext uri="{FF2B5EF4-FFF2-40B4-BE49-F238E27FC236}">
                    <a16:creationId xmlns:a16="http://schemas.microsoft.com/office/drawing/2014/main" id="{BD49D816-C219-782B-194B-AD349EA95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2016" y="1536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1800" b="0" baseline="-25000">
                  <a:solidFill>
                    <a:schemeClr val="tx1"/>
                  </a:solidFill>
                </a:endParaRP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86" name="Text Box 25">
                <a:extLst>
                  <a:ext uri="{FF2B5EF4-FFF2-40B4-BE49-F238E27FC236}">
                    <a16:creationId xmlns:a16="http://schemas.microsoft.com/office/drawing/2014/main" id="{402B93B7-2214-788B-519F-C7398F391B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12" y="1584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a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grpSp>
          <p:nvGrpSpPr>
            <p:cNvPr id="34861" name="Group 45">
              <a:extLst>
                <a:ext uri="{FF2B5EF4-FFF2-40B4-BE49-F238E27FC236}">
                  <a16:creationId xmlns:a16="http://schemas.microsoft.com/office/drawing/2014/main" id="{0CE40594-2143-5DF2-5DDB-38BCE0C367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2496"/>
              <a:ext cx="432" cy="384"/>
              <a:chOff x="1968" y="2352"/>
              <a:chExt cx="432" cy="384"/>
            </a:xfrm>
          </p:grpSpPr>
          <p:sp>
            <p:nvSpPr>
              <p:cNvPr id="34883" name="AutoShape 10">
                <a:extLst>
                  <a:ext uri="{FF2B5EF4-FFF2-40B4-BE49-F238E27FC236}">
                    <a16:creationId xmlns:a16="http://schemas.microsoft.com/office/drawing/2014/main" id="{76AB4C57-E588-DCDE-C986-925AA94B4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68" y="2352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34884" name="Text Box 26">
                <a:extLst>
                  <a:ext uri="{FF2B5EF4-FFF2-40B4-BE49-F238E27FC236}">
                    <a16:creationId xmlns:a16="http://schemas.microsoft.com/office/drawing/2014/main" id="{2B1DB629-3DFB-7C33-977B-AC20A1B58D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4" y="2400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a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34862" name="Text Box 71">
              <a:extLst>
                <a:ext uri="{FF2B5EF4-FFF2-40B4-BE49-F238E27FC236}">
                  <a16:creationId xmlns:a16="http://schemas.microsoft.com/office/drawing/2014/main" id="{0C0FA349-EE83-769E-956C-5D145898C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1872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-1]</a:t>
              </a:r>
            </a:p>
          </p:txBody>
        </p:sp>
        <p:sp>
          <p:nvSpPr>
            <p:cNvPr id="34863" name="Text Box 72">
              <a:extLst>
                <a:ext uri="{FF2B5EF4-FFF2-40B4-BE49-F238E27FC236}">
                  <a16:creationId xmlns:a16="http://schemas.microsoft.com/office/drawing/2014/main" id="{45711916-8F22-B021-BC4E-E0D2AA1F1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2592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-2]</a:t>
              </a:r>
            </a:p>
          </p:txBody>
        </p:sp>
        <p:sp>
          <p:nvSpPr>
            <p:cNvPr id="34864" name="Rectangle 73">
              <a:extLst>
                <a:ext uri="{FF2B5EF4-FFF2-40B4-BE49-F238E27FC236}">
                  <a16:creationId xmlns:a16="http://schemas.microsoft.com/office/drawing/2014/main" id="{EB893568-4D58-4A25-9D26-0937FB053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48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65" name="Rectangle 74">
              <a:extLst>
                <a:ext uri="{FF2B5EF4-FFF2-40B4-BE49-F238E27FC236}">
                  <a16:creationId xmlns:a16="http://schemas.microsoft.com/office/drawing/2014/main" id="{845023DE-DFDB-B343-E3AE-186E8AA88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2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66" name="Rectangle 75">
              <a:extLst>
                <a:ext uri="{FF2B5EF4-FFF2-40B4-BE49-F238E27FC236}">
                  <a16:creationId xmlns:a16="http://schemas.microsoft.com/office/drawing/2014/main" id="{F543D302-D19F-F60A-7B84-E13FC473D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34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34867" name="Line 76">
              <a:extLst>
                <a:ext uri="{FF2B5EF4-FFF2-40B4-BE49-F238E27FC236}">
                  <a16:creationId xmlns:a16="http://schemas.microsoft.com/office/drawing/2014/main" id="{B6FC9839-26D6-A90E-E67F-A580C5AC85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82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8" name="Line 77">
              <a:extLst>
                <a:ext uri="{FF2B5EF4-FFF2-40B4-BE49-F238E27FC236}">
                  <a16:creationId xmlns:a16="http://schemas.microsoft.com/office/drawing/2014/main" id="{78D0D31B-70B0-2B9F-C109-7C785864EA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196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9" name="Line 78">
              <a:extLst>
                <a:ext uri="{FF2B5EF4-FFF2-40B4-BE49-F238E27FC236}">
                  <a16:creationId xmlns:a16="http://schemas.microsoft.com/office/drawing/2014/main" id="{26A95DFF-4E01-6188-EAC1-99759A6A63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5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0" name="Line 79">
              <a:extLst>
                <a:ext uri="{FF2B5EF4-FFF2-40B4-BE49-F238E27FC236}">
                  <a16:creationId xmlns:a16="http://schemas.microsoft.com/office/drawing/2014/main" id="{8B8B537D-28E8-44DD-18BA-2F01AB71CF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268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1" name="Line 81">
              <a:extLst>
                <a:ext uri="{FF2B5EF4-FFF2-40B4-BE49-F238E27FC236}">
                  <a16:creationId xmlns:a16="http://schemas.microsoft.com/office/drawing/2014/main" id="{D9C9AC14-0EC6-2AD6-BCD2-361AE4FD41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388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2" name="Line 82">
              <a:extLst>
                <a:ext uri="{FF2B5EF4-FFF2-40B4-BE49-F238E27FC236}">
                  <a16:creationId xmlns:a16="http://schemas.microsoft.com/office/drawing/2014/main" id="{5437D8D2-7E77-B2CE-DB11-CADD1EA6EB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4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3" name="Line 83">
              <a:extLst>
                <a:ext uri="{FF2B5EF4-FFF2-40B4-BE49-F238E27FC236}">
                  <a16:creationId xmlns:a16="http://schemas.microsoft.com/office/drawing/2014/main" id="{807873A1-F1A4-EB30-D8C4-936E650FF8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4" name="Oval 84">
              <a:extLst>
                <a:ext uri="{FF2B5EF4-FFF2-40B4-BE49-F238E27FC236}">
                  <a16:creationId xmlns:a16="http://schemas.microsoft.com/office/drawing/2014/main" id="{C0508C9E-62FD-CCAE-3AC7-9935F6514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6" y="297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75" name="Oval 85">
              <a:extLst>
                <a:ext uri="{FF2B5EF4-FFF2-40B4-BE49-F238E27FC236}">
                  <a16:creationId xmlns:a16="http://schemas.microsoft.com/office/drawing/2014/main" id="{80262D9B-2716-B273-0D25-56A04086E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4" y="3072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76" name="Oval 86">
              <a:extLst>
                <a:ext uri="{FF2B5EF4-FFF2-40B4-BE49-F238E27FC236}">
                  <a16:creationId xmlns:a16="http://schemas.microsoft.com/office/drawing/2014/main" id="{DA9D316E-8F03-223B-27FC-7DCF911C5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6" y="3168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grpSp>
          <p:nvGrpSpPr>
            <p:cNvPr id="34877" name="Group 87">
              <a:extLst>
                <a:ext uri="{FF2B5EF4-FFF2-40B4-BE49-F238E27FC236}">
                  <a16:creationId xmlns:a16="http://schemas.microsoft.com/office/drawing/2014/main" id="{5AECA9C2-B062-CDF4-D58A-6FCF008D00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3696"/>
              <a:ext cx="432" cy="384"/>
              <a:chOff x="1968" y="2352"/>
              <a:chExt cx="432" cy="384"/>
            </a:xfrm>
          </p:grpSpPr>
          <p:sp>
            <p:nvSpPr>
              <p:cNvPr id="34881" name="AutoShape 88">
                <a:extLst>
                  <a:ext uri="{FF2B5EF4-FFF2-40B4-BE49-F238E27FC236}">
                    <a16:creationId xmlns:a16="http://schemas.microsoft.com/office/drawing/2014/main" id="{CFD70206-F627-B45C-9D72-FD3E27F1B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968" y="2352"/>
                <a:ext cx="384" cy="384"/>
              </a:xfrm>
              <a:prstGeom prst="flowChartExtra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34882" name="Text Box 89">
                <a:extLst>
                  <a:ext uri="{FF2B5EF4-FFF2-40B4-BE49-F238E27FC236}">
                    <a16:creationId xmlns:a16="http://schemas.microsoft.com/office/drawing/2014/main" id="{C5E479B0-4738-8568-2D31-2847EA6698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4" y="2400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a</a:t>
                </a:r>
                <a:r>
                  <a:rPr lang="en-US" altLang="en-US" sz="1800" b="0" i="1" baseline="-25000">
                    <a:solidFill>
                      <a:schemeClr val="tx1"/>
                    </a:solidFill>
                  </a:rPr>
                  <a:t>M</a:t>
                </a:r>
              </a:p>
            </p:txBody>
          </p:sp>
        </p:grpSp>
        <p:sp>
          <p:nvSpPr>
            <p:cNvPr id="34878" name="Line 93">
              <a:extLst>
                <a:ext uri="{FF2B5EF4-FFF2-40B4-BE49-F238E27FC236}">
                  <a16:creationId xmlns:a16="http://schemas.microsoft.com/office/drawing/2014/main" id="{B8F8542E-5AD9-3522-5739-22A537A26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10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9" name="Rectangle 96">
              <a:extLst>
                <a:ext uri="{FF2B5EF4-FFF2-40B4-BE49-F238E27FC236}">
                  <a16:creationId xmlns:a16="http://schemas.microsoft.com/office/drawing/2014/main" id="{A371A1FA-8EDA-BF44-1B8F-A60AB20D3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816"/>
              <a:ext cx="1584" cy="3360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4880" name="Text Box 98">
              <a:extLst>
                <a:ext uri="{FF2B5EF4-FFF2-40B4-BE49-F238E27FC236}">
                  <a16:creationId xmlns:a16="http://schemas.microsoft.com/office/drawing/2014/main" id="{C28AD2B6-22E8-49F0-EE18-B5D770063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2976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i="1">
                  <a:solidFill>
                    <a:srgbClr val="0000CC"/>
                  </a:solidFill>
                </a:rPr>
                <a:t>Feedback</a:t>
              </a:r>
            </a:p>
          </p:txBody>
        </p:sp>
      </p:grpSp>
      <p:sp>
        <p:nvSpPr>
          <p:cNvPr id="23557" name="Text Box 103">
            <a:extLst>
              <a:ext uri="{FF2B5EF4-FFF2-40B4-BE49-F238E27FC236}">
                <a16:creationId xmlns:a16="http://schemas.microsoft.com/office/drawing/2014/main" id="{0FD94F85-F00F-8CC9-A131-0604F5877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5918200"/>
            <a:ext cx="17526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M</a:t>
            </a:r>
            <a:r>
              <a:rPr lang="en-US" altLang="en-US" sz="2000">
                <a:solidFill>
                  <a:schemeClr val="tx1"/>
                </a:solidFill>
              </a:rPr>
              <a:t> and </a:t>
            </a: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>
                <a:solidFill>
                  <a:schemeClr val="tx1"/>
                </a:solidFill>
              </a:rPr>
              <a:t> may be different</a:t>
            </a:r>
            <a:endParaRPr lang="en-US" altLang="en-US" sz="2000" i="1">
              <a:solidFill>
                <a:schemeClr val="tx1"/>
              </a:solidFill>
            </a:endParaRPr>
          </a:p>
        </p:txBody>
      </p:sp>
      <p:sp>
        <p:nvSpPr>
          <p:cNvPr id="23558" name="Text Box 106">
            <a:extLst>
              <a:ext uri="{FF2B5EF4-FFF2-40B4-BE49-F238E27FC236}">
                <a16:creationId xmlns:a16="http://schemas.microsoft.com/office/drawing/2014/main" id="{39B4BC21-51A9-3776-8F57-A46D035AD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708400"/>
            <a:ext cx="1981200" cy="1930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u="sng">
                <a:solidFill>
                  <a:schemeClr val="tx1"/>
                </a:solidFill>
              </a:rPr>
              <a:t>Full Precision</a:t>
            </a:r>
            <a:r>
              <a:rPr lang="en-US" altLang="en-US" sz="2000">
                <a:solidFill>
                  <a:schemeClr val="tx1"/>
                </a:solidFill>
              </a:rPr>
              <a:t> Wordlength of </a:t>
            </a:r>
            <a:r>
              <a:rPr lang="en-US" altLang="en-US" sz="2000" i="1">
                <a:solidFill>
                  <a:schemeClr val="tx1"/>
                </a:solidFill>
              </a:rPr>
              <a:t>y</a:t>
            </a:r>
            <a:r>
              <a:rPr lang="en-US" altLang="en-US" sz="2000">
                <a:solidFill>
                  <a:schemeClr val="tx1"/>
                </a:solidFill>
              </a:rPr>
              <a:t>[0] is 2 words. Wordlength of </a:t>
            </a:r>
            <a:r>
              <a:rPr lang="en-US" altLang="en-US" sz="2000" i="1">
                <a:solidFill>
                  <a:schemeClr val="tx1"/>
                </a:solidFill>
              </a:rPr>
              <a:t>y</a:t>
            </a:r>
            <a:r>
              <a:rPr lang="en-US" altLang="en-US" sz="2000">
                <a:solidFill>
                  <a:schemeClr val="tx1"/>
                </a:solidFill>
              </a:rPr>
              <a:t>[</a:t>
            </a: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>
                <a:solidFill>
                  <a:schemeClr val="tx1"/>
                </a:solidFill>
              </a:rPr>
              <a:t>] increases with </a:t>
            </a:r>
            <a:r>
              <a:rPr lang="en-US" altLang="en-US" sz="2000" i="1">
                <a:solidFill>
                  <a:schemeClr val="tx1"/>
                </a:solidFill>
              </a:rPr>
              <a:t>n </a:t>
            </a:r>
            <a:r>
              <a:rPr lang="en-US" altLang="en-US" sz="2000">
                <a:solidFill>
                  <a:schemeClr val="tx1"/>
                </a:solidFill>
              </a:rPr>
              <a:t>for</a:t>
            </a:r>
            <a:r>
              <a:rPr lang="en-US" altLang="en-US" sz="2000" i="1">
                <a:solidFill>
                  <a:schemeClr val="tx1"/>
                </a:solidFill>
              </a:rPr>
              <a:t> n &gt; </a:t>
            </a:r>
            <a:r>
              <a:rPr lang="en-US" altLang="en-US" sz="2000">
                <a:solidFill>
                  <a:schemeClr val="tx1"/>
                </a:solidFill>
              </a:rPr>
              <a:t>0</a:t>
            </a:r>
            <a:r>
              <a:rPr lang="en-US" altLang="en-US" sz="2000" i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4823" name="TextBox 3">
            <a:extLst>
              <a:ext uri="{FF2B5EF4-FFF2-40B4-BE49-F238E27FC236}">
                <a16:creationId xmlns:a16="http://schemas.microsoft.com/office/drawing/2014/main" id="{B571D2B5-84DB-915A-F351-C3CCAC706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Common IIR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119BF15D-849A-685E-89CA-BEF154A54C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Stability As Single Section</a:t>
            </a:r>
          </a:p>
        </p:txBody>
      </p:sp>
      <p:sp>
        <p:nvSpPr>
          <p:cNvPr id="35842" name="Slide Number Placeholder 4">
            <a:extLst>
              <a:ext uri="{FF2B5EF4-FFF2-40B4-BE49-F238E27FC236}">
                <a16:creationId xmlns:a16="http://schemas.microsoft.com/office/drawing/2014/main" id="{8FC803B0-3ABE-9806-C8B4-803F057B6A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5335348B-765E-2B4B-9432-F42EE097289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7" name="Rectangle 2051">
            <a:extLst>
              <a:ext uri="{FF2B5EF4-FFF2-40B4-BE49-F238E27FC236}">
                <a16:creationId xmlns:a16="http://schemas.microsoft.com/office/drawing/2014/main" id="{E41E4287-ACAD-2636-0276-6F55BE024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47800"/>
            <a:ext cx="8305800" cy="1600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IIR filter design to meet a specification</a:t>
            </a:r>
          </a:p>
          <a:p>
            <a:pPr marL="457200" lvl="1" indent="0">
              <a:spcBef>
                <a:spcPts val="576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Manual or automatic placement of poles and zeros</a:t>
            </a:r>
            <a:endParaRPr lang="en-US" altLang="en-US" kern="0" baseline="-25000" dirty="0">
              <a:ea typeface="ＭＳ Ｐゴシック" panose="020B0600070205080204" pitchFamily="34" charset="-128"/>
            </a:endParaRPr>
          </a:p>
          <a:p>
            <a:pPr marL="457200" lvl="1" indent="0">
              <a:spcBef>
                <a:spcPts val="576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Poles are inside unit circle for stability</a:t>
            </a:r>
          </a:p>
        </p:txBody>
      </p:sp>
      <p:sp>
        <p:nvSpPr>
          <p:cNvPr id="10" name="Rectangle 2051">
            <a:extLst>
              <a:ext uri="{FF2B5EF4-FFF2-40B4-BE49-F238E27FC236}">
                <a16:creationId xmlns:a16="http://schemas.microsoft.com/office/drawing/2014/main" id="{1CE01F50-53E9-D61A-9409-5C85CE25B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95600"/>
            <a:ext cx="8305800" cy="1447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Factored transfer function in poles, zeros and gain</a:t>
            </a:r>
          </a:p>
          <a:p>
            <a:pPr marL="457200" lvl="1" indent="0">
              <a:spcBef>
                <a:spcPts val="576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Expanded to obtain coefficients for difference equation</a:t>
            </a:r>
            <a:endParaRPr lang="en-US" altLang="en-US" kern="0" baseline="-25000" dirty="0">
              <a:ea typeface="ＭＳ Ｐゴシック" panose="020B0600070205080204" pitchFamily="34" charset="-128"/>
            </a:endParaRPr>
          </a:p>
          <a:p>
            <a:pPr marL="457200" lvl="1" indent="0">
              <a:spcBef>
                <a:spcPts val="576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Expansion for feedback coefficients can lead to instability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CC540B-B0AD-CDEC-D9FD-3403EA4D9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295900"/>
            <a:ext cx="81407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051">
            <a:extLst>
              <a:ext uri="{FF2B5EF4-FFF2-40B4-BE49-F238E27FC236}">
                <a16:creationId xmlns:a16="http://schemas.microsoft.com/office/drawing/2014/main" id="{3807DC60-38D6-5ED3-0D87-1F023B3EB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8" y="4343400"/>
            <a:ext cx="8305800" cy="952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Second-order example: zeros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0</a:t>
            </a:r>
            <a:r>
              <a:rPr lang="en-US" altLang="en-US" kern="0" dirty="0">
                <a:ea typeface="ＭＳ Ｐゴシック" panose="020B0600070205080204" pitchFamily="34" charset="-128"/>
              </a:rPr>
              <a:t> &amp;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, poles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p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0</a:t>
            </a:r>
            <a:r>
              <a:rPr lang="en-US" altLang="en-US" kern="0" dirty="0">
                <a:ea typeface="ＭＳ Ｐゴシック" panose="020B0600070205080204" pitchFamily="34" charset="-128"/>
              </a:rPr>
              <a:t> &amp;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p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1</a:t>
            </a:r>
          </a:p>
          <a:p>
            <a:pPr marL="457200" lvl="1" indent="0">
              <a:spcBef>
                <a:spcPts val="576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Each addition and multiplication in 64-bit floating point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9888AE7-137F-2888-70D0-B1BEDE243B85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5691188"/>
            <a:ext cx="4548188" cy="803275"/>
            <a:chOff x="2438400" y="5691250"/>
            <a:chExt cx="4548250" cy="802575"/>
          </a:xfrm>
        </p:grpSpPr>
        <p:sp>
          <p:nvSpPr>
            <p:cNvPr id="35852" name="Oval 16">
              <a:extLst>
                <a:ext uri="{FF2B5EF4-FFF2-40B4-BE49-F238E27FC236}">
                  <a16:creationId xmlns:a16="http://schemas.microsoft.com/office/drawing/2014/main" id="{801541F3-5498-BCDB-D63B-156644251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200" y="5691250"/>
              <a:ext cx="1195450" cy="510279"/>
            </a:xfrm>
            <a:prstGeom prst="ellipse">
              <a:avLst/>
            </a:prstGeom>
            <a:noFill/>
            <a:ln w="15875" algn="ctr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cxnSp>
          <p:nvCxnSpPr>
            <p:cNvPr id="35853" name="Straight Arrow Connector 18">
              <a:extLst>
                <a:ext uri="{FF2B5EF4-FFF2-40B4-BE49-F238E27FC236}">
                  <a16:creationId xmlns:a16="http://schemas.microsoft.com/office/drawing/2014/main" id="{26075174-E911-212C-9B57-919FE9A3258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17125" y="6096000"/>
              <a:ext cx="457200" cy="152400"/>
            </a:xfrm>
            <a:prstGeom prst="straightConnector1">
              <a:avLst/>
            </a:prstGeom>
            <a:noFill/>
            <a:ln w="15875" algn="ctr">
              <a:solidFill>
                <a:srgbClr val="C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54" name="TextBox 20">
              <a:extLst>
                <a:ext uri="{FF2B5EF4-FFF2-40B4-BE49-F238E27FC236}">
                  <a16:creationId xmlns:a16="http://schemas.microsoft.com/office/drawing/2014/main" id="{79A90510-80A4-7D10-61D2-37086912F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400" y="6093715"/>
              <a:ext cx="29955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C00000"/>
                  </a:solidFill>
                </a:rPr>
                <a:t>worst-case loss of one bit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6F15E6-04CA-EAE7-D00C-C1AE7F3716CC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5715000"/>
            <a:ext cx="4167188" cy="1085850"/>
            <a:chOff x="2414650" y="5691250"/>
            <a:chExt cx="4167251" cy="1085910"/>
          </a:xfrm>
        </p:grpSpPr>
        <p:sp>
          <p:nvSpPr>
            <p:cNvPr id="35849" name="Oval 23">
              <a:extLst>
                <a:ext uri="{FF2B5EF4-FFF2-40B4-BE49-F238E27FC236}">
                  <a16:creationId xmlns:a16="http://schemas.microsoft.com/office/drawing/2014/main" id="{4B66E946-69A1-CF29-B9D8-377D5E054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3701" y="5691250"/>
              <a:ext cx="648200" cy="510279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cxnSp>
          <p:nvCxnSpPr>
            <p:cNvPr id="35850" name="Straight Arrow Connector 24">
              <a:extLst>
                <a:ext uri="{FF2B5EF4-FFF2-40B4-BE49-F238E27FC236}">
                  <a16:creationId xmlns:a16="http://schemas.microsoft.com/office/drawing/2014/main" id="{75B338CF-AAF1-DB00-2F1F-7418DA49BF1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10200" y="6201529"/>
              <a:ext cx="678875" cy="327921"/>
            </a:xfrm>
            <a:prstGeom prst="straightConnector1">
              <a:avLst/>
            </a:prstGeom>
            <a:noFill/>
            <a:ln w="15875" algn="ctr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51" name="TextBox 25">
              <a:extLst>
                <a:ext uri="{FF2B5EF4-FFF2-40B4-BE49-F238E27FC236}">
                  <a16:creationId xmlns:a16="http://schemas.microsoft.com/office/drawing/2014/main" id="{BA0FBB2E-9939-B801-C931-6EA514CF5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4650" y="6377050"/>
              <a:ext cx="29955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0000"/>
                  </a:solidFill>
                </a:rPr>
                <a:t>worst-case loss of 53 bits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>
            <a:extLst>
              <a:ext uri="{FF2B5EF4-FFF2-40B4-BE49-F238E27FC236}">
                <a16:creationId xmlns:a16="http://schemas.microsoft.com/office/drawing/2014/main" id="{948755D7-6FAA-D665-59F2-7F75E02EA1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Stability As Single Section</a:t>
            </a:r>
          </a:p>
        </p:txBody>
      </p:sp>
      <p:sp>
        <p:nvSpPr>
          <p:cNvPr id="37890" name="Slide Number Placeholder 4">
            <a:extLst>
              <a:ext uri="{FF2B5EF4-FFF2-40B4-BE49-F238E27FC236}">
                <a16:creationId xmlns:a16="http://schemas.microsoft.com/office/drawing/2014/main" id="{B23EE8F5-1640-C0B1-1A0C-9EE9EBDB41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F52FB39A-4B99-1841-90FC-584E941EA80F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37891" name="Picture 3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79DC1908-E0E3-AA6D-06AA-9474F886B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89063"/>
            <a:ext cx="5957888" cy="531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991C0756-2F53-00C3-EF1E-308ADC301C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MATLAB Filter Designer Demo #1</a:t>
            </a:r>
          </a:p>
        </p:txBody>
      </p:sp>
      <p:sp>
        <p:nvSpPr>
          <p:cNvPr id="39938" name="Content Placeholder 2">
            <a:extLst>
              <a:ext uri="{FF2B5EF4-FFF2-40B4-BE49-F238E27FC236}">
                <a16:creationId xmlns:a16="http://schemas.microsoft.com/office/drawing/2014/main" id="{0BBE4E8E-D4CC-4A4F-645C-A823480D123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165100" y="1447800"/>
            <a:ext cx="42545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Filter design/analysis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Lowpass filter design specification (all demos)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fpass = 9600 Hz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fstop = 12000 Hz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fsampling = 48000 Hz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Apass = 1 dB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Astop = 80 dB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Under analysis menu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Show magnitude, phase and group delay responses</a:t>
            </a: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9939" name="Content Placeholder 3">
            <a:extLst>
              <a:ext uri="{FF2B5EF4-FFF2-40B4-BE49-F238E27FC236}">
                <a16:creationId xmlns:a16="http://schemas.microsoft.com/office/drawing/2014/main" id="{2AA02648-6CB5-83CB-16F5-CD110D4C1A92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343400" y="1447800"/>
            <a:ext cx="4648200" cy="50292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FIR filter – equiripple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Also called Remez Exchange or Parks-McClellan design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Minimum order is 50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Change Wstop to 80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Order 100 gives Astop 100 dB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Order 200 gives Astop 175 dB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Order 300 does not converge –how to get higher order filter?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FIR filter – Kaiser window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Minimum order 101 meets spec</a:t>
            </a:r>
          </a:p>
        </p:txBody>
      </p:sp>
      <p:sp>
        <p:nvSpPr>
          <p:cNvPr id="39940" name="TextBox 3">
            <a:extLst>
              <a:ext uri="{FF2B5EF4-FFF2-40B4-BE49-F238E27FC236}">
                <a16:creationId xmlns:a16="http://schemas.microsoft.com/office/drawing/2014/main" id="{ADBE12D3-C728-5364-B2A6-5831DFEEA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2CC9A052-D104-5C0E-5513-2A94466B8E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MATLAB Filter Designer Demo #2</a:t>
            </a:r>
          </a:p>
        </p:txBody>
      </p:sp>
      <p:sp>
        <p:nvSpPr>
          <p:cNvPr id="40962" name="Content Placeholder 2">
            <a:extLst>
              <a:ext uri="{FF2B5EF4-FFF2-40B4-BE49-F238E27FC236}">
                <a16:creationId xmlns:a16="http://schemas.microsoft.com/office/drawing/2014/main" id="{39FE5576-84C6-118D-C646-E84F579AC77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04800" y="1447800"/>
            <a:ext cx="4343400" cy="5181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– elliptic</a:t>
            </a:r>
          </a:p>
          <a:p>
            <a:pPr marL="914400" lvl="1" indent="-51435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Use second-order sections</a:t>
            </a:r>
          </a:p>
          <a:p>
            <a:pPr marL="914400" lvl="1" indent="-51435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Filter order of 8 meets spec</a:t>
            </a:r>
          </a:p>
          <a:p>
            <a:pPr marL="914400" lvl="1" indent="-51435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Achieved Astop of ~80 dB </a:t>
            </a:r>
          </a:p>
          <a:p>
            <a:pPr marL="914400" lvl="1" indent="-51435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Poles/zeros separated in angle 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altLang="en-US" sz="2000">
                <a:ea typeface="ＭＳ Ｐゴシック" panose="020B0600070205080204" pitchFamily="34" charset="-128"/>
              </a:rPr>
              <a:t>Zeros on or near unit circle indicate stopband 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altLang="en-US" sz="2000">
                <a:ea typeface="ＭＳ Ｐゴシック" panose="020B0600070205080204" pitchFamily="34" charset="-128"/>
              </a:rPr>
              <a:t>Poles near unit circle indicate passband 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altLang="en-US" sz="2000">
                <a:ea typeface="ＭＳ Ｐゴシック" panose="020B0600070205080204" pitchFamily="34" charset="-128"/>
              </a:rPr>
              <a:t>Two poles very close to unit circle but still BIBO stable</a:t>
            </a:r>
          </a:p>
          <a:p>
            <a:pPr marL="914400" lvl="1" indent="-51435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Show group delay response</a:t>
            </a:r>
          </a:p>
        </p:txBody>
      </p:sp>
      <p:sp>
        <p:nvSpPr>
          <p:cNvPr id="40963" name="Content Placeholder 3">
            <a:extLst>
              <a:ext uri="{FF2B5EF4-FFF2-40B4-BE49-F238E27FC236}">
                <a16:creationId xmlns:a16="http://schemas.microsoft.com/office/drawing/2014/main" id="{365E15AA-E716-305D-D6CA-FE5C933554ED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– elliptic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Use second-order sections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Increase filter order to 9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Eight complex symmetric poles and one real pole:</a:t>
            </a: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spcBef>
                <a:spcPts val="18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Same observations on left </a:t>
            </a:r>
          </a:p>
        </p:txBody>
      </p:sp>
      <p:sp>
        <p:nvSpPr>
          <p:cNvPr id="40964" name="Slide Number Placeholder 4">
            <a:extLst>
              <a:ext uri="{FF2B5EF4-FFF2-40B4-BE49-F238E27FC236}">
                <a16:creationId xmlns:a16="http://schemas.microsoft.com/office/drawing/2014/main" id="{EF5A2EF2-1F4E-0281-BFFC-CA993709D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EE020A46-E80F-974B-8D35-1F0A80E3C7A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pic>
        <p:nvPicPr>
          <p:cNvPr id="33797" name="Picture 5" descr="PoleZeroPlot5.tif">
            <a:extLst>
              <a:ext uri="{FF2B5EF4-FFF2-40B4-BE49-F238E27FC236}">
                <a16:creationId xmlns:a16="http://schemas.microsoft.com/office/drawing/2014/main" id="{02AE6D93-9ADF-54FA-0C1C-22A80CD40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t="36365" r="9444" b="36365"/>
          <a:stretch>
            <a:fillRect/>
          </a:stretch>
        </p:blipFill>
        <p:spPr bwMode="auto">
          <a:xfrm>
            <a:off x="4708525" y="3692525"/>
            <a:ext cx="428307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3">
            <a:extLst>
              <a:ext uri="{FF2B5EF4-FFF2-40B4-BE49-F238E27FC236}">
                <a16:creationId xmlns:a16="http://schemas.microsoft.com/office/drawing/2014/main" id="{74A62DED-4AC9-58D8-5309-F681DA01D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F2E78183-7EBE-7573-FA48-BC1EE8B34B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MATLAB Filter Designer Demo #3</a:t>
            </a:r>
          </a:p>
        </p:txBody>
      </p:sp>
      <p:sp>
        <p:nvSpPr>
          <p:cNvPr id="41986" name="Content Placeholder 2">
            <a:extLst>
              <a:ext uri="{FF2B5EF4-FFF2-40B4-BE49-F238E27FC236}">
                <a16:creationId xmlns:a16="http://schemas.microsoft.com/office/drawing/2014/main" id="{E5E038FC-90C2-5322-B037-DB446720C3D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04800" y="1447800"/>
            <a:ext cx="4229100" cy="4114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IIR filter – elliptic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Use second-order sections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Increase filter order to 20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Two poles very close to unit circle but BIBO stable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1987" name="Content Placeholder 3">
            <a:extLst>
              <a:ext uri="{FF2B5EF4-FFF2-40B4-BE49-F238E27FC236}">
                <a16:creationId xmlns:a16="http://schemas.microsoft.com/office/drawing/2014/main" id="{4AFDEB88-F6D5-1886-1408-F69314D31068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419600" y="1447800"/>
            <a:ext cx="4648200" cy="2133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Single section (</a:t>
            </a:r>
            <a:r>
              <a:rPr lang="en-US" altLang="en-US" i="1" dirty="0">
                <a:ea typeface="ＭＳ Ｐゴシック" panose="020B0600070205080204" pitchFamily="34" charset="-128"/>
              </a:rPr>
              <a:t>Edit menu</a:t>
            </a:r>
            <a:r>
              <a:rPr lang="en-US" altLang="en-US" dirty="0">
                <a:ea typeface="ＭＳ Ｐゴシック" panose="020B0600070205080204" pitchFamily="34" charset="-128"/>
              </a:rPr>
              <a:t>) </a:t>
            </a:r>
          </a:p>
          <a:p>
            <a:pPr marL="457200" lvl="1" indent="0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Oscillation frequency ~9 kHz appears in passband</a:t>
            </a:r>
          </a:p>
          <a:p>
            <a:pPr marL="457200" lvl="1" indent="0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BIBO unstable: two pairs of poles outside unit circle </a:t>
            </a:r>
          </a:p>
        </p:txBody>
      </p:sp>
      <p:pic>
        <p:nvPicPr>
          <p:cNvPr id="41988" name="Picture 5" descr="PoleZeroPlot6.tif">
            <a:extLst>
              <a:ext uri="{FF2B5EF4-FFF2-40B4-BE49-F238E27FC236}">
                <a16:creationId xmlns:a16="http://schemas.microsoft.com/office/drawing/2014/main" id="{D10F69F6-6145-729D-06D8-B6DA6C8A0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t="36365" r="9444" b="36365"/>
          <a:stretch>
            <a:fillRect/>
          </a:stretch>
        </p:blipFill>
        <p:spPr bwMode="auto">
          <a:xfrm>
            <a:off x="228600" y="3581400"/>
            <a:ext cx="428307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7">
            <a:extLst>
              <a:ext uri="{FF2B5EF4-FFF2-40B4-BE49-F238E27FC236}">
                <a16:creationId xmlns:a16="http://schemas.microsoft.com/office/drawing/2014/main" id="{BD73F513-856E-9896-CBFC-4E665F4FB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543550"/>
            <a:ext cx="8458200" cy="12001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IIR filter design algorithms return poles-zeroes-gain (PZK format):</a:t>
            </a:r>
            <a:br>
              <a:rPr lang="en-US" altLang="en-US" sz="2400" b="0">
                <a:solidFill>
                  <a:schemeClr val="tx1"/>
                </a:solidFill>
              </a:rPr>
            </a:br>
            <a:r>
              <a:rPr lang="en-US" altLang="en-US" sz="2400" b="0">
                <a:solidFill>
                  <a:schemeClr val="tx1"/>
                </a:solidFill>
              </a:rPr>
              <a:t>Impact on response when expanding polynomials in transfer function from factored to unfactored form (see slide 6-25)</a:t>
            </a:r>
          </a:p>
        </p:txBody>
      </p:sp>
      <p:pic>
        <p:nvPicPr>
          <p:cNvPr id="41990" name="Picture 9" descr="PoleZeroPlot8.tif">
            <a:extLst>
              <a:ext uri="{FF2B5EF4-FFF2-40B4-BE49-F238E27FC236}">
                <a16:creationId xmlns:a16="http://schemas.microsoft.com/office/drawing/2014/main" id="{DFBB0EC1-2C7E-36DA-0AD7-75113EB1E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t="36365" r="9444" b="36365"/>
          <a:stretch>
            <a:fillRect/>
          </a:stretch>
        </p:blipFill>
        <p:spPr bwMode="auto">
          <a:xfrm>
            <a:off x="4556125" y="3581400"/>
            <a:ext cx="428307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3">
            <a:extLst>
              <a:ext uri="{FF2B5EF4-FFF2-40B4-BE49-F238E27FC236}">
                <a16:creationId xmlns:a16="http://schemas.microsoft.com/office/drawing/2014/main" id="{5E5354DB-B2C5-C3EE-AE52-00569670B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53A0EA1A-086B-883B-635B-8E3B242E9C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MATLAB Filter Designer Demo #4</a:t>
            </a:r>
          </a:p>
        </p:txBody>
      </p:sp>
      <p:sp>
        <p:nvSpPr>
          <p:cNvPr id="43010" name="Content Placeholder 6">
            <a:extLst>
              <a:ext uri="{FF2B5EF4-FFF2-40B4-BE49-F238E27FC236}">
                <a16:creationId xmlns:a16="http://schemas.microsoft.com/office/drawing/2014/main" id="{26605E4D-BF3E-2DB1-97EF-68A5C3198D4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191000" cy="2971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filter - constrained least pth-norm design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Use second-order sections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Limit pole radii ≤ 0.92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Order 8 does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not</a:t>
            </a:r>
            <a:r>
              <a:rPr lang="en-US" altLang="en-US">
                <a:ea typeface="ＭＳ Ｐゴシック" panose="020B0600070205080204" pitchFamily="34" charset="-128"/>
              </a:rPr>
              <a:t> meet both passband/stopband specs for different weights</a:t>
            </a:r>
          </a:p>
        </p:txBody>
      </p:sp>
      <p:sp>
        <p:nvSpPr>
          <p:cNvPr id="35843" name="Text Box 7">
            <a:extLst>
              <a:ext uri="{FF2B5EF4-FFF2-40B4-BE49-F238E27FC236}">
                <a16:creationId xmlns:a16="http://schemas.microsoft.com/office/drawing/2014/main" id="{F5412CB1-42E3-B4EA-F478-B72A8A8CC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727700"/>
            <a:ext cx="44958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Filter order might increase but worth higher complexity for being more robust perturbations in pole locations</a:t>
            </a:r>
          </a:p>
        </p:txBody>
      </p:sp>
      <p:sp>
        <p:nvSpPr>
          <p:cNvPr id="43012" name="Slide Number Placeholder 4">
            <a:extLst>
              <a:ext uri="{FF2B5EF4-FFF2-40B4-BE49-F238E27FC236}">
                <a16:creationId xmlns:a16="http://schemas.microsoft.com/office/drawing/2014/main" id="{01CBF060-E195-657B-9FB7-5C32202A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912E2443-DD46-424B-83EA-84D75DD41D3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cxnSp>
        <p:nvCxnSpPr>
          <p:cNvPr id="35845" name="Straight Arrow Connector 13">
            <a:extLst>
              <a:ext uri="{FF2B5EF4-FFF2-40B4-BE49-F238E27FC236}">
                <a16:creationId xmlns:a16="http://schemas.microsoft.com/office/drawing/2014/main" id="{60C268C8-D3F2-0137-04FD-80DA34A6BFF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2000" y="4572000"/>
            <a:ext cx="685800" cy="457200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6" name="Straight Arrow Connector 14">
            <a:extLst>
              <a:ext uri="{FF2B5EF4-FFF2-40B4-BE49-F238E27FC236}">
                <a16:creationId xmlns:a16="http://schemas.microsoft.com/office/drawing/2014/main" id="{289A9B36-EED7-5C50-6BD4-8EEC5E6BE96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2000" y="3124200"/>
            <a:ext cx="762000" cy="9906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4C477850-31BC-1B2D-EEA5-2DCBD0687C44}"/>
              </a:ext>
            </a:extLst>
          </p:cNvPr>
          <p:cNvGrpSpPr>
            <a:grpSpLocks/>
          </p:cNvGrpSpPr>
          <p:nvPr/>
        </p:nvGrpSpPr>
        <p:grpSpPr bwMode="auto">
          <a:xfrm>
            <a:off x="5314950" y="1524000"/>
            <a:ext cx="3143250" cy="2438400"/>
            <a:chOff x="5314950" y="1524000"/>
            <a:chExt cx="3143250" cy="2438400"/>
          </a:xfrm>
        </p:grpSpPr>
        <p:pic>
          <p:nvPicPr>
            <p:cNvPr id="43021" name="Picture 3" descr="IIR Constrainted Order 8.pdf">
              <a:extLst>
                <a:ext uri="{FF2B5EF4-FFF2-40B4-BE49-F238E27FC236}">
                  <a16:creationId xmlns:a16="http://schemas.microsoft.com/office/drawing/2014/main" id="{92E1683A-6E4F-ED48-FC7B-3D8BAE08E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0" t="24358" r="7904" b="24255"/>
            <a:stretch>
              <a:fillRect/>
            </a:stretch>
          </p:blipFill>
          <p:spPr bwMode="auto">
            <a:xfrm>
              <a:off x="5314950" y="1524000"/>
              <a:ext cx="3143250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3022" name="Straight Connector 18">
              <a:extLst>
                <a:ext uri="{FF2B5EF4-FFF2-40B4-BE49-F238E27FC236}">
                  <a16:creationId xmlns:a16="http://schemas.microsoft.com/office/drawing/2014/main" id="{7D9434BD-5FA0-1836-AD76-EBA6C84160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638800" y="3352800"/>
              <a:ext cx="2667000" cy="12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758CBB9-F399-0234-A740-5BC9A0E11BF4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4038600"/>
            <a:ext cx="3286125" cy="2514600"/>
            <a:chOff x="5257800" y="4038600"/>
            <a:chExt cx="3286125" cy="2514600"/>
          </a:xfrm>
        </p:grpSpPr>
        <p:pic>
          <p:nvPicPr>
            <p:cNvPr id="43019" name="Picture 4" descr="IIR Constrained Order 9.pdf">
              <a:extLst>
                <a:ext uri="{FF2B5EF4-FFF2-40B4-BE49-F238E27FC236}">
                  <a16:creationId xmlns:a16="http://schemas.microsoft.com/office/drawing/2014/main" id="{0E34B732-CC33-93B9-7EF8-0D214BB0E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8" t="24861" r="7489" b="23705"/>
            <a:stretch>
              <a:fillRect/>
            </a:stretch>
          </p:blipFill>
          <p:spPr bwMode="auto">
            <a:xfrm>
              <a:off x="5257800" y="4038600"/>
              <a:ext cx="3286125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3020" name="Straight Connector 20">
              <a:extLst>
                <a:ext uri="{FF2B5EF4-FFF2-40B4-BE49-F238E27FC236}">
                  <a16:creationId xmlns:a16="http://schemas.microsoft.com/office/drawing/2014/main" id="{89F8A7B9-DDB6-6AA2-CEB4-8E679C649A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638800" y="5830888"/>
              <a:ext cx="2667000" cy="12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F777200-E7AD-4310-0A86-D10B9E0EC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73563"/>
            <a:ext cx="4114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39775" indent="-282575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FontTx/>
              <a:buNone/>
            </a:pPr>
            <a:r>
              <a:rPr lang="en-US" altLang="en-US"/>
              <a:t>Order 9 does indeed meet specs using Wpass = 1.5 and Wstop = 800</a:t>
            </a:r>
          </a:p>
        </p:txBody>
      </p:sp>
      <p:sp>
        <p:nvSpPr>
          <p:cNvPr id="43018" name="TextBox 3">
            <a:extLst>
              <a:ext uri="{FF2B5EF4-FFF2-40B4-BE49-F238E27FC236}">
                <a16:creationId xmlns:a16="http://schemas.microsoft.com/office/drawing/2014/main" id="{68B04042-782A-5AD4-0C12-9ADB3AE62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Cascade of Biquads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>
            <a:extLst>
              <a:ext uri="{FF2B5EF4-FFF2-40B4-BE49-F238E27FC236}">
                <a16:creationId xmlns:a16="http://schemas.microsoft.com/office/drawing/2014/main" id="{3A4099D7-3539-A1B3-87B3-760F66D4E6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Conclusion</a:t>
            </a:r>
          </a:p>
        </p:txBody>
      </p:sp>
      <p:graphicFrame>
        <p:nvGraphicFramePr>
          <p:cNvPr id="127046" name="Group 70">
            <a:extLst>
              <a:ext uri="{FF2B5EF4-FFF2-40B4-BE49-F238E27FC236}">
                <a16:creationId xmlns:a16="http://schemas.microsoft.com/office/drawing/2014/main" id="{ECCE2661-8563-B469-06C5-EC7FD24C522F}"/>
              </a:ext>
            </a:extLst>
          </p:cNvPr>
          <p:cNvGraphicFramePr>
            <a:graphicFrameLocks noGrp="1"/>
          </p:cNvGraphicFramePr>
          <p:nvPr>
            <p:ph sz="half" idx="4294967295"/>
          </p:nvPr>
        </p:nvGraphicFramePr>
        <p:xfrm>
          <a:off x="304800" y="1339850"/>
          <a:ext cx="8534400" cy="3687764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2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</a:rPr>
                        <a:t>FIR Filters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</a:rPr>
                        <a:t>IIR Filters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Implementation complexity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(1)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Higher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Lower (sometimes by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factor of four)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8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Minimum order design algorithm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10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Parks-McClellan (Remez exchange) algorithm (2)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Elliptic design algorithm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18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BIBO stable?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Always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May become unstable</a:t>
                      </a:r>
                      <a:b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when implemented (3)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5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Linear phase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If impulse response is symmetric or anti-symmetric about midpoint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No, but phase may made approximately linear over </a:t>
                      </a: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passband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(or other band)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6893" name="Text Box 71">
            <a:extLst>
              <a:ext uri="{FF2B5EF4-FFF2-40B4-BE49-F238E27FC236}">
                <a16:creationId xmlns:a16="http://schemas.microsoft.com/office/drawing/2014/main" id="{75B92963-8114-1621-AB3E-2DA9BEE6B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073650"/>
            <a:ext cx="8839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(1) For same piecewise constant magnitude specification</a:t>
            </a:r>
            <a:br>
              <a:rPr lang="en-US" altLang="en-US" sz="2000" b="0">
                <a:solidFill>
                  <a:schemeClr val="tx1"/>
                </a:solidFill>
              </a:rPr>
            </a:br>
            <a:r>
              <a:rPr lang="en-US" altLang="en-US" sz="2000" b="0">
                <a:solidFill>
                  <a:schemeClr val="tx1"/>
                </a:solidFill>
              </a:rPr>
              <a:t>(2) Algorithm to estimate minimum order for Parks-McClellan algorithm by Jim</a:t>
            </a:r>
            <a:br>
              <a:rPr lang="en-US" altLang="en-US" sz="2000" b="0">
                <a:solidFill>
                  <a:schemeClr val="tx1"/>
                </a:solidFill>
              </a:rPr>
            </a:br>
            <a:r>
              <a:rPr lang="en-US" altLang="en-US" sz="2000" b="0">
                <a:solidFill>
                  <a:schemeClr val="tx1"/>
                </a:solidFill>
              </a:rPr>
              <a:t>      Kaiser may be off by 10%.  Search for minimum order is often needed.</a:t>
            </a:r>
            <a:br>
              <a:rPr lang="en-US" altLang="en-US" sz="2000" b="0">
                <a:solidFill>
                  <a:schemeClr val="tx1"/>
                </a:solidFill>
              </a:rPr>
            </a:br>
            <a:r>
              <a:rPr lang="en-US" altLang="en-US" sz="2000" b="0">
                <a:solidFill>
                  <a:schemeClr val="tx1"/>
                </a:solidFill>
              </a:rPr>
              <a:t>(3) Choice of IIR filter structure matters -- use cascade of biquads instead of a</a:t>
            </a:r>
            <a:br>
              <a:rPr lang="en-US" altLang="en-US" sz="2000" b="0">
                <a:solidFill>
                  <a:schemeClr val="tx1"/>
                </a:solidFill>
              </a:rPr>
            </a:br>
            <a:r>
              <a:rPr lang="en-US" altLang="en-US" sz="2000" b="0">
                <a:solidFill>
                  <a:schemeClr val="tx1"/>
                </a:solidFill>
              </a:rPr>
              <a:t>      single section.  Some IIR filter design algorithms can constrain pole locations.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5">
            <a:extLst>
              <a:ext uri="{FF2B5EF4-FFF2-40B4-BE49-F238E27FC236}">
                <a16:creationId xmlns:a16="http://schemas.microsoft.com/office/drawing/2014/main" id="{63BACAF9-753A-453F-9B69-3CFBC5F58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243371E2-B63E-2B40-8F18-BC33F136E702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A55F8BFD-8910-1FB0-1FBC-60336343DE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Conclusion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90F32E7E-F3CD-4847-8839-2B0C8EE902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Keep poles computed by filter design algorithms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Polynomial deflation (rooting) reliable in floating-point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Polynomial inflation (expansion) may degrade roots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Direct form IIR structures expand zeros and poles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May become unstable for large order filters (order &gt; 12) due to degradation in pole locations from polynomial expansion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Cascade of biquads (second-order sections)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Only poles and zeros of second-order sections expanded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Biquads placed in order of ascending quality factors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Optimal ordering of biquads requires exhaustive search and each ordering can be simulated in parallel for speed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4CE214E3-3515-281A-FF03-A96E1D27F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24911124-4056-4447-8842-56BF550EF3B4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C48B7ABA-4787-7440-53B0-B9B82BD7B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Discrete-Time IIR Filters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6794C16-4F28-74EF-7808-E1172A46BE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Infinite Impulse Response (IIR) filter has impulse response of infinite duration, e.g.</a:t>
            </a:r>
          </a:p>
        </p:txBody>
      </p:sp>
      <p:graphicFrame>
        <p:nvGraphicFramePr>
          <p:cNvPr id="17412" name="Object 4">
            <a:extLst>
              <a:ext uri="{FF2B5EF4-FFF2-40B4-BE49-F238E27FC236}">
                <a16:creationId xmlns:a16="http://schemas.microsoft.com/office/drawing/2014/main" id="{71FC72EE-8C02-2A54-249C-5751A9113A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8125" y="2438400"/>
          <a:ext cx="159067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821900" imgH="10820400" progId="Equation.3">
                  <p:embed/>
                </p:oleObj>
              </mc:Choice>
              <mc:Fallback>
                <p:oleObj name="Equation" r:id="rId2" imgW="22821900" imgH="10820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2438400"/>
                        <a:ext cx="1590675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D308B5BB-8C85-06A0-9B96-503E3517EF4B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2362200"/>
            <a:ext cx="685800" cy="457200"/>
            <a:chOff x="1981200" y="2362200"/>
            <a:chExt cx="685800" cy="457200"/>
          </a:xfrm>
        </p:grpSpPr>
        <p:sp>
          <p:nvSpPr>
            <p:cNvPr id="17428" name="Line 6">
              <a:extLst>
                <a:ext uri="{FF2B5EF4-FFF2-40B4-BE49-F238E27FC236}">
                  <a16:creationId xmlns:a16="http://schemas.microsoft.com/office/drawing/2014/main" id="{59849084-DC42-B57D-3255-68877FAA14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200" y="2819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Text Box 7">
              <a:extLst>
                <a:ext uri="{FF2B5EF4-FFF2-40B4-BE49-F238E27FC236}">
                  <a16:creationId xmlns:a16="http://schemas.microsoft.com/office/drawing/2014/main" id="{18274B86-70D5-A2D1-700F-7FFBB3E2A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9800" y="2362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Z</a:t>
              </a:r>
            </a:p>
          </p:txBody>
        </p:sp>
      </p:grpSp>
      <p:graphicFrame>
        <p:nvGraphicFramePr>
          <p:cNvPr id="17416" name="Object 9">
            <a:extLst>
              <a:ext uri="{FF2B5EF4-FFF2-40B4-BE49-F238E27FC236}">
                <a16:creationId xmlns:a16="http://schemas.microsoft.com/office/drawing/2014/main" id="{984C1B00-E0B6-5DB0-D2D9-BFF513C827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4495800"/>
          <a:ext cx="13668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50900" imgH="444500" progId="Equation.3">
                  <p:embed/>
                </p:oleObj>
              </mc:Choice>
              <mc:Fallback>
                <p:oleObj name="Equation" r:id="rId4" imgW="850900" imgH="4445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495800"/>
                        <a:ext cx="1366838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10">
            <a:extLst>
              <a:ext uri="{FF2B5EF4-FFF2-40B4-BE49-F238E27FC236}">
                <a16:creationId xmlns:a16="http://schemas.microsoft.com/office/drawing/2014/main" id="{DB1583C5-B762-381E-E64B-104EBFB391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67450" y="4419600"/>
          <a:ext cx="234632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60500" imgH="406400" progId="Equation.3">
                  <p:embed/>
                </p:oleObj>
              </mc:Choice>
              <mc:Fallback>
                <p:oleObj name="Equation" r:id="rId6" imgW="1460500" imgH="406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7450" y="4419600"/>
                        <a:ext cx="2346325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Oval 11">
            <a:extLst>
              <a:ext uri="{FF2B5EF4-FFF2-40B4-BE49-F238E27FC236}">
                <a16:creationId xmlns:a16="http://schemas.microsoft.com/office/drawing/2014/main" id="{26E135DA-2D27-E525-AEA0-E157918E7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168900"/>
            <a:ext cx="2667000" cy="9144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7419" name="Line 12">
            <a:extLst>
              <a:ext uri="{FF2B5EF4-FFF2-40B4-BE49-F238E27FC236}">
                <a16:creationId xmlns:a16="http://schemas.microsoft.com/office/drawing/2014/main" id="{060F1838-938E-8260-373F-3230C33007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69200" y="6070600"/>
            <a:ext cx="0" cy="381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Text Box 13">
            <a:extLst>
              <a:ext uri="{FF2B5EF4-FFF2-40B4-BE49-F238E27FC236}">
                <a16:creationId xmlns:a16="http://schemas.microsoft.com/office/drawing/2014/main" id="{4FB1DD4F-7F45-0AF0-BB8E-6CADCD089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172200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0" i="1">
                <a:solidFill>
                  <a:schemeClr val="accent2"/>
                </a:solidFill>
              </a:rPr>
              <a:t>Recursively compute output y</a:t>
            </a:r>
            <a:r>
              <a:rPr lang="en-US" altLang="en-US" sz="2400" b="0">
                <a:solidFill>
                  <a:schemeClr val="accent2"/>
                </a:solidFill>
              </a:rPr>
              <a:t>[</a:t>
            </a:r>
            <a:r>
              <a:rPr lang="en-US" altLang="en-US" sz="2400" b="0" i="1">
                <a:solidFill>
                  <a:schemeClr val="accent2"/>
                </a:solidFill>
              </a:rPr>
              <a:t>n</a:t>
            </a:r>
            <a:r>
              <a:rPr lang="en-US" altLang="en-US" sz="2400" b="0">
                <a:solidFill>
                  <a:schemeClr val="accent2"/>
                </a:solidFill>
              </a:rPr>
              <a:t>]</a:t>
            </a:r>
            <a:r>
              <a:rPr lang="en-US" altLang="en-US" sz="2400" b="0" i="1">
                <a:solidFill>
                  <a:schemeClr val="accent2"/>
                </a:solidFill>
              </a:rPr>
              <a:t>, n ≥ 0, given y</a:t>
            </a:r>
            <a:r>
              <a:rPr lang="en-US" altLang="en-US" sz="2400" b="0">
                <a:solidFill>
                  <a:schemeClr val="accent2"/>
                </a:solidFill>
              </a:rPr>
              <a:t>[-1] </a:t>
            </a:r>
            <a:r>
              <a:rPr lang="en-US" altLang="en-US" sz="2400" b="0" i="1">
                <a:solidFill>
                  <a:schemeClr val="accent2"/>
                </a:solidFill>
              </a:rPr>
              <a:t>and</a:t>
            </a:r>
            <a:r>
              <a:rPr lang="en-US" altLang="en-US" sz="2400" b="0">
                <a:solidFill>
                  <a:schemeClr val="accent2"/>
                </a:solidFill>
              </a:rPr>
              <a:t> </a:t>
            </a:r>
            <a:r>
              <a:rPr lang="en-US" altLang="en-US" sz="2400" b="0" i="1">
                <a:solidFill>
                  <a:schemeClr val="accent2"/>
                </a:solidFill>
              </a:rPr>
              <a:t>x</a:t>
            </a:r>
            <a:r>
              <a:rPr lang="en-US" altLang="en-US" sz="2400" b="0">
                <a:solidFill>
                  <a:schemeClr val="accent2"/>
                </a:solidFill>
              </a:rPr>
              <a:t>[</a:t>
            </a:r>
            <a:r>
              <a:rPr lang="en-US" altLang="en-US" sz="2400" b="0" i="1">
                <a:solidFill>
                  <a:schemeClr val="accent2"/>
                </a:solidFill>
              </a:rPr>
              <a:t>n</a:t>
            </a:r>
            <a:r>
              <a:rPr lang="en-US" altLang="en-US" sz="2400" b="0">
                <a:solidFill>
                  <a:schemeClr val="accent2"/>
                </a:solidFill>
              </a:rPr>
              <a:t>]</a:t>
            </a:r>
          </a:p>
        </p:txBody>
      </p:sp>
      <p:graphicFrame>
        <p:nvGraphicFramePr>
          <p:cNvPr id="17421" name="Object 15">
            <a:extLst>
              <a:ext uri="{FF2B5EF4-FFF2-40B4-BE49-F238E27FC236}">
                <a16:creationId xmlns:a16="http://schemas.microsoft.com/office/drawing/2014/main" id="{DB9C8F83-4BFB-9659-6F4C-8CE0E7C484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25775" y="4495800"/>
          <a:ext cx="2079625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95400" imgH="609600" progId="Equation.3">
                  <p:embed/>
                </p:oleObj>
              </mc:Choice>
              <mc:Fallback>
                <p:oleObj name="Equation" r:id="rId8" imgW="1295400" imgH="609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5775" y="4495800"/>
                        <a:ext cx="2079625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>
            <a:extLst>
              <a:ext uri="{FF2B5EF4-FFF2-40B4-BE49-F238E27FC236}">
                <a16:creationId xmlns:a16="http://schemas.microsoft.com/office/drawing/2014/main" id="{14A9CD1B-BDE0-803E-7CE2-6E33F2732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4290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How to implement the IIR filter by computer?</a:t>
            </a:r>
          </a:p>
          <a:p>
            <a:pPr lvl="1">
              <a:buFontTx/>
              <a:buNone/>
            </a:pPr>
            <a:r>
              <a:rPr lang="en-US" altLang="en-US"/>
              <a:t>Let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be the input signal and </a:t>
            </a:r>
            <a:r>
              <a:rPr lang="en-US" altLang="en-US" i="1"/>
              <a:t>y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the output signal,</a:t>
            </a:r>
          </a:p>
        </p:txBody>
      </p:sp>
      <p:graphicFrame>
        <p:nvGraphicFramePr>
          <p:cNvPr id="17" name="Object 5">
            <a:extLst>
              <a:ext uri="{FF2B5EF4-FFF2-40B4-BE49-F238E27FC236}">
                <a16:creationId xmlns:a16="http://schemas.microsoft.com/office/drawing/2014/main" id="{46C16CF3-7155-4CAE-924B-2221C25323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3200" y="2387600"/>
          <a:ext cx="1917700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93800" imgH="520700" progId="Equation.3">
                  <p:embed/>
                </p:oleObj>
              </mc:Choice>
              <mc:Fallback>
                <p:oleObj name="Equation" r:id="rId10" imgW="1193800" imgH="520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387600"/>
                        <a:ext cx="1917700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5">
            <a:extLst>
              <a:ext uri="{FF2B5EF4-FFF2-40B4-BE49-F238E27FC236}">
                <a16:creationId xmlns:a16="http://schemas.microsoft.com/office/drawing/2014/main" id="{53F33F31-C97D-956F-E147-D77F44B385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73600" y="2387600"/>
          <a:ext cx="13874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63600" imgH="520700" progId="Equation.3">
                  <p:embed/>
                </p:oleObj>
              </mc:Choice>
              <mc:Fallback>
                <p:oleObj name="Equation" r:id="rId12" imgW="863600" imgH="520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3600" y="2387600"/>
                        <a:ext cx="13874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5">
            <a:extLst>
              <a:ext uri="{FF2B5EF4-FFF2-40B4-BE49-F238E27FC236}">
                <a16:creationId xmlns:a16="http://schemas.microsoft.com/office/drawing/2014/main" id="{F528B94C-7EF8-A0C5-CD0A-CF6318CDB0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70600" y="2463800"/>
          <a:ext cx="2836863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65300" imgH="609600" progId="Equation.3">
                  <p:embed/>
                </p:oleObj>
              </mc:Choice>
              <mc:Fallback>
                <p:oleObj name="Equation" r:id="rId14" imgW="1765300" imgH="609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463800"/>
                        <a:ext cx="2836863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9">
            <a:extLst>
              <a:ext uri="{FF2B5EF4-FFF2-40B4-BE49-F238E27FC236}">
                <a16:creationId xmlns:a16="http://schemas.microsoft.com/office/drawing/2014/main" id="{67608C1D-37DE-AAEA-78B3-EC03890D4A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5618163"/>
          <a:ext cx="1774825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04900" imgH="203200" progId="Equation.3">
                  <p:embed/>
                </p:oleObj>
              </mc:Choice>
              <mc:Fallback>
                <p:oleObj name="Equation" r:id="rId16" imgW="1104900" imgH="203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618163"/>
                        <a:ext cx="1774825" cy="32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5">
            <a:extLst>
              <a:ext uri="{FF2B5EF4-FFF2-40B4-BE49-F238E27FC236}">
                <a16:creationId xmlns:a16="http://schemas.microsoft.com/office/drawing/2014/main" id="{1A46E818-CD98-EFFE-E6C9-14B3D52659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5410200"/>
          <a:ext cx="2528888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574800" imgH="406400" progId="Equation.3">
                  <p:embed/>
                </p:oleObj>
              </mc:Choice>
              <mc:Fallback>
                <p:oleObj name="Equation" r:id="rId18" imgW="1574800" imgH="406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410200"/>
                        <a:ext cx="2528888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">
            <a:extLst>
              <a:ext uri="{FF2B5EF4-FFF2-40B4-BE49-F238E27FC236}">
                <a16:creationId xmlns:a16="http://schemas.microsoft.com/office/drawing/2014/main" id="{5DF3263A-C68F-A192-C2A7-2B7D8539FB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23000" y="5283200"/>
          <a:ext cx="22637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409700" imgH="406400" progId="Equation.3">
                  <p:embed/>
                </p:oleObj>
              </mc:Choice>
              <mc:Fallback>
                <p:oleObj name="Equation" r:id="rId20" imgW="1409700" imgH="406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0" y="5283200"/>
                        <a:ext cx="2263775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TextBox 3">
            <a:extLst>
              <a:ext uri="{FF2B5EF4-FFF2-40B4-BE49-F238E27FC236}">
                <a16:creationId xmlns:a16="http://schemas.microsoft.com/office/drawing/2014/main" id="{C5549FAE-BE0C-4C58-13BE-12A443C05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  <p:bldP spid="1742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6">
            <a:extLst>
              <a:ext uri="{FF2B5EF4-FFF2-40B4-BE49-F238E27FC236}">
                <a16:creationId xmlns:a16="http://schemas.microsoft.com/office/drawing/2014/main" id="{74ED4605-7057-23A5-F061-7895DEA11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C1086638-21B6-134C-9981-622954A32C9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8434" name="Rectangle 35">
            <a:extLst>
              <a:ext uri="{FF2B5EF4-FFF2-40B4-BE49-F238E27FC236}">
                <a16:creationId xmlns:a16="http://schemas.microsoft.com/office/drawing/2014/main" id="{C0AFD5AD-17F6-B733-BADA-7B6A4FB97F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Many Equivalent Representations</a:t>
            </a:r>
          </a:p>
        </p:txBody>
      </p:sp>
      <p:sp>
        <p:nvSpPr>
          <p:cNvPr id="18435" name="Rectangle 36">
            <a:extLst>
              <a:ext uri="{FF2B5EF4-FFF2-40B4-BE49-F238E27FC236}">
                <a16:creationId xmlns:a16="http://schemas.microsoft.com/office/drawing/2014/main" id="{D04F4040-2400-D381-84FF-0C6BE46002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76700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Difference equation</a:t>
            </a:r>
          </a:p>
        </p:txBody>
      </p:sp>
      <p:graphicFrame>
        <p:nvGraphicFramePr>
          <p:cNvPr id="18437" name="Object 27">
            <a:extLst>
              <a:ext uri="{FF2B5EF4-FFF2-40B4-BE49-F238E27FC236}">
                <a16:creationId xmlns:a16="http://schemas.microsoft.com/office/drawing/2014/main" id="{95181690-92CD-7D29-AA6B-4BFB5FB968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2500" y="1870075"/>
          <a:ext cx="338455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564800" imgH="9067800" progId="Equation.3">
                  <p:embed/>
                </p:oleObj>
              </mc:Choice>
              <mc:Fallback>
                <p:oleObj name="Equation" r:id="rId2" imgW="48564800" imgH="90678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1870075"/>
                        <a:ext cx="338455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38" name="Group 41">
            <a:extLst>
              <a:ext uri="{FF2B5EF4-FFF2-40B4-BE49-F238E27FC236}">
                <a16:creationId xmlns:a16="http://schemas.microsoft.com/office/drawing/2014/main" id="{50AC3F26-C7E7-D513-B659-20D865D7C0E2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2438400"/>
            <a:ext cx="4038600" cy="2438400"/>
            <a:chOff x="2976" y="1536"/>
            <a:chExt cx="2544" cy="1536"/>
          </a:xfrm>
        </p:grpSpPr>
        <p:sp>
          <p:nvSpPr>
            <p:cNvPr id="18446" name="Oval 5">
              <a:extLst>
                <a:ext uri="{FF2B5EF4-FFF2-40B4-BE49-F238E27FC236}">
                  <a16:creationId xmlns:a16="http://schemas.microsoft.com/office/drawing/2014/main" id="{63F9051E-A40D-524B-D2F4-EFCA0A6E8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1536"/>
              <a:ext cx="336" cy="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7" name="Rectangle 6">
              <a:extLst>
                <a:ext uri="{FF2B5EF4-FFF2-40B4-BE49-F238E27FC236}">
                  <a16:creationId xmlns:a16="http://schemas.microsoft.com/office/drawing/2014/main" id="{680AE618-3760-0150-A6C4-31DB471F7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1536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8" name="Rectangle 7">
              <a:extLst>
                <a:ext uri="{FF2B5EF4-FFF2-40B4-BE49-F238E27FC236}">
                  <a16:creationId xmlns:a16="http://schemas.microsoft.com/office/drawing/2014/main" id="{95C7B60C-3378-A906-FA3F-FCD291F66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1536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9" name="Rectangle 8">
              <a:extLst>
                <a:ext uri="{FF2B5EF4-FFF2-40B4-BE49-F238E27FC236}">
                  <a16:creationId xmlns:a16="http://schemas.microsoft.com/office/drawing/2014/main" id="{716F1D5B-CC92-0B57-6785-65593C9EC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1824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18450" name="Rectangle 9">
              <a:extLst>
                <a:ext uri="{FF2B5EF4-FFF2-40B4-BE49-F238E27FC236}">
                  <a16:creationId xmlns:a16="http://schemas.microsoft.com/office/drawing/2014/main" id="{69006219-A25E-4647-C576-D45E5C850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400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18451" name="AutoShape 10">
              <a:extLst>
                <a:ext uri="{FF2B5EF4-FFF2-40B4-BE49-F238E27FC236}">
                  <a16:creationId xmlns:a16="http://schemas.microsoft.com/office/drawing/2014/main" id="{DBAF7EEB-4A64-9E30-9BE3-AFDC71B50F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984" y="2064"/>
              <a:ext cx="384" cy="384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1/2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52" name="AutoShape 11">
              <a:extLst>
                <a:ext uri="{FF2B5EF4-FFF2-40B4-BE49-F238E27FC236}">
                  <a16:creationId xmlns:a16="http://schemas.microsoft.com/office/drawing/2014/main" id="{4D90F127-B110-FF99-CF1B-EABF2A3EC3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936" y="2688"/>
              <a:ext cx="384" cy="384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1/8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cxnSp>
          <p:nvCxnSpPr>
            <p:cNvPr id="18453" name="AutoShape 13">
              <a:extLst>
                <a:ext uri="{FF2B5EF4-FFF2-40B4-BE49-F238E27FC236}">
                  <a16:creationId xmlns:a16="http://schemas.microsoft.com/office/drawing/2014/main" id="{24079148-2131-7CB2-D7E6-2CA6974ECB98}"/>
                </a:ext>
              </a:extLst>
            </p:cNvPr>
            <p:cNvCxnSpPr>
              <a:cxnSpLocks noChangeShapeType="1"/>
              <a:stCxn id="18446" idx="6"/>
              <a:endCxn id="18448" idx="1"/>
            </p:cNvCxnSpPr>
            <p:nvPr/>
          </p:nvCxnSpPr>
          <p:spPr bwMode="auto">
            <a:xfrm>
              <a:off x="3888" y="1704"/>
              <a:ext cx="129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4" name="AutoShape 14">
              <a:extLst>
                <a:ext uri="{FF2B5EF4-FFF2-40B4-BE49-F238E27FC236}">
                  <a16:creationId xmlns:a16="http://schemas.microsoft.com/office/drawing/2014/main" id="{987AC7AB-724F-A147-02F4-6BE1091B8DD5}"/>
                </a:ext>
              </a:extLst>
            </p:cNvPr>
            <p:cNvCxnSpPr>
              <a:cxnSpLocks noChangeShapeType="1"/>
              <a:stCxn id="18446" idx="6"/>
              <a:endCxn id="18449" idx="0"/>
            </p:cNvCxnSpPr>
            <p:nvPr/>
          </p:nvCxnSpPr>
          <p:spPr bwMode="auto">
            <a:xfrm>
              <a:off x="3888" y="1704"/>
              <a:ext cx="960" cy="12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5" name="AutoShape 15">
              <a:extLst>
                <a:ext uri="{FF2B5EF4-FFF2-40B4-BE49-F238E27FC236}">
                  <a16:creationId xmlns:a16="http://schemas.microsoft.com/office/drawing/2014/main" id="{6D736F1F-EAD7-68E5-DA0A-68F9C4523950}"/>
                </a:ext>
              </a:extLst>
            </p:cNvPr>
            <p:cNvCxnSpPr>
              <a:cxnSpLocks noChangeShapeType="1"/>
              <a:stCxn id="18449" idx="2"/>
              <a:endCxn id="18450" idx="0"/>
            </p:cNvCxnSpPr>
            <p:nvPr/>
          </p:nvCxnSpPr>
          <p:spPr bwMode="auto">
            <a:xfrm>
              <a:off x="4848" y="2160"/>
              <a:ext cx="0" cy="2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6" name="AutoShape 16">
              <a:extLst>
                <a:ext uri="{FF2B5EF4-FFF2-40B4-BE49-F238E27FC236}">
                  <a16:creationId xmlns:a16="http://schemas.microsoft.com/office/drawing/2014/main" id="{D648DE59-E142-FE98-69BE-BB9D7AB112B5}"/>
                </a:ext>
              </a:extLst>
            </p:cNvPr>
            <p:cNvCxnSpPr>
              <a:cxnSpLocks noChangeShapeType="1"/>
              <a:stCxn id="18449" idx="2"/>
              <a:endCxn id="18451" idx="2"/>
            </p:cNvCxnSpPr>
            <p:nvPr/>
          </p:nvCxnSpPr>
          <p:spPr bwMode="auto">
            <a:xfrm rot="5400000">
              <a:off x="4560" y="1967"/>
              <a:ext cx="95" cy="481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7" name="AutoShape 17">
              <a:extLst>
                <a:ext uri="{FF2B5EF4-FFF2-40B4-BE49-F238E27FC236}">
                  <a16:creationId xmlns:a16="http://schemas.microsoft.com/office/drawing/2014/main" id="{4FE71F6B-0C96-AD09-3BCD-122B8769C386}"/>
                </a:ext>
              </a:extLst>
            </p:cNvPr>
            <p:cNvCxnSpPr>
              <a:cxnSpLocks noChangeShapeType="1"/>
              <a:stCxn id="18450" idx="2"/>
              <a:endCxn id="18452" idx="2"/>
            </p:cNvCxnSpPr>
            <p:nvPr/>
          </p:nvCxnSpPr>
          <p:spPr bwMode="auto">
            <a:xfrm rot="5400000">
              <a:off x="4512" y="2543"/>
              <a:ext cx="143" cy="52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8" name="AutoShape 18">
              <a:extLst>
                <a:ext uri="{FF2B5EF4-FFF2-40B4-BE49-F238E27FC236}">
                  <a16:creationId xmlns:a16="http://schemas.microsoft.com/office/drawing/2014/main" id="{E086A3CE-FDCC-D7A9-94F8-AACA1E349F1A}"/>
                </a:ext>
              </a:extLst>
            </p:cNvPr>
            <p:cNvCxnSpPr>
              <a:cxnSpLocks noChangeShapeType="1"/>
              <a:stCxn id="18451" idx="0"/>
              <a:endCxn id="18446" idx="5"/>
            </p:cNvCxnSpPr>
            <p:nvPr/>
          </p:nvCxnSpPr>
          <p:spPr bwMode="auto">
            <a:xfrm flipH="1" flipV="1">
              <a:off x="3839" y="1823"/>
              <a:ext cx="144" cy="4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59" name="AutoShape 19">
              <a:extLst>
                <a:ext uri="{FF2B5EF4-FFF2-40B4-BE49-F238E27FC236}">
                  <a16:creationId xmlns:a16="http://schemas.microsoft.com/office/drawing/2014/main" id="{BA3AEED1-CD85-D1FA-95C1-DF20A606746D}"/>
                </a:ext>
              </a:extLst>
            </p:cNvPr>
            <p:cNvCxnSpPr>
              <a:cxnSpLocks noChangeShapeType="1"/>
              <a:stCxn id="18452" idx="0"/>
              <a:endCxn id="18446" idx="4"/>
            </p:cNvCxnSpPr>
            <p:nvPr/>
          </p:nvCxnSpPr>
          <p:spPr bwMode="auto">
            <a:xfrm flipH="1" flipV="1">
              <a:off x="3720" y="1872"/>
              <a:ext cx="215" cy="100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60" name="Text Box 23">
              <a:extLst>
                <a:ext uri="{FF2B5EF4-FFF2-40B4-BE49-F238E27FC236}">
                  <a16:creationId xmlns:a16="http://schemas.microsoft.com/office/drawing/2014/main" id="{9060AC60-4480-918D-8724-3073A8EE1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160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-1]</a:t>
              </a:r>
            </a:p>
          </p:txBody>
        </p:sp>
        <p:sp>
          <p:nvSpPr>
            <p:cNvPr id="18461" name="Text Box 24">
              <a:extLst>
                <a:ext uri="{FF2B5EF4-FFF2-40B4-BE49-F238E27FC236}">
                  <a16:creationId xmlns:a16="http://schemas.microsoft.com/office/drawing/2014/main" id="{90FF362C-40E4-2F6E-0837-B85720058B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745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-2]</a:t>
              </a:r>
            </a:p>
          </p:txBody>
        </p:sp>
        <p:sp>
          <p:nvSpPr>
            <p:cNvPr id="18462" name="Line 30">
              <a:extLst>
                <a:ext uri="{FF2B5EF4-FFF2-40B4-BE49-F238E27FC236}">
                  <a16:creationId xmlns:a16="http://schemas.microsoft.com/office/drawing/2014/main" id="{6D5AF6F2-A74F-1B28-CCD5-06FDFC0C59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8439" name="Object 34">
            <a:extLst>
              <a:ext uri="{FF2B5EF4-FFF2-40B4-BE49-F238E27FC236}">
                <a16:creationId xmlns:a16="http://schemas.microsoft.com/office/drawing/2014/main" id="{3250F95F-DB1D-55CE-1D7B-40C64FCFB9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8375" y="5041900"/>
          <a:ext cx="3527425" cy="15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609500" imgH="22821900" progId="Equation.3">
                  <p:embed/>
                </p:oleObj>
              </mc:Choice>
              <mc:Fallback>
                <p:oleObj name="Equation" r:id="rId4" imgW="50609500" imgH="228219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375" y="5041900"/>
                        <a:ext cx="3527425" cy="158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Text Box 39">
            <a:extLst>
              <a:ext uri="{FF2B5EF4-FFF2-40B4-BE49-F238E27FC236}">
                <a16:creationId xmlns:a16="http://schemas.microsoft.com/office/drawing/2014/main" id="{CFFB573F-F7FA-C787-8C7A-03467A895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6172200"/>
            <a:ext cx="32766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Poles at –0.183 and +0.683 </a:t>
            </a:r>
            <a:endParaRPr lang="en-US" altLang="en-US" sz="2000" i="1">
              <a:solidFill>
                <a:schemeClr val="tx1"/>
              </a:solidFill>
            </a:endParaRPr>
          </a:p>
        </p:txBody>
      </p:sp>
      <p:sp>
        <p:nvSpPr>
          <p:cNvPr id="18441" name="Line 40">
            <a:extLst>
              <a:ext uri="{FF2B5EF4-FFF2-40B4-BE49-F238E27FC236}">
                <a16:creationId xmlns:a16="http://schemas.microsoft.com/office/drawing/2014/main" id="{0E0BA02E-AF48-6FE8-4283-D6E48526ACF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91000" y="6324600"/>
            <a:ext cx="457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36">
            <a:extLst>
              <a:ext uri="{FF2B5EF4-FFF2-40B4-BE49-F238E27FC236}">
                <a16:creationId xmlns:a16="http://schemas.microsoft.com/office/drawing/2014/main" id="{413618E3-DFEF-C7C3-55B3-450EE8C6F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476500"/>
            <a:ext cx="40767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Recursive computation needs </a:t>
            </a:r>
            <a:r>
              <a:rPr lang="en-US" altLang="en-US" i="1"/>
              <a:t>y</a:t>
            </a:r>
            <a:r>
              <a:rPr lang="en-US" altLang="en-US"/>
              <a:t>[-1] and </a:t>
            </a:r>
            <a:r>
              <a:rPr lang="en-US" altLang="en-US" i="1"/>
              <a:t>y</a:t>
            </a:r>
            <a:r>
              <a:rPr lang="en-US" altLang="en-US"/>
              <a:t>[-2]</a:t>
            </a:r>
          </a:p>
          <a:p>
            <a:pPr lvl="1">
              <a:buFontTx/>
              <a:buNone/>
            </a:pPr>
            <a:r>
              <a:rPr lang="en-US" altLang="en-US"/>
              <a:t>For the filter to be LTI,</a:t>
            </a:r>
            <a:br>
              <a:rPr lang="en-US" altLang="en-US"/>
            </a:br>
            <a:r>
              <a:rPr lang="en-US" altLang="en-US" i="1"/>
              <a:t>y</a:t>
            </a:r>
            <a:r>
              <a:rPr lang="en-US" altLang="en-US"/>
              <a:t>[-1] = 0 and </a:t>
            </a:r>
            <a:r>
              <a:rPr lang="en-US" altLang="en-US" i="1"/>
              <a:t>y</a:t>
            </a:r>
            <a:r>
              <a:rPr lang="en-US" altLang="en-US"/>
              <a:t>[-2] = 0</a:t>
            </a: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E32ABB6F-DFEB-54AF-8CA5-9BBF12068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114800"/>
            <a:ext cx="4076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Transfer function</a:t>
            </a:r>
          </a:p>
          <a:p>
            <a:pPr lvl="1">
              <a:buFontTx/>
              <a:buNone/>
            </a:pPr>
            <a:r>
              <a:rPr lang="en-US" altLang="en-US"/>
              <a:t>Assumes LTI system</a:t>
            </a: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94CC845B-60B4-7596-26C1-F0F6738B3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00" y="1447800"/>
            <a:ext cx="4076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Block diagram representation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28BF4892-8452-6B17-950A-D90822298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4876800"/>
            <a:ext cx="4267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Second-order filter section (a.k.a. biquad) with 2 poles and 0 non-trivial zeros</a:t>
            </a:r>
          </a:p>
        </p:txBody>
      </p:sp>
      <p:sp>
        <p:nvSpPr>
          <p:cNvPr id="18445" name="TextBox 3">
            <a:extLst>
              <a:ext uri="{FF2B5EF4-FFF2-40B4-BE49-F238E27FC236}">
                <a16:creationId xmlns:a16="http://schemas.microsoft.com/office/drawing/2014/main" id="{C5C4DCCB-B915-A6B7-6575-3432CB588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773AA2F9-2108-D492-47FA-AB5B24163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Biquad Block Diagrams</a:t>
            </a: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5398AA28-3433-677B-2560-FF184DDF9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898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Biquad: short for </a:t>
            </a:r>
            <a:r>
              <a:rPr lang="en-US" altLang="en-US" i="1">
                <a:ea typeface="ＭＳ Ｐゴシック" panose="020B0600070205080204" pitchFamily="34" charset="-128"/>
              </a:rPr>
              <a:t>biquadratic</a:t>
            </a:r>
          </a:p>
          <a:p>
            <a:pPr marL="457200" lvl="1" indent="0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Transfer function is ratio of two quadratic polynomials</a:t>
            </a:r>
          </a:p>
        </p:txBody>
      </p:sp>
      <p:grpSp>
        <p:nvGrpSpPr>
          <p:cNvPr id="19461" name="Group 40">
            <a:extLst>
              <a:ext uri="{FF2B5EF4-FFF2-40B4-BE49-F238E27FC236}">
                <a16:creationId xmlns:a16="http://schemas.microsoft.com/office/drawing/2014/main" id="{BD03CBA0-6F26-31D0-7797-18AFD92B610F}"/>
              </a:ext>
            </a:extLst>
          </p:cNvPr>
          <p:cNvGrpSpPr>
            <a:grpSpLocks/>
          </p:cNvGrpSpPr>
          <p:nvPr/>
        </p:nvGrpSpPr>
        <p:grpSpPr bwMode="auto">
          <a:xfrm>
            <a:off x="1343025" y="2674938"/>
            <a:ext cx="5743575" cy="2582862"/>
            <a:chOff x="838200" y="1752600"/>
            <a:chExt cx="6705600" cy="2971800"/>
          </a:xfrm>
        </p:grpSpPr>
        <p:sp>
          <p:nvSpPr>
            <p:cNvPr id="19479" name="Oval 5">
              <a:extLst>
                <a:ext uri="{FF2B5EF4-FFF2-40B4-BE49-F238E27FC236}">
                  <a16:creationId xmlns:a16="http://schemas.microsoft.com/office/drawing/2014/main" id="{8CB96AC9-7045-A253-86BB-635CDB731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600" y="19812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80" name="Rectangle 6">
              <a:extLst>
                <a:ext uri="{FF2B5EF4-FFF2-40B4-BE49-F238E27FC236}">
                  <a16:creationId xmlns:a16="http://schemas.microsoft.com/office/drawing/2014/main" id="{6B125374-1C43-62BD-8C70-7824A3BCD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1981200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81" name="Rectangle 8">
              <a:extLst>
                <a:ext uri="{FF2B5EF4-FFF2-40B4-BE49-F238E27FC236}">
                  <a16:creationId xmlns:a16="http://schemas.microsoft.com/office/drawing/2014/main" id="{3340D52A-2B5C-3FC8-0B3D-48B8275B5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4384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19482" name="Rectangle 9">
              <a:extLst>
                <a:ext uri="{FF2B5EF4-FFF2-40B4-BE49-F238E27FC236}">
                  <a16:creationId xmlns:a16="http://schemas.microsoft.com/office/drawing/2014/main" id="{5EADC9F0-651B-4764-2B99-042C38711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35052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Unit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r>
                <a:rPr lang="en-US" altLang="en-US" sz="1800" b="0">
                  <a:solidFill>
                    <a:schemeClr val="tx1"/>
                  </a:solidFill>
                </a:rPr>
                <a:t>Delay</a:t>
              </a:r>
            </a:p>
          </p:txBody>
        </p:sp>
        <p:sp>
          <p:nvSpPr>
            <p:cNvPr id="19483" name="AutoShape 10">
              <a:extLst>
                <a:ext uri="{FF2B5EF4-FFF2-40B4-BE49-F238E27FC236}">
                  <a16:creationId xmlns:a16="http://schemas.microsoft.com/office/drawing/2014/main" id="{6112BE04-ABDD-07C7-86B9-E41EDE9B4D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38400" y="28194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 baseline="-25000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84" name="AutoShape 11">
              <a:extLst>
                <a:ext uri="{FF2B5EF4-FFF2-40B4-BE49-F238E27FC236}">
                  <a16:creationId xmlns:a16="http://schemas.microsoft.com/office/drawing/2014/main" id="{BDB0E73F-A76A-0A69-8A67-20AC688AD6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2200" y="41148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cxnSp>
          <p:nvCxnSpPr>
            <p:cNvPr id="19485" name="AutoShape 13">
              <a:extLst>
                <a:ext uri="{FF2B5EF4-FFF2-40B4-BE49-F238E27FC236}">
                  <a16:creationId xmlns:a16="http://schemas.microsoft.com/office/drawing/2014/main" id="{DA1ADAFD-99D1-F02C-9BB8-8027035863FA}"/>
                </a:ext>
              </a:extLst>
            </p:cNvPr>
            <p:cNvCxnSpPr>
              <a:cxnSpLocks noChangeShapeType="1"/>
              <a:stCxn id="19479" idx="6"/>
              <a:endCxn id="19481" idx="0"/>
            </p:cNvCxnSpPr>
            <p:nvPr/>
          </p:nvCxnSpPr>
          <p:spPr bwMode="auto">
            <a:xfrm>
              <a:off x="2286000" y="2247900"/>
              <a:ext cx="15240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6" name="AutoShape 14">
              <a:extLst>
                <a:ext uri="{FF2B5EF4-FFF2-40B4-BE49-F238E27FC236}">
                  <a16:creationId xmlns:a16="http://schemas.microsoft.com/office/drawing/2014/main" id="{F06C54E9-2E8F-9958-A046-AB23A86A0BE9}"/>
                </a:ext>
              </a:extLst>
            </p:cNvPr>
            <p:cNvCxnSpPr>
              <a:cxnSpLocks noChangeShapeType="1"/>
              <a:stCxn id="19481" idx="2"/>
              <a:endCxn id="19482" idx="0"/>
            </p:cNvCxnSpPr>
            <p:nvPr/>
          </p:nvCxnSpPr>
          <p:spPr bwMode="auto">
            <a:xfrm>
              <a:off x="3810000" y="2971800"/>
              <a:ext cx="0" cy="533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7" name="AutoShape 15">
              <a:extLst>
                <a:ext uri="{FF2B5EF4-FFF2-40B4-BE49-F238E27FC236}">
                  <a16:creationId xmlns:a16="http://schemas.microsoft.com/office/drawing/2014/main" id="{B4536E18-3941-5AFE-7E9A-72D90CF01364}"/>
                </a:ext>
              </a:extLst>
            </p:cNvPr>
            <p:cNvCxnSpPr>
              <a:cxnSpLocks noChangeShapeType="1"/>
              <a:stCxn id="19481" idx="2"/>
              <a:endCxn id="19483" idx="2"/>
            </p:cNvCxnSpPr>
            <p:nvPr/>
          </p:nvCxnSpPr>
          <p:spPr bwMode="auto">
            <a:xfrm rot="5400000">
              <a:off x="3352800" y="2665413"/>
              <a:ext cx="150813" cy="7635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8" name="AutoShape 16">
              <a:extLst>
                <a:ext uri="{FF2B5EF4-FFF2-40B4-BE49-F238E27FC236}">
                  <a16:creationId xmlns:a16="http://schemas.microsoft.com/office/drawing/2014/main" id="{7981512F-7840-7FE9-1D7C-C8A2DB4B075D}"/>
                </a:ext>
              </a:extLst>
            </p:cNvPr>
            <p:cNvCxnSpPr>
              <a:cxnSpLocks noChangeShapeType="1"/>
              <a:stCxn id="19482" idx="2"/>
              <a:endCxn id="19484" idx="2"/>
            </p:cNvCxnSpPr>
            <p:nvPr/>
          </p:nvCxnSpPr>
          <p:spPr bwMode="auto">
            <a:xfrm rot="5400000">
              <a:off x="3200400" y="3808413"/>
              <a:ext cx="379413" cy="8397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9" name="AutoShape 17">
              <a:extLst>
                <a:ext uri="{FF2B5EF4-FFF2-40B4-BE49-F238E27FC236}">
                  <a16:creationId xmlns:a16="http://schemas.microsoft.com/office/drawing/2014/main" id="{81B6CF2D-A264-5F49-12FC-3E931E04E268}"/>
                </a:ext>
              </a:extLst>
            </p:cNvPr>
            <p:cNvCxnSpPr>
              <a:cxnSpLocks noChangeShapeType="1"/>
              <a:stCxn id="19483" idx="0"/>
              <a:endCxn id="19479" idx="5"/>
            </p:cNvCxnSpPr>
            <p:nvPr/>
          </p:nvCxnSpPr>
          <p:spPr bwMode="auto">
            <a:xfrm flipH="1" flipV="1">
              <a:off x="2208213" y="2436813"/>
              <a:ext cx="228600" cy="6873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0" name="AutoShape 18">
              <a:extLst>
                <a:ext uri="{FF2B5EF4-FFF2-40B4-BE49-F238E27FC236}">
                  <a16:creationId xmlns:a16="http://schemas.microsoft.com/office/drawing/2014/main" id="{E40B753A-8AD6-2170-61ED-9D6C5C9FF75D}"/>
                </a:ext>
              </a:extLst>
            </p:cNvPr>
            <p:cNvCxnSpPr>
              <a:cxnSpLocks noChangeShapeType="1"/>
              <a:stCxn id="19484" idx="0"/>
              <a:endCxn id="19479" idx="4"/>
            </p:cNvCxnSpPr>
            <p:nvPr/>
          </p:nvCxnSpPr>
          <p:spPr bwMode="auto">
            <a:xfrm flipH="1" flipV="1">
              <a:off x="2019300" y="2514600"/>
              <a:ext cx="341313" cy="1905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91" name="Text Box 19">
              <a:extLst>
                <a:ext uri="{FF2B5EF4-FFF2-40B4-BE49-F238E27FC236}">
                  <a16:creationId xmlns:a16="http://schemas.microsoft.com/office/drawing/2014/main" id="{481D6AD3-ABB2-680D-9705-9BDC315EA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678" y="3100388"/>
              <a:ext cx="937836" cy="389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v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-1]</a:t>
              </a:r>
            </a:p>
          </p:txBody>
        </p:sp>
        <p:sp>
          <p:nvSpPr>
            <p:cNvPr id="19492" name="Text Box 20">
              <a:extLst>
                <a:ext uri="{FF2B5EF4-FFF2-40B4-BE49-F238E27FC236}">
                  <a16:creationId xmlns:a16="http://schemas.microsoft.com/office/drawing/2014/main" id="{2E0CB8AB-6D71-FC61-9ABB-2AF6BBE30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3571" y="4021931"/>
              <a:ext cx="937833" cy="425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v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-2]</a:t>
              </a:r>
            </a:p>
          </p:txBody>
        </p:sp>
        <p:sp>
          <p:nvSpPr>
            <p:cNvPr id="19493" name="Line 21">
              <a:extLst>
                <a:ext uri="{FF2B5EF4-FFF2-40B4-BE49-F238E27FC236}">
                  <a16:creationId xmlns:a16="http://schemas.microsoft.com/office/drawing/2014/main" id="{6EA992CC-242F-2055-1605-1EC5A4F5D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1600" y="22860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4" name="Rectangle 22">
              <a:extLst>
                <a:ext uri="{FF2B5EF4-FFF2-40B4-BE49-F238E27FC236}">
                  <a16:creationId xmlns:a16="http://schemas.microsoft.com/office/drawing/2014/main" id="{195483BE-FFCB-F80B-CB83-38EAD1858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1400" y="1752600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v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95" name="Line 23">
              <a:extLst>
                <a:ext uri="{FF2B5EF4-FFF2-40B4-BE49-F238E27FC236}">
                  <a16:creationId xmlns:a16="http://schemas.microsoft.com/office/drawing/2014/main" id="{A40A1AAA-FCE7-FB64-3AD7-7A5712FCF4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0000" y="3124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Line 24">
              <a:extLst>
                <a:ext uri="{FF2B5EF4-FFF2-40B4-BE49-F238E27FC236}">
                  <a16:creationId xmlns:a16="http://schemas.microsoft.com/office/drawing/2014/main" id="{4C993189-3F18-C255-40CC-E956E73253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0000" y="44196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AutoShape 25">
              <a:extLst>
                <a:ext uri="{FF2B5EF4-FFF2-40B4-BE49-F238E27FC236}">
                  <a16:creationId xmlns:a16="http://schemas.microsoft.com/office/drawing/2014/main" id="{50D49C26-E751-764B-3828-23C20F6E20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572000" y="41148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98" name="Text Box 26">
              <a:extLst>
                <a:ext uri="{FF2B5EF4-FFF2-40B4-BE49-F238E27FC236}">
                  <a16:creationId xmlns:a16="http://schemas.microsoft.com/office/drawing/2014/main" id="{E1454AF7-CDFA-F0EB-ED5D-C36A02BDA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4191000"/>
              <a:ext cx="533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9499" name="Text Box 28">
              <a:extLst>
                <a:ext uri="{FF2B5EF4-FFF2-40B4-BE49-F238E27FC236}">
                  <a16:creationId xmlns:a16="http://schemas.microsoft.com/office/drawing/2014/main" id="{5D985CCA-2039-E9E4-D956-CE76CC32E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0800" y="2895600"/>
              <a:ext cx="533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500" name="Text Box 29">
              <a:extLst>
                <a:ext uri="{FF2B5EF4-FFF2-40B4-BE49-F238E27FC236}">
                  <a16:creationId xmlns:a16="http://schemas.microsoft.com/office/drawing/2014/main" id="{7D43C003-0C8D-4E05-18EF-C31A40A5DE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600" y="4191000"/>
              <a:ext cx="533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9501" name="AutoShape 30">
              <a:extLst>
                <a:ext uri="{FF2B5EF4-FFF2-40B4-BE49-F238E27FC236}">
                  <a16:creationId xmlns:a16="http://schemas.microsoft.com/office/drawing/2014/main" id="{824B400F-2BD7-2A59-E076-87341F094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495800" y="28194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2" name="Text Box 27">
              <a:extLst>
                <a:ext uri="{FF2B5EF4-FFF2-40B4-BE49-F238E27FC236}">
                  <a16:creationId xmlns:a16="http://schemas.microsoft.com/office/drawing/2014/main" id="{219497F8-4022-1066-097C-B9B69E20C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9600" y="2895600"/>
              <a:ext cx="533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503" name="Oval 31">
              <a:extLst>
                <a:ext uri="{FF2B5EF4-FFF2-40B4-BE49-F238E27FC236}">
                  <a16:creationId xmlns:a16="http://schemas.microsoft.com/office/drawing/2014/main" id="{2750DAD9-A58D-B89C-775D-A224FCE5A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8800" y="19812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sym typeface="Symbol" pitchFamily="2" charset="2"/>
                </a:rPr>
                <a:t>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4" name="Line 32">
              <a:extLst>
                <a:ext uri="{FF2B5EF4-FFF2-40B4-BE49-F238E27FC236}">
                  <a16:creationId xmlns:a16="http://schemas.microsoft.com/office/drawing/2014/main" id="{3CCA61D3-0C3D-A91B-58A7-7558154025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05400" y="2362200"/>
              <a:ext cx="609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5" name="Line 34">
              <a:extLst>
                <a:ext uri="{FF2B5EF4-FFF2-40B4-BE49-F238E27FC236}">
                  <a16:creationId xmlns:a16="http://schemas.microsoft.com/office/drawing/2014/main" id="{5B222522-912A-7810-DCCC-34A8F73C0C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1600" y="2514600"/>
              <a:ext cx="68580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6" name="Line 35">
              <a:extLst>
                <a:ext uri="{FF2B5EF4-FFF2-40B4-BE49-F238E27FC236}">
                  <a16:creationId xmlns:a16="http://schemas.microsoft.com/office/drawing/2014/main" id="{863F589F-C95F-8E7C-4306-FD3C3D880E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2200" y="22479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7" name="Text Box 40">
              <a:extLst>
                <a:ext uri="{FF2B5EF4-FFF2-40B4-BE49-F238E27FC236}">
                  <a16:creationId xmlns:a16="http://schemas.microsoft.com/office/drawing/2014/main" id="{8CBE9230-A6DA-434E-14B8-ADC8082D1A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1800" y="2057400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9508" name="AutoShape 43">
              <a:extLst>
                <a:ext uri="{FF2B5EF4-FFF2-40B4-BE49-F238E27FC236}">
                  <a16:creationId xmlns:a16="http://schemas.microsoft.com/office/drawing/2014/main" id="{09FA5132-2F3B-98C9-BC6A-21152FF1D5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495800" y="1943100"/>
              <a:ext cx="609600" cy="609600"/>
            </a:xfrm>
            <a:prstGeom prst="flowChartExtra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9" name="Text Box 44">
              <a:extLst>
                <a:ext uri="{FF2B5EF4-FFF2-40B4-BE49-F238E27FC236}">
                  <a16:creationId xmlns:a16="http://schemas.microsoft.com/office/drawing/2014/main" id="{06A8D633-DBD0-2AC1-4BDC-739BAF82CD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9600" y="2057400"/>
              <a:ext cx="5334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9510" name="Line 45">
              <a:extLst>
                <a:ext uri="{FF2B5EF4-FFF2-40B4-BE49-F238E27FC236}">
                  <a16:creationId xmlns:a16="http://schemas.microsoft.com/office/drawing/2014/main" id="{72D47A6F-412A-5DC7-FA16-6B9ED26BA7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0" y="22479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1" name="Line 46">
              <a:extLst>
                <a:ext uri="{FF2B5EF4-FFF2-40B4-BE49-F238E27FC236}">
                  <a16:creationId xmlns:a16="http://schemas.microsoft.com/office/drawing/2014/main" id="{A915B66C-A53C-52DE-A6A8-52EE607E4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5400" y="22479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" name="Rectangle 3">
            <a:extLst>
              <a:ext uri="{FF2B5EF4-FFF2-40B4-BE49-F238E27FC236}">
                <a16:creationId xmlns:a16="http://schemas.microsoft.com/office/drawing/2014/main" id="{C9E9A3E1-F08F-C4DD-D4E8-024FE3A6F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24488"/>
            <a:ext cx="8458200" cy="5048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Express above as cascade of two familiar filters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C179A-2A4B-A9D4-54C9-463CF6BAFDB6}"/>
              </a:ext>
            </a:extLst>
          </p:cNvPr>
          <p:cNvGrpSpPr>
            <a:grpSpLocks/>
          </p:cNvGrpSpPr>
          <p:nvPr/>
        </p:nvGrpSpPr>
        <p:grpSpPr bwMode="auto">
          <a:xfrm>
            <a:off x="1357313" y="5773738"/>
            <a:ext cx="5729287" cy="779462"/>
            <a:chOff x="836222" y="5110402"/>
            <a:chExt cx="6385458" cy="979106"/>
          </a:xfrm>
        </p:grpSpPr>
        <p:sp>
          <p:nvSpPr>
            <p:cNvPr id="19471" name="TextBox 1">
              <a:extLst>
                <a:ext uri="{FF2B5EF4-FFF2-40B4-BE49-F238E27FC236}">
                  <a16:creationId xmlns:a16="http://schemas.microsoft.com/office/drawing/2014/main" id="{2DFB4F8E-0C83-8F38-345B-4FD3247566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4850" y="5334000"/>
              <a:ext cx="1162266" cy="73518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All-pole IIR Filter</a:t>
              </a:r>
            </a:p>
          </p:txBody>
        </p:sp>
        <p:cxnSp>
          <p:nvCxnSpPr>
            <p:cNvPr id="19472" name="Straight Arrow Connector 3">
              <a:extLst>
                <a:ext uri="{FF2B5EF4-FFF2-40B4-BE49-F238E27FC236}">
                  <a16:creationId xmlns:a16="http://schemas.microsoft.com/office/drawing/2014/main" id="{D166F796-C8DC-B2B8-1641-2FA8E1FE34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95300" y="5638800"/>
              <a:ext cx="515588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3" name="Straight Arrow Connector 46">
              <a:extLst>
                <a:ext uri="{FF2B5EF4-FFF2-40B4-BE49-F238E27FC236}">
                  <a16:creationId xmlns:a16="http://schemas.microsoft.com/office/drawing/2014/main" id="{3C872D6D-83C8-AD57-92A1-2506C9B181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71700" y="5638800"/>
              <a:ext cx="9906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4" name="Rectangle 6">
              <a:extLst>
                <a:ext uri="{FF2B5EF4-FFF2-40B4-BE49-F238E27FC236}">
                  <a16:creationId xmlns:a16="http://schemas.microsoft.com/office/drawing/2014/main" id="{6E4C6140-8767-B239-C134-7764B725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22" y="5334000"/>
              <a:ext cx="509155" cy="50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75" name="Rectangle 22">
              <a:extLst>
                <a:ext uri="{FF2B5EF4-FFF2-40B4-BE49-F238E27FC236}">
                  <a16:creationId xmlns:a16="http://schemas.microsoft.com/office/drawing/2014/main" id="{FF2BF053-80D1-DD1A-3AF9-EFA07357A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0340" y="5110402"/>
              <a:ext cx="509155" cy="50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v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76" name="TextBox 49">
              <a:extLst>
                <a:ext uri="{FF2B5EF4-FFF2-40B4-BE49-F238E27FC236}">
                  <a16:creationId xmlns:a16="http://schemas.microsoft.com/office/drawing/2014/main" id="{9BD4D438-E342-D319-FF2A-9F5D26B559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7249" y="5315634"/>
              <a:ext cx="1162266" cy="7738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600" b="0">
                  <a:solidFill>
                    <a:schemeClr val="tx1"/>
                  </a:solidFill>
                </a:rPr>
                <a:t>FIR Filter</a:t>
              </a:r>
              <a:endParaRPr lang="en-US" altLang="en-US" sz="1800" b="0">
                <a:solidFill>
                  <a:schemeClr val="tx1"/>
                </a:solidFill>
              </a:endParaRPr>
            </a:p>
          </p:txBody>
        </p:sp>
        <p:cxnSp>
          <p:nvCxnSpPr>
            <p:cNvPr id="19477" name="Straight Arrow Connector 50">
              <a:extLst>
                <a:ext uri="{FF2B5EF4-FFF2-40B4-BE49-F238E27FC236}">
                  <a16:creationId xmlns:a16="http://schemas.microsoft.com/office/drawing/2014/main" id="{19CB8DE4-7310-0690-1E02-0882346898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28528" y="5638800"/>
              <a:ext cx="1236547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8" name="Text Box 40">
              <a:extLst>
                <a:ext uri="{FF2B5EF4-FFF2-40B4-BE49-F238E27FC236}">
                  <a16:creationId xmlns:a16="http://schemas.microsoft.com/office/drawing/2014/main" id="{3D650147-D5C8-FDED-4B6C-28FFDEA03C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4316" y="5444387"/>
              <a:ext cx="727364" cy="347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</p:grpSp>
      <p:sp>
        <p:nvSpPr>
          <p:cNvPr id="58" name="Rectangle 3">
            <a:extLst>
              <a:ext uri="{FF2B5EF4-FFF2-40B4-BE49-F238E27FC236}">
                <a16:creationId xmlns:a16="http://schemas.microsoft.com/office/drawing/2014/main" id="{EF73A5A2-C6DB-E379-F523-C14C4C411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314575"/>
            <a:ext cx="8458200" cy="5048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Two poles, and zero, one or two non-trivial zeros</a:t>
            </a:r>
          </a:p>
        </p:txBody>
      </p:sp>
      <p:sp>
        <p:nvSpPr>
          <p:cNvPr id="19463" name="Slide Number Placeholder 6">
            <a:extLst>
              <a:ext uri="{FF2B5EF4-FFF2-40B4-BE49-F238E27FC236}">
                <a16:creationId xmlns:a16="http://schemas.microsoft.com/office/drawing/2014/main" id="{B893334D-41C9-E792-63F5-D65EE4A1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2E4736EC-E1F2-9649-B8D8-8208058FCD9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4997323-4859-D42E-9D20-9A1FAB57BCD6}"/>
              </a:ext>
            </a:extLst>
          </p:cNvPr>
          <p:cNvGrpSpPr>
            <a:grpSpLocks/>
          </p:cNvGrpSpPr>
          <p:nvPr/>
        </p:nvGrpSpPr>
        <p:grpSpPr bwMode="auto">
          <a:xfrm>
            <a:off x="41275" y="2652713"/>
            <a:ext cx="4368800" cy="2727325"/>
            <a:chOff x="41341" y="2652021"/>
            <a:chExt cx="4368985" cy="2727300"/>
          </a:xfrm>
        </p:grpSpPr>
        <p:sp>
          <p:nvSpPr>
            <p:cNvPr id="19468" name="Oval 10">
              <a:extLst>
                <a:ext uri="{FF2B5EF4-FFF2-40B4-BE49-F238E27FC236}">
                  <a16:creationId xmlns:a16="http://schemas.microsoft.com/office/drawing/2014/main" id="{02AC53C1-846D-05A0-16D2-30DB9CD82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652021"/>
              <a:ext cx="2886326" cy="2727300"/>
            </a:xfrm>
            <a:prstGeom prst="ellipse">
              <a:avLst/>
            </a:prstGeom>
            <a:noFill/>
            <a:ln w="15875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cxnSp>
          <p:nvCxnSpPr>
            <p:cNvPr id="19469" name="Straight Arrow Connector 12">
              <a:extLst>
                <a:ext uri="{FF2B5EF4-FFF2-40B4-BE49-F238E27FC236}">
                  <a16:creationId xmlns:a16="http://schemas.microsoft.com/office/drawing/2014/main" id="{E7C779E9-1831-F776-33F6-A9E0BCE01D0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6524" y="3734777"/>
              <a:ext cx="603583" cy="252458"/>
            </a:xfrm>
            <a:prstGeom prst="straightConnector1">
              <a:avLst/>
            </a:prstGeom>
            <a:noFill/>
            <a:ln w="15875" algn="ctr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0" name="TextBox 13">
              <a:extLst>
                <a:ext uri="{FF2B5EF4-FFF2-40B4-BE49-F238E27FC236}">
                  <a16:creationId xmlns:a16="http://schemas.microsoft.com/office/drawing/2014/main" id="{AA45C6CB-4401-0E2E-A5B4-9FB70005F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41" y="3810000"/>
              <a:ext cx="1025459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rgbClr val="FF0000"/>
                  </a:solidFill>
                </a:rPr>
                <a:t>all-pole section from previous slide</a:t>
              </a:r>
            </a:p>
          </p:txBody>
        </p:sp>
      </p:grpSp>
      <p:sp>
        <p:nvSpPr>
          <p:cNvPr id="68" name="Text Box 98">
            <a:extLst>
              <a:ext uri="{FF2B5EF4-FFF2-40B4-BE49-F238E27FC236}">
                <a16:creationId xmlns:a16="http://schemas.microsoft.com/office/drawing/2014/main" id="{1173C905-6DC1-2ED9-C443-A6730BD60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88" y="3810000"/>
            <a:ext cx="1111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Feedback paths</a:t>
            </a:r>
          </a:p>
        </p:txBody>
      </p:sp>
      <p:sp>
        <p:nvSpPr>
          <p:cNvPr id="69" name="Text Box 98">
            <a:extLst>
              <a:ext uri="{FF2B5EF4-FFF2-40B4-BE49-F238E27FC236}">
                <a16:creationId xmlns:a16="http://schemas.microsoft.com/office/drawing/2014/main" id="{97F0DB92-32C9-8366-5011-4DB84E1BE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0" y="3630613"/>
            <a:ext cx="1430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i="1">
                <a:solidFill>
                  <a:srgbClr val="0000CC"/>
                </a:solidFill>
              </a:rPr>
              <a:t>Feedforward paths</a:t>
            </a:r>
          </a:p>
        </p:txBody>
      </p:sp>
      <p:sp>
        <p:nvSpPr>
          <p:cNvPr id="19467" name="TextBox 3">
            <a:extLst>
              <a:ext uri="{FF2B5EF4-FFF2-40B4-BE49-F238E27FC236}">
                <a16:creationId xmlns:a16="http://schemas.microsoft.com/office/drawing/2014/main" id="{2A0D2FE8-BEC6-6610-8DDB-3C69A4FE1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8" grpId="0"/>
      <p:bldP spid="68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>
            <a:extLst>
              <a:ext uri="{FF2B5EF4-FFF2-40B4-BE49-F238E27FC236}">
                <a16:creationId xmlns:a16="http://schemas.microsoft.com/office/drawing/2014/main" id="{5BD8614E-72CE-5F93-14EE-7919E99E7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EAB7F7F9-FB94-E741-896B-E1446718F01C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07AF90D2-FEE3-093E-6382-1F9EA438C7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Biquad Transfer Function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E50F338-AC27-3B51-0CCA-D6955B4F82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23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Assume LTI system (zero initial conditions)</a:t>
            </a:r>
          </a:p>
        </p:txBody>
      </p:sp>
      <p:graphicFrame>
        <p:nvGraphicFramePr>
          <p:cNvPr id="19460" name="Object 42">
            <a:extLst>
              <a:ext uri="{FF2B5EF4-FFF2-40B4-BE49-F238E27FC236}">
                <a16:creationId xmlns:a16="http://schemas.microsoft.com/office/drawing/2014/main" id="{E6A4E84D-9CC0-4CB2-9995-EB8BF2E315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5438" y="4459288"/>
          <a:ext cx="5414962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1386700" imgH="10528300" progId="Equation.3">
                  <p:embed/>
                </p:oleObj>
              </mc:Choice>
              <mc:Fallback>
                <p:oleObj name="Equation" r:id="rId2" imgW="71386700" imgH="105283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438" y="4459288"/>
                        <a:ext cx="5414962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F23611AB-7691-62A6-B307-E42F69D9CD0F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1855788"/>
            <a:ext cx="5927725" cy="1139825"/>
            <a:chOff x="1082142" y="1856154"/>
            <a:chExt cx="5928258" cy="1139603"/>
          </a:xfrm>
        </p:grpSpPr>
        <p:sp>
          <p:nvSpPr>
            <p:cNvPr id="20490" name="TextBox 42">
              <a:extLst>
                <a:ext uri="{FF2B5EF4-FFF2-40B4-BE49-F238E27FC236}">
                  <a16:creationId xmlns:a16="http://schemas.microsoft.com/office/drawing/2014/main" id="{ECAB30AE-B859-8761-6F01-796E2B065A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770" y="1976198"/>
              <a:ext cx="1162266" cy="64633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All-pole IIR Filter</a:t>
              </a:r>
            </a:p>
          </p:txBody>
        </p:sp>
        <p:cxnSp>
          <p:nvCxnSpPr>
            <p:cNvPr id="20491" name="Straight Arrow Connector 43">
              <a:extLst>
                <a:ext uri="{FF2B5EF4-FFF2-40B4-BE49-F238E27FC236}">
                  <a16:creationId xmlns:a16="http://schemas.microsoft.com/office/drawing/2014/main" id="{53B9114F-4EB4-55EE-2EA7-96E50844B1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41220" y="2280998"/>
              <a:ext cx="515588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2" name="Straight Arrow Connector 44">
              <a:extLst>
                <a:ext uri="{FF2B5EF4-FFF2-40B4-BE49-F238E27FC236}">
                  <a16:creationId xmlns:a16="http://schemas.microsoft.com/office/drawing/2014/main" id="{DFC13380-1CDA-B95C-A809-D69D6EBC8B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17620" y="2280998"/>
              <a:ext cx="9906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3" name="Rectangle 6">
              <a:extLst>
                <a:ext uri="{FF2B5EF4-FFF2-40B4-BE49-F238E27FC236}">
                  <a16:creationId xmlns:a16="http://schemas.microsoft.com/office/drawing/2014/main" id="{1D2F8005-7BB7-A5BF-A836-6753EA2C7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2142" y="1976198"/>
              <a:ext cx="509155" cy="50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494" name="Rectangle 22">
              <a:extLst>
                <a:ext uri="{FF2B5EF4-FFF2-40B4-BE49-F238E27FC236}">
                  <a16:creationId xmlns:a16="http://schemas.microsoft.com/office/drawing/2014/main" id="{E838311F-9A69-BF6D-6E1B-170621D4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260" y="1856154"/>
              <a:ext cx="509155" cy="50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V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495" name="TextBox 47">
              <a:extLst>
                <a:ext uri="{FF2B5EF4-FFF2-40B4-BE49-F238E27FC236}">
                  <a16:creationId xmlns:a16="http://schemas.microsoft.com/office/drawing/2014/main" id="{C5A65C08-FDB0-413A-72C6-E40ED09E23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3170" y="1957832"/>
              <a:ext cx="1162266" cy="64633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 FIR Filter</a:t>
              </a:r>
              <a:br>
                <a:rPr lang="en-US" altLang="en-US" sz="1800" b="0">
                  <a:solidFill>
                    <a:schemeClr val="tx1"/>
                  </a:solidFill>
                </a:rPr>
              </a:br>
              <a:endParaRPr lang="en-US" altLang="en-US" sz="1800" b="0">
                <a:solidFill>
                  <a:schemeClr val="tx1"/>
                </a:solidFill>
              </a:endParaRPr>
            </a:p>
          </p:txBody>
        </p:sp>
        <p:cxnSp>
          <p:nvCxnSpPr>
            <p:cNvPr id="20496" name="Straight Arrow Connector 48">
              <a:extLst>
                <a:ext uri="{FF2B5EF4-FFF2-40B4-BE49-F238E27FC236}">
                  <a16:creationId xmlns:a16="http://schemas.microsoft.com/office/drawing/2014/main" id="{437926CE-4151-12D0-CE19-EE4F213594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74448" y="2280998"/>
              <a:ext cx="75015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7" name="Text Box 40">
              <a:extLst>
                <a:ext uri="{FF2B5EF4-FFF2-40B4-BE49-F238E27FC236}">
                  <a16:creationId xmlns:a16="http://schemas.microsoft.com/office/drawing/2014/main" id="{7880360C-25BE-D10F-D657-28EBD74D0B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3036" y="2086585"/>
              <a:ext cx="7273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Y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0498" name="TextBox 1">
              <a:extLst>
                <a:ext uri="{FF2B5EF4-FFF2-40B4-BE49-F238E27FC236}">
                  <a16:creationId xmlns:a16="http://schemas.microsoft.com/office/drawing/2014/main" id="{41DC016F-B6A1-0733-33C5-8C13CDE30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7825" y="2626425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H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0499" name="TextBox 51">
              <a:extLst>
                <a:ext uri="{FF2B5EF4-FFF2-40B4-BE49-F238E27FC236}">
                  <a16:creationId xmlns:a16="http://schemas.microsoft.com/office/drawing/2014/main" id="{BE6FD847-F154-4D6E-B506-97CD88875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2626425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H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54" name="Rectangle 3">
            <a:extLst>
              <a:ext uri="{FF2B5EF4-FFF2-40B4-BE49-F238E27FC236}">
                <a16:creationId xmlns:a16="http://schemas.microsoft.com/office/drawing/2014/main" id="{82AFCB2B-8CCA-4D13-E41B-427FA7A07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073400"/>
            <a:ext cx="8458200" cy="889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V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and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V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and hence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H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dirty="0">
                <a:ea typeface="ＭＳ Ｐゴシック" panose="020B0600070205080204" pitchFamily="34" charset="-128"/>
              </a:rPr>
              <a:t>) </a:t>
            </a:r>
          </a:p>
        </p:txBody>
      </p:sp>
      <p:sp>
        <p:nvSpPr>
          <p:cNvPr id="56" name="Rectangle 3">
            <a:extLst>
              <a:ext uri="{FF2B5EF4-FFF2-40B4-BE49-F238E27FC236}">
                <a16:creationId xmlns:a16="http://schemas.microsoft.com/office/drawing/2014/main" id="{4BFF42AA-9BB6-C464-16DB-494C86D34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038600"/>
            <a:ext cx="8458200" cy="50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110000"/>
              </a:spcBef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Overall transfer function</a:t>
            </a:r>
          </a:p>
        </p:txBody>
      </p:sp>
      <p:sp>
        <p:nvSpPr>
          <p:cNvPr id="57" name="Rectangle 3">
            <a:extLst>
              <a:ext uri="{FF2B5EF4-FFF2-40B4-BE49-F238E27FC236}">
                <a16:creationId xmlns:a16="http://schemas.microsoft.com/office/drawing/2014/main" id="{48EBD509-4D9E-D5A7-2C36-A59A261A4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257800"/>
            <a:ext cx="8458200" cy="889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Real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a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a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 : poles are conjugate symmetric (</a:t>
            </a:r>
            <a:r>
              <a:rPr lang="en-US" altLang="en-US" i="1" kern="0" dirty="0">
                <a:ea typeface="ＭＳ Ｐゴシック" panose="020B0600070205080204" pitchFamily="34" charset="-128"/>
                <a:sym typeface="Symbol" pitchFamily="2" charset="2"/>
              </a:rPr>
              <a:t></a:t>
            </a:r>
            <a:r>
              <a:rPr lang="en-US" altLang="en-US" kern="0" dirty="0">
                <a:ea typeface="ＭＳ Ｐゴシック" panose="020B0600070205080204" pitchFamily="34" charset="-128"/>
                <a:sym typeface="Symbol" pitchFamily="2" charset="2"/>
              </a:rPr>
              <a:t>  </a:t>
            </a:r>
            <a:r>
              <a:rPr lang="en-US" altLang="en-US" i="1" kern="0" dirty="0">
                <a:ea typeface="ＭＳ Ｐゴシック" panose="020B0600070205080204" pitchFamily="34" charset="-128"/>
                <a:sym typeface="Symbol" pitchFamily="2" charset="2"/>
              </a:rPr>
              <a:t>j </a:t>
            </a:r>
            <a:r>
              <a:rPr lang="en-US" altLang="en-US" kern="0" dirty="0">
                <a:ea typeface="ＭＳ Ｐゴシック" panose="020B0600070205080204" pitchFamily="34" charset="-128"/>
                <a:sym typeface="Symbol" pitchFamily="2" charset="2"/>
              </a:rPr>
              <a:t>) </a:t>
            </a:r>
            <a:r>
              <a:rPr lang="en-US" altLang="en-US" kern="0" dirty="0">
                <a:ea typeface="ＭＳ Ｐゴシック" panose="020B0600070205080204" pitchFamily="34" charset="-128"/>
              </a:rPr>
              <a:t>or real</a:t>
            </a:r>
            <a:endParaRPr lang="en-US" altLang="en-US" kern="0" baseline="-25000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Real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 b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0</a:t>
            </a:r>
            <a:r>
              <a:rPr lang="en-US" altLang="en-US" kern="0" dirty="0">
                <a:ea typeface="ＭＳ Ｐゴシック" panose="020B0600070205080204" pitchFamily="34" charset="-128"/>
              </a:rPr>
              <a:t>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b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b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 : zeros are conjugate symmetric or real</a:t>
            </a:r>
            <a:endParaRPr lang="en-US" altLang="en-US" kern="0" dirty="0">
              <a:latin typeface="Symbol" pitchFamily="2" charset="2"/>
              <a:ea typeface="ＭＳ Ｐゴシック" panose="020B0600070205080204" pitchFamily="34" charset="-128"/>
            </a:endParaRPr>
          </a:p>
        </p:txBody>
      </p:sp>
      <p:sp>
        <p:nvSpPr>
          <p:cNvPr id="20489" name="TextBox 3">
            <a:extLst>
              <a:ext uri="{FF2B5EF4-FFF2-40B4-BE49-F238E27FC236}">
                <a16:creationId xmlns:a16="http://schemas.microsoft.com/office/drawing/2014/main" id="{16C7EB6F-EBF7-E7E4-0585-8BB346349A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38F6905-27D5-B15E-0085-FF2220D745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IIR Biquad Difference Equation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BFDA8CD2-E7D8-5857-37C5-15AE1FDBC1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23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Derive difference equation from transfer function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928B5A-F056-B578-CB88-38DE98237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2819400"/>
            <a:ext cx="65151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A6024AE3-C731-9ABE-FFDA-3BB6CBB21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1981200"/>
            <a:ext cx="3441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19A87C2D-7DDB-694F-0676-3BE38FB24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429000"/>
            <a:ext cx="8458200" cy="50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spcBef>
                <a:spcPct val="110000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Take inverse z-transform of both sides: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9613C1-1F00-4A57-5157-CBFE4170B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98900"/>
            <a:ext cx="8153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AD1409-29BC-097B-91E4-2354B44BC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864100"/>
            <a:ext cx="81661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">
            <a:extLst>
              <a:ext uri="{FF2B5EF4-FFF2-40B4-BE49-F238E27FC236}">
                <a16:creationId xmlns:a16="http://schemas.microsoft.com/office/drawing/2014/main" id="{179349FB-C4EF-B9C6-2E30-2AA67FA33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43400"/>
            <a:ext cx="8458200" cy="50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spcBef>
                <a:spcPct val="110000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Collect terms to isolate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kern="0" dirty="0">
                <a:ea typeface="ＭＳ Ｐゴシック" panose="020B0600070205080204" pitchFamily="34" charset="-128"/>
              </a:rPr>
              <a:t>[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n</a:t>
            </a:r>
            <a:r>
              <a:rPr lang="en-US" altLang="en-US" kern="0" dirty="0">
                <a:ea typeface="ＭＳ Ｐゴシック" panose="020B0600070205080204" pitchFamily="34" charset="-128"/>
              </a:rPr>
              <a:t>] on the left-hand side:</a:t>
            </a: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5EFEC759-EA97-F431-3B9E-E1838C75B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92800"/>
            <a:ext cx="8458200" cy="50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110000"/>
              </a:spcBef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How to convert </a:t>
            </a:r>
            <a:r>
              <a:rPr lang="en-US" altLang="en-US" kern="0" dirty="0" err="1">
                <a:ea typeface="ＭＳ Ｐゴシック" panose="020B0600070205080204" pitchFamily="34" charset="-128"/>
              </a:rPr>
              <a:t>biquad</a:t>
            </a:r>
            <a:r>
              <a:rPr lang="en-US" altLang="en-US" kern="0" dirty="0">
                <a:ea typeface="ＭＳ Ｐゴシック" panose="020B0600070205080204" pitchFamily="34" charset="-128"/>
              </a:rPr>
              <a:t> to a first-order IIR section?</a:t>
            </a:r>
          </a:p>
        </p:txBody>
      </p:sp>
      <p:sp>
        <p:nvSpPr>
          <p:cNvPr id="21515" name="TextBox 3">
            <a:extLst>
              <a:ext uri="{FF2B5EF4-FFF2-40B4-BE49-F238E27FC236}">
                <a16:creationId xmlns:a16="http://schemas.microsoft.com/office/drawing/2014/main" id="{337609E7-DB54-D3AA-4D8D-5E00D750E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2561EB8-04D5-6694-4AFE-BA05604D0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739" y="5361874"/>
            <a:ext cx="8458200" cy="50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spcBef>
                <a:spcPct val="110000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How many multiplications and additions per output sample?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C8FDECE7-50A6-4E00-2E4B-34594C9910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First-Order Frequency Response</a:t>
            </a:r>
          </a:p>
        </p:txBody>
      </p:sp>
      <p:pic>
        <p:nvPicPr>
          <p:cNvPr id="10" name="Picture 9" descr="A close up of a clock&#10;&#10;Description automatically generated">
            <a:extLst>
              <a:ext uri="{FF2B5EF4-FFF2-40B4-BE49-F238E27FC236}">
                <a16:creationId xmlns:a16="http://schemas.microsoft.com/office/drawing/2014/main" id="{9F20CD54-F93A-7A44-B38B-448A57B70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1981200"/>
            <a:ext cx="318928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3">
            <a:extLst>
              <a:ext uri="{FF2B5EF4-FFF2-40B4-BE49-F238E27FC236}">
                <a16:creationId xmlns:a16="http://schemas.microsoft.com/office/drawing/2014/main" id="{381CC3A3-8E03-2EEB-55EF-31F664ADB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47800"/>
            <a:ext cx="8458200" cy="5238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Pole at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p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0</a:t>
            </a:r>
            <a:r>
              <a:rPr lang="en-US" altLang="en-US" kern="0" dirty="0">
                <a:ea typeface="ＭＳ Ｐゴシック" panose="020B0600070205080204" pitchFamily="34" charset="-128"/>
              </a:rPr>
              <a:t> = 0.9 and zero at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z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0</a:t>
            </a:r>
            <a:r>
              <a:rPr lang="en-US" altLang="en-US" kern="0" dirty="0">
                <a:ea typeface="ＭＳ Ｐゴシック" panose="020B0600070205080204" pitchFamily="34" charset="-128"/>
              </a:rPr>
              <a:t> = 0.0</a:t>
            </a:r>
          </a:p>
        </p:txBody>
      </p:sp>
      <p:pic>
        <p:nvPicPr>
          <p:cNvPr id="14" name="Picture 13" descr="A picture containing object, clock, sitting, small&#10;&#10;Description automatically generated">
            <a:extLst>
              <a:ext uri="{FF2B5EF4-FFF2-40B4-BE49-F238E27FC236}">
                <a16:creationId xmlns:a16="http://schemas.microsoft.com/office/drawing/2014/main" id="{3659EE70-BDE2-CA0B-4B60-3C8A37A4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981200"/>
            <a:ext cx="21653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A close up of a whiteboard&#10;&#10;Description automatically generated">
            <a:extLst>
              <a:ext uri="{FF2B5EF4-FFF2-40B4-BE49-F238E27FC236}">
                <a16:creationId xmlns:a16="http://schemas.microsoft.com/office/drawing/2014/main" id="{33E2242D-12B4-F857-F77F-DEC1758BE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981200"/>
            <a:ext cx="33718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3">
            <a:extLst>
              <a:ext uri="{FF2B5EF4-FFF2-40B4-BE49-F238E27FC236}">
                <a16:creationId xmlns:a16="http://schemas.microsoft.com/office/drawing/2014/main" id="{6314EC80-CA44-363E-322A-91FE9EB47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114800"/>
            <a:ext cx="5092700" cy="1219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spcBef>
                <a:spcPct val="110000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Angle of pole near unit circle indicates frequency at which peak occurs in magnitude response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02531D40-5228-0C28-79C5-523F3E776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237163"/>
            <a:ext cx="5092700" cy="108743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spcBef>
                <a:spcPct val="110000"/>
              </a:spcBef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Angle of zero on or near unit circle indicates frequency at which valley occurs in magnitude response</a:t>
            </a:r>
          </a:p>
        </p:txBody>
      </p:sp>
      <p:sp>
        <p:nvSpPr>
          <p:cNvPr id="22536" name="Slide Number Placeholder 5">
            <a:extLst>
              <a:ext uri="{FF2B5EF4-FFF2-40B4-BE49-F238E27FC236}">
                <a16:creationId xmlns:a16="http://schemas.microsoft.com/office/drawing/2014/main" id="{923816F6-B60B-412B-CF16-221EC107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6 - </a:t>
            </a:r>
            <a:fld id="{277E68E0-861A-C946-8C39-77DF8885B872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2537" name="TextBox 3">
            <a:extLst>
              <a:ext uri="{FF2B5EF4-FFF2-40B4-BE49-F238E27FC236}">
                <a16:creationId xmlns:a16="http://schemas.microsoft.com/office/drawing/2014/main" id="{69A15014-908B-9F69-FBDD-CB518399E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1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IIR Biquad Filter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29AFC-092D-8EF8-5FF2-F9E689081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Zeros on Magnitude Resp.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2F6E7-35EF-0756-1A2B-7922F0134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6 - </a:t>
            </a:r>
            <a:fld id="{7E340FAE-3491-0346-9575-610900A1EEC1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6" name="Picture 5" descr="A white board with writing on it&#10;&#10;Description automatically generated with low confidence">
            <a:extLst>
              <a:ext uri="{FF2B5EF4-FFF2-40B4-BE49-F238E27FC236}">
                <a16:creationId xmlns:a16="http://schemas.microsoft.com/office/drawing/2014/main" id="{60018F75-BDFE-E5AC-EB83-7DB5333CA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1736"/>
            <a:ext cx="7772400" cy="3814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1AC5ED-E4F8-BC62-9E84-3B17C3544719}"/>
                  </a:ext>
                </a:extLst>
              </p:cNvPr>
              <p:cNvSpPr txBox="1"/>
              <p:nvPr/>
            </p:nvSpPr>
            <p:spPr>
              <a:xfrm>
                <a:off x="685800" y="5358222"/>
                <a:ext cx="7772400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⋯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1AC5ED-E4F8-BC62-9E84-3B17C3544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58222"/>
                <a:ext cx="7772400" cy="509178"/>
              </a:xfrm>
              <a:prstGeom prst="rect">
                <a:avLst/>
              </a:prstGeom>
              <a:blipFill>
                <a:blip r:embed="rId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3020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4025</TotalTime>
  <Words>2875</Words>
  <Application>Microsoft Macintosh PowerPoint</Application>
  <PresentationFormat>On-screen Show (4:3)</PresentationFormat>
  <Paragraphs>449</Paragraphs>
  <Slides>29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Cambria Math</vt:lpstr>
      <vt:lpstr>Courier New</vt:lpstr>
      <vt:lpstr>Impact</vt:lpstr>
      <vt:lpstr>Symbol</vt:lpstr>
      <vt:lpstr>Times New Roman</vt:lpstr>
      <vt:lpstr>Default Design</vt:lpstr>
      <vt:lpstr>Equation</vt:lpstr>
      <vt:lpstr>Infinite Impulse Response Filters</vt:lpstr>
      <vt:lpstr>Outline</vt:lpstr>
      <vt:lpstr>Discrete-Time IIR Filters</vt:lpstr>
      <vt:lpstr>Many Equivalent Representations</vt:lpstr>
      <vt:lpstr>IIR Biquad Block Diagrams</vt:lpstr>
      <vt:lpstr>IIR Biquad Transfer Function</vt:lpstr>
      <vt:lpstr>IIR Biquad Difference Equation</vt:lpstr>
      <vt:lpstr>First-Order Frequency Response</vt:lpstr>
      <vt:lpstr>Impact of Zeros on Magnitude Resp.</vt:lpstr>
      <vt:lpstr>IIR Biquad Frequency Responses</vt:lpstr>
      <vt:lpstr>Frequency Response?</vt:lpstr>
      <vt:lpstr>Demonstrations</vt:lpstr>
      <vt:lpstr>Stability</vt:lpstr>
      <vt:lpstr>BIBO Stability</vt:lpstr>
      <vt:lpstr>Equalization</vt:lpstr>
      <vt:lpstr>IIR Filter Design</vt:lpstr>
      <vt:lpstr>IIR Filter Implementation</vt:lpstr>
      <vt:lpstr>Quality Factors for Digital Biquads</vt:lpstr>
      <vt:lpstr>Quality Factors for Analog Biquads</vt:lpstr>
      <vt:lpstr>IIR Filter as Single Section</vt:lpstr>
      <vt:lpstr>IIR Filter as Single Section</vt:lpstr>
      <vt:lpstr>Stability As Single Section</vt:lpstr>
      <vt:lpstr>Stability As Single Section</vt:lpstr>
      <vt:lpstr>MATLAB Filter Designer Demo #1</vt:lpstr>
      <vt:lpstr>MATLAB Filter Designer Demo #2</vt:lpstr>
      <vt:lpstr>MATLAB Filter Designer Demo #3</vt:lpstr>
      <vt:lpstr>MATLAB Filter Designer Demo #4</vt:lpstr>
      <vt:lpstr>Conclusion</vt:lpstr>
      <vt:lpstr>Conclusion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479</cp:revision>
  <cp:lastPrinted>2023-01-02T19:24:38Z</cp:lastPrinted>
  <dcterms:created xsi:type="dcterms:W3CDTF">1999-08-31T01:42:33Z</dcterms:created>
  <dcterms:modified xsi:type="dcterms:W3CDTF">2025-01-11T04:47:55Z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