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26"/>
  </p:notesMasterIdLst>
  <p:handoutMasterIdLst>
    <p:handoutMasterId r:id="rId27"/>
  </p:handoutMasterIdLst>
  <p:sldIdLst>
    <p:sldId id="256" r:id="rId2"/>
    <p:sldId id="305" r:id="rId3"/>
    <p:sldId id="299" r:id="rId4"/>
    <p:sldId id="297" r:id="rId5"/>
    <p:sldId id="301" r:id="rId6"/>
    <p:sldId id="302" r:id="rId7"/>
    <p:sldId id="295" r:id="rId8"/>
    <p:sldId id="263" r:id="rId9"/>
    <p:sldId id="311" r:id="rId10"/>
    <p:sldId id="308" r:id="rId11"/>
    <p:sldId id="309" r:id="rId12"/>
    <p:sldId id="409" r:id="rId13"/>
    <p:sldId id="307" r:id="rId14"/>
    <p:sldId id="296" r:id="rId15"/>
    <p:sldId id="266" r:id="rId16"/>
    <p:sldId id="267" r:id="rId17"/>
    <p:sldId id="407" r:id="rId18"/>
    <p:sldId id="275" r:id="rId19"/>
    <p:sldId id="310" r:id="rId20"/>
    <p:sldId id="279" r:id="rId21"/>
    <p:sldId id="312" r:id="rId22"/>
    <p:sldId id="280" r:id="rId23"/>
    <p:sldId id="408" r:id="rId24"/>
    <p:sldId id="262" r:id="rId25"/>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FF0101"/>
    <a:srgbClr val="CC00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90350" autoAdjust="0"/>
  </p:normalViewPr>
  <p:slideViewPr>
    <p:cSldViewPr>
      <p:cViewPr varScale="1">
        <p:scale>
          <a:sx n="102" d="100"/>
          <a:sy n="102" d="100"/>
        </p:scale>
        <p:origin x="816"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1602"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3041650" cy="455613"/>
          </a:xfrm>
          <a:prstGeom prst="rect">
            <a:avLst/>
          </a:prstGeom>
          <a:noFill/>
          <a:ln>
            <a:noFill/>
          </a:ln>
          <a:effectLst/>
        </p:spPr>
        <p:txBody>
          <a:bodyPr vert="horz" wrap="square" lIns="92675" tIns="46338" rIns="92675" bIns="46338" numCol="1" anchor="t" anchorCtr="0" compatLnSpc="1">
            <a:prstTxWarp prst="textNoShape">
              <a:avLst/>
            </a:prstTxWarp>
          </a:bodyPr>
          <a:lstStyle>
            <a:lvl1pPr defTabSz="925513">
              <a:defRPr sz="1200">
                <a:latin typeface="Times New Roman" pitchFamily="18" charset="0"/>
                <a:ea typeface="+mn-ea"/>
                <a:cs typeface="+mn-cs"/>
              </a:defRPr>
            </a:lvl1pPr>
          </a:lstStyle>
          <a:p>
            <a:pPr>
              <a:defRPr/>
            </a:pPr>
            <a:endParaRPr lang="en-US"/>
          </a:p>
        </p:txBody>
      </p:sp>
      <p:sp>
        <p:nvSpPr>
          <p:cNvPr id="70659" name="Rectangle 3"/>
          <p:cNvSpPr>
            <a:spLocks noGrp="1" noChangeArrowheads="1"/>
          </p:cNvSpPr>
          <p:nvPr>
            <p:ph type="dt" sz="quarter" idx="1"/>
          </p:nvPr>
        </p:nvSpPr>
        <p:spPr bwMode="auto">
          <a:xfrm>
            <a:off x="3952875" y="0"/>
            <a:ext cx="3041650" cy="455613"/>
          </a:xfrm>
          <a:prstGeom prst="rect">
            <a:avLst/>
          </a:prstGeom>
          <a:noFill/>
          <a:ln>
            <a:noFill/>
          </a:ln>
          <a:effectLst/>
        </p:spPr>
        <p:txBody>
          <a:bodyPr vert="horz" wrap="square" lIns="92675" tIns="46338" rIns="92675" bIns="46338" numCol="1" anchor="t" anchorCtr="0" compatLnSpc="1">
            <a:prstTxWarp prst="textNoShape">
              <a:avLst/>
            </a:prstTxWarp>
          </a:bodyPr>
          <a:lstStyle>
            <a:lvl1pPr algn="r" defTabSz="925513">
              <a:defRPr sz="1200">
                <a:latin typeface="Times New Roman" pitchFamily="18" charset="0"/>
                <a:ea typeface="+mn-ea"/>
                <a:cs typeface="+mn-cs"/>
              </a:defRPr>
            </a:lvl1pPr>
          </a:lstStyle>
          <a:p>
            <a:pPr>
              <a:defRPr/>
            </a:pPr>
            <a:endParaRPr lang="en-US"/>
          </a:p>
        </p:txBody>
      </p:sp>
      <p:sp>
        <p:nvSpPr>
          <p:cNvPr id="70660" name="Rectangle 4"/>
          <p:cNvSpPr>
            <a:spLocks noGrp="1" noChangeArrowheads="1"/>
          </p:cNvSpPr>
          <p:nvPr>
            <p:ph type="ftr" sz="quarter" idx="2"/>
          </p:nvPr>
        </p:nvSpPr>
        <p:spPr bwMode="auto">
          <a:xfrm>
            <a:off x="0" y="8855075"/>
            <a:ext cx="3041650" cy="457200"/>
          </a:xfrm>
          <a:prstGeom prst="rect">
            <a:avLst/>
          </a:prstGeom>
          <a:noFill/>
          <a:ln>
            <a:noFill/>
          </a:ln>
          <a:effectLst/>
        </p:spPr>
        <p:txBody>
          <a:bodyPr vert="horz" wrap="square" lIns="92675" tIns="46338" rIns="92675" bIns="46338" numCol="1" anchor="b" anchorCtr="0" compatLnSpc="1">
            <a:prstTxWarp prst="textNoShape">
              <a:avLst/>
            </a:prstTxWarp>
          </a:bodyPr>
          <a:lstStyle>
            <a:lvl1pPr defTabSz="925513">
              <a:defRPr sz="1200">
                <a:latin typeface="Times New Roman" pitchFamily="18" charset="0"/>
                <a:ea typeface="+mn-ea"/>
                <a:cs typeface="+mn-cs"/>
              </a:defRPr>
            </a:lvl1pPr>
          </a:lstStyle>
          <a:p>
            <a:pPr>
              <a:defRPr/>
            </a:pPr>
            <a:r>
              <a:rPr lang="en-US"/>
              <a:t>Lecture 3 Signals and Systems</a:t>
            </a:r>
          </a:p>
        </p:txBody>
      </p:sp>
      <p:sp>
        <p:nvSpPr>
          <p:cNvPr id="70661" name="Rectangle 5"/>
          <p:cNvSpPr>
            <a:spLocks noGrp="1" noChangeArrowheads="1"/>
          </p:cNvSpPr>
          <p:nvPr>
            <p:ph type="sldNum" sz="quarter" idx="3"/>
          </p:nvPr>
        </p:nvSpPr>
        <p:spPr bwMode="auto">
          <a:xfrm>
            <a:off x="3952875" y="8855075"/>
            <a:ext cx="3041650" cy="457200"/>
          </a:xfrm>
          <a:prstGeom prst="rect">
            <a:avLst/>
          </a:prstGeom>
          <a:noFill/>
          <a:ln>
            <a:noFill/>
          </a:ln>
          <a:effectLst/>
        </p:spPr>
        <p:txBody>
          <a:bodyPr vert="horz" wrap="square" lIns="92675" tIns="46338" rIns="92675" bIns="46338" numCol="1" anchor="b" anchorCtr="0" compatLnSpc="1">
            <a:prstTxWarp prst="textNoShape">
              <a:avLst/>
            </a:prstTxWarp>
          </a:bodyPr>
          <a:lstStyle>
            <a:lvl1pPr algn="r" defTabSz="925513">
              <a:defRPr sz="1200">
                <a:cs typeface="+mn-cs"/>
              </a:defRPr>
            </a:lvl1pPr>
          </a:lstStyle>
          <a:p>
            <a:pPr>
              <a:defRPr/>
            </a:pPr>
            <a:fld id="{D9FE33DB-F4A5-9648-A9B2-87E04795A2B7}" type="slidenum">
              <a:rPr lang="en-US"/>
              <a:pPr>
                <a:defRPr/>
              </a:pPr>
              <a:t>‹#›</a:t>
            </a:fld>
            <a:endParaRPr lang="en-US"/>
          </a:p>
        </p:txBody>
      </p:sp>
    </p:spTree>
    <p:extLst>
      <p:ext uri="{BB962C8B-B14F-4D97-AF65-F5344CB8AC3E}">
        <p14:creationId xmlns:p14="http://schemas.microsoft.com/office/powerpoint/2010/main" val="186042965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3041650" cy="455613"/>
          </a:xfrm>
          <a:prstGeom prst="rect">
            <a:avLst/>
          </a:prstGeom>
          <a:noFill/>
          <a:ln>
            <a:noFill/>
          </a:ln>
          <a:effectLst/>
        </p:spPr>
        <p:txBody>
          <a:bodyPr vert="horz" wrap="square" lIns="92675" tIns="46338" rIns="92675" bIns="46338" numCol="1" anchor="t" anchorCtr="0" compatLnSpc="1">
            <a:prstTxWarp prst="textNoShape">
              <a:avLst/>
            </a:prstTxWarp>
          </a:bodyPr>
          <a:lstStyle>
            <a:lvl1pPr defTabSz="925513">
              <a:defRPr sz="1200">
                <a:latin typeface="Times New Roman" pitchFamily="18" charset="0"/>
                <a:ea typeface="+mn-ea"/>
                <a:cs typeface="+mn-cs"/>
              </a:defRPr>
            </a:lvl1pPr>
          </a:lstStyle>
          <a:p>
            <a:pPr>
              <a:defRPr/>
            </a:pPr>
            <a:endParaRPr lang="en-US"/>
          </a:p>
        </p:txBody>
      </p:sp>
      <p:sp>
        <p:nvSpPr>
          <p:cNvPr id="62467" name="Rectangle 3"/>
          <p:cNvSpPr>
            <a:spLocks noGrp="1" noChangeArrowheads="1"/>
          </p:cNvSpPr>
          <p:nvPr>
            <p:ph type="dt" idx="1"/>
          </p:nvPr>
        </p:nvSpPr>
        <p:spPr bwMode="auto">
          <a:xfrm>
            <a:off x="3952875" y="0"/>
            <a:ext cx="3041650" cy="455613"/>
          </a:xfrm>
          <a:prstGeom prst="rect">
            <a:avLst/>
          </a:prstGeom>
          <a:noFill/>
          <a:ln>
            <a:noFill/>
          </a:ln>
          <a:effectLst/>
        </p:spPr>
        <p:txBody>
          <a:bodyPr vert="horz" wrap="square" lIns="92675" tIns="46338" rIns="92675" bIns="46338" numCol="1" anchor="t" anchorCtr="0" compatLnSpc="1">
            <a:prstTxWarp prst="textNoShape">
              <a:avLst/>
            </a:prstTxWarp>
          </a:bodyPr>
          <a:lstStyle>
            <a:lvl1pPr algn="r" defTabSz="925513">
              <a:defRPr sz="1200">
                <a:latin typeface="Times New Roman" pitchFamily="18" charset="0"/>
                <a:ea typeface="+mn-ea"/>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60463" y="688975"/>
            <a:ext cx="4679950" cy="350996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2469" name="Rectangle 5"/>
          <p:cNvSpPr>
            <a:spLocks noGrp="1" noChangeArrowheads="1"/>
          </p:cNvSpPr>
          <p:nvPr>
            <p:ph type="body" sz="quarter" idx="3"/>
          </p:nvPr>
        </p:nvSpPr>
        <p:spPr bwMode="auto">
          <a:xfrm>
            <a:off x="912813" y="4425950"/>
            <a:ext cx="5168900" cy="4198938"/>
          </a:xfrm>
          <a:prstGeom prst="rect">
            <a:avLst/>
          </a:prstGeom>
          <a:noFill/>
          <a:ln>
            <a:noFill/>
          </a:ln>
          <a:effectLst/>
        </p:spPr>
        <p:txBody>
          <a:bodyPr vert="horz" wrap="square" lIns="92675" tIns="46338" rIns="92675" bIns="463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2470" name="Rectangle 6"/>
          <p:cNvSpPr>
            <a:spLocks noGrp="1" noChangeArrowheads="1"/>
          </p:cNvSpPr>
          <p:nvPr>
            <p:ph type="ftr" sz="quarter" idx="4"/>
          </p:nvPr>
        </p:nvSpPr>
        <p:spPr bwMode="auto">
          <a:xfrm>
            <a:off x="0" y="8855075"/>
            <a:ext cx="3041650" cy="457200"/>
          </a:xfrm>
          <a:prstGeom prst="rect">
            <a:avLst/>
          </a:prstGeom>
          <a:noFill/>
          <a:ln>
            <a:noFill/>
          </a:ln>
          <a:effectLst/>
        </p:spPr>
        <p:txBody>
          <a:bodyPr vert="horz" wrap="square" lIns="92675" tIns="46338" rIns="92675" bIns="46338" numCol="1" anchor="b" anchorCtr="0" compatLnSpc="1">
            <a:prstTxWarp prst="textNoShape">
              <a:avLst/>
            </a:prstTxWarp>
          </a:bodyPr>
          <a:lstStyle>
            <a:lvl1pPr defTabSz="925513">
              <a:defRPr sz="1200">
                <a:latin typeface="Times New Roman" pitchFamily="18" charset="0"/>
                <a:ea typeface="+mn-ea"/>
                <a:cs typeface="+mn-cs"/>
              </a:defRPr>
            </a:lvl1pPr>
          </a:lstStyle>
          <a:p>
            <a:pPr>
              <a:defRPr/>
            </a:pPr>
            <a:r>
              <a:rPr lang="en-US"/>
              <a:t>Lecture 3 Signals and Systems</a:t>
            </a:r>
          </a:p>
        </p:txBody>
      </p:sp>
      <p:sp>
        <p:nvSpPr>
          <p:cNvPr id="62471" name="Rectangle 7"/>
          <p:cNvSpPr>
            <a:spLocks noGrp="1" noChangeArrowheads="1"/>
          </p:cNvSpPr>
          <p:nvPr>
            <p:ph type="sldNum" sz="quarter" idx="5"/>
          </p:nvPr>
        </p:nvSpPr>
        <p:spPr bwMode="auto">
          <a:xfrm>
            <a:off x="3952875" y="8855075"/>
            <a:ext cx="3041650" cy="457200"/>
          </a:xfrm>
          <a:prstGeom prst="rect">
            <a:avLst/>
          </a:prstGeom>
          <a:noFill/>
          <a:ln>
            <a:noFill/>
          </a:ln>
          <a:effectLst/>
        </p:spPr>
        <p:txBody>
          <a:bodyPr vert="horz" wrap="square" lIns="92675" tIns="46338" rIns="92675" bIns="46338" numCol="1" anchor="b" anchorCtr="0" compatLnSpc="1">
            <a:prstTxWarp prst="textNoShape">
              <a:avLst/>
            </a:prstTxWarp>
          </a:bodyPr>
          <a:lstStyle>
            <a:lvl1pPr algn="r" defTabSz="925513">
              <a:defRPr sz="1200">
                <a:cs typeface="+mn-cs"/>
              </a:defRPr>
            </a:lvl1pPr>
          </a:lstStyle>
          <a:p>
            <a:pPr>
              <a:defRPr/>
            </a:pPr>
            <a:fld id="{F82175A8-0483-164B-B2A6-CDA84AC0E1C5}" type="slidenum">
              <a:rPr lang="en-US"/>
              <a:pPr>
                <a:defRPr/>
              </a:pPr>
              <a:t>‹#›</a:t>
            </a:fld>
            <a:endParaRPr lang="en-US"/>
          </a:p>
        </p:txBody>
      </p:sp>
    </p:spTree>
    <p:extLst>
      <p:ext uri="{BB962C8B-B14F-4D97-AF65-F5344CB8AC3E}">
        <p14:creationId xmlns:p14="http://schemas.microsoft.com/office/powerpoint/2010/main" val="60189413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82175A8-0483-164B-B2A6-CDA84AC0E1C5}" type="slidenum">
              <a:rPr lang="en-US" smtClean="0"/>
              <a:pPr>
                <a:defRPr/>
              </a:pPr>
              <a:t>6</a:t>
            </a:fld>
            <a:endParaRPr lang="en-US"/>
          </a:p>
        </p:txBody>
      </p:sp>
      <p:sp>
        <p:nvSpPr>
          <p:cNvPr id="5" name="Footer Placeholder 4">
            <a:extLst>
              <a:ext uri="{FF2B5EF4-FFF2-40B4-BE49-F238E27FC236}">
                <a16:creationId xmlns:a16="http://schemas.microsoft.com/office/drawing/2014/main" id="{CEC6434A-8DEB-B443-8E0A-4020340B7092}"/>
              </a:ext>
            </a:extLst>
          </p:cNvPr>
          <p:cNvSpPr>
            <a:spLocks noGrp="1"/>
          </p:cNvSpPr>
          <p:nvPr>
            <p:ph type="ftr" sz="quarter" idx="4"/>
          </p:nvPr>
        </p:nvSpPr>
        <p:spPr/>
        <p:txBody>
          <a:bodyPr/>
          <a:lstStyle/>
          <a:p>
            <a:pPr>
              <a:defRPr/>
            </a:pPr>
            <a:r>
              <a:rPr lang="en-US"/>
              <a:t>Lecture 3 Signals and Systems</a:t>
            </a:r>
          </a:p>
        </p:txBody>
      </p:sp>
    </p:spTree>
    <p:extLst>
      <p:ext uri="{BB962C8B-B14F-4D97-AF65-F5344CB8AC3E}">
        <p14:creationId xmlns:p14="http://schemas.microsoft.com/office/powerpoint/2010/main" val="716521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82175A8-0483-164B-B2A6-CDA84AC0E1C5}" type="slidenum">
              <a:rPr lang="en-US" smtClean="0"/>
              <a:pPr>
                <a:defRPr/>
              </a:pPr>
              <a:t>15</a:t>
            </a:fld>
            <a:endParaRPr lang="en-US"/>
          </a:p>
        </p:txBody>
      </p:sp>
      <p:sp>
        <p:nvSpPr>
          <p:cNvPr id="5" name="Footer Placeholder 4">
            <a:extLst>
              <a:ext uri="{FF2B5EF4-FFF2-40B4-BE49-F238E27FC236}">
                <a16:creationId xmlns:a16="http://schemas.microsoft.com/office/drawing/2014/main" id="{B3EF2F01-ED64-184D-AA51-45967E7A93F6}"/>
              </a:ext>
            </a:extLst>
          </p:cNvPr>
          <p:cNvSpPr>
            <a:spLocks noGrp="1"/>
          </p:cNvSpPr>
          <p:nvPr>
            <p:ph type="ftr" sz="quarter" idx="4"/>
          </p:nvPr>
        </p:nvSpPr>
        <p:spPr/>
        <p:txBody>
          <a:bodyPr/>
          <a:lstStyle/>
          <a:p>
            <a:pPr>
              <a:defRPr/>
            </a:pPr>
            <a:r>
              <a:rPr lang="en-US"/>
              <a:t>Lecture 3 Signals and Systems</a:t>
            </a:r>
          </a:p>
        </p:txBody>
      </p:sp>
    </p:spTree>
    <p:extLst>
      <p:ext uri="{BB962C8B-B14F-4D97-AF65-F5344CB8AC3E}">
        <p14:creationId xmlns:p14="http://schemas.microsoft.com/office/powerpoint/2010/main" val="2221261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82175A8-0483-164B-B2A6-CDA84AC0E1C5}" type="slidenum">
              <a:rPr lang="en-US" smtClean="0"/>
              <a:pPr>
                <a:defRPr/>
              </a:pPr>
              <a:t>21</a:t>
            </a:fld>
            <a:endParaRPr lang="en-US"/>
          </a:p>
        </p:txBody>
      </p:sp>
      <p:sp>
        <p:nvSpPr>
          <p:cNvPr id="5" name="Footer Placeholder 4">
            <a:extLst>
              <a:ext uri="{FF2B5EF4-FFF2-40B4-BE49-F238E27FC236}">
                <a16:creationId xmlns:a16="http://schemas.microsoft.com/office/drawing/2014/main" id="{8714C8E6-AB5E-3D44-962D-4DD11FE101B1}"/>
              </a:ext>
            </a:extLst>
          </p:cNvPr>
          <p:cNvSpPr>
            <a:spLocks noGrp="1"/>
          </p:cNvSpPr>
          <p:nvPr>
            <p:ph type="ftr" sz="quarter" idx="4"/>
          </p:nvPr>
        </p:nvSpPr>
        <p:spPr/>
        <p:txBody>
          <a:bodyPr/>
          <a:lstStyle/>
          <a:p>
            <a:pPr>
              <a:defRPr/>
            </a:pPr>
            <a:r>
              <a:rPr lang="en-US"/>
              <a:t>Lecture 3 Signals and Systems</a:t>
            </a:r>
          </a:p>
        </p:txBody>
      </p:sp>
    </p:spTree>
    <p:extLst>
      <p:ext uri="{BB962C8B-B14F-4D97-AF65-F5344CB8AC3E}">
        <p14:creationId xmlns:p14="http://schemas.microsoft.com/office/powerpoint/2010/main" val="3019707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82175A8-0483-164B-B2A6-CDA84AC0E1C5}" type="slidenum">
              <a:rPr lang="en-US" smtClean="0"/>
              <a:pPr>
                <a:defRPr/>
              </a:pPr>
              <a:t>23</a:t>
            </a:fld>
            <a:endParaRPr lang="en-US"/>
          </a:p>
        </p:txBody>
      </p:sp>
      <p:sp>
        <p:nvSpPr>
          <p:cNvPr id="5" name="Footer Placeholder 4">
            <a:extLst>
              <a:ext uri="{FF2B5EF4-FFF2-40B4-BE49-F238E27FC236}">
                <a16:creationId xmlns:a16="http://schemas.microsoft.com/office/drawing/2014/main" id="{07C2296A-8C20-5642-94C3-A15CA37AFA72}"/>
              </a:ext>
            </a:extLst>
          </p:cNvPr>
          <p:cNvSpPr>
            <a:spLocks noGrp="1"/>
          </p:cNvSpPr>
          <p:nvPr>
            <p:ph type="ftr" sz="quarter" idx="4"/>
          </p:nvPr>
        </p:nvSpPr>
        <p:spPr/>
        <p:txBody>
          <a:bodyPr/>
          <a:lstStyle/>
          <a:p>
            <a:pPr>
              <a:defRPr/>
            </a:pPr>
            <a:r>
              <a:rPr lang="en-US"/>
              <a:t>Lecture 3 Signals and Systems</a:t>
            </a:r>
          </a:p>
        </p:txBody>
      </p:sp>
    </p:spTree>
    <p:extLst>
      <p:ext uri="{BB962C8B-B14F-4D97-AF65-F5344CB8AC3E}">
        <p14:creationId xmlns:p14="http://schemas.microsoft.com/office/powerpoint/2010/main" val="4187162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 name="Rectangle 15"/>
          <p:cNvSpPr>
            <a:spLocks noChangeArrowheads="1"/>
          </p:cNvSpPr>
          <p:nvPr/>
        </p:nvSpPr>
        <p:spPr bwMode="auto">
          <a:xfrm>
            <a:off x="458788" y="3429000"/>
            <a:ext cx="8226425"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20000"/>
              </a:spcBef>
              <a:defRPr/>
            </a:pPr>
            <a:r>
              <a:rPr lang="en-US" altLang="en-US" b="1">
                <a:solidFill>
                  <a:srgbClr val="CC00CC"/>
                </a:solidFill>
                <a:ea typeface="+mn-ea"/>
                <a:cs typeface="+mn-cs"/>
              </a:rPr>
              <a:t>Prof. Brian L. Evans</a:t>
            </a:r>
          </a:p>
          <a:p>
            <a:pPr algn="ctr">
              <a:spcBef>
                <a:spcPct val="20000"/>
              </a:spcBef>
              <a:defRPr/>
            </a:pPr>
            <a:r>
              <a:rPr lang="en-US" altLang="en-US" b="1">
                <a:solidFill>
                  <a:srgbClr val="CC00CC"/>
                </a:solidFill>
                <a:ea typeface="+mn-ea"/>
                <a:cs typeface="+mn-cs"/>
              </a:rPr>
              <a:t>Dept. of Electrical and Computer Engineering</a:t>
            </a:r>
          </a:p>
          <a:p>
            <a:pPr algn="ctr">
              <a:spcBef>
                <a:spcPct val="20000"/>
              </a:spcBef>
              <a:defRPr/>
            </a:pPr>
            <a:r>
              <a:rPr lang="en-US" altLang="en-US" b="1">
                <a:solidFill>
                  <a:srgbClr val="CC00CC"/>
                </a:solidFill>
                <a:ea typeface="+mn-ea"/>
                <a:cs typeface="+mn-cs"/>
              </a:rPr>
              <a:t>The University of Texas at Austin</a:t>
            </a:r>
          </a:p>
        </p:txBody>
      </p:sp>
      <p:sp>
        <p:nvSpPr>
          <p:cNvPr id="4" name="Text Box 20"/>
          <p:cNvSpPr txBox="1">
            <a:spLocks noChangeArrowheads="1"/>
          </p:cNvSpPr>
          <p:nvPr userDrawn="1"/>
        </p:nvSpPr>
        <p:spPr bwMode="auto">
          <a:xfrm>
            <a:off x="685800" y="5943600"/>
            <a:ext cx="7848600" cy="400050"/>
          </a:xfrm>
          <a:prstGeom prst="rect">
            <a:avLst/>
          </a:prstGeom>
          <a:noFill/>
          <a:ln>
            <a:noFill/>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defRPr/>
            </a:pPr>
            <a:r>
              <a:rPr lang="en-US" sz="2000" i="1" dirty="0">
                <a:solidFill>
                  <a:srgbClr val="CC00CC"/>
                </a:solidFill>
                <a:ea typeface="+mn-ea"/>
                <a:cs typeface="+mn-cs"/>
              </a:rPr>
              <a:t>Lecture 3                   http://www.ece.utexas.edu/~bevans/courses/realtime</a:t>
            </a:r>
          </a:p>
        </p:txBody>
      </p:sp>
      <p:sp>
        <p:nvSpPr>
          <p:cNvPr id="5" name="Text Box 21"/>
          <p:cNvSpPr txBox="1">
            <a:spLocks noChangeArrowheads="1"/>
          </p:cNvSpPr>
          <p:nvPr userDrawn="1"/>
        </p:nvSpPr>
        <p:spPr bwMode="auto">
          <a:xfrm>
            <a:off x="0" y="685800"/>
            <a:ext cx="9144000" cy="457200"/>
          </a:xfrm>
          <a:prstGeom prst="rect">
            <a:avLst/>
          </a:prstGeom>
          <a:noFill/>
          <a:ln>
            <a:noFill/>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defRPr/>
            </a:pPr>
            <a:r>
              <a:rPr lang="en-US" i="1" dirty="0">
                <a:ea typeface="+mn-ea"/>
                <a:cs typeface="+mn-cs"/>
              </a:rPr>
              <a:t>ECE 445S Real-Time Digital Signal Processing Lab           Spring 2025</a:t>
            </a:r>
            <a:endParaRPr lang="en-US" dirty="0">
              <a:ea typeface="+mn-ea"/>
              <a:cs typeface="+mn-cs"/>
            </a:endParaRPr>
          </a:p>
        </p:txBody>
      </p:sp>
      <p:sp>
        <p:nvSpPr>
          <p:cNvPr id="43015" name="Rectangle 7"/>
          <p:cNvSpPr>
            <a:spLocks noGrp="1" noChangeArrowheads="1"/>
          </p:cNvSpPr>
          <p:nvPr>
            <p:ph type="ctrTitle"/>
          </p:nvPr>
        </p:nvSpPr>
        <p:spPr>
          <a:xfrm>
            <a:off x="458788" y="1905000"/>
            <a:ext cx="8226425" cy="685800"/>
          </a:xfrm>
        </p:spPr>
        <p:txBody>
          <a:bodyPr/>
          <a:lstStyle>
            <a:lvl1pPr>
              <a:defRPr/>
            </a:lvl1pPr>
          </a:lstStyle>
          <a:p>
            <a:pPr lvl="0"/>
            <a:r>
              <a:rPr lang="en-US" noProof="0"/>
              <a:t>Click to edit Master title style</a:t>
            </a:r>
          </a:p>
        </p:txBody>
      </p:sp>
      <p:sp>
        <p:nvSpPr>
          <p:cNvPr id="6" name="Rectangle 8"/>
          <p:cNvSpPr>
            <a:spLocks noGrp="1" noChangeArrowheads="1"/>
          </p:cNvSpPr>
          <p:nvPr>
            <p:ph type="dt" sz="half" idx="10"/>
          </p:nvPr>
        </p:nvSpPr>
        <p:spPr/>
        <p:txBody>
          <a:bodyPr/>
          <a:lstStyle>
            <a:lvl1pPr>
              <a:defRPr/>
            </a:lvl1pPr>
          </a:lstStyle>
          <a:p>
            <a:pPr>
              <a:defRPr/>
            </a:pPr>
            <a:endParaRPr lang="en-US"/>
          </a:p>
        </p:txBody>
      </p:sp>
      <p:sp>
        <p:nvSpPr>
          <p:cNvPr id="7" name="Rectangle 9"/>
          <p:cNvSpPr>
            <a:spLocks noGrp="1" noChangeArrowheads="1"/>
          </p:cNvSpPr>
          <p:nvPr>
            <p:ph type="ftr" sz="quarter" idx="11"/>
          </p:nvPr>
        </p:nvSpPr>
        <p:spPr/>
        <p:txBody>
          <a:bodyPr/>
          <a:lstStyle>
            <a:lvl1pPr>
              <a:defRPr/>
            </a:lvl1pPr>
          </a:lstStyle>
          <a:p>
            <a:pPr>
              <a:defRPr/>
            </a:pPr>
            <a:endParaRPr lang="en-US"/>
          </a:p>
        </p:txBody>
      </p:sp>
      <p:sp>
        <p:nvSpPr>
          <p:cNvPr id="8" name="Rectangle 10"/>
          <p:cNvSpPr>
            <a:spLocks noGrp="1" noChangeArrowheads="1"/>
          </p:cNvSpPr>
          <p:nvPr>
            <p:ph type="sldNum" sz="quarter" idx="12"/>
          </p:nvPr>
        </p:nvSpPr>
        <p:spPr/>
        <p:txBody>
          <a:bodyPr/>
          <a:lstStyle>
            <a:lvl1pPr>
              <a:defRPr/>
            </a:lvl1pPr>
          </a:lstStyle>
          <a:p>
            <a:pPr>
              <a:defRPr/>
            </a:pPr>
            <a:fld id="{31E2BF91-800B-ED43-B68B-69840823D55A}" type="slidenum">
              <a:rPr lang="en-US"/>
              <a:pPr>
                <a:defRPr/>
              </a:pPr>
              <a:t>‹#›</a:t>
            </a:fld>
            <a:endParaRPr lang="en-US"/>
          </a:p>
        </p:txBody>
      </p:sp>
    </p:spTree>
    <p:extLst>
      <p:ext uri="{BB962C8B-B14F-4D97-AF65-F5344CB8AC3E}">
        <p14:creationId xmlns:p14="http://schemas.microsoft.com/office/powerpoint/2010/main" val="301065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3 - </a:t>
            </a:r>
            <a:fld id="{00BEE0BF-AD1C-7049-8750-6D6FC6BC2DDC}" type="slidenum">
              <a:rPr lang="en-US"/>
              <a:pPr>
                <a:defRPr/>
              </a:pPr>
              <a:t>‹#›</a:t>
            </a:fld>
            <a:endParaRPr lang="en-US"/>
          </a:p>
        </p:txBody>
      </p:sp>
    </p:spTree>
    <p:extLst>
      <p:ext uri="{BB962C8B-B14F-4D97-AF65-F5344CB8AC3E}">
        <p14:creationId xmlns:p14="http://schemas.microsoft.com/office/powerpoint/2010/main" val="2579167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3 - </a:t>
            </a:r>
            <a:fld id="{1459A2AE-E5F3-544A-B3B9-01FD3D950D80}" type="slidenum">
              <a:rPr lang="en-US"/>
              <a:pPr>
                <a:defRPr/>
              </a:pPr>
              <a:t>‹#›</a:t>
            </a:fld>
            <a:endParaRPr lang="en-US"/>
          </a:p>
        </p:txBody>
      </p:sp>
    </p:spTree>
    <p:extLst>
      <p:ext uri="{BB962C8B-B14F-4D97-AF65-F5344CB8AC3E}">
        <p14:creationId xmlns:p14="http://schemas.microsoft.com/office/powerpoint/2010/main" val="277474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3 - </a:t>
            </a:r>
            <a:fld id="{C2498F60-1035-AB4C-9BE1-7BF82AAE51EC}" type="slidenum">
              <a:rPr lang="en-US"/>
              <a:pPr>
                <a:defRPr/>
              </a:pPr>
              <a:t>‹#›</a:t>
            </a:fld>
            <a:endParaRPr lang="en-US"/>
          </a:p>
        </p:txBody>
      </p:sp>
    </p:spTree>
    <p:extLst>
      <p:ext uri="{BB962C8B-B14F-4D97-AF65-F5344CB8AC3E}">
        <p14:creationId xmlns:p14="http://schemas.microsoft.com/office/powerpoint/2010/main" val="1300558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3 - </a:t>
            </a:r>
            <a:fld id="{D9187A00-F4B6-D647-9CE3-E43AE4569DD6}" type="slidenum">
              <a:rPr lang="en-US"/>
              <a:pPr>
                <a:defRPr/>
              </a:pPr>
              <a:t>‹#›</a:t>
            </a:fld>
            <a:endParaRPr lang="en-US"/>
          </a:p>
        </p:txBody>
      </p:sp>
    </p:spTree>
    <p:extLst>
      <p:ext uri="{BB962C8B-B14F-4D97-AF65-F5344CB8AC3E}">
        <p14:creationId xmlns:p14="http://schemas.microsoft.com/office/powerpoint/2010/main" val="1542918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447800"/>
            <a:ext cx="40386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0386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3 - </a:t>
            </a:r>
            <a:fld id="{157F7638-C5BD-BF4B-854C-C2C2EFF6BB66}" type="slidenum">
              <a:rPr lang="en-US"/>
              <a:pPr>
                <a:defRPr/>
              </a:pPr>
              <a:t>‹#›</a:t>
            </a:fld>
            <a:endParaRPr lang="en-US"/>
          </a:p>
        </p:txBody>
      </p:sp>
    </p:spTree>
    <p:extLst>
      <p:ext uri="{BB962C8B-B14F-4D97-AF65-F5344CB8AC3E}">
        <p14:creationId xmlns:p14="http://schemas.microsoft.com/office/powerpoint/2010/main" val="2646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3 - </a:t>
            </a:r>
            <a:fld id="{B54A986B-4DCA-294C-9612-F0FF60098F43}" type="slidenum">
              <a:rPr lang="en-US"/>
              <a:pPr>
                <a:defRPr/>
              </a:pPr>
              <a:t>‹#›</a:t>
            </a:fld>
            <a:endParaRPr lang="en-US"/>
          </a:p>
        </p:txBody>
      </p:sp>
    </p:spTree>
    <p:extLst>
      <p:ext uri="{BB962C8B-B14F-4D97-AF65-F5344CB8AC3E}">
        <p14:creationId xmlns:p14="http://schemas.microsoft.com/office/powerpoint/2010/main" val="2212066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3 - </a:t>
            </a:r>
            <a:fld id="{806F6CAB-6B19-D247-9966-82B9BC4FBC5C}" type="slidenum">
              <a:rPr lang="en-US"/>
              <a:pPr>
                <a:defRPr/>
              </a:pPr>
              <a:t>‹#›</a:t>
            </a:fld>
            <a:endParaRPr lang="en-US"/>
          </a:p>
        </p:txBody>
      </p:sp>
    </p:spTree>
    <p:extLst>
      <p:ext uri="{BB962C8B-B14F-4D97-AF65-F5344CB8AC3E}">
        <p14:creationId xmlns:p14="http://schemas.microsoft.com/office/powerpoint/2010/main" val="156704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3 - </a:t>
            </a:r>
            <a:fld id="{81CE7F9B-C10C-D14E-A8F2-7FE75BD03FFC}" type="slidenum">
              <a:rPr lang="en-US"/>
              <a:pPr>
                <a:defRPr/>
              </a:pPr>
              <a:t>‹#›</a:t>
            </a:fld>
            <a:endParaRPr lang="en-US"/>
          </a:p>
        </p:txBody>
      </p:sp>
    </p:spTree>
    <p:extLst>
      <p:ext uri="{BB962C8B-B14F-4D97-AF65-F5344CB8AC3E}">
        <p14:creationId xmlns:p14="http://schemas.microsoft.com/office/powerpoint/2010/main" val="227336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3 - </a:t>
            </a:r>
            <a:fld id="{F3EAE9B7-37AA-8841-86CF-5ADB11EC2A79}" type="slidenum">
              <a:rPr lang="en-US"/>
              <a:pPr>
                <a:defRPr/>
              </a:pPr>
              <a:t>‹#›</a:t>
            </a:fld>
            <a:endParaRPr lang="en-US"/>
          </a:p>
        </p:txBody>
      </p:sp>
    </p:spTree>
    <p:extLst>
      <p:ext uri="{BB962C8B-B14F-4D97-AF65-F5344CB8AC3E}">
        <p14:creationId xmlns:p14="http://schemas.microsoft.com/office/powerpoint/2010/main" val="2518282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3 - </a:t>
            </a:r>
            <a:fld id="{D600C013-E4E8-B148-A878-0F492694EA53}" type="slidenum">
              <a:rPr lang="en-US"/>
              <a:pPr>
                <a:defRPr/>
              </a:pPr>
              <a:t>‹#›</a:t>
            </a:fld>
            <a:endParaRPr lang="en-US"/>
          </a:p>
        </p:txBody>
      </p:sp>
    </p:spTree>
    <p:extLst>
      <p:ext uri="{BB962C8B-B14F-4D97-AF65-F5344CB8AC3E}">
        <p14:creationId xmlns:p14="http://schemas.microsoft.com/office/powerpoint/2010/main" val="3037974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3048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447800"/>
            <a:ext cx="8229600" cy="464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r>
              <a:rPr lang="en-US"/>
              <a:t>3 - </a:t>
            </a:r>
            <a:fld id="{6C813AD0-9244-2948-8AB9-64AE03B02D7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7"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dissolve">
                                      <p:cBhvr>
                                        <p:cTn id="7" dur="500"/>
                                        <p:tgtEl>
                                          <p:spTgt spid="102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7">
                                            <p:txEl>
                                              <p:pRg st="1" end="1"/>
                                            </p:txEl>
                                          </p:spTgt>
                                        </p:tgtEl>
                                        <p:attrNameLst>
                                          <p:attrName>style.visibility</p:attrName>
                                        </p:attrNameLst>
                                      </p:cBhvr>
                                      <p:to>
                                        <p:strVal val="visible"/>
                                      </p:to>
                                    </p:set>
                                    <p:animEffect transition="in" filter="dissolve">
                                      <p:cBhvr>
                                        <p:cTn id="10" dur="500"/>
                                        <p:tgtEl>
                                          <p:spTgt spid="102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27">
                                            <p:txEl>
                                              <p:pRg st="2" end="2"/>
                                            </p:txEl>
                                          </p:spTgt>
                                        </p:tgtEl>
                                        <p:attrNameLst>
                                          <p:attrName>style.visibility</p:attrName>
                                        </p:attrNameLst>
                                      </p:cBhvr>
                                      <p:to>
                                        <p:strVal val="visible"/>
                                      </p:to>
                                    </p:set>
                                    <p:animEffect transition="in" filter="dissolve">
                                      <p:cBhvr>
                                        <p:cTn id="13" dur="500"/>
                                        <p:tgtEl>
                                          <p:spTgt spid="1027">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27">
                                            <p:txEl>
                                              <p:pRg st="3" end="3"/>
                                            </p:txEl>
                                          </p:spTgt>
                                        </p:tgtEl>
                                        <p:attrNameLst>
                                          <p:attrName>style.visibility</p:attrName>
                                        </p:attrNameLst>
                                      </p:cBhvr>
                                      <p:to>
                                        <p:strVal val="visible"/>
                                      </p:to>
                                    </p:set>
                                    <p:animEffect transition="in" filter="dissolve">
                                      <p:cBhvr>
                                        <p:cTn id="16" dur="500"/>
                                        <p:tgtEl>
                                          <p:spTgt spid="1027">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27">
                                            <p:txEl>
                                              <p:pRg st="4" end="4"/>
                                            </p:txEl>
                                          </p:spTgt>
                                        </p:tgtEl>
                                        <p:attrNameLst>
                                          <p:attrName>style.visibility</p:attrName>
                                        </p:attrNameLst>
                                      </p:cBhvr>
                                      <p:to>
                                        <p:strVal val="visible"/>
                                      </p:to>
                                    </p:set>
                                    <p:animEffect transition="in" filter="dissolve">
                                      <p:cBhvr>
                                        <p:cTn id="19"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tmplLst>
          <p:tmpl lvl="1">
            <p:tnLst>
              <p:par>
                <p:cTn presetID="9"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dissolve">
                      <p:cBhvr>
                        <p:cTn dur="500"/>
                        <p:tgtEl>
                          <p:spTgt spid="1027"/>
                        </p:tgtEl>
                      </p:cBhvr>
                    </p:animEffect>
                  </p:childTnLst>
                </p:cTn>
              </p:par>
            </p:tnLst>
          </p:tmpl>
          <p:tmpl lvl="2">
            <p:tnLst>
              <p:par>
                <p:cTn presetID="9"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dissolve">
                      <p:cBhvr>
                        <p:cTn dur="500"/>
                        <p:tgtEl>
                          <p:spTgt spid="1027"/>
                        </p:tgtEl>
                      </p:cBhvr>
                    </p:animEffect>
                  </p:childTnLst>
                </p:cTn>
              </p:par>
            </p:tnLst>
          </p:tmpl>
          <p:tmpl lvl="3">
            <p:tnLst>
              <p:par>
                <p:cTn presetID="9"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dissolve">
                      <p:cBhvr>
                        <p:cTn dur="500"/>
                        <p:tgtEl>
                          <p:spTgt spid="1027"/>
                        </p:tgtEl>
                      </p:cBhvr>
                    </p:animEffect>
                  </p:childTnLst>
                </p:cTn>
              </p:par>
            </p:tnLst>
          </p:tmpl>
          <p:tmpl lvl="4">
            <p:tnLst>
              <p:par>
                <p:cTn presetID="9"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dissolve">
                      <p:cBhvr>
                        <p:cTn dur="500"/>
                        <p:tgtEl>
                          <p:spTgt spid="1027"/>
                        </p:tgtEl>
                      </p:cBhvr>
                    </p:animEffect>
                  </p:childTnLst>
                </p:cTn>
              </p:par>
            </p:tnLst>
          </p:tmpl>
          <p:tmpl lvl="5">
            <p:tnLst>
              <p:par>
                <p:cTn presetID="9"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dissolve">
                      <p:cBhvr>
                        <p:cTn dur="500"/>
                        <p:tgtEl>
                          <p:spTgt spid="1027"/>
                        </p:tgtEl>
                      </p:cBhvr>
                    </p:animEffect>
                  </p:childTnLst>
                </p:cTn>
              </p:par>
            </p:tnLst>
          </p:tmpl>
        </p:tmplLst>
      </p:bldP>
    </p:bldLst>
  </p:timing>
  <p:hf hdr="0" ftr="0" dt="0"/>
  <p:txStyles>
    <p:titleStyle>
      <a:lvl1pPr algn="ctr" rtl="0" eaLnBrk="0" fontAlgn="base" hangingPunct="0">
        <a:spcBef>
          <a:spcPct val="0"/>
        </a:spcBef>
        <a:spcAft>
          <a:spcPct val="0"/>
        </a:spcAft>
        <a:defRPr sz="4000" b="1">
          <a:solidFill>
            <a:srgbClr val="6600FF"/>
          </a:solidFill>
          <a:latin typeface="+mj-lt"/>
          <a:ea typeface="ＭＳ Ｐゴシック" charset="0"/>
          <a:cs typeface="ＭＳ Ｐゴシック" charset="0"/>
        </a:defRPr>
      </a:lvl1pPr>
      <a:lvl2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2pPr>
      <a:lvl3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3pPr>
      <a:lvl4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4pPr>
      <a:lvl5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5pPr>
      <a:lvl6pPr marL="457200" algn="ctr" rtl="0" eaLnBrk="0" fontAlgn="base" hangingPunct="0">
        <a:spcBef>
          <a:spcPct val="0"/>
        </a:spcBef>
        <a:spcAft>
          <a:spcPct val="0"/>
        </a:spcAft>
        <a:defRPr sz="4000" b="1">
          <a:solidFill>
            <a:srgbClr val="6600FF"/>
          </a:solidFill>
          <a:latin typeface="Times New Roman" pitchFamily="18" charset="0"/>
        </a:defRPr>
      </a:lvl6pPr>
      <a:lvl7pPr marL="914400" algn="ctr" rtl="0" eaLnBrk="0" fontAlgn="base" hangingPunct="0">
        <a:spcBef>
          <a:spcPct val="0"/>
        </a:spcBef>
        <a:spcAft>
          <a:spcPct val="0"/>
        </a:spcAft>
        <a:defRPr sz="4000" b="1">
          <a:solidFill>
            <a:srgbClr val="6600FF"/>
          </a:solidFill>
          <a:latin typeface="Times New Roman" pitchFamily="18" charset="0"/>
        </a:defRPr>
      </a:lvl7pPr>
      <a:lvl8pPr marL="1371600" algn="ctr" rtl="0" eaLnBrk="0" fontAlgn="base" hangingPunct="0">
        <a:spcBef>
          <a:spcPct val="0"/>
        </a:spcBef>
        <a:spcAft>
          <a:spcPct val="0"/>
        </a:spcAft>
        <a:defRPr sz="4000" b="1">
          <a:solidFill>
            <a:srgbClr val="6600FF"/>
          </a:solidFill>
          <a:latin typeface="Times New Roman" pitchFamily="18" charset="0"/>
        </a:defRPr>
      </a:lvl8pPr>
      <a:lvl9pPr marL="1828800" algn="ctr" rtl="0" eaLnBrk="0" fontAlgn="base" hangingPunct="0">
        <a:spcBef>
          <a:spcPct val="0"/>
        </a:spcBef>
        <a:spcAft>
          <a:spcPct val="0"/>
        </a:spcAft>
        <a:defRPr sz="4000" b="1">
          <a:solidFill>
            <a:srgbClr val="6600FF"/>
          </a:solidFill>
          <a:latin typeface="Times New Roman" pitchFamily="18" charset="0"/>
        </a:defRPr>
      </a:lvl9pPr>
    </p:titleStyle>
    <p:body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wmf"/><Relationship Id="rId7" Type="http://schemas.openxmlformats.org/officeDocument/2006/relationships/image" Target="../media/image24.png"/><Relationship Id="rId2" Type="http://schemas.openxmlformats.org/officeDocument/2006/relationships/oleObject" Target="../embeddings/oleObject13.bin"/><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hyperlink" Target="https://users.ece.utexas.edu/~bevans/courses/realtime/handouts/Time%20Invariance%20for%20an%20Integrator.pdf" TargetMode="External"/><Relationship Id="rId4" Type="http://schemas.openxmlformats.org/officeDocument/2006/relationships/hyperlink" Target="https://users.ece.utexas.edu/~bevans/courses/realtime/handouts/TimeInvarianceUnderObservation.pdf" TargetMode="Externa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31.wmf"/><Relationship Id="rId7" Type="http://schemas.openxmlformats.org/officeDocument/2006/relationships/image" Target="../media/image33.wmf"/><Relationship Id="rId2" Type="http://schemas.openxmlformats.org/officeDocument/2006/relationships/oleObject" Target="../embeddings/oleObject14.bin"/><Relationship Id="rId1" Type="http://schemas.openxmlformats.org/officeDocument/2006/relationships/slideLayout" Target="../slideLayouts/slideLayout2.xml"/><Relationship Id="rId6" Type="http://schemas.openxmlformats.org/officeDocument/2006/relationships/oleObject" Target="../embeddings/oleObject16.bin"/><Relationship Id="rId11" Type="http://schemas.openxmlformats.org/officeDocument/2006/relationships/image" Target="../media/image35.wmf"/><Relationship Id="rId5" Type="http://schemas.openxmlformats.org/officeDocument/2006/relationships/image" Target="../media/image32.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34.wmf"/></Relationships>
</file>

<file path=ppt/slides/_rels/slide15.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25.bin"/><Relationship Id="rId18" Type="http://schemas.openxmlformats.org/officeDocument/2006/relationships/image" Target="../media/image40.wmf"/><Relationship Id="rId3" Type="http://schemas.openxmlformats.org/officeDocument/2006/relationships/oleObject" Target="../embeddings/oleObject19.bin"/><Relationship Id="rId21" Type="http://schemas.openxmlformats.org/officeDocument/2006/relationships/oleObject" Target="../embeddings/oleObject29.bin"/><Relationship Id="rId7" Type="http://schemas.openxmlformats.org/officeDocument/2006/relationships/oleObject" Target="../embeddings/oleObject21.bin"/><Relationship Id="rId12" Type="http://schemas.openxmlformats.org/officeDocument/2006/relationships/image" Target="../media/image38.wmf"/><Relationship Id="rId17" Type="http://schemas.openxmlformats.org/officeDocument/2006/relationships/oleObject" Target="../embeddings/oleObject27.bin"/><Relationship Id="rId2" Type="http://schemas.openxmlformats.org/officeDocument/2006/relationships/notesSlide" Target="../notesSlides/notesSlide2.xml"/><Relationship Id="rId16" Type="http://schemas.openxmlformats.org/officeDocument/2006/relationships/image" Target="../media/image39.wmf"/><Relationship Id="rId20" Type="http://schemas.openxmlformats.org/officeDocument/2006/relationships/image" Target="../media/image41.wmf"/><Relationship Id="rId1" Type="http://schemas.openxmlformats.org/officeDocument/2006/relationships/slideLayout" Target="../slideLayouts/slideLayout2.xml"/><Relationship Id="rId6" Type="http://schemas.openxmlformats.org/officeDocument/2006/relationships/image" Target="../media/image37.wmf"/><Relationship Id="rId11" Type="http://schemas.openxmlformats.org/officeDocument/2006/relationships/oleObject" Target="../embeddings/oleObject24.bin"/><Relationship Id="rId24" Type="http://schemas.openxmlformats.org/officeDocument/2006/relationships/image" Target="../media/image43.emf"/><Relationship Id="rId5" Type="http://schemas.openxmlformats.org/officeDocument/2006/relationships/oleObject" Target="../embeddings/oleObject20.bin"/><Relationship Id="rId15" Type="http://schemas.openxmlformats.org/officeDocument/2006/relationships/oleObject" Target="../embeddings/oleObject26.bin"/><Relationship Id="rId23" Type="http://schemas.openxmlformats.org/officeDocument/2006/relationships/oleObject" Target="../embeddings/oleObject30.bin"/><Relationship Id="rId10" Type="http://schemas.openxmlformats.org/officeDocument/2006/relationships/oleObject" Target="../embeddings/oleObject23.bin"/><Relationship Id="rId19" Type="http://schemas.openxmlformats.org/officeDocument/2006/relationships/oleObject" Target="../embeddings/oleObject28.bin"/><Relationship Id="rId4" Type="http://schemas.openxmlformats.org/officeDocument/2006/relationships/image" Target="../media/image36.wmf"/><Relationship Id="rId9" Type="http://schemas.openxmlformats.org/officeDocument/2006/relationships/oleObject" Target="../embeddings/oleObject22.bin"/><Relationship Id="rId14" Type="http://schemas.openxmlformats.org/officeDocument/2006/relationships/image" Target="../media/image35.wmf"/><Relationship Id="rId22" Type="http://schemas.openxmlformats.org/officeDocument/2006/relationships/image" Target="../media/image4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51.wmf"/><Relationship Id="rId18" Type="http://schemas.openxmlformats.org/officeDocument/2006/relationships/oleObject" Target="../embeddings/oleObject39.bin"/><Relationship Id="rId3" Type="http://schemas.openxmlformats.org/officeDocument/2006/relationships/image" Target="../media/image47.wmf"/><Relationship Id="rId21" Type="http://schemas.openxmlformats.org/officeDocument/2006/relationships/image" Target="../media/image53.wmf"/><Relationship Id="rId7" Type="http://schemas.openxmlformats.org/officeDocument/2006/relationships/image" Target="../media/image49.wmf"/><Relationship Id="rId12" Type="http://schemas.openxmlformats.org/officeDocument/2006/relationships/oleObject" Target="../embeddings/oleObject36.bin"/><Relationship Id="rId17" Type="http://schemas.openxmlformats.org/officeDocument/2006/relationships/image" Target="../media/image41.wmf"/><Relationship Id="rId2" Type="http://schemas.openxmlformats.org/officeDocument/2006/relationships/oleObject" Target="../embeddings/oleObject31.bin"/><Relationship Id="rId16" Type="http://schemas.openxmlformats.org/officeDocument/2006/relationships/oleObject" Target="../embeddings/oleObject38.bin"/><Relationship Id="rId20" Type="http://schemas.openxmlformats.org/officeDocument/2006/relationships/oleObject" Target="../embeddings/oleObject41.bin"/><Relationship Id="rId1" Type="http://schemas.openxmlformats.org/officeDocument/2006/relationships/slideLayout" Target="../slideLayouts/slideLayout2.xml"/><Relationship Id="rId6" Type="http://schemas.openxmlformats.org/officeDocument/2006/relationships/oleObject" Target="../embeddings/oleObject33.bin"/><Relationship Id="rId11" Type="http://schemas.openxmlformats.org/officeDocument/2006/relationships/image" Target="../media/image35.wmf"/><Relationship Id="rId5" Type="http://schemas.openxmlformats.org/officeDocument/2006/relationships/image" Target="../media/image48.wmf"/><Relationship Id="rId15" Type="http://schemas.openxmlformats.org/officeDocument/2006/relationships/image" Target="../media/image52.wmf"/><Relationship Id="rId23" Type="http://schemas.openxmlformats.org/officeDocument/2006/relationships/image" Target="../media/image54.emf"/><Relationship Id="rId10" Type="http://schemas.openxmlformats.org/officeDocument/2006/relationships/oleObject" Target="../embeddings/oleObject35.bin"/><Relationship Id="rId19" Type="http://schemas.openxmlformats.org/officeDocument/2006/relationships/oleObject" Target="../embeddings/oleObject40.bin"/><Relationship Id="rId4" Type="http://schemas.openxmlformats.org/officeDocument/2006/relationships/oleObject" Target="../embeddings/oleObject32.bin"/><Relationship Id="rId9" Type="http://schemas.openxmlformats.org/officeDocument/2006/relationships/image" Target="../media/image50.wmf"/><Relationship Id="rId14" Type="http://schemas.openxmlformats.org/officeDocument/2006/relationships/oleObject" Target="../embeddings/oleObject37.bin"/><Relationship Id="rId22" Type="http://schemas.openxmlformats.org/officeDocument/2006/relationships/oleObject" Target="../embeddings/oleObject42.bin"/></Relationships>
</file>

<file path=ppt/slides/_rels/slide23.xml.rels><?xml version="1.0" encoding="UTF-8" standalone="yes"?>
<Relationships xmlns="http://schemas.openxmlformats.org/package/2006/relationships"><Relationship Id="rId3" Type="http://schemas.openxmlformats.org/officeDocument/2006/relationships/hyperlink" Target="http://users.ece.utexas.edu/~bevans/courses/realtime/lectures/01_Sinusoids/DesigningAveragingFilters.pdf" TargetMode="External"/><Relationship Id="rId7"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image" Target="../media/image59.wmf"/><Relationship Id="rId7" Type="http://schemas.openxmlformats.org/officeDocument/2006/relationships/image" Target="../media/image61.wmf"/><Relationship Id="rId2" Type="http://schemas.openxmlformats.org/officeDocument/2006/relationships/oleObject" Target="../embeddings/oleObject43.bin"/><Relationship Id="rId1" Type="http://schemas.openxmlformats.org/officeDocument/2006/relationships/slideLayout" Target="../slideLayouts/slideLayout4.xml"/><Relationship Id="rId6" Type="http://schemas.openxmlformats.org/officeDocument/2006/relationships/oleObject" Target="../embeddings/oleObject45.bin"/><Relationship Id="rId5" Type="http://schemas.openxmlformats.org/officeDocument/2006/relationships/image" Target="../media/image60.wmf"/><Relationship Id="rId4" Type="http://schemas.openxmlformats.org/officeDocument/2006/relationships/oleObject" Target="../embeddings/oleObject44.bin"/><Relationship Id="rId9" Type="http://schemas.openxmlformats.org/officeDocument/2006/relationships/image" Target="../media/image62.wmf"/></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5.wmf"/><Relationship Id="rId12" Type="http://schemas.openxmlformats.org/officeDocument/2006/relationships/oleObject" Target="../embeddings/oleObject8.bin"/><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oleObject" Target="../embeddings/oleObject5.bin"/><Relationship Id="rId11" Type="http://schemas.openxmlformats.org/officeDocument/2006/relationships/image" Target="../media/image7.wmf"/><Relationship Id="rId5" Type="http://schemas.openxmlformats.org/officeDocument/2006/relationships/image" Target="../media/image4.wmf"/><Relationship Id="rId15" Type="http://schemas.openxmlformats.org/officeDocument/2006/relationships/image" Target="../media/image9.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6.wmf"/><Relationship Id="rId1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emf"/><Relationship Id="rId10" Type="http://schemas.openxmlformats.org/officeDocument/2006/relationships/image" Target="../media/image16.png"/><Relationship Id="rId4" Type="http://schemas.openxmlformats.org/officeDocument/2006/relationships/oleObject" Target="../embeddings/oleObject10.bin"/><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oleObject" Target="../embeddings/oleObject11.bin"/><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7"/>
          <p:cNvSpPr>
            <a:spLocks noGrp="1" noChangeArrowheads="1"/>
          </p:cNvSpPr>
          <p:nvPr>
            <p:ph type="ctrTitle"/>
          </p:nvPr>
        </p:nvSpPr>
        <p:spPr/>
        <p:txBody>
          <a:bodyPr/>
          <a:lstStyle/>
          <a:p>
            <a:r>
              <a:rPr lang="en-US">
                <a:latin typeface="Times New Roman" charset="0"/>
              </a:rPr>
              <a:t>Signals and Systems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B72C27E0-E34A-5B45-AA45-5CE7758B04BD}" type="slidenum">
              <a:rPr lang="en-US" sz="1400"/>
              <a:pPr/>
              <a:t>10</a:t>
            </a:fld>
            <a:endParaRPr lang="en-US" sz="1400" dirty="0"/>
          </a:p>
        </p:txBody>
      </p:sp>
      <p:sp>
        <p:nvSpPr>
          <p:cNvPr id="24578" name="Rectangle 2"/>
          <p:cNvSpPr>
            <a:spLocks noGrp="1" noChangeArrowheads="1"/>
          </p:cNvSpPr>
          <p:nvPr>
            <p:ph type="title"/>
          </p:nvPr>
        </p:nvSpPr>
        <p:spPr/>
        <p:txBody>
          <a:bodyPr/>
          <a:lstStyle/>
          <a:p>
            <a:r>
              <a:rPr lang="en-US" dirty="0">
                <a:latin typeface="Times New Roman" charset="0"/>
              </a:rPr>
              <a:t>Is a System Linear or Not?</a:t>
            </a:r>
          </a:p>
        </p:txBody>
      </p:sp>
      <p:grpSp>
        <p:nvGrpSpPr>
          <p:cNvPr id="2" name="Group 1" descr="Block diagram for a squaring system.  In the time domain, the output is the square of the input."/>
          <p:cNvGrpSpPr/>
          <p:nvPr/>
        </p:nvGrpSpPr>
        <p:grpSpPr>
          <a:xfrm>
            <a:off x="5846805" y="1447800"/>
            <a:ext cx="2590800" cy="457200"/>
            <a:chOff x="5486400" y="5715000"/>
            <a:chExt cx="2590800" cy="457200"/>
          </a:xfrm>
        </p:grpSpPr>
        <p:sp>
          <p:nvSpPr>
            <p:cNvPr id="24582" name="Rectangle 9"/>
            <p:cNvSpPr>
              <a:spLocks noChangeArrowheads="1"/>
            </p:cNvSpPr>
            <p:nvPr/>
          </p:nvSpPr>
          <p:spPr bwMode="auto">
            <a:xfrm>
              <a:off x="6324600" y="5715000"/>
              <a:ext cx="914400" cy="4572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r>
                <a:rPr lang="en-US"/>
                <a:t>(</a:t>
              </a:r>
              <a:r>
                <a:rPr lang="en-US">
                  <a:sym typeface="Symbol" charset="0"/>
                </a:rPr>
                <a:t></a:t>
              </a:r>
              <a:r>
                <a:rPr lang="en-US"/>
                <a:t>)</a:t>
              </a:r>
              <a:r>
                <a:rPr lang="en-US" baseline="30000"/>
                <a:t>2</a:t>
              </a:r>
            </a:p>
          </p:txBody>
        </p:sp>
        <p:sp>
          <p:nvSpPr>
            <p:cNvPr id="24583" name="Rectangle 10"/>
            <p:cNvSpPr>
              <a:spLocks noChangeArrowheads="1"/>
            </p:cNvSpPr>
            <p:nvPr/>
          </p:nvSpPr>
          <p:spPr bwMode="auto">
            <a:xfrm>
              <a:off x="7543800" y="5715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y</a:t>
              </a:r>
              <a:r>
                <a:rPr lang="en-US" dirty="0"/>
                <a:t>(</a:t>
              </a:r>
              <a:r>
                <a:rPr lang="en-US" i="1" dirty="0"/>
                <a:t>t</a:t>
              </a:r>
              <a:r>
                <a:rPr lang="en-US" dirty="0"/>
                <a:t>)</a:t>
              </a:r>
            </a:p>
          </p:txBody>
        </p:sp>
        <p:sp>
          <p:nvSpPr>
            <p:cNvPr id="24584" name="Rectangle 11"/>
            <p:cNvSpPr>
              <a:spLocks noChangeArrowheads="1"/>
            </p:cNvSpPr>
            <p:nvPr/>
          </p:nvSpPr>
          <p:spPr bwMode="auto">
            <a:xfrm>
              <a:off x="5486400" y="5715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x</a:t>
              </a:r>
              <a:r>
                <a:rPr lang="en-US"/>
                <a:t>(</a:t>
              </a:r>
              <a:r>
                <a:rPr lang="en-US" i="1"/>
                <a:t>t</a:t>
              </a:r>
              <a:r>
                <a:rPr lang="en-US"/>
                <a:t>)</a:t>
              </a:r>
            </a:p>
          </p:txBody>
        </p:sp>
        <p:cxnSp>
          <p:nvCxnSpPr>
            <p:cNvPr id="24585" name="AutoShape 12"/>
            <p:cNvCxnSpPr>
              <a:cxnSpLocks noChangeShapeType="1"/>
              <a:stCxn id="24584" idx="3"/>
              <a:endCxn id="24582" idx="1"/>
            </p:cNvCxnSpPr>
            <p:nvPr/>
          </p:nvCxnSpPr>
          <p:spPr bwMode="auto">
            <a:xfrm>
              <a:off x="6019800" y="5943600"/>
              <a:ext cx="30480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4586" name="AutoShape 13"/>
            <p:cNvCxnSpPr>
              <a:cxnSpLocks noChangeShapeType="1"/>
              <a:stCxn id="24582" idx="3"/>
              <a:endCxn id="24583" idx="1"/>
            </p:cNvCxnSpPr>
            <p:nvPr/>
          </p:nvCxnSpPr>
          <p:spPr bwMode="auto">
            <a:xfrm>
              <a:off x="7239000" y="5943600"/>
              <a:ext cx="30480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sp>
        <p:nvSpPr>
          <p:cNvPr id="14" name="Rectangle 3"/>
          <p:cNvSpPr txBox="1">
            <a:spLocks noChangeArrowheads="1"/>
          </p:cNvSpPr>
          <p:nvPr/>
        </p:nvSpPr>
        <p:spPr bwMode="auto">
          <a:xfrm>
            <a:off x="457200" y="1447800"/>
            <a:ext cx="6553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i="1" dirty="0">
                <a:latin typeface="Times New Roman" charset="0"/>
              </a:rPr>
              <a:t>Example</a:t>
            </a:r>
            <a:r>
              <a:rPr lang="en-US" dirty="0">
                <a:latin typeface="Times New Roman" charset="0"/>
              </a:rPr>
              <a:t>:  Squaring block</a:t>
            </a:r>
          </a:p>
        </p:txBody>
      </p:sp>
      <p:sp>
        <p:nvSpPr>
          <p:cNvPr id="20" name="Rectangle 3">
            <a:extLst>
              <a:ext uri="{FF2B5EF4-FFF2-40B4-BE49-F238E27FC236}">
                <a16:creationId xmlns:a16="http://schemas.microsoft.com/office/drawing/2014/main" id="{EAB824E3-60C0-9F41-A7B7-F6A0CD959EB0}"/>
              </a:ext>
            </a:extLst>
          </p:cNvPr>
          <p:cNvSpPr txBox="1">
            <a:spLocks noChangeArrowheads="1"/>
          </p:cNvSpPr>
          <p:nvPr/>
        </p:nvSpPr>
        <p:spPr bwMode="auto">
          <a:xfrm>
            <a:off x="457200" y="2057400"/>
            <a:ext cx="80010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Does the squaring block pass all-zero input test?</a:t>
            </a:r>
          </a:p>
        </p:txBody>
      </p:sp>
      <p:sp>
        <p:nvSpPr>
          <p:cNvPr id="21" name="Rectangle 3">
            <a:extLst>
              <a:ext uri="{FF2B5EF4-FFF2-40B4-BE49-F238E27FC236}">
                <a16:creationId xmlns:a16="http://schemas.microsoft.com/office/drawing/2014/main" id="{22D0BAF4-F7F1-D44B-AF8F-DB5728831ED9}"/>
              </a:ext>
            </a:extLst>
          </p:cNvPr>
          <p:cNvSpPr txBox="1">
            <a:spLocks noChangeArrowheads="1"/>
          </p:cNvSpPr>
          <p:nvPr/>
        </p:nvSpPr>
        <p:spPr bwMode="auto">
          <a:xfrm>
            <a:off x="457200" y="2590800"/>
            <a:ext cx="76200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Does the squaring block have homogeneity?</a:t>
            </a:r>
          </a:p>
        </p:txBody>
      </p:sp>
      <p:sp>
        <p:nvSpPr>
          <p:cNvPr id="24" name="Rectangle 10">
            <a:extLst>
              <a:ext uri="{FF2B5EF4-FFF2-40B4-BE49-F238E27FC236}">
                <a16:creationId xmlns:a16="http://schemas.microsoft.com/office/drawing/2014/main" id="{520FA692-5763-3A47-B994-17FB78711FE6}"/>
              </a:ext>
            </a:extLst>
          </p:cNvPr>
          <p:cNvSpPr>
            <a:spLocks noChangeArrowheads="1"/>
          </p:cNvSpPr>
          <p:nvPr/>
        </p:nvSpPr>
        <p:spPr bwMode="auto">
          <a:xfrm>
            <a:off x="3886200" y="29718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y</a:t>
            </a:r>
            <a:r>
              <a:rPr lang="en-US" dirty="0"/>
              <a:t>(</a:t>
            </a:r>
            <a:r>
              <a:rPr lang="en-US" i="1" dirty="0"/>
              <a:t>t</a:t>
            </a:r>
            <a:r>
              <a:rPr lang="en-US" dirty="0"/>
              <a:t>)</a:t>
            </a:r>
          </a:p>
        </p:txBody>
      </p:sp>
      <p:sp>
        <p:nvSpPr>
          <p:cNvPr id="25" name="Rectangle 11">
            <a:extLst>
              <a:ext uri="{FF2B5EF4-FFF2-40B4-BE49-F238E27FC236}">
                <a16:creationId xmlns:a16="http://schemas.microsoft.com/office/drawing/2014/main" id="{ED1279BA-1D63-CF4A-9D3D-D509E0381FA2}"/>
              </a:ext>
            </a:extLst>
          </p:cNvPr>
          <p:cNvSpPr>
            <a:spLocks noChangeArrowheads="1"/>
          </p:cNvSpPr>
          <p:nvPr/>
        </p:nvSpPr>
        <p:spPr bwMode="auto">
          <a:xfrm>
            <a:off x="1905000" y="29718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x</a:t>
            </a:r>
            <a:r>
              <a:rPr lang="en-US" dirty="0"/>
              <a:t>(</a:t>
            </a:r>
            <a:r>
              <a:rPr lang="en-US" i="1" dirty="0"/>
              <a:t>t</a:t>
            </a:r>
            <a:r>
              <a:rPr lang="en-US" dirty="0"/>
              <a:t>)</a:t>
            </a:r>
          </a:p>
        </p:txBody>
      </p:sp>
      <p:grpSp>
        <p:nvGrpSpPr>
          <p:cNvPr id="11" name="Group 10">
            <a:extLst>
              <a:ext uri="{FF2B5EF4-FFF2-40B4-BE49-F238E27FC236}">
                <a16:creationId xmlns:a16="http://schemas.microsoft.com/office/drawing/2014/main" id="{2A4D958C-F757-1742-9059-3AD87AEB5E23}"/>
              </a:ext>
            </a:extLst>
          </p:cNvPr>
          <p:cNvGrpSpPr/>
          <p:nvPr/>
        </p:nvGrpSpPr>
        <p:grpSpPr>
          <a:xfrm>
            <a:off x="1752600" y="3313670"/>
            <a:ext cx="2743200" cy="457200"/>
            <a:chOff x="2819400" y="3313670"/>
            <a:chExt cx="2743200" cy="457200"/>
          </a:xfrm>
        </p:grpSpPr>
        <p:sp>
          <p:nvSpPr>
            <p:cNvPr id="23" name="Rectangle 9">
              <a:extLst>
                <a:ext uri="{FF2B5EF4-FFF2-40B4-BE49-F238E27FC236}">
                  <a16:creationId xmlns:a16="http://schemas.microsoft.com/office/drawing/2014/main" id="{69114459-D5A4-624B-9880-D17AEABCE5F0}"/>
                </a:ext>
              </a:extLst>
            </p:cNvPr>
            <p:cNvSpPr>
              <a:spLocks noChangeArrowheads="1"/>
            </p:cNvSpPr>
            <p:nvPr/>
          </p:nvSpPr>
          <p:spPr bwMode="auto">
            <a:xfrm>
              <a:off x="3733800" y="3313670"/>
              <a:ext cx="914400" cy="4572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r>
                <a:rPr lang="en-US"/>
                <a:t>(</a:t>
              </a:r>
              <a:r>
                <a:rPr lang="en-US">
                  <a:sym typeface="Symbol" charset="0"/>
                </a:rPr>
                <a:t></a:t>
              </a:r>
              <a:r>
                <a:rPr lang="en-US"/>
                <a:t>)</a:t>
              </a:r>
              <a:r>
                <a:rPr lang="en-US" baseline="30000"/>
                <a:t>2</a:t>
              </a:r>
            </a:p>
          </p:txBody>
        </p:sp>
        <p:cxnSp>
          <p:nvCxnSpPr>
            <p:cNvPr id="8" name="Straight Arrow Connector 7">
              <a:extLst>
                <a:ext uri="{FF2B5EF4-FFF2-40B4-BE49-F238E27FC236}">
                  <a16:creationId xmlns:a16="http://schemas.microsoft.com/office/drawing/2014/main" id="{2631ED41-5324-D243-AD80-67ED21465093}"/>
                </a:ext>
              </a:extLst>
            </p:cNvPr>
            <p:cNvCxnSpPr/>
            <p:nvPr/>
          </p:nvCxnSpPr>
          <p:spPr bwMode="auto">
            <a:xfrm>
              <a:off x="28194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0" name="Straight Arrow Connector 29">
              <a:extLst>
                <a:ext uri="{FF2B5EF4-FFF2-40B4-BE49-F238E27FC236}">
                  <a16:creationId xmlns:a16="http://schemas.microsoft.com/office/drawing/2014/main" id="{4E72F378-F7C4-114A-AF92-4BE956B2FBDF}"/>
                </a:ext>
              </a:extLst>
            </p:cNvPr>
            <p:cNvCxnSpPr/>
            <p:nvPr/>
          </p:nvCxnSpPr>
          <p:spPr bwMode="auto">
            <a:xfrm>
              <a:off x="46482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31" name="Rectangle 11">
            <a:extLst>
              <a:ext uri="{FF2B5EF4-FFF2-40B4-BE49-F238E27FC236}">
                <a16:creationId xmlns:a16="http://schemas.microsoft.com/office/drawing/2014/main" id="{359CDE31-6ABB-4747-9C1C-6CF59AEF97E6}"/>
              </a:ext>
            </a:extLst>
          </p:cNvPr>
          <p:cNvSpPr>
            <a:spLocks noChangeArrowheads="1"/>
          </p:cNvSpPr>
          <p:nvPr/>
        </p:nvSpPr>
        <p:spPr bwMode="auto">
          <a:xfrm>
            <a:off x="1676400" y="3505200"/>
            <a:ext cx="762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a x</a:t>
            </a:r>
            <a:r>
              <a:rPr lang="en-US" dirty="0"/>
              <a:t>(</a:t>
            </a:r>
            <a:r>
              <a:rPr lang="en-US" i="1" dirty="0"/>
              <a:t>t</a:t>
            </a:r>
            <a:r>
              <a:rPr lang="en-US" dirty="0"/>
              <a:t>)</a:t>
            </a:r>
          </a:p>
        </p:txBody>
      </p:sp>
      <p:sp>
        <p:nvSpPr>
          <p:cNvPr id="32" name="Rectangle 10">
            <a:extLst>
              <a:ext uri="{FF2B5EF4-FFF2-40B4-BE49-F238E27FC236}">
                <a16:creationId xmlns:a16="http://schemas.microsoft.com/office/drawing/2014/main" id="{903EB85C-F249-9442-83E3-F91C0DD3C702}"/>
              </a:ext>
            </a:extLst>
          </p:cNvPr>
          <p:cNvSpPr>
            <a:spLocks noChangeArrowheads="1"/>
          </p:cNvSpPr>
          <p:nvPr/>
        </p:nvSpPr>
        <p:spPr bwMode="auto">
          <a:xfrm>
            <a:off x="3657600" y="3505200"/>
            <a:ext cx="12192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err="1"/>
              <a:t>y</a:t>
            </a:r>
            <a:r>
              <a:rPr lang="en-US" baseline="-25000" dirty="0" err="1"/>
              <a:t>scaled</a:t>
            </a:r>
            <a:r>
              <a:rPr lang="en-US" dirty="0"/>
              <a:t>(</a:t>
            </a:r>
            <a:r>
              <a:rPr lang="en-US" i="1" dirty="0"/>
              <a:t>t</a:t>
            </a:r>
            <a:r>
              <a:rPr lang="en-US" dirty="0"/>
              <a:t>)</a:t>
            </a:r>
          </a:p>
        </p:txBody>
      </p:sp>
      <p:sp>
        <p:nvSpPr>
          <p:cNvPr id="34" name="Rectangle 3">
            <a:extLst>
              <a:ext uri="{FF2B5EF4-FFF2-40B4-BE49-F238E27FC236}">
                <a16:creationId xmlns:a16="http://schemas.microsoft.com/office/drawing/2014/main" id="{22BAABAC-9D8B-7E4D-8B3B-2FE803AB7CE2}"/>
              </a:ext>
            </a:extLst>
          </p:cNvPr>
          <p:cNvSpPr txBox="1">
            <a:spLocks noChangeArrowheads="1"/>
          </p:cNvSpPr>
          <p:nvPr/>
        </p:nvSpPr>
        <p:spPr bwMode="auto">
          <a:xfrm>
            <a:off x="838200" y="4075670"/>
            <a:ext cx="8000999"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Check to see if </a:t>
            </a:r>
            <a:r>
              <a:rPr lang="en-US" i="1" dirty="0" err="1"/>
              <a:t>y</a:t>
            </a:r>
            <a:r>
              <a:rPr lang="en-US" baseline="-25000" dirty="0" err="1"/>
              <a:t>scaled</a:t>
            </a:r>
            <a:r>
              <a:rPr lang="en-US" dirty="0"/>
              <a:t>(</a:t>
            </a:r>
            <a:r>
              <a:rPr lang="en-US" i="1" dirty="0"/>
              <a:t>t</a:t>
            </a:r>
            <a:r>
              <a:rPr lang="en-US" dirty="0"/>
              <a:t>)</a:t>
            </a:r>
            <a:r>
              <a:rPr lang="en-US" dirty="0">
                <a:latin typeface="Times New Roman" charset="0"/>
              </a:rPr>
              <a:t> = </a:t>
            </a:r>
            <a:r>
              <a:rPr lang="en-US" i="1" dirty="0">
                <a:latin typeface="Times New Roman" charset="0"/>
              </a:rPr>
              <a:t>a</a:t>
            </a:r>
            <a:r>
              <a:rPr lang="en-US" dirty="0">
                <a:latin typeface="Times New Roman" charset="0"/>
              </a:rPr>
              <a:t> </a:t>
            </a:r>
            <a:r>
              <a:rPr lang="en-US" i="1" dirty="0"/>
              <a:t>y</a:t>
            </a:r>
            <a:r>
              <a:rPr lang="en-US" dirty="0"/>
              <a:t>(</a:t>
            </a:r>
            <a:r>
              <a:rPr lang="en-US" i="1" dirty="0"/>
              <a:t>t</a:t>
            </a:r>
            <a:r>
              <a:rPr lang="en-US" dirty="0"/>
              <a:t>)</a:t>
            </a:r>
            <a:r>
              <a:rPr lang="en-US" dirty="0">
                <a:latin typeface="Times New Roman" charset="0"/>
              </a:rPr>
              <a:t> for all constant values of </a:t>
            </a:r>
            <a:r>
              <a:rPr lang="en-US" i="1" dirty="0">
                <a:latin typeface="Times New Roman" charset="0"/>
              </a:rPr>
              <a:t>a</a:t>
            </a:r>
            <a:endParaRPr lang="en-US" dirty="0"/>
          </a:p>
        </p:txBody>
      </p:sp>
      <p:sp>
        <p:nvSpPr>
          <p:cNvPr id="10" name="TextBox 9" descr="In the time domain, the output of the squaring system is the square of the input.">
            <a:extLst>
              <a:ext uri="{FF2B5EF4-FFF2-40B4-BE49-F238E27FC236}">
                <a16:creationId xmlns:a16="http://schemas.microsoft.com/office/drawing/2014/main" id="{A6C22051-1E5A-B649-8881-CFC1305C3A33}"/>
              </a:ext>
            </a:extLst>
          </p:cNvPr>
          <p:cNvSpPr txBox="1"/>
          <p:nvPr/>
        </p:nvSpPr>
        <p:spPr>
          <a:xfrm>
            <a:off x="5486400" y="3048000"/>
            <a:ext cx="1752600" cy="457200"/>
          </a:xfrm>
          <a:prstGeom prst="rect">
            <a:avLst/>
          </a:prstGeom>
          <a:noFill/>
        </p:spPr>
        <p:txBody>
          <a:bodyPr wrap="square" rtlCol="0">
            <a:spAutoFit/>
          </a:bodyPr>
          <a:lstStyle/>
          <a:p>
            <a:r>
              <a:rPr lang="en-US" i="1" dirty="0"/>
              <a:t>y</a:t>
            </a:r>
            <a:r>
              <a:rPr lang="en-US" dirty="0"/>
              <a:t>(</a:t>
            </a:r>
            <a:r>
              <a:rPr lang="en-US" i="1" dirty="0"/>
              <a:t>t</a:t>
            </a:r>
            <a:r>
              <a:rPr lang="en-US" dirty="0"/>
              <a:t>) = </a:t>
            </a:r>
            <a:r>
              <a:rPr lang="en-US" i="1" dirty="0"/>
              <a:t>x</a:t>
            </a:r>
            <a:r>
              <a:rPr lang="en-US" baseline="30000" dirty="0"/>
              <a:t>2</a:t>
            </a:r>
            <a:r>
              <a:rPr lang="en-US" dirty="0"/>
              <a:t>(</a:t>
            </a:r>
            <a:r>
              <a:rPr lang="en-US" i="1" dirty="0"/>
              <a:t>t</a:t>
            </a:r>
            <a:r>
              <a:rPr lang="en-US" dirty="0"/>
              <a:t>)</a:t>
            </a:r>
          </a:p>
        </p:txBody>
      </p:sp>
      <p:sp>
        <p:nvSpPr>
          <p:cNvPr id="36" name="Rectangle 3" descr="Test to see if yscaled(t) is equal to the constant a times y(t)">
            <a:extLst>
              <a:ext uri="{FF2B5EF4-FFF2-40B4-BE49-F238E27FC236}">
                <a16:creationId xmlns:a16="http://schemas.microsoft.com/office/drawing/2014/main" id="{D994EE54-2B03-DF42-81BB-945E871E3C32}"/>
              </a:ext>
            </a:extLst>
          </p:cNvPr>
          <p:cNvSpPr txBox="1">
            <a:spLocks noChangeArrowheads="1"/>
          </p:cNvSpPr>
          <p:nvPr/>
        </p:nvSpPr>
        <p:spPr bwMode="auto">
          <a:xfrm>
            <a:off x="1143000" y="4551405"/>
            <a:ext cx="3332205"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t>(</a:t>
            </a:r>
            <a:r>
              <a:rPr lang="en-US" i="1" dirty="0"/>
              <a:t>a</a:t>
            </a:r>
            <a:r>
              <a:rPr lang="en-US" dirty="0"/>
              <a:t> </a:t>
            </a:r>
            <a:r>
              <a:rPr lang="en-US" i="1" dirty="0"/>
              <a:t>x</a:t>
            </a:r>
            <a:r>
              <a:rPr lang="en-US" dirty="0"/>
              <a:t>(</a:t>
            </a:r>
            <a:r>
              <a:rPr lang="en-US" i="1" dirty="0"/>
              <a:t>t</a:t>
            </a:r>
            <a:r>
              <a:rPr lang="en-US" dirty="0"/>
              <a:t>))</a:t>
            </a:r>
            <a:r>
              <a:rPr lang="en-US" baseline="30000" dirty="0"/>
              <a:t>2</a:t>
            </a:r>
            <a:r>
              <a:rPr lang="en-US" dirty="0">
                <a:latin typeface="Times New Roman" charset="0"/>
              </a:rPr>
              <a:t> = </a:t>
            </a:r>
            <a:r>
              <a:rPr lang="en-US" i="1" dirty="0">
                <a:latin typeface="Times New Roman" charset="0"/>
              </a:rPr>
              <a:t>a</a:t>
            </a:r>
            <a:r>
              <a:rPr lang="en-US" dirty="0">
                <a:latin typeface="Times New Roman" charset="0"/>
              </a:rPr>
              <a:t> </a:t>
            </a:r>
            <a:r>
              <a:rPr lang="en-US" i="1" dirty="0"/>
              <a:t>x</a:t>
            </a:r>
            <a:r>
              <a:rPr lang="en-US" baseline="30000" dirty="0"/>
              <a:t>2</a:t>
            </a:r>
            <a:r>
              <a:rPr lang="en-US" dirty="0"/>
              <a:t>(</a:t>
            </a:r>
            <a:r>
              <a:rPr lang="en-US" i="1" dirty="0"/>
              <a:t>t</a:t>
            </a:r>
            <a:r>
              <a:rPr lang="en-US" dirty="0"/>
              <a:t>)</a:t>
            </a:r>
          </a:p>
        </p:txBody>
      </p:sp>
      <p:sp>
        <p:nvSpPr>
          <p:cNvPr id="37" name="TextBox 36" descr="Intermediate step to show whether or not a system is homogeneous.  Input is the constant a times x(t) and the output is denoted yscaled(t)">
            <a:extLst>
              <a:ext uri="{FF2B5EF4-FFF2-40B4-BE49-F238E27FC236}">
                <a16:creationId xmlns:a16="http://schemas.microsoft.com/office/drawing/2014/main" id="{DB201DF3-5B04-4B4C-8F5C-00BB25AA2EF1}"/>
              </a:ext>
            </a:extLst>
          </p:cNvPr>
          <p:cNvSpPr txBox="1"/>
          <p:nvPr/>
        </p:nvSpPr>
        <p:spPr>
          <a:xfrm>
            <a:off x="5237204" y="3471220"/>
            <a:ext cx="2535196" cy="461665"/>
          </a:xfrm>
          <a:prstGeom prst="rect">
            <a:avLst/>
          </a:prstGeom>
          <a:noFill/>
        </p:spPr>
        <p:txBody>
          <a:bodyPr wrap="square" rtlCol="0">
            <a:spAutoFit/>
          </a:bodyPr>
          <a:lstStyle/>
          <a:p>
            <a:r>
              <a:rPr lang="en-US" i="1" dirty="0" err="1"/>
              <a:t>y</a:t>
            </a:r>
            <a:r>
              <a:rPr lang="en-US" baseline="-25000" dirty="0" err="1"/>
              <a:t>scaled</a:t>
            </a:r>
            <a:r>
              <a:rPr lang="en-US" dirty="0"/>
              <a:t>(</a:t>
            </a:r>
            <a:r>
              <a:rPr lang="en-US" i="1" dirty="0"/>
              <a:t>t</a:t>
            </a:r>
            <a:r>
              <a:rPr lang="en-US" dirty="0"/>
              <a:t>) = (</a:t>
            </a:r>
            <a:r>
              <a:rPr lang="en-US" i="1" dirty="0"/>
              <a:t>a</a:t>
            </a:r>
            <a:r>
              <a:rPr lang="en-US" dirty="0"/>
              <a:t> </a:t>
            </a:r>
            <a:r>
              <a:rPr lang="en-US" i="1" dirty="0"/>
              <a:t>x</a:t>
            </a:r>
            <a:r>
              <a:rPr lang="en-US" dirty="0"/>
              <a:t>(</a:t>
            </a:r>
            <a:r>
              <a:rPr lang="en-US" i="1" dirty="0"/>
              <a:t>t</a:t>
            </a:r>
            <a:r>
              <a:rPr lang="en-US" dirty="0"/>
              <a:t>))</a:t>
            </a:r>
            <a:r>
              <a:rPr lang="en-US" baseline="30000" dirty="0"/>
              <a:t>2</a:t>
            </a:r>
          </a:p>
        </p:txBody>
      </p:sp>
      <p:sp>
        <p:nvSpPr>
          <p:cNvPr id="38" name="Rectangle 3" descr="The squaring system is not homogeneous.">
            <a:extLst>
              <a:ext uri="{FF2B5EF4-FFF2-40B4-BE49-F238E27FC236}">
                <a16:creationId xmlns:a16="http://schemas.microsoft.com/office/drawing/2014/main" id="{3AA63855-FB67-4847-BA86-C1F659FBA74E}"/>
              </a:ext>
            </a:extLst>
          </p:cNvPr>
          <p:cNvSpPr txBox="1">
            <a:spLocks noChangeArrowheads="1"/>
          </p:cNvSpPr>
          <p:nvPr/>
        </p:nvSpPr>
        <p:spPr bwMode="auto">
          <a:xfrm>
            <a:off x="1143000" y="5049795"/>
            <a:ext cx="3332205"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i="1" dirty="0"/>
              <a:t>a</a:t>
            </a:r>
            <a:r>
              <a:rPr lang="en-US" baseline="30000" dirty="0"/>
              <a:t>2</a:t>
            </a:r>
            <a:r>
              <a:rPr lang="en-US" dirty="0"/>
              <a:t> </a:t>
            </a:r>
            <a:r>
              <a:rPr lang="en-US" i="1" dirty="0"/>
              <a:t>x</a:t>
            </a:r>
            <a:r>
              <a:rPr lang="en-US" baseline="30000" dirty="0"/>
              <a:t>2</a:t>
            </a:r>
            <a:r>
              <a:rPr lang="en-US" dirty="0"/>
              <a:t>(</a:t>
            </a:r>
            <a:r>
              <a:rPr lang="en-US" i="1" dirty="0"/>
              <a:t>t</a:t>
            </a:r>
            <a:r>
              <a:rPr lang="en-US" dirty="0"/>
              <a:t>) </a:t>
            </a:r>
            <a:r>
              <a:rPr lang="en-US" dirty="0">
                <a:latin typeface="Times New Roman" charset="0"/>
              </a:rPr>
              <a:t>= </a:t>
            </a:r>
            <a:r>
              <a:rPr lang="en-US" i="1" dirty="0">
                <a:latin typeface="Times New Roman" charset="0"/>
              </a:rPr>
              <a:t>a</a:t>
            </a:r>
            <a:r>
              <a:rPr lang="en-US" dirty="0">
                <a:latin typeface="Times New Roman" charset="0"/>
              </a:rPr>
              <a:t> </a:t>
            </a:r>
            <a:r>
              <a:rPr lang="en-US" i="1" dirty="0"/>
              <a:t>x</a:t>
            </a:r>
            <a:r>
              <a:rPr lang="en-US" baseline="30000" dirty="0"/>
              <a:t>2</a:t>
            </a:r>
            <a:r>
              <a:rPr lang="en-US" dirty="0"/>
              <a:t>(</a:t>
            </a:r>
            <a:r>
              <a:rPr lang="en-US" i="1" dirty="0"/>
              <a:t>t</a:t>
            </a:r>
            <a:r>
              <a:rPr lang="en-US" dirty="0"/>
              <a:t>)</a:t>
            </a:r>
          </a:p>
        </p:txBody>
      </p:sp>
      <p:sp>
        <p:nvSpPr>
          <p:cNvPr id="39" name="Rectangle 3">
            <a:extLst>
              <a:ext uri="{FF2B5EF4-FFF2-40B4-BE49-F238E27FC236}">
                <a16:creationId xmlns:a16="http://schemas.microsoft.com/office/drawing/2014/main" id="{5BFA0BD0-D373-824B-ACB7-162141264226}"/>
              </a:ext>
            </a:extLst>
          </p:cNvPr>
          <p:cNvSpPr txBox="1">
            <a:spLocks noChangeArrowheads="1"/>
          </p:cNvSpPr>
          <p:nvPr/>
        </p:nvSpPr>
        <p:spPr bwMode="auto">
          <a:xfrm>
            <a:off x="3754395" y="5068331"/>
            <a:ext cx="3713205"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t>only for </a:t>
            </a:r>
            <a:r>
              <a:rPr lang="en-US" i="1" dirty="0"/>
              <a:t>a </a:t>
            </a:r>
            <a:r>
              <a:rPr lang="en-US" dirty="0"/>
              <a:t>= 0 and </a:t>
            </a:r>
            <a:r>
              <a:rPr lang="en-US" i="1" dirty="0"/>
              <a:t>a </a:t>
            </a:r>
            <a:r>
              <a:rPr lang="en-US" dirty="0"/>
              <a:t>= 1</a:t>
            </a:r>
          </a:p>
        </p:txBody>
      </p:sp>
      <p:sp>
        <p:nvSpPr>
          <p:cNvPr id="42" name="Text Box 5">
            <a:extLst>
              <a:ext uri="{FF2B5EF4-FFF2-40B4-BE49-F238E27FC236}">
                <a16:creationId xmlns:a16="http://schemas.microsoft.com/office/drawing/2014/main" id="{3AB0FFE0-7151-0746-B2A6-143B7C0E90C3}"/>
              </a:ext>
            </a:extLst>
          </p:cNvPr>
          <p:cNvSpPr txBox="1">
            <a:spLocks noChangeArrowheads="1"/>
          </p:cNvSpPr>
          <p:nvPr/>
        </p:nvSpPr>
        <p:spPr bwMode="auto">
          <a:xfrm>
            <a:off x="7655010" y="5125994"/>
            <a:ext cx="515895"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b="1" dirty="0">
                <a:sym typeface="Wingdings" charset="0"/>
              </a:rPr>
              <a:t>No</a:t>
            </a:r>
            <a:endParaRPr lang="en-US" sz="2000" b="1" dirty="0"/>
          </a:p>
        </p:txBody>
      </p:sp>
    </p:spTree>
    <p:extLst>
      <p:ext uri="{BB962C8B-B14F-4D97-AF65-F5344CB8AC3E}">
        <p14:creationId xmlns:p14="http://schemas.microsoft.com/office/powerpoint/2010/main" val="275435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1" grpId="0"/>
      <p:bldP spid="24" grpId="0"/>
      <p:bldP spid="25" grpId="0"/>
      <p:bldP spid="31" grpId="0"/>
      <p:bldP spid="32" grpId="0"/>
      <p:bldP spid="34" grpId="0"/>
      <p:bldP spid="10" grpId="0"/>
      <p:bldP spid="36" grpId="0"/>
      <p:bldP spid="37" grpId="0"/>
      <p:bldP spid="38" grpId="0"/>
      <p:bldP spid="39" grpId="0"/>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B72C27E0-E34A-5B45-AA45-5CE7758B04BD}" type="slidenum">
              <a:rPr lang="en-US" sz="1400"/>
              <a:pPr/>
              <a:t>11</a:t>
            </a:fld>
            <a:endParaRPr lang="en-US" sz="1400" dirty="0"/>
          </a:p>
        </p:txBody>
      </p:sp>
      <p:sp>
        <p:nvSpPr>
          <p:cNvPr id="24578" name="Rectangle 2"/>
          <p:cNvSpPr>
            <a:spLocks noGrp="1" noChangeArrowheads="1"/>
          </p:cNvSpPr>
          <p:nvPr>
            <p:ph type="title"/>
          </p:nvPr>
        </p:nvSpPr>
        <p:spPr>
          <a:xfrm>
            <a:off x="0" y="304800"/>
            <a:ext cx="9144000" cy="1143000"/>
          </a:xfrm>
        </p:spPr>
        <p:txBody>
          <a:bodyPr/>
          <a:lstStyle/>
          <a:p>
            <a:r>
              <a:rPr lang="en-US" dirty="0">
                <a:latin typeface="Times New Roman" charset="0"/>
              </a:rPr>
              <a:t>Is a System Time-Invariant or Not</a:t>
            </a:r>
          </a:p>
        </p:txBody>
      </p:sp>
      <p:grpSp>
        <p:nvGrpSpPr>
          <p:cNvPr id="2" name="Group 1"/>
          <p:cNvGrpSpPr/>
          <p:nvPr/>
        </p:nvGrpSpPr>
        <p:grpSpPr>
          <a:xfrm>
            <a:off x="5846805" y="1447800"/>
            <a:ext cx="2590800" cy="457200"/>
            <a:chOff x="5486400" y="5715000"/>
            <a:chExt cx="2590800" cy="457200"/>
          </a:xfrm>
        </p:grpSpPr>
        <p:sp>
          <p:nvSpPr>
            <p:cNvPr id="24582" name="Rectangle 9"/>
            <p:cNvSpPr>
              <a:spLocks noChangeArrowheads="1"/>
            </p:cNvSpPr>
            <p:nvPr/>
          </p:nvSpPr>
          <p:spPr bwMode="auto">
            <a:xfrm>
              <a:off x="6324600" y="5715000"/>
              <a:ext cx="914400" cy="4572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r>
                <a:rPr lang="en-US"/>
                <a:t>(</a:t>
              </a:r>
              <a:r>
                <a:rPr lang="en-US">
                  <a:sym typeface="Symbol" charset="0"/>
                </a:rPr>
                <a:t></a:t>
              </a:r>
              <a:r>
                <a:rPr lang="en-US"/>
                <a:t>)</a:t>
              </a:r>
              <a:r>
                <a:rPr lang="en-US" baseline="30000"/>
                <a:t>2</a:t>
              </a:r>
            </a:p>
          </p:txBody>
        </p:sp>
        <p:sp>
          <p:nvSpPr>
            <p:cNvPr id="24583" name="Rectangle 10"/>
            <p:cNvSpPr>
              <a:spLocks noChangeArrowheads="1"/>
            </p:cNvSpPr>
            <p:nvPr/>
          </p:nvSpPr>
          <p:spPr bwMode="auto">
            <a:xfrm>
              <a:off x="7543800" y="5715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y</a:t>
              </a:r>
              <a:r>
                <a:rPr lang="en-US"/>
                <a:t>(</a:t>
              </a:r>
              <a:r>
                <a:rPr lang="en-US" i="1"/>
                <a:t>t</a:t>
              </a:r>
              <a:r>
                <a:rPr lang="en-US"/>
                <a:t>)</a:t>
              </a:r>
            </a:p>
          </p:txBody>
        </p:sp>
        <p:sp>
          <p:nvSpPr>
            <p:cNvPr id="24584" name="Rectangle 11"/>
            <p:cNvSpPr>
              <a:spLocks noChangeArrowheads="1"/>
            </p:cNvSpPr>
            <p:nvPr/>
          </p:nvSpPr>
          <p:spPr bwMode="auto">
            <a:xfrm>
              <a:off x="5486400" y="5715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x</a:t>
              </a:r>
              <a:r>
                <a:rPr lang="en-US"/>
                <a:t>(</a:t>
              </a:r>
              <a:r>
                <a:rPr lang="en-US" i="1"/>
                <a:t>t</a:t>
              </a:r>
              <a:r>
                <a:rPr lang="en-US"/>
                <a:t>)</a:t>
              </a:r>
            </a:p>
          </p:txBody>
        </p:sp>
        <p:cxnSp>
          <p:nvCxnSpPr>
            <p:cNvPr id="24585" name="AutoShape 12"/>
            <p:cNvCxnSpPr>
              <a:cxnSpLocks noChangeShapeType="1"/>
              <a:stCxn id="24584" idx="3"/>
              <a:endCxn id="24582" idx="1"/>
            </p:cNvCxnSpPr>
            <p:nvPr/>
          </p:nvCxnSpPr>
          <p:spPr bwMode="auto">
            <a:xfrm>
              <a:off x="6019800" y="5943600"/>
              <a:ext cx="30480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4586" name="AutoShape 13"/>
            <p:cNvCxnSpPr>
              <a:cxnSpLocks noChangeShapeType="1"/>
              <a:stCxn id="24582" idx="3"/>
              <a:endCxn id="24583" idx="1"/>
            </p:cNvCxnSpPr>
            <p:nvPr/>
          </p:nvCxnSpPr>
          <p:spPr bwMode="auto">
            <a:xfrm>
              <a:off x="7239000" y="5943600"/>
              <a:ext cx="30480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sp>
        <p:nvSpPr>
          <p:cNvPr id="14" name="Rectangle 3"/>
          <p:cNvSpPr txBox="1">
            <a:spLocks noChangeArrowheads="1"/>
          </p:cNvSpPr>
          <p:nvPr/>
        </p:nvSpPr>
        <p:spPr bwMode="auto">
          <a:xfrm>
            <a:off x="457200" y="1447800"/>
            <a:ext cx="6553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i="1" dirty="0">
                <a:latin typeface="Times New Roman" charset="0"/>
              </a:rPr>
              <a:t>Example</a:t>
            </a:r>
            <a:r>
              <a:rPr lang="en-US" dirty="0">
                <a:latin typeface="Times New Roman" charset="0"/>
              </a:rPr>
              <a:t>:  Squaring block</a:t>
            </a:r>
          </a:p>
        </p:txBody>
      </p:sp>
      <p:sp>
        <p:nvSpPr>
          <p:cNvPr id="20" name="Rectangle 3">
            <a:extLst>
              <a:ext uri="{FF2B5EF4-FFF2-40B4-BE49-F238E27FC236}">
                <a16:creationId xmlns:a16="http://schemas.microsoft.com/office/drawing/2014/main" id="{EAB824E3-60C0-9F41-A7B7-F6A0CD959EB0}"/>
              </a:ext>
            </a:extLst>
          </p:cNvPr>
          <p:cNvSpPr txBox="1">
            <a:spLocks noChangeArrowheads="1"/>
          </p:cNvSpPr>
          <p:nvPr/>
        </p:nvSpPr>
        <p:spPr bwMode="auto">
          <a:xfrm>
            <a:off x="457200" y="2057400"/>
            <a:ext cx="83820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Does shift in time for input always give same shift on output?</a:t>
            </a:r>
          </a:p>
        </p:txBody>
      </p:sp>
      <p:sp>
        <p:nvSpPr>
          <p:cNvPr id="24" name="Rectangle 10">
            <a:extLst>
              <a:ext uri="{FF2B5EF4-FFF2-40B4-BE49-F238E27FC236}">
                <a16:creationId xmlns:a16="http://schemas.microsoft.com/office/drawing/2014/main" id="{520FA692-5763-3A47-B994-17FB78711FE6}"/>
              </a:ext>
            </a:extLst>
          </p:cNvPr>
          <p:cNvSpPr>
            <a:spLocks noChangeArrowheads="1"/>
          </p:cNvSpPr>
          <p:nvPr/>
        </p:nvSpPr>
        <p:spPr bwMode="auto">
          <a:xfrm>
            <a:off x="3886200" y="25146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y</a:t>
            </a:r>
            <a:r>
              <a:rPr lang="en-US" dirty="0"/>
              <a:t>(</a:t>
            </a:r>
            <a:r>
              <a:rPr lang="en-US" i="1" dirty="0"/>
              <a:t>t</a:t>
            </a:r>
            <a:r>
              <a:rPr lang="en-US" dirty="0"/>
              <a:t>)</a:t>
            </a:r>
          </a:p>
        </p:txBody>
      </p:sp>
      <p:sp>
        <p:nvSpPr>
          <p:cNvPr id="25" name="Rectangle 11">
            <a:extLst>
              <a:ext uri="{FF2B5EF4-FFF2-40B4-BE49-F238E27FC236}">
                <a16:creationId xmlns:a16="http://schemas.microsoft.com/office/drawing/2014/main" id="{ED1279BA-1D63-CF4A-9D3D-D509E0381FA2}"/>
              </a:ext>
            </a:extLst>
          </p:cNvPr>
          <p:cNvSpPr>
            <a:spLocks noChangeArrowheads="1"/>
          </p:cNvSpPr>
          <p:nvPr/>
        </p:nvSpPr>
        <p:spPr bwMode="auto">
          <a:xfrm>
            <a:off x="1905000" y="25146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x</a:t>
            </a:r>
            <a:r>
              <a:rPr lang="en-US" dirty="0"/>
              <a:t>(</a:t>
            </a:r>
            <a:r>
              <a:rPr lang="en-US" i="1" dirty="0"/>
              <a:t>t</a:t>
            </a:r>
            <a:r>
              <a:rPr lang="en-US" dirty="0"/>
              <a:t>)</a:t>
            </a:r>
          </a:p>
        </p:txBody>
      </p:sp>
      <p:grpSp>
        <p:nvGrpSpPr>
          <p:cNvPr id="11" name="Group 10">
            <a:extLst>
              <a:ext uri="{FF2B5EF4-FFF2-40B4-BE49-F238E27FC236}">
                <a16:creationId xmlns:a16="http://schemas.microsoft.com/office/drawing/2014/main" id="{2A4D958C-F757-1742-9059-3AD87AEB5E23}"/>
              </a:ext>
            </a:extLst>
          </p:cNvPr>
          <p:cNvGrpSpPr/>
          <p:nvPr/>
        </p:nvGrpSpPr>
        <p:grpSpPr>
          <a:xfrm>
            <a:off x="1752600" y="2856470"/>
            <a:ext cx="2743200" cy="457200"/>
            <a:chOff x="2819400" y="3313670"/>
            <a:chExt cx="2743200" cy="457200"/>
          </a:xfrm>
        </p:grpSpPr>
        <p:sp>
          <p:nvSpPr>
            <p:cNvPr id="23" name="Rectangle 9">
              <a:extLst>
                <a:ext uri="{FF2B5EF4-FFF2-40B4-BE49-F238E27FC236}">
                  <a16:creationId xmlns:a16="http://schemas.microsoft.com/office/drawing/2014/main" id="{69114459-D5A4-624B-9880-D17AEABCE5F0}"/>
                </a:ext>
              </a:extLst>
            </p:cNvPr>
            <p:cNvSpPr>
              <a:spLocks noChangeArrowheads="1"/>
            </p:cNvSpPr>
            <p:nvPr/>
          </p:nvSpPr>
          <p:spPr bwMode="auto">
            <a:xfrm>
              <a:off x="3733800" y="3313670"/>
              <a:ext cx="914400" cy="4572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r>
                <a:rPr lang="en-US"/>
                <a:t>(</a:t>
              </a:r>
              <a:r>
                <a:rPr lang="en-US">
                  <a:sym typeface="Symbol" charset="0"/>
                </a:rPr>
                <a:t></a:t>
              </a:r>
              <a:r>
                <a:rPr lang="en-US"/>
                <a:t>)</a:t>
              </a:r>
              <a:r>
                <a:rPr lang="en-US" baseline="30000"/>
                <a:t>2</a:t>
              </a:r>
            </a:p>
          </p:txBody>
        </p:sp>
        <p:cxnSp>
          <p:nvCxnSpPr>
            <p:cNvPr id="8" name="Straight Arrow Connector 7">
              <a:extLst>
                <a:ext uri="{FF2B5EF4-FFF2-40B4-BE49-F238E27FC236}">
                  <a16:creationId xmlns:a16="http://schemas.microsoft.com/office/drawing/2014/main" id="{2631ED41-5324-D243-AD80-67ED21465093}"/>
                </a:ext>
              </a:extLst>
            </p:cNvPr>
            <p:cNvCxnSpPr/>
            <p:nvPr/>
          </p:nvCxnSpPr>
          <p:spPr bwMode="auto">
            <a:xfrm>
              <a:off x="28194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0" name="Straight Arrow Connector 29">
              <a:extLst>
                <a:ext uri="{FF2B5EF4-FFF2-40B4-BE49-F238E27FC236}">
                  <a16:creationId xmlns:a16="http://schemas.microsoft.com/office/drawing/2014/main" id="{4E72F378-F7C4-114A-AF92-4BE956B2FBDF}"/>
                </a:ext>
              </a:extLst>
            </p:cNvPr>
            <p:cNvCxnSpPr/>
            <p:nvPr/>
          </p:nvCxnSpPr>
          <p:spPr bwMode="auto">
            <a:xfrm>
              <a:off x="46482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31" name="Rectangle 11">
            <a:extLst>
              <a:ext uri="{FF2B5EF4-FFF2-40B4-BE49-F238E27FC236}">
                <a16:creationId xmlns:a16="http://schemas.microsoft.com/office/drawing/2014/main" id="{359CDE31-6ABB-4747-9C1C-6CF59AEF97E6}"/>
              </a:ext>
            </a:extLst>
          </p:cNvPr>
          <p:cNvSpPr>
            <a:spLocks noChangeArrowheads="1"/>
          </p:cNvSpPr>
          <p:nvPr/>
        </p:nvSpPr>
        <p:spPr bwMode="auto">
          <a:xfrm>
            <a:off x="1676400" y="3048000"/>
            <a:ext cx="762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x</a:t>
            </a:r>
            <a:r>
              <a:rPr lang="en-US" dirty="0"/>
              <a:t>(</a:t>
            </a:r>
            <a:r>
              <a:rPr lang="en-US" i="1" dirty="0"/>
              <a:t>t-t</a:t>
            </a:r>
            <a:r>
              <a:rPr lang="en-US" i="1" baseline="-25000" dirty="0"/>
              <a:t>0</a:t>
            </a:r>
            <a:r>
              <a:rPr lang="en-US" dirty="0"/>
              <a:t>)</a:t>
            </a:r>
          </a:p>
        </p:txBody>
      </p:sp>
      <p:sp>
        <p:nvSpPr>
          <p:cNvPr id="32" name="Rectangle 10">
            <a:extLst>
              <a:ext uri="{FF2B5EF4-FFF2-40B4-BE49-F238E27FC236}">
                <a16:creationId xmlns:a16="http://schemas.microsoft.com/office/drawing/2014/main" id="{903EB85C-F249-9442-83E3-F91C0DD3C702}"/>
              </a:ext>
            </a:extLst>
          </p:cNvPr>
          <p:cNvSpPr>
            <a:spLocks noChangeArrowheads="1"/>
          </p:cNvSpPr>
          <p:nvPr/>
        </p:nvSpPr>
        <p:spPr bwMode="auto">
          <a:xfrm>
            <a:off x="3657600" y="3048000"/>
            <a:ext cx="12192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err="1"/>
              <a:t>y</a:t>
            </a:r>
            <a:r>
              <a:rPr lang="en-US" baseline="-25000" dirty="0" err="1"/>
              <a:t>shifted</a:t>
            </a:r>
            <a:r>
              <a:rPr lang="en-US" dirty="0"/>
              <a:t>(</a:t>
            </a:r>
            <a:r>
              <a:rPr lang="en-US" i="1" dirty="0"/>
              <a:t>t</a:t>
            </a:r>
            <a:r>
              <a:rPr lang="en-US" dirty="0"/>
              <a:t>)</a:t>
            </a:r>
          </a:p>
        </p:txBody>
      </p:sp>
      <p:sp>
        <p:nvSpPr>
          <p:cNvPr id="34" name="Rectangle 3">
            <a:extLst>
              <a:ext uri="{FF2B5EF4-FFF2-40B4-BE49-F238E27FC236}">
                <a16:creationId xmlns:a16="http://schemas.microsoft.com/office/drawing/2014/main" id="{22BAABAC-9D8B-7E4D-8B3B-2FE803AB7CE2}"/>
              </a:ext>
            </a:extLst>
          </p:cNvPr>
          <p:cNvSpPr txBox="1">
            <a:spLocks noChangeArrowheads="1"/>
          </p:cNvSpPr>
          <p:nvPr/>
        </p:nvSpPr>
        <p:spPr bwMode="auto">
          <a:xfrm>
            <a:off x="762000" y="3657600"/>
            <a:ext cx="7696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Check to see if </a:t>
            </a:r>
            <a:r>
              <a:rPr lang="en-US" i="1" dirty="0" err="1"/>
              <a:t>y</a:t>
            </a:r>
            <a:r>
              <a:rPr lang="en-US" baseline="-25000" dirty="0" err="1"/>
              <a:t>shifted</a:t>
            </a:r>
            <a:r>
              <a:rPr lang="en-US" dirty="0"/>
              <a:t>(</a:t>
            </a:r>
            <a:r>
              <a:rPr lang="en-US" i="1" dirty="0"/>
              <a:t>t</a:t>
            </a:r>
            <a:r>
              <a:rPr lang="en-US" dirty="0"/>
              <a:t>)</a:t>
            </a:r>
            <a:r>
              <a:rPr lang="en-US" dirty="0">
                <a:latin typeface="Times New Roman" charset="0"/>
              </a:rPr>
              <a:t> = </a:t>
            </a:r>
            <a:r>
              <a:rPr lang="en-US" i="1" dirty="0"/>
              <a:t>y</a:t>
            </a:r>
            <a:r>
              <a:rPr lang="en-US" dirty="0"/>
              <a:t>(</a:t>
            </a:r>
            <a:r>
              <a:rPr lang="en-US" i="1" dirty="0"/>
              <a:t>t-t</a:t>
            </a:r>
            <a:r>
              <a:rPr lang="en-US" i="1" baseline="-25000" dirty="0"/>
              <a:t>0</a:t>
            </a:r>
            <a:r>
              <a:rPr lang="en-US" dirty="0"/>
              <a:t>)</a:t>
            </a:r>
            <a:r>
              <a:rPr lang="en-US" dirty="0">
                <a:latin typeface="Times New Roman" charset="0"/>
              </a:rPr>
              <a:t> for all real values of </a:t>
            </a:r>
            <a:r>
              <a:rPr lang="en-US" i="1" dirty="0">
                <a:latin typeface="Times New Roman" charset="0"/>
              </a:rPr>
              <a:t>t</a:t>
            </a:r>
            <a:r>
              <a:rPr lang="en-US" i="1" baseline="-25000" dirty="0">
                <a:latin typeface="Times New Roman" charset="0"/>
              </a:rPr>
              <a:t>0</a:t>
            </a:r>
            <a:endParaRPr lang="en-US" dirty="0"/>
          </a:p>
        </p:txBody>
      </p:sp>
      <p:sp>
        <p:nvSpPr>
          <p:cNvPr id="10" name="TextBox 9" descr="In the time domain, the output of the squaring system is the square of the input.">
            <a:extLst>
              <a:ext uri="{FF2B5EF4-FFF2-40B4-BE49-F238E27FC236}">
                <a16:creationId xmlns:a16="http://schemas.microsoft.com/office/drawing/2014/main" id="{A6C22051-1E5A-B649-8881-CFC1305C3A33}"/>
              </a:ext>
            </a:extLst>
          </p:cNvPr>
          <p:cNvSpPr txBox="1"/>
          <p:nvPr/>
        </p:nvSpPr>
        <p:spPr>
          <a:xfrm>
            <a:off x="5486400" y="2590800"/>
            <a:ext cx="1752600" cy="457200"/>
          </a:xfrm>
          <a:prstGeom prst="rect">
            <a:avLst/>
          </a:prstGeom>
          <a:noFill/>
        </p:spPr>
        <p:txBody>
          <a:bodyPr wrap="square" rtlCol="0">
            <a:spAutoFit/>
          </a:bodyPr>
          <a:lstStyle/>
          <a:p>
            <a:r>
              <a:rPr lang="en-US" i="1" dirty="0"/>
              <a:t>y</a:t>
            </a:r>
            <a:r>
              <a:rPr lang="en-US" dirty="0"/>
              <a:t>(</a:t>
            </a:r>
            <a:r>
              <a:rPr lang="en-US" i="1" dirty="0"/>
              <a:t>t</a:t>
            </a:r>
            <a:r>
              <a:rPr lang="en-US" dirty="0"/>
              <a:t>) = </a:t>
            </a:r>
            <a:r>
              <a:rPr lang="en-US" i="1" dirty="0"/>
              <a:t>x</a:t>
            </a:r>
            <a:r>
              <a:rPr lang="en-US" baseline="30000" dirty="0"/>
              <a:t>2</a:t>
            </a:r>
            <a:r>
              <a:rPr lang="en-US" dirty="0"/>
              <a:t>(</a:t>
            </a:r>
            <a:r>
              <a:rPr lang="en-US" i="1" dirty="0"/>
              <a:t>t</a:t>
            </a:r>
            <a:r>
              <a:rPr lang="en-US" dirty="0"/>
              <a:t>)</a:t>
            </a:r>
          </a:p>
        </p:txBody>
      </p:sp>
      <p:sp>
        <p:nvSpPr>
          <p:cNvPr id="36" name="Rectangle 3" descr="Test to see if yshifted(t) is equal to y(t) delayed by t0">
            <a:extLst>
              <a:ext uri="{FF2B5EF4-FFF2-40B4-BE49-F238E27FC236}">
                <a16:creationId xmlns:a16="http://schemas.microsoft.com/office/drawing/2014/main" id="{D994EE54-2B03-DF42-81BB-945E871E3C32}"/>
              </a:ext>
            </a:extLst>
          </p:cNvPr>
          <p:cNvSpPr txBox="1">
            <a:spLocks noChangeArrowheads="1"/>
          </p:cNvSpPr>
          <p:nvPr/>
        </p:nvSpPr>
        <p:spPr bwMode="auto">
          <a:xfrm>
            <a:off x="1143000" y="4133335"/>
            <a:ext cx="3332205"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t>(</a:t>
            </a:r>
            <a:r>
              <a:rPr lang="en-US" i="1" dirty="0"/>
              <a:t>x</a:t>
            </a:r>
            <a:r>
              <a:rPr lang="en-US" dirty="0"/>
              <a:t>(</a:t>
            </a:r>
            <a:r>
              <a:rPr lang="en-US" i="1" dirty="0"/>
              <a:t>t-t</a:t>
            </a:r>
            <a:r>
              <a:rPr lang="en-US" i="1" baseline="-25000" dirty="0"/>
              <a:t>0</a:t>
            </a:r>
            <a:r>
              <a:rPr lang="en-US" dirty="0"/>
              <a:t>))</a:t>
            </a:r>
            <a:r>
              <a:rPr lang="en-US" baseline="30000" dirty="0"/>
              <a:t>2</a:t>
            </a:r>
            <a:r>
              <a:rPr lang="en-US" dirty="0">
                <a:latin typeface="Times New Roman" charset="0"/>
              </a:rPr>
              <a:t> = </a:t>
            </a:r>
            <a:r>
              <a:rPr lang="en-US" i="1" dirty="0"/>
              <a:t>x</a:t>
            </a:r>
            <a:r>
              <a:rPr lang="en-US" baseline="30000" dirty="0"/>
              <a:t>2</a:t>
            </a:r>
            <a:r>
              <a:rPr lang="en-US" dirty="0"/>
              <a:t>(</a:t>
            </a:r>
            <a:r>
              <a:rPr lang="en-US" i="1" dirty="0"/>
              <a:t>t-t</a:t>
            </a:r>
            <a:r>
              <a:rPr lang="en-US" i="1" baseline="-25000" dirty="0"/>
              <a:t>0</a:t>
            </a:r>
            <a:r>
              <a:rPr lang="en-US" dirty="0"/>
              <a:t>)</a:t>
            </a:r>
          </a:p>
        </p:txBody>
      </p:sp>
      <p:sp>
        <p:nvSpPr>
          <p:cNvPr id="37" name="TextBox 36" descr="Intermediate step to show whether or not a system is time-invariant.  Input is x(t0 delayed in time by t0 and the system response is denoted yshifted(t).">
            <a:extLst>
              <a:ext uri="{FF2B5EF4-FFF2-40B4-BE49-F238E27FC236}">
                <a16:creationId xmlns:a16="http://schemas.microsoft.com/office/drawing/2014/main" id="{DB201DF3-5B04-4B4C-8F5C-00BB25AA2EF1}"/>
              </a:ext>
            </a:extLst>
          </p:cNvPr>
          <p:cNvSpPr txBox="1"/>
          <p:nvPr/>
        </p:nvSpPr>
        <p:spPr>
          <a:xfrm>
            <a:off x="5237204" y="3014020"/>
            <a:ext cx="2535196" cy="461665"/>
          </a:xfrm>
          <a:prstGeom prst="rect">
            <a:avLst/>
          </a:prstGeom>
          <a:noFill/>
        </p:spPr>
        <p:txBody>
          <a:bodyPr wrap="square" rtlCol="0">
            <a:spAutoFit/>
          </a:bodyPr>
          <a:lstStyle/>
          <a:p>
            <a:r>
              <a:rPr lang="en-US" i="1" dirty="0" err="1"/>
              <a:t>y</a:t>
            </a:r>
            <a:r>
              <a:rPr lang="en-US" baseline="-25000" dirty="0" err="1"/>
              <a:t>shifted</a:t>
            </a:r>
            <a:r>
              <a:rPr lang="en-US" dirty="0"/>
              <a:t>(</a:t>
            </a:r>
            <a:r>
              <a:rPr lang="en-US" i="1" dirty="0"/>
              <a:t>t</a:t>
            </a:r>
            <a:r>
              <a:rPr lang="en-US" dirty="0"/>
              <a:t>) = (</a:t>
            </a:r>
            <a:r>
              <a:rPr lang="en-US" i="1" dirty="0"/>
              <a:t>x</a:t>
            </a:r>
            <a:r>
              <a:rPr lang="en-US" dirty="0"/>
              <a:t>(</a:t>
            </a:r>
            <a:r>
              <a:rPr lang="en-US" i="1" dirty="0"/>
              <a:t>t-t</a:t>
            </a:r>
            <a:r>
              <a:rPr lang="en-US" i="1" baseline="-25000" dirty="0"/>
              <a:t>0</a:t>
            </a:r>
            <a:r>
              <a:rPr lang="en-US" dirty="0"/>
              <a:t>))</a:t>
            </a:r>
            <a:r>
              <a:rPr lang="en-US" baseline="30000" dirty="0"/>
              <a:t>2</a:t>
            </a:r>
          </a:p>
        </p:txBody>
      </p:sp>
      <p:sp>
        <p:nvSpPr>
          <p:cNvPr id="38" name="Rectangle 3" descr="Yes, the squaring system is time-invariant">
            <a:extLst>
              <a:ext uri="{FF2B5EF4-FFF2-40B4-BE49-F238E27FC236}">
                <a16:creationId xmlns:a16="http://schemas.microsoft.com/office/drawing/2014/main" id="{3AA63855-FB67-4847-BA86-C1F659FBA74E}"/>
              </a:ext>
            </a:extLst>
          </p:cNvPr>
          <p:cNvSpPr txBox="1">
            <a:spLocks noChangeArrowheads="1"/>
          </p:cNvSpPr>
          <p:nvPr/>
        </p:nvSpPr>
        <p:spPr bwMode="auto">
          <a:xfrm>
            <a:off x="1143000" y="4631725"/>
            <a:ext cx="3332205"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i="1" dirty="0"/>
              <a:t>x</a:t>
            </a:r>
            <a:r>
              <a:rPr lang="en-US" baseline="30000" dirty="0"/>
              <a:t>2</a:t>
            </a:r>
            <a:r>
              <a:rPr lang="en-US" dirty="0"/>
              <a:t>(</a:t>
            </a:r>
            <a:r>
              <a:rPr lang="en-US" i="1" dirty="0"/>
              <a:t>t-t</a:t>
            </a:r>
            <a:r>
              <a:rPr lang="en-US" i="1" baseline="-25000" dirty="0"/>
              <a:t>0</a:t>
            </a:r>
            <a:r>
              <a:rPr lang="en-US" dirty="0"/>
              <a:t>) </a:t>
            </a:r>
            <a:r>
              <a:rPr lang="en-US" dirty="0">
                <a:latin typeface="Times New Roman" charset="0"/>
              </a:rPr>
              <a:t>= </a:t>
            </a:r>
            <a:r>
              <a:rPr lang="en-US" i="1" dirty="0"/>
              <a:t>x</a:t>
            </a:r>
            <a:r>
              <a:rPr lang="en-US" baseline="30000" dirty="0"/>
              <a:t>2</a:t>
            </a:r>
            <a:r>
              <a:rPr lang="en-US" dirty="0"/>
              <a:t>(</a:t>
            </a:r>
            <a:r>
              <a:rPr lang="en-US" i="1" dirty="0"/>
              <a:t>t-t</a:t>
            </a:r>
            <a:r>
              <a:rPr lang="en-US" i="1" baseline="-25000" dirty="0"/>
              <a:t>0</a:t>
            </a:r>
            <a:r>
              <a:rPr lang="en-US" dirty="0"/>
              <a:t>)</a:t>
            </a:r>
          </a:p>
        </p:txBody>
      </p:sp>
      <p:sp>
        <p:nvSpPr>
          <p:cNvPr id="27" name="Text Box 5">
            <a:extLst>
              <a:ext uri="{FF2B5EF4-FFF2-40B4-BE49-F238E27FC236}">
                <a16:creationId xmlns:a16="http://schemas.microsoft.com/office/drawing/2014/main" id="{BE75F60B-EABE-F546-BE6E-4B2D02B6DC9B}"/>
              </a:ext>
            </a:extLst>
          </p:cNvPr>
          <p:cNvSpPr txBox="1">
            <a:spLocks noChangeArrowheads="1"/>
          </p:cNvSpPr>
          <p:nvPr/>
        </p:nvSpPr>
        <p:spPr bwMode="auto">
          <a:xfrm>
            <a:off x="4280586" y="4698824"/>
            <a:ext cx="672414"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b="1" dirty="0">
                <a:sym typeface="Wingdings" charset="0"/>
              </a:rPr>
              <a:t>Yes</a:t>
            </a:r>
            <a:endParaRPr lang="en-US" sz="2000" b="1" dirty="0"/>
          </a:p>
        </p:txBody>
      </p:sp>
      <p:sp>
        <p:nvSpPr>
          <p:cNvPr id="28" name="Rectangle 3">
            <a:extLst>
              <a:ext uri="{FF2B5EF4-FFF2-40B4-BE49-F238E27FC236}">
                <a16:creationId xmlns:a16="http://schemas.microsoft.com/office/drawing/2014/main" id="{16DA361C-2A59-4F4D-B7B5-938ED3D00841}"/>
              </a:ext>
            </a:extLst>
          </p:cNvPr>
          <p:cNvSpPr txBox="1">
            <a:spLocks noChangeArrowheads="1"/>
          </p:cNvSpPr>
          <p:nvPr/>
        </p:nvSpPr>
        <p:spPr bwMode="auto">
          <a:xfrm>
            <a:off x="457200" y="5334000"/>
            <a:ext cx="82296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All pointwise systems are time-invariant</a:t>
            </a:r>
          </a:p>
        </p:txBody>
      </p:sp>
      <p:sp>
        <p:nvSpPr>
          <p:cNvPr id="29" name="Rectangle 3">
            <a:extLst>
              <a:ext uri="{FF2B5EF4-FFF2-40B4-BE49-F238E27FC236}">
                <a16:creationId xmlns:a16="http://schemas.microsoft.com/office/drawing/2014/main" id="{8023A8E5-0297-6C45-9DDC-6502F54F66CA}"/>
              </a:ext>
            </a:extLst>
          </p:cNvPr>
          <p:cNvSpPr txBox="1">
            <a:spLocks noChangeArrowheads="1"/>
          </p:cNvSpPr>
          <p:nvPr/>
        </p:nvSpPr>
        <p:spPr bwMode="auto">
          <a:xfrm>
            <a:off x="457200" y="5914767"/>
            <a:ext cx="6553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Output at time</a:t>
            </a:r>
            <a:r>
              <a:rPr lang="en-US" i="1" dirty="0">
                <a:latin typeface="Times New Roman" charset="0"/>
              </a:rPr>
              <a:t> t </a:t>
            </a:r>
            <a:r>
              <a:rPr lang="en-US" dirty="0">
                <a:latin typeface="Times New Roman" charset="0"/>
              </a:rPr>
              <a:t>only depends on input at time </a:t>
            </a:r>
            <a:r>
              <a:rPr lang="en-US" i="1" dirty="0">
                <a:latin typeface="Times New Roman" charset="0"/>
              </a:rPr>
              <a:t>t</a:t>
            </a:r>
          </a:p>
        </p:txBody>
      </p:sp>
    </p:spTree>
    <p:extLst>
      <p:ext uri="{BB962C8B-B14F-4D97-AF65-F5344CB8AC3E}">
        <p14:creationId xmlns:p14="http://schemas.microsoft.com/office/powerpoint/2010/main" val="433135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4" grpId="0"/>
      <p:bldP spid="25" grpId="0"/>
      <p:bldP spid="31" grpId="0"/>
      <p:bldP spid="32" grpId="0"/>
      <p:bldP spid="34" grpId="0"/>
      <p:bldP spid="10" grpId="0"/>
      <p:bldP spid="36" grpId="0"/>
      <p:bldP spid="37" grpId="0"/>
      <p:bldP spid="38" grpId="0"/>
      <p:bldP spid="27"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2"/>
          <p:cNvSpPr>
            <a:spLocks noGrp="1" noChangeArrowheads="1"/>
          </p:cNvSpPr>
          <p:nvPr>
            <p:ph type="title"/>
          </p:nvPr>
        </p:nvSpPr>
        <p:spPr>
          <a:xfrm>
            <a:off x="0" y="304800"/>
            <a:ext cx="9144000" cy="1143000"/>
          </a:xfrm>
        </p:spPr>
        <p:txBody>
          <a:bodyPr/>
          <a:lstStyle/>
          <a:p>
            <a:r>
              <a:rPr lang="en-US" dirty="0">
                <a:latin typeface="Times New Roman" charset="0"/>
              </a:rPr>
              <a:t>Initial Conditions for Linear Systems</a:t>
            </a:r>
          </a:p>
        </p:txBody>
      </p:sp>
      <p:sp>
        <p:nvSpPr>
          <p:cNvPr id="14341" name="Rectangle 23"/>
          <p:cNvSpPr>
            <a:spLocks noGrp="1" noChangeArrowheads="1"/>
          </p:cNvSpPr>
          <p:nvPr>
            <p:ph type="body" idx="1"/>
          </p:nvPr>
        </p:nvSpPr>
        <p:spPr>
          <a:xfrm>
            <a:off x="457200" y="1447800"/>
            <a:ext cx="8229600" cy="533400"/>
          </a:xfrm>
        </p:spPr>
        <p:txBody>
          <a:bodyPr/>
          <a:lstStyle/>
          <a:p>
            <a:pPr>
              <a:lnSpc>
                <a:spcPct val="90000"/>
              </a:lnSpc>
            </a:pPr>
            <a:r>
              <a:rPr lang="en-US" dirty="0">
                <a:latin typeface="Times New Roman" charset="0"/>
              </a:rPr>
              <a:t>Observe signals and systems starting at time </a:t>
            </a:r>
            <a:r>
              <a:rPr lang="en-US" i="1" dirty="0">
                <a:latin typeface="Times New Roman" charset="0"/>
              </a:rPr>
              <a:t>t</a:t>
            </a:r>
            <a:r>
              <a:rPr lang="en-US" dirty="0">
                <a:latin typeface="Times New Roman" charset="0"/>
              </a:rPr>
              <a:t> = 0</a:t>
            </a:r>
            <a:endParaRPr lang="en-US" baseline="-25000" dirty="0">
              <a:latin typeface="Times New Roman" charset="0"/>
            </a:endParaRPr>
          </a:p>
        </p:txBody>
      </p:sp>
      <p:grpSp>
        <p:nvGrpSpPr>
          <p:cNvPr id="25605" name="Group 5"/>
          <p:cNvGrpSpPr>
            <a:grpSpLocks/>
          </p:cNvGrpSpPr>
          <p:nvPr/>
        </p:nvGrpSpPr>
        <p:grpSpPr bwMode="auto">
          <a:xfrm>
            <a:off x="1012825" y="2413000"/>
            <a:ext cx="2590800" cy="762000"/>
            <a:chOff x="720" y="2064"/>
            <a:chExt cx="1632" cy="480"/>
          </a:xfrm>
        </p:grpSpPr>
        <p:sp>
          <p:nvSpPr>
            <p:cNvPr id="25616" name="Rectangle 6"/>
            <p:cNvSpPr>
              <a:spLocks noChangeArrowheads="1"/>
            </p:cNvSpPr>
            <p:nvPr/>
          </p:nvSpPr>
          <p:spPr bwMode="auto">
            <a:xfrm>
              <a:off x="1152" y="2112"/>
              <a:ext cx="720" cy="432"/>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5617" name="Line 7"/>
            <p:cNvSpPr>
              <a:spLocks noChangeShapeType="1"/>
            </p:cNvSpPr>
            <p:nvPr/>
          </p:nvSpPr>
          <p:spPr bwMode="auto">
            <a:xfrm>
              <a:off x="720" y="2352"/>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5618" name="Object 8"/>
            <p:cNvGraphicFramePr>
              <a:graphicFrameLocks noChangeAspect="1"/>
            </p:cNvGraphicFramePr>
            <p:nvPr/>
          </p:nvGraphicFramePr>
          <p:xfrm>
            <a:off x="1148" y="2110"/>
            <a:ext cx="654" cy="392"/>
          </p:xfrm>
          <a:graphic>
            <a:graphicData uri="http://schemas.openxmlformats.org/presentationml/2006/ole">
              <mc:AlternateContent xmlns:mc="http://schemas.openxmlformats.org/markup-compatibility/2006">
                <mc:Choice xmlns:v="urn:schemas-microsoft-com:vml" Requires="v">
                  <p:oleObj name="Equation" r:id="rId2" imgW="545863" imgH="330057" progId="Equation.3">
                    <p:embed/>
                  </p:oleObj>
                </mc:Choice>
                <mc:Fallback>
                  <p:oleObj name="Equation" r:id="rId2" imgW="545863" imgH="330057" progId="Equation.3">
                    <p:embed/>
                    <p:pic>
                      <p:nvPicPr>
                        <p:cNvPr id="25618"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8" y="2110"/>
                          <a:ext cx="654" cy="39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5619" name="Line 9"/>
            <p:cNvSpPr>
              <a:spLocks noChangeShapeType="1"/>
            </p:cNvSpPr>
            <p:nvPr/>
          </p:nvSpPr>
          <p:spPr bwMode="auto">
            <a:xfrm>
              <a:off x="1872" y="2352"/>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5620" name="Text Box 10"/>
            <p:cNvSpPr txBox="1">
              <a:spLocks noChangeArrowheads="1"/>
            </p:cNvSpPr>
            <p:nvPr/>
          </p:nvSpPr>
          <p:spPr bwMode="auto">
            <a:xfrm>
              <a:off x="720" y="2073"/>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latin typeface="Cambria" panose="02040503050406030204" pitchFamily="18" charset="0"/>
                </a:rPr>
                <a:t>x</a:t>
              </a:r>
              <a:r>
                <a:rPr lang="en-US" sz="2000" dirty="0">
                  <a:latin typeface="Cambria" panose="02040503050406030204" pitchFamily="18" charset="0"/>
                </a:rPr>
                <a:t>(</a:t>
              </a:r>
              <a:r>
                <a:rPr lang="en-US" sz="2000" i="1" dirty="0">
                  <a:latin typeface="Cambria" panose="02040503050406030204" pitchFamily="18" charset="0"/>
                </a:rPr>
                <a:t>t</a:t>
              </a:r>
              <a:r>
                <a:rPr lang="en-US" sz="2000" dirty="0">
                  <a:latin typeface="Cambria" panose="02040503050406030204" pitchFamily="18" charset="0"/>
                </a:rPr>
                <a:t>)</a:t>
              </a:r>
            </a:p>
          </p:txBody>
        </p:sp>
        <p:sp>
          <p:nvSpPr>
            <p:cNvPr id="25621" name="Text Box 11"/>
            <p:cNvSpPr txBox="1">
              <a:spLocks noChangeArrowheads="1"/>
            </p:cNvSpPr>
            <p:nvPr/>
          </p:nvSpPr>
          <p:spPr bwMode="auto">
            <a:xfrm>
              <a:off x="1920" y="2064"/>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t>y</a:t>
              </a:r>
              <a:r>
                <a:rPr lang="en-US" sz="2000" dirty="0"/>
                <a:t>(</a:t>
              </a:r>
              <a:r>
                <a:rPr lang="en-US" sz="2000" i="1" dirty="0"/>
                <a:t>t</a:t>
              </a:r>
              <a:r>
                <a:rPr lang="en-US" sz="2000" dirty="0"/>
                <a:t>)</a:t>
              </a:r>
            </a:p>
          </p:txBody>
        </p:sp>
      </p:grpSp>
      <p:sp>
        <p:nvSpPr>
          <p:cNvPr id="25613" name="Text Box 19"/>
          <p:cNvSpPr txBox="1">
            <a:spLocks noChangeArrowheads="1"/>
          </p:cNvSpPr>
          <p:nvPr/>
        </p:nvSpPr>
        <p:spPr bwMode="auto">
          <a:xfrm>
            <a:off x="6984914" y="3505200"/>
            <a:ext cx="1828800" cy="1014412"/>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i="1" dirty="0"/>
              <a:t>C</a:t>
            </a:r>
            <a:r>
              <a:rPr lang="en-US" sz="2000" b="1" baseline="-25000" dirty="0"/>
              <a:t>0</a:t>
            </a:r>
            <a:r>
              <a:rPr lang="en-US" sz="2000" b="1" dirty="0"/>
              <a:t> is the initial condition w/r to observation</a:t>
            </a:r>
          </a:p>
        </p:txBody>
      </p:sp>
      <p:sp>
        <p:nvSpPr>
          <p:cNvPr id="25614" name="Oval 20"/>
          <p:cNvSpPr>
            <a:spLocks noChangeArrowheads="1"/>
          </p:cNvSpPr>
          <p:nvPr/>
        </p:nvSpPr>
        <p:spPr bwMode="auto">
          <a:xfrm>
            <a:off x="6231495" y="2247899"/>
            <a:ext cx="1464705" cy="1170939"/>
          </a:xfrm>
          <a:prstGeom prst="ellipse">
            <a:avLst/>
          </a:prstGeom>
          <a:noFill/>
          <a:ln w="9525">
            <a:solidFill>
              <a:schemeClr val="tx1"/>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5615" name="Line 21"/>
          <p:cNvSpPr>
            <a:spLocks noChangeShapeType="1"/>
          </p:cNvSpPr>
          <p:nvPr/>
        </p:nvSpPr>
        <p:spPr bwMode="auto">
          <a:xfrm flipH="1">
            <a:off x="5900651" y="3200400"/>
            <a:ext cx="500149" cy="635000"/>
          </a:xfrm>
          <a:prstGeom prst="line">
            <a:avLst/>
          </a:prstGeom>
          <a:noFill/>
          <a:ln w="9525">
            <a:solidFill>
              <a:schemeClr val="tx1"/>
            </a:solidFill>
            <a:prstDash val="dash"/>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23" name="Rectangle 23"/>
          <p:cNvSpPr txBox="1">
            <a:spLocks noChangeArrowheads="1"/>
          </p:cNvSpPr>
          <p:nvPr/>
        </p:nvSpPr>
        <p:spPr bwMode="auto">
          <a:xfrm>
            <a:off x="457200" y="1981200"/>
            <a:ext cx="82296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i="1" dirty="0">
                <a:latin typeface="Times New Roman" charset="0"/>
              </a:rPr>
              <a:t>Example</a:t>
            </a:r>
            <a:r>
              <a:rPr lang="en-US" dirty="0">
                <a:latin typeface="Times New Roman" charset="0"/>
              </a:rPr>
              <a:t>: Integrator</a:t>
            </a:r>
          </a:p>
        </p:txBody>
      </p:sp>
      <p:sp>
        <p:nvSpPr>
          <p:cNvPr id="25" name="Rectangle 23" descr="When observing the integrator at time t0 and later, the output of the integrator is the integration of the input seen before time t0, which is denoted C0, plus the integration of the input observed from time t0 to the current time t."/>
          <p:cNvSpPr txBox="1">
            <a:spLocks noChangeArrowheads="1"/>
          </p:cNvSpPr>
          <p:nvPr/>
        </p:nvSpPr>
        <p:spPr bwMode="auto">
          <a:xfrm>
            <a:off x="477795" y="3276600"/>
            <a:ext cx="4953000" cy="4541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Observe integrator for </a:t>
            </a:r>
            <a:r>
              <a:rPr lang="en-US" i="1" dirty="0">
                <a:latin typeface="Times New Roman" charset="0"/>
              </a:rPr>
              <a:t>t</a:t>
            </a:r>
            <a:r>
              <a:rPr lang="en-US" dirty="0">
                <a:latin typeface="Times New Roman" charset="0"/>
              </a:rPr>
              <a:t> </a:t>
            </a:r>
            <a:r>
              <a:rPr lang="en-US" dirty="0">
                <a:latin typeface="Times New Roman" charset="0"/>
                <a:sym typeface="Symbol" charset="0"/>
              </a:rPr>
              <a:t> </a:t>
            </a:r>
            <a:r>
              <a:rPr lang="en-US" dirty="0">
                <a:latin typeface="Times New Roman" charset="0"/>
              </a:rPr>
              <a:t>0</a:t>
            </a:r>
          </a:p>
        </p:txBody>
      </p:sp>
      <p:sp>
        <p:nvSpPr>
          <p:cNvPr id="26" name="Rectangle 23"/>
          <p:cNvSpPr txBox="1">
            <a:spLocks noChangeArrowheads="1"/>
          </p:cNvSpPr>
          <p:nvPr/>
        </p:nvSpPr>
        <p:spPr bwMode="auto">
          <a:xfrm>
            <a:off x="457199" y="6227762"/>
            <a:ext cx="8675557" cy="477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System “at rest” is a necessary condition for linearity</a:t>
            </a:r>
          </a:p>
        </p:txBody>
      </p:sp>
      <mc:AlternateContent xmlns:mc="http://schemas.openxmlformats.org/markup-compatibility/2006" xmlns:a14="http://schemas.microsoft.com/office/drawing/2010/main">
        <mc:Choice Requires="a14">
          <p:sp>
            <p:nvSpPr>
              <p:cNvPr id="3" name="TextBox 2" descr="In the time domain, the output of the squaring system is the square of the input.">
                <a:extLst>
                  <a:ext uri="{FF2B5EF4-FFF2-40B4-BE49-F238E27FC236}">
                    <a16:creationId xmlns:a16="http://schemas.microsoft.com/office/drawing/2014/main" id="{F4C1999D-0951-8682-64B7-3CA6A5DBD2FC}"/>
                  </a:ext>
                </a:extLst>
              </p:cNvPr>
              <p:cNvSpPr txBox="1"/>
              <p:nvPr/>
            </p:nvSpPr>
            <p:spPr>
              <a:xfrm>
                <a:off x="3657600" y="2416018"/>
                <a:ext cx="2460625" cy="7843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𝑦</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nary>
                        <m:naryPr>
                          <m:ctrlPr>
                            <a:rPr lang="en-US" sz="2000" b="0" i="1" smtClean="0">
                              <a:latin typeface="Cambria Math" panose="02040503050406030204" pitchFamily="18" charset="0"/>
                            </a:rPr>
                          </m:ctrlPr>
                        </m:naryPr>
                        <m:sub>
                          <m:r>
                            <m:rPr>
                              <m:brk m:alnAt="23"/>
                            </m:rP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m:t>
                          </m:r>
                        </m:sub>
                        <m:sup>
                          <m:r>
                            <a:rPr lang="en-US" sz="2000" b="0" i="1" smtClean="0">
                              <a:latin typeface="Cambria Math" panose="02040503050406030204" pitchFamily="18" charset="0"/>
                            </a:rPr>
                            <m:t>𝑡</m:t>
                          </m:r>
                        </m:sup>
                        <m:e>
                          <m: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𝑢</m:t>
                              </m:r>
                            </m:e>
                          </m:d>
                          <m:r>
                            <a:rPr lang="en-US" sz="2000" b="0" i="1" smtClean="0">
                              <a:latin typeface="Cambria Math" panose="02040503050406030204" pitchFamily="18" charset="0"/>
                            </a:rPr>
                            <m:t>𝑑𝑢</m:t>
                          </m:r>
                        </m:e>
                      </m:nary>
                    </m:oMath>
                  </m:oMathPara>
                </a14:m>
                <a:endParaRPr lang="en-US" sz="2000" dirty="0"/>
              </a:p>
            </p:txBody>
          </p:sp>
        </mc:Choice>
        <mc:Fallback xmlns="">
          <p:sp>
            <p:nvSpPr>
              <p:cNvPr id="3" name="TextBox 2" descr="In the time domain, the output of the squaring system is the square of the input.">
                <a:extLst>
                  <a:ext uri="{FF2B5EF4-FFF2-40B4-BE49-F238E27FC236}">
                    <a16:creationId xmlns:a16="http://schemas.microsoft.com/office/drawing/2014/main" id="{F4C1999D-0951-8682-64B7-3CA6A5DBD2FC}"/>
                  </a:ext>
                </a:extLst>
              </p:cNvPr>
              <p:cNvSpPr txBox="1">
                <a:spLocks noRot="1" noChangeAspect="1" noMove="1" noResize="1" noEditPoints="1" noAdjustHandles="1" noChangeArrowheads="1" noChangeShapeType="1" noTextEdit="1"/>
              </p:cNvSpPr>
              <p:nvPr/>
            </p:nvSpPr>
            <p:spPr>
              <a:xfrm>
                <a:off x="3657600" y="2416018"/>
                <a:ext cx="2460625" cy="784382"/>
              </a:xfrm>
              <a:prstGeom prst="rect">
                <a:avLst/>
              </a:prstGeom>
              <a:blipFill>
                <a:blip r:embed="rId4"/>
                <a:stretch>
                  <a:fillRect l="-3608" t="-152381" b="-2269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DB7F47C-872F-1CC7-93DA-7470FBB75599}"/>
                  </a:ext>
                </a:extLst>
              </p:cNvPr>
              <p:cNvSpPr txBox="1"/>
              <p:nvPr/>
            </p:nvSpPr>
            <p:spPr>
              <a:xfrm>
                <a:off x="4572000" y="3772030"/>
                <a:ext cx="2089878" cy="7824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nary>
                        <m:naryPr>
                          <m:ctrlPr>
                            <a:rPr lang="en-US" sz="2000" i="1" smtClean="0">
                              <a:latin typeface="Cambria Math" panose="02040503050406030204" pitchFamily="18" charset="0"/>
                            </a:rPr>
                          </m:ctrlPr>
                        </m:naryPr>
                        <m:sub>
                          <m:r>
                            <m:rPr>
                              <m:brk m:alnAt="23"/>
                            </m:rPr>
                            <a:rPr lang="en-US" sz="2000" i="1">
                              <a:latin typeface="Cambria Math" panose="02040503050406030204" pitchFamily="18" charset="0"/>
                            </a:rPr>
                            <m:t>−</m:t>
                          </m:r>
                          <m:r>
                            <a:rPr lang="en-US" sz="2000" i="1">
                              <a:latin typeface="Cambria Math" panose="02040503050406030204" pitchFamily="18" charset="0"/>
                              <a:ea typeface="Cambria Math" panose="02040503050406030204" pitchFamily="18" charset="0"/>
                            </a:rPr>
                            <m:t>∞</m:t>
                          </m:r>
                        </m:sub>
                        <m:sup>
                          <m:r>
                            <a:rPr lang="en-US" sz="2000" b="0" i="1" smtClean="0">
                              <a:latin typeface="Cambria Math" panose="02040503050406030204" pitchFamily="18" charset="0"/>
                            </a:rPr>
                            <m:t>0</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𝑑𝑢</m:t>
                          </m:r>
                        </m:e>
                      </m:nary>
                    </m:oMath>
                  </m:oMathPara>
                </a14:m>
                <a:endParaRPr lang="en-US" sz="2000" dirty="0"/>
              </a:p>
            </p:txBody>
          </p:sp>
        </mc:Choice>
        <mc:Fallback xmlns="">
          <p:sp>
            <p:nvSpPr>
              <p:cNvPr id="6" name="TextBox 5">
                <a:extLst>
                  <a:ext uri="{FF2B5EF4-FFF2-40B4-BE49-F238E27FC236}">
                    <a16:creationId xmlns:a16="http://schemas.microsoft.com/office/drawing/2014/main" id="{4DB7F47C-872F-1CC7-93DA-7470FBB75599}"/>
                  </a:ext>
                </a:extLst>
              </p:cNvPr>
              <p:cNvSpPr txBox="1">
                <a:spLocks noRot="1" noChangeAspect="1" noMove="1" noResize="1" noEditPoints="1" noAdjustHandles="1" noChangeArrowheads="1" noChangeShapeType="1" noTextEdit="1"/>
              </p:cNvSpPr>
              <p:nvPr/>
            </p:nvSpPr>
            <p:spPr>
              <a:xfrm>
                <a:off x="4572000" y="3772030"/>
                <a:ext cx="2089878" cy="782458"/>
              </a:xfrm>
              <a:prstGeom prst="rect">
                <a:avLst/>
              </a:prstGeom>
              <a:blipFill>
                <a:blip r:embed="rId5"/>
                <a:stretch>
                  <a:fillRect l="-18182" t="-154839" b="-232258"/>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21E230D6-76EE-1180-F2E4-21C776D7681E}"/>
              </a:ext>
            </a:extLst>
          </p:cNvPr>
          <p:cNvGrpSpPr/>
          <p:nvPr/>
        </p:nvGrpSpPr>
        <p:grpSpPr>
          <a:xfrm>
            <a:off x="982662" y="3733800"/>
            <a:ext cx="3360738" cy="800100"/>
            <a:chOff x="982662" y="3733800"/>
            <a:chExt cx="3360738" cy="800100"/>
          </a:xfrm>
        </p:grpSpPr>
        <p:sp>
          <p:nvSpPr>
            <p:cNvPr id="25606" name="Rectangle 12"/>
            <p:cNvSpPr>
              <a:spLocks noChangeArrowheads="1"/>
            </p:cNvSpPr>
            <p:nvPr/>
          </p:nvSpPr>
          <p:spPr bwMode="auto">
            <a:xfrm>
              <a:off x="1668461" y="3810000"/>
              <a:ext cx="1858963" cy="6858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5607" name="Line 13"/>
            <p:cNvSpPr>
              <a:spLocks noChangeShapeType="1"/>
            </p:cNvSpPr>
            <p:nvPr/>
          </p:nvSpPr>
          <p:spPr bwMode="auto">
            <a:xfrm>
              <a:off x="982662" y="4191000"/>
              <a:ext cx="6858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5609" name="Line 15"/>
            <p:cNvSpPr>
              <a:spLocks noChangeShapeType="1"/>
            </p:cNvSpPr>
            <p:nvPr/>
          </p:nvSpPr>
          <p:spPr bwMode="auto">
            <a:xfrm>
              <a:off x="3505200" y="4191000"/>
              <a:ext cx="8382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5610" name="Text Box 16"/>
            <p:cNvSpPr txBox="1">
              <a:spLocks noChangeArrowheads="1"/>
            </p:cNvSpPr>
            <p:nvPr/>
          </p:nvSpPr>
          <p:spPr bwMode="auto">
            <a:xfrm>
              <a:off x="982662" y="3748088"/>
              <a:ext cx="685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latin typeface="Cambria" panose="02040503050406030204" pitchFamily="18" charset="0"/>
                </a:rPr>
                <a:t>x</a:t>
              </a:r>
              <a:r>
                <a:rPr lang="en-US" sz="2000" dirty="0">
                  <a:latin typeface="Cambria" panose="02040503050406030204" pitchFamily="18" charset="0"/>
                </a:rPr>
                <a:t>(</a:t>
              </a:r>
              <a:r>
                <a:rPr lang="en-US" sz="2000" i="1" dirty="0">
                  <a:latin typeface="Cambria" panose="02040503050406030204" pitchFamily="18" charset="0"/>
                </a:rPr>
                <a:t>t</a:t>
              </a:r>
              <a:r>
                <a:rPr lang="en-US" sz="2000" dirty="0">
                  <a:latin typeface="Cambria" panose="02040503050406030204" pitchFamily="18" charset="0"/>
                </a:rPr>
                <a:t>)</a:t>
              </a:r>
            </a:p>
          </p:txBody>
        </p:sp>
        <p:sp>
          <p:nvSpPr>
            <p:cNvPr id="25611" name="Text Box 17"/>
            <p:cNvSpPr txBox="1">
              <a:spLocks noChangeArrowheads="1"/>
            </p:cNvSpPr>
            <p:nvPr/>
          </p:nvSpPr>
          <p:spPr bwMode="auto">
            <a:xfrm>
              <a:off x="3657600" y="3733800"/>
              <a:ext cx="685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latin typeface="Cambria" panose="02040503050406030204" pitchFamily="18" charset="0"/>
                </a:rPr>
                <a:t>y</a:t>
              </a:r>
              <a:r>
                <a:rPr lang="en-US" sz="2000" dirty="0">
                  <a:latin typeface="Cambria" panose="02040503050406030204" pitchFamily="18" charset="0"/>
                </a:rPr>
                <a:t>(</a:t>
              </a:r>
              <a:r>
                <a:rPr lang="en-US" sz="2000" i="1" dirty="0">
                  <a:latin typeface="Cambria" panose="02040503050406030204" pitchFamily="18" charset="0"/>
                </a:rPr>
                <a:t>t</a:t>
              </a:r>
              <a:r>
                <a:rPr lang="en-US" sz="2000" dirty="0">
                  <a:latin typeface="Cambria" panose="02040503050406030204" pitchFamily="18" charset="0"/>
                </a:rPr>
                <a:t>)</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02805A8-001C-2B9F-CCF8-F9CA4D3F5472}"/>
                    </a:ext>
                  </a:extLst>
                </p:cNvPr>
                <p:cNvSpPr txBox="1"/>
                <p:nvPr/>
              </p:nvSpPr>
              <p:spPr>
                <a:xfrm>
                  <a:off x="1515698" y="3753237"/>
                  <a:ext cx="2141902" cy="7806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nary>
                          <m:naryPr>
                            <m:ctrlPr>
                              <a:rPr lang="en-US" sz="2000" i="1" smtClean="0">
                                <a:latin typeface="Cambria Math" panose="02040503050406030204" pitchFamily="18" charset="0"/>
                              </a:rPr>
                            </m:ctrlPr>
                          </m:naryPr>
                          <m:sub>
                            <m:r>
                              <m:rPr>
                                <m:brk m:alnAt="23"/>
                              </m:rPr>
                              <a:rPr lang="en-US" sz="2000" b="0" i="1" smtClean="0">
                                <a:latin typeface="Cambria Math" panose="02040503050406030204" pitchFamily="18" charset="0"/>
                              </a:rPr>
                              <m:t>0</m:t>
                            </m:r>
                          </m:sub>
                          <m:sup>
                            <m:r>
                              <a:rPr lang="en-US" sz="2000" b="0" i="1" smtClean="0">
                                <a:latin typeface="Cambria Math" panose="02040503050406030204" pitchFamily="18" charset="0"/>
                              </a:rPr>
                              <m:t>𝑡</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m:t>
                            </m:r>
                            <m:r>
                              <a:rPr lang="en-US" sz="2000" i="1" smtClean="0">
                                <a:latin typeface="Cambria Math" panose="02040503050406030204" pitchFamily="18" charset="0"/>
                              </a:rPr>
                              <m:t>𝑢</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0</m:t>
                                </m:r>
                              </m:sub>
                            </m:sSub>
                          </m:e>
                        </m:nary>
                      </m:oMath>
                    </m:oMathPara>
                  </a14:m>
                  <a:endParaRPr lang="en-US" sz="2000" dirty="0"/>
                </a:p>
              </p:txBody>
            </p:sp>
          </mc:Choice>
          <mc:Fallback xmlns="">
            <p:sp>
              <p:nvSpPr>
                <p:cNvPr id="7" name="TextBox 6">
                  <a:extLst>
                    <a:ext uri="{FF2B5EF4-FFF2-40B4-BE49-F238E27FC236}">
                      <a16:creationId xmlns:a16="http://schemas.microsoft.com/office/drawing/2014/main" id="{A02805A8-001C-2B9F-CCF8-F9CA4D3F5472}"/>
                    </a:ext>
                  </a:extLst>
                </p:cNvPr>
                <p:cNvSpPr txBox="1">
                  <a:spLocks noRot="1" noChangeAspect="1" noMove="1" noResize="1" noEditPoints="1" noAdjustHandles="1" noChangeArrowheads="1" noChangeShapeType="1" noTextEdit="1"/>
                </p:cNvSpPr>
                <p:nvPr/>
              </p:nvSpPr>
              <p:spPr>
                <a:xfrm>
                  <a:off x="1515698" y="3753237"/>
                  <a:ext cx="2141902" cy="780663"/>
                </a:xfrm>
                <a:prstGeom prst="rect">
                  <a:avLst/>
                </a:prstGeom>
                <a:blipFill>
                  <a:blip r:embed="rId6"/>
                  <a:stretch>
                    <a:fillRect l="-39645" t="-152381" b="-228571"/>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 name="TextBox 8" descr="In the time domain, the output of the squaring system is the square of the input.">
                <a:extLst>
                  <a:ext uri="{FF2B5EF4-FFF2-40B4-BE49-F238E27FC236}">
                    <a16:creationId xmlns:a16="http://schemas.microsoft.com/office/drawing/2014/main" id="{E601C4CF-5132-1131-A98A-9F8CFDF56854}"/>
                  </a:ext>
                </a:extLst>
              </p:cNvPr>
              <p:cNvSpPr txBox="1"/>
              <p:nvPr/>
            </p:nvSpPr>
            <p:spPr>
              <a:xfrm>
                <a:off x="5870424" y="2407367"/>
                <a:ext cx="3349776" cy="7843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nary>
                        <m:naryPr>
                          <m:ctrlPr>
                            <a:rPr lang="en-US" sz="2000" i="1">
                              <a:latin typeface="Cambria Math" panose="02040503050406030204" pitchFamily="18" charset="0"/>
                            </a:rPr>
                          </m:ctrlPr>
                        </m:naryPr>
                        <m:sub>
                          <m:r>
                            <m:rPr>
                              <m:brk m:alnAt="23"/>
                            </m:rPr>
                            <a:rPr lang="en-US" sz="2000" i="1">
                              <a:latin typeface="Cambria Math" panose="02040503050406030204" pitchFamily="18" charset="0"/>
                            </a:rPr>
                            <m:t>−</m:t>
                          </m:r>
                          <m:r>
                            <a:rPr lang="en-US" sz="2000" i="1">
                              <a:latin typeface="Cambria Math" panose="02040503050406030204" pitchFamily="18" charset="0"/>
                              <a:ea typeface="Cambria Math" panose="02040503050406030204" pitchFamily="18" charset="0"/>
                            </a:rPr>
                            <m:t>∞</m:t>
                          </m:r>
                        </m:sub>
                        <m:sup>
                          <m:r>
                            <a:rPr lang="en-US" sz="2000" i="1">
                              <a:latin typeface="Cambria Math" panose="02040503050406030204" pitchFamily="18" charset="0"/>
                            </a:rPr>
                            <m:t>0</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𝑑𝑢</m:t>
                          </m:r>
                          <m:r>
                            <a:rPr lang="en-US" sz="2000" i="1">
                              <a:latin typeface="Cambria Math" panose="02040503050406030204" pitchFamily="18" charset="0"/>
                            </a:rPr>
                            <m:t>+</m:t>
                          </m:r>
                          <m:nary>
                            <m:naryPr>
                              <m:ctrlPr>
                                <a:rPr lang="en-US" sz="2000" i="1">
                                  <a:latin typeface="Cambria Math" panose="02040503050406030204" pitchFamily="18" charset="0"/>
                                </a:rPr>
                              </m:ctrlPr>
                            </m:naryPr>
                            <m:sub>
                              <m:r>
                                <a:rPr lang="en-US" sz="2000" i="1">
                                  <a:latin typeface="Cambria Math" panose="02040503050406030204" pitchFamily="18" charset="0"/>
                                </a:rPr>
                                <m:t>0</m:t>
                              </m:r>
                            </m:sub>
                            <m:sup>
                              <m:r>
                                <a:rPr lang="en-US" sz="2000" i="1">
                                  <a:latin typeface="Cambria Math" panose="02040503050406030204" pitchFamily="18" charset="0"/>
                                </a:rPr>
                                <m:t>𝑡</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𝑑𝑢</m:t>
                              </m:r>
                            </m:e>
                          </m:nary>
                        </m:e>
                      </m:nary>
                    </m:oMath>
                  </m:oMathPara>
                </a14:m>
                <a:endParaRPr lang="en-US" sz="2000" dirty="0"/>
              </a:p>
            </p:txBody>
          </p:sp>
        </mc:Choice>
        <mc:Fallback xmlns="">
          <p:sp>
            <p:nvSpPr>
              <p:cNvPr id="9" name="TextBox 8" descr="In the time domain, the output of the squaring system is the square of the input.">
                <a:extLst>
                  <a:ext uri="{FF2B5EF4-FFF2-40B4-BE49-F238E27FC236}">
                    <a16:creationId xmlns:a16="http://schemas.microsoft.com/office/drawing/2014/main" id="{E601C4CF-5132-1131-A98A-9F8CFDF56854}"/>
                  </a:ext>
                </a:extLst>
              </p:cNvPr>
              <p:cNvSpPr txBox="1">
                <a:spLocks noRot="1" noChangeAspect="1" noMove="1" noResize="1" noEditPoints="1" noAdjustHandles="1" noChangeArrowheads="1" noChangeShapeType="1" noTextEdit="1"/>
              </p:cNvSpPr>
              <p:nvPr/>
            </p:nvSpPr>
            <p:spPr>
              <a:xfrm>
                <a:off x="5870424" y="2407367"/>
                <a:ext cx="3349776" cy="784382"/>
              </a:xfrm>
              <a:prstGeom prst="rect">
                <a:avLst/>
              </a:prstGeom>
              <a:blipFill>
                <a:blip r:embed="rId7"/>
                <a:stretch>
                  <a:fillRect l="-18491" t="-150794" b="-2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23">
                <a:extLst>
                  <a:ext uri="{FF2B5EF4-FFF2-40B4-BE49-F238E27FC236}">
                    <a16:creationId xmlns:a16="http://schemas.microsoft.com/office/drawing/2014/main" id="{BFFAD223-6C00-4A22-E718-31B71672B4B5}"/>
                  </a:ext>
                </a:extLst>
              </p:cNvPr>
              <p:cNvSpPr txBox="1">
                <a:spLocks noChangeArrowheads="1"/>
              </p:cNvSpPr>
              <p:nvPr/>
            </p:nvSpPr>
            <p:spPr bwMode="auto">
              <a:xfrm>
                <a:off x="457200" y="4565601"/>
                <a:ext cx="6858000" cy="441735"/>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lvl="1">
                  <a:lnSpc>
                    <a:spcPct val="90000"/>
                  </a:lnSpc>
                  <a:buFontTx/>
                  <a:buNone/>
                </a:pPr>
                <a:r>
                  <a:rPr lang="en-US" dirty="0">
                    <a:latin typeface="Times New Roman" charset="0"/>
                  </a:rPr>
                  <a:t>Homogeneity: input </a:t>
                </a:r>
                <a14:m>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 </m:t>
                    </m:r>
                    <m: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 </m:t>
                    </m:r>
                  </m:oMath>
                </a14:m>
                <a:r>
                  <a:rPr lang="en-US" dirty="0">
                    <a:latin typeface="Times New Roman" charset="0"/>
                  </a:rPr>
                  <a:t>for output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𝑦</m:t>
                        </m:r>
                      </m:e>
                      <m:sub>
                        <m:r>
                          <a:rPr lang="en-US" sz="2000" i="1">
                            <a:latin typeface="Cambria Math" panose="02040503050406030204" pitchFamily="18" charset="0"/>
                          </a:rPr>
                          <m:t>𝑠𝑐𝑎𝑙𝑒𝑑</m:t>
                        </m:r>
                      </m:sub>
                    </m:sSub>
                    <m:d>
                      <m:dPr>
                        <m:ctrlPr>
                          <a:rPr lang="en-US" sz="2000" i="1">
                            <a:latin typeface="Cambria Math" panose="02040503050406030204" pitchFamily="18" charset="0"/>
                          </a:rPr>
                        </m:ctrlPr>
                      </m:dPr>
                      <m:e>
                        <m:r>
                          <a:rPr lang="en-US" sz="2000" i="1">
                            <a:latin typeface="Cambria Math" panose="02040503050406030204" pitchFamily="18" charset="0"/>
                          </a:rPr>
                          <m:t>𝑡</m:t>
                        </m:r>
                      </m:e>
                    </m:d>
                  </m:oMath>
                </a14:m>
                <a:endParaRPr lang="en-US" sz="2000" dirty="0">
                  <a:latin typeface="Times New Roman" charset="0"/>
                </a:endParaRPr>
              </a:p>
            </p:txBody>
          </p:sp>
        </mc:Choice>
        <mc:Fallback xmlns="">
          <p:sp>
            <p:nvSpPr>
              <p:cNvPr id="10" name="Rectangle 23">
                <a:extLst>
                  <a:ext uri="{FF2B5EF4-FFF2-40B4-BE49-F238E27FC236}">
                    <a16:creationId xmlns:a16="http://schemas.microsoft.com/office/drawing/2014/main" id="{BFFAD223-6C00-4A22-E718-31B71672B4B5}"/>
                  </a:ext>
                </a:extLst>
              </p:cNvPr>
              <p:cNvSpPr txBox="1">
                <a:spLocks noRot="1" noChangeAspect="1" noMove="1" noResize="1" noEditPoints="1" noAdjustHandles="1" noChangeArrowheads="1" noChangeShapeType="1" noTextEdit="1"/>
              </p:cNvSpPr>
              <p:nvPr/>
            </p:nvSpPr>
            <p:spPr bwMode="auto">
              <a:xfrm>
                <a:off x="457200" y="4565601"/>
                <a:ext cx="6858000" cy="441735"/>
              </a:xfrm>
              <a:prstGeom prst="rect">
                <a:avLst/>
              </a:prstGeom>
              <a:blipFill>
                <a:blip r:embed="rId8"/>
                <a:stretch>
                  <a:fillRect t="-19444" b="-25000"/>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23">
                <a:extLst>
                  <a:ext uri="{FF2B5EF4-FFF2-40B4-BE49-F238E27FC236}">
                    <a16:creationId xmlns:a16="http://schemas.microsoft.com/office/drawing/2014/main" id="{0A8223A0-5274-8C0E-CE8D-2C4E5CF95DD3}"/>
                  </a:ext>
                </a:extLst>
              </p:cNvPr>
              <p:cNvSpPr txBox="1">
                <a:spLocks noChangeArrowheads="1"/>
              </p:cNvSpPr>
              <p:nvPr/>
            </p:nvSpPr>
            <p:spPr bwMode="auto">
              <a:xfrm>
                <a:off x="293557" y="5485738"/>
                <a:ext cx="8839200" cy="762662"/>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lvl="1">
                  <a:lnSpc>
                    <a:spcPct val="90000"/>
                  </a:lnSpc>
                  <a:buFontTx/>
                  <a:buNone/>
                </a:pPr>
                <a14:m>
                  <m:oMathPara xmlns:m="http://schemas.openxmlformats.org/officeDocument/2006/math">
                    <m:oMathParaPr>
                      <m:jc m:val="left"/>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𝑦</m:t>
                          </m:r>
                        </m:e>
                        <m:sub>
                          <m:r>
                            <a:rPr lang="en-US" sz="2000" b="0" i="1" smtClean="0">
                              <a:latin typeface="Cambria Math" panose="02040503050406030204" pitchFamily="18" charset="0"/>
                            </a:rPr>
                            <m:t>𝑠𝑐𝑎𝑙𝑒𝑑</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nary>
                        <m:naryPr>
                          <m:ctrlPr>
                            <a:rPr lang="en-US" sz="2000" i="1">
                              <a:latin typeface="Cambria Math" panose="02040503050406030204" pitchFamily="18" charset="0"/>
                            </a:rPr>
                          </m:ctrlPr>
                        </m:naryPr>
                        <m:sub>
                          <m:r>
                            <m:rPr>
                              <m:brk m:alnAt="23"/>
                            </m:rPr>
                            <a:rPr lang="en-US" sz="2000" i="1">
                              <a:latin typeface="Cambria Math" panose="02040503050406030204" pitchFamily="18" charset="0"/>
                            </a:rPr>
                            <m:t>0</m:t>
                          </m:r>
                        </m:sub>
                        <m:sup>
                          <m:r>
                            <a:rPr lang="en-US" sz="2000" i="1">
                              <a:latin typeface="Cambria Math" panose="02040503050406030204" pitchFamily="18" charset="0"/>
                            </a:rPr>
                            <m:t>𝑡</m:t>
                          </m:r>
                        </m:sup>
                        <m:e>
                          <m:r>
                            <a:rPr lang="en-US" sz="2000" b="0" i="1" smtClean="0">
                              <a:latin typeface="Cambria Math" panose="02040503050406030204" pitchFamily="18" charset="0"/>
                            </a:rPr>
                            <m:t>𝑎</m:t>
                          </m:r>
                          <m:r>
                            <a:rPr lang="en-US" sz="2000" b="0" i="1" smtClean="0">
                              <a:latin typeface="Cambria Math" panose="02040503050406030204" pitchFamily="18" charset="0"/>
                            </a:rPr>
                            <m:t> </m:t>
                          </m:r>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𝑑𝑢</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𝐶</m:t>
                              </m:r>
                            </m:e>
                            <m:sub>
                              <m:r>
                                <a:rPr lang="en-US" sz="2000" i="1">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rPr>
                            <m:t>𝑎</m:t>
                          </m:r>
                          <m:nary>
                            <m:naryPr>
                              <m:ctrlPr>
                                <a:rPr lang="en-US" sz="2000" i="1">
                                  <a:latin typeface="Cambria Math" panose="02040503050406030204" pitchFamily="18" charset="0"/>
                                </a:rPr>
                              </m:ctrlPr>
                            </m:naryPr>
                            <m:sub>
                              <m:r>
                                <m:rPr>
                                  <m:brk m:alnAt="23"/>
                                </m:rPr>
                                <a:rPr lang="en-US" sz="2000" i="1">
                                  <a:latin typeface="Cambria Math" panose="02040503050406030204" pitchFamily="18" charset="0"/>
                                </a:rPr>
                                <m:t>0</m:t>
                              </m:r>
                            </m:sub>
                            <m:sup>
                              <m:r>
                                <a:rPr lang="en-US" sz="2000" i="1">
                                  <a:latin typeface="Cambria Math" panose="02040503050406030204" pitchFamily="18" charset="0"/>
                                </a:rPr>
                                <m:t>𝑡</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𝑑𝑢</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𝐶</m:t>
                                  </m:r>
                                </m:e>
                                <m:sub>
                                  <m:r>
                                    <a:rPr lang="en-US" sz="2000" i="1">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𝑦</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𝑡</m:t>
                                  </m:r>
                                </m:e>
                              </m:d>
                              <m:r>
                                <a:rPr lang="en-US" sz="2000" b="0" i="1" smtClean="0">
                                  <a:latin typeface="Cambria Math" panose="02040503050406030204" pitchFamily="18" charset="0"/>
                                  <a:ea typeface="Cambria Math" panose="02040503050406030204" pitchFamily="18" charset="0"/>
                                </a:rPr>
                                <m:t> </m:t>
                              </m:r>
                              <m:r>
                                <a:rPr lang="en-US" sz="2000" b="1" i="0" smtClean="0">
                                  <a:latin typeface="Cambria Math" panose="02040503050406030204" pitchFamily="18" charset="0"/>
                                  <a:ea typeface="Cambria Math" panose="02040503050406030204" pitchFamily="18" charset="0"/>
                                </a:rPr>
                                <m:t>𝐨𝐧𝐥𝐲</m:t>
                              </m:r>
                              <m:r>
                                <a:rPr lang="en-US" sz="2000" b="1" i="0" smtClean="0">
                                  <a:latin typeface="Cambria Math" panose="02040503050406030204" pitchFamily="18" charset="0"/>
                                  <a:ea typeface="Cambria Math" panose="02040503050406030204" pitchFamily="18" charset="0"/>
                                </a:rPr>
                                <m:t> </m:t>
                              </m:r>
                              <m:r>
                                <a:rPr lang="en-US" sz="2000" b="1" i="0" smtClean="0">
                                  <a:latin typeface="Cambria Math" panose="02040503050406030204" pitchFamily="18" charset="0"/>
                                  <a:ea typeface="Cambria Math" panose="02040503050406030204" pitchFamily="18" charset="0"/>
                                </a:rPr>
                                <m:t>𝐢𝐟</m:t>
                              </m:r>
                              <m:r>
                                <a:rPr lang="en-US" sz="2000" b="1" i="0" smtClean="0">
                                  <a:latin typeface="Cambria Math" panose="02040503050406030204" pitchFamily="18" charset="0"/>
                                  <a:ea typeface="Cambria Math" panose="02040503050406030204" pitchFamily="18" charset="0"/>
                                </a:rPr>
                                <m:t> </m:t>
                              </m:r>
                              <m:sSub>
                                <m:sSubPr>
                                  <m:ctrlPr>
                                    <a:rPr lang="en-US" sz="2000" b="1" i="1" smtClean="0">
                                      <a:latin typeface="Cambria Math" panose="02040503050406030204" pitchFamily="18" charset="0"/>
                                      <a:ea typeface="Cambria Math" panose="02040503050406030204" pitchFamily="18" charset="0"/>
                                    </a:rPr>
                                  </m:ctrlPr>
                                </m:sSubPr>
                                <m:e>
                                  <m:r>
                                    <a:rPr lang="en-US" sz="2000" b="1" i="1" smtClean="0">
                                      <a:latin typeface="Cambria Math" panose="02040503050406030204" pitchFamily="18" charset="0"/>
                                      <a:ea typeface="Cambria Math" panose="02040503050406030204" pitchFamily="18" charset="0"/>
                                    </a:rPr>
                                    <m:t>𝑪</m:t>
                                  </m:r>
                                </m:e>
                                <m:sub>
                                  <m:r>
                                    <a:rPr lang="en-US" sz="2000" b="1" i="1" smtClean="0">
                                      <a:latin typeface="Cambria Math" panose="02040503050406030204" pitchFamily="18" charset="0"/>
                                      <a:ea typeface="Cambria Math" panose="02040503050406030204" pitchFamily="18" charset="0"/>
                                    </a:rPr>
                                    <m:t>𝟎</m:t>
                                  </m:r>
                                </m:sub>
                              </m:sSub>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𝟎</m:t>
                              </m:r>
                              <m:r>
                                <a:rPr lang="en-US" sz="2000" b="1" i="1" smtClean="0">
                                  <a:latin typeface="Cambria Math" panose="02040503050406030204" pitchFamily="18" charset="0"/>
                                  <a:ea typeface="Cambria Math" panose="02040503050406030204" pitchFamily="18" charset="0"/>
                                </a:rPr>
                                <m:t> </m:t>
                              </m:r>
                            </m:e>
                          </m:nary>
                        </m:e>
                      </m:nary>
                    </m:oMath>
                  </m:oMathPara>
                </a14:m>
                <a:endParaRPr lang="en-US" sz="2000" dirty="0">
                  <a:latin typeface="Times New Roman" charset="0"/>
                </a:endParaRPr>
              </a:p>
            </p:txBody>
          </p:sp>
        </mc:Choice>
        <mc:Fallback xmlns="">
          <p:sp>
            <p:nvSpPr>
              <p:cNvPr id="12" name="Rectangle 23">
                <a:extLst>
                  <a:ext uri="{FF2B5EF4-FFF2-40B4-BE49-F238E27FC236}">
                    <a16:creationId xmlns:a16="http://schemas.microsoft.com/office/drawing/2014/main" id="{0A8223A0-5274-8C0E-CE8D-2C4E5CF95DD3}"/>
                  </a:ext>
                </a:extLst>
              </p:cNvPr>
              <p:cNvSpPr txBox="1">
                <a:spLocks noRot="1" noChangeAspect="1" noMove="1" noResize="1" noEditPoints="1" noAdjustHandles="1" noChangeArrowheads="1" noChangeShapeType="1" noTextEdit="1"/>
              </p:cNvSpPr>
              <p:nvPr/>
            </p:nvSpPr>
            <p:spPr bwMode="auto">
              <a:xfrm>
                <a:off x="293557" y="5485738"/>
                <a:ext cx="8839200" cy="762662"/>
              </a:xfrm>
              <a:prstGeom prst="rect">
                <a:avLst/>
              </a:prstGeom>
              <a:blipFill>
                <a:blip r:embed="rId9"/>
                <a:stretch>
                  <a:fillRect t="-163934" b="-231148"/>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23">
                <a:extLst>
                  <a:ext uri="{FF2B5EF4-FFF2-40B4-BE49-F238E27FC236}">
                    <a16:creationId xmlns:a16="http://schemas.microsoft.com/office/drawing/2014/main" id="{927EA26A-32C2-CE59-C58D-9B1BECEDE794}"/>
                  </a:ext>
                </a:extLst>
              </p:cNvPr>
              <p:cNvSpPr txBox="1">
                <a:spLocks noChangeArrowheads="1"/>
              </p:cNvSpPr>
              <p:nvPr/>
            </p:nvSpPr>
            <p:spPr bwMode="auto">
              <a:xfrm>
                <a:off x="469867" y="5015741"/>
                <a:ext cx="6375466" cy="477997"/>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lvl="1">
                  <a:lnSpc>
                    <a:spcPct val="90000"/>
                  </a:lnSpc>
                  <a:buFontTx/>
                  <a:buNone/>
                </a:pPr>
                <a14:m>
                  <m:oMath xmlns:m="http://schemas.openxmlformats.org/officeDocument/2006/math">
                    <m:r>
                      <m:rPr>
                        <m:sty m:val="p"/>
                      </m:rPr>
                      <a:rPr lang="en-US" sz="2000" b="0" i="0" smtClean="0">
                        <a:latin typeface="Cambria Math" panose="02040503050406030204" pitchFamily="18" charset="0"/>
                      </a:rPr>
                      <m:t>Does</m:t>
                    </m:r>
                    <m:r>
                      <a:rPr lang="en-US" sz="2000" b="0" i="0" smtClean="0">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rPr>
                          <m:t>𝑦</m:t>
                        </m:r>
                      </m:e>
                      <m:sub>
                        <m:r>
                          <a:rPr lang="en-US" sz="2000" i="1">
                            <a:latin typeface="Cambria Math" panose="02040503050406030204" pitchFamily="18" charset="0"/>
                          </a:rPr>
                          <m:t>𝑠𝑐𝑎𝑙𝑒𝑑</m:t>
                        </m:r>
                      </m:sub>
                    </m:sSub>
                    <m:d>
                      <m:dPr>
                        <m:ctrlPr>
                          <a:rPr lang="en-US" sz="2000" i="1">
                            <a:latin typeface="Cambria Math" panose="02040503050406030204" pitchFamily="18" charset="0"/>
                          </a:rPr>
                        </m:ctrlPr>
                      </m:dPr>
                      <m:e>
                        <m:r>
                          <a:rPr lang="en-US" sz="2000" i="1">
                            <a:latin typeface="Cambria Math" panose="02040503050406030204" pitchFamily="18" charset="0"/>
                          </a:rPr>
                          <m:t>𝑡</m:t>
                        </m:r>
                      </m:e>
                    </m:d>
                    <m:r>
                      <a:rPr lang="en-US" sz="2000" b="0" i="1" smtClean="0">
                        <a:latin typeface="Cambria Math" panose="02040503050406030204" pitchFamily="18" charset="0"/>
                      </a:rPr>
                      <m:t>=</m:t>
                    </m:r>
                    <m:r>
                      <a:rPr lang="en-US" sz="2000" b="0" i="1" smtClean="0">
                        <a:latin typeface="Cambria Math" panose="02040503050406030204" pitchFamily="18" charset="0"/>
                      </a:rPr>
                      <m:t>𝑎</m:t>
                    </m:r>
                    <m:r>
                      <a:rPr lang="en-US" sz="2000" b="0" i="1" smtClean="0">
                        <a:latin typeface="Cambria Math" panose="02040503050406030204" pitchFamily="18" charset="0"/>
                      </a:rPr>
                      <m:t> </m:t>
                    </m:r>
                    <m:r>
                      <a:rPr lang="en-US" sz="2000" b="0" i="1" smtClean="0">
                        <a:latin typeface="Cambria Math" panose="02040503050406030204" pitchFamily="18" charset="0"/>
                      </a:rPr>
                      <m:t>𝑦</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oMath>
                </a14:m>
                <a:r>
                  <a:rPr lang="en-US" dirty="0">
                    <a:latin typeface="Times New Roman" charset="0"/>
                  </a:rPr>
                  <a:t> for all values of </a:t>
                </a:r>
                <a14:m>
                  <m:oMath xmlns:m="http://schemas.openxmlformats.org/officeDocument/2006/math">
                    <m:r>
                      <a:rPr lang="en-US" sz="2000" b="0" i="1" smtClean="0">
                        <a:latin typeface="Cambria Math" panose="02040503050406030204" pitchFamily="18" charset="0"/>
                      </a:rPr>
                      <m:t>𝑎</m:t>
                    </m:r>
                  </m:oMath>
                </a14:m>
                <a:r>
                  <a:rPr lang="en-US" dirty="0">
                    <a:latin typeface="Times New Roman" charset="0"/>
                  </a:rPr>
                  <a:t>? </a:t>
                </a:r>
              </a:p>
            </p:txBody>
          </p:sp>
        </mc:Choice>
        <mc:Fallback xmlns="">
          <p:sp>
            <p:nvSpPr>
              <p:cNvPr id="13" name="Rectangle 23">
                <a:extLst>
                  <a:ext uri="{FF2B5EF4-FFF2-40B4-BE49-F238E27FC236}">
                    <a16:creationId xmlns:a16="http://schemas.microsoft.com/office/drawing/2014/main" id="{927EA26A-32C2-CE59-C58D-9B1BECEDE794}"/>
                  </a:ext>
                </a:extLst>
              </p:cNvPr>
              <p:cNvSpPr txBox="1">
                <a:spLocks noRot="1" noChangeAspect="1" noMove="1" noResize="1" noEditPoints="1" noAdjustHandles="1" noChangeArrowheads="1" noChangeShapeType="1" noTextEdit="1"/>
              </p:cNvSpPr>
              <p:nvPr/>
            </p:nvSpPr>
            <p:spPr bwMode="auto">
              <a:xfrm>
                <a:off x="469867" y="5015741"/>
                <a:ext cx="6375466" cy="477997"/>
              </a:xfrm>
              <a:prstGeom prst="rect">
                <a:avLst/>
              </a:prstGeom>
              <a:blipFill>
                <a:blip r:embed="rId10"/>
                <a:stretch>
                  <a:fillRect t="-21053" b="-18421"/>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4A1F7F4-6355-32BC-2D8E-0C412F114F2B}"/>
                  </a:ext>
                </a:extLst>
              </p:cNvPr>
              <p:cNvSpPr txBox="1"/>
              <p:nvPr/>
            </p:nvSpPr>
            <p:spPr>
              <a:xfrm>
                <a:off x="6056021" y="4817593"/>
                <a:ext cx="3164179" cy="7806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𝑦</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nary>
                        <m:naryPr>
                          <m:ctrlPr>
                            <a:rPr lang="en-US" sz="2000" i="1" smtClean="0">
                              <a:latin typeface="Cambria Math" panose="02040503050406030204" pitchFamily="18" charset="0"/>
                            </a:rPr>
                          </m:ctrlPr>
                        </m:naryPr>
                        <m:sub>
                          <m:r>
                            <m:rPr>
                              <m:brk m:alnAt="23"/>
                            </m:rPr>
                            <a:rPr lang="en-US" sz="2000" b="0" i="1" smtClean="0">
                              <a:latin typeface="Cambria Math" panose="02040503050406030204" pitchFamily="18" charset="0"/>
                            </a:rPr>
                            <m:t>0</m:t>
                          </m:r>
                        </m:sub>
                        <m:sup>
                          <m:r>
                            <a:rPr lang="en-US" sz="2000" b="0" i="1" smtClean="0">
                              <a:latin typeface="Cambria Math" panose="02040503050406030204" pitchFamily="18" charset="0"/>
                            </a:rPr>
                            <m:t>𝑡</m:t>
                          </m:r>
                        </m:sup>
                        <m:e>
                          <m:r>
                            <a:rPr lang="en-US" sz="2000" i="1">
                              <a:latin typeface="Cambria Math" panose="02040503050406030204" pitchFamily="18" charset="0"/>
                            </a:rPr>
                            <m:t>𝑥</m:t>
                          </m:r>
                          <m:d>
                            <m:dPr>
                              <m:ctrlPr>
                                <a:rPr lang="en-US" sz="2000" i="1">
                                  <a:latin typeface="Cambria Math" panose="02040503050406030204" pitchFamily="18" charset="0"/>
                                </a:rPr>
                              </m:ctrlPr>
                            </m:dPr>
                            <m:e>
                              <m:r>
                                <a:rPr lang="en-US" sz="2000" i="1">
                                  <a:latin typeface="Cambria Math" panose="02040503050406030204" pitchFamily="18" charset="0"/>
                                </a:rPr>
                                <m:t>𝑢</m:t>
                              </m:r>
                            </m:e>
                          </m:d>
                          <m:r>
                            <a:rPr lang="en-US" sz="2000" i="1">
                              <a:latin typeface="Cambria Math" panose="02040503050406030204" pitchFamily="18" charset="0"/>
                            </a:rPr>
                            <m:t>𝑑</m:t>
                          </m:r>
                          <m:r>
                            <a:rPr lang="en-US" sz="2000" i="1" smtClean="0">
                              <a:latin typeface="Cambria Math" panose="02040503050406030204" pitchFamily="18" charset="0"/>
                            </a:rPr>
                            <m:t>𝑢</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0</m:t>
                              </m:r>
                            </m:sub>
                          </m:sSub>
                        </m:e>
                      </m:nary>
                    </m:oMath>
                  </m:oMathPara>
                </a14:m>
                <a:endParaRPr lang="en-US" sz="2000" dirty="0"/>
              </a:p>
            </p:txBody>
          </p:sp>
        </mc:Choice>
        <mc:Fallback xmlns="">
          <p:sp>
            <p:nvSpPr>
              <p:cNvPr id="14" name="TextBox 13">
                <a:extLst>
                  <a:ext uri="{FF2B5EF4-FFF2-40B4-BE49-F238E27FC236}">
                    <a16:creationId xmlns:a16="http://schemas.microsoft.com/office/drawing/2014/main" id="{74A1F7F4-6355-32BC-2D8E-0C412F114F2B}"/>
                  </a:ext>
                </a:extLst>
              </p:cNvPr>
              <p:cNvSpPr txBox="1">
                <a:spLocks noRot="1" noChangeAspect="1" noMove="1" noResize="1" noEditPoints="1" noAdjustHandles="1" noChangeArrowheads="1" noChangeShapeType="1" noTextEdit="1"/>
              </p:cNvSpPr>
              <p:nvPr/>
            </p:nvSpPr>
            <p:spPr>
              <a:xfrm>
                <a:off x="6056021" y="4817593"/>
                <a:ext cx="3164179" cy="780663"/>
              </a:xfrm>
              <a:prstGeom prst="rect">
                <a:avLst/>
              </a:prstGeom>
              <a:blipFill>
                <a:blip r:embed="rId11"/>
                <a:stretch>
                  <a:fillRect t="-154839" b="-233871"/>
                </a:stretch>
              </a:blipFill>
            </p:spPr>
            <p:txBody>
              <a:bodyPr/>
              <a:lstStyle/>
              <a:p>
                <a:r>
                  <a:rPr lang="en-US">
                    <a:noFill/>
                  </a:rPr>
                  <a:t> </a:t>
                </a:r>
              </a:p>
            </p:txBody>
          </p:sp>
        </mc:Fallback>
      </mc:AlternateContent>
    </p:spTree>
    <p:extLst>
      <p:ext uri="{BB962C8B-B14F-4D97-AF65-F5344CB8AC3E}">
        <p14:creationId xmlns:p14="http://schemas.microsoft.com/office/powerpoint/2010/main" val="3843310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6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6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6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build="p"/>
      <p:bldP spid="25613" grpId="0" animBg="1"/>
      <p:bldP spid="25614" grpId="0" animBg="1"/>
      <p:bldP spid="25615" grpId="0" animBg="1"/>
      <p:bldP spid="23" grpId="0"/>
      <p:bldP spid="25" grpId="0"/>
      <p:bldP spid="26" grpId="0"/>
      <p:bldP spid="3" grpId="0"/>
      <p:bldP spid="6" grpId="0"/>
      <p:bldP spid="9" grpId="0"/>
      <p:bldP spid="10"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2"/>
          <p:cNvSpPr>
            <a:spLocks noGrp="1" noChangeArrowheads="1"/>
          </p:cNvSpPr>
          <p:nvPr>
            <p:ph type="title"/>
          </p:nvPr>
        </p:nvSpPr>
        <p:spPr>
          <a:xfrm>
            <a:off x="0" y="304800"/>
            <a:ext cx="9144000" cy="1143000"/>
          </a:xfrm>
        </p:spPr>
        <p:txBody>
          <a:bodyPr/>
          <a:lstStyle/>
          <a:p>
            <a:r>
              <a:rPr lang="en-US" dirty="0" err="1">
                <a:latin typeface="Times New Roman" charset="0"/>
              </a:rPr>
              <a:t>Init.</a:t>
            </a:r>
            <a:r>
              <a:rPr lang="en-US" dirty="0">
                <a:latin typeface="Times New Roman" charset="0"/>
              </a:rPr>
              <a:t> Cond. for Time-Invariant Systems?</a:t>
            </a:r>
          </a:p>
        </p:txBody>
      </p:sp>
      <p:sp>
        <p:nvSpPr>
          <p:cNvPr id="25" name="Rectangle 23" descr="When observing the integrator at time t0 and later, the output of the integrator is the integration of the input seen before time t0, which is denoted C0, plus the integration of the input observed from time t0 to the current time t."/>
          <p:cNvSpPr txBox="1">
            <a:spLocks noChangeArrowheads="1"/>
          </p:cNvSpPr>
          <p:nvPr/>
        </p:nvSpPr>
        <p:spPr bwMode="auto">
          <a:xfrm>
            <a:off x="457200" y="1447800"/>
            <a:ext cx="6096000" cy="450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Observe system for </a:t>
            </a:r>
            <a:r>
              <a:rPr lang="en-US" i="1" dirty="0">
                <a:latin typeface="Times New Roman" charset="0"/>
              </a:rPr>
              <a:t>t</a:t>
            </a:r>
            <a:r>
              <a:rPr lang="en-US" dirty="0">
                <a:latin typeface="Times New Roman" charset="0"/>
              </a:rPr>
              <a:t> </a:t>
            </a:r>
            <a:r>
              <a:rPr lang="en-US" dirty="0">
                <a:latin typeface="Times New Roman" charset="0"/>
                <a:sym typeface="Symbol" charset="0"/>
              </a:rPr>
              <a:t> </a:t>
            </a:r>
            <a:r>
              <a:rPr lang="en-US" dirty="0">
                <a:latin typeface="Times New Roman" charset="0"/>
              </a:rPr>
              <a:t>0</a:t>
            </a:r>
            <a:r>
              <a:rPr lang="en-US" sz="3600" baseline="30000" dirty="0">
                <a:latin typeface="Times New Roman" charset="0"/>
              </a:rPr>
              <a:t>-</a:t>
            </a:r>
          </a:p>
        </p:txBody>
      </p:sp>
      <mc:AlternateContent xmlns:mc="http://schemas.openxmlformats.org/markup-compatibility/2006" xmlns:a14="http://schemas.microsoft.com/office/drawing/2010/main">
        <mc:Choice Requires="a14">
          <p:sp>
            <p:nvSpPr>
              <p:cNvPr id="5" name="Rectangle 3">
                <a:extLst>
                  <a:ext uri="{FF2B5EF4-FFF2-40B4-BE49-F238E27FC236}">
                    <a16:creationId xmlns:a16="http://schemas.microsoft.com/office/drawing/2014/main" id="{6422E4A0-484A-40FD-4F1E-09BB809B3487}"/>
                  </a:ext>
                </a:extLst>
              </p:cNvPr>
              <p:cNvSpPr txBox="1">
                <a:spLocks noChangeArrowheads="1"/>
              </p:cNvSpPr>
              <p:nvPr/>
            </p:nvSpPr>
            <p:spPr bwMode="auto">
              <a:xfrm>
                <a:off x="401876" y="2438400"/>
                <a:ext cx="8056323" cy="450851"/>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Does </a:t>
                </a:r>
                <a:r>
                  <a:rPr lang="en-US" i="1" dirty="0" err="1">
                    <a:latin typeface="Cambria" panose="02040503050406030204" pitchFamily="18" charset="0"/>
                  </a:rPr>
                  <a:t>y</a:t>
                </a:r>
                <a:r>
                  <a:rPr lang="en-US" baseline="-25000" dirty="0" err="1">
                    <a:latin typeface="Cambria" panose="02040503050406030204" pitchFamily="18" charset="0"/>
                  </a:rPr>
                  <a:t>shifted</a:t>
                </a:r>
                <a:r>
                  <a:rPr lang="en-US" dirty="0">
                    <a:latin typeface="Cambria" panose="02040503050406030204" pitchFamily="18" charset="0"/>
                  </a:rPr>
                  <a:t>(</a:t>
                </a:r>
                <a:r>
                  <a:rPr lang="en-US" i="1" dirty="0">
                    <a:latin typeface="Cambria" panose="02040503050406030204" pitchFamily="18" charset="0"/>
                  </a:rPr>
                  <a:t>t</a:t>
                </a:r>
                <a:r>
                  <a:rPr lang="en-US" dirty="0">
                    <a:latin typeface="Cambria" panose="02040503050406030204" pitchFamily="18" charset="0"/>
                  </a:rPr>
                  <a:t>) = </a:t>
                </a:r>
                <a:r>
                  <a:rPr lang="en-US" i="1" dirty="0">
                    <a:latin typeface="Cambria" panose="02040503050406030204" pitchFamily="18" charset="0"/>
                  </a:rPr>
                  <a:t>y</a:t>
                </a:r>
                <a:r>
                  <a:rPr lang="en-US" dirty="0">
                    <a:latin typeface="Cambria" panose="02040503050406030204" pitchFamily="18" charset="0"/>
                  </a:rPr>
                  <a:t>(</a:t>
                </a:r>
                <a:r>
                  <a:rPr lang="en-US" i="1" dirty="0">
                    <a:latin typeface="Cambria" panose="02040503050406030204" pitchFamily="18" charset="0"/>
                  </a:rPr>
                  <a:t>t-t</a:t>
                </a:r>
                <a:r>
                  <a:rPr lang="en-US" i="1" baseline="-25000" dirty="0">
                    <a:latin typeface="Cambria" panose="02040503050406030204" pitchFamily="18" charset="0"/>
                  </a:rPr>
                  <a:t>0</a:t>
                </a:r>
                <a:r>
                  <a:rPr lang="en-US" dirty="0">
                    <a:latin typeface="Cambria" panose="02040503050406030204" pitchFamily="18" charset="0"/>
                  </a:rPr>
                  <a:t>) </a:t>
                </a:r>
                <a:r>
                  <a:rPr lang="en-US" dirty="0">
                    <a:latin typeface="Times New Roman" charset="0"/>
                  </a:rPr>
                  <a:t>for all real-valued </a:t>
                </a:r>
                <a:r>
                  <a:rPr lang="en-US" i="1" dirty="0">
                    <a:latin typeface="Cambria" panose="02040503050406030204" pitchFamily="18" charset="0"/>
                  </a:rPr>
                  <a:t>t</a:t>
                </a:r>
                <a:r>
                  <a:rPr lang="en-US" i="1" baseline="-25000" dirty="0">
                    <a:latin typeface="Cambria" panose="02040503050406030204" pitchFamily="18" charset="0"/>
                  </a:rPr>
                  <a:t>0</a:t>
                </a:r>
                <a:r>
                  <a:rPr lang="en-US" i="1" baseline="-25000" dirty="0">
                    <a:latin typeface="Times New Roman" charset="0"/>
                  </a:rPr>
                  <a:t> </a:t>
                </a:r>
                <a:r>
                  <a:rPr lang="en-US" dirty="0">
                    <a:latin typeface="Times New Roman" charset="0"/>
                  </a:rPr>
                  <a:t>for </a:t>
                </a:r>
                <a14:m>
                  <m:oMath xmlns:m="http://schemas.openxmlformats.org/officeDocument/2006/math">
                    <m:r>
                      <a:rPr lang="en-US" b="0" i="1" smtClean="0">
                        <a:latin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0</m:t>
                        </m:r>
                      </m:e>
                      <m:sup>
                        <m:r>
                          <a:rPr lang="en-US" b="0" i="1" smtClean="0">
                            <a:latin typeface="Cambria Math" panose="02040503050406030204" pitchFamily="18" charset="0"/>
                            <a:ea typeface="Cambria Math" panose="02040503050406030204" pitchFamily="18" charset="0"/>
                          </a:rPr>
                          <m:t>−</m:t>
                        </m:r>
                      </m:sup>
                    </m:sSup>
                  </m:oMath>
                </a14:m>
                <a:r>
                  <a:rPr lang="en-US" dirty="0">
                    <a:latin typeface="Times New Roman" charset="0"/>
                  </a:rPr>
                  <a:t> ?</a:t>
                </a:r>
                <a:endParaRPr lang="en-US" dirty="0"/>
              </a:p>
            </p:txBody>
          </p:sp>
        </mc:Choice>
        <mc:Fallback xmlns="">
          <p:sp>
            <p:nvSpPr>
              <p:cNvPr id="5" name="Rectangle 3">
                <a:extLst>
                  <a:ext uri="{FF2B5EF4-FFF2-40B4-BE49-F238E27FC236}">
                    <a16:creationId xmlns:a16="http://schemas.microsoft.com/office/drawing/2014/main" id="{6422E4A0-484A-40FD-4F1E-09BB809B3487}"/>
                  </a:ext>
                </a:extLst>
              </p:cNvPr>
              <p:cNvSpPr txBox="1">
                <a:spLocks noRot="1" noChangeAspect="1" noMove="1" noResize="1" noEditPoints="1" noAdjustHandles="1" noChangeArrowheads="1" noChangeShapeType="1" noTextEdit="1"/>
              </p:cNvSpPr>
              <p:nvPr/>
            </p:nvSpPr>
            <p:spPr bwMode="auto">
              <a:xfrm>
                <a:off x="401876" y="2438400"/>
                <a:ext cx="8056323" cy="450851"/>
              </a:xfrm>
              <a:prstGeom prst="rect">
                <a:avLst/>
              </a:prstGeom>
              <a:blipFill>
                <a:blip r:embed="rId2"/>
                <a:stretch>
                  <a:fillRect t="-11111" b="-33333"/>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a:noFill/>
                  </a:rPr>
                  <a:t> </a:t>
                </a:r>
              </a:p>
            </p:txBody>
          </p:sp>
        </mc:Fallback>
      </mc:AlternateContent>
      <p:pic>
        <p:nvPicPr>
          <p:cNvPr id="40" name="Picture 39" descr="Diagram&#10;&#10;Description automatically generated">
            <a:extLst>
              <a:ext uri="{FF2B5EF4-FFF2-40B4-BE49-F238E27FC236}">
                <a16:creationId xmlns:a16="http://schemas.microsoft.com/office/drawing/2014/main" id="{8F89983B-1381-7AE4-CBB2-F3137329D3B0}"/>
              </a:ext>
            </a:extLst>
          </p:cNvPr>
          <p:cNvPicPr>
            <a:picLocks noChangeAspect="1"/>
          </p:cNvPicPr>
          <p:nvPr/>
        </p:nvPicPr>
        <p:blipFill rotWithShape="1">
          <a:blip r:embed="rId3">
            <a:extLst>
              <a:ext uri="{28A0092B-C50C-407E-A947-70E740481C1C}">
                <a14:useLocalDpi xmlns:a14="http://schemas.microsoft.com/office/drawing/2010/main" val="0"/>
              </a:ext>
            </a:extLst>
          </a:blip>
          <a:srcRect t="3982" b="7962"/>
          <a:stretch/>
        </p:blipFill>
        <p:spPr>
          <a:xfrm>
            <a:off x="1708150" y="3044826"/>
            <a:ext cx="5803900" cy="1755774"/>
          </a:xfrm>
          <a:prstGeom prst="rect">
            <a:avLst/>
          </a:prstGeom>
        </p:spPr>
      </p:pic>
      <p:sp>
        <p:nvSpPr>
          <p:cNvPr id="41" name="Rectangle 3">
            <a:extLst>
              <a:ext uri="{FF2B5EF4-FFF2-40B4-BE49-F238E27FC236}">
                <a16:creationId xmlns:a16="http://schemas.microsoft.com/office/drawing/2014/main" id="{59DDEE4C-BCFF-D254-5359-AA871BF99FD4}"/>
              </a:ext>
            </a:extLst>
          </p:cNvPr>
          <p:cNvSpPr txBox="1">
            <a:spLocks noChangeArrowheads="1"/>
          </p:cNvSpPr>
          <p:nvPr/>
        </p:nvSpPr>
        <p:spPr bwMode="auto">
          <a:xfrm>
            <a:off x="381000" y="1936750"/>
            <a:ext cx="8458200" cy="450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Notation means to include any Dirac delta signals at origin</a:t>
            </a:r>
            <a:endParaRPr lang="en-US" dirty="0"/>
          </a:p>
          <a:p>
            <a:pPr marL="457200" lvl="1" indent="0">
              <a:buNone/>
            </a:pPr>
            <a:r>
              <a:rPr lang="en-US" dirty="0">
                <a:latin typeface="Times New Roman" charset="0"/>
              </a:rPr>
              <a:t> </a:t>
            </a:r>
          </a:p>
        </p:txBody>
      </p:sp>
      <p:sp>
        <p:nvSpPr>
          <p:cNvPr id="42" name="Rectangle 23" descr="When observing the integrator at time t0 and later, the output of the integrator is the integration of the input seen before time t0, which is denoted C0, plus the integration of the input observed from time t0 to the current time t.">
            <a:extLst>
              <a:ext uri="{FF2B5EF4-FFF2-40B4-BE49-F238E27FC236}">
                <a16:creationId xmlns:a16="http://schemas.microsoft.com/office/drawing/2014/main" id="{5F6DDCBC-67DD-CB5C-1B01-6279F57A6B86}"/>
              </a:ext>
            </a:extLst>
          </p:cNvPr>
          <p:cNvSpPr txBox="1">
            <a:spLocks noChangeArrowheads="1"/>
          </p:cNvSpPr>
          <p:nvPr/>
        </p:nvSpPr>
        <p:spPr bwMode="auto">
          <a:xfrm>
            <a:off x="462419" y="4800600"/>
            <a:ext cx="6096000" cy="450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Handouts for example systems</a:t>
            </a:r>
            <a:endParaRPr lang="en-US" sz="3600" baseline="30000" dirty="0">
              <a:latin typeface="Times New Roman" charset="0"/>
            </a:endParaRPr>
          </a:p>
        </p:txBody>
      </p:sp>
      <p:sp>
        <p:nvSpPr>
          <p:cNvPr id="43" name="Rectangle 3">
            <a:extLst>
              <a:ext uri="{FF2B5EF4-FFF2-40B4-BE49-F238E27FC236}">
                <a16:creationId xmlns:a16="http://schemas.microsoft.com/office/drawing/2014/main" id="{7D5128A4-0202-8C44-E20A-5C7C0D091977}"/>
              </a:ext>
            </a:extLst>
          </p:cNvPr>
          <p:cNvSpPr txBox="1">
            <a:spLocks noChangeArrowheads="1"/>
          </p:cNvSpPr>
          <p:nvPr/>
        </p:nvSpPr>
        <p:spPr bwMode="auto">
          <a:xfrm>
            <a:off x="361167" y="5290680"/>
            <a:ext cx="7563633" cy="450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Time-Invariance for a (Shift) System Under Observation</a:t>
            </a:r>
            <a:endParaRPr lang="en-US" dirty="0"/>
          </a:p>
          <a:p>
            <a:pPr marL="457200" lvl="1" indent="0">
              <a:buNone/>
            </a:pPr>
            <a:r>
              <a:rPr lang="en-US" dirty="0">
                <a:latin typeface="Times New Roman" charset="0"/>
              </a:rPr>
              <a:t> </a:t>
            </a:r>
          </a:p>
        </p:txBody>
      </p:sp>
      <p:sp>
        <p:nvSpPr>
          <p:cNvPr id="44" name="Rectangle 3">
            <a:extLst>
              <a:ext uri="{FF2B5EF4-FFF2-40B4-BE49-F238E27FC236}">
                <a16:creationId xmlns:a16="http://schemas.microsoft.com/office/drawing/2014/main" id="{768E5636-45C4-07E6-DD3E-9E6D30271836}"/>
              </a:ext>
            </a:extLst>
          </p:cNvPr>
          <p:cNvSpPr txBox="1">
            <a:spLocks noChangeArrowheads="1"/>
          </p:cNvSpPr>
          <p:nvPr/>
        </p:nvSpPr>
        <p:spPr bwMode="auto">
          <a:xfrm>
            <a:off x="342900" y="5797549"/>
            <a:ext cx="4838700" cy="450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57200" lvl="1" indent="0">
              <a:buNone/>
            </a:pPr>
            <a:r>
              <a:rPr lang="en-US" dirty="0">
                <a:latin typeface="Times New Roman" charset="0"/>
              </a:rPr>
              <a:t>Time-Invariance for an Integrator</a:t>
            </a:r>
            <a:endParaRPr lang="en-US" dirty="0"/>
          </a:p>
          <a:p>
            <a:pPr marL="457200" lvl="1" indent="0">
              <a:buNone/>
            </a:pPr>
            <a:r>
              <a:rPr lang="en-US" dirty="0">
                <a:latin typeface="Times New Roman" charset="0"/>
              </a:rPr>
              <a:t> </a:t>
            </a:r>
          </a:p>
        </p:txBody>
      </p:sp>
      <p:sp>
        <p:nvSpPr>
          <p:cNvPr id="45" name="Right Arrow 44">
            <a:hlinkClick r:id="rId4"/>
            <a:extLst>
              <a:ext uri="{FF2B5EF4-FFF2-40B4-BE49-F238E27FC236}">
                <a16:creationId xmlns:a16="http://schemas.microsoft.com/office/drawing/2014/main" id="{AEBD7A7A-62AB-6C92-9FDC-60470891CC8C}"/>
              </a:ext>
            </a:extLst>
          </p:cNvPr>
          <p:cNvSpPr/>
          <p:nvPr/>
        </p:nvSpPr>
        <p:spPr bwMode="auto">
          <a:xfrm>
            <a:off x="8001001" y="5410200"/>
            <a:ext cx="380999" cy="228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46" name="Right Arrow 45">
            <a:hlinkClick r:id="rId5"/>
            <a:extLst>
              <a:ext uri="{FF2B5EF4-FFF2-40B4-BE49-F238E27FC236}">
                <a16:creationId xmlns:a16="http://schemas.microsoft.com/office/drawing/2014/main" id="{4B90B694-2A0B-B88E-D1F2-4988E3D09E7F}"/>
              </a:ext>
            </a:extLst>
          </p:cNvPr>
          <p:cNvSpPr/>
          <p:nvPr/>
        </p:nvSpPr>
        <p:spPr bwMode="auto">
          <a:xfrm>
            <a:off x="5181601" y="5943600"/>
            <a:ext cx="380999" cy="228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2" name="TextBox 14">
            <a:extLst>
              <a:ext uri="{FF2B5EF4-FFF2-40B4-BE49-F238E27FC236}">
                <a16:creationId xmlns:a16="http://schemas.microsoft.com/office/drawing/2014/main" id="{D7E82F5E-7EB0-79BF-512C-332BCA0A3969}"/>
              </a:ext>
            </a:extLst>
          </p:cNvPr>
          <p:cNvSpPr txBox="1">
            <a:spLocks noChangeArrowheads="1"/>
          </p:cNvSpPr>
          <p:nvPr/>
        </p:nvSpPr>
        <p:spPr bwMode="auto">
          <a:xfrm>
            <a:off x="7772399" y="5659971"/>
            <a:ext cx="685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lgn="ctr">
              <a:spcBef>
                <a:spcPct val="0"/>
              </a:spcBef>
              <a:buFontTx/>
              <a:buNone/>
            </a:pPr>
            <a:r>
              <a:rPr lang="en-US" altLang="en-US" sz="1600" b="0" dirty="0">
                <a:solidFill>
                  <a:schemeClr val="tx1"/>
                </a:solidFill>
              </a:rPr>
              <a:t>link</a:t>
            </a:r>
          </a:p>
        </p:txBody>
      </p:sp>
      <p:sp>
        <p:nvSpPr>
          <p:cNvPr id="3" name="TextBox 14">
            <a:extLst>
              <a:ext uri="{FF2B5EF4-FFF2-40B4-BE49-F238E27FC236}">
                <a16:creationId xmlns:a16="http://schemas.microsoft.com/office/drawing/2014/main" id="{4963B005-1049-BA05-7F6C-3F384BE51EC8}"/>
              </a:ext>
            </a:extLst>
          </p:cNvPr>
          <p:cNvSpPr txBox="1">
            <a:spLocks noChangeArrowheads="1"/>
          </p:cNvSpPr>
          <p:nvPr/>
        </p:nvSpPr>
        <p:spPr bwMode="auto">
          <a:xfrm>
            <a:off x="5029200" y="6149182"/>
            <a:ext cx="685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lgn="ctr">
              <a:spcBef>
                <a:spcPct val="0"/>
              </a:spcBef>
              <a:buFontTx/>
              <a:buNone/>
            </a:pPr>
            <a:r>
              <a:rPr lang="en-US" altLang="en-US" sz="1600" b="0" dirty="0">
                <a:solidFill>
                  <a:schemeClr val="tx1"/>
                </a:solidFill>
              </a:rPr>
              <a:t>link</a:t>
            </a:r>
          </a:p>
        </p:txBody>
      </p:sp>
      <p:sp>
        <p:nvSpPr>
          <p:cNvPr id="4" name="Slide Number Placeholder 5">
            <a:extLst>
              <a:ext uri="{FF2B5EF4-FFF2-40B4-BE49-F238E27FC236}">
                <a16:creationId xmlns:a16="http://schemas.microsoft.com/office/drawing/2014/main" id="{94E8DB79-1594-B3E5-4254-A177CCCAD07D}"/>
              </a:ext>
            </a:extLst>
          </p:cNvPr>
          <p:cNvSpPr>
            <a:spLocks noGrp="1"/>
          </p:cNvSpPr>
          <p:nvPr>
            <p:ph type="sldNum" sz="quarter" idx="12"/>
          </p:nvPr>
        </p:nvSpPr>
        <p:spPr>
          <a:xfrm>
            <a:off x="6553200" y="6248400"/>
            <a:ext cx="1905000" cy="457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B72C27E0-E34A-5B45-AA45-5CE7758B04BD}" type="slidenum">
              <a:rPr lang="en-US" sz="1400"/>
              <a:pPr/>
              <a:t>13</a:t>
            </a:fld>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 grpId="0"/>
      <p:bldP spid="41" grpId="0"/>
      <p:bldP spid="42" grpId="0"/>
      <p:bldP spid="43" grpId="0"/>
      <p:bldP spid="44" grpId="0"/>
      <p:bldP spid="45" grpId="0" animBg="1"/>
      <p:bldP spid="46" grpId="0" animBg="1"/>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0CFCE4B3-9709-2A44-BB9D-E8CE612BB144}" type="slidenum">
              <a:rPr lang="en-US" sz="1400"/>
              <a:pPr/>
              <a:t>14</a:t>
            </a:fld>
            <a:endParaRPr lang="en-US" sz="1400" dirty="0"/>
          </a:p>
        </p:txBody>
      </p:sp>
      <p:graphicFrame>
        <p:nvGraphicFramePr>
          <p:cNvPr id="26626" name="Object 1026" descr="The output is the input delayed in time by T seconds"/>
          <p:cNvGraphicFramePr>
            <a:graphicFrameLocks noChangeAspect="1"/>
          </p:cNvGraphicFramePr>
          <p:nvPr>
            <p:extLst>
              <p:ext uri="{D42A27DB-BD31-4B8C-83A1-F6EECF244321}">
                <p14:modId xmlns:p14="http://schemas.microsoft.com/office/powerpoint/2010/main" val="899627440"/>
              </p:ext>
            </p:extLst>
          </p:nvPr>
        </p:nvGraphicFramePr>
        <p:xfrm>
          <a:off x="4343400" y="2209800"/>
          <a:ext cx="1654175" cy="400050"/>
        </p:xfrm>
        <a:graphic>
          <a:graphicData uri="http://schemas.openxmlformats.org/presentationml/2006/ole">
            <mc:AlternateContent xmlns:mc="http://schemas.openxmlformats.org/markup-compatibility/2006">
              <mc:Choice xmlns:v="urn:schemas-microsoft-com:vml" Requires="v">
                <p:oleObj name="Equation" r:id="rId2" imgW="888614" imgH="215806" progId="Equation.3">
                  <p:embed/>
                </p:oleObj>
              </mc:Choice>
              <mc:Fallback>
                <p:oleObj name="Equation" r:id="rId2" imgW="888614" imgH="215806" progId="Equation.3">
                  <p:embed/>
                  <p:pic>
                    <p:nvPicPr>
                      <p:cNvPr id="0" name="Object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209800"/>
                        <a:ext cx="1654175" cy="4000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6627" name="Rectangle 1027"/>
          <p:cNvSpPr>
            <a:spLocks noGrp="1" noChangeArrowheads="1"/>
          </p:cNvSpPr>
          <p:nvPr>
            <p:ph type="title"/>
          </p:nvPr>
        </p:nvSpPr>
        <p:spPr/>
        <p:txBody>
          <a:bodyPr/>
          <a:lstStyle/>
          <a:p>
            <a:r>
              <a:rPr lang="en-US">
                <a:latin typeface="Times New Roman" charset="0"/>
              </a:rPr>
              <a:t>Continuous-Time System Properties</a:t>
            </a:r>
          </a:p>
        </p:txBody>
      </p:sp>
      <p:sp>
        <p:nvSpPr>
          <p:cNvPr id="26628" name="Rectangle 1028"/>
          <p:cNvSpPr>
            <a:spLocks noGrp="1" noChangeArrowheads="1"/>
          </p:cNvSpPr>
          <p:nvPr>
            <p:ph type="body" idx="1"/>
          </p:nvPr>
        </p:nvSpPr>
        <p:spPr>
          <a:xfrm>
            <a:off x="457200" y="1447800"/>
            <a:ext cx="8229600" cy="533400"/>
          </a:xfrm>
        </p:spPr>
        <p:txBody>
          <a:bodyPr/>
          <a:lstStyle/>
          <a:p>
            <a:pPr>
              <a:lnSpc>
                <a:spcPct val="90000"/>
              </a:lnSpc>
            </a:pPr>
            <a:r>
              <a:rPr lang="en-US" dirty="0">
                <a:latin typeface="Times New Roman" charset="0"/>
              </a:rPr>
              <a:t>Ideal delay by </a:t>
            </a:r>
            <a:r>
              <a:rPr lang="en-US" i="1" dirty="0">
                <a:latin typeface="Times New Roman" charset="0"/>
              </a:rPr>
              <a:t>T</a:t>
            </a:r>
            <a:r>
              <a:rPr lang="en-US" dirty="0">
                <a:latin typeface="Times New Roman" charset="0"/>
              </a:rPr>
              <a:t> seconds</a:t>
            </a:r>
          </a:p>
        </p:txBody>
      </p:sp>
      <p:grpSp>
        <p:nvGrpSpPr>
          <p:cNvPr id="26629" name="Group 1029"/>
          <p:cNvGrpSpPr>
            <a:grpSpLocks/>
          </p:cNvGrpSpPr>
          <p:nvPr/>
        </p:nvGrpSpPr>
        <p:grpSpPr bwMode="auto">
          <a:xfrm>
            <a:off x="1219200" y="1981200"/>
            <a:ext cx="2057400" cy="609600"/>
            <a:chOff x="1392" y="1488"/>
            <a:chExt cx="1296" cy="384"/>
          </a:xfrm>
        </p:grpSpPr>
        <p:sp>
          <p:nvSpPr>
            <p:cNvPr id="26653" name="Rectangle 1030"/>
            <p:cNvSpPr>
              <a:spLocks noChangeArrowheads="1"/>
            </p:cNvSpPr>
            <p:nvPr/>
          </p:nvSpPr>
          <p:spPr bwMode="auto">
            <a:xfrm>
              <a:off x="1824" y="1632"/>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6654" name="Line 1031"/>
            <p:cNvSpPr>
              <a:spLocks noChangeShapeType="1"/>
            </p:cNvSpPr>
            <p:nvPr/>
          </p:nvSpPr>
          <p:spPr bwMode="auto">
            <a:xfrm>
              <a:off x="1392" y="1776"/>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6655" name="Object 1032"/>
            <p:cNvGraphicFramePr>
              <a:graphicFrameLocks noChangeAspect="1"/>
            </p:cNvGraphicFramePr>
            <p:nvPr/>
          </p:nvGraphicFramePr>
          <p:xfrm>
            <a:off x="1920" y="1632"/>
            <a:ext cx="167" cy="196"/>
          </p:xfrm>
          <a:graphic>
            <a:graphicData uri="http://schemas.openxmlformats.org/presentationml/2006/ole">
              <mc:AlternateContent xmlns:mc="http://schemas.openxmlformats.org/markup-compatibility/2006">
                <mc:Choice xmlns:v="urn:schemas-microsoft-com:vml" Requires="v">
                  <p:oleObj name="Equation" r:id="rId4" imgW="139579" imgH="164957" progId="Equation.3">
                    <p:embed/>
                  </p:oleObj>
                </mc:Choice>
                <mc:Fallback>
                  <p:oleObj name="Equation" r:id="rId4" imgW="139579" imgH="164957" progId="Equation.3">
                    <p:embed/>
                    <p:pic>
                      <p:nvPicPr>
                        <p:cNvPr id="0" name="Object 10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0" y="1632"/>
                          <a:ext cx="167" cy="1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6656" name="Line 1033"/>
            <p:cNvSpPr>
              <a:spLocks noChangeShapeType="1"/>
            </p:cNvSpPr>
            <p:nvPr/>
          </p:nvSpPr>
          <p:spPr bwMode="auto">
            <a:xfrm>
              <a:off x="2160" y="1776"/>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57" name="Text Box 1034"/>
            <p:cNvSpPr txBox="1">
              <a:spLocks noChangeArrowheads="1"/>
            </p:cNvSpPr>
            <p:nvPr/>
          </p:nvSpPr>
          <p:spPr bwMode="auto">
            <a:xfrm>
              <a:off x="1392" y="1497"/>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a:t>x</a:t>
              </a:r>
              <a:r>
                <a:rPr lang="en-US" sz="2000"/>
                <a:t>(</a:t>
              </a:r>
              <a:r>
                <a:rPr lang="en-US" sz="2000" i="1"/>
                <a:t>t</a:t>
              </a:r>
              <a:r>
                <a:rPr lang="en-US" sz="2000"/>
                <a:t>)</a:t>
              </a:r>
            </a:p>
          </p:txBody>
        </p:sp>
        <p:sp>
          <p:nvSpPr>
            <p:cNvPr id="26658" name="Text Box 1035"/>
            <p:cNvSpPr txBox="1">
              <a:spLocks noChangeArrowheads="1"/>
            </p:cNvSpPr>
            <p:nvPr/>
          </p:nvSpPr>
          <p:spPr bwMode="auto">
            <a:xfrm>
              <a:off x="2256" y="1488"/>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a:t>y</a:t>
              </a:r>
              <a:r>
                <a:rPr lang="en-US" sz="2000"/>
                <a:t>(</a:t>
              </a:r>
              <a:r>
                <a:rPr lang="en-US" sz="2000" i="1"/>
                <a:t>t</a:t>
              </a:r>
              <a:r>
                <a:rPr lang="en-US" sz="2000"/>
                <a:t>)</a:t>
              </a:r>
            </a:p>
          </p:txBody>
        </p:sp>
      </p:grpSp>
      <p:grpSp>
        <p:nvGrpSpPr>
          <p:cNvPr id="26630" name="Group 1036" descr="Another way to express the gain block as a block diagram."/>
          <p:cNvGrpSpPr>
            <a:grpSpLocks/>
          </p:cNvGrpSpPr>
          <p:nvPr/>
        </p:nvGrpSpPr>
        <p:grpSpPr bwMode="auto">
          <a:xfrm>
            <a:off x="3886200" y="4343400"/>
            <a:ext cx="1981200" cy="762000"/>
            <a:chOff x="2304" y="2640"/>
            <a:chExt cx="1248" cy="480"/>
          </a:xfrm>
        </p:grpSpPr>
        <p:sp>
          <p:nvSpPr>
            <p:cNvPr id="26645" name="Line 1037"/>
            <p:cNvSpPr>
              <a:spLocks noChangeShapeType="1"/>
            </p:cNvSpPr>
            <p:nvPr/>
          </p:nvSpPr>
          <p:spPr bwMode="auto">
            <a:xfrm>
              <a:off x="2736" y="2784"/>
              <a:ext cx="0" cy="33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46" name="Line 1038"/>
            <p:cNvSpPr>
              <a:spLocks noChangeShapeType="1"/>
            </p:cNvSpPr>
            <p:nvPr/>
          </p:nvSpPr>
          <p:spPr bwMode="auto">
            <a:xfrm flipV="1">
              <a:off x="2736" y="2928"/>
              <a:ext cx="336" cy="192"/>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6647" name="Line 1039"/>
            <p:cNvSpPr>
              <a:spLocks noChangeShapeType="1"/>
            </p:cNvSpPr>
            <p:nvPr/>
          </p:nvSpPr>
          <p:spPr bwMode="auto">
            <a:xfrm flipH="1" flipV="1">
              <a:off x="2736" y="2784"/>
              <a:ext cx="336" cy="144"/>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graphicFrame>
          <p:nvGraphicFramePr>
            <p:cNvPr id="26648" name="Object 1040"/>
            <p:cNvGraphicFramePr>
              <a:graphicFrameLocks noChangeAspect="1"/>
            </p:cNvGraphicFramePr>
            <p:nvPr/>
          </p:nvGraphicFramePr>
          <p:xfrm>
            <a:off x="2736" y="2832"/>
            <a:ext cx="155" cy="216"/>
          </p:xfrm>
          <a:graphic>
            <a:graphicData uri="http://schemas.openxmlformats.org/presentationml/2006/ole">
              <mc:AlternateContent xmlns:mc="http://schemas.openxmlformats.org/markup-compatibility/2006">
                <mc:Choice xmlns:v="urn:schemas-microsoft-com:vml" Requires="v">
                  <p:oleObj name="Equation" r:id="rId6" imgW="165028" imgH="228501" progId="Equation.3">
                    <p:embed/>
                  </p:oleObj>
                </mc:Choice>
                <mc:Fallback>
                  <p:oleObj name="Equation" r:id="rId6" imgW="165028" imgH="228501" progId="Equation.3">
                    <p:embed/>
                    <p:pic>
                      <p:nvPicPr>
                        <p:cNvPr id="0" name="Object 10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36" y="2832"/>
                          <a:ext cx="155" cy="21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6649" name="Line 1041"/>
            <p:cNvSpPr>
              <a:spLocks noChangeShapeType="1"/>
            </p:cNvSpPr>
            <p:nvPr/>
          </p:nvSpPr>
          <p:spPr bwMode="auto">
            <a:xfrm>
              <a:off x="2304" y="2928"/>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50" name="Line 1042"/>
            <p:cNvSpPr>
              <a:spLocks noChangeShapeType="1"/>
            </p:cNvSpPr>
            <p:nvPr/>
          </p:nvSpPr>
          <p:spPr bwMode="auto">
            <a:xfrm>
              <a:off x="3072" y="2928"/>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51" name="Text Box 1043"/>
            <p:cNvSpPr txBox="1">
              <a:spLocks noChangeArrowheads="1"/>
            </p:cNvSpPr>
            <p:nvPr/>
          </p:nvSpPr>
          <p:spPr bwMode="auto">
            <a:xfrm>
              <a:off x="2304" y="2640"/>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a:t>x</a:t>
              </a:r>
              <a:r>
                <a:rPr lang="en-US" sz="2000"/>
                <a:t>(</a:t>
              </a:r>
              <a:r>
                <a:rPr lang="en-US" sz="2000" i="1"/>
                <a:t>t</a:t>
              </a:r>
              <a:r>
                <a:rPr lang="en-US" sz="2000"/>
                <a:t>)</a:t>
              </a:r>
            </a:p>
          </p:txBody>
        </p:sp>
        <p:sp>
          <p:nvSpPr>
            <p:cNvPr id="26652" name="Text Box 1044"/>
            <p:cNvSpPr txBox="1">
              <a:spLocks noChangeArrowheads="1"/>
            </p:cNvSpPr>
            <p:nvPr/>
          </p:nvSpPr>
          <p:spPr bwMode="auto">
            <a:xfrm>
              <a:off x="3120" y="2640"/>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t>y</a:t>
              </a:r>
              <a:r>
                <a:rPr lang="en-US" sz="2000" dirty="0"/>
                <a:t>(</a:t>
              </a:r>
              <a:r>
                <a:rPr lang="en-US" sz="2000" i="1" dirty="0"/>
                <a:t>t</a:t>
              </a:r>
              <a:r>
                <a:rPr lang="en-US" sz="2000" dirty="0"/>
                <a:t>)</a:t>
              </a:r>
            </a:p>
          </p:txBody>
        </p:sp>
      </p:grpSp>
      <p:graphicFrame>
        <p:nvGraphicFramePr>
          <p:cNvPr id="26631" name="Object 1045" descr="The output of a gain block is the input x scaled by a constantt a0"/>
          <p:cNvGraphicFramePr>
            <a:graphicFrameLocks noChangeAspect="1"/>
          </p:cNvGraphicFramePr>
          <p:nvPr>
            <p:extLst>
              <p:ext uri="{D42A27DB-BD31-4B8C-83A1-F6EECF244321}">
                <p14:modId xmlns:p14="http://schemas.microsoft.com/office/powerpoint/2010/main" val="3684988086"/>
              </p:ext>
            </p:extLst>
          </p:nvPr>
        </p:nvGraphicFramePr>
        <p:xfrm>
          <a:off x="7010400" y="4560888"/>
          <a:ext cx="1677987" cy="423862"/>
        </p:xfrm>
        <a:graphic>
          <a:graphicData uri="http://schemas.openxmlformats.org/presentationml/2006/ole">
            <mc:AlternateContent xmlns:mc="http://schemas.openxmlformats.org/markup-compatibility/2006">
              <mc:Choice xmlns:v="urn:schemas-microsoft-com:vml" Requires="v">
                <p:oleObj name="Equation" r:id="rId8" imgW="901309" imgH="228501" progId="Equation.3">
                  <p:embed/>
                </p:oleObj>
              </mc:Choice>
              <mc:Fallback>
                <p:oleObj name="Equation" r:id="rId8" imgW="901309" imgH="228501" progId="Equation.3">
                  <p:embed/>
                  <p:pic>
                    <p:nvPicPr>
                      <p:cNvPr id="0" name="Object 10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0400" y="4560888"/>
                        <a:ext cx="1677987" cy="4238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26632" name="Group 1046" descr="One way to express the gain block as a block diagram."/>
          <p:cNvGrpSpPr>
            <a:grpSpLocks/>
          </p:cNvGrpSpPr>
          <p:nvPr/>
        </p:nvGrpSpPr>
        <p:grpSpPr bwMode="auto">
          <a:xfrm>
            <a:off x="990600" y="4343400"/>
            <a:ext cx="2667000" cy="1371600"/>
            <a:chOff x="480" y="2640"/>
            <a:chExt cx="1680" cy="864"/>
          </a:xfrm>
        </p:grpSpPr>
        <p:sp>
          <p:nvSpPr>
            <p:cNvPr id="26635" name="Oval 1047"/>
            <p:cNvSpPr>
              <a:spLocks noChangeArrowheads="1"/>
            </p:cNvSpPr>
            <p:nvPr/>
          </p:nvSpPr>
          <p:spPr bwMode="auto">
            <a:xfrm>
              <a:off x="1200" y="2832"/>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6636" name="Line 1048"/>
            <p:cNvSpPr>
              <a:spLocks noChangeShapeType="1"/>
            </p:cNvSpPr>
            <p:nvPr/>
          </p:nvSpPr>
          <p:spPr bwMode="auto">
            <a:xfrm>
              <a:off x="1248" y="288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6637" name="Line 1049"/>
            <p:cNvSpPr>
              <a:spLocks noChangeShapeType="1"/>
            </p:cNvSpPr>
            <p:nvPr/>
          </p:nvSpPr>
          <p:spPr bwMode="auto">
            <a:xfrm flipV="1">
              <a:off x="1248" y="288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6638" name="Line 1050"/>
            <p:cNvSpPr>
              <a:spLocks noChangeShapeType="1"/>
            </p:cNvSpPr>
            <p:nvPr/>
          </p:nvSpPr>
          <p:spPr bwMode="auto">
            <a:xfrm>
              <a:off x="768" y="2928"/>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6639" name="Object 1051"/>
            <p:cNvGraphicFramePr>
              <a:graphicFrameLocks noChangeAspect="1"/>
            </p:cNvGraphicFramePr>
            <p:nvPr/>
          </p:nvGraphicFramePr>
          <p:xfrm>
            <a:off x="1200" y="3288"/>
            <a:ext cx="155" cy="216"/>
          </p:xfrm>
          <a:graphic>
            <a:graphicData uri="http://schemas.openxmlformats.org/presentationml/2006/ole">
              <mc:AlternateContent xmlns:mc="http://schemas.openxmlformats.org/markup-compatibility/2006">
                <mc:Choice xmlns:v="urn:schemas-microsoft-com:vml" Requires="v">
                  <p:oleObj name="Equation" r:id="rId10" imgW="165028" imgH="228501" progId="Equation.3">
                    <p:embed/>
                  </p:oleObj>
                </mc:Choice>
                <mc:Fallback>
                  <p:oleObj name="Equation" r:id="rId10" imgW="165028" imgH="228501" progId="Equation.3">
                    <p:embed/>
                    <p:pic>
                      <p:nvPicPr>
                        <p:cNvPr id="0" name="Object 105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00" y="3288"/>
                          <a:ext cx="155" cy="21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6640" name="Line 1052"/>
            <p:cNvSpPr>
              <a:spLocks noChangeShapeType="1"/>
            </p:cNvSpPr>
            <p:nvPr/>
          </p:nvSpPr>
          <p:spPr bwMode="auto">
            <a:xfrm flipV="1">
              <a:off x="1296" y="3024"/>
              <a:ext cx="0" cy="24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41" name="Line 1053"/>
            <p:cNvSpPr>
              <a:spLocks noChangeShapeType="1"/>
            </p:cNvSpPr>
            <p:nvPr/>
          </p:nvSpPr>
          <p:spPr bwMode="auto">
            <a:xfrm>
              <a:off x="1392" y="2928"/>
              <a:ext cx="432"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6642" name="Text Box 1054"/>
            <p:cNvSpPr txBox="1">
              <a:spLocks noChangeArrowheads="1"/>
            </p:cNvSpPr>
            <p:nvPr/>
          </p:nvSpPr>
          <p:spPr bwMode="auto">
            <a:xfrm>
              <a:off x="480" y="2640"/>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dirty="0"/>
                <a:t>x</a:t>
              </a:r>
              <a:r>
                <a:rPr lang="en-US" sz="2000" dirty="0"/>
                <a:t>(</a:t>
              </a:r>
              <a:r>
                <a:rPr lang="en-US" sz="2000" i="1" dirty="0"/>
                <a:t>t</a:t>
              </a:r>
              <a:r>
                <a:rPr lang="en-US" sz="2000" dirty="0"/>
                <a:t>)</a:t>
              </a:r>
            </a:p>
          </p:txBody>
        </p:sp>
        <p:sp>
          <p:nvSpPr>
            <p:cNvPr id="26643" name="Text Box 1055"/>
            <p:cNvSpPr txBox="1">
              <a:spLocks noChangeArrowheads="1"/>
            </p:cNvSpPr>
            <p:nvPr/>
          </p:nvSpPr>
          <p:spPr bwMode="auto">
            <a:xfrm>
              <a:off x="1728" y="2640"/>
              <a:ext cx="432"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i="1"/>
                <a:t>y</a:t>
              </a:r>
              <a:r>
                <a:rPr lang="en-US" sz="2000"/>
                <a:t>(</a:t>
              </a:r>
              <a:r>
                <a:rPr lang="en-US" sz="2000" i="1"/>
                <a:t>t</a:t>
              </a:r>
              <a:r>
                <a:rPr lang="en-US" sz="2000"/>
                <a:t>)</a:t>
              </a:r>
            </a:p>
          </p:txBody>
        </p:sp>
        <p:sp>
          <p:nvSpPr>
            <p:cNvPr id="26644" name="Rectangle 1056"/>
            <p:cNvSpPr>
              <a:spLocks noChangeArrowheads="1"/>
            </p:cNvSpPr>
            <p:nvPr/>
          </p:nvSpPr>
          <p:spPr bwMode="auto">
            <a:xfrm>
              <a:off x="864" y="2736"/>
              <a:ext cx="816" cy="768"/>
            </a:xfrm>
            <a:prstGeom prst="rect">
              <a:avLst/>
            </a:prstGeom>
            <a:noFill/>
            <a:ln w="9525" cap="rnd">
              <a:solidFill>
                <a:schemeClr val="tx1"/>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26634" name="Text Box 1058"/>
          <p:cNvSpPr txBox="1">
            <a:spLocks noChangeArrowheads="1"/>
          </p:cNvSpPr>
          <p:nvPr/>
        </p:nvSpPr>
        <p:spPr bwMode="auto">
          <a:xfrm>
            <a:off x="7010400" y="2063750"/>
            <a:ext cx="1752600" cy="711200"/>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Role of initial conditions?</a:t>
            </a:r>
          </a:p>
        </p:txBody>
      </p:sp>
      <p:sp>
        <p:nvSpPr>
          <p:cNvPr id="35" name="Rectangle 1028"/>
          <p:cNvSpPr txBox="1">
            <a:spLocks noChangeArrowheads="1"/>
          </p:cNvSpPr>
          <p:nvPr/>
        </p:nvSpPr>
        <p:spPr bwMode="auto">
          <a:xfrm>
            <a:off x="457200" y="34290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spcBef>
                <a:spcPts val="1800"/>
              </a:spcBef>
            </a:pPr>
            <a:r>
              <a:rPr lang="en-US" dirty="0">
                <a:latin typeface="Times New Roman" charset="0"/>
              </a:rPr>
              <a:t>Scale by a constant (a.k.a. gain block)</a:t>
            </a:r>
          </a:p>
          <a:p>
            <a:pPr lvl="1">
              <a:lnSpc>
                <a:spcPct val="90000"/>
              </a:lnSpc>
              <a:buFontTx/>
              <a:buNone/>
            </a:pPr>
            <a:r>
              <a:rPr lang="en-US" dirty="0">
                <a:latin typeface="Times New Roman" charset="0"/>
              </a:rPr>
              <a:t>Two different ways to express it in a block diagram</a:t>
            </a:r>
          </a:p>
        </p:txBody>
      </p:sp>
      <p:sp>
        <p:nvSpPr>
          <p:cNvPr id="36" name="Rectangle 1028"/>
          <p:cNvSpPr txBox="1">
            <a:spLocks noChangeArrowheads="1"/>
          </p:cNvSpPr>
          <p:nvPr/>
        </p:nvSpPr>
        <p:spPr bwMode="auto">
          <a:xfrm>
            <a:off x="533400" y="2819400"/>
            <a:ext cx="82296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00050" lvl="1" indent="0">
              <a:lnSpc>
                <a:spcPct val="90000"/>
              </a:lnSpc>
              <a:buFontTx/>
              <a:buNone/>
            </a:pPr>
            <a:r>
              <a:rPr lang="en-US" i="1" dirty="0">
                <a:latin typeface="Times New Roman" charset="0"/>
              </a:rPr>
              <a:t>Linear?  Time-invariant?</a:t>
            </a:r>
          </a:p>
        </p:txBody>
      </p:sp>
      <p:sp>
        <p:nvSpPr>
          <p:cNvPr id="37" name="Rectangle 1028"/>
          <p:cNvSpPr txBox="1">
            <a:spLocks noChangeArrowheads="1"/>
          </p:cNvSpPr>
          <p:nvPr/>
        </p:nvSpPr>
        <p:spPr bwMode="auto">
          <a:xfrm>
            <a:off x="533400" y="5791200"/>
            <a:ext cx="82296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00050" lvl="1" indent="0">
              <a:lnSpc>
                <a:spcPct val="90000"/>
              </a:lnSpc>
              <a:buFontTx/>
              <a:buNone/>
            </a:pPr>
            <a:r>
              <a:rPr lang="en-US" i="1" dirty="0">
                <a:latin typeface="Times New Roman" charset="0"/>
              </a:rPr>
              <a:t>Linear?  Time-invariant?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6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6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6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P spid="26634" grpId="0" animBg="1"/>
      <p:bldP spid="35" grpId="0"/>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descr="nput-output relationshi for a continous-time tapped delay line in compact form as a summation"/>
          <p:cNvGraphicFramePr>
            <a:graphicFrameLocks noChangeAspect="1"/>
          </p:cNvGraphicFramePr>
          <p:nvPr>
            <p:extLst>
              <p:ext uri="{D42A27DB-BD31-4B8C-83A1-F6EECF244321}">
                <p14:modId xmlns:p14="http://schemas.microsoft.com/office/powerpoint/2010/main" val="1772886679"/>
              </p:ext>
            </p:extLst>
          </p:nvPr>
        </p:nvGraphicFramePr>
        <p:xfrm>
          <a:off x="229393" y="5796201"/>
          <a:ext cx="2285207" cy="703570"/>
        </p:xfrm>
        <a:graphic>
          <a:graphicData uri="http://schemas.openxmlformats.org/presentationml/2006/ole">
            <mc:AlternateContent xmlns:mc="http://schemas.openxmlformats.org/markup-compatibility/2006">
              <mc:Choice xmlns:v="urn:schemas-microsoft-com:vml" Requires="v">
                <p:oleObj name="Equation" r:id="rId3" imgW="1397000" imgH="431800" progId="Equation.3">
                  <p:embed/>
                </p:oleObj>
              </mc:Choice>
              <mc:Fallback>
                <p:oleObj name="Equation" r:id="rId3" imgW="1397000" imgH="4318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393" y="5796201"/>
                        <a:ext cx="2285207" cy="70357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7652" name="Rectangle 44"/>
          <p:cNvSpPr>
            <a:spLocks noGrp="1" noChangeArrowheads="1"/>
          </p:cNvSpPr>
          <p:nvPr>
            <p:ph type="title"/>
          </p:nvPr>
        </p:nvSpPr>
        <p:spPr/>
        <p:txBody>
          <a:bodyPr/>
          <a:lstStyle/>
          <a:p>
            <a:r>
              <a:rPr lang="en-US">
                <a:latin typeface="Times New Roman" charset="0"/>
              </a:rPr>
              <a:t>Continuous-Time System Properties</a:t>
            </a:r>
          </a:p>
        </p:txBody>
      </p:sp>
      <p:sp>
        <p:nvSpPr>
          <p:cNvPr id="27653" name="Rectangle 45"/>
          <p:cNvSpPr>
            <a:spLocks noGrp="1" noChangeArrowheads="1"/>
          </p:cNvSpPr>
          <p:nvPr>
            <p:ph type="body" idx="1"/>
          </p:nvPr>
        </p:nvSpPr>
        <p:spPr>
          <a:xfrm>
            <a:off x="457200" y="1447800"/>
            <a:ext cx="3352799" cy="609600"/>
          </a:xfrm>
        </p:spPr>
        <p:txBody>
          <a:bodyPr/>
          <a:lstStyle/>
          <a:p>
            <a:r>
              <a:rPr lang="en-US" dirty="0">
                <a:latin typeface="Times New Roman" charset="0"/>
              </a:rPr>
              <a:t>Tapped delay line</a:t>
            </a:r>
          </a:p>
        </p:txBody>
      </p:sp>
      <p:sp>
        <p:nvSpPr>
          <p:cNvPr id="27654" name="Text Box 46"/>
          <p:cNvSpPr txBox="1">
            <a:spLocks noChangeArrowheads="1"/>
          </p:cNvSpPr>
          <p:nvPr/>
        </p:nvSpPr>
        <p:spPr bwMode="auto">
          <a:xfrm>
            <a:off x="5729719" y="1447800"/>
            <a:ext cx="250391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i="1" dirty="0"/>
              <a:t>M-1</a:t>
            </a:r>
            <a:r>
              <a:rPr lang="en-US" dirty="0"/>
              <a:t> delay blocks</a:t>
            </a:r>
          </a:p>
        </p:txBody>
      </p:sp>
      <p:grpSp>
        <p:nvGrpSpPr>
          <p:cNvPr id="27655" name="Group 56" descr="Block diagram for a continuous-time tapped delay line, a.k.a. finite impulse response filter"/>
          <p:cNvGrpSpPr>
            <a:grpSpLocks/>
          </p:cNvGrpSpPr>
          <p:nvPr/>
        </p:nvGrpSpPr>
        <p:grpSpPr bwMode="auto">
          <a:xfrm>
            <a:off x="533400" y="1905000"/>
            <a:ext cx="5181600" cy="3276600"/>
            <a:chOff x="336" y="1296"/>
            <a:chExt cx="3264" cy="2064"/>
          </a:xfrm>
        </p:grpSpPr>
        <p:sp>
          <p:nvSpPr>
            <p:cNvPr id="27658" name="Rectangle 3"/>
            <p:cNvSpPr>
              <a:spLocks noChangeArrowheads="1"/>
            </p:cNvSpPr>
            <p:nvPr/>
          </p:nvSpPr>
          <p:spPr bwMode="auto">
            <a:xfrm>
              <a:off x="1344" y="1662"/>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59" name="Rectangle 4"/>
            <p:cNvSpPr>
              <a:spLocks noChangeArrowheads="1"/>
            </p:cNvSpPr>
            <p:nvPr/>
          </p:nvSpPr>
          <p:spPr bwMode="auto">
            <a:xfrm>
              <a:off x="2832" y="1662"/>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0" name="Rectangle 5"/>
            <p:cNvSpPr>
              <a:spLocks noChangeArrowheads="1"/>
            </p:cNvSpPr>
            <p:nvPr/>
          </p:nvSpPr>
          <p:spPr bwMode="auto">
            <a:xfrm>
              <a:off x="1968" y="1662"/>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1" name="Oval 6"/>
            <p:cNvSpPr>
              <a:spLocks noChangeArrowheads="1"/>
            </p:cNvSpPr>
            <p:nvPr/>
          </p:nvSpPr>
          <p:spPr bwMode="auto">
            <a:xfrm>
              <a:off x="1056" y="2238"/>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2" name="Line 7"/>
            <p:cNvSpPr>
              <a:spLocks noChangeShapeType="1"/>
            </p:cNvSpPr>
            <p:nvPr/>
          </p:nvSpPr>
          <p:spPr bwMode="auto">
            <a:xfrm>
              <a:off x="1152" y="1824"/>
              <a:ext cx="0" cy="41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63" name="Line 8"/>
            <p:cNvSpPr>
              <a:spLocks noChangeShapeType="1"/>
            </p:cNvSpPr>
            <p:nvPr/>
          </p:nvSpPr>
          <p:spPr bwMode="auto">
            <a:xfrm>
              <a:off x="1680" y="1806"/>
              <a:ext cx="288"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64" name="Oval 9"/>
            <p:cNvSpPr>
              <a:spLocks noChangeArrowheads="1"/>
            </p:cNvSpPr>
            <p:nvPr/>
          </p:nvSpPr>
          <p:spPr bwMode="auto">
            <a:xfrm>
              <a:off x="1728" y="2238"/>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5" name="Line 10"/>
            <p:cNvSpPr>
              <a:spLocks noChangeShapeType="1"/>
            </p:cNvSpPr>
            <p:nvPr/>
          </p:nvSpPr>
          <p:spPr bwMode="auto">
            <a:xfrm flipH="1">
              <a:off x="1824" y="1806"/>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66" name="Oval 11"/>
            <p:cNvSpPr>
              <a:spLocks noChangeArrowheads="1"/>
            </p:cNvSpPr>
            <p:nvPr/>
          </p:nvSpPr>
          <p:spPr bwMode="auto">
            <a:xfrm>
              <a:off x="2592" y="2238"/>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7" name="Line 12"/>
            <p:cNvSpPr>
              <a:spLocks noChangeShapeType="1"/>
            </p:cNvSpPr>
            <p:nvPr/>
          </p:nvSpPr>
          <p:spPr bwMode="auto">
            <a:xfrm>
              <a:off x="3168" y="1806"/>
              <a:ext cx="192"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68" name="Oval 13"/>
            <p:cNvSpPr>
              <a:spLocks noChangeArrowheads="1"/>
            </p:cNvSpPr>
            <p:nvPr/>
          </p:nvSpPr>
          <p:spPr bwMode="auto">
            <a:xfrm>
              <a:off x="3264" y="2238"/>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69" name="Line 14"/>
            <p:cNvSpPr>
              <a:spLocks noChangeShapeType="1"/>
            </p:cNvSpPr>
            <p:nvPr/>
          </p:nvSpPr>
          <p:spPr bwMode="auto">
            <a:xfrm>
              <a:off x="3360" y="1806"/>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7670" name="Object 15"/>
            <p:cNvGraphicFramePr>
              <a:graphicFrameLocks noChangeAspect="1"/>
            </p:cNvGraphicFramePr>
            <p:nvPr/>
          </p:nvGraphicFramePr>
          <p:xfrm>
            <a:off x="336" y="1518"/>
            <a:ext cx="288" cy="233"/>
          </p:xfrm>
          <a:graphic>
            <a:graphicData uri="http://schemas.openxmlformats.org/presentationml/2006/ole">
              <mc:AlternateContent xmlns:mc="http://schemas.openxmlformats.org/markup-compatibility/2006">
                <mc:Choice xmlns:v="urn:schemas-microsoft-com:vml" Requires="v">
                  <p:oleObj name="Equation" r:id="rId5" imgW="266353" imgH="215619" progId="Equation.3">
                    <p:embed/>
                  </p:oleObj>
                </mc:Choice>
                <mc:Fallback>
                  <p:oleObj name="Equation" r:id="rId5" imgW="266353" imgH="215619" progId="Equation.3">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 y="1518"/>
                          <a:ext cx="288" cy="23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71" name="Object 16"/>
            <p:cNvGraphicFramePr>
              <a:graphicFrameLocks noChangeAspect="1"/>
            </p:cNvGraphicFramePr>
            <p:nvPr/>
          </p:nvGraphicFramePr>
          <p:xfrm>
            <a:off x="1440" y="1662"/>
            <a:ext cx="167" cy="196"/>
          </p:xfrm>
          <a:graphic>
            <a:graphicData uri="http://schemas.openxmlformats.org/presentationml/2006/ole">
              <mc:AlternateContent xmlns:mc="http://schemas.openxmlformats.org/markup-compatibility/2006">
                <mc:Choice xmlns:v="urn:schemas-microsoft-com:vml" Requires="v">
                  <p:oleObj name="Equation" r:id="rId7" imgW="139579" imgH="164957" progId="Equation.3">
                    <p:embed/>
                  </p:oleObj>
                </mc:Choice>
                <mc:Fallback>
                  <p:oleObj name="Equation" r:id="rId7" imgW="139579" imgH="164957"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0" y="1662"/>
                          <a:ext cx="167" cy="1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72" name="Object 17"/>
            <p:cNvGraphicFramePr>
              <a:graphicFrameLocks noChangeAspect="1"/>
            </p:cNvGraphicFramePr>
            <p:nvPr/>
          </p:nvGraphicFramePr>
          <p:xfrm>
            <a:off x="2928" y="1662"/>
            <a:ext cx="167" cy="196"/>
          </p:xfrm>
          <a:graphic>
            <a:graphicData uri="http://schemas.openxmlformats.org/presentationml/2006/ole">
              <mc:AlternateContent xmlns:mc="http://schemas.openxmlformats.org/markup-compatibility/2006">
                <mc:Choice xmlns:v="urn:schemas-microsoft-com:vml" Requires="v">
                  <p:oleObj name="Equation" r:id="rId9" imgW="139579" imgH="164957" progId="Equation.3">
                    <p:embed/>
                  </p:oleObj>
                </mc:Choice>
                <mc:Fallback>
                  <p:oleObj name="Equation" r:id="rId9" imgW="139579" imgH="164957" progId="Equation.3">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8" y="1662"/>
                          <a:ext cx="167" cy="1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73" name="Object 18"/>
            <p:cNvGraphicFramePr>
              <a:graphicFrameLocks noChangeAspect="1"/>
            </p:cNvGraphicFramePr>
            <p:nvPr/>
          </p:nvGraphicFramePr>
          <p:xfrm>
            <a:off x="2064" y="1662"/>
            <a:ext cx="167" cy="196"/>
          </p:xfrm>
          <a:graphic>
            <a:graphicData uri="http://schemas.openxmlformats.org/presentationml/2006/ole">
              <mc:AlternateContent xmlns:mc="http://schemas.openxmlformats.org/markup-compatibility/2006">
                <mc:Choice xmlns:v="urn:schemas-microsoft-com:vml" Requires="v">
                  <p:oleObj name="Equation" r:id="rId10" imgW="139579" imgH="164957" progId="Equation.3">
                    <p:embed/>
                  </p:oleObj>
                </mc:Choice>
                <mc:Fallback>
                  <p:oleObj name="Equation" r:id="rId10" imgW="139579" imgH="164957" progId="Equation.3">
                    <p:embed/>
                    <p:pic>
                      <p:nvPicPr>
                        <p:cNvPr id="0" name="Object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64" y="1662"/>
                          <a:ext cx="167" cy="1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7674" name="Line 19"/>
            <p:cNvSpPr>
              <a:spLocks noChangeShapeType="1"/>
            </p:cNvSpPr>
            <p:nvPr/>
          </p:nvSpPr>
          <p:spPr bwMode="auto">
            <a:xfrm>
              <a:off x="1104"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75" name="Line 20"/>
            <p:cNvSpPr>
              <a:spLocks noChangeShapeType="1"/>
            </p:cNvSpPr>
            <p:nvPr/>
          </p:nvSpPr>
          <p:spPr bwMode="auto">
            <a:xfrm>
              <a:off x="1776"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76" name="Line 21"/>
            <p:cNvSpPr>
              <a:spLocks noChangeShapeType="1"/>
            </p:cNvSpPr>
            <p:nvPr/>
          </p:nvSpPr>
          <p:spPr bwMode="auto">
            <a:xfrm>
              <a:off x="2640"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77" name="Line 22"/>
            <p:cNvSpPr>
              <a:spLocks noChangeShapeType="1"/>
            </p:cNvSpPr>
            <p:nvPr/>
          </p:nvSpPr>
          <p:spPr bwMode="auto">
            <a:xfrm>
              <a:off x="3312"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78" name="Line 23"/>
            <p:cNvSpPr>
              <a:spLocks noChangeShapeType="1"/>
            </p:cNvSpPr>
            <p:nvPr/>
          </p:nvSpPr>
          <p:spPr bwMode="auto">
            <a:xfrm flipV="1">
              <a:off x="1104"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79" name="Line 24"/>
            <p:cNvSpPr>
              <a:spLocks noChangeShapeType="1"/>
            </p:cNvSpPr>
            <p:nvPr/>
          </p:nvSpPr>
          <p:spPr bwMode="auto">
            <a:xfrm flipV="1">
              <a:off x="3312"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80" name="Line 25"/>
            <p:cNvSpPr>
              <a:spLocks noChangeShapeType="1"/>
            </p:cNvSpPr>
            <p:nvPr/>
          </p:nvSpPr>
          <p:spPr bwMode="auto">
            <a:xfrm flipV="1">
              <a:off x="2640"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81" name="Line 26"/>
            <p:cNvSpPr>
              <a:spLocks noChangeShapeType="1"/>
            </p:cNvSpPr>
            <p:nvPr/>
          </p:nvSpPr>
          <p:spPr bwMode="auto">
            <a:xfrm flipV="1">
              <a:off x="1776" y="2286"/>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7682" name="Oval 27"/>
            <p:cNvSpPr>
              <a:spLocks noChangeArrowheads="1"/>
            </p:cNvSpPr>
            <p:nvPr/>
          </p:nvSpPr>
          <p:spPr bwMode="auto">
            <a:xfrm>
              <a:off x="2016" y="2718"/>
              <a:ext cx="336" cy="288"/>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683" name="Text Box 28"/>
            <p:cNvSpPr txBox="1">
              <a:spLocks noChangeArrowheads="1"/>
            </p:cNvSpPr>
            <p:nvPr/>
          </p:nvSpPr>
          <p:spPr bwMode="auto">
            <a:xfrm>
              <a:off x="2064" y="2718"/>
              <a:ext cx="23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a:latin typeface="Symbol" charset="0"/>
                </a:rPr>
                <a:t>S</a:t>
              </a:r>
            </a:p>
          </p:txBody>
        </p:sp>
        <p:sp>
          <p:nvSpPr>
            <p:cNvPr id="27684" name="Line 29"/>
            <p:cNvSpPr>
              <a:spLocks noChangeShapeType="1"/>
            </p:cNvSpPr>
            <p:nvPr/>
          </p:nvSpPr>
          <p:spPr bwMode="auto">
            <a:xfrm>
              <a:off x="1248" y="2382"/>
              <a:ext cx="768" cy="48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85" name="Line 30"/>
            <p:cNvSpPr>
              <a:spLocks noChangeShapeType="1"/>
            </p:cNvSpPr>
            <p:nvPr/>
          </p:nvSpPr>
          <p:spPr bwMode="auto">
            <a:xfrm>
              <a:off x="1872" y="2430"/>
              <a:ext cx="240" cy="288"/>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86" name="Line 31"/>
            <p:cNvSpPr>
              <a:spLocks noChangeShapeType="1"/>
            </p:cNvSpPr>
            <p:nvPr/>
          </p:nvSpPr>
          <p:spPr bwMode="auto">
            <a:xfrm flipH="1">
              <a:off x="2256" y="2400"/>
              <a:ext cx="384" cy="33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87" name="Line 32"/>
            <p:cNvSpPr>
              <a:spLocks noChangeShapeType="1"/>
            </p:cNvSpPr>
            <p:nvPr/>
          </p:nvSpPr>
          <p:spPr bwMode="auto">
            <a:xfrm>
              <a:off x="2208" y="3006"/>
              <a:ext cx="0" cy="24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7688" name="Object 33"/>
            <p:cNvGraphicFramePr>
              <a:graphicFrameLocks noChangeAspect="1"/>
            </p:cNvGraphicFramePr>
            <p:nvPr/>
          </p:nvGraphicFramePr>
          <p:xfrm>
            <a:off x="2304" y="3102"/>
            <a:ext cx="336" cy="258"/>
          </p:xfrm>
          <a:graphic>
            <a:graphicData uri="http://schemas.openxmlformats.org/presentationml/2006/ole">
              <mc:AlternateContent xmlns:mc="http://schemas.openxmlformats.org/markup-compatibility/2006">
                <mc:Choice xmlns:v="urn:schemas-microsoft-com:vml" Requires="v">
                  <p:oleObj name="Equation" r:id="rId11" imgW="279279" imgH="215806" progId="Equation.3">
                    <p:embed/>
                  </p:oleObj>
                </mc:Choice>
                <mc:Fallback>
                  <p:oleObj name="Equation" r:id="rId11" imgW="279279" imgH="215806" progId="Equation.3">
                    <p:embed/>
                    <p:pic>
                      <p:nvPicPr>
                        <p:cNvPr id="0" name="Object 3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04" y="3102"/>
                          <a:ext cx="336" cy="2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7689" name="Line 34"/>
            <p:cNvSpPr>
              <a:spLocks noChangeShapeType="1"/>
            </p:cNvSpPr>
            <p:nvPr/>
          </p:nvSpPr>
          <p:spPr bwMode="auto">
            <a:xfrm>
              <a:off x="912" y="2334"/>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90" name="Line 35"/>
            <p:cNvSpPr>
              <a:spLocks noChangeShapeType="1"/>
            </p:cNvSpPr>
            <p:nvPr/>
          </p:nvSpPr>
          <p:spPr bwMode="auto">
            <a:xfrm>
              <a:off x="3120" y="2334"/>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91" name="Line 36"/>
            <p:cNvSpPr>
              <a:spLocks noChangeShapeType="1"/>
            </p:cNvSpPr>
            <p:nvPr/>
          </p:nvSpPr>
          <p:spPr bwMode="auto">
            <a:xfrm>
              <a:off x="2448" y="2334"/>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692" name="Line 37"/>
            <p:cNvSpPr>
              <a:spLocks noChangeShapeType="1"/>
            </p:cNvSpPr>
            <p:nvPr/>
          </p:nvSpPr>
          <p:spPr bwMode="auto">
            <a:xfrm>
              <a:off x="1584" y="2334"/>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27693" name="Object 38"/>
            <p:cNvGraphicFramePr>
              <a:graphicFrameLocks noChangeAspect="1"/>
            </p:cNvGraphicFramePr>
            <p:nvPr/>
          </p:nvGraphicFramePr>
          <p:xfrm>
            <a:off x="816" y="2094"/>
            <a:ext cx="155" cy="216"/>
          </p:xfrm>
          <a:graphic>
            <a:graphicData uri="http://schemas.openxmlformats.org/presentationml/2006/ole">
              <mc:AlternateContent xmlns:mc="http://schemas.openxmlformats.org/markup-compatibility/2006">
                <mc:Choice xmlns:v="urn:schemas-microsoft-com:vml" Requires="v">
                  <p:oleObj name="Equation" r:id="rId13" imgW="165028" imgH="228501" progId="Equation.3">
                    <p:embed/>
                  </p:oleObj>
                </mc:Choice>
                <mc:Fallback>
                  <p:oleObj name="Equation" r:id="rId13" imgW="165028" imgH="228501" progId="Equation.3">
                    <p:embed/>
                    <p:pic>
                      <p:nvPicPr>
                        <p:cNvPr id="0" name="Object 3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6" y="2094"/>
                          <a:ext cx="155" cy="21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94" name="Object 39"/>
            <p:cNvGraphicFramePr>
              <a:graphicFrameLocks noChangeAspect="1"/>
            </p:cNvGraphicFramePr>
            <p:nvPr/>
          </p:nvGraphicFramePr>
          <p:xfrm>
            <a:off x="3006" y="2100"/>
            <a:ext cx="287" cy="204"/>
          </p:xfrm>
          <a:graphic>
            <a:graphicData uri="http://schemas.openxmlformats.org/presentationml/2006/ole">
              <mc:AlternateContent xmlns:mc="http://schemas.openxmlformats.org/markup-compatibility/2006">
                <mc:Choice xmlns:v="urn:schemas-microsoft-com:vml" Requires="v">
                  <p:oleObj name="Equation" r:id="rId15" imgW="304536" imgH="215713" progId="Equation.3">
                    <p:embed/>
                  </p:oleObj>
                </mc:Choice>
                <mc:Fallback>
                  <p:oleObj name="Equation" r:id="rId15" imgW="304536" imgH="215713" progId="Equation.3">
                    <p:embed/>
                    <p:pic>
                      <p:nvPicPr>
                        <p:cNvPr id="0" name="Object 3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06" y="2100"/>
                          <a:ext cx="287" cy="2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95" name="Object 40"/>
            <p:cNvGraphicFramePr>
              <a:graphicFrameLocks noChangeAspect="1"/>
            </p:cNvGraphicFramePr>
            <p:nvPr/>
          </p:nvGraphicFramePr>
          <p:xfrm>
            <a:off x="2280" y="2100"/>
            <a:ext cx="299" cy="204"/>
          </p:xfrm>
          <a:graphic>
            <a:graphicData uri="http://schemas.openxmlformats.org/presentationml/2006/ole">
              <mc:AlternateContent xmlns:mc="http://schemas.openxmlformats.org/markup-compatibility/2006">
                <mc:Choice xmlns:v="urn:schemas-microsoft-com:vml" Requires="v">
                  <p:oleObj name="Equation" r:id="rId17" imgW="317087" imgH="215619" progId="Equation.3">
                    <p:embed/>
                  </p:oleObj>
                </mc:Choice>
                <mc:Fallback>
                  <p:oleObj name="Equation" r:id="rId17" imgW="317087" imgH="215619" progId="Equation.3">
                    <p:embed/>
                    <p:pic>
                      <p:nvPicPr>
                        <p:cNvPr id="0" name="Object 4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280" y="2100"/>
                          <a:ext cx="299" cy="2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7696" name="Object 41"/>
            <p:cNvGraphicFramePr>
              <a:graphicFrameLocks noChangeAspect="1"/>
            </p:cNvGraphicFramePr>
            <p:nvPr/>
          </p:nvGraphicFramePr>
          <p:xfrm>
            <a:off x="1542" y="2100"/>
            <a:ext cx="143" cy="203"/>
          </p:xfrm>
          <a:graphic>
            <a:graphicData uri="http://schemas.openxmlformats.org/presentationml/2006/ole">
              <mc:AlternateContent xmlns:mc="http://schemas.openxmlformats.org/markup-compatibility/2006">
                <mc:Choice xmlns:v="urn:schemas-microsoft-com:vml" Requires="v">
                  <p:oleObj name="Equation" r:id="rId19" imgW="152268" imgH="215713" progId="Equation.3">
                    <p:embed/>
                  </p:oleObj>
                </mc:Choice>
                <mc:Fallback>
                  <p:oleObj name="Equation" r:id="rId19" imgW="152268" imgH="215713" progId="Equation.3">
                    <p:embed/>
                    <p:pic>
                      <p:nvPicPr>
                        <p:cNvPr id="0" name="Object 4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542" y="2100"/>
                          <a:ext cx="143" cy="20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cxnSp>
          <p:nvCxnSpPr>
            <p:cNvPr id="27697" name="AutoShape 42"/>
            <p:cNvCxnSpPr>
              <a:cxnSpLocks noChangeShapeType="1"/>
              <a:stCxn id="27668" idx="3"/>
              <a:endCxn id="27682" idx="7"/>
            </p:cNvCxnSpPr>
            <p:nvPr/>
          </p:nvCxnSpPr>
          <p:spPr bwMode="auto">
            <a:xfrm flipH="1">
              <a:off x="2303" y="2402"/>
              <a:ext cx="989" cy="358"/>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sp>
          <p:nvSpPr>
            <p:cNvPr id="27698" name="Text Box 47"/>
            <p:cNvSpPr txBox="1">
              <a:spLocks noChangeArrowheads="1"/>
            </p:cNvSpPr>
            <p:nvPr/>
          </p:nvSpPr>
          <p:spPr bwMode="auto">
            <a:xfrm>
              <a:off x="2016" y="2112"/>
              <a:ext cx="24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a:t>
              </a:r>
            </a:p>
          </p:txBody>
        </p:sp>
        <p:sp>
          <p:nvSpPr>
            <p:cNvPr id="27699" name="Line 48"/>
            <p:cNvSpPr>
              <a:spLocks noChangeShapeType="1"/>
            </p:cNvSpPr>
            <p:nvPr/>
          </p:nvSpPr>
          <p:spPr bwMode="auto">
            <a:xfrm>
              <a:off x="2688" y="1824"/>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700" name="Line 49"/>
            <p:cNvSpPr>
              <a:spLocks noChangeShapeType="1"/>
            </p:cNvSpPr>
            <p:nvPr/>
          </p:nvSpPr>
          <p:spPr bwMode="auto">
            <a:xfrm flipH="1">
              <a:off x="2688" y="1824"/>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7701" name="Line 50"/>
            <p:cNvSpPr>
              <a:spLocks noChangeShapeType="1"/>
            </p:cNvSpPr>
            <p:nvPr/>
          </p:nvSpPr>
          <p:spPr bwMode="auto">
            <a:xfrm>
              <a:off x="2304" y="1824"/>
              <a:ext cx="96"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7702" name="Text Box 51"/>
            <p:cNvSpPr txBox="1">
              <a:spLocks noChangeArrowheads="1"/>
            </p:cNvSpPr>
            <p:nvPr/>
          </p:nvSpPr>
          <p:spPr bwMode="auto">
            <a:xfrm>
              <a:off x="2400" y="1632"/>
              <a:ext cx="24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a:t>
              </a:r>
            </a:p>
          </p:txBody>
        </p:sp>
        <p:sp>
          <p:nvSpPr>
            <p:cNvPr id="27703" name="Rectangle 52"/>
            <p:cNvSpPr>
              <a:spLocks noChangeArrowheads="1"/>
            </p:cNvSpPr>
            <p:nvPr/>
          </p:nvSpPr>
          <p:spPr bwMode="auto">
            <a:xfrm>
              <a:off x="816" y="1296"/>
              <a:ext cx="2784" cy="1776"/>
            </a:xfrm>
            <a:prstGeom prst="rect">
              <a:avLst/>
            </a:prstGeom>
            <a:noFill/>
            <a:ln w="9525" cap="rnd">
              <a:solidFill>
                <a:schemeClr val="tx1"/>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7704" name="Line 53"/>
            <p:cNvSpPr>
              <a:spLocks noChangeShapeType="1"/>
            </p:cNvSpPr>
            <p:nvPr/>
          </p:nvSpPr>
          <p:spPr bwMode="auto">
            <a:xfrm>
              <a:off x="480" y="1824"/>
              <a:ext cx="86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graphicFrame>
          <p:nvGraphicFramePr>
            <p:cNvPr id="27705" name="Object 54"/>
            <p:cNvGraphicFramePr>
              <a:graphicFrameLocks noChangeAspect="1"/>
            </p:cNvGraphicFramePr>
            <p:nvPr/>
          </p:nvGraphicFramePr>
          <p:xfrm>
            <a:off x="1577" y="1399"/>
            <a:ext cx="535" cy="233"/>
          </p:xfrm>
          <a:graphic>
            <a:graphicData uri="http://schemas.openxmlformats.org/presentationml/2006/ole">
              <mc:AlternateContent xmlns:mc="http://schemas.openxmlformats.org/markup-compatibility/2006">
                <mc:Choice xmlns:v="urn:schemas-microsoft-com:vml" Requires="v">
                  <p:oleObj name="Equation" r:id="rId21" imgW="494870" imgH="215713" progId="Equation.3">
                    <p:embed/>
                  </p:oleObj>
                </mc:Choice>
                <mc:Fallback>
                  <p:oleObj name="Equation" r:id="rId21" imgW="494870" imgH="215713" progId="Equation.3">
                    <p:embed/>
                    <p:pic>
                      <p:nvPicPr>
                        <p:cNvPr id="0" name="Object 5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77" y="1399"/>
                          <a:ext cx="535" cy="23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sp>
        <p:nvSpPr>
          <p:cNvPr id="27656" name="Text Box 57"/>
          <p:cNvSpPr txBox="1">
            <a:spLocks noChangeArrowheads="1"/>
          </p:cNvSpPr>
          <p:nvPr/>
        </p:nvSpPr>
        <p:spPr bwMode="auto">
          <a:xfrm>
            <a:off x="5735261" y="1905000"/>
            <a:ext cx="340873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dirty="0"/>
              <a:t>Coefficients </a:t>
            </a:r>
            <a:r>
              <a:rPr lang="en-US" i="1" dirty="0"/>
              <a:t>a</a:t>
            </a:r>
            <a:r>
              <a:rPr lang="en-US" baseline="-25000" dirty="0"/>
              <a:t>0</a:t>
            </a:r>
            <a:r>
              <a:rPr lang="en-US" dirty="0"/>
              <a:t>, </a:t>
            </a:r>
            <a:r>
              <a:rPr lang="en-US" i="1" dirty="0"/>
              <a:t>a</a:t>
            </a:r>
            <a:r>
              <a:rPr lang="en-US" baseline="-25000" dirty="0"/>
              <a:t>1</a:t>
            </a:r>
            <a:r>
              <a:rPr lang="en-US" dirty="0"/>
              <a:t>, …</a:t>
            </a:r>
            <a:r>
              <a:rPr lang="en-US" i="1" dirty="0"/>
              <a:t>a</a:t>
            </a:r>
            <a:r>
              <a:rPr lang="en-US" i="1" baseline="-25000" dirty="0"/>
              <a:t>M</a:t>
            </a:r>
            <a:r>
              <a:rPr lang="en-US" baseline="-25000" dirty="0"/>
              <a:t>-1</a:t>
            </a:r>
          </a:p>
        </p:txBody>
      </p:sp>
      <p:sp>
        <p:nvSpPr>
          <p:cNvPr id="27657" name="Text Box 58"/>
          <p:cNvSpPr txBox="1">
            <a:spLocks noChangeArrowheads="1"/>
          </p:cNvSpPr>
          <p:nvPr/>
        </p:nvSpPr>
        <p:spPr bwMode="auto">
          <a:xfrm>
            <a:off x="5798648" y="2941997"/>
            <a:ext cx="2971800"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Role of initial conditions?</a:t>
            </a:r>
          </a:p>
        </p:txBody>
      </p:sp>
      <p:sp>
        <p:nvSpPr>
          <p:cNvPr id="59" name="Text Box 57"/>
          <p:cNvSpPr txBox="1">
            <a:spLocks noChangeArrowheads="1"/>
          </p:cNvSpPr>
          <p:nvPr/>
        </p:nvSpPr>
        <p:spPr bwMode="auto">
          <a:xfrm>
            <a:off x="5715000" y="3424903"/>
            <a:ext cx="297180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dirty="0"/>
              <a:t>Impulse response </a:t>
            </a:r>
            <a:r>
              <a:rPr lang="en-US" i="1" dirty="0"/>
              <a:t>h</a:t>
            </a:r>
            <a:r>
              <a:rPr lang="en-US" dirty="0"/>
              <a:t>(</a:t>
            </a:r>
            <a:r>
              <a:rPr lang="en-US" i="1" dirty="0"/>
              <a:t>t</a:t>
            </a:r>
            <a:r>
              <a:rPr lang="en-US" dirty="0"/>
              <a:t>) lasts (</a:t>
            </a:r>
            <a:r>
              <a:rPr lang="en-US" i="1" dirty="0"/>
              <a:t>M</a:t>
            </a:r>
            <a:r>
              <a:rPr lang="en-US" dirty="0"/>
              <a:t>-1)</a:t>
            </a:r>
            <a:r>
              <a:rPr lang="en-US" i="1" dirty="0"/>
              <a:t>T</a:t>
            </a:r>
            <a:r>
              <a:rPr lang="en-US" dirty="0"/>
              <a:t> seconds:</a:t>
            </a:r>
          </a:p>
        </p:txBody>
      </p:sp>
      <p:graphicFrame>
        <p:nvGraphicFramePr>
          <p:cNvPr id="60" name="Object 2" descr="Equation for the impulse response of a continuous-time tapped delay line"/>
          <p:cNvGraphicFramePr>
            <a:graphicFrameLocks noChangeAspect="1"/>
          </p:cNvGraphicFramePr>
          <p:nvPr>
            <p:extLst>
              <p:ext uri="{D42A27DB-BD31-4B8C-83A1-F6EECF244321}">
                <p14:modId xmlns:p14="http://schemas.microsoft.com/office/powerpoint/2010/main" val="1753444986"/>
              </p:ext>
            </p:extLst>
          </p:nvPr>
        </p:nvGraphicFramePr>
        <p:xfrm>
          <a:off x="6070030" y="4255901"/>
          <a:ext cx="2464370" cy="768676"/>
        </p:xfrm>
        <a:graphic>
          <a:graphicData uri="http://schemas.openxmlformats.org/presentationml/2006/ole">
            <mc:AlternateContent xmlns:mc="http://schemas.openxmlformats.org/markup-compatibility/2006">
              <mc:Choice xmlns:v="urn:schemas-microsoft-com:vml" Requires="v">
                <p:oleObj name="Equation" r:id="rId23" imgW="1460500" imgH="457200" progId="Equation.3">
                  <p:embed/>
                </p:oleObj>
              </mc:Choice>
              <mc:Fallback>
                <p:oleObj name="Equation" r:id="rId23" imgW="1460500" imgH="457200" progId="Equation.3">
                  <p:embed/>
                  <p:pic>
                    <p:nvPicPr>
                      <p:cNvPr id="0" name=""/>
                      <p:cNvPicPr>
                        <a:picLocks noChangeAspect="1" noChangeArrowheads="1"/>
                      </p:cNvPicPr>
                      <p:nvPr/>
                    </p:nvPicPr>
                    <p:blipFill>
                      <a:blip r:embed="rId24"/>
                      <a:srcRect/>
                      <a:stretch>
                        <a:fillRect/>
                      </a:stretch>
                    </p:blipFill>
                    <p:spPr bwMode="auto">
                      <a:xfrm>
                        <a:off x="6070030" y="4255901"/>
                        <a:ext cx="2464370" cy="7686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3" name="Rectangle 1028">
            <a:extLst>
              <a:ext uri="{FF2B5EF4-FFF2-40B4-BE49-F238E27FC236}">
                <a16:creationId xmlns:a16="http://schemas.microsoft.com/office/drawing/2014/main" id="{D85C8BE1-E99C-A34A-97EC-670CB6760B3E}"/>
              </a:ext>
            </a:extLst>
          </p:cNvPr>
          <p:cNvSpPr txBox="1">
            <a:spLocks noChangeArrowheads="1"/>
          </p:cNvSpPr>
          <p:nvPr/>
        </p:nvSpPr>
        <p:spPr bwMode="auto">
          <a:xfrm>
            <a:off x="5711972" y="2438400"/>
            <a:ext cx="3432025" cy="7798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lvl="1" indent="0">
              <a:lnSpc>
                <a:spcPct val="90000"/>
              </a:lnSpc>
              <a:buFontTx/>
              <a:buNone/>
            </a:pPr>
            <a:r>
              <a:rPr lang="en-US" i="1" dirty="0">
                <a:latin typeface="Times New Roman" charset="0"/>
              </a:rPr>
              <a:t>Linear? Time-invariant?</a:t>
            </a:r>
          </a:p>
        </p:txBody>
      </p:sp>
      <p:sp>
        <p:nvSpPr>
          <p:cNvPr id="2" name="TextBox 1" descr="Input-output relationshi for a continous-time tapped delay line in expanded form">
            <a:extLst>
              <a:ext uri="{FF2B5EF4-FFF2-40B4-BE49-F238E27FC236}">
                <a16:creationId xmlns:a16="http://schemas.microsoft.com/office/drawing/2014/main" id="{B924CD31-5FC8-E34A-B68E-BA5B6B424564}"/>
              </a:ext>
            </a:extLst>
          </p:cNvPr>
          <p:cNvSpPr txBox="1"/>
          <p:nvPr/>
        </p:nvSpPr>
        <p:spPr>
          <a:xfrm>
            <a:off x="228601" y="5334000"/>
            <a:ext cx="5501117" cy="400110"/>
          </a:xfrm>
          <a:prstGeom prst="rect">
            <a:avLst/>
          </a:prstGeom>
          <a:noFill/>
        </p:spPr>
        <p:txBody>
          <a:bodyPr wrap="square" rtlCol="0">
            <a:spAutoFit/>
          </a:bodyPr>
          <a:lstStyle/>
          <a:p>
            <a:r>
              <a:rPr lang="en-US" sz="2000" i="1" dirty="0"/>
              <a:t>y</a:t>
            </a:r>
            <a:r>
              <a:rPr lang="en-US" sz="2000" dirty="0"/>
              <a:t>(</a:t>
            </a:r>
            <a:r>
              <a:rPr lang="en-US" sz="2000" i="1" dirty="0"/>
              <a:t>t</a:t>
            </a:r>
            <a:r>
              <a:rPr lang="en-US" sz="2000" dirty="0"/>
              <a:t>) = </a:t>
            </a:r>
            <a:r>
              <a:rPr lang="en-US" sz="2000" i="1" dirty="0"/>
              <a:t>a</a:t>
            </a:r>
            <a:r>
              <a:rPr lang="en-US" sz="2000" i="1" baseline="-25000" dirty="0"/>
              <a:t>0</a:t>
            </a:r>
            <a:r>
              <a:rPr lang="en-US" sz="2000" dirty="0"/>
              <a:t> </a:t>
            </a:r>
            <a:r>
              <a:rPr lang="en-US" sz="2000" i="1" dirty="0"/>
              <a:t>x</a:t>
            </a:r>
            <a:r>
              <a:rPr lang="en-US" sz="2000" dirty="0"/>
              <a:t>(</a:t>
            </a:r>
            <a:r>
              <a:rPr lang="en-US" sz="2000" i="1" dirty="0"/>
              <a:t>t</a:t>
            </a:r>
            <a:r>
              <a:rPr lang="en-US" sz="2000" dirty="0"/>
              <a:t>) + </a:t>
            </a:r>
            <a:r>
              <a:rPr lang="en-US" sz="2000" i="1" dirty="0"/>
              <a:t>a</a:t>
            </a:r>
            <a:r>
              <a:rPr lang="en-US" sz="2000" i="1" baseline="-25000" dirty="0"/>
              <a:t>1</a:t>
            </a:r>
            <a:r>
              <a:rPr lang="en-US" sz="2000" dirty="0"/>
              <a:t> </a:t>
            </a:r>
            <a:r>
              <a:rPr lang="en-US" sz="2000" i="1" dirty="0"/>
              <a:t>x</a:t>
            </a:r>
            <a:r>
              <a:rPr lang="en-US" sz="2000" dirty="0"/>
              <a:t>(</a:t>
            </a:r>
            <a:r>
              <a:rPr lang="en-US" sz="2000" i="1" dirty="0"/>
              <a:t>t</a:t>
            </a:r>
            <a:r>
              <a:rPr lang="en-US" sz="2000" dirty="0"/>
              <a:t> – </a:t>
            </a:r>
            <a:r>
              <a:rPr lang="en-US" sz="2000" i="1" dirty="0"/>
              <a:t>T</a:t>
            </a:r>
            <a:r>
              <a:rPr lang="en-US" sz="2000" dirty="0"/>
              <a:t>) + … + </a:t>
            </a:r>
            <a:r>
              <a:rPr lang="en-US" sz="2000" i="1" dirty="0"/>
              <a:t>a</a:t>
            </a:r>
            <a:r>
              <a:rPr lang="en-US" sz="2000" i="1" baseline="-25000" dirty="0"/>
              <a:t>M-1</a:t>
            </a:r>
            <a:r>
              <a:rPr lang="en-US" sz="2000" dirty="0"/>
              <a:t> </a:t>
            </a:r>
            <a:r>
              <a:rPr lang="en-US" sz="2000" i="1" dirty="0"/>
              <a:t>x</a:t>
            </a:r>
            <a:r>
              <a:rPr lang="en-US" sz="2000" dirty="0"/>
              <a:t>(</a:t>
            </a:r>
            <a:r>
              <a:rPr lang="en-US" sz="2000" i="1" dirty="0"/>
              <a:t>t</a:t>
            </a:r>
            <a:r>
              <a:rPr lang="en-US" sz="2000" dirty="0"/>
              <a:t> – (</a:t>
            </a:r>
            <a:r>
              <a:rPr lang="en-US" sz="2000" i="1" dirty="0"/>
              <a:t>M</a:t>
            </a:r>
            <a:r>
              <a:rPr lang="en-US" sz="2000" dirty="0"/>
              <a:t>-1)</a:t>
            </a:r>
            <a:r>
              <a:rPr lang="en-US" sz="2000" i="1" dirty="0"/>
              <a:t>T</a:t>
            </a:r>
            <a:r>
              <a:rPr lang="en-US" sz="2000" dirty="0"/>
              <a:t>)</a:t>
            </a:r>
          </a:p>
        </p:txBody>
      </p:sp>
      <p:grpSp>
        <p:nvGrpSpPr>
          <p:cNvPr id="110" name="Group 109" descr="Plot of the impulse response of a continuous-time tapped delay line">
            <a:extLst>
              <a:ext uri="{FF2B5EF4-FFF2-40B4-BE49-F238E27FC236}">
                <a16:creationId xmlns:a16="http://schemas.microsoft.com/office/drawing/2014/main" id="{69547E75-E2DB-FA4F-8FF9-6A084F7D781C}"/>
              </a:ext>
            </a:extLst>
          </p:cNvPr>
          <p:cNvGrpSpPr/>
          <p:nvPr/>
        </p:nvGrpSpPr>
        <p:grpSpPr>
          <a:xfrm>
            <a:off x="5983183" y="5181600"/>
            <a:ext cx="2551217" cy="1470871"/>
            <a:chOff x="3520886" y="1600484"/>
            <a:chExt cx="3890139" cy="1946690"/>
          </a:xfrm>
        </p:grpSpPr>
        <p:sp>
          <p:nvSpPr>
            <p:cNvPr id="111" name="Line 1068">
              <a:extLst>
                <a:ext uri="{FF2B5EF4-FFF2-40B4-BE49-F238E27FC236}">
                  <a16:creationId xmlns:a16="http://schemas.microsoft.com/office/drawing/2014/main" id="{9AE46679-FE98-A942-9B53-9637F15FBEBA}"/>
                </a:ext>
              </a:extLst>
            </p:cNvPr>
            <p:cNvSpPr>
              <a:spLocks noChangeShapeType="1"/>
            </p:cNvSpPr>
            <p:nvPr/>
          </p:nvSpPr>
          <p:spPr bwMode="auto">
            <a:xfrm flipV="1">
              <a:off x="3581401" y="2514895"/>
              <a:ext cx="3352799" cy="1102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1085">
              <a:extLst>
                <a:ext uri="{FF2B5EF4-FFF2-40B4-BE49-F238E27FC236}">
                  <a16:creationId xmlns:a16="http://schemas.microsoft.com/office/drawing/2014/main" id="{4C8EB713-95B4-DA46-95B2-67F7816100C0}"/>
                </a:ext>
              </a:extLst>
            </p:cNvPr>
            <p:cNvSpPr>
              <a:spLocks noChangeShapeType="1"/>
            </p:cNvSpPr>
            <p:nvPr/>
          </p:nvSpPr>
          <p:spPr bwMode="auto">
            <a:xfrm flipH="1" flipV="1">
              <a:off x="4419599" y="1676400"/>
              <a:ext cx="9813" cy="170808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Text Box 1095">
              <a:extLst>
                <a:ext uri="{FF2B5EF4-FFF2-40B4-BE49-F238E27FC236}">
                  <a16:creationId xmlns:a16="http://schemas.microsoft.com/office/drawing/2014/main" id="{D1D035B3-13AD-4C4C-AA0D-43EB4443E1DE}"/>
                </a:ext>
              </a:extLst>
            </p:cNvPr>
            <p:cNvSpPr txBox="1">
              <a:spLocks noChangeArrowheads="1"/>
            </p:cNvSpPr>
            <p:nvPr/>
          </p:nvSpPr>
          <p:spPr bwMode="auto">
            <a:xfrm>
              <a:off x="3520886" y="1600484"/>
              <a:ext cx="890588" cy="369888"/>
            </a:xfrm>
            <a:prstGeom prst="rect">
              <a:avLst/>
            </a:prstGeom>
            <a:noFill/>
            <a:ln>
              <a:noFill/>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US" sz="1800" i="1" dirty="0"/>
                <a:t>h</a:t>
              </a:r>
              <a:r>
                <a:rPr lang="en-US" sz="1800" dirty="0"/>
                <a:t>(</a:t>
              </a:r>
              <a:r>
                <a:rPr lang="en-US" sz="1800" i="1" dirty="0"/>
                <a:t>t</a:t>
              </a:r>
              <a:r>
                <a:rPr lang="en-US" sz="1800" dirty="0"/>
                <a:t>)</a:t>
              </a:r>
            </a:p>
          </p:txBody>
        </p:sp>
        <p:sp>
          <p:nvSpPr>
            <p:cNvPr id="114" name="Line 1096">
              <a:extLst>
                <a:ext uri="{FF2B5EF4-FFF2-40B4-BE49-F238E27FC236}">
                  <a16:creationId xmlns:a16="http://schemas.microsoft.com/office/drawing/2014/main" id="{B83ABB7A-4A90-A247-B51F-A2CF565046E3}"/>
                </a:ext>
              </a:extLst>
            </p:cNvPr>
            <p:cNvSpPr>
              <a:spLocks noChangeShapeType="1"/>
            </p:cNvSpPr>
            <p:nvPr/>
          </p:nvSpPr>
          <p:spPr bwMode="auto">
            <a:xfrm>
              <a:off x="4876800" y="2437864"/>
              <a:ext cx="0" cy="15240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Text Box 1100">
              <a:extLst>
                <a:ext uri="{FF2B5EF4-FFF2-40B4-BE49-F238E27FC236}">
                  <a16:creationId xmlns:a16="http://schemas.microsoft.com/office/drawing/2014/main" id="{82E63B4B-B6AD-4547-9782-C4536AB4383E}"/>
                </a:ext>
              </a:extLst>
            </p:cNvPr>
            <p:cNvSpPr txBox="1">
              <a:spLocks noChangeArrowheads="1"/>
            </p:cNvSpPr>
            <p:nvPr/>
          </p:nvSpPr>
          <p:spPr bwMode="auto">
            <a:xfrm>
              <a:off x="4724400" y="2590800"/>
              <a:ext cx="457200" cy="366713"/>
            </a:xfrm>
            <a:prstGeom prst="rect">
              <a:avLst/>
            </a:prstGeom>
            <a:noFill/>
            <a:ln>
              <a:noFill/>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defRPr/>
              </a:pPr>
              <a:r>
                <a:rPr lang="en-US" sz="1800" i="1" dirty="0">
                  <a:latin typeface="+mj-lt"/>
                </a:rPr>
                <a:t>T</a:t>
              </a:r>
              <a:endParaRPr lang="en-US" sz="1800" baseline="-25000" dirty="0"/>
            </a:p>
          </p:txBody>
        </p:sp>
        <p:sp>
          <p:nvSpPr>
            <p:cNvPr id="116" name="Text Box 1100">
              <a:extLst>
                <a:ext uri="{FF2B5EF4-FFF2-40B4-BE49-F238E27FC236}">
                  <a16:creationId xmlns:a16="http://schemas.microsoft.com/office/drawing/2014/main" id="{49FFE229-16C3-CF42-B333-F1BE9D780B02}"/>
                </a:ext>
              </a:extLst>
            </p:cNvPr>
            <p:cNvSpPr txBox="1">
              <a:spLocks noChangeArrowheads="1"/>
            </p:cNvSpPr>
            <p:nvPr/>
          </p:nvSpPr>
          <p:spPr bwMode="auto">
            <a:xfrm>
              <a:off x="5728516" y="2019328"/>
              <a:ext cx="1400304" cy="488809"/>
            </a:xfrm>
            <a:prstGeom prst="rect">
              <a:avLst/>
            </a:prstGeom>
            <a:noFill/>
            <a:ln>
              <a:noFill/>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US" sz="1800" dirty="0">
                  <a:latin typeface="+mj-lt"/>
                </a:rPr>
                <a:t>(</a:t>
              </a:r>
              <a:r>
                <a:rPr lang="en-US" sz="1800" i="1" dirty="0">
                  <a:latin typeface="+mj-lt"/>
                </a:rPr>
                <a:t>M</a:t>
              </a:r>
              <a:r>
                <a:rPr lang="en-US" sz="1800" dirty="0">
                  <a:latin typeface="+mj-lt"/>
                </a:rPr>
                <a:t>-1)</a:t>
              </a:r>
              <a:r>
                <a:rPr lang="en-US" sz="1800" i="1" dirty="0">
                  <a:latin typeface="+mj-lt"/>
                </a:rPr>
                <a:t>T</a:t>
              </a:r>
              <a:endParaRPr lang="en-US" sz="1800" i="1" baseline="-25000" dirty="0"/>
            </a:p>
          </p:txBody>
        </p:sp>
        <p:sp>
          <p:nvSpPr>
            <p:cNvPr id="117" name="Line 1097">
              <a:extLst>
                <a:ext uri="{FF2B5EF4-FFF2-40B4-BE49-F238E27FC236}">
                  <a16:creationId xmlns:a16="http://schemas.microsoft.com/office/drawing/2014/main" id="{4ACC283A-E4DA-574C-AB96-5F885A833408}"/>
                </a:ext>
              </a:extLst>
            </p:cNvPr>
            <p:cNvSpPr>
              <a:spLocks noChangeShapeType="1"/>
            </p:cNvSpPr>
            <p:nvPr/>
          </p:nvSpPr>
          <p:spPr bwMode="auto">
            <a:xfrm>
              <a:off x="6236358" y="2437864"/>
              <a:ext cx="0" cy="15240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118" name="Straight Arrow Connector 20">
              <a:extLst>
                <a:ext uri="{FF2B5EF4-FFF2-40B4-BE49-F238E27FC236}">
                  <a16:creationId xmlns:a16="http://schemas.microsoft.com/office/drawing/2014/main" id="{E15F364E-B099-E04B-8D1A-57FBF0F2D3CB}"/>
                </a:ext>
              </a:extLst>
            </p:cNvPr>
            <p:cNvCxnSpPr>
              <a:cxnSpLocks noChangeShapeType="1"/>
            </p:cNvCxnSpPr>
            <p:nvPr/>
          </p:nvCxnSpPr>
          <p:spPr bwMode="auto">
            <a:xfrm flipV="1">
              <a:off x="4875216" y="1796808"/>
              <a:ext cx="0" cy="762242"/>
            </a:xfrm>
            <a:prstGeom prst="straightConnector1">
              <a:avLst/>
            </a:prstGeom>
            <a:noFill/>
            <a:ln w="31750" algn="ctr">
              <a:solidFill>
                <a:srgbClr val="0000FF"/>
              </a:solidFill>
              <a:round/>
              <a:headEnd/>
              <a:tailEnd type="triangle" w="med" len="med"/>
            </a:ln>
            <a:extLst>
              <a:ext uri="{909E8E84-426E-40DD-AFC4-6F175D3DCCD1}">
                <a14:hiddenFill xmlns:a14="http://schemas.microsoft.com/office/drawing/2010/main">
                  <a:noFill/>
                </a14:hiddenFill>
              </a:ext>
            </a:extLst>
          </p:spPr>
        </p:cxnSp>
        <p:sp>
          <p:nvSpPr>
            <p:cNvPr id="119" name="TextBox 98">
              <a:extLst>
                <a:ext uri="{FF2B5EF4-FFF2-40B4-BE49-F238E27FC236}">
                  <a16:creationId xmlns:a16="http://schemas.microsoft.com/office/drawing/2014/main" id="{092AB600-43EE-2249-B0DD-64CC8012B050}"/>
                </a:ext>
              </a:extLst>
            </p:cNvPr>
            <p:cNvSpPr txBox="1">
              <a:spLocks noChangeArrowheads="1"/>
            </p:cNvSpPr>
            <p:nvPr/>
          </p:nvSpPr>
          <p:spPr bwMode="auto">
            <a:xfrm>
              <a:off x="4874152" y="1645054"/>
              <a:ext cx="917046" cy="48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spcBef>
                  <a:spcPct val="0"/>
                </a:spcBef>
                <a:buFontTx/>
                <a:buNone/>
              </a:pPr>
              <a:r>
                <a:rPr lang="en-US" altLang="en-US" sz="1800" b="0" dirty="0">
                  <a:solidFill>
                    <a:schemeClr val="tx1"/>
                  </a:solidFill>
                </a:rPr>
                <a:t>(</a:t>
              </a:r>
              <a:r>
                <a:rPr lang="en-US" altLang="en-US" sz="1800" b="0" i="1" dirty="0">
                  <a:solidFill>
                    <a:schemeClr val="tx1"/>
                  </a:solidFill>
                </a:rPr>
                <a:t>a</a:t>
              </a:r>
              <a:r>
                <a:rPr lang="en-US" altLang="en-US" sz="1800" b="0" baseline="-25000" dirty="0">
                  <a:solidFill>
                    <a:schemeClr val="tx1"/>
                  </a:solidFill>
                </a:rPr>
                <a:t>1</a:t>
              </a:r>
              <a:r>
                <a:rPr lang="en-US" altLang="en-US" sz="1800" b="0" dirty="0">
                  <a:solidFill>
                    <a:schemeClr val="tx1"/>
                  </a:solidFill>
                </a:rPr>
                <a:t>) </a:t>
              </a:r>
            </a:p>
          </p:txBody>
        </p:sp>
        <p:cxnSp>
          <p:nvCxnSpPr>
            <p:cNvPr id="120" name="Straight Arrow Connector 20">
              <a:extLst>
                <a:ext uri="{FF2B5EF4-FFF2-40B4-BE49-F238E27FC236}">
                  <a16:creationId xmlns:a16="http://schemas.microsoft.com/office/drawing/2014/main" id="{0A0BBED8-99EB-3441-B28E-2E6A4C18F545}"/>
                </a:ext>
              </a:extLst>
            </p:cNvPr>
            <p:cNvCxnSpPr>
              <a:cxnSpLocks noChangeShapeType="1"/>
            </p:cNvCxnSpPr>
            <p:nvPr/>
          </p:nvCxnSpPr>
          <p:spPr bwMode="auto">
            <a:xfrm flipV="1">
              <a:off x="4429412" y="2514358"/>
              <a:ext cx="0" cy="762242"/>
            </a:xfrm>
            <a:prstGeom prst="straightConnector1">
              <a:avLst/>
            </a:prstGeom>
            <a:noFill/>
            <a:ln w="31750" algn="ctr">
              <a:solidFill>
                <a:srgbClr val="0000FF"/>
              </a:solidFill>
              <a:round/>
              <a:headEnd type="triangle"/>
              <a:tailEnd type="none" w="med" len="med"/>
            </a:ln>
            <a:extLst>
              <a:ext uri="{909E8E84-426E-40DD-AFC4-6F175D3DCCD1}">
                <a14:hiddenFill xmlns:a14="http://schemas.microsoft.com/office/drawing/2010/main">
                  <a:noFill/>
                </a14:hiddenFill>
              </a:ext>
            </a:extLst>
          </p:spPr>
        </p:cxnSp>
        <p:sp>
          <p:nvSpPr>
            <p:cNvPr id="121" name="TextBox 98">
              <a:extLst>
                <a:ext uri="{FF2B5EF4-FFF2-40B4-BE49-F238E27FC236}">
                  <a16:creationId xmlns:a16="http://schemas.microsoft.com/office/drawing/2014/main" id="{BFD5DE00-BF81-4646-B7BF-FB31B1C8D7C5}"/>
                </a:ext>
              </a:extLst>
            </p:cNvPr>
            <p:cNvSpPr txBox="1">
              <a:spLocks noChangeArrowheads="1"/>
            </p:cNvSpPr>
            <p:nvPr/>
          </p:nvSpPr>
          <p:spPr bwMode="auto">
            <a:xfrm>
              <a:off x="4419599" y="3058364"/>
              <a:ext cx="1035709" cy="48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spcBef>
                  <a:spcPct val="0"/>
                </a:spcBef>
                <a:buFontTx/>
                <a:buNone/>
              </a:pPr>
              <a:r>
                <a:rPr lang="en-US" altLang="en-US" sz="1800" b="0" dirty="0">
                  <a:solidFill>
                    <a:schemeClr val="tx1"/>
                  </a:solidFill>
                </a:rPr>
                <a:t>(</a:t>
              </a:r>
              <a:r>
                <a:rPr lang="en-US" altLang="en-US" sz="1800" b="0" i="1" dirty="0">
                  <a:solidFill>
                    <a:schemeClr val="tx1"/>
                  </a:solidFill>
                </a:rPr>
                <a:t>a</a:t>
              </a:r>
              <a:r>
                <a:rPr lang="en-US" altLang="en-US" sz="1800" b="0" baseline="-25000" dirty="0">
                  <a:solidFill>
                    <a:schemeClr val="tx1"/>
                  </a:solidFill>
                </a:rPr>
                <a:t>0</a:t>
              </a:r>
              <a:r>
                <a:rPr lang="en-US" altLang="en-US" sz="1800" b="0" dirty="0">
                  <a:solidFill>
                    <a:schemeClr val="tx1"/>
                  </a:solidFill>
                </a:rPr>
                <a:t>) </a:t>
              </a:r>
            </a:p>
          </p:txBody>
        </p:sp>
        <p:cxnSp>
          <p:nvCxnSpPr>
            <p:cNvPr id="122" name="Straight Arrow Connector 20">
              <a:extLst>
                <a:ext uri="{FF2B5EF4-FFF2-40B4-BE49-F238E27FC236}">
                  <a16:creationId xmlns:a16="http://schemas.microsoft.com/office/drawing/2014/main" id="{9B78A835-F59D-194E-9F88-2BD3DDC0854F}"/>
                </a:ext>
              </a:extLst>
            </p:cNvPr>
            <p:cNvCxnSpPr>
              <a:cxnSpLocks noChangeShapeType="1"/>
            </p:cNvCxnSpPr>
            <p:nvPr/>
          </p:nvCxnSpPr>
          <p:spPr bwMode="auto">
            <a:xfrm flipV="1">
              <a:off x="6236358" y="2513780"/>
              <a:ext cx="0" cy="762242"/>
            </a:xfrm>
            <a:prstGeom prst="straightConnector1">
              <a:avLst/>
            </a:prstGeom>
            <a:noFill/>
            <a:ln w="31750" algn="ctr">
              <a:solidFill>
                <a:srgbClr val="0000FF"/>
              </a:solidFill>
              <a:round/>
              <a:headEnd type="triangle"/>
              <a:tailEnd type="none" w="med" len="med"/>
            </a:ln>
            <a:extLst>
              <a:ext uri="{909E8E84-426E-40DD-AFC4-6F175D3DCCD1}">
                <a14:hiddenFill xmlns:a14="http://schemas.microsoft.com/office/drawing/2010/main">
                  <a:noFill/>
                </a14:hiddenFill>
              </a:ext>
            </a:extLst>
          </p:spPr>
        </p:cxnSp>
        <p:sp>
          <p:nvSpPr>
            <p:cNvPr id="123" name="TextBox 98">
              <a:extLst>
                <a:ext uri="{FF2B5EF4-FFF2-40B4-BE49-F238E27FC236}">
                  <a16:creationId xmlns:a16="http://schemas.microsoft.com/office/drawing/2014/main" id="{B3CCC952-CB54-B242-8EA6-A018DE522538}"/>
                </a:ext>
              </a:extLst>
            </p:cNvPr>
            <p:cNvSpPr txBox="1">
              <a:spLocks noChangeArrowheads="1"/>
            </p:cNvSpPr>
            <p:nvPr/>
          </p:nvSpPr>
          <p:spPr bwMode="auto">
            <a:xfrm>
              <a:off x="6229349" y="3058365"/>
              <a:ext cx="1125841" cy="48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spcBef>
                  <a:spcPct val="0"/>
                </a:spcBef>
                <a:buFontTx/>
                <a:buNone/>
              </a:pPr>
              <a:r>
                <a:rPr lang="en-US" altLang="en-US" sz="1800" b="0" dirty="0">
                  <a:solidFill>
                    <a:schemeClr val="tx1"/>
                  </a:solidFill>
                </a:rPr>
                <a:t>(</a:t>
              </a:r>
              <a:r>
                <a:rPr lang="en-US" altLang="en-US" sz="1800" b="0" i="1" dirty="0">
                  <a:solidFill>
                    <a:schemeClr val="tx1"/>
                  </a:solidFill>
                </a:rPr>
                <a:t>a</a:t>
              </a:r>
              <a:r>
                <a:rPr lang="en-US" altLang="en-US" sz="1800" b="0" i="1" baseline="-25000" dirty="0">
                  <a:solidFill>
                    <a:schemeClr val="tx1"/>
                  </a:solidFill>
                </a:rPr>
                <a:t>M</a:t>
              </a:r>
              <a:r>
                <a:rPr lang="en-US" altLang="en-US" sz="1800" b="0" baseline="-25000" dirty="0">
                  <a:solidFill>
                    <a:schemeClr val="tx1"/>
                  </a:solidFill>
                </a:rPr>
                <a:t>-1</a:t>
              </a:r>
              <a:r>
                <a:rPr lang="en-US" altLang="en-US" sz="1800" b="0" dirty="0">
                  <a:solidFill>
                    <a:schemeClr val="tx1"/>
                  </a:solidFill>
                </a:rPr>
                <a:t>) </a:t>
              </a:r>
            </a:p>
          </p:txBody>
        </p:sp>
        <p:sp>
          <p:nvSpPr>
            <p:cNvPr id="124" name="Text Box 1095">
              <a:extLst>
                <a:ext uri="{FF2B5EF4-FFF2-40B4-BE49-F238E27FC236}">
                  <a16:creationId xmlns:a16="http://schemas.microsoft.com/office/drawing/2014/main" id="{6FFD2C91-5AD6-5747-B30D-250C2012E3C4}"/>
                </a:ext>
              </a:extLst>
            </p:cNvPr>
            <p:cNvSpPr txBox="1">
              <a:spLocks noChangeArrowheads="1"/>
            </p:cNvSpPr>
            <p:nvPr/>
          </p:nvSpPr>
          <p:spPr bwMode="auto">
            <a:xfrm>
              <a:off x="7006618" y="2160557"/>
              <a:ext cx="404407" cy="369888"/>
            </a:xfrm>
            <a:prstGeom prst="rect">
              <a:avLst/>
            </a:prstGeom>
            <a:noFill/>
            <a:ln>
              <a:noFill/>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US" sz="1800" i="1" dirty="0"/>
                <a:t>t</a:t>
              </a:r>
              <a:endParaRPr lang="en-US" sz="1800" dirty="0"/>
            </a:p>
          </p:txBody>
        </p:sp>
        <p:sp>
          <p:nvSpPr>
            <p:cNvPr id="125" name="TextBox 124">
              <a:extLst>
                <a:ext uri="{FF2B5EF4-FFF2-40B4-BE49-F238E27FC236}">
                  <a16:creationId xmlns:a16="http://schemas.microsoft.com/office/drawing/2014/main" id="{AAB40204-032C-DC40-856C-EC353581907F}"/>
                </a:ext>
              </a:extLst>
            </p:cNvPr>
            <p:cNvSpPr txBox="1"/>
            <p:nvPr/>
          </p:nvSpPr>
          <p:spPr>
            <a:xfrm>
              <a:off x="5029200" y="1822512"/>
              <a:ext cx="762000" cy="584774"/>
            </a:xfrm>
            <a:prstGeom prst="rect">
              <a:avLst/>
            </a:prstGeom>
            <a:noFill/>
          </p:spPr>
          <p:txBody>
            <a:bodyPr wrap="square" rtlCol="0">
              <a:spAutoFit/>
            </a:bodyPr>
            <a:lstStyle/>
            <a:p>
              <a:pPr algn="ctr"/>
              <a:r>
                <a:rPr lang="en-US" sz="3200" dirty="0"/>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6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65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build="p"/>
      <p:bldP spid="27654" grpId="0"/>
      <p:bldP spid="27656" grpId="0"/>
      <p:bldP spid="27657" grpId="0" animBg="1"/>
      <p:bldP spid="59" grpId="0"/>
      <p:bldP spid="63"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atin typeface="Times New Roman" charset="0"/>
              </a:rPr>
              <a:t>Continuous-Time System Properties</a:t>
            </a:r>
          </a:p>
        </p:txBody>
      </p:sp>
      <p:sp>
        <p:nvSpPr>
          <p:cNvPr id="28675" name="Rectangle 3"/>
          <p:cNvSpPr>
            <a:spLocks noGrp="1" noChangeArrowheads="1"/>
          </p:cNvSpPr>
          <p:nvPr>
            <p:ph type="body" idx="1"/>
          </p:nvPr>
        </p:nvSpPr>
        <p:spPr>
          <a:xfrm>
            <a:off x="457200" y="1447800"/>
            <a:ext cx="8229600" cy="1936750"/>
          </a:xfrm>
        </p:spPr>
        <p:txBody>
          <a:bodyPr/>
          <a:lstStyle/>
          <a:p>
            <a:r>
              <a:rPr lang="en-US" dirty="0">
                <a:latin typeface="Times New Roman" charset="0"/>
              </a:rPr>
              <a:t>Amplitude Modulation (AM)</a:t>
            </a:r>
          </a:p>
          <a:p>
            <a:pPr lvl="1">
              <a:buFontTx/>
              <a:buNone/>
            </a:pPr>
            <a:r>
              <a:rPr lang="en-US" i="1" dirty="0">
                <a:latin typeface="Times New Roman" charset="0"/>
              </a:rPr>
              <a:t>y</a:t>
            </a:r>
            <a:r>
              <a:rPr lang="en-US" dirty="0">
                <a:latin typeface="Times New Roman" charset="0"/>
              </a:rPr>
              <a:t>(</a:t>
            </a:r>
            <a:r>
              <a:rPr lang="en-US" i="1" dirty="0">
                <a:latin typeface="Times New Roman" charset="0"/>
              </a:rPr>
              <a:t>t</a:t>
            </a:r>
            <a:r>
              <a:rPr lang="en-US" dirty="0">
                <a:latin typeface="Times New Roman" charset="0"/>
              </a:rPr>
              <a:t>) = </a:t>
            </a:r>
            <a:r>
              <a:rPr lang="en-US" i="1" dirty="0">
                <a:latin typeface="Times New Roman" charset="0"/>
              </a:rPr>
              <a:t>A</a:t>
            </a:r>
            <a:r>
              <a:rPr lang="en-US" dirty="0">
                <a:latin typeface="Times New Roman" charset="0"/>
              </a:rPr>
              <a:t> </a:t>
            </a:r>
            <a:r>
              <a:rPr lang="en-US" i="1" dirty="0">
                <a:latin typeface="Times New Roman" charset="0"/>
              </a:rPr>
              <a:t>x</a:t>
            </a:r>
            <a:r>
              <a:rPr lang="en-US" dirty="0">
                <a:latin typeface="Times New Roman" charset="0"/>
              </a:rPr>
              <a:t>(</a:t>
            </a:r>
            <a:r>
              <a:rPr lang="en-US" i="1" dirty="0">
                <a:latin typeface="Times New Roman" charset="0"/>
              </a:rPr>
              <a:t>t</a:t>
            </a:r>
            <a:r>
              <a:rPr lang="en-US" dirty="0">
                <a:latin typeface="Times New Roman" charset="0"/>
              </a:rPr>
              <a:t>) </a:t>
            </a:r>
            <a:r>
              <a:rPr lang="en-US" dirty="0" err="1">
                <a:latin typeface="Times New Roman" charset="0"/>
              </a:rPr>
              <a:t>cos</a:t>
            </a:r>
            <a:r>
              <a:rPr lang="en-US" dirty="0">
                <a:latin typeface="Times New Roman" charset="0"/>
              </a:rPr>
              <a:t>(2</a:t>
            </a:r>
            <a:r>
              <a:rPr lang="en-US" dirty="0">
                <a:latin typeface="Symbol" charset="0"/>
              </a:rPr>
              <a:t>p </a:t>
            </a:r>
            <a:r>
              <a:rPr lang="en-US" i="1" dirty="0">
                <a:latin typeface="Times New Roman" charset="0"/>
              </a:rPr>
              <a:t>f</a:t>
            </a:r>
            <a:r>
              <a:rPr lang="en-US" i="1" baseline="-25000" dirty="0">
                <a:latin typeface="Times New Roman" charset="0"/>
              </a:rPr>
              <a:t>c </a:t>
            </a:r>
            <a:r>
              <a:rPr lang="en-US" i="1" dirty="0">
                <a:latin typeface="Times New Roman" charset="0"/>
              </a:rPr>
              <a:t>t</a:t>
            </a:r>
            <a:r>
              <a:rPr lang="en-US" dirty="0">
                <a:latin typeface="Times New Roman" charset="0"/>
              </a:rPr>
              <a:t>)</a:t>
            </a:r>
          </a:p>
          <a:p>
            <a:pPr lvl="1">
              <a:buFontTx/>
              <a:buNone/>
            </a:pPr>
            <a:r>
              <a:rPr lang="en-US" i="1" dirty="0">
                <a:latin typeface="Times New Roman" charset="0"/>
              </a:rPr>
              <a:t>f</a:t>
            </a:r>
            <a:r>
              <a:rPr lang="en-US" i="1" baseline="-25000" dirty="0">
                <a:latin typeface="Times New Roman" charset="0"/>
              </a:rPr>
              <a:t>c</a:t>
            </a:r>
            <a:r>
              <a:rPr lang="en-US" dirty="0">
                <a:latin typeface="Times New Roman" charset="0"/>
              </a:rPr>
              <a:t> carrier frequency</a:t>
            </a:r>
          </a:p>
          <a:p>
            <a:pPr lvl="1">
              <a:buFontTx/>
              <a:buNone/>
            </a:pPr>
            <a:r>
              <a:rPr lang="en-US" i="1" dirty="0">
                <a:latin typeface="Times New Roman" charset="0"/>
              </a:rPr>
              <a:t>A</a:t>
            </a:r>
            <a:r>
              <a:rPr lang="en-US" dirty="0">
                <a:latin typeface="Times New Roman" charset="0"/>
              </a:rPr>
              <a:t> is a constant</a:t>
            </a:r>
          </a:p>
        </p:txBody>
      </p:sp>
      <p:grpSp>
        <p:nvGrpSpPr>
          <p:cNvPr id="2" name="Group 1" descr="Block diagram for continuous-time amplitude modulation"/>
          <p:cNvGrpSpPr/>
          <p:nvPr/>
        </p:nvGrpSpPr>
        <p:grpSpPr>
          <a:xfrm>
            <a:off x="4495800" y="1828800"/>
            <a:ext cx="4572000" cy="1905000"/>
            <a:chOff x="4038600" y="2362200"/>
            <a:chExt cx="4572000" cy="1905000"/>
          </a:xfrm>
        </p:grpSpPr>
        <p:sp>
          <p:nvSpPr>
            <p:cNvPr id="28676" name="Oval 4"/>
            <p:cNvSpPr>
              <a:spLocks noChangeArrowheads="1"/>
            </p:cNvSpPr>
            <p:nvPr/>
          </p:nvSpPr>
          <p:spPr bwMode="auto">
            <a:xfrm>
              <a:off x="6553200" y="2622550"/>
              <a:ext cx="533400" cy="533400"/>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8677" name="AutoShape 5"/>
            <p:cNvSpPr>
              <a:spLocks noChangeArrowheads="1"/>
            </p:cNvSpPr>
            <p:nvPr/>
          </p:nvSpPr>
          <p:spPr bwMode="auto">
            <a:xfrm rot="5400000">
              <a:off x="5410200" y="2622550"/>
              <a:ext cx="685800" cy="533400"/>
            </a:xfrm>
            <a:prstGeom prst="flowChartExtra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rot="10800000" vert="eaVert" wrap="none" anchor="ctr"/>
            <a:lstStyle/>
            <a:p>
              <a:pPr algn="ctr"/>
              <a:r>
                <a:rPr lang="en-US" i="1"/>
                <a:t>A</a:t>
              </a:r>
              <a:endParaRPr lang="en-US"/>
            </a:p>
          </p:txBody>
        </p:sp>
        <p:cxnSp>
          <p:nvCxnSpPr>
            <p:cNvPr id="28678" name="AutoShape 6"/>
            <p:cNvCxnSpPr>
              <a:cxnSpLocks noChangeShapeType="1"/>
              <a:stCxn id="28677" idx="0"/>
              <a:endCxn id="28676" idx="2"/>
            </p:cNvCxnSpPr>
            <p:nvPr/>
          </p:nvCxnSpPr>
          <p:spPr bwMode="auto">
            <a:xfrm>
              <a:off x="6018213" y="2887663"/>
              <a:ext cx="534987" cy="1587"/>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8679" name="AutoShape 8"/>
            <p:cNvCxnSpPr>
              <a:cxnSpLocks noChangeShapeType="1"/>
              <a:stCxn id="28680" idx="1"/>
              <a:endCxn id="28677" idx="2"/>
            </p:cNvCxnSpPr>
            <p:nvPr/>
          </p:nvCxnSpPr>
          <p:spPr bwMode="auto">
            <a:xfrm>
              <a:off x="4572000" y="2887663"/>
              <a:ext cx="912813"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sp>
          <p:nvSpPr>
            <p:cNvPr id="28680" name="Rectangle 9"/>
            <p:cNvSpPr>
              <a:spLocks noChangeArrowheads="1"/>
            </p:cNvSpPr>
            <p:nvPr/>
          </p:nvSpPr>
          <p:spPr bwMode="auto">
            <a:xfrm flipH="1">
              <a:off x="4038600" y="2622550"/>
              <a:ext cx="5334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x</a:t>
              </a:r>
              <a:r>
                <a:rPr lang="en-US"/>
                <a:t>(</a:t>
              </a:r>
              <a:r>
                <a:rPr lang="en-US" i="1"/>
                <a:t>t</a:t>
              </a:r>
              <a:r>
                <a:rPr lang="en-US"/>
                <a:t>)</a:t>
              </a:r>
            </a:p>
          </p:txBody>
        </p:sp>
        <p:sp>
          <p:nvSpPr>
            <p:cNvPr id="28681" name="Rectangle 10"/>
            <p:cNvSpPr>
              <a:spLocks noChangeArrowheads="1"/>
            </p:cNvSpPr>
            <p:nvPr/>
          </p:nvSpPr>
          <p:spPr bwMode="auto">
            <a:xfrm>
              <a:off x="7772400" y="2622550"/>
              <a:ext cx="76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8682" name="AutoShape 11"/>
            <p:cNvCxnSpPr>
              <a:cxnSpLocks noChangeShapeType="1"/>
              <a:stCxn id="28676" idx="1"/>
              <a:endCxn id="28676" idx="5"/>
            </p:cNvCxnSpPr>
            <p:nvPr/>
          </p:nvCxnSpPr>
          <p:spPr bwMode="auto">
            <a:xfrm>
              <a:off x="6630988" y="2700338"/>
              <a:ext cx="377825" cy="377825"/>
            </a:xfrm>
            <a:prstGeom prst="straightConnector1">
              <a:avLst/>
            </a:prstGeom>
            <a:noFill/>
            <a:ln w="9525">
              <a:solidFill>
                <a:schemeClr val="tx1"/>
              </a:solidFill>
              <a:round/>
              <a:headEnd/>
              <a:tailEnd/>
            </a:ln>
            <a:extLst>
              <a:ext uri="{909E8E84-426E-40dd-AFC4-6F175D3DCCD1}">
                <a14:hiddenFill xmlns="" xmlns:a14="http://schemas.microsoft.com/office/drawing/2010/main">
                  <a:noFill/>
                </a14:hiddenFill>
              </a:ext>
            </a:extLst>
          </p:spPr>
        </p:cxnSp>
        <p:cxnSp>
          <p:nvCxnSpPr>
            <p:cNvPr id="28683" name="AutoShape 12"/>
            <p:cNvCxnSpPr>
              <a:cxnSpLocks noChangeShapeType="1"/>
              <a:stCxn id="28676" idx="7"/>
              <a:endCxn id="28676" idx="3"/>
            </p:cNvCxnSpPr>
            <p:nvPr/>
          </p:nvCxnSpPr>
          <p:spPr bwMode="auto">
            <a:xfrm flipH="1">
              <a:off x="6630988" y="2700338"/>
              <a:ext cx="377825" cy="377825"/>
            </a:xfrm>
            <a:prstGeom prst="straightConnector1">
              <a:avLst/>
            </a:prstGeom>
            <a:noFill/>
            <a:ln w="9525">
              <a:solidFill>
                <a:schemeClr val="tx1"/>
              </a:solidFill>
              <a:round/>
              <a:headEnd/>
              <a:tailEnd/>
            </a:ln>
            <a:extLst>
              <a:ext uri="{909E8E84-426E-40dd-AFC4-6F175D3DCCD1}">
                <a14:hiddenFill xmlns="" xmlns:a14="http://schemas.microsoft.com/office/drawing/2010/main">
                  <a:noFill/>
                </a14:hiddenFill>
              </a:ext>
            </a:extLst>
          </p:spPr>
        </p:cxnSp>
        <p:sp>
          <p:nvSpPr>
            <p:cNvPr id="28684" name="Rectangle 13"/>
            <p:cNvSpPr>
              <a:spLocks noChangeArrowheads="1"/>
            </p:cNvSpPr>
            <p:nvPr/>
          </p:nvSpPr>
          <p:spPr bwMode="auto">
            <a:xfrm>
              <a:off x="6096000" y="3765550"/>
              <a:ext cx="1447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a:t>cos(2 </a:t>
              </a:r>
              <a:r>
                <a:rPr lang="en-US">
                  <a:latin typeface="Symbol" charset="0"/>
                </a:rPr>
                <a:t>p </a:t>
              </a:r>
              <a:r>
                <a:rPr lang="en-US" i="1"/>
                <a:t>f</a:t>
              </a:r>
              <a:r>
                <a:rPr lang="en-US" i="1" baseline="-25000"/>
                <a:t>c </a:t>
              </a:r>
              <a:r>
                <a:rPr lang="en-US" i="1"/>
                <a:t>t</a:t>
              </a:r>
              <a:r>
                <a:rPr lang="en-US"/>
                <a:t>)</a:t>
              </a:r>
            </a:p>
          </p:txBody>
        </p:sp>
        <p:cxnSp>
          <p:nvCxnSpPr>
            <p:cNvPr id="28685" name="AutoShape 14"/>
            <p:cNvCxnSpPr>
              <a:cxnSpLocks noChangeShapeType="1"/>
              <a:stCxn id="28684" idx="0"/>
              <a:endCxn id="28676" idx="4"/>
            </p:cNvCxnSpPr>
            <p:nvPr/>
          </p:nvCxnSpPr>
          <p:spPr bwMode="auto">
            <a:xfrm flipV="1">
              <a:off x="6819900" y="3155950"/>
              <a:ext cx="0" cy="60960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sp>
          <p:nvSpPr>
            <p:cNvPr id="28686" name="Rectangle 15"/>
            <p:cNvSpPr>
              <a:spLocks noChangeArrowheads="1"/>
            </p:cNvSpPr>
            <p:nvPr/>
          </p:nvSpPr>
          <p:spPr bwMode="auto">
            <a:xfrm flipH="1">
              <a:off x="8077200" y="2590800"/>
              <a:ext cx="5334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y</a:t>
              </a:r>
              <a:r>
                <a:rPr lang="en-US"/>
                <a:t>(</a:t>
              </a:r>
              <a:r>
                <a:rPr lang="en-US" i="1"/>
                <a:t>t</a:t>
              </a:r>
              <a:r>
                <a:rPr lang="en-US"/>
                <a:t>)</a:t>
              </a:r>
            </a:p>
          </p:txBody>
        </p:sp>
        <p:sp>
          <p:nvSpPr>
            <p:cNvPr id="28687" name="Rectangle 16"/>
            <p:cNvSpPr>
              <a:spLocks noChangeArrowheads="1"/>
            </p:cNvSpPr>
            <p:nvPr/>
          </p:nvSpPr>
          <p:spPr bwMode="auto">
            <a:xfrm>
              <a:off x="4953000" y="2362200"/>
              <a:ext cx="2743200" cy="1905000"/>
            </a:xfrm>
            <a:prstGeom prst="rect">
              <a:avLst/>
            </a:prstGeom>
            <a:noFill/>
            <a:ln w="9525" cap="rnd">
              <a:solidFill>
                <a:schemeClr val="tx1"/>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cxnSp>
          <p:nvCxnSpPr>
            <p:cNvPr id="28688" name="AutoShape 18"/>
            <p:cNvCxnSpPr>
              <a:cxnSpLocks noChangeShapeType="1"/>
            </p:cNvCxnSpPr>
            <p:nvPr/>
          </p:nvCxnSpPr>
          <p:spPr bwMode="auto">
            <a:xfrm>
              <a:off x="7086600" y="2895600"/>
              <a:ext cx="912813"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sp>
        <p:nvSpPr>
          <p:cNvPr id="18" name="Rectangle 3"/>
          <p:cNvSpPr txBox="1">
            <a:spLocks noChangeArrowheads="1"/>
          </p:cNvSpPr>
          <p:nvPr/>
        </p:nvSpPr>
        <p:spPr bwMode="auto">
          <a:xfrm>
            <a:off x="457200" y="5715000"/>
            <a:ext cx="82296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AM radio if </a:t>
            </a:r>
            <a:r>
              <a:rPr lang="en-US" b="0" i="1" dirty="0">
                <a:solidFill>
                  <a:schemeClr val="tx1"/>
                </a:solidFill>
                <a:latin typeface="Times New Roman" charset="0"/>
              </a:rPr>
              <a:t>x</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 = 1 + </a:t>
            </a:r>
            <a:r>
              <a:rPr lang="en-US" b="0" i="1" dirty="0">
                <a:solidFill>
                  <a:schemeClr val="tx1"/>
                </a:solidFill>
                <a:latin typeface="Times New Roman" charset="0"/>
              </a:rPr>
              <a:t>k</a:t>
            </a:r>
            <a:r>
              <a:rPr lang="en-US" b="0" i="1" baseline="-25000" dirty="0">
                <a:solidFill>
                  <a:schemeClr val="tx1"/>
                </a:solidFill>
                <a:latin typeface="Times New Roman" charset="0"/>
              </a:rPr>
              <a:t>a</a:t>
            </a:r>
            <a:r>
              <a:rPr lang="en-US" b="0" dirty="0">
                <a:solidFill>
                  <a:schemeClr val="tx1"/>
                </a:solidFill>
                <a:latin typeface="Times New Roman" charset="0"/>
              </a:rPr>
              <a:t> </a:t>
            </a:r>
            <a:r>
              <a:rPr lang="en-US" b="0" i="1" dirty="0">
                <a:solidFill>
                  <a:schemeClr val="tx1"/>
                </a:solidFill>
                <a:latin typeface="Times New Roman" charset="0"/>
              </a:rPr>
              <a:t>m</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where </a:t>
            </a:r>
            <a:r>
              <a:rPr lang="en-US" b="0" i="1" dirty="0">
                <a:solidFill>
                  <a:schemeClr val="tx1"/>
                </a:solidFill>
                <a:latin typeface="Times New Roman" charset="0"/>
              </a:rPr>
              <a:t>m</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is audio to be broadcast and </a:t>
            </a:r>
            <a:r>
              <a:rPr lang="en-US" dirty="0">
                <a:solidFill>
                  <a:schemeClr val="tx1"/>
                </a:solidFill>
                <a:latin typeface="Times New Roman" charset="0"/>
              </a:rPr>
              <a:t>|</a:t>
            </a:r>
            <a:r>
              <a:rPr lang="en-US" b="0" i="1" dirty="0">
                <a:solidFill>
                  <a:schemeClr val="tx1"/>
                </a:solidFill>
                <a:latin typeface="Times New Roman" charset="0"/>
              </a:rPr>
              <a:t>k</a:t>
            </a:r>
            <a:r>
              <a:rPr lang="en-US" b="0" i="1" baseline="-25000" dirty="0">
                <a:solidFill>
                  <a:schemeClr val="tx1"/>
                </a:solidFill>
                <a:latin typeface="Times New Roman" charset="0"/>
              </a:rPr>
              <a:t>a</a:t>
            </a:r>
            <a:r>
              <a:rPr lang="en-US" b="0" dirty="0">
                <a:solidFill>
                  <a:schemeClr val="tx1"/>
                </a:solidFill>
                <a:latin typeface="Times New Roman" charset="0"/>
              </a:rPr>
              <a:t> </a:t>
            </a:r>
            <a:r>
              <a:rPr lang="en-US" b="0" i="1" dirty="0">
                <a:solidFill>
                  <a:schemeClr val="tx1"/>
                </a:solidFill>
                <a:latin typeface="Times New Roman" charset="0"/>
              </a:rPr>
              <a:t>m</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solidFill>
                  <a:schemeClr val="tx1"/>
                </a:solidFill>
                <a:latin typeface="Times New Roman" charset="0"/>
              </a:rPr>
              <a:t>| &lt; 1 </a:t>
            </a:r>
            <a:r>
              <a:rPr lang="en-US" dirty="0">
                <a:latin typeface="Times New Roman" charset="0"/>
              </a:rPr>
              <a:t>(see lecture 19)</a:t>
            </a:r>
          </a:p>
        </p:txBody>
      </p:sp>
      <p:sp>
        <p:nvSpPr>
          <p:cNvPr id="20" name="Rectangle 1028"/>
          <p:cNvSpPr txBox="1">
            <a:spLocks noChangeArrowheads="1"/>
          </p:cNvSpPr>
          <p:nvPr/>
        </p:nvSpPr>
        <p:spPr bwMode="auto">
          <a:xfrm>
            <a:off x="476250" y="3352800"/>
            <a:ext cx="51816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400050" lvl="1" indent="0">
              <a:lnSpc>
                <a:spcPct val="90000"/>
              </a:lnSpc>
              <a:buFontTx/>
              <a:buNone/>
            </a:pPr>
            <a:r>
              <a:rPr lang="en-US" i="1" dirty="0">
                <a:latin typeface="Times New Roman" charset="0"/>
              </a:rPr>
              <a:t>Linear?  Time-invariant?</a:t>
            </a:r>
          </a:p>
        </p:txBody>
      </p:sp>
      <p:sp>
        <p:nvSpPr>
          <p:cNvPr id="21" name="Slide Number Placeholder 5">
            <a:extLst>
              <a:ext uri="{FF2B5EF4-FFF2-40B4-BE49-F238E27FC236}">
                <a16:creationId xmlns:a16="http://schemas.microsoft.com/office/drawing/2014/main" id="{4B1CF66C-9A06-FC4C-972C-FAF064701BF0}"/>
              </a:ext>
            </a:extLst>
          </p:cNvPr>
          <p:cNvSpPr>
            <a:spLocks noGrp="1"/>
          </p:cNvSpPr>
          <p:nvPr>
            <p:ph type="sldNum" sz="quarter" idx="12"/>
          </p:nvPr>
        </p:nvSpPr>
        <p:spPr>
          <a:xfrm>
            <a:off x="6553200" y="6248400"/>
            <a:ext cx="1905000" cy="457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0CFCE4B3-9709-2A44-BB9D-E8CE612BB144}" type="slidenum">
              <a:rPr lang="en-US" sz="1400"/>
              <a:pPr/>
              <a:t>16</a:t>
            </a:fld>
            <a:endParaRPr lang="en-US" sz="1400" dirty="0"/>
          </a:p>
        </p:txBody>
      </p:sp>
      <p:sp>
        <p:nvSpPr>
          <p:cNvPr id="22" name="Rectangle 3">
            <a:extLst>
              <a:ext uri="{FF2B5EF4-FFF2-40B4-BE49-F238E27FC236}">
                <a16:creationId xmlns:a16="http://schemas.microsoft.com/office/drawing/2014/main" id="{F34AF21F-FE49-B143-965E-BA8B95E85275}"/>
              </a:ext>
            </a:extLst>
          </p:cNvPr>
          <p:cNvSpPr txBox="1">
            <a:spLocks noChangeArrowheads="1"/>
          </p:cNvSpPr>
          <p:nvPr/>
        </p:nvSpPr>
        <p:spPr bwMode="auto">
          <a:xfrm>
            <a:off x="419100" y="3756026"/>
            <a:ext cx="8229600" cy="5429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Linearity: Does system pass all-zero input test?</a:t>
            </a:r>
          </a:p>
        </p:txBody>
      </p:sp>
      <p:grpSp>
        <p:nvGrpSpPr>
          <p:cNvPr id="3" name="Group 2" descr="Block diagram for testing for the system property of homogeneity">
            <a:extLst>
              <a:ext uri="{FF2B5EF4-FFF2-40B4-BE49-F238E27FC236}">
                <a16:creationId xmlns:a16="http://schemas.microsoft.com/office/drawing/2014/main" id="{1DF58CC9-740E-A941-9E5C-1D167A984A7B}"/>
              </a:ext>
            </a:extLst>
          </p:cNvPr>
          <p:cNvGrpSpPr/>
          <p:nvPr/>
        </p:nvGrpSpPr>
        <p:grpSpPr>
          <a:xfrm>
            <a:off x="1219200" y="4191000"/>
            <a:ext cx="3200400" cy="990600"/>
            <a:chOff x="1219200" y="4191000"/>
            <a:chExt cx="3200400" cy="990600"/>
          </a:xfrm>
        </p:grpSpPr>
        <p:sp>
          <p:nvSpPr>
            <p:cNvPr id="23" name="Rectangle 10">
              <a:extLst>
                <a:ext uri="{FF2B5EF4-FFF2-40B4-BE49-F238E27FC236}">
                  <a16:creationId xmlns:a16="http://schemas.microsoft.com/office/drawing/2014/main" id="{6FA2BBC3-AC5B-484C-B021-502949368E01}"/>
                </a:ext>
              </a:extLst>
            </p:cNvPr>
            <p:cNvSpPr>
              <a:spLocks noChangeArrowheads="1"/>
            </p:cNvSpPr>
            <p:nvPr/>
          </p:nvSpPr>
          <p:spPr bwMode="auto">
            <a:xfrm>
              <a:off x="3429000" y="4191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y</a:t>
              </a:r>
              <a:r>
                <a:rPr lang="en-US" dirty="0"/>
                <a:t>(</a:t>
              </a:r>
              <a:r>
                <a:rPr lang="en-US" i="1" dirty="0"/>
                <a:t>t</a:t>
              </a:r>
              <a:r>
                <a:rPr lang="en-US" dirty="0"/>
                <a:t>)</a:t>
              </a:r>
            </a:p>
          </p:txBody>
        </p:sp>
        <p:sp>
          <p:nvSpPr>
            <p:cNvPr id="24" name="Rectangle 11">
              <a:extLst>
                <a:ext uri="{FF2B5EF4-FFF2-40B4-BE49-F238E27FC236}">
                  <a16:creationId xmlns:a16="http://schemas.microsoft.com/office/drawing/2014/main" id="{0EF5F06C-0038-B447-965A-8E2C0BC20E8D}"/>
                </a:ext>
              </a:extLst>
            </p:cNvPr>
            <p:cNvSpPr>
              <a:spLocks noChangeArrowheads="1"/>
            </p:cNvSpPr>
            <p:nvPr/>
          </p:nvSpPr>
          <p:spPr bwMode="auto">
            <a:xfrm>
              <a:off x="1447800" y="4191000"/>
              <a:ext cx="5334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x</a:t>
              </a:r>
              <a:r>
                <a:rPr lang="en-US" dirty="0"/>
                <a:t>(</a:t>
              </a:r>
              <a:r>
                <a:rPr lang="en-US" i="1" dirty="0"/>
                <a:t>t</a:t>
              </a:r>
              <a:r>
                <a:rPr lang="en-US" dirty="0"/>
                <a:t>)</a:t>
              </a:r>
            </a:p>
          </p:txBody>
        </p:sp>
        <p:grpSp>
          <p:nvGrpSpPr>
            <p:cNvPr id="25" name="Group 24">
              <a:extLst>
                <a:ext uri="{FF2B5EF4-FFF2-40B4-BE49-F238E27FC236}">
                  <a16:creationId xmlns:a16="http://schemas.microsoft.com/office/drawing/2014/main" id="{29825104-C44F-5B43-AE63-605472B75FD0}"/>
                </a:ext>
              </a:extLst>
            </p:cNvPr>
            <p:cNvGrpSpPr/>
            <p:nvPr/>
          </p:nvGrpSpPr>
          <p:grpSpPr>
            <a:xfrm>
              <a:off x="1295400" y="4532870"/>
              <a:ext cx="2743200" cy="457200"/>
              <a:chOff x="2819400" y="3313670"/>
              <a:chExt cx="2743200" cy="457200"/>
            </a:xfrm>
          </p:grpSpPr>
          <p:sp>
            <p:nvSpPr>
              <p:cNvPr id="26" name="Rectangle 9">
                <a:extLst>
                  <a:ext uri="{FF2B5EF4-FFF2-40B4-BE49-F238E27FC236}">
                    <a16:creationId xmlns:a16="http://schemas.microsoft.com/office/drawing/2014/main" id="{8AD8418C-3F7A-AC4F-8929-238DF52D7BC9}"/>
                  </a:ext>
                </a:extLst>
              </p:cNvPr>
              <p:cNvSpPr>
                <a:spLocks noChangeArrowheads="1"/>
              </p:cNvSpPr>
              <p:nvPr/>
            </p:nvSpPr>
            <p:spPr bwMode="auto">
              <a:xfrm>
                <a:off x="3733800" y="3313670"/>
                <a:ext cx="914400" cy="4572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endParaRPr lang="en-US" baseline="30000" dirty="0"/>
              </a:p>
            </p:txBody>
          </p:sp>
          <p:cxnSp>
            <p:nvCxnSpPr>
              <p:cNvPr id="27" name="Straight Arrow Connector 26">
                <a:extLst>
                  <a:ext uri="{FF2B5EF4-FFF2-40B4-BE49-F238E27FC236}">
                    <a16:creationId xmlns:a16="http://schemas.microsoft.com/office/drawing/2014/main" id="{BE48A43C-4680-8B42-B215-F8BEF2BC08A1}"/>
                  </a:ext>
                </a:extLst>
              </p:cNvPr>
              <p:cNvCxnSpPr/>
              <p:nvPr/>
            </p:nvCxnSpPr>
            <p:spPr bwMode="auto">
              <a:xfrm>
                <a:off x="28194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8" name="Straight Arrow Connector 27">
                <a:extLst>
                  <a:ext uri="{FF2B5EF4-FFF2-40B4-BE49-F238E27FC236}">
                    <a16:creationId xmlns:a16="http://schemas.microsoft.com/office/drawing/2014/main" id="{2E86D886-3FAB-1D49-85DF-0809335BF4BF}"/>
                  </a:ext>
                </a:extLst>
              </p:cNvPr>
              <p:cNvCxnSpPr/>
              <p:nvPr/>
            </p:nvCxnSpPr>
            <p:spPr bwMode="auto">
              <a:xfrm>
                <a:off x="4648200" y="3505200"/>
                <a:ext cx="9144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sp>
          <p:nvSpPr>
            <p:cNvPr id="29" name="Rectangle 11">
              <a:extLst>
                <a:ext uri="{FF2B5EF4-FFF2-40B4-BE49-F238E27FC236}">
                  <a16:creationId xmlns:a16="http://schemas.microsoft.com/office/drawing/2014/main" id="{49331C0B-FC2D-4B4E-B4DB-FA35FB3064F9}"/>
                </a:ext>
              </a:extLst>
            </p:cNvPr>
            <p:cNvSpPr>
              <a:spLocks noChangeArrowheads="1"/>
            </p:cNvSpPr>
            <p:nvPr/>
          </p:nvSpPr>
          <p:spPr bwMode="auto">
            <a:xfrm>
              <a:off x="1219200" y="4724400"/>
              <a:ext cx="762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a:t>a x</a:t>
              </a:r>
              <a:r>
                <a:rPr lang="en-US" dirty="0"/>
                <a:t>(</a:t>
              </a:r>
              <a:r>
                <a:rPr lang="en-US" i="1" dirty="0"/>
                <a:t>t</a:t>
              </a:r>
              <a:r>
                <a:rPr lang="en-US" dirty="0"/>
                <a:t>)</a:t>
              </a:r>
            </a:p>
          </p:txBody>
        </p:sp>
        <p:sp>
          <p:nvSpPr>
            <p:cNvPr id="30" name="Rectangle 10">
              <a:extLst>
                <a:ext uri="{FF2B5EF4-FFF2-40B4-BE49-F238E27FC236}">
                  <a16:creationId xmlns:a16="http://schemas.microsoft.com/office/drawing/2014/main" id="{76B15ADA-0CF3-F140-84FF-55E4160D434E}"/>
                </a:ext>
              </a:extLst>
            </p:cNvPr>
            <p:cNvSpPr>
              <a:spLocks noChangeArrowheads="1"/>
            </p:cNvSpPr>
            <p:nvPr/>
          </p:nvSpPr>
          <p:spPr bwMode="auto">
            <a:xfrm>
              <a:off x="3200400" y="4724400"/>
              <a:ext cx="12192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dirty="0" err="1"/>
                <a:t>y</a:t>
              </a:r>
              <a:r>
                <a:rPr lang="en-US" baseline="-25000" dirty="0" err="1"/>
                <a:t>scaled</a:t>
              </a:r>
              <a:r>
                <a:rPr lang="en-US" dirty="0"/>
                <a:t>(</a:t>
              </a:r>
              <a:r>
                <a:rPr lang="en-US" i="1" dirty="0"/>
                <a:t>t</a:t>
              </a:r>
              <a:r>
                <a:rPr lang="en-US" dirty="0"/>
                <a:t>)</a:t>
              </a:r>
            </a:p>
          </p:txBody>
        </p:sp>
      </p:grpSp>
      <p:sp>
        <p:nvSpPr>
          <p:cNvPr id="31" name="TextBox 30">
            <a:extLst>
              <a:ext uri="{FF2B5EF4-FFF2-40B4-BE49-F238E27FC236}">
                <a16:creationId xmlns:a16="http://schemas.microsoft.com/office/drawing/2014/main" id="{F9EFC59C-6718-1F43-860E-DBB9BCF770D6}"/>
              </a:ext>
            </a:extLst>
          </p:cNvPr>
          <p:cNvSpPr txBox="1"/>
          <p:nvPr/>
        </p:nvSpPr>
        <p:spPr>
          <a:xfrm>
            <a:off x="4744996" y="4267200"/>
            <a:ext cx="3903704" cy="461665"/>
          </a:xfrm>
          <a:prstGeom prst="rect">
            <a:avLst/>
          </a:prstGeom>
          <a:noFill/>
        </p:spPr>
        <p:txBody>
          <a:bodyPr wrap="square" rtlCol="0">
            <a:spAutoFit/>
          </a:bodyPr>
          <a:lstStyle/>
          <a:p>
            <a:r>
              <a:rPr lang="en-US" i="1" dirty="0"/>
              <a:t>y</a:t>
            </a:r>
            <a:r>
              <a:rPr lang="en-US" dirty="0"/>
              <a:t>(</a:t>
            </a:r>
            <a:r>
              <a:rPr lang="en-US" i="1" dirty="0"/>
              <a:t>t</a:t>
            </a:r>
            <a:r>
              <a:rPr lang="en-US" dirty="0"/>
              <a:t>) = </a:t>
            </a:r>
            <a:r>
              <a:rPr lang="en-US" i="1" dirty="0"/>
              <a:t>A</a:t>
            </a:r>
            <a:r>
              <a:rPr lang="en-US" dirty="0"/>
              <a:t> </a:t>
            </a:r>
            <a:r>
              <a:rPr lang="en-US" i="1" dirty="0"/>
              <a:t>x</a:t>
            </a:r>
            <a:r>
              <a:rPr lang="en-US" dirty="0"/>
              <a:t>(</a:t>
            </a:r>
            <a:r>
              <a:rPr lang="en-US" i="1" dirty="0"/>
              <a:t>t</a:t>
            </a:r>
            <a:r>
              <a:rPr lang="en-US" dirty="0"/>
              <a:t>) cos(2</a:t>
            </a:r>
            <a:r>
              <a:rPr lang="en-US" dirty="0">
                <a:latin typeface="Symbol" charset="0"/>
              </a:rPr>
              <a:t>p </a:t>
            </a:r>
            <a:r>
              <a:rPr lang="en-US" i="1" dirty="0"/>
              <a:t>f</a:t>
            </a:r>
            <a:r>
              <a:rPr lang="en-US" i="1" baseline="-25000" dirty="0"/>
              <a:t>c </a:t>
            </a:r>
            <a:r>
              <a:rPr lang="en-US" i="1" dirty="0"/>
              <a:t>t</a:t>
            </a:r>
            <a:r>
              <a:rPr lang="en-US" dirty="0"/>
              <a:t>)</a:t>
            </a:r>
          </a:p>
        </p:txBody>
      </p:sp>
      <p:sp>
        <p:nvSpPr>
          <p:cNvPr id="32" name="TextBox 31">
            <a:extLst>
              <a:ext uri="{FF2B5EF4-FFF2-40B4-BE49-F238E27FC236}">
                <a16:creationId xmlns:a16="http://schemas.microsoft.com/office/drawing/2014/main" id="{80E2A304-160D-A247-A447-3E78D1D76DFA}"/>
              </a:ext>
            </a:extLst>
          </p:cNvPr>
          <p:cNvSpPr txBox="1"/>
          <p:nvPr/>
        </p:nvSpPr>
        <p:spPr>
          <a:xfrm>
            <a:off x="4724400" y="4690420"/>
            <a:ext cx="4114800" cy="461665"/>
          </a:xfrm>
          <a:prstGeom prst="rect">
            <a:avLst/>
          </a:prstGeom>
          <a:noFill/>
        </p:spPr>
        <p:txBody>
          <a:bodyPr wrap="square" rtlCol="0">
            <a:spAutoFit/>
          </a:bodyPr>
          <a:lstStyle/>
          <a:p>
            <a:r>
              <a:rPr lang="en-US" i="1" dirty="0" err="1"/>
              <a:t>y</a:t>
            </a:r>
            <a:r>
              <a:rPr lang="en-US" baseline="-25000" dirty="0" err="1"/>
              <a:t>scaled</a:t>
            </a:r>
            <a:r>
              <a:rPr lang="en-US" dirty="0"/>
              <a:t>(</a:t>
            </a:r>
            <a:r>
              <a:rPr lang="en-US" i="1" dirty="0"/>
              <a:t>t</a:t>
            </a:r>
            <a:r>
              <a:rPr lang="en-US" dirty="0"/>
              <a:t>) = </a:t>
            </a:r>
            <a:r>
              <a:rPr lang="en-US" i="1" dirty="0"/>
              <a:t>A</a:t>
            </a:r>
            <a:r>
              <a:rPr lang="en-US" dirty="0"/>
              <a:t> (</a:t>
            </a:r>
            <a:r>
              <a:rPr lang="en-US" i="1" dirty="0"/>
              <a:t>a</a:t>
            </a:r>
            <a:r>
              <a:rPr lang="en-US" dirty="0"/>
              <a:t> </a:t>
            </a:r>
            <a:r>
              <a:rPr lang="en-US" i="1" dirty="0"/>
              <a:t>x</a:t>
            </a:r>
            <a:r>
              <a:rPr lang="en-US" dirty="0"/>
              <a:t>(</a:t>
            </a:r>
            <a:r>
              <a:rPr lang="en-US" i="1" dirty="0"/>
              <a:t>t</a:t>
            </a:r>
            <a:r>
              <a:rPr lang="en-US" dirty="0"/>
              <a:t>)) cos(2</a:t>
            </a:r>
            <a:r>
              <a:rPr lang="en-US" dirty="0">
                <a:latin typeface="Symbol" charset="0"/>
              </a:rPr>
              <a:t>p </a:t>
            </a:r>
            <a:r>
              <a:rPr lang="en-US" i="1" dirty="0"/>
              <a:t>f</a:t>
            </a:r>
            <a:r>
              <a:rPr lang="en-US" i="1" baseline="-25000" dirty="0"/>
              <a:t>c </a:t>
            </a:r>
            <a:r>
              <a:rPr lang="en-US" i="1" dirty="0"/>
              <a:t>t</a:t>
            </a:r>
            <a:r>
              <a:rPr lang="en-US" dirty="0"/>
              <a:t>)</a:t>
            </a:r>
          </a:p>
        </p:txBody>
      </p:sp>
      <p:sp>
        <p:nvSpPr>
          <p:cNvPr id="34" name="TextBox 33">
            <a:extLst>
              <a:ext uri="{FF2B5EF4-FFF2-40B4-BE49-F238E27FC236}">
                <a16:creationId xmlns:a16="http://schemas.microsoft.com/office/drawing/2014/main" id="{F4571A16-242D-E418-091D-A89DA5520401}"/>
              </a:ext>
            </a:extLst>
          </p:cNvPr>
          <p:cNvSpPr txBox="1"/>
          <p:nvPr/>
        </p:nvSpPr>
        <p:spPr>
          <a:xfrm>
            <a:off x="990601" y="5211115"/>
            <a:ext cx="7619999" cy="461665"/>
          </a:xfrm>
          <a:prstGeom prst="rect">
            <a:avLst/>
          </a:prstGeom>
          <a:noFill/>
        </p:spPr>
        <p:txBody>
          <a:bodyPr wrap="square" rtlCol="0">
            <a:spAutoFit/>
          </a:bodyPr>
          <a:lstStyle/>
          <a:p>
            <a:r>
              <a:rPr lang="en-US" i="1" dirty="0" err="1"/>
              <a:t>y</a:t>
            </a:r>
            <a:r>
              <a:rPr lang="en-US" baseline="-25000" dirty="0" err="1"/>
              <a:t>scaled</a:t>
            </a:r>
            <a:r>
              <a:rPr lang="en-US" dirty="0"/>
              <a:t>(</a:t>
            </a:r>
            <a:r>
              <a:rPr lang="en-US" i="1" dirty="0"/>
              <a:t>t</a:t>
            </a:r>
            <a:r>
              <a:rPr lang="en-US" dirty="0"/>
              <a:t>) = </a:t>
            </a:r>
            <a:r>
              <a:rPr lang="en-US" i="1" dirty="0"/>
              <a:t>a</a:t>
            </a:r>
            <a:r>
              <a:rPr lang="en-US" dirty="0"/>
              <a:t> (</a:t>
            </a:r>
            <a:r>
              <a:rPr lang="en-US" i="1" dirty="0"/>
              <a:t>A</a:t>
            </a:r>
            <a:r>
              <a:rPr lang="en-US" dirty="0"/>
              <a:t> </a:t>
            </a:r>
            <a:r>
              <a:rPr lang="en-US" i="1" dirty="0"/>
              <a:t>x</a:t>
            </a:r>
            <a:r>
              <a:rPr lang="en-US" dirty="0"/>
              <a:t>(</a:t>
            </a:r>
            <a:r>
              <a:rPr lang="en-US" i="1" dirty="0"/>
              <a:t>t</a:t>
            </a:r>
            <a:r>
              <a:rPr lang="en-US" dirty="0"/>
              <a:t>) cos(2</a:t>
            </a:r>
            <a:r>
              <a:rPr lang="en-US" dirty="0">
                <a:latin typeface="Symbol" charset="0"/>
              </a:rPr>
              <a:t>p </a:t>
            </a:r>
            <a:r>
              <a:rPr lang="en-US" i="1" dirty="0"/>
              <a:t>f</a:t>
            </a:r>
            <a:r>
              <a:rPr lang="en-US" i="1" baseline="-25000" dirty="0"/>
              <a:t>c </a:t>
            </a:r>
            <a:r>
              <a:rPr lang="en-US" i="1" dirty="0"/>
              <a:t>t</a:t>
            </a:r>
            <a:r>
              <a:rPr lang="en-US" dirty="0"/>
              <a:t>)) = </a:t>
            </a:r>
            <a:r>
              <a:rPr lang="en-US" i="1" dirty="0"/>
              <a:t>a</a:t>
            </a:r>
            <a:r>
              <a:rPr lang="en-US" dirty="0"/>
              <a:t> </a:t>
            </a:r>
            <a:r>
              <a:rPr lang="en-US" i="1" dirty="0"/>
              <a:t>y</a:t>
            </a:r>
            <a:r>
              <a:rPr lang="en-US" dirty="0"/>
              <a:t>(</a:t>
            </a:r>
            <a:r>
              <a:rPr lang="en-US" i="1" dirty="0"/>
              <a:t>t</a:t>
            </a:r>
            <a:r>
              <a:rPr lang="en-US" dirty="0"/>
              <a:t>) for all constants </a:t>
            </a:r>
            <a:r>
              <a:rPr lang="en-US" i="1" dirty="0"/>
              <a:t>a</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P spid="18" grpId="0"/>
      <p:bldP spid="20" grpId="0"/>
      <p:bldP spid="22" grpId="0" build="p"/>
      <p:bldP spid="31" grpId="0"/>
      <p:bldP spid="32"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p:txBody>
          <a:bodyPr/>
          <a:lstStyle/>
          <a:p>
            <a:r>
              <a:rPr lang="en-US" dirty="0">
                <a:latin typeface="Times New Roman" charset="0"/>
              </a:rPr>
              <a:t>Discrete-Time Signals</a:t>
            </a:r>
          </a:p>
        </p:txBody>
      </p:sp>
      <p:sp>
        <p:nvSpPr>
          <p:cNvPr id="21507" name="Rectangle 1027"/>
          <p:cNvSpPr>
            <a:spLocks noGrp="1" noChangeArrowheads="1"/>
          </p:cNvSpPr>
          <p:nvPr>
            <p:ph type="body" idx="1"/>
          </p:nvPr>
        </p:nvSpPr>
        <p:spPr>
          <a:xfrm>
            <a:off x="533400" y="1447800"/>
            <a:ext cx="8229600" cy="1459468"/>
          </a:xfrm>
        </p:spPr>
        <p:txBody>
          <a:bodyPr/>
          <a:lstStyle/>
          <a:p>
            <a:r>
              <a:rPr lang="en-US" dirty="0">
                <a:latin typeface="Times New Roman" charset="0"/>
              </a:rPr>
              <a:t>Conversion of signals</a:t>
            </a:r>
          </a:p>
          <a:p>
            <a:pPr marL="457200" lvl="1" indent="0">
              <a:buNone/>
            </a:pPr>
            <a:r>
              <a:rPr lang="en-US" i="1" dirty="0">
                <a:latin typeface="Times New Roman" charset="0"/>
              </a:rPr>
              <a:t>Sampling:</a:t>
            </a:r>
            <a:r>
              <a:rPr lang="en-US" dirty="0">
                <a:latin typeface="Times New Roman" charset="0"/>
              </a:rPr>
              <a:t> Continuous-Time to Discrete-Time</a:t>
            </a:r>
          </a:p>
          <a:p>
            <a:pPr marL="457200" lvl="1" indent="0">
              <a:buNone/>
            </a:pPr>
            <a:r>
              <a:rPr lang="en-US" i="1" dirty="0">
                <a:latin typeface="Times New Roman" charset="0"/>
              </a:rPr>
              <a:t>Reconstruction: </a:t>
            </a:r>
            <a:r>
              <a:rPr lang="en-US" dirty="0">
                <a:latin typeface="Times New Roman" charset="0"/>
              </a:rPr>
              <a:t>Discrete-Time to Continuous-Time</a:t>
            </a:r>
          </a:p>
        </p:txBody>
      </p:sp>
      <p:sp>
        <p:nvSpPr>
          <p:cNvPr id="8" name="TextBox 7"/>
          <p:cNvSpPr txBox="1"/>
          <p:nvPr/>
        </p:nvSpPr>
        <p:spPr>
          <a:xfrm>
            <a:off x="7543800" y="3109645"/>
            <a:ext cx="1600200" cy="2031325"/>
          </a:xfrm>
          <a:prstGeom prst="rect">
            <a:avLst/>
          </a:prstGeom>
          <a:noFill/>
        </p:spPr>
        <p:txBody>
          <a:bodyPr wrap="square" rtlCol="0">
            <a:spAutoFit/>
          </a:bodyPr>
          <a:lstStyle/>
          <a:p>
            <a:r>
              <a:rPr lang="en-US" sz="1400" dirty="0">
                <a:solidFill>
                  <a:srgbClr val="CC00CC"/>
                </a:solidFill>
              </a:rPr>
              <a:t>f0 = 440; </a:t>
            </a:r>
          </a:p>
          <a:p>
            <a:r>
              <a:rPr lang="en-US" sz="1400" dirty="0" err="1">
                <a:solidFill>
                  <a:srgbClr val="CC00CC"/>
                </a:solidFill>
              </a:rPr>
              <a:t>fs</a:t>
            </a:r>
            <a:r>
              <a:rPr lang="en-US" sz="1400" dirty="0">
                <a:solidFill>
                  <a:srgbClr val="CC00CC"/>
                </a:solidFill>
              </a:rPr>
              <a:t> = 24*f0; </a:t>
            </a:r>
          </a:p>
          <a:p>
            <a:r>
              <a:rPr lang="en-US" sz="1400" dirty="0" err="1">
                <a:solidFill>
                  <a:srgbClr val="CC00CC"/>
                </a:solidFill>
              </a:rPr>
              <a:t>Ts</a:t>
            </a:r>
            <a:r>
              <a:rPr lang="en-US" sz="1400" dirty="0">
                <a:solidFill>
                  <a:srgbClr val="CC00CC"/>
                </a:solidFill>
              </a:rPr>
              <a:t> = 1/</a:t>
            </a:r>
            <a:r>
              <a:rPr lang="en-US" sz="1400" dirty="0" err="1">
                <a:solidFill>
                  <a:srgbClr val="CC00CC"/>
                </a:solidFill>
              </a:rPr>
              <a:t>fs</a:t>
            </a:r>
            <a:r>
              <a:rPr lang="en-US" sz="1400" dirty="0">
                <a:solidFill>
                  <a:srgbClr val="CC00CC"/>
                </a:solidFill>
              </a:rPr>
              <a:t>;</a:t>
            </a:r>
          </a:p>
          <a:p>
            <a:r>
              <a:rPr lang="en-US" sz="1400" dirty="0" err="1">
                <a:solidFill>
                  <a:srgbClr val="CC00CC"/>
                </a:solidFill>
              </a:rPr>
              <a:t>tmax</a:t>
            </a:r>
            <a:r>
              <a:rPr lang="en-US" sz="1400" dirty="0">
                <a:solidFill>
                  <a:srgbClr val="CC00CC"/>
                </a:solidFill>
              </a:rPr>
              <a:t> = 1/f0;</a:t>
            </a:r>
          </a:p>
          <a:p>
            <a:r>
              <a:rPr lang="en-US" sz="1400" dirty="0">
                <a:solidFill>
                  <a:srgbClr val="CC00CC"/>
                </a:solidFill>
              </a:rPr>
              <a:t>t = 0 : </a:t>
            </a:r>
            <a:r>
              <a:rPr lang="en-US" sz="1400" dirty="0" err="1">
                <a:solidFill>
                  <a:srgbClr val="CC00CC"/>
                </a:solidFill>
              </a:rPr>
              <a:t>Ts</a:t>
            </a:r>
            <a:r>
              <a:rPr lang="en-US" sz="1400" dirty="0">
                <a:solidFill>
                  <a:srgbClr val="CC00CC"/>
                </a:solidFill>
              </a:rPr>
              <a:t> : </a:t>
            </a:r>
            <a:r>
              <a:rPr lang="en-US" sz="1400" dirty="0" err="1">
                <a:solidFill>
                  <a:srgbClr val="CC00CC"/>
                </a:solidFill>
              </a:rPr>
              <a:t>tmax</a:t>
            </a:r>
            <a:r>
              <a:rPr lang="en-US" sz="1400" dirty="0">
                <a:solidFill>
                  <a:srgbClr val="CC00CC"/>
                </a:solidFill>
              </a:rPr>
              <a:t>; </a:t>
            </a:r>
          </a:p>
          <a:p>
            <a:r>
              <a:rPr lang="it-IT" sz="1400" dirty="0">
                <a:solidFill>
                  <a:srgbClr val="CC00CC"/>
                </a:solidFill>
              </a:rPr>
              <a:t>x = cos(2*</a:t>
            </a:r>
            <a:r>
              <a:rPr lang="it-IT" sz="1400" dirty="0" err="1">
                <a:solidFill>
                  <a:srgbClr val="CC00CC"/>
                </a:solidFill>
              </a:rPr>
              <a:t>pi</a:t>
            </a:r>
            <a:r>
              <a:rPr lang="it-IT" sz="1400" dirty="0">
                <a:solidFill>
                  <a:srgbClr val="CC00CC"/>
                </a:solidFill>
              </a:rPr>
              <a:t>*f0*t);</a:t>
            </a:r>
          </a:p>
          <a:p>
            <a:r>
              <a:rPr lang="it-IT" sz="1400" dirty="0">
                <a:solidFill>
                  <a:srgbClr val="CC00CC"/>
                </a:solidFill>
              </a:rPr>
              <a:t>plot(t, x);</a:t>
            </a:r>
          </a:p>
          <a:p>
            <a:r>
              <a:rPr lang="it-IT" sz="1400" dirty="0">
                <a:solidFill>
                  <a:srgbClr val="CC00CC"/>
                </a:solidFill>
              </a:rPr>
              <a:t>figure;</a:t>
            </a:r>
          </a:p>
          <a:p>
            <a:r>
              <a:rPr lang="it-IT" sz="1400" dirty="0" err="1">
                <a:solidFill>
                  <a:srgbClr val="CC00CC"/>
                </a:solidFill>
              </a:rPr>
              <a:t>stem</a:t>
            </a:r>
            <a:r>
              <a:rPr lang="it-IT" sz="1400" dirty="0">
                <a:solidFill>
                  <a:srgbClr val="CC00CC"/>
                </a:solidFill>
              </a:rPr>
              <a:t>(t, x);</a:t>
            </a:r>
          </a:p>
        </p:txBody>
      </p:sp>
      <p:grpSp>
        <p:nvGrpSpPr>
          <p:cNvPr id="12" name="Group 11"/>
          <p:cNvGrpSpPr/>
          <p:nvPr/>
        </p:nvGrpSpPr>
        <p:grpSpPr>
          <a:xfrm>
            <a:off x="76200" y="3048000"/>
            <a:ext cx="3276600" cy="2990910"/>
            <a:chOff x="609600" y="3048000"/>
            <a:chExt cx="3276600" cy="2990910"/>
          </a:xfrm>
        </p:grpSpPr>
        <p:pic>
          <p:nvPicPr>
            <p:cNvPr id="4" name="Picture 3" descr="fig440HzCont.png"/>
            <p:cNvPicPr>
              <a:picLocks noChangeAspect="1"/>
            </p:cNvPicPr>
            <p:nvPr/>
          </p:nvPicPr>
          <p:blipFill rotWithShape="1">
            <a:blip r:embed="rId2">
              <a:extLst>
                <a:ext uri="{28A0092B-C50C-407E-A947-70E740481C1C}">
                  <a14:useLocalDpi xmlns:a14="http://schemas.microsoft.com/office/drawing/2010/main" val="0"/>
                </a:ext>
              </a:extLst>
            </a:blip>
            <a:srcRect l="7418" t="3222" r="7582" b="6777"/>
            <a:stretch/>
          </p:blipFill>
          <p:spPr>
            <a:xfrm>
              <a:off x="609600" y="3048000"/>
              <a:ext cx="2974622" cy="2362200"/>
            </a:xfrm>
            <a:prstGeom prst="rect">
              <a:avLst/>
            </a:prstGeom>
          </p:spPr>
        </p:pic>
        <p:sp>
          <p:nvSpPr>
            <p:cNvPr id="10" name="TextBox 9"/>
            <p:cNvSpPr txBox="1"/>
            <p:nvPr/>
          </p:nvSpPr>
          <p:spPr>
            <a:xfrm>
              <a:off x="1295400" y="5638800"/>
              <a:ext cx="2362200" cy="400110"/>
            </a:xfrm>
            <a:prstGeom prst="rect">
              <a:avLst/>
            </a:prstGeom>
            <a:noFill/>
          </p:spPr>
          <p:txBody>
            <a:bodyPr wrap="square" rtlCol="0">
              <a:spAutoFit/>
            </a:bodyPr>
            <a:lstStyle/>
            <a:p>
              <a:pPr algn="r"/>
              <a:r>
                <a:rPr lang="en-US" sz="2000" dirty="0"/>
                <a:t>cosine at 440 Hz</a:t>
              </a:r>
            </a:p>
          </p:txBody>
        </p:sp>
        <p:sp>
          <p:nvSpPr>
            <p:cNvPr id="11" name="TextBox 10"/>
            <p:cNvSpPr txBox="1"/>
            <p:nvPr/>
          </p:nvSpPr>
          <p:spPr>
            <a:xfrm>
              <a:off x="3581400" y="5181600"/>
              <a:ext cx="304800" cy="369332"/>
            </a:xfrm>
            <a:prstGeom prst="rect">
              <a:avLst/>
            </a:prstGeom>
            <a:noFill/>
          </p:spPr>
          <p:txBody>
            <a:bodyPr wrap="square" rtlCol="0">
              <a:spAutoFit/>
            </a:bodyPr>
            <a:lstStyle/>
            <a:p>
              <a:r>
                <a:rPr lang="en-US" sz="1800" i="1" dirty="0"/>
                <a:t>t</a:t>
              </a:r>
            </a:p>
          </p:txBody>
        </p:sp>
      </p:grpSp>
      <p:grpSp>
        <p:nvGrpSpPr>
          <p:cNvPr id="18" name="Group 17"/>
          <p:cNvGrpSpPr/>
          <p:nvPr/>
        </p:nvGrpSpPr>
        <p:grpSpPr>
          <a:xfrm>
            <a:off x="4114800" y="3050226"/>
            <a:ext cx="3510754" cy="3299032"/>
            <a:chOff x="4114800" y="3050226"/>
            <a:chExt cx="3510754" cy="3299032"/>
          </a:xfrm>
        </p:grpSpPr>
        <p:pic>
          <p:nvPicPr>
            <p:cNvPr id="5" name="Picture 4" descr="fig440HzDisc.png"/>
            <p:cNvPicPr>
              <a:picLocks noChangeAspect="1"/>
            </p:cNvPicPr>
            <p:nvPr/>
          </p:nvPicPr>
          <p:blipFill rotWithShape="1">
            <a:blip r:embed="rId3">
              <a:extLst>
                <a:ext uri="{28A0092B-C50C-407E-A947-70E740481C1C}">
                  <a14:useLocalDpi xmlns:a14="http://schemas.microsoft.com/office/drawing/2010/main" val="0"/>
                </a:ext>
              </a:extLst>
            </a:blip>
            <a:srcRect l="7800" t="3429" r="5030" b="6744"/>
            <a:stretch/>
          </p:blipFill>
          <p:spPr>
            <a:xfrm>
              <a:off x="4572000" y="3050226"/>
              <a:ext cx="3053554" cy="2359974"/>
            </a:xfrm>
            <a:prstGeom prst="rect">
              <a:avLst/>
            </a:prstGeom>
          </p:spPr>
        </p:pic>
        <p:sp>
          <p:nvSpPr>
            <p:cNvPr id="19" name="TextBox 18"/>
            <p:cNvSpPr txBox="1"/>
            <p:nvPr/>
          </p:nvSpPr>
          <p:spPr>
            <a:xfrm>
              <a:off x="4114800" y="5641372"/>
              <a:ext cx="3505200" cy="707886"/>
            </a:xfrm>
            <a:prstGeom prst="rect">
              <a:avLst/>
            </a:prstGeom>
            <a:noFill/>
          </p:spPr>
          <p:txBody>
            <a:bodyPr wrap="square" rtlCol="0">
              <a:spAutoFit/>
            </a:bodyPr>
            <a:lstStyle/>
            <a:p>
              <a:pPr algn="r"/>
              <a:r>
                <a:rPr lang="en-US" sz="2000" dirty="0"/>
                <a:t>sampling rate: 10560 Hz</a:t>
              </a:r>
              <a:br>
                <a:rPr lang="en-US" sz="2000" dirty="0"/>
              </a:br>
              <a:r>
                <a:rPr lang="en-US" sz="2000" dirty="0"/>
                <a:t>sampling period:     94.7 </a:t>
              </a:r>
              <a:r>
                <a:rPr lang="en-US" sz="2000" dirty="0" err="1">
                  <a:latin typeface="Symbol" charset="2"/>
                  <a:cs typeface="Symbol" charset="2"/>
                </a:rPr>
                <a:t>m</a:t>
              </a:r>
              <a:r>
                <a:rPr lang="en-US" sz="2000" dirty="0" err="1"/>
                <a:t>s</a:t>
              </a:r>
              <a:endParaRPr lang="en-US" sz="2000" dirty="0"/>
            </a:p>
          </p:txBody>
        </p:sp>
      </p:grpSp>
      <p:grpSp>
        <p:nvGrpSpPr>
          <p:cNvPr id="16" name="Group 15"/>
          <p:cNvGrpSpPr/>
          <p:nvPr/>
        </p:nvGrpSpPr>
        <p:grpSpPr>
          <a:xfrm>
            <a:off x="3200400" y="3200400"/>
            <a:ext cx="1143000" cy="781110"/>
            <a:chOff x="3352800" y="3200400"/>
            <a:chExt cx="1143000" cy="781110"/>
          </a:xfrm>
        </p:grpSpPr>
        <p:sp>
          <p:nvSpPr>
            <p:cNvPr id="6" name="Curved Down Arrow 5"/>
            <p:cNvSpPr/>
            <p:nvPr/>
          </p:nvSpPr>
          <p:spPr bwMode="auto">
            <a:xfrm>
              <a:off x="3429000" y="3200400"/>
              <a:ext cx="914400" cy="381000"/>
            </a:xfrm>
            <a:prstGeom prst="curved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14" name="TextBox 13"/>
            <p:cNvSpPr txBox="1"/>
            <p:nvPr/>
          </p:nvSpPr>
          <p:spPr>
            <a:xfrm>
              <a:off x="3352800" y="3581400"/>
              <a:ext cx="1143000" cy="400110"/>
            </a:xfrm>
            <a:prstGeom prst="rect">
              <a:avLst/>
            </a:prstGeom>
            <a:noFill/>
          </p:spPr>
          <p:txBody>
            <a:bodyPr wrap="square" rtlCol="0">
              <a:spAutoFit/>
            </a:bodyPr>
            <a:lstStyle/>
            <a:p>
              <a:r>
                <a:rPr lang="en-US" sz="2000" dirty="0">
                  <a:solidFill>
                    <a:srgbClr val="0000FF"/>
                  </a:solidFill>
                </a:rPr>
                <a:t>sampling</a:t>
              </a:r>
            </a:p>
          </p:txBody>
        </p:sp>
      </p:grpSp>
      <p:grpSp>
        <p:nvGrpSpPr>
          <p:cNvPr id="17" name="Group 16"/>
          <p:cNvGrpSpPr/>
          <p:nvPr/>
        </p:nvGrpSpPr>
        <p:grpSpPr>
          <a:xfrm>
            <a:off x="2971800" y="4400490"/>
            <a:ext cx="1828800" cy="857310"/>
            <a:chOff x="3124200" y="4400490"/>
            <a:chExt cx="1828800" cy="857310"/>
          </a:xfrm>
        </p:grpSpPr>
        <p:sp>
          <p:nvSpPr>
            <p:cNvPr id="15" name="Curved Down Arrow 14"/>
            <p:cNvSpPr/>
            <p:nvPr/>
          </p:nvSpPr>
          <p:spPr bwMode="auto">
            <a:xfrm flipH="1" flipV="1">
              <a:off x="3429000" y="4876800"/>
              <a:ext cx="990600" cy="381000"/>
            </a:xfrm>
            <a:prstGeom prst="curved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22" name="TextBox 21"/>
            <p:cNvSpPr txBox="1"/>
            <p:nvPr/>
          </p:nvSpPr>
          <p:spPr>
            <a:xfrm>
              <a:off x="3124200" y="4400490"/>
              <a:ext cx="1828800" cy="400110"/>
            </a:xfrm>
            <a:prstGeom prst="rect">
              <a:avLst/>
            </a:prstGeom>
            <a:noFill/>
          </p:spPr>
          <p:txBody>
            <a:bodyPr wrap="square" rtlCol="0">
              <a:spAutoFit/>
            </a:bodyPr>
            <a:lstStyle/>
            <a:p>
              <a:r>
                <a:rPr lang="en-US" sz="2000" dirty="0">
                  <a:solidFill>
                    <a:srgbClr val="0000FF"/>
                  </a:solidFill>
                </a:rPr>
                <a:t>reconstruction</a:t>
              </a:r>
            </a:p>
          </p:txBody>
        </p:sp>
      </p:grpSp>
      <p:sp>
        <p:nvSpPr>
          <p:cNvPr id="20" name="Slide Number Placeholder 5">
            <a:extLst>
              <a:ext uri="{FF2B5EF4-FFF2-40B4-BE49-F238E27FC236}">
                <a16:creationId xmlns:a16="http://schemas.microsoft.com/office/drawing/2014/main" id="{777BAED6-4CC5-8049-A5D1-18DD5541FB24}"/>
              </a:ext>
            </a:extLst>
          </p:cNvPr>
          <p:cNvSpPr>
            <a:spLocks noGrp="1"/>
          </p:cNvSpPr>
          <p:nvPr>
            <p:ph type="sldNum" sz="quarter" idx="12"/>
          </p:nvPr>
        </p:nvSpPr>
        <p:spPr>
          <a:xfrm>
            <a:off x="6553200" y="6248400"/>
            <a:ext cx="1905000" cy="457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91B1FC58-471C-4440-99C0-7145C42F4FBA}" type="slidenum">
              <a:rPr lang="en-US" sz="1400"/>
              <a:pPr/>
              <a:t>17</a:t>
            </a:fld>
            <a:endParaRPr lang="en-US" sz="1400" dirty="0"/>
          </a:p>
        </p:txBody>
      </p:sp>
      <p:sp>
        <p:nvSpPr>
          <p:cNvPr id="21" name="Text Box 102">
            <a:extLst>
              <a:ext uri="{FF2B5EF4-FFF2-40B4-BE49-F238E27FC236}">
                <a16:creationId xmlns:a16="http://schemas.microsoft.com/office/drawing/2014/main" id="{BBE4EA95-31CD-5447-AFA7-17608EA3D7A2}"/>
              </a:ext>
            </a:extLst>
          </p:cNvPr>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t>Review</a:t>
            </a:r>
          </a:p>
        </p:txBody>
      </p:sp>
    </p:spTree>
    <p:extLst>
      <p:ext uri="{BB962C8B-B14F-4D97-AF65-F5344CB8AC3E}">
        <p14:creationId xmlns:p14="http://schemas.microsoft.com/office/powerpoint/2010/main" val="1088891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0"/>
          <p:cNvSpPr>
            <a:spLocks noGrp="1" noChangeArrowheads="1"/>
          </p:cNvSpPr>
          <p:nvPr>
            <p:ph type="title"/>
          </p:nvPr>
        </p:nvSpPr>
        <p:spPr/>
        <p:txBody>
          <a:bodyPr/>
          <a:lstStyle/>
          <a:p>
            <a:r>
              <a:rPr lang="en-US">
                <a:latin typeface="Times New Roman" charset="0"/>
              </a:rPr>
              <a:t>Generating Discrete-Time Signals</a:t>
            </a:r>
          </a:p>
        </p:txBody>
      </p:sp>
      <p:sp>
        <p:nvSpPr>
          <p:cNvPr id="29699" name="Rectangle 31"/>
          <p:cNvSpPr>
            <a:spLocks noGrp="1" noChangeArrowheads="1"/>
          </p:cNvSpPr>
          <p:nvPr>
            <p:ph type="body" idx="1"/>
          </p:nvPr>
        </p:nvSpPr>
        <p:spPr>
          <a:xfrm>
            <a:off x="457200" y="1447800"/>
            <a:ext cx="8229600" cy="1066800"/>
          </a:xfrm>
        </p:spPr>
        <p:txBody>
          <a:bodyPr/>
          <a:lstStyle/>
          <a:p>
            <a:r>
              <a:rPr lang="en-US" dirty="0">
                <a:latin typeface="Times New Roman" charset="0"/>
              </a:rPr>
              <a:t>Many signals originate in continuous time</a:t>
            </a:r>
          </a:p>
          <a:p>
            <a:pPr marL="457200" lvl="1" indent="0">
              <a:buFontTx/>
              <a:buNone/>
            </a:pPr>
            <a:r>
              <a:rPr lang="en-US" i="1" dirty="0">
                <a:latin typeface="Times New Roman" charset="0"/>
              </a:rPr>
              <a:t>Example</a:t>
            </a:r>
            <a:r>
              <a:rPr lang="en-US" dirty="0">
                <a:latin typeface="Times New Roman" charset="0"/>
              </a:rPr>
              <a:t>: Talking on cell phone</a:t>
            </a:r>
          </a:p>
        </p:txBody>
      </p:sp>
      <p:grpSp>
        <p:nvGrpSpPr>
          <p:cNvPr id="2" name="Group 1"/>
          <p:cNvGrpSpPr/>
          <p:nvPr/>
        </p:nvGrpSpPr>
        <p:grpSpPr>
          <a:xfrm>
            <a:off x="6019800" y="2438400"/>
            <a:ext cx="3048000" cy="2057400"/>
            <a:chOff x="6019800" y="2438400"/>
            <a:chExt cx="3048000" cy="2057400"/>
          </a:xfrm>
        </p:grpSpPr>
        <p:sp>
          <p:nvSpPr>
            <p:cNvPr id="29726" name="Text Box 42"/>
            <p:cNvSpPr txBox="1">
              <a:spLocks noChangeArrowheads="1"/>
            </p:cNvSpPr>
            <p:nvPr/>
          </p:nvSpPr>
          <p:spPr bwMode="auto">
            <a:xfrm>
              <a:off x="6019800" y="2438400"/>
              <a:ext cx="30480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b="1" i="1" dirty="0">
                  <a:solidFill>
                    <a:srgbClr val="0000FF"/>
                  </a:solidFill>
                </a:rPr>
                <a:t>Sampled analog waveform</a:t>
              </a:r>
            </a:p>
          </p:txBody>
        </p:sp>
        <p:sp>
          <p:nvSpPr>
            <p:cNvPr id="29727" name="Line 44"/>
            <p:cNvSpPr>
              <a:spLocks noChangeShapeType="1"/>
            </p:cNvSpPr>
            <p:nvPr/>
          </p:nvSpPr>
          <p:spPr bwMode="auto">
            <a:xfrm>
              <a:off x="6934200" y="2971800"/>
              <a:ext cx="0" cy="152400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9728" name="Line 45"/>
            <p:cNvSpPr>
              <a:spLocks noChangeShapeType="1"/>
            </p:cNvSpPr>
            <p:nvPr/>
          </p:nvSpPr>
          <p:spPr bwMode="auto">
            <a:xfrm>
              <a:off x="6096000" y="3733800"/>
              <a:ext cx="2743200"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9729" name="Freeform 46"/>
            <p:cNvSpPr>
              <a:spLocks/>
            </p:cNvSpPr>
            <p:nvPr/>
          </p:nvSpPr>
          <p:spPr bwMode="auto">
            <a:xfrm>
              <a:off x="6248400" y="3098800"/>
              <a:ext cx="2590800" cy="1181100"/>
            </a:xfrm>
            <a:custGeom>
              <a:avLst/>
              <a:gdLst>
                <a:gd name="T0" fmla="*/ 0 w 1632"/>
                <a:gd name="T1" fmla="*/ 256 h 744"/>
                <a:gd name="T2" fmla="*/ 576 w 1632"/>
                <a:gd name="T3" fmla="*/ 64 h 744"/>
                <a:gd name="T4" fmla="*/ 1296 w 1632"/>
                <a:gd name="T5" fmla="*/ 640 h 744"/>
                <a:gd name="T6" fmla="*/ 1632 w 1632"/>
                <a:gd name="T7" fmla="*/ 688 h 744"/>
                <a:gd name="T8" fmla="*/ 0 60000 65536"/>
                <a:gd name="T9" fmla="*/ 0 60000 65536"/>
                <a:gd name="T10" fmla="*/ 0 60000 65536"/>
                <a:gd name="T11" fmla="*/ 0 60000 65536"/>
                <a:gd name="T12" fmla="*/ 0 w 1632"/>
                <a:gd name="T13" fmla="*/ 0 h 744"/>
                <a:gd name="T14" fmla="*/ 1632 w 1632"/>
                <a:gd name="T15" fmla="*/ 744 h 744"/>
              </a:gdLst>
              <a:ahLst/>
              <a:cxnLst>
                <a:cxn ang="T8">
                  <a:pos x="T0" y="T1"/>
                </a:cxn>
                <a:cxn ang="T9">
                  <a:pos x="T2" y="T3"/>
                </a:cxn>
                <a:cxn ang="T10">
                  <a:pos x="T4" y="T5"/>
                </a:cxn>
                <a:cxn ang="T11">
                  <a:pos x="T6" y="T7"/>
                </a:cxn>
              </a:cxnLst>
              <a:rect l="T12" t="T13" r="T14" b="T15"/>
              <a:pathLst>
                <a:path w="1632" h="744">
                  <a:moveTo>
                    <a:pt x="0" y="256"/>
                  </a:moveTo>
                  <a:cubicBezTo>
                    <a:pt x="180" y="128"/>
                    <a:pt x="360" y="0"/>
                    <a:pt x="576" y="64"/>
                  </a:cubicBezTo>
                  <a:cubicBezTo>
                    <a:pt x="792" y="128"/>
                    <a:pt x="1120" y="536"/>
                    <a:pt x="1296" y="640"/>
                  </a:cubicBezTo>
                  <a:cubicBezTo>
                    <a:pt x="1472" y="744"/>
                    <a:pt x="1552" y="716"/>
                    <a:pt x="1632" y="688"/>
                  </a:cubicBezTo>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9730" name="Line 61"/>
            <p:cNvSpPr>
              <a:spLocks noChangeShapeType="1"/>
            </p:cNvSpPr>
            <p:nvPr/>
          </p:nvSpPr>
          <p:spPr bwMode="auto">
            <a:xfrm flipV="1">
              <a:off x="63246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31" name="Text Box 62"/>
            <p:cNvSpPr txBox="1">
              <a:spLocks noChangeArrowheads="1"/>
            </p:cNvSpPr>
            <p:nvPr/>
          </p:nvSpPr>
          <p:spPr bwMode="auto">
            <a:xfrm>
              <a:off x="6934200" y="2743200"/>
              <a:ext cx="4572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600" i="1"/>
                <a:t>s</a:t>
              </a:r>
              <a:r>
                <a:rPr lang="en-US" sz="1600"/>
                <a:t>(</a:t>
              </a:r>
              <a:r>
                <a:rPr lang="en-US" sz="1600" i="1"/>
                <a:t>t</a:t>
              </a:r>
              <a:r>
                <a:rPr lang="en-US" sz="1600"/>
                <a:t>)</a:t>
              </a:r>
              <a:endParaRPr lang="en-US"/>
            </a:p>
          </p:txBody>
        </p:sp>
        <p:sp>
          <p:nvSpPr>
            <p:cNvPr id="29732" name="Text Box 63"/>
            <p:cNvSpPr txBox="1">
              <a:spLocks noChangeArrowheads="1"/>
            </p:cNvSpPr>
            <p:nvPr/>
          </p:nvSpPr>
          <p:spPr bwMode="auto">
            <a:xfrm>
              <a:off x="8763000" y="3429000"/>
              <a:ext cx="2286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600" i="1"/>
                <a:t>t</a:t>
              </a:r>
              <a:endParaRPr lang="en-US"/>
            </a:p>
          </p:txBody>
        </p:sp>
        <p:sp>
          <p:nvSpPr>
            <p:cNvPr id="29733" name="Line 64"/>
            <p:cNvSpPr>
              <a:spLocks noChangeShapeType="1"/>
            </p:cNvSpPr>
            <p:nvPr/>
          </p:nvSpPr>
          <p:spPr bwMode="auto">
            <a:xfrm>
              <a:off x="8001000" y="3276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34" name="Line 65"/>
            <p:cNvSpPr>
              <a:spLocks noChangeShapeType="1"/>
            </p:cNvSpPr>
            <p:nvPr/>
          </p:nvSpPr>
          <p:spPr bwMode="auto">
            <a:xfrm>
              <a:off x="8153400" y="3276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35" name="Line 66"/>
            <p:cNvSpPr>
              <a:spLocks noChangeShapeType="1"/>
            </p:cNvSpPr>
            <p:nvPr/>
          </p:nvSpPr>
          <p:spPr bwMode="auto">
            <a:xfrm>
              <a:off x="7772400" y="3352800"/>
              <a:ext cx="2286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9736" name="Line 67"/>
            <p:cNvSpPr>
              <a:spLocks noChangeShapeType="1"/>
            </p:cNvSpPr>
            <p:nvPr/>
          </p:nvSpPr>
          <p:spPr bwMode="auto">
            <a:xfrm flipH="1">
              <a:off x="8153400" y="3352800"/>
              <a:ext cx="2286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9737" name="Text Box 68"/>
            <p:cNvSpPr txBox="1">
              <a:spLocks noChangeArrowheads="1"/>
            </p:cNvSpPr>
            <p:nvPr/>
          </p:nvSpPr>
          <p:spPr bwMode="auto">
            <a:xfrm>
              <a:off x="7924800" y="2971800"/>
              <a:ext cx="3810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600" i="1"/>
                <a:t>T</a:t>
              </a:r>
              <a:r>
                <a:rPr lang="en-US" sz="1600" i="1" baseline="-25000"/>
                <a:t>s</a:t>
              </a:r>
              <a:endParaRPr lang="en-US"/>
            </a:p>
          </p:txBody>
        </p:sp>
        <p:sp>
          <p:nvSpPr>
            <p:cNvPr id="29738" name="Text Box 69"/>
            <p:cNvSpPr txBox="1">
              <a:spLocks noChangeArrowheads="1"/>
            </p:cNvSpPr>
            <p:nvPr/>
          </p:nvSpPr>
          <p:spPr bwMode="auto">
            <a:xfrm>
              <a:off x="6934200" y="3749675"/>
              <a:ext cx="3810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600" i="1"/>
                <a:t>T</a:t>
              </a:r>
              <a:r>
                <a:rPr lang="en-US" sz="1600" i="1" baseline="-25000"/>
                <a:t>s</a:t>
              </a:r>
              <a:endParaRPr lang="en-US"/>
            </a:p>
          </p:txBody>
        </p:sp>
        <p:sp>
          <p:nvSpPr>
            <p:cNvPr id="29739" name="Line 70"/>
            <p:cNvSpPr>
              <a:spLocks noChangeShapeType="1"/>
            </p:cNvSpPr>
            <p:nvPr/>
          </p:nvSpPr>
          <p:spPr bwMode="auto">
            <a:xfrm flipV="1">
              <a:off x="64770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0" name="Line 71"/>
            <p:cNvSpPr>
              <a:spLocks noChangeShapeType="1"/>
            </p:cNvSpPr>
            <p:nvPr/>
          </p:nvSpPr>
          <p:spPr bwMode="auto">
            <a:xfrm flipV="1">
              <a:off x="66294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1" name="Line 72"/>
            <p:cNvSpPr>
              <a:spLocks noChangeShapeType="1"/>
            </p:cNvSpPr>
            <p:nvPr/>
          </p:nvSpPr>
          <p:spPr bwMode="auto">
            <a:xfrm flipV="1">
              <a:off x="67818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2" name="Line 73"/>
            <p:cNvSpPr>
              <a:spLocks noChangeShapeType="1"/>
            </p:cNvSpPr>
            <p:nvPr/>
          </p:nvSpPr>
          <p:spPr bwMode="auto">
            <a:xfrm flipV="1">
              <a:off x="70866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3" name="Line 74"/>
            <p:cNvSpPr>
              <a:spLocks noChangeShapeType="1"/>
            </p:cNvSpPr>
            <p:nvPr/>
          </p:nvSpPr>
          <p:spPr bwMode="auto">
            <a:xfrm flipV="1">
              <a:off x="72390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4" name="Line 75"/>
            <p:cNvSpPr>
              <a:spLocks noChangeShapeType="1"/>
            </p:cNvSpPr>
            <p:nvPr/>
          </p:nvSpPr>
          <p:spPr bwMode="auto">
            <a:xfrm flipV="1">
              <a:off x="73914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5" name="Line 76"/>
            <p:cNvSpPr>
              <a:spLocks noChangeShapeType="1"/>
            </p:cNvSpPr>
            <p:nvPr/>
          </p:nvSpPr>
          <p:spPr bwMode="auto">
            <a:xfrm flipV="1">
              <a:off x="75438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6" name="Line 77"/>
            <p:cNvSpPr>
              <a:spLocks noChangeShapeType="1"/>
            </p:cNvSpPr>
            <p:nvPr/>
          </p:nvSpPr>
          <p:spPr bwMode="auto">
            <a:xfrm flipV="1">
              <a:off x="76962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7" name="Line 78"/>
            <p:cNvSpPr>
              <a:spLocks noChangeShapeType="1"/>
            </p:cNvSpPr>
            <p:nvPr/>
          </p:nvSpPr>
          <p:spPr bwMode="auto">
            <a:xfrm flipV="1">
              <a:off x="78486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8" name="Line 80"/>
            <p:cNvSpPr>
              <a:spLocks noChangeShapeType="1"/>
            </p:cNvSpPr>
            <p:nvPr/>
          </p:nvSpPr>
          <p:spPr bwMode="auto">
            <a:xfrm flipV="1">
              <a:off x="81534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49" name="Line 81"/>
            <p:cNvSpPr>
              <a:spLocks noChangeShapeType="1"/>
            </p:cNvSpPr>
            <p:nvPr/>
          </p:nvSpPr>
          <p:spPr bwMode="auto">
            <a:xfrm flipV="1">
              <a:off x="83058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50" name="Line 82"/>
            <p:cNvSpPr>
              <a:spLocks noChangeShapeType="1"/>
            </p:cNvSpPr>
            <p:nvPr/>
          </p:nvSpPr>
          <p:spPr bwMode="auto">
            <a:xfrm flipV="1">
              <a:off x="84582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51" name="Line 83"/>
            <p:cNvSpPr>
              <a:spLocks noChangeShapeType="1"/>
            </p:cNvSpPr>
            <p:nvPr/>
          </p:nvSpPr>
          <p:spPr bwMode="auto">
            <a:xfrm flipV="1">
              <a:off x="86106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52" name="Oval 84"/>
            <p:cNvSpPr>
              <a:spLocks noChangeArrowheads="1"/>
            </p:cNvSpPr>
            <p:nvPr/>
          </p:nvSpPr>
          <p:spPr bwMode="auto">
            <a:xfrm>
              <a:off x="6286500" y="340995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3" name="Oval 85"/>
            <p:cNvSpPr>
              <a:spLocks noChangeArrowheads="1"/>
            </p:cNvSpPr>
            <p:nvPr/>
          </p:nvSpPr>
          <p:spPr bwMode="auto">
            <a:xfrm>
              <a:off x="6438900" y="33147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4" name="Line 86"/>
            <p:cNvSpPr>
              <a:spLocks noChangeShapeType="1"/>
            </p:cNvSpPr>
            <p:nvPr/>
          </p:nvSpPr>
          <p:spPr bwMode="auto">
            <a:xfrm flipV="1">
              <a:off x="8001000" y="3657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755" name="Oval 87"/>
            <p:cNvSpPr>
              <a:spLocks noChangeArrowheads="1"/>
            </p:cNvSpPr>
            <p:nvPr/>
          </p:nvSpPr>
          <p:spPr bwMode="auto">
            <a:xfrm>
              <a:off x="6591300" y="322897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6" name="Oval 88"/>
            <p:cNvSpPr>
              <a:spLocks noChangeArrowheads="1"/>
            </p:cNvSpPr>
            <p:nvPr/>
          </p:nvSpPr>
          <p:spPr bwMode="auto">
            <a:xfrm>
              <a:off x="6743700" y="317182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7" name="Oval 89"/>
            <p:cNvSpPr>
              <a:spLocks noChangeArrowheads="1"/>
            </p:cNvSpPr>
            <p:nvPr/>
          </p:nvSpPr>
          <p:spPr bwMode="auto">
            <a:xfrm>
              <a:off x="6896100" y="315277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8" name="Oval 90"/>
            <p:cNvSpPr>
              <a:spLocks noChangeArrowheads="1"/>
            </p:cNvSpPr>
            <p:nvPr/>
          </p:nvSpPr>
          <p:spPr bwMode="auto">
            <a:xfrm>
              <a:off x="7048500" y="315277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59" name="Oval 91"/>
            <p:cNvSpPr>
              <a:spLocks noChangeArrowheads="1"/>
            </p:cNvSpPr>
            <p:nvPr/>
          </p:nvSpPr>
          <p:spPr bwMode="auto">
            <a:xfrm>
              <a:off x="7200900" y="32004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0" name="Oval 92"/>
            <p:cNvSpPr>
              <a:spLocks noChangeArrowheads="1"/>
            </p:cNvSpPr>
            <p:nvPr/>
          </p:nvSpPr>
          <p:spPr bwMode="auto">
            <a:xfrm>
              <a:off x="7353300" y="328612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1" name="Oval 93"/>
            <p:cNvSpPr>
              <a:spLocks noChangeArrowheads="1"/>
            </p:cNvSpPr>
            <p:nvPr/>
          </p:nvSpPr>
          <p:spPr bwMode="auto">
            <a:xfrm>
              <a:off x="7505700" y="340995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2" name="Oval 94"/>
            <p:cNvSpPr>
              <a:spLocks noChangeArrowheads="1"/>
            </p:cNvSpPr>
            <p:nvPr/>
          </p:nvSpPr>
          <p:spPr bwMode="auto">
            <a:xfrm>
              <a:off x="7658100" y="353377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3" name="Oval 95"/>
            <p:cNvSpPr>
              <a:spLocks noChangeArrowheads="1"/>
            </p:cNvSpPr>
            <p:nvPr/>
          </p:nvSpPr>
          <p:spPr bwMode="auto">
            <a:xfrm>
              <a:off x="7810500" y="367665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4" name="Oval 96"/>
            <p:cNvSpPr>
              <a:spLocks noChangeArrowheads="1"/>
            </p:cNvSpPr>
            <p:nvPr/>
          </p:nvSpPr>
          <p:spPr bwMode="auto">
            <a:xfrm>
              <a:off x="7962900" y="382905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5" name="Oval 97"/>
            <p:cNvSpPr>
              <a:spLocks noChangeArrowheads="1"/>
            </p:cNvSpPr>
            <p:nvPr/>
          </p:nvSpPr>
          <p:spPr bwMode="auto">
            <a:xfrm>
              <a:off x="8115300" y="39624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6" name="Oval 98"/>
            <p:cNvSpPr>
              <a:spLocks noChangeArrowheads="1"/>
            </p:cNvSpPr>
            <p:nvPr/>
          </p:nvSpPr>
          <p:spPr bwMode="auto">
            <a:xfrm>
              <a:off x="8267700" y="406717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7" name="Oval 99"/>
            <p:cNvSpPr>
              <a:spLocks noChangeArrowheads="1"/>
            </p:cNvSpPr>
            <p:nvPr/>
          </p:nvSpPr>
          <p:spPr bwMode="auto">
            <a:xfrm>
              <a:off x="8420100" y="41529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9768" name="Oval 100"/>
            <p:cNvSpPr>
              <a:spLocks noChangeArrowheads="1"/>
            </p:cNvSpPr>
            <p:nvPr/>
          </p:nvSpPr>
          <p:spPr bwMode="auto">
            <a:xfrm>
              <a:off x="8572500" y="41910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29701" name="Text Box 102"/>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t>Review</a:t>
            </a:r>
          </a:p>
        </p:txBody>
      </p:sp>
      <p:grpSp>
        <p:nvGrpSpPr>
          <p:cNvPr id="3" name="Group 2"/>
          <p:cNvGrpSpPr/>
          <p:nvPr/>
        </p:nvGrpSpPr>
        <p:grpSpPr>
          <a:xfrm>
            <a:off x="6070600" y="4572000"/>
            <a:ext cx="2997200" cy="1447800"/>
            <a:chOff x="6070600" y="4572000"/>
            <a:chExt cx="2997200" cy="1447800"/>
          </a:xfrm>
        </p:grpSpPr>
        <p:sp>
          <p:nvSpPr>
            <p:cNvPr id="76" name="Line 2"/>
            <p:cNvSpPr>
              <a:spLocks noChangeShapeType="1"/>
            </p:cNvSpPr>
            <p:nvPr/>
          </p:nvSpPr>
          <p:spPr bwMode="auto">
            <a:xfrm>
              <a:off x="7442200" y="5143500"/>
              <a:ext cx="152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7" name="Line 3"/>
            <p:cNvSpPr>
              <a:spLocks noChangeShapeType="1"/>
            </p:cNvSpPr>
            <p:nvPr/>
          </p:nvSpPr>
          <p:spPr bwMode="auto">
            <a:xfrm>
              <a:off x="7861300" y="5562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8" name="Line 4"/>
            <p:cNvSpPr>
              <a:spLocks noChangeShapeType="1"/>
            </p:cNvSpPr>
            <p:nvPr/>
          </p:nvSpPr>
          <p:spPr bwMode="auto">
            <a:xfrm>
              <a:off x="8242300" y="55626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9" name="Line 18"/>
            <p:cNvSpPr>
              <a:spLocks noChangeShapeType="1"/>
            </p:cNvSpPr>
            <p:nvPr/>
          </p:nvSpPr>
          <p:spPr bwMode="auto">
            <a:xfrm>
              <a:off x="6070600" y="5638800"/>
              <a:ext cx="28956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0" name="Line 19"/>
            <p:cNvSpPr>
              <a:spLocks noChangeShapeType="1"/>
            </p:cNvSpPr>
            <p:nvPr/>
          </p:nvSpPr>
          <p:spPr bwMode="auto">
            <a:xfrm flipV="1">
              <a:off x="7518400" y="4953000"/>
              <a:ext cx="0" cy="6858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1" name="Text Box 20"/>
            <p:cNvSpPr txBox="1">
              <a:spLocks noChangeArrowheads="1"/>
            </p:cNvSpPr>
            <p:nvPr/>
          </p:nvSpPr>
          <p:spPr bwMode="auto">
            <a:xfrm>
              <a:off x="8610600" y="5181600"/>
              <a:ext cx="457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t>n</a:t>
              </a:r>
            </a:p>
          </p:txBody>
        </p:sp>
        <p:sp>
          <p:nvSpPr>
            <p:cNvPr id="82" name="Text Box 21"/>
            <p:cNvSpPr txBox="1">
              <a:spLocks noChangeArrowheads="1"/>
            </p:cNvSpPr>
            <p:nvPr/>
          </p:nvSpPr>
          <p:spPr bwMode="auto">
            <a:xfrm>
              <a:off x="7315200" y="4572000"/>
              <a:ext cx="838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dirty="0">
                  <a:latin typeface="Symbol" charset="0"/>
                </a:rPr>
                <a:t>d</a:t>
              </a:r>
              <a:r>
                <a:rPr lang="en-US" sz="1800" dirty="0"/>
                <a:t>[</a:t>
              </a:r>
              <a:r>
                <a:rPr lang="en-US" sz="1800" i="1" dirty="0"/>
                <a:t>n</a:t>
              </a:r>
              <a:r>
                <a:rPr lang="en-US" sz="1800" dirty="0"/>
                <a:t>]</a:t>
              </a:r>
            </a:p>
          </p:txBody>
        </p:sp>
        <p:sp>
          <p:nvSpPr>
            <p:cNvPr id="83" name="Line 22"/>
            <p:cNvSpPr>
              <a:spLocks noChangeShapeType="1"/>
            </p:cNvSpPr>
            <p:nvPr/>
          </p:nvSpPr>
          <p:spPr bwMode="auto">
            <a:xfrm flipV="1">
              <a:off x="7518400" y="5105400"/>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4" name="Oval 23"/>
            <p:cNvSpPr>
              <a:spLocks noChangeArrowheads="1"/>
            </p:cNvSpPr>
            <p:nvPr/>
          </p:nvSpPr>
          <p:spPr bwMode="auto">
            <a:xfrm>
              <a:off x="7480300" y="51054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85" name="Group 24"/>
            <p:cNvGrpSpPr>
              <a:grpSpLocks/>
            </p:cNvGrpSpPr>
            <p:nvPr/>
          </p:nvGrpSpPr>
          <p:grpSpPr bwMode="auto">
            <a:xfrm>
              <a:off x="8585200" y="5562600"/>
              <a:ext cx="76200" cy="152400"/>
              <a:chOff x="4800" y="1872"/>
              <a:chExt cx="48" cy="96"/>
            </a:xfrm>
          </p:grpSpPr>
          <p:sp>
            <p:nvSpPr>
              <p:cNvPr id="104" name="Line 25"/>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5" name="Oval 26"/>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86" name="Oval 27"/>
            <p:cNvSpPr>
              <a:spLocks noChangeArrowheads="1"/>
            </p:cNvSpPr>
            <p:nvPr/>
          </p:nvSpPr>
          <p:spPr bwMode="auto">
            <a:xfrm>
              <a:off x="8204200" y="56007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87" name="Oval 28"/>
            <p:cNvSpPr>
              <a:spLocks noChangeArrowheads="1"/>
            </p:cNvSpPr>
            <p:nvPr/>
          </p:nvSpPr>
          <p:spPr bwMode="auto">
            <a:xfrm>
              <a:off x="7823200" y="56007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88" name="Group 29"/>
            <p:cNvGrpSpPr>
              <a:grpSpLocks/>
            </p:cNvGrpSpPr>
            <p:nvPr/>
          </p:nvGrpSpPr>
          <p:grpSpPr bwMode="auto">
            <a:xfrm>
              <a:off x="6375400" y="5562600"/>
              <a:ext cx="76200" cy="152400"/>
              <a:chOff x="4800" y="1872"/>
              <a:chExt cx="48" cy="96"/>
            </a:xfrm>
          </p:grpSpPr>
          <p:sp>
            <p:nvSpPr>
              <p:cNvPr id="102" name="Line 30"/>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3" name="Oval 31"/>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89" name="Group 32"/>
            <p:cNvGrpSpPr>
              <a:grpSpLocks/>
            </p:cNvGrpSpPr>
            <p:nvPr/>
          </p:nvGrpSpPr>
          <p:grpSpPr bwMode="auto">
            <a:xfrm>
              <a:off x="6756400" y="5562600"/>
              <a:ext cx="76200" cy="152400"/>
              <a:chOff x="4800" y="1872"/>
              <a:chExt cx="48" cy="96"/>
            </a:xfrm>
          </p:grpSpPr>
          <p:sp>
            <p:nvSpPr>
              <p:cNvPr id="100" name="Line 33"/>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1" name="Oval 34"/>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90" name="Group 35"/>
            <p:cNvGrpSpPr>
              <a:grpSpLocks/>
            </p:cNvGrpSpPr>
            <p:nvPr/>
          </p:nvGrpSpPr>
          <p:grpSpPr bwMode="auto">
            <a:xfrm>
              <a:off x="7137400" y="5562600"/>
              <a:ext cx="76200" cy="152400"/>
              <a:chOff x="4800" y="1872"/>
              <a:chExt cx="48" cy="96"/>
            </a:xfrm>
          </p:grpSpPr>
          <p:sp>
            <p:nvSpPr>
              <p:cNvPr id="98" name="Line 36"/>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99" name="Oval 37"/>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91" name="Text Box 38"/>
            <p:cNvSpPr txBox="1">
              <a:spLocks noChangeArrowheads="1"/>
            </p:cNvSpPr>
            <p:nvPr/>
          </p:nvSpPr>
          <p:spPr bwMode="auto">
            <a:xfrm>
              <a:off x="7137400" y="4953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1</a:t>
              </a:r>
            </a:p>
          </p:txBody>
        </p:sp>
        <p:sp>
          <p:nvSpPr>
            <p:cNvPr id="92" name="Text Box 39"/>
            <p:cNvSpPr txBox="1">
              <a:spLocks noChangeArrowheads="1"/>
            </p:cNvSpPr>
            <p:nvPr/>
          </p:nvSpPr>
          <p:spPr bwMode="auto">
            <a:xfrm>
              <a:off x="76708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1</a:t>
              </a:r>
            </a:p>
          </p:txBody>
        </p:sp>
        <p:sp>
          <p:nvSpPr>
            <p:cNvPr id="93" name="Text Box 40"/>
            <p:cNvSpPr txBox="1">
              <a:spLocks noChangeArrowheads="1"/>
            </p:cNvSpPr>
            <p:nvPr/>
          </p:nvSpPr>
          <p:spPr bwMode="auto">
            <a:xfrm>
              <a:off x="69850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-1</a:t>
              </a:r>
            </a:p>
          </p:txBody>
        </p:sp>
        <p:sp>
          <p:nvSpPr>
            <p:cNvPr id="94" name="Text Box 41"/>
            <p:cNvSpPr txBox="1">
              <a:spLocks noChangeArrowheads="1"/>
            </p:cNvSpPr>
            <p:nvPr/>
          </p:nvSpPr>
          <p:spPr bwMode="auto">
            <a:xfrm>
              <a:off x="80518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2</a:t>
              </a:r>
            </a:p>
          </p:txBody>
        </p:sp>
        <p:sp>
          <p:nvSpPr>
            <p:cNvPr id="95" name="Text Box 42"/>
            <p:cNvSpPr txBox="1">
              <a:spLocks noChangeArrowheads="1"/>
            </p:cNvSpPr>
            <p:nvPr/>
          </p:nvSpPr>
          <p:spPr bwMode="auto">
            <a:xfrm>
              <a:off x="84328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3</a:t>
              </a:r>
            </a:p>
          </p:txBody>
        </p:sp>
        <p:sp>
          <p:nvSpPr>
            <p:cNvPr id="96" name="Text Box 43"/>
            <p:cNvSpPr txBox="1">
              <a:spLocks noChangeArrowheads="1"/>
            </p:cNvSpPr>
            <p:nvPr/>
          </p:nvSpPr>
          <p:spPr bwMode="auto">
            <a:xfrm>
              <a:off x="66040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-2</a:t>
              </a:r>
            </a:p>
          </p:txBody>
        </p:sp>
        <p:sp>
          <p:nvSpPr>
            <p:cNvPr id="97" name="Text Box 44"/>
            <p:cNvSpPr txBox="1">
              <a:spLocks noChangeArrowheads="1"/>
            </p:cNvSpPr>
            <p:nvPr/>
          </p:nvSpPr>
          <p:spPr bwMode="auto">
            <a:xfrm>
              <a:off x="6223000" y="57150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-3</a:t>
              </a:r>
            </a:p>
          </p:txBody>
        </p:sp>
      </p:grpSp>
      <p:sp>
        <p:nvSpPr>
          <p:cNvPr id="106" name="Slide Number Placeholder 5"/>
          <p:cNvSpPr>
            <a:spLocks noGrp="1"/>
          </p:cNvSpPr>
          <p:nvPr>
            <p:ph type="sldNum" sz="quarter" idx="12"/>
          </p:nvPr>
        </p:nvSpPr>
        <p:spPr>
          <a:xfrm>
            <a:off x="6553200" y="6248400"/>
            <a:ext cx="1905000" cy="457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91B1FC58-471C-4440-99C0-7145C42F4FBA}" type="slidenum">
              <a:rPr lang="en-US" sz="1400"/>
              <a:pPr/>
              <a:t>18</a:t>
            </a:fld>
            <a:endParaRPr lang="en-US" sz="1400" dirty="0"/>
          </a:p>
        </p:txBody>
      </p:sp>
      <p:sp>
        <p:nvSpPr>
          <p:cNvPr id="107" name="Rectangle 31"/>
          <p:cNvSpPr txBox="1">
            <a:spLocks noChangeArrowheads="1"/>
          </p:cNvSpPr>
          <p:nvPr/>
        </p:nvSpPr>
        <p:spPr bwMode="auto">
          <a:xfrm>
            <a:off x="457200" y="2388116"/>
            <a:ext cx="5562600" cy="2362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Sample continuous-time signal</a:t>
            </a:r>
            <a:br>
              <a:rPr lang="en-US" dirty="0">
                <a:latin typeface="Times New Roman" charset="0"/>
              </a:rPr>
            </a:br>
            <a:r>
              <a:rPr lang="en-US" dirty="0">
                <a:latin typeface="Times New Roman" charset="0"/>
              </a:rPr>
              <a:t>at equally-spaced points in time</a:t>
            </a:r>
            <a:br>
              <a:rPr lang="en-US" dirty="0">
                <a:latin typeface="Times New Roman" charset="0"/>
              </a:rPr>
            </a:br>
            <a:r>
              <a:rPr lang="en-US" dirty="0">
                <a:latin typeface="Times New Roman" charset="0"/>
              </a:rPr>
              <a:t>to obtain a sequence of numbers</a:t>
            </a:r>
          </a:p>
          <a:p>
            <a:pPr marL="457200" lvl="1" indent="0">
              <a:buFontTx/>
              <a:buNone/>
            </a:pPr>
            <a:r>
              <a:rPr lang="en-US" i="1" dirty="0">
                <a:latin typeface="Times New Roman" charset="0"/>
              </a:rPr>
              <a:t>s</a:t>
            </a:r>
            <a:r>
              <a:rPr lang="en-US" dirty="0">
                <a:latin typeface="Times New Roman" charset="0"/>
              </a:rPr>
              <a:t>[</a:t>
            </a:r>
            <a:r>
              <a:rPr lang="en-US" i="1" dirty="0">
                <a:latin typeface="Times New Roman" charset="0"/>
              </a:rPr>
              <a:t>n</a:t>
            </a:r>
            <a:r>
              <a:rPr lang="en-US" dirty="0">
                <a:latin typeface="Times New Roman" charset="0"/>
              </a:rPr>
              <a:t>]</a:t>
            </a:r>
            <a:r>
              <a:rPr lang="en-US" i="1" dirty="0">
                <a:latin typeface="Times New Roman" charset="0"/>
              </a:rPr>
              <a:t> = s</a:t>
            </a:r>
            <a:r>
              <a:rPr lang="en-US" dirty="0">
                <a:latin typeface="Times New Roman" charset="0"/>
              </a:rPr>
              <a:t>(</a:t>
            </a:r>
            <a:r>
              <a:rPr lang="en-US" i="1" dirty="0">
                <a:latin typeface="Times New Roman" charset="0"/>
              </a:rPr>
              <a:t>n </a:t>
            </a:r>
            <a:r>
              <a:rPr lang="en-US" i="1" dirty="0" err="1">
                <a:latin typeface="Times New Roman" charset="0"/>
              </a:rPr>
              <a:t>T</a:t>
            </a:r>
            <a:r>
              <a:rPr lang="en-US" i="1" baseline="-25000" dirty="0" err="1">
                <a:latin typeface="Times New Roman" charset="0"/>
              </a:rPr>
              <a:t>s</a:t>
            </a:r>
            <a:r>
              <a:rPr lang="en-US" dirty="0">
                <a:latin typeface="Times New Roman" charset="0"/>
              </a:rPr>
              <a:t>)  for  </a:t>
            </a:r>
            <a:r>
              <a:rPr lang="en-US" i="1" dirty="0">
                <a:latin typeface="Times New Roman" charset="0"/>
              </a:rPr>
              <a:t>n</a:t>
            </a:r>
            <a:r>
              <a:rPr lang="en-US" dirty="0">
                <a:latin typeface="Times New Roman" charset="0"/>
              </a:rPr>
              <a:t> </a:t>
            </a:r>
            <a:r>
              <a:rPr lang="en-US" dirty="0">
                <a:latin typeface="Times New Roman" charset="0"/>
                <a:sym typeface="Symbol" charset="0"/>
              </a:rPr>
              <a:t> </a:t>
            </a:r>
            <a:r>
              <a:rPr lang="en-US" dirty="0">
                <a:latin typeface="Times New Roman" charset="0"/>
              </a:rPr>
              <a:t>{…, -1, 0, 1, …}</a:t>
            </a:r>
          </a:p>
          <a:p>
            <a:pPr marL="457200" lvl="1" indent="0">
              <a:buFontTx/>
              <a:buNone/>
            </a:pPr>
            <a:r>
              <a:rPr lang="en-US" dirty="0">
                <a:latin typeface="Times New Roman" charset="0"/>
              </a:rPr>
              <a:t>How to choose sampling period </a:t>
            </a:r>
            <a:r>
              <a:rPr lang="en-US" i="1" dirty="0" err="1">
                <a:latin typeface="Times New Roman" charset="0"/>
              </a:rPr>
              <a:t>T</a:t>
            </a:r>
            <a:r>
              <a:rPr lang="en-US" i="1" baseline="-25000" dirty="0" err="1">
                <a:latin typeface="Times New Roman" charset="0"/>
              </a:rPr>
              <a:t>s</a:t>
            </a:r>
            <a:r>
              <a:rPr lang="en-US" i="1" baseline="-25000" dirty="0">
                <a:latin typeface="Times New Roman" charset="0"/>
              </a:rPr>
              <a:t> </a:t>
            </a:r>
            <a:r>
              <a:rPr lang="en-US" dirty="0">
                <a:latin typeface="Times New Roman" charset="0"/>
              </a:rPr>
              <a:t>?</a:t>
            </a:r>
          </a:p>
        </p:txBody>
      </p:sp>
      <p:sp>
        <p:nvSpPr>
          <p:cNvPr id="108" name="Rectangle 31"/>
          <p:cNvSpPr txBox="1">
            <a:spLocks noChangeArrowheads="1"/>
          </p:cNvSpPr>
          <p:nvPr/>
        </p:nvSpPr>
        <p:spPr bwMode="auto">
          <a:xfrm>
            <a:off x="457200" y="4648200"/>
            <a:ext cx="57912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Using a formula</a:t>
            </a:r>
          </a:p>
          <a:p>
            <a:pPr marL="457200" lvl="1" indent="0">
              <a:buFontTx/>
              <a:buNone/>
            </a:pPr>
            <a:r>
              <a:rPr lang="en-US" dirty="0">
                <a:latin typeface="Times New Roman" charset="0"/>
              </a:rPr>
              <a:t>Discrete-time impulse </a:t>
            </a:r>
            <a:r>
              <a:rPr lang="en-US" dirty="0">
                <a:latin typeface="Symbol" charset="0"/>
              </a:rPr>
              <a:t>d</a:t>
            </a:r>
            <a:r>
              <a:rPr lang="en-US" dirty="0">
                <a:latin typeface="Times New Roman" charset="0"/>
              </a:rPr>
              <a:t>[</a:t>
            </a:r>
            <a:r>
              <a:rPr lang="en-US" i="1" dirty="0">
                <a:latin typeface="Times New Roman" charset="0"/>
              </a:rPr>
              <a:t>n</a:t>
            </a:r>
            <a:r>
              <a:rPr lang="en-US" dirty="0">
                <a:latin typeface="Times New Roman" charset="0"/>
              </a:rPr>
              <a:t>] on right</a:t>
            </a:r>
          </a:p>
          <a:p>
            <a:pPr marL="457200" lvl="1" indent="0">
              <a:buFontTx/>
              <a:buNone/>
            </a:pPr>
            <a:r>
              <a:rPr lang="en-US" dirty="0">
                <a:latin typeface="Times New Roman" charset="0"/>
              </a:rPr>
              <a:t>How does </a:t>
            </a:r>
            <a:r>
              <a:rPr lang="en-US" dirty="0">
                <a:latin typeface="Symbol" charset="0"/>
              </a:rPr>
              <a:t>d</a:t>
            </a:r>
            <a:r>
              <a:rPr lang="en-US" dirty="0">
                <a:latin typeface="Times New Roman" charset="0"/>
              </a:rPr>
              <a:t>[</a:t>
            </a:r>
            <a:r>
              <a:rPr lang="en-US" i="1" dirty="0">
                <a:latin typeface="Times New Roman" charset="0"/>
              </a:rPr>
              <a:t>n</a:t>
            </a:r>
            <a:r>
              <a:rPr lang="en-US" dirty="0">
                <a:latin typeface="Times New Roman" charset="0"/>
              </a:rPr>
              <a:t>] look in continuous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107" grpId="0"/>
      <p:bldP spid="10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0"/>
          <p:cNvSpPr>
            <a:spLocks noGrp="1" noChangeArrowheads="1"/>
          </p:cNvSpPr>
          <p:nvPr>
            <p:ph type="title"/>
          </p:nvPr>
        </p:nvSpPr>
        <p:spPr/>
        <p:txBody>
          <a:bodyPr/>
          <a:lstStyle/>
          <a:p>
            <a:r>
              <a:rPr lang="en-US" dirty="0">
                <a:latin typeface="Times New Roman" charset="0"/>
              </a:rPr>
              <a:t>Aliasing Example</a:t>
            </a:r>
          </a:p>
        </p:txBody>
      </p:sp>
      <p:sp>
        <p:nvSpPr>
          <p:cNvPr id="106" name="Slide Number Placeholder 5"/>
          <p:cNvSpPr>
            <a:spLocks noGrp="1"/>
          </p:cNvSpPr>
          <p:nvPr>
            <p:ph type="sldNum" sz="quarter" idx="12"/>
          </p:nvPr>
        </p:nvSpPr>
        <p:spPr>
          <a:xfrm>
            <a:off x="6553200" y="6248400"/>
            <a:ext cx="1905000" cy="457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91B1FC58-471C-4440-99C0-7145C42F4FBA}" type="slidenum">
              <a:rPr lang="en-US" sz="1400"/>
              <a:pPr/>
              <a:t>19</a:t>
            </a:fld>
            <a:endParaRPr lang="en-US" sz="1400" dirty="0"/>
          </a:p>
        </p:txBody>
      </p:sp>
      <p:pic>
        <p:nvPicPr>
          <p:cNvPr id="9" name="Picture 8" descr="A close up of text on a whiteboard&#10;&#10;Description automatically generated">
            <a:extLst>
              <a:ext uri="{FF2B5EF4-FFF2-40B4-BE49-F238E27FC236}">
                <a16:creationId xmlns:a16="http://schemas.microsoft.com/office/drawing/2014/main" id="{5DB05797-FBED-5545-86FC-D19F9995B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981200"/>
            <a:ext cx="6902541" cy="4648200"/>
          </a:xfrm>
          <a:prstGeom prst="rect">
            <a:avLst/>
          </a:prstGeom>
        </p:spPr>
      </p:pic>
      <p:sp>
        <p:nvSpPr>
          <p:cNvPr id="109" name="Rectangle 31">
            <a:extLst>
              <a:ext uri="{FF2B5EF4-FFF2-40B4-BE49-F238E27FC236}">
                <a16:creationId xmlns:a16="http://schemas.microsoft.com/office/drawing/2014/main" id="{F5EC0D36-1293-A84D-ABC6-5FD6E130F052}"/>
              </a:ext>
            </a:extLst>
          </p:cNvPr>
          <p:cNvSpPr txBox="1">
            <a:spLocks noChangeArrowheads="1"/>
          </p:cNvSpPr>
          <p:nvPr/>
        </p:nvSpPr>
        <p:spPr bwMode="auto">
          <a:xfrm>
            <a:off x="457200" y="1447800"/>
            <a:ext cx="8458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Sample 30 kHz sinusoid using 48 kHz sampling rate</a:t>
            </a:r>
          </a:p>
        </p:txBody>
      </p:sp>
    </p:spTree>
    <p:extLst>
      <p:ext uri="{BB962C8B-B14F-4D97-AF65-F5344CB8AC3E}">
        <p14:creationId xmlns:p14="http://schemas.microsoft.com/office/powerpoint/2010/main" val="389773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610E4A05-690E-F548-9707-C6329F1986FA}" type="slidenum">
              <a:rPr lang="en-US" sz="1400"/>
              <a:pPr/>
              <a:t>2</a:t>
            </a:fld>
            <a:endParaRPr lang="en-US" sz="1400"/>
          </a:p>
        </p:txBody>
      </p:sp>
      <p:sp>
        <p:nvSpPr>
          <p:cNvPr id="16386" name="Rectangle 2"/>
          <p:cNvSpPr>
            <a:spLocks noGrp="1" noChangeArrowheads="1"/>
          </p:cNvSpPr>
          <p:nvPr>
            <p:ph type="title"/>
          </p:nvPr>
        </p:nvSpPr>
        <p:spPr/>
        <p:txBody>
          <a:bodyPr/>
          <a:lstStyle/>
          <a:p>
            <a:r>
              <a:rPr lang="en-US">
                <a:latin typeface="Times New Roman" charset="0"/>
              </a:rPr>
              <a:t>Outline</a:t>
            </a:r>
          </a:p>
        </p:txBody>
      </p:sp>
      <p:sp>
        <p:nvSpPr>
          <p:cNvPr id="4100" name="Rectangle 3"/>
          <p:cNvSpPr>
            <a:spLocks noGrp="1" noChangeArrowheads="1"/>
          </p:cNvSpPr>
          <p:nvPr>
            <p:ph type="body" idx="1"/>
          </p:nvPr>
        </p:nvSpPr>
        <p:spPr>
          <a:xfrm>
            <a:off x="457200" y="1447800"/>
            <a:ext cx="8229600" cy="2133600"/>
          </a:xfrm>
        </p:spPr>
        <p:txBody>
          <a:bodyPr/>
          <a:lstStyle/>
          <a:p>
            <a:pPr>
              <a:defRPr/>
            </a:pPr>
            <a:r>
              <a:rPr lang="en-US" altLang="en-US" dirty="0">
                <a:ea typeface="+mn-ea"/>
                <a:cs typeface="+mn-cs"/>
              </a:rPr>
              <a:t>Signals</a:t>
            </a:r>
          </a:p>
          <a:p>
            <a:pPr lvl="1">
              <a:buFontTx/>
              <a:buNone/>
              <a:defRPr/>
            </a:pPr>
            <a:r>
              <a:rPr lang="en-US" altLang="en-US" dirty="0"/>
              <a:t>Continuous-time vs. discrete-time</a:t>
            </a:r>
          </a:p>
          <a:p>
            <a:pPr lvl="1">
              <a:buFontTx/>
              <a:buNone/>
              <a:defRPr/>
            </a:pPr>
            <a:r>
              <a:rPr lang="en-US" altLang="en-US" dirty="0"/>
              <a:t>Analog vs. digital</a:t>
            </a:r>
          </a:p>
          <a:p>
            <a:pPr lvl="1">
              <a:buFontTx/>
              <a:buNone/>
              <a:defRPr/>
            </a:pPr>
            <a:r>
              <a:rPr lang="en-US" altLang="en-US" dirty="0"/>
              <a:t>Unit impulse</a:t>
            </a:r>
          </a:p>
        </p:txBody>
      </p:sp>
      <p:grpSp>
        <p:nvGrpSpPr>
          <p:cNvPr id="5" name="Group 2" descr="Analog amplitude, continuous-time signal example"/>
          <p:cNvGrpSpPr>
            <a:grpSpLocks/>
          </p:cNvGrpSpPr>
          <p:nvPr/>
        </p:nvGrpSpPr>
        <p:grpSpPr bwMode="auto">
          <a:xfrm>
            <a:off x="5283200" y="1476375"/>
            <a:ext cx="3632200" cy="809625"/>
            <a:chOff x="576" y="1688"/>
            <a:chExt cx="4320" cy="856"/>
          </a:xfrm>
        </p:grpSpPr>
        <p:sp>
          <p:nvSpPr>
            <p:cNvPr id="6" name="Freeform 3"/>
            <p:cNvSpPr>
              <a:spLocks/>
            </p:cNvSpPr>
            <p:nvPr/>
          </p:nvSpPr>
          <p:spPr bwMode="auto">
            <a:xfrm>
              <a:off x="960" y="1688"/>
              <a:ext cx="3072" cy="856"/>
            </a:xfrm>
            <a:custGeom>
              <a:avLst/>
              <a:gdLst>
                <a:gd name="T0" fmla="*/ 0 w 3072"/>
                <a:gd name="T1" fmla="*/ 6 h 1192"/>
                <a:gd name="T2" fmla="*/ 528 w 3072"/>
                <a:gd name="T3" fmla="*/ 1 h 1192"/>
                <a:gd name="T4" fmla="*/ 1200 w 3072"/>
                <a:gd name="T5" fmla="*/ 12 h 1192"/>
                <a:gd name="T6" fmla="*/ 1632 w 3072"/>
                <a:gd name="T7" fmla="*/ 1 h 1192"/>
                <a:gd name="T8" fmla="*/ 2736 w 3072"/>
                <a:gd name="T9" fmla="*/ 11 h 1192"/>
                <a:gd name="T10" fmla="*/ 3072 w 3072"/>
                <a:gd name="T11" fmla="*/ 2 h 1192"/>
                <a:gd name="T12" fmla="*/ 0 60000 65536"/>
                <a:gd name="T13" fmla="*/ 0 60000 65536"/>
                <a:gd name="T14" fmla="*/ 0 60000 65536"/>
                <a:gd name="T15" fmla="*/ 0 60000 65536"/>
                <a:gd name="T16" fmla="*/ 0 60000 65536"/>
                <a:gd name="T17" fmla="*/ 0 60000 65536"/>
                <a:gd name="T18" fmla="*/ 0 w 3072"/>
                <a:gd name="T19" fmla="*/ 0 h 1192"/>
                <a:gd name="T20" fmla="*/ 3072 w 3072"/>
                <a:gd name="T21" fmla="*/ 1192 h 1192"/>
              </a:gdLst>
              <a:ahLst/>
              <a:cxnLst>
                <a:cxn ang="T12">
                  <a:pos x="T0" y="T1"/>
                </a:cxn>
                <a:cxn ang="T13">
                  <a:pos x="T2" y="T3"/>
                </a:cxn>
                <a:cxn ang="T14">
                  <a:pos x="T4" y="T5"/>
                </a:cxn>
                <a:cxn ang="T15">
                  <a:pos x="T6" y="T7"/>
                </a:cxn>
                <a:cxn ang="T16">
                  <a:pos x="T8" y="T9"/>
                </a:cxn>
                <a:cxn ang="T17">
                  <a:pos x="T10" y="T11"/>
                </a:cxn>
              </a:cxnLst>
              <a:rect l="T18" t="T19" r="T20" b="T21"/>
              <a:pathLst>
                <a:path w="3072" h="1192">
                  <a:moveTo>
                    <a:pt x="0" y="664"/>
                  </a:moveTo>
                  <a:cubicBezTo>
                    <a:pt x="164" y="332"/>
                    <a:pt x="328" y="0"/>
                    <a:pt x="528" y="88"/>
                  </a:cubicBezTo>
                  <a:cubicBezTo>
                    <a:pt x="728" y="176"/>
                    <a:pt x="1016" y="1192"/>
                    <a:pt x="1200" y="1192"/>
                  </a:cubicBezTo>
                  <a:cubicBezTo>
                    <a:pt x="1384" y="1192"/>
                    <a:pt x="1376" y="104"/>
                    <a:pt x="1632" y="88"/>
                  </a:cubicBezTo>
                  <a:cubicBezTo>
                    <a:pt x="1888" y="72"/>
                    <a:pt x="2496" y="1072"/>
                    <a:pt x="2736" y="1096"/>
                  </a:cubicBezTo>
                  <a:cubicBezTo>
                    <a:pt x="2976" y="1120"/>
                    <a:pt x="3024" y="676"/>
                    <a:pt x="3072" y="232"/>
                  </a:cubicBezTo>
                </a:path>
              </a:pathLst>
            </a:custGeom>
            <a:noFill/>
            <a:ln w="28575" cmpd="sng">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7" name="Line 4"/>
            <p:cNvSpPr>
              <a:spLocks noChangeShapeType="1"/>
            </p:cNvSpPr>
            <p:nvPr/>
          </p:nvSpPr>
          <p:spPr bwMode="auto">
            <a:xfrm>
              <a:off x="576" y="2256"/>
              <a:ext cx="432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8" name="Group 7" descr="Digital amplitude, continuous-time signal example"/>
          <p:cNvGrpSpPr/>
          <p:nvPr/>
        </p:nvGrpSpPr>
        <p:grpSpPr>
          <a:xfrm>
            <a:off x="5283200" y="2286000"/>
            <a:ext cx="3784600" cy="1219200"/>
            <a:chOff x="5207000" y="3962400"/>
            <a:chExt cx="3784600" cy="1219200"/>
          </a:xfrm>
        </p:grpSpPr>
        <p:sp>
          <p:nvSpPr>
            <p:cNvPr id="9" name="Line 6"/>
            <p:cNvSpPr>
              <a:spLocks noChangeShapeType="1"/>
            </p:cNvSpPr>
            <p:nvPr/>
          </p:nvSpPr>
          <p:spPr bwMode="auto">
            <a:xfrm>
              <a:off x="5558454" y="4190619"/>
              <a:ext cx="75692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 name="Line 7"/>
            <p:cNvSpPr>
              <a:spLocks noChangeShapeType="1"/>
            </p:cNvSpPr>
            <p:nvPr/>
          </p:nvSpPr>
          <p:spPr bwMode="auto">
            <a:xfrm>
              <a:off x="6695942"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1" name="Line 8"/>
            <p:cNvSpPr>
              <a:spLocks noChangeShapeType="1"/>
            </p:cNvSpPr>
            <p:nvPr/>
          </p:nvSpPr>
          <p:spPr bwMode="auto">
            <a:xfrm>
              <a:off x="6315374" y="5071491"/>
              <a:ext cx="3784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 name="Line 9"/>
            <p:cNvSpPr>
              <a:spLocks noChangeShapeType="1"/>
            </p:cNvSpPr>
            <p:nvPr/>
          </p:nvSpPr>
          <p:spPr bwMode="auto">
            <a:xfrm flipV="1">
              <a:off x="7543111"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3" name="Line 10"/>
            <p:cNvSpPr>
              <a:spLocks noChangeShapeType="1"/>
            </p:cNvSpPr>
            <p:nvPr/>
          </p:nvSpPr>
          <p:spPr bwMode="auto">
            <a:xfrm>
              <a:off x="6708366" y="4190619"/>
              <a:ext cx="834746"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 name="Line 11"/>
            <p:cNvSpPr>
              <a:spLocks noChangeShapeType="1"/>
            </p:cNvSpPr>
            <p:nvPr/>
          </p:nvSpPr>
          <p:spPr bwMode="auto">
            <a:xfrm>
              <a:off x="8069395"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5" name="Line 13"/>
            <p:cNvSpPr>
              <a:spLocks noChangeShapeType="1"/>
            </p:cNvSpPr>
            <p:nvPr/>
          </p:nvSpPr>
          <p:spPr bwMode="auto">
            <a:xfrm>
              <a:off x="5207000" y="4631055"/>
              <a:ext cx="37846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6" name="Text Box 14"/>
            <p:cNvSpPr txBox="1">
              <a:spLocks noChangeArrowheads="1"/>
            </p:cNvSpPr>
            <p:nvPr/>
          </p:nvSpPr>
          <p:spPr bwMode="auto">
            <a:xfrm>
              <a:off x="8610600" y="3962400"/>
              <a:ext cx="185726" cy="330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dirty="0"/>
                <a:t>1</a:t>
              </a:r>
            </a:p>
          </p:txBody>
        </p:sp>
        <p:sp>
          <p:nvSpPr>
            <p:cNvPr id="17" name="Text Box 15"/>
            <p:cNvSpPr txBox="1">
              <a:spLocks noChangeArrowheads="1"/>
            </p:cNvSpPr>
            <p:nvPr/>
          </p:nvSpPr>
          <p:spPr bwMode="auto">
            <a:xfrm>
              <a:off x="8521206" y="4851273"/>
              <a:ext cx="241794" cy="330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a:t>-1</a:t>
              </a:r>
            </a:p>
          </p:txBody>
        </p:sp>
        <p:sp>
          <p:nvSpPr>
            <p:cNvPr id="18" name="Line 7"/>
            <p:cNvSpPr>
              <a:spLocks noChangeShapeType="1"/>
            </p:cNvSpPr>
            <p:nvPr/>
          </p:nvSpPr>
          <p:spPr bwMode="auto">
            <a:xfrm>
              <a:off x="5559664" y="4191000"/>
              <a:ext cx="0" cy="44005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9" name="Line 7"/>
            <p:cNvSpPr>
              <a:spLocks noChangeShapeType="1"/>
            </p:cNvSpPr>
            <p:nvPr/>
          </p:nvSpPr>
          <p:spPr bwMode="auto">
            <a:xfrm>
              <a:off x="6315374" y="4191000"/>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0" name="Line 12"/>
            <p:cNvSpPr>
              <a:spLocks noChangeShapeType="1"/>
            </p:cNvSpPr>
            <p:nvPr/>
          </p:nvSpPr>
          <p:spPr bwMode="auto">
            <a:xfrm>
              <a:off x="7545611" y="5071110"/>
              <a:ext cx="533085"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1" name="Line 10"/>
            <p:cNvSpPr>
              <a:spLocks noChangeShapeType="1"/>
            </p:cNvSpPr>
            <p:nvPr/>
          </p:nvSpPr>
          <p:spPr bwMode="auto">
            <a:xfrm>
              <a:off x="8077200" y="4191000"/>
              <a:ext cx="15240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22" name="Rectangle 3"/>
          <p:cNvSpPr txBox="1">
            <a:spLocks noChangeArrowheads="1"/>
          </p:cNvSpPr>
          <p:nvPr/>
        </p:nvSpPr>
        <p:spPr bwMode="auto">
          <a:xfrm>
            <a:off x="457200" y="3505200"/>
            <a:ext cx="82296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spcBef>
                <a:spcPct val="50000"/>
              </a:spcBef>
              <a:defRPr/>
            </a:pPr>
            <a:r>
              <a:rPr lang="en-US" altLang="en-US" dirty="0">
                <a:ea typeface="+mn-ea"/>
                <a:cs typeface="+mn-cs"/>
              </a:rPr>
              <a:t>Continuous-Time System Properties</a:t>
            </a:r>
          </a:p>
        </p:txBody>
      </p:sp>
      <p:sp>
        <p:nvSpPr>
          <p:cNvPr id="23" name="Rectangle 3"/>
          <p:cNvSpPr txBox="1">
            <a:spLocks noChangeArrowheads="1"/>
          </p:cNvSpPr>
          <p:nvPr/>
        </p:nvSpPr>
        <p:spPr bwMode="auto">
          <a:xfrm>
            <a:off x="457200" y="4267200"/>
            <a:ext cx="82296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spcBef>
                <a:spcPct val="50000"/>
              </a:spcBef>
              <a:defRPr/>
            </a:pPr>
            <a:r>
              <a:rPr lang="en-US" altLang="en-US" dirty="0">
                <a:ea typeface="+mn-ea"/>
                <a:cs typeface="+mn-cs"/>
              </a:rPr>
              <a:t>Sampling</a:t>
            </a:r>
          </a:p>
        </p:txBody>
      </p:sp>
      <p:sp>
        <p:nvSpPr>
          <p:cNvPr id="24" name="Rectangle 3"/>
          <p:cNvSpPr txBox="1">
            <a:spLocks noChangeArrowheads="1"/>
          </p:cNvSpPr>
          <p:nvPr/>
        </p:nvSpPr>
        <p:spPr bwMode="auto">
          <a:xfrm>
            <a:off x="457200" y="5105400"/>
            <a:ext cx="82296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spcBef>
                <a:spcPct val="50000"/>
              </a:spcBef>
              <a:defRPr/>
            </a:pPr>
            <a:r>
              <a:rPr lang="en-US" altLang="en-US" dirty="0">
                <a:ea typeface="+mn-ea"/>
                <a:cs typeface="+mn-cs"/>
              </a:rPr>
              <a:t>Discrete-Time System Properties</a:t>
            </a:r>
          </a:p>
          <a:p>
            <a:pPr marL="0" indent="0">
              <a:spcBef>
                <a:spcPct val="50000"/>
              </a:spcBef>
              <a:buFontTx/>
              <a:buNone/>
              <a:defRPr/>
            </a:pPr>
            <a:endParaRPr lang="en-US" altLang="en-US" dirty="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5640795D-70FB-2D44-A249-C9F07AFBEA5E}" type="slidenum">
              <a:rPr lang="en-US" sz="1400"/>
              <a:pPr/>
              <a:t>20</a:t>
            </a:fld>
            <a:endParaRPr lang="en-US" sz="1400"/>
          </a:p>
        </p:txBody>
      </p:sp>
      <p:sp>
        <p:nvSpPr>
          <p:cNvPr id="30722" name="Rectangle 2"/>
          <p:cNvSpPr>
            <a:spLocks noGrp="1" noChangeArrowheads="1"/>
          </p:cNvSpPr>
          <p:nvPr>
            <p:ph type="title"/>
          </p:nvPr>
        </p:nvSpPr>
        <p:spPr/>
        <p:txBody>
          <a:bodyPr/>
          <a:lstStyle/>
          <a:p>
            <a:r>
              <a:rPr lang="en-US">
                <a:latin typeface="Times New Roman" charset="0"/>
              </a:rPr>
              <a:t>Discrete-Time System Properties</a:t>
            </a:r>
          </a:p>
        </p:txBody>
      </p:sp>
      <p:sp>
        <p:nvSpPr>
          <p:cNvPr id="30723" name="Rectangle 3"/>
          <p:cNvSpPr>
            <a:spLocks noGrp="1" noChangeArrowheads="1"/>
          </p:cNvSpPr>
          <p:nvPr>
            <p:ph type="body" idx="1"/>
          </p:nvPr>
        </p:nvSpPr>
        <p:spPr>
          <a:xfrm>
            <a:off x="457200" y="1447800"/>
            <a:ext cx="8382000" cy="4648200"/>
          </a:xfrm>
        </p:spPr>
        <p:txBody>
          <a:bodyPr/>
          <a:lstStyle/>
          <a:p>
            <a:r>
              <a:rPr lang="en-US" dirty="0">
                <a:latin typeface="Times New Roman" charset="0"/>
              </a:rPr>
              <a:t>Let </a:t>
            </a:r>
            <a:r>
              <a:rPr lang="en-US" b="0" i="1" dirty="0">
                <a:solidFill>
                  <a:schemeClr val="tx1"/>
                </a:solidFill>
                <a:latin typeface="Times New Roman" charset="0"/>
              </a:rPr>
              <a:t>x</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a:t>
            </a:r>
            <a:r>
              <a:rPr lang="en-US" b="0" i="1" dirty="0">
                <a:solidFill>
                  <a:schemeClr val="tx1"/>
                </a:solidFill>
                <a:latin typeface="Times New Roman" charset="0"/>
              </a:rPr>
              <a:t>x</a:t>
            </a:r>
            <a:r>
              <a:rPr lang="en-US" b="0" baseline="-25000" dirty="0">
                <a:solidFill>
                  <a:schemeClr val="tx1"/>
                </a:solidFill>
                <a:latin typeface="Times New Roman" charset="0"/>
              </a:rPr>
              <a:t>1</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and </a:t>
            </a:r>
            <a:r>
              <a:rPr lang="en-US" b="0" i="1" dirty="0">
                <a:solidFill>
                  <a:schemeClr val="tx1"/>
                </a:solidFill>
                <a:latin typeface="Times New Roman" charset="0"/>
              </a:rPr>
              <a:t>x</a:t>
            </a:r>
            <a:r>
              <a:rPr lang="en-US" b="0" baseline="-25000" dirty="0">
                <a:solidFill>
                  <a:schemeClr val="tx1"/>
                </a:solidFill>
                <a:latin typeface="Times New Roman" charset="0"/>
              </a:rPr>
              <a:t>2</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be inputs to a linear system</a:t>
            </a:r>
          </a:p>
          <a:p>
            <a:r>
              <a:rPr lang="en-US" dirty="0">
                <a:latin typeface="Times New Roman" charset="0"/>
              </a:rPr>
              <a:t>Let </a:t>
            </a:r>
            <a:r>
              <a:rPr lang="en-US" b="0" i="1" dirty="0">
                <a:solidFill>
                  <a:schemeClr val="tx1"/>
                </a:solidFill>
                <a:latin typeface="Times New Roman" charset="0"/>
              </a:rPr>
              <a:t>y</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a:t>
            </a:r>
            <a:r>
              <a:rPr lang="en-US" b="0" i="1" dirty="0">
                <a:solidFill>
                  <a:schemeClr val="tx1"/>
                </a:solidFill>
                <a:latin typeface="Times New Roman" charset="0"/>
              </a:rPr>
              <a:t>y</a:t>
            </a:r>
            <a:r>
              <a:rPr lang="en-US" b="0" baseline="-25000" dirty="0">
                <a:solidFill>
                  <a:schemeClr val="tx1"/>
                </a:solidFill>
                <a:latin typeface="Times New Roman" charset="0"/>
              </a:rPr>
              <a:t>1</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and </a:t>
            </a:r>
            <a:r>
              <a:rPr lang="en-US" b="0" i="1" dirty="0">
                <a:solidFill>
                  <a:schemeClr val="tx1"/>
                </a:solidFill>
                <a:latin typeface="Times New Roman" charset="0"/>
              </a:rPr>
              <a:t>y</a:t>
            </a:r>
            <a:r>
              <a:rPr lang="en-US" b="0" baseline="-25000" dirty="0">
                <a:solidFill>
                  <a:schemeClr val="tx1"/>
                </a:solidFill>
                <a:latin typeface="Times New Roman" charset="0"/>
              </a:rPr>
              <a:t>2</a:t>
            </a:r>
            <a:r>
              <a:rPr lang="en-US" b="0" dirty="0">
                <a:solidFill>
                  <a:schemeClr val="tx1"/>
                </a:solidFill>
                <a:latin typeface="Times New Roman" charset="0"/>
              </a:rPr>
              <a:t>[</a:t>
            </a:r>
            <a:r>
              <a:rPr lang="en-US" b="0" i="1" dirty="0">
                <a:solidFill>
                  <a:schemeClr val="tx1"/>
                </a:solidFill>
                <a:latin typeface="Times New Roman" charset="0"/>
              </a:rPr>
              <a:t>n</a:t>
            </a:r>
            <a:r>
              <a:rPr lang="en-US" b="0" dirty="0">
                <a:solidFill>
                  <a:schemeClr val="tx1"/>
                </a:solidFill>
                <a:latin typeface="Times New Roman" charset="0"/>
              </a:rPr>
              <a:t>]</a:t>
            </a:r>
            <a:r>
              <a:rPr lang="en-US" dirty="0">
                <a:latin typeface="Times New Roman" charset="0"/>
              </a:rPr>
              <a:t> be corresponding outputs</a:t>
            </a:r>
          </a:p>
          <a:p>
            <a:r>
              <a:rPr lang="en-US" dirty="0">
                <a:latin typeface="Times New Roman" charset="0"/>
              </a:rPr>
              <a:t>A </a:t>
            </a:r>
            <a:r>
              <a:rPr lang="en-US" i="1" dirty="0">
                <a:latin typeface="Times New Roman" charset="0"/>
              </a:rPr>
              <a:t>linear</a:t>
            </a:r>
            <a:r>
              <a:rPr lang="en-US" dirty="0">
                <a:latin typeface="Times New Roman" charset="0"/>
              </a:rPr>
              <a:t> system satisfies</a:t>
            </a:r>
          </a:p>
          <a:p>
            <a:pPr lvl="1">
              <a:buFontTx/>
              <a:buNone/>
            </a:pPr>
            <a:r>
              <a:rPr lang="en-US" dirty="0" err="1">
                <a:latin typeface="Times New Roman" charset="0"/>
              </a:rPr>
              <a:t>Additivity</a:t>
            </a:r>
            <a:r>
              <a:rPr lang="en-US" dirty="0">
                <a:latin typeface="Times New Roman" charset="0"/>
              </a:rPr>
              <a:t>: </a:t>
            </a:r>
            <a:r>
              <a:rPr lang="en-US" i="1" dirty="0">
                <a:latin typeface="Times New Roman" charset="0"/>
                <a:sym typeface="Symbol" charset="0"/>
              </a:rPr>
              <a:t>x</a:t>
            </a:r>
            <a:r>
              <a:rPr lang="en-US" baseline="-25000" dirty="0">
                <a:latin typeface="Times New Roman" charset="0"/>
                <a:sym typeface="Symbol" charset="0"/>
              </a:rPr>
              <a:t>1</a:t>
            </a:r>
            <a:r>
              <a:rPr lang="en-US" dirty="0">
                <a:latin typeface="Times New Roman" charset="0"/>
                <a:sym typeface="Symbol" charset="0"/>
              </a:rPr>
              <a:t>[</a:t>
            </a:r>
            <a:r>
              <a:rPr lang="en-US" i="1" dirty="0">
                <a:latin typeface="Times New Roman" charset="0"/>
              </a:rPr>
              <a:t>n</a:t>
            </a:r>
            <a:r>
              <a:rPr lang="en-US" dirty="0">
                <a:latin typeface="Times New Roman" charset="0"/>
                <a:sym typeface="Symbol" charset="0"/>
              </a:rPr>
              <a:t>] + </a:t>
            </a:r>
            <a:r>
              <a:rPr lang="en-US" i="1" dirty="0">
                <a:latin typeface="Times New Roman" charset="0"/>
                <a:sym typeface="Symbol" charset="0"/>
              </a:rPr>
              <a:t>x</a:t>
            </a:r>
            <a:r>
              <a:rPr lang="en-US" baseline="-25000" dirty="0">
                <a:latin typeface="Times New Roman" charset="0"/>
                <a:sym typeface="Symbol" charset="0"/>
              </a:rPr>
              <a:t>2</a:t>
            </a:r>
            <a:r>
              <a:rPr lang="en-US" dirty="0">
                <a:latin typeface="Times New Roman" charset="0"/>
                <a:sym typeface="Symbol" charset="0"/>
              </a:rPr>
              <a:t>[</a:t>
            </a:r>
            <a:r>
              <a:rPr lang="en-US" i="1" dirty="0">
                <a:latin typeface="Times New Roman" charset="0"/>
              </a:rPr>
              <a:t>n</a:t>
            </a:r>
            <a:r>
              <a:rPr lang="en-US" dirty="0">
                <a:latin typeface="Times New Roman" charset="0"/>
                <a:sym typeface="Symbol" charset="0"/>
              </a:rPr>
              <a:t>]  </a:t>
            </a:r>
            <a:r>
              <a:rPr lang="en-US" i="1" dirty="0">
                <a:latin typeface="Times New Roman" charset="0"/>
                <a:sym typeface="Symbol" charset="0"/>
              </a:rPr>
              <a:t>y</a:t>
            </a:r>
            <a:r>
              <a:rPr lang="en-US" baseline="-25000" dirty="0">
                <a:latin typeface="Times New Roman" charset="0"/>
                <a:sym typeface="Symbol" charset="0"/>
              </a:rPr>
              <a:t>1</a:t>
            </a:r>
            <a:r>
              <a:rPr lang="en-US" dirty="0">
                <a:latin typeface="Times New Roman" charset="0"/>
                <a:sym typeface="Symbol" charset="0"/>
              </a:rPr>
              <a:t>[</a:t>
            </a:r>
            <a:r>
              <a:rPr lang="en-US" i="1" dirty="0">
                <a:latin typeface="Times New Roman" charset="0"/>
                <a:sym typeface="Symbol" charset="0"/>
              </a:rPr>
              <a:t>n</a:t>
            </a:r>
            <a:r>
              <a:rPr lang="en-US" dirty="0">
                <a:latin typeface="Times New Roman" charset="0"/>
                <a:sym typeface="Symbol" charset="0"/>
              </a:rPr>
              <a:t>] + </a:t>
            </a:r>
            <a:r>
              <a:rPr lang="en-US" i="1" dirty="0">
                <a:latin typeface="Times New Roman" charset="0"/>
                <a:sym typeface="Symbol" charset="0"/>
              </a:rPr>
              <a:t>y</a:t>
            </a:r>
            <a:r>
              <a:rPr lang="en-US" baseline="-25000" dirty="0">
                <a:latin typeface="Times New Roman" charset="0"/>
                <a:sym typeface="Symbol" charset="0"/>
              </a:rPr>
              <a:t>2</a:t>
            </a:r>
            <a:r>
              <a:rPr lang="en-US" dirty="0">
                <a:latin typeface="Times New Roman" charset="0"/>
                <a:sym typeface="Symbol" charset="0"/>
              </a:rPr>
              <a:t>[</a:t>
            </a:r>
            <a:r>
              <a:rPr lang="en-US" i="1" dirty="0">
                <a:latin typeface="Times New Roman" charset="0"/>
              </a:rPr>
              <a:t>n</a:t>
            </a:r>
            <a:r>
              <a:rPr lang="en-US" dirty="0">
                <a:latin typeface="Times New Roman" charset="0"/>
                <a:sym typeface="Symbol" charset="0"/>
              </a:rPr>
              <a:t>]</a:t>
            </a:r>
            <a:endParaRPr lang="en-US" dirty="0">
              <a:latin typeface="Times New Roman" charset="0"/>
            </a:endParaRPr>
          </a:p>
          <a:p>
            <a:pPr lvl="1">
              <a:buFontTx/>
              <a:buNone/>
            </a:pPr>
            <a:r>
              <a:rPr lang="en-US" dirty="0">
                <a:latin typeface="Times New Roman" charset="0"/>
              </a:rPr>
              <a:t>Homogeneity: </a:t>
            </a:r>
            <a:r>
              <a:rPr lang="en-US" i="1" dirty="0">
                <a:latin typeface="Times New Roman" charset="0"/>
                <a:sym typeface="Symbol" charset="0"/>
              </a:rPr>
              <a:t>a x</a:t>
            </a:r>
            <a:r>
              <a:rPr lang="en-US" dirty="0">
                <a:latin typeface="Times New Roman" charset="0"/>
                <a:sym typeface="Symbol" charset="0"/>
              </a:rPr>
              <a:t>[</a:t>
            </a:r>
            <a:r>
              <a:rPr lang="en-US" i="1" dirty="0">
                <a:latin typeface="Times New Roman" charset="0"/>
                <a:sym typeface="Symbol" charset="0"/>
              </a:rPr>
              <a:t>n</a:t>
            </a:r>
            <a:r>
              <a:rPr lang="en-US" dirty="0">
                <a:latin typeface="Times New Roman" charset="0"/>
                <a:sym typeface="Symbol" charset="0"/>
              </a:rPr>
              <a:t>]  </a:t>
            </a:r>
            <a:r>
              <a:rPr lang="en-US" i="1" dirty="0">
                <a:latin typeface="Times New Roman" charset="0"/>
                <a:sym typeface="Symbol" charset="0"/>
              </a:rPr>
              <a:t>a y</a:t>
            </a:r>
            <a:r>
              <a:rPr lang="en-US" dirty="0">
                <a:latin typeface="Times New Roman" charset="0"/>
                <a:sym typeface="Symbol" charset="0"/>
              </a:rPr>
              <a:t>[</a:t>
            </a:r>
            <a:r>
              <a:rPr lang="en-US" i="1" dirty="0">
                <a:latin typeface="Times New Roman" charset="0"/>
                <a:sym typeface="Symbol" charset="0"/>
              </a:rPr>
              <a:t>n</a:t>
            </a:r>
            <a:r>
              <a:rPr lang="en-US" dirty="0">
                <a:latin typeface="Times New Roman" charset="0"/>
                <a:sym typeface="Symbol" charset="0"/>
              </a:rPr>
              <a:t>] for any real/complex constant </a:t>
            </a:r>
            <a:r>
              <a:rPr lang="en-US" i="1" dirty="0">
                <a:latin typeface="Times New Roman" charset="0"/>
                <a:sym typeface="Symbol" charset="0"/>
              </a:rPr>
              <a:t>a</a:t>
            </a:r>
            <a:endParaRPr lang="en-US" dirty="0">
              <a:latin typeface="Times New Roman" charset="0"/>
              <a:sym typeface="Symbol" charset="0"/>
            </a:endParaRPr>
          </a:p>
          <a:p>
            <a:r>
              <a:rPr lang="en-US" dirty="0">
                <a:latin typeface="Times New Roman" charset="0"/>
              </a:rPr>
              <a:t>For a </a:t>
            </a:r>
            <a:r>
              <a:rPr lang="en-US" i="1" dirty="0">
                <a:latin typeface="Times New Roman" charset="0"/>
              </a:rPr>
              <a:t>time-invariant</a:t>
            </a:r>
            <a:r>
              <a:rPr lang="en-US" dirty="0">
                <a:latin typeface="Times New Roman" charset="0"/>
              </a:rPr>
              <a:t> system, a shift of input signal by any </a:t>
            </a:r>
            <a:r>
              <a:rPr lang="en-US" dirty="0">
                <a:latin typeface="Times New Roman" charset="0"/>
                <a:sym typeface="Symbol" charset="0"/>
              </a:rPr>
              <a:t>integer-valued </a:t>
            </a:r>
            <a:r>
              <a:rPr lang="en-US" b="0" i="1" dirty="0">
                <a:solidFill>
                  <a:schemeClr val="tx1"/>
                </a:solidFill>
                <a:latin typeface="Times New Roman" charset="0"/>
              </a:rPr>
              <a:t>m</a:t>
            </a:r>
            <a:r>
              <a:rPr lang="en-US" dirty="0">
                <a:latin typeface="Times New Roman" charset="0"/>
              </a:rPr>
              <a:t> causes same shift in output signal, i.e. </a:t>
            </a:r>
            <a:r>
              <a:rPr lang="en-US" b="0" i="1" dirty="0">
                <a:solidFill>
                  <a:schemeClr val="tx1"/>
                </a:solidFill>
                <a:latin typeface="Times New Roman" charset="0"/>
              </a:rPr>
              <a:t>x</a:t>
            </a:r>
            <a:r>
              <a:rPr lang="en-US" b="0" dirty="0">
                <a:solidFill>
                  <a:schemeClr val="tx1"/>
                </a:solidFill>
                <a:latin typeface="Times New Roman" charset="0"/>
              </a:rPr>
              <a:t>[</a:t>
            </a:r>
            <a:r>
              <a:rPr lang="en-US" b="0" i="1" dirty="0">
                <a:solidFill>
                  <a:schemeClr val="tx1"/>
                </a:solidFill>
                <a:latin typeface="Times New Roman" charset="0"/>
              </a:rPr>
              <a:t>n - m</a:t>
            </a:r>
            <a:r>
              <a:rPr lang="en-US" b="0" dirty="0">
                <a:solidFill>
                  <a:schemeClr val="tx1"/>
                </a:solidFill>
                <a:latin typeface="Times New Roman" charset="0"/>
              </a:rPr>
              <a:t>] </a:t>
            </a:r>
            <a:r>
              <a:rPr lang="en-US" b="0" dirty="0">
                <a:solidFill>
                  <a:schemeClr val="tx1"/>
                </a:solidFill>
                <a:latin typeface="Times New Roman" charset="0"/>
                <a:sym typeface="Symbol" charset="0"/>
              </a:rPr>
              <a:t> </a:t>
            </a:r>
            <a:r>
              <a:rPr lang="en-US" b="0" i="1" dirty="0">
                <a:solidFill>
                  <a:schemeClr val="tx1"/>
                </a:solidFill>
                <a:latin typeface="Times New Roman" charset="0"/>
                <a:sym typeface="Symbol" charset="0"/>
              </a:rPr>
              <a:t>y</a:t>
            </a:r>
            <a:r>
              <a:rPr lang="en-US" b="0" dirty="0">
                <a:solidFill>
                  <a:schemeClr val="tx1"/>
                </a:solidFill>
                <a:latin typeface="Times New Roman" charset="0"/>
                <a:sym typeface="Symbol" charset="0"/>
              </a:rPr>
              <a:t>[</a:t>
            </a:r>
            <a:r>
              <a:rPr lang="en-US" b="0" i="1" dirty="0">
                <a:solidFill>
                  <a:schemeClr val="tx1"/>
                </a:solidFill>
                <a:latin typeface="Times New Roman" charset="0"/>
                <a:sym typeface="Symbol" charset="0"/>
              </a:rPr>
              <a:t>n - m</a:t>
            </a:r>
            <a:r>
              <a:rPr lang="en-US" b="0" dirty="0">
                <a:solidFill>
                  <a:schemeClr val="tx1"/>
                </a:solidFill>
                <a:latin typeface="Times New Roman" charset="0"/>
                <a:sym typeface="Symbol" charset="0"/>
              </a:rPr>
              <a:t>]</a:t>
            </a:r>
            <a:r>
              <a:rPr lang="en-US" dirty="0">
                <a:latin typeface="Times New Roman" charset="0"/>
                <a:sym typeface="Symbol" charset="0"/>
              </a:rPr>
              <a:t>, for all </a:t>
            </a:r>
            <a:r>
              <a:rPr lang="en-US" b="0" i="1" dirty="0">
                <a:solidFill>
                  <a:schemeClr val="tx1"/>
                </a:solidFill>
                <a:latin typeface="Times New Roman" charset="0"/>
                <a:sym typeface="Symbol" charset="0"/>
              </a:rPr>
              <a:t>m</a:t>
            </a:r>
          </a:p>
          <a:p>
            <a:r>
              <a:rPr lang="en-US" dirty="0">
                <a:latin typeface="Times New Roman" charset="0"/>
                <a:sym typeface="Symbol" charset="0"/>
              </a:rPr>
              <a:t>Role of initial conditions?</a:t>
            </a:r>
          </a:p>
        </p:txBody>
      </p:sp>
      <p:sp>
        <p:nvSpPr>
          <p:cNvPr id="30724" name="Text Box 4"/>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91B1FC58-471C-4440-99C0-7145C42F4FBA}" type="slidenum">
              <a:rPr lang="en-US" sz="1400"/>
              <a:pPr/>
              <a:t>21</a:t>
            </a:fld>
            <a:endParaRPr lang="en-US" sz="1400" dirty="0"/>
          </a:p>
        </p:txBody>
      </p:sp>
      <p:sp>
        <p:nvSpPr>
          <p:cNvPr id="28674" name="Rectangle 2"/>
          <p:cNvSpPr>
            <a:spLocks noGrp="1" noChangeArrowheads="1"/>
          </p:cNvSpPr>
          <p:nvPr>
            <p:ph type="title"/>
          </p:nvPr>
        </p:nvSpPr>
        <p:spPr/>
        <p:txBody>
          <a:bodyPr/>
          <a:lstStyle/>
          <a:p>
            <a:r>
              <a:rPr lang="en-US" dirty="0">
                <a:latin typeface="Times New Roman" charset="0"/>
              </a:rPr>
              <a:t>Why are LTI properties useful?</a:t>
            </a:r>
          </a:p>
        </p:txBody>
      </p:sp>
      <p:sp>
        <p:nvSpPr>
          <p:cNvPr id="23" name="Rectangle 3">
            <a:extLst>
              <a:ext uri="{FF2B5EF4-FFF2-40B4-BE49-F238E27FC236}">
                <a16:creationId xmlns:a16="http://schemas.microsoft.com/office/drawing/2014/main" id="{58F9E5A1-7A4C-8B48-95C0-D0F3DE298E2C}"/>
              </a:ext>
            </a:extLst>
          </p:cNvPr>
          <p:cNvSpPr txBox="1">
            <a:spLocks noChangeArrowheads="1"/>
          </p:cNvSpPr>
          <p:nvPr/>
        </p:nvSpPr>
        <p:spPr bwMode="auto">
          <a:xfrm>
            <a:off x="457200" y="1447800"/>
            <a:ext cx="8229600"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An LTI system is uniquely characterized by its impulse response</a:t>
            </a:r>
          </a:p>
          <a:p>
            <a:pPr marL="457200" lvl="1" indent="0">
              <a:buNone/>
            </a:pPr>
            <a:r>
              <a:rPr lang="en-US" kern="0" dirty="0">
                <a:latin typeface="Times New Roman" charset="0"/>
              </a:rPr>
              <a:t>Abstract away implementation details by providing an impulse response e.g. to hide intellectual property</a:t>
            </a:r>
          </a:p>
          <a:p>
            <a:pPr marL="457200" lvl="1" indent="0">
              <a:buNone/>
            </a:pPr>
            <a:r>
              <a:rPr lang="en-US" kern="0" dirty="0">
                <a:latin typeface="Times New Roman" charset="0"/>
              </a:rPr>
              <a:t>Model an unknown system assumed to be LTI</a:t>
            </a:r>
          </a:p>
        </p:txBody>
      </p:sp>
      <p:sp>
        <p:nvSpPr>
          <p:cNvPr id="24" name="Rectangle 3">
            <a:extLst>
              <a:ext uri="{FF2B5EF4-FFF2-40B4-BE49-F238E27FC236}">
                <a16:creationId xmlns:a16="http://schemas.microsoft.com/office/drawing/2014/main" id="{A909A695-FFAA-DD44-9303-C7E0BFCCF994}"/>
              </a:ext>
            </a:extLst>
          </p:cNvPr>
          <p:cNvSpPr txBox="1">
            <a:spLocks noChangeArrowheads="1"/>
          </p:cNvSpPr>
          <p:nvPr/>
        </p:nvSpPr>
        <p:spPr bwMode="auto">
          <a:xfrm>
            <a:off x="457200" y="36576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Fourier transform of the impulse response </a:t>
            </a:r>
            <a:r>
              <a:rPr lang="en-US" i="1" kern="0" dirty="0">
                <a:latin typeface="Times New Roman" charset="0"/>
              </a:rPr>
              <a:t>h</a:t>
            </a:r>
            <a:r>
              <a:rPr lang="en-US" kern="0" dirty="0">
                <a:latin typeface="Times New Roman" charset="0"/>
              </a:rPr>
              <a:t>[</a:t>
            </a:r>
            <a:r>
              <a:rPr lang="en-US" i="1" kern="0" dirty="0">
                <a:latin typeface="Times New Roman" charset="0"/>
              </a:rPr>
              <a:t>n</a:t>
            </a:r>
            <a:r>
              <a:rPr lang="en-US" kern="0" dirty="0">
                <a:latin typeface="Times New Roman" charset="0"/>
              </a:rPr>
              <a:t>] is the frequency response of the system </a:t>
            </a:r>
            <a:r>
              <a:rPr lang="en-US" i="1" kern="0" dirty="0" err="1">
                <a:latin typeface="Times New Roman" charset="0"/>
              </a:rPr>
              <a:t>H</a:t>
            </a:r>
            <a:r>
              <a:rPr lang="en-US" kern="0" baseline="-25000" dirty="0" err="1">
                <a:latin typeface="Times New Roman" charset="0"/>
              </a:rPr>
              <a:t>freq</a:t>
            </a:r>
            <a:r>
              <a:rPr lang="en-US" kern="0" dirty="0">
                <a:latin typeface="Times New Roman" charset="0"/>
              </a:rPr>
              <a:t>(</a:t>
            </a:r>
            <a:r>
              <a:rPr lang="en-US" i="1" kern="0" dirty="0">
                <a:latin typeface="Symbol" pitchFamily="2" charset="2"/>
              </a:rPr>
              <a:t>w</a:t>
            </a:r>
            <a:r>
              <a:rPr lang="en-US" kern="0" dirty="0">
                <a:latin typeface="Times New Roman" charset="0"/>
              </a:rPr>
              <a:t>)</a:t>
            </a:r>
          </a:p>
        </p:txBody>
      </p:sp>
      <p:grpSp>
        <p:nvGrpSpPr>
          <p:cNvPr id="21" name="Group 20">
            <a:extLst>
              <a:ext uri="{FF2B5EF4-FFF2-40B4-BE49-F238E27FC236}">
                <a16:creationId xmlns:a16="http://schemas.microsoft.com/office/drawing/2014/main" id="{5BCB8923-1A9A-B74C-880B-FA51C43A2852}"/>
              </a:ext>
            </a:extLst>
          </p:cNvPr>
          <p:cNvGrpSpPr/>
          <p:nvPr/>
        </p:nvGrpSpPr>
        <p:grpSpPr>
          <a:xfrm>
            <a:off x="3733800" y="4925823"/>
            <a:ext cx="2133600" cy="400110"/>
            <a:chOff x="5029200" y="4925823"/>
            <a:chExt cx="2133600" cy="400110"/>
          </a:xfrm>
        </p:grpSpPr>
        <p:cxnSp>
          <p:nvCxnSpPr>
            <p:cNvPr id="16" name="Straight Arrow Connector 15">
              <a:extLst>
                <a:ext uri="{FF2B5EF4-FFF2-40B4-BE49-F238E27FC236}">
                  <a16:creationId xmlns:a16="http://schemas.microsoft.com/office/drawing/2014/main" id="{644B649D-B697-5F4C-8052-1FCD51EC67C2}"/>
                </a:ext>
              </a:extLst>
            </p:cNvPr>
            <p:cNvCxnSpPr>
              <a:cxnSpLocks/>
            </p:cNvCxnSpPr>
            <p:nvPr/>
          </p:nvCxnSpPr>
          <p:spPr bwMode="auto">
            <a:xfrm>
              <a:off x="6553200" y="5165766"/>
              <a:ext cx="609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TextBox 1">
              <a:extLst>
                <a:ext uri="{FF2B5EF4-FFF2-40B4-BE49-F238E27FC236}">
                  <a16:creationId xmlns:a16="http://schemas.microsoft.com/office/drawing/2014/main" id="{44A70E4D-9B9B-5442-A936-057704CE318D}"/>
                </a:ext>
              </a:extLst>
            </p:cNvPr>
            <p:cNvSpPr txBox="1"/>
            <p:nvPr/>
          </p:nvSpPr>
          <p:spPr>
            <a:xfrm>
              <a:off x="5638800" y="4925823"/>
              <a:ext cx="914400" cy="400110"/>
            </a:xfrm>
            <a:prstGeom prst="rect">
              <a:avLst/>
            </a:prstGeom>
            <a:noFill/>
            <a:ln>
              <a:solidFill>
                <a:schemeClr val="tx1"/>
              </a:solidFill>
            </a:ln>
          </p:spPr>
          <p:txBody>
            <a:bodyPr wrap="square" rtlCol="0">
              <a:spAutoFit/>
            </a:bodyPr>
            <a:lstStyle/>
            <a:p>
              <a:pPr algn="ctr"/>
              <a:r>
                <a:rPr lang="en-US" sz="2000" i="1" dirty="0"/>
                <a:t>h</a:t>
              </a:r>
              <a:r>
                <a:rPr lang="en-US" sz="2000" dirty="0"/>
                <a:t>[</a:t>
              </a:r>
              <a:r>
                <a:rPr lang="en-US" sz="2000" i="1" dirty="0"/>
                <a:t>n</a:t>
              </a:r>
              <a:r>
                <a:rPr lang="en-US" sz="2000" dirty="0"/>
                <a:t>]</a:t>
              </a:r>
            </a:p>
          </p:txBody>
        </p:sp>
        <p:cxnSp>
          <p:nvCxnSpPr>
            <p:cNvPr id="25" name="Straight Arrow Connector 24">
              <a:extLst>
                <a:ext uri="{FF2B5EF4-FFF2-40B4-BE49-F238E27FC236}">
                  <a16:creationId xmlns:a16="http://schemas.microsoft.com/office/drawing/2014/main" id="{71267D3C-DB59-FC47-8808-C8AD1D68F5B9}"/>
                </a:ext>
              </a:extLst>
            </p:cNvPr>
            <p:cNvCxnSpPr>
              <a:cxnSpLocks/>
            </p:cNvCxnSpPr>
            <p:nvPr/>
          </p:nvCxnSpPr>
          <p:spPr bwMode="auto">
            <a:xfrm>
              <a:off x="5029200" y="5154423"/>
              <a:ext cx="609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 name="Group 2">
            <a:extLst>
              <a:ext uri="{FF2B5EF4-FFF2-40B4-BE49-F238E27FC236}">
                <a16:creationId xmlns:a16="http://schemas.microsoft.com/office/drawing/2014/main" id="{0BF7C6F2-73C5-C043-BB61-7844F510C20D}"/>
              </a:ext>
            </a:extLst>
          </p:cNvPr>
          <p:cNvGrpSpPr/>
          <p:nvPr/>
        </p:nvGrpSpPr>
        <p:grpSpPr>
          <a:xfrm>
            <a:off x="1790700" y="4660911"/>
            <a:ext cx="5600700" cy="409246"/>
            <a:chOff x="1790700" y="4660911"/>
            <a:chExt cx="5600700" cy="409246"/>
          </a:xfrm>
        </p:grpSpPr>
        <p:sp>
          <p:nvSpPr>
            <p:cNvPr id="26" name="TextBox 25">
              <a:extLst>
                <a:ext uri="{FF2B5EF4-FFF2-40B4-BE49-F238E27FC236}">
                  <a16:creationId xmlns:a16="http://schemas.microsoft.com/office/drawing/2014/main" id="{09CFB425-44E2-CF48-B238-B0D9F6AB7FF5}"/>
                </a:ext>
              </a:extLst>
            </p:cNvPr>
            <p:cNvSpPr txBox="1"/>
            <p:nvPr/>
          </p:nvSpPr>
          <p:spPr>
            <a:xfrm>
              <a:off x="3543300" y="4670047"/>
              <a:ext cx="914400" cy="400110"/>
            </a:xfrm>
            <a:prstGeom prst="rect">
              <a:avLst/>
            </a:prstGeom>
            <a:noFill/>
            <a:ln>
              <a:noFill/>
            </a:ln>
          </p:spPr>
          <p:txBody>
            <a:bodyPr wrap="square" rtlCol="0">
              <a:spAutoFit/>
            </a:bodyPr>
            <a:lstStyle/>
            <a:p>
              <a:pPr algn="ctr"/>
              <a:r>
                <a:rPr lang="en-US" sz="2000" i="1" dirty="0"/>
                <a:t>x</a:t>
              </a:r>
              <a:r>
                <a:rPr lang="en-US" sz="2000" dirty="0"/>
                <a:t>[</a:t>
              </a:r>
              <a:r>
                <a:rPr lang="en-US" sz="2000" i="1" dirty="0"/>
                <a:t>n</a:t>
              </a:r>
              <a:r>
                <a:rPr lang="en-US" sz="2000" dirty="0"/>
                <a:t>]</a:t>
              </a:r>
            </a:p>
          </p:txBody>
        </p:sp>
        <p:sp>
          <p:nvSpPr>
            <p:cNvPr id="27" name="TextBox 26">
              <a:extLst>
                <a:ext uri="{FF2B5EF4-FFF2-40B4-BE49-F238E27FC236}">
                  <a16:creationId xmlns:a16="http://schemas.microsoft.com/office/drawing/2014/main" id="{2067D755-BDA1-A44F-91EA-6DA64367D138}"/>
                </a:ext>
              </a:extLst>
            </p:cNvPr>
            <p:cNvSpPr txBox="1"/>
            <p:nvPr/>
          </p:nvSpPr>
          <p:spPr>
            <a:xfrm>
              <a:off x="5334000" y="4660911"/>
              <a:ext cx="2057400" cy="400110"/>
            </a:xfrm>
            <a:prstGeom prst="rect">
              <a:avLst/>
            </a:prstGeom>
            <a:noFill/>
            <a:ln>
              <a:noFill/>
            </a:ln>
          </p:spPr>
          <p:txBody>
            <a:bodyPr wrap="square" rtlCol="0">
              <a:spAutoFit/>
            </a:bodyPr>
            <a:lstStyle/>
            <a:p>
              <a:r>
                <a:rPr lang="en-US" sz="2000" i="1" dirty="0"/>
                <a:t>y</a:t>
              </a:r>
              <a:r>
                <a:rPr lang="en-US" sz="2000" dirty="0"/>
                <a:t>[</a:t>
              </a:r>
              <a:r>
                <a:rPr lang="en-US" sz="2000" i="1" dirty="0"/>
                <a:t>n</a:t>
              </a:r>
              <a:r>
                <a:rPr lang="en-US" sz="2000" dirty="0"/>
                <a:t>] = </a:t>
              </a:r>
              <a:r>
                <a:rPr lang="en-US" sz="2000" i="1" dirty="0"/>
                <a:t>h</a:t>
              </a:r>
              <a:r>
                <a:rPr lang="en-US" sz="2000" dirty="0"/>
                <a:t>[</a:t>
              </a:r>
              <a:r>
                <a:rPr lang="en-US" sz="2000" i="1" dirty="0"/>
                <a:t>n</a:t>
              </a:r>
              <a:r>
                <a:rPr lang="en-US" sz="2000" dirty="0"/>
                <a:t>] * </a:t>
              </a:r>
              <a:r>
                <a:rPr lang="en-US" sz="2000" i="1" dirty="0"/>
                <a:t>x</a:t>
              </a:r>
              <a:r>
                <a:rPr lang="en-US" sz="2000" dirty="0"/>
                <a:t>[</a:t>
              </a:r>
              <a:r>
                <a:rPr lang="en-US" sz="2000" i="1" dirty="0"/>
                <a:t>n</a:t>
              </a:r>
              <a:r>
                <a:rPr lang="en-US" sz="2000" dirty="0"/>
                <a:t>]</a:t>
              </a:r>
            </a:p>
          </p:txBody>
        </p:sp>
        <p:sp>
          <p:nvSpPr>
            <p:cNvPr id="39" name="TextBox 38">
              <a:extLst>
                <a:ext uri="{FF2B5EF4-FFF2-40B4-BE49-F238E27FC236}">
                  <a16:creationId xmlns:a16="http://schemas.microsoft.com/office/drawing/2014/main" id="{6550250E-A6B1-A047-BF5B-642D54D48AF2}"/>
                </a:ext>
              </a:extLst>
            </p:cNvPr>
            <p:cNvSpPr txBox="1"/>
            <p:nvPr/>
          </p:nvSpPr>
          <p:spPr>
            <a:xfrm>
              <a:off x="1790700" y="4670047"/>
              <a:ext cx="1638300" cy="400110"/>
            </a:xfrm>
            <a:prstGeom prst="rect">
              <a:avLst/>
            </a:prstGeom>
            <a:noFill/>
          </p:spPr>
          <p:txBody>
            <a:bodyPr wrap="square" rtlCol="0">
              <a:spAutoFit/>
            </a:bodyPr>
            <a:lstStyle/>
            <a:p>
              <a:pPr algn="ctr"/>
              <a:r>
                <a:rPr lang="en-US" sz="2000" dirty="0"/>
                <a:t>Time domain</a:t>
              </a:r>
            </a:p>
          </p:txBody>
        </p:sp>
      </p:grpSp>
      <p:grpSp>
        <p:nvGrpSpPr>
          <p:cNvPr id="4" name="Group 3">
            <a:extLst>
              <a:ext uri="{FF2B5EF4-FFF2-40B4-BE49-F238E27FC236}">
                <a16:creationId xmlns:a16="http://schemas.microsoft.com/office/drawing/2014/main" id="{02C02A4C-B374-E246-B051-E380A7B056A5}"/>
              </a:ext>
            </a:extLst>
          </p:cNvPr>
          <p:cNvGrpSpPr/>
          <p:nvPr/>
        </p:nvGrpSpPr>
        <p:grpSpPr>
          <a:xfrm>
            <a:off x="1143000" y="5218685"/>
            <a:ext cx="6096000" cy="420115"/>
            <a:chOff x="1143000" y="5218685"/>
            <a:chExt cx="6096000" cy="420115"/>
          </a:xfrm>
        </p:grpSpPr>
        <p:sp>
          <p:nvSpPr>
            <p:cNvPr id="9" name="TextBox 8">
              <a:extLst>
                <a:ext uri="{FF2B5EF4-FFF2-40B4-BE49-F238E27FC236}">
                  <a16:creationId xmlns:a16="http://schemas.microsoft.com/office/drawing/2014/main" id="{9BB2325F-10C0-F445-85FE-93560D95CBB8}"/>
                </a:ext>
              </a:extLst>
            </p:cNvPr>
            <p:cNvSpPr txBox="1"/>
            <p:nvPr/>
          </p:nvSpPr>
          <p:spPr>
            <a:xfrm>
              <a:off x="3657600" y="5238690"/>
              <a:ext cx="685800" cy="400110"/>
            </a:xfrm>
            <a:prstGeom prst="rect">
              <a:avLst/>
            </a:prstGeom>
            <a:solidFill>
              <a:schemeClr val="bg1"/>
            </a:solidFill>
          </p:spPr>
          <p:txBody>
            <a:bodyPr wrap="square" rtlCol="0">
              <a:spAutoFit/>
            </a:bodyPr>
            <a:lstStyle/>
            <a:p>
              <a:pPr algn="ctr"/>
              <a:r>
                <a:rPr lang="en-US" sz="2000" i="1" dirty="0">
                  <a:solidFill>
                    <a:srgbClr val="FF0000"/>
                  </a:solidFill>
                </a:rPr>
                <a:t>X</a:t>
              </a:r>
              <a:r>
                <a:rPr lang="en-US" sz="2000" dirty="0">
                  <a:solidFill>
                    <a:srgbClr val="FF0000"/>
                  </a:solidFill>
                </a:rPr>
                <a:t>(</a:t>
              </a:r>
              <a:r>
                <a:rPr lang="en-US" sz="2000" i="1" dirty="0">
                  <a:solidFill>
                    <a:srgbClr val="FF0000"/>
                  </a:solidFill>
                </a:rPr>
                <a:t>z</a:t>
              </a:r>
              <a:r>
                <a:rPr lang="en-US" sz="2000" dirty="0">
                  <a:solidFill>
                    <a:srgbClr val="FF0000"/>
                  </a:solidFill>
                </a:rPr>
                <a:t>)</a:t>
              </a:r>
            </a:p>
          </p:txBody>
        </p:sp>
        <p:sp>
          <p:nvSpPr>
            <p:cNvPr id="10" name="TextBox 9">
              <a:extLst>
                <a:ext uri="{FF2B5EF4-FFF2-40B4-BE49-F238E27FC236}">
                  <a16:creationId xmlns:a16="http://schemas.microsoft.com/office/drawing/2014/main" id="{0EAC561A-ECCE-4140-846D-DEC04E67968B}"/>
                </a:ext>
              </a:extLst>
            </p:cNvPr>
            <p:cNvSpPr txBox="1"/>
            <p:nvPr/>
          </p:nvSpPr>
          <p:spPr>
            <a:xfrm>
              <a:off x="5334000" y="5230623"/>
              <a:ext cx="1905000" cy="400110"/>
            </a:xfrm>
            <a:prstGeom prst="rect">
              <a:avLst/>
            </a:prstGeom>
            <a:solidFill>
              <a:schemeClr val="bg1"/>
            </a:solidFill>
          </p:spPr>
          <p:txBody>
            <a:bodyPr wrap="square" rtlCol="0">
              <a:spAutoFit/>
            </a:bodyPr>
            <a:lstStyle/>
            <a:p>
              <a:r>
                <a:rPr lang="en-US" sz="2000" i="1" dirty="0">
                  <a:solidFill>
                    <a:srgbClr val="FF0000"/>
                  </a:solidFill>
                </a:rPr>
                <a:t>Y</a:t>
              </a:r>
              <a:r>
                <a:rPr lang="en-US" sz="2000" dirty="0">
                  <a:solidFill>
                    <a:srgbClr val="FF0000"/>
                  </a:solidFill>
                </a:rPr>
                <a:t>(</a:t>
              </a:r>
              <a:r>
                <a:rPr lang="en-US" sz="2000" i="1" dirty="0">
                  <a:solidFill>
                    <a:srgbClr val="FF0000"/>
                  </a:solidFill>
                </a:rPr>
                <a:t>z</a:t>
              </a:r>
              <a:r>
                <a:rPr lang="en-US" sz="2000" dirty="0">
                  <a:solidFill>
                    <a:srgbClr val="FF0000"/>
                  </a:solidFill>
                </a:rPr>
                <a:t>) = </a:t>
              </a:r>
              <a:r>
                <a:rPr lang="en-US" sz="2000" i="1" dirty="0">
                  <a:solidFill>
                    <a:srgbClr val="FF0000"/>
                  </a:solidFill>
                </a:rPr>
                <a:t>H</a:t>
              </a:r>
              <a:r>
                <a:rPr lang="en-US" sz="2000" dirty="0">
                  <a:solidFill>
                    <a:srgbClr val="FF0000"/>
                  </a:solidFill>
                </a:rPr>
                <a:t>(</a:t>
              </a:r>
              <a:r>
                <a:rPr lang="en-US" sz="2000" i="1" dirty="0">
                  <a:solidFill>
                    <a:srgbClr val="FF0000"/>
                  </a:solidFill>
                </a:rPr>
                <a:t>z</a:t>
              </a:r>
              <a:r>
                <a:rPr lang="en-US" sz="2000" dirty="0">
                  <a:solidFill>
                    <a:srgbClr val="FF0000"/>
                  </a:solidFill>
                </a:rPr>
                <a:t>) </a:t>
              </a:r>
              <a:r>
                <a:rPr lang="en-US" sz="2000" i="1" dirty="0">
                  <a:solidFill>
                    <a:srgbClr val="FF0000"/>
                  </a:solidFill>
                </a:rPr>
                <a:t>X</a:t>
              </a:r>
              <a:r>
                <a:rPr lang="en-US" sz="2000" dirty="0">
                  <a:solidFill>
                    <a:srgbClr val="FF0000"/>
                  </a:solidFill>
                </a:rPr>
                <a:t>(</a:t>
              </a:r>
              <a:r>
                <a:rPr lang="en-US" sz="2000" i="1" dirty="0">
                  <a:solidFill>
                    <a:srgbClr val="FF0000"/>
                  </a:solidFill>
                </a:rPr>
                <a:t>z</a:t>
              </a:r>
              <a:r>
                <a:rPr lang="en-US" sz="2000" dirty="0">
                  <a:solidFill>
                    <a:srgbClr val="FF0000"/>
                  </a:solidFill>
                </a:rPr>
                <a:t>)</a:t>
              </a:r>
            </a:p>
          </p:txBody>
        </p:sp>
        <p:sp>
          <p:nvSpPr>
            <p:cNvPr id="40" name="TextBox 39">
              <a:extLst>
                <a:ext uri="{FF2B5EF4-FFF2-40B4-BE49-F238E27FC236}">
                  <a16:creationId xmlns:a16="http://schemas.microsoft.com/office/drawing/2014/main" id="{D0EE4971-1606-924D-A4FD-70CE07408945}"/>
                </a:ext>
              </a:extLst>
            </p:cNvPr>
            <p:cNvSpPr txBox="1"/>
            <p:nvPr/>
          </p:nvSpPr>
          <p:spPr>
            <a:xfrm>
              <a:off x="1143000" y="5218685"/>
              <a:ext cx="2286000" cy="400110"/>
            </a:xfrm>
            <a:prstGeom prst="rect">
              <a:avLst/>
            </a:prstGeom>
            <a:noFill/>
          </p:spPr>
          <p:txBody>
            <a:bodyPr wrap="square" rtlCol="0">
              <a:spAutoFit/>
            </a:bodyPr>
            <a:lstStyle/>
            <a:p>
              <a:pPr algn="r"/>
              <a:r>
                <a:rPr lang="en-US" sz="2000" i="1" dirty="0">
                  <a:solidFill>
                    <a:srgbClr val="FF0000"/>
                  </a:solidFill>
                </a:rPr>
                <a:t>Z</a:t>
              </a:r>
              <a:r>
                <a:rPr lang="en-US" sz="2000" dirty="0">
                  <a:solidFill>
                    <a:srgbClr val="FF0000"/>
                  </a:solidFill>
                </a:rPr>
                <a:t> domain</a:t>
              </a:r>
            </a:p>
          </p:txBody>
        </p:sp>
      </p:grpSp>
      <p:grpSp>
        <p:nvGrpSpPr>
          <p:cNvPr id="5" name="Group 4">
            <a:extLst>
              <a:ext uri="{FF2B5EF4-FFF2-40B4-BE49-F238E27FC236}">
                <a16:creationId xmlns:a16="http://schemas.microsoft.com/office/drawing/2014/main" id="{6BC09B3D-D13D-5A4C-B9B1-C947416BEDB8}"/>
              </a:ext>
            </a:extLst>
          </p:cNvPr>
          <p:cNvGrpSpPr/>
          <p:nvPr/>
        </p:nvGrpSpPr>
        <p:grpSpPr>
          <a:xfrm>
            <a:off x="1219200" y="5676480"/>
            <a:ext cx="6629400" cy="419520"/>
            <a:chOff x="1219200" y="5676480"/>
            <a:chExt cx="6629400" cy="419520"/>
          </a:xfrm>
        </p:grpSpPr>
        <p:sp>
          <p:nvSpPr>
            <p:cNvPr id="28" name="TextBox 27">
              <a:extLst>
                <a:ext uri="{FF2B5EF4-FFF2-40B4-BE49-F238E27FC236}">
                  <a16:creationId xmlns:a16="http://schemas.microsoft.com/office/drawing/2014/main" id="{AA3A1E81-BE2F-8E44-9D60-1A9504A35B42}"/>
                </a:ext>
              </a:extLst>
            </p:cNvPr>
            <p:cNvSpPr txBox="1"/>
            <p:nvPr/>
          </p:nvSpPr>
          <p:spPr>
            <a:xfrm>
              <a:off x="3429000" y="5695890"/>
              <a:ext cx="1028700" cy="400110"/>
            </a:xfrm>
            <a:prstGeom prst="rect">
              <a:avLst/>
            </a:prstGeom>
            <a:solidFill>
              <a:schemeClr val="bg1"/>
            </a:solidFill>
          </p:spPr>
          <p:txBody>
            <a:bodyPr wrap="square" rtlCol="0">
              <a:spAutoFit/>
            </a:bodyPr>
            <a:lstStyle/>
            <a:p>
              <a:pPr algn="ctr"/>
              <a:r>
                <a:rPr lang="en-US" sz="2000" i="1" dirty="0" err="1">
                  <a:solidFill>
                    <a:srgbClr val="0070C0"/>
                  </a:solidFill>
                </a:rPr>
                <a:t>X</a:t>
              </a:r>
              <a:r>
                <a:rPr lang="en-US" sz="2000" baseline="-25000" dirty="0" err="1">
                  <a:solidFill>
                    <a:srgbClr val="0070C0"/>
                  </a:solidFill>
                </a:rPr>
                <a:t>freq</a:t>
              </a:r>
              <a:r>
                <a:rPr lang="en-US" sz="2000" dirty="0">
                  <a:solidFill>
                    <a:srgbClr val="0070C0"/>
                  </a:solidFill>
                </a:rPr>
                <a:t>(</a:t>
              </a:r>
              <a:r>
                <a:rPr lang="en-US" sz="2000" i="1" dirty="0">
                  <a:solidFill>
                    <a:srgbClr val="0070C0"/>
                  </a:solidFill>
                  <a:latin typeface="Symbol" pitchFamily="2" charset="2"/>
                </a:rPr>
                <a:t>w</a:t>
              </a:r>
              <a:r>
                <a:rPr lang="en-US" sz="2000" dirty="0">
                  <a:solidFill>
                    <a:srgbClr val="0070C0"/>
                  </a:solidFill>
                </a:rPr>
                <a:t>)</a:t>
              </a:r>
            </a:p>
          </p:txBody>
        </p:sp>
        <p:sp>
          <p:nvSpPr>
            <p:cNvPr id="29" name="TextBox 28">
              <a:extLst>
                <a:ext uri="{FF2B5EF4-FFF2-40B4-BE49-F238E27FC236}">
                  <a16:creationId xmlns:a16="http://schemas.microsoft.com/office/drawing/2014/main" id="{644E0340-E29B-4D42-8563-CE956E535014}"/>
                </a:ext>
              </a:extLst>
            </p:cNvPr>
            <p:cNvSpPr txBox="1"/>
            <p:nvPr/>
          </p:nvSpPr>
          <p:spPr>
            <a:xfrm>
              <a:off x="4991100" y="5676480"/>
              <a:ext cx="2857500" cy="400110"/>
            </a:xfrm>
            <a:prstGeom prst="rect">
              <a:avLst/>
            </a:prstGeom>
            <a:solidFill>
              <a:schemeClr val="bg1"/>
            </a:solidFill>
          </p:spPr>
          <p:txBody>
            <a:bodyPr wrap="square" rtlCol="0">
              <a:spAutoFit/>
            </a:bodyPr>
            <a:lstStyle/>
            <a:p>
              <a:r>
                <a:rPr lang="en-US" sz="2000" i="1" dirty="0" err="1">
                  <a:solidFill>
                    <a:srgbClr val="0070C0"/>
                  </a:solidFill>
                </a:rPr>
                <a:t>Y</a:t>
              </a:r>
              <a:r>
                <a:rPr lang="en-US" sz="2000" baseline="-25000" dirty="0" err="1">
                  <a:solidFill>
                    <a:srgbClr val="0070C0"/>
                  </a:solidFill>
                </a:rPr>
                <a:t>freq</a:t>
              </a:r>
              <a:r>
                <a:rPr lang="en-US" sz="2000" dirty="0">
                  <a:solidFill>
                    <a:srgbClr val="0070C0"/>
                  </a:solidFill>
                </a:rPr>
                <a:t>(</a:t>
              </a:r>
              <a:r>
                <a:rPr lang="en-US" sz="2000" i="1" dirty="0">
                  <a:solidFill>
                    <a:srgbClr val="0070C0"/>
                  </a:solidFill>
                  <a:latin typeface="Symbol" pitchFamily="2" charset="2"/>
                </a:rPr>
                <a:t>w</a:t>
              </a:r>
              <a:r>
                <a:rPr lang="en-US" sz="2000" dirty="0">
                  <a:solidFill>
                    <a:srgbClr val="0070C0"/>
                  </a:solidFill>
                </a:rPr>
                <a:t>) =</a:t>
              </a:r>
              <a:r>
                <a:rPr lang="en-US" sz="2000" i="1" dirty="0">
                  <a:solidFill>
                    <a:srgbClr val="0070C0"/>
                  </a:solidFill>
                </a:rPr>
                <a:t> </a:t>
              </a:r>
              <a:r>
                <a:rPr lang="en-US" sz="2000" i="1" dirty="0" err="1">
                  <a:solidFill>
                    <a:srgbClr val="0070C0"/>
                  </a:solidFill>
                </a:rPr>
                <a:t>H</a:t>
              </a:r>
              <a:r>
                <a:rPr lang="en-US" sz="2000" baseline="-25000" dirty="0" err="1">
                  <a:solidFill>
                    <a:srgbClr val="0070C0"/>
                  </a:solidFill>
                </a:rPr>
                <a:t>freq</a:t>
              </a:r>
              <a:r>
                <a:rPr lang="en-US" sz="2000" dirty="0">
                  <a:solidFill>
                    <a:srgbClr val="0070C0"/>
                  </a:solidFill>
                </a:rPr>
                <a:t>(</a:t>
              </a:r>
              <a:r>
                <a:rPr lang="en-US" sz="2000" i="1" dirty="0">
                  <a:solidFill>
                    <a:srgbClr val="0070C0"/>
                  </a:solidFill>
                  <a:latin typeface="Symbol" pitchFamily="2" charset="2"/>
                </a:rPr>
                <a:t>w</a:t>
              </a:r>
              <a:r>
                <a:rPr lang="en-US" sz="2000" dirty="0">
                  <a:solidFill>
                    <a:srgbClr val="0070C0"/>
                  </a:solidFill>
                </a:rPr>
                <a:t>) </a:t>
              </a:r>
              <a:r>
                <a:rPr lang="en-US" sz="2000" i="1" dirty="0" err="1">
                  <a:solidFill>
                    <a:srgbClr val="0070C0"/>
                  </a:solidFill>
                </a:rPr>
                <a:t>X</a:t>
              </a:r>
              <a:r>
                <a:rPr lang="en-US" sz="2000" baseline="-25000" dirty="0" err="1">
                  <a:solidFill>
                    <a:srgbClr val="0070C0"/>
                  </a:solidFill>
                </a:rPr>
                <a:t>freq</a:t>
              </a:r>
              <a:r>
                <a:rPr lang="en-US" sz="2000" dirty="0">
                  <a:solidFill>
                    <a:srgbClr val="0070C0"/>
                  </a:solidFill>
                </a:rPr>
                <a:t>(</a:t>
              </a:r>
              <a:r>
                <a:rPr lang="en-US" sz="2000" i="1" dirty="0">
                  <a:solidFill>
                    <a:srgbClr val="0070C0"/>
                  </a:solidFill>
                  <a:latin typeface="Symbol" pitchFamily="2" charset="2"/>
                </a:rPr>
                <a:t>w</a:t>
              </a:r>
              <a:r>
                <a:rPr lang="en-US" sz="2000" dirty="0">
                  <a:solidFill>
                    <a:srgbClr val="0070C0"/>
                  </a:solidFill>
                </a:rPr>
                <a:t>)</a:t>
              </a:r>
            </a:p>
          </p:txBody>
        </p:sp>
        <p:sp>
          <p:nvSpPr>
            <p:cNvPr id="41" name="TextBox 40">
              <a:extLst>
                <a:ext uri="{FF2B5EF4-FFF2-40B4-BE49-F238E27FC236}">
                  <a16:creationId xmlns:a16="http://schemas.microsoft.com/office/drawing/2014/main" id="{6667153E-B8CC-204A-A9E5-F5B1A92FBDB7}"/>
                </a:ext>
              </a:extLst>
            </p:cNvPr>
            <p:cNvSpPr txBox="1"/>
            <p:nvPr/>
          </p:nvSpPr>
          <p:spPr>
            <a:xfrm>
              <a:off x="1219200" y="5695890"/>
              <a:ext cx="2286000" cy="400110"/>
            </a:xfrm>
            <a:prstGeom prst="rect">
              <a:avLst/>
            </a:prstGeom>
            <a:noFill/>
          </p:spPr>
          <p:txBody>
            <a:bodyPr wrap="square" rtlCol="0">
              <a:spAutoFit/>
            </a:bodyPr>
            <a:lstStyle/>
            <a:p>
              <a:pPr algn="ctr"/>
              <a:r>
                <a:rPr lang="en-US" sz="2000" dirty="0">
                  <a:solidFill>
                    <a:srgbClr val="0070C0"/>
                  </a:solidFill>
                </a:rPr>
                <a:t>Frequency domain</a:t>
              </a:r>
            </a:p>
          </p:txBody>
        </p:sp>
      </p:grpSp>
    </p:spTree>
    <p:extLst>
      <p:ext uri="{BB962C8B-B14F-4D97-AF65-F5344CB8AC3E}">
        <p14:creationId xmlns:p14="http://schemas.microsoft.com/office/powerpoint/2010/main" val="397756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bject 2"/>
          <p:cNvGraphicFramePr>
            <a:graphicFrameLocks noChangeAspect="1"/>
          </p:cNvGraphicFramePr>
          <p:nvPr>
            <p:extLst>
              <p:ext uri="{D42A27DB-BD31-4B8C-83A1-F6EECF244321}">
                <p14:modId xmlns:p14="http://schemas.microsoft.com/office/powerpoint/2010/main" val="3696281853"/>
              </p:ext>
            </p:extLst>
          </p:nvPr>
        </p:nvGraphicFramePr>
        <p:xfrm>
          <a:off x="6019800" y="2781300"/>
          <a:ext cx="2481263" cy="800100"/>
        </p:xfrm>
        <a:graphic>
          <a:graphicData uri="http://schemas.openxmlformats.org/presentationml/2006/ole">
            <mc:AlternateContent xmlns:mc="http://schemas.openxmlformats.org/markup-compatibility/2006">
              <mc:Choice xmlns:v="urn:schemas-microsoft-com:vml" Requires="v">
                <p:oleObj name="Equation" r:id="rId2" imgW="1333500" imgH="431800" progId="Equation.3">
                  <p:embed/>
                </p:oleObj>
              </mc:Choice>
              <mc:Fallback>
                <p:oleObj name="Equation" r:id="rId2" imgW="1333500" imgH="431800" progId="Equation.3">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781300"/>
                        <a:ext cx="2481263" cy="800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1748" name="Rectangle 44"/>
          <p:cNvSpPr>
            <a:spLocks noGrp="1" noChangeArrowheads="1"/>
          </p:cNvSpPr>
          <p:nvPr>
            <p:ph type="title"/>
          </p:nvPr>
        </p:nvSpPr>
        <p:spPr/>
        <p:txBody>
          <a:bodyPr/>
          <a:lstStyle/>
          <a:p>
            <a:r>
              <a:rPr lang="en-US">
                <a:latin typeface="Times New Roman" charset="0"/>
              </a:rPr>
              <a:t>Discrete-Time System Properties</a:t>
            </a:r>
          </a:p>
        </p:txBody>
      </p:sp>
      <p:sp>
        <p:nvSpPr>
          <p:cNvPr id="31749" name="Rectangle 45"/>
          <p:cNvSpPr>
            <a:spLocks noGrp="1" noChangeArrowheads="1"/>
          </p:cNvSpPr>
          <p:nvPr>
            <p:ph type="body" idx="1"/>
          </p:nvPr>
        </p:nvSpPr>
        <p:spPr>
          <a:xfrm>
            <a:off x="457200" y="1447800"/>
            <a:ext cx="5791200" cy="533400"/>
          </a:xfrm>
        </p:spPr>
        <p:txBody>
          <a:bodyPr/>
          <a:lstStyle/>
          <a:p>
            <a:r>
              <a:rPr lang="en-US" dirty="0">
                <a:latin typeface="Times New Roman" charset="0"/>
              </a:rPr>
              <a:t>Tapped delay line in discrete time</a:t>
            </a:r>
          </a:p>
        </p:txBody>
      </p:sp>
      <p:sp>
        <p:nvSpPr>
          <p:cNvPr id="31750" name="Text Box 46"/>
          <p:cNvSpPr txBox="1">
            <a:spLocks noChangeArrowheads="1"/>
          </p:cNvSpPr>
          <p:nvPr/>
        </p:nvSpPr>
        <p:spPr bwMode="auto">
          <a:xfrm>
            <a:off x="5943600" y="1981200"/>
            <a:ext cx="320040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i="1" dirty="0"/>
              <a:t>M-1</a:t>
            </a:r>
            <a:r>
              <a:rPr lang="en-US" dirty="0"/>
              <a:t> delay blocks where</a:t>
            </a:r>
            <a:br>
              <a:rPr lang="en-US" dirty="0"/>
            </a:br>
            <a:r>
              <a:rPr lang="en-US" i="1" dirty="0"/>
              <a:t>z</a:t>
            </a:r>
            <a:r>
              <a:rPr lang="en-US" baseline="30000" dirty="0"/>
              <a:t>-1</a:t>
            </a:r>
            <a:r>
              <a:rPr lang="en-US" dirty="0"/>
              <a:t> is delay of 1 sample:</a:t>
            </a:r>
          </a:p>
        </p:txBody>
      </p:sp>
      <p:grpSp>
        <p:nvGrpSpPr>
          <p:cNvPr id="31751" name="Group 57"/>
          <p:cNvGrpSpPr>
            <a:grpSpLocks/>
          </p:cNvGrpSpPr>
          <p:nvPr/>
        </p:nvGrpSpPr>
        <p:grpSpPr bwMode="auto">
          <a:xfrm>
            <a:off x="512763" y="2222500"/>
            <a:ext cx="5126037" cy="3263900"/>
            <a:chOff x="323" y="1400"/>
            <a:chExt cx="3229" cy="2056"/>
          </a:xfrm>
        </p:grpSpPr>
        <p:sp>
          <p:nvSpPr>
            <p:cNvPr id="31755" name="Rectangle 3"/>
            <p:cNvSpPr>
              <a:spLocks noChangeArrowheads="1"/>
            </p:cNvSpPr>
            <p:nvPr/>
          </p:nvSpPr>
          <p:spPr bwMode="auto">
            <a:xfrm>
              <a:off x="1344" y="1766"/>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56" name="Rectangle 4"/>
            <p:cNvSpPr>
              <a:spLocks noChangeArrowheads="1"/>
            </p:cNvSpPr>
            <p:nvPr/>
          </p:nvSpPr>
          <p:spPr bwMode="auto">
            <a:xfrm>
              <a:off x="2832" y="1766"/>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57" name="Rectangle 5"/>
            <p:cNvSpPr>
              <a:spLocks noChangeArrowheads="1"/>
            </p:cNvSpPr>
            <p:nvPr/>
          </p:nvSpPr>
          <p:spPr bwMode="auto">
            <a:xfrm>
              <a:off x="1968" y="1766"/>
              <a:ext cx="336" cy="24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58" name="Oval 6"/>
            <p:cNvSpPr>
              <a:spLocks noChangeArrowheads="1"/>
            </p:cNvSpPr>
            <p:nvPr/>
          </p:nvSpPr>
          <p:spPr bwMode="auto">
            <a:xfrm>
              <a:off x="1056" y="2342"/>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59" name="Line 7"/>
            <p:cNvSpPr>
              <a:spLocks noChangeShapeType="1"/>
            </p:cNvSpPr>
            <p:nvPr/>
          </p:nvSpPr>
          <p:spPr bwMode="auto">
            <a:xfrm>
              <a:off x="1152" y="1928"/>
              <a:ext cx="0" cy="414"/>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60" name="Line 8"/>
            <p:cNvSpPr>
              <a:spLocks noChangeShapeType="1"/>
            </p:cNvSpPr>
            <p:nvPr/>
          </p:nvSpPr>
          <p:spPr bwMode="auto">
            <a:xfrm>
              <a:off x="1680" y="1910"/>
              <a:ext cx="288"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61" name="Oval 9"/>
            <p:cNvSpPr>
              <a:spLocks noChangeArrowheads="1"/>
            </p:cNvSpPr>
            <p:nvPr/>
          </p:nvSpPr>
          <p:spPr bwMode="auto">
            <a:xfrm>
              <a:off x="1728" y="2342"/>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62" name="Line 10"/>
            <p:cNvSpPr>
              <a:spLocks noChangeShapeType="1"/>
            </p:cNvSpPr>
            <p:nvPr/>
          </p:nvSpPr>
          <p:spPr bwMode="auto">
            <a:xfrm flipH="1">
              <a:off x="1824" y="1910"/>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63" name="Oval 11"/>
            <p:cNvSpPr>
              <a:spLocks noChangeArrowheads="1"/>
            </p:cNvSpPr>
            <p:nvPr/>
          </p:nvSpPr>
          <p:spPr bwMode="auto">
            <a:xfrm>
              <a:off x="2592" y="2342"/>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64" name="Line 12"/>
            <p:cNvSpPr>
              <a:spLocks noChangeShapeType="1"/>
            </p:cNvSpPr>
            <p:nvPr/>
          </p:nvSpPr>
          <p:spPr bwMode="auto">
            <a:xfrm>
              <a:off x="3168" y="1910"/>
              <a:ext cx="192"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65" name="Oval 13"/>
            <p:cNvSpPr>
              <a:spLocks noChangeArrowheads="1"/>
            </p:cNvSpPr>
            <p:nvPr/>
          </p:nvSpPr>
          <p:spPr bwMode="auto">
            <a:xfrm>
              <a:off x="3264" y="2342"/>
              <a:ext cx="192" cy="19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66" name="Line 14"/>
            <p:cNvSpPr>
              <a:spLocks noChangeShapeType="1"/>
            </p:cNvSpPr>
            <p:nvPr/>
          </p:nvSpPr>
          <p:spPr bwMode="auto">
            <a:xfrm>
              <a:off x="3360" y="1910"/>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31767" name="Object 15"/>
            <p:cNvGraphicFramePr>
              <a:graphicFrameLocks noChangeAspect="1"/>
            </p:cNvGraphicFramePr>
            <p:nvPr/>
          </p:nvGraphicFramePr>
          <p:xfrm>
            <a:off x="323" y="1629"/>
            <a:ext cx="315" cy="219"/>
          </p:xfrm>
          <a:graphic>
            <a:graphicData uri="http://schemas.openxmlformats.org/presentationml/2006/ole">
              <mc:AlternateContent xmlns:mc="http://schemas.openxmlformats.org/markup-compatibility/2006">
                <mc:Choice xmlns:v="urn:schemas-microsoft-com:vml" Requires="v">
                  <p:oleObj name="Equation" r:id="rId4" imgW="291973" imgH="203112" progId="Equation.3">
                    <p:embed/>
                  </p:oleObj>
                </mc:Choice>
                <mc:Fallback>
                  <p:oleObj name="Equation" r:id="rId4" imgW="291973" imgH="203112"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 y="1629"/>
                          <a:ext cx="315" cy="2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68" name="Object 16"/>
            <p:cNvGraphicFramePr>
              <a:graphicFrameLocks noChangeAspect="1"/>
            </p:cNvGraphicFramePr>
            <p:nvPr/>
          </p:nvGraphicFramePr>
          <p:xfrm>
            <a:off x="1394" y="1751"/>
            <a:ext cx="259" cy="226"/>
          </p:xfrm>
          <a:graphic>
            <a:graphicData uri="http://schemas.openxmlformats.org/presentationml/2006/ole">
              <mc:AlternateContent xmlns:mc="http://schemas.openxmlformats.org/markup-compatibility/2006">
                <mc:Choice xmlns:v="urn:schemas-microsoft-com:vml" Requires="v">
                  <p:oleObj name="Equation" r:id="rId6" imgW="215713" imgH="190335" progId="Equation.3">
                    <p:embed/>
                  </p:oleObj>
                </mc:Choice>
                <mc:Fallback>
                  <p:oleObj name="Equation" r:id="rId6" imgW="215713" imgH="190335" progId="Equation.3">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94" y="1751"/>
                          <a:ext cx="259" cy="2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1769" name="Line 19"/>
            <p:cNvSpPr>
              <a:spLocks noChangeShapeType="1"/>
            </p:cNvSpPr>
            <p:nvPr/>
          </p:nvSpPr>
          <p:spPr bwMode="auto">
            <a:xfrm>
              <a:off x="1104"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0" name="Line 20"/>
            <p:cNvSpPr>
              <a:spLocks noChangeShapeType="1"/>
            </p:cNvSpPr>
            <p:nvPr/>
          </p:nvSpPr>
          <p:spPr bwMode="auto">
            <a:xfrm>
              <a:off x="1776"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1" name="Line 21"/>
            <p:cNvSpPr>
              <a:spLocks noChangeShapeType="1"/>
            </p:cNvSpPr>
            <p:nvPr/>
          </p:nvSpPr>
          <p:spPr bwMode="auto">
            <a:xfrm>
              <a:off x="2640"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2" name="Line 22"/>
            <p:cNvSpPr>
              <a:spLocks noChangeShapeType="1"/>
            </p:cNvSpPr>
            <p:nvPr/>
          </p:nvSpPr>
          <p:spPr bwMode="auto">
            <a:xfrm>
              <a:off x="3312"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3" name="Line 23"/>
            <p:cNvSpPr>
              <a:spLocks noChangeShapeType="1"/>
            </p:cNvSpPr>
            <p:nvPr/>
          </p:nvSpPr>
          <p:spPr bwMode="auto">
            <a:xfrm flipV="1">
              <a:off x="1104"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4" name="Line 24"/>
            <p:cNvSpPr>
              <a:spLocks noChangeShapeType="1"/>
            </p:cNvSpPr>
            <p:nvPr/>
          </p:nvSpPr>
          <p:spPr bwMode="auto">
            <a:xfrm flipV="1">
              <a:off x="3312"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5" name="Line 25"/>
            <p:cNvSpPr>
              <a:spLocks noChangeShapeType="1"/>
            </p:cNvSpPr>
            <p:nvPr/>
          </p:nvSpPr>
          <p:spPr bwMode="auto">
            <a:xfrm flipV="1">
              <a:off x="2640"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6" name="Line 26"/>
            <p:cNvSpPr>
              <a:spLocks noChangeShapeType="1"/>
            </p:cNvSpPr>
            <p:nvPr/>
          </p:nvSpPr>
          <p:spPr bwMode="auto">
            <a:xfrm flipV="1">
              <a:off x="1776" y="2390"/>
              <a:ext cx="96"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1777" name="Oval 27"/>
            <p:cNvSpPr>
              <a:spLocks noChangeArrowheads="1"/>
            </p:cNvSpPr>
            <p:nvPr/>
          </p:nvSpPr>
          <p:spPr bwMode="auto">
            <a:xfrm>
              <a:off x="2016" y="2822"/>
              <a:ext cx="336" cy="288"/>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78" name="Text Box 28"/>
            <p:cNvSpPr txBox="1">
              <a:spLocks noChangeArrowheads="1"/>
            </p:cNvSpPr>
            <p:nvPr/>
          </p:nvSpPr>
          <p:spPr bwMode="auto">
            <a:xfrm>
              <a:off x="2064" y="2822"/>
              <a:ext cx="23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a:latin typeface="Symbol" charset="0"/>
                </a:rPr>
                <a:t>S</a:t>
              </a:r>
            </a:p>
          </p:txBody>
        </p:sp>
        <p:sp>
          <p:nvSpPr>
            <p:cNvPr id="31779" name="Line 29"/>
            <p:cNvSpPr>
              <a:spLocks noChangeShapeType="1"/>
            </p:cNvSpPr>
            <p:nvPr/>
          </p:nvSpPr>
          <p:spPr bwMode="auto">
            <a:xfrm>
              <a:off x="1248" y="2486"/>
              <a:ext cx="768" cy="48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0" name="Line 30"/>
            <p:cNvSpPr>
              <a:spLocks noChangeShapeType="1"/>
            </p:cNvSpPr>
            <p:nvPr/>
          </p:nvSpPr>
          <p:spPr bwMode="auto">
            <a:xfrm>
              <a:off x="1872" y="2534"/>
              <a:ext cx="240" cy="288"/>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1" name="Line 31"/>
            <p:cNvSpPr>
              <a:spLocks noChangeShapeType="1"/>
            </p:cNvSpPr>
            <p:nvPr/>
          </p:nvSpPr>
          <p:spPr bwMode="auto">
            <a:xfrm flipH="1">
              <a:off x="2256" y="2504"/>
              <a:ext cx="384" cy="336"/>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2" name="Line 32"/>
            <p:cNvSpPr>
              <a:spLocks noChangeShapeType="1"/>
            </p:cNvSpPr>
            <p:nvPr/>
          </p:nvSpPr>
          <p:spPr bwMode="auto">
            <a:xfrm>
              <a:off x="2208" y="3110"/>
              <a:ext cx="0" cy="24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31783" name="Object 33"/>
            <p:cNvGraphicFramePr>
              <a:graphicFrameLocks noChangeAspect="1"/>
            </p:cNvGraphicFramePr>
            <p:nvPr/>
          </p:nvGraphicFramePr>
          <p:xfrm>
            <a:off x="2289" y="3214"/>
            <a:ext cx="367" cy="242"/>
          </p:xfrm>
          <a:graphic>
            <a:graphicData uri="http://schemas.openxmlformats.org/presentationml/2006/ole">
              <mc:AlternateContent xmlns:mc="http://schemas.openxmlformats.org/markup-compatibility/2006">
                <mc:Choice xmlns:v="urn:schemas-microsoft-com:vml" Requires="v">
                  <p:oleObj name="Equation" r:id="rId8" imgW="304536" imgH="203024" progId="Equation.3">
                    <p:embed/>
                  </p:oleObj>
                </mc:Choice>
                <mc:Fallback>
                  <p:oleObj name="Equation" r:id="rId8" imgW="304536" imgH="203024" progId="Equation.3">
                    <p:embed/>
                    <p:pic>
                      <p:nvPicPr>
                        <p:cNvPr id="0"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9" y="3214"/>
                          <a:ext cx="367" cy="24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1784" name="Line 34"/>
            <p:cNvSpPr>
              <a:spLocks noChangeShapeType="1"/>
            </p:cNvSpPr>
            <p:nvPr/>
          </p:nvSpPr>
          <p:spPr bwMode="auto">
            <a:xfrm>
              <a:off x="912" y="2438"/>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5" name="Line 35"/>
            <p:cNvSpPr>
              <a:spLocks noChangeShapeType="1"/>
            </p:cNvSpPr>
            <p:nvPr/>
          </p:nvSpPr>
          <p:spPr bwMode="auto">
            <a:xfrm>
              <a:off x="3138" y="2408"/>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6" name="Line 36"/>
            <p:cNvSpPr>
              <a:spLocks noChangeShapeType="1"/>
            </p:cNvSpPr>
            <p:nvPr/>
          </p:nvSpPr>
          <p:spPr bwMode="auto">
            <a:xfrm>
              <a:off x="2448" y="2438"/>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87" name="Line 37"/>
            <p:cNvSpPr>
              <a:spLocks noChangeShapeType="1"/>
            </p:cNvSpPr>
            <p:nvPr/>
          </p:nvSpPr>
          <p:spPr bwMode="auto">
            <a:xfrm>
              <a:off x="1584" y="2438"/>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aphicFrame>
          <p:nvGraphicFramePr>
            <p:cNvPr id="31788" name="Object 38"/>
            <p:cNvGraphicFramePr>
              <a:graphicFrameLocks noChangeAspect="1"/>
            </p:cNvGraphicFramePr>
            <p:nvPr/>
          </p:nvGraphicFramePr>
          <p:xfrm>
            <a:off x="816" y="2198"/>
            <a:ext cx="155" cy="216"/>
          </p:xfrm>
          <a:graphic>
            <a:graphicData uri="http://schemas.openxmlformats.org/presentationml/2006/ole">
              <mc:AlternateContent xmlns:mc="http://schemas.openxmlformats.org/markup-compatibility/2006">
                <mc:Choice xmlns:v="urn:schemas-microsoft-com:vml" Requires="v">
                  <p:oleObj name="Equation" r:id="rId10" imgW="165028" imgH="228501" progId="Equation.3">
                    <p:embed/>
                  </p:oleObj>
                </mc:Choice>
                <mc:Fallback>
                  <p:oleObj name="Equation" r:id="rId10" imgW="165028" imgH="228501" progId="Equation.3">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6" y="2198"/>
                          <a:ext cx="155" cy="21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89" name="Object 39"/>
            <p:cNvGraphicFramePr>
              <a:graphicFrameLocks noChangeAspect="1"/>
            </p:cNvGraphicFramePr>
            <p:nvPr/>
          </p:nvGraphicFramePr>
          <p:xfrm>
            <a:off x="3024" y="2174"/>
            <a:ext cx="287" cy="204"/>
          </p:xfrm>
          <a:graphic>
            <a:graphicData uri="http://schemas.openxmlformats.org/presentationml/2006/ole">
              <mc:AlternateContent xmlns:mc="http://schemas.openxmlformats.org/markup-compatibility/2006">
                <mc:Choice xmlns:v="urn:schemas-microsoft-com:vml" Requires="v">
                  <p:oleObj name="Equation" r:id="rId12" imgW="304536" imgH="215713" progId="Equation.3">
                    <p:embed/>
                  </p:oleObj>
                </mc:Choice>
                <mc:Fallback>
                  <p:oleObj name="Equation" r:id="rId12" imgW="304536" imgH="215713" progId="Equation.3">
                    <p:embed/>
                    <p:pic>
                      <p:nvPicPr>
                        <p:cNvPr id="0" name="Object 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24" y="2174"/>
                          <a:ext cx="287" cy="2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90" name="Object 40"/>
            <p:cNvGraphicFramePr>
              <a:graphicFrameLocks noChangeAspect="1"/>
            </p:cNvGraphicFramePr>
            <p:nvPr/>
          </p:nvGraphicFramePr>
          <p:xfrm>
            <a:off x="2293" y="2204"/>
            <a:ext cx="299" cy="204"/>
          </p:xfrm>
          <a:graphic>
            <a:graphicData uri="http://schemas.openxmlformats.org/presentationml/2006/ole">
              <mc:AlternateContent xmlns:mc="http://schemas.openxmlformats.org/markup-compatibility/2006">
                <mc:Choice xmlns:v="urn:schemas-microsoft-com:vml" Requires="v">
                  <p:oleObj name="Equation" r:id="rId14" imgW="317087" imgH="215619" progId="Equation.3">
                    <p:embed/>
                  </p:oleObj>
                </mc:Choice>
                <mc:Fallback>
                  <p:oleObj name="Equation" r:id="rId14" imgW="317087" imgH="215619" progId="Equation.3">
                    <p:embed/>
                    <p:pic>
                      <p:nvPicPr>
                        <p:cNvPr id="0" name="Object 4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93" y="2204"/>
                          <a:ext cx="299" cy="2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91" name="Object 41"/>
            <p:cNvGraphicFramePr>
              <a:graphicFrameLocks noChangeAspect="1"/>
            </p:cNvGraphicFramePr>
            <p:nvPr/>
          </p:nvGraphicFramePr>
          <p:xfrm>
            <a:off x="1542" y="2204"/>
            <a:ext cx="143" cy="203"/>
          </p:xfrm>
          <a:graphic>
            <a:graphicData uri="http://schemas.openxmlformats.org/presentationml/2006/ole">
              <mc:AlternateContent xmlns:mc="http://schemas.openxmlformats.org/markup-compatibility/2006">
                <mc:Choice xmlns:v="urn:schemas-microsoft-com:vml" Requires="v">
                  <p:oleObj name="Equation" r:id="rId16" imgW="152268" imgH="215713" progId="Equation.3">
                    <p:embed/>
                  </p:oleObj>
                </mc:Choice>
                <mc:Fallback>
                  <p:oleObj name="Equation" r:id="rId16" imgW="152268" imgH="215713" progId="Equation.3">
                    <p:embed/>
                    <p:pic>
                      <p:nvPicPr>
                        <p:cNvPr id="0" name="Object 4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42" y="2204"/>
                          <a:ext cx="143" cy="20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cxnSp>
          <p:nvCxnSpPr>
            <p:cNvPr id="31792" name="AutoShape 42"/>
            <p:cNvCxnSpPr>
              <a:cxnSpLocks noChangeShapeType="1"/>
              <a:stCxn id="31765" idx="3"/>
              <a:endCxn id="31777" idx="7"/>
            </p:cNvCxnSpPr>
            <p:nvPr/>
          </p:nvCxnSpPr>
          <p:spPr bwMode="auto">
            <a:xfrm flipH="1">
              <a:off x="2303" y="2506"/>
              <a:ext cx="989" cy="358"/>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sp>
          <p:nvSpPr>
            <p:cNvPr id="31793" name="Text Box 47"/>
            <p:cNvSpPr txBox="1">
              <a:spLocks noChangeArrowheads="1"/>
            </p:cNvSpPr>
            <p:nvPr/>
          </p:nvSpPr>
          <p:spPr bwMode="auto">
            <a:xfrm>
              <a:off x="2016" y="2216"/>
              <a:ext cx="24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a:t>
              </a:r>
            </a:p>
          </p:txBody>
        </p:sp>
        <p:sp>
          <p:nvSpPr>
            <p:cNvPr id="31794" name="Line 48"/>
            <p:cNvSpPr>
              <a:spLocks noChangeShapeType="1"/>
            </p:cNvSpPr>
            <p:nvPr/>
          </p:nvSpPr>
          <p:spPr bwMode="auto">
            <a:xfrm>
              <a:off x="2688" y="1928"/>
              <a:ext cx="14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95" name="Line 49"/>
            <p:cNvSpPr>
              <a:spLocks noChangeShapeType="1"/>
            </p:cNvSpPr>
            <p:nvPr/>
          </p:nvSpPr>
          <p:spPr bwMode="auto">
            <a:xfrm flipH="1">
              <a:off x="2688" y="1928"/>
              <a:ext cx="0" cy="432"/>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796" name="Line 50"/>
            <p:cNvSpPr>
              <a:spLocks noChangeShapeType="1"/>
            </p:cNvSpPr>
            <p:nvPr/>
          </p:nvSpPr>
          <p:spPr bwMode="auto">
            <a:xfrm>
              <a:off x="2317" y="1928"/>
              <a:ext cx="96"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31797" name="Text Box 51"/>
            <p:cNvSpPr txBox="1">
              <a:spLocks noChangeArrowheads="1"/>
            </p:cNvSpPr>
            <p:nvPr/>
          </p:nvSpPr>
          <p:spPr bwMode="auto">
            <a:xfrm>
              <a:off x="2400" y="1736"/>
              <a:ext cx="24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a:t>
              </a:r>
            </a:p>
          </p:txBody>
        </p:sp>
        <p:sp>
          <p:nvSpPr>
            <p:cNvPr id="31798" name="Rectangle 52"/>
            <p:cNvSpPr>
              <a:spLocks noChangeArrowheads="1"/>
            </p:cNvSpPr>
            <p:nvPr/>
          </p:nvSpPr>
          <p:spPr bwMode="auto">
            <a:xfrm>
              <a:off x="768" y="1400"/>
              <a:ext cx="2784" cy="1776"/>
            </a:xfrm>
            <a:prstGeom prst="rect">
              <a:avLst/>
            </a:prstGeom>
            <a:noFill/>
            <a:ln w="9525" cap="rnd">
              <a:solidFill>
                <a:schemeClr val="tx1"/>
              </a:solidFill>
              <a:prstDash val="sysDot"/>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1799" name="Line 53"/>
            <p:cNvSpPr>
              <a:spLocks noChangeShapeType="1"/>
            </p:cNvSpPr>
            <p:nvPr/>
          </p:nvSpPr>
          <p:spPr bwMode="auto">
            <a:xfrm>
              <a:off x="480" y="1928"/>
              <a:ext cx="864"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graphicFrame>
          <p:nvGraphicFramePr>
            <p:cNvPr id="31800" name="Object 54"/>
            <p:cNvGraphicFramePr>
              <a:graphicFrameLocks noChangeAspect="1"/>
            </p:cNvGraphicFramePr>
            <p:nvPr/>
          </p:nvGraphicFramePr>
          <p:xfrm>
            <a:off x="2880" y="1736"/>
            <a:ext cx="259" cy="226"/>
          </p:xfrm>
          <a:graphic>
            <a:graphicData uri="http://schemas.openxmlformats.org/presentationml/2006/ole">
              <mc:AlternateContent xmlns:mc="http://schemas.openxmlformats.org/markup-compatibility/2006">
                <mc:Choice xmlns:v="urn:schemas-microsoft-com:vml" Requires="v">
                  <p:oleObj name="Equation" r:id="rId18" imgW="215713" imgH="190335" progId="Equation.3">
                    <p:embed/>
                  </p:oleObj>
                </mc:Choice>
                <mc:Fallback>
                  <p:oleObj name="Equation" r:id="rId18" imgW="215713" imgH="190335" progId="Equation.3">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0" y="1736"/>
                          <a:ext cx="259" cy="2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801" name="Object 55"/>
            <p:cNvGraphicFramePr>
              <a:graphicFrameLocks noChangeAspect="1"/>
            </p:cNvGraphicFramePr>
            <p:nvPr/>
          </p:nvGraphicFramePr>
          <p:xfrm>
            <a:off x="2016" y="1750"/>
            <a:ext cx="259" cy="226"/>
          </p:xfrm>
          <a:graphic>
            <a:graphicData uri="http://schemas.openxmlformats.org/presentationml/2006/ole">
              <mc:AlternateContent xmlns:mc="http://schemas.openxmlformats.org/markup-compatibility/2006">
                <mc:Choice xmlns:v="urn:schemas-microsoft-com:vml" Requires="v">
                  <p:oleObj name="Equation" r:id="rId19" imgW="215713" imgH="190335" progId="Equation.3">
                    <p:embed/>
                  </p:oleObj>
                </mc:Choice>
                <mc:Fallback>
                  <p:oleObj name="Equation" r:id="rId19" imgW="215713" imgH="190335" progId="Equation.3">
                    <p:embed/>
                    <p:pic>
                      <p:nvPicPr>
                        <p:cNvPr id="0" name="Object 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6" y="1750"/>
                          <a:ext cx="259" cy="2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802" name="Object 56"/>
            <p:cNvGraphicFramePr>
              <a:graphicFrameLocks noChangeAspect="1"/>
            </p:cNvGraphicFramePr>
            <p:nvPr/>
          </p:nvGraphicFramePr>
          <p:xfrm>
            <a:off x="1557" y="1517"/>
            <a:ext cx="507" cy="219"/>
          </p:xfrm>
          <a:graphic>
            <a:graphicData uri="http://schemas.openxmlformats.org/presentationml/2006/ole">
              <mc:AlternateContent xmlns:mc="http://schemas.openxmlformats.org/markup-compatibility/2006">
                <mc:Choice xmlns:v="urn:schemas-microsoft-com:vml" Requires="v">
                  <p:oleObj name="Equation" r:id="rId20" imgW="469696" imgH="203112" progId="Equation.3">
                    <p:embed/>
                  </p:oleObj>
                </mc:Choice>
                <mc:Fallback>
                  <p:oleObj name="Equation" r:id="rId20" imgW="469696" imgH="203112" progId="Equation.3">
                    <p:embed/>
                    <p:pic>
                      <p:nvPicPr>
                        <p:cNvPr id="0" name="Object 5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557" y="1517"/>
                          <a:ext cx="507" cy="2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sp>
        <p:nvSpPr>
          <p:cNvPr id="31752" name="Text Box 58"/>
          <p:cNvSpPr txBox="1">
            <a:spLocks noChangeArrowheads="1"/>
          </p:cNvSpPr>
          <p:nvPr/>
        </p:nvSpPr>
        <p:spPr bwMode="auto">
          <a:xfrm>
            <a:off x="6553200" y="1476375"/>
            <a:ext cx="2209800" cy="406400"/>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See also slide 5-4</a:t>
            </a:r>
          </a:p>
        </p:txBody>
      </p:sp>
      <p:sp>
        <p:nvSpPr>
          <p:cNvPr id="31753" name="Text Box 59"/>
          <p:cNvSpPr txBox="1">
            <a:spLocks noChangeArrowheads="1"/>
          </p:cNvSpPr>
          <p:nvPr/>
        </p:nvSpPr>
        <p:spPr bwMode="auto">
          <a:xfrm>
            <a:off x="5943600" y="3581400"/>
            <a:ext cx="320040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dirty="0"/>
              <a:t>Coefficients </a:t>
            </a:r>
            <a:r>
              <a:rPr lang="en-US" i="1" dirty="0"/>
              <a:t>a</a:t>
            </a:r>
            <a:r>
              <a:rPr lang="en-US" baseline="-25000" dirty="0"/>
              <a:t>0</a:t>
            </a:r>
            <a:r>
              <a:rPr lang="en-US" dirty="0"/>
              <a:t> </a:t>
            </a:r>
            <a:r>
              <a:rPr lang="en-US" i="1" dirty="0"/>
              <a:t>a</a:t>
            </a:r>
            <a:r>
              <a:rPr lang="en-US" baseline="-25000" dirty="0"/>
              <a:t>1</a:t>
            </a:r>
            <a:r>
              <a:rPr lang="en-US" dirty="0"/>
              <a:t>…</a:t>
            </a:r>
            <a:r>
              <a:rPr lang="en-US" i="1" dirty="0"/>
              <a:t>a</a:t>
            </a:r>
            <a:r>
              <a:rPr lang="en-US" i="1" baseline="-25000" dirty="0"/>
              <a:t>M</a:t>
            </a:r>
            <a:r>
              <a:rPr lang="en-US" baseline="-25000" dirty="0"/>
              <a:t>-1 </a:t>
            </a:r>
            <a:r>
              <a:rPr lang="en-US" dirty="0"/>
              <a:t>are impulse response:</a:t>
            </a:r>
            <a:r>
              <a:rPr lang="en-US" baseline="-25000" dirty="0"/>
              <a:t> </a:t>
            </a:r>
          </a:p>
        </p:txBody>
      </p:sp>
      <p:sp>
        <p:nvSpPr>
          <p:cNvPr id="31754" name="Text Box 60"/>
          <p:cNvSpPr txBox="1">
            <a:spLocks noChangeArrowheads="1"/>
          </p:cNvSpPr>
          <p:nvPr/>
        </p:nvSpPr>
        <p:spPr bwMode="auto">
          <a:xfrm>
            <a:off x="3901281" y="5714998"/>
            <a:ext cx="1752600" cy="711200"/>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Role of initial conditions?</a:t>
            </a:r>
          </a:p>
        </p:txBody>
      </p:sp>
      <p:graphicFrame>
        <p:nvGraphicFramePr>
          <p:cNvPr id="62" name="Object 2"/>
          <p:cNvGraphicFramePr>
            <a:graphicFrameLocks noChangeAspect="1"/>
          </p:cNvGraphicFramePr>
          <p:nvPr>
            <p:extLst>
              <p:ext uri="{D42A27DB-BD31-4B8C-83A1-F6EECF244321}">
                <p14:modId xmlns:p14="http://schemas.microsoft.com/office/powerpoint/2010/main" val="4090289491"/>
              </p:ext>
            </p:extLst>
          </p:nvPr>
        </p:nvGraphicFramePr>
        <p:xfrm>
          <a:off x="6019800" y="4381500"/>
          <a:ext cx="2481263" cy="847725"/>
        </p:xfrm>
        <a:graphic>
          <a:graphicData uri="http://schemas.openxmlformats.org/presentationml/2006/ole">
            <mc:AlternateContent xmlns:mc="http://schemas.openxmlformats.org/markup-compatibility/2006">
              <mc:Choice xmlns:v="urn:schemas-microsoft-com:vml" Requires="v">
                <p:oleObj name="Equation" r:id="rId22" imgW="1333500" imgH="457200" progId="Equation.3">
                  <p:embed/>
                </p:oleObj>
              </mc:Choice>
              <mc:Fallback>
                <p:oleObj name="Equation" r:id="rId22" imgW="1333500" imgH="457200" progId="Equation.3">
                  <p:embed/>
                  <p:pic>
                    <p:nvPicPr>
                      <p:cNvPr id="0" name=""/>
                      <p:cNvPicPr>
                        <a:picLocks noChangeAspect="1" noChangeArrowheads="1"/>
                      </p:cNvPicPr>
                      <p:nvPr/>
                    </p:nvPicPr>
                    <p:blipFill>
                      <a:blip r:embed="rId23"/>
                      <a:srcRect/>
                      <a:stretch>
                        <a:fillRect/>
                      </a:stretch>
                    </p:blipFill>
                    <p:spPr bwMode="auto">
                      <a:xfrm>
                        <a:off x="6019800" y="4381500"/>
                        <a:ext cx="2481263" cy="847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0" name="Rectangle 45"/>
          <p:cNvSpPr txBox="1">
            <a:spLocks noChangeArrowheads="1"/>
          </p:cNvSpPr>
          <p:nvPr/>
        </p:nvSpPr>
        <p:spPr bwMode="auto">
          <a:xfrm>
            <a:off x="457200" y="5562599"/>
            <a:ext cx="3733800" cy="974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i="1" dirty="0">
                <a:latin typeface="Times New Roman" charset="0"/>
              </a:rPr>
              <a:t>Linear?</a:t>
            </a:r>
            <a:br>
              <a:rPr lang="en-US" i="1" dirty="0">
                <a:latin typeface="Times New Roman" charset="0"/>
              </a:rPr>
            </a:br>
            <a:r>
              <a:rPr lang="en-US" i="1" dirty="0">
                <a:latin typeface="Times New Roman" charset="0"/>
              </a:rPr>
              <a:t>Time-invariant?</a:t>
            </a:r>
          </a:p>
        </p:txBody>
      </p:sp>
      <p:grpSp>
        <p:nvGrpSpPr>
          <p:cNvPr id="4" name="Group 3">
            <a:extLst>
              <a:ext uri="{FF2B5EF4-FFF2-40B4-BE49-F238E27FC236}">
                <a16:creationId xmlns:a16="http://schemas.microsoft.com/office/drawing/2014/main" id="{1C6C1B54-C26E-BB48-936D-C8BAEEE29823}"/>
              </a:ext>
            </a:extLst>
          </p:cNvPr>
          <p:cNvGrpSpPr/>
          <p:nvPr/>
        </p:nvGrpSpPr>
        <p:grpSpPr>
          <a:xfrm>
            <a:off x="5943600" y="5105400"/>
            <a:ext cx="3200400" cy="1692276"/>
            <a:chOff x="5943600" y="5105400"/>
            <a:chExt cx="3200400" cy="1692276"/>
          </a:xfrm>
        </p:grpSpPr>
        <p:sp>
          <p:nvSpPr>
            <p:cNvPr id="85" name="Text Box 21">
              <a:extLst>
                <a:ext uri="{FF2B5EF4-FFF2-40B4-BE49-F238E27FC236}">
                  <a16:creationId xmlns:a16="http://schemas.microsoft.com/office/drawing/2014/main" id="{18FF549C-328F-4043-9602-A8EC23A06D63}"/>
                </a:ext>
              </a:extLst>
            </p:cNvPr>
            <p:cNvSpPr txBox="1">
              <a:spLocks noChangeArrowheads="1"/>
            </p:cNvSpPr>
            <p:nvPr/>
          </p:nvSpPr>
          <p:spPr bwMode="auto">
            <a:xfrm>
              <a:off x="6953248" y="5183288"/>
              <a:ext cx="838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latin typeface="+mn-lt"/>
                </a:rPr>
                <a:t>h</a:t>
              </a:r>
              <a:r>
                <a:rPr lang="en-US" sz="1800" dirty="0">
                  <a:latin typeface="+mn-lt"/>
                </a:rPr>
                <a:t>[</a:t>
              </a:r>
              <a:r>
                <a:rPr lang="en-US" sz="1800" i="1" dirty="0"/>
                <a:t>n</a:t>
              </a:r>
              <a:r>
                <a:rPr lang="en-US" sz="1800" dirty="0"/>
                <a:t>]</a:t>
              </a:r>
            </a:p>
          </p:txBody>
        </p:sp>
        <p:sp>
          <p:nvSpPr>
            <p:cNvPr id="79" name="Line 2">
              <a:extLst>
                <a:ext uri="{FF2B5EF4-FFF2-40B4-BE49-F238E27FC236}">
                  <a16:creationId xmlns:a16="http://schemas.microsoft.com/office/drawing/2014/main" id="{BA4FB77A-8E47-CD43-B4AC-DAC5B805150B}"/>
                </a:ext>
              </a:extLst>
            </p:cNvPr>
            <p:cNvSpPr>
              <a:spLocks noChangeShapeType="1"/>
            </p:cNvSpPr>
            <p:nvPr/>
          </p:nvSpPr>
          <p:spPr bwMode="auto">
            <a:xfrm>
              <a:off x="6553200" y="5676900"/>
              <a:ext cx="152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0" name="Line 3">
              <a:extLst>
                <a:ext uri="{FF2B5EF4-FFF2-40B4-BE49-F238E27FC236}">
                  <a16:creationId xmlns:a16="http://schemas.microsoft.com/office/drawing/2014/main" id="{D09C27B2-7D49-B34C-9D21-D1E67D0DEBBB}"/>
                </a:ext>
              </a:extLst>
            </p:cNvPr>
            <p:cNvSpPr>
              <a:spLocks noChangeShapeType="1"/>
            </p:cNvSpPr>
            <p:nvPr/>
          </p:nvSpPr>
          <p:spPr bwMode="auto">
            <a:xfrm>
              <a:off x="6972300" y="6096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1" name="Line 4">
              <a:extLst>
                <a:ext uri="{FF2B5EF4-FFF2-40B4-BE49-F238E27FC236}">
                  <a16:creationId xmlns:a16="http://schemas.microsoft.com/office/drawing/2014/main" id="{FDD5514C-78EE-E145-81D6-D10DD65DEB14}"/>
                </a:ext>
              </a:extLst>
            </p:cNvPr>
            <p:cNvSpPr>
              <a:spLocks noChangeShapeType="1"/>
            </p:cNvSpPr>
            <p:nvPr/>
          </p:nvSpPr>
          <p:spPr bwMode="auto">
            <a:xfrm>
              <a:off x="7353300" y="6096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 name="Line 18">
              <a:extLst>
                <a:ext uri="{FF2B5EF4-FFF2-40B4-BE49-F238E27FC236}">
                  <a16:creationId xmlns:a16="http://schemas.microsoft.com/office/drawing/2014/main" id="{E79CDBF4-2E68-AE48-A663-BC968427EE38}"/>
                </a:ext>
              </a:extLst>
            </p:cNvPr>
            <p:cNvSpPr>
              <a:spLocks noChangeShapeType="1"/>
            </p:cNvSpPr>
            <p:nvPr/>
          </p:nvSpPr>
          <p:spPr bwMode="auto">
            <a:xfrm flipV="1">
              <a:off x="5943600" y="6169137"/>
              <a:ext cx="2819398"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3" name="Line 19">
              <a:extLst>
                <a:ext uri="{FF2B5EF4-FFF2-40B4-BE49-F238E27FC236}">
                  <a16:creationId xmlns:a16="http://schemas.microsoft.com/office/drawing/2014/main" id="{6D81DB6E-199F-DE49-A6C2-A6E36AEA0785}"/>
                </a:ext>
              </a:extLst>
            </p:cNvPr>
            <p:cNvSpPr>
              <a:spLocks noChangeShapeType="1"/>
            </p:cNvSpPr>
            <p:nvPr/>
          </p:nvSpPr>
          <p:spPr bwMode="auto">
            <a:xfrm flipV="1">
              <a:off x="6629400" y="5257800"/>
              <a:ext cx="0" cy="153987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4" name="Text Box 20">
              <a:extLst>
                <a:ext uri="{FF2B5EF4-FFF2-40B4-BE49-F238E27FC236}">
                  <a16:creationId xmlns:a16="http://schemas.microsoft.com/office/drawing/2014/main" id="{4DDE6796-B33B-654E-8B10-9AEF2926107E}"/>
                </a:ext>
              </a:extLst>
            </p:cNvPr>
            <p:cNvSpPr txBox="1">
              <a:spLocks noChangeArrowheads="1"/>
            </p:cNvSpPr>
            <p:nvPr/>
          </p:nvSpPr>
          <p:spPr bwMode="auto">
            <a:xfrm>
              <a:off x="8686800" y="5763675"/>
              <a:ext cx="457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t>n</a:t>
              </a:r>
            </a:p>
          </p:txBody>
        </p:sp>
        <p:grpSp>
          <p:nvGrpSpPr>
            <p:cNvPr id="86" name="Group 85">
              <a:extLst>
                <a:ext uri="{FF2B5EF4-FFF2-40B4-BE49-F238E27FC236}">
                  <a16:creationId xmlns:a16="http://schemas.microsoft.com/office/drawing/2014/main" id="{07805B02-9848-444A-82D9-62974B35053F}"/>
                </a:ext>
              </a:extLst>
            </p:cNvPr>
            <p:cNvGrpSpPr/>
            <p:nvPr/>
          </p:nvGrpSpPr>
          <p:grpSpPr>
            <a:xfrm>
              <a:off x="6591300" y="5638800"/>
              <a:ext cx="76200" cy="533400"/>
              <a:chOff x="6210300" y="5257800"/>
              <a:chExt cx="76200" cy="533400"/>
            </a:xfrm>
          </p:grpSpPr>
          <p:sp>
            <p:nvSpPr>
              <p:cNvPr id="111" name="Line 22">
                <a:extLst>
                  <a:ext uri="{FF2B5EF4-FFF2-40B4-BE49-F238E27FC236}">
                    <a16:creationId xmlns:a16="http://schemas.microsoft.com/office/drawing/2014/main" id="{5B52279A-F5A3-894B-A39F-F4F483981F45}"/>
                  </a:ext>
                </a:extLst>
              </p:cNvPr>
              <p:cNvSpPr>
                <a:spLocks noChangeShapeType="1"/>
              </p:cNvSpPr>
              <p:nvPr/>
            </p:nvSpPr>
            <p:spPr bwMode="auto">
              <a:xfrm flipV="1">
                <a:off x="6248400" y="5257800"/>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12" name="Oval 23">
                <a:extLst>
                  <a:ext uri="{FF2B5EF4-FFF2-40B4-BE49-F238E27FC236}">
                    <a16:creationId xmlns:a16="http://schemas.microsoft.com/office/drawing/2014/main" id="{A1D97F2C-8984-B342-8872-409675A38DAA}"/>
                  </a:ext>
                </a:extLst>
              </p:cNvPr>
              <p:cNvSpPr>
                <a:spLocks noChangeArrowheads="1"/>
              </p:cNvSpPr>
              <p:nvPr/>
            </p:nvSpPr>
            <p:spPr bwMode="auto">
              <a:xfrm>
                <a:off x="6210300" y="52578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87" name="Group 29">
              <a:extLst>
                <a:ext uri="{FF2B5EF4-FFF2-40B4-BE49-F238E27FC236}">
                  <a16:creationId xmlns:a16="http://schemas.microsoft.com/office/drawing/2014/main" id="{D6FEBC84-436E-8A49-B011-B6035DD28477}"/>
                </a:ext>
              </a:extLst>
            </p:cNvPr>
            <p:cNvGrpSpPr>
              <a:grpSpLocks/>
            </p:cNvGrpSpPr>
            <p:nvPr/>
          </p:nvGrpSpPr>
          <p:grpSpPr bwMode="auto">
            <a:xfrm>
              <a:off x="8458200" y="6082145"/>
              <a:ext cx="76200" cy="152400"/>
              <a:chOff x="4800" y="1872"/>
              <a:chExt cx="48" cy="96"/>
            </a:xfrm>
          </p:grpSpPr>
          <p:sp>
            <p:nvSpPr>
              <p:cNvPr id="109" name="Line 30">
                <a:extLst>
                  <a:ext uri="{FF2B5EF4-FFF2-40B4-BE49-F238E27FC236}">
                    <a16:creationId xmlns:a16="http://schemas.microsoft.com/office/drawing/2014/main" id="{77BE6EC6-43C6-3D4B-9A20-8AE94CB22F08}"/>
                  </a:ext>
                </a:extLst>
              </p:cNvPr>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10" name="Oval 31">
                <a:extLst>
                  <a:ext uri="{FF2B5EF4-FFF2-40B4-BE49-F238E27FC236}">
                    <a16:creationId xmlns:a16="http://schemas.microsoft.com/office/drawing/2014/main" id="{FF50CDEA-C368-E849-97FB-8841A6FFF89D}"/>
                  </a:ext>
                </a:extLst>
              </p:cNvPr>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88" name="Group 35">
              <a:extLst>
                <a:ext uri="{FF2B5EF4-FFF2-40B4-BE49-F238E27FC236}">
                  <a16:creationId xmlns:a16="http://schemas.microsoft.com/office/drawing/2014/main" id="{9A859F88-7265-DA44-8509-76C46D08E061}"/>
                </a:ext>
              </a:extLst>
            </p:cNvPr>
            <p:cNvGrpSpPr>
              <a:grpSpLocks/>
            </p:cNvGrpSpPr>
            <p:nvPr/>
          </p:nvGrpSpPr>
          <p:grpSpPr bwMode="auto">
            <a:xfrm>
              <a:off x="6248400" y="6096000"/>
              <a:ext cx="76200" cy="152400"/>
              <a:chOff x="4800" y="1872"/>
              <a:chExt cx="48" cy="96"/>
            </a:xfrm>
          </p:grpSpPr>
          <p:sp>
            <p:nvSpPr>
              <p:cNvPr id="107" name="Line 36">
                <a:extLst>
                  <a:ext uri="{FF2B5EF4-FFF2-40B4-BE49-F238E27FC236}">
                    <a16:creationId xmlns:a16="http://schemas.microsoft.com/office/drawing/2014/main" id="{F94B3759-A244-3E4A-8BE8-07EF3095A3D4}"/>
                  </a:ext>
                </a:extLst>
              </p:cNvPr>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8" name="Oval 37">
                <a:extLst>
                  <a:ext uri="{FF2B5EF4-FFF2-40B4-BE49-F238E27FC236}">
                    <a16:creationId xmlns:a16="http://schemas.microsoft.com/office/drawing/2014/main" id="{44DC403A-716A-4846-92D9-6F3D27DF062A}"/>
                  </a:ext>
                </a:extLst>
              </p:cNvPr>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90" name="Text Box 40">
              <a:extLst>
                <a:ext uri="{FF2B5EF4-FFF2-40B4-BE49-F238E27FC236}">
                  <a16:creationId xmlns:a16="http://schemas.microsoft.com/office/drawing/2014/main" id="{E033DE0B-AD1F-EF4E-9E1F-3C8B28630F30}"/>
                </a:ext>
              </a:extLst>
            </p:cNvPr>
            <p:cNvSpPr txBox="1">
              <a:spLocks noChangeArrowheads="1"/>
            </p:cNvSpPr>
            <p:nvPr/>
          </p:nvSpPr>
          <p:spPr bwMode="auto">
            <a:xfrm>
              <a:off x="6096000" y="6248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-1</a:t>
              </a:r>
            </a:p>
          </p:txBody>
        </p:sp>
        <p:sp>
          <p:nvSpPr>
            <p:cNvPr id="91" name="Text Box 41">
              <a:extLst>
                <a:ext uri="{FF2B5EF4-FFF2-40B4-BE49-F238E27FC236}">
                  <a16:creationId xmlns:a16="http://schemas.microsoft.com/office/drawing/2014/main" id="{E631C39B-7DA4-5E4C-947D-A641AF1CA41D}"/>
                </a:ext>
              </a:extLst>
            </p:cNvPr>
            <p:cNvSpPr txBox="1">
              <a:spLocks noChangeArrowheads="1"/>
            </p:cNvSpPr>
            <p:nvPr/>
          </p:nvSpPr>
          <p:spPr bwMode="auto">
            <a:xfrm>
              <a:off x="7162800" y="6248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2</a:t>
              </a:r>
            </a:p>
          </p:txBody>
        </p:sp>
        <p:sp>
          <p:nvSpPr>
            <p:cNvPr id="92" name="Text Box 43">
              <a:extLst>
                <a:ext uri="{FF2B5EF4-FFF2-40B4-BE49-F238E27FC236}">
                  <a16:creationId xmlns:a16="http://schemas.microsoft.com/office/drawing/2014/main" id="{0B39AD24-082C-7043-8EE7-B5A5D7E81A60}"/>
                </a:ext>
              </a:extLst>
            </p:cNvPr>
            <p:cNvSpPr txBox="1">
              <a:spLocks noChangeArrowheads="1"/>
            </p:cNvSpPr>
            <p:nvPr/>
          </p:nvSpPr>
          <p:spPr bwMode="auto">
            <a:xfrm>
              <a:off x="7883234" y="6234545"/>
              <a:ext cx="49529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i="1" dirty="0"/>
                <a:t>M</a:t>
              </a:r>
              <a:r>
                <a:rPr lang="en-US" sz="1400" dirty="0"/>
                <a:t>-1</a:t>
              </a:r>
            </a:p>
          </p:txBody>
        </p:sp>
        <p:sp>
          <p:nvSpPr>
            <p:cNvPr id="93" name="Text Box 44">
              <a:extLst>
                <a:ext uri="{FF2B5EF4-FFF2-40B4-BE49-F238E27FC236}">
                  <a16:creationId xmlns:a16="http://schemas.microsoft.com/office/drawing/2014/main" id="{773C16E3-8F8A-7A4C-B850-9258CCC223EF}"/>
                </a:ext>
              </a:extLst>
            </p:cNvPr>
            <p:cNvSpPr txBox="1">
              <a:spLocks noChangeArrowheads="1"/>
            </p:cNvSpPr>
            <p:nvPr/>
          </p:nvSpPr>
          <p:spPr bwMode="auto">
            <a:xfrm>
              <a:off x="8305800" y="6234545"/>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i="1" dirty="0"/>
                <a:t>M</a:t>
              </a:r>
            </a:p>
          </p:txBody>
        </p:sp>
        <p:grpSp>
          <p:nvGrpSpPr>
            <p:cNvPr id="95" name="Group 94">
              <a:extLst>
                <a:ext uri="{FF2B5EF4-FFF2-40B4-BE49-F238E27FC236}">
                  <a16:creationId xmlns:a16="http://schemas.microsoft.com/office/drawing/2014/main" id="{E6FB14F2-B138-C84D-99D5-A3CACE5A0A32}"/>
                </a:ext>
              </a:extLst>
            </p:cNvPr>
            <p:cNvGrpSpPr/>
            <p:nvPr/>
          </p:nvGrpSpPr>
          <p:grpSpPr>
            <a:xfrm flipV="1">
              <a:off x="6934200" y="6172201"/>
              <a:ext cx="76200" cy="457199"/>
              <a:chOff x="6210300" y="5320146"/>
              <a:chExt cx="76200" cy="457199"/>
            </a:xfrm>
          </p:grpSpPr>
          <p:sp>
            <p:nvSpPr>
              <p:cNvPr id="105" name="Line 22">
                <a:extLst>
                  <a:ext uri="{FF2B5EF4-FFF2-40B4-BE49-F238E27FC236}">
                    <a16:creationId xmlns:a16="http://schemas.microsoft.com/office/drawing/2014/main" id="{FF32C6AC-2DF9-9C47-A101-EB87E81455ED}"/>
                  </a:ext>
                </a:extLst>
              </p:cNvPr>
              <p:cNvSpPr>
                <a:spLocks noChangeShapeType="1"/>
              </p:cNvSpPr>
              <p:nvPr/>
            </p:nvSpPr>
            <p:spPr bwMode="auto">
              <a:xfrm flipV="1">
                <a:off x="6248400" y="5320146"/>
                <a:ext cx="0" cy="45719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6" name="Oval 23">
                <a:extLst>
                  <a:ext uri="{FF2B5EF4-FFF2-40B4-BE49-F238E27FC236}">
                    <a16:creationId xmlns:a16="http://schemas.microsoft.com/office/drawing/2014/main" id="{9A0DDB81-EF92-824B-9596-6FE85CFC14F9}"/>
                  </a:ext>
                </a:extLst>
              </p:cNvPr>
              <p:cNvSpPr>
                <a:spLocks noChangeArrowheads="1"/>
              </p:cNvSpPr>
              <p:nvPr/>
            </p:nvSpPr>
            <p:spPr bwMode="auto">
              <a:xfrm>
                <a:off x="6210300" y="5320146"/>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96" name="Group 95">
              <a:extLst>
                <a:ext uri="{FF2B5EF4-FFF2-40B4-BE49-F238E27FC236}">
                  <a16:creationId xmlns:a16="http://schemas.microsoft.com/office/drawing/2014/main" id="{44F1DFFC-EA4F-D342-ABFB-7FACCFBB5523}"/>
                </a:ext>
              </a:extLst>
            </p:cNvPr>
            <p:cNvGrpSpPr/>
            <p:nvPr/>
          </p:nvGrpSpPr>
          <p:grpSpPr>
            <a:xfrm>
              <a:off x="7315200" y="5791200"/>
              <a:ext cx="76200" cy="381000"/>
              <a:chOff x="6210300" y="5396345"/>
              <a:chExt cx="76200" cy="381000"/>
            </a:xfrm>
          </p:grpSpPr>
          <p:sp>
            <p:nvSpPr>
              <p:cNvPr id="103" name="Line 22">
                <a:extLst>
                  <a:ext uri="{FF2B5EF4-FFF2-40B4-BE49-F238E27FC236}">
                    <a16:creationId xmlns:a16="http://schemas.microsoft.com/office/drawing/2014/main" id="{EB3E51D3-E820-9F48-84E1-2C43A5A7B3CB}"/>
                  </a:ext>
                </a:extLst>
              </p:cNvPr>
              <p:cNvSpPr>
                <a:spLocks noChangeShapeType="1"/>
              </p:cNvSpPr>
              <p:nvPr/>
            </p:nvSpPr>
            <p:spPr bwMode="auto">
              <a:xfrm flipV="1">
                <a:off x="6248399" y="5472545"/>
                <a:ext cx="3459" cy="3048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4" name="Oval 23">
                <a:extLst>
                  <a:ext uri="{FF2B5EF4-FFF2-40B4-BE49-F238E27FC236}">
                    <a16:creationId xmlns:a16="http://schemas.microsoft.com/office/drawing/2014/main" id="{5503409F-DB9E-FC47-9395-33784A690632}"/>
                  </a:ext>
                </a:extLst>
              </p:cNvPr>
              <p:cNvSpPr>
                <a:spLocks noChangeArrowheads="1"/>
              </p:cNvSpPr>
              <p:nvPr/>
            </p:nvSpPr>
            <p:spPr bwMode="auto">
              <a:xfrm>
                <a:off x="6210300" y="539634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97" name="Line 4">
              <a:extLst>
                <a:ext uri="{FF2B5EF4-FFF2-40B4-BE49-F238E27FC236}">
                  <a16:creationId xmlns:a16="http://schemas.microsoft.com/office/drawing/2014/main" id="{670B7F61-EF1E-BD4A-8EF3-F4A341A9B74E}"/>
                </a:ext>
              </a:extLst>
            </p:cNvPr>
            <p:cNvSpPr>
              <a:spLocks noChangeShapeType="1"/>
            </p:cNvSpPr>
            <p:nvPr/>
          </p:nvSpPr>
          <p:spPr bwMode="auto">
            <a:xfrm>
              <a:off x="8132620" y="6096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nvGrpSpPr>
            <p:cNvPr id="98" name="Group 97">
              <a:extLst>
                <a:ext uri="{FF2B5EF4-FFF2-40B4-BE49-F238E27FC236}">
                  <a16:creationId xmlns:a16="http://schemas.microsoft.com/office/drawing/2014/main" id="{494E96C4-DC6A-F34C-84BA-969C8B0752C2}"/>
                </a:ext>
              </a:extLst>
            </p:cNvPr>
            <p:cNvGrpSpPr/>
            <p:nvPr/>
          </p:nvGrpSpPr>
          <p:grpSpPr>
            <a:xfrm>
              <a:off x="8077200" y="5334000"/>
              <a:ext cx="76200" cy="852055"/>
              <a:chOff x="6210300" y="4939145"/>
              <a:chExt cx="76200" cy="852055"/>
            </a:xfrm>
          </p:grpSpPr>
          <p:sp>
            <p:nvSpPr>
              <p:cNvPr id="101" name="Line 22">
                <a:extLst>
                  <a:ext uri="{FF2B5EF4-FFF2-40B4-BE49-F238E27FC236}">
                    <a16:creationId xmlns:a16="http://schemas.microsoft.com/office/drawing/2014/main" id="{CD9B80EA-A99A-8143-ABBF-2F1C6044E620}"/>
                  </a:ext>
                </a:extLst>
              </p:cNvPr>
              <p:cNvSpPr>
                <a:spLocks noChangeShapeType="1"/>
              </p:cNvSpPr>
              <p:nvPr/>
            </p:nvSpPr>
            <p:spPr bwMode="auto">
              <a:xfrm flipV="1">
                <a:off x="6248400" y="4986770"/>
                <a:ext cx="0" cy="80443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2" name="Oval 23">
                <a:extLst>
                  <a:ext uri="{FF2B5EF4-FFF2-40B4-BE49-F238E27FC236}">
                    <a16:creationId xmlns:a16="http://schemas.microsoft.com/office/drawing/2014/main" id="{60D8CA5C-A836-354F-B14F-7BF457DA88D6}"/>
                  </a:ext>
                </a:extLst>
              </p:cNvPr>
              <p:cNvSpPr>
                <a:spLocks noChangeArrowheads="1"/>
              </p:cNvSpPr>
              <p:nvPr/>
            </p:nvSpPr>
            <p:spPr bwMode="auto">
              <a:xfrm>
                <a:off x="6210300" y="493914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99" name="TextBox 98">
              <a:extLst>
                <a:ext uri="{FF2B5EF4-FFF2-40B4-BE49-F238E27FC236}">
                  <a16:creationId xmlns:a16="http://schemas.microsoft.com/office/drawing/2014/main" id="{BEB706A5-9043-284B-8C04-0B9A09AFC638}"/>
                </a:ext>
              </a:extLst>
            </p:cNvPr>
            <p:cNvSpPr txBox="1"/>
            <p:nvPr/>
          </p:nvSpPr>
          <p:spPr>
            <a:xfrm>
              <a:off x="7436427" y="5589188"/>
              <a:ext cx="609600" cy="461665"/>
            </a:xfrm>
            <a:prstGeom prst="rect">
              <a:avLst/>
            </a:prstGeom>
            <a:noFill/>
          </p:spPr>
          <p:txBody>
            <a:bodyPr wrap="square" rtlCol="0">
              <a:spAutoFit/>
            </a:bodyPr>
            <a:lstStyle/>
            <a:p>
              <a:pPr algn="ctr"/>
              <a:r>
                <a:rPr lang="en-US" dirty="0"/>
                <a:t>…</a:t>
              </a:r>
            </a:p>
          </p:txBody>
        </p:sp>
        <p:sp>
          <p:nvSpPr>
            <p:cNvPr id="100" name="Text Box 39">
              <a:extLst>
                <a:ext uri="{FF2B5EF4-FFF2-40B4-BE49-F238E27FC236}">
                  <a16:creationId xmlns:a16="http://schemas.microsoft.com/office/drawing/2014/main" id="{7487F330-C382-154D-B72E-31B4BB0070FF}"/>
                </a:ext>
              </a:extLst>
            </p:cNvPr>
            <p:cNvSpPr txBox="1">
              <a:spLocks noChangeArrowheads="1"/>
            </p:cNvSpPr>
            <p:nvPr/>
          </p:nvSpPr>
          <p:spPr bwMode="auto">
            <a:xfrm>
              <a:off x="6773140" y="5840202"/>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1</a:t>
              </a:r>
            </a:p>
          </p:txBody>
        </p:sp>
        <p:sp>
          <p:nvSpPr>
            <p:cNvPr id="2" name="TextBox 1">
              <a:extLst>
                <a:ext uri="{FF2B5EF4-FFF2-40B4-BE49-F238E27FC236}">
                  <a16:creationId xmlns:a16="http://schemas.microsoft.com/office/drawing/2014/main" id="{743308D4-1688-B04D-A960-EA232E95063C}"/>
                </a:ext>
              </a:extLst>
            </p:cNvPr>
            <p:cNvSpPr txBox="1"/>
            <p:nvPr/>
          </p:nvSpPr>
          <p:spPr>
            <a:xfrm>
              <a:off x="6172200" y="5410200"/>
              <a:ext cx="457200" cy="369332"/>
            </a:xfrm>
            <a:prstGeom prst="rect">
              <a:avLst/>
            </a:prstGeom>
            <a:noFill/>
          </p:spPr>
          <p:txBody>
            <a:bodyPr wrap="square" rtlCol="0">
              <a:spAutoFit/>
            </a:bodyPr>
            <a:lstStyle/>
            <a:p>
              <a:r>
                <a:rPr lang="en-US" sz="1800" i="1" dirty="0"/>
                <a:t>a</a:t>
              </a:r>
              <a:r>
                <a:rPr lang="en-US" sz="1800" baseline="-25000" dirty="0"/>
                <a:t>0</a:t>
              </a:r>
              <a:endParaRPr lang="en-US" sz="1800" dirty="0"/>
            </a:p>
          </p:txBody>
        </p:sp>
        <p:sp>
          <p:nvSpPr>
            <p:cNvPr id="113" name="TextBox 112">
              <a:extLst>
                <a:ext uri="{FF2B5EF4-FFF2-40B4-BE49-F238E27FC236}">
                  <a16:creationId xmlns:a16="http://schemas.microsoft.com/office/drawing/2014/main" id="{CD1AA4D0-11F1-6D4C-93B9-C8747A1475E1}"/>
                </a:ext>
              </a:extLst>
            </p:cNvPr>
            <p:cNvSpPr txBox="1"/>
            <p:nvPr/>
          </p:nvSpPr>
          <p:spPr>
            <a:xfrm>
              <a:off x="6229350" y="6406634"/>
              <a:ext cx="457200" cy="369332"/>
            </a:xfrm>
            <a:prstGeom prst="rect">
              <a:avLst/>
            </a:prstGeom>
            <a:noFill/>
          </p:spPr>
          <p:txBody>
            <a:bodyPr wrap="square" rtlCol="0">
              <a:spAutoFit/>
            </a:bodyPr>
            <a:lstStyle/>
            <a:p>
              <a:r>
                <a:rPr lang="en-US" sz="1800" i="1" dirty="0"/>
                <a:t>a</a:t>
              </a:r>
              <a:r>
                <a:rPr lang="en-US" sz="1800" i="1" baseline="-25000" dirty="0"/>
                <a:t>1</a:t>
              </a:r>
              <a:endParaRPr lang="en-US" sz="1800" dirty="0"/>
            </a:p>
          </p:txBody>
        </p:sp>
        <p:sp>
          <p:nvSpPr>
            <p:cNvPr id="114" name="Line 2">
              <a:extLst>
                <a:ext uri="{FF2B5EF4-FFF2-40B4-BE49-F238E27FC236}">
                  <a16:creationId xmlns:a16="http://schemas.microsoft.com/office/drawing/2014/main" id="{BACE9054-F87A-9F4E-BF59-0783B4732996}"/>
                </a:ext>
              </a:extLst>
            </p:cNvPr>
            <p:cNvSpPr>
              <a:spLocks noChangeShapeType="1"/>
            </p:cNvSpPr>
            <p:nvPr/>
          </p:nvSpPr>
          <p:spPr bwMode="auto">
            <a:xfrm>
              <a:off x="6553200" y="6629400"/>
              <a:ext cx="152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15" name="TextBox 114">
              <a:extLst>
                <a:ext uri="{FF2B5EF4-FFF2-40B4-BE49-F238E27FC236}">
                  <a16:creationId xmlns:a16="http://schemas.microsoft.com/office/drawing/2014/main" id="{6721F694-5266-E242-B7B1-85F6B9ADB0C7}"/>
                </a:ext>
              </a:extLst>
            </p:cNvPr>
            <p:cNvSpPr txBox="1"/>
            <p:nvPr/>
          </p:nvSpPr>
          <p:spPr>
            <a:xfrm>
              <a:off x="6045200" y="5105400"/>
              <a:ext cx="622297" cy="369332"/>
            </a:xfrm>
            <a:prstGeom prst="rect">
              <a:avLst/>
            </a:prstGeom>
            <a:noFill/>
          </p:spPr>
          <p:txBody>
            <a:bodyPr wrap="square" rtlCol="0">
              <a:spAutoFit/>
            </a:bodyPr>
            <a:lstStyle/>
            <a:p>
              <a:r>
                <a:rPr lang="en-US" sz="1800" i="1" dirty="0"/>
                <a:t>a</a:t>
              </a:r>
              <a:r>
                <a:rPr lang="en-US" sz="1800" i="1" baseline="-25000" dirty="0"/>
                <a:t>M-1</a:t>
              </a:r>
              <a:endParaRPr lang="en-US" sz="1800" dirty="0"/>
            </a:p>
          </p:txBody>
        </p:sp>
        <p:sp>
          <p:nvSpPr>
            <p:cNvPr id="116" name="Line 2">
              <a:extLst>
                <a:ext uri="{FF2B5EF4-FFF2-40B4-BE49-F238E27FC236}">
                  <a16:creationId xmlns:a16="http://schemas.microsoft.com/office/drawing/2014/main" id="{3158E0D8-854C-9C47-A0CC-3ABBCC51A5F5}"/>
                </a:ext>
              </a:extLst>
            </p:cNvPr>
            <p:cNvSpPr>
              <a:spLocks noChangeShapeType="1"/>
            </p:cNvSpPr>
            <p:nvPr/>
          </p:nvSpPr>
          <p:spPr bwMode="auto">
            <a:xfrm>
              <a:off x="6553200" y="5334000"/>
              <a:ext cx="152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7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uild="p"/>
      <p:bldP spid="31750" grpId="0"/>
      <p:bldP spid="31752" grpId="0" animBg="1"/>
      <p:bldP spid="31753" grpId="0"/>
      <p:bldP spid="31754" grpId="0" animBg="1"/>
      <p:bldP spid="6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6"/>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D052755B-378D-A94B-9C4C-E37610F8B3A6}" type="slidenum">
              <a:rPr lang="en-US" sz="1400"/>
              <a:pPr/>
              <a:t>23</a:t>
            </a:fld>
            <a:endParaRPr lang="en-US" sz="1400"/>
          </a:p>
        </p:txBody>
      </p:sp>
      <p:sp>
        <p:nvSpPr>
          <p:cNvPr id="33794" name="Rectangle 29"/>
          <p:cNvSpPr>
            <a:spLocks noGrp="1" noChangeArrowheads="1"/>
          </p:cNvSpPr>
          <p:nvPr>
            <p:ph type="title"/>
          </p:nvPr>
        </p:nvSpPr>
        <p:spPr/>
        <p:txBody>
          <a:bodyPr/>
          <a:lstStyle/>
          <a:p>
            <a:r>
              <a:rPr lang="en-US" dirty="0">
                <a:latin typeface="Times New Roman" charset="0"/>
              </a:rPr>
              <a:t>Averaging Filter</a:t>
            </a:r>
          </a:p>
        </p:txBody>
      </p:sp>
      <p:sp>
        <p:nvSpPr>
          <p:cNvPr id="33795" name="Rectangle 30"/>
          <p:cNvSpPr>
            <a:spLocks noGrp="1" noChangeArrowheads="1"/>
          </p:cNvSpPr>
          <p:nvPr>
            <p:ph type="body" sz="half" idx="1"/>
          </p:nvPr>
        </p:nvSpPr>
        <p:spPr>
          <a:xfrm>
            <a:off x="457200" y="1447800"/>
            <a:ext cx="4038600" cy="1143000"/>
          </a:xfrm>
        </p:spPr>
        <p:txBody>
          <a:bodyPr/>
          <a:lstStyle/>
          <a:p>
            <a:r>
              <a:rPr lang="en-US" dirty="0">
                <a:latin typeface="Times New Roman" charset="0"/>
              </a:rPr>
              <a:t>Continuous time</a:t>
            </a:r>
          </a:p>
          <a:p>
            <a:pPr marL="457200" lvl="1" indent="0">
              <a:buNone/>
            </a:pPr>
            <a:r>
              <a:rPr lang="en-US" dirty="0">
                <a:latin typeface="Times New Roman" charset="0"/>
              </a:rPr>
              <a:t>Averages input signal over previous </a:t>
            </a:r>
            <a:r>
              <a:rPr lang="en-US" i="1" dirty="0">
                <a:latin typeface="Times New Roman" charset="0"/>
              </a:rPr>
              <a:t>T</a:t>
            </a:r>
            <a:r>
              <a:rPr lang="en-US" dirty="0">
                <a:latin typeface="Times New Roman" charset="0"/>
              </a:rPr>
              <a:t> seconds</a:t>
            </a:r>
          </a:p>
        </p:txBody>
      </p:sp>
      <p:sp>
        <p:nvSpPr>
          <p:cNvPr id="33801" name="Text Box 32">
            <a:hlinkClick r:id="rId3"/>
          </p:cNvPr>
          <p:cNvSpPr txBox="1">
            <a:spLocks noChangeArrowheads="1"/>
          </p:cNvSpPr>
          <p:nvPr/>
        </p:nvSpPr>
        <p:spPr bwMode="auto">
          <a:xfrm>
            <a:off x="3581400" y="5585916"/>
            <a:ext cx="1824201" cy="92333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b="1" dirty="0"/>
              <a:t>See Designing Averaging Filters Handout</a:t>
            </a:r>
          </a:p>
        </p:txBody>
      </p:sp>
      <p:sp>
        <p:nvSpPr>
          <p:cNvPr id="2" name="TextBox 1"/>
          <p:cNvSpPr txBox="1"/>
          <p:nvPr/>
        </p:nvSpPr>
        <p:spPr>
          <a:xfrm>
            <a:off x="990600" y="3733800"/>
            <a:ext cx="3429000" cy="461665"/>
          </a:xfrm>
          <a:prstGeom prst="rect">
            <a:avLst/>
          </a:prstGeom>
          <a:noFill/>
        </p:spPr>
        <p:txBody>
          <a:bodyPr wrap="square" rtlCol="0">
            <a:spAutoFit/>
          </a:bodyPr>
          <a:lstStyle/>
          <a:p>
            <a:r>
              <a:rPr lang="en-US" i="1" dirty="0"/>
              <a:t>Linear?  Time-invariant?</a:t>
            </a:r>
          </a:p>
        </p:txBody>
      </p:sp>
      <p:sp>
        <p:nvSpPr>
          <p:cNvPr id="28" name="TextBox 27"/>
          <p:cNvSpPr txBox="1"/>
          <p:nvPr/>
        </p:nvSpPr>
        <p:spPr>
          <a:xfrm>
            <a:off x="5105400" y="3733800"/>
            <a:ext cx="3429000" cy="461665"/>
          </a:xfrm>
          <a:prstGeom prst="rect">
            <a:avLst/>
          </a:prstGeom>
          <a:noFill/>
        </p:spPr>
        <p:txBody>
          <a:bodyPr wrap="square" rtlCol="0">
            <a:spAutoFit/>
          </a:bodyPr>
          <a:lstStyle/>
          <a:p>
            <a:r>
              <a:rPr lang="en-US" i="1" dirty="0"/>
              <a:t>Linear?  Time-invariant?</a:t>
            </a:r>
          </a:p>
        </p:txBody>
      </p:sp>
      <p:sp>
        <p:nvSpPr>
          <p:cNvPr id="3" name="TextBox 2"/>
          <p:cNvSpPr txBox="1"/>
          <p:nvPr/>
        </p:nvSpPr>
        <p:spPr>
          <a:xfrm>
            <a:off x="5105399" y="4198203"/>
            <a:ext cx="3809999" cy="830997"/>
          </a:xfrm>
          <a:prstGeom prst="rect">
            <a:avLst/>
          </a:prstGeom>
          <a:noFill/>
        </p:spPr>
        <p:txBody>
          <a:bodyPr wrap="square" rtlCol="0">
            <a:spAutoFit/>
          </a:bodyPr>
          <a:lstStyle/>
          <a:p>
            <a:r>
              <a:rPr lang="en-US" b="1" dirty="0"/>
              <a:t>Hint:</a:t>
            </a:r>
            <a:r>
              <a:rPr lang="en-US" dirty="0"/>
              <a:t> Tapped delay line with </a:t>
            </a:r>
            <a:r>
              <a:rPr lang="en-US" i="1" dirty="0"/>
              <a:t>a</a:t>
            </a:r>
            <a:r>
              <a:rPr lang="en-US" i="1" baseline="-25000" dirty="0"/>
              <a:t>m</a:t>
            </a:r>
            <a:r>
              <a:rPr lang="en-US" dirty="0"/>
              <a:t> = 1/</a:t>
            </a:r>
            <a:r>
              <a:rPr lang="en-US" i="1" dirty="0"/>
              <a:t>M </a:t>
            </a:r>
            <a:r>
              <a:rPr lang="en-US" dirty="0"/>
              <a:t>for </a:t>
            </a:r>
            <a:r>
              <a:rPr lang="en-US" i="1" dirty="0"/>
              <a:t>m </a:t>
            </a:r>
            <a:r>
              <a:rPr lang="en-US" dirty="0"/>
              <a:t>in</a:t>
            </a:r>
            <a:r>
              <a:rPr lang="en-US" i="1" dirty="0"/>
              <a:t> </a:t>
            </a:r>
            <a:r>
              <a:rPr lang="en-US" dirty="0"/>
              <a:t>[0</a:t>
            </a:r>
            <a:r>
              <a:rPr lang="en-US" i="1" dirty="0"/>
              <a:t>, M-1</a:t>
            </a:r>
            <a:r>
              <a:rPr lang="en-US" dirty="0"/>
              <a:t>]</a:t>
            </a:r>
          </a:p>
        </p:txBody>
      </p:sp>
      <p:sp>
        <p:nvSpPr>
          <p:cNvPr id="31" name="Rectangle 31"/>
          <p:cNvSpPr txBox="1">
            <a:spLocks noChangeArrowheads="1"/>
          </p:cNvSpPr>
          <p:nvPr/>
        </p:nvSpPr>
        <p:spPr bwMode="auto">
          <a:xfrm>
            <a:off x="4419600" y="1447800"/>
            <a:ext cx="4267200" cy="14307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Discrete time</a:t>
            </a:r>
          </a:p>
          <a:p>
            <a:pPr marL="457200" lvl="1" indent="0">
              <a:buNone/>
            </a:pPr>
            <a:r>
              <a:rPr lang="en-US" dirty="0">
                <a:latin typeface="Times New Roman" charset="0"/>
              </a:rPr>
              <a:t>Averages current and previous </a:t>
            </a:r>
            <a:r>
              <a:rPr lang="en-US" i="1" dirty="0">
                <a:latin typeface="Times New Roman" charset="0"/>
              </a:rPr>
              <a:t>M-1</a:t>
            </a:r>
            <a:r>
              <a:rPr lang="en-US" dirty="0">
                <a:latin typeface="Times New Roman" charset="0"/>
              </a:rPr>
              <a:t> samples</a:t>
            </a:r>
          </a:p>
        </p:txBody>
      </p:sp>
      <p:pic>
        <p:nvPicPr>
          <p:cNvPr id="5" name="Picture 4" descr="A drawing of a person&#10;&#10;Description automatically generated">
            <a:extLst>
              <a:ext uri="{FF2B5EF4-FFF2-40B4-BE49-F238E27FC236}">
                <a16:creationId xmlns:a16="http://schemas.microsoft.com/office/drawing/2014/main" id="{20BBED3F-4341-6A46-A61F-EAC1ADED36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900" y="2794000"/>
            <a:ext cx="2908300" cy="927100"/>
          </a:xfrm>
          <a:prstGeom prst="rect">
            <a:avLst/>
          </a:prstGeom>
        </p:spPr>
      </p:pic>
      <p:pic>
        <p:nvPicPr>
          <p:cNvPr id="7" name="Picture 6" descr="A close up of a logo&#10;&#10;Description automatically generated">
            <a:extLst>
              <a:ext uri="{FF2B5EF4-FFF2-40B4-BE49-F238E27FC236}">
                <a16:creationId xmlns:a16="http://schemas.microsoft.com/office/drawing/2014/main" id="{5CDE19B3-6A07-F648-946D-5876534B60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3000" y="2705100"/>
            <a:ext cx="3276600" cy="1104900"/>
          </a:xfrm>
          <a:prstGeom prst="rect">
            <a:avLst/>
          </a:prstGeom>
        </p:spPr>
      </p:pic>
      <p:grpSp>
        <p:nvGrpSpPr>
          <p:cNvPr id="16" name="Group 15">
            <a:extLst>
              <a:ext uri="{FF2B5EF4-FFF2-40B4-BE49-F238E27FC236}">
                <a16:creationId xmlns:a16="http://schemas.microsoft.com/office/drawing/2014/main" id="{B26C8388-9F17-AB48-BC76-964FB5FCD303}"/>
              </a:ext>
            </a:extLst>
          </p:cNvPr>
          <p:cNvGrpSpPr/>
          <p:nvPr/>
        </p:nvGrpSpPr>
        <p:grpSpPr>
          <a:xfrm>
            <a:off x="1663828" y="4648200"/>
            <a:ext cx="1536572" cy="1600200"/>
            <a:chOff x="1663828" y="4191000"/>
            <a:chExt cx="1536572" cy="1600200"/>
          </a:xfrm>
        </p:grpSpPr>
        <p:sp>
          <p:nvSpPr>
            <p:cNvPr id="111" name="Line 1068">
              <a:extLst>
                <a:ext uri="{FF2B5EF4-FFF2-40B4-BE49-F238E27FC236}">
                  <a16:creationId xmlns:a16="http://schemas.microsoft.com/office/drawing/2014/main" id="{1FD6CF5C-6612-2D42-B8A1-BAAC2FD2BA85}"/>
                </a:ext>
              </a:extLst>
            </p:cNvPr>
            <p:cNvSpPr>
              <a:spLocks noChangeShapeType="1"/>
            </p:cNvSpPr>
            <p:nvPr/>
          </p:nvSpPr>
          <p:spPr bwMode="auto">
            <a:xfrm flipV="1">
              <a:off x="1716209" y="5328988"/>
              <a:ext cx="117931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1085">
              <a:extLst>
                <a:ext uri="{FF2B5EF4-FFF2-40B4-BE49-F238E27FC236}">
                  <a16:creationId xmlns:a16="http://schemas.microsoft.com/office/drawing/2014/main" id="{E2139BDC-9509-6D49-8E89-FB27E270D62E}"/>
                </a:ext>
              </a:extLst>
            </p:cNvPr>
            <p:cNvSpPr>
              <a:spLocks noChangeShapeType="1"/>
            </p:cNvSpPr>
            <p:nvPr/>
          </p:nvSpPr>
          <p:spPr bwMode="auto">
            <a:xfrm flipV="1">
              <a:off x="2057116" y="4543595"/>
              <a:ext cx="0" cy="77028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Text Box 1100">
              <a:extLst>
                <a:ext uri="{FF2B5EF4-FFF2-40B4-BE49-F238E27FC236}">
                  <a16:creationId xmlns:a16="http://schemas.microsoft.com/office/drawing/2014/main" id="{FD554D86-A63A-4F48-90A3-B435387DA31B}"/>
                </a:ext>
              </a:extLst>
            </p:cNvPr>
            <p:cNvSpPr txBox="1">
              <a:spLocks noChangeArrowheads="1"/>
            </p:cNvSpPr>
            <p:nvPr/>
          </p:nvSpPr>
          <p:spPr bwMode="auto">
            <a:xfrm>
              <a:off x="1828800" y="5407025"/>
              <a:ext cx="457200" cy="366712"/>
            </a:xfrm>
            <a:prstGeom prst="rect">
              <a:avLst/>
            </a:prstGeom>
            <a:noFill/>
            <a:ln>
              <a:noFill/>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US" sz="1800" dirty="0">
                  <a:latin typeface="+mj-lt"/>
                </a:rPr>
                <a:t>0</a:t>
              </a:r>
              <a:endParaRPr lang="en-US" sz="1800" baseline="-25000" dirty="0"/>
            </a:p>
          </p:txBody>
        </p:sp>
        <p:sp>
          <p:nvSpPr>
            <p:cNvPr id="114" name="Text Box 1100">
              <a:extLst>
                <a:ext uri="{FF2B5EF4-FFF2-40B4-BE49-F238E27FC236}">
                  <a16:creationId xmlns:a16="http://schemas.microsoft.com/office/drawing/2014/main" id="{1A1C1002-9DDC-8547-ADF1-7E6670A6D50C}"/>
                </a:ext>
              </a:extLst>
            </p:cNvPr>
            <p:cNvSpPr txBox="1">
              <a:spLocks noChangeArrowheads="1"/>
            </p:cNvSpPr>
            <p:nvPr/>
          </p:nvSpPr>
          <p:spPr bwMode="auto">
            <a:xfrm>
              <a:off x="2246313" y="5424487"/>
              <a:ext cx="457200" cy="366713"/>
            </a:xfrm>
            <a:prstGeom prst="rect">
              <a:avLst/>
            </a:prstGeom>
            <a:noFill/>
            <a:ln>
              <a:noFill/>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defRPr/>
              </a:pPr>
              <a:r>
                <a:rPr lang="en-US" sz="1800" i="1" dirty="0">
                  <a:latin typeface="+mj-lt"/>
                </a:rPr>
                <a:t>T</a:t>
              </a:r>
              <a:endParaRPr lang="en-US" sz="1800" i="1" baseline="-25000" dirty="0"/>
            </a:p>
          </p:txBody>
        </p:sp>
        <p:cxnSp>
          <p:nvCxnSpPr>
            <p:cNvPr id="116" name="Straight Connector 21514">
              <a:extLst>
                <a:ext uri="{FF2B5EF4-FFF2-40B4-BE49-F238E27FC236}">
                  <a16:creationId xmlns:a16="http://schemas.microsoft.com/office/drawing/2014/main" id="{C5E9FAA0-54EA-CD4E-AC87-54F65A860C98}"/>
                </a:ext>
              </a:extLst>
            </p:cNvPr>
            <p:cNvCxnSpPr>
              <a:cxnSpLocks noChangeShapeType="1"/>
            </p:cNvCxnSpPr>
            <p:nvPr/>
          </p:nvCxnSpPr>
          <p:spPr bwMode="auto">
            <a:xfrm>
              <a:off x="2044921" y="4768199"/>
              <a:ext cx="457314" cy="0"/>
            </a:xfrm>
            <a:prstGeom prst="line">
              <a:avLst/>
            </a:prstGeom>
            <a:noFill/>
            <a:ln w="25400" algn="ctr">
              <a:solidFill>
                <a:srgbClr val="0070C0"/>
              </a:solidFill>
              <a:round/>
              <a:headEnd/>
              <a:tailEnd/>
            </a:ln>
            <a:extLst>
              <a:ext uri="{909E8E84-426E-40DD-AFC4-6F175D3DCCD1}">
                <a14:hiddenFill xmlns:a14="http://schemas.microsoft.com/office/drawing/2010/main">
                  <a:noFill/>
                </a14:hiddenFill>
              </a:ext>
            </a:extLst>
          </p:spPr>
        </p:cxnSp>
        <p:cxnSp>
          <p:nvCxnSpPr>
            <p:cNvPr id="117" name="Straight Connector 147">
              <a:extLst>
                <a:ext uri="{FF2B5EF4-FFF2-40B4-BE49-F238E27FC236}">
                  <a16:creationId xmlns:a16="http://schemas.microsoft.com/office/drawing/2014/main" id="{9AB2DD4F-3FB4-FA47-A109-ED1DD4F1E14E}"/>
                </a:ext>
              </a:extLst>
            </p:cNvPr>
            <p:cNvCxnSpPr>
              <a:cxnSpLocks/>
            </p:cNvCxnSpPr>
            <p:nvPr/>
          </p:nvCxnSpPr>
          <p:spPr bwMode="auto">
            <a:xfrm>
              <a:off x="2057116" y="4770769"/>
              <a:ext cx="0" cy="574855"/>
            </a:xfrm>
            <a:prstGeom prst="line">
              <a:avLst/>
            </a:prstGeom>
            <a:noFill/>
            <a:ln w="25400" algn="ctr">
              <a:solidFill>
                <a:srgbClr val="0070C0"/>
              </a:solidFill>
              <a:round/>
              <a:headEnd/>
              <a:tailEnd/>
            </a:ln>
            <a:extLst>
              <a:ext uri="{909E8E84-426E-40DD-AFC4-6F175D3DCCD1}">
                <a14:hiddenFill xmlns:a14="http://schemas.microsoft.com/office/drawing/2010/main">
                  <a:noFill/>
                </a14:hiddenFill>
              </a:ext>
            </a:extLst>
          </p:spPr>
        </p:cxnSp>
        <p:cxnSp>
          <p:nvCxnSpPr>
            <p:cNvPr id="118" name="Straight Connector 152">
              <a:extLst>
                <a:ext uri="{FF2B5EF4-FFF2-40B4-BE49-F238E27FC236}">
                  <a16:creationId xmlns:a16="http://schemas.microsoft.com/office/drawing/2014/main" id="{588722C6-2D37-B04D-9604-95C0C495E5BB}"/>
                </a:ext>
              </a:extLst>
            </p:cNvPr>
            <p:cNvCxnSpPr>
              <a:cxnSpLocks/>
            </p:cNvCxnSpPr>
            <p:nvPr/>
          </p:nvCxnSpPr>
          <p:spPr bwMode="auto">
            <a:xfrm>
              <a:off x="2502235" y="4756008"/>
              <a:ext cx="0" cy="574855"/>
            </a:xfrm>
            <a:prstGeom prst="line">
              <a:avLst/>
            </a:prstGeom>
            <a:noFill/>
            <a:ln w="25400" algn="ctr">
              <a:solidFill>
                <a:srgbClr val="0070C0"/>
              </a:solidFill>
              <a:round/>
              <a:headEnd/>
              <a:tailEnd/>
            </a:ln>
            <a:extLst>
              <a:ext uri="{909E8E84-426E-40DD-AFC4-6F175D3DCCD1}">
                <a14:hiddenFill xmlns:a14="http://schemas.microsoft.com/office/drawing/2010/main">
                  <a:noFill/>
                </a14:hiddenFill>
              </a:ext>
            </a:extLst>
          </p:spPr>
        </p:cxnSp>
        <p:sp>
          <p:nvSpPr>
            <p:cNvPr id="119" name="Text Box 1084">
              <a:extLst>
                <a:ext uri="{FF2B5EF4-FFF2-40B4-BE49-F238E27FC236}">
                  <a16:creationId xmlns:a16="http://schemas.microsoft.com/office/drawing/2014/main" id="{D424441C-3E4D-924F-B285-70D0F0A1C7E2}"/>
                </a:ext>
              </a:extLst>
            </p:cNvPr>
            <p:cNvSpPr txBox="1">
              <a:spLocks noChangeArrowheads="1"/>
            </p:cNvSpPr>
            <p:nvPr/>
          </p:nvSpPr>
          <p:spPr bwMode="auto">
            <a:xfrm>
              <a:off x="2819400" y="5343525"/>
              <a:ext cx="381000" cy="366712"/>
            </a:xfrm>
            <a:prstGeom prst="rect">
              <a:avLst/>
            </a:prstGeom>
            <a:noFill/>
            <a:ln>
              <a:noFill/>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defRPr/>
              </a:pPr>
              <a:r>
                <a:rPr lang="en-US" sz="1800" i="1" dirty="0">
                  <a:latin typeface="+mj-lt"/>
                </a:rPr>
                <a:t>t</a:t>
              </a:r>
            </a:p>
          </p:txBody>
        </p:sp>
        <p:sp>
          <p:nvSpPr>
            <p:cNvPr id="120" name="TextBox 156">
              <a:extLst>
                <a:ext uri="{FF2B5EF4-FFF2-40B4-BE49-F238E27FC236}">
                  <a16:creationId xmlns:a16="http://schemas.microsoft.com/office/drawing/2014/main" id="{B78FD282-51D4-EF44-80BC-4BF069F0C37F}"/>
                </a:ext>
              </a:extLst>
            </p:cNvPr>
            <p:cNvSpPr txBox="1">
              <a:spLocks noChangeArrowheads="1"/>
            </p:cNvSpPr>
            <p:nvPr/>
          </p:nvSpPr>
          <p:spPr bwMode="auto">
            <a:xfrm>
              <a:off x="2093820" y="4191000"/>
              <a:ext cx="762186" cy="400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ＭＳ Ｐゴシック" panose="020B0600070205080204" pitchFamily="34" charset="-128"/>
                </a:defRPr>
              </a:lvl9pPr>
            </a:lstStyle>
            <a:p>
              <a:pPr algn="ctr">
                <a:spcBef>
                  <a:spcPct val="0"/>
                </a:spcBef>
                <a:buFontTx/>
                <a:buNone/>
              </a:pPr>
              <a:r>
                <a:rPr lang="en-US" altLang="en-US" sz="2000" b="0" i="1" dirty="0">
                  <a:solidFill>
                    <a:schemeClr val="tx1"/>
                  </a:solidFill>
                </a:rPr>
                <a:t>h</a:t>
              </a:r>
              <a:r>
                <a:rPr lang="en-US" altLang="en-US" sz="2000" b="0" dirty="0">
                  <a:solidFill>
                    <a:schemeClr val="tx1"/>
                  </a:solidFill>
                </a:rPr>
                <a:t>(</a:t>
              </a:r>
              <a:r>
                <a:rPr lang="en-US" altLang="en-US" sz="2000" b="0" i="1" dirty="0">
                  <a:solidFill>
                    <a:schemeClr val="tx1"/>
                  </a:solidFill>
                </a:rPr>
                <a:t>t</a:t>
              </a:r>
              <a:r>
                <a:rPr lang="en-US" altLang="en-US" sz="2000" b="0" dirty="0">
                  <a:solidFill>
                    <a:schemeClr val="tx1"/>
                  </a:solidFill>
                </a:rPr>
                <a:t>)</a:t>
              </a:r>
            </a:p>
          </p:txBody>
        </p:sp>
        <p:pic>
          <p:nvPicPr>
            <p:cNvPr id="14" name="Picture 13" descr="A picture containing table, clock&#10;&#10;Description automatically generated">
              <a:extLst>
                <a:ext uri="{FF2B5EF4-FFF2-40B4-BE49-F238E27FC236}">
                  <a16:creationId xmlns:a16="http://schemas.microsoft.com/office/drawing/2014/main" id="{1202138C-5BB5-254A-8487-A805C83869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3828" y="4454234"/>
              <a:ext cx="370197" cy="616995"/>
            </a:xfrm>
            <a:prstGeom prst="rect">
              <a:avLst/>
            </a:prstGeom>
          </p:spPr>
        </p:pic>
      </p:grpSp>
      <p:sp>
        <p:nvSpPr>
          <p:cNvPr id="125" name="TextBox 124">
            <a:extLst>
              <a:ext uri="{FF2B5EF4-FFF2-40B4-BE49-F238E27FC236}">
                <a16:creationId xmlns:a16="http://schemas.microsoft.com/office/drawing/2014/main" id="{F6B996A6-65F8-E548-B813-51B40C830253}"/>
              </a:ext>
            </a:extLst>
          </p:cNvPr>
          <p:cNvSpPr txBox="1"/>
          <p:nvPr/>
        </p:nvSpPr>
        <p:spPr>
          <a:xfrm>
            <a:off x="990600" y="4186535"/>
            <a:ext cx="3429000" cy="461665"/>
          </a:xfrm>
          <a:prstGeom prst="rect">
            <a:avLst/>
          </a:prstGeom>
          <a:noFill/>
        </p:spPr>
        <p:txBody>
          <a:bodyPr wrap="square" rtlCol="0">
            <a:spAutoFit/>
          </a:bodyPr>
          <a:lstStyle/>
          <a:p>
            <a:r>
              <a:rPr lang="en-US" dirty="0"/>
              <a:t>Impulse response:</a:t>
            </a:r>
          </a:p>
        </p:txBody>
      </p:sp>
      <p:grpSp>
        <p:nvGrpSpPr>
          <p:cNvPr id="17" name="Group 16">
            <a:extLst>
              <a:ext uri="{FF2B5EF4-FFF2-40B4-BE49-F238E27FC236}">
                <a16:creationId xmlns:a16="http://schemas.microsoft.com/office/drawing/2014/main" id="{3935F4A1-89C2-0149-AEBF-45A8EFDFEEAF}"/>
              </a:ext>
            </a:extLst>
          </p:cNvPr>
          <p:cNvGrpSpPr/>
          <p:nvPr/>
        </p:nvGrpSpPr>
        <p:grpSpPr>
          <a:xfrm>
            <a:off x="5084623" y="5029200"/>
            <a:ext cx="3678377" cy="1143000"/>
            <a:chOff x="5084623" y="5029200"/>
            <a:chExt cx="3678377" cy="1143000"/>
          </a:xfrm>
        </p:grpSpPr>
        <p:sp>
          <p:nvSpPr>
            <p:cNvPr id="68" name="Line 2">
              <a:extLst>
                <a:ext uri="{FF2B5EF4-FFF2-40B4-BE49-F238E27FC236}">
                  <a16:creationId xmlns:a16="http://schemas.microsoft.com/office/drawing/2014/main" id="{C7651FCD-CFF5-2F47-8FD3-4721B8B0AED6}"/>
                </a:ext>
              </a:extLst>
            </p:cNvPr>
            <p:cNvSpPr>
              <a:spLocks noChangeShapeType="1"/>
            </p:cNvSpPr>
            <p:nvPr/>
          </p:nvSpPr>
          <p:spPr bwMode="auto">
            <a:xfrm>
              <a:off x="6172200" y="5295900"/>
              <a:ext cx="152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69" name="Line 3">
              <a:extLst>
                <a:ext uri="{FF2B5EF4-FFF2-40B4-BE49-F238E27FC236}">
                  <a16:creationId xmlns:a16="http://schemas.microsoft.com/office/drawing/2014/main" id="{F295C407-1B72-4047-8D1A-39665CF86700}"/>
                </a:ext>
              </a:extLst>
            </p:cNvPr>
            <p:cNvSpPr>
              <a:spLocks noChangeShapeType="1"/>
            </p:cNvSpPr>
            <p:nvPr/>
          </p:nvSpPr>
          <p:spPr bwMode="auto">
            <a:xfrm>
              <a:off x="6591300" y="5715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0" name="Line 4">
              <a:extLst>
                <a:ext uri="{FF2B5EF4-FFF2-40B4-BE49-F238E27FC236}">
                  <a16:creationId xmlns:a16="http://schemas.microsoft.com/office/drawing/2014/main" id="{1E39A165-3D5A-D34D-8379-5591C6A082BA}"/>
                </a:ext>
              </a:extLst>
            </p:cNvPr>
            <p:cNvSpPr>
              <a:spLocks noChangeShapeType="1"/>
            </p:cNvSpPr>
            <p:nvPr/>
          </p:nvSpPr>
          <p:spPr bwMode="auto">
            <a:xfrm>
              <a:off x="6972300" y="5715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1" name="Line 18">
              <a:extLst>
                <a:ext uri="{FF2B5EF4-FFF2-40B4-BE49-F238E27FC236}">
                  <a16:creationId xmlns:a16="http://schemas.microsoft.com/office/drawing/2014/main" id="{0EDDFE9E-A96C-0A4F-994C-CD003C9B56BF}"/>
                </a:ext>
              </a:extLst>
            </p:cNvPr>
            <p:cNvSpPr>
              <a:spLocks noChangeShapeType="1"/>
            </p:cNvSpPr>
            <p:nvPr/>
          </p:nvSpPr>
          <p:spPr bwMode="auto">
            <a:xfrm flipV="1">
              <a:off x="5562600" y="5788137"/>
              <a:ext cx="2819398"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2" name="Line 19">
              <a:extLst>
                <a:ext uri="{FF2B5EF4-FFF2-40B4-BE49-F238E27FC236}">
                  <a16:creationId xmlns:a16="http://schemas.microsoft.com/office/drawing/2014/main" id="{25BA36EA-627E-2048-A283-FA0F74F4908D}"/>
                </a:ext>
              </a:extLst>
            </p:cNvPr>
            <p:cNvSpPr>
              <a:spLocks noChangeShapeType="1"/>
            </p:cNvSpPr>
            <p:nvPr/>
          </p:nvSpPr>
          <p:spPr bwMode="auto">
            <a:xfrm flipV="1">
              <a:off x="6248400" y="5105400"/>
              <a:ext cx="0" cy="6858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3" name="Text Box 20">
              <a:extLst>
                <a:ext uri="{FF2B5EF4-FFF2-40B4-BE49-F238E27FC236}">
                  <a16:creationId xmlns:a16="http://schemas.microsoft.com/office/drawing/2014/main" id="{4513C8E2-D270-F64F-8109-18D6A3331928}"/>
                </a:ext>
              </a:extLst>
            </p:cNvPr>
            <p:cNvSpPr txBox="1">
              <a:spLocks noChangeArrowheads="1"/>
            </p:cNvSpPr>
            <p:nvPr/>
          </p:nvSpPr>
          <p:spPr bwMode="auto">
            <a:xfrm>
              <a:off x="8305800" y="5382675"/>
              <a:ext cx="457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t>n</a:t>
              </a:r>
            </a:p>
          </p:txBody>
        </p:sp>
        <p:sp>
          <p:nvSpPr>
            <p:cNvPr id="74" name="Text Box 21">
              <a:extLst>
                <a:ext uri="{FF2B5EF4-FFF2-40B4-BE49-F238E27FC236}">
                  <a16:creationId xmlns:a16="http://schemas.microsoft.com/office/drawing/2014/main" id="{BC8AAF56-F53C-E643-908E-0C966C3CE2EB}"/>
                </a:ext>
              </a:extLst>
            </p:cNvPr>
            <p:cNvSpPr txBox="1">
              <a:spLocks noChangeArrowheads="1"/>
            </p:cNvSpPr>
            <p:nvPr/>
          </p:nvSpPr>
          <p:spPr bwMode="auto">
            <a:xfrm>
              <a:off x="5084623" y="5071398"/>
              <a:ext cx="838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dirty="0">
                  <a:latin typeface="+mn-lt"/>
                </a:rPr>
                <a:t>h</a:t>
              </a:r>
              <a:r>
                <a:rPr lang="en-US" sz="1800" dirty="0">
                  <a:latin typeface="+mn-lt"/>
                </a:rPr>
                <a:t>[</a:t>
              </a:r>
              <a:r>
                <a:rPr lang="en-US" sz="1800" i="1" dirty="0"/>
                <a:t>n</a:t>
              </a:r>
              <a:r>
                <a:rPr lang="en-US" sz="1800" dirty="0"/>
                <a:t>]</a:t>
              </a:r>
            </a:p>
          </p:txBody>
        </p:sp>
        <p:grpSp>
          <p:nvGrpSpPr>
            <p:cNvPr id="11" name="Group 10">
              <a:extLst>
                <a:ext uri="{FF2B5EF4-FFF2-40B4-BE49-F238E27FC236}">
                  <a16:creationId xmlns:a16="http://schemas.microsoft.com/office/drawing/2014/main" id="{86E31B0C-9E78-F34F-A868-B3FF51D95F8B}"/>
                </a:ext>
              </a:extLst>
            </p:cNvPr>
            <p:cNvGrpSpPr/>
            <p:nvPr/>
          </p:nvGrpSpPr>
          <p:grpSpPr>
            <a:xfrm>
              <a:off x="6210300" y="5257800"/>
              <a:ext cx="76200" cy="533400"/>
              <a:chOff x="6210300" y="5257800"/>
              <a:chExt cx="76200" cy="533400"/>
            </a:xfrm>
          </p:grpSpPr>
          <p:sp>
            <p:nvSpPr>
              <p:cNvPr id="75" name="Line 22">
                <a:extLst>
                  <a:ext uri="{FF2B5EF4-FFF2-40B4-BE49-F238E27FC236}">
                    <a16:creationId xmlns:a16="http://schemas.microsoft.com/office/drawing/2014/main" id="{A95CAC8C-591A-E048-BBF8-0BC8DA3C6317}"/>
                  </a:ext>
                </a:extLst>
              </p:cNvPr>
              <p:cNvSpPr>
                <a:spLocks noChangeShapeType="1"/>
              </p:cNvSpPr>
              <p:nvPr/>
            </p:nvSpPr>
            <p:spPr bwMode="auto">
              <a:xfrm flipV="1">
                <a:off x="6248400" y="5257800"/>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76" name="Oval 23">
                <a:extLst>
                  <a:ext uri="{FF2B5EF4-FFF2-40B4-BE49-F238E27FC236}">
                    <a16:creationId xmlns:a16="http://schemas.microsoft.com/office/drawing/2014/main" id="{1834781A-4EA7-344A-B0CE-5FA156509BE0}"/>
                  </a:ext>
                </a:extLst>
              </p:cNvPr>
              <p:cNvSpPr>
                <a:spLocks noChangeArrowheads="1"/>
              </p:cNvSpPr>
              <p:nvPr/>
            </p:nvSpPr>
            <p:spPr bwMode="auto">
              <a:xfrm>
                <a:off x="6210300" y="5257800"/>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82" name="Group 29">
              <a:extLst>
                <a:ext uri="{FF2B5EF4-FFF2-40B4-BE49-F238E27FC236}">
                  <a16:creationId xmlns:a16="http://schemas.microsoft.com/office/drawing/2014/main" id="{89942051-114B-2C4F-9F67-D5077CD97451}"/>
                </a:ext>
              </a:extLst>
            </p:cNvPr>
            <p:cNvGrpSpPr>
              <a:grpSpLocks/>
            </p:cNvGrpSpPr>
            <p:nvPr/>
          </p:nvGrpSpPr>
          <p:grpSpPr bwMode="auto">
            <a:xfrm>
              <a:off x="8077200" y="5701145"/>
              <a:ext cx="76200" cy="152400"/>
              <a:chOff x="4800" y="1872"/>
              <a:chExt cx="48" cy="96"/>
            </a:xfrm>
          </p:grpSpPr>
          <p:sp>
            <p:nvSpPr>
              <p:cNvPr id="83" name="Line 30">
                <a:extLst>
                  <a:ext uri="{FF2B5EF4-FFF2-40B4-BE49-F238E27FC236}">
                    <a16:creationId xmlns:a16="http://schemas.microsoft.com/office/drawing/2014/main" id="{D8832C15-F4DE-DC47-AA7D-1C5095506861}"/>
                  </a:ext>
                </a:extLst>
              </p:cNvPr>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4" name="Oval 31">
                <a:extLst>
                  <a:ext uri="{FF2B5EF4-FFF2-40B4-BE49-F238E27FC236}">
                    <a16:creationId xmlns:a16="http://schemas.microsoft.com/office/drawing/2014/main" id="{D0C64501-8D0D-0E49-857E-A9949462061A}"/>
                  </a:ext>
                </a:extLst>
              </p:cNvPr>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88" name="Group 35">
              <a:extLst>
                <a:ext uri="{FF2B5EF4-FFF2-40B4-BE49-F238E27FC236}">
                  <a16:creationId xmlns:a16="http://schemas.microsoft.com/office/drawing/2014/main" id="{BBEDF93E-8FE0-154D-86A6-97C3EC3B3EA2}"/>
                </a:ext>
              </a:extLst>
            </p:cNvPr>
            <p:cNvGrpSpPr>
              <a:grpSpLocks/>
            </p:cNvGrpSpPr>
            <p:nvPr/>
          </p:nvGrpSpPr>
          <p:grpSpPr bwMode="auto">
            <a:xfrm>
              <a:off x="5867400" y="5715000"/>
              <a:ext cx="76200" cy="152400"/>
              <a:chOff x="4800" y="1872"/>
              <a:chExt cx="48" cy="96"/>
            </a:xfrm>
          </p:grpSpPr>
          <p:sp>
            <p:nvSpPr>
              <p:cNvPr id="89" name="Line 36">
                <a:extLst>
                  <a:ext uri="{FF2B5EF4-FFF2-40B4-BE49-F238E27FC236}">
                    <a16:creationId xmlns:a16="http://schemas.microsoft.com/office/drawing/2014/main" id="{EA2648E4-5D69-4048-AD9E-7632A0123E01}"/>
                  </a:ext>
                </a:extLst>
              </p:cNvPr>
              <p:cNvSpPr>
                <a:spLocks noChangeShapeType="1"/>
              </p:cNvSpPr>
              <p:nvPr/>
            </p:nvSpPr>
            <p:spPr bwMode="auto">
              <a:xfrm>
                <a:off x="4824" y="1872"/>
                <a:ext cx="0" cy="9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90" name="Oval 37">
                <a:extLst>
                  <a:ext uri="{FF2B5EF4-FFF2-40B4-BE49-F238E27FC236}">
                    <a16:creationId xmlns:a16="http://schemas.microsoft.com/office/drawing/2014/main" id="{B7FC196A-125A-AA47-8FA9-158DDDB3CE53}"/>
                  </a:ext>
                </a:extLst>
              </p:cNvPr>
              <p:cNvSpPr>
                <a:spLocks noChangeArrowheads="1"/>
              </p:cNvSpPr>
              <p:nvPr/>
            </p:nvSpPr>
            <p:spPr bwMode="auto">
              <a:xfrm>
                <a:off x="4800" y="189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91" name="Text Box 39">
              <a:extLst>
                <a:ext uri="{FF2B5EF4-FFF2-40B4-BE49-F238E27FC236}">
                  <a16:creationId xmlns:a16="http://schemas.microsoft.com/office/drawing/2014/main" id="{9870C5DC-2718-9043-9221-2BA878C8337F}"/>
                </a:ext>
              </a:extLst>
            </p:cNvPr>
            <p:cNvSpPr txBox="1">
              <a:spLocks noChangeArrowheads="1"/>
            </p:cNvSpPr>
            <p:nvPr/>
          </p:nvSpPr>
          <p:spPr bwMode="auto">
            <a:xfrm>
              <a:off x="6400800" y="5867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1</a:t>
              </a:r>
            </a:p>
          </p:txBody>
        </p:sp>
        <p:sp>
          <p:nvSpPr>
            <p:cNvPr id="92" name="Text Box 40">
              <a:extLst>
                <a:ext uri="{FF2B5EF4-FFF2-40B4-BE49-F238E27FC236}">
                  <a16:creationId xmlns:a16="http://schemas.microsoft.com/office/drawing/2014/main" id="{8C340BD9-93D6-C84D-A4CD-59F7DD196A62}"/>
                </a:ext>
              </a:extLst>
            </p:cNvPr>
            <p:cNvSpPr txBox="1">
              <a:spLocks noChangeArrowheads="1"/>
            </p:cNvSpPr>
            <p:nvPr/>
          </p:nvSpPr>
          <p:spPr bwMode="auto">
            <a:xfrm>
              <a:off x="5715000" y="5867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-1</a:t>
              </a:r>
            </a:p>
          </p:txBody>
        </p:sp>
        <p:sp>
          <p:nvSpPr>
            <p:cNvPr id="93" name="Text Box 41">
              <a:extLst>
                <a:ext uri="{FF2B5EF4-FFF2-40B4-BE49-F238E27FC236}">
                  <a16:creationId xmlns:a16="http://schemas.microsoft.com/office/drawing/2014/main" id="{F1B7F7AA-9A0E-9840-BBF8-327E270E65AD}"/>
                </a:ext>
              </a:extLst>
            </p:cNvPr>
            <p:cNvSpPr txBox="1">
              <a:spLocks noChangeArrowheads="1"/>
            </p:cNvSpPr>
            <p:nvPr/>
          </p:nvSpPr>
          <p:spPr bwMode="auto">
            <a:xfrm>
              <a:off x="6781800" y="5867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a:t>2</a:t>
              </a:r>
            </a:p>
          </p:txBody>
        </p:sp>
        <p:sp>
          <p:nvSpPr>
            <p:cNvPr id="95" name="Text Box 43">
              <a:extLst>
                <a:ext uri="{FF2B5EF4-FFF2-40B4-BE49-F238E27FC236}">
                  <a16:creationId xmlns:a16="http://schemas.microsoft.com/office/drawing/2014/main" id="{DE1EABF2-52BF-A14C-AD99-B3DB73A38CD7}"/>
                </a:ext>
              </a:extLst>
            </p:cNvPr>
            <p:cNvSpPr txBox="1">
              <a:spLocks noChangeArrowheads="1"/>
            </p:cNvSpPr>
            <p:nvPr/>
          </p:nvSpPr>
          <p:spPr bwMode="auto">
            <a:xfrm>
              <a:off x="7502234" y="5853545"/>
              <a:ext cx="49529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i="1" dirty="0"/>
                <a:t>M</a:t>
              </a:r>
              <a:r>
                <a:rPr lang="en-US" sz="1400" dirty="0"/>
                <a:t>-1</a:t>
              </a:r>
            </a:p>
          </p:txBody>
        </p:sp>
        <p:sp>
          <p:nvSpPr>
            <p:cNvPr id="96" name="Text Box 44">
              <a:extLst>
                <a:ext uri="{FF2B5EF4-FFF2-40B4-BE49-F238E27FC236}">
                  <a16:creationId xmlns:a16="http://schemas.microsoft.com/office/drawing/2014/main" id="{B276AD40-34B4-F943-9F8F-3037E2627FCD}"/>
                </a:ext>
              </a:extLst>
            </p:cNvPr>
            <p:cNvSpPr txBox="1">
              <a:spLocks noChangeArrowheads="1"/>
            </p:cNvSpPr>
            <p:nvPr/>
          </p:nvSpPr>
          <p:spPr bwMode="auto">
            <a:xfrm>
              <a:off x="7924800" y="5853545"/>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i="1" dirty="0"/>
                <a:t>M</a:t>
              </a:r>
            </a:p>
          </p:txBody>
        </p:sp>
        <p:pic>
          <p:nvPicPr>
            <p:cNvPr id="97" name="Picture 96" descr="A close up of a logo&#10;&#10;Description automatically generated">
              <a:extLst>
                <a:ext uri="{FF2B5EF4-FFF2-40B4-BE49-F238E27FC236}">
                  <a16:creationId xmlns:a16="http://schemas.microsoft.com/office/drawing/2014/main" id="{AB5CAA89-AD93-5C46-9486-A324CBD725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3223" y="5029200"/>
              <a:ext cx="390027" cy="461665"/>
            </a:xfrm>
            <a:prstGeom prst="rect">
              <a:avLst/>
            </a:prstGeom>
          </p:spPr>
        </p:pic>
        <p:grpSp>
          <p:nvGrpSpPr>
            <p:cNvPr id="99" name="Group 98">
              <a:extLst>
                <a:ext uri="{FF2B5EF4-FFF2-40B4-BE49-F238E27FC236}">
                  <a16:creationId xmlns:a16="http://schemas.microsoft.com/office/drawing/2014/main" id="{78914FFB-DB99-D340-AAA3-659E470ECD95}"/>
                </a:ext>
              </a:extLst>
            </p:cNvPr>
            <p:cNvGrpSpPr/>
            <p:nvPr/>
          </p:nvGrpSpPr>
          <p:grpSpPr>
            <a:xfrm>
              <a:off x="6553200" y="5257800"/>
              <a:ext cx="76200" cy="533400"/>
              <a:chOff x="6210300" y="5243945"/>
              <a:chExt cx="76200" cy="533400"/>
            </a:xfrm>
          </p:grpSpPr>
          <p:sp>
            <p:nvSpPr>
              <p:cNvPr id="100" name="Line 22">
                <a:extLst>
                  <a:ext uri="{FF2B5EF4-FFF2-40B4-BE49-F238E27FC236}">
                    <a16:creationId xmlns:a16="http://schemas.microsoft.com/office/drawing/2014/main" id="{23D5D676-9629-F143-8B0A-D73C3A0C4F18}"/>
                  </a:ext>
                </a:extLst>
              </p:cNvPr>
              <p:cNvSpPr>
                <a:spLocks noChangeShapeType="1"/>
              </p:cNvSpPr>
              <p:nvPr/>
            </p:nvSpPr>
            <p:spPr bwMode="auto">
              <a:xfrm flipV="1">
                <a:off x="6248400" y="5243945"/>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1" name="Oval 23">
                <a:extLst>
                  <a:ext uri="{FF2B5EF4-FFF2-40B4-BE49-F238E27FC236}">
                    <a16:creationId xmlns:a16="http://schemas.microsoft.com/office/drawing/2014/main" id="{C5EE2AAF-0DFC-4A49-B658-16C0CFDBFF58}"/>
                  </a:ext>
                </a:extLst>
              </p:cNvPr>
              <p:cNvSpPr>
                <a:spLocks noChangeArrowheads="1"/>
              </p:cNvSpPr>
              <p:nvPr/>
            </p:nvSpPr>
            <p:spPr bwMode="auto">
              <a:xfrm>
                <a:off x="6210300" y="524394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102" name="Group 101">
              <a:extLst>
                <a:ext uri="{FF2B5EF4-FFF2-40B4-BE49-F238E27FC236}">
                  <a16:creationId xmlns:a16="http://schemas.microsoft.com/office/drawing/2014/main" id="{561AD80D-1055-F94F-9EC1-1A0AFF25B83B}"/>
                </a:ext>
              </a:extLst>
            </p:cNvPr>
            <p:cNvGrpSpPr/>
            <p:nvPr/>
          </p:nvGrpSpPr>
          <p:grpSpPr>
            <a:xfrm>
              <a:off x="6934200" y="5257800"/>
              <a:ext cx="76200" cy="533400"/>
              <a:chOff x="6210300" y="5243945"/>
              <a:chExt cx="76200" cy="533400"/>
            </a:xfrm>
          </p:grpSpPr>
          <p:sp>
            <p:nvSpPr>
              <p:cNvPr id="103" name="Line 22">
                <a:extLst>
                  <a:ext uri="{FF2B5EF4-FFF2-40B4-BE49-F238E27FC236}">
                    <a16:creationId xmlns:a16="http://schemas.microsoft.com/office/drawing/2014/main" id="{A67AA0DD-091B-2543-8DAD-B4EF7303097B}"/>
                  </a:ext>
                </a:extLst>
              </p:cNvPr>
              <p:cNvSpPr>
                <a:spLocks noChangeShapeType="1"/>
              </p:cNvSpPr>
              <p:nvPr/>
            </p:nvSpPr>
            <p:spPr bwMode="auto">
              <a:xfrm flipV="1">
                <a:off x="6248400" y="5243945"/>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4" name="Oval 23">
                <a:extLst>
                  <a:ext uri="{FF2B5EF4-FFF2-40B4-BE49-F238E27FC236}">
                    <a16:creationId xmlns:a16="http://schemas.microsoft.com/office/drawing/2014/main" id="{44D68573-4C64-6441-B137-C3CFD6CBA664}"/>
                  </a:ext>
                </a:extLst>
              </p:cNvPr>
              <p:cNvSpPr>
                <a:spLocks noChangeArrowheads="1"/>
              </p:cNvSpPr>
              <p:nvPr/>
            </p:nvSpPr>
            <p:spPr bwMode="auto">
              <a:xfrm>
                <a:off x="6210300" y="524394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105" name="Line 4">
              <a:extLst>
                <a:ext uri="{FF2B5EF4-FFF2-40B4-BE49-F238E27FC236}">
                  <a16:creationId xmlns:a16="http://schemas.microsoft.com/office/drawing/2014/main" id="{C23414D7-C387-FB42-B73F-E2B4B08B9ED8}"/>
                </a:ext>
              </a:extLst>
            </p:cNvPr>
            <p:cNvSpPr>
              <a:spLocks noChangeShapeType="1"/>
            </p:cNvSpPr>
            <p:nvPr/>
          </p:nvSpPr>
          <p:spPr bwMode="auto">
            <a:xfrm>
              <a:off x="7751620" y="5715000"/>
              <a:ext cx="0" cy="152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nvGrpSpPr>
            <p:cNvPr id="106" name="Group 105">
              <a:extLst>
                <a:ext uri="{FF2B5EF4-FFF2-40B4-BE49-F238E27FC236}">
                  <a16:creationId xmlns:a16="http://schemas.microsoft.com/office/drawing/2014/main" id="{10829FB1-82C0-FC4F-98B0-EBFDA4AFA668}"/>
                </a:ext>
              </a:extLst>
            </p:cNvPr>
            <p:cNvGrpSpPr/>
            <p:nvPr/>
          </p:nvGrpSpPr>
          <p:grpSpPr>
            <a:xfrm>
              <a:off x="7710055" y="5257800"/>
              <a:ext cx="76200" cy="547255"/>
              <a:chOff x="6210300" y="5243945"/>
              <a:chExt cx="76200" cy="547255"/>
            </a:xfrm>
          </p:grpSpPr>
          <p:sp>
            <p:nvSpPr>
              <p:cNvPr id="107" name="Line 22">
                <a:extLst>
                  <a:ext uri="{FF2B5EF4-FFF2-40B4-BE49-F238E27FC236}">
                    <a16:creationId xmlns:a16="http://schemas.microsoft.com/office/drawing/2014/main" id="{B276287A-E52C-3746-B916-623345DFE38C}"/>
                  </a:ext>
                </a:extLst>
              </p:cNvPr>
              <p:cNvSpPr>
                <a:spLocks noChangeShapeType="1"/>
              </p:cNvSpPr>
              <p:nvPr/>
            </p:nvSpPr>
            <p:spPr bwMode="auto">
              <a:xfrm flipV="1">
                <a:off x="6248400" y="5257800"/>
                <a:ext cx="0" cy="5334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08" name="Oval 23">
                <a:extLst>
                  <a:ext uri="{FF2B5EF4-FFF2-40B4-BE49-F238E27FC236}">
                    <a16:creationId xmlns:a16="http://schemas.microsoft.com/office/drawing/2014/main" id="{21479545-6F3D-0042-9263-CA5449167C65}"/>
                  </a:ext>
                </a:extLst>
              </p:cNvPr>
              <p:cNvSpPr>
                <a:spLocks noChangeArrowheads="1"/>
              </p:cNvSpPr>
              <p:nvPr/>
            </p:nvSpPr>
            <p:spPr bwMode="auto">
              <a:xfrm>
                <a:off x="6210300" y="5243945"/>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12" name="TextBox 11">
              <a:extLst>
                <a:ext uri="{FF2B5EF4-FFF2-40B4-BE49-F238E27FC236}">
                  <a16:creationId xmlns:a16="http://schemas.microsoft.com/office/drawing/2014/main" id="{315D8FD2-C791-114D-838F-F3A1EF1A1085}"/>
                </a:ext>
              </a:extLst>
            </p:cNvPr>
            <p:cNvSpPr txBox="1"/>
            <p:nvPr/>
          </p:nvSpPr>
          <p:spPr>
            <a:xfrm>
              <a:off x="7055427" y="5208188"/>
              <a:ext cx="609600" cy="461665"/>
            </a:xfrm>
            <a:prstGeom prst="rect">
              <a:avLst/>
            </a:prstGeom>
            <a:noFill/>
          </p:spPr>
          <p:txBody>
            <a:bodyPr wrap="square" rtlCol="0">
              <a:spAutoFit/>
            </a:bodyPr>
            <a:lstStyle/>
            <a:p>
              <a:pPr algn="ctr"/>
              <a:r>
                <a:rPr lang="en-US" dirty="0"/>
                <a:t>…</a:t>
              </a:r>
            </a:p>
          </p:txBody>
        </p:sp>
        <p:sp>
          <p:nvSpPr>
            <p:cNvPr id="126" name="Text Box 39">
              <a:extLst>
                <a:ext uri="{FF2B5EF4-FFF2-40B4-BE49-F238E27FC236}">
                  <a16:creationId xmlns:a16="http://schemas.microsoft.com/office/drawing/2014/main" id="{A12CD10C-2A7A-6D4D-B425-93F962CFC04E}"/>
                </a:ext>
              </a:extLst>
            </p:cNvPr>
            <p:cNvSpPr txBox="1">
              <a:spLocks noChangeArrowheads="1"/>
            </p:cNvSpPr>
            <p:nvPr/>
          </p:nvSpPr>
          <p:spPr bwMode="auto">
            <a:xfrm>
              <a:off x="6068290" y="5867400"/>
              <a:ext cx="3810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dirty="0"/>
                <a:t>0</a:t>
              </a:r>
            </a:p>
          </p:txBody>
        </p:sp>
      </p:grpSp>
    </p:spTree>
    <p:extLst>
      <p:ext uri="{BB962C8B-B14F-4D97-AF65-F5344CB8AC3E}">
        <p14:creationId xmlns:p14="http://schemas.microsoft.com/office/powerpoint/2010/main" val="163141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38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33801" grpId="0" animBg="1"/>
      <p:bldP spid="2" grpId="0"/>
      <p:bldP spid="28" grpId="0"/>
      <p:bldP spid="3" grpId="0"/>
      <p:bldP spid="31" grpId="0"/>
      <p:bldP spid="1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6"/>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D052755B-378D-A94B-9C4C-E37610F8B3A6}" type="slidenum">
              <a:rPr lang="en-US" sz="1400"/>
              <a:pPr/>
              <a:t>24</a:t>
            </a:fld>
            <a:endParaRPr lang="en-US" sz="1400"/>
          </a:p>
        </p:txBody>
      </p:sp>
      <p:sp>
        <p:nvSpPr>
          <p:cNvPr id="33794" name="Rectangle 29"/>
          <p:cNvSpPr>
            <a:spLocks noGrp="1" noChangeArrowheads="1"/>
          </p:cNvSpPr>
          <p:nvPr>
            <p:ph type="title"/>
          </p:nvPr>
        </p:nvSpPr>
        <p:spPr/>
        <p:txBody>
          <a:bodyPr/>
          <a:lstStyle/>
          <a:p>
            <a:r>
              <a:rPr lang="en-US" dirty="0">
                <a:latin typeface="Times New Roman" charset="0"/>
              </a:rPr>
              <a:t>First-Order Difference Filter</a:t>
            </a:r>
          </a:p>
        </p:txBody>
      </p:sp>
      <p:sp>
        <p:nvSpPr>
          <p:cNvPr id="33795" name="Rectangle 30"/>
          <p:cNvSpPr>
            <a:spLocks noGrp="1" noChangeArrowheads="1"/>
          </p:cNvSpPr>
          <p:nvPr>
            <p:ph type="body" sz="half" idx="1"/>
          </p:nvPr>
        </p:nvSpPr>
        <p:spPr>
          <a:xfrm>
            <a:off x="457200" y="1447800"/>
            <a:ext cx="4038600" cy="609600"/>
          </a:xfrm>
        </p:spPr>
        <p:txBody>
          <a:bodyPr/>
          <a:lstStyle/>
          <a:p>
            <a:r>
              <a:rPr lang="en-US" dirty="0">
                <a:latin typeface="Times New Roman" charset="0"/>
              </a:rPr>
              <a:t>Continuous time</a:t>
            </a:r>
          </a:p>
        </p:txBody>
      </p:sp>
      <p:grpSp>
        <p:nvGrpSpPr>
          <p:cNvPr id="33797" name="Group 25"/>
          <p:cNvGrpSpPr>
            <a:grpSpLocks/>
          </p:cNvGrpSpPr>
          <p:nvPr/>
        </p:nvGrpSpPr>
        <p:grpSpPr bwMode="auto">
          <a:xfrm>
            <a:off x="914400" y="2057400"/>
            <a:ext cx="2514600" cy="685800"/>
            <a:chOff x="384" y="1584"/>
            <a:chExt cx="1584" cy="432"/>
          </a:xfrm>
        </p:grpSpPr>
        <p:sp>
          <p:nvSpPr>
            <p:cNvPr id="33810" name="Rectangle 7"/>
            <p:cNvSpPr>
              <a:spLocks noChangeArrowheads="1"/>
            </p:cNvSpPr>
            <p:nvPr/>
          </p:nvSpPr>
          <p:spPr bwMode="auto">
            <a:xfrm>
              <a:off x="384" y="1632"/>
              <a:ext cx="144" cy="3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33811" name="Rectangle 5"/>
            <p:cNvSpPr>
              <a:spLocks noChangeArrowheads="1"/>
            </p:cNvSpPr>
            <p:nvPr/>
          </p:nvSpPr>
          <p:spPr bwMode="auto">
            <a:xfrm>
              <a:off x="816" y="1632"/>
              <a:ext cx="720" cy="38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3812" name="Rectangle 6"/>
            <p:cNvSpPr>
              <a:spLocks noChangeArrowheads="1"/>
            </p:cNvSpPr>
            <p:nvPr/>
          </p:nvSpPr>
          <p:spPr bwMode="auto">
            <a:xfrm>
              <a:off x="1824" y="1632"/>
              <a:ext cx="144" cy="3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33813" name="AutoShape 8"/>
            <p:cNvCxnSpPr>
              <a:cxnSpLocks noChangeShapeType="1"/>
              <a:stCxn id="33810" idx="3"/>
              <a:endCxn id="33811" idx="1"/>
            </p:cNvCxnSpPr>
            <p:nvPr/>
          </p:nvCxnSpPr>
          <p:spPr bwMode="auto">
            <a:xfrm>
              <a:off x="528" y="1824"/>
              <a:ext cx="288"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33814" name="AutoShape 9"/>
            <p:cNvCxnSpPr>
              <a:cxnSpLocks noChangeShapeType="1"/>
              <a:stCxn id="33811" idx="3"/>
              <a:endCxn id="33812" idx="1"/>
            </p:cNvCxnSpPr>
            <p:nvPr/>
          </p:nvCxnSpPr>
          <p:spPr bwMode="auto">
            <a:xfrm>
              <a:off x="1536" y="1824"/>
              <a:ext cx="288"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aphicFrame>
          <p:nvGraphicFramePr>
            <p:cNvPr id="33815" name="Object 10"/>
            <p:cNvGraphicFramePr>
              <a:graphicFrameLocks noChangeAspect="1"/>
            </p:cNvGraphicFramePr>
            <p:nvPr/>
          </p:nvGraphicFramePr>
          <p:xfrm>
            <a:off x="1007" y="1632"/>
            <a:ext cx="338" cy="384"/>
          </p:xfrm>
          <a:graphic>
            <a:graphicData uri="http://schemas.openxmlformats.org/presentationml/2006/ole">
              <mc:AlternateContent xmlns:mc="http://schemas.openxmlformats.org/markup-compatibility/2006">
                <mc:Choice xmlns:v="urn:schemas-microsoft-com:vml" Requires="v">
                  <p:oleObj name="Equation" r:id="rId2" imgW="291973" imgH="330057" progId="Equation.3">
                    <p:embed/>
                  </p:oleObj>
                </mc:Choice>
                <mc:Fallback>
                  <p:oleObj name="Equation" r:id="rId2" imgW="291973" imgH="330057" progId="Equation.3">
                    <p:embed/>
                    <p:pic>
                      <p:nvPicPr>
                        <p:cNvPr id="0" name="Object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7" y="1632"/>
                          <a:ext cx="338" cy="38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3816" name="Text Box 11"/>
            <p:cNvSpPr txBox="1">
              <a:spLocks noChangeArrowheads="1"/>
            </p:cNvSpPr>
            <p:nvPr/>
          </p:nvSpPr>
          <p:spPr bwMode="auto">
            <a:xfrm>
              <a:off x="480" y="1584"/>
              <a:ext cx="33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800" i="1"/>
                <a:t>f</a:t>
              </a:r>
              <a:r>
                <a:rPr lang="en-US" sz="1800"/>
                <a:t>(</a:t>
              </a:r>
              <a:r>
                <a:rPr lang="en-US" sz="1800" i="1"/>
                <a:t>t</a:t>
              </a:r>
              <a:r>
                <a:rPr lang="en-US" sz="1800"/>
                <a:t>)</a:t>
              </a:r>
            </a:p>
          </p:txBody>
        </p:sp>
        <p:sp>
          <p:nvSpPr>
            <p:cNvPr id="33817" name="Text Box 12"/>
            <p:cNvSpPr txBox="1">
              <a:spLocks noChangeArrowheads="1"/>
            </p:cNvSpPr>
            <p:nvPr/>
          </p:nvSpPr>
          <p:spPr bwMode="auto">
            <a:xfrm>
              <a:off x="1632" y="1584"/>
              <a:ext cx="33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800" i="1"/>
                <a:t>y</a:t>
              </a:r>
              <a:r>
                <a:rPr lang="en-US" sz="1800"/>
                <a:t>(</a:t>
              </a:r>
              <a:r>
                <a:rPr lang="en-US" sz="1800" i="1"/>
                <a:t>t</a:t>
              </a:r>
              <a:r>
                <a:rPr lang="en-US" sz="1800"/>
                <a:t>)</a:t>
              </a:r>
            </a:p>
          </p:txBody>
        </p:sp>
      </p:grpSp>
      <p:graphicFrame>
        <p:nvGraphicFramePr>
          <p:cNvPr id="33798" name="Object 22"/>
          <p:cNvGraphicFramePr>
            <a:graphicFrameLocks noChangeAspect="1"/>
          </p:cNvGraphicFramePr>
          <p:nvPr>
            <p:extLst>
              <p:ext uri="{D42A27DB-BD31-4B8C-83A1-F6EECF244321}">
                <p14:modId xmlns:p14="http://schemas.microsoft.com/office/powerpoint/2010/main" val="2708493169"/>
              </p:ext>
            </p:extLst>
          </p:nvPr>
        </p:nvGraphicFramePr>
        <p:xfrm>
          <a:off x="979487" y="3009900"/>
          <a:ext cx="2678113" cy="1349375"/>
        </p:xfrm>
        <a:graphic>
          <a:graphicData uri="http://schemas.openxmlformats.org/presentationml/2006/ole">
            <mc:AlternateContent xmlns:mc="http://schemas.openxmlformats.org/markup-compatibility/2006">
              <mc:Choice xmlns:v="urn:schemas-microsoft-com:vml" Requires="v">
                <p:oleObj name="Equation" r:id="rId4" imgW="1612900" imgH="812800" progId="Equation.3">
                  <p:embed/>
                </p:oleObj>
              </mc:Choice>
              <mc:Fallback>
                <p:oleObj name="Equation" r:id="rId4" imgW="1612900" imgH="812800" progId="Equation.3">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487" y="3009900"/>
                        <a:ext cx="2678113" cy="1349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3799" name="Object 23"/>
          <p:cNvGraphicFramePr>
            <a:graphicFrameLocks noChangeAspect="1"/>
          </p:cNvGraphicFramePr>
          <p:nvPr>
            <p:extLst>
              <p:ext uri="{D42A27DB-BD31-4B8C-83A1-F6EECF244321}">
                <p14:modId xmlns:p14="http://schemas.microsoft.com/office/powerpoint/2010/main" val="4250032337"/>
              </p:ext>
            </p:extLst>
          </p:nvPr>
        </p:nvGraphicFramePr>
        <p:xfrm>
          <a:off x="5135562" y="2971800"/>
          <a:ext cx="3246438" cy="1665288"/>
        </p:xfrm>
        <a:graphic>
          <a:graphicData uri="http://schemas.openxmlformats.org/presentationml/2006/ole">
            <mc:AlternateContent xmlns:mc="http://schemas.openxmlformats.org/markup-compatibility/2006">
              <mc:Choice xmlns:v="urn:schemas-microsoft-com:vml" Requires="v">
                <p:oleObj name="Equation" r:id="rId6" imgW="2032000" imgH="1041400" progId="Equation.3">
                  <p:embed/>
                </p:oleObj>
              </mc:Choice>
              <mc:Fallback>
                <p:oleObj name="Equation" r:id="rId6" imgW="2032000" imgH="1041400" progId="Equation.3">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35562" y="2971800"/>
                        <a:ext cx="3246438" cy="1665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33800" name="Group 28"/>
          <p:cNvGrpSpPr>
            <a:grpSpLocks/>
          </p:cNvGrpSpPr>
          <p:nvPr/>
        </p:nvGrpSpPr>
        <p:grpSpPr bwMode="auto">
          <a:xfrm>
            <a:off x="5486400" y="2141538"/>
            <a:ext cx="2667000" cy="722312"/>
            <a:chOff x="3312" y="1584"/>
            <a:chExt cx="1680" cy="455"/>
          </a:xfrm>
        </p:grpSpPr>
        <p:sp>
          <p:nvSpPr>
            <p:cNvPr id="33802" name="Rectangle 15"/>
            <p:cNvSpPr>
              <a:spLocks noChangeArrowheads="1"/>
            </p:cNvSpPr>
            <p:nvPr/>
          </p:nvSpPr>
          <p:spPr bwMode="auto">
            <a:xfrm>
              <a:off x="3744" y="1632"/>
              <a:ext cx="720" cy="38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3803" name="Rectangle 16"/>
            <p:cNvSpPr>
              <a:spLocks noChangeArrowheads="1"/>
            </p:cNvSpPr>
            <p:nvPr/>
          </p:nvSpPr>
          <p:spPr bwMode="auto">
            <a:xfrm>
              <a:off x="4752" y="1632"/>
              <a:ext cx="144" cy="3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33804" name="AutoShape 17"/>
            <p:cNvCxnSpPr>
              <a:cxnSpLocks noChangeShapeType="1"/>
              <a:stCxn id="33809" idx="3"/>
              <a:endCxn id="33802" idx="1"/>
            </p:cNvCxnSpPr>
            <p:nvPr/>
          </p:nvCxnSpPr>
          <p:spPr bwMode="auto">
            <a:xfrm>
              <a:off x="3456" y="1824"/>
              <a:ext cx="288"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33805" name="AutoShape 18"/>
            <p:cNvCxnSpPr>
              <a:cxnSpLocks noChangeShapeType="1"/>
              <a:stCxn id="33802" idx="3"/>
              <a:endCxn id="33803" idx="1"/>
            </p:cNvCxnSpPr>
            <p:nvPr/>
          </p:nvCxnSpPr>
          <p:spPr bwMode="auto">
            <a:xfrm>
              <a:off x="4464" y="1824"/>
              <a:ext cx="288"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aphicFrame>
          <p:nvGraphicFramePr>
            <p:cNvPr id="33806" name="Object 19"/>
            <p:cNvGraphicFramePr>
              <a:graphicFrameLocks noChangeAspect="1"/>
            </p:cNvGraphicFramePr>
            <p:nvPr/>
          </p:nvGraphicFramePr>
          <p:xfrm>
            <a:off x="3935" y="1610"/>
            <a:ext cx="338" cy="429"/>
          </p:xfrm>
          <a:graphic>
            <a:graphicData uri="http://schemas.openxmlformats.org/presentationml/2006/ole">
              <mc:AlternateContent xmlns:mc="http://schemas.openxmlformats.org/markup-compatibility/2006">
                <mc:Choice xmlns:v="urn:schemas-microsoft-com:vml" Requires="v">
                  <p:oleObj name="Equation" r:id="rId8" imgW="291973" imgH="368140" progId="Equation.3">
                    <p:embed/>
                  </p:oleObj>
                </mc:Choice>
                <mc:Fallback>
                  <p:oleObj name="Equation" r:id="rId8" imgW="291973" imgH="368140" progId="Equation.3">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35" y="1610"/>
                          <a:ext cx="338" cy="4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3807" name="Text Box 20"/>
            <p:cNvSpPr txBox="1">
              <a:spLocks noChangeArrowheads="1"/>
            </p:cNvSpPr>
            <p:nvPr/>
          </p:nvSpPr>
          <p:spPr bwMode="auto">
            <a:xfrm>
              <a:off x="3408" y="1584"/>
              <a:ext cx="33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800" i="1"/>
                <a:t>f</a:t>
              </a:r>
              <a:r>
                <a:rPr lang="en-US" sz="1800"/>
                <a:t>[</a:t>
              </a:r>
              <a:r>
                <a:rPr lang="en-US" sz="1800" i="1"/>
                <a:t>n</a:t>
              </a:r>
              <a:r>
                <a:rPr lang="en-US" sz="1800"/>
                <a:t>]</a:t>
              </a:r>
            </a:p>
          </p:txBody>
        </p:sp>
        <p:sp>
          <p:nvSpPr>
            <p:cNvPr id="33808" name="Text Box 21"/>
            <p:cNvSpPr txBox="1">
              <a:spLocks noChangeArrowheads="1"/>
            </p:cNvSpPr>
            <p:nvPr/>
          </p:nvSpPr>
          <p:spPr bwMode="auto">
            <a:xfrm>
              <a:off x="4560" y="1584"/>
              <a:ext cx="432"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800" i="1"/>
                <a:t>y</a:t>
              </a:r>
              <a:r>
                <a:rPr lang="en-US" sz="1800"/>
                <a:t>[</a:t>
              </a:r>
              <a:r>
                <a:rPr lang="en-US" sz="1800" i="1"/>
                <a:t>n</a:t>
              </a:r>
              <a:r>
                <a:rPr lang="en-US" sz="1800"/>
                <a:t>]</a:t>
              </a:r>
            </a:p>
          </p:txBody>
        </p:sp>
        <p:sp>
          <p:nvSpPr>
            <p:cNvPr id="33809" name="Rectangle 26"/>
            <p:cNvSpPr>
              <a:spLocks noChangeArrowheads="1"/>
            </p:cNvSpPr>
            <p:nvPr/>
          </p:nvSpPr>
          <p:spPr bwMode="auto">
            <a:xfrm>
              <a:off x="3312" y="1632"/>
              <a:ext cx="144" cy="3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endParaRPr lang="en-US"/>
            </a:p>
          </p:txBody>
        </p:sp>
      </p:grpSp>
      <p:sp>
        <p:nvSpPr>
          <p:cNvPr id="33801" name="Text Box 32"/>
          <p:cNvSpPr txBox="1">
            <a:spLocks noChangeArrowheads="1"/>
          </p:cNvSpPr>
          <p:nvPr/>
        </p:nvSpPr>
        <p:spPr bwMode="auto">
          <a:xfrm>
            <a:off x="5181600" y="6212270"/>
            <a:ext cx="2286000"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See also slide 5-19</a:t>
            </a:r>
          </a:p>
        </p:txBody>
      </p:sp>
      <p:sp>
        <p:nvSpPr>
          <p:cNvPr id="2" name="TextBox 1"/>
          <p:cNvSpPr txBox="1"/>
          <p:nvPr/>
        </p:nvSpPr>
        <p:spPr>
          <a:xfrm>
            <a:off x="990600" y="4800600"/>
            <a:ext cx="3429000" cy="461665"/>
          </a:xfrm>
          <a:prstGeom prst="rect">
            <a:avLst/>
          </a:prstGeom>
          <a:noFill/>
        </p:spPr>
        <p:txBody>
          <a:bodyPr wrap="square" rtlCol="0">
            <a:spAutoFit/>
          </a:bodyPr>
          <a:lstStyle/>
          <a:p>
            <a:r>
              <a:rPr lang="en-US" i="1" dirty="0"/>
              <a:t>Linear?  Time-invariant?</a:t>
            </a:r>
          </a:p>
        </p:txBody>
      </p:sp>
      <p:sp>
        <p:nvSpPr>
          <p:cNvPr id="28" name="TextBox 27"/>
          <p:cNvSpPr txBox="1"/>
          <p:nvPr/>
        </p:nvSpPr>
        <p:spPr>
          <a:xfrm>
            <a:off x="5105400" y="4800600"/>
            <a:ext cx="3429000" cy="461665"/>
          </a:xfrm>
          <a:prstGeom prst="rect">
            <a:avLst/>
          </a:prstGeom>
          <a:noFill/>
        </p:spPr>
        <p:txBody>
          <a:bodyPr wrap="square" rtlCol="0">
            <a:spAutoFit/>
          </a:bodyPr>
          <a:lstStyle/>
          <a:p>
            <a:r>
              <a:rPr lang="en-US" i="1" dirty="0"/>
              <a:t>Linear?  Time-invariant?</a:t>
            </a:r>
          </a:p>
        </p:txBody>
      </p:sp>
      <p:sp>
        <p:nvSpPr>
          <p:cNvPr id="3" name="TextBox 2"/>
          <p:cNvSpPr txBox="1"/>
          <p:nvPr/>
        </p:nvSpPr>
        <p:spPr>
          <a:xfrm>
            <a:off x="5105400" y="5265003"/>
            <a:ext cx="3276600" cy="830997"/>
          </a:xfrm>
          <a:prstGeom prst="rect">
            <a:avLst/>
          </a:prstGeom>
          <a:noFill/>
        </p:spPr>
        <p:txBody>
          <a:bodyPr wrap="square" rtlCol="0">
            <a:spAutoFit/>
          </a:bodyPr>
          <a:lstStyle/>
          <a:p>
            <a:r>
              <a:rPr lang="en-US" b="1" dirty="0"/>
              <a:t>Hint:</a:t>
            </a:r>
            <a:r>
              <a:rPr lang="en-US" dirty="0"/>
              <a:t> Tapped delay line with </a:t>
            </a:r>
            <a:r>
              <a:rPr lang="en-US" i="1" dirty="0"/>
              <a:t>a</a:t>
            </a:r>
            <a:r>
              <a:rPr lang="en-US" baseline="-25000" dirty="0"/>
              <a:t>0</a:t>
            </a:r>
            <a:r>
              <a:rPr lang="en-US" dirty="0"/>
              <a:t> = 1 and </a:t>
            </a:r>
            <a:r>
              <a:rPr lang="en-US" i="1" dirty="0"/>
              <a:t>a</a:t>
            </a:r>
            <a:r>
              <a:rPr lang="en-US" baseline="-25000" dirty="0"/>
              <a:t>1</a:t>
            </a:r>
            <a:r>
              <a:rPr lang="en-US" dirty="0"/>
              <a:t> = -1</a:t>
            </a:r>
          </a:p>
        </p:txBody>
      </p:sp>
      <p:sp>
        <p:nvSpPr>
          <p:cNvPr id="31" name="Rectangle 31"/>
          <p:cNvSpPr txBox="1">
            <a:spLocks noChangeArrowheads="1"/>
          </p:cNvSpPr>
          <p:nvPr/>
        </p:nvSpPr>
        <p:spPr bwMode="auto">
          <a:xfrm>
            <a:off x="4419600" y="1447800"/>
            <a:ext cx="42672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Discrete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7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80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7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8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33801" grpId="0" animBg="1"/>
      <p:bldP spid="2" grpId="0"/>
      <p:bldP spid="28" grpId="0"/>
      <p:bldP spid="3"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7DF25784-EC04-0D4D-8960-A2CFC32319A5}" type="slidenum">
              <a:rPr lang="en-US" sz="1400"/>
              <a:pPr/>
              <a:t>3</a:t>
            </a:fld>
            <a:endParaRPr lang="en-US" sz="1400"/>
          </a:p>
        </p:txBody>
      </p:sp>
      <p:sp>
        <p:nvSpPr>
          <p:cNvPr id="17410" name="Rectangle 2"/>
          <p:cNvSpPr>
            <a:spLocks noGrp="1" noChangeArrowheads="1"/>
          </p:cNvSpPr>
          <p:nvPr>
            <p:ph type="title"/>
          </p:nvPr>
        </p:nvSpPr>
        <p:spPr/>
        <p:txBody>
          <a:bodyPr/>
          <a:lstStyle/>
          <a:p>
            <a:r>
              <a:rPr lang="en-US">
                <a:latin typeface="Times New Roman" charset="0"/>
              </a:rPr>
              <a:t>Many Faces of Signals</a:t>
            </a:r>
          </a:p>
        </p:txBody>
      </p:sp>
      <p:sp>
        <p:nvSpPr>
          <p:cNvPr id="17411" name="Rectangle 3"/>
          <p:cNvSpPr>
            <a:spLocks noGrp="1" noChangeArrowheads="1"/>
          </p:cNvSpPr>
          <p:nvPr>
            <p:ph type="body" idx="1"/>
          </p:nvPr>
        </p:nvSpPr>
        <p:spPr>
          <a:xfrm>
            <a:off x="457200" y="1447800"/>
            <a:ext cx="8229600" cy="1066800"/>
          </a:xfrm>
        </p:spPr>
        <p:txBody>
          <a:bodyPr/>
          <a:lstStyle/>
          <a:p>
            <a:r>
              <a:rPr lang="en-US" dirty="0">
                <a:latin typeface="Times New Roman" charset="0"/>
              </a:rPr>
              <a:t>Function, e.g. </a:t>
            </a:r>
            <a:r>
              <a:rPr lang="en-US" dirty="0" err="1">
                <a:solidFill>
                  <a:schemeClr val="tx1"/>
                </a:solidFill>
                <a:latin typeface="Times New Roman" charset="0"/>
              </a:rPr>
              <a:t>cos</a:t>
            </a:r>
            <a:r>
              <a:rPr lang="en-US" dirty="0">
                <a:solidFill>
                  <a:schemeClr val="tx1"/>
                </a:solidFill>
                <a:latin typeface="Times New Roman" charset="0"/>
              </a:rPr>
              <a:t>(</a:t>
            </a:r>
            <a:r>
              <a:rPr lang="en-US" i="1" dirty="0">
                <a:solidFill>
                  <a:schemeClr val="tx1"/>
                </a:solidFill>
                <a:latin typeface="Times New Roman" charset="0"/>
              </a:rPr>
              <a:t>t</a:t>
            </a:r>
            <a:r>
              <a:rPr lang="en-US" dirty="0">
                <a:solidFill>
                  <a:schemeClr val="tx1"/>
                </a:solidFill>
                <a:latin typeface="Times New Roman" charset="0"/>
              </a:rPr>
              <a:t>)</a:t>
            </a:r>
            <a:r>
              <a:rPr lang="en-US" dirty="0">
                <a:latin typeface="Times New Roman" charset="0"/>
              </a:rPr>
              <a:t> in continuous time or</a:t>
            </a:r>
            <a:br>
              <a:rPr lang="en-US" dirty="0">
                <a:latin typeface="Times New Roman" charset="0"/>
              </a:rPr>
            </a:br>
            <a:r>
              <a:rPr lang="en-US" dirty="0" err="1">
                <a:solidFill>
                  <a:schemeClr val="tx1"/>
                </a:solidFill>
                <a:latin typeface="Times New Roman" charset="0"/>
              </a:rPr>
              <a:t>cos</a:t>
            </a:r>
            <a:r>
              <a:rPr lang="en-US" dirty="0">
                <a:solidFill>
                  <a:schemeClr val="tx1"/>
                </a:solidFill>
                <a:latin typeface="Times New Roman" charset="0"/>
              </a:rPr>
              <a:t>(</a:t>
            </a:r>
            <a:r>
              <a:rPr lang="en-US" dirty="0">
                <a:solidFill>
                  <a:schemeClr val="tx1"/>
                </a:solidFill>
                <a:latin typeface="Symbol" charset="0"/>
              </a:rPr>
              <a:t>p </a:t>
            </a:r>
            <a:r>
              <a:rPr lang="en-US" i="1" dirty="0">
                <a:solidFill>
                  <a:schemeClr val="tx1"/>
                </a:solidFill>
                <a:latin typeface="Times New Roman" charset="0"/>
              </a:rPr>
              <a:t>n</a:t>
            </a:r>
            <a:r>
              <a:rPr lang="en-US" dirty="0">
                <a:solidFill>
                  <a:schemeClr val="tx1"/>
                </a:solidFill>
                <a:latin typeface="Times New Roman" charset="0"/>
              </a:rPr>
              <a:t>) </a:t>
            </a:r>
            <a:r>
              <a:rPr lang="en-US" dirty="0">
                <a:latin typeface="Times New Roman" charset="0"/>
              </a:rPr>
              <a:t>in discrete time, </a:t>
            </a:r>
            <a:r>
              <a:rPr lang="en-US" dirty="0">
                <a:solidFill>
                  <a:srgbClr val="FF0101"/>
                </a:solidFill>
                <a:latin typeface="Times New Roman" charset="0"/>
              </a:rPr>
              <a:t>useful in analysis</a:t>
            </a:r>
            <a:endParaRPr lang="en-US" dirty="0">
              <a:latin typeface="Times New Roman" charset="0"/>
            </a:endParaRPr>
          </a:p>
        </p:txBody>
      </p:sp>
      <p:graphicFrame>
        <p:nvGraphicFramePr>
          <p:cNvPr id="17412" name="Object 5" descr="Definition of the continuous-time step function"/>
          <p:cNvGraphicFramePr>
            <a:graphicFrameLocks noChangeAspect="1"/>
          </p:cNvGraphicFramePr>
          <p:nvPr>
            <p:extLst>
              <p:ext uri="{D42A27DB-BD31-4B8C-83A1-F6EECF244321}">
                <p14:modId xmlns:p14="http://schemas.microsoft.com/office/powerpoint/2010/main" val="2015665428"/>
              </p:ext>
            </p:extLst>
          </p:nvPr>
        </p:nvGraphicFramePr>
        <p:xfrm>
          <a:off x="6477000" y="3429000"/>
          <a:ext cx="2497138" cy="1701800"/>
        </p:xfrm>
        <a:graphic>
          <a:graphicData uri="http://schemas.openxmlformats.org/presentationml/2006/ole">
            <mc:AlternateContent xmlns:mc="http://schemas.openxmlformats.org/markup-compatibility/2006">
              <mc:Choice xmlns:v="urn:schemas-microsoft-com:vml" Requires="v">
                <p:oleObj name="Equation" r:id="rId2" imgW="1397000" imgH="952500" progId="Equation.3">
                  <p:embed/>
                </p:oleObj>
              </mc:Choice>
              <mc:Fallback>
                <p:oleObj name="Equation" r:id="rId2" imgW="1397000" imgH="952500" progId="Equation.3">
                  <p:embed/>
                  <p:pic>
                    <p:nvPicPr>
                      <p:cNvPr id="0" name="Object 5"/>
                      <p:cNvPicPr>
                        <a:picLocks noChangeAspect="1" noChangeArrowheads="1"/>
                      </p:cNvPicPr>
                      <p:nvPr/>
                    </p:nvPicPr>
                    <p:blipFill>
                      <a:blip r:embed="rId3"/>
                      <a:srcRect/>
                      <a:stretch>
                        <a:fillRect/>
                      </a:stretch>
                    </p:blipFill>
                    <p:spPr bwMode="auto">
                      <a:xfrm>
                        <a:off x="6477000" y="3429000"/>
                        <a:ext cx="2497138" cy="1701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7413" name="Line 6"/>
          <p:cNvSpPr>
            <a:spLocks noChangeShapeType="1"/>
          </p:cNvSpPr>
          <p:nvPr/>
        </p:nvSpPr>
        <p:spPr bwMode="auto">
          <a:xfrm flipV="1">
            <a:off x="5791200" y="4267200"/>
            <a:ext cx="533400" cy="263525"/>
          </a:xfrm>
          <a:prstGeom prst="line">
            <a:avLst/>
          </a:prstGeom>
          <a:noFill/>
          <a:ln w="28575">
            <a:solidFill>
              <a:srgbClr val="6600FF"/>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7414" name="Line 7"/>
          <p:cNvSpPr>
            <a:spLocks noChangeShapeType="1"/>
          </p:cNvSpPr>
          <p:nvPr/>
        </p:nvSpPr>
        <p:spPr bwMode="auto">
          <a:xfrm>
            <a:off x="5791200" y="4530725"/>
            <a:ext cx="533400" cy="879475"/>
          </a:xfrm>
          <a:prstGeom prst="line">
            <a:avLst/>
          </a:prstGeom>
          <a:noFill/>
          <a:ln w="28575">
            <a:solidFill>
              <a:srgbClr val="6600FF"/>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17415" name="Text Box 8"/>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sp>
        <p:nvSpPr>
          <p:cNvPr id="9" name="Rectangle 3"/>
          <p:cNvSpPr txBox="1">
            <a:spLocks noChangeArrowheads="1"/>
          </p:cNvSpPr>
          <p:nvPr/>
        </p:nvSpPr>
        <p:spPr bwMode="auto">
          <a:xfrm>
            <a:off x="457200" y="23622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Sequence of numbers, e.g. </a:t>
            </a:r>
            <a:r>
              <a:rPr lang="en-US" dirty="0">
                <a:solidFill>
                  <a:schemeClr val="tx1"/>
                </a:solidFill>
                <a:latin typeface="Times New Roman" charset="0"/>
              </a:rPr>
              <a:t>{1,2,3,2,1}</a:t>
            </a:r>
            <a:r>
              <a:rPr lang="en-US" dirty="0">
                <a:latin typeface="Times New Roman" charset="0"/>
              </a:rPr>
              <a:t> or a sampled triangle function, </a:t>
            </a:r>
            <a:r>
              <a:rPr lang="en-US" dirty="0">
                <a:solidFill>
                  <a:srgbClr val="FF0101"/>
                </a:solidFill>
                <a:latin typeface="Times New Roman" charset="0"/>
              </a:rPr>
              <a:t>useful in simulation</a:t>
            </a:r>
            <a:endParaRPr lang="en-US" dirty="0">
              <a:latin typeface="Times New Roman" charset="0"/>
            </a:endParaRPr>
          </a:p>
        </p:txBody>
      </p:sp>
      <p:sp>
        <p:nvSpPr>
          <p:cNvPr id="10" name="Rectangle 3"/>
          <p:cNvSpPr txBox="1">
            <a:spLocks noChangeArrowheads="1"/>
          </p:cNvSpPr>
          <p:nvPr/>
        </p:nvSpPr>
        <p:spPr bwMode="auto">
          <a:xfrm>
            <a:off x="457200" y="32766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Set of properties, e.g. even and causal,</a:t>
            </a:r>
            <a:br>
              <a:rPr lang="en-US" dirty="0">
                <a:latin typeface="Times New Roman" charset="0"/>
              </a:rPr>
            </a:br>
            <a:r>
              <a:rPr lang="en-US" dirty="0">
                <a:solidFill>
                  <a:srgbClr val="FF0101"/>
                </a:solidFill>
                <a:latin typeface="Times New Roman" charset="0"/>
              </a:rPr>
              <a:t>useful in reasoning about behavior</a:t>
            </a:r>
          </a:p>
        </p:txBody>
      </p:sp>
      <p:sp>
        <p:nvSpPr>
          <p:cNvPr id="11" name="Rectangle 3"/>
          <p:cNvSpPr txBox="1">
            <a:spLocks noChangeArrowheads="1"/>
          </p:cNvSpPr>
          <p:nvPr/>
        </p:nvSpPr>
        <p:spPr bwMode="auto">
          <a:xfrm>
            <a:off x="457200" y="4191000"/>
            <a:ext cx="5562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A piecewise representation, e.g.</a:t>
            </a:r>
            <a:br>
              <a:rPr lang="en-US" dirty="0">
                <a:latin typeface="Times New Roman" charset="0"/>
              </a:rPr>
            </a:br>
            <a:r>
              <a:rPr lang="en-US" dirty="0">
                <a:latin typeface="Times New Roman" charset="0"/>
              </a:rPr>
              <a:t> </a:t>
            </a:r>
            <a:r>
              <a:rPr lang="en-US" dirty="0">
                <a:solidFill>
                  <a:srgbClr val="FF0101"/>
                </a:solidFill>
                <a:latin typeface="Times New Roman" charset="0"/>
              </a:rPr>
              <a:t>useful in analysis</a:t>
            </a:r>
            <a:endParaRPr lang="en-US" dirty="0">
              <a:latin typeface="Times New Roman" charset="0"/>
            </a:endParaRPr>
          </a:p>
        </p:txBody>
      </p:sp>
      <p:sp>
        <p:nvSpPr>
          <p:cNvPr id="12" name="Rectangle 3"/>
          <p:cNvSpPr txBox="1">
            <a:spLocks noChangeArrowheads="1"/>
          </p:cNvSpPr>
          <p:nvPr/>
        </p:nvSpPr>
        <p:spPr bwMode="auto">
          <a:xfrm>
            <a:off x="457200" y="51054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A generalized function, e.g. </a:t>
            </a:r>
            <a:r>
              <a:rPr lang="en-US" dirty="0">
                <a:solidFill>
                  <a:schemeClr val="tx1"/>
                </a:solidFill>
                <a:latin typeface="Symbol" charset="0"/>
              </a:rPr>
              <a:t>d</a:t>
            </a:r>
            <a:r>
              <a:rPr lang="en-US" dirty="0">
                <a:solidFill>
                  <a:schemeClr val="tx1"/>
                </a:solidFill>
                <a:latin typeface="Times New Roman" charset="0"/>
              </a:rPr>
              <a:t>(</a:t>
            </a:r>
            <a:r>
              <a:rPr lang="en-US" i="1" dirty="0">
                <a:solidFill>
                  <a:schemeClr val="tx1"/>
                </a:solidFill>
                <a:latin typeface="Times New Roman" charset="0"/>
              </a:rPr>
              <a:t>t</a:t>
            </a:r>
            <a:r>
              <a:rPr lang="en-US" dirty="0">
                <a:solidFill>
                  <a:schemeClr val="tx1"/>
                </a:solidFill>
                <a:latin typeface="Times New Roman" charset="0"/>
              </a:rPr>
              <a:t>)</a:t>
            </a:r>
            <a:r>
              <a:rPr lang="en-US" dirty="0">
                <a:latin typeface="Times New Roman" charset="0"/>
              </a:rPr>
              <a:t>,</a:t>
            </a:r>
            <a:br>
              <a:rPr lang="en-US" dirty="0">
                <a:solidFill>
                  <a:schemeClr val="tx1"/>
                </a:solidFill>
                <a:latin typeface="Times New Roman" charset="0"/>
              </a:rPr>
            </a:br>
            <a:r>
              <a:rPr lang="en-US" dirty="0">
                <a:solidFill>
                  <a:schemeClr val="tx1"/>
                </a:solidFill>
                <a:latin typeface="Times New Roman" charset="0"/>
              </a:rPr>
              <a:t> </a:t>
            </a:r>
            <a:r>
              <a:rPr lang="en-US" dirty="0">
                <a:solidFill>
                  <a:srgbClr val="FF0101"/>
                </a:solidFill>
                <a:latin typeface="Times New Roman" charset="0"/>
              </a:rPr>
              <a:t>useful in analysis</a:t>
            </a:r>
            <a:endParaRPr lang="en-US" i="1" dirty="0">
              <a:latin typeface="Times New Roman" charset="0"/>
            </a:endParaRPr>
          </a:p>
        </p:txBody>
      </p:sp>
      <p:graphicFrame>
        <p:nvGraphicFramePr>
          <p:cNvPr id="14" name="Object 5" descr="Definition of the discrete-time step function"/>
          <p:cNvGraphicFramePr>
            <a:graphicFrameLocks noChangeAspect="1"/>
          </p:cNvGraphicFramePr>
          <p:nvPr>
            <p:extLst>
              <p:ext uri="{D42A27DB-BD31-4B8C-83A1-F6EECF244321}">
                <p14:modId xmlns:p14="http://schemas.microsoft.com/office/powerpoint/2010/main" val="3357605053"/>
              </p:ext>
            </p:extLst>
          </p:nvPr>
        </p:nvGraphicFramePr>
        <p:xfrm>
          <a:off x="6464300" y="5181600"/>
          <a:ext cx="2654300" cy="906462"/>
        </p:xfrm>
        <a:graphic>
          <a:graphicData uri="http://schemas.openxmlformats.org/presentationml/2006/ole">
            <mc:AlternateContent xmlns:mc="http://schemas.openxmlformats.org/markup-compatibility/2006">
              <mc:Choice xmlns:v="urn:schemas-microsoft-com:vml" Requires="v">
                <p:oleObj name="Equation" r:id="rId4" imgW="1485900" imgH="508000" progId="Equation.3">
                  <p:embed/>
                </p:oleObj>
              </mc:Choice>
              <mc:Fallback>
                <p:oleObj name="Equation" r:id="rId4" imgW="1485900" imgH="508000" progId="Equation.3">
                  <p:embed/>
                  <p:pic>
                    <p:nvPicPr>
                      <p:cNvPr id="0" name=""/>
                      <p:cNvPicPr>
                        <a:picLocks noChangeAspect="1" noChangeArrowheads="1"/>
                      </p:cNvPicPr>
                      <p:nvPr/>
                    </p:nvPicPr>
                    <p:blipFill>
                      <a:blip r:embed="rId5"/>
                      <a:srcRect/>
                      <a:stretch>
                        <a:fillRect/>
                      </a:stretch>
                    </p:blipFill>
                    <p:spPr bwMode="auto">
                      <a:xfrm>
                        <a:off x="6464300" y="5181600"/>
                        <a:ext cx="2654300" cy="9064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17413" grpId="0" animBg="1"/>
      <p:bldP spid="17414" grpId="0" animBg="1"/>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latin typeface="Times New Roman" charset="0"/>
              </a:rPr>
              <a:t>Signals As Functions</a:t>
            </a:r>
          </a:p>
        </p:txBody>
      </p:sp>
      <p:sp>
        <p:nvSpPr>
          <p:cNvPr id="18435" name="Rectangle 3"/>
          <p:cNvSpPr>
            <a:spLocks noGrp="1" noChangeArrowheads="1"/>
          </p:cNvSpPr>
          <p:nvPr>
            <p:ph sz="half" idx="1"/>
          </p:nvPr>
        </p:nvSpPr>
        <p:spPr>
          <a:xfrm>
            <a:off x="457200" y="1447800"/>
            <a:ext cx="4038600" cy="1524000"/>
          </a:xfrm>
        </p:spPr>
        <p:txBody>
          <a:bodyPr/>
          <a:lstStyle/>
          <a:p>
            <a:r>
              <a:rPr lang="en-US" dirty="0">
                <a:latin typeface="Times New Roman" charset="0"/>
              </a:rPr>
              <a:t>Continuous-time </a:t>
            </a:r>
            <a:r>
              <a:rPr lang="en-US" i="1" dirty="0">
                <a:latin typeface="Times New Roman" charset="0"/>
              </a:rPr>
              <a:t>x</a:t>
            </a:r>
            <a:r>
              <a:rPr lang="en-US" dirty="0">
                <a:latin typeface="Times New Roman" charset="0"/>
              </a:rPr>
              <a:t>(</a:t>
            </a:r>
            <a:r>
              <a:rPr lang="en-US" i="1" dirty="0">
                <a:latin typeface="Times New Roman" charset="0"/>
              </a:rPr>
              <a:t>t</a:t>
            </a:r>
            <a:r>
              <a:rPr lang="en-US" dirty="0">
                <a:latin typeface="Times New Roman" charset="0"/>
              </a:rPr>
              <a:t>)</a:t>
            </a:r>
          </a:p>
          <a:p>
            <a:pPr lvl="1">
              <a:buFontTx/>
              <a:buNone/>
            </a:pPr>
            <a:r>
              <a:rPr lang="en-US" dirty="0">
                <a:latin typeface="Times New Roman" charset="0"/>
              </a:rPr>
              <a:t>Time, </a:t>
            </a:r>
            <a:r>
              <a:rPr lang="en-US" i="1" dirty="0">
                <a:latin typeface="Times New Roman" charset="0"/>
              </a:rPr>
              <a:t>t,</a:t>
            </a:r>
            <a:r>
              <a:rPr lang="en-US" dirty="0">
                <a:latin typeface="Times New Roman" charset="0"/>
              </a:rPr>
              <a:t> is any real value</a:t>
            </a:r>
          </a:p>
          <a:p>
            <a:pPr lvl="1">
              <a:buFontTx/>
              <a:buNone/>
            </a:pPr>
            <a:r>
              <a:rPr lang="en-US" i="1" dirty="0">
                <a:latin typeface="Times New Roman" charset="0"/>
              </a:rPr>
              <a:t>x</a:t>
            </a:r>
            <a:r>
              <a:rPr lang="en-US" dirty="0">
                <a:latin typeface="Times New Roman" charset="0"/>
              </a:rPr>
              <a:t>(</a:t>
            </a:r>
            <a:r>
              <a:rPr lang="en-US" i="1" dirty="0">
                <a:latin typeface="Times New Roman" charset="0"/>
              </a:rPr>
              <a:t>t</a:t>
            </a:r>
            <a:r>
              <a:rPr lang="en-US" dirty="0">
                <a:latin typeface="Times New Roman" charset="0"/>
              </a:rPr>
              <a:t>) may be 0 for range of </a:t>
            </a:r>
            <a:r>
              <a:rPr lang="en-US" i="1" dirty="0">
                <a:latin typeface="Times New Roman" charset="0"/>
              </a:rPr>
              <a:t>t</a:t>
            </a:r>
            <a:endParaRPr lang="en-US" dirty="0">
              <a:latin typeface="Times New Roman" charset="0"/>
            </a:endParaRPr>
          </a:p>
        </p:txBody>
      </p:sp>
      <p:sp>
        <p:nvSpPr>
          <p:cNvPr id="18433"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A833DAF1-362D-9A43-BD87-63DAF0AB9F5B}" type="slidenum">
              <a:rPr lang="en-US" sz="1400"/>
              <a:pPr/>
              <a:t>4</a:t>
            </a:fld>
            <a:endParaRPr lang="en-US" sz="1400"/>
          </a:p>
        </p:txBody>
      </p:sp>
      <p:sp>
        <p:nvSpPr>
          <p:cNvPr id="18436" name="Text Box 4"/>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grpSp>
        <p:nvGrpSpPr>
          <p:cNvPr id="7" name="Group 2" descr="Analog amplitude, continuous-time signal example"/>
          <p:cNvGrpSpPr>
            <a:grpSpLocks/>
          </p:cNvGrpSpPr>
          <p:nvPr/>
        </p:nvGrpSpPr>
        <p:grpSpPr bwMode="auto">
          <a:xfrm>
            <a:off x="5207000" y="2400300"/>
            <a:ext cx="3632200" cy="809625"/>
            <a:chOff x="576" y="1688"/>
            <a:chExt cx="4320" cy="856"/>
          </a:xfrm>
        </p:grpSpPr>
        <p:sp>
          <p:nvSpPr>
            <p:cNvPr id="8" name="Freeform 3"/>
            <p:cNvSpPr>
              <a:spLocks/>
            </p:cNvSpPr>
            <p:nvPr/>
          </p:nvSpPr>
          <p:spPr bwMode="auto">
            <a:xfrm>
              <a:off x="960" y="1688"/>
              <a:ext cx="3072" cy="856"/>
            </a:xfrm>
            <a:custGeom>
              <a:avLst/>
              <a:gdLst>
                <a:gd name="T0" fmla="*/ 0 w 3072"/>
                <a:gd name="T1" fmla="*/ 6 h 1192"/>
                <a:gd name="T2" fmla="*/ 528 w 3072"/>
                <a:gd name="T3" fmla="*/ 1 h 1192"/>
                <a:gd name="T4" fmla="*/ 1200 w 3072"/>
                <a:gd name="T5" fmla="*/ 12 h 1192"/>
                <a:gd name="T6" fmla="*/ 1632 w 3072"/>
                <a:gd name="T7" fmla="*/ 1 h 1192"/>
                <a:gd name="T8" fmla="*/ 2736 w 3072"/>
                <a:gd name="T9" fmla="*/ 11 h 1192"/>
                <a:gd name="T10" fmla="*/ 3072 w 3072"/>
                <a:gd name="T11" fmla="*/ 2 h 1192"/>
                <a:gd name="T12" fmla="*/ 0 60000 65536"/>
                <a:gd name="T13" fmla="*/ 0 60000 65536"/>
                <a:gd name="T14" fmla="*/ 0 60000 65536"/>
                <a:gd name="T15" fmla="*/ 0 60000 65536"/>
                <a:gd name="T16" fmla="*/ 0 60000 65536"/>
                <a:gd name="T17" fmla="*/ 0 60000 65536"/>
                <a:gd name="T18" fmla="*/ 0 w 3072"/>
                <a:gd name="T19" fmla="*/ 0 h 1192"/>
                <a:gd name="T20" fmla="*/ 3072 w 3072"/>
                <a:gd name="T21" fmla="*/ 1192 h 1192"/>
              </a:gdLst>
              <a:ahLst/>
              <a:cxnLst>
                <a:cxn ang="T12">
                  <a:pos x="T0" y="T1"/>
                </a:cxn>
                <a:cxn ang="T13">
                  <a:pos x="T2" y="T3"/>
                </a:cxn>
                <a:cxn ang="T14">
                  <a:pos x="T4" y="T5"/>
                </a:cxn>
                <a:cxn ang="T15">
                  <a:pos x="T6" y="T7"/>
                </a:cxn>
                <a:cxn ang="T16">
                  <a:pos x="T8" y="T9"/>
                </a:cxn>
                <a:cxn ang="T17">
                  <a:pos x="T10" y="T11"/>
                </a:cxn>
              </a:cxnLst>
              <a:rect l="T18" t="T19" r="T20" b="T21"/>
              <a:pathLst>
                <a:path w="3072" h="1192">
                  <a:moveTo>
                    <a:pt x="0" y="664"/>
                  </a:moveTo>
                  <a:cubicBezTo>
                    <a:pt x="164" y="332"/>
                    <a:pt x="328" y="0"/>
                    <a:pt x="528" y="88"/>
                  </a:cubicBezTo>
                  <a:cubicBezTo>
                    <a:pt x="728" y="176"/>
                    <a:pt x="1016" y="1192"/>
                    <a:pt x="1200" y="1192"/>
                  </a:cubicBezTo>
                  <a:cubicBezTo>
                    <a:pt x="1384" y="1192"/>
                    <a:pt x="1376" y="104"/>
                    <a:pt x="1632" y="88"/>
                  </a:cubicBezTo>
                  <a:cubicBezTo>
                    <a:pt x="1888" y="72"/>
                    <a:pt x="2496" y="1072"/>
                    <a:pt x="2736" y="1096"/>
                  </a:cubicBezTo>
                  <a:cubicBezTo>
                    <a:pt x="2976" y="1120"/>
                    <a:pt x="3024" y="676"/>
                    <a:pt x="3072" y="232"/>
                  </a:cubicBezTo>
                </a:path>
              </a:pathLst>
            </a:custGeom>
            <a:noFill/>
            <a:ln w="28575" cmpd="sng">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9" name="Line 4"/>
            <p:cNvSpPr>
              <a:spLocks noChangeShapeType="1"/>
            </p:cNvSpPr>
            <p:nvPr/>
          </p:nvSpPr>
          <p:spPr bwMode="auto">
            <a:xfrm>
              <a:off x="576" y="2256"/>
              <a:ext cx="432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25" name="Text Box 5"/>
          <p:cNvSpPr txBox="1">
            <a:spLocks noChangeArrowheads="1"/>
          </p:cNvSpPr>
          <p:nvPr/>
        </p:nvSpPr>
        <p:spPr bwMode="auto">
          <a:xfrm>
            <a:off x="990600" y="5791200"/>
            <a:ext cx="7391400"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b="1" dirty="0"/>
              <a:t>Analog Amplitude Signal </a:t>
            </a:r>
            <a:r>
              <a:rPr lang="en-US" sz="2000" dirty="0">
                <a:sym typeface="Wingdings" charset="0"/>
              </a:rPr>
              <a:t></a:t>
            </a:r>
            <a:r>
              <a:rPr lang="en-US" sz="2000" b="1" dirty="0"/>
              <a:t> </a:t>
            </a:r>
            <a:r>
              <a:rPr lang="en-US" sz="2000" b="1" i="1" dirty="0" err="1"/>
              <a:t>Quantizer</a:t>
            </a:r>
            <a:r>
              <a:rPr lang="en-US" sz="2000" b="1" dirty="0"/>
              <a:t> </a:t>
            </a:r>
            <a:r>
              <a:rPr lang="en-US" sz="2000" dirty="0">
                <a:sym typeface="Wingdings" charset="0"/>
              </a:rPr>
              <a:t> </a:t>
            </a:r>
            <a:r>
              <a:rPr lang="en-US" sz="2000" b="1" dirty="0"/>
              <a:t>Digital Amplitude Signal</a:t>
            </a:r>
          </a:p>
        </p:txBody>
      </p:sp>
      <p:sp>
        <p:nvSpPr>
          <p:cNvPr id="26" name="Text Box 5"/>
          <p:cNvSpPr txBox="1">
            <a:spLocks noChangeArrowheads="1"/>
          </p:cNvSpPr>
          <p:nvPr/>
        </p:nvSpPr>
        <p:spPr bwMode="auto">
          <a:xfrm>
            <a:off x="990600" y="5257800"/>
            <a:ext cx="7086600" cy="400110"/>
          </a:xfrm>
          <a:prstGeom prst="rect">
            <a:avLst/>
          </a:prstGeom>
          <a:solidFill>
            <a:srgbClr val="FFCC99"/>
          </a:solidFill>
          <a:ln w="9525">
            <a:solidFill>
              <a:schemeClr val="tx1"/>
            </a:solidFill>
            <a:miter lim="800000"/>
            <a:headEnd/>
            <a:tailEnd/>
          </a:ln>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2000" b="1" dirty="0">
                <a:sym typeface="Wingdings" charset="0"/>
              </a:rPr>
              <a:t>Continuous-Time Signal   </a:t>
            </a:r>
            <a:r>
              <a:rPr lang="en-US" sz="2000" dirty="0">
                <a:sym typeface="Wingdings" charset="0"/>
              </a:rPr>
              <a:t></a:t>
            </a:r>
            <a:r>
              <a:rPr lang="en-US" sz="2000" b="1" dirty="0"/>
              <a:t> </a:t>
            </a:r>
            <a:r>
              <a:rPr lang="en-US" sz="2000" b="1" i="1" dirty="0"/>
              <a:t>Sampler   </a:t>
            </a:r>
            <a:r>
              <a:rPr lang="en-US" sz="2000" dirty="0">
                <a:sym typeface="Wingdings" charset="0"/>
              </a:rPr>
              <a:t> </a:t>
            </a:r>
            <a:r>
              <a:rPr lang="en-US" sz="2000" b="1" dirty="0">
                <a:sym typeface="Wingdings" charset="0"/>
              </a:rPr>
              <a:t>Discrete-Time Signal</a:t>
            </a:r>
            <a:endParaRPr lang="en-US" sz="2000" b="1" dirty="0"/>
          </a:p>
        </p:txBody>
      </p:sp>
      <p:sp>
        <p:nvSpPr>
          <p:cNvPr id="27" name="Rectangle 3"/>
          <p:cNvSpPr txBox="1">
            <a:spLocks noChangeArrowheads="1"/>
          </p:cNvSpPr>
          <p:nvPr/>
        </p:nvSpPr>
        <p:spPr bwMode="auto">
          <a:xfrm>
            <a:off x="457200" y="2895600"/>
            <a:ext cx="4038600"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a:spcBef>
                <a:spcPts val="1200"/>
              </a:spcBef>
            </a:pPr>
            <a:r>
              <a:rPr lang="en-US" dirty="0">
                <a:latin typeface="Times New Roman" charset="0"/>
              </a:rPr>
              <a:t>Discrete-time </a:t>
            </a:r>
            <a:r>
              <a:rPr lang="en-US" i="1" dirty="0">
                <a:latin typeface="Times New Roman" charset="0"/>
              </a:rPr>
              <a:t>x</a:t>
            </a:r>
            <a:r>
              <a:rPr lang="en-US" dirty="0">
                <a:latin typeface="Times New Roman" charset="0"/>
              </a:rPr>
              <a:t>[</a:t>
            </a:r>
            <a:r>
              <a:rPr lang="en-US" i="1" dirty="0">
                <a:latin typeface="Times New Roman" charset="0"/>
              </a:rPr>
              <a:t>n</a:t>
            </a:r>
            <a:r>
              <a:rPr lang="en-US" dirty="0">
                <a:latin typeface="Times New Roman" charset="0"/>
              </a:rPr>
              <a:t>]</a:t>
            </a:r>
          </a:p>
          <a:p>
            <a:pPr lvl="1">
              <a:buFontTx/>
              <a:buNone/>
            </a:pPr>
            <a:r>
              <a:rPr lang="en-US" i="1" dirty="0">
                <a:latin typeface="Times New Roman" charset="0"/>
              </a:rPr>
              <a:t>n </a:t>
            </a:r>
            <a:r>
              <a:rPr lang="en-US" dirty="0">
                <a:latin typeface="Times New Roman" charset="0"/>
                <a:sym typeface="Symbol" charset="0"/>
              </a:rPr>
              <a:t></a:t>
            </a:r>
            <a:r>
              <a:rPr lang="en-US" dirty="0">
                <a:latin typeface="Times New Roman" charset="0"/>
              </a:rPr>
              <a:t> {...-3,-2,-1,0,1,2,3...}</a:t>
            </a:r>
          </a:p>
          <a:p>
            <a:pPr lvl="1">
              <a:buFontTx/>
              <a:buNone/>
            </a:pPr>
            <a:r>
              <a:rPr lang="en-US" dirty="0">
                <a:latin typeface="Times New Roman" charset="0"/>
              </a:rPr>
              <a:t>Integer time index, e.g. </a:t>
            </a:r>
            <a:r>
              <a:rPr lang="en-US" i="1" dirty="0">
                <a:latin typeface="Times New Roman" charset="0"/>
              </a:rPr>
              <a:t>n</a:t>
            </a:r>
          </a:p>
        </p:txBody>
      </p:sp>
      <p:sp>
        <p:nvSpPr>
          <p:cNvPr id="28" name="Content Placeholder 1"/>
          <p:cNvSpPr txBox="1">
            <a:spLocks/>
          </p:cNvSpPr>
          <p:nvPr/>
        </p:nvSpPr>
        <p:spPr bwMode="auto">
          <a:xfrm>
            <a:off x="4648200" y="3175000"/>
            <a:ext cx="4038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a:spcBef>
                <a:spcPts val="0"/>
              </a:spcBef>
            </a:pPr>
            <a:r>
              <a:rPr lang="en-US" dirty="0"/>
              <a:t>Digital amplitude</a:t>
            </a:r>
          </a:p>
          <a:p>
            <a:pPr marL="457200" lvl="1" indent="0">
              <a:buFontTx/>
              <a:buNone/>
            </a:pPr>
            <a:r>
              <a:rPr lang="en-US" dirty="0"/>
              <a:t>From discrete set of values</a:t>
            </a:r>
          </a:p>
          <a:p>
            <a:endParaRPr lang="en-US" dirty="0"/>
          </a:p>
        </p:txBody>
      </p:sp>
      <p:sp>
        <p:nvSpPr>
          <p:cNvPr id="29" name="Content Placeholder 1"/>
          <p:cNvSpPr txBox="1">
            <a:spLocks/>
          </p:cNvSpPr>
          <p:nvPr/>
        </p:nvSpPr>
        <p:spPr bwMode="auto">
          <a:xfrm>
            <a:off x="4648200" y="1447800"/>
            <a:ext cx="4038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a:spcBef>
                <a:spcPts val="0"/>
              </a:spcBef>
            </a:pPr>
            <a:r>
              <a:rPr lang="en-US" dirty="0"/>
              <a:t>Analog amplitude</a:t>
            </a:r>
          </a:p>
          <a:p>
            <a:pPr marL="457200" lvl="1" indent="0">
              <a:buFontTx/>
              <a:buNone/>
            </a:pPr>
            <a:r>
              <a:rPr lang="en-US" dirty="0"/>
              <a:t>Real or complex value</a:t>
            </a:r>
          </a:p>
          <a:p>
            <a:endParaRPr lang="en-US" dirty="0"/>
          </a:p>
        </p:txBody>
      </p:sp>
      <p:grpSp>
        <p:nvGrpSpPr>
          <p:cNvPr id="5" name="Group 4" descr="Digital amplitude, continuous-time signal example"/>
          <p:cNvGrpSpPr/>
          <p:nvPr/>
        </p:nvGrpSpPr>
        <p:grpSpPr>
          <a:xfrm>
            <a:off x="5207000" y="3962400"/>
            <a:ext cx="3784600" cy="1219200"/>
            <a:chOff x="5207000" y="3962400"/>
            <a:chExt cx="3784600" cy="1219200"/>
          </a:xfrm>
        </p:grpSpPr>
        <p:sp>
          <p:nvSpPr>
            <p:cNvPr id="11" name="Line 6"/>
            <p:cNvSpPr>
              <a:spLocks noChangeShapeType="1"/>
            </p:cNvSpPr>
            <p:nvPr/>
          </p:nvSpPr>
          <p:spPr bwMode="auto">
            <a:xfrm>
              <a:off x="5558454" y="4190619"/>
              <a:ext cx="75692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 name="Line 7"/>
            <p:cNvSpPr>
              <a:spLocks noChangeShapeType="1"/>
            </p:cNvSpPr>
            <p:nvPr/>
          </p:nvSpPr>
          <p:spPr bwMode="auto">
            <a:xfrm>
              <a:off x="6695942"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3" name="Line 8"/>
            <p:cNvSpPr>
              <a:spLocks noChangeShapeType="1"/>
            </p:cNvSpPr>
            <p:nvPr/>
          </p:nvSpPr>
          <p:spPr bwMode="auto">
            <a:xfrm>
              <a:off x="6315374" y="5071491"/>
              <a:ext cx="3784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4" name="Line 9"/>
            <p:cNvSpPr>
              <a:spLocks noChangeShapeType="1"/>
            </p:cNvSpPr>
            <p:nvPr/>
          </p:nvSpPr>
          <p:spPr bwMode="auto">
            <a:xfrm flipV="1">
              <a:off x="7543111"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5" name="Line 10"/>
            <p:cNvSpPr>
              <a:spLocks noChangeShapeType="1"/>
            </p:cNvSpPr>
            <p:nvPr/>
          </p:nvSpPr>
          <p:spPr bwMode="auto">
            <a:xfrm>
              <a:off x="6708366" y="4190619"/>
              <a:ext cx="834746"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6" name="Line 11"/>
            <p:cNvSpPr>
              <a:spLocks noChangeShapeType="1"/>
            </p:cNvSpPr>
            <p:nvPr/>
          </p:nvSpPr>
          <p:spPr bwMode="auto">
            <a:xfrm>
              <a:off x="8069395" y="4190238"/>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8" name="Line 13"/>
            <p:cNvSpPr>
              <a:spLocks noChangeShapeType="1"/>
            </p:cNvSpPr>
            <p:nvPr/>
          </p:nvSpPr>
          <p:spPr bwMode="auto">
            <a:xfrm>
              <a:off x="5207000" y="4631055"/>
              <a:ext cx="37846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9" name="Text Box 14"/>
            <p:cNvSpPr txBox="1">
              <a:spLocks noChangeArrowheads="1"/>
            </p:cNvSpPr>
            <p:nvPr/>
          </p:nvSpPr>
          <p:spPr bwMode="auto">
            <a:xfrm>
              <a:off x="8610600" y="3962400"/>
              <a:ext cx="185726" cy="330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dirty="0"/>
                <a:t>1</a:t>
              </a:r>
            </a:p>
          </p:txBody>
        </p:sp>
        <p:sp>
          <p:nvSpPr>
            <p:cNvPr id="20" name="Text Box 15"/>
            <p:cNvSpPr txBox="1">
              <a:spLocks noChangeArrowheads="1"/>
            </p:cNvSpPr>
            <p:nvPr/>
          </p:nvSpPr>
          <p:spPr bwMode="auto">
            <a:xfrm>
              <a:off x="8521206" y="4851273"/>
              <a:ext cx="241794" cy="330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a:t>-1</a:t>
              </a:r>
            </a:p>
          </p:txBody>
        </p:sp>
        <p:sp>
          <p:nvSpPr>
            <p:cNvPr id="21" name="Line 7"/>
            <p:cNvSpPr>
              <a:spLocks noChangeShapeType="1"/>
            </p:cNvSpPr>
            <p:nvPr/>
          </p:nvSpPr>
          <p:spPr bwMode="auto">
            <a:xfrm>
              <a:off x="5559664" y="4191000"/>
              <a:ext cx="0" cy="44005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2" name="Line 7"/>
            <p:cNvSpPr>
              <a:spLocks noChangeShapeType="1"/>
            </p:cNvSpPr>
            <p:nvPr/>
          </p:nvSpPr>
          <p:spPr bwMode="auto">
            <a:xfrm>
              <a:off x="6315374" y="4191000"/>
              <a:ext cx="0" cy="880872"/>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3" name="Line 12"/>
            <p:cNvSpPr>
              <a:spLocks noChangeShapeType="1"/>
            </p:cNvSpPr>
            <p:nvPr/>
          </p:nvSpPr>
          <p:spPr bwMode="auto">
            <a:xfrm>
              <a:off x="7545611" y="5071110"/>
              <a:ext cx="533085"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0" name="Line 10"/>
            <p:cNvSpPr>
              <a:spLocks noChangeShapeType="1"/>
            </p:cNvSpPr>
            <p:nvPr/>
          </p:nvSpPr>
          <p:spPr bwMode="auto">
            <a:xfrm>
              <a:off x="8077200" y="4191000"/>
              <a:ext cx="15240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P spid="25" grpId="0" animBg="1"/>
      <p:bldP spid="26" grpId="0" animBg="1"/>
      <p:bldP spid="27" grpId="0" build="p"/>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10AEA5DA-E148-C242-9334-3542F1B1095E}" type="slidenum">
              <a:rPr lang="en-US" sz="1400"/>
              <a:pPr/>
              <a:t>5</a:t>
            </a:fld>
            <a:endParaRPr lang="en-US" sz="1400"/>
          </a:p>
        </p:txBody>
      </p:sp>
      <p:sp>
        <p:nvSpPr>
          <p:cNvPr id="20482" name="Rectangle 2"/>
          <p:cNvSpPr>
            <a:spLocks noGrp="1" noChangeArrowheads="1"/>
          </p:cNvSpPr>
          <p:nvPr>
            <p:ph type="title"/>
          </p:nvPr>
        </p:nvSpPr>
        <p:spPr/>
        <p:txBody>
          <a:bodyPr/>
          <a:lstStyle/>
          <a:p>
            <a:r>
              <a:rPr lang="en-US" dirty="0">
                <a:latin typeface="Times New Roman" charset="0"/>
              </a:rPr>
              <a:t>Continuous-Time Unit Impulse</a:t>
            </a:r>
          </a:p>
        </p:txBody>
      </p:sp>
      <p:sp>
        <p:nvSpPr>
          <p:cNvPr id="8196" name="Rectangle 3"/>
          <p:cNvSpPr>
            <a:spLocks noGrp="1" noChangeArrowheads="1"/>
          </p:cNvSpPr>
          <p:nvPr>
            <p:ph type="body" idx="1"/>
          </p:nvPr>
        </p:nvSpPr>
        <p:spPr>
          <a:xfrm>
            <a:off x="457200" y="1447800"/>
            <a:ext cx="4953000" cy="914400"/>
          </a:xfrm>
        </p:spPr>
        <p:txBody>
          <a:bodyPr/>
          <a:lstStyle/>
          <a:p>
            <a:pPr>
              <a:lnSpc>
                <a:spcPct val="90000"/>
              </a:lnSpc>
            </a:pPr>
            <a:r>
              <a:rPr lang="en-US" dirty="0">
                <a:latin typeface="Times New Roman" charset="0"/>
              </a:rPr>
              <a:t>Mathematical idealism for</a:t>
            </a:r>
            <a:br>
              <a:rPr lang="en-US" dirty="0">
                <a:latin typeface="Times New Roman" charset="0"/>
              </a:rPr>
            </a:br>
            <a:r>
              <a:rPr lang="en-US" dirty="0">
                <a:latin typeface="Times New Roman" charset="0"/>
              </a:rPr>
              <a:t>an </a:t>
            </a:r>
            <a:r>
              <a:rPr lang="en-US" dirty="0">
                <a:solidFill>
                  <a:srgbClr val="FF0101"/>
                </a:solidFill>
                <a:latin typeface="Times New Roman" charset="0"/>
              </a:rPr>
              <a:t>instantaneous event</a:t>
            </a:r>
          </a:p>
        </p:txBody>
      </p:sp>
      <p:graphicFrame>
        <p:nvGraphicFramePr>
          <p:cNvPr id="8197" name="Object 36"/>
          <p:cNvGraphicFramePr>
            <a:graphicFrameLocks noGrp="1" noChangeAspect="1"/>
          </p:cNvGraphicFramePr>
          <p:nvPr>
            <p:ph sz="quarter" idx="4294967295"/>
          </p:nvPr>
        </p:nvGraphicFramePr>
        <p:xfrm>
          <a:off x="5681663" y="2984500"/>
          <a:ext cx="1676400" cy="596900"/>
        </p:xfrm>
        <a:graphic>
          <a:graphicData uri="http://schemas.openxmlformats.org/presentationml/2006/ole">
            <mc:AlternateContent xmlns:mc="http://schemas.openxmlformats.org/markup-compatibility/2006">
              <mc:Choice xmlns:v="urn:schemas-microsoft-com:vml" Requires="v">
                <p:oleObj name="Equation" r:id="rId2" imgW="1104900" imgH="393700" progId="Equation.3">
                  <p:embed/>
                </p:oleObj>
              </mc:Choice>
              <mc:Fallback>
                <p:oleObj name="Equation" r:id="rId2" imgW="1104900" imgH="393700" progId="Equation.3">
                  <p:embed/>
                  <p:pic>
                    <p:nvPicPr>
                      <p:cNvPr id="0" name="Object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663" y="2984500"/>
                        <a:ext cx="1676400" cy="5969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6" name="Object 6"/>
          <p:cNvGraphicFramePr>
            <a:graphicFrameLocks noChangeAspect="1"/>
          </p:cNvGraphicFramePr>
          <p:nvPr/>
        </p:nvGraphicFramePr>
        <p:xfrm>
          <a:off x="5605463" y="2133600"/>
          <a:ext cx="1490662" cy="449263"/>
        </p:xfrm>
        <a:graphic>
          <a:graphicData uri="http://schemas.openxmlformats.org/presentationml/2006/ole">
            <mc:AlternateContent xmlns:mc="http://schemas.openxmlformats.org/markup-compatibility/2006">
              <mc:Choice xmlns:v="urn:schemas-microsoft-com:vml" Requires="v">
                <p:oleObj name="Equation" r:id="rId4" imgW="927100" imgH="279400" progId="Equation.3">
                  <p:embed/>
                </p:oleObj>
              </mc:Choice>
              <mc:Fallback>
                <p:oleObj name="Equation" r:id="rId4" imgW="927100" imgH="2794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5463" y="2133600"/>
                        <a:ext cx="1490662" cy="4492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20487" name="Group 35" descr="Rectangular pulse from -epsilon to epsilon with amplitude of 1 over 2 times epsilon.  This has an area of 1 regardless of the value of epsilon."/>
          <p:cNvGrpSpPr>
            <a:grpSpLocks/>
          </p:cNvGrpSpPr>
          <p:nvPr/>
        </p:nvGrpSpPr>
        <p:grpSpPr bwMode="auto">
          <a:xfrm>
            <a:off x="6519863" y="1549400"/>
            <a:ext cx="2362200" cy="1600200"/>
            <a:chOff x="4032" y="1024"/>
            <a:chExt cx="1488" cy="1008"/>
          </a:xfrm>
        </p:grpSpPr>
        <p:sp>
          <p:nvSpPr>
            <p:cNvPr id="20503" name="Line 7"/>
            <p:cNvSpPr>
              <a:spLocks noChangeShapeType="1"/>
            </p:cNvSpPr>
            <p:nvPr/>
          </p:nvSpPr>
          <p:spPr bwMode="auto">
            <a:xfrm>
              <a:off x="4752" y="1024"/>
              <a:ext cx="0" cy="768"/>
            </a:xfrm>
            <a:prstGeom prst="line">
              <a:avLst/>
            </a:prstGeom>
            <a:noFill/>
            <a:ln w="9525">
              <a:solidFill>
                <a:schemeClr val="tx1"/>
              </a:solidFill>
              <a:round/>
              <a:headEnd type="triangle" w="med" len="me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0504" name="Line 8"/>
            <p:cNvSpPr>
              <a:spLocks noChangeShapeType="1"/>
            </p:cNvSpPr>
            <p:nvPr/>
          </p:nvSpPr>
          <p:spPr bwMode="auto">
            <a:xfrm>
              <a:off x="4032" y="1792"/>
              <a:ext cx="1392"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0505" name="Text Box 9"/>
            <p:cNvSpPr txBox="1">
              <a:spLocks noChangeArrowheads="1"/>
            </p:cNvSpPr>
            <p:nvPr/>
          </p:nvSpPr>
          <p:spPr bwMode="auto">
            <a:xfrm>
              <a:off x="4800" y="1792"/>
              <a:ext cx="192"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i="1">
                  <a:latin typeface="Symbol" charset="0"/>
                </a:rPr>
                <a:t>e</a:t>
              </a:r>
              <a:endParaRPr lang="en-US" sz="1600" i="1"/>
            </a:p>
          </p:txBody>
        </p:sp>
        <p:sp>
          <p:nvSpPr>
            <p:cNvPr id="20506" name="Text Box 10"/>
            <p:cNvSpPr txBox="1">
              <a:spLocks noChangeArrowheads="1"/>
            </p:cNvSpPr>
            <p:nvPr/>
          </p:nvSpPr>
          <p:spPr bwMode="auto">
            <a:xfrm>
              <a:off x="4416" y="1792"/>
              <a:ext cx="288"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a:latin typeface="Symbol" charset="0"/>
                </a:rPr>
                <a:t>-</a:t>
              </a:r>
              <a:r>
                <a:rPr lang="en-US" sz="1600" i="1">
                  <a:latin typeface="Symbol" charset="0"/>
                </a:rPr>
                <a:t>e</a:t>
              </a:r>
              <a:endParaRPr lang="en-US" sz="1600" i="1"/>
            </a:p>
          </p:txBody>
        </p:sp>
        <p:sp>
          <p:nvSpPr>
            <p:cNvPr id="20507" name="Text Box 11"/>
            <p:cNvSpPr txBox="1">
              <a:spLocks noChangeArrowheads="1"/>
            </p:cNvSpPr>
            <p:nvPr/>
          </p:nvSpPr>
          <p:spPr bwMode="auto">
            <a:xfrm>
              <a:off x="5328" y="1840"/>
              <a:ext cx="192" cy="1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i="1"/>
                <a:t>t</a:t>
              </a:r>
              <a:endParaRPr lang="en-US"/>
            </a:p>
          </p:txBody>
        </p:sp>
        <p:sp>
          <p:nvSpPr>
            <p:cNvPr id="20508" name="Line 12"/>
            <p:cNvSpPr>
              <a:spLocks noChangeShapeType="1"/>
            </p:cNvSpPr>
            <p:nvPr/>
          </p:nvSpPr>
          <p:spPr bwMode="auto">
            <a:xfrm>
              <a:off x="4608" y="1360"/>
              <a:ext cx="288" cy="0"/>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0509" name="Line 13"/>
            <p:cNvSpPr>
              <a:spLocks noChangeShapeType="1"/>
            </p:cNvSpPr>
            <p:nvPr/>
          </p:nvSpPr>
          <p:spPr bwMode="auto">
            <a:xfrm>
              <a:off x="4608" y="1360"/>
              <a:ext cx="0" cy="432"/>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20510" name="Line 14"/>
            <p:cNvSpPr>
              <a:spLocks noChangeShapeType="1"/>
            </p:cNvSpPr>
            <p:nvPr/>
          </p:nvSpPr>
          <p:spPr bwMode="auto">
            <a:xfrm>
              <a:off x="4896" y="1360"/>
              <a:ext cx="0" cy="432"/>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n-US"/>
            </a:p>
          </p:txBody>
        </p:sp>
        <p:graphicFrame>
          <p:nvGraphicFramePr>
            <p:cNvPr id="20511" name="Object 15"/>
            <p:cNvGraphicFramePr>
              <a:graphicFrameLocks noChangeAspect="1"/>
            </p:cNvGraphicFramePr>
            <p:nvPr/>
          </p:nvGraphicFramePr>
          <p:xfrm>
            <a:off x="4960" y="1222"/>
            <a:ext cx="192" cy="330"/>
          </p:xfrm>
          <a:graphic>
            <a:graphicData uri="http://schemas.openxmlformats.org/presentationml/2006/ole">
              <mc:AlternateContent xmlns:mc="http://schemas.openxmlformats.org/markup-compatibility/2006">
                <mc:Choice xmlns:v="urn:schemas-microsoft-com:vml" Requires="v">
                  <p:oleObj name="Equation" r:id="rId6" imgW="228501" imgH="393529" progId="Equation.3">
                    <p:embed/>
                  </p:oleObj>
                </mc:Choice>
                <mc:Fallback>
                  <p:oleObj name="Equation" r:id="rId6" imgW="228501" imgH="393529" progId="Equation.3">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60" y="1222"/>
                          <a:ext cx="192" cy="33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graphicFrame>
        <p:nvGraphicFramePr>
          <p:cNvPr id="20488" name="Object 16"/>
          <p:cNvGraphicFramePr>
            <a:graphicFrameLocks noChangeAspect="1"/>
          </p:cNvGraphicFramePr>
          <p:nvPr/>
        </p:nvGraphicFramePr>
        <p:xfrm>
          <a:off x="5605463" y="1371600"/>
          <a:ext cx="1752600" cy="587375"/>
        </p:xfrm>
        <a:graphic>
          <a:graphicData uri="http://schemas.openxmlformats.org/presentationml/2006/ole">
            <mc:AlternateContent xmlns:mc="http://schemas.openxmlformats.org/markup-compatibility/2006">
              <mc:Choice xmlns:v="urn:schemas-microsoft-com:vml" Requires="v">
                <p:oleObj name="Equation" r:id="rId8" imgW="1282700" imgH="431800" progId="Equation.3">
                  <p:embed/>
                </p:oleObj>
              </mc:Choice>
              <mc:Fallback>
                <p:oleObj name="Equation" r:id="rId8" imgW="1282700" imgH="431800" progId="Equation.3">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05463" y="1371600"/>
                        <a:ext cx="1752600" cy="587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0489" name="WordArt 17"/>
          <p:cNvSpPr>
            <a:spLocks noChangeArrowheads="1" noChangeShapeType="1" noTextEdit="1"/>
          </p:cNvSpPr>
          <p:nvPr/>
        </p:nvSpPr>
        <p:spPr bwMode="auto">
          <a:xfrm>
            <a:off x="7510463" y="3200400"/>
            <a:ext cx="1123950" cy="427038"/>
          </a:xfrm>
          <a:prstGeom prst="rect">
            <a:avLst/>
          </a:prstGeom>
        </p:spPr>
        <p:txBody>
          <a:bodyPr wrap="none" fromWordArt="1">
            <a:prstTxWarp prst="textDoubleWave1">
              <a:avLst>
                <a:gd name="adj1" fmla="val 6500"/>
                <a:gd name="adj2" fmla="val 0"/>
              </a:avLst>
            </a:prstTxWarp>
          </a:bodyPr>
          <a:lstStyle/>
          <a:p>
            <a:pPr algn="ctr"/>
            <a:r>
              <a:rPr lang="en-US" kern="10" spc="-240" dirty="0">
                <a:ln w="12700">
                  <a:solidFill>
                    <a:schemeClr val="tx1"/>
                  </a:solidFill>
                  <a:round/>
                  <a:headEnd/>
                  <a:tailEnd/>
                </a:ln>
                <a:solidFill>
                  <a:srgbClr val="FFCC99"/>
                </a:solidFill>
                <a:effectLst>
                  <a:outerShdw blurRad="63500" dist="125724" dir="18900000" algn="ctr" rotWithShape="0">
                    <a:srgbClr val="000099">
                      <a:alpha val="74997"/>
                    </a:srgbClr>
                  </a:outerShdw>
                </a:effectLst>
                <a:latin typeface="Impact"/>
                <a:ea typeface="Impact"/>
                <a:cs typeface="Impact"/>
              </a:rPr>
              <a:t>Unit Area</a:t>
            </a:r>
          </a:p>
        </p:txBody>
      </p:sp>
      <p:sp>
        <p:nvSpPr>
          <p:cNvPr id="20490" name="Text Box 18"/>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grpSp>
        <p:nvGrpSpPr>
          <p:cNvPr id="20493" name="Group 4" descr="Plot of a Dirac delta at the origin as an upward arrow representing infinite amplitude and a denotation of unit area using (1)."/>
          <p:cNvGrpSpPr>
            <a:grpSpLocks/>
          </p:cNvGrpSpPr>
          <p:nvPr/>
        </p:nvGrpSpPr>
        <p:grpSpPr bwMode="auto">
          <a:xfrm>
            <a:off x="5915025" y="4191000"/>
            <a:ext cx="2971800" cy="1663700"/>
            <a:chOff x="3552" y="2908"/>
            <a:chExt cx="1872" cy="1048"/>
          </a:xfrm>
        </p:grpSpPr>
        <p:grpSp>
          <p:nvGrpSpPr>
            <p:cNvPr id="20494" name="Group 5"/>
            <p:cNvGrpSpPr>
              <a:grpSpLocks/>
            </p:cNvGrpSpPr>
            <p:nvPr/>
          </p:nvGrpSpPr>
          <p:grpSpPr bwMode="auto">
            <a:xfrm>
              <a:off x="3936" y="2908"/>
              <a:ext cx="1488" cy="1048"/>
              <a:chOff x="3936" y="2908"/>
              <a:chExt cx="1488" cy="1048"/>
            </a:xfrm>
          </p:grpSpPr>
          <p:sp>
            <p:nvSpPr>
              <p:cNvPr id="20496" name="Line 6"/>
              <p:cNvSpPr>
                <a:spLocks noChangeShapeType="1"/>
              </p:cNvSpPr>
              <p:nvPr/>
            </p:nvSpPr>
            <p:spPr bwMode="auto">
              <a:xfrm>
                <a:off x="4656" y="2908"/>
                <a:ext cx="0" cy="788"/>
              </a:xfrm>
              <a:prstGeom prst="line">
                <a:avLst/>
              </a:prstGeom>
              <a:noFill/>
              <a:ln w="9525">
                <a:solidFill>
                  <a:schemeClr val="tx1"/>
                </a:solidFill>
                <a:round/>
                <a:headEnd type="triangle" w="med" len="me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0497" name="Line 7"/>
              <p:cNvSpPr>
                <a:spLocks noChangeShapeType="1"/>
              </p:cNvSpPr>
              <p:nvPr/>
            </p:nvSpPr>
            <p:spPr bwMode="auto">
              <a:xfrm>
                <a:off x="3936" y="3696"/>
                <a:ext cx="1392"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0498" name="Text Box 8"/>
              <p:cNvSpPr txBox="1">
                <a:spLocks noChangeArrowheads="1"/>
              </p:cNvSpPr>
              <p:nvPr/>
            </p:nvSpPr>
            <p:spPr bwMode="auto">
              <a:xfrm>
                <a:off x="5232" y="3724"/>
                <a:ext cx="192"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i="1"/>
                  <a:t>t</a:t>
                </a:r>
                <a:endParaRPr lang="en-US" sz="1600"/>
              </a:p>
            </p:txBody>
          </p:sp>
          <p:graphicFrame>
            <p:nvGraphicFramePr>
              <p:cNvPr id="20499" name="Object 9"/>
              <p:cNvGraphicFramePr>
                <a:graphicFrameLocks noChangeAspect="1"/>
              </p:cNvGraphicFramePr>
              <p:nvPr/>
            </p:nvGraphicFramePr>
            <p:xfrm>
              <a:off x="4320" y="2908"/>
              <a:ext cx="283" cy="219"/>
            </p:xfrm>
            <a:graphic>
              <a:graphicData uri="http://schemas.openxmlformats.org/presentationml/2006/ole">
                <mc:AlternateContent xmlns:mc="http://schemas.openxmlformats.org/markup-compatibility/2006">
                  <mc:Choice xmlns:v="urn:schemas-microsoft-com:vml" Requires="v">
                    <p:oleObj name="Equation" r:id="rId10" imgW="279279" imgH="215806" progId="Equation.3">
                      <p:embed/>
                    </p:oleObj>
                  </mc:Choice>
                  <mc:Fallback>
                    <p:oleObj name="Equation" r:id="rId10" imgW="279279" imgH="215806"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20" y="2908"/>
                            <a:ext cx="283" cy="2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0500" name="Line 10"/>
              <p:cNvSpPr>
                <a:spLocks noChangeShapeType="1"/>
              </p:cNvSpPr>
              <p:nvPr/>
            </p:nvSpPr>
            <p:spPr bwMode="auto">
              <a:xfrm flipV="1">
                <a:off x="4656" y="3120"/>
                <a:ext cx="0" cy="576"/>
              </a:xfrm>
              <a:prstGeom prst="line">
                <a:avLst/>
              </a:prstGeom>
              <a:noFill/>
              <a:ln w="38100">
                <a:solidFill>
                  <a:srgbClr val="6600FF"/>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20501" name="Text Box 11"/>
              <p:cNvSpPr txBox="1">
                <a:spLocks noChangeArrowheads="1"/>
              </p:cNvSpPr>
              <p:nvPr/>
            </p:nvSpPr>
            <p:spPr bwMode="auto">
              <a:xfrm>
                <a:off x="4704" y="3072"/>
                <a:ext cx="266"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600"/>
                  <a:t>(1)</a:t>
                </a:r>
              </a:p>
            </p:txBody>
          </p:sp>
          <p:sp>
            <p:nvSpPr>
              <p:cNvPr id="20502" name="Text Box 12"/>
              <p:cNvSpPr txBox="1">
                <a:spLocks noChangeArrowheads="1"/>
              </p:cNvSpPr>
              <p:nvPr/>
            </p:nvSpPr>
            <p:spPr bwMode="auto">
              <a:xfrm>
                <a:off x="4560" y="3744"/>
                <a:ext cx="144"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600"/>
                  <a:t>0</a:t>
                </a:r>
              </a:p>
            </p:txBody>
          </p:sp>
        </p:grpSp>
        <p:sp>
          <p:nvSpPr>
            <p:cNvPr id="20495" name="WordArt 13"/>
            <p:cNvSpPr>
              <a:spLocks noChangeArrowheads="1" noChangeShapeType="1" noTextEdit="1"/>
            </p:cNvSpPr>
            <p:nvPr/>
          </p:nvSpPr>
          <p:spPr bwMode="auto">
            <a:xfrm>
              <a:off x="3552" y="3187"/>
              <a:ext cx="708" cy="269"/>
            </a:xfrm>
            <a:prstGeom prst="rect">
              <a:avLst/>
            </a:prstGeom>
          </p:spPr>
          <p:txBody>
            <a:bodyPr wrap="none" fromWordArt="1">
              <a:prstTxWarp prst="textDoubleWave1">
                <a:avLst>
                  <a:gd name="adj1" fmla="val 6500"/>
                  <a:gd name="adj2" fmla="val 0"/>
                </a:avLst>
              </a:prstTxWarp>
            </a:bodyPr>
            <a:lstStyle/>
            <a:p>
              <a:pPr algn="ctr"/>
              <a:r>
                <a:rPr lang="en-US" kern="10" spc="-240" dirty="0">
                  <a:ln w="12700">
                    <a:solidFill>
                      <a:schemeClr val="tx1"/>
                    </a:solidFill>
                    <a:round/>
                    <a:headEnd/>
                    <a:tailEnd/>
                  </a:ln>
                  <a:solidFill>
                    <a:srgbClr val="FFCC99"/>
                  </a:solidFill>
                  <a:effectLst>
                    <a:outerShdw blurRad="63500" dist="125724" dir="18900000" algn="ctr" rotWithShape="0">
                      <a:srgbClr val="000099">
                        <a:alpha val="74997"/>
                      </a:srgbClr>
                    </a:outerShdw>
                  </a:effectLst>
                  <a:latin typeface="Impact"/>
                  <a:ea typeface="Impact"/>
                  <a:cs typeface="Impact"/>
                </a:rPr>
                <a:t>Unit Area</a:t>
              </a:r>
            </a:p>
          </p:txBody>
        </p:sp>
      </p:grpSp>
      <p:sp>
        <p:nvSpPr>
          <p:cNvPr id="33" name="Rectangle 3"/>
          <p:cNvSpPr txBox="1">
            <a:spLocks noChangeArrowheads="1"/>
          </p:cNvSpPr>
          <p:nvPr/>
        </p:nvSpPr>
        <p:spPr bwMode="auto">
          <a:xfrm>
            <a:off x="457200" y="2286000"/>
            <a:ext cx="4953000"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Dirac delta as generalized</a:t>
            </a:r>
            <a:br>
              <a:rPr lang="en-US" dirty="0">
                <a:latin typeface="Times New Roman" charset="0"/>
              </a:rPr>
            </a:br>
            <a:r>
              <a:rPr lang="en-US" dirty="0">
                <a:latin typeface="Times New Roman" charset="0"/>
              </a:rPr>
              <a:t>function  (a.k.a. functional)</a:t>
            </a:r>
          </a:p>
        </p:txBody>
      </p:sp>
      <p:grpSp>
        <p:nvGrpSpPr>
          <p:cNvPr id="3" name="Group 2">
            <a:extLst>
              <a:ext uri="{FF2B5EF4-FFF2-40B4-BE49-F238E27FC236}">
                <a16:creationId xmlns:a16="http://schemas.microsoft.com/office/drawing/2014/main" id="{BC26DA23-307A-5941-8705-316CD8A49C88}"/>
              </a:ext>
            </a:extLst>
          </p:cNvPr>
          <p:cNvGrpSpPr/>
          <p:nvPr/>
        </p:nvGrpSpPr>
        <p:grpSpPr>
          <a:xfrm>
            <a:off x="457200" y="3161526"/>
            <a:ext cx="4953000" cy="2667000"/>
            <a:chOff x="457200" y="3161526"/>
            <a:chExt cx="4953000" cy="2667000"/>
          </a:xfrm>
        </p:grpSpPr>
        <p:graphicFrame>
          <p:nvGraphicFramePr>
            <p:cNvPr id="20485" name="Object 4"/>
            <p:cNvGraphicFramePr>
              <a:graphicFrameLocks noChangeAspect="1"/>
            </p:cNvGraphicFramePr>
            <p:nvPr>
              <p:extLst>
                <p:ext uri="{D42A27DB-BD31-4B8C-83A1-F6EECF244321}">
                  <p14:modId xmlns:p14="http://schemas.microsoft.com/office/powerpoint/2010/main" val="2755288596"/>
                </p:ext>
              </p:extLst>
            </p:nvPr>
          </p:nvGraphicFramePr>
          <p:xfrm>
            <a:off x="2405063" y="3581400"/>
            <a:ext cx="1598612" cy="630238"/>
          </p:xfrm>
          <a:graphic>
            <a:graphicData uri="http://schemas.openxmlformats.org/presentationml/2006/ole">
              <mc:AlternateContent xmlns:mc="http://schemas.openxmlformats.org/markup-compatibility/2006">
                <mc:Choice xmlns:v="urn:schemas-microsoft-com:vml" Requires="v">
                  <p:oleObj name="Equation" r:id="rId12" imgW="838200" imgH="330200" progId="Equation.3">
                    <p:embed/>
                  </p:oleObj>
                </mc:Choice>
                <mc:Fallback>
                  <p:oleObj name="Equation" r:id="rId12" imgW="838200" imgH="330200" progId="Equation.3">
                    <p:embed/>
                    <p:pic>
                      <p:nvPicPr>
                        <p:cNvPr id="0" name="Object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05063" y="3581400"/>
                          <a:ext cx="1598612" cy="630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0491" name="Object 31"/>
            <p:cNvGraphicFramePr>
              <a:graphicFrameLocks noChangeAspect="1"/>
            </p:cNvGraphicFramePr>
            <p:nvPr>
              <p:extLst>
                <p:ext uri="{D42A27DB-BD31-4B8C-83A1-F6EECF244321}">
                  <p14:modId xmlns:p14="http://schemas.microsoft.com/office/powerpoint/2010/main" val="589024020"/>
                </p:ext>
              </p:extLst>
            </p:nvPr>
          </p:nvGraphicFramePr>
          <p:xfrm>
            <a:off x="2398713" y="4129088"/>
            <a:ext cx="2519362" cy="630237"/>
          </p:xfrm>
          <a:graphic>
            <a:graphicData uri="http://schemas.openxmlformats.org/presentationml/2006/ole">
              <mc:AlternateContent xmlns:mc="http://schemas.openxmlformats.org/markup-compatibility/2006">
                <mc:Choice xmlns:v="urn:schemas-microsoft-com:vml" Requires="v">
                  <p:oleObj name="Equation" r:id="rId14" imgW="1320227" imgH="330057" progId="Equation.3">
                    <p:embed/>
                  </p:oleObj>
                </mc:Choice>
                <mc:Fallback>
                  <p:oleObj name="Equation" r:id="rId14" imgW="1320227" imgH="330057" progId="Equation.3">
                    <p:embed/>
                    <p:pic>
                      <p:nvPicPr>
                        <p:cNvPr id="0" name="Object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398713" y="4129088"/>
                          <a:ext cx="2519362" cy="6302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4" name="Rectangle 3" descr="Properties of the Dirac delta: (1) Unit area, (2) Shifting, and (3) Scaling."/>
            <p:cNvSpPr txBox="1">
              <a:spLocks noChangeArrowheads="1"/>
            </p:cNvSpPr>
            <p:nvPr/>
          </p:nvSpPr>
          <p:spPr bwMode="auto">
            <a:xfrm>
              <a:off x="457200" y="3161526"/>
              <a:ext cx="4953000" cy="2667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pPr>
              <a:r>
                <a:rPr lang="en-US" dirty="0">
                  <a:latin typeface="Times New Roman" charset="0"/>
                </a:rPr>
                <a:t>Selected properties</a:t>
              </a:r>
            </a:p>
            <a:p>
              <a:pPr lvl="1">
                <a:lnSpc>
                  <a:spcPct val="90000"/>
                </a:lnSpc>
                <a:spcBef>
                  <a:spcPct val="50000"/>
                </a:spcBef>
                <a:buFontTx/>
                <a:buNone/>
              </a:pPr>
              <a:r>
                <a:rPr lang="en-US" dirty="0">
                  <a:latin typeface="Times New Roman" charset="0"/>
                </a:rPr>
                <a:t>Unit area:  </a:t>
              </a:r>
            </a:p>
            <a:p>
              <a:pPr lvl="1">
                <a:lnSpc>
                  <a:spcPct val="90000"/>
                </a:lnSpc>
                <a:spcBef>
                  <a:spcPct val="50000"/>
                </a:spcBef>
                <a:buFontTx/>
                <a:buNone/>
              </a:pPr>
              <a:r>
                <a:rPr lang="en-US" dirty="0">
                  <a:latin typeface="Times New Roman" charset="0"/>
                </a:rPr>
                <a:t>Sifting: </a:t>
              </a:r>
            </a:p>
            <a:p>
              <a:pPr lvl="1">
                <a:lnSpc>
                  <a:spcPct val="90000"/>
                </a:lnSpc>
                <a:spcBef>
                  <a:spcPct val="40000"/>
                </a:spcBef>
                <a:buFontTx/>
                <a:buNone/>
              </a:pPr>
              <a:r>
                <a:rPr lang="en-US" dirty="0">
                  <a:latin typeface="Times New Roman" charset="0"/>
                </a:rPr>
                <a:t>  </a:t>
              </a:r>
              <a:r>
                <a:rPr lang="en-US" i="1" dirty="0">
                  <a:latin typeface="Times New Roman" charset="0"/>
                </a:rPr>
                <a:t>provided</a:t>
              </a:r>
              <a:r>
                <a:rPr lang="en-US" dirty="0">
                  <a:latin typeface="Times New Roman" charset="0"/>
                </a:rPr>
                <a:t> </a:t>
              </a:r>
              <a:r>
                <a:rPr lang="en-US" i="1" dirty="0">
                  <a:latin typeface="Times New Roman" charset="0"/>
                </a:rPr>
                <a:t>g</a:t>
              </a:r>
              <a:r>
                <a:rPr lang="en-US" dirty="0">
                  <a:latin typeface="Times New Roman" charset="0"/>
                </a:rPr>
                <a:t>(</a:t>
              </a:r>
              <a:r>
                <a:rPr lang="en-US" i="1" dirty="0">
                  <a:latin typeface="Times New Roman" charset="0"/>
                </a:rPr>
                <a:t>t</a:t>
              </a:r>
              <a:r>
                <a:rPr lang="en-US" dirty="0">
                  <a:latin typeface="Times New Roman" charset="0"/>
                </a:rPr>
                <a:t>) </a:t>
              </a:r>
              <a:r>
                <a:rPr lang="en-US" i="1" dirty="0">
                  <a:latin typeface="Times New Roman" charset="0"/>
                </a:rPr>
                <a:t>is </a:t>
              </a:r>
              <a:r>
                <a:rPr lang="en-US" b="1" i="1" dirty="0">
                  <a:latin typeface="Times New Roman" charset="0"/>
                </a:rPr>
                <a:t>defined</a:t>
              </a:r>
              <a:r>
                <a:rPr lang="en-US" i="1" dirty="0">
                  <a:latin typeface="Times New Roman" charset="0"/>
                </a:rPr>
                <a:t> at</a:t>
              </a:r>
              <a:r>
                <a:rPr lang="en-US" dirty="0">
                  <a:latin typeface="Times New Roman" charset="0"/>
                </a:rPr>
                <a:t> </a:t>
              </a:r>
              <a:r>
                <a:rPr lang="en-US" i="1" dirty="0">
                  <a:latin typeface="Times New Roman" charset="0"/>
                </a:rPr>
                <a:t>t </a:t>
              </a:r>
              <a:r>
                <a:rPr lang="en-US" dirty="0">
                  <a:latin typeface="Times New Roman" charset="0"/>
                </a:rPr>
                <a:t>= 0 </a:t>
              </a:r>
            </a:p>
          </p:txBody>
        </p:sp>
      </p:grpSp>
      <p:sp>
        <p:nvSpPr>
          <p:cNvPr id="35" name="Rectangle 3"/>
          <p:cNvSpPr txBox="1">
            <a:spLocks noChangeArrowheads="1"/>
          </p:cNvSpPr>
          <p:nvPr/>
        </p:nvSpPr>
        <p:spPr bwMode="auto">
          <a:xfrm>
            <a:off x="457199" y="5252725"/>
            <a:ext cx="5148259"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90000"/>
              </a:lnSpc>
              <a:spcBef>
                <a:spcPct val="75000"/>
              </a:spcBef>
            </a:pPr>
            <a:r>
              <a:rPr lang="en-US" i="1" dirty="0">
                <a:latin typeface="Times New Roman" charset="0"/>
                <a:sym typeface="Symbol" charset="0"/>
              </a:rPr>
              <a:t></a:t>
            </a:r>
            <a:r>
              <a:rPr lang="en-US" dirty="0">
                <a:latin typeface="Times New Roman" charset="0"/>
                <a:sym typeface="Symbol" charset="0"/>
              </a:rPr>
              <a:t>(</a:t>
            </a:r>
            <a:r>
              <a:rPr lang="en-US" i="1" dirty="0">
                <a:latin typeface="Times New Roman" charset="0"/>
                <a:sym typeface="Symbol" charset="0"/>
              </a:rPr>
              <a:t>0</a:t>
            </a:r>
            <a:r>
              <a:rPr lang="en-US" dirty="0">
                <a:latin typeface="Times New Roman" charset="0"/>
                <a:sym typeface="Symbol" charset="0"/>
              </a:rPr>
              <a:t>) is </a:t>
            </a:r>
            <a:r>
              <a:rPr lang="en-US" i="1" dirty="0">
                <a:latin typeface="Times New Roman" charset="0"/>
                <a:sym typeface="Symbol" charset="0"/>
              </a:rPr>
              <a:t>infinity</a:t>
            </a:r>
            <a:r>
              <a:rPr lang="en-US" dirty="0">
                <a:latin typeface="Times New Roman" charset="0"/>
                <a:sym typeface="Symbol" charset="0"/>
              </a:rPr>
              <a:t> or </a:t>
            </a:r>
            <a:r>
              <a:rPr lang="en-US" i="1" dirty="0">
                <a:latin typeface="Times New Roman" charset="0"/>
                <a:sym typeface="Symbol" charset="0"/>
              </a:rPr>
              <a:t>undefined</a:t>
            </a:r>
            <a:br>
              <a:rPr lang="en-US" i="1" dirty="0">
                <a:latin typeface="Times New Roman" charset="0"/>
                <a:sym typeface="Symbol" charset="0"/>
              </a:rPr>
            </a:br>
            <a:r>
              <a:rPr lang="en-US" dirty="0">
                <a:latin typeface="Times New Roman" charset="0"/>
                <a:sym typeface="Symbol" charset="0"/>
              </a:rPr>
              <a:t>(both are defensible answers)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48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48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20489" grpId="0"/>
      <p:bldP spid="33"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integration over t from -infinity to infinity of phi(t) times delta(t)">
            <a:extLst>
              <a:ext uri="{FF2B5EF4-FFF2-40B4-BE49-F238E27FC236}">
                <a16:creationId xmlns:a16="http://schemas.microsoft.com/office/drawing/2014/main" id="{A6E8C9E8-2C94-284C-92FF-F7E9D401DD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1343" y="1869281"/>
            <a:ext cx="2522076" cy="665163"/>
          </a:xfrm>
          <a:prstGeom prst="rect">
            <a:avLst/>
          </a:prstGeom>
        </p:spPr>
      </p:pic>
      <p:sp>
        <p:nvSpPr>
          <p:cNvPr id="21505" name="Slide Number Placeholder 6"/>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74ABE07F-1467-9C45-A90B-80C8F8890822}" type="slidenum">
              <a:rPr lang="en-US" sz="1400"/>
              <a:pPr/>
              <a:t>6</a:t>
            </a:fld>
            <a:endParaRPr lang="en-US" sz="1400"/>
          </a:p>
        </p:txBody>
      </p:sp>
      <p:sp>
        <p:nvSpPr>
          <p:cNvPr id="21506" name="Rectangle 2"/>
          <p:cNvSpPr>
            <a:spLocks noGrp="1" noChangeArrowheads="1"/>
          </p:cNvSpPr>
          <p:nvPr>
            <p:ph type="title"/>
          </p:nvPr>
        </p:nvSpPr>
        <p:spPr/>
        <p:txBody>
          <a:bodyPr/>
          <a:lstStyle/>
          <a:p>
            <a:r>
              <a:rPr lang="en-US" dirty="0">
                <a:latin typeface="Times New Roman" charset="0"/>
              </a:rPr>
              <a:t>Continuous-Time Unit Impulse</a:t>
            </a:r>
          </a:p>
        </p:txBody>
      </p:sp>
      <p:sp>
        <p:nvSpPr>
          <p:cNvPr id="21507" name="Rectangle 3"/>
          <p:cNvSpPr>
            <a:spLocks noGrp="1" noChangeArrowheads="1"/>
          </p:cNvSpPr>
          <p:nvPr>
            <p:ph type="body" sz="half" idx="1"/>
          </p:nvPr>
        </p:nvSpPr>
        <p:spPr>
          <a:xfrm>
            <a:off x="457200" y="1447800"/>
            <a:ext cx="4033838" cy="533400"/>
          </a:xfrm>
        </p:spPr>
        <p:txBody>
          <a:bodyPr/>
          <a:lstStyle/>
          <a:p>
            <a:r>
              <a:rPr lang="en-US" b="0" i="1" dirty="0">
                <a:solidFill>
                  <a:schemeClr val="tx1"/>
                </a:solidFill>
                <a:latin typeface="Symbol" charset="0"/>
              </a:rPr>
              <a:t>d</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under integration</a:t>
            </a:r>
            <a:endParaRPr lang="en-US" sz="2000" dirty="0">
              <a:latin typeface="Times New Roman" charset="0"/>
            </a:endParaRPr>
          </a:p>
        </p:txBody>
      </p:sp>
      <p:sp>
        <p:nvSpPr>
          <p:cNvPr id="21517" name="Text Box 13"/>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sp>
        <p:nvSpPr>
          <p:cNvPr id="3" name="TextBox 2"/>
          <p:cNvSpPr txBox="1"/>
          <p:nvPr/>
        </p:nvSpPr>
        <p:spPr>
          <a:xfrm>
            <a:off x="76200" y="6324600"/>
            <a:ext cx="7467600" cy="338554"/>
          </a:xfrm>
          <a:prstGeom prst="rect">
            <a:avLst/>
          </a:prstGeom>
          <a:noFill/>
        </p:spPr>
        <p:txBody>
          <a:bodyPr wrap="square" rtlCol="0">
            <a:spAutoFit/>
          </a:bodyPr>
          <a:lstStyle/>
          <a:p>
            <a:r>
              <a:rPr lang="en-US" sz="1600" dirty="0">
                <a:solidFill>
                  <a:srgbClr val="0000FF"/>
                </a:solidFill>
              </a:rPr>
              <a:t>L. B. Jackson, “A correction to impulse invariance,” </a:t>
            </a:r>
            <a:r>
              <a:rPr lang="en-US" sz="1600" i="1" dirty="0">
                <a:solidFill>
                  <a:srgbClr val="0000FF"/>
                </a:solidFill>
              </a:rPr>
              <a:t>IEEE Sig. Proc. Letters</a:t>
            </a:r>
            <a:r>
              <a:rPr lang="en-US" sz="1600" dirty="0">
                <a:solidFill>
                  <a:srgbClr val="0000FF"/>
                </a:solidFill>
              </a:rPr>
              <a:t>, Oct. 2000.</a:t>
            </a:r>
          </a:p>
        </p:txBody>
      </p:sp>
      <p:grpSp>
        <p:nvGrpSpPr>
          <p:cNvPr id="9" name="Group 8"/>
          <p:cNvGrpSpPr/>
          <p:nvPr/>
        </p:nvGrpSpPr>
        <p:grpSpPr>
          <a:xfrm>
            <a:off x="7391400" y="6248400"/>
            <a:ext cx="152400" cy="228600"/>
            <a:chOff x="7391400" y="6248400"/>
            <a:chExt cx="152400" cy="228600"/>
          </a:xfrm>
        </p:grpSpPr>
        <p:cxnSp>
          <p:nvCxnSpPr>
            <p:cNvPr id="5" name="Straight Connector 4"/>
            <p:cNvCxnSpPr/>
            <p:nvPr/>
          </p:nvCxnSpPr>
          <p:spPr bwMode="auto">
            <a:xfrm>
              <a:off x="7391400" y="6477000"/>
              <a:ext cx="152400" cy="0"/>
            </a:xfrm>
            <a:prstGeom prst="line">
              <a:avLst/>
            </a:prstGeom>
            <a:solidFill>
              <a:schemeClr val="accent1"/>
            </a:solidFill>
            <a:ln w="25400" cap="flat" cmpd="sng" algn="ctr">
              <a:solidFill>
                <a:srgbClr val="0000FF"/>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flipV="1">
              <a:off x="7543800" y="6248400"/>
              <a:ext cx="0" cy="228600"/>
            </a:xfrm>
            <a:prstGeom prst="straightConnector1">
              <a:avLst/>
            </a:prstGeom>
            <a:solidFill>
              <a:schemeClr val="accent1"/>
            </a:solidFill>
            <a:ln w="25400" cap="flat" cmpd="sng" algn="ctr">
              <a:solidFill>
                <a:srgbClr val="0000FF"/>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grpSp>
      <p:sp>
        <p:nvSpPr>
          <p:cNvPr id="16" name="Rectangle 3"/>
          <p:cNvSpPr txBox="1">
            <a:spLocks noChangeArrowheads="1"/>
          </p:cNvSpPr>
          <p:nvPr/>
        </p:nvSpPr>
        <p:spPr bwMode="auto">
          <a:xfrm>
            <a:off x="482600" y="2819400"/>
            <a:ext cx="4033838"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r>
              <a:rPr lang="en-US" dirty="0">
                <a:latin typeface="Times New Roman" charset="0"/>
              </a:rPr>
              <a:t>What about?</a:t>
            </a:r>
          </a:p>
        </p:txBody>
      </p:sp>
      <p:sp>
        <p:nvSpPr>
          <p:cNvPr id="18" name="Rectangle 3"/>
          <p:cNvSpPr txBox="1">
            <a:spLocks noChangeArrowheads="1"/>
          </p:cNvSpPr>
          <p:nvPr/>
        </p:nvSpPr>
        <p:spPr bwMode="auto">
          <a:xfrm>
            <a:off x="461962" y="2438400"/>
            <a:ext cx="4033838" cy="444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lvl="1">
              <a:spcBef>
                <a:spcPct val="40000"/>
              </a:spcBef>
              <a:buFontTx/>
              <a:buNone/>
            </a:pPr>
            <a:r>
              <a:rPr lang="en-US" sz="2000" dirty="0">
                <a:latin typeface="Times New Roman" charset="0"/>
              </a:rPr>
              <a:t>Assuming </a:t>
            </a:r>
            <a:r>
              <a:rPr lang="en-US" sz="2000" i="1" dirty="0">
                <a:latin typeface="Symbol" charset="0"/>
                <a:sym typeface="Symbol" charset="0"/>
              </a:rPr>
              <a:t></a:t>
            </a:r>
            <a:r>
              <a:rPr lang="en-US" sz="2000" dirty="0">
                <a:latin typeface="Times New Roman" charset="0"/>
              </a:rPr>
              <a:t>(</a:t>
            </a:r>
            <a:r>
              <a:rPr lang="en-US" sz="2000" i="1" dirty="0">
                <a:latin typeface="Times New Roman" charset="0"/>
              </a:rPr>
              <a:t>t</a:t>
            </a:r>
            <a:r>
              <a:rPr lang="en-US" sz="2000" dirty="0">
                <a:latin typeface="Times New Roman" charset="0"/>
              </a:rPr>
              <a:t>) is defined at </a:t>
            </a:r>
            <a:r>
              <a:rPr lang="en-US" sz="2000" i="1" dirty="0">
                <a:latin typeface="Times New Roman" charset="0"/>
              </a:rPr>
              <a:t>t</a:t>
            </a:r>
            <a:r>
              <a:rPr lang="en-US" sz="2000" dirty="0">
                <a:latin typeface="Times New Roman" charset="0"/>
              </a:rPr>
              <a:t>=0</a:t>
            </a:r>
          </a:p>
        </p:txBody>
      </p:sp>
      <p:grpSp>
        <p:nvGrpSpPr>
          <p:cNvPr id="11" name="Group 10"/>
          <p:cNvGrpSpPr/>
          <p:nvPr/>
        </p:nvGrpSpPr>
        <p:grpSpPr>
          <a:xfrm>
            <a:off x="4495800" y="3581400"/>
            <a:ext cx="4646285" cy="2819400"/>
            <a:chOff x="4495800" y="3581400"/>
            <a:chExt cx="4646285" cy="2819400"/>
          </a:xfrm>
        </p:grpSpPr>
        <p:graphicFrame>
          <p:nvGraphicFramePr>
            <p:cNvPr id="15" name="Object 3"/>
            <p:cNvGraphicFramePr>
              <a:graphicFrameLocks noChangeAspect="1"/>
            </p:cNvGraphicFramePr>
            <p:nvPr>
              <p:extLst>
                <p:ext uri="{D42A27DB-BD31-4B8C-83A1-F6EECF244321}">
                  <p14:modId xmlns:p14="http://schemas.microsoft.com/office/powerpoint/2010/main" val="3233652455"/>
                </p:ext>
              </p:extLst>
            </p:nvPr>
          </p:nvGraphicFramePr>
          <p:xfrm>
            <a:off x="4858685" y="3970339"/>
            <a:ext cx="4283400" cy="1439861"/>
          </p:xfrm>
          <a:graphic>
            <a:graphicData uri="http://schemas.openxmlformats.org/presentationml/2006/ole">
              <mc:AlternateContent xmlns:mc="http://schemas.openxmlformats.org/markup-compatibility/2006">
                <mc:Choice xmlns:v="urn:schemas-microsoft-com:vml" Requires="v">
                  <p:oleObj name="Equation" r:id="rId4" imgW="2679700" imgH="850900" progId="Equation.3">
                    <p:embed/>
                  </p:oleObj>
                </mc:Choice>
                <mc:Fallback>
                  <p:oleObj name="Equation" r:id="rId4" imgW="2679700" imgH="850900" progId="Equation.3">
                    <p:embed/>
                    <p:pic>
                      <p:nvPicPr>
                        <p:cNvPr id="0" name=""/>
                        <p:cNvPicPr>
                          <a:picLocks noChangeAspect="1" noChangeArrowheads="1"/>
                        </p:cNvPicPr>
                        <p:nvPr/>
                      </p:nvPicPr>
                      <p:blipFill>
                        <a:blip r:embed="rId5"/>
                        <a:srcRect/>
                        <a:stretch>
                          <a:fillRect/>
                        </a:stretch>
                      </p:blipFill>
                      <p:spPr bwMode="auto">
                        <a:xfrm>
                          <a:off x="4858685" y="3970339"/>
                          <a:ext cx="4283400" cy="1439861"/>
                        </a:xfrm>
                        <a:prstGeom prst="rect">
                          <a:avLst/>
                        </a:prstGeom>
                        <a:noFill/>
                        <a:ln>
                          <a:noFill/>
                        </a:ln>
                        <a:effectLst/>
                      </p:spPr>
                    </p:pic>
                  </p:oleObj>
                </mc:Fallback>
              </mc:AlternateContent>
            </a:graphicData>
          </a:graphic>
        </p:graphicFrame>
        <p:sp>
          <p:nvSpPr>
            <p:cNvPr id="21" name="Rectangle 4" descr="integration over tau from -infinity to t of delta(tau) equals the unit step functin u(t)"/>
            <p:cNvSpPr txBox="1">
              <a:spLocks noChangeArrowheads="1"/>
            </p:cNvSpPr>
            <p:nvPr/>
          </p:nvSpPr>
          <p:spPr bwMode="auto">
            <a:xfrm>
              <a:off x="4495800" y="3581400"/>
              <a:ext cx="4191000" cy="281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a:spcBef>
                  <a:spcPts val="1200"/>
                </a:spcBef>
              </a:pPr>
              <a:r>
                <a:rPr lang="en-US" dirty="0">
                  <a:latin typeface="Times New Roman" charset="0"/>
                </a:rPr>
                <a:t>What about at origin?</a:t>
              </a:r>
            </a:p>
            <a:p>
              <a:pPr>
                <a:spcBef>
                  <a:spcPts val="1200"/>
                </a:spcBef>
              </a:pPr>
              <a:endParaRPr lang="en-US" dirty="0">
                <a:latin typeface="Times New Roman" charset="0"/>
              </a:endParaRPr>
            </a:p>
            <a:p>
              <a:pPr>
                <a:spcBef>
                  <a:spcPts val="1200"/>
                </a:spcBef>
              </a:pPr>
              <a:endParaRPr lang="en-US" dirty="0">
                <a:latin typeface="Times New Roman" charset="0"/>
              </a:endParaRPr>
            </a:p>
            <a:p>
              <a:pPr marL="400050" lvl="1" indent="0">
                <a:spcBef>
                  <a:spcPts val="1200"/>
                </a:spcBef>
                <a:buFontTx/>
                <a:buNone/>
              </a:pPr>
              <a:r>
                <a:rPr lang="en-US" i="1" dirty="0">
                  <a:latin typeface="Times New Roman" charset="0"/>
                </a:rPr>
                <a:t>u</a:t>
              </a:r>
              <a:r>
                <a:rPr lang="en-US" dirty="0">
                  <a:latin typeface="Times New Roman" charset="0"/>
                </a:rPr>
                <a:t>(0) can take any value</a:t>
              </a:r>
            </a:p>
            <a:p>
              <a:pPr marL="400050" lvl="1" indent="0">
                <a:spcBef>
                  <a:spcPts val="600"/>
                </a:spcBef>
                <a:buFontTx/>
                <a:buNone/>
              </a:pPr>
              <a:r>
                <a:rPr lang="en-US" dirty="0">
                  <a:latin typeface="Times New Roman" charset="0"/>
                </a:rPr>
                <a:t>Common values: 0, </a:t>
              </a:r>
              <a:r>
                <a:rPr lang="en-US" dirty="0">
                  <a:solidFill>
                    <a:srgbClr val="0000FF"/>
                  </a:solidFill>
                  <a:latin typeface="Times New Roman" charset="0"/>
                </a:rPr>
                <a:t>½</a:t>
              </a:r>
              <a:r>
                <a:rPr lang="en-US" dirty="0">
                  <a:latin typeface="Times New Roman" charset="0"/>
                </a:rPr>
                <a:t>, 1</a:t>
              </a:r>
            </a:p>
            <a:p>
              <a:pPr marL="400050" lvl="1" indent="0">
                <a:spcBef>
                  <a:spcPts val="1200"/>
                </a:spcBef>
                <a:buFontTx/>
                <a:buNone/>
              </a:pPr>
              <a:endParaRPr lang="en-US" dirty="0">
                <a:latin typeface="Times New Roman" charset="0"/>
              </a:endParaRPr>
            </a:p>
          </p:txBody>
        </p:sp>
      </p:grpSp>
      <p:sp>
        <p:nvSpPr>
          <p:cNvPr id="24" name="Rectangle 4"/>
          <p:cNvSpPr txBox="1">
            <a:spLocks noChangeArrowheads="1"/>
          </p:cNvSpPr>
          <p:nvPr/>
        </p:nvSpPr>
        <p:spPr bwMode="auto">
          <a:xfrm>
            <a:off x="4495800" y="1447800"/>
            <a:ext cx="41910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pPr>
              <a:spcBef>
                <a:spcPts val="1200"/>
              </a:spcBef>
            </a:pPr>
            <a:r>
              <a:rPr lang="en-US" dirty="0">
                <a:latin typeface="Times New Roman" charset="0"/>
              </a:rPr>
              <a:t>Other examples</a:t>
            </a:r>
          </a:p>
          <a:p>
            <a:pPr marL="400050" lvl="1" indent="0">
              <a:spcBef>
                <a:spcPts val="1200"/>
              </a:spcBef>
              <a:buFontTx/>
              <a:buNone/>
            </a:pPr>
            <a:endParaRPr lang="en-US" dirty="0">
              <a:latin typeface="Times New Roman" charset="0"/>
            </a:endParaRPr>
          </a:p>
        </p:txBody>
      </p:sp>
      <p:pic>
        <p:nvPicPr>
          <p:cNvPr id="8" name="Picture 7" descr="integration over t from -infinity to infinity of delta(t) times an exponential function of -j times omega times t">
            <a:extLst>
              <a:ext uri="{FF2B5EF4-FFF2-40B4-BE49-F238E27FC236}">
                <a16:creationId xmlns:a16="http://schemas.microsoft.com/office/drawing/2014/main" id="{57163133-B79E-674C-97E6-C661E16283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6801" y="1871237"/>
            <a:ext cx="2209800" cy="636423"/>
          </a:xfrm>
          <a:prstGeom prst="rect">
            <a:avLst/>
          </a:prstGeom>
        </p:spPr>
      </p:pic>
      <p:pic>
        <p:nvPicPr>
          <p:cNvPr id="13" name="Picture 12" descr="Convolution of delta(t) and x(t) is x(t)">
            <a:extLst>
              <a:ext uri="{FF2B5EF4-FFF2-40B4-BE49-F238E27FC236}">
                <a16:creationId xmlns:a16="http://schemas.microsoft.com/office/drawing/2014/main" id="{148BDC8F-961B-CD4C-93AE-9DBF41FD1474}"/>
              </a:ext>
            </a:extLst>
          </p:cNvPr>
          <p:cNvPicPr>
            <a:picLocks noChangeAspect="1"/>
          </p:cNvPicPr>
          <p:nvPr/>
        </p:nvPicPr>
        <p:blipFill rotWithShape="1">
          <a:blip r:embed="rId7">
            <a:extLst>
              <a:ext uri="{28A0092B-C50C-407E-A947-70E740481C1C}">
                <a14:useLocalDpi xmlns:a14="http://schemas.microsoft.com/office/drawing/2010/main" val="0"/>
              </a:ext>
            </a:extLst>
          </a:blip>
          <a:srcRect t="6250" r="2928" b="1"/>
          <a:stretch/>
        </p:blipFill>
        <p:spPr>
          <a:xfrm>
            <a:off x="4814624" y="2521522"/>
            <a:ext cx="4024576" cy="591480"/>
          </a:xfrm>
          <a:prstGeom prst="rect">
            <a:avLst/>
          </a:prstGeom>
        </p:spPr>
      </p:pic>
      <p:pic>
        <p:nvPicPr>
          <p:cNvPr id="19" name="Picture 18" descr="Convolution of delta(t - T) and x(t) is x(t-T)">
            <a:extLst>
              <a:ext uri="{FF2B5EF4-FFF2-40B4-BE49-F238E27FC236}">
                <a16:creationId xmlns:a16="http://schemas.microsoft.com/office/drawing/2014/main" id="{EDB04FE6-7988-8D4B-8548-CB35EEE2D0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6598" y="3091506"/>
            <a:ext cx="4962716" cy="561817"/>
          </a:xfrm>
          <a:prstGeom prst="rect">
            <a:avLst/>
          </a:prstGeom>
        </p:spPr>
      </p:pic>
      <p:pic>
        <p:nvPicPr>
          <p:cNvPr id="25" name="Picture 24" descr="integration over t from -infinity to -1 of phi(t) times delta(t)">
            <a:extLst>
              <a:ext uri="{FF2B5EF4-FFF2-40B4-BE49-F238E27FC236}">
                <a16:creationId xmlns:a16="http://schemas.microsoft.com/office/drawing/2014/main" id="{579EC276-C452-624A-8FFC-00A160AC286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06657" y="3246437"/>
            <a:ext cx="2185883" cy="706924"/>
          </a:xfrm>
          <a:prstGeom prst="rect">
            <a:avLst/>
          </a:prstGeom>
        </p:spPr>
      </p:pic>
      <p:grpSp>
        <p:nvGrpSpPr>
          <p:cNvPr id="30" name="Group 29">
            <a:extLst>
              <a:ext uri="{FF2B5EF4-FFF2-40B4-BE49-F238E27FC236}">
                <a16:creationId xmlns:a16="http://schemas.microsoft.com/office/drawing/2014/main" id="{E76C596F-4FA6-1549-A49B-3FA6C6D74391}"/>
              </a:ext>
            </a:extLst>
          </p:cNvPr>
          <p:cNvGrpSpPr/>
          <p:nvPr/>
        </p:nvGrpSpPr>
        <p:grpSpPr>
          <a:xfrm>
            <a:off x="482600" y="3817937"/>
            <a:ext cx="4033838" cy="2125663"/>
            <a:chOff x="482600" y="3817937"/>
            <a:chExt cx="4033838" cy="2125663"/>
          </a:xfrm>
        </p:grpSpPr>
        <p:sp>
          <p:nvSpPr>
            <p:cNvPr id="17" name="Rectangle 3"/>
            <p:cNvSpPr txBox="1">
              <a:spLocks noChangeArrowheads="1"/>
            </p:cNvSpPr>
            <p:nvPr/>
          </p:nvSpPr>
          <p:spPr bwMode="auto">
            <a:xfrm>
              <a:off x="482600" y="3817937"/>
              <a:ext cx="4033838"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1800">
                  <a:solidFill>
                    <a:schemeClr val="tx1"/>
                  </a:solidFill>
                  <a:latin typeface="+mn-lt"/>
                </a:defRPr>
              </a:lvl6pPr>
              <a:lvl7pPr marL="2971800" indent="-228600" algn="l" rtl="0" eaLnBrk="0" fontAlgn="base" hangingPunct="0">
                <a:spcBef>
                  <a:spcPct val="20000"/>
                </a:spcBef>
                <a:spcAft>
                  <a:spcPct val="0"/>
                </a:spcAft>
                <a:buChar char="»"/>
                <a:defRPr sz="1800">
                  <a:solidFill>
                    <a:schemeClr val="tx1"/>
                  </a:solidFill>
                  <a:latin typeface="+mn-lt"/>
                </a:defRPr>
              </a:lvl7pPr>
              <a:lvl8pPr marL="3429000" indent="-228600" algn="l" rtl="0" eaLnBrk="0" fontAlgn="base" hangingPunct="0">
                <a:spcBef>
                  <a:spcPct val="20000"/>
                </a:spcBef>
                <a:spcAft>
                  <a:spcPct val="0"/>
                </a:spcAft>
                <a:buChar char="»"/>
                <a:defRPr sz="1800">
                  <a:solidFill>
                    <a:schemeClr val="tx1"/>
                  </a:solidFill>
                  <a:latin typeface="+mn-lt"/>
                </a:defRPr>
              </a:lvl8pPr>
              <a:lvl9pPr marL="3886200" indent="-228600" algn="l" rtl="0" eaLnBrk="0" fontAlgn="base" hangingPunct="0">
                <a:spcBef>
                  <a:spcPct val="20000"/>
                </a:spcBef>
                <a:spcAft>
                  <a:spcPct val="0"/>
                </a:spcAft>
                <a:buChar char="»"/>
                <a:defRPr sz="1800">
                  <a:solidFill>
                    <a:schemeClr val="tx1"/>
                  </a:solidFill>
                  <a:latin typeface="+mn-lt"/>
                </a:defRPr>
              </a:lvl9pPr>
            </a:lstStyle>
            <a:p>
              <a:r>
                <a:rPr lang="en-US" dirty="0">
                  <a:latin typeface="Times New Roman" charset="0"/>
                </a:rPr>
                <a:t>What about?</a:t>
              </a:r>
            </a:p>
            <a:p>
              <a:pPr marL="0" indent="0">
                <a:buNone/>
              </a:pPr>
              <a:endParaRPr lang="en-US" dirty="0">
                <a:latin typeface="Times New Roman" charset="0"/>
              </a:endParaRPr>
            </a:p>
            <a:p>
              <a:pPr lvl="1">
                <a:buFontTx/>
                <a:buNone/>
              </a:pPr>
              <a:r>
                <a:rPr lang="en-US" sz="2000" dirty="0">
                  <a:latin typeface="Times New Roman" charset="0"/>
                </a:rPr>
                <a:t>By substitution of variables,</a:t>
              </a:r>
            </a:p>
          </p:txBody>
        </p:sp>
        <p:pic>
          <p:nvPicPr>
            <p:cNvPr id="27" name="Picture 26" descr="integration over t from -infinity to infinity of phi(t) times delta(t - T) to be solved by substitution of variables">
              <a:extLst>
                <a:ext uri="{FF2B5EF4-FFF2-40B4-BE49-F238E27FC236}">
                  <a16:creationId xmlns:a16="http://schemas.microsoft.com/office/drawing/2014/main" id="{24C83FF7-AF4A-2C49-A195-45CFF2A8BA0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19200" y="4216400"/>
              <a:ext cx="2514381" cy="722313"/>
            </a:xfrm>
            <a:prstGeom prst="rect">
              <a:avLst/>
            </a:prstGeom>
          </p:spPr>
        </p:pic>
        <p:pic>
          <p:nvPicPr>
            <p:cNvPr id="29" name="Picture 28" descr="Equation showing steps in substitution of variables to solve the integration over lambda from -infinity to infinity of phi(lambda + T) times delta(lambda)">
              <a:extLst>
                <a:ext uri="{FF2B5EF4-FFF2-40B4-BE49-F238E27FC236}">
                  <a16:creationId xmlns:a16="http://schemas.microsoft.com/office/drawing/2014/main" id="{C708C546-8EEF-AF40-9EEB-F26E60131AC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68994" y="5146348"/>
              <a:ext cx="3326806" cy="797252"/>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3" grpId="0"/>
      <p:bldP spid="16" grpId="0"/>
      <p:bldP spid="18"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112B7AF8-27E5-8442-83BA-24EB40009F43}" type="slidenum">
              <a:rPr lang="en-US" sz="1400"/>
              <a:pPr/>
              <a:t>7</a:t>
            </a:fld>
            <a:endParaRPr lang="en-US" sz="1400"/>
          </a:p>
        </p:txBody>
      </p:sp>
      <p:sp>
        <p:nvSpPr>
          <p:cNvPr id="23554" name="Rectangle 2"/>
          <p:cNvSpPr>
            <a:spLocks noGrp="1" noChangeArrowheads="1"/>
          </p:cNvSpPr>
          <p:nvPr>
            <p:ph type="title"/>
          </p:nvPr>
        </p:nvSpPr>
        <p:spPr/>
        <p:txBody>
          <a:bodyPr/>
          <a:lstStyle/>
          <a:p>
            <a:r>
              <a:rPr lang="en-US">
                <a:latin typeface="Times New Roman" charset="0"/>
              </a:rPr>
              <a:t>Systems</a:t>
            </a:r>
          </a:p>
        </p:txBody>
      </p:sp>
      <p:sp>
        <p:nvSpPr>
          <p:cNvPr id="23555" name="Rectangle 3"/>
          <p:cNvSpPr>
            <a:spLocks noGrp="1" noChangeArrowheads="1"/>
          </p:cNvSpPr>
          <p:nvPr>
            <p:ph type="body" idx="1"/>
          </p:nvPr>
        </p:nvSpPr>
        <p:spPr>
          <a:xfrm>
            <a:off x="457200" y="1447800"/>
            <a:ext cx="8229600" cy="914400"/>
          </a:xfrm>
        </p:spPr>
        <p:txBody>
          <a:bodyPr/>
          <a:lstStyle/>
          <a:p>
            <a:r>
              <a:rPr lang="en-US" dirty="0">
                <a:latin typeface="Times New Roman" charset="0"/>
              </a:rPr>
              <a:t>Systems operate on signals to produce new signals or new signal representations</a:t>
            </a:r>
          </a:p>
        </p:txBody>
      </p:sp>
      <p:sp>
        <p:nvSpPr>
          <p:cNvPr id="23556" name="Text Box 4"/>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sp>
        <p:nvSpPr>
          <p:cNvPr id="23557" name="Text Box 5"/>
          <p:cNvSpPr txBox="1">
            <a:spLocks noChangeArrowheads="1"/>
          </p:cNvSpPr>
          <p:nvPr/>
        </p:nvSpPr>
        <p:spPr bwMode="auto">
          <a:xfrm>
            <a:off x="5232400" y="4032250"/>
            <a:ext cx="3530600" cy="708025"/>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Squaring function can be used in sinusoidal demodulation</a:t>
            </a:r>
          </a:p>
        </p:txBody>
      </p:sp>
      <p:sp>
        <p:nvSpPr>
          <p:cNvPr id="23558" name="Text Box 6"/>
          <p:cNvSpPr txBox="1">
            <a:spLocks noChangeArrowheads="1"/>
          </p:cNvSpPr>
          <p:nvPr/>
        </p:nvSpPr>
        <p:spPr bwMode="auto">
          <a:xfrm>
            <a:off x="5232400" y="5464175"/>
            <a:ext cx="3530600" cy="708025"/>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Average of current input and delayed input is a simple filter</a:t>
            </a:r>
          </a:p>
        </p:txBody>
      </p:sp>
      <p:grpSp>
        <p:nvGrpSpPr>
          <p:cNvPr id="2" name="Group 1" descr="Block diagram showing a continuous-time system operating on input x to produce output y"/>
          <p:cNvGrpSpPr/>
          <p:nvPr/>
        </p:nvGrpSpPr>
        <p:grpSpPr>
          <a:xfrm>
            <a:off x="1320800" y="2438400"/>
            <a:ext cx="2590800" cy="1042988"/>
            <a:chOff x="1320800" y="2438400"/>
            <a:chExt cx="2590800" cy="1042988"/>
          </a:xfrm>
        </p:grpSpPr>
        <p:graphicFrame>
          <p:nvGraphicFramePr>
            <p:cNvPr id="23559" name="Object 21"/>
            <p:cNvGraphicFramePr>
              <a:graphicFrameLocks noChangeAspect="1"/>
            </p:cNvGraphicFramePr>
            <p:nvPr>
              <p:extLst>
                <p:ext uri="{D42A27DB-BD31-4B8C-83A1-F6EECF244321}">
                  <p14:modId xmlns:p14="http://schemas.microsoft.com/office/powerpoint/2010/main" val="799803663"/>
                </p:ext>
              </p:extLst>
            </p:nvPr>
          </p:nvGraphicFramePr>
          <p:xfrm>
            <a:off x="1676400" y="3048000"/>
            <a:ext cx="1812925" cy="433388"/>
          </p:xfrm>
          <a:graphic>
            <a:graphicData uri="http://schemas.openxmlformats.org/presentationml/2006/ole">
              <mc:AlternateContent xmlns:mc="http://schemas.openxmlformats.org/markup-compatibility/2006">
                <mc:Choice xmlns:v="urn:schemas-microsoft-com:vml" Requires="v">
                  <p:oleObj name="Equation" r:id="rId2" imgW="914003" imgH="215806" progId="Equation.3">
                    <p:embed/>
                  </p:oleObj>
                </mc:Choice>
                <mc:Fallback>
                  <p:oleObj name="Equation" r:id="rId2" imgW="914003" imgH="215806" progId="Equation.3">
                    <p:embed/>
                    <p:pic>
                      <p:nvPicPr>
                        <p:cNvPr id="0" name="Object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048000"/>
                          <a:ext cx="1812925" cy="4333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23561" name="Group 23"/>
            <p:cNvGrpSpPr>
              <a:grpSpLocks/>
            </p:cNvGrpSpPr>
            <p:nvPr/>
          </p:nvGrpSpPr>
          <p:grpSpPr bwMode="auto">
            <a:xfrm>
              <a:off x="1320800" y="2438400"/>
              <a:ext cx="2590800" cy="457200"/>
              <a:chOff x="3360" y="1344"/>
              <a:chExt cx="1632" cy="288"/>
            </a:xfrm>
          </p:grpSpPr>
          <p:sp>
            <p:nvSpPr>
              <p:cNvPr id="23568" name="Rectangle 24"/>
              <p:cNvSpPr>
                <a:spLocks noChangeArrowheads="1"/>
              </p:cNvSpPr>
              <p:nvPr/>
            </p:nvSpPr>
            <p:spPr bwMode="auto">
              <a:xfrm>
                <a:off x="3888" y="1344"/>
                <a:ext cx="576" cy="288"/>
              </a:xfrm>
              <a:prstGeom prst="rect">
                <a:avLst/>
              </a:prstGeom>
              <a:solidFill>
                <a:schemeClr val="accent1"/>
              </a:solidFill>
              <a:ln w="9525">
                <a:solidFill>
                  <a:schemeClr val="tx1"/>
                </a:solidFill>
                <a:miter lim="800000"/>
                <a:headEnd/>
                <a:tailEnd/>
              </a:ln>
            </p:spPr>
            <p:txBody>
              <a:bodyPr wrap="none" anchor="ctr"/>
              <a:lstStyle/>
              <a:p>
                <a:pPr algn="ctr"/>
                <a:r>
                  <a:rPr lang="en-US" i="1" dirty="0"/>
                  <a:t>T</a:t>
                </a:r>
                <a:r>
                  <a:rPr lang="en-US" dirty="0"/>
                  <a:t>{•}</a:t>
                </a:r>
              </a:p>
            </p:txBody>
          </p:sp>
          <p:sp>
            <p:nvSpPr>
              <p:cNvPr id="23569" name="Rectangle 25"/>
              <p:cNvSpPr>
                <a:spLocks noChangeArrowheads="1"/>
              </p:cNvSpPr>
              <p:nvPr/>
            </p:nvSpPr>
            <p:spPr bwMode="auto">
              <a:xfrm>
                <a:off x="4656" y="1344"/>
                <a:ext cx="33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y</a:t>
                </a:r>
                <a:r>
                  <a:rPr lang="en-US"/>
                  <a:t>(</a:t>
                </a:r>
                <a:r>
                  <a:rPr lang="en-US" i="1"/>
                  <a:t>t</a:t>
                </a:r>
                <a:r>
                  <a:rPr lang="en-US"/>
                  <a:t>)</a:t>
                </a:r>
              </a:p>
            </p:txBody>
          </p:sp>
          <p:sp>
            <p:nvSpPr>
              <p:cNvPr id="23570" name="Rectangle 26"/>
              <p:cNvSpPr>
                <a:spLocks noChangeArrowheads="1"/>
              </p:cNvSpPr>
              <p:nvPr/>
            </p:nvSpPr>
            <p:spPr bwMode="auto">
              <a:xfrm>
                <a:off x="3360" y="1344"/>
                <a:ext cx="33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x</a:t>
                </a:r>
                <a:r>
                  <a:rPr lang="en-US"/>
                  <a:t>(</a:t>
                </a:r>
                <a:r>
                  <a:rPr lang="en-US" i="1"/>
                  <a:t>t</a:t>
                </a:r>
                <a:r>
                  <a:rPr lang="en-US"/>
                  <a:t>)</a:t>
                </a:r>
              </a:p>
            </p:txBody>
          </p:sp>
          <p:cxnSp>
            <p:nvCxnSpPr>
              <p:cNvPr id="23571" name="AutoShape 27"/>
              <p:cNvCxnSpPr>
                <a:cxnSpLocks noChangeShapeType="1"/>
                <a:stCxn id="23570" idx="3"/>
                <a:endCxn id="23568" idx="1"/>
              </p:cNvCxnSpPr>
              <p:nvPr/>
            </p:nvCxnSpPr>
            <p:spPr bwMode="auto">
              <a:xfrm>
                <a:off x="3696" y="1488"/>
                <a:ext cx="192"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3572" name="AutoShape 28"/>
              <p:cNvCxnSpPr>
                <a:cxnSpLocks noChangeShapeType="1"/>
                <a:stCxn id="23568" idx="3"/>
                <a:endCxn id="23569" idx="1"/>
              </p:cNvCxnSpPr>
              <p:nvPr/>
            </p:nvCxnSpPr>
            <p:spPr bwMode="auto">
              <a:xfrm>
                <a:off x="4464" y="1488"/>
                <a:ext cx="192"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grpSp>
      <p:grpSp>
        <p:nvGrpSpPr>
          <p:cNvPr id="3" name="Group 2" descr="Block diagram showing a discrete-time system operating on input x to produce output y"/>
          <p:cNvGrpSpPr/>
          <p:nvPr/>
        </p:nvGrpSpPr>
        <p:grpSpPr>
          <a:xfrm>
            <a:off x="5232400" y="2439988"/>
            <a:ext cx="2590800" cy="990600"/>
            <a:chOff x="5232400" y="2439988"/>
            <a:chExt cx="2590800" cy="990600"/>
          </a:xfrm>
        </p:grpSpPr>
        <p:graphicFrame>
          <p:nvGraphicFramePr>
            <p:cNvPr id="23560" name="Object 22"/>
            <p:cNvGraphicFramePr>
              <a:graphicFrameLocks noChangeAspect="1"/>
            </p:cNvGraphicFramePr>
            <p:nvPr>
              <p:extLst>
                <p:ext uri="{D42A27DB-BD31-4B8C-83A1-F6EECF244321}">
                  <p14:modId xmlns:p14="http://schemas.microsoft.com/office/powerpoint/2010/main" val="4001944968"/>
                </p:ext>
              </p:extLst>
            </p:nvPr>
          </p:nvGraphicFramePr>
          <p:xfrm>
            <a:off x="5622925" y="3019425"/>
            <a:ext cx="1831975" cy="411163"/>
          </p:xfrm>
          <a:graphic>
            <a:graphicData uri="http://schemas.openxmlformats.org/presentationml/2006/ole">
              <mc:AlternateContent xmlns:mc="http://schemas.openxmlformats.org/markup-compatibility/2006">
                <mc:Choice xmlns:v="urn:schemas-microsoft-com:vml" Requires="v">
                  <p:oleObj name="Equation" r:id="rId4" imgW="964781" imgH="215806" progId="Equation.3">
                    <p:embed/>
                  </p:oleObj>
                </mc:Choice>
                <mc:Fallback>
                  <p:oleObj name="Equation" r:id="rId4" imgW="964781" imgH="215806" progId="Equation.3">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2925" y="3019425"/>
                          <a:ext cx="1831975" cy="4111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23562" name="Group 29"/>
            <p:cNvGrpSpPr>
              <a:grpSpLocks/>
            </p:cNvGrpSpPr>
            <p:nvPr/>
          </p:nvGrpSpPr>
          <p:grpSpPr bwMode="auto">
            <a:xfrm>
              <a:off x="5232400" y="2439988"/>
              <a:ext cx="2590800" cy="457200"/>
              <a:chOff x="3360" y="1344"/>
              <a:chExt cx="1632" cy="288"/>
            </a:xfrm>
          </p:grpSpPr>
          <p:sp>
            <p:nvSpPr>
              <p:cNvPr id="23563" name="Rectangle 30"/>
              <p:cNvSpPr>
                <a:spLocks noChangeArrowheads="1"/>
              </p:cNvSpPr>
              <p:nvPr/>
            </p:nvSpPr>
            <p:spPr bwMode="auto">
              <a:xfrm>
                <a:off x="3888" y="1344"/>
                <a:ext cx="576" cy="288"/>
              </a:xfrm>
              <a:prstGeom prst="rect">
                <a:avLst/>
              </a:prstGeom>
              <a:solidFill>
                <a:schemeClr val="accent1"/>
              </a:solidFill>
              <a:ln w="9525">
                <a:solidFill>
                  <a:schemeClr val="tx1"/>
                </a:solidFill>
                <a:miter lim="800000"/>
                <a:headEnd/>
                <a:tailEnd/>
              </a:ln>
            </p:spPr>
            <p:txBody>
              <a:bodyPr wrap="none" anchor="ctr"/>
              <a:lstStyle/>
              <a:p>
                <a:pPr algn="ctr"/>
                <a:r>
                  <a:rPr lang="en-US" i="1"/>
                  <a:t>T</a:t>
                </a:r>
                <a:r>
                  <a:rPr lang="en-US"/>
                  <a:t>{•}</a:t>
                </a:r>
              </a:p>
            </p:txBody>
          </p:sp>
          <p:sp>
            <p:nvSpPr>
              <p:cNvPr id="23564" name="Rectangle 31"/>
              <p:cNvSpPr>
                <a:spLocks noChangeArrowheads="1"/>
              </p:cNvSpPr>
              <p:nvPr/>
            </p:nvSpPr>
            <p:spPr bwMode="auto">
              <a:xfrm>
                <a:off x="4656" y="1344"/>
                <a:ext cx="33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y</a:t>
                </a:r>
                <a:r>
                  <a:rPr lang="en-US"/>
                  <a:t>[</a:t>
                </a:r>
                <a:r>
                  <a:rPr lang="en-US" i="1"/>
                  <a:t>n</a:t>
                </a:r>
                <a:r>
                  <a:rPr lang="en-US"/>
                  <a:t>]</a:t>
                </a:r>
              </a:p>
            </p:txBody>
          </p:sp>
          <p:sp>
            <p:nvSpPr>
              <p:cNvPr id="23565" name="Rectangle 32"/>
              <p:cNvSpPr>
                <a:spLocks noChangeArrowheads="1"/>
              </p:cNvSpPr>
              <p:nvPr/>
            </p:nvSpPr>
            <p:spPr bwMode="auto">
              <a:xfrm>
                <a:off x="3360" y="1344"/>
                <a:ext cx="33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r>
                  <a:rPr lang="en-US" i="1"/>
                  <a:t>x</a:t>
                </a:r>
                <a:r>
                  <a:rPr lang="en-US"/>
                  <a:t>[</a:t>
                </a:r>
                <a:r>
                  <a:rPr lang="en-US" i="1"/>
                  <a:t>n</a:t>
                </a:r>
                <a:r>
                  <a:rPr lang="en-US"/>
                  <a:t>]</a:t>
                </a:r>
              </a:p>
            </p:txBody>
          </p:sp>
          <p:cxnSp>
            <p:nvCxnSpPr>
              <p:cNvPr id="23566" name="AutoShape 33"/>
              <p:cNvCxnSpPr>
                <a:cxnSpLocks noChangeShapeType="1"/>
                <a:stCxn id="23565" idx="3"/>
                <a:endCxn id="23563" idx="1"/>
              </p:cNvCxnSpPr>
              <p:nvPr/>
            </p:nvCxnSpPr>
            <p:spPr bwMode="auto">
              <a:xfrm>
                <a:off x="3696" y="1488"/>
                <a:ext cx="192"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3567" name="AutoShape 34"/>
              <p:cNvCxnSpPr>
                <a:cxnSpLocks noChangeShapeType="1"/>
                <a:stCxn id="23563" idx="3"/>
                <a:endCxn id="23564" idx="1"/>
              </p:cNvCxnSpPr>
              <p:nvPr/>
            </p:nvCxnSpPr>
            <p:spPr bwMode="auto">
              <a:xfrm>
                <a:off x="4464" y="1488"/>
                <a:ext cx="192"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grpSp>
      </p:grpSp>
      <p:sp>
        <p:nvSpPr>
          <p:cNvPr id="22" name="Rectangle 3" descr="Continuous-time equations for two systems.  First one averages the input at the current time with the input 1 second ago.  The second one squares the input at the current time."/>
          <p:cNvSpPr txBox="1">
            <a:spLocks noChangeArrowheads="1"/>
          </p:cNvSpPr>
          <p:nvPr/>
        </p:nvSpPr>
        <p:spPr bwMode="auto">
          <a:xfrm>
            <a:off x="457200" y="3429000"/>
            <a:ext cx="6400800"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Continuous-time system examples</a:t>
            </a:r>
          </a:p>
          <a:p>
            <a:pPr lvl="1">
              <a:buFontTx/>
              <a:buNone/>
            </a:pPr>
            <a:r>
              <a:rPr lang="en-US" i="1" dirty="0">
                <a:latin typeface="Times New Roman" charset="0"/>
              </a:rPr>
              <a:t>y</a:t>
            </a:r>
            <a:r>
              <a:rPr lang="en-US" dirty="0">
                <a:latin typeface="Times New Roman" charset="0"/>
              </a:rPr>
              <a:t>(</a:t>
            </a:r>
            <a:r>
              <a:rPr lang="en-US" i="1" dirty="0">
                <a:latin typeface="Times New Roman" charset="0"/>
              </a:rPr>
              <a:t>t</a:t>
            </a:r>
            <a:r>
              <a:rPr lang="en-US" dirty="0">
                <a:latin typeface="Times New Roman" charset="0"/>
              </a:rPr>
              <a:t>) = ½ </a:t>
            </a:r>
            <a:r>
              <a:rPr lang="en-US" i="1" dirty="0">
                <a:latin typeface="Times New Roman" charset="0"/>
              </a:rPr>
              <a:t>x</a:t>
            </a:r>
            <a:r>
              <a:rPr lang="en-US" dirty="0">
                <a:latin typeface="Times New Roman" charset="0"/>
              </a:rPr>
              <a:t>(</a:t>
            </a:r>
            <a:r>
              <a:rPr lang="en-US" i="1" dirty="0">
                <a:latin typeface="Times New Roman" charset="0"/>
              </a:rPr>
              <a:t>t</a:t>
            </a:r>
            <a:r>
              <a:rPr lang="en-US" dirty="0">
                <a:latin typeface="Times New Roman" charset="0"/>
              </a:rPr>
              <a:t>) + ½ </a:t>
            </a:r>
            <a:r>
              <a:rPr lang="en-US" i="1" dirty="0">
                <a:latin typeface="Times New Roman" charset="0"/>
              </a:rPr>
              <a:t>x</a:t>
            </a:r>
            <a:r>
              <a:rPr lang="en-US" dirty="0">
                <a:latin typeface="Times New Roman" charset="0"/>
              </a:rPr>
              <a:t>(</a:t>
            </a:r>
            <a:r>
              <a:rPr lang="en-US" i="1" dirty="0">
                <a:latin typeface="Times New Roman" charset="0"/>
              </a:rPr>
              <a:t>t</a:t>
            </a:r>
            <a:r>
              <a:rPr lang="en-US" dirty="0">
                <a:latin typeface="Times New Roman" charset="0"/>
              </a:rPr>
              <a:t>-1)</a:t>
            </a:r>
          </a:p>
          <a:p>
            <a:pPr lvl="1">
              <a:buFontTx/>
              <a:buNone/>
            </a:pPr>
            <a:r>
              <a:rPr lang="en-US" i="1" dirty="0">
                <a:latin typeface="Times New Roman" charset="0"/>
              </a:rPr>
              <a:t>y</a:t>
            </a:r>
            <a:r>
              <a:rPr lang="en-US" dirty="0">
                <a:latin typeface="Times New Roman" charset="0"/>
              </a:rPr>
              <a:t>(</a:t>
            </a:r>
            <a:r>
              <a:rPr lang="en-US" i="1" dirty="0">
                <a:latin typeface="Times New Roman" charset="0"/>
              </a:rPr>
              <a:t>t</a:t>
            </a:r>
            <a:r>
              <a:rPr lang="en-US" dirty="0">
                <a:latin typeface="Times New Roman" charset="0"/>
              </a:rPr>
              <a:t>) = </a:t>
            </a:r>
            <a:r>
              <a:rPr lang="en-US" i="1" dirty="0">
                <a:latin typeface="Times New Roman" charset="0"/>
              </a:rPr>
              <a:t>x</a:t>
            </a:r>
            <a:r>
              <a:rPr lang="en-US" baseline="30000" dirty="0">
                <a:latin typeface="Times New Roman" charset="0"/>
              </a:rPr>
              <a:t>2</a:t>
            </a:r>
            <a:r>
              <a:rPr lang="en-US" dirty="0">
                <a:latin typeface="Times New Roman" charset="0"/>
              </a:rPr>
              <a:t>(</a:t>
            </a:r>
            <a:r>
              <a:rPr lang="en-US" i="1" dirty="0">
                <a:latin typeface="Times New Roman" charset="0"/>
              </a:rPr>
              <a:t>t</a:t>
            </a:r>
            <a:r>
              <a:rPr lang="en-US" dirty="0">
                <a:latin typeface="Times New Roman" charset="0"/>
              </a:rPr>
              <a:t>)</a:t>
            </a:r>
          </a:p>
        </p:txBody>
      </p:sp>
      <p:sp>
        <p:nvSpPr>
          <p:cNvPr id="23" name="Rectangle 3" descr="Discrete-time equations for two systems.  First one averages the input at the current sample with the input one sample ago, which is also known as a two-coefficient averaging filter.  The second one squares the input at the current time."/>
          <p:cNvSpPr txBox="1">
            <a:spLocks noChangeArrowheads="1"/>
          </p:cNvSpPr>
          <p:nvPr/>
        </p:nvSpPr>
        <p:spPr bwMode="auto">
          <a:xfrm>
            <a:off x="457200" y="4838700"/>
            <a:ext cx="5410200"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Discrete-time system examples</a:t>
            </a:r>
          </a:p>
          <a:p>
            <a:pPr lvl="1">
              <a:buFontTx/>
              <a:buNone/>
            </a:pPr>
            <a:r>
              <a:rPr lang="en-US" i="1" dirty="0">
                <a:latin typeface="Times New Roman" charset="0"/>
              </a:rPr>
              <a:t>y</a:t>
            </a:r>
            <a:r>
              <a:rPr lang="en-US" dirty="0">
                <a:latin typeface="Times New Roman" charset="0"/>
              </a:rPr>
              <a:t>[</a:t>
            </a:r>
            <a:r>
              <a:rPr lang="en-US" i="1" dirty="0">
                <a:latin typeface="Times New Roman" charset="0"/>
              </a:rPr>
              <a:t>n</a:t>
            </a:r>
            <a:r>
              <a:rPr lang="en-US" dirty="0">
                <a:latin typeface="Times New Roman" charset="0"/>
              </a:rPr>
              <a:t>] = ½ </a:t>
            </a:r>
            <a:r>
              <a:rPr lang="en-US" i="1" dirty="0">
                <a:latin typeface="Times New Roman" charset="0"/>
              </a:rPr>
              <a:t>x</a:t>
            </a:r>
            <a:r>
              <a:rPr lang="en-US" dirty="0">
                <a:latin typeface="Times New Roman" charset="0"/>
              </a:rPr>
              <a:t>[</a:t>
            </a:r>
            <a:r>
              <a:rPr lang="en-US" i="1" dirty="0">
                <a:latin typeface="Times New Roman" charset="0"/>
              </a:rPr>
              <a:t>n</a:t>
            </a:r>
            <a:r>
              <a:rPr lang="en-US" dirty="0">
                <a:latin typeface="Times New Roman" charset="0"/>
              </a:rPr>
              <a:t>] + ½ </a:t>
            </a:r>
            <a:r>
              <a:rPr lang="en-US" i="1" dirty="0">
                <a:latin typeface="Times New Roman" charset="0"/>
              </a:rPr>
              <a:t>x</a:t>
            </a:r>
            <a:r>
              <a:rPr lang="en-US" dirty="0">
                <a:latin typeface="Times New Roman" charset="0"/>
              </a:rPr>
              <a:t>[</a:t>
            </a:r>
            <a:r>
              <a:rPr lang="en-US" i="1" dirty="0">
                <a:latin typeface="Times New Roman" charset="0"/>
              </a:rPr>
              <a:t>n</a:t>
            </a:r>
            <a:r>
              <a:rPr lang="en-US" dirty="0">
                <a:latin typeface="Times New Roman" charset="0"/>
              </a:rPr>
              <a:t>-1]</a:t>
            </a:r>
          </a:p>
          <a:p>
            <a:pPr lvl="1">
              <a:buFontTx/>
              <a:buNone/>
            </a:pPr>
            <a:r>
              <a:rPr lang="en-US" i="1" dirty="0">
                <a:latin typeface="Times New Roman" charset="0"/>
              </a:rPr>
              <a:t>y</a:t>
            </a:r>
            <a:r>
              <a:rPr lang="en-US" dirty="0">
                <a:latin typeface="Times New Roman" charset="0"/>
              </a:rPr>
              <a:t>[</a:t>
            </a:r>
            <a:r>
              <a:rPr lang="en-US" i="1" dirty="0">
                <a:latin typeface="Times New Roman" charset="0"/>
              </a:rPr>
              <a:t>n</a:t>
            </a:r>
            <a:r>
              <a:rPr lang="en-US" dirty="0">
                <a:latin typeface="Times New Roman" charset="0"/>
              </a:rPr>
              <a:t>] = </a:t>
            </a:r>
            <a:r>
              <a:rPr lang="en-US" i="1" dirty="0">
                <a:latin typeface="Times New Roman" charset="0"/>
              </a:rPr>
              <a:t>x</a:t>
            </a:r>
            <a:r>
              <a:rPr lang="en-US" baseline="30000" dirty="0">
                <a:latin typeface="Times New Roman" charset="0"/>
              </a:rPr>
              <a:t>2</a:t>
            </a:r>
            <a:r>
              <a:rPr lang="en-US" dirty="0">
                <a:latin typeface="Times New Roman" charset="0"/>
              </a:rPr>
              <a:t>[</a:t>
            </a:r>
            <a:r>
              <a:rPr lang="en-US" i="1" dirty="0">
                <a:latin typeface="Times New Roman" charset="0"/>
              </a:rPr>
              <a:t>n</a:t>
            </a:r>
            <a:r>
              <a:rPr lang="en-US" dirty="0">
                <a:latin typeface="Times New Roman"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5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57" grpId="0" animBg="1"/>
      <p:bldP spid="23558" grpId="0" animBg="1"/>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a:t>3 - </a:t>
            </a:r>
            <a:fld id="{B72C27E0-E34A-5B45-AA45-5CE7758B04BD}" type="slidenum">
              <a:rPr lang="en-US" sz="1400"/>
              <a:pPr/>
              <a:t>8</a:t>
            </a:fld>
            <a:endParaRPr lang="en-US" sz="1400"/>
          </a:p>
        </p:txBody>
      </p:sp>
      <p:sp>
        <p:nvSpPr>
          <p:cNvPr id="24578" name="Rectangle 2"/>
          <p:cNvSpPr>
            <a:spLocks noGrp="1" noChangeArrowheads="1"/>
          </p:cNvSpPr>
          <p:nvPr>
            <p:ph type="title"/>
          </p:nvPr>
        </p:nvSpPr>
        <p:spPr/>
        <p:txBody>
          <a:bodyPr/>
          <a:lstStyle/>
          <a:p>
            <a:r>
              <a:rPr lang="en-US">
                <a:latin typeface="Times New Roman" charset="0"/>
              </a:rPr>
              <a:t>Continuous-Time System Properties</a:t>
            </a:r>
          </a:p>
        </p:txBody>
      </p:sp>
      <p:sp>
        <p:nvSpPr>
          <p:cNvPr id="24579" name="Rectangle 3"/>
          <p:cNvSpPr>
            <a:spLocks noGrp="1" noChangeArrowheads="1"/>
          </p:cNvSpPr>
          <p:nvPr>
            <p:ph type="body" idx="1"/>
          </p:nvPr>
        </p:nvSpPr>
        <p:spPr>
          <a:xfrm>
            <a:off x="457200" y="1447800"/>
            <a:ext cx="8229600" cy="1371600"/>
          </a:xfrm>
        </p:spPr>
        <p:txBody>
          <a:bodyPr/>
          <a:lstStyle/>
          <a:p>
            <a:r>
              <a:rPr lang="en-US" dirty="0">
                <a:latin typeface="Times New Roman" charset="0"/>
              </a:rPr>
              <a:t>Let </a:t>
            </a:r>
            <a:r>
              <a:rPr lang="en-US" b="0" i="1" dirty="0">
                <a:solidFill>
                  <a:schemeClr val="tx1"/>
                </a:solidFill>
                <a:latin typeface="Times New Roman" charset="0"/>
              </a:rPr>
              <a:t>x</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a:t>
            </a:r>
            <a:r>
              <a:rPr lang="en-US" b="0" i="1" dirty="0">
                <a:solidFill>
                  <a:schemeClr val="tx1"/>
                </a:solidFill>
                <a:latin typeface="Times New Roman" charset="0"/>
              </a:rPr>
              <a:t>x</a:t>
            </a:r>
            <a:r>
              <a:rPr lang="en-US" b="0" baseline="-25000" dirty="0">
                <a:solidFill>
                  <a:schemeClr val="tx1"/>
                </a:solidFill>
                <a:latin typeface="Times New Roman" charset="0"/>
              </a:rPr>
              <a:t>1</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and </a:t>
            </a:r>
            <a:r>
              <a:rPr lang="en-US" b="0" i="1" dirty="0">
                <a:solidFill>
                  <a:schemeClr val="tx1"/>
                </a:solidFill>
                <a:latin typeface="Times New Roman" charset="0"/>
              </a:rPr>
              <a:t>x</a:t>
            </a:r>
            <a:r>
              <a:rPr lang="en-US" b="0" baseline="-25000" dirty="0">
                <a:solidFill>
                  <a:schemeClr val="tx1"/>
                </a:solidFill>
                <a:latin typeface="Times New Roman" charset="0"/>
              </a:rPr>
              <a:t>2</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be inputs to a continuous-time linear system and let </a:t>
            </a:r>
            <a:r>
              <a:rPr lang="en-US" b="0" i="1" dirty="0">
                <a:solidFill>
                  <a:schemeClr val="tx1"/>
                </a:solidFill>
                <a:latin typeface="Times New Roman" charset="0"/>
              </a:rPr>
              <a:t>y</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a:t>
            </a:r>
            <a:r>
              <a:rPr lang="en-US" b="0" i="1" dirty="0">
                <a:solidFill>
                  <a:schemeClr val="tx1"/>
                </a:solidFill>
                <a:latin typeface="Times New Roman" charset="0"/>
              </a:rPr>
              <a:t>y</a:t>
            </a:r>
            <a:r>
              <a:rPr lang="en-US" b="0" baseline="-25000" dirty="0">
                <a:solidFill>
                  <a:schemeClr val="tx1"/>
                </a:solidFill>
                <a:latin typeface="Times New Roman" charset="0"/>
              </a:rPr>
              <a:t>1</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and </a:t>
            </a:r>
            <a:r>
              <a:rPr lang="en-US" b="0" i="1" dirty="0">
                <a:solidFill>
                  <a:schemeClr val="tx1"/>
                </a:solidFill>
                <a:latin typeface="Times New Roman" charset="0"/>
              </a:rPr>
              <a:t>y</a:t>
            </a:r>
            <a:r>
              <a:rPr lang="en-US" b="0" baseline="-25000" dirty="0">
                <a:solidFill>
                  <a:schemeClr val="tx1"/>
                </a:solidFill>
                <a:latin typeface="Times New Roman" charset="0"/>
              </a:rPr>
              <a:t>2</a:t>
            </a:r>
            <a:r>
              <a:rPr lang="en-US" b="0" dirty="0">
                <a:solidFill>
                  <a:schemeClr val="tx1"/>
                </a:solidFill>
                <a:latin typeface="Times New Roman" charset="0"/>
              </a:rPr>
              <a:t>(</a:t>
            </a:r>
            <a:r>
              <a:rPr lang="en-US" b="0" i="1" dirty="0">
                <a:solidFill>
                  <a:schemeClr val="tx1"/>
                </a:solidFill>
                <a:latin typeface="Times New Roman" charset="0"/>
              </a:rPr>
              <a:t>t</a:t>
            </a:r>
            <a:r>
              <a:rPr lang="en-US" b="0" dirty="0">
                <a:solidFill>
                  <a:schemeClr val="tx1"/>
                </a:solidFill>
                <a:latin typeface="Times New Roman" charset="0"/>
              </a:rPr>
              <a:t>)</a:t>
            </a:r>
            <a:r>
              <a:rPr lang="en-US" dirty="0">
                <a:latin typeface="Times New Roman" charset="0"/>
              </a:rPr>
              <a:t> be their corresponding outputs</a:t>
            </a:r>
          </a:p>
        </p:txBody>
      </p:sp>
      <p:sp>
        <p:nvSpPr>
          <p:cNvPr id="24580" name="Text Box 6"/>
          <p:cNvSpPr txBox="1">
            <a:spLocks noChangeArrowheads="1"/>
          </p:cNvSpPr>
          <p:nvPr/>
        </p:nvSpPr>
        <p:spPr bwMode="auto">
          <a:xfrm>
            <a:off x="3505200" y="228600"/>
            <a:ext cx="2133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800" i="1"/>
              <a:t>Review</a:t>
            </a:r>
          </a:p>
        </p:txBody>
      </p:sp>
      <p:sp>
        <p:nvSpPr>
          <p:cNvPr id="24581" name="Text Box 7"/>
          <p:cNvSpPr txBox="1">
            <a:spLocks noChangeArrowheads="1"/>
          </p:cNvSpPr>
          <p:nvPr/>
        </p:nvSpPr>
        <p:spPr bwMode="auto">
          <a:xfrm>
            <a:off x="6000750" y="2971800"/>
            <a:ext cx="2895600" cy="711200"/>
          </a:xfrm>
          <a:prstGeom prst="rect">
            <a:avLst/>
          </a:prstGeom>
          <a:solidFill>
            <a:srgbClr val="FFCC99"/>
          </a:solidFill>
          <a:ln w="9525">
            <a:solidFill>
              <a:schemeClr val="tx1"/>
            </a:solidFill>
            <a:miter lim="800000"/>
            <a:headEnd/>
            <a:tailEnd/>
          </a:ln>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2000" b="1" dirty="0"/>
              <a:t>Quick test to identify some nonlinear systems?</a:t>
            </a:r>
          </a:p>
        </p:txBody>
      </p:sp>
      <p:sp>
        <p:nvSpPr>
          <p:cNvPr id="12" name="Rectangle 3" descr="Mathematical definitions for the system properties of addiitivity and homogeneity"/>
          <p:cNvSpPr txBox="1">
            <a:spLocks noChangeArrowheads="1"/>
          </p:cNvSpPr>
          <p:nvPr/>
        </p:nvSpPr>
        <p:spPr bwMode="auto">
          <a:xfrm>
            <a:off x="457200" y="2819400"/>
            <a:ext cx="82296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A </a:t>
            </a:r>
            <a:r>
              <a:rPr lang="en-US" i="1" dirty="0">
                <a:latin typeface="Times New Roman" charset="0"/>
              </a:rPr>
              <a:t>linear</a:t>
            </a:r>
            <a:r>
              <a:rPr lang="en-US" dirty="0">
                <a:latin typeface="Times New Roman" charset="0"/>
              </a:rPr>
              <a:t> system satisfies</a:t>
            </a:r>
          </a:p>
          <a:p>
            <a:pPr lvl="1">
              <a:buFontTx/>
              <a:buNone/>
            </a:pPr>
            <a:r>
              <a:rPr lang="en-US" dirty="0" err="1">
                <a:latin typeface="Times New Roman" charset="0"/>
              </a:rPr>
              <a:t>Additivity</a:t>
            </a:r>
            <a:r>
              <a:rPr lang="en-US" dirty="0">
                <a:latin typeface="Times New Roman" charset="0"/>
              </a:rPr>
              <a:t>: </a:t>
            </a:r>
            <a:r>
              <a:rPr lang="en-US" i="1" dirty="0">
                <a:latin typeface="Times New Roman" charset="0"/>
                <a:sym typeface="Symbol" charset="0"/>
              </a:rPr>
              <a:t>x</a:t>
            </a:r>
            <a:r>
              <a:rPr lang="en-US" baseline="-25000" dirty="0">
                <a:latin typeface="Times New Roman" charset="0"/>
                <a:sym typeface="Symbol" charset="0"/>
              </a:rPr>
              <a:t>1</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 + </a:t>
            </a:r>
            <a:r>
              <a:rPr lang="en-US" i="1" dirty="0">
                <a:latin typeface="Times New Roman" charset="0"/>
                <a:sym typeface="Symbol" charset="0"/>
              </a:rPr>
              <a:t>x</a:t>
            </a:r>
            <a:r>
              <a:rPr lang="en-US" baseline="-25000" dirty="0">
                <a:latin typeface="Times New Roman" charset="0"/>
                <a:sym typeface="Symbol" charset="0"/>
              </a:rPr>
              <a:t>2</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  </a:t>
            </a:r>
            <a:r>
              <a:rPr lang="en-US" i="1" dirty="0">
                <a:latin typeface="Times New Roman" charset="0"/>
                <a:sym typeface="Symbol" charset="0"/>
              </a:rPr>
              <a:t>y</a:t>
            </a:r>
            <a:r>
              <a:rPr lang="en-US" baseline="-25000" dirty="0">
                <a:latin typeface="Times New Roman" charset="0"/>
                <a:sym typeface="Symbol" charset="0"/>
              </a:rPr>
              <a:t>1</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 + </a:t>
            </a:r>
            <a:r>
              <a:rPr lang="en-US" i="1" dirty="0">
                <a:latin typeface="Times New Roman" charset="0"/>
                <a:sym typeface="Symbol" charset="0"/>
              </a:rPr>
              <a:t>y</a:t>
            </a:r>
            <a:r>
              <a:rPr lang="en-US" baseline="-25000" dirty="0">
                <a:latin typeface="Times New Roman" charset="0"/>
                <a:sym typeface="Symbol" charset="0"/>
              </a:rPr>
              <a:t>2</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a:t>
            </a:r>
            <a:endParaRPr lang="en-US" dirty="0">
              <a:latin typeface="Times New Roman" charset="0"/>
            </a:endParaRPr>
          </a:p>
          <a:p>
            <a:pPr lvl="1">
              <a:buFontTx/>
              <a:buNone/>
            </a:pPr>
            <a:r>
              <a:rPr lang="en-US" dirty="0">
                <a:latin typeface="Times New Roman" charset="0"/>
              </a:rPr>
              <a:t>Homogeneity: </a:t>
            </a:r>
            <a:r>
              <a:rPr lang="en-US" i="1" dirty="0">
                <a:latin typeface="Times New Roman" charset="0"/>
                <a:sym typeface="Symbol" charset="0"/>
              </a:rPr>
              <a:t>a x</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  </a:t>
            </a:r>
            <a:r>
              <a:rPr lang="en-US" i="1" dirty="0">
                <a:latin typeface="Times New Roman" charset="0"/>
                <a:sym typeface="Symbol" charset="0"/>
              </a:rPr>
              <a:t>a y</a:t>
            </a:r>
            <a:r>
              <a:rPr lang="en-US" dirty="0">
                <a:latin typeface="Times New Roman" charset="0"/>
                <a:sym typeface="Symbol" charset="0"/>
              </a:rPr>
              <a:t>(</a:t>
            </a:r>
            <a:r>
              <a:rPr lang="en-US" i="1" dirty="0">
                <a:latin typeface="Times New Roman" charset="0"/>
              </a:rPr>
              <a:t>t</a:t>
            </a:r>
            <a:r>
              <a:rPr lang="en-US" dirty="0">
                <a:latin typeface="Times New Roman" charset="0"/>
                <a:sym typeface="Symbol" charset="0"/>
              </a:rPr>
              <a:t>) for any real/complex constant </a:t>
            </a:r>
            <a:r>
              <a:rPr lang="en-US" i="1" dirty="0">
                <a:latin typeface="Times New Roman" charset="0"/>
                <a:sym typeface="Symbol" charset="0"/>
              </a:rPr>
              <a:t>a</a:t>
            </a:r>
            <a:endParaRPr lang="en-US" dirty="0">
              <a:latin typeface="Times New Roman" charset="0"/>
              <a:sym typeface="Symbol" charset="0"/>
            </a:endParaRPr>
          </a:p>
        </p:txBody>
      </p:sp>
      <p:sp>
        <p:nvSpPr>
          <p:cNvPr id="13" name="Rectangle 3"/>
          <p:cNvSpPr txBox="1">
            <a:spLocks noChangeArrowheads="1"/>
          </p:cNvSpPr>
          <p:nvPr/>
        </p:nvSpPr>
        <p:spPr bwMode="auto">
          <a:xfrm>
            <a:off x="457200" y="4267200"/>
            <a:ext cx="82296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latin typeface="Times New Roman" charset="0"/>
              </a:rPr>
              <a:t>For </a:t>
            </a:r>
            <a:r>
              <a:rPr lang="en-US" i="1" dirty="0">
                <a:latin typeface="Times New Roman" charset="0"/>
              </a:rPr>
              <a:t>time-invariant</a:t>
            </a:r>
            <a:r>
              <a:rPr lang="en-US" dirty="0">
                <a:latin typeface="Times New Roman" charset="0"/>
              </a:rPr>
              <a:t> system, shift of input signal by any </a:t>
            </a:r>
            <a:r>
              <a:rPr lang="en-US" dirty="0">
                <a:latin typeface="Times New Roman" charset="0"/>
                <a:sym typeface="Symbol" charset="0"/>
              </a:rPr>
              <a:t>real-valued </a:t>
            </a:r>
            <a:r>
              <a:rPr lang="en-US" b="0" i="1" dirty="0">
                <a:solidFill>
                  <a:schemeClr val="tx1"/>
                </a:solidFill>
                <a:latin typeface="Symbol" charset="0"/>
              </a:rPr>
              <a:t>t</a:t>
            </a:r>
            <a:r>
              <a:rPr lang="en-US" dirty="0">
                <a:latin typeface="Times New Roman" charset="0"/>
              </a:rPr>
              <a:t> causes same shift in output signal, i.e. </a:t>
            </a:r>
            <a:r>
              <a:rPr lang="en-US" b="0" i="1" dirty="0">
                <a:solidFill>
                  <a:schemeClr val="tx1"/>
                </a:solidFill>
                <a:latin typeface="Times New Roman" charset="0"/>
              </a:rPr>
              <a:t>x</a:t>
            </a:r>
            <a:r>
              <a:rPr lang="en-US" b="0" dirty="0">
                <a:solidFill>
                  <a:schemeClr val="tx1"/>
                </a:solidFill>
                <a:latin typeface="Times New Roman" charset="0"/>
              </a:rPr>
              <a:t>(</a:t>
            </a:r>
            <a:r>
              <a:rPr lang="en-US" b="0" i="1" dirty="0">
                <a:solidFill>
                  <a:schemeClr val="tx1"/>
                </a:solidFill>
                <a:latin typeface="Times New Roman" charset="0"/>
              </a:rPr>
              <a:t>t - </a:t>
            </a:r>
            <a:r>
              <a:rPr lang="en-US" b="0" i="1" dirty="0">
                <a:solidFill>
                  <a:schemeClr val="tx1"/>
                </a:solidFill>
                <a:latin typeface="Symbol" charset="0"/>
              </a:rPr>
              <a:t>t</a:t>
            </a:r>
            <a:r>
              <a:rPr lang="en-US" b="0" dirty="0">
                <a:solidFill>
                  <a:schemeClr val="tx1"/>
                </a:solidFill>
                <a:latin typeface="Times New Roman" charset="0"/>
              </a:rPr>
              <a:t>) </a:t>
            </a:r>
            <a:r>
              <a:rPr lang="en-US" b="0" dirty="0">
                <a:solidFill>
                  <a:schemeClr val="tx1"/>
                </a:solidFill>
                <a:latin typeface="Times New Roman" charset="0"/>
                <a:sym typeface="Symbol" charset="0"/>
              </a:rPr>
              <a:t> </a:t>
            </a:r>
            <a:r>
              <a:rPr lang="en-US" b="0" i="1" dirty="0">
                <a:solidFill>
                  <a:schemeClr val="tx1"/>
                </a:solidFill>
                <a:latin typeface="Times New Roman" charset="0"/>
                <a:sym typeface="Symbol" charset="0"/>
              </a:rPr>
              <a:t>y</a:t>
            </a:r>
            <a:r>
              <a:rPr lang="en-US" b="0" dirty="0">
                <a:solidFill>
                  <a:schemeClr val="tx1"/>
                </a:solidFill>
                <a:latin typeface="Times New Roman" charset="0"/>
                <a:sym typeface="Symbol" charset="0"/>
              </a:rPr>
              <a:t>(</a:t>
            </a:r>
            <a:r>
              <a:rPr lang="en-US" b="0" i="1" dirty="0">
                <a:solidFill>
                  <a:schemeClr val="tx1"/>
                </a:solidFill>
                <a:latin typeface="Times New Roman" charset="0"/>
              </a:rPr>
              <a:t>t</a:t>
            </a:r>
            <a:r>
              <a:rPr lang="en-US" b="0" i="1" dirty="0">
                <a:solidFill>
                  <a:schemeClr val="tx1"/>
                </a:solidFill>
                <a:latin typeface="Times New Roman" charset="0"/>
                <a:sym typeface="Symbol" charset="0"/>
              </a:rPr>
              <a:t> - </a:t>
            </a:r>
            <a:r>
              <a:rPr lang="en-US" b="0" i="1" dirty="0">
                <a:solidFill>
                  <a:schemeClr val="tx1"/>
                </a:solidFill>
                <a:latin typeface="Symbol" charset="0"/>
              </a:rPr>
              <a:t>t</a:t>
            </a:r>
            <a:r>
              <a:rPr lang="en-US" b="0" dirty="0">
                <a:solidFill>
                  <a:schemeClr val="tx1"/>
                </a:solidFill>
                <a:latin typeface="Times New Roman" charset="0"/>
                <a:sym typeface="Symbol" charset="0"/>
              </a:rPr>
              <a:t>)</a:t>
            </a:r>
            <a:r>
              <a:rPr lang="en-US" dirty="0">
                <a:latin typeface="Times New Roman" charset="0"/>
                <a:sym typeface="Symbol" charset="0"/>
              </a:rPr>
              <a:t>, for all </a:t>
            </a:r>
            <a:r>
              <a:rPr lang="en-US" b="0" i="1" dirty="0">
                <a:solidFill>
                  <a:schemeClr val="tx1"/>
                </a:solidFill>
                <a:latin typeface="Symbol" charset="0"/>
              </a:rPr>
              <a: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24581"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5"/>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dirty="0"/>
              <a:t>3 - </a:t>
            </a:r>
            <a:fld id="{91B1FC58-471C-4440-99C0-7145C42F4FBA}" type="slidenum">
              <a:rPr lang="en-US" sz="1400"/>
              <a:pPr/>
              <a:t>9</a:t>
            </a:fld>
            <a:endParaRPr lang="en-US" sz="1400" dirty="0"/>
          </a:p>
        </p:txBody>
      </p:sp>
      <p:sp>
        <p:nvSpPr>
          <p:cNvPr id="28674" name="Rectangle 2"/>
          <p:cNvSpPr>
            <a:spLocks noGrp="1" noChangeArrowheads="1"/>
          </p:cNvSpPr>
          <p:nvPr>
            <p:ph type="title"/>
          </p:nvPr>
        </p:nvSpPr>
        <p:spPr/>
        <p:txBody>
          <a:bodyPr/>
          <a:lstStyle/>
          <a:p>
            <a:r>
              <a:rPr lang="en-US" dirty="0">
                <a:latin typeface="Times New Roman" charset="0"/>
              </a:rPr>
              <a:t>Why are LTI properties useful?</a:t>
            </a:r>
          </a:p>
        </p:txBody>
      </p:sp>
      <p:sp>
        <p:nvSpPr>
          <p:cNvPr id="23" name="Rectangle 3">
            <a:extLst>
              <a:ext uri="{FF2B5EF4-FFF2-40B4-BE49-F238E27FC236}">
                <a16:creationId xmlns:a16="http://schemas.microsoft.com/office/drawing/2014/main" id="{58F9E5A1-7A4C-8B48-95C0-D0F3DE298E2C}"/>
              </a:ext>
            </a:extLst>
          </p:cNvPr>
          <p:cNvSpPr txBox="1">
            <a:spLocks noChangeArrowheads="1"/>
          </p:cNvSpPr>
          <p:nvPr/>
        </p:nvSpPr>
        <p:spPr bwMode="auto">
          <a:xfrm>
            <a:off x="457200" y="1447800"/>
            <a:ext cx="8229600"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An LTI system is uniquely characterized by its impulse response</a:t>
            </a:r>
          </a:p>
          <a:p>
            <a:pPr marL="457200" lvl="1" indent="0">
              <a:buNone/>
            </a:pPr>
            <a:r>
              <a:rPr lang="en-US" kern="0" dirty="0">
                <a:latin typeface="Times New Roman" charset="0"/>
              </a:rPr>
              <a:t>Abstract away implementation details by providing an impulse response e.g. to hide intellectual property</a:t>
            </a:r>
          </a:p>
          <a:p>
            <a:pPr marL="457200" lvl="1" indent="0">
              <a:buNone/>
            </a:pPr>
            <a:r>
              <a:rPr lang="en-US" kern="0" dirty="0">
                <a:latin typeface="Times New Roman" charset="0"/>
              </a:rPr>
              <a:t>Model unknown system (even though it might not be LTI)</a:t>
            </a:r>
          </a:p>
        </p:txBody>
      </p:sp>
      <p:sp>
        <p:nvSpPr>
          <p:cNvPr id="24" name="Rectangle 3">
            <a:extLst>
              <a:ext uri="{FF2B5EF4-FFF2-40B4-BE49-F238E27FC236}">
                <a16:creationId xmlns:a16="http://schemas.microsoft.com/office/drawing/2014/main" id="{A909A695-FFAA-DD44-9303-C7E0BFCCF994}"/>
              </a:ext>
            </a:extLst>
          </p:cNvPr>
          <p:cNvSpPr txBox="1">
            <a:spLocks noChangeArrowheads="1"/>
          </p:cNvSpPr>
          <p:nvPr/>
        </p:nvSpPr>
        <p:spPr bwMode="auto">
          <a:xfrm>
            <a:off x="457200" y="36576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kern="0" dirty="0">
                <a:latin typeface="Times New Roman" charset="0"/>
              </a:rPr>
              <a:t>Fourier transform of the impulse response </a:t>
            </a:r>
            <a:r>
              <a:rPr lang="en-US" i="1" kern="0" dirty="0">
                <a:latin typeface="Times New Roman" charset="0"/>
              </a:rPr>
              <a:t>h</a:t>
            </a:r>
            <a:r>
              <a:rPr lang="en-US" kern="0" dirty="0">
                <a:latin typeface="Times New Roman" charset="0"/>
              </a:rPr>
              <a:t>(</a:t>
            </a:r>
            <a:r>
              <a:rPr lang="en-US" i="1" kern="0" dirty="0">
                <a:latin typeface="Times New Roman" charset="0"/>
              </a:rPr>
              <a:t>t</a:t>
            </a:r>
            <a:r>
              <a:rPr lang="en-US" kern="0" dirty="0">
                <a:latin typeface="Times New Roman" charset="0"/>
              </a:rPr>
              <a:t>) is the frequency response of the system </a:t>
            </a:r>
            <a:r>
              <a:rPr lang="en-US" i="1" kern="0" dirty="0" err="1">
                <a:latin typeface="Times New Roman" charset="0"/>
              </a:rPr>
              <a:t>H</a:t>
            </a:r>
            <a:r>
              <a:rPr lang="en-US" kern="0" baseline="-25000" dirty="0" err="1">
                <a:latin typeface="Times New Roman" charset="0"/>
              </a:rPr>
              <a:t>freq</a:t>
            </a:r>
            <a:r>
              <a:rPr lang="en-US" kern="0" dirty="0">
                <a:latin typeface="Times New Roman" charset="0"/>
              </a:rPr>
              <a:t>(</a:t>
            </a:r>
            <a:r>
              <a:rPr lang="en-US" i="1" kern="0" dirty="0">
                <a:latin typeface="Times New Roman" charset="0"/>
              </a:rPr>
              <a:t>f</a:t>
            </a:r>
            <a:r>
              <a:rPr lang="en-US" kern="0" dirty="0">
                <a:latin typeface="Times New Roman" charset="0"/>
              </a:rPr>
              <a:t>)</a:t>
            </a:r>
          </a:p>
        </p:txBody>
      </p:sp>
      <p:grpSp>
        <p:nvGrpSpPr>
          <p:cNvPr id="19" name="Group 18">
            <a:extLst>
              <a:ext uri="{FF2B5EF4-FFF2-40B4-BE49-F238E27FC236}">
                <a16:creationId xmlns:a16="http://schemas.microsoft.com/office/drawing/2014/main" id="{A7B1D0A4-4E74-604E-B198-08CB58AC364B}"/>
              </a:ext>
            </a:extLst>
          </p:cNvPr>
          <p:cNvGrpSpPr/>
          <p:nvPr/>
        </p:nvGrpSpPr>
        <p:grpSpPr>
          <a:xfrm>
            <a:off x="3771900" y="4925823"/>
            <a:ext cx="2133600" cy="400110"/>
            <a:chOff x="381000" y="4925823"/>
            <a:chExt cx="2133600" cy="400110"/>
          </a:xfrm>
        </p:grpSpPr>
        <p:cxnSp>
          <p:nvCxnSpPr>
            <p:cNvPr id="32" name="Straight Arrow Connector 31">
              <a:extLst>
                <a:ext uri="{FF2B5EF4-FFF2-40B4-BE49-F238E27FC236}">
                  <a16:creationId xmlns:a16="http://schemas.microsoft.com/office/drawing/2014/main" id="{73177431-2CE0-5742-8778-CAD1FA1A2145}"/>
                </a:ext>
              </a:extLst>
            </p:cNvPr>
            <p:cNvCxnSpPr>
              <a:cxnSpLocks/>
            </p:cNvCxnSpPr>
            <p:nvPr/>
          </p:nvCxnSpPr>
          <p:spPr bwMode="auto">
            <a:xfrm>
              <a:off x="1905000" y="5165766"/>
              <a:ext cx="609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3" name="TextBox 32">
              <a:extLst>
                <a:ext uri="{FF2B5EF4-FFF2-40B4-BE49-F238E27FC236}">
                  <a16:creationId xmlns:a16="http://schemas.microsoft.com/office/drawing/2014/main" id="{961975F7-801B-9F4D-887C-AEBF783EF71D}"/>
                </a:ext>
              </a:extLst>
            </p:cNvPr>
            <p:cNvSpPr txBox="1"/>
            <p:nvPr/>
          </p:nvSpPr>
          <p:spPr>
            <a:xfrm>
              <a:off x="990600" y="4925823"/>
              <a:ext cx="914400" cy="400110"/>
            </a:xfrm>
            <a:prstGeom prst="rect">
              <a:avLst/>
            </a:prstGeom>
            <a:noFill/>
            <a:ln>
              <a:solidFill>
                <a:schemeClr val="tx1"/>
              </a:solidFill>
            </a:ln>
          </p:spPr>
          <p:txBody>
            <a:bodyPr wrap="square" rtlCol="0">
              <a:spAutoFit/>
            </a:bodyPr>
            <a:lstStyle/>
            <a:p>
              <a:pPr algn="ctr"/>
              <a:r>
                <a:rPr lang="en-US" sz="2000" i="1" dirty="0"/>
                <a:t>h</a:t>
              </a:r>
              <a:r>
                <a:rPr lang="en-US" sz="2000" dirty="0"/>
                <a:t>(</a:t>
              </a:r>
              <a:r>
                <a:rPr lang="en-US" sz="2000" i="1" dirty="0"/>
                <a:t>t</a:t>
              </a:r>
              <a:r>
                <a:rPr lang="en-US" sz="2000" dirty="0"/>
                <a:t>)</a:t>
              </a:r>
            </a:p>
          </p:txBody>
        </p:sp>
        <p:cxnSp>
          <p:nvCxnSpPr>
            <p:cNvPr id="34" name="Straight Arrow Connector 33">
              <a:extLst>
                <a:ext uri="{FF2B5EF4-FFF2-40B4-BE49-F238E27FC236}">
                  <a16:creationId xmlns:a16="http://schemas.microsoft.com/office/drawing/2014/main" id="{B1D46C6F-A67C-A648-90DB-F01BA073F7E7}"/>
                </a:ext>
              </a:extLst>
            </p:cNvPr>
            <p:cNvCxnSpPr>
              <a:cxnSpLocks/>
            </p:cNvCxnSpPr>
            <p:nvPr/>
          </p:nvCxnSpPr>
          <p:spPr bwMode="auto">
            <a:xfrm>
              <a:off x="381000" y="5154423"/>
              <a:ext cx="609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grpSp>
        <p:nvGrpSpPr>
          <p:cNvPr id="39" name="Group 38" descr="In the time domain, the output signal is the convolution of the input signal and the system's impulse response.">
            <a:extLst>
              <a:ext uri="{FF2B5EF4-FFF2-40B4-BE49-F238E27FC236}">
                <a16:creationId xmlns:a16="http://schemas.microsoft.com/office/drawing/2014/main" id="{B0C8356B-4316-494E-A052-9B35E1BA2237}"/>
              </a:ext>
            </a:extLst>
          </p:cNvPr>
          <p:cNvGrpSpPr/>
          <p:nvPr/>
        </p:nvGrpSpPr>
        <p:grpSpPr>
          <a:xfrm>
            <a:off x="1866900" y="4660911"/>
            <a:ext cx="5562600" cy="409246"/>
            <a:chOff x="1333500" y="4660911"/>
            <a:chExt cx="5562600" cy="409246"/>
          </a:xfrm>
        </p:grpSpPr>
        <p:sp>
          <p:nvSpPr>
            <p:cNvPr id="35" name="TextBox 34">
              <a:extLst>
                <a:ext uri="{FF2B5EF4-FFF2-40B4-BE49-F238E27FC236}">
                  <a16:creationId xmlns:a16="http://schemas.microsoft.com/office/drawing/2014/main" id="{2AF2D54E-92B0-F648-8A4C-309A5E44B1AC}"/>
                </a:ext>
              </a:extLst>
            </p:cNvPr>
            <p:cNvSpPr txBox="1"/>
            <p:nvPr/>
          </p:nvSpPr>
          <p:spPr>
            <a:xfrm>
              <a:off x="3048000" y="4670047"/>
              <a:ext cx="914400" cy="400110"/>
            </a:xfrm>
            <a:prstGeom prst="rect">
              <a:avLst/>
            </a:prstGeom>
            <a:noFill/>
            <a:ln>
              <a:noFill/>
            </a:ln>
          </p:spPr>
          <p:txBody>
            <a:bodyPr wrap="square" rtlCol="0">
              <a:spAutoFit/>
            </a:bodyPr>
            <a:lstStyle/>
            <a:p>
              <a:pPr algn="ctr"/>
              <a:r>
                <a:rPr lang="en-US" sz="2000" i="1" dirty="0"/>
                <a:t>x</a:t>
              </a:r>
              <a:r>
                <a:rPr lang="en-US" sz="2000" dirty="0"/>
                <a:t>(</a:t>
              </a:r>
              <a:r>
                <a:rPr lang="en-US" sz="2000" i="1" dirty="0"/>
                <a:t>t</a:t>
              </a:r>
              <a:r>
                <a:rPr lang="en-US" sz="2000" dirty="0"/>
                <a:t>)</a:t>
              </a:r>
            </a:p>
          </p:txBody>
        </p:sp>
        <p:sp>
          <p:nvSpPr>
            <p:cNvPr id="36" name="TextBox 35" descr="In the time domain, the output signal is the convolution of the input signal and the system's impulse response.">
              <a:extLst>
                <a:ext uri="{FF2B5EF4-FFF2-40B4-BE49-F238E27FC236}">
                  <a16:creationId xmlns:a16="http://schemas.microsoft.com/office/drawing/2014/main" id="{646A465E-9C55-4E49-A0BA-C5089DBF2B74}"/>
                </a:ext>
              </a:extLst>
            </p:cNvPr>
            <p:cNvSpPr txBox="1"/>
            <p:nvPr/>
          </p:nvSpPr>
          <p:spPr>
            <a:xfrm>
              <a:off x="4838700" y="4660911"/>
              <a:ext cx="2057400" cy="400110"/>
            </a:xfrm>
            <a:prstGeom prst="rect">
              <a:avLst/>
            </a:prstGeom>
            <a:noFill/>
            <a:ln>
              <a:noFill/>
            </a:ln>
          </p:spPr>
          <p:txBody>
            <a:bodyPr wrap="square" rtlCol="0">
              <a:spAutoFit/>
            </a:bodyPr>
            <a:lstStyle/>
            <a:p>
              <a:r>
                <a:rPr lang="en-US" sz="2000" i="1" dirty="0"/>
                <a:t>y</a:t>
              </a:r>
              <a:r>
                <a:rPr lang="en-US" sz="2000" dirty="0"/>
                <a:t>(</a:t>
              </a:r>
              <a:r>
                <a:rPr lang="en-US" sz="2000" i="1" dirty="0"/>
                <a:t>t</a:t>
              </a:r>
              <a:r>
                <a:rPr lang="en-US" sz="2000" dirty="0"/>
                <a:t>) = </a:t>
              </a:r>
              <a:r>
                <a:rPr lang="en-US" sz="2000" i="1" dirty="0"/>
                <a:t>h</a:t>
              </a:r>
              <a:r>
                <a:rPr lang="en-US" sz="2000" dirty="0"/>
                <a:t>(</a:t>
              </a:r>
              <a:r>
                <a:rPr lang="en-US" sz="2000" i="1" dirty="0"/>
                <a:t>t</a:t>
              </a:r>
              <a:r>
                <a:rPr lang="en-US" sz="2000" dirty="0"/>
                <a:t>) * </a:t>
              </a:r>
              <a:r>
                <a:rPr lang="en-US" sz="2000" i="1" dirty="0"/>
                <a:t>x</a:t>
              </a:r>
              <a:r>
                <a:rPr lang="en-US" sz="2000" dirty="0"/>
                <a:t>(</a:t>
              </a:r>
              <a:r>
                <a:rPr lang="en-US" sz="2000" i="1" dirty="0"/>
                <a:t>t</a:t>
              </a:r>
              <a:r>
                <a:rPr lang="en-US" sz="2000" dirty="0"/>
                <a:t>)</a:t>
              </a:r>
            </a:p>
          </p:txBody>
        </p:sp>
        <p:sp>
          <p:nvSpPr>
            <p:cNvPr id="22" name="TextBox 21">
              <a:extLst>
                <a:ext uri="{FF2B5EF4-FFF2-40B4-BE49-F238E27FC236}">
                  <a16:creationId xmlns:a16="http://schemas.microsoft.com/office/drawing/2014/main" id="{505CB88C-7450-1847-A4C4-7DA51D871953}"/>
                </a:ext>
              </a:extLst>
            </p:cNvPr>
            <p:cNvSpPr txBox="1"/>
            <p:nvPr/>
          </p:nvSpPr>
          <p:spPr>
            <a:xfrm>
              <a:off x="1333500" y="4670047"/>
              <a:ext cx="1638300" cy="400110"/>
            </a:xfrm>
            <a:prstGeom prst="rect">
              <a:avLst/>
            </a:prstGeom>
            <a:noFill/>
          </p:spPr>
          <p:txBody>
            <a:bodyPr wrap="square" rtlCol="0">
              <a:spAutoFit/>
            </a:bodyPr>
            <a:lstStyle/>
            <a:p>
              <a:pPr algn="ctr"/>
              <a:r>
                <a:rPr lang="en-US" sz="2000" dirty="0"/>
                <a:t>Time domain</a:t>
              </a:r>
            </a:p>
          </p:txBody>
        </p:sp>
      </p:grpSp>
      <p:grpSp>
        <p:nvGrpSpPr>
          <p:cNvPr id="40" name="Group 39" descr="In the Laplace domain, the output is the product of the input and the system's transfer function in the Laplace domain.">
            <a:extLst>
              <a:ext uri="{FF2B5EF4-FFF2-40B4-BE49-F238E27FC236}">
                <a16:creationId xmlns:a16="http://schemas.microsoft.com/office/drawing/2014/main" id="{16718EC2-D8BC-EF40-85BD-EC8048B21864}"/>
              </a:ext>
            </a:extLst>
          </p:cNvPr>
          <p:cNvGrpSpPr/>
          <p:nvPr/>
        </p:nvGrpSpPr>
        <p:grpSpPr>
          <a:xfrm>
            <a:off x="1219200" y="5218685"/>
            <a:ext cx="6057900" cy="420115"/>
            <a:chOff x="685800" y="5218685"/>
            <a:chExt cx="6057900" cy="420115"/>
          </a:xfrm>
        </p:grpSpPr>
        <p:sp>
          <p:nvSpPr>
            <p:cNvPr id="30" name="TextBox 29">
              <a:extLst>
                <a:ext uri="{FF2B5EF4-FFF2-40B4-BE49-F238E27FC236}">
                  <a16:creationId xmlns:a16="http://schemas.microsoft.com/office/drawing/2014/main" id="{7089B31A-EE4B-5D4F-83B2-429B1BF0BE2D}"/>
                </a:ext>
              </a:extLst>
            </p:cNvPr>
            <p:cNvSpPr txBox="1"/>
            <p:nvPr/>
          </p:nvSpPr>
          <p:spPr>
            <a:xfrm>
              <a:off x="3162300" y="5238690"/>
              <a:ext cx="685800" cy="400110"/>
            </a:xfrm>
            <a:prstGeom prst="rect">
              <a:avLst/>
            </a:prstGeom>
            <a:solidFill>
              <a:schemeClr val="bg1"/>
            </a:solidFill>
          </p:spPr>
          <p:txBody>
            <a:bodyPr wrap="square" rtlCol="0">
              <a:spAutoFit/>
            </a:bodyPr>
            <a:lstStyle/>
            <a:p>
              <a:pPr algn="ctr"/>
              <a:r>
                <a:rPr lang="en-US" sz="2000" i="1" dirty="0">
                  <a:solidFill>
                    <a:srgbClr val="FF0000"/>
                  </a:solidFill>
                </a:rPr>
                <a:t>X</a:t>
              </a:r>
              <a:r>
                <a:rPr lang="en-US" sz="2000" dirty="0">
                  <a:solidFill>
                    <a:srgbClr val="FF0000"/>
                  </a:solidFill>
                </a:rPr>
                <a:t>(</a:t>
              </a:r>
              <a:r>
                <a:rPr lang="en-US" sz="2000" i="1" dirty="0">
                  <a:solidFill>
                    <a:srgbClr val="FF0000"/>
                  </a:solidFill>
                </a:rPr>
                <a:t>s</a:t>
              </a:r>
              <a:r>
                <a:rPr lang="en-US" sz="2000" dirty="0">
                  <a:solidFill>
                    <a:srgbClr val="FF0000"/>
                  </a:solidFill>
                </a:rPr>
                <a:t>)</a:t>
              </a:r>
            </a:p>
          </p:txBody>
        </p:sp>
        <p:sp>
          <p:nvSpPr>
            <p:cNvPr id="31" name="TextBox 30" descr="In the Laplace domain, the output is the product of the input and the system's transfer function in the Laplace domain.">
              <a:extLst>
                <a:ext uri="{FF2B5EF4-FFF2-40B4-BE49-F238E27FC236}">
                  <a16:creationId xmlns:a16="http://schemas.microsoft.com/office/drawing/2014/main" id="{596D7D1C-6304-3E4B-9527-B90F819699A3}"/>
                </a:ext>
              </a:extLst>
            </p:cNvPr>
            <p:cNvSpPr txBox="1"/>
            <p:nvPr/>
          </p:nvSpPr>
          <p:spPr>
            <a:xfrm>
              <a:off x="4838700" y="5230623"/>
              <a:ext cx="1905000" cy="400110"/>
            </a:xfrm>
            <a:prstGeom prst="rect">
              <a:avLst/>
            </a:prstGeom>
            <a:solidFill>
              <a:schemeClr val="bg1"/>
            </a:solidFill>
          </p:spPr>
          <p:txBody>
            <a:bodyPr wrap="square" rtlCol="0">
              <a:spAutoFit/>
            </a:bodyPr>
            <a:lstStyle/>
            <a:p>
              <a:r>
                <a:rPr lang="en-US" sz="2000" i="1" dirty="0">
                  <a:solidFill>
                    <a:srgbClr val="FF0000"/>
                  </a:solidFill>
                </a:rPr>
                <a:t>Y</a:t>
              </a:r>
              <a:r>
                <a:rPr lang="en-US" sz="2000" dirty="0">
                  <a:solidFill>
                    <a:srgbClr val="FF0000"/>
                  </a:solidFill>
                </a:rPr>
                <a:t>(</a:t>
              </a:r>
              <a:r>
                <a:rPr lang="en-US" sz="2000" i="1" dirty="0">
                  <a:solidFill>
                    <a:srgbClr val="FF0000"/>
                  </a:solidFill>
                </a:rPr>
                <a:t>s</a:t>
              </a:r>
              <a:r>
                <a:rPr lang="en-US" sz="2000" dirty="0">
                  <a:solidFill>
                    <a:srgbClr val="FF0000"/>
                  </a:solidFill>
                </a:rPr>
                <a:t>) = </a:t>
              </a:r>
              <a:r>
                <a:rPr lang="en-US" sz="2000" i="1" dirty="0">
                  <a:solidFill>
                    <a:srgbClr val="FF0000"/>
                  </a:solidFill>
                </a:rPr>
                <a:t>H</a:t>
              </a:r>
              <a:r>
                <a:rPr lang="en-US" sz="2000" dirty="0">
                  <a:solidFill>
                    <a:srgbClr val="FF0000"/>
                  </a:solidFill>
                </a:rPr>
                <a:t>(</a:t>
              </a:r>
              <a:r>
                <a:rPr lang="en-US" sz="2000" i="1" dirty="0">
                  <a:solidFill>
                    <a:srgbClr val="FF0000"/>
                  </a:solidFill>
                </a:rPr>
                <a:t>s</a:t>
              </a:r>
              <a:r>
                <a:rPr lang="en-US" sz="2000" dirty="0">
                  <a:solidFill>
                    <a:srgbClr val="FF0000"/>
                  </a:solidFill>
                </a:rPr>
                <a:t>) </a:t>
              </a:r>
              <a:r>
                <a:rPr lang="en-US" sz="2000" i="1" dirty="0">
                  <a:solidFill>
                    <a:srgbClr val="FF0000"/>
                  </a:solidFill>
                </a:rPr>
                <a:t>X</a:t>
              </a:r>
              <a:r>
                <a:rPr lang="en-US" sz="2000" dirty="0">
                  <a:solidFill>
                    <a:srgbClr val="FF0000"/>
                  </a:solidFill>
                </a:rPr>
                <a:t>(</a:t>
              </a:r>
              <a:r>
                <a:rPr lang="en-US" sz="2000" i="1" dirty="0">
                  <a:solidFill>
                    <a:srgbClr val="FF0000"/>
                  </a:solidFill>
                </a:rPr>
                <a:t>s</a:t>
              </a:r>
              <a:r>
                <a:rPr lang="en-US" sz="2000" dirty="0">
                  <a:solidFill>
                    <a:srgbClr val="FF0000"/>
                  </a:solidFill>
                </a:rPr>
                <a:t>)</a:t>
              </a:r>
            </a:p>
          </p:txBody>
        </p:sp>
        <p:sp>
          <p:nvSpPr>
            <p:cNvPr id="41" name="TextBox 40">
              <a:extLst>
                <a:ext uri="{FF2B5EF4-FFF2-40B4-BE49-F238E27FC236}">
                  <a16:creationId xmlns:a16="http://schemas.microsoft.com/office/drawing/2014/main" id="{7B012CA1-6DD3-394E-864C-E2F33C2E3525}"/>
                </a:ext>
              </a:extLst>
            </p:cNvPr>
            <p:cNvSpPr txBox="1"/>
            <p:nvPr/>
          </p:nvSpPr>
          <p:spPr>
            <a:xfrm>
              <a:off x="685800" y="5218685"/>
              <a:ext cx="2286000" cy="400110"/>
            </a:xfrm>
            <a:prstGeom prst="rect">
              <a:avLst/>
            </a:prstGeom>
            <a:noFill/>
          </p:spPr>
          <p:txBody>
            <a:bodyPr wrap="square" rtlCol="0">
              <a:spAutoFit/>
            </a:bodyPr>
            <a:lstStyle/>
            <a:p>
              <a:pPr algn="r"/>
              <a:r>
                <a:rPr lang="en-US" sz="2000" dirty="0">
                  <a:solidFill>
                    <a:srgbClr val="FF0000"/>
                  </a:solidFill>
                </a:rPr>
                <a:t>Laplace domain</a:t>
              </a:r>
            </a:p>
          </p:txBody>
        </p:sp>
      </p:grpSp>
      <p:grpSp>
        <p:nvGrpSpPr>
          <p:cNvPr id="43" name="Group 42" descr="In the frequency domain, the output is the product of the input and the system's transfer function in the frequenciy domain.">
            <a:extLst>
              <a:ext uri="{FF2B5EF4-FFF2-40B4-BE49-F238E27FC236}">
                <a16:creationId xmlns:a16="http://schemas.microsoft.com/office/drawing/2014/main" id="{E75607D2-A1F5-4449-A61C-27247EBED327}"/>
              </a:ext>
            </a:extLst>
          </p:cNvPr>
          <p:cNvGrpSpPr/>
          <p:nvPr/>
        </p:nvGrpSpPr>
        <p:grpSpPr>
          <a:xfrm>
            <a:off x="1295400" y="5715000"/>
            <a:ext cx="6705600" cy="419520"/>
            <a:chOff x="762000" y="5600280"/>
            <a:chExt cx="6705600" cy="419520"/>
          </a:xfrm>
        </p:grpSpPr>
        <p:sp>
          <p:nvSpPr>
            <p:cNvPr id="37" name="TextBox 36">
              <a:extLst>
                <a:ext uri="{FF2B5EF4-FFF2-40B4-BE49-F238E27FC236}">
                  <a16:creationId xmlns:a16="http://schemas.microsoft.com/office/drawing/2014/main" id="{C8DCE0B5-ECC0-974B-9CAB-E5CF0F81A6F5}"/>
                </a:ext>
              </a:extLst>
            </p:cNvPr>
            <p:cNvSpPr txBox="1"/>
            <p:nvPr/>
          </p:nvSpPr>
          <p:spPr>
            <a:xfrm>
              <a:off x="2933700" y="5619690"/>
              <a:ext cx="1028700" cy="400110"/>
            </a:xfrm>
            <a:prstGeom prst="rect">
              <a:avLst/>
            </a:prstGeom>
            <a:solidFill>
              <a:schemeClr val="bg1"/>
            </a:solidFill>
          </p:spPr>
          <p:txBody>
            <a:bodyPr wrap="square" rtlCol="0">
              <a:spAutoFit/>
            </a:bodyPr>
            <a:lstStyle/>
            <a:p>
              <a:pPr algn="ctr"/>
              <a:r>
                <a:rPr lang="en-US" sz="2000" i="1" dirty="0" err="1">
                  <a:solidFill>
                    <a:srgbClr val="0070C0"/>
                  </a:solidFill>
                </a:rPr>
                <a:t>X</a:t>
              </a:r>
              <a:r>
                <a:rPr lang="en-US" sz="2000" baseline="-25000" dirty="0" err="1">
                  <a:solidFill>
                    <a:srgbClr val="0070C0"/>
                  </a:solidFill>
                </a:rPr>
                <a:t>freq</a:t>
              </a:r>
              <a:r>
                <a:rPr lang="en-US" sz="2000" dirty="0">
                  <a:solidFill>
                    <a:srgbClr val="0070C0"/>
                  </a:solidFill>
                </a:rPr>
                <a:t>(</a:t>
              </a:r>
              <a:r>
                <a:rPr lang="en-US" sz="2000" i="1" dirty="0">
                  <a:solidFill>
                    <a:srgbClr val="0070C0"/>
                  </a:solidFill>
                  <a:latin typeface="+mj-lt"/>
                </a:rPr>
                <a:t>f</a:t>
              </a:r>
              <a:r>
                <a:rPr lang="en-US" sz="2000" dirty="0">
                  <a:solidFill>
                    <a:srgbClr val="0070C0"/>
                  </a:solidFill>
                </a:rPr>
                <a:t>)</a:t>
              </a:r>
            </a:p>
          </p:txBody>
        </p:sp>
        <p:sp>
          <p:nvSpPr>
            <p:cNvPr id="38" name="TextBox 37" descr="In the frequency domain, the output is the product of the input and the system's transfer function in the frequenciy domain.">
              <a:extLst>
                <a:ext uri="{FF2B5EF4-FFF2-40B4-BE49-F238E27FC236}">
                  <a16:creationId xmlns:a16="http://schemas.microsoft.com/office/drawing/2014/main" id="{A6D8BE8F-40CE-7048-B5F8-774E7D06EC6A}"/>
                </a:ext>
              </a:extLst>
            </p:cNvPr>
            <p:cNvSpPr txBox="1"/>
            <p:nvPr/>
          </p:nvSpPr>
          <p:spPr>
            <a:xfrm>
              <a:off x="4610100" y="5600280"/>
              <a:ext cx="2857500" cy="400110"/>
            </a:xfrm>
            <a:prstGeom prst="rect">
              <a:avLst/>
            </a:prstGeom>
            <a:solidFill>
              <a:schemeClr val="bg1"/>
            </a:solidFill>
          </p:spPr>
          <p:txBody>
            <a:bodyPr wrap="square" rtlCol="0">
              <a:spAutoFit/>
            </a:bodyPr>
            <a:lstStyle/>
            <a:p>
              <a:r>
                <a:rPr lang="en-US" sz="2000" i="1" dirty="0" err="1">
                  <a:solidFill>
                    <a:srgbClr val="0070C0"/>
                  </a:solidFill>
                </a:rPr>
                <a:t>Y</a:t>
              </a:r>
              <a:r>
                <a:rPr lang="en-US" sz="2000" baseline="-25000" dirty="0" err="1">
                  <a:solidFill>
                    <a:srgbClr val="0070C0"/>
                  </a:solidFill>
                </a:rPr>
                <a:t>freq</a:t>
              </a:r>
              <a:r>
                <a:rPr lang="en-US" sz="2000" dirty="0">
                  <a:solidFill>
                    <a:srgbClr val="0070C0"/>
                  </a:solidFill>
                </a:rPr>
                <a:t>(</a:t>
              </a:r>
              <a:r>
                <a:rPr lang="en-US" sz="2000" i="1" dirty="0">
                  <a:solidFill>
                    <a:srgbClr val="0070C0"/>
                  </a:solidFill>
                </a:rPr>
                <a:t>f</a:t>
              </a:r>
              <a:r>
                <a:rPr lang="en-US" sz="2000" dirty="0">
                  <a:solidFill>
                    <a:srgbClr val="0070C0"/>
                  </a:solidFill>
                </a:rPr>
                <a:t>) =</a:t>
              </a:r>
              <a:r>
                <a:rPr lang="en-US" sz="2000" i="1" dirty="0">
                  <a:solidFill>
                    <a:srgbClr val="0070C0"/>
                  </a:solidFill>
                </a:rPr>
                <a:t> </a:t>
              </a:r>
              <a:r>
                <a:rPr lang="en-US" sz="2000" i="1" dirty="0" err="1">
                  <a:solidFill>
                    <a:srgbClr val="0070C0"/>
                  </a:solidFill>
                </a:rPr>
                <a:t>H</a:t>
              </a:r>
              <a:r>
                <a:rPr lang="en-US" sz="2000" baseline="-25000" dirty="0" err="1">
                  <a:solidFill>
                    <a:srgbClr val="0070C0"/>
                  </a:solidFill>
                </a:rPr>
                <a:t>freq</a:t>
              </a:r>
              <a:r>
                <a:rPr lang="en-US" sz="2000" dirty="0">
                  <a:solidFill>
                    <a:srgbClr val="0070C0"/>
                  </a:solidFill>
                </a:rPr>
                <a:t>(</a:t>
              </a:r>
              <a:r>
                <a:rPr lang="en-US" sz="2000" i="1" dirty="0">
                  <a:solidFill>
                    <a:srgbClr val="0070C0"/>
                  </a:solidFill>
                </a:rPr>
                <a:t>f</a:t>
              </a:r>
              <a:r>
                <a:rPr lang="en-US" sz="2000" dirty="0">
                  <a:solidFill>
                    <a:srgbClr val="0070C0"/>
                  </a:solidFill>
                </a:rPr>
                <a:t>) </a:t>
              </a:r>
              <a:r>
                <a:rPr lang="en-US" sz="2000" i="1" dirty="0" err="1">
                  <a:solidFill>
                    <a:srgbClr val="0070C0"/>
                  </a:solidFill>
                </a:rPr>
                <a:t>X</a:t>
              </a:r>
              <a:r>
                <a:rPr lang="en-US" sz="2000" baseline="-25000" dirty="0" err="1">
                  <a:solidFill>
                    <a:srgbClr val="0070C0"/>
                  </a:solidFill>
                </a:rPr>
                <a:t>freq</a:t>
              </a:r>
              <a:r>
                <a:rPr lang="en-US" sz="2000" dirty="0">
                  <a:solidFill>
                    <a:srgbClr val="0070C0"/>
                  </a:solidFill>
                </a:rPr>
                <a:t>(</a:t>
              </a:r>
              <a:r>
                <a:rPr lang="en-US" sz="2000" i="1" dirty="0">
                  <a:solidFill>
                    <a:srgbClr val="0070C0"/>
                  </a:solidFill>
                </a:rPr>
                <a:t>f</a:t>
              </a:r>
              <a:r>
                <a:rPr lang="en-US" sz="2000" dirty="0">
                  <a:solidFill>
                    <a:srgbClr val="0070C0"/>
                  </a:solidFill>
                </a:rPr>
                <a:t>)</a:t>
              </a:r>
            </a:p>
          </p:txBody>
        </p:sp>
        <p:sp>
          <p:nvSpPr>
            <p:cNvPr id="42" name="TextBox 41">
              <a:extLst>
                <a:ext uri="{FF2B5EF4-FFF2-40B4-BE49-F238E27FC236}">
                  <a16:creationId xmlns:a16="http://schemas.microsoft.com/office/drawing/2014/main" id="{139E6987-8EAA-4645-A25A-16CFFE82C2D3}"/>
                </a:ext>
              </a:extLst>
            </p:cNvPr>
            <p:cNvSpPr txBox="1"/>
            <p:nvPr/>
          </p:nvSpPr>
          <p:spPr>
            <a:xfrm>
              <a:off x="762000" y="5619690"/>
              <a:ext cx="2286000" cy="400110"/>
            </a:xfrm>
            <a:prstGeom prst="rect">
              <a:avLst/>
            </a:prstGeom>
            <a:noFill/>
          </p:spPr>
          <p:txBody>
            <a:bodyPr wrap="square" rtlCol="0">
              <a:spAutoFit/>
            </a:bodyPr>
            <a:lstStyle/>
            <a:p>
              <a:pPr algn="ctr"/>
              <a:r>
                <a:rPr lang="en-US" sz="2000" dirty="0">
                  <a:solidFill>
                    <a:srgbClr val="0070C0"/>
                  </a:solidFill>
                </a:rPr>
                <a:t>Frequency domain</a:t>
              </a:r>
            </a:p>
          </p:txBody>
        </p:sp>
      </p:grpSp>
    </p:spTree>
    <p:extLst>
      <p:ext uri="{BB962C8B-B14F-4D97-AF65-F5344CB8AC3E}">
        <p14:creationId xmlns:p14="http://schemas.microsoft.com/office/powerpoint/2010/main" val="83685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5239</TotalTime>
  <Words>2238</Words>
  <Application>Microsoft Macintosh PowerPoint</Application>
  <PresentationFormat>On-screen Show (4:3)</PresentationFormat>
  <Paragraphs>377</Paragraphs>
  <Slides>24</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Cambria</vt:lpstr>
      <vt:lpstr>Cambria Math</vt:lpstr>
      <vt:lpstr>Impact</vt:lpstr>
      <vt:lpstr>Symbol</vt:lpstr>
      <vt:lpstr>Times New Roman</vt:lpstr>
      <vt:lpstr>Wingdings</vt:lpstr>
      <vt:lpstr>Default Design</vt:lpstr>
      <vt:lpstr>Equation</vt:lpstr>
      <vt:lpstr>Signals and Systems</vt:lpstr>
      <vt:lpstr>Outline</vt:lpstr>
      <vt:lpstr>Many Faces of Signals</vt:lpstr>
      <vt:lpstr>Signals As Functions</vt:lpstr>
      <vt:lpstr>Continuous-Time Unit Impulse</vt:lpstr>
      <vt:lpstr>Continuous-Time Unit Impulse</vt:lpstr>
      <vt:lpstr>Systems</vt:lpstr>
      <vt:lpstr>Continuous-Time System Properties</vt:lpstr>
      <vt:lpstr>Why are LTI properties useful?</vt:lpstr>
      <vt:lpstr>Is a System Linear or Not?</vt:lpstr>
      <vt:lpstr>Is a System Time-Invariant or Not</vt:lpstr>
      <vt:lpstr>Initial Conditions for Linear Systems</vt:lpstr>
      <vt:lpstr>Init. Cond. for Time-Invariant Systems?</vt:lpstr>
      <vt:lpstr>Continuous-Time System Properties</vt:lpstr>
      <vt:lpstr>Continuous-Time System Properties</vt:lpstr>
      <vt:lpstr>Continuous-Time System Properties</vt:lpstr>
      <vt:lpstr>Discrete-Time Signals</vt:lpstr>
      <vt:lpstr>Generating Discrete-Time Signals</vt:lpstr>
      <vt:lpstr>Aliasing Example</vt:lpstr>
      <vt:lpstr>Discrete-Time System Properties</vt:lpstr>
      <vt:lpstr>Why are LTI properties useful?</vt:lpstr>
      <vt:lpstr>Discrete-Time System Properties</vt:lpstr>
      <vt:lpstr>Averaging Filter</vt:lpstr>
      <vt:lpstr>First-Order Difference Filter</vt:lpstr>
    </vt:vector>
  </TitlesOfParts>
  <Company>The University of Texas at Austin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Linearity</dc:title>
  <dc:creator>Brian L. Evans</dc:creator>
  <cp:lastModifiedBy>Brian Evans</cp:lastModifiedBy>
  <cp:revision>389</cp:revision>
  <cp:lastPrinted>2021-07-12T00:34:29Z</cp:lastPrinted>
  <dcterms:created xsi:type="dcterms:W3CDTF">1999-08-31T01:42:33Z</dcterms:created>
  <dcterms:modified xsi:type="dcterms:W3CDTF">2025-01-11T04:12:14Z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4</vt:i4>
  </property>
  <property fmtid="{D5CDD505-2E9C-101B-9397-08002B2CF9AE}" pid="6" name="ScreenUsage">
    <vt:i4>3</vt:i4>
  </property>
  <property fmtid="{D5CDD505-2E9C-101B-9397-08002B2CF9AE}" pid="7" name="MailAddress">
    <vt:lpwstr>bevans@ece.utexas.edu</vt:lpwstr>
  </property>
  <property fmtid="{D5CDD505-2E9C-101B-9397-08002B2CF9AE}" pid="8" name="HomePage">
    <vt:lpwstr>http://www.ece.utexas.ed/~bevans</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1</vt:i4>
  </property>
  <property fmtid="{D5CDD505-2E9C-101B-9397-08002B2CF9AE}" pid="19" name="ShowNotes">
    <vt:bool>false</vt:bool>
  </property>
  <property fmtid="{D5CDD505-2E9C-101B-9397-08002B2CF9AE}" pid="20" name="NavBtnPos">
    <vt:i4>3</vt:i4>
  </property>
  <property fmtid="{D5CDD505-2E9C-101B-9397-08002B2CF9AE}" pid="21" name="OutputDir">
    <vt:lpwstr>L:\bevans\ee313s01\07_Discrete_Time</vt:lpwstr>
  </property>
</Properties>
</file>