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58"/>
  </p:normalViewPr>
  <p:slideViewPr>
    <p:cSldViewPr snapToGrid="0" snapToObjects="1">
      <p:cViewPr varScale="1">
        <p:scale>
          <a:sx n="109" d="100"/>
          <a:sy n="109" d="100"/>
        </p:scale>
        <p:origin x="216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2D830-D579-594F-8618-8C760D0FC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F2898C-B1C7-BC41-8124-CFD96FC82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8007B-B226-D442-886F-45B065364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A1E3-1132-B242-9975-51650B2E9C8F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3F609-5D39-6F43-B20E-016E964DE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1C41F-2467-9F46-A629-573089D61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E546-F9F9-DC40-AA42-56DD36918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97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D5D30-7CFD-B64F-A4D2-5B0C655E9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911B6-F620-FE47-88CC-70A2B76D8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8DE18-9A09-414D-A357-54CDC899D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A1E3-1132-B242-9975-51650B2E9C8F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D0EB3-647A-224A-AC71-16C201E9F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A5D24-84B6-C047-8F6D-0A56C834C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E546-F9F9-DC40-AA42-56DD36918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80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938E9B-CAE5-144C-893E-DF5AECF7EA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9C8313-8F0F-4145-9DAC-0E94C0826E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BC88D-A0BC-EF4E-A34D-577DED50B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A1E3-1132-B242-9975-51650B2E9C8F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CCFC5-556E-3142-B1FC-5E88C587D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63F4D-EC44-F648-A42E-3909D9E57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E546-F9F9-DC40-AA42-56DD36918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0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57B91-CAEA-B14D-AAC6-A833A4654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EDCA1-F47D-FF4F-95DC-878B9EB15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5521B-5672-A44E-9736-410C7BDF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A1E3-1132-B242-9975-51650B2E9C8F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BB835-0DCC-8A46-83D3-FEABE67A3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F6181-AFDC-DA48-9CD8-7DF9CC8F8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E546-F9F9-DC40-AA42-56DD36918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6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B4623-79FB-C649-983B-3C7ED3740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5A94C0-A8E9-E043-BF4C-C97B9F74D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76A22-B833-4645-853D-37A8C0A89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A1E3-1132-B242-9975-51650B2E9C8F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B49CA-136D-F44F-B734-6BF70CE7B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560B2-DA93-F643-959E-CA553A95D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E546-F9F9-DC40-AA42-56DD36918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72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352CC-1F85-EF40-82F0-A37D68B04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00F4D-C253-004D-AC90-421843A171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3968AC-76D8-AC48-8720-6F3D266AB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343F9-B662-9641-9120-CE5088F67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A1E3-1132-B242-9975-51650B2E9C8F}" type="datetimeFigureOut">
              <a:rPr lang="en-US" smtClean="0"/>
              <a:t>4/4/22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AF3C20-1184-4841-832D-C5985EA11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1F3ED-CEF1-8344-A318-3F716B205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E546-F9F9-DC40-AA42-56DD36918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D135C-B841-B443-BC3E-6AF9071DD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CB937-4413-EB4B-B7C1-17DC12213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8CF4AF-F78A-F94F-B6B2-6E13D1EC7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334D21-1909-7043-A2B7-FA6465ACA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0D06B9-99B2-A442-AF93-7A872804DB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6C091B-3C9B-CE45-AE75-B1A3E33FD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A1E3-1132-B242-9975-51650B2E9C8F}" type="datetimeFigureOut">
              <a:rPr lang="en-US" smtClean="0"/>
              <a:t>4/4/22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323F5-5FF7-A24A-B0A5-66155E78F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7B4056-4C1D-4F4A-9FA2-3E1862F06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E546-F9F9-DC40-AA42-56DD36918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90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CECF-FC64-E64B-8B5B-FDD70DCDA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431D2F-60AE-4E44-92AD-53297AC8A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A1E3-1132-B242-9975-51650B2E9C8F}" type="datetimeFigureOut">
              <a:rPr lang="en-US" smtClean="0"/>
              <a:t>4/4/22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707E3C-2873-FB41-92EE-4612FDDB7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7341B0-E23F-9A41-857D-4FEB3CDD0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E546-F9F9-DC40-AA42-56DD36918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94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BE30DD-C61B-E44B-9BE9-D144B9C8C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A1E3-1132-B242-9975-51650B2E9C8F}" type="datetimeFigureOut">
              <a:rPr lang="en-US" smtClean="0"/>
              <a:t>4/4/22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6A8627-1DC4-F545-AA64-B5348A5CF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FCBAE-5A02-9845-9B1D-58E91BA86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E546-F9F9-DC40-AA42-56DD36918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84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B2DCD-18F5-CE46-899B-3DB33ECAF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20C4C-9EC4-1441-94BD-6DE2B3B08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8DEEA3-388F-E04B-BECC-44087CDD6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FB23AB-3D8C-EA48-A334-5520407A7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A1E3-1132-B242-9975-51650B2E9C8F}" type="datetimeFigureOut">
              <a:rPr lang="en-US" smtClean="0"/>
              <a:t>4/4/22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4365D-66BF-414B-AB60-CB4AEBF66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C4C105-E965-964A-81D8-199D01861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E546-F9F9-DC40-AA42-56DD36918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17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6218C-5A72-E34E-9F82-6F88D03B6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53A5F0-9333-714D-8FF6-0AF6ED963F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5885EA-5DFB-0648-81A6-8FA3B1FA1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8F72C-7325-D043-9B1B-5BE660C16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A1E3-1132-B242-9975-51650B2E9C8F}" type="datetimeFigureOut">
              <a:rPr lang="en-US" smtClean="0"/>
              <a:t>4/4/22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FA2AA0-67E1-8D46-B03E-799586270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4F108-693B-F54C-9E24-4D3E5B60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E546-F9F9-DC40-AA42-56DD36918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6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6C3DCF-78FD-D346-BC5B-4C363247F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C5988-92B0-F64F-BD91-7D0149D0F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8D7CB-F25A-B144-9992-5C7916C41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0A1E3-1132-B242-9975-51650B2E9C8F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B1FEE-070C-9C43-8351-213F0F839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436C8-A24E-F64E-9F70-941E3A912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AE546-F9F9-DC40-AA42-56DD36918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BB6E3-7099-874A-9CF7-57E742441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595018" y="937418"/>
            <a:ext cx="10515600" cy="1325563"/>
          </a:xfrm>
        </p:spPr>
        <p:txBody>
          <a:bodyPr/>
          <a:lstStyle/>
          <a:p>
            <a:r>
              <a:rPr lang="en-US" dirty="0"/>
              <a:t>In-Lecture #3 Assignment </a:t>
            </a:r>
            <a:br>
              <a:rPr lang="en-US" dirty="0"/>
            </a:br>
            <a:r>
              <a:rPr lang="en-US" dirty="0"/>
              <a:t>Steepest Descent Derivation</a:t>
            </a:r>
          </a:p>
        </p:txBody>
      </p:sp>
      <p:pic>
        <p:nvPicPr>
          <p:cNvPr id="8" name="Picture 7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A5DFF872-EB86-5349-A671-25D2DF6946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345"/>
          <a:stretch/>
        </p:blipFill>
        <p:spPr>
          <a:xfrm>
            <a:off x="1424717" y="0"/>
            <a:ext cx="10558564" cy="936434"/>
          </a:xfrm>
          <a:prstGeom prst="rect">
            <a:avLst/>
          </a:prstGeom>
        </p:spPr>
      </p:pic>
      <p:pic>
        <p:nvPicPr>
          <p:cNvPr id="10" name="Picture 9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31DFC125-AD53-C346-9237-876C0DC8AB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55" r="29186" b="65140"/>
          <a:stretch/>
        </p:blipFill>
        <p:spPr>
          <a:xfrm>
            <a:off x="1424717" y="936434"/>
            <a:ext cx="7476912" cy="1454226"/>
          </a:xfrm>
          <a:prstGeom prst="rect">
            <a:avLst/>
          </a:prstGeom>
        </p:spPr>
      </p:pic>
      <p:pic>
        <p:nvPicPr>
          <p:cNvPr id="12" name="Picture 11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3B9BAD8C-AAD8-FA40-9E5F-72F4F1D1F0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814" t="13655" b="48595"/>
          <a:stretch/>
        </p:blipFill>
        <p:spPr>
          <a:xfrm>
            <a:off x="8901629" y="936434"/>
            <a:ext cx="3081652" cy="2588964"/>
          </a:xfrm>
          <a:prstGeom prst="rect">
            <a:avLst/>
          </a:prstGeom>
        </p:spPr>
      </p:pic>
      <p:pic>
        <p:nvPicPr>
          <p:cNvPr id="14" name="Picture 13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6C590C7A-ECEB-8D47-A708-6799EA7C56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859" r="29186" b="27390"/>
          <a:stretch/>
        </p:blipFill>
        <p:spPr>
          <a:xfrm>
            <a:off x="1424717" y="2390660"/>
            <a:ext cx="7476912" cy="2588964"/>
          </a:xfrm>
          <a:prstGeom prst="rect">
            <a:avLst/>
          </a:prstGeom>
        </p:spPr>
      </p:pic>
      <p:pic>
        <p:nvPicPr>
          <p:cNvPr id="16" name="Picture 15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DC3EA59F-9372-2F4B-8BB0-C84CADBF17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610" r="29186"/>
          <a:stretch/>
        </p:blipFill>
        <p:spPr>
          <a:xfrm>
            <a:off x="1424717" y="4979624"/>
            <a:ext cx="7476912" cy="1878376"/>
          </a:xfrm>
          <a:prstGeom prst="rect">
            <a:avLst/>
          </a:prstGeom>
        </p:spPr>
      </p:pic>
      <p:pic>
        <p:nvPicPr>
          <p:cNvPr id="18" name="Picture 17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13001E2C-D19F-8D40-BCDB-7568187BA1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875" t="50000"/>
          <a:stretch/>
        </p:blipFill>
        <p:spPr>
          <a:xfrm>
            <a:off x="8802475" y="3429000"/>
            <a:ext cx="318080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8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ece of paper with writing&#10;&#10;Description automatically generated with low confidence">
            <a:extLst>
              <a:ext uri="{FF2B5EF4-FFF2-40B4-BE49-F238E27FC236}">
                <a16:creationId xmlns:a16="http://schemas.microsoft.com/office/drawing/2014/main" id="{97EE6808-3460-E040-A1CA-7111804DB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154" y="0"/>
            <a:ext cx="5779846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AC7520-8BDF-2C4B-A841-9D09DC472FE3}"/>
              </a:ext>
            </a:extLst>
          </p:cNvPr>
          <p:cNvSpPr txBox="1"/>
          <p:nvPr/>
        </p:nvSpPr>
        <p:spPr>
          <a:xfrm>
            <a:off x="7512" y="6585548"/>
            <a:ext cx="6044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UT Austin EE 445S Real-Time DSP Lab Prof. Brian L. Evans   Spring 2021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7D3CDC8-3A7F-7C44-A7C4-445A8F504AA3}"/>
                  </a:ext>
                </a:extLst>
              </p:cNvPr>
              <p:cNvSpPr txBox="1"/>
              <p:nvPr/>
            </p:nvSpPr>
            <p:spPr>
              <a:xfrm>
                <a:off x="264403" y="154232"/>
                <a:ext cx="5779846" cy="3200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u="sng" dirty="0"/>
                  <a:t>Steepest Descent Algorithm</a:t>
                </a:r>
              </a:p>
              <a:p>
                <a:pPr lvl="0">
                  <a:spcAft>
                    <a:spcPts val="600"/>
                  </a:spcAft>
                </a:pPr>
                <a:r>
                  <a:rPr lang="en-US" sz="2400" dirty="0"/>
                  <a:t>Start with an initial guess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400" dirty="0"/>
              </a:p>
              <a:p>
                <a:pPr lvl="0"/>
                <a:r>
                  <a:rPr lang="en-US" sz="2400" dirty="0"/>
                  <a:t>Create a new guess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2400" dirty="0"/>
                  <a:t> by moving in the opposite direction of derivative:</a:t>
                </a:r>
              </a:p>
              <a:p>
                <a:pPr lvl="0"/>
                <a:endParaRPr lang="en-US" sz="2400" dirty="0"/>
              </a:p>
              <a:p>
                <a:pPr lvl="0"/>
                <a:endParaRPr lang="en-US" sz="2400" dirty="0"/>
              </a:p>
              <a:p>
                <a:pPr lvl="0"/>
                <a:r>
                  <a:rPr lang="en-US" sz="2400" dirty="0"/>
                  <a:t>To keep the process stable, we require the </a:t>
                </a:r>
                <a:r>
                  <a:rPr lang="en-US" sz="2400" dirty="0" err="1"/>
                  <a:t>stepsize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to be a small positive value.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7D3CDC8-3A7F-7C44-A7C4-445A8F504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03" y="154232"/>
                <a:ext cx="5779846" cy="3200876"/>
              </a:xfrm>
              <a:prstGeom prst="rect">
                <a:avLst/>
              </a:prstGeom>
              <a:blipFill>
                <a:blip r:embed="rId3"/>
                <a:stretch>
                  <a:fillRect l="-1532" t="-1587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B971ABE-7F19-FD4D-A97B-24D9B30C4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801" y="1857030"/>
            <a:ext cx="3347980" cy="7470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78F8DB-B8A0-0844-A180-50F5C5B7F185}"/>
              </a:ext>
            </a:extLst>
          </p:cNvPr>
          <p:cNvSpPr txBox="1"/>
          <p:nvPr/>
        </p:nvSpPr>
        <p:spPr>
          <a:xfrm>
            <a:off x="264403" y="3429000"/>
            <a:ext cx="5662671" cy="3039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300"/>
              </a:spcAft>
            </a:pPr>
            <a:r>
              <a:rPr lang="en-US" sz="2400" dirty="0"/>
              <a:t>For </a:t>
            </a:r>
            <a:r>
              <a:rPr lang="en-US" sz="2400" i="1" dirty="0"/>
              <a:t>J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 = (</a:t>
            </a:r>
            <a:r>
              <a:rPr lang="en-US" sz="2400" i="1" dirty="0"/>
              <a:t>x</a:t>
            </a:r>
            <a:r>
              <a:rPr lang="en-US" sz="2400" dirty="0"/>
              <a:t> – 7)</a:t>
            </a:r>
            <a:r>
              <a:rPr lang="en-US" sz="2400" baseline="30000" dirty="0"/>
              <a:t>2</a:t>
            </a:r>
            <a:r>
              <a:rPr lang="en-US" sz="2400" dirty="0"/>
              <a:t>, the first derivative is</a:t>
            </a:r>
          </a:p>
          <a:p>
            <a:pPr lvl="0">
              <a:spcAft>
                <a:spcPts val="4800"/>
              </a:spcAft>
            </a:pPr>
            <a:r>
              <a:rPr lang="en-US" sz="2400" i="1" dirty="0"/>
              <a:t>J</a:t>
            </a:r>
            <a:r>
              <a:rPr lang="en-US" sz="2400" dirty="0"/>
              <a:t>’(</a:t>
            </a:r>
            <a:r>
              <a:rPr lang="en-US" sz="2400" i="1" dirty="0"/>
              <a:t>x</a:t>
            </a:r>
            <a:r>
              <a:rPr lang="en-US" sz="2400" dirty="0"/>
              <a:t>) = 2(</a:t>
            </a:r>
            <a:r>
              <a:rPr lang="en-US" sz="2400" i="1" dirty="0"/>
              <a:t>x </a:t>
            </a:r>
            <a:r>
              <a:rPr lang="en-US" sz="2400" dirty="0"/>
              <a:t>– 7), and the update becomes</a:t>
            </a:r>
          </a:p>
          <a:p>
            <a:pPr lvl="0">
              <a:spcAft>
                <a:spcPts val="600"/>
              </a:spcAft>
            </a:pPr>
            <a:r>
              <a:rPr lang="en-US" sz="2400" dirty="0"/>
              <a:t>This is a first-order IIR filter with output </a:t>
            </a:r>
            <a:r>
              <a:rPr lang="en-US" sz="2400" i="1" dirty="0"/>
              <a:t>x</a:t>
            </a:r>
            <a:r>
              <a:rPr lang="en-US" sz="2400" dirty="0"/>
              <a:t>[</a:t>
            </a:r>
            <a:r>
              <a:rPr lang="en-US" sz="2400" i="1" dirty="0"/>
              <a:t>k</a:t>
            </a:r>
            <a:r>
              <a:rPr lang="en-US" sz="2400" dirty="0"/>
              <a:t>+1] and input 14</a:t>
            </a:r>
            <a:r>
              <a:rPr lang="en-US" sz="2400" dirty="0">
                <a:latin typeface="Symbol" pitchFamily="2" charset="2"/>
                <a:cs typeface="Times New Roman" panose="02020603050405020304" pitchFamily="18" charset="0"/>
              </a:rPr>
              <a:t>m</a:t>
            </a:r>
            <a:r>
              <a:rPr lang="en-US" sz="2400" dirty="0"/>
              <a:t> </a:t>
            </a:r>
            <a:r>
              <a:rPr lang="en-US" sz="2400" i="1" dirty="0"/>
              <a:t>u</a:t>
            </a:r>
            <a:r>
              <a:rPr lang="en-US" sz="2400" dirty="0"/>
              <a:t>[</a:t>
            </a:r>
            <a:r>
              <a:rPr lang="en-US" sz="2400" i="1" dirty="0"/>
              <a:t>k</a:t>
            </a:r>
            <a:r>
              <a:rPr lang="en-US" sz="2400" dirty="0"/>
              <a:t>].</a:t>
            </a:r>
          </a:p>
          <a:p>
            <a:r>
              <a:rPr lang="en-US" sz="2400" dirty="0"/>
              <a:t>Real-valued pole location at 1-2</a:t>
            </a:r>
            <a:r>
              <a:rPr lang="en-US" sz="2400" dirty="0">
                <a:latin typeface="Symbol" pitchFamily="2" charset="2"/>
              </a:rPr>
              <a:t>m</a:t>
            </a:r>
            <a:r>
              <a:rPr lang="en-US" sz="2400" dirty="0"/>
              <a:t>.  For BIBO stability, -1 &lt; 1-2</a:t>
            </a:r>
            <a:r>
              <a:rPr lang="en-US" sz="2400" dirty="0">
                <a:latin typeface="Symbol" pitchFamily="2" charset="2"/>
              </a:rPr>
              <a:t>m</a:t>
            </a:r>
            <a:r>
              <a:rPr lang="en-US" sz="2400" dirty="0"/>
              <a:t> &lt; 1 which is 0 &lt; </a:t>
            </a:r>
            <a:r>
              <a:rPr lang="en-US" sz="2400" dirty="0">
                <a:latin typeface="Symbol" pitchFamily="2" charset="2"/>
              </a:rPr>
              <a:t>m</a:t>
            </a:r>
            <a:r>
              <a:rPr lang="en-US" sz="2400" dirty="0"/>
              <a:t> &lt; 1.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E563FA-D1DE-014D-B9AE-7B0C3D7060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681" y="4337161"/>
            <a:ext cx="5862551" cy="44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141</Words>
  <Application>Microsoft Macintosh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Cambria Math</vt:lpstr>
      <vt:lpstr>Symbol</vt:lpstr>
      <vt:lpstr>Office Theme</vt:lpstr>
      <vt:lpstr>In-Lecture #3 Assignment  Steepest Descent Derivation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In-Lecture #3 Assignment  Steepest Descent</dc:title>
  <dc:creator>Brian Evans</dc:creator>
  <cp:lastModifiedBy>Brian Evans</cp:lastModifiedBy>
  <cp:revision>5</cp:revision>
  <dcterms:created xsi:type="dcterms:W3CDTF">2021-04-06T18:58:12Z</dcterms:created>
  <dcterms:modified xsi:type="dcterms:W3CDTF">2022-04-05T00:41:21Z</dcterms:modified>
</cp:coreProperties>
</file>