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C18BB-F6C0-2E46-96E1-B5A725FED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96396-E8AA-794E-95FB-B2898E86C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2FDDD-0670-814F-88FD-7EDE29D7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911FE-FD8F-3A40-AF6C-2CD851DF3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E33BE-7E16-E442-90DC-325532A9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7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D218-FC2B-604A-8FB4-C0560C8DF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6C79F-DFBF-3741-A2AC-B2812426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01594-759C-484A-BCD1-62A4A09B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42097-746D-4E4C-B8EC-49616948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19E91-95B3-D948-B7C1-34B30648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19D767-A941-6D4C-BC0B-CCA75D8F4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0EA40-BE33-9045-A66B-2E538938E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6FC24-F631-0040-8A76-74876B1A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0D514-7964-0A4A-8AC8-A09736B92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154E2-14BC-1140-8E89-247E0666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8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1FFA-63E0-F04C-B2DB-19D9CC60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24AB9-D161-6E48-9334-2E5C52BAB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E1AB0-EC4B-2847-A832-64867778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5A5EA-F7AE-C947-98A6-4176FF62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39CEE-FF7F-684A-8EB6-ED93BC59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9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A50A-A2F7-6A42-B381-DC1E04DF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167F5-7D7D-2341-B7C7-AE8B2CC94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F06EB-59DA-F141-8E33-484931F7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0FED3-BC78-9747-903F-709EFC5F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0EBB4-8251-974F-AA04-1FA4D5D2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7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70F0-5820-0644-ADD9-3DAC70DF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C44BA-70E3-C44C-8953-D01C65B46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9CACC-AF46-F649-8869-DF918C951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D0201-1C41-7446-9BB4-A1B7234A6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CA093-73B9-834C-BF54-3010CEEFC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D78D6-7F49-A047-9546-0A5BD1F0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9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A8109-3E8F-7748-A1DF-BB306CF4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9BD46-8BCA-5F4F-A468-2DACACFB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60134-EA84-2E44-A21B-8599975EB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991765-007B-C34B-8F3D-862387B0E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83A6F-BDFA-714F-90F4-F9F2A71C0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FC889-9E6D-5D4B-BA17-6CD33522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E71FD-1A10-A145-8A6C-1003DF8C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00C1EF-99D6-9D47-87E3-7772BF7DB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6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84E03-6106-2745-A729-1F6E6912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EB7B4-1294-CD4D-806D-9F3A9A6D6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5A146-A18F-C041-B96B-C9D4255A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40711-3C63-4840-8B87-05CD658A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6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EF6B5E-023A-284B-B200-B20AD352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75F2E6-311B-894B-BB76-4B3EF456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EA3B3-BE2F-9741-BDEE-63F630D46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C220E-F847-664B-89B1-EF8B1D76A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3948-DEF0-074B-A8ED-35BDE1349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208D54-685A-6146-8AE1-E53614279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C5A6-24BF-E345-B9D0-C0271488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99881-DF00-B841-9667-A8BEE6D67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4EDCF-4EB0-D842-9BF5-259D9C3C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7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D4C88-63E0-7D4E-AA54-E8CBF4106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663AC-3677-0449-8675-BD65F455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562E1-F792-A043-B30C-7C2E9DDD2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BA0B5-F7B9-3649-BE23-7E162CC4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0F899-45B9-9249-B212-15E1B5F7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B2176-9E17-8340-9EA0-74531D03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9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C4F563-8E43-3942-BFEC-08813C86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1148E-BB1C-B549-A68B-AE5DA7B05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6C7B7-24EB-9846-9EF5-ADEC2FCAC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1283F-C66E-624C-A1ED-9AD6F6B174E4}" type="datetimeFigureOut">
              <a:rPr lang="en-US" smtClean="0"/>
              <a:t>11/11/21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4A501-D67A-C04A-92F4-8E21ACCD7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D43B0-D5F2-6746-B630-073A0EE9E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1697-3A28-6449-A81B-9F7D68D5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B5AD7F-4E11-1541-AF77-935E3375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6025" y="-368"/>
            <a:ext cx="5143500" cy="1325563"/>
          </a:xfrm>
        </p:spPr>
        <p:txBody>
          <a:bodyPr/>
          <a:lstStyle/>
          <a:p>
            <a:pPr algn="ctr"/>
            <a:r>
              <a:rPr lang="en-US" dirty="0"/>
              <a:t>Homework 7.3</a:t>
            </a:r>
          </a:p>
        </p:txBody>
      </p:sp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53A33986-5E18-304E-AEC4-B2A5F3685B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84" b="7500"/>
          <a:stretch/>
        </p:blipFill>
        <p:spPr>
          <a:xfrm>
            <a:off x="852487" y="431049"/>
            <a:ext cx="5143500" cy="5686426"/>
          </a:xfrm>
          <a:prstGeom prst="rect">
            <a:avLst/>
          </a:prstGeom>
        </p:spPr>
      </p:pic>
      <p:pic>
        <p:nvPicPr>
          <p:cNvPr id="9" name="Picture 8" descr="A piece of paper with writing&#10;&#10;Description automatically generated with medium confidence">
            <a:extLst>
              <a:ext uri="{FF2B5EF4-FFF2-40B4-BE49-F238E27FC236}">
                <a16:creationId xmlns:a16="http://schemas.microsoft.com/office/drawing/2014/main" id="{5AE7FC35-796A-DA40-A866-AD362B4CBC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542" b="36666"/>
          <a:stretch/>
        </p:blipFill>
        <p:spPr>
          <a:xfrm>
            <a:off x="6426650" y="3045663"/>
            <a:ext cx="5143500" cy="3071812"/>
          </a:xfrm>
          <a:prstGeom prst="rect">
            <a:avLst/>
          </a:prstGeom>
        </p:spPr>
      </p:pic>
      <p:pic>
        <p:nvPicPr>
          <p:cNvPr id="19" name="Picture 18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8F73323-5AF9-D148-B5EE-FD5EFD2CD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5594" y="1103418"/>
            <a:ext cx="3487201" cy="14015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B2ED77-06A7-4F4A-80FA-2805339110B3}"/>
              </a:ext>
            </a:extLst>
          </p:cNvPr>
          <p:cNvSpPr txBox="1"/>
          <p:nvPr/>
        </p:nvSpPr>
        <p:spPr>
          <a:xfrm>
            <a:off x="368135" y="6377049"/>
            <a:ext cx="11202015" cy="38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J. H. McClellan, R. W. Schafer, and M. A. Yoder, </a:t>
            </a:r>
            <a:r>
              <a:rPr lang="en-US" i="1" dirty="0"/>
              <a:t>Signal Processing First</a:t>
            </a:r>
            <a:r>
              <a:rPr lang="en-US" dirty="0"/>
              <a:t>, page 279.</a:t>
            </a:r>
          </a:p>
        </p:txBody>
      </p:sp>
    </p:spTree>
    <p:extLst>
      <p:ext uri="{BB962C8B-B14F-4D97-AF65-F5344CB8AC3E}">
        <p14:creationId xmlns:p14="http://schemas.microsoft.com/office/powerpoint/2010/main" val="406952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1FC66-ED43-5341-AD54-985FC51D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007"/>
            <a:ext cx="10515600" cy="1325563"/>
          </a:xfrm>
        </p:spPr>
        <p:txBody>
          <a:bodyPr/>
          <a:lstStyle/>
          <a:p>
            <a:r>
              <a:rPr lang="en-US" dirty="0"/>
              <a:t>System Properties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79DDF7-DAE2-DF4F-A931-3489A61B2C8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222176"/>
            <a:ext cx="10692740" cy="927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Let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x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(t),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x</a:t>
            </a:r>
            <a:r>
              <a:rPr lang="en-US" b="1" baseline="-25000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1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(t), and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x</a:t>
            </a:r>
            <a:r>
              <a:rPr lang="en-US" b="1" baseline="-25000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2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 be inputs to a continuous-time linear system and let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y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(t),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y</a:t>
            </a:r>
            <a:r>
              <a:rPr lang="en-US" b="1" baseline="-25000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1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(t), and </a:t>
            </a:r>
            <a:r>
              <a:rPr lang="en-US" b="1" i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y</a:t>
            </a:r>
            <a:r>
              <a:rPr lang="en-US" b="1" baseline="-25000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2</a:t>
            </a:r>
            <a:r>
              <a:rPr lang="en-US" b="1" dirty="0">
                <a:solidFill>
                  <a:srgbClr val="CC00CC"/>
                </a:solidFill>
                <a:latin typeface="Times New Roman" charset="0"/>
                <a:ea typeface="ＭＳ Ｐゴシック" charset="0"/>
              </a:rPr>
              <a:t>(t) be their corresponding outputs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229459BB-621D-6847-A771-9ACECA4DC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340" y="2207173"/>
            <a:ext cx="2895600" cy="711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/>
              <a:t>Quick test to identify some nonlinear systems?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712849-8177-F840-91D5-1FFBB85E3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8" y="2047511"/>
            <a:ext cx="8305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CC00C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latin typeface="Times New Roman" charset="0"/>
              </a:rPr>
              <a:t>A </a:t>
            </a:r>
            <a:r>
              <a:rPr lang="en-US" dirty="0">
                <a:solidFill>
                  <a:schemeClr val="tx1"/>
                </a:solidFill>
                <a:latin typeface="Times New Roman" charset="0"/>
              </a:rPr>
              <a:t>linear system </a:t>
            </a:r>
            <a:r>
              <a:rPr lang="en-US" dirty="0">
                <a:latin typeface="Times New Roman" charset="0"/>
              </a:rPr>
              <a:t>satisfies</a:t>
            </a:r>
          </a:p>
          <a:p>
            <a:pPr lvl="1">
              <a:buFontTx/>
              <a:buNone/>
            </a:pPr>
            <a:r>
              <a:rPr lang="en-US" dirty="0" err="1">
                <a:latin typeface="Times New Roman" charset="0"/>
              </a:rPr>
              <a:t>Additivity</a:t>
            </a:r>
            <a:r>
              <a:rPr lang="en-US" dirty="0">
                <a:latin typeface="Times New Roman" charset="0"/>
              </a:rPr>
              <a:t>: </a:t>
            </a:r>
            <a:r>
              <a:rPr lang="en-US" i="1" dirty="0">
                <a:latin typeface="Times New Roman" charset="0"/>
                <a:sym typeface="Symbol" charset="0"/>
              </a:rPr>
              <a:t>x</a:t>
            </a:r>
            <a:r>
              <a:rPr lang="en-US" baseline="-25000" dirty="0">
                <a:latin typeface="Times New Roman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 + </a:t>
            </a:r>
            <a:r>
              <a:rPr lang="en-US" i="1" dirty="0">
                <a:latin typeface="Times New Roman" charset="0"/>
                <a:sym typeface="Symbol" charset="0"/>
              </a:rPr>
              <a:t>x</a:t>
            </a:r>
            <a:r>
              <a:rPr lang="en-US" baseline="-25000" dirty="0">
                <a:latin typeface="Times New Roman" charset="0"/>
                <a:sym typeface="Symbol" charset="0"/>
              </a:rPr>
              <a:t>2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  </a:t>
            </a:r>
            <a:r>
              <a:rPr lang="en-US" i="1" dirty="0">
                <a:latin typeface="Times New Roman" charset="0"/>
                <a:sym typeface="Symbol" charset="0"/>
              </a:rPr>
              <a:t>y</a:t>
            </a:r>
            <a:r>
              <a:rPr lang="en-US" baseline="-25000" dirty="0">
                <a:latin typeface="Times New Roman" charset="0"/>
                <a:sym typeface="Symbol" charset="0"/>
              </a:rPr>
              <a:t>1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 + </a:t>
            </a:r>
            <a:r>
              <a:rPr lang="en-US" i="1" dirty="0">
                <a:latin typeface="Times New Roman" charset="0"/>
                <a:sym typeface="Symbol" charset="0"/>
              </a:rPr>
              <a:t>y</a:t>
            </a:r>
            <a:r>
              <a:rPr lang="en-US" baseline="-25000" dirty="0">
                <a:latin typeface="Times New Roman" charset="0"/>
                <a:sym typeface="Symbol" charset="0"/>
              </a:rPr>
              <a:t>2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</a:t>
            </a:r>
            <a:endParaRPr lang="en-US" dirty="0">
              <a:latin typeface="Times New Roman" charset="0"/>
            </a:endParaRPr>
          </a:p>
          <a:p>
            <a:pPr lvl="1">
              <a:buFontTx/>
              <a:buNone/>
            </a:pPr>
            <a:r>
              <a:rPr lang="en-US" dirty="0">
                <a:latin typeface="Times New Roman" charset="0"/>
              </a:rPr>
              <a:t>Homogeneity: </a:t>
            </a:r>
            <a:r>
              <a:rPr lang="en-US" i="1" dirty="0">
                <a:latin typeface="Times New Roman" charset="0"/>
                <a:sym typeface="Symbol" charset="0"/>
              </a:rPr>
              <a:t>a x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  </a:t>
            </a:r>
            <a:r>
              <a:rPr lang="en-US" i="1" dirty="0">
                <a:latin typeface="Times New Roman" charset="0"/>
                <a:sym typeface="Symbol" charset="0"/>
              </a:rPr>
              <a:t>a y</a:t>
            </a:r>
            <a:r>
              <a:rPr lang="en-US" dirty="0">
                <a:latin typeface="Times New Roman" charset="0"/>
                <a:sym typeface="Symbol" charset="0"/>
              </a:rPr>
              <a:t>(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  <a:sym typeface="Symbol" charset="0"/>
              </a:rPr>
              <a:t>) for any real/complex constant </a:t>
            </a:r>
            <a:r>
              <a:rPr lang="en-US" i="1" dirty="0">
                <a:latin typeface="Times New Roman" charset="0"/>
                <a:sym typeface="Symbol" charset="0"/>
              </a:rPr>
              <a:t>a</a:t>
            </a:r>
            <a:endParaRPr lang="en-US" dirty="0">
              <a:latin typeface="Times New Roman" charset="0"/>
              <a:sym typeface="Symbol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FFA6711-3494-A748-AEF4-4C0169AB0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7" y="3495311"/>
            <a:ext cx="10692739" cy="101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CC00C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latin typeface="Times New Roman" charset="0"/>
              </a:rPr>
              <a:t>For </a:t>
            </a:r>
            <a:r>
              <a:rPr lang="en-US" dirty="0">
                <a:solidFill>
                  <a:schemeClr val="tx1"/>
                </a:solidFill>
                <a:latin typeface="Times New Roman" charset="0"/>
              </a:rPr>
              <a:t>time-invariant system</a:t>
            </a:r>
            <a:r>
              <a:rPr lang="en-US" dirty="0">
                <a:latin typeface="Times New Roman" charset="0"/>
              </a:rPr>
              <a:t>, shift of input signal by any </a:t>
            </a:r>
            <a:r>
              <a:rPr lang="en-US" dirty="0">
                <a:latin typeface="Times New Roman" charset="0"/>
                <a:sym typeface="Symbol" charset="0"/>
              </a:rPr>
              <a:t>real-valued </a:t>
            </a:r>
            <a:r>
              <a:rPr lang="en-US" b="0" i="1" dirty="0">
                <a:solidFill>
                  <a:schemeClr val="tx1"/>
                </a:solidFill>
                <a:latin typeface="Symbol" charset="0"/>
              </a:rPr>
              <a:t>t</a:t>
            </a:r>
            <a:r>
              <a:rPr lang="en-US" dirty="0">
                <a:latin typeface="Times New Roman" charset="0"/>
              </a:rPr>
              <a:t> causes same shift in output signal, i.e. </a:t>
            </a:r>
            <a:r>
              <a:rPr lang="en-US" b="0" i="1" dirty="0">
                <a:solidFill>
                  <a:schemeClr val="tx1"/>
                </a:solidFill>
                <a:latin typeface="Times New Roman" charset="0"/>
              </a:rPr>
              <a:t>x</a:t>
            </a:r>
            <a:r>
              <a:rPr lang="en-US" b="0" dirty="0">
                <a:solidFill>
                  <a:schemeClr val="tx1"/>
                </a:solidFill>
                <a:latin typeface="Times New Roman" charset="0"/>
              </a:rPr>
              <a:t>(</a:t>
            </a:r>
            <a:r>
              <a:rPr lang="en-US" b="0" i="1" dirty="0">
                <a:solidFill>
                  <a:schemeClr val="tx1"/>
                </a:solidFill>
                <a:latin typeface="Times New Roman" charset="0"/>
              </a:rPr>
              <a:t>t - </a:t>
            </a:r>
            <a:r>
              <a:rPr lang="en-US" b="0" i="1" dirty="0">
                <a:solidFill>
                  <a:schemeClr val="tx1"/>
                </a:solidFill>
                <a:latin typeface="Symbol" charset="0"/>
              </a:rPr>
              <a:t>t</a:t>
            </a:r>
            <a:r>
              <a:rPr lang="en-US" b="0" dirty="0">
                <a:solidFill>
                  <a:schemeClr val="tx1"/>
                </a:solidFill>
                <a:latin typeface="Times New Roman" charset="0"/>
              </a:rPr>
              <a:t>) </a:t>
            </a:r>
            <a:r>
              <a:rPr lang="en-US" b="0" dirty="0">
                <a:solidFill>
                  <a:schemeClr val="tx1"/>
                </a:solidFill>
                <a:latin typeface="Times New Roman" charset="0"/>
                <a:sym typeface="Symbol" charset="0"/>
              </a:rPr>
              <a:t> </a:t>
            </a:r>
            <a:r>
              <a:rPr lang="en-US" b="0" i="1" dirty="0">
                <a:solidFill>
                  <a:schemeClr val="tx1"/>
                </a:solidFill>
                <a:latin typeface="Times New Roman" charset="0"/>
                <a:sym typeface="Symbol" charset="0"/>
              </a:rPr>
              <a:t>y</a:t>
            </a:r>
            <a:r>
              <a:rPr lang="en-US" b="0" dirty="0">
                <a:solidFill>
                  <a:schemeClr val="tx1"/>
                </a:solidFill>
                <a:latin typeface="Times New Roman" charset="0"/>
                <a:sym typeface="Symbol" charset="0"/>
              </a:rPr>
              <a:t>(</a:t>
            </a:r>
            <a:r>
              <a:rPr lang="en-US" b="0" i="1" dirty="0">
                <a:solidFill>
                  <a:schemeClr val="tx1"/>
                </a:solidFill>
                <a:latin typeface="Times New Roman" charset="0"/>
              </a:rPr>
              <a:t>t</a:t>
            </a:r>
            <a:r>
              <a:rPr lang="en-US" b="0" i="1" dirty="0">
                <a:solidFill>
                  <a:schemeClr val="tx1"/>
                </a:solidFill>
                <a:latin typeface="Times New Roman" charset="0"/>
                <a:sym typeface="Symbol" charset="0"/>
              </a:rPr>
              <a:t> - </a:t>
            </a:r>
            <a:r>
              <a:rPr lang="en-US" b="0" i="1" dirty="0">
                <a:solidFill>
                  <a:schemeClr val="tx1"/>
                </a:solidFill>
                <a:latin typeface="Symbol" charset="0"/>
              </a:rPr>
              <a:t>t</a:t>
            </a:r>
            <a:r>
              <a:rPr lang="en-US" b="0" dirty="0">
                <a:solidFill>
                  <a:schemeClr val="tx1"/>
                </a:solidFill>
                <a:latin typeface="Times New Roman" charset="0"/>
                <a:sym typeface="Symbol" charset="0"/>
              </a:rPr>
              <a:t>)</a:t>
            </a:r>
            <a:r>
              <a:rPr lang="en-US" dirty="0">
                <a:latin typeface="Times New Roman" charset="0"/>
                <a:sym typeface="Symbol" charset="0"/>
              </a:rPr>
              <a:t>, for all </a:t>
            </a:r>
            <a:r>
              <a:rPr lang="en-US" b="0" i="1" dirty="0">
                <a:solidFill>
                  <a:schemeClr val="tx1"/>
                </a:solidFill>
                <a:latin typeface="Symbol" charset="0"/>
              </a:rPr>
              <a:t>t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972D934-F37B-EE48-B066-71A926CE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6" y="4434455"/>
            <a:ext cx="10692739" cy="101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CC00C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latin typeface="Times New Roman" charset="0"/>
              </a:rPr>
              <a:t>A </a:t>
            </a:r>
            <a:r>
              <a:rPr lang="en-US" dirty="0">
                <a:solidFill>
                  <a:schemeClr val="tx1"/>
                </a:solidFill>
                <a:latin typeface="Times New Roman" charset="0"/>
              </a:rPr>
              <a:t>stable system </a:t>
            </a:r>
            <a:r>
              <a:rPr lang="en-US">
                <a:latin typeface="Times New Roman" charset="0"/>
              </a:rPr>
              <a:t>will always </a:t>
            </a:r>
            <a:r>
              <a:rPr lang="en-US" dirty="0">
                <a:latin typeface="Times New Roman" charset="0"/>
              </a:rPr>
              <a:t>produce a bounded amplitude output signal when given a bounded amplitude input signal</a:t>
            </a:r>
            <a:endParaRPr lang="en-US" b="0" i="1" dirty="0">
              <a:solidFill>
                <a:schemeClr val="tx1"/>
              </a:solidFill>
              <a:latin typeface="Symbol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AAB6C58-6421-D24C-A56F-5073A0CF5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6" y="5349844"/>
            <a:ext cx="10692739" cy="101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rgbClr val="CC00CC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latin typeface="Times New Roman" charset="0"/>
              </a:rPr>
              <a:t>A </a:t>
            </a:r>
            <a:r>
              <a:rPr lang="en-US" dirty="0">
                <a:solidFill>
                  <a:schemeClr val="tx1"/>
                </a:solidFill>
                <a:latin typeface="Times New Roman" charset="0"/>
              </a:rPr>
              <a:t>causal system </a:t>
            </a:r>
            <a:r>
              <a:rPr lang="en-US" dirty="0">
                <a:latin typeface="Times New Roman" charset="0"/>
              </a:rPr>
              <a:t>depends only on current and previous input values and/or previous output values to compute an output value</a:t>
            </a:r>
            <a:endParaRPr lang="en-US" b="0" i="1" dirty="0">
              <a:solidFill>
                <a:schemeClr val="tx1"/>
              </a:solidFill>
              <a:latin typeface="Symbol" charset="0"/>
            </a:endParaRPr>
          </a:p>
        </p:txBody>
      </p:sp>
      <p:pic>
        <p:nvPicPr>
          <p:cNvPr id="10" name="Picture 9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A0043B9A-4731-F44A-9422-97C947A256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824"/>
          <a:stretch/>
        </p:blipFill>
        <p:spPr>
          <a:xfrm>
            <a:off x="7830972" y="258888"/>
            <a:ext cx="3890963" cy="78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5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203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Homework 7.3</vt:lpstr>
      <vt:lpstr>System Properties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7.3</dc:title>
  <dc:creator>Brian Evans</dc:creator>
  <cp:lastModifiedBy>Brian Evans</cp:lastModifiedBy>
  <cp:revision>6</cp:revision>
  <dcterms:created xsi:type="dcterms:W3CDTF">2021-11-11T04:41:21Z</dcterms:created>
  <dcterms:modified xsi:type="dcterms:W3CDTF">2021-11-11T16:39:36Z</dcterms:modified>
</cp:coreProperties>
</file>