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269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E28"/>
    <a:srgbClr val="03080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4660"/>
  </p:normalViewPr>
  <p:slideViewPr>
    <p:cSldViewPr>
      <p:cViewPr varScale="1">
        <p:scale>
          <a:sx n="85" d="100"/>
          <a:sy n="85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702104-38B8-4BD2-9BB2-E47AA835AA44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57CDF31-2CD5-491E-ADCD-AC6EBE6FC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19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B0A3EF-77B5-43F2-83A9-3CFF0A687667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80322-A744-499A-99E2-14FC8935B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D32388-2A96-4DA8-B988-64CED6D4C332}" type="datetimeFigureOut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CFAC-0CEA-420D-9B8D-0779040A9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52400"/>
            <a:ext cx="7696200" cy="457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rial Narrow" pitchFamily="34" charset="0"/>
                <a:cs typeface="Tahoma" pitchFamily="34" charset="0"/>
              </a:rPr>
              <a:t>Task 1836.063, Brian L. Evans, The University of Texas at Austin</a:t>
            </a:r>
            <a:endParaRPr lang="en-US" sz="2400" dirty="0" smtClean="0">
              <a:solidFill>
                <a:srgbClr val="17375E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0" y="6096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solidFill>
                  <a:srgbClr val="69BE28"/>
                </a:solidFill>
                <a:latin typeface="Arial"/>
                <a:cs typeface="Arial"/>
              </a:rPr>
              <a:t>Powerline</a:t>
            </a:r>
            <a:r>
              <a:rPr lang="en-US" sz="2000" b="1" dirty="0" smtClean="0">
                <a:solidFill>
                  <a:srgbClr val="69BE28"/>
                </a:solidFill>
                <a:latin typeface="Arial"/>
                <a:cs typeface="Arial"/>
              </a:rPr>
              <a:t> Communications For Enabling Smart Grid Applications</a:t>
            </a:r>
            <a:r>
              <a:rPr lang="en-US" sz="1200" dirty="0" smtClean="0">
                <a:solidFill>
                  <a:srgbClr val="69BE28"/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69BE28"/>
              </a:solidFill>
              <a:latin typeface="Arial"/>
              <a:cs typeface="Arial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28600" y="1143000"/>
            <a:ext cx="8686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17375E"/>
              </a:buClr>
            </a:pPr>
            <a:r>
              <a:rPr lang="en-US" sz="2000" b="1" dirty="0">
                <a:cs typeface="Arial" charset="0"/>
              </a:rPr>
              <a:t>Task </a:t>
            </a:r>
            <a:r>
              <a:rPr lang="en-US" sz="2000" b="1" dirty="0" smtClean="0">
                <a:cs typeface="Arial" charset="0"/>
              </a:rPr>
              <a:t>Description:  </a:t>
            </a:r>
            <a:r>
              <a:rPr lang="en-US" sz="2000" dirty="0" smtClean="0">
                <a:latin typeface="Bell MT"/>
                <a:cs typeface="Arial" charset="0"/>
              </a:rPr>
              <a:t>Improve </a:t>
            </a:r>
            <a:r>
              <a:rPr lang="en-US" sz="2000" dirty="0" err="1">
                <a:latin typeface="Bell MT"/>
                <a:cs typeface="Arial" charset="0"/>
              </a:rPr>
              <a:t>powerline</a:t>
            </a:r>
            <a:r>
              <a:rPr lang="en-US" sz="2000" dirty="0">
                <a:latin typeface="Bell MT"/>
                <a:cs typeface="Arial" charset="0"/>
              </a:rPr>
              <a:t> communication (PLC) bit rates for monitoring/controlling applications for residential and commercial energy uses</a:t>
            </a:r>
          </a:p>
          <a:p>
            <a:pPr>
              <a:buClr>
                <a:srgbClr val="69BE28"/>
              </a:buClr>
            </a:pPr>
            <a:r>
              <a:rPr lang="en-US" sz="2000" b="1" dirty="0">
                <a:cs typeface="Arial" charset="0"/>
              </a:rPr>
              <a:t>Anticipated Results: </a:t>
            </a:r>
            <a:r>
              <a:rPr lang="en-US" sz="2000" dirty="0" smtClean="0">
                <a:latin typeface="Bell MT"/>
              </a:rPr>
              <a:t> (1) Characterization and modeling of noise in PLC;</a:t>
            </a:r>
          </a:p>
          <a:p>
            <a:pPr>
              <a:buClr>
                <a:srgbClr val="69BE28"/>
              </a:buClr>
            </a:pPr>
            <a:r>
              <a:rPr lang="en-US" sz="2000" dirty="0" smtClean="0">
                <a:latin typeface="Bell MT"/>
              </a:rPr>
              <a:t>(2) Communication techniques to improve efficiency and robustness of PLC;</a:t>
            </a:r>
          </a:p>
          <a:p>
            <a:pPr>
              <a:spcAft>
                <a:spcPts val="600"/>
              </a:spcAft>
              <a:buClr>
                <a:srgbClr val="69BE28"/>
              </a:buClr>
            </a:pPr>
            <a:r>
              <a:rPr lang="en-US" sz="2000" dirty="0" smtClean="0">
                <a:latin typeface="Bell MT"/>
              </a:rPr>
              <a:t>(3) </a:t>
            </a:r>
            <a:r>
              <a:rPr lang="en-US" sz="2000" dirty="0" err="1" smtClean="0">
                <a:latin typeface="Bell MT"/>
              </a:rPr>
              <a:t>Testbeds</a:t>
            </a:r>
            <a:r>
              <a:rPr lang="en-US" sz="2000" dirty="0" smtClean="0">
                <a:latin typeface="Bell MT"/>
              </a:rPr>
              <a:t> for field measurements and performance vs. complexity tradeoffs</a:t>
            </a:r>
            <a:endParaRPr lang="en-US" sz="2000" dirty="0">
              <a:latin typeface="Bell MT"/>
            </a:endParaRPr>
          </a:p>
          <a:p>
            <a:pPr>
              <a:spcBef>
                <a:spcPts val="0"/>
              </a:spcBef>
              <a:buClr>
                <a:srgbClr val="17375E"/>
              </a:buClr>
            </a:pPr>
            <a:r>
              <a:rPr lang="en-US" sz="2000" b="1" dirty="0" smtClean="0">
                <a:cs typeface="Arial" charset="0"/>
              </a:rPr>
              <a:t>Current </a:t>
            </a:r>
            <a:r>
              <a:rPr lang="en-US" sz="2000" b="1" dirty="0">
                <a:cs typeface="Arial" charset="0"/>
              </a:rPr>
              <a:t>Students</a:t>
            </a:r>
            <a:r>
              <a:rPr lang="en-US" sz="2000" b="1" dirty="0">
                <a:latin typeface="Bell MT"/>
                <a:cs typeface="Arial" charset="0"/>
              </a:rPr>
              <a:t> (with expected graduation dates):</a:t>
            </a:r>
            <a:endParaRPr lang="en-US" sz="2000" b="1" u="sng" dirty="0">
              <a:cs typeface="Arial" charset="0"/>
            </a:endParaRPr>
          </a:p>
          <a:p>
            <a:pPr>
              <a:buClr>
                <a:srgbClr val="17375E"/>
              </a:buClr>
            </a:pPr>
            <a:r>
              <a:rPr lang="en-US" sz="2000" dirty="0">
                <a:latin typeface="Bell MT"/>
                <a:cs typeface="Arial" charset="0"/>
              </a:rPr>
              <a:t>Ms. Jing Lin		Ph.D. (May 2014</a:t>
            </a:r>
            <a:r>
              <a:rPr lang="en-US" sz="2000" dirty="0" smtClean="0">
                <a:latin typeface="Bell MT"/>
                <a:cs typeface="Arial" charset="0"/>
              </a:rPr>
              <a:t>)    </a:t>
            </a:r>
            <a:r>
              <a:rPr lang="en-US" sz="2000" i="1" dirty="0" smtClean="0">
                <a:latin typeface="Bell MT"/>
                <a:cs typeface="Arial" charset="0"/>
              </a:rPr>
              <a:t>Summer 2013 intern at TI</a:t>
            </a:r>
            <a:endParaRPr lang="en-US" altLang="zh-CN" sz="2000" i="1" dirty="0">
              <a:latin typeface="Bell MT"/>
              <a:cs typeface="Arial" charset="0"/>
            </a:endParaRPr>
          </a:p>
          <a:p>
            <a:pPr>
              <a:buClr>
                <a:srgbClr val="17375E"/>
              </a:buClr>
            </a:pPr>
            <a:r>
              <a:rPr lang="en-US" altLang="zh-CN" sz="2000" dirty="0" smtClean="0">
                <a:latin typeface="Bell MT"/>
                <a:cs typeface="Arial" charset="0"/>
              </a:rPr>
              <a:t>Mr</a:t>
            </a:r>
            <a:r>
              <a:rPr lang="en-US" altLang="zh-CN" sz="2000" dirty="0">
                <a:latin typeface="Bell MT"/>
                <a:cs typeface="Arial" charset="0"/>
              </a:rPr>
              <a:t>. Marcel </a:t>
            </a:r>
            <a:r>
              <a:rPr lang="en-US" altLang="zh-CN" sz="2000" dirty="0" err="1">
                <a:latin typeface="Bell MT"/>
                <a:cs typeface="Arial" charset="0"/>
              </a:rPr>
              <a:t>Nassar</a:t>
            </a:r>
            <a:r>
              <a:rPr lang="en-US" altLang="zh-CN" sz="2000" dirty="0">
                <a:latin typeface="Bell MT"/>
                <a:cs typeface="Arial" charset="0"/>
              </a:rPr>
              <a:t>	Ph.D. </a:t>
            </a:r>
            <a:r>
              <a:rPr lang="en-US" altLang="zh-CN" sz="2000" dirty="0" smtClean="0">
                <a:latin typeface="Bell MT"/>
                <a:cs typeface="Arial" charset="0"/>
              </a:rPr>
              <a:t>(Aug. 2013)    </a:t>
            </a:r>
            <a:r>
              <a:rPr lang="en-US" altLang="zh-CN" sz="2000" i="1" dirty="0" smtClean="0">
                <a:latin typeface="Bell MT"/>
                <a:cs typeface="Arial" charset="0"/>
              </a:rPr>
              <a:t>Accepted position at Samsung R&amp;D</a:t>
            </a:r>
            <a:endParaRPr lang="en-US" altLang="zh-CN" sz="2000" i="1" dirty="0">
              <a:latin typeface="Bell MT"/>
              <a:cs typeface="Arial" charset="0"/>
            </a:endParaRPr>
          </a:p>
          <a:p>
            <a:pPr>
              <a:spcAft>
                <a:spcPts val="600"/>
              </a:spcAft>
              <a:buClr>
                <a:srgbClr val="17375E"/>
              </a:buClr>
            </a:pPr>
            <a:r>
              <a:rPr lang="en-US" sz="2000" dirty="0">
                <a:latin typeface="Bell MT"/>
                <a:cs typeface="Arial" charset="0"/>
              </a:rPr>
              <a:t>Mr. Karl </a:t>
            </a:r>
            <a:r>
              <a:rPr lang="en-US" sz="2000" dirty="0" err="1">
                <a:latin typeface="Bell MT"/>
                <a:cs typeface="Arial" charset="0"/>
              </a:rPr>
              <a:t>Nieman</a:t>
            </a:r>
            <a:r>
              <a:rPr lang="en-US" sz="2000" dirty="0">
                <a:latin typeface="Bell MT"/>
                <a:cs typeface="Arial" charset="0"/>
              </a:rPr>
              <a:t>	</a:t>
            </a:r>
            <a:r>
              <a:rPr lang="en-US" sz="2000" dirty="0" smtClean="0">
                <a:latin typeface="Bell MT"/>
                <a:cs typeface="Arial" charset="0"/>
              </a:rPr>
              <a:t>	Ph.D</a:t>
            </a:r>
            <a:r>
              <a:rPr lang="en-US" sz="2000" dirty="0">
                <a:latin typeface="Bell MT"/>
                <a:cs typeface="Arial" charset="0"/>
              </a:rPr>
              <a:t>. </a:t>
            </a:r>
            <a:r>
              <a:rPr lang="en-US" sz="2000" dirty="0" smtClean="0">
                <a:latin typeface="Bell MT"/>
                <a:cs typeface="Arial" charset="0"/>
              </a:rPr>
              <a:t>(Dec. 2014)    </a:t>
            </a:r>
            <a:r>
              <a:rPr lang="en-US" sz="2000" i="1" dirty="0" smtClean="0">
                <a:latin typeface="Bell MT"/>
                <a:cs typeface="Arial" charset="0"/>
              </a:rPr>
              <a:t>Summer 2013 intern at </a:t>
            </a:r>
            <a:r>
              <a:rPr lang="en-US" sz="2000" i="1" dirty="0" err="1" smtClean="0">
                <a:latin typeface="Bell MT"/>
                <a:cs typeface="Arial" charset="0"/>
              </a:rPr>
              <a:t>Freescale</a:t>
            </a:r>
            <a:endParaRPr lang="en-US" sz="2000" i="1" dirty="0">
              <a:latin typeface="Bell MT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17375E"/>
              </a:buClr>
            </a:pPr>
            <a:r>
              <a:rPr lang="en-US" sz="2000" b="1" dirty="0" smtClean="0">
                <a:cs typeface="Arial" charset="0"/>
              </a:rPr>
              <a:t>Funding for Three Years: 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smtClean="0">
                <a:latin typeface="Bell MT"/>
              </a:rPr>
              <a:t>$</a:t>
            </a:r>
            <a:r>
              <a:rPr lang="en-US" sz="2000" dirty="0" smtClean="0">
                <a:latin typeface="Bell MT"/>
              </a:rPr>
              <a:t>300,000  (1 August 2010 to 31 July 2013)</a:t>
            </a:r>
            <a:endParaRPr lang="en-US" sz="2000" dirty="0" smtClean="0">
              <a:latin typeface="Bell MT"/>
            </a:endParaRPr>
          </a:p>
          <a:p>
            <a:pPr>
              <a:spcBef>
                <a:spcPts val="0"/>
              </a:spcBef>
              <a:buClr>
                <a:srgbClr val="17375E"/>
              </a:buClr>
            </a:pPr>
            <a:r>
              <a:rPr lang="en-US" sz="2000" b="1" dirty="0" smtClean="0">
                <a:cs typeface="Arial" charset="0"/>
              </a:rPr>
              <a:t>Industrial Liaisons: </a:t>
            </a:r>
            <a:r>
              <a:rPr lang="en-US" sz="2000" dirty="0" smtClean="0">
                <a:latin typeface="Bell MT"/>
                <a:cs typeface="Arial" charset="0"/>
              </a:rPr>
              <a:t>Dr. </a:t>
            </a:r>
            <a:r>
              <a:rPr lang="en-US" sz="2000" dirty="0" err="1" smtClean="0">
                <a:latin typeface="Bell MT"/>
                <a:cs typeface="Arial" charset="0"/>
              </a:rPr>
              <a:t>Anuj</a:t>
            </a:r>
            <a:r>
              <a:rPr lang="en-US" sz="2000" dirty="0" smtClean="0">
                <a:latin typeface="Bell MT"/>
                <a:cs typeface="Arial" charset="0"/>
              </a:rPr>
              <a:t> </a:t>
            </a:r>
            <a:r>
              <a:rPr lang="en-US" sz="2000" dirty="0" err="1" smtClean="0">
                <a:latin typeface="Bell MT"/>
                <a:cs typeface="Arial" charset="0"/>
              </a:rPr>
              <a:t>Batra</a:t>
            </a:r>
            <a:r>
              <a:rPr lang="en-US" sz="2000" dirty="0" smtClean="0">
                <a:latin typeface="Bell MT"/>
                <a:cs typeface="Arial" charset="0"/>
              </a:rPr>
              <a:t> (TI), Dr</a:t>
            </a:r>
            <a:r>
              <a:rPr lang="en-US" sz="2000" dirty="0">
                <a:latin typeface="Bell MT"/>
                <a:cs typeface="Arial" charset="0"/>
              </a:rPr>
              <a:t>. </a:t>
            </a:r>
            <a:r>
              <a:rPr lang="en-US" sz="2000" dirty="0" err="1">
                <a:latin typeface="Bell MT"/>
              </a:rPr>
              <a:t>Anand</a:t>
            </a:r>
            <a:r>
              <a:rPr lang="en-US" sz="2000" dirty="0">
                <a:latin typeface="Bell MT"/>
              </a:rPr>
              <a:t> </a:t>
            </a:r>
            <a:r>
              <a:rPr lang="en-US" sz="2000" dirty="0" err="1">
                <a:latin typeface="Bell MT"/>
              </a:rPr>
              <a:t>Dabak</a:t>
            </a:r>
            <a:r>
              <a:rPr lang="en-US" sz="2000" dirty="0">
                <a:latin typeface="Bell MT"/>
              </a:rPr>
              <a:t> </a:t>
            </a:r>
            <a:r>
              <a:rPr lang="en-US" sz="2000" dirty="0">
                <a:latin typeface="Bell MT"/>
                <a:cs typeface="Arial" charset="0"/>
              </a:rPr>
              <a:t>(TI), </a:t>
            </a:r>
            <a:r>
              <a:rPr lang="en-US" sz="2000" dirty="0" smtClean="0">
                <a:latin typeface="Bell MT"/>
                <a:cs typeface="Arial" charset="0"/>
              </a:rPr>
              <a:t>Mr</a:t>
            </a:r>
            <a:r>
              <a:rPr lang="en-US" sz="2000" dirty="0">
                <a:latin typeface="Bell MT"/>
                <a:cs typeface="Arial" charset="0"/>
              </a:rPr>
              <a:t>. Leo </a:t>
            </a:r>
            <a:r>
              <a:rPr lang="en-US" sz="2000" dirty="0" err="1">
                <a:latin typeface="Bell MT"/>
                <a:cs typeface="Arial" charset="0"/>
              </a:rPr>
              <a:t>Dehner</a:t>
            </a:r>
            <a:r>
              <a:rPr lang="en-US" sz="2000" dirty="0">
                <a:latin typeface="Bell MT"/>
                <a:cs typeface="Arial" charset="0"/>
              </a:rPr>
              <a:t> (</a:t>
            </a:r>
            <a:r>
              <a:rPr lang="en-US" sz="2000" dirty="0" err="1">
                <a:latin typeface="Bell MT"/>
                <a:cs typeface="Arial" charset="0"/>
              </a:rPr>
              <a:t>Freescale</a:t>
            </a:r>
            <a:r>
              <a:rPr lang="en-US" sz="2000" dirty="0" smtClean="0">
                <a:latin typeface="Bell MT"/>
                <a:cs typeface="Arial" charset="0"/>
              </a:rPr>
              <a:t>), Mr</a:t>
            </a:r>
            <a:r>
              <a:rPr lang="en-US" sz="2000" dirty="0">
                <a:latin typeface="Bell MT"/>
                <a:cs typeface="Arial" charset="0"/>
              </a:rPr>
              <a:t>. Michael Dow (</a:t>
            </a:r>
            <a:r>
              <a:rPr lang="en-US" sz="2000" dirty="0" err="1">
                <a:latin typeface="Bell MT"/>
                <a:cs typeface="Arial" charset="0"/>
              </a:rPr>
              <a:t>Freescale</a:t>
            </a:r>
            <a:r>
              <a:rPr lang="en-US" sz="2000" dirty="0">
                <a:latin typeface="Bell MT"/>
                <a:cs typeface="Arial" charset="0"/>
              </a:rPr>
              <a:t>), </a:t>
            </a:r>
            <a:r>
              <a:rPr lang="en-US" sz="2000" dirty="0" smtClean="0">
                <a:latin typeface="Bell MT"/>
                <a:cs typeface="Arial" charset="0"/>
              </a:rPr>
              <a:t>Dr. Il Han Kim (TI), Mr</a:t>
            </a:r>
            <a:r>
              <a:rPr lang="en-US" sz="2000" dirty="0">
                <a:latin typeface="Bell MT"/>
                <a:cs typeface="Arial" charset="0"/>
              </a:rPr>
              <a:t>. Frank Liu (IBM</a:t>
            </a:r>
            <a:r>
              <a:rPr lang="en-US" sz="2000" dirty="0" smtClean="0">
                <a:latin typeface="Bell MT"/>
                <a:cs typeface="Arial" charset="0"/>
              </a:rPr>
              <a:t>), Dr. </a:t>
            </a:r>
            <a:r>
              <a:rPr lang="en-US" sz="2000" dirty="0" err="1" smtClean="0">
                <a:latin typeface="Bell MT"/>
                <a:cs typeface="Arial" charset="0"/>
              </a:rPr>
              <a:t>Tarkesh</a:t>
            </a:r>
            <a:r>
              <a:rPr lang="en-US" sz="2000" dirty="0" smtClean="0">
                <a:latin typeface="Bell MT"/>
                <a:cs typeface="Arial" charset="0"/>
              </a:rPr>
              <a:t> </a:t>
            </a:r>
            <a:r>
              <a:rPr lang="en-US" sz="2000" dirty="0" err="1" smtClean="0">
                <a:latin typeface="Bell MT"/>
                <a:cs typeface="Arial" charset="0"/>
              </a:rPr>
              <a:t>Pande</a:t>
            </a:r>
            <a:r>
              <a:rPr lang="en-US" sz="2000" dirty="0" smtClean="0">
                <a:latin typeface="Bell MT"/>
                <a:cs typeface="Arial" charset="0"/>
              </a:rPr>
              <a:t> (TI) </a:t>
            </a:r>
            <a:r>
              <a:rPr lang="en-US" sz="2000" dirty="0">
                <a:latin typeface="Bell MT"/>
                <a:cs typeface="Arial" charset="0"/>
              </a:rPr>
              <a:t>and Dr. </a:t>
            </a:r>
            <a:r>
              <a:rPr lang="en-US" sz="2000" dirty="0" err="1">
                <a:latin typeface="Bell MT"/>
                <a:cs typeface="Arial" charset="0"/>
              </a:rPr>
              <a:t>Khurram</a:t>
            </a:r>
            <a:r>
              <a:rPr lang="en-US" sz="2000" dirty="0">
                <a:latin typeface="Bell MT"/>
                <a:cs typeface="Arial" charset="0"/>
              </a:rPr>
              <a:t> </a:t>
            </a:r>
            <a:r>
              <a:rPr lang="en-US" sz="2000" dirty="0" err="1">
                <a:latin typeface="Bell MT"/>
                <a:cs typeface="Arial" charset="0"/>
              </a:rPr>
              <a:t>Waheed</a:t>
            </a:r>
            <a:r>
              <a:rPr lang="en-US" sz="2000" dirty="0">
                <a:latin typeface="Bell MT"/>
                <a:cs typeface="Arial" charset="0"/>
              </a:rPr>
              <a:t> (</a:t>
            </a:r>
            <a:r>
              <a:rPr lang="en-US" sz="2000" dirty="0" err="1">
                <a:latin typeface="Bell MT"/>
                <a:cs typeface="Arial" charset="0"/>
              </a:rPr>
              <a:t>Freescale</a:t>
            </a:r>
            <a:r>
              <a:rPr lang="en-US" sz="2000" dirty="0" smtClean="0">
                <a:latin typeface="Bell MT"/>
                <a:cs typeface="Arial" charset="0"/>
              </a:rPr>
              <a:t>)</a:t>
            </a:r>
            <a:endParaRPr lang="en-US" sz="2000" dirty="0">
              <a:latin typeface="Bell MT"/>
              <a:cs typeface="Arial" charset="0"/>
            </a:endParaRPr>
          </a:p>
        </p:txBody>
      </p:sp>
      <p:pic>
        <p:nvPicPr>
          <p:cNvPr id="7" name="Picture 6" descr="wncg_horz_b_cmy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096000"/>
            <a:ext cx="1981200" cy="508521"/>
          </a:xfrm>
          <a:prstGeom prst="rect">
            <a:avLst/>
          </a:prstGeom>
        </p:spPr>
      </p:pic>
      <p:pic>
        <p:nvPicPr>
          <p:cNvPr id="8" name="Picture 2" descr="C:\Users\Aditya\Downloads\ECE_Logo_TM_Copyright\ECE_Logo_TM_Copyr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0"/>
            <a:ext cx="1828800" cy="501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28600" y="1143000"/>
            <a:ext cx="48768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17375E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69BE28"/>
                </a:solidFill>
              </a:rPr>
              <a:t>Accomplishments</a:t>
            </a:r>
          </a:p>
          <a:p>
            <a:pPr>
              <a:buClr>
                <a:srgbClr val="17375E"/>
              </a:buCl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Characterization and modeling of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powerline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noise</a:t>
            </a:r>
          </a:p>
          <a:p>
            <a:pPr>
              <a:buClr>
                <a:srgbClr val="17375E"/>
              </a:buClr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Development of robust communication techniques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17375E"/>
              </a:buClr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Proof-of-concept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testbeds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8600" y="2200632"/>
            <a:ext cx="5562600" cy="16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17375E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69BE28"/>
                </a:solidFill>
              </a:rPr>
              <a:t>Publications</a:t>
            </a:r>
            <a:endParaRPr lang="en-US" b="1" dirty="0">
              <a:solidFill>
                <a:srgbClr val="69BE28"/>
              </a:solidFill>
            </a:endParaRPr>
          </a:p>
          <a:p>
            <a:r>
              <a:rPr lang="en-US" sz="1200" dirty="0" smtClean="0">
                <a:solidFill>
                  <a:prstClr val="black"/>
                </a:solidFill>
              </a:rPr>
              <a:t>[1] </a:t>
            </a:r>
            <a:r>
              <a:rPr lang="en-US" sz="1200" dirty="0" smtClean="0"/>
              <a:t>Lin et al, </a:t>
            </a:r>
            <a:r>
              <a:rPr lang="en-US" sz="1200" dirty="0"/>
              <a:t>"Impulsive Noise Mitigation in </a:t>
            </a:r>
            <a:r>
              <a:rPr lang="en-US" sz="1200" dirty="0" err="1"/>
              <a:t>Powerline</a:t>
            </a:r>
            <a:r>
              <a:rPr lang="en-US" sz="1200" dirty="0"/>
              <a:t> </a:t>
            </a:r>
            <a:r>
              <a:rPr lang="en-US" sz="1200" dirty="0" smtClean="0"/>
              <a:t>Communications </a:t>
            </a:r>
            <a:r>
              <a:rPr lang="en-US" sz="1200" dirty="0"/>
              <a:t>Using Sparse Bayesian Learning", </a:t>
            </a:r>
            <a:r>
              <a:rPr lang="en-US" sz="1200" i="1" dirty="0"/>
              <a:t>IEEE </a:t>
            </a:r>
            <a:r>
              <a:rPr lang="en-US" sz="1200" i="1" dirty="0" smtClean="0"/>
              <a:t>JSAC,</a:t>
            </a:r>
            <a:r>
              <a:rPr lang="en-US" sz="1200" dirty="0" smtClean="0"/>
              <a:t> 2013.</a:t>
            </a:r>
            <a:endParaRPr lang="en-US" sz="1200" dirty="0"/>
          </a:p>
          <a:p>
            <a:r>
              <a:rPr lang="en-US" sz="1200" dirty="0" smtClean="0"/>
              <a:t>[2] </a:t>
            </a:r>
            <a:r>
              <a:rPr lang="en-US" sz="1200" dirty="0" err="1" smtClean="0"/>
              <a:t>Nassar</a:t>
            </a:r>
            <a:r>
              <a:rPr lang="en-US" sz="1200" dirty="0" smtClean="0"/>
              <a:t> et al, </a:t>
            </a:r>
            <a:r>
              <a:rPr lang="en-US" sz="1200" dirty="0"/>
              <a:t>"Local Utility </a:t>
            </a:r>
            <a:r>
              <a:rPr lang="en-US" sz="1200" dirty="0" err="1"/>
              <a:t>Powerline</a:t>
            </a:r>
            <a:r>
              <a:rPr lang="en-US" sz="1200" dirty="0"/>
              <a:t> </a:t>
            </a:r>
            <a:r>
              <a:rPr lang="en-US" sz="1200" dirty="0" smtClean="0"/>
              <a:t>Communications </a:t>
            </a:r>
            <a:r>
              <a:rPr lang="en-US" sz="1200" dirty="0"/>
              <a:t>in the 3-500 kHz Band: Channel Impairments, Noise, and Standards”, </a:t>
            </a:r>
            <a:r>
              <a:rPr lang="en-US" sz="1200" i="1" dirty="0"/>
              <a:t>IEEE Signal Processing </a:t>
            </a:r>
            <a:r>
              <a:rPr lang="en-US" sz="1200" i="1" dirty="0" smtClean="0"/>
              <a:t>Magazine, </a:t>
            </a:r>
            <a:r>
              <a:rPr lang="en-US" sz="1200" dirty="0" smtClean="0"/>
              <a:t>2012</a:t>
            </a:r>
            <a:r>
              <a:rPr lang="en-US" sz="1200" dirty="0"/>
              <a:t>. </a:t>
            </a:r>
          </a:p>
          <a:p>
            <a:r>
              <a:rPr lang="en-US" sz="1200" dirty="0" smtClean="0"/>
              <a:t>[3] </a:t>
            </a:r>
            <a:r>
              <a:rPr lang="en-US" sz="1200" dirty="0" err="1" smtClean="0"/>
              <a:t>Nieman</a:t>
            </a:r>
            <a:r>
              <a:rPr lang="en-US" sz="1200" dirty="0" smtClean="0"/>
              <a:t> et al, </a:t>
            </a:r>
            <a:r>
              <a:rPr lang="en-US" sz="1200" dirty="0"/>
              <a:t>"FPGA Implementation of a Message</a:t>
            </a:r>
            <a:r>
              <a:rPr lang="en-US" sz="1200" dirty="0" smtClean="0"/>
              <a:t>-Passing </a:t>
            </a:r>
            <a:r>
              <a:rPr lang="en-US" sz="1200" dirty="0"/>
              <a:t>OFDM Receiver for Impulsive Noise Channels”</a:t>
            </a:r>
            <a:r>
              <a:rPr lang="en-US" sz="1200" dirty="0" smtClean="0"/>
              <a:t>, </a:t>
            </a:r>
            <a:r>
              <a:rPr lang="en-US" sz="1200" i="1" dirty="0" err="1" smtClean="0"/>
              <a:t>Asilomar</a:t>
            </a:r>
            <a:r>
              <a:rPr lang="en-US" sz="1200" i="1" dirty="0" smtClean="0"/>
              <a:t> </a:t>
            </a:r>
            <a:r>
              <a:rPr lang="en-US" sz="1200" dirty="0" smtClean="0"/>
              <a:t>2013.</a:t>
            </a:r>
            <a:endParaRPr lang="en-US" sz="1200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791200" y="3810000"/>
            <a:ext cx="32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err="1" smtClean="0"/>
              <a:t>Cyclostationary</a:t>
            </a:r>
            <a:r>
              <a:rPr lang="en-US" sz="1200" dirty="0" smtClean="0"/>
              <a:t> noise in narrowband PLC</a:t>
            </a:r>
            <a:endParaRPr lang="en-US" sz="1200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609600" y="152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 Narrow" pitchFamily="34" charset="0"/>
                <a:cs typeface="Tahoma" pitchFamily="34" charset="0"/>
              </a:rPr>
              <a:t>Task 1836.063, Brian L. Evans, The University of Texas at Austin</a:t>
            </a:r>
            <a:endParaRPr lang="en-US" sz="2400" dirty="0" smtClean="0">
              <a:solidFill>
                <a:srgbClr val="17375E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0" y="60960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69BE28"/>
                </a:solidFill>
                <a:latin typeface="Arial"/>
                <a:cs typeface="Arial"/>
              </a:rPr>
              <a:t>Powerline</a:t>
            </a:r>
            <a:r>
              <a:rPr lang="en-US" sz="2000" b="1" dirty="0">
                <a:solidFill>
                  <a:srgbClr val="69BE28"/>
                </a:solidFill>
                <a:latin typeface="Arial"/>
                <a:cs typeface="Arial"/>
              </a:rPr>
              <a:t> Communications For Enabling Smart Grid Applications</a:t>
            </a:r>
            <a:r>
              <a:rPr lang="en-US" sz="1200" dirty="0">
                <a:solidFill>
                  <a:srgbClr val="69BE28"/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69BE28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8-27 at 11.36.1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066800"/>
            <a:ext cx="3276600" cy="2731761"/>
          </a:xfrm>
          <a:prstGeom prst="rect">
            <a:avLst/>
          </a:prstGeom>
        </p:spPr>
      </p:pic>
      <p:pic>
        <p:nvPicPr>
          <p:cNvPr id="4" name="Picture 3" descr="fig04a_frontpane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4495800" cy="1549825"/>
          </a:xfrm>
          <a:prstGeom prst="rect">
            <a:avLst/>
          </a:prstGeom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410200" y="5029200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Real-time </a:t>
            </a:r>
            <a:r>
              <a:rPr lang="en-US" sz="1200" dirty="0" err="1" smtClean="0"/>
              <a:t>testbed</a:t>
            </a:r>
            <a:r>
              <a:rPr lang="en-US" sz="1200" dirty="0" smtClean="0"/>
              <a:t> demonstrating receiver techniques to mitigate non-Gaussian noise</a:t>
            </a:r>
            <a:endParaRPr lang="en-US" sz="1200" dirty="0"/>
          </a:p>
        </p:txBody>
      </p:sp>
      <p:pic>
        <p:nvPicPr>
          <p:cNvPr id="11" name="Picture 10" descr="wncg_horz_b_cmy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6096000"/>
            <a:ext cx="1981200" cy="508521"/>
          </a:xfrm>
          <a:prstGeom prst="rect">
            <a:avLst/>
          </a:prstGeom>
        </p:spPr>
      </p:pic>
      <p:pic>
        <p:nvPicPr>
          <p:cNvPr id="16" name="Picture 2" descr="C:\Users\Aditya\Downloads\ECE_Logo_TM_Copyright\ECE_Logo_TM_Copyr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0"/>
            <a:ext cx="1828800" cy="501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14"/>
          <p:cNvSpPr txBox="1">
            <a:spLocks noChangeArrowheads="1"/>
          </p:cNvSpPr>
          <p:nvPr/>
        </p:nvSpPr>
        <p:spPr bwMode="auto">
          <a:xfrm>
            <a:off x="0" y="528935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69BE28"/>
                </a:solidFill>
                <a:latin typeface="Arial"/>
                <a:cs typeface="Arial"/>
              </a:rPr>
              <a:t>Powerline</a:t>
            </a:r>
            <a:r>
              <a:rPr lang="en-US" sz="2000" b="1" dirty="0">
                <a:solidFill>
                  <a:srgbClr val="69BE28"/>
                </a:solidFill>
                <a:latin typeface="Arial"/>
                <a:cs typeface="Arial"/>
              </a:rPr>
              <a:t> Communications For Enabling Smart Grid Applications</a:t>
            </a:r>
            <a:r>
              <a:rPr lang="en-US" sz="1200" dirty="0">
                <a:solidFill>
                  <a:srgbClr val="69BE28"/>
                </a:solidFill>
                <a:latin typeface="Arial"/>
                <a:cs typeface="Arial"/>
              </a:rPr>
              <a:t> </a:t>
            </a:r>
            <a:endParaRPr lang="en-US" sz="2000" b="1" dirty="0">
              <a:solidFill>
                <a:srgbClr val="69BE28"/>
              </a:solidFill>
              <a:latin typeface="Arial"/>
              <a:cs typeface="Arial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4852987" y="5181600"/>
            <a:ext cx="4086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latin typeface="Arial"/>
                <a:cs typeface="Arial"/>
              </a:rPr>
              <a:t>Receiver methods to mitigate non-Gaussian noise implemented in real-time communication </a:t>
            </a:r>
            <a:r>
              <a:rPr lang="en-US" sz="1000" dirty="0" err="1" smtClean="0">
                <a:latin typeface="Arial"/>
                <a:cs typeface="Arial"/>
              </a:rPr>
              <a:t>testbeds</a:t>
            </a:r>
            <a:r>
              <a:rPr lang="en-US" sz="1000" dirty="0" smtClean="0">
                <a:latin typeface="Arial"/>
                <a:cs typeface="Arial"/>
              </a:rPr>
              <a:t>.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09600" y="152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800" dirty="0">
                <a:latin typeface="Arial Narrow" pitchFamily="34" charset="0"/>
                <a:cs typeface="Tahoma" pitchFamily="34" charset="0"/>
              </a:rPr>
              <a:t>Task 1836.063, Brian L. Evans, The University of Texas at Austin</a:t>
            </a:r>
            <a:endParaRPr lang="en-US" sz="2400" dirty="0">
              <a:solidFill>
                <a:srgbClr val="17375E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4038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State of Art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Non-Gaussian noise limits communication performance of PLC systems.</a:t>
            </a: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Objectives: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Improve efficiency and robustness of PLC in non-Gaussian noise</a:t>
            </a:r>
            <a:endParaRPr lang="en-US"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Novelty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Modeling of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cs typeface="Arial"/>
              </a:rPr>
              <a:t>powerline</a:t>
            </a:r>
            <a:r>
              <a:rPr lang="en-US" sz="1400" dirty="0" smtClean="0">
                <a:solidFill>
                  <a:prstClr val="black"/>
                </a:solidFill>
                <a:latin typeface="Arial"/>
                <a:cs typeface="Arial"/>
              </a:rPr>
              <a:t> noise; communication techniques to combat non-Gaussian noise.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19607"/>
            <a:ext cx="403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Accomplishments: </a:t>
            </a:r>
          </a:p>
          <a:p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Accomplishment #1.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Characterization and modeling of 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  <a:cs typeface="Arial"/>
              </a:rPr>
              <a:t>cyclostationary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 noise in PLC.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Accomplishment 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#2. 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Transmitter and receiver methods to combat non-Gaussian noise in PLC.</a:t>
            </a:r>
            <a:endParaRPr lang="en-US" sz="1200" dirty="0">
              <a:solidFill>
                <a:prstClr val="black"/>
              </a:solidFill>
              <a:latin typeface="Arial"/>
              <a:cs typeface="Arial"/>
            </a:endParaRPr>
          </a:p>
          <a:p>
            <a:endParaRPr lang="en-US" sz="1400" b="1" dirty="0">
              <a:solidFill>
                <a:prstClr val="black"/>
              </a:solidFill>
              <a:latin typeface="Arial"/>
              <a:cs typeface="Arial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Arial"/>
                <a:cs typeface="Arial"/>
              </a:rPr>
              <a:t>Important Publications/Patents:</a:t>
            </a:r>
          </a:p>
          <a:p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[1] </a:t>
            </a:r>
            <a:r>
              <a:rPr lang="en-US" sz="1200" dirty="0" smtClean="0"/>
              <a:t>Lin </a:t>
            </a:r>
            <a:r>
              <a:rPr lang="en-US" sz="1200" dirty="0"/>
              <a:t>et al, </a:t>
            </a:r>
            <a:r>
              <a:rPr lang="en-US" sz="1200" i="1" dirty="0" smtClean="0"/>
              <a:t>IEEE JSAC</a:t>
            </a:r>
            <a:r>
              <a:rPr lang="en-US" sz="1200" dirty="0" smtClean="0"/>
              <a:t> </a:t>
            </a:r>
            <a:r>
              <a:rPr lang="en-US" sz="1200" dirty="0"/>
              <a:t>2013.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[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]</a:t>
            </a:r>
            <a:r>
              <a:rPr lang="en-US" sz="1200" dirty="0" smtClean="0"/>
              <a:t> </a:t>
            </a:r>
            <a:r>
              <a:rPr lang="en-US" sz="1200" dirty="0" err="1"/>
              <a:t>Nassar</a:t>
            </a:r>
            <a:r>
              <a:rPr lang="en-US" sz="1200" dirty="0"/>
              <a:t> et </a:t>
            </a:r>
            <a:r>
              <a:rPr lang="en-US" sz="1200" dirty="0" smtClean="0"/>
              <a:t>al, </a:t>
            </a:r>
            <a:r>
              <a:rPr lang="en-US" sz="1200" i="1" dirty="0" smtClean="0"/>
              <a:t>IEEE SP Magazine </a:t>
            </a:r>
            <a:r>
              <a:rPr lang="en-US" sz="1200" dirty="0"/>
              <a:t>2012. 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Arial"/>
                <a:cs typeface="Arial"/>
              </a:rPr>
              <a:t>[</a:t>
            </a:r>
            <a:r>
              <a:rPr lang="en-US" sz="1200" dirty="0">
                <a:solidFill>
                  <a:prstClr val="black"/>
                </a:solidFill>
                <a:latin typeface="Arial"/>
                <a:cs typeface="Arial"/>
              </a:rPr>
              <a:t>3] </a:t>
            </a:r>
            <a:r>
              <a:rPr lang="en-US" sz="1200" dirty="0" err="1"/>
              <a:t>Nieman</a:t>
            </a:r>
            <a:r>
              <a:rPr lang="en-US" sz="1200" dirty="0"/>
              <a:t> et </a:t>
            </a:r>
            <a:r>
              <a:rPr lang="en-US" sz="1200" dirty="0" smtClean="0"/>
              <a:t>al, </a:t>
            </a:r>
            <a:r>
              <a:rPr lang="en-US" sz="1200" i="1" dirty="0" err="1"/>
              <a:t>Asilomar</a:t>
            </a:r>
            <a:r>
              <a:rPr lang="en-US" sz="1200" i="1" dirty="0"/>
              <a:t> </a:t>
            </a:r>
            <a:r>
              <a:rPr lang="en-US" sz="1200" dirty="0"/>
              <a:t>2013.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3048000"/>
            <a:ext cx="8534400" cy="0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95800" y="990600"/>
            <a:ext cx="0" cy="4648200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852987" y="2514600"/>
            <a:ext cx="4086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latin typeface="Arial"/>
                <a:cs typeface="Arial"/>
              </a:rPr>
              <a:t>Measurements (left) and modeling (right) of </a:t>
            </a:r>
            <a:r>
              <a:rPr lang="en-US" sz="1000" dirty="0" err="1" smtClean="0">
                <a:latin typeface="Arial"/>
                <a:cs typeface="Arial"/>
              </a:rPr>
              <a:t>cyclostationary</a:t>
            </a:r>
            <a:r>
              <a:rPr lang="en-US" sz="1000" dirty="0" smtClean="0">
                <a:latin typeface="Arial"/>
                <a:cs typeface="Arial"/>
              </a:rPr>
              <a:t> noise in narrowband PLC in the 3-500 kHz band.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4" name="Picture 3" descr="modelComparison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214"/>
          <a:stretch/>
        </p:blipFill>
        <p:spPr>
          <a:xfrm>
            <a:off x="4800600" y="914400"/>
            <a:ext cx="1828800" cy="1676400"/>
          </a:xfrm>
          <a:prstGeom prst="rect">
            <a:avLst/>
          </a:prstGeom>
        </p:spPr>
      </p:pic>
      <p:pic>
        <p:nvPicPr>
          <p:cNvPr id="6" name="Picture 5" descr="modelComparison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831"/>
          <a:stretch/>
        </p:blipFill>
        <p:spPr>
          <a:xfrm>
            <a:off x="6705600" y="914400"/>
            <a:ext cx="1905000" cy="1676400"/>
          </a:xfrm>
          <a:prstGeom prst="rect">
            <a:avLst/>
          </a:prstGeom>
        </p:spPr>
      </p:pic>
      <p:pic>
        <p:nvPicPr>
          <p:cNvPr id="7" name="Picture 6" descr="fig04a_frontpanel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14" t="17555" r="2512" b="8390"/>
          <a:stretch/>
        </p:blipFill>
        <p:spPr>
          <a:xfrm>
            <a:off x="4648200" y="3352800"/>
            <a:ext cx="4386037" cy="1600200"/>
          </a:xfrm>
          <a:prstGeom prst="rect">
            <a:avLst/>
          </a:prstGeom>
        </p:spPr>
      </p:pic>
      <p:pic>
        <p:nvPicPr>
          <p:cNvPr id="15" name="Picture 14" descr="wncg_horz_b_cmy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6096000"/>
            <a:ext cx="1981200" cy="508521"/>
          </a:xfrm>
          <a:prstGeom prst="rect">
            <a:avLst/>
          </a:prstGeom>
        </p:spPr>
      </p:pic>
      <p:pic>
        <p:nvPicPr>
          <p:cNvPr id="16" name="Picture 2" descr="C:\Users\Aditya\Downloads\ECE_Logo_TM_Copyright\ECE_Logo_TM_Copyr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0"/>
            <a:ext cx="1828800" cy="5018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4978</TotalTime>
  <Words>384</Words>
  <Application>Microsoft Office PowerPoint</Application>
  <PresentationFormat>On-screen Show (4:3)</PresentationFormat>
  <Paragraphs>39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Task 1836.063, Brian L. Evans, The University of Texas at Austin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Title and ID#</dc:title>
  <dc:creator>Dongsheng Brian Ma</dc:creator>
  <cp:lastModifiedBy>Brian Evans</cp:lastModifiedBy>
  <cp:revision>90</cp:revision>
  <dcterms:created xsi:type="dcterms:W3CDTF">2010-04-28T20:24:12Z</dcterms:created>
  <dcterms:modified xsi:type="dcterms:W3CDTF">2013-08-28T04:31:04Z</dcterms:modified>
</cp:coreProperties>
</file>