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  <p:sldMasterId id="2147483678" r:id="rId6"/>
    <p:sldMasterId id="2147483679" r:id="rId7"/>
    <p:sldMasterId id="214748368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y="5143500" cx="9144000"/>
  <p:notesSz cx="6858000" cy="9144000"/>
  <p:embeddedFontLs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26D975-D681-4314-996D-FC8820594576}">
  <a:tblStyle styleId="{DE26D975-D681-4314-996D-FC88205945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schemas.openxmlformats.org/officeDocument/2006/relationships/slide" Target="slides/slide13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23" Type="http://schemas.openxmlformats.org/officeDocument/2006/relationships/font" Target="fonts/Arial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f66ffbfbb_1_24:notes"/>
          <p:cNvSpPr/>
          <p:nvPr>
            <p:ph idx="2" type="sldImg"/>
          </p:nvPr>
        </p:nvSpPr>
        <p:spPr>
          <a:xfrm>
            <a:off x="327025" y="687321"/>
            <a:ext cx="6203950" cy="34272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g26f66ffbfbb_1_24:notes"/>
          <p:cNvSpPr txBox="1"/>
          <p:nvPr>
            <p:ph idx="1" type="body"/>
          </p:nvPr>
        </p:nvSpPr>
        <p:spPr>
          <a:xfrm>
            <a:off x="685800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6f66ffbfbb_1_2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f691db47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f691db47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f8035390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6f8035390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01e30aac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01e30aac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f691db47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6f691db47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f66ffbfbb_1_99:notes"/>
          <p:cNvSpPr txBox="1"/>
          <p:nvPr>
            <p:ph idx="1" type="body"/>
          </p:nvPr>
        </p:nvSpPr>
        <p:spPr>
          <a:xfrm>
            <a:off x="685800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6f66ffbfbb_1_99:notes"/>
          <p:cNvSpPr/>
          <p:nvPr>
            <p:ph idx="2" type="sldImg"/>
          </p:nvPr>
        </p:nvSpPr>
        <p:spPr>
          <a:xfrm>
            <a:off x="327025" y="687321"/>
            <a:ext cx="6203950" cy="34272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f66ffbfbb_1_128:notes"/>
          <p:cNvSpPr txBox="1"/>
          <p:nvPr>
            <p:ph idx="1" type="body"/>
          </p:nvPr>
        </p:nvSpPr>
        <p:spPr>
          <a:xfrm>
            <a:off x="685800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6f66ffbfbb_1_128:notes"/>
          <p:cNvSpPr/>
          <p:nvPr>
            <p:ph idx="2" type="sldImg"/>
          </p:nvPr>
        </p:nvSpPr>
        <p:spPr>
          <a:xfrm>
            <a:off x="327025" y="687321"/>
            <a:ext cx="6203950" cy="34272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f66ffbfbb_1_133:notes"/>
          <p:cNvSpPr txBox="1"/>
          <p:nvPr>
            <p:ph idx="1" type="body"/>
          </p:nvPr>
        </p:nvSpPr>
        <p:spPr>
          <a:xfrm>
            <a:off x="685800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6f66ffbfbb_1_133:notes"/>
          <p:cNvSpPr/>
          <p:nvPr>
            <p:ph idx="2" type="sldImg"/>
          </p:nvPr>
        </p:nvSpPr>
        <p:spPr>
          <a:xfrm>
            <a:off x="327025" y="687321"/>
            <a:ext cx="6203950" cy="34272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01e30aac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01e30aac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01e30aac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01e30aac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068ff8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068ff8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01e30aac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01e30aac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01e30aac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01e30aac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D19888"/>
              </a:buClr>
              <a:buSzPts val="1800"/>
              <a:buNone/>
              <a:defRPr sz="1800">
                <a:solidFill>
                  <a:srgbClr val="D19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D19888"/>
              </a:buClr>
              <a:buSzPts val="1600"/>
              <a:buNone/>
              <a:defRPr sz="1600">
                <a:solidFill>
                  <a:srgbClr val="D19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457200" y="1682496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D19888"/>
              </a:buClr>
              <a:buSzPts val="2800"/>
              <a:buNone/>
              <a:defRPr>
                <a:solidFill>
                  <a:srgbClr val="D19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D19888"/>
              </a:buClr>
              <a:buSzPts val="2400"/>
              <a:buNone/>
              <a:defRPr>
                <a:solidFill>
                  <a:srgbClr val="D19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57200" y="1682496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7"/>
          <p:cNvSpPr txBox="1"/>
          <p:nvPr>
            <p:ph idx="2" type="body"/>
          </p:nvPr>
        </p:nvSpPr>
        <p:spPr>
          <a:xfrm>
            <a:off x="4648200" y="1682496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575050" y="920884"/>
            <a:ext cx="5111750" cy="4051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subTitle"/>
          </p:nvPr>
        </p:nvSpPr>
        <p:spPr>
          <a:xfrm>
            <a:off x="685800" y="2914650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D19888"/>
              </a:buClr>
              <a:buSzPts val="2800"/>
              <a:buNone/>
              <a:defRPr>
                <a:solidFill>
                  <a:srgbClr val="D19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D19888"/>
              </a:buClr>
              <a:buSzPts val="2400"/>
              <a:buNone/>
              <a:defRPr>
                <a:solidFill>
                  <a:srgbClr val="D19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722313" y="3305177"/>
            <a:ext cx="7772400" cy="124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D19888"/>
              </a:buClr>
              <a:buSzPts val="1800"/>
              <a:buNone/>
              <a:defRPr sz="1800">
                <a:solidFill>
                  <a:srgbClr val="D19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D19888"/>
              </a:buClr>
              <a:buSzPts val="1600"/>
              <a:buNone/>
              <a:defRPr sz="1600">
                <a:solidFill>
                  <a:srgbClr val="D19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457200" y="1682496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9" name="Google Shape;89;p24"/>
          <p:cNvSpPr txBox="1"/>
          <p:nvPr>
            <p:ph idx="2" type="body"/>
          </p:nvPr>
        </p:nvSpPr>
        <p:spPr>
          <a:xfrm>
            <a:off x="4648200" y="1682496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3575050" y="920884"/>
            <a:ext cx="5111750" cy="4051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3" name="Google Shape;93;p25"/>
          <p:cNvSpPr txBox="1"/>
          <p:nvPr>
            <p:ph idx="2" type="body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 txBox="1"/>
          <p:nvPr>
            <p:ph idx="1" type="body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457200" y="1682496"/>
            <a:ext cx="8229600" cy="294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ctrTitle"/>
          </p:nvPr>
        </p:nvSpPr>
        <p:spPr>
          <a:xfrm>
            <a:off x="685800" y="1597343"/>
            <a:ext cx="7772400" cy="1102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D19888"/>
              </a:buClr>
              <a:buSzPts val="2800"/>
              <a:buNone/>
              <a:defRPr>
                <a:solidFill>
                  <a:srgbClr val="D19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D19888"/>
              </a:buClr>
              <a:buSzPts val="2400"/>
              <a:buNone/>
              <a:defRPr>
                <a:solidFill>
                  <a:srgbClr val="D19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D19888"/>
              </a:buClr>
              <a:buSzPts val="2000"/>
              <a:buNone/>
              <a:defRPr>
                <a:solidFill>
                  <a:srgbClr val="D19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D19888"/>
              </a:buClr>
              <a:buSzPts val="1800"/>
              <a:buNone/>
              <a:defRPr sz="1800">
                <a:solidFill>
                  <a:srgbClr val="D19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D19888"/>
              </a:buClr>
              <a:buSzPts val="1600"/>
              <a:buNone/>
              <a:defRPr sz="1600">
                <a:solidFill>
                  <a:srgbClr val="D19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D19888"/>
              </a:buClr>
              <a:buSzPts val="1400"/>
              <a:buNone/>
              <a:defRPr sz="1400">
                <a:solidFill>
                  <a:srgbClr val="D19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457200" y="1682496"/>
            <a:ext cx="40386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3" name="Google Shape;113;p31"/>
          <p:cNvSpPr txBox="1"/>
          <p:nvPr>
            <p:ph idx="2" type="body"/>
          </p:nvPr>
        </p:nvSpPr>
        <p:spPr>
          <a:xfrm>
            <a:off x="4648200" y="1682496"/>
            <a:ext cx="40386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/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" type="body"/>
          </p:nvPr>
        </p:nvSpPr>
        <p:spPr>
          <a:xfrm>
            <a:off x="3575050" y="920884"/>
            <a:ext cx="5111750" cy="4051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7" name="Google Shape;117;p32"/>
          <p:cNvSpPr txBox="1"/>
          <p:nvPr>
            <p:ph idx="2" type="body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/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3"/>
          <p:cNvSpPr txBox="1"/>
          <p:nvPr>
            <p:ph idx="1" type="body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34"/>
          <p:cNvCxnSpPr/>
          <p:nvPr/>
        </p:nvCxnSpPr>
        <p:spPr>
          <a:xfrm>
            <a:off x="628650" y="3105150"/>
            <a:ext cx="561975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34"/>
          <p:cNvSpPr txBox="1"/>
          <p:nvPr/>
        </p:nvSpPr>
        <p:spPr>
          <a:xfrm>
            <a:off x="548640" y="4114800"/>
            <a:ext cx="7886700" cy="457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" sz="10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Ishan Bansal (ib5897) , Kenrick Pinto (kxp58) , Yojan Chitkara (yc29254)</a:t>
            </a:r>
            <a:endParaRPr/>
          </a:p>
          <a:p>
            <a:pPr indent="0" lvl="0" marL="0" marR="0" rtl="0" algn="l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" sz="1050">
                <a:solidFill>
                  <a:schemeClr val="lt1"/>
                </a:solidFill>
              </a:rPr>
              <a:t>Graduate Students</a:t>
            </a:r>
            <a:r>
              <a:rPr b="0" i="0" lang="en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The University of Texas at Austin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4"/>
          <p:cNvSpPr txBox="1"/>
          <p:nvPr/>
        </p:nvSpPr>
        <p:spPr>
          <a:xfrm>
            <a:off x="548640" y="457200"/>
            <a:ext cx="7828444" cy="389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</a:t>
            </a:r>
            <a:r>
              <a:rPr lang="en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AY 2024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502920" y="12001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b="1" lang="en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Edge Detection using Sobel Filters on Zynq Ultra-96</a:t>
            </a:r>
            <a:endParaRPr/>
          </a:p>
        </p:txBody>
      </p:sp>
      <p:pic>
        <p:nvPicPr>
          <p:cNvPr id="131" name="Google Shape;13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8699" y="320040"/>
            <a:ext cx="18773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4"/>
          <p:cNvSpPr txBox="1"/>
          <p:nvPr/>
        </p:nvSpPr>
        <p:spPr>
          <a:xfrm>
            <a:off x="548650" y="3200400"/>
            <a:ext cx="7886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EE382N-4 Advanced Embedded Systems</a:t>
            </a:r>
            <a:b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" sz="165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Final Project</a:t>
            </a:r>
            <a:endParaRPr b="0" i="0" sz="16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/>
          <p:nvPr>
            <p:ph type="title"/>
          </p:nvPr>
        </p:nvSpPr>
        <p:spPr>
          <a:xfrm>
            <a:off x="457200" y="57895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Software Implementation (Optimizations)</a:t>
            </a:r>
            <a:endParaRPr sz="3000"/>
          </a:p>
        </p:txBody>
      </p:sp>
      <p:graphicFrame>
        <p:nvGraphicFramePr>
          <p:cNvPr id="203" name="Google Shape;203;p43"/>
          <p:cNvGraphicFramePr/>
          <p:nvPr/>
        </p:nvGraphicFramePr>
        <p:xfrm>
          <a:off x="755325" y="148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{DE26D975-D681-4314-996D-FC8820594576}</a:tableStyleId>
              </a:tblPr>
              <a:tblGrid>
                <a:gridCol w="1867450"/>
                <a:gridCol w="1195950"/>
                <a:gridCol w="1104325"/>
                <a:gridCol w="1150100"/>
                <a:gridCol w="1150150"/>
                <a:gridCol w="1165375"/>
              </a:tblGrid>
              <a:tr h="5092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Function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6B26B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Percentage of Total Time Spent</a:t>
                      </a:r>
                      <a:endParaRPr b="1" sz="1700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 hMerge="1"/>
                <a:tc hMerge="1"/>
                <a:tc hMerge="1"/>
                <a:tc hMerge="1"/>
              </a:tr>
              <a:tr h="4565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O0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O1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O2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O3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O4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RGB to Gray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7.46%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12.65%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13.11%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13.95%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14.63%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Sobel X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41.88%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41.77%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40.98%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41.86%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41.46%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Sobel Y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41.23%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39.24%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37.70%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32.55%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34.14%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Contour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9.415%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6.329%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8.196%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11.62%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9.756%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Time (us)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>
            <p:ph type="title"/>
          </p:nvPr>
        </p:nvSpPr>
        <p:spPr>
          <a:xfrm>
            <a:off x="457200" y="418625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Hardware vs Software Comparison</a:t>
            </a:r>
            <a:endParaRPr sz="3000"/>
          </a:p>
        </p:txBody>
      </p:sp>
      <p:graphicFrame>
        <p:nvGraphicFramePr>
          <p:cNvPr id="209" name="Google Shape;209;p44"/>
          <p:cNvGraphicFramePr/>
          <p:nvPr/>
        </p:nvGraphicFramePr>
        <p:xfrm>
          <a:off x="540200" y="116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{DE26D975-D681-4314-996D-FC8820594576}</a:tableStyleId>
              </a:tblPr>
              <a:tblGrid>
                <a:gridCol w="1085600"/>
                <a:gridCol w="1081775"/>
                <a:gridCol w="1615350"/>
                <a:gridCol w="1615350"/>
                <a:gridCol w="1313175"/>
                <a:gridCol w="1189875"/>
              </a:tblGrid>
              <a:tr h="5565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Image Size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6B26B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Execution Time in Hardware (us)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Software (us)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Speedup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</a:tr>
              <a:tr h="449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Burst Size 64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Burst Size 1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Parallel Read/Write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  <a:tc vMerge="1"/>
                <a:tc vMerge="1"/>
              </a:tr>
              <a:tr h="59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/>
                        <a:t>128 x 128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151.7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999.5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124.47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2170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17.44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9900"/>
                    </a:solidFill>
                  </a:tcPr>
                </a:tc>
              </a:tr>
              <a:tr h="59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/>
                        <a:t>64 x 64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37.93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249.85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31.37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679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21.64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9900"/>
                    </a:solidFill>
                  </a:tcPr>
                </a:tc>
              </a:tr>
              <a:tr h="59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/>
                        <a:t>32 x 32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9.5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62.48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8.18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281  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34.35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9900"/>
                    </a:solidFill>
                  </a:tcPr>
                </a:tc>
              </a:tr>
              <a:tr h="59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/>
                        <a:t>16 x 16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2.37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15.62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2.36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85.59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10" name="Google Shape;210;p44"/>
          <p:cNvSpPr txBox="1"/>
          <p:nvPr/>
        </p:nvSpPr>
        <p:spPr>
          <a:xfrm>
            <a:off x="672425" y="4707850"/>
            <a:ext cx="67545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Software run with O3 optimization level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/>
          <p:nvPr>
            <p:ph type="title"/>
          </p:nvPr>
        </p:nvSpPr>
        <p:spPr>
          <a:xfrm>
            <a:off x="457200" y="685800"/>
            <a:ext cx="8229600" cy="48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Future Work</a:t>
            </a:r>
            <a:endParaRPr sz="3000"/>
          </a:p>
        </p:txBody>
      </p:sp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457200" y="1171200"/>
            <a:ext cx="4375200" cy="365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Read 18x18 matrices from the OCM to improve the quality of the resulting image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Streamline the design and improve resource utilization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Setting up simulation environment to offset validation time is not difficult</a:t>
            </a:r>
            <a:endParaRPr sz="2000"/>
          </a:p>
        </p:txBody>
      </p:sp>
      <p:pic>
        <p:nvPicPr>
          <p:cNvPr id="217" name="Google Shape;2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550" y="1221700"/>
            <a:ext cx="3084275" cy="30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/>
          <p:nvPr>
            <p:ph type="title"/>
          </p:nvPr>
        </p:nvSpPr>
        <p:spPr>
          <a:xfrm>
            <a:off x="457200" y="2425725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 sz="3000"/>
              <a:t>Agenda</a:t>
            </a:r>
            <a:endParaRPr sz="3000"/>
          </a:p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Motivation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Implementation Details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Results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Future Work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/>
          <p:nvPr>
            <p:ph type="title"/>
          </p:nvPr>
        </p:nvSpPr>
        <p:spPr>
          <a:xfrm>
            <a:off x="457200" y="485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" sz="3000"/>
              <a:t>Motivation</a:t>
            </a:r>
            <a:endParaRPr sz="3000"/>
          </a:p>
        </p:txBody>
      </p:sp>
      <p:sp>
        <p:nvSpPr>
          <p:cNvPr id="144" name="Google Shape;144;p36"/>
          <p:cNvSpPr txBox="1"/>
          <p:nvPr>
            <p:ph idx="1" type="body"/>
          </p:nvPr>
        </p:nvSpPr>
        <p:spPr>
          <a:xfrm>
            <a:off x="457200" y="1171201"/>
            <a:ext cx="8229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Edge detection involves convolution operations to detect edges.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Expensive in software.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We built an </a:t>
            </a:r>
            <a:r>
              <a:rPr i="1" lang="en" sz="2000"/>
              <a:t>efficient</a:t>
            </a:r>
            <a:r>
              <a:rPr lang="en" sz="2000"/>
              <a:t> hardware implementation to accelerate this application which is </a:t>
            </a:r>
            <a:r>
              <a:rPr i="1" lang="en" sz="2000"/>
              <a:t>flexible</a:t>
            </a:r>
            <a:r>
              <a:rPr lang="en" sz="2000"/>
              <a:t> enough to run on multiple image sizes without generating new bitstream.</a:t>
            </a:r>
            <a:endParaRPr sz="2000"/>
          </a:p>
        </p:txBody>
      </p:sp>
      <p:pic>
        <p:nvPicPr>
          <p:cNvPr id="145" name="Google Shape;1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975" y="2831650"/>
            <a:ext cx="3064025" cy="17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050" y="2831650"/>
            <a:ext cx="3183087" cy="17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6"/>
          <p:cNvSpPr txBox="1"/>
          <p:nvPr/>
        </p:nvSpPr>
        <p:spPr>
          <a:xfrm>
            <a:off x="699375" y="4738250"/>
            <a:ext cx="78423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https://www.slideshare.net/NareshBiloniya/application-of-edge-detection-96942725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/>
          <p:nvPr>
            <p:ph type="title"/>
          </p:nvPr>
        </p:nvSpPr>
        <p:spPr>
          <a:xfrm>
            <a:off x="274275" y="3962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" sz="3000"/>
              <a:t>Methodology</a:t>
            </a:r>
            <a:endParaRPr sz="3000"/>
          </a:p>
        </p:txBody>
      </p:sp>
      <p:pic>
        <p:nvPicPr>
          <p:cNvPr id="153" name="Google Shape;1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875" y="1210900"/>
            <a:ext cx="6088324" cy="76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25" y="3559003"/>
            <a:ext cx="1254037" cy="10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9945" y="3668008"/>
            <a:ext cx="1000160" cy="87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4189" y="3669307"/>
            <a:ext cx="1000160" cy="87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7">
            <a:alphaModFix/>
          </a:blip>
          <a:srcRect b="0" l="0" r="53281" t="0"/>
          <a:stretch/>
        </p:blipFill>
        <p:spPr>
          <a:xfrm>
            <a:off x="2166057" y="3508313"/>
            <a:ext cx="1254037" cy="119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7">
            <a:alphaModFix/>
          </a:blip>
          <a:srcRect b="0" l="54054" r="0" t="0"/>
          <a:stretch/>
        </p:blipFill>
        <p:spPr>
          <a:xfrm>
            <a:off x="6382119" y="3508312"/>
            <a:ext cx="1233306" cy="11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7"/>
          <p:cNvSpPr/>
          <p:nvPr/>
        </p:nvSpPr>
        <p:spPr>
          <a:xfrm>
            <a:off x="1837941" y="4050225"/>
            <a:ext cx="328200" cy="9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7"/>
          <p:cNvSpPr/>
          <p:nvPr/>
        </p:nvSpPr>
        <p:spPr>
          <a:xfrm>
            <a:off x="3440047" y="4050225"/>
            <a:ext cx="328200" cy="9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7"/>
          <p:cNvSpPr/>
          <p:nvPr/>
        </p:nvSpPr>
        <p:spPr>
          <a:xfrm>
            <a:off x="5939332" y="4050225"/>
            <a:ext cx="328200" cy="9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8876" y="2140338"/>
            <a:ext cx="2570537" cy="11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6725" y="2246538"/>
            <a:ext cx="1747850" cy="2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/>
          <p:nvPr>
            <p:ph type="title"/>
          </p:nvPr>
        </p:nvSpPr>
        <p:spPr>
          <a:xfrm>
            <a:off x="274275" y="3962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" sz="3000"/>
              <a:t>Hardware Implementation Overview</a:t>
            </a:r>
            <a:endParaRPr sz="3000"/>
          </a:p>
        </p:txBody>
      </p:sp>
      <p:pic>
        <p:nvPicPr>
          <p:cNvPr id="169" name="Google Shape;1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98" y="1253675"/>
            <a:ext cx="8229599" cy="352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850" y="1762598"/>
            <a:ext cx="7022799" cy="31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/>
          <p:nvPr>
            <p:ph idx="1" type="body"/>
          </p:nvPr>
        </p:nvSpPr>
        <p:spPr>
          <a:xfrm>
            <a:off x="457200" y="766750"/>
            <a:ext cx="7820100" cy="38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Char char="•"/>
            </a:pPr>
            <a:r>
              <a:rPr b="1" lang="en" sz="1900"/>
              <a:t>AXI Burst Read/Write in the parallel</a:t>
            </a:r>
            <a:endParaRPr sz="1900"/>
          </a:p>
          <a:p>
            <a:pPr indent="0" lvl="0" marL="0" rtl="0" algn="l">
              <a:lnSpc>
                <a:spcPct val="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type="title"/>
          </p:nvPr>
        </p:nvSpPr>
        <p:spPr>
          <a:xfrm>
            <a:off x="174475" y="41395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Design Optimisations</a:t>
            </a:r>
            <a:endParaRPr sz="3000"/>
          </a:p>
        </p:txBody>
      </p:sp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443825" y="1271350"/>
            <a:ext cx="43968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/>
              <a:t>NxN image divided into 16x16 blocks</a:t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Perform convolution operations on </a:t>
            </a:r>
            <a:r>
              <a:rPr b="1" lang="en" sz="1700"/>
              <a:t>smaller blocks</a:t>
            </a:r>
            <a:r>
              <a:rPr lang="en" sz="1700"/>
              <a:t> at at time. Reduce LUT load by using smaller fifo depths, lesser logic to store and manipulate pixels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Char char="-"/>
            </a:pPr>
            <a:r>
              <a:rPr lang="en" sz="1600"/>
              <a:t>Taking advantage of locality in OCM by </a:t>
            </a:r>
            <a:r>
              <a:rPr b="1" lang="en" sz="1600"/>
              <a:t>storing image in 16x16 Blocks</a:t>
            </a:r>
            <a:r>
              <a:rPr lang="en" sz="1600"/>
              <a:t> instead of row-major/column major.</a:t>
            </a:r>
            <a:endParaRPr sz="1600"/>
          </a:p>
          <a:p>
            <a:pPr indent="0" lvl="0" marL="914400" marR="0" rtl="0" algn="l">
              <a:lnSpc>
                <a:spcPct val="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" sz="1100"/>
              <a:t> </a:t>
            </a:r>
            <a:endParaRPr baseline="30000" sz="1100"/>
          </a:p>
        </p:txBody>
      </p:sp>
      <p:pic>
        <p:nvPicPr>
          <p:cNvPr id="182" name="Google Shape;1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086000"/>
            <a:ext cx="4343400" cy="32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457200" y="766750"/>
            <a:ext cx="7820100" cy="38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Char char="•"/>
            </a:pPr>
            <a:r>
              <a:rPr b="1" lang="en" sz="1900"/>
              <a:t>LUT Savings using mathematical optimisations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Multiplication to Shift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Square Root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LUT with SQRT - 77519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LUT available    - 70560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Square Root approximated from √(x</a:t>
            </a:r>
            <a:r>
              <a:rPr baseline="30000" lang="en" sz="1900"/>
              <a:t>2</a:t>
            </a:r>
            <a:r>
              <a:rPr lang="en" sz="1900"/>
              <a:t> + y</a:t>
            </a:r>
            <a:r>
              <a:rPr baseline="30000" lang="en" sz="1900"/>
              <a:t>2</a:t>
            </a:r>
            <a:r>
              <a:rPr lang="en" sz="1900"/>
              <a:t>) to abs(x) +abs(y).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Use of </a:t>
            </a:r>
            <a:r>
              <a:rPr b="1" lang="en" sz="1900"/>
              <a:t>AXI burst master</a:t>
            </a:r>
            <a:r>
              <a:rPr lang="en" sz="1900"/>
              <a:t> to read and write data from OCM memory.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Burst length - 64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b="1" lang="en" sz="1900"/>
              <a:t>Parallelising Independent operations.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Per pixel RGB to grayscale calculation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Convolution on Sobel X and Sobel Y filters</a:t>
            </a:r>
            <a:endParaRPr sz="1900"/>
          </a:p>
          <a:p>
            <a:pPr indent="0" lvl="0" marL="0" rtl="0" algn="l">
              <a:lnSpc>
                <a:spcPct val="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/>
          <p:nvPr>
            <p:ph type="title"/>
          </p:nvPr>
        </p:nvSpPr>
        <p:spPr>
          <a:xfrm>
            <a:off x="457200" y="685800"/>
            <a:ext cx="8229600" cy="53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Results</a:t>
            </a:r>
            <a:endParaRPr sz="3000"/>
          </a:p>
        </p:txBody>
      </p:sp>
      <p:pic>
        <p:nvPicPr>
          <p:cNvPr id="193" name="Google Shape;1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00" y="1681800"/>
            <a:ext cx="2744700" cy="2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825" y="1681800"/>
            <a:ext cx="2679875" cy="2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650" y="1681800"/>
            <a:ext cx="2744700" cy="27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2"/>
          <p:cNvSpPr txBox="1"/>
          <p:nvPr/>
        </p:nvSpPr>
        <p:spPr>
          <a:xfrm>
            <a:off x="3539475" y="4509125"/>
            <a:ext cx="2205900" cy="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Hardware generated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197" name="Google Shape;197;p42"/>
          <p:cNvSpPr txBox="1"/>
          <p:nvPr/>
        </p:nvSpPr>
        <p:spPr>
          <a:xfrm>
            <a:off x="6480900" y="4509125"/>
            <a:ext cx="2205900" cy="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Software</a:t>
            </a:r>
            <a:r>
              <a:rPr lang="en" sz="1500">
                <a:solidFill>
                  <a:schemeClr val="lt2"/>
                </a:solidFill>
              </a:rPr>
              <a:t> generated</a:t>
            </a:r>
            <a:endParaRPr sz="15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-9 Dark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