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59" r:id="rId2"/>
    <p:sldMasterId id="2147483669" r:id="rId3"/>
  </p:sldMasterIdLst>
  <p:notesMasterIdLst>
    <p:notesMasterId r:id="rId21"/>
  </p:notesMasterIdLst>
  <p:sldIdLst>
    <p:sldId id="711" r:id="rId4"/>
    <p:sldId id="720" r:id="rId5"/>
    <p:sldId id="716" r:id="rId6"/>
    <p:sldId id="721" r:id="rId7"/>
    <p:sldId id="723" r:id="rId8"/>
    <p:sldId id="734" r:id="rId9"/>
    <p:sldId id="724" r:id="rId10"/>
    <p:sldId id="736" r:id="rId11"/>
    <p:sldId id="719" r:id="rId12"/>
    <p:sldId id="727" r:id="rId13"/>
    <p:sldId id="729" r:id="rId14"/>
    <p:sldId id="726" r:id="rId15"/>
    <p:sldId id="728" r:id="rId16"/>
    <p:sldId id="733" r:id="rId17"/>
    <p:sldId id="730" r:id="rId18"/>
    <p:sldId id="732" r:id="rId19"/>
    <p:sldId id="715" r:id="rId20"/>
  </p:sldIdLst>
  <p:sldSz cx="9144000" cy="5143500" type="screen16x9"/>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11"/>
            <p14:sldId id="720"/>
            <p14:sldId id="716"/>
            <p14:sldId id="721"/>
            <p14:sldId id="723"/>
            <p14:sldId id="734"/>
            <p14:sldId id="724"/>
            <p14:sldId id="736"/>
            <p14:sldId id="719"/>
            <p14:sldId id="727"/>
            <p14:sldId id="729"/>
            <p14:sldId id="726"/>
            <p14:sldId id="728"/>
            <p14:sldId id="733"/>
            <p14:sldId id="730"/>
            <p14:sldId id="732"/>
            <p14:sldId id="71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000000"/>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2DFA5-DEBF-1F2E-3CEF-80866CAAA628}" v="5697" dt="2024-05-03T11:24:46.465"/>
    <p1510:client id="{83F07FC9-BA36-E24A-B341-84CB662E2893}" v="2540" dt="2024-05-03T15:24:13.352"/>
    <p1510:client id="{DBAC6E16-A611-6F4F-524A-EEC8DBB0B3BB}" v="22" dt="2024-05-03T14:12:28.784"/>
    <p1510:client id="{DF2FF9E5-CB01-535C-1360-7F7887AC695F}" v="1" dt="2024-05-03T15:25:07.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5/3/2024</a:t>
            </a:fld>
            <a:endParaRPr lang="en-US"/>
          </a:p>
        </p:txBody>
      </p:sp>
      <p:sp>
        <p:nvSpPr>
          <p:cNvPr id="16388" name="Rectangle 4"/>
          <p:cNvSpPr>
            <a:spLocks noGrp="1" noRot="1" noChangeAspect="1" noChangeArrowheads="1" noTextEdit="1"/>
          </p:cNvSpPr>
          <p:nvPr>
            <p:ph type="sldImg" idx="2"/>
          </p:nvPr>
        </p:nvSpPr>
        <p:spPr bwMode="auto">
          <a:xfrm>
            <a:off x="327025" y="700088"/>
            <a:ext cx="62039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46879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26017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3989918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1180016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1492300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14</a:t>
            </a:fld>
            <a:endParaRPr lang="en-US"/>
          </a:p>
        </p:txBody>
      </p:sp>
    </p:spTree>
    <p:extLst>
      <p:ext uri="{BB962C8B-B14F-4D97-AF65-F5344CB8AC3E}">
        <p14:creationId xmlns:p14="http://schemas.microsoft.com/office/powerpoint/2010/main" val="4256495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17</a:t>
            </a:fld>
            <a:endParaRPr lang="en-US"/>
          </a:p>
        </p:txBody>
      </p:sp>
    </p:spTree>
    <p:extLst>
      <p:ext uri="{BB962C8B-B14F-4D97-AF65-F5344CB8AC3E}">
        <p14:creationId xmlns:p14="http://schemas.microsoft.com/office/powerpoint/2010/main" val="94527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4395-79ED-6D02-322C-5E02C66C85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EFE8C9-372D-C536-5C06-9CDED14F7D2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6912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82496"/>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82496"/>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343"/>
            <a:ext cx="7772400" cy="1102995"/>
          </a:xfrm>
        </p:spPr>
        <p:txBody>
          <a:bodyPr/>
          <a:lstStyle>
            <a:lvl1pPr>
              <a:defRPr>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1331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a:t>Click to edit Master title style</a:t>
            </a:r>
          </a:p>
        </p:txBody>
      </p:sp>
      <p:sp>
        <p:nvSpPr>
          <p:cNvPr id="3" name="Content Placeholder 2"/>
          <p:cNvSpPr>
            <a:spLocks noGrp="1"/>
          </p:cNvSpPr>
          <p:nvPr>
            <p:ph idx="1"/>
          </p:nvPr>
        </p:nvSpPr>
        <p:spPr>
          <a:xfrm>
            <a:off x="457200" y="1682496"/>
            <a:ext cx="8229600" cy="294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78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a:t>Click to edit Master title style</a:t>
            </a:r>
          </a:p>
        </p:txBody>
      </p:sp>
      <p:sp>
        <p:nvSpPr>
          <p:cNvPr id="5" name="Text Placeholder 2"/>
          <p:cNvSpPr>
            <a:spLocks noGrp="1"/>
          </p:cNvSpPr>
          <p:nvPr>
            <p:ph type="body" idx="1"/>
          </p:nvPr>
        </p:nvSpPr>
        <p:spPr>
          <a:xfrm>
            <a:off x="722313" y="2180035"/>
            <a:ext cx="7772400" cy="1125140"/>
          </a:xfrm>
        </p:spPr>
        <p:txBody>
          <a:bodyPr anchor="b"/>
          <a:lstStyle>
            <a:lvl1pPr marL="0" indent="0">
              <a:buNone/>
              <a:defRPr sz="2000">
                <a:solidFill>
                  <a:schemeClr val="bg2"/>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82496"/>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82496"/>
            <a:ext cx="4038600" cy="3017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75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8" y="641510"/>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829050"/>
            <a:ext cx="5486400" cy="42576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lstStyle/>
          <a:p>
            <a:r>
              <a:rPr lang="en-US"/>
              <a:t>Click to edit Master title style</a:t>
            </a:r>
          </a:p>
        </p:txBody>
      </p:sp>
      <p:sp>
        <p:nvSpPr>
          <p:cNvPr id="3" name="Content Placeholder 2"/>
          <p:cNvSpPr>
            <a:spLocks noGrp="1"/>
          </p:cNvSpPr>
          <p:nvPr>
            <p:ph idx="1"/>
          </p:nvPr>
        </p:nvSpPr>
        <p:spPr>
          <a:xfrm>
            <a:off x="457200" y="1682496"/>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a:t>Insert your</a:t>
            </a:r>
            <a:br>
              <a:rPr lang="en-US"/>
            </a:br>
            <a:r>
              <a:rPr lang="en-US"/>
              <a:t>headline here</a:t>
            </a:r>
            <a:br>
              <a:rPr lang="en-US"/>
            </a:br>
            <a:r>
              <a:rPr lang="en-US"/>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a:t>Insert your subtitle or any additional description text here up to</a:t>
            </a:r>
            <a:br>
              <a:rPr lang="en-US"/>
            </a:br>
            <a:r>
              <a:rPr lang="en-US"/>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a:latin typeface="Arial Black" charset="0"/>
              </a:rPr>
              <a:t>Presenter or speaker name</a:t>
            </a:r>
          </a:p>
          <a:p>
            <a:pPr fontAlgn="auto">
              <a:lnSpc>
                <a:spcPct val="30000"/>
              </a:lnSpc>
              <a:spcAft>
                <a:spcPts val="0"/>
              </a:spcAft>
            </a:pPr>
            <a:r>
              <a:rPr lang="en-US" sz="1050"/>
              <a:t>Position/Role,</a:t>
            </a:r>
            <a:r>
              <a:rPr lang="en-US" sz="1050" baseline="0"/>
              <a:t> The University of Texas at Austin</a:t>
            </a:r>
            <a:endParaRPr lang="en-US" sz="105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a:latin typeface="Arial Black" charset="0"/>
              </a:rPr>
              <a:t>Month 20xx</a:t>
            </a:r>
            <a:endParaRPr lang="en-US" sz="1200" b="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80210"/>
            <a:ext cx="8229600" cy="29489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l" defTabSz="457200" rtl="0" eaLnBrk="1" latinLnBrk="0" hangingPunct="1">
        <a:spcBef>
          <a:spcPct val="0"/>
        </a:spcBef>
        <a:buNone/>
        <a:defRPr sz="4400" kern="1200">
          <a:solidFill>
            <a:schemeClr val="bg2"/>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2"/>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2"/>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2"/>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bg2"/>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bg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bg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bg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bg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9"/>
          <p:cNvSpPr txBox="1">
            <a:spLocks/>
          </p:cNvSpPr>
          <p:nvPr/>
        </p:nvSpPr>
        <p:spPr>
          <a:xfrm>
            <a:off x="523702" y="3789944"/>
            <a:ext cx="7886700" cy="69096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endParaRPr lang="en-US" sz="1050" b="0" i="0" cap="all" baseline="0">
              <a:latin typeface="Arial Black" charset="0"/>
            </a:endParaRPr>
          </a:p>
          <a:p>
            <a:pPr fontAlgn="auto">
              <a:lnSpc>
                <a:spcPct val="100000"/>
              </a:lnSpc>
              <a:spcAft>
                <a:spcPts val="0"/>
              </a:spcAft>
            </a:pPr>
            <a:r>
              <a:rPr lang="en-US" sz="1400" b="1" baseline="0"/>
              <a:t>Madumitha Chinnadurai, Avinash Bellana</a:t>
            </a:r>
          </a:p>
          <a:p>
            <a:pPr fontAlgn="auto">
              <a:lnSpc>
                <a:spcPct val="100000"/>
              </a:lnSpc>
              <a:spcAft>
                <a:spcPts val="0"/>
              </a:spcAft>
            </a:pPr>
            <a:r>
              <a:rPr lang="en-US" sz="1050" baseline="0"/>
              <a:t>The University of Texas at Austin</a:t>
            </a:r>
            <a:endParaRPr lang="en-US" sz="1050"/>
          </a:p>
        </p:txBody>
      </p: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cap="all">
                <a:latin typeface="Arial Black" charset="0"/>
              </a:rPr>
              <a:t>SPRING 2024</a:t>
            </a:r>
            <a:endParaRPr lang="en-US" sz="1200" b="0"/>
          </a:p>
        </p:txBody>
      </p:sp>
      <p:sp>
        <p:nvSpPr>
          <p:cNvPr id="13" name="Title Placeholder 7"/>
          <p:cNvSpPr txBox="1">
            <a:spLocks/>
          </p:cNvSpPr>
          <p:nvPr/>
        </p:nvSpPr>
        <p:spPr>
          <a:xfrm>
            <a:off x="381000" y="1075094"/>
            <a:ext cx="8534400" cy="2164973"/>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lnSpc>
                <a:spcPct val="100000"/>
              </a:lnSpc>
              <a:spcAft>
                <a:spcPts val="0"/>
              </a:spcAft>
            </a:pPr>
            <a:endParaRPr lang="en-US" sz="4400" b="0"/>
          </a:p>
        </p:txBody>
      </p:sp>
      <p:sp>
        <p:nvSpPr>
          <p:cNvPr id="15" name="Text Placeholder 9"/>
          <p:cNvSpPr txBox="1">
            <a:spLocks/>
          </p:cNvSpPr>
          <p:nvPr/>
        </p:nvSpPr>
        <p:spPr>
          <a:xfrm>
            <a:off x="548640" y="3333749"/>
            <a:ext cx="7886700" cy="45720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a:t>ECE 382N – Advanced Embedded Microcontroller Systems</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
        <p:nvSpPr>
          <p:cNvPr id="3" name="TextBox 2">
            <a:extLst>
              <a:ext uri="{FF2B5EF4-FFF2-40B4-BE49-F238E27FC236}">
                <a16:creationId xmlns:a16="http://schemas.microsoft.com/office/drawing/2014/main" id="{FE403020-C968-C201-1A4F-40358FFBF2D2}"/>
              </a:ext>
            </a:extLst>
          </p:cNvPr>
          <p:cNvSpPr txBox="1"/>
          <p:nvPr/>
        </p:nvSpPr>
        <p:spPr>
          <a:xfrm>
            <a:off x="536171" y="1212959"/>
            <a:ext cx="8046720" cy="1754326"/>
          </a:xfrm>
          <a:prstGeom prst="rect">
            <a:avLst/>
          </a:prstGeom>
          <a:noFill/>
        </p:spPr>
        <p:txBody>
          <a:bodyPr wrap="square" rtlCol="0">
            <a:spAutoFit/>
          </a:bodyPr>
          <a:lstStyle/>
          <a:p>
            <a:pPr>
              <a:spcAft>
                <a:spcPts val="800"/>
              </a:spcAft>
            </a:pPr>
            <a:r>
              <a:rPr lang="en-US" sz="3600" b="0" i="0">
                <a:solidFill>
                  <a:schemeClr val="bg1"/>
                </a:solidFill>
                <a:effectLst/>
                <a:latin typeface="Arial" panose="020B0604020202020204" pitchFamily="34" charset="0"/>
                <a:cs typeface="Arial" panose="020B0604020202020204" pitchFamily="34" charset="0"/>
              </a:rPr>
              <a:t>Accelerating Modular Exponentiation with Montgomery Multiplier for Cryptosystems</a:t>
            </a:r>
            <a:endParaRPr lang="en-US" sz="3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84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4EF5B7-3EB6-B686-B4E2-EF71AC0CEDF9}"/>
              </a:ext>
            </a:extLst>
          </p:cNvPr>
          <p:cNvSpPr>
            <a:spLocks noGrp="1"/>
          </p:cNvSpPr>
          <p:nvPr>
            <p:ph type="body" sz="half" idx="2"/>
          </p:nvPr>
        </p:nvSpPr>
        <p:spPr>
          <a:xfrm>
            <a:off x="343968" y="590550"/>
            <a:ext cx="3008313" cy="425413"/>
          </a:xfrm>
        </p:spPr>
        <p:txBody>
          <a:bodyPr>
            <a:normAutofit/>
          </a:bodyPr>
          <a:lstStyle/>
          <a:p>
            <a:r>
              <a:rPr lang="en-US" sz="1600" b="1">
                <a:solidFill>
                  <a:schemeClr val="accent1">
                    <a:lumMod val="75000"/>
                  </a:schemeClr>
                </a:solidFill>
              </a:rPr>
              <a:t>Simulation Results:</a:t>
            </a:r>
          </a:p>
          <a:p>
            <a:endParaRPr lang="en-US"/>
          </a:p>
          <a:p>
            <a:endParaRPr lang="en-US"/>
          </a:p>
        </p:txBody>
      </p:sp>
      <p:pic>
        <p:nvPicPr>
          <p:cNvPr id="6" name="Picture 5">
            <a:extLst>
              <a:ext uri="{FF2B5EF4-FFF2-40B4-BE49-F238E27FC236}">
                <a16:creationId xmlns:a16="http://schemas.microsoft.com/office/drawing/2014/main" id="{60EA57E1-04CB-D3A6-8A60-36008140FFF9}"/>
              </a:ext>
            </a:extLst>
          </p:cNvPr>
          <p:cNvPicPr>
            <a:picLocks noChangeAspect="1"/>
          </p:cNvPicPr>
          <p:nvPr/>
        </p:nvPicPr>
        <p:blipFill>
          <a:blip r:embed="rId2"/>
          <a:stretch>
            <a:fillRect/>
          </a:stretch>
        </p:blipFill>
        <p:spPr>
          <a:xfrm>
            <a:off x="381000" y="1047750"/>
            <a:ext cx="8305800" cy="3319524"/>
          </a:xfrm>
          <a:prstGeom prst="rect">
            <a:avLst/>
          </a:prstGeom>
        </p:spPr>
      </p:pic>
      <p:sp>
        <p:nvSpPr>
          <p:cNvPr id="2" name="TextBox 1">
            <a:extLst>
              <a:ext uri="{FF2B5EF4-FFF2-40B4-BE49-F238E27FC236}">
                <a16:creationId xmlns:a16="http://schemas.microsoft.com/office/drawing/2014/main" id="{E45F86C9-FBF2-25CB-7104-91AE28CF4F88}"/>
              </a:ext>
            </a:extLst>
          </p:cNvPr>
          <p:cNvSpPr txBox="1"/>
          <p:nvPr/>
        </p:nvSpPr>
        <p:spPr>
          <a:xfrm>
            <a:off x="2285528" y="4399061"/>
            <a:ext cx="4347665" cy="523220"/>
          </a:xfrm>
          <a:prstGeom prst="rect">
            <a:avLst/>
          </a:prstGeom>
          <a:noFill/>
        </p:spPr>
        <p:txBody>
          <a:bodyPr wrap="none" rtlCol="0">
            <a:spAutoFit/>
          </a:bodyPr>
          <a:lstStyle/>
          <a:p>
            <a:r>
              <a:rPr lang="en-US" sz="1400">
                <a:solidFill>
                  <a:schemeClr val="tx2">
                    <a:lumMod val="10000"/>
                  </a:schemeClr>
                </a:solidFill>
              </a:rPr>
              <a:t>Fig.1 Simulation with y=4, x=65537 and Modulus=13</a:t>
            </a:r>
          </a:p>
          <a:p>
            <a:pPr algn="ctr"/>
            <a:r>
              <a:rPr lang="en-US" sz="1400">
                <a:solidFill>
                  <a:schemeClr val="tx2">
                    <a:lumMod val="10000"/>
                  </a:schemeClr>
                </a:solidFill>
              </a:rPr>
              <a:t>Result z = 10</a:t>
            </a:r>
          </a:p>
        </p:txBody>
      </p:sp>
      <p:sp>
        <p:nvSpPr>
          <p:cNvPr id="4" name="Oval Callout 3">
            <a:extLst>
              <a:ext uri="{FF2B5EF4-FFF2-40B4-BE49-F238E27FC236}">
                <a16:creationId xmlns:a16="http://schemas.microsoft.com/office/drawing/2014/main" id="{DC862DCB-3B9A-BEE2-37B0-473DAFD088A0}"/>
              </a:ext>
            </a:extLst>
          </p:cNvPr>
          <p:cNvSpPr/>
          <p:nvPr/>
        </p:nvSpPr>
        <p:spPr>
          <a:xfrm>
            <a:off x="5706975" y="2866934"/>
            <a:ext cx="914400" cy="463075"/>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solidFill>
                  <a:schemeClr val="tx2">
                    <a:lumMod val="10000"/>
                  </a:schemeClr>
                </a:solidFill>
              </a:rPr>
              <a:t>done=1</a:t>
            </a:r>
          </a:p>
        </p:txBody>
      </p:sp>
      <p:sp>
        <p:nvSpPr>
          <p:cNvPr id="7" name="Oval Callout 6">
            <a:extLst>
              <a:ext uri="{FF2B5EF4-FFF2-40B4-BE49-F238E27FC236}">
                <a16:creationId xmlns:a16="http://schemas.microsoft.com/office/drawing/2014/main" id="{94047827-3908-1F26-B355-8382F6BFC32E}"/>
              </a:ext>
            </a:extLst>
          </p:cNvPr>
          <p:cNvSpPr/>
          <p:nvPr/>
        </p:nvSpPr>
        <p:spPr>
          <a:xfrm>
            <a:off x="7122920" y="3068384"/>
            <a:ext cx="914400" cy="463075"/>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a:solidFill>
                  <a:schemeClr val="tx2">
                    <a:lumMod val="10000"/>
                  </a:schemeClr>
                </a:solidFill>
              </a:rPr>
              <a:t>Result z=10</a:t>
            </a:r>
          </a:p>
        </p:txBody>
      </p:sp>
    </p:spTree>
    <p:extLst>
      <p:ext uri="{BB962C8B-B14F-4D97-AF65-F5344CB8AC3E}">
        <p14:creationId xmlns:p14="http://schemas.microsoft.com/office/powerpoint/2010/main" val="59246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D73CF-D6C5-4923-0020-12BC469E7322}"/>
              </a:ext>
            </a:extLst>
          </p:cNvPr>
          <p:cNvPicPr>
            <a:picLocks noChangeAspect="1"/>
          </p:cNvPicPr>
          <p:nvPr/>
        </p:nvPicPr>
        <p:blipFill rotWithShape="1">
          <a:blip r:embed="rId2"/>
          <a:srcRect b="15899"/>
          <a:stretch/>
        </p:blipFill>
        <p:spPr>
          <a:xfrm>
            <a:off x="533400" y="1133856"/>
            <a:ext cx="7772400" cy="1209294"/>
          </a:xfrm>
          <a:prstGeom prst="rect">
            <a:avLst/>
          </a:prstGeom>
        </p:spPr>
      </p:pic>
      <p:sp>
        <p:nvSpPr>
          <p:cNvPr id="3" name="TextBox 2">
            <a:extLst>
              <a:ext uri="{FF2B5EF4-FFF2-40B4-BE49-F238E27FC236}">
                <a16:creationId xmlns:a16="http://schemas.microsoft.com/office/drawing/2014/main" id="{D89038D2-7C67-3B81-53B3-656CF2DAD645}"/>
              </a:ext>
            </a:extLst>
          </p:cNvPr>
          <p:cNvSpPr txBox="1"/>
          <p:nvPr/>
        </p:nvSpPr>
        <p:spPr>
          <a:xfrm>
            <a:off x="457200" y="590550"/>
            <a:ext cx="1524000" cy="400110"/>
          </a:xfrm>
          <a:prstGeom prst="rect">
            <a:avLst/>
          </a:prstGeom>
          <a:noFill/>
        </p:spPr>
        <p:txBody>
          <a:bodyPr wrap="square" rtlCol="0">
            <a:spAutoFit/>
          </a:bodyPr>
          <a:lstStyle/>
          <a:p>
            <a:r>
              <a:rPr lang="en-US" sz="2000" b="1"/>
              <a:t>Reports:</a:t>
            </a:r>
          </a:p>
        </p:txBody>
      </p:sp>
      <p:sp>
        <p:nvSpPr>
          <p:cNvPr id="5" name="TextBox 4">
            <a:extLst>
              <a:ext uri="{FF2B5EF4-FFF2-40B4-BE49-F238E27FC236}">
                <a16:creationId xmlns:a16="http://schemas.microsoft.com/office/drawing/2014/main" id="{9045C742-0B83-D78C-BF11-ED940CA9DC2B}"/>
              </a:ext>
            </a:extLst>
          </p:cNvPr>
          <p:cNvSpPr txBox="1"/>
          <p:nvPr/>
        </p:nvSpPr>
        <p:spPr>
          <a:xfrm>
            <a:off x="2336337" y="2343150"/>
            <a:ext cx="4216219" cy="307777"/>
          </a:xfrm>
          <a:prstGeom prst="rect">
            <a:avLst/>
          </a:prstGeom>
          <a:noFill/>
        </p:spPr>
        <p:txBody>
          <a:bodyPr wrap="none" rtlCol="0">
            <a:spAutoFit/>
          </a:bodyPr>
          <a:lstStyle/>
          <a:p>
            <a:r>
              <a:rPr lang="en-US" sz="1400">
                <a:solidFill>
                  <a:schemeClr val="tx2">
                    <a:lumMod val="10000"/>
                  </a:schemeClr>
                </a:solidFill>
              </a:rPr>
              <a:t>Fig.2 Synthesis complete without timing violations</a:t>
            </a:r>
          </a:p>
        </p:txBody>
      </p:sp>
      <p:pic>
        <p:nvPicPr>
          <p:cNvPr id="6" name="Picture 5">
            <a:extLst>
              <a:ext uri="{FF2B5EF4-FFF2-40B4-BE49-F238E27FC236}">
                <a16:creationId xmlns:a16="http://schemas.microsoft.com/office/drawing/2014/main" id="{3CD2D717-12EF-24B3-8510-7A63A771D24D}"/>
              </a:ext>
            </a:extLst>
          </p:cNvPr>
          <p:cNvPicPr>
            <a:picLocks noChangeAspect="1"/>
          </p:cNvPicPr>
          <p:nvPr/>
        </p:nvPicPr>
        <p:blipFill rotWithShape="1">
          <a:blip r:embed="rId3"/>
          <a:srcRect b="4053"/>
          <a:stretch/>
        </p:blipFill>
        <p:spPr>
          <a:xfrm>
            <a:off x="1981200" y="2767609"/>
            <a:ext cx="4984750" cy="1804099"/>
          </a:xfrm>
          <a:prstGeom prst="rect">
            <a:avLst/>
          </a:prstGeom>
        </p:spPr>
      </p:pic>
      <p:sp>
        <p:nvSpPr>
          <p:cNvPr id="7" name="TextBox 6">
            <a:extLst>
              <a:ext uri="{FF2B5EF4-FFF2-40B4-BE49-F238E27FC236}">
                <a16:creationId xmlns:a16="http://schemas.microsoft.com/office/drawing/2014/main" id="{D188DC7C-3D5F-60D1-7A5D-57DCD6F442CA}"/>
              </a:ext>
            </a:extLst>
          </p:cNvPr>
          <p:cNvSpPr txBox="1"/>
          <p:nvPr/>
        </p:nvSpPr>
        <p:spPr>
          <a:xfrm>
            <a:off x="2935975" y="4571708"/>
            <a:ext cx="2882520" cy="307777"/>
          </a:xfrm>
          <a:prstGeom prst="rect">
            <a:avLst/>
          </a:prstGeom>
          <a:noFill/>
        </p:spPr>
        <p:txBody>
          <a:bodyPr wrap="none" rtlCol="0">
            <a:spAutoFit/>
          </a:bodyPr>
          <a:lstStyle/>
          <a:p>
            <a:r>
              <a:rPr lang="en-US" sz="1400">
                <a:solidFill>
                  <a:schemeClr val="tx2">
                    <a:lumMod val="10000"/>
                  </a:schemeClr>
                </a:solidFill>
              </a:rPr>
              <a:t>Fig.3 Resource Utilization (FPGA)</a:t>
            </a:r>
          </a:p>
        </p:txBody>
      </p:sp>
    </p:spTree>
    <p:extLst>
      <p:ext uri="{BB962C8B-B14F-4D97-AF65-F5344CB8AC3E}">
        <p14:creationId xmlns:p14="http://schemas.microsoft.com/office/powerpoint/2010/main" val="1262110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 program&#10;&#10;Description automatically generated">
            <a:extLst>
              <a:ext uri="{FF2B5EF4-FFF2-40B4-BE49-F238E27FC236}">
                <a16:creationId xmlns:a16="http://schemas.microsoft.com/office/drawing/2014/main" id="{2171133A-A294-6E60-38F3-52624C93B3BD}"/>
              </a:ext>
            </a:extLst>
          </p:cNvPr>
          <p:cNvPicPr>
            <a:picLocks noChangeAspect="1"/>
          </p:cNvPicPr>
          <p:nvPr/>
        </p:nvPicPr>
        <p:blipFill>
          <a:blip r:embed="rId2"/>
          <a:stretch>
            <a:fillRect/>
          </a:stretch>
        </p:blipFill>
        <p:spPr>
          <a:xfrm>
            <a:off x="1432595" y="1005304"/>
            <a:ext cx="2299036" cy="4051166"/>
          </a:xfrm>
          <a:prstGeom prst="rect">
            <a:avLst/>
          </a:prstGeom>
          <a:noFill/>
        </p:spPr>
      </p:pic>
      <p:sp>
        <p:nvSpPr>
          <p:cNvPr id="3" name="TextBox 2">
            <a:extLst>
              <a:ext uri="{FF2B5EF4-FFF2-40B4-BE49-F238E27FC236}">
                <a16:creationId xmlns:a16="http://schemas.microsoft.com/office/drawing/2014/main" id="{78E2FCA6-E0A7-3B22-B992-6ADFEC0B2F04}"/>
              </a:ext>
            </a:extLst>
          </p:cNvPr>
          <p:cNvSpPr txBox="1"/>
          <p:nvPr/>
        </p:nvSpPr>
        <p:spPr>
          <a:xfrm>
            <a:off x="389296" y="514350"/>
            <a:ext cx="1959960" cy="338554"/>
          </a:xfrm>
          <a:prstGeom prst="rect">
            <a:avLst/>
          </a:prstGeom>
          <a:noFill/>
        </p:spPr>
        <p:txBody>
          <a:bodyPr wrap="none" rtlCol="0">
            <a:spAutoFit/>
          </a:bodyPr>
          <a:lstStyle/>
          <a:p>
            <a:r>
              <a:rPr lang="en-US" sz="1600" b="1">
                <a:solidFill>
                  <a:schemeClr val="accent1">
                    <a:lumMod val="75000"/>
                  </a:schemeClr>
                </a:solidFill>
              </a:rPr>
              <a:t>Testing on board :</a:t>
            </a:r>
          </a:p>
        </p:txBody>
      </p:sp>
      <p:cxnSp>
        <p:nvCxnSpPr>
          <p:cNvPr id="6" name="Straight Arrow Connector 5">
            <a:extLst>
              <a:ext uri="{FF2B5EF4-FFF2-40B4-BE49-F238E27FC236}">
                <a16:creationId xmlns:a16="http://schemas.microsoft.com/office/drawing/2014/main" id="{7F39328D-5FCF-0D9D-469E-369CE598E30A}"/>
              </a:ext>
            </a:extLst>
          </p:cNvPr>
          <p:cNvCxnSpPr>
            <a:cxnSpLocks/>
          </p:cNvCxnSpPr>
          <p:nvPr/>
        </p:nvCxnSpPr>
        <p:spPr>
          <a:xfrm>
            <a:off x="3276600" y="2266950"/>
            <a:ext cx="77218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B6497E8-94F8-0E84-ACB4-8C67AAA12851}"/>
              </a:ext>
            </a:extLst>
          </p:cNvPr>
          <p:cNvSpPr txBox="1"/>
          <p:nvPr/>
        </p:nvSpPr>
        <p:spPr>
          <a:xfrm>
            <a:off x="4048787" y="2066895"/>
            <a:ext cx="2267352" cy="400110"/>
          </a:xfrm>
          <a:prstGeom prst="rect">
            <a:avLst/>
          </a:prstGeom>
          <a:noFill/>
        </p:spPr>
        <p:txBody>
          <a:bodyPr wrap="none" rtlCol="0">
            <a:spAutoFit/>
          </a:bodyPr>
          <a:lstStyle/>
          <a:p>
            <a:r>
              <a:rPr lang="en-US" sz="2000"/>
              <a:t>pm 0xfffc0000 0x4</a:t>
            </a:r>
          </a:p>
        </p:txBody>
      </p:sp>
      <p:sp>
        <p:nvSpPr>
          <p:cNvPr id="9" name="Left Brace 8">
            <a:extLst>
              <a:ext uri="{FF2B5EF4-FFF2-40B4-BE49-F238E27FC236}">
                <a16:creationId xmlns:a16="http://schemas.microsoft.com/office/drawing/2014/main" id="{89B52DC3-CC5B-464B-8A35-AA4C64508747}"/>
              </a:ext>
            </a:extLst>
          </p:cNvPr>
          <p:cNvSpPr/>
          <p:nvPr/>
        </p:nvSpPr>
        <p:spPr>
          <a:xfrm rot="10800000">
            <a:off x="2682454" y="4450594"/>
            <a:ext cx="304800" cy="533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154C39F-0567-F030-8733-0737330AFF6C}"/>
              </a:ext>
            </a:extLst>
          </p:cNvPr>
          <p:cNvCxnSpPr/>
          <p:nvPr/>
        </p:nvCxnSpPr>
        <p:spPr>
          <a:xfrm>
            <a:off x="3134387" y="4676686"/>
            <a:ext cx="914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173B021-935F-62BE-6562-18FB2325ED1D}"/>
              </a:ext>
            </a:extLst>
          </p:cNvPr>
          <p:cNvSpPr txBox="1"/>
          <p:nvPr/>
        </p:nvSpPr>
        <p:spPr>
          <a:xfrm>
            <a:off x="4048787" y="4476631"/>
            <a:ext cx="1814920" cy="400110"/>
          </a:xfrm>
          <a:prstGeom prst="rect">
            <a:avLst/>
          </a:prstGeom>
          <a:noFill/>
        </p:spPr>
        <p:txBody>
          <a:bodyPr wrap="none" rtlCol="0">
            <a:spAutoFit/>
          </a:bodyPr>
          <a:lstStyle/>
          <a:p>
            <a:r>
              <a:rPr lang="en-US" sz="2000"/>
              <a:t>Result z = 0xa</a:t>
            </a:r>
          </a:p>
        </p:txBody>
      </p:sp>
      <p:sp>
        <p:nvSpPr>
          <p:cNvPr id="12" name="Left Brace 11">
            <a:extLst>
              <a:ext uri="{FF2B5EF4-FFF2-40B4-BE49-F238E27FC236}">
                <a16:creationId xmlns:a16="http://schemas.microsoft.com/office/drawing/2014/main" id="{C8E5998D-BEA1-2E40-98AF-97D12DFA9C89}"/>
              </a:ext>
            </a:extLst>
          </p:cNvPr>
          <p:cNvSpPr/>
          <p:nvPr/>
        </p:nvSpPr>
        <p:spPr>
          <a:xfrm rot="10800000">
            <a:off x="2682454" y="3867150"/>
            <a:ext cx="304800" cy="5334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0933B34-792E-784F-4662-6F320A1B6A5D}"/>
              </a:ext>
            </a:extLst>
          </p:cNvPr>
          <p:cNvCxnSpPr/>
          <p:nvPr/>
        </p:nvCxnSpPr>
        <p:spPr>
          <a:xfrm>
            <a:off x="3112990" y="4133850"/>
            <a:ext cx="914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F6968A2-ACF4-7C00-0257-B184E275E64C}"/>
              </a:ext>
            </a:extLst>
          </p:cNvPr>
          <p:cNvSpPr txBox="1"/>
          <p:nvPr/>
        </p:nvSpPr>
        <p:spPr>
          <a:xfrm>
            <a:off x="4048787" y="3933795"/>
            <a:ext cx="4762842" cy="400110"/>
          </a:xfrm>
          <a:prstGeom prst="rect">
            <a:avLst/>
          </a:prstGeom>
          <a:noFill/>
        </p:spPr>
        <p:txBody>
          <a:bodyPr wrap="none" rtlCol="0">
            <a:spAutoFit/>
          </a:bodyPr>
          <a:lstStyle/>
          <a:p>
            <a:r>
              <a:rPr lang="en-US" sz="2000"/>
              <a:t>Input y = 0x4 {</a:t>
            </a:r>
            <a:r>
              <a:rPr lang="en-US" sz="1800">
                <a:solidFill>
                  <a:schemeClr val="tx2">
                    <a:lumMod val="10000"/>
                  </a:schemeClr>
                </a:solidFill>
              </a:rPr>
              <a:t>0xb0000050 – 0xb0000064</a:t>
            </a:r>
            <a:r>
              <a:rPr lang="en-US" sz="2000"/>
              <a:t>}</a:t>
            </a:r>
          </a:p>
        </p:txBody>
      </p:sp>
      <p:sp>
        <p:nvSpPr>
          <p:cNvPr id="16" name="TextBox 15">
            <a:extLst>
              <a:ext uri="{FF2B5EF4-FFF2-40B4-BE49-F238E27FC236}">
                <a16:creationId xmlns:a16="http://schemas.microsoft.com/office/drawing/2014/main" id="{B27F954D-3F0C-9776-5A0C-B29075C29813}"/>
              </a:ext>
            </a:extLst>
          </p:cNvPr>
          <p:cNvSpPr txBox="1"/>
          <p:nvPr/>
        </p:nvSpPr>
        <p:spPr>
          <a:xfrm>
            <a:off x="5828100" y="4492020"/>
            <a:ext cx="3121367" cy="369332"/>
          </a:xfrm>
          <a:prstGeom prst="rect">
            <a:avLst/>
          </a:prstGeom>
          <a:noFill/>
        </p:spPr>
        <p:txBody>
          <a:bodyPr wrap="none" rtlCol="0">
            <a:spAutoFit/>
          </a:bodyPr>
          <a:lstStyle/>
          <a:p>
            <a:r>
              <a:rPr lang="en-US" sz="1800"/>
              <a:t>{</a:t>
            </a:r>
            <a:r>
              <a:rPr lang="en-US" sz="1800">
                <a:solidFill>
                  <a:schemeClr val="tx2">
                    <a:lumMod val="10000"/>
                  </a:schemeClr>
                </a:solidFill>
              </a:rPr>
              <a:t>0xb0000068 – 0xb000007c</a:t>
            </a:r>
            <a:r>
              <a:rPr lang="en-US" sz="1800"/>
              <a:t>}</a:t>
            </a:r>
          </a:p>
        </p:txBody>
      </p:sp>
      <p:sp>
        <p:nvSpPr>
          <p:cNvPr id="18" name="TextBox 17">
            <a:extLst>
              <a:ext uri="{FF2B5EF4-FFF2-40B4-BE49-F238E27FC236}">
                <a16:creationId xmlns:a16="http://schemas.microsoft.com/office/drawing/2014/main" id="{56AA25C3-E993-1107-0F72-38995E3F586F}"/>
              </a:ext>
            </a:extLst>
          </p:cNvPr>
          <p:cNvSpPr txBox="1"/>
          <p:nvPr/>
        </p:nvSpPr>
        <p:spPr>
          <a:xfrm>
            <a:off x="6248400" y="2067410"/>
            <a:ext cx="1879569" cy="369332"/>
          </a:xfrm>
          <a:prstGeom prst="rect">
            <a:avLst/>
          </a:prstGeom>
          <a:noFill/>
        </p:spPr>
        <p:txBody>
          <a:bodyPr wrap="square">
            <a:spAutoFit/>
          </a:bodyPr>
          <a:lstStyle/>
          <a:p>
            <a:r>
              <a:rPr lang="en-US" sz="1800">
                <a:solidFill>
                  <a:schemeClr val="tx2">
                    <a:lumMod val="10000"/>
                  </a:schemeClr>
                </a:solidFill>
              </a:rPr>
              <a:t>{base value - </a:t>
            </a:r>
            <a:r>
              <a:rPr lang="en-US" sz="1800">
                <a:solidFill>
                  <a:schemeClr val="accent1">
                    <a:lumMod val="75000"/>
                  </a:schemeClr>
                </a:solidFill>
              </a:rPr>
              <a:t>y</a:t>
            </a:r>
            <a:r>
              <a:rPr lang="en-US" sz="1800">
                <a:solidFill>
                  <a:schemeClr val="tx2">
                    <a:lumMod val="10000"/>
                  </a:schemeClr>
                </a:solidFill>
              </a:rPr>
              <a:t>}</a:t>
            </a:r>
          </a:p>
        </p:txBody>
      </p:sp>
    </p:spTree>
    <p:extLst>
      <p:ext uri="{BB962C8B-B14F-4D97-AF65-F5344CB8AC3E}">
        <p14:creationId xmlns:p14="http://schemas.microsoft.com/office/powerpoint/2010/main" val="122843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0E90F2-BA86-8949-63BA-BF9CFBB1D641}"/>
              </a:ext>
            </a:extLst>
          </p:cNvPr>
          <p:cNvSpPr txBox="1"/>
          <p:nvPr/>
        </p:nvSpPr>
        <p:spPr>
          <a:xfrm>
            <a:off x="372454" y="742419"/>
            <a:ext cx="1949573" cy="400110"/>
          </a:xfrm>
          <a:prstGeom prst="rect">
            <a:avLst/>
          </a:prstGeom>
          <a:noFill/>
        </p:spPr>
        <p:txBody>
          <a:bodyPr wrap="none" rtlCol="0">
            <a:spAutoFit/>
          </a:bodyPr>
          <a:lstStyle/>
          <a:p>
            <a:r>
              <a:rPr lang="en-US" sz="2000" b="1"/>
              <a:t>Hardware time</a:t>
            </a:r>
          </a:p>
        </p:txBody>
      </p:sp>
      <p:sp>
        <p:nvSpPr>
          <p:cNvPr id="5" name="TextBox 4">
            <a:extLst>
              <a:ext uri="{FF2B5EF4-FFF2-40B4-BE49-F238E27FC236}">
                <a16:creationId xmlns:a16="http://schemas.microsoft.com/office/drawing/2014/main" id="{AADAD191-8889-2C5D-3E17-E4C713673ED6}"/>
              </a:ext>
            </a:extLst>
          </p:cNvPr>
          <p:cNvSpPr txBox="1"/>
          <p:nvPr/>
        </p:nvSpPr>
        <p:spPr>
          <a:xfrm>
            <a:off x="372454" y="2752411"/>
            <a:ext cx="1863011" cy="400110"/>
          </a:xfrm>
          <a:prstGeom prst="rect">
            <a:avLst/>
          </a:prstGeom>
          <a:noFill/>
        </p:spPr>
        <p:txBody>
          <a:bodyPr wrap="none" rtlCol="0">
            <a:spAutoFit/>
          </a:bodyPr>
          <a:lstStyle/>
          <a:p>
            <a:r>
              <a:rPr lang="en-US" sz="2000" b="1"/>
              <a:t>Software time</a:t>
            </a:r>
          </a:p>
        </p:txBody>
      </p:sp>
      <p:pic>
        <p:nvPicPr>
          <p:cNvPr id="7" name="Picture 6">
            <a:extLst>
              <a:ext uri="{FF2B5EF4-FFF2-40B4-BE49-F238E27FC236}">
                <a16:creationId xmlns:a16="http://schemas.microsoft.com/office/drawing/2014/main" id="{F8C7EDC4-9592-AF2A-8F73-E29321F4A708}"/>
              </a:ext>
            </a:extLst>
          </p:cNvPr>
          <p:cNvPicPr>
            <a:picLocks noChangeAspect="1"/>
          </p:cNvPicPr>
          <p:nvPr/>
        </p:nvPicPr>
        <p:blipFill rotWithShape="1">
          <a:blip r:embed="rId2"/>
          <a:srcRect t="84788" r="1893"/>
          <a:stretch/>
        </p:blipFill>
        <p:spPr>
          <a:xfrm>
            <a:off x="407399" y="3154479"/>
            <a:ext cx="8183434" cy="1306717"/>
          </a:xfrm>
          <a:prstGeom prst="rect">
            <a:avLst/>
          </a:prstGeom>
        </p:spPr>
      </p:pic>
      <p:pic>
        <p:nvPicPr>
          <p:cNvPr id="8" name="Picture 7">
            <a:extLst>
              <a:ext uri="{FF2B5EF4-FFF2-40B4-BE49-F238E27FC236}">
                <a16:creationId xmlns:a16="http://schemas.microsoft.com/office/drawing/2014/main" id="{71E92ECC-FF6B-36DD-D25E-71FE14665594}"/>
              </a:ext>
            </a:extLst>
          </p:cNvPr>
          <p:cNvPicPr>
            <a:picLocks noChangeAspect="1"/>
          </p:cNvPicPr>
          <p:nvPr/>
        </p:nvPicPr>
        <p:blipFill rotWithShape="1">
          <a:blip r:embed="rId3"/>
          <a:srcRect t="82856" r="691"/>
          <a:stretch/>
        </p:blipFill>
        <p:spPr>
          <a:xfrm>
            <a:off x="407399" y="1185873"/>
            <a:ext cx="8183434" cy="1295400"/>
          </a:xfrm>
          <a:prstGeom prst="rect">
            <a:avLst/>
          </a:prstGeom>
        </p:spPr>
      </p:pic>
      <p:sp>
        <p:nvSpPr>
          <p:cNvPr id="9" name="Rounded Rectangular Callout 8">
            <a:extLst>
              <a:ext uri="{FF2B5EF4-FFF2-40B4-BE49-F238E27FC236}">
                <a16:creationId xmlns:a16="http://schemas.microsoft.com/office/drawing/2014/main" id="{FF847C7D-9CC2-52A1-C2F2-5BBB7F9CFE75}"/>
              </a:ext>
            </a:extLst>
          </p:cNvPr>
          <p:cNvSpPr/>
          <p:nvPr/>
        </p:nvSpPr>
        <p:spPr>
          <a:xfrm>
            <a:off x="3803946" y="3310262"/>
            <a:ext cx="2139654" cy="861688"/>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800">
                <a:solidFill>
                  <a:schemeClr val="tx2">
                    <a:lumMod val="10000"/>
                  </a:schemeClr>
                </a:solidFill>
              </a:rPr>
              <a:t>Average time = 169398.0</a:t>
            </a:r>
          </a:p>
        </p:txBody>
      </p:sp>
      <p:sp>
        <p:nvSpPr>
          <p:cNvPr id="10" name="Rounded Rectangular Callout 9">
            <a:extLst>
              <a:ext uri="{FF2B5EF4-FFF2-40B4-BE49-F238E27FC236}">
                <a16:creationId xmlns:a16="http://schemas.microsoft.com/office/drawing/2014/main" id="{821D572C-B291-24A9-C121-E942926FBE50}"/>
              </a:ext>
            </a:extLst>
          </p:cNvPr>
          <p:cNvSpPr/>
          <p:nvPr/>
        </p:nvSpPr>
        <p:spPr>
          <a:xfrm>
            <a:off x="3803945" y="1333364"/>
            <a:ext cx="2063453" cy="861688"/>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800">
                <a:solidFill>
                  <a:schemeClr val="tx2">
                    <a:lumMod val="10000"/>
                  </a:schemeClr>
                </a:solidFill>
              </a:rPr>
              <a:t>Average time = 407.0</a:t>
            </a:r>
          </a:p>
        </p:txBody>
      </p:sp>
      <p:sp>
        <p:nvSpPr>
          <p:cNvPr id="11" name="Rounded Rectangular Callout 10">
            <a:extLst>
              <a:ext uri="{FF2B5EF4-FFF2-40B4-BE49-F238E27FC236}">
                <a16:creationId xmlns:a16="http://schemas.microsoft.com/office/drawing/2014/main" id="{27E20383-599C-CFDF-608C-85DACCE6DA8E}"/>
              </a:ext>
            </a:extLst>
          </p:cNvPr>
          <p:cNvSpPr/>
          <p:nvPr/>
        </p:nvSpPr>
        <p:spPr>
          <a:xfrm>
            <a:off x="6248400" y="2195052"/>
            <a:ext cx="2148778" cy="1115210"/>
          </a:xfrm>
          <a:prstGeom prst="wedgeRoundRectCallou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solidFill>
                  <a:schemeClr val="tx2">
                    <a:lumMod val="10000"/>
                  </a:schemeClr>
                </a:solidFill>
              </a:rPr>
              <a:t>Speedup ~ 416</a:t>
            </a:r>
          </a:p>
        </p:txBody>
      </p:sp>
    </p:spTree>
    <p:extLst>
      <p:ext uri="{BB962C8B-B14F-4D97-AF65-F5344CB8AC3E}">
        <p14:creationId xmlns:p14="http://schemas.microsoft.com/office/powerpoint/2010/main" val="2306964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1652987" y="3028937"/>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cap="all">
                <a:latin typeface="Arial Black" charset="0"/>
              </a:rPr>
              <a:t>SPRING 2024</a:t>
            </a:r>
            <a:endParaRPr lang="en-US" sz="1200" b="0"/>
          </a:p>
        </p:txBody>
      </p:sp>
      <p:sp>
        <p:nvSpPr>
          <p:cNvPr id="13" name="Title Placeholder 7"/>
          <p:cNvSpPr txBox="1">
            <a:spLocks/>
          </p:cNvSpPr>
          <p:nvPr/>
        </p:nvSpPr>
        <p:spPr>
          <a:xfrm>
            <a:off x="3392555" y="1581150"/>
            <a:ext cx="2187439" cy="1447787"/>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a:t>DEMO</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1402361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0E90F2-BA86-8949-63BA-BF9CFBB1D641}"/>
              </a:ext>
            </a:extLst>
          </p:cNvPr>
          <p:cNvSpPr txBox="1"/>
          <p:nvPr/>
        </p:nvSpPr>
        <p:spPr>
          <a:xfrm>
            <a:off x="304800" y="666750"/>
            <a:ext cx="8305800" cy="2985433"/>
          </a:xfrm>
          <a:prstGeom prst="rect">
            <a:avLst/>
          </a:prstGeom>
          <a:noFill/>
        </p:spPr>
        <p:txBody>
          <a:bodyPr wrap="square" lIns="91440" tIns="45720" rIns="91440" bIns="45720" rtlCol="0" anchor="t">
            <a:spAutoFit/>
          </a:bodyPr>
          <a:lstStyle/>
          <a:p>
            <a:r>
              <a:rPr lang="en-US" sz="2000" b="1">
                <a:latin typeface="Arial"/>
                <a:cs typeface="Arial"/>
              </a:rPr>
              <a:t>What we could have done different?</a:t>
            </a:r>
          </a:p>
          <a:p>
            <a:endParaRPr lang="en-US"/>
          </a:p>
          <a:p>
            <a:pPr marL="342900" indent="-342900">
              <a:buFont typeface="Arial" panose="020B0604020202020204" pitchFamily="34" charset="0"/>
              <a:buChar char="•"/>
            </a:pPr>
            <a:r>
              <a:rPr lang="en-US" sz="1800">
                <a:solidFill>
                  <a:schemeClr val="tx2">
                    <a:lumMod val="10000"/>
                  </a:schemeClr>
                </a:solidFill>
                <a:latin typeface="Arial"/>
                <a:cs typeface="Arial"/>
              </a:rPr>
              <a:t>The current design only accommodates a base value of 192 bits, but it can be modified to support larger base values through parameterization.</a:t>
            </a:r>
          </a:p>
          <a:p>
            <a:pPr marL="342900" indent="-342900">
              <a:buFont typeface="Arial" panose="020B0604020202020204" pitchFamily="34" charset="0"/>
              <a:buChar char="•"/>
            </a:pPr>
            <a:endParaRPr lang="en-US" sz="1800">
              <a:solidFill>
                <a:schemeClr val="tx2">
                  <a:lumMod val="10000"/>
                </a:schemeClr>
              </a:solidFill>
            </a:endParaRPr>
          </a:p>
          <a:p>
            <a:pPr marL="342900" indent="-342900">
              <a:buFont typeface="Arial" panose="020B0604020202020204" pitchFamily="34" charset="0"/>
              <a:buChar char="•"/>
            </a:pPr>
            <a:r>
              <a:rPr lang="en-US" sz="1800">
                <a:solidFill>
                  <a:srgbClr val="0D0D0D"/>
                </a:solidFill>
                <a:latin typeface="Arial"/>
                <a:cs typeface="Arial"/>
              </a:rPr>
              <a:t>T</a:t>
            </a:r>
            <a:r>
              <a:rPr lang="en-US" sz="1800" b="0" i="0" u="none" strike="noStrike">
                <a:solidFill>
                  <a:srgbClr val="0D0D0D"/>
                </a:solidFill>
                <a:effectLst/>
                <a:latin typeface="Arial"/>
                <a:cs typeface="Arial"/>
              </a:rPr>
              <a:t>he implemented Verilog code could be optimized or coded more efficiently.</a:t>
            </a:r>
            <a:r>
              <a:rPr lang="en-US" sz="1800">
                <a:solidFill>
                  <a:srgbClr val="0D0D0D"/>
                </a:solidFill>
                <a:latin typeface="Arial"/>
                <a:cs typeface="Arial"/>
              </a:rPr>
              <a:t> </a:t>
            </a:r>
            <a:endParaRPr lang="en-US" sz="1800">
              <a:solidFill>
                <a:srgbClr val="18171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800">
              <a:solidFill>
                <a:srgbClr val="0D0D0D"/>
              </a:solidFill>
              <a:latin typeface="Arial"/>
              <a:cs typeface="Arial"/>
            </a:endParaRPr>
          </a:p>
          <a:p>
            <a:pPr marL="342900" indent="-342900">
              <a:buFont typeface="Arial" panose="020B0604020202020204" pitchFamily="34" charset="0"/>
              <a:buChar char="•"/>
            </a:pPr>
            <a:r>
              <a:rPr lang="en-US" sz="1800">
                <a:solidFill>
                  <a:srgbClr val="000000"/>
                </a:solidFill>
                <a:latin typeface="Arial"/>
                <a:cs typeface="Arial"/>
              </a:rPr>
              <a:t>The software implementation could also be optimized to maximize effectiveness for a fair comparison between the two implementations.</a:t>
            </a:r>
            <a:endParaRPr lang="en-US" sz="180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800">
              <a:solidFill>
                <a:schemeClr val="tx2">
                  <a:lumMod val="10000"/>
                </a:schemeClr>
              </a:solidFill>
            </a:endParaRPr>
          </a:p>
        </p:txBody>
      </p:sp>
    </p:spTree>
    <p:extLst>
      <p:ext uri="{BB962C8B-B14F-4D97-AF65-F5344CB8AC3E}">
        <p14:creationId xmlns:p14="http://schemas.microsoft.com/office/powerpoint/2010/main" val="74580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12F01F-6166-4264-3E08-15CDD6D06F76}"/>
              </a:ext>
            </a:extLst>
          </p:cNvPr>
          <p:cNvSpPr txBox="1"/>
          <p:nvPr/>
        </p:nvSpPr>
        <p:spPr>
          <a:xfrm>
            <a:off x="304800" y="666750"/>
            <a:ext cx="1994457" cy="400110"/>
          </a:xfrm>
          <a:prstGeom prst="rect">
            <a:avLst/>
          </a:prstGeom>
          <a:noFill/>
        </p:spPr>
        <p:txBody>
          <a:bodyPr wrap="none" rtlCol="0">
            <a:spAutoFit/>
          </a:bodyPr>
          <a:lstStyle/>
          <a:p>
            <a:r>
              <a:rPr lang="en-US" sz="2000" b="1"/>
              <a:t>Lessons learnt</a:t>
            </a:r>
          </a:p>
        </p:txBody>
      </p:sp>
      <p:sp>
        <p:nvSpPr>
          <p:cNvPr id="6" name="TextBox 5">
            <a:extLst>
              <a:ext uri="{FF2B5EF4-FFF2-40B4-BE49-F238E27FC236}">
                <a16:creationId xmlns:a16="http://schemas.microsoft.com/office/drawing/2014/main" id="{445CFC4D-9C95-2DAE-8616-3DA51467BC49}"/>
              </a:ext>
            </a:extLst>
          </p:cNvPr>
          <p:cNvSpPr txBox="1"/>
          <p:nvPr/>
        </p:nvSpPr>
        <p:spPr>
          <a:xfrm>
            <a:off x="304800" y="1103358"/>
            <a:ext cx="8382000" cy="194534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800">
                <a:solidFill>
                  <a:schemeClr val="tx2">
                    <a:lumMod val="10000"/>
                  </a:schemeClr>
                </a:solidFill>
              </a:rPr>
              <a:t>Having a functional simulation doesn't guarantee hardware functionality. </a:t>
            </a:r>
          </a:p>
          <a:p>
            <a:pPr marL="285750" indent="-285750">
              <a:lnSpc>
                <a:spcPct val="150000"/>
              </a:lnSpc>
              <a:buFont typeface="Arial" panose="020B0604020202020204" pitchFamily="34" charset="0"/>
              <a:buChar char="•"/>
            </a:pPr>
            <a:r>
              <a:rPr lang="en-US" sz="1800">
                <a:solidFill>
                  <a:schemeClr val="tx2">
                    <a:lumMod val="10000"/>
                  </a:schemeClr>
                </a:solidFill>
                <a:latin typeface="Arial" panose="020B0604020202020204" pitchFamily="34" charset="0"/>
                <a:cs typeface="Arial" panose="020B0604020202020204" pitchFamily="34" charset="0"/>
              </a:rPr>
              <a:t>Debugging is </a:t>
            </a:r>
            <a:r>
              <a:rPr lang="en-US" sz="1800" b="0" i="0" u="none" strike="noStrike">
                <a:solidFill>
                  <a:srgbClr val="0D0D0D"/>
                </a:solidFill>
                <a:effectLst/>
                <a:latin typeface="Arial" panose="020B0604020202020204" pitchFamily="34" charset="0"/>
                <a:cs typeface="Arial" panose="020B0604020202020204" pitchFamily="34" charset="0"/>
              </a:rPr>
              <a:t>frustratingly amusing! </a:t>
            </a:r>
            <a:r>
              <a:rPr lang="en-US" sz="1800">
                <a:solidFill>
                  <a:srgbClr val="0D0D0D"/>
                </a:solidFill>
                <a:latin typeface="Arial" panose="020B0604020202020204" pitchFamily="34" charset="0"/>
                <a:cs typeface="Arial" panose="020B0604020202020204" pitchFamily="34" charset="0"/>
              </a:rPr>
              <a:t>Toss in as many internal signals as possible for debug.</a:t>
            </a:r>
          </a:p>
          <a:p>
            <a:pPr marL="285750" indent="-285750">
              <a:lnSpc>
                <a:spcPct val="200000"/>
              </a:lnSpc>
              <a:buFont typeface="Arial" panose="020B0604020202020204" pitchFamily="34" charset="0"/>
              <a:buChar char="•"/>
            </a:pPr>
            <a:r>
              <a:rPr lang="en-US" sz="1800">
                <a:solidFill>
                  <a:srgbClr val="0D0D0D"/>
                </a:solidFill>
                <a:latin typeface="Arial" panose="020B0604020202020204" pitchFamily="34" charset="0"/>
                <a:cs typeface="Arial" panose="020B0604020202020204" pitchFamily="34" charset="0"/>
              </a:rPr>
              <a:t>Blocking statements in Verilog – 	Handle with caution!</a:t>
            </a:r>
            <a:endParaRPr lang="en-US" sz="1800">
              <a:solidFill>
                <a:schemeClr val="tx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329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1652987" y="29527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cap="all">
                <a:latin typeface="Arial Black" charset="0"/>
              </a:rPr>
              <a:t>SPRING 2024</a:t>
            </a:r>
            <a:endParaRPr lang="en-US" sz="1200" b="0"/>
          </a:p>
        </p:txBody>
      </p:sp>
      <p:sp>
        <p:nvSpPr>
          <p:cNvPr id="13" name="Title Placeholder 7"/>
          <p:cNvSpPr txBox="1">
            <a:spLocks/>
          </p:cNvSpPr>
          <p:nvPr/>
        </p:nvSpPr>
        <p:spPr>
          <a:xfrm>
            <a:off x="2286000" y="1430503"/>
            <a:ext cx="7886700" cy="1447787"/>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a:t>Thank you</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Tree>
    <p:extLst>
      <p:ext uri="{BB962C8B-B14F-4D97-AF65-F5344CB8AC3E}">
        <p14:creationId xmlns:p14="http://schemas.microsoft.com/office/powerpoint/2010/main" val="75724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502920" y="2954482"/>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cap="all">
                <a:latin typeface="Arial Black" charset="0"/>
              </a:rPr>
              <a:t>SPRING 2024</a:t>
            </a:r>
            <a:endParaRPr lang="en-US" sz="1200" b="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
        <p:nvSpPr>
          <p:cNvPr id="4" name="Title Placeholder 7">
            <a:extLst>
              <a:ext uri="{FF2B5EF4-FFF2-40B4-BE49-F238E27FC236}">
                <a16:creationId xmlns:a16="http://schemas.microsoft.com/office/drawing/2014/main" id="{0C85D57D-87EB-214F-116D-75B5AF879A59}"/>
              </a:ext>
            </a:extLst>
          </p:cNvPr>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a:t>Problem</a:t>
            </a:r>
          </a:p>
        </p:txBody>
      </p:sp>
    </p:spTree>
    <p:extLst>
      <p:ext uri="{BB962C8B-B14F-4D97-AF65-F5344CB8AC3E}">
        <p14:creationId xmlns:p14="http://schemas.microsoft.com/office/powerpoint/2010/main" val="2717727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609600" y="29527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cap="all">
                <a:latin typeface="Arial Black" charset="0"/>
              </a:rPr>
              <a:t>SPRING 2024</a:t>
            </a:r>
            <a:endParaRPr lang="en-US" sz="1200" b="0"/>
          </a:p>
        </p:txBody>
      </p:sp>
      <p:sp>
        <p:nvSpPr>
          <p:cNvPr id="13" name="Title Placeholder 7"/>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a:t>Problem</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469CF84-A22C-B23D-28AE-C3A03E024AC1}"/>
                  </a:ext>
                </a:extLst>
              </p:cNvPr>
              <p:cNvSpPr txBox="1"/>
              <p:nvPr/>
            </p:nvSpPr>
            <p:spPr>
              <a:xfrm>
                <a:off x="334452" y="868846"/>
                <a:ext cx="8475096" cy="4283224"/>
              </a:xfrm>
              <a:prstGeom prst="rect">
                <a:avLst/>
              </a:prstGeom>
              <a:noFill/>
            </p:spPr>
            <p:txBody>
              <a:bodyPr wrap="square">
                <a:spAutoFit/>
              </a:bodyPr>
              <a:lstStyle/>
              <a:p>
                <a:pPr marL="342900" indent="-342900">
                  <a:spcAft>
                    <a:spcPts val="1000"/>
                  </a:spcAft>
                  <a:buFont typeface="Arial" panose="020B0604020202020204" pitchFamily="34" charset="0"/>
                  <a:buChar char="•"/>
                </a:pPr>
                <a:r>
                  <a:rPr lang="en-US" sz="1800" b="0" i="0">
                    <a:solidFill>
                      <a:srgbClr val="0D0D0D"/>
                    </a:solidFill>
                    <a:effectLst/>
                    <a:latin typeface="Times New Roman" panose="02020603050405020304" pitchFamily="18" charset="0"/>
                    <a:cs typeface="Times New Roman" panose="02020603050405020304" pitchFamily="18" charset="0"/>
                  </a:rPr>
                  <a:t>Public-key cryptosystems like RSA demand extensive computational resources for modular exponentiation. </a:t>
                </a:r>
              </a:p>
              <a:p>
                <a:pPr marL="342900" indent="-342900">
                  <a:spcAft>
                    <a:spcPts val="1000"/>
                  </a:spcAft>
                  <a:buFont typeface="Arial" panose="020B0604020202020204" pitchFamily="34" charset="0"/>
                  <a:buChar char="•"/>
                </a:pPr>
                <a:r>
                  <a:rPr lang="en-US" sz="1800" b="0" i="0">
                    <a:solidFill>
                      <a:srgbClr val="0D0D0D"/>
                    </a:solidFill>
                    <a:effectLst/>
                    <a:latin typeface="Times New Roman" panose="02020603050405020304" pitchFamily="18" charset="0"/>
                    <a:cs typeface="Times New Roman" panose="02020603050405020304" pitchFamily="18" charset="0"/>
                  </a:rPr>
                  <a:t>Given the time-consuming nature of modular exponentiation in software applications, our objective is to accelerate this process by developing a dedicated hardware architecture.</a:t>
                </a:r>
              </a:p>
              <a:p>
                <a:pPr marL="342900" indent="-342900">
                  <a:spcAft>
                    <a:spcPts val="1000"/>
                  </a:spcAft>
                  <a:buFont typeface="Arial" panose="020B0604020202020204" pitchFamily="34" charset="0"/>
                  <a:buChar char="•"/>
                </a:pPr>
                <a:r>
                  <a:rPr lang="en-US" sz="1800" b="0" i="0">
                    <a:solidFill>
                      <a:srgbClr val="0D0D0D"/>
                    </a:solidFill>
                    <a:effectLst/>
                    <a:latin typeface="Times New Roman" panose="02020603050405020304" pitchFamily="18" charset="0"/>
                    <a:cs typeface="Times New Roman" panose="02020603050405020304" pitchFamily="18" charset="0"/>
                  </a:rPr>
                  <a:t>We aim to address this challenge by implementing the Montgomery multiplication algorithm to enhance the efficiency of cryptographic systems.</a:t>
                </a:r>
                <a:endParaRPr lang="en-US" sz="1800">
                  <a:solidFill>
                    <a:srgbClr val="0D0D0D"/>
                  </a:solidFill>
                  <a:latin typeface="Times New Roman" panose="02020603050405020304" pitchFamily="18" charset="0"/>
                  <a:cs typeface="Times New Roman" panose="02020603050405020304" pitchFamily="18" charset="0"/>
                </a:endParaRPr>
              </a:p>
              <a:p>
                <a:pPr marL="342900" indent="-342900">
                  <a:spcAft>
                    <a:spcPts val="1000"/>
                  </a:spcAft>
                  <a:buFont typeface="Arial" panose="020B0604020202020204" pitchFamily="34" charset="0"/>
                  <a:buChar char="•"/>
                </a:pPr>
                <a:r>
                  <a:rPr lang="en-US" sz="1800">
                    <a:solidFill>
                      <a:schemeClr val="bg2"/>
                    </a:solidFill>
                    <a:latin typeface="Times New Roman" panose="02020603050405020304" pitchFamily="18" charset="0"/>
                    <a:cs typeface="Times New Roman" panose="02020603050405020304" pitchFamily="18" charset="0"/>
                  </a:rPr>
                  <a:t>Encryption M</a:t>
                </a:r>
                <a:r>
                  <a:rPr lang="en-US" sz="1800">
                    <a:solidFill>
                      <a:schemeClr val="bg2"/>
                    </a:solidFill>
                    <a:effectLst/>
                    <a:latin typeface="Times New Roman" panose="02020603050405020304" pitchFamily="18" charset="0"/>
                    <a:cs typeface="Times New Roman" panose="02020603050405020304" pitchFamily="18" charset="0"/>
                  </a:rPr>
                  <a:t>athematical operation:  </a:t>
                </a:r>
              </a:p>
              <a:p>
                <a:pPr>
                  <a:spcAft>
                    <a:spcPts val="1000"/>
                  </a:spcAft>
                </a:pPr>
                <a:r>
                  <a:rPr lang="en-US" sz="1800">
                    <a:solidFill>
                      <a:schemeClr val="bg2"/>
                    </a:solidFill>
                    <a:latin typeface="Times New Roman" panose="02020603050405020304" pitchFamily="18" charset="0"/>
                    <a:cs typeface="Times New Roman" panose="02020603050405020304" pitchFamily="18" charset="0"/>
                  </a:rPr>
                  <a:t>      Plaintext block </a:t>
                </a:r>
                <a:r>
                  <a:rPr lang="en-US" sz="1800">
                    <a:latin typeface="Times New Roman" panose="02020603050405020304" pitchFamily="18" charset="0"/>
                    <a:cs typeface="Times New Roman" panose="02020603050405020304" pitchFamily="18" charset="0"/>
                  </a:rPr>
                  <a:t>P</a:t>
                </a:r>
                <a:r>
                  <a:rPr lang="en-US" sz="1800">
                    <a:solidFill>
                      <a:schemeClr val="bg2"/>
                    </a:solidFill>
                    <a:latin typeface="Times New Roman" panose="02020603050405020304" pitchFamily="18" charset="0"/>
                    <a:cs typeface="Times New Roman" panose="02020603050405020304" pitchFamily="18" charset="0"/>
                  </a:rPr>
                  <a:t> is encrypted to a cipher text block </a:t>
                </a:r>
                <a:r>
                  <a:rPr lang="en-US" sz="1800">
                    <a:latin typeface="Times New Roman" panose="02020603050405020304" pitchFamily="18" charset="0"/>
                    <a:cs typeface="Times New Roman" panose="02020603050405020304" pitchFamily="18" charset="0"/>
                  </a:rPr>
                  <a:t>C</a:t>
                </a:r>
                <a:r>
                  <a:rPr lang="en-US" sz="1800">
                    <a:solidFill>
                      <a:schemeClr val="bg2"/>
                    </a:solidFill>
                    <a:latin typeface="Times New Roman" panose="02020603050405020304" pitchFamily="18" charset="0"/>
                    <a:cs typeface="Times New Roman" panose="02020603050405020304" pitchFamily="18" charset="0"/>
                  </a:rPr>
                  <a:t> by</a:t>
                </a:r>
                <a:endParaRPr lang="en-US" sz="1800">
                  <a:latin typeface="Times New Roman" panose="02020603050405020304" pitchFamily="18" charset="0"/>
                  <a:cs typeface="Times New Roman" panose="02020603050405020304" pitchFamily="18" charset="0"/>
                </a:endParaRPr>
              </a:p>
              <a:p>
                <a:pPr>
                  <a:spcAft>
                    <a:spcPts val="1000"/>
                  </a:spcAft>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cs typeface="Arial" panose="020B0604020202020204" pitchFamily="34" charset="0"/>
                        </a:rPr>
                        <m:t>𝐶</m:t>
                      </m:r>
                      <m:r>
                        <a:rPr lang="en-US" sz="1800" i="1" smtClean="0">
                          <a:solidFill>
                            <a:schemeClr val="tx1"/>
                          </a:solidFill>
                          <a:latin typeface="Cambria Math" panose="02040503050406030204" pitchFamily="18" charset="0"/>
                          <a:cs typeface="Arial" panose="020B0604020202020204" pitchFamily="34" charset="0"/>
                        </a:rPr>
                        <m:t>=</m:t>
                      </m:r>
                      <m:sSup>
                        <m:sSupPr>
                          <m:ctrlPr>
                            <a:rPr lang="en-US" sz="1800" i="1" smtClean="0">
                              <a:solidFill>
                                <a:schemeClr val="tx1"/>
                              </a:solidFill>
                              <a:latin typeface="Cambria Math" panose="02040503050406030204" pitchFamily="18" charset="0"/>
                              <a:cs typeface="Arial" panose="020B0604020202020204" pitchFamily="34" charset="0"/>
                            </a:rPr>
                          </m:ctrlPr>
                        </m:sSupPr>
                        <m:e>
                          <m:r>
                            <a:rPr lang="en-US" sz="1800" b="0" i="1" smtClean="0">
                              <a:solidFill>
                                <a:schemeClr val="tx1"/>
                              </a:solidFill>
                              <a:latin typeface="Cambria Math" panose="02040503050406030204" pitchFamily="18" charset="0"/>
                              <a:cs typeface="Arial" panose="020B0604020202020204" pitchFamily="34" charset="0"/>
                            </a:rPr>
                            <m:t>𝑃</m:t>
                          </m:r>
                        </m:e>
                        <m:sup>
                          <m:r>
                            <a:rPr lang="en-US" sz="1800" b="0" i="1" smtClean="0">
                              <a:solidFill>
                                <a:schemeClr val="tx1"/>
                              </a:solidFill>
                              <a:latin typeface="Cambria Math" panose="02040503050406030204" pitchFamily="18" charset="0"/>
                              <a:cs typeface="Arial" panose="020B0604020202020204" pitchFamily="34" charset="0"/>
                            </a:rPr>
                            <m:t>𝑒</m:t>
                          </m:r>
                        </m:sup>
                      </m:sSup>
                      <m:r>
                        <a:rPr lang="en-US" sz="1800" b="0" i="1" smtClean="0">
                          <a:solidFill>
                            <a:schemeClr val="tx1"/>
                          </a:solidFill>
                          <a:latin typeface="Cambria Math" panose="02040503050406030204" pitchFamily="18" charset="0"/>
                          <a:cs typeface="Arial" panose="020B0604020202020204" pitchFamily="34" charset="0"/>
                        </a:rPr>
                        <m:t> </m:t>
                      </m:r>
                      <m:r>
                        <a:rPr lang="en-US" sz="1800" b="0" i="1" smtClean="0">
                          <a:solidFill>
                            <a:schemeClr val="tx1"/>
                          </a:solidFill>
                          <a:latin typeface="Cambria Math" panose="02040503050406030204" pitchFamily="18" charset="0"/>
                          <a:cs typeface="Arial" panose="020B0604020202020204" pitchFamily="34" charset="0"/>
                        </a:rPr>
                        <m:t>𝑚𝑜𝑑</m:t>
                      </m:r>
                      <m:r>
                        <a:rPr lang="en-US" sz="1800" b="0" i="1" smtClean="0">
                          <a:solidFill>
                            <a:schemeClr val="tx1"/>
                          </a:solidFill>
                          <a:latin typeface="Cambria Math" panose="02040503050406030204" pitchFamily="18" charset="0"/>
                          <a:cs typeface="Arial" panose="020B0604020202020204" pitchFamily="34" charset="0"/>
                        </a:rPr>
                        <m:t> </m:t>
                      </m:r>
                      <m:r>
                        <a:rPr lang="en-US" sz="1800" b="0" i="1" smtClean="0">
                          <a:solidFill>
                            <a:schemeClr val="tx1"/>
                          </a:solidFill>
                          <a:latin typeface="Cambria Math" panose="02040503050406030204" pitchFamily="18" charset="0"/>
                          <a:cs typeface="Arial" panose="020B0604020202020204" pitchFamily="34" charset="0"/>
                        </a:rPr>
                        <m:t>𝑁</m:t>
                      </m:r>
                    </m:oMath>
                  </m:oMathPara>
                </a14:m>
                <a:endParaRPr lang="en-US" sz="1800">
                  <a:latin typeface="Arial" panose="020B0604020202020204" pitchFamily="34" charset="0"/>
                  <a:cs typeface="Arial" panose="020B0604020202020204" pitchFamily="34" charset="0"/>
                </a:endParaRPr>
              </a:p>
              <a:p>
                <a:pPr algn="ctr">
                  <a:spcAft>
                    <a:spcPts val="1000"/>
                  </a:spcAft>
                </a:pPr>
                <a:r>
                  <a:rPr lang="en-US" sz="1400">
                    <a:solidFill>
                      <a:schemeClr val="bg2"/>
                    </a:solidFill>
                    <a:latin typeface="Arial" panose="020B0604020202020204" pitchFamily="34" charset="0"/>
                    <a:cs typeface="Arial" panose="020B0604020202020204" pitchFamily="34" charset="0"/>
                  </a:rPr>
                  <a:t>where </a:t>
                </a:r>
                <a:r>
                  <a:rPr lang="en-US" sz="1400">
                    <a:latin typeface="Arial" panose="020B0604020202020204" pitchFamily="34" charset="0"/>
                    <a:cs typeface="Arial" panose="020B0604020202020204" pitchFamily="34" charset="0"/>
                  </a:rPr>
                  <a:t>e</a:t>
                </a:r>
                <a:r>
                  <a:rPr lang="en-US" sz="1400">
                    <a:solidFill>
                      <a:schemeClr val="bg2"/>
                    </a:solidFill>
                    <a:latin typeface="Arial" panose="020B0604020202020204" pitchFamily="34" charset="0"/>
                    <a:cs typeface="Arial" panose="020B0604020202020204" pitchFamily="34" charset="0"/>
                  </a:rPr>
                  <a:t> is the public key and </a:t>
                </a:r>
                <a:r>
                  <a:rPr lang="en-US" sz="1400">
                    <a:latin typeface="Arial" panose="020B0604020202020204" pitchFamily="34" charset="0"/>
                    <a:cs typeface="Arial" panose="020B0604020202020204" pitchFamily="34" charset="0"/>
                  </a:rPr>
                  <a:t>N</a:t>
                </a:r>
                <a:r>
                  <a:rPr lang="en-US" sz="1400">
                    <a:solidFill>
                      <a:schemeClr val="bg2"/>
                    </a:solidFill>
                    <a:latin typeface="Arial" panose="020B0604020202020204" pitchFamily="34" charset="0"/>
                    <a:cs typeface="Arial" panose="020B0604020202020204" pitchFamily="34" charset="0"/>
                  </a:rPr>
                  <a:t> is the modulus</a:t>
                </a:r>
              </a:p>
              <a:p>
                <a:pPr>
                  <a:spcAft>
                    <a:spcPts val="1000"/>
                  </a:spcAft>
                </a:pPr>
                <a:endParaRPr lang="en-US" sz="2000">
                  <a:solidFill>
                    <a:schemeClr val="tx1"/>
                  </a:solidFill>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469CF84-A22C-B23D-28AE-C3A03E024AC1}"/>
                  </a:ext>
                </a:extLst>
              </p:cNvPr>
              <p:cNvSpPr txBox="1">
                <a:spLocks noRot="1" noChangeAspect="1" noMove="1" noResize="1" noEditPoints="1" noAdjustHandles="1" noChangeArrowheads="1" noChangeShapeType="1" noTextEdit="1"/>
              </p:cNvSpPr>
              <p:nvPr/>
            </p:nvSpPr>
            <p:spPr>
              <a:xfrm>
                <a:off x="334452" y="868846"/>
                <a:ext cx="8475096" cy="4283224"/>
              </a:xfrm>
              <a:prstGeom prst="rect">
                <a:avLst/>
              </a:prstGeom>
              <a:blipFill>
                <a:blip r:embed="rId4"/>
                <a:stretch>
                  <a:fillRect l="-504" t="-855" r="-72"/>
                </a:stretch>
              </a:blipFill>
            </p:spPr>
            <p:txBody>
              <a:bodyPr/>
              <a:lstStyle/>
              <a:p>
                <a:r>
                  <a:rPr lang="en-US">
                    <a:noFill/>
                  </a:rPr>
                  <a:t> </a:t>
                </a:r>
              </a:p>
            </p:txBody>
          </p:sp>
        </mc:Fallback>
      </mc:AlternateContent>
    </p:spTree>
    <p:extLst>
      <p:ext uri="{BB962C8B-B14F-4D97-AF65-F5344CB8AC3E}">
        <p14:creationId xmlns:p14="http://schemas.microsoft.com/office/powerpoint/2010/main" val="381915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502920" y="2954482"/>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cap="all">
                <a:latin typeface="Arial Black" charset="0"/>
              </a:rPr>
              <a:t>SPRING 2024</a:t>
            </a:r>
            <a:endParaRPr lang="en-US" sz="1200" b="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
        <p:nvSpPr>
          <p:cNvPr id="3" name="Title Placeholder 7">
            <a:extLst>
              <a:ext uri="{FF2B5EF4-FFF2-40B4-BE49-F238E27FC236}">
                <a16:creationId xmlns:a16="http://schemas.microsoft.com/office/drawing/2014/main" id="{5ED8CE7B-9B94-CC81-549E-53EDA0874A24}"/>
              </a:ext>
            </a:extLst>
          </p:cNvPr>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a:t>APPROACH</a:t>
            </a:r>
          </a:p>
        </p:txBody>
      </p:sp>
    </p:spTree>
    <p:extLst>
      <p:ext uri="{BB962C8B-B14F-4D97-AF65-F5344CB8AC3E}">
        <p14:creationId xmlns:p14="http://schemas.microsoft.com/office/powerpoint/2010/main" val="2038644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2682276-46E3-27CA-5E5A-9EB277EA80A5}"/>
                  </a:ext>
                </a:extLst>
              </p:cNvPr>
              <p:cNvSpPr txBox="1"/>
              <p:nvPr/>
            </p:nvSpPr>
            <p:spPr>
              <a:xfrm>
                <a:off x="228600" y="725091"/>
                <a:ext cx="8686800" cy="451957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600">
                    <a:solidFill>
                      <a:schemeClr val="tx2">
                        <a:lumMod val="10000"/>
                      </a:schemeClr>
                    </a:solidFill>
                    <a:effectLst/>
                    <a:latin typeface="Arial"/>
                    <a:cs typeface="Arial"/>
                  </a:rPr>
                  <a:t>Modular exponentiation operation can be simplified into </a:t>
                </a:r>
                <a:r>
                  <a:rPr lang="en-US" sz="1600">
                    <a:solidFill>
                      <a:schemeClr val="accent1">
                        <a:lumMod val="75000"/>
                      </a:schemeClr>
                    </a:solidFill>
                    <a:effectLst/>
                    <a:latin typeface="Arial"/>
                    <a:cs typeface="Arial"/>
                  </a:rPr>
                  <a:t>series of modular multiplication </a:t>
                </a:r>
                <a:r>
                  <a:rPr lang="en-US" sz="1600">
                    <a:solidFill>
                      <a:schemeClr val="tx2">
                        <a:lumMod val="10000"/>
                      </a:schemeClr>
                    </a:solidFill>
                    <a:effectLst/>
                    <a:latin typeface="Arial"/>
                    <a:cs typeface="Arial"/>
                  </a:rPr>
                  <a:t>and squaring operation.</a:t>
                </a:r>
                <a:r>
                  <a:rPr lang="en-US" sz="1600">
                    <a:solidFill>
                      <a:schemeClr val="tx2">
                        <a:lumMod val="10000"/>
                      </a:schemeClr>
                    </a:solidFill>
                    <a:latin typeface="Arial"/>
                    <a:cs typeface="Arial"/>
                  </a:rPr>
                  <a:t> </a:t>
                </a:r>
                <a:endParaRPr lang="en-US" sz="1600">
                  <a:solidFill>
                    <a:schemeClr val="tx2">
                      <a:lumMod val="10000"/>
                    </a:schemeClr>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a:solidFill>
                      <a:schemeClr val="tx2">
                        <a:lumMod val="10000"/>
                      </a:schemeClr>
                    </a:solidFill>
                    <a:effectLst/>
                    <a:latin typeface="Arial"/>
                    <a:cs typeface="Arial"/>
                  </a:rPr>
                  <a:t>So, faster modular multiplication </a:t>
                </a:r>
                <a:r>
                  <a:rPr lang="en-US" sz="1600">
                    <a:solidFill>
                      <a:schemeClr val="tx2">
                        <a:lumMod val="10000"/>
                      </a:schemeClr>
                    </a:solidFill>
                    <a:latin typeface="Arial"/>
                    <a:cs typeface="Arial"/>
                  </a:rPr>
                  <a:t>results in faster modular exponentiation.</a:t>
                </a:r>
              </a:p>
              <a:p>
                <a:pPr marL="285750" indent="-285750">
                  <a:lnSpc>
                    <a:spcPct val="150000"/>
                  </a:lnSpc>
                  <a:buFont typeface="Arial" panose="020B0604020202020204" pitchFamily="34" charset="0"/>
                  <a:buChar char="•"/>
                </a:pPr>
                <a:r>
                  <a:rPr lang="en-US" sz="1600">
                    <a:solidFill>
                      <a:schemeClr val="tx2">
                        <a:lumMod val="10000"/>
                      </a:schemeClr>
                    </a:solidFill>
                    <a:effectLst/>
                    <a:latin typeface="Arial"/>
                    <a:cs typeface="Arial"/>
                  </a:rPr>
                  <a:t>The </a:t>
                </a:r>
                <a:r>
                  <a:rPr lang="en-US" sz="1600">
                    <a:solidFill>
                      <a:schemeClr val="tx2">
                        <a:lumMod val="10000"/>
                      </a:schemeClr>
                    </a:solidFill>
                    <a:latin typeface="Arial"/>
                    <a:cs typeface="Arial"/>
                  </a:rPr>
                  <a:t>Montgomery multiplication algorithm replaces the usual division by N operation by </a:t>
                </a:r>
                <a:r>
                  <a:rPr lang="en-US" sz="1600">
                    <a:solidFill>
                      <a:schemeClr val="tx2">
                        <a:lumMod val="10000"/>
                      </a:schemeClr>
                    </a:solidFill>
                    <a:effectLst/>
                    <a:latin typeface="Arial"/>
                    <a:cs typeface="Arial"/>
                  </a:rPr>
                  <a:t>simple </a:t>
                </a:r>
                <a:r>
                  <a:rPr lang="en-US" sz="1600">
                    <a:solidFill>
                      <a:schemeClr val="accent1">
                        <a:lumMod val="75000"/>
                      </a:schemeClr>
                    </a:solidFill>
                    <a:effectLst/>
                    <a:latin typeface="Arial"/>
                    <a:cs typeface="Arial"/>
                  </a:rPr>
                  <a:t>shift</a:t>
                </a:r>
                <a:r>
                  <a:rPr lang="en-US" sz="1600">
                    <a:solidFill>
                      <a:schemeClr val="tx2">
                        <a:lumMod val="10000"/>
                      </a:schemeClr>
                    </a:solidFill>
                    <a:effectLst/>
                    <a:latin typeface="Arial"/>
                    <a:cs typeface="Arial"/>
                  </a:rPr>
                  <a:t> operations (~divide by powers of 2).</a:t>
                </a:r>
              </a:p>
              <a:p>
                <a:pPr marL="285750" indent="-285750">
                  <a:lnSpc>
                    <a:spcPct val="150000"/>
                  </a:lnSpc>
                  <a:buFont typeface="Arial" panose="020B0604020202020204" pitchFamily="34" charset="0"/>
                  <a:buChar char="•"/>
                </a:pPr>
                <a:r>
                  <a:rPr lang="en-US" sz="1600">
                    <a:solidFill>
                      <a:schemeClr val="tx2">
                        <a:lumMod val="10000"/>
                      </a:schemeClr>
                    </a:solidFill>
                    <a:latin typeface="Arial"/>
                    <a:cs typeface="Arial"/>
                  </a:rPr>
                  <a:t>This is done by </a:t>
                </a:r>
                <a:r>
                  <a:rPr lang="en-US" sz="1600">
                    <a:solidFill>
                      <a:schemeClr val="tx2">
                        <a:lumMod val="10000"/>
                      </a:schemeClr>
                    </a:solidFill>
                    <a:effectLst/>
                    <a:latin typeface="Arial" panose="020B0604020202020204" pitchFamily="34" charset="0"/>
                    <a:cs typeface="Arial" panose="020B0604020202020204" pitchFamily="34" charset="0"/>
                  </a:rPr>
                  <a:t>transforming the operands into the </a:t>
                </a:r>
                <a:r>
                  <a:rPr lang="en-US" sz="1600">
                    <a:solidFill>
                      <a:schemeClr val="accent1">
                        <a:lumMod val="75000"/>
                      </a:schemeClr>
                    </a:solidFill>
                    <a:effectLst/>
                    <a:latin typeface="Arial" panose="020B0604020202020204" pitchFamily="34" charset="0"/>
                    <a:cs typeface="Arial" panose="020B0604020202020204" pitchFamily="34" charset="0"/>
                  </a:rPr>
                  <a:t>RNS</a:t>
                </a:r>
                <a:r>
                  <a:rPr lang="en-US" sz="1600">
                    <a:solidFill>
                      <a:schemeClr val="tx2">
                        <a:lumMod val="10000"/>
                      </a:schemeClr>
                    </a:solidFill>
                    <a:effectLst/>
                    <a:latin typeface="Arial" panose="020B0604020202020204" pitchFamily="34" charset="0"/>
                    <a:cs typeface="Arial" panose="020B0604020202020204" pitchFamily="34" charset="0"/>
                  </a:rPr>
                  <a:t> domain (called M-residues) before the operation and re-transforming the result after operation.</a:t>
                </a:r>
                <a:endParaRPr lang="en-US" sz="1600">
                  <a:solidFill>
                    <a:schemeClr val="tx2">
                      <a:lumMod val="10000"/>
                    </a:schemeClr>
                  </a:solidFill>
                  <a:latin typeface="Arial" panose="020B0604020202020204" pitchFamily="34" charset="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en-US" sz="1600" b="0" i="1" smtClean="0">
                          <a:solidFill>
                            <a:schemeClr val="tx2">
                              <a:lumMod val="10000"/>
                            </a:schemeClr>
                          </a:solidFill>
                          <a:latin typeface="Cambria Math" panose="02040503050406030204" pitchFamily="18" charset="0"/>
                          <a:cs typeface="Arial" panose="020B0604020202020204" pitchFamily="34" charset="0"/>
                        </a:rPr>
                        <m:t>       </m:t>
                      </m:r>
                      <m:r>
                        <a:rPr lang="en-US" sz="1600" b="0" i="1" smtClean="0">
                          <a:solidFill>
                            <a:schemeClr val="tx2">
                              <a:lumMod val="10000"/>
                            </a:schemeClr>
                          </a:solidFill>
                          <a:latin typeface="Cambria Math" panose="02040503050406030204" pitchFamily="18" charset="0"/>
                          <a:cs typeface="Arial" panose="020B0604020202020204" pitchFamily="34" charset="0"/>
                        </a:rPr>
                        <m:t>𝑅𝑎𝑑𝑖𝑥</m:t>
                      </m:r>
                      <m:r>
                        <a:rPr lang="en-US" sz="1600" b="0" i="1" smtClean="0">
                          <a:solidFill>
                            <a:schemeClr val="tx2">
                              <a:lumMod val="10000"/>
                            </a:schemeClr>
                          </a:solidFill>
                          <a:latin typeface="Cambria Math" panose="02040503050406030204" pitchFamily="18" charset="0"/>
                          <a:cs typeface="Arial" panose="020B0604020202020204" pitchFamily="34" charset="0"/>
                        </a:rPr>
                        <m:t> </m:t>
                      </m:r>
                      <m:r>
                        <a:rPr lang="en-US" sz="1600" b="0" i="1" smtClean="0">
                          <a:solidFill>
                            <a:schemeClr val="accent1">
                              <a:lumMod val="75000"/>
                            </a:schemeClr>
                          </a:solidFill>
                          <a:latin typeface="Cambria Math" panose="02040503050406030204" pitchFamily="18" charset="0"/>
                          <a:cs typeface="Arial" panose="020B0604020202020204" pitchFamily="34" charset="0"/>
                        </a:rPr>
                        <m:t>𝑅</m:t>
                      </m:r>
                      <m:r>
                        <a:rPr lang="en-US" sz="1600" b="0" i="1" smtClean="0">
                          <a:solidFill>
                            <a:schemeClr val="accent1">
                              <a:lumMod val="75000"/>
                            </a:schemeClr>
                          </a:solidFill>
                          <a:latin typeface="Cambria Math" panose="02040503050406030204" pitchFamily="18" charset="0"/>
                          <a:cs typeface="Arial" panose="020B0604020202020204" pitchFamily="34" charset="0"/>
                        </a:rPr>
                        <m:t>=</m:t>
                      </m:r>
                      <m:sSup>
                        <m:sSupPr>
                          <m:ctrlPr>
                            <a:rPr lang="en-US" sz="1600" b="0" i="1" smtClean="0">
                              <a:solidFill>
                                <a:schemeClr val="accent1">
                                  <a:lumMod val="75000"/>
                                </a:schemeClr>
                              </a:solidFill>
                              <a:latin typeface="Cambria Math" panose="02040503050406030204" pitchFamily="18" charset="0"/>
                              <a:cs typeface="Arial" panose="020B0604020202020204" pitchFamily="34" charset="0"/>
                            </a:rPr>
                          </m:ctrlPr>
                        </m:sSupPr>
                        <m:e>
                          <m:r>
                            <a:rPr lang="en-US" sz="1600" b="0" i="1" smtClean="0">
                              <a:solidFill>
                                <a:schemeClr val="accent1">
                                  <a:lumMod val="75000"/>
                                </a:schemeClr>
                              </a:solidFill>
                              <a:latin typeface="Cambria Math" panose="02040503050406030204" pitchFamily="18" charset="0"/>
                              <a:cs typeface="Arial" panose="020B0604020202020204" pitchFamily="34" charset="0"/>
                            </a:rPr>
                            <m:t>2</m:t>
                          </m:r>
                        </m:e>
                        <m:sup>
                          <m:r>
                            <a:rPr lang="en-US" sz="1600" b="0" i="1" smtClean="0">
                              <a:solidFill>
                                <a:schemeClr val="accent1">
                                  <a:lumMod val="75000"/>
                                </a:schemeClr>
                              </a:solidFill>
                              <a:latin typeface="Cambria Math" panose="02040503050406030204" pitchFamily="18" charset="0"/>
                              <a:cs typeface="Arial" panose="020B0604020202020204" pitchFamily="34" charset="0"/>
                            </a:rPr>
                            <m:t>𝑤</m:t>
                          </m:r>
                        </m:sup>
                      </m:sSup>
                      <m:r>
                        <a:rPr lang="en-US" sz="1600" b="0" i="0" smtClean="0">
                          <a:solidFill>
                            <a:schemeClr val="accent1">
                              <a:lumMod val="75000"/>
                            </a:schemeClr>
                          </a:solidFill>
                          <a:latin typeface="Cambria Math" panose="02040503050406030204" pitchFamily="18" charset="0"/>
                          <a:cs typeface="Arial" panose="020B0604020202020204" pitchFamily="34" charset="0"/>
                        </a:rPr>
                        <m:t>&gt;</m:t>
                      </m:r>
                      <m:r>
                        <m:rPr>
                          <m:sty m:val="p"/>
                        </m:rPr>
                        <a:rPr lang="en-US" sz="1600" b="0" i="0" smtClean="0">
                          <a:solidFill>
                            <a:schemeClr val="accent1">
                              <a:lumMod val="75000"/>
                            </a:schemeClr>
                          </a:solidFill>
                          <a:latin typeface="Cambria Math" panose="02040503050406030204" pitchFamily="18" charset="0"/>
                          <a:cs typeface="Arial" panose="020B0604020202020204" pitchFamily="34" charset="0"/>
                        </a:rPr>
                        <m:t>M</m:t>
                      </m:r>
                      <m:r>
                        <a:rPr lang="en-US" sz="1600" b="0" i="0" smtClean="0">
                          <a:solidFill>
                            <a:schemeClr val="accent1">
                              <a:lumMod val="75000"/>
                            </a:schemeClr>
                          </a:solidFill>
                          <a:latin typeface="Cambria Math" panose="02040503050406030204" pitchFamily="18" charset="0"/>
                          <a:cs typeface="Arial" panose="020B0604020202020204" pitchFamily="34" charset="0"/>
                        </a:rPr>
                        <m:t>  </m:t>
                      </m:r>
                      <m:r>
                        <a:rPr lang="en-US" sz="1600" b="0" i="1" smtClean="0">
                          <a:solidFill>
                            <a:schemeClr val="tx2">
                              <a:lumMod val="10000"/>
                            </a:schemeClr>
                          </a:solidFill>
                          <a:latin typeface="Cambria Math" panose="02040503050406030204" pitchFamily="18" charset="0"/>
                          <a:cs typeface="Arial" panose="020B0604020202020204" pitchFamily="34" charset="0"/>
                        </a:rPr>
                        <m:t>𝑤h𝑒𝑟𝑒</m:t>
                      </m:r>
                      <m:r>
                        <a:rPr lang="en-US" sz="1600" b="0" i="1" smtClean="0">
                          <a:solidFill>
                            <a:schemeClr val="tx2">
                              <a:lumMod val="10000"/>
                            </a:schemeClr>
                          </a:solidFill>
                          <a:latin typeface="Cambria Math" panose="02040503050406030204" pitchFamily="18" charset="0"/>
                          <a:cs typeface="Arial" panose="020B0604020202020204" pitchFamily="34" charset="0"/>
                        </a:rPr>
                        <m:t>, </m:t>
                      </m:r>
                      <m:r>
                        <a:rPr lang="en-US" sz="1600" b="0" i="1" smtClean="0">
                          <a:solidFill>
                            <a:schemeClr val="tx2">
                              <a:lumMod val="10000"/>
                            </a:schemeClr>
                          </a:solidFill>
                          <a:latin typeface="Cambria Math" panose="02040503050406030204" pitchFamily="18" charset="0"/>
                          <a:cs typeface="Arial" panose="020B0604020202020204" pitchFamily="34" charset="0"/>
                        </a:rPr>
                        <m:t>𝑤</m:t>
                      </m:r>
                      <m:r>
                        <a:rPr lang="en-US" sz="1600" b="0" i="1" smtClean="0">
                          <a:solidFill>
                            <a:schemeClr val="tx2">
                              <a:lumMod val="10000"/>
                            </a:schemeClr>
                          </a:solidFill>
                          <a:latin typeface="Cambria Math" panose="02040503050406030204" pitchFamily="18" charset="0"/>
                          <a:cs typeface="Arial" panose="020B0604020202020204" pitchFamily="34" charset="0"/>
                        </a:rPr>
                        <m:t>=</m:t>
                      </m:r>
                      <m:r>
                        <a:rPr lang="en-US" sz="1600" b="0" i="1" smtClean="0">
                          <a:solidFill>
                            <a:schemeClr val="tx2">
                              <a:lumMod val="10000"/>
                            </a:schemeClr>
                          </a:solidFill>
                          <a:latin typeface="Cambria Math" panose="02040503050406030204" pitchFamily="18" charset="0"/>
                          <a:cs typeface="Arial" panose="020B0604020202020204" pitchFamily="34" charset="0"/>
                        </a:rPr>
                        <m:t>𝑤𝑜𝑟𝑑</m:t>
                      </m:r>
                      <m:r>
                        <a:rPr lang="en-US" sz="1600" b="0" i="1" smtClean="0">
                          <a:solidFill>
                            <a:schemeClr val="tx2">
                              <a:lumMod val="10000"/>
                            </a:schemeClr>
                          </a:solidFill>
                          <a:latin typeface="Cambria Math" panose="02040503050406030204" pitchFamily="18" charset="0"/>
                          <a:cs typeface="Arial" panose="020B0604020202020204" pitchFamily="34" charset="0"/>
                        </a:rPr>
                        <m:t> </m:t>
                      </m:r>
                      <m:r>
                        <a:rPr lang="en-US" sz="1600" b="0" i="1" smtClean="0">
                          <a:solidFill>
                            <a:schemeClr val="tx2">
                              <a:lumMod val="10000"/>
                            </a:schemeClr>
                          </a:solidFill>
                          <a:latin typeface="Cambria Math" panose="02040503050406030204" pitchFamily="18" charset="0"/>
                          <a:cs typeface="Arial" panose="020B0604020202020204" pitchFamily="34" charset="0"/>
                        </a:rPr>
                        <m:t>𝑠𝑖𝑧𝑒</m:t>
                      </m:r>
                      <m:r>
                        <a:rPr lang="en-US" sz="1600" b="0" i="1" smtClean="0">
                          <a:solidFill>
                            <a:schemeClr val="tx2">
                              <a:lumMod val="10000"/>
                            </a:schemeClr>
                          </a:solidFill>
                          <a:latin typeface="Cambria Math" panose="02040503050406030204" pitchFamily="18" charset="0"/>
                          <a:cs typeface="Arial" panose="020B0604020202020204" pitchFamily="34" charset="0"/>
                        </a:rPr>
                        <m:t>, </m:t>
                      </m:r>
                      <m:r>
                        <a:rPr lang="en-US" sz="1600" b="0" i="1" smtClean="0">
                          <a:solidFill>
                            <a:schemeClr val="tx2">
                              <a:lumMod val="10000"/>
                            </a:schemeClr>
                          </a:solidFill>
                          <a:latin typeface="Cambria Math" panose="02040503050406030204" pitchFamily="18" charset="0"/>
                          <a:cs typeface="Arial" panose="020B0604020202020204" pitchFamily="34" charset="0"/>
                        </a:rPr>
                        <m:t>𝑀</m:t>
                      </m:r>
                      <m:r>
                        <a:rPr lang="en-US" sz="1600" b="0" i="1" smtClean="0">
                          <a:solidFill>
                            <a:schemeClr val="tx2">
                              <a:lumMod val="10000"/>
                            </a:schemeClr>
                          </a:solidFill>
                          <a:latin typeface="Cambria Math" panose="02040503050406030204" pitchFamily="18" charset="0"/>
                          <a:cs typeface="Arial" panose="020B0604020202020204" pitchFamily="34" charset="0"/>
                        </a:rPr>
                        <m:t>=</m:t>
                      </m:r>
                      <m:r>
                        <a:rPr lang="en-US" sz="1600" b="0" i="1" smtClean="0">
                          <a:solidFill>
                            <a:schemeClr val="tx2">
                              <a:lumMod val="10000"/>
                            </a:schemeClr>
                          </a:solidFill>
                          <a:latin typeface="Cambria Math" panose="02040503050406030204" pitchFamily="18" charset="0"/>
                          <a:cs typeface="Arial" panose="020B0604020202020204" pitchFamily="34" charset="0"/>
                        </a:rPr>
                        <m:t>𝑚𝑜𝑑𝑢𝑙𝑢𝑠</m:t>
                      </m:r>
                    </m:oMath>
                  </m:oMathPara>
                </a14:m>
                <a:endParaRPr lang="en-US" sz="1600">
                  <a:solidFill>
                    <a:schemeClr val="tx2">
                      <a:lumMod val="10000"/>
                    </a:schemeClr>
                  </a:solidFill>
                  <a:latin typeface="Arial"/>
                  <a:cs typeface="Arial"/>
                  <a:sym typeface="Wingdings" pitchFamily="2" charset="2"/>
                </a:endParaRPr>
              </a:p>
              <a:p>
                <a:pPr algn="ctr">
                  <a:lnSpc>
                    <a:spcPct val="150000"/>
                  </a:lnSpc>
                </a:pPr>
                <a14:m>
                  <m:oMath xmlns:m="http://schemas.openxmlformats.org/officeDocument/2006/math">
                    <m:r>
                      <a:rPr lang="en-US" sz="1600" b="0" i="1" smtClean="0">
                        <a:solidFill>
                          <a:schemeClr val="tx2">
                            <a:lumMod val="10000"/>
                          </a:schemeClr>
                        </a:solidFill>
                        <a:latin typeface="Cambria Math" panose="02040503050406030204" pitchFamily="18" charset="0"/>
                        <a:cs typeface="Arial"/>
                        <a:sym typeface="Wingdings" pitchFamily="2" charset="2"/>
                      </a:rPr>
                      <m:t>𝑀</m:t>
                    </m:r>
                    <m:r>
                      <a:rPr lang="en-US" sz="1600" b="0" i="1" smtClean="0">
                        <a:solidFill>
                          <a:schemeClr val="tx2">
                            <a:lumMod val="10000"/>
                          </a:schemeClr>
                        </a:solidFill>
                        <a:latin typeface="Cambria Math" panose="02040503050406030204" pitchFamily="18" charset="0"/>
                        <a:cs typeface="Arial"/>
                        <a:sym typeface="Wingdings" pitchFamily="2" charset="2"/>
                      </a:rPr>
                      <m:t>−</m:t>
                    </m:r>
                    <m:r>
                      <a:rPr lang="en-US" sz="1600" b="0" i="1" smtClean="0">
                        <a:solidFill>
                          <a:schemeClr val="tx2">
                            <a:lumMod val="10000"/>
                          </a:schemeClr>
                        </a:solidFill>
                        <a:latin typeface="Cambria Math" panose="02040503050406030204" pitchFamily="18" charset="0"/>
                        <a:cs typeface="Arial"/>
                        <a:sym typeface="Wingdings" pitchFamily="2" charset="2"/>
                      </a:rPr>
                      <m:t>𝑟𝑒𝑠𝑖𝑑𝑢𝑒</m:t>
                    </m:r>
                    <m:r>
                      <a:rPr lang="en-US" sz="1600" b="0" i="1" smtClean="0">
                        <a:solidFill>
                          <a:schemeClr val="tx2">
                            <a:lumMod val="10000"/>
                          </a:schemeClr>
                        </a:solidFill>
                        <a:latin typeface="Cambria Math" panose="02040503050406030204" pitchFamily="18" charset="0"/>
                        <a:cs typeface="Arial"/>
                        <a:sym typeface="Wingdings" pitchFamily="2" charset="2"/>
                      </a:rPr>
                      <m:t> </m:t>
                    </m:r>
                    <m:r>
                      <a:rPr lang="en-US" sz="1600" b="0" i="1" smtClean="0">
                        <a:solidFill>
                          <a:schemeClr val="tx2">
                            <a:lumMod val="10000"/>
                          </a:schemeClr>
                        </a:solidFill>
                        <a:latin typeface="Cambria Math" panose="02040503050406030204" pitchFamily="18" charset="0"/>
                        <a:cs typeface="Arial"/>
                        <a:sym typeface="Wingdings" pitchFamily="2" charset="2"/>
                      </a:rPr>
                      <m:t>𝑜𝑓</m:t>
                    </m:r>
                    <m:r>
                      <a:rPr lang="en-US" sz="1600" b="0" i="1" smtClean="0">
                        <a:solidFill>
                          <a:schemeClr val="tx2">
                            <a:lumMod val="10000"/>
                          </a:schemeClr>
                        </a:solidFill>
                        <a:latin typeface="Cambria Math" panose="02040503050406030204" pitchFamily="18" charset="0"/>
                        <a:cs typeface="Arial"/>
                        <a:sym typeface="Wingdings" pitchFamily="2" charset="2"/>
                      </a:rPr>
                      <m:t> </m:t>
                    </m:r>
                    <m:r>
                      <a:rPr lang="en-US" sz="1600" b="0" i="1" smtClean="0">
                        <a:solidFill>
                          <a:schemeClr val="tx2">
                            <a:lumMod val="10000"/>
                          </a:schemeClr>
                        </a:solidFill>
                        <a:latin typeface="Cambria Math" panose="02040503050406030204" pitchFamily="18" charset="0"/>
                        <a:cs typeface="Arial"/>
                        <a:sym typeface="Wingdings" pitchFamily="2" charset="2"/>
                      </a:rPr>
                      <m:t>𝑎</m:t>
                    </m:r>
                    <m:r>
                      <a:rPr lang="en-US" sz="1600" b="0" i="1" smtClean="0">
                        <a:solidFill>
                          <a:schemeClr val="tx2">
                            <a:lumMod val="10000"/>
                          </a:schemeClr>
                        </a:solidFill>
                        <a:latin typeface="Cambria Math" panose="02040503050406030204" pitchFamily="18" charset="0"/>
                        <a:cs typeface="Arial"/>
                        <a:sym typeface="Wingdings" pitchFamily="2" charset="2"/>
                      </a:rPr>
                      <m:t>,</m:t>
                    </m:r>
                    <m:r>
                      <a:rPr lang="en-US" sz="1600" b="0" i="1" smtClean="0">
                        <a:solidFill>
                          <a:schemeClr val="tx2">
                            <a:lumMod val="10000"/>
                          </a:schemeClr>
                        </a:solidFill>
                        <a:latin typeface="Cambria Math" panose="02040503050406030204" pitchFamily="18" charset="0"/>
                        <a:cs typeface="Arial"/>
                        <a:sym typeface="Wingdings" pitchFamily="2" charset="2"/>
                      </a:rPr>
                      <m:t>𝑏</m:t>
                    </m:r>
                    <m:r>
                      <a:rPr lang="en-US" sz="1600" b="0" i="1" smtClean="0">
                        <a:solidFill>
                          <a:schemeClr val="tx2">
                            <a:lumMod val="10000"/>
                          </a:schemeClr>
                        </a:solidFill>
                        <a:latin typeface="Cambria Math" panose="02040503050406030204" pitchFamily="18" charset="0"/>
                        <a:cs typeface="Arial"/>
                        <a:sym typeface="Wingdings" pitchFamily="2" charset="2"/>
                      </a:rPr>
                      <m:t> →</m:t>
                    </m:r>
                    <m:acc>
                      <m:accPr>
                        <m:chr m:val="̅"/>
                        <m:ctrlPr>
                          <a:rPr lang="en-US" sz="1600" b="0" i="1" smtClean="0">
                            <a:solidFill>
                              <a:schemeClr val="tx2">
                                <a:lumMod val="10000"/>
                              </a:schemeClr>
                            </a:solidFill>
                            <a:latin typeface="Cambria Math" panose="02040503050406030204" pitchFamily="18" charset="0"/>
                            <a:cs typeface="Arial"/>
                            <a:sym typeface="Wingdings" pitchFamily="2" charset="2"/>
                          </a:rPr>
                        </m:ctrlPr>
                      </m:accPr>
                      <m:e>
                        <m:r>
                          <a:rPr lang="en-US" sz="1600" b="0" i="1" smtClean="0">
                            <a:solidFill>
                              <a:schemeClr val="tx2">
                                <a:lumMod val="10000"/>
                              </a:schemeClr>
                            </a:solidFill>
                            <a:latin typeface="Cambria Math" panose="02040503050406030204" pitchFamily="18" charset="0"/>
                            <a:cs typeface="Arial"/>
                            <a:sym typeface="Wingdings" pitchFamily="2" charset="2"/>
                          </a:rPr>
                          <m:t>𝑎</m:t>
                        </m:r>
                      </m:e>
                    </m:acc>
                    <m:r>
                      <a:rPr lang="en-US" sz="1600" b="0" i="0" smtClean="0">
                        <a:solidFill>
                          <a:schemeClr val="tx2">
                            <a:lumMod val="10000"/>
                          </a:schemeClr>
                        </a:solidFill>
                        <a:latin typeface="Cambria Math" panose="02040503050406030204" pitchFamily="18" charset="0"/>
                        <a:cs typeface="Arial"/>
                        <a:sym typeface="Wingdings" pitchFamily="2" charset="2"/>
                      </a:rPr>
                      <m:t>=</m:t>
                    </m:r>
                    <m:r>
                      <m:rPr>
                        <m:sty m:val="p"/>
                      </m:rPr>
                      <a:rPr lang="en-US" sz="1600" b="0" i="0" smtClean="0">
                        <a:solidFill>
                          <a:schemeClr val="tx2">
                            <a:lumMod val="10000"/>
                          </a:schemeClr>
                        </a:solidFill>
                        <a:latin typeface="Cambria Math" panose="02040503050406030204" pitchFamily="18" charset="0"/>
                        <a:cs typeface="Arial"/>
                        <a:sym typeface="Wingdings" pitchFamily="2" charset="2"/>
                      </a:rPr>
                      <m:t>a</m:t>
                    </m:r>
                    <m:r>
                      <a:rPr lang="en-US" sz="1600" b="0" i="0" smtClean="0">
                        <a:solidFill>
                          <a:schemeClr val="tx2">
                            <a:lumMod val="10000"/>
                          </a:schemeClr>
                        </a:solidFill>
                        <a:latin typeface="Cambria Math" panose="02040503050406030204" pitchFamily="18" charset="0"/>
                        <a:cs typeface="Arial"/>
                        <a:sym typeface="Wingdings" pitchFamily="2" charset="2"/>
                      </a:rPr>
                      <m:t>∗</m:t>
                    </m:r>
                    <m:r>
                      <a:rPr lang="en-US" sz="1600" b="0" i="1" smtClean="0">
                        <a:solidFill>
                          <a:schemeClr val="tx2">
                            <a:lumMod val="10000"/>
                          </a:schemeClr>
                        </a:solidFill>
                        <a:latin typeface="Cambria Math" panose="02040503050406030204" pitchFamily="18" charset="0"/>
                        <a:cs typeface="Arial"/>
                        <a:sym typeface="Wingdings" pitchFamily="2" charset="2"/>
                      </a:rPr>
                      <m:t>𝑅</m:t>
                    </m:r>
                    <m:r>
                      <a:rPr lang="en-US" sz="1600" b="0" i="1" smtClean="0">
                        <a:solidFill>
                          <a:schemeClr val="tx2">
                            <a:lumMod val="10000"/>
                          </a:schemeClr>
                        </a:solidFill>
                        <a:latin typeface="Cambria Math" panose="02040503050406030204" pitchFamily="18" charset="0"/>
                        <a:cs typeface="Arial"/>
                        <a:sym typeface="Wingdings" pitchFamily="2" charset="2"/>
                      </a:rPr>
                      <m:t> </m:t>
                    </m:r>
                    <m:r>
                      <a:rPr lang="en-US" sz="1600" b="0" i="1" smtClean="0">
                        <a:solidFill>
                          <a:schemeClr val="tx2">
                            <a:lumMod val="10000"/>
                          </a:schemeClr>
                        </a:solidFill>
                        <a:latin typeface="Cambria Math" panose="02040503050406030204" pitchFamily="18" charset="0"/>
                        <a:cs typeface="Arial"/>
                        <a:sym typeface="Wingdings" pitchFamily="2" charset="2"/>
                      </a:rPr>
                      <m:t>𝑚𝑜𝑑</m:t>
                    </m:r>
                    <m:r>
                      <a:rPr lang="en-US" sz="1600" b="0" i="1" smtClean="0">
                        <a:solidFill>
                          <a:schemeClr val="tx2">
                            <a:lumMod val="10000"/>
                          </a:schemeClr>
                        </a:solidFill>
                        <a:latin typeface="Cambria Math" panose="02040503050406030204" pitchFamily="18" charset="0"/>
                        <a:cs typeface="Arial"/>
                        <a:sym typeface="Wingdings" pitchFamily="2" charset="2"/>
                      </a:rPr>
                      <m:t> </m:t>
                    </m:r>
                    <m:r>
                      <a:rPr lang="en-US" sz="1600" b="0" i="1" smtClean="0">
                        <a:solidFill>
                          <a:schemeClr val="tx2">
                            <a:lumMod val="10000"/>
                          </a:schemeClr>
                        </a:solidFill>
                        <a:latin typeface="Cambria Math" panose="02040503050406030204" pitchFamily="18" charset="0"/>
                        <a:cs typeface="Arial"/>
                        <a:sym typeface="Wingdings" pitchFamily="2" charset="2"/>
                      </a:rPr>
                      <m:t>𝑀</m:t>
                    </m:r>
                  </m:oMath>
                </a14:m>
                <a:r>
                  <a:rPr lang="en-US" sz="1600" i="1">
                    <a:solidFill>
                      <a:schemeClr val="tx2">
                        <a:lumMod val="10000"/>
                      </a:schemeClr>
                    </a:solidFill>
                    <a:latin typeface="Arial"/>
                    <a:cs typeface="Arial"/>
                    <a:sym typeface="Wingdings" pitchFamily="2" charset="2"/>
                  </a:rPr>
                  <a:t> ; </a:t>
                </a:r>
                <a14:m>
                  <m:oMath xmlns:m="http://schemas.openxmlformats.org/officeDocument/2006/math">
                    <m:acc>
                      <m:accPr>
                        <m:chr m:val="̅"/>
                        <m:ctrlPr>
                          <a:rPr lang="en-US" sz="1600" i="1" smtClean="0">
                            <a:solidFill>
                              <a:schemeClr val="tx2">
                                <a:lumMod val="10000"/>
                              </a:schemeClr>
                            </a:solidFill>
                            <a:latin typeface="Cambria Math" panose="02040503050406030204" pitchFamily="18" charset="0"/>
                            <a:cs typeface="Arial"/>
                            <a:sym typeface="Wingdings" pitchFamily="2" charset="2"/>
                          </a:rPr>
                        </m:ctrlPr>
                      </m:accPr>
                      <m:e>
                        <m:r>
                          <a:rPr lang="en-US" sz="1600" b="0" i="1" smtClean="0">
                            <a:solidFill>
                              <a:schemeClr val="tx2">
                                <a:lumMod val="10000"/>
                              </a:schemeClr>
                            </a:solidFill>
                            <a:latin typeface="Cambria Math" panose="02040503050406030204" pitchFamily="18" charset="0"/>
                            <a:cs typeface="Arial"/>
                            <a:sym typeface="Wingdings" pitchFamily="2" charset="2"/>
                          </a:rPr>
                          <m:t>𝑏</m:t>
                        </m:r>
                      </m:e>
                    </m:acc>
                    <m:r>
                      <a:rPr lang="en-US" sz="1600">
                        <a:solidFill>
                          <a:schemeClr val="tx2">
                            <a:lumMod val="10000"/>
                          </a:schemeClr>
                        </a:solidFill>
                        <a:latin typeface="Cambria Math" panose="02040503050406030204" pitchFamily="18" charset="0"/>
                        <a:cs typeface="Arial"/>
                        <a:sym typeface="Wingdings" pitchFamily="2" charset="2"/>
                      </a:rPr>
                      <m:t>=</m:t>
                    </m:r>
                    <m:r>
                      <a:rPr lang="en-US" sz="1600" b="0" i="1" smtClean="0">
                        <a:solidFill>
                          <a:schemeClr val="tx2">
                            <a:lumMod val="10000"/>
                          </a:schemeClr>
                        </a:solidFill>
                        <a:latin typeface="Cambria Math" panose="02040503050406030204" pitchFamily="18" charset="0"/>
                        <a:cs typeface="Arial"/>
                        <a:sym typeface="Wingdings" pitchFamily="2" charset="2"/>
                      </a:rPr>
                      <m:t>𝑏</m:t>
                    </m:r>
                    <m:r>
                      <a:rPr lang="en-US" sz="1600">
                        <a:solidFill>
                          <a:schemeClr val="tx2">
                            <a:lumMod val="10000"/>
                          </a:schemeClr>
                        </a:solidFill>
                        <a:latin typeface="Cambria Math" panose="02040503050406030204" pitchFamily="18" charset="0"/>
                        <a:cs typeface="Arial"/>
                        <a:sym typeface="Wingdings" pitchFamily="2" charset="2"/>
                      </a:rPr>
                      <m:t>∗</m:t>
                    </m:r>
                    <m:r>
                      <a:rPr lang="en-US" sz="1600" i="1">
                        <a:solidFill>
                          <a:schemeClr val="tx2">
                            <a:lumMod val="10000"/>
                          </a:schemeClr>
                        </a:solidFill>
                        <a:latin typeface="Cambria Math" panose="02040503050406030204" pitchFamily="18" charset="0"/>
                        <a:cs typeface="Arial"/>
                        <a:sym typeface="Wingdings" pitchFamily="2" charset="2"/>
                      </a:rPr>
                      <m:t>𝑅</m:t>
                    </m:r>
                    <m:r>
                      <a:rPr lang="en-US" sz="1600" i="1">
                        <a:solidFill>
                          <a:schemeClr val="tx2">
                            <a:lumMod val="10000"/>
                          </a:schemeClr>
                        </a:solidFill>
                        <a:latin typeface="Cambria Math" panose="02040503050406030204" pitchFamily="18" charset="0"/>
                        <a:cs typeface="Arial"/>
                        <a:sym typeface="Wingdings" pitchFamily="2" charset="2"/>
                      </a:rPr>
                      <m:t> </m:t>
                    </m:r>
                    <m:r>
                      <a:rPr lang="en-US" sz="1600" i="1">
                        <a:solidFill>
                          <a:schemeClr val="tx2">
                            <a:lumMod val="10000"/>
                          </a:schemeClr>
                        </a:solidFill>
                        <a:latin typeface="Cambria Math" panose="02040503050406030204" pitchFamily="18" charset="0"/>
                        <a:cs typeface="Arial"/>
                        <a:sym typeface="Wingdings" pitchFamily="2" charset="2"/>
                      </a:rPr>
                      <m:t>𝑚𝑜𝑑</m:t>
                    </m:r>
                    <m:r>
                      <a:rPr lang="en-US" sz="1600" i="1">
                        <a:solidFill>
                          <a:schemeClr val="tx2">
                            <a:lumMod val="10000"/>
                          </a:schemeClr>
                        </a:solidFill>
                        <a:latin typeface="Cambria Math" panose="02040503050406030204" pitchFamily="18" charset="0"/>
                        <a:cs typeface="Arial"/>
                        <a:sym typeface="Wingdings" pitchFamily="2" charset="2"/>
                      </a:rPr>
                      <m:t> </m:t>
                    </m:r>
                    <m:r>
                      <a:rPr lang="en-US" sz="1600" i="1">
                        <a:solidFill>
                          <a:schemeClr val="tx2">
                            <a:lumMod val="10000"/>
                          </a:schemeClr>
                        </a:solidFill>
                        <a:latin typeface="Cambria Math" panose="02040503050406030204" pitchFamily="18" charset="0"/>
                        <a:cs typeface="Arial"/>
                        <a:sym typeface="Wingdings" pitchFamily="2" charset="2"/>
                      </a:rPr>
                      <m:t>𝑀</m:t>
                    </m:r>
                  </m:oMath>
                </a14:m>
                <a:r>
                  <a:rPr lang="en-US" sz="1600" i="1">
                    <a:solidFill>
                      <a:schemeClr val="tx2">
                        <a:lumMod val="10000"/>
                      </a:schemeClr>
                    </a:solidFill>
                    <a:latin typeface="Arial"/>
                    <a:cs typeface="Arial"/>
                    <a:sym typeface="Wingdings" pitchFamily="2" charset="2"/>
                  </a:rPr>
                  <a:t> </a:t>
                </a:r>
              </a:p>
              <a:p>
                <a:pPr algn="ctr">
                  <a:lnSpc>
                    <a:spcPct val="150000"/>
                  </a:lnSpc>
                </a:pPr>
                <a14:m>
                  <m:oMath xmlns:m="http://schemas.openxmlformats.org/officeDocument/2006/math">
                    <m:r>
                      <a:rPr lang="en-US" sz="1600" b="0" i="1" smtClean="0">
                        <a:solidFill>
                          <a:schemeClr val="tx2">
                            <a:lumMod val="10000"/>
                          </a:schemeClr>
                        </a:solidFill>
                        <a:latin typeface="Cambria Math" panose="02040503050406030204" pitchFamily="18" charset="0"/>
                        <a:cs typeface="Arial"/>
                        <a:sym typeface="Wingdings" pitchFamily="2" charset="2"/>
                      </a:rPr>
                      <m:t>𝑀𝑃</m:t>
                    </m:r>
                    <m:r>
                      <a:rPr lang="en-US" sz="1600" b="0" i="1" smtClean="0">
                        <a:solidFill>
                          <a:schemeClr val="tx2">
                            <a:lumMod val="10000"/>
                          </a:schemeClr>
                        </a:solidFill>
                        <a:latin typeface="Cambria Math" panose="02040503050406030204" pitchFamily="18" charset="0"/>
                        <a:cs typeface="Arial"/>
                        <a:sym typeface="Wingdings" pitchFamily="2" charset="2"/>
                      </a:rPr>
                      <m:t>→</m:t>
                    </m:r>
                    <m:acc>
                      <m:accPr>
                        <m:chr m:val="̅"/>
                        <m:ctrlPr>
                          <a:rPr lang="en-US" sz="1600" b="0" i="1" smtClean="0">
                            <a:solidFill>
                              <a:schemeClr val="accent1">
                                <a:lumMod val="75000"/>
                              </a:schemeClr>
                            </a:solidFill>
                            <a:latin typeface="Cambria Math" panose="02040503050406030204" pitchFamily="18" charset="0"/>
                            <a:cs typeface="Arial"/>
                            <a:sym typeface="Wingdings" pitchFamily="2" charset="2"/>
                          </a:rPr>
                        </m:ctrlPr>
                      </m:accPr>
                      <m:e>
                        <m:r>
                          <a:rPr lang="en-US" sz="1600" b="0" i="1" smtClean="0">
                            <a:solidFill>
                              <a:schemeClr val="accent1">
                                <a:lumMod val="75000"/>
                              </a:schemeClr>
                            </a:solidFill>
                            <a:latin typeface="Cambria Math" panose="02040503050406030204" pitchFamily="18" charset="0"/>
                            <a:cs typeface="Arial"/>
                            <a:sym typeface="Wingdings" pitchFamily="2" charset="2"/>
                          </a:rPr>
                          <m:t>𝑐</m:t>
                        </m:r>
                      </m:e>
                    </m:acc>
                  </m:oMath>
                </a14:m>
                <a:r>
                  <a:rPr lang="en-US" sz="1600" i="1">
                    <a:solidFill>
                      <a:schemeClr val="accent1">
                        <a:lumMod val="75000"/>
                      </a:schemeClr>
                    </a:solidFill>
                    <a:latin typeface="Arial"/>
                    <a:cs typeface="Arial"/>
                    <a:sym typeface="Wingdings" pitchFamily="2" charset="2"/>
                  </a:rPr>
                  <a:t> </a:t>
                </a:r>
                <a14:m>
                  <m:oMath xmlns:m="http://schemas.openxmlformats.org/officeDocument/2006/math">
                    <m:r>
                      <a:rPr lang="en-US" sz="1600" b="0" i="1" dirty="0" smtClean="0">
                        <a:solidFill>
                          <a:schemeClr val="accent1">
                            <a:lumMod val="75000"/>
                          </a:schemeClr>
                        </a:solidFill>
                        <a:latin typeface="Cambria Math" panose="02040503050406030204" pitchFamily="18" charset="0"/>
                        <a:cs typeface="Arial"/>
                        <a:sym typeface="Wingdings" pitchFamily="2" charset="2"/>
                      </a:rPr>
                      <m:t>= </m:t>
                    </m:r>
                    <m:acc>
                      <m:accPr>
                        <m:chr m:val="̅"/>
                        <m:ctrlPr>
                          <a:rPr lang="en-US" sz="1600" i="1">
                            <a:solidFill>
                              <a:schemeClr val="accent1">
                                <a:lumMod val="75000"/>
                              </a:schemeClr>
                            </a:solidFill>
                            <a:latin typeface="Cambria Math" panose="02040503050406030204" pitchFamily="18" charset="0"/>
                            <a:cs typeface="Arial"/>
                            <a:sym typeface="Wingdings" pitchFamily="2" charset="2"/>
                          </a:rPr>
                        </m:ctrlPr>
                      </m:accPr>
                      <m:e>
                        <m:r>
                          <a:rPr lang="en-US" sz="1600" i="1">
                            <a:solidFill>
                              <a:schemeClr val="accent1">
                                <a:lumMod val="75000"/>
                              </a:schemeClr>
                            </a:solidFill>
                            <a:latin typeface="Cambria Math" panose="02040503050406030204" pitchFamily="18" charset="0"/>
                            <a:cs typeface="Arial"/>
                            <a:sym typeface="Wingdings" pitchFamily="2" charset="2"/>
                          </a:rPr>
                          <m:t>𝑎</m:t>
                        </m:r>
                      </m:e>
                    </m:acc>
                  </m:oMath>
                </a14:m>
                <a:r>
                  <a:rPr lang="en-US" sz="1600" i="1">
                    <a:solidFill>
                      <a:schemeClr val="accent1">
                        <a:lumMod val="75000"/>
                      </a:schemeClr>
                    </a:solidFill>
                    <a:latin typeface="Arial"/>
                    <a:cs typeface="Arial"/>
                    <a:sym typeface="Wingdings" pitchFamily="2" charset="2"/>
                  </a:rPr>
                  <a:t> * </a:t>
                </a:r>
                <a14:m>
                  <m:oMath xmlns:m="http://schemas.openxmlformats.org/officeDocument/2006/math">
                    <m:acc>
                      <m:accPr>
                        <m:chr m:val="̅"/>
                        <m:ctrlPr>
                          <a:rPr lang="en-US" sz="1600" i="1">
                            <a:solidFill>
                              <a:schemeClr val="accent1">
                                <a:lumMod val="75000"/>
                              </a:schemeClr>
                            </a:solidFill>
                            <a:latin typeface="Cambria Math" panose="02040503050406030204" pitchFamily="18" charset="0"/>
                            <a:cs typeface="Arial"/>
                            <a:sym typeface="Wingdings" pitchFamily="2" charset="2"/>
                          </a:rPr>
                        </m:ctrlPr>
                      </m:accPr>
                      <m:e>
                        <m:r>
                          <a:rPr lang="en-US" sz="1600" i="1">
                            <a:solidFill>
                              <a:schemeClr val="accent1">
                                <a:lumMod val="75000"/>
                              </a:schemeClr>
                            </a:solidFill>
                            <a:latin typeface="Cambria Math" panose="02040503050406030204" pitchFamily="18" charset="0"/>
                            <a:cs typeface="Arial"/>
                            <a:sym typeface="Wingdings" pitchFamily="2" charset="2"/>
                          </a:rPr>
                          <m:t>𝑏</m:t>
                        </m:r>
                      </m:e>
                    </m:acc>
                  </m:oMath>
                </a14:m>
                <a:r>
                  <a:rPr lang="en-US" sz="1600" i="1">
                    <a:solidFill>
                      <a:schemeClr val="accent1">
                        <a:lumMod val="75000"/>
                      </a:schemeClr>
                    </a:solidFill>
                    <a:latin typeface="Arial"/>
                    <a:cs typeface="Arial"/>
                    <a:sym typeface="Wingdings" pitchFamily="2" charset="2"/>
                  </a:rPr>
                  <a:t> </a:t>
                </a:r>
                <a14:m>
                  <m:oMath xmlns:m="http://schemas.openxmlformats.org/officeDocument/2006/math">
                    <m:sSup>
                      <m:sSupPr>
                        <m:ctrlPr>
                          <a:rPr lang="en-US" sz="1600" i="1">
                            <a:solidFill>
                              <a:schemeClr val="accent1">
                                <a:lumMod val="75000"/>
                              </a:schemeClr>
                            </a:solidFill>
                            <a:latin typeface="Cambria Math" panose="02040503050406030204" pitchFamily="18" charset="0"/>
                            <a:cs typeface="Arial" panose="020B0604020202020204" pitchFamily="34" charset="0"/>
                          </a:rPr>
                        </m:ctrlPr>
                      </m:sSupPr>
                      <m:e>
                        <m:r>
                          <a:rPr lang="en-US" sz="1600" b="0" i="1" smtClean="0">
                            <a:solidFill>
                              <a:schemeClr val="accent1">
                                <a:lumMod val="75000"/>
                              </a:schemeClr>
                            </a:solidFill>
                            <a:latin typeface="Cambria Math" panose="02040503050406030204" pitchFamily="18" charset="0"/>
                            <a:cs typeface="Arial" panose="020B0604020202020204" pitchFamily="34" charset="0"/>
                          </a:rPr>
                          <m:t>𝑅</m:t>
                        </m:r>
                      </m:e>
                      <m:sup>
                        <m:r>
                          <a:rPr lang="en-US" sz="1600" b="0" i="1" smtClean="0">
                            <a:solidFill>
                              <a:schemeClr val="accent1">
                                <a:lumMod val="75000"/>
                              </a:schemeClr>
                            </a:solidFill>
                            <a:latin typeface="Cambria Math" panose="02040503050406030204" pitchFamily="18" charset="0"/>
                            <a:cs typeface="Arial" panose="020B0604020202020204" pitchFamily="34" charset="0"/>
                          </a:rPr>
                          <m:t>−1</m:t>
                        </m:r>
                      </m:sup>
                    </m:sSup>
                    <m:r>
                      <a:rPr lang="en-US" sz="1600" b="0" i="1" smtClean="0">
                        <a:solidFill>
                          <a:schemeClr val="accent1">
                            <a:lumMod val="75000"/>
                          </a:schemeClr>
                        </a:solidFill>
                        <a:latin typeface="Cambria Math" panose="02040503050406030204" pitchFamily="18" charset="0"/>
                        <a:cs typeface="Arial" panose="020B0604020202020204" pitchFamily="34" charset="0"/>
                      </a:rPr>
                      <m:t>𝑚𝑜𝑑</m:t>
                    </m:r>
                    <m:r>
                      <a:rPr lang="en-US" sz="1600" b="0" i="1" smtClean="0">
                        <a:solidFill>
                          <a:schemeClr val="accent1">
                            <a:lumMod val="75000"/>
                          </a:schemeClr>
                        </a:solidFill>
                        <a:latin typeface="Cambria Math" panose="02040503050406030204" pitchFamily="18" charset="0"/>
                        <a:cs typeface="Arial" panose="020B0604020202020204" pitchFamily="34" charset="0"/>
                      </a:rPr>
                      <m:t> </m:t>
                    </m:r>
                    <m:r>
                      <a:rPr lang="en-US" sz="1600" b="0" i="1" smtClean="0">
                        <a:solidFill>
                          <a:schemeClr val="accent1">
                            <a:lumMod val="75000"/>
                          </a:schemeClr>
                        </a:solidFill>
                        <a:latin typeface="Cambria Math" panose="02040503050406030204" pitchFamily="18" charset="0"/>
                        <a:cs typeface="Arial" panose="020B0604020202020204" pitchFamily="34" charset="0"/>
                      </a:rPr>
                      <m:t>𝑀</m:t>
                    </m:r>
                  </m:oMath>
                </a14:m>
                <a:endParaRPr lang="en-US" sz="1600" i="1">
                  <a:solidFill>
                    <a:schemeClr val="tx2">
                      <a:lumMod val="10000"/>
                    </a:schemeClr>
                  </a:solidFill>
                  <a:latin typeface="Arial"/>
                  <a:cs typeface="Arial"/>
                  <a:sym typeface="Wingdings" pitchFamily="2" charset="2"/>
                </a:endParaRPr>
              </a:p>
              <a:p>
                <a:pPr algn="ctr">
                  <a:lnSpc>
                    <a:spcPct val="150000"/>
                  </a:lnSpc>
                </a:pPr>
                <a:endParaRPr lang="en-US" sz="1600" i="1">
                  <a:solidFill>
                    <a:schemeClr val="tx2">
                      <a:lumMod val="10000"/>
                    </a:schemeClr>
                  </a:solidFill>
                  <a:latin typeface="Arial"/>
                  <a:cs typeface="Arial"/>
                  <a:sym typeface="Wingdings" pitchFamily="2" charset="2"/>
                </a:endParaRPr>
              </a:p>
              <a:p>
                <a:pPr algn="ctr">
                  <a:lnSpc>
                    <a:spcPct val="150000"/>
                  </a:lnSpc>
                </a:pPr>
                <a:r>
                  <a:rPr lang="en-US" sz="1600">
                    <a:solidFill>
                      <a:schemeClr val="tx2">
                        <a:lumMod val="10000"/>
                      </a:schemeClr>
                    </a:solidFill>
                    <a:latin typeface="Arial"/>
                    <a:cs typeface="Arial"/>
                    <a:sym typeface="Wingdings" pitchFamily="2" charset="2"/>
                  </a:rPr>
                  <a:t>     </a:t>
                </a:r>
                <a:endParaRPr lang="en-US" sz="1600">
                  <a:solidFill>
                    <a:schemeClr val="tx2">
                      <a:lumMod val="10000"/>
                    </a:schemeClr>
                  </a:solidFill>
                  <a:latin typeface="Arial"/>
                  <a:cs typeface="Arial"/>
                </a:endParaRPr>
              </a:p>
            </p:txBody>
          </p:sp>
        </mc:Choice>
        <mc:Fallback>
          <p:sp>
            <p:nvSpPr>
              <p:cNvPr id="4" name="TextBox 3">
                <a:extLst>
                  <a:ext uri="{FF2B5EF4-FFF2-40B4-BE49-F238E27FC236}">
                    <a16:creationId xmlns:a16="http://schemas.microsoft.com/office/drawing/2014/main" id="{32682276-46E3-27CA-5E5A-9EB277EA80A5}"/>
                  </a:ext>
                </a:extLst>
              </p:cNvPr>
              <p:cNvSpPr txBox="1">
                <a:spLocks noRot="1" noChangeAspect="1" noMove="1" noResize="1" noEditPoints="1" noAdjustHandles="1" noChangeArrowheads="1" noChangeShapeType="1" noTextEdit="1"/>
              </p:cNvSpPr>
              <p:nvPr/>
            </p:nvSpPr>
            <p:spPr>
              <a:xfrm>
                <a:off x="228600" y="725091"/>
                <a:ext cx="8686800" cy="4519571"/>
              </a:xfrm>
              <a:prstGeom prst="rect">
                <a:avLst/>
              </a:prstGeom>
              <a:blipFill>
                <a:blip r:embed="rId2"/>
                <a:stretch>
                  <a:fillRect l="-281" r="-842"/>
                </a:stretch>
              </a:blipFill>
            </p:spPr>
            <p:txBody>
              <a:bodyPr/>
              <a:lstStyle/>
              <a:p>
                <a:r>
                  <a:rPr lang="en-US">
                    <a:noFill/>
                  </a:rPr>
                  <a:t> </a:t>
                </a:r>
              </a:p>
            </p:txBody>
          </p:sp>
        </mc:Fallback>
      </mc:AlternateContent>
    </p:spTree>
    <p:extLst>
      <p:ext uri="{BB962C8B-B14F-4D97-AF65-F5344CB8AC3E}">
        <p14:creationId xmlns:p14="http://schemas.microsoft.com/office/powerpoint/2010/main" val="2125088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07A2CD-0A34-3BE6-433F-DF4CFAFEBB51}"/>
              </a:ext>
            </a:extLst>
          </p:cNvPr>
          <p:cNvSpPr>
            <a:spLocks noGrp="1"/>
          </p:cNvSpPr>
          <p:nvPr>
            <p:ph type="title"/>
          </p:nvPr>
        </p:nvSpPr>
        <p:spPr>
          <a:xfrm>
            <a:off x="420688" y="641510"/>
            <a:ext cx="3008313" cy="468127"/>
          </a:xfrm>
        </p:spPr>
        <p:txBody>
          <a:bodyPr>
            <a:normAutofit/>
          </a:bodyPr>
          <a:lstStyle/>
          <a:p>
            <a:r>
              <a:rPr lang="en-US">
                <a:solidFill>
                  <a:schemeClr val="tx1"/>
                </a:solidFill>
                <a:latin typeface="Arial"/>
                <a:cs typeface="Arial"/>
              </a:rPr>
              <a:t>Architecture</a:t>
            </a:r>
          </a:p>
        </p:txBody>
      </p:sp>
      <p:sp>
        <p:nvSpPr>
          <p:cNvPr id="3" name="Text Placeholder 2">
            <a:extLst>
              <a:ext uri="{FF2B5EF4-FFF2-40B4-BE49-F238E27FC236}">
                <a16:creationId xmlns:a16="http://schemas.microsoft.com/office/drawing/2014/main" id="{C75D8D4B-38D2-2F36-ED0B-7B1D97F96C21}"/>
              </a:ext>
            </a:extLst>
          </p:cNvPr>
          <p:cNvSpPr>
            <a:spLocks noGrp="1"/>
          </p:cNvSpPr>
          <p:nvPr>
            <p:ph type="body" sz="half" idx="2"/>
          </p:nvPr>
        </p:nvSpPr>
        <p:spPr>
          <a:xfrm>
            <a:off x="420688" y="1215027"/>
            <a:ext cx="3067143" cy="3528423"/>
          </a:xfrm>
        </p:spPr>
        <p:txBody>
          <a:bodyPr vert="horz" lIns="91440" tIns="45720" rIns="91440" bIns="45720" rtlCol="0" anchor="t">
            <a:normAutofit/>
          </a:bodyPr>
          <a:lstStyle/>
          <a:p>
            <a:endParaRPr lang="en-US" b="1">
              <a:solidFill>
                <a:srgbClr val="000000"/>
              </a:solidFill>
              <a:latin typeface="Arial"/>
              <a:cs typeface="Arial"/>
            </a:endParaRPr>
          </a:p>
          <a:p>
            <a:pPr marL="285750" indent="-285750">
              <a:buChar char="•"/>
            </a:pPr>
            <a:r>
              <a:rPr lang="en-US" sz="1200" b="1">
                <a:solidFill>
                  <a:srgbClr val="000000"/>
                </a:solidFill>
                <a:latin typeface="Arial"/>
                <a:cs typeface="Arial"/>
              </a:rPr>
              <a:t>Montgomery Exponentiation</a:t>
            </a:r>
            <a:r>
              <a:rPr lang="en-US" sz="1200">
                <a:solidFill>
                  <a:srgbClr val="000000"/>
                </a:solidFill>
                <a:latin typeface="Arial"/>
                <a:cs typeface="Arial"/>
              </a:rPr>
              <a:t> (Public Key Encryption Module): – Contains Montgomery multiplication module to perform Modular Exponentiation.</a:t>
            </a:r>
            <a:endParaRPr lang="en-US">
              <a:solidFill>
                <a:srgbClr val="000000"/>
              </a:solidFill>
              <a:latin typeface="Arial"/>
              <a:cs typeface="Arial"/>
            </a:endParaRPr>
          </a:p>
          <a:p>
            <a:r>
              <a:rPr lang="en-US" sz="1200">
                <a:solidFill>
                  <a:srgbClr val="000000"/>
                </a:solidFill>
                <a:latin typeface="Arial"/>
                <a:cs typeface="Arial"/>
              </a:rPr>
              <a:t>      </a:t>
            </a:r>
          </a:p>
          <a:p>
            <a:pPr marL="285750" indent="-285750">
              <a:buChar char="•"/>
            </a:pPr>
            <a:r>
              <a:rPr lang="en-US" sz="1200" b="1">
                <a:solidFill>
                  <a:srgbClr val="000000"/>
                </a:solidFill>
                <a:latin typeface="Arial"/>
                <a:cs typeface="Arial"/>
              </a:rPr>
              <a:t>DFSM</a:t>
            </a:r>
            <a:r>
              <a:rPr lang="en-US" sz="1200">
                <a:solidFill>
                  <a:srgbClr val="000000"/>
                </a:solidFill>
                <a:latin typeface="Arial"/>
                <a:cs typeface="Arial"/>
              </a:rPr>
              <a:t>: Facilitates data transfer between OCM and encryption module through AXI Burst Master.</a:t>
            </a:r>
            <a:endParaRPr lang="en-US">
              <a:solidFill>
                <a:srgbClr val="000000"/>
              </a:solidFill>
            </a:endParaRPr>
          </a:p>
          <a:p>
            <a:pPr marL="285750" indent="-285750">
              <a:buChar char="•"/>
            </a:pPr>
            <a:endParaRPr lang="en-US" sz="1200">
              <a:solidFill>
                <a:srgbClr val="000000"/>
              </a:solidFill>
              <a:latin typeface="Arial"/>
              <a:cs typeface="Arial"/>
            </a:endParaRPr>
          </a:p>
          <a:p>
            <a:pPr marL="285750" indent="-285750">
              <a:buChar char="•"/>
            </a:pPr>
            <a:r>
              <a:rPr lang="en-US" sz="1200" b="1">
                <a:solidFill>
                  <a:srgbClr val="000000"/>
                </a:solidFill>
                <a:latin typeface="Arial"/>
                <a:cs typeface="Arial"/>
              </a:rPr>
              <a:t>AXI Control and Status Registers</a:t>
            </a:r>
            <a:r>
              <a:rPr lang="en-US" sz="1200">
                <a:solidFill>
                  <a:srgbClr val="000000"/>
                </a:solidFill>
                <a:latin typeface="Arial"/>
                <a:cs typeface="Arial"/>
              </a:rPr>
              <a:t>: Provide parameters and initiate encryption process.</a:t>
            </a:r>
            <a:endParaRPr lang="en-US">
              <a:solidFill>
                <a:srgbClr val="000000"/>
              </a:solidFill>
              <a:latin typeface="Arial"/>
              <a:cs typeface="Arial"/>
            </a:endParaRPr>
          </a:p>
          <a:p>
            <a:endParaRPr lang="en-US" b="1">
              <a:solidFill>
                <a:srgbClr val="000000"/>
              </a:solidFill>
            </a:endParaRPr>
          </a:p>
        </p:txBody>
      </p:sp>
      <p:pic>
        <p:nvPicPr>
          <p:cNvPr id="5" name="Picture 4" descr="A diagram of a computer&#10;&#10;Description automatically generated">
            <a:extLst>
              <a:ext uri="{FF2B5EF4-FFF2-40B4-BE49-F238E27FC236}">
                <a16:creationId xmlns:a16="http://schemas.microsoft.com/office/drawing/2014/main" id="{8F278B5F-2B26-FD50-4D28-2E68C526E877}"/>
              </a:ext>
            </a:extLst>
          </p:cNvPr>
          <p:cNvPicPr>
            <a:picLocks noChangeAspect="1"/>
          </p:cNvPicPr>
          <p:nvPr/>
        </p:nvPicPr>
        <p:blipFill>
          <a:blip r:embed="rId2">
            <a:alphaModFix amt="99000"/>
            <a:extLst>
              <a:ext uri="{BEBA8EAE-BF5A-486C-A8C5-ECC9F3942E4B}">
                <a14:imgProps xmlns:a14="http://schemas.microsoft.com/office/drawing/2010/main">
                  <a14:imgLayer r:embed="rId3">
                    <a14:imgEffect>
                      <a14:saturation sat="227000"/>
                    </a14:imgEffect>
                    <a14:imgEffect>
                      <a14:brightnessContrast bright="19000" contrast="-23000"/>
                    </a14:imgEffect>
                  </a14:imgLayer>
                </a14:imgProps>
              </a:ext>
            </a:extLst>
          </a:blip>
          <a:stretch>
            <a:fillRect/>
          </a:stretch>
        </p:blipFill>
        <p:spPr>
          <a:xfrm>
            <a:off x="3650667" y="1405954"/>
            <a:ext cx="5204432" cy="2800140"/>
          </a:xfrm>
          <a:prstGeom prst="rect">
            <a:avLst/>
          </a:prstGeom>
        </p:spPr>
      </p:pic>
    </p:spTree>
    <p:extLst>
      <p:ext uri="{BB962C8B-B14F-4D97-AF65-F5344CB8AC3E}">
        <p14:creationId xmlns:p14="http://schemas.microsoft.com/office/powerpoint/2010/main" val="94831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5D8D4B-38D2-2F36-ED0B-7B1D97F96C21}"/>
              </a:ext>
            </a:extLst>
          </p:cNvPr>
          <p:cNvSpPr>
            <a:spLocks noGrp="1"/>
          </p:cNvSpPr>
          <p:nvPr>
            <p:ph type="body" idx="1"/>
          </p:nvPr>
        </p:nvSpPr>
        <p:spPr>
          <a:xfrm>
            <a:off x="381000" y="666750"/>
            <a:ext cx="7772400" cy="410766"/>
          </a:xfrm>
        </p:spPr>
        <p:txBody>
          <a:bodyPr/>
          <a:lstStyle/>
          <a:p>
            <a:r>
              <a:rPr lang="en-US" b="1">
                <a:solidFill>
                  <a:schemeClr val="tx1"/>
                </a:solidFill>
              </a:rPr>
              <a:t>Hardware Implementation</a:t>
            </a:r>
          </a:p>
        </p:txBody>
      </p:sp>
      <p:sp>
        <p:nvSpPr>
          <p:cNvPr id="4" name="TextBox 3">
            <a:extLst>
              <a:ext uri="{FF2B5EF4-FFF2-40B4-BE49-F238E27FC236}">
                <a16:creationId xmlns:a16="http://schemas.microsoft.com/office/drawing/2014/main" id="{2268394E-DC8D-DC73-E768-944321494748}"/>
              </a:ext>
            </a:extLst>
          </p:cNvPr>
          <p:cNvSpPr txBox="1"/>
          <p:nvPr/>
        </p:nvSpPr>
        <p:spPr>
          <a:xfrm>
            <a:off x="381000" y="1200150"/>
            <a:ext cx="8153400" cy="3659143"/>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200">
                <a:solidFill>
                  <a:schemeClr val="tx2">
                    <a:lumMod val="10000"/>
                  </a:schemeClr>
                </a:solidFill>
                <a:latin typeface="Arial"/>
                <a:cs typeface="Arial"/>
              </a:rPr>
              <a:t>The Montgomery multiplier and exponentiator modules are coded in Verilog and instantiated in the AXI-Slave module (S00).</a:t>
            </a:r>
          </a:p>
          <a:p>
            <a:pPr marL="285750" indent="-285750">
              <a:lnSpc>
                <a:spcPct val="150000"/>
              </a:lnSpc>
              <a:buFont typeface="Arial" panose="020B0604020202020204" pitchFamily="34" charset="0"/>
              <a:buChar char="•"/>
            </a:pPr>
            <a:r>
              <a:rPr lang="en-US" sz="1200">
                <a:solidFill>
                  <a:schemeClr val="tx2">
                    <a:lumMod val="10000"/>
                  </a:schemeClr>
                </a:solidFill>
                <a:latin typeface="Arial"/>
                <a:cs typeface="Arial"/>
              </a:rPr>
              <a:t>Flow:</a:t>
            </a:r>
          </a:p>
          <a:p>
            <a:pPr marL="742950" lvl="1" indent="-285750">
              <a:lnSpc>
                <a:spcPct val="150000"/>
              </a:lnSpc>
              <a:buFont typeface="Courier New,monospace" panose="020B0604020202020204" pitchFamily="34" charset="0"/>
              <a:buChar char="o"/>
            </a:pPr>
            <a:r>
              <a:rPr lang="en-US" sz="1200">
                <a:solidFill>
                  <a:schemeClr val="tx2">
                    <a:lumMod val="10000"/>
                  </a:schemeClr>
                </a:solidFill>
                <a:latin typeface="Arial"/>
                <a:cs typeface="Arial"/>
              </a:rPr>
              <a:t>The AXI control registers designate the start address and asserts "</a:t>
            </a:r>
            <a:r>
              <a:rPr lang="en-US" sz="1200" i="1" err="1">
                <a:solidFill>
                  <a:schemeClr val="tx2">
                    <a:lumMod val="10000"/>
                  </a:schemeClr>
                </a:solidFill>
                <a:latin typeface="Arial"/>
                <a:cs typeface="Arial"/>
              </a:rPr>
              <a:t>dfsm_start</a:t>
            </a:r>
            <a:r>
              <a:rPr lang="en-US" sz="1200">
                <a:solidFill>
                  <a:schemeClr val="tx2">
                    <a:lumMod val="10000"/>
                  </a:schemeClr>
                </a:solidFill>
                <a:latin typeface="Arial"/>
                <a:cs typeface="Arial"/>
              </a:rPr>
              <a:t>" to start the DFSM.</a:t>
            </a:r>
          </a:p>
          <a:p>
            <a:pPr marL="742950" lvl="1" indent="-285750">
              <a:lnSpc>
                <a:spcPct val="150000"/>
              </a:lnSpc>
              <a:buFont typeface="Courier New,monospace" panose="020B0604020202020204" pitchFamily="34" charset="0"/>
              <a:buChar char="o"/>
            </a:pPr>
            <a:r>
              <a:rPr lang="en-US" sz="1200">
                <a:solidFill>
                  <a:schemeClr val="tx2">
                    <a:lumMod val="10000"/>
                  </a:schemeClr>
                </a:solidFill>
                <a:latin typeface="Arial"/>
                <a:cs typeface="Arial"/>
              </a:rPr>
              <a:t>Upon receiving start signal, DFSM reads 192-bits of data from OCM through two reads. ( 1 read = 128 bits)</a:t>
            </a:r>
          </a:p>
          <a:p>
            <a:pPr marL="742950" lvl="1" indent="-285750">
              <a:lnSpc>
                <a:spcPct val="150000"/>
              </a:lnSpc>
              <a:buFont typeface="Courier New,monospace" panose="020B0604020202020204" pitchFamily="34" charset="0"/>
              <a:buChar char="o"/>
            </a:pPr>
            <a:r>
              <a:rPr lang="en-US" sz="1200">
                <a:solidFill>
                  <a:schemeClr val="tx2">
                    <a:lumMod val="10000"/>
                  </a:schemeClr>
                </a:solidFill>
                <a:latin typeface="Arial"/>
                <a:cs typeface="Arial"/>
              </a:rPr>
              <a:t>DFSM sends the data (plain text) to the Encryption module and asserts "</a:t>
            </a:r>
            <a:r>
              <a:rPr lang="en-US" sz="1200" i="1" err="1">
                <a:solidFill>
                  <a:schemeClr val="tx2">
                    <a:lumMod val="10000"/>
                  </a:schemeClr>
                </a:solidFill>
                <a:latin typeface="Arial"/>
                <a:cs typeface="Arial"/>
              </a:rPr>
              <a:t>dfsm_done</a:t>
            </a:r>
            <a:r>
              <a:rPr lang="en-US" sz="1200">
                <a:solidFill>
                  <a:schemeClr val="tx2">
                    <a:lumMod val="10000"/>
                  </a:schemeClr>
                </a:solidFill>
                <a:latin typeface="Arial"/>
                <a:cs typeface="Arial"/>
              </a:rPr>
              <a:t>" to signal that the data is ready.</a:t>
            </a:r>
          </a:p>
          <a:p>
            <a:pPr marL="742950" lvl="1" indent="-285750">
              <a:lnSpc>
                <a:spcPct val="150000"/>
              </a:lnSpc>
              <a:buFont typeface="Courier New,monospace" panose="020B0604020202020204" pitchFamily="34" charset="0"/>
              <a:buChar char="o"/>
            </a:pPr>
            <a:r>
              <a:rPr lang="en-US" sz="1200">
                <a:solidFill>
                  <a:schemeClr val="tx2">
                    <a:lumMod val="10000"/>
                  </a:schemeClr>
                </a:solidFill>
                <a:latin typeface="Arial"/>
                <a:cs typeface="Arial"/>
              </a:rPr>
              <a:t>The Encryption module waits for the "</a:t>
            </a:r>
            <a:r>
              <a:rPr lang="en-US" sz="1200" i="1" err="1">
                <a:solidFill>
                  <a:schemeClr val="tx2">
                    <a:lumMod val="10000"/>
                  </a:schemeClr>
                </a:solidFill>
                <a:latin typeface="Arial"/>
                <a:cs typeface="Arial"/>
              </a:rPr>
              <a:t>mont_start</a:t>
            </a:r>
            <a:r>
              <a:rPr lang="en-US" sz="1200">
                <a:solidFill>
                  <a:schemeClr val="tx2">
                    <a:lumMod val="10000"/>
                  </a:schemeClr>
                </a:solidFill>
                <a:latin typeface="Arial"/>
                <a:cs typeface="Arial"/>
              </a:rPr>
              <a:t>" signal from the AXI control register. It then proceeds to encrypts the received plain text.</a:t>
            </a:r>
          </a:p>
          <a:p>
            <a:pPr marL="742950" lvl="1" indent="-285750">
              <a:lnSpc>
                <a:spcPct val="150000"/>
              </a:lnSpc>
              <a:buFont typeface="Courier New,monospace" panose="020B0604020202020204" pitchFamily="34" charset="0"/>
              <a:buChar char="o"/>
            </a:pPr>
            <a:r>
              <a:rPr lang="en-US" sz="1200">
                <a:solidFill>
                  <a:schemeClr val="tx2">
                    <a:lumMod val="10000"/>
                  </a:schemeClr>
                </a:solidFill>
                <a:latin typeface="Arial"/>
                <a:cs typeface="Arial"/>
              </a:rPr>
              <a:t>The encrypted cipher text is written into the AXI registers and "done" interrupt is generated.</a:t>
            </a:r>
          </a:p>
          <a:p>
            <a:pPr marL="742950" lvl="1" indent="-285750">
              <a:lnSpc>
                <a:spcPct val="150000"/>
              </a:lnSpc>
              <a:buFont typeface="Courier New,monospace" panose="020B0604020202020204" pitchFamily="34" charset="0"/>
              <a:buChar char="o"/>
            </a:pPr>
            <a:endParaRPr lang="en-US" sz="1200">
              <a:solidFill>
                <a:schemeClr val="tx2">
                  <a:lumMod val="10000"/>
                </a:schemeClr>
              </a:solidFill>
              <a:latin typeface="Arial"/>
              <a:cs typeface="Arial"/>
            </a:endParaRPr>
          </a:p>
          <a:p>
            <a:pPr marL="285750" indent="-285750">
              <a:lnSpc>
                <a:spcPct val="150000"/>
              </a:lnSpc>
              <a:buFont typeface="Arial" panose="020B0604020202020204" pitchFamily="34" charset="0"/>
              <a:buChar char="•"/>
            </a:pPr>
            <a:r>
              <a:rPr lang="en-US" sz="1200">
                <a:solidFill>
                  <a:schemeClr val="tx2">
                    <a:lumMod val="10000"/>
                  </a:schemeClr>
                </a:solidFill>
                <a:latin typeface="Arial"/>
                <a:cs typeface="Arial"/>
              </a:rPr>
              <a:t>An application code was written to imitate the above flow and run multiple times to obtain average time taken for the hardware accelerated encryption.</a:t>
            </a:r>
          </a:p>
        </p:txBody>
      </p:sp>
    </p:spTree>
    <p:extLst>
      <p:ext uri="{BB962C8B-B14F-4D97-AF65-F5344CB8AC3E}">
        <p14:creationId xmlns:p14="http://schemas.microsoft.com/office/powerpoint/2010/main" val="73667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5D8D4B-38D2-2F36-ED0B-7B1D97F96C21}"/>
              </a:ext>
            </a:extLst>
          </p:cNvPr>
          <p:cNvSpPr>
            <a:spLocks noGrp="1"/>
          </p:cNvSpPr>
          <p:nvPr>
            <p:ph type="body" idx="1"/>
          </p:nvPr>
        </p:nvSpPr>
        <p:spPr>
          <a:xfrm>
            <a:off x="381000" y="666750"/>
            <a:ext cx="7772400" cy="410766"/>
          </a:xfrm>
        </p:spPr>
        <p:txBody>
          <a:bodyPr/>
          <a:lstStyle/>
          <a:p>
            <a:r>
              <a:rPr lang="en-US" b="1">
                <a:solidFill>
                  <a:schemeClr val="tx1"/>
                </a:solidFill>
                <a:cs typeface="Arial"/>
              </a:rPr>
              <a:t>Software Implementation</a:t>
            </a:r>
            <a:endParaRPr lang="en-US" b="1">
              <a:solidFill>
                <a:schemeClr val="tx1"/>
              </a:solidFill>
            </a:endParaRPr>
          </a:p>
        </p:txBody>
      </p:sp>
      <p:sp>
        <p:nvSpPr>
          <p:cNvPr id="4" name="TextBox 3">
            <a:extLst>
              <a:ext uri="{FF2B5EF4-FFF2-40B4-BE49-F238E27FC236}">
                <a16:creationId xmlns:a16="http://schemas.microsoft.com/office/drawing/2014/main" id="{2268394E-DC8D-DC73-E768-944321494748}"/>
              </a:ext>
            </a:extLst>
          </p:cNvPr>
          <p:cNvSpPr txBox="1"/>
          <p:nvPr/>
        </p:nvSpPr>
        <p:spPr>
          <a:xfrm>
            <a:off x="381000" y="1200150"/>
            <a:ext cx="8153400" cy="3338799"/>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US" sz="1200">
                <a:solidFill>
                  <a:schemeClr val="tx2">
                    <a:lumMod val="10000"/>
                  </a:schemeClr>
                </a:solidFill>
                <a:latin typeface="Arial"/>
                <a:cs typeface="Arial"/>
              </a:rPr>
              <a:t>A python code that implements Modular Exponentiation using Montgomery algorithm was sourced from an open-source project. </a:t>
            </a:r>
            <a:endParaRPr lang="en-US" sz="1200">
              <a:solidFill>
                <a:schemeClr val="tx2">
                  <a:lumMod val="10000"/>
                </a:schemeClr>
              </a:solidFill>
            </a:endParaRPr>
          </a:p>
          <a:p>
            <a:pPr marL="285750" indent="-285750">
              <a:lnSpc>
                <a:spcPct val="150000"/>
              </a:lnSpc>
              <a:buFont typeface="Arial" panose="020B0604020202020204" pitchFamily="34" charset="0"/>
              <a:buChar char="•"/>
            </a:pPr>
            <a:r>
              <a:rPr lang="en-US" sz="1200">
                <a:solidFill>
                  <a:schemeClr val="tx2">
                    <a:lumMod val="10000"/>
                  </a:schemeClr>
                </a:solidFill>
                <a:latin typeface="Arial"/>
                <a:cs typeface="Arial"/>
              </a:rPr>
              <a:t>An application program was coded which runs the python executable while also recording the start and end timestamp.</a:t>
            </a:r>
          </a:p>
          <a:p>
            <a:pPr marL="285750" indent="-285750">
              <a:lnSpc>
                <a:spcPct val="150000"/>
              </a:lnSpc>
              <a:buFont typeface="Arial" panose="020B0604020202020204" pitchFamily="34" charset="0"/>
              <a:buChar char="•"/>
            </a:pPr>
            <a:r>
              <a:rPr lang="en-US" sz="1200">
                <a:solidFill>
                  <a:schemeClr val="tx2">
                    <a:lumMod val="10000"/>
                  </a:schemeClr>
                </a:solidFill>
                <a:latin typeface="Arial"/>
                <a:cs typeface="Arial"/>
              </a:rPr>
              <a:t>The Hardware accelerator showed a considerably huge speed up from that of the Software application for the same plain texts (Success!).</a:t>
            </a:r>
            <a:endParaRPr lang="en-US" sz="1200">
              <a:solidFill>
                <a:schemeClr val="tx2">
                  <a:lumMod val="10000"/>
                </a:schemeClr>
              </a:solidFill>
            </a:endParaRPr>
          </a:p>
          <a:p>
            <a:pPr marL="285750" indent="-285750">
              <a:lnSpc>
                <a:spcPct val="150000"/>
              </a:lnSpc>
              <a:buFont typeface="Arial" panose="020B0604020202020204" pitchFamily="34" charset="0"/>
              <a:buChar char="•"/>
            </a:pPr>
            <a:r>
              <a:rPr lang="en-US" sz="1200">
                <a:solidFill>
                  <a:schemeClr val="tx2">
                    <a:lumMod val="10000"/>
                  </a:schemeClr>
                </a:solidFill>
                <a:latin typeface="Arial"/>
                <a:cs typeface="Arial"/>
              </a:rPr>
              <a:t>What could have caused such a high speed up?</a:t>
            </a:r>
            <a:endParaRPr lang="en-US" sz="1200">
              <a:solidFill>
                <a:schemeClr val="tx2">
                  <a:lumMod val="10000"/>
                </a:schemeClr>
              </a:solidFill>
            </a:endParaRPr>
          </a:p>
          <a:p>
            <a:pPr marL="742950" lvl="1" indent="-285750">
              <a:lnSpc>
                <a:spcPct val="150000"/>
              </a:lnSpc>
              <a:buFont typeface="Courier New" panose="020B0604020202020204" pitchFamily="34" charset="0"/>
              <a:buChar char="o"/>
            </a:pPr>
            <a:r>
              <a:rPr lang="en-US" sz="1200">
                <a:solidFill>
                  <a:schemeClr val="tx2">
                    <a:lumMod val="10000"/>
                  </a:schemeClr>
                </a:solidFill>
                <a:latin typeface="Arial"/>
                <a:cs typeface="Arial"/>
              </a:rPr>
              <a:t>The major time-consuming portions of the Montgomery Algorithm are the preprocessing steps that converts the regular operands to the RNS domain. These independent steps can be executed parallelly in hardware while the software implementation executes them sequentially.</a:t>
            </a:r>
            <a:endParaRPr lang="en-US" sz="1200">
              <a:solidFill>
                <a:schemeClr val="tx2">
                  <a:lumMod val="10000"/>
                </a:schemeClr>
              </a:solidFill>
            </a:endParaRPr>
          </a:p>
          <a:p>
            <a:pPr marL="285750" indent="-285750">
              <a:lnSpc>
                <a:spcPct val="150000"/>
              </a:lnSpc>
              <a:buFont typeface="Arial" panose="020B0604020202020204" pitchFamily="34" charset="0"/>
              <a:buChar char="•"/>
            </a:pPr>
            <a:endParaRPr lang="en-US" sz="1100">
              <a:solidFill>
                <a:schemeClr val="tx2">
                  <a:lumMod val="10000"/>
                </a:schemeClr>
              </a:solidFill>
            </a:endParaRPr>
          </a:p>
          <a:p>
            <a:pPr marL="285750" indent="-285750">
              <a:lnSpc>
                <a:spcPct val="150000"/>
              </a:lnSpc>
              <a:buFont typeface="Arial" panose="020B0604020202020204" pitchFamily="34" charset="0"/>
              <a:buChar char="•"/>
            </a:pPr>
            <a:endParaRPr lang="en-US" sz="1100">
              <a:solidFill>
                <a:schemeClr val="tx2">
                  <a:lumMod val="10000"/>
                </a:schemeClr>
              </a:solidFill>
            </a:endParaRPr>
          </a:p>
        </p:txBody>
      </p:sp>
    </p:spTree>
    <p:extLst>
      <p:ext uri="{BB962C8B-B14F-4D97-AF65-F5344CB8AC3E}">
        <p14:creationId xmlns:p14="http://schemas.microsoft.com/office/powerpoint/2010/main" val="199417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p:nvCxnSpPr>
        <p:spPr>
          <a:xfrm>
            <a:off x="502920" y="2954482"/>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9"/>
          <p:cNvSpPr txBox="1">
            <a:spLocks/>
          </p:cNvSpPr>
          <p:nvPr/>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cap="all">
                <a:latin typeface="Arial Black" charset="0"/>
              </a:rPr>
              <a:t>SPRING 2024</a:t>
            </a:r>
            <a:endParaRPr lang="en-US" sz="1200" b="0"/>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699" y="320040"/>
            <a:ext cx="1877397" cy="914400"/>
          </a:xfrm>
          <a:prstGeom prst="rect">
            <a:avLst/>
          </a:prstGeom>
        </p:spPr>
      </p:pic>
      <p:sp>
        <p:nvSpPr>
          <p:cNvPr id="2" name="Title Placeholder 7">
            <a:extLst>
              <a:ext uri="{FF2B5EF4-FFF2-40B4-BE49-F238E27FC236}">
                <a16:creationId xmlns:a16="http://schemas.microsoft.com/office/drawing/2014/main" id="{4D832BA5-6667-7644-F160-BF3AED932F34}"/>
              </a:ext>
            </a:extLst>
          </p:cNvPr>
          <p:cNvSpPr txBox="1">
            <a:spLocks/>
          </p:cNvSpPr>
          <p:nvPr/>
        </p:nvSpPr>
        <p:spPr>
          <a:xfrm>
            <a:off x="502920" y="1200150"/>
            <a:ext cx="7886700" cy="17526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fontAlgn="auto">
              <a:spcAft>
                <a:spcPts val="0"/>
              </a:spcAft>
            </a:pPr>
            <a:r>
              <a:rPr lang="en-US"/>
              <a:t>RESULTS</a:t>
            </a:r>
          </a:p>
        </p:txBody>
      </p:sp>
    </p:spTree>
    <p:extLst>
      <p:ext uri="{BB962C8B-B14F-4D97-AF65-F5344CB8AC3E}">
        <p14:creationId xmlns:p14="http://schemas.microsoft.com/office/powerpoint/2010/main" val="2056898742"/>
      </p:ext>
    </p:extLst>
  </p:cSld>
  <p:clrMapOvr>
    <a:masterClrMapping/>
  </p:clrMapOvr>
</p:sld>
</file>

<file path=ppt/theme/theme1.xml><?xml version="1.0" encoding="utf-8"?>
<a:theme xmlns:a="http://schemas.openxmlformats.org/drawingml/2006/main" name="16-9 Cover">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9 Light Backgroun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6-9 White Backgroud">
  <a:themeElements>
    <a:clrScheme name="UT Brand Color Palette">
      <a:dk1>
        <a:srgbClr val="BE5700"/>
      </a:dk1>
      <a:lt1>
        <a:srgbClr val="FFFFFF"/>
      </a:lt1>
      <a:dk2>
        <a:srgbClr val="D6D2C3"/>
      </a:dk2>
      <a:lt2>
        <a:srgbClr val="333F48"/>
      </a:lt2>
      <a:accent1>
        <a:srgbClr val="F7961F"/>
      </a:accent1>
      <a:accent2>
        <a:srgbClr val="FFD600"/>
      </a:accent2>
      <a:accent3>
        <a:srgbClr val="A6CC57"/>
      </a:accent3>
      <a:accent4>
        <a:srgbClr val="579C41"/>
      </a:accent4>
      <a:accent5>
        <a:srgbClr val="00A8B6"/>
      </a:accent5>
      <a:accent6>
        <a:srgbClr val="005E86"/>
      </a:accent6>
      <a:hlink>
        <a:srgbClr val="BF5700"/>
      </a:hlink>
      <a:folHlink>
        <a:srgbClr val="9CAD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17</Slides>
  <Notes>7</Notes>
  <HiddenSlides>0</HiddenSlide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16-9 Cover</vt:lpstr>
      <vt:lpstr>16-9 Light Background</vt:lpstr>
      <vt:lpstr>16-9 White Backgroud</vt:lpstr>
      <vt:lpstr>PowerPoint Presentation</vt:lpstr>
      <vt:lpstr>PowerPoint Presentation</vt:lpstr>
      <vt:lpstr>PowerPoint Presentation</vt:lpstr>
      <vt:lpstr>PowerPoint Presentation</vt:lpstr>
      <vt:lpstr>PowerPoint Presentation</vt:lpstr>
      <vt:lpstr>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revision>6</cp:revision>
  <cp:lastPrinted>2011-01-24T02:49:42Z</cp:lastPrinted>
  <dcterms:created xsi:type="dcterms:W3CDTF">2011-06-30T15:04:08Z</dcterms:created>
  <dcterms:modified xsi:type="dcterms:W3CDTF">2024-05-03T16:07:00Z</dcterms:modified>
  <cp:category/>
</cp:coreProperties>
</file>