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7.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y="5143500" cx="9144000"/>
  <p:notesSz cx="6858000" cy="9144000"/>
  <p:embeddedFontLst>
    <p:embeddedFont>
      <p:font typeface="Roboto"/>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4" name="Raymond P Nguyen"/>
  <p:cmAuthor clrIdx="1" id="1" initials="" lastIdx="2" name="Alexander W Prucka"/>
  <p:cmAuthor clrIdx="2" id="2" initials="" lastIdx="2" name="Ben Marsa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EE68D65-1CA9-4A8F-B1CB-8D2CAE7282FF}">
  <a:tblStyle styleId="{5EE68D65-1CA9-4A8F-B1CB-8D2CAE7282F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42" Type="http://schemas.openxmlformats.org/officeDocument/2006/relationships/font" Target="fonts/Roboto-bold.fntdata"/><Relationship Id="rId41" Type="http://schemas.openxmlformats.org/officeDocument/2006/relationships/font" Target="fonts/Roboto-regular.fntdata"/><Relationship Id="rId22" Type="http://schemas.openxmlformats.org/officeDocument/2006/relationships/slide" Target="slides/slide15.xml"/><Relationship Id="rId44" Type="http://schemas.openxmlformats.org/officeDocument/2006/relationships/font" Target="fonts/Roboto-boldItalic.fntdata"/><Relationship Id="rId21" Type="http://schemas.openxmlformats.org/officeDocument/2006/relationships/slide" Target="slides/slide14.xml"/><Relationship Id="rId43" Type="http://schemas.openxmlformats.org/officeDocument/2006/relationships/font" Target="fonts/Roboto-italic.fntdata"/><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5-02T06:25:45.737">
    <p:pos x="196" y="725"/>
    <p:text>Hard for me to follow, I bet it would be difficult to present this and have everyone 100% with us in terms of understanding</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4-05-02T14:47:43.564">
    <p:pos x="6000" y="0"/>
    <p:text>Insert snapshot of mining flow diagram here, highlighting the incrementing of the nonce between hashes</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1" dt="2024-05-02T15:58:28.114">
    <p:pos x="6000" y="0"/>
    <p:text>When presenting, talk about 
1. Linear HR/PL Watt increase until Utilization is near full, and routing etc becomes less efficient
2. Talk about how much less power the PL is using than the PS, and how you could use that to your advantage
Potentially compare to cpu/gpu for HR/Watt</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2" dt="2024-05-02T17:04:25.429">
    <p:pos x="6000" y="0"/>
    <p:text>Should we also add somewhere to represent the difference between an assembly implementation and a naive C implementation?</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2" idx="1" dt="2024-05-02T23:07:05.710">
    <p:pos x="302" y="625"/>
    <p:text>Are we saying FPGA uses ~3 W to get 7.5 MHash/sec?</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4-05-03T00:22:38.398">
    <p:pos x="196" y="725"/>
    <p:text>Should also put our work into perspective, even if we combined everyone's FPGA boards from the beginning of the semester and started mining with all of them with our miner, how much money would we get?</p:text>
  </p:cm>
  <p:cm authorId="2" idx="2" dt="2024-05-02T23:09:33.936">
    <p:pos x="196" y="725"/>
    <p:text>Assuming 20 boards mining 7.5 MHash/sec =&gt; 0.150 GHash/sec
20 * 3.333 watts ~= 70 watts
https://bitcoinjobs.com/mining-calculator
Would lose $60/year in electricity.
1 total reaction
Raymond P Nguyen reacted with 😀 at 2024-05-02 17:22 PM</p:tex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4-05-02T06:05:48.595">
    <p:pos x="6000" y="0"/>
    <p:text>We should make this into a plot rather than multiple slides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7003c4f99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7003c4f99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7003c4f99f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7003c4f99f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700bd6c01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700bd6c01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700bd6c017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700bd6c017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d1d10d078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d1d10d07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d1d10d078f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d1d10d078f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7003c4f99f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7003c4f99f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700bd6c017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700bd6c017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700bd6c017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700bd6c017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700bd6c017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700bd6c017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7003c4f9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7003c4f9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d1d10d078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d1d10d078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7003c4f99f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7003c4f99f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cfbdb9e36e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cfbdb9e36e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700bd6c017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700bd6c017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cfbdb9e36e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cfbdb9e36e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700bd6c017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700bd6c017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cfbdb9e36e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2cfbdb9e36e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cfbdb9e36e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2cfbdb9e36e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701d55d5d6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701d55d5d6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cfbdb9e36e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cfbdb9e36e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700bd6c017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700bd6c017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cfbdb9e36e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cfbdb9e36e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cfbdb9e36e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2cfbdb9e36e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cfbdb9e36e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2cfbdb9e36e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cfbdb9e36e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cfbdb9e36e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cfbdb9e36e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cfbdb9e36e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cfbdb9e36e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cfbdb9e36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cfbdb9e36e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cfbdb9e36e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cfbdb9e36e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cfbdb9e36e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7003c4f99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7003c4f99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701d55d5d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701d55d5d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10.png"/><Relationship Id="rId6"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hyperlink" Target="https://github.com/secworks/sha256" TargetMode="External"/><Relationship Id="rId5" Type="http://schemas.openxmlformats.org/officeDocument/2006/relationships/hyperlink" Target="https://github.com/secworks/sha256"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comments" Target="../comments/commen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9.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9.png"/><Relationship Id="rId4" Type="http://schemas.openxmlformats.org/officeDocument/2006/relationships/hyperlink" Target="https://andy-knowles.github.io/one-hot-mux/" TargetMode="External"/><Relationship Id="rId5"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8.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comments" Target="../comments/comment3.xml"/><Relationship Id="rId4" Type="http://schemas.openxmlformats.org/officeDocument/2006/relationships/image" Target="../media/image16.png"/><Relationship Id="rId5"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comments" Target="../comments/comment4.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comments" Target="../comments/comment5.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comments" Target="../comments/comment6.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andy-knowles.github.io/one-hot-mux/" TargetMode="Externa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drive.google.com/file/d/15N9TimCnD77k9uBIwSI53vjPqHOH-pv1/view" TargetMode="Externa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comments" Target="../comments/comment7.xml"/><Relationship Id="rId4" Type="http://schemas.openxmlformats.org/officeDocument/2006/relationships/image" Target="../media/image26.png"/><Relationship Id="rId5"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6.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7.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3.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9.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comments" Target="../comments/commen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Bitcoin Miner</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Alex, Ben, Raymond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Knowledge (Tips) from Prior Works</a:t>
            </a:r>
            <a:endParaRPr/>
          </a:p>
          <a:p>
            <a:pPr indent="0" lvl="0" marL="0" rtl="0" algn="l">
              <a:spcBef>
                <a:spcPts val="0"/>
              </a:spcBef>
              <a:spcAft>
                <a:spcPts val="0"/>
              </a:spcAft>
              <a:buNone/>
            </a:pPr>
            <a:r>
              <a:t/>
            </a:r>
            <a:endParaRPr/>
          </a:p>
        </p:txBody>
      </p:sp>
      <p:sp>
        <p:nvSpPr>
          <p:cNvPr id="124" name="Google Shape;124;p2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b="1" lang="en"/>
              <a:t>Pipelining</a:t>
            </a:r>
            <a:r>
              <a:rPr lang="en"/>
              <a:t> data w/ AXI stream interface</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317500" lvl="0" marL="457200" rtl="0" algn="l">
              <a:spcBef>
                <a:spcPts val="1200"/>
              </a:spcBef>
              <a:spcAft>
                <a:spcPts val="0"/>
              </a:spcAft>
              <a:buSzPts val="1400"/>
              <a:buChar char="-"/>
            </a:pPr>
            <a:r>
              <a:rPr b="1" lang="en"/>
              <a:t>Parallel</a:t>
            </a:r>
            <a:r>
              <a:rPr lang="en"/>
              <a:t> streams or BRAMs</a:t>
            </a:r>
            <a:endParaRPr/>
          </a:p>
        </p:txBody>
      </p:sp>
      <p:sp>
        <p:nvSpPr>
          <p:cNvPr id="125" name="Google Shape;125;p22"/>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Optimize </a:t>
            </a:r>
            <a:r>
              <a:rPr b="1" lang="en"/>
              <a:t>scheduling</a:t>
            </a:r>
            <a:endParaRPr b="1"/>
          </a:p>
        </p:txBody>
      </p:sp>
      <p:pic>
        <p:nvPicPr>
          <p:cNvPr id="126" name="Google Shape;126;p22"/>
          <p:cNvPicPr preferRelativeResize="0"/>
          <p:nvPr/>
        </p:nvPicPr>
        <p:blipFill>
          <a:blip r:embed="rId3">
            <a:alphaModFix/>
          </a:blip>
          <a:stretch>
            <a:fillRect/>
          </a:stretch>
        </p:blipFill>
        <p:spPr>
          <a:xfrm>
            <a:off x="4572000" y="1703734"/>
            <a:ext cx="4058176" cy="886625"/>
          </a:xfrm>
          <a:prstGeom prst="rect">
            <a:avLst/>
          </a:prstGeom>
          <a:noFill/>
          <a:ln>
            <a:noFill/>
          </a:ln>
        </p:spPr>
      </p:pic>
      <p:pic>
        <p:nvPicPr>
          <p:cNvPr id="127" name="Google Shape;127;p22"/>
          <p:cNvPicPr preferRelativeResize="0"/>
          <p:nvPr/>
        </p:nvPicPr>
        <p:blipFill>
          <a:blip r:embed="rId4">
            <a:alphaModFix/>
          </a:blip>
          <a:stretch>
            <a:fillRect/>
          </a:stretch>
        </p:blipFill>
        <p:spPr>
          <a:xfrm>
            <a:off x="4601149" y="3386450"/>
            <a:ext cx="3999900" cy="841010"/>
          </a:xfrm>
          <a:prstGeom prst="rect">
            <a:avLst/>
          </a:prstGeom>
          <a:noFill/>
          <a:ln>
            <a:noFill/>
          </a:ln>
        </p:spPr>
      </p:pic>
      <p:sp>
        <p:nvSpPr>
          <p:cNvPr id="128" name="Google Shape;128;p22"/>
          <p:cNvSpPr txBox="1"/>
          <p:nvPr/>
        </p:nvSpPr>
        <p:spPr>
          <a:xfrm>
            <a:off x="4638788" y="4227450"/>
            <a:ext cx="3924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chemeClr val="dk2"/>
                </a:solidFill>
              </a:rPr>
              <a:t>Bhat et al., "AES128 Encryption and Decryption using Hardware Accelerators," Class presentation for Advanced Micro-Controller Systems, University of Texas at Austin, May 2018.</a:t>
            </a:r>
            <a:endParaRPr sz="600">
              <a:solidFill>
                <a:schemeClr val="dk2"/>
              </a:solidFill>
            </a:endParaRPr>
          </a:p>
        </p:txBody>
      </p:sp>
      <p:sp>
        <p:nvSpPr>
          <p:cNvPr id="129" name="Google Shape;129;p22"/>
          <p:cNvSpPr/>
          <p:nvPr/>
        </p:nvSpPr>
        <p:spPr>
          <a:xfrm>
            <a:off x="6455588" y="2634050"/>
            <a:ext cx="291000" cy="6762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30" name="Google Shape;130;p22"/>
          <p:cNvPicPr preferRelativeResize="0"/>
          <p:nvPr/>
        </p:nvPicPr>
        <p:blipFill>
          <a:blip r:embed="rId5">
            <a:alphaModFix/>
          </a:blip>
          <a:stretch>
            <a:fillRect/>
          </a:stretch>
        </p:blipFill>
        <p:spPr>
          <a:xfrm>
            <a:off x="728373" y="3433650"/>
            <a:ext cx="2960125" cy="1491725"/>
          </a:xfrm>
          <a:prstGeom prst="rect">
            <a:avLst/>
          </a:prstGeom>
          <a:noFill/>
          <a:ln>
            <a:noFill/>
          </a:ln>
        </p:spPr>
      </p:pic>
      <p:sp>
        <p:nvSpPr>
          <p:cNvPr id="131" name="Google Shape;131;p22"/>
          <p:cNvSpPr txBox="1"/>
          <p:nvPr/>
        </p:nvSpPr>
        <p:spPr>
          <a:xfrm>
            <a:off x="311700" y="4797475"/>
            <a:ext cx="453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2"/>
                </a:solidFill>
              </a:rPr>
              <a:t>Roh, H., "AES-128 Accelerator," Class presentation for Advanced Micro-Controller Systems, University of Texas at Austin,</a:t>
            </a:r>
            <a:endParaRPr sz="700">
              <a:solidFill>
                <a:schemeClr val="dk2"/>
              </a:solidFill>
            </a:endParaRPr>
          </a:p>
        </p:txBody>
      </p:sp>
      <p:pic>
        <p:nvPicPr>
          <p:cNvPr id="132" name="Google Shape;132;p22"/>
          <p:cNvPicPr preferRelativeResize="0"/>
          <p:nvPr/>
        </p:nvPicPr>
        <p:blipFill>
          <a:blip r:embed="rId6">
            <a:alphaModFix/>
          </a:blip>
          <a:stretch>
            <a:fillRect/>
          </a:stretch>
        </p:blipFill>
        <p:spPr>
          <a:xfrm>
            <a:off x="772150" y="1507050"/>
            <a:ext cx="2960124" cy="1375093"/>
          </a:xfrm>
          <a:prstGeom prst="rect">
            <a:avLst/>
          </a:prstGeom>
          <a:noFill/>
          <a:ln>
            <a:noFill/>
          </a:ln>
        </p:spPr>
      </p:pic>
      <p:sp>
        <p:nvSpPr>
          <p:cNvPr id="133" name="Google Shape;133;p22"/>
          <p:cNvSpPr txBox="1"/>
          <p:nvPr/>
        </p:nvSpPr>
        <p:spPr>
          <a:xfrm>
            <a:off x="440500" y="2882150"/>
            <a:ext cx="392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2"/>
                </a:solidFill>
              </a:rPr>
              <a:t>Zheng, Y. et al., "The Spinning SHA3," Class presentation for Advanced Embedded Micro-Controller Systems, University of Texas at Austin, Fall 2019.</a:t>
            </a:r>
            <a:endParaRPr sz="7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Initial FPGA Design</a:t>
            </a:r>
            <a:endParaRPr/>
          </a:p>
        </p:txBody>
      </p:sp>
      <p:sp>
        <p:nvSpPr>
          <p:cNvPr id="139" name="Google Shape;139;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Nothing fancy yet…</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b="1" lang="en"/>
              <a:t>Identify bottlenecks</a:t>
            </a:r>
            <a:endParaRPr b="1"/>
          </a:p>
        </p:txBody>
      </p:sp>
      <p:pic>
        <p:nvPicPr>
          <p:cNvPr id="140" name="Google Shape;140;p23"/>
          <p:cNvPicPr preferRelativeResize="0"/>
          <p:nvPr/>
        </p:nvPicPr>
        <p:blipFill>
          <a:blip r:embed="rId3">
            <a:alphaModFix/>
          </a:blip>
          <a:stretch>
            <a:fillRect/>
          </a:stretch>
        </p:blipFill>
        <p:spPr>
          <a:xfrm>
            <a:off x="4294125" y="438725"/>
            <a:ext cx="4655200" cy="4266051"/>
          </a:xfrm>
          <a:prstGeom prst="rect">
            <a:avLst/>
          </a:prstGeom>
          <a:noFill/>
          <a:ln>
            <a:noFill/>
          </a:ln>
        </p:spPr>
      </p:pic>
      <p:sp>
        <p:nvSpPr>
          <p:cNvPr id="141" name="Google Shape;141;p23">
            <a:hlinkClick r:id="rId4"/>
          </p:cNvPr>
          <p:cNvSpPr txBox="1"/>
          <p:nvPr/>
        </p:nvSpPr>
        <p:spPr>
          <a:xfrm>
            <a:off x="369650" y="4357025"/>
            <a:ext cx="45300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Open-Source (FREE) SHA256 Core:</a:t>
            </a:r>
            <a:br>
              <a:rPr lang="en"/>
            </a:br>
            <a:r>
              <a:rPr lang="en" sz="1300" u="sng">
                <a:solidFill>
                  <a:schemeClr val="hlink"/>
                </a:solidFill>
                <a:hlinkClick r:id="rId5"/>
              </a:rPr>
              <a:t>https://github.com/secworks/sha256</a:t>
            </a:r>
            <a:endParaRPr sz="13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24"/>
          <p:cNvPicPr preferRelativeResize="0"/>
          <p:nvPr/>
        </p:nvPicPr>
        <p:blipFill>
          <a:blip r:embed="rId3">
            <a:alphaModFix/>
          </a:blip>
          <a:stretch>
            <a:fillRect/>
          </a:stretch>
        </p:blipFill>
        <p:spPr>
          <a:xfrm>
            <a:off x="195250" y="1017725"/>
            <a:ext cx="8753475" cy="1733550"/>
          </a:xfrm>
          <a:prstGeom prst="rect">
            <a:avLst/>
          </a:prstGeom>
          <a:noFill/>
          <a:ln>
            <a:noFill/>
          </a:ln>
        </p:spPr>
      </p:pic>
      <p:sp>
        <p:nvSpPr>
          <p:cNvPr id="147" name="Google Shape;147;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Initial FPGA Scheduling &amp; Scaling </a:t>
            </a:r>
            <a:endParaRPr/>
          </a:p>
        </p:txBody>
      </p:sp>
      <p:pic>
        <p:nvPicPr>
          <p:cNvPr id="148" name="Google Shape;148;p24"/>
          <p:cNvPicPr preferRelativeResize="0"/>
          <p:nvPr/>
        </p:nvPicPr>
        <p:blipFill>
          <a:blip r:embed="rId4">
            <a:alphaModFix/>
          </a:blip>
          <a:stretch>
            <a:fillRect/>
          </a:stretch>
        </p:blipFill>
        <p:spPr>
          <a:xfrm>
            <a:off x="1308525" y="2958750"/>
            <a:ext cx="2799229" cy="2087425"/>
          </a:xfrm>
          <a:prstGeom prst="rect">
            <a:avLst/>
          </a:prstGeom>
          <a:noFill/>
          <a:ln>
            <a:noFill/>
          </a:ln>
        </p:spPr>
      </p:pic>
      <p:sp>
        <p:nvSpPr>
          <p:cNvPr id="149" name="Google Shape;149;p24"/>
          <p:cNvSpPr/>
          <p:nvPr/>
        </p:nvSpPr>
        <p:spPr>
          <a:xfrm>
            <a:off x="1439225" y="3554825"/>
            <a:ext cx="873000" cy="7314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0" name="Google Shape;150;p24"/>
          <p:cNvSpPr txBox="1"/>
          <p:nvPr/>
        </p:nvSpPr>
        <p:spPr>
          <a:xfrm>
            <a:off x="7377100" y="2154900"/>
            <a:ext cx="3177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*Not to scale</a:t>
            </a:r>
            <a:endParaRPr sz="1800">
              <a:solidFill>
                <a:schemeClr val="dk2"/>
              </a:solidFill>
            </a:endParaRPr>
          </a:p>
        </p:txBody>
      </p:sp>
      <p:sp>
        <p:nvSpPr>
          <p:cNvPr id="151" name="Google Shape;151;p24"/>
          <p:cNvSpPr/>
          <p:nvPr/>
        </p:nvSpPr>
        <p:spPr>
          <a:xfrm>
            <a:off x="4262650" y="3786875"/>
            <a:ext cx="794400" cy="267300"/>
          </a:xfrm>
          <a:prstGeom prst="rightArrow">
            <a:avLst>
              <a:gd fmla="val 50000" name="adj1"/>
              <a:gd fmla="val 5000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2" name="Google Shape;152;p24"/>
          <p:cNvSpPr txBox="1"/>
          <p:nvPr/>
        </p:nvSpPr>
        <p:spPr>
          <a:xfrm>
            <a:off x="5374200" y="3551075"/>
            <a:ext cx="3769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71k total LUTS / 2308 LUTs/Core </a:t>
            </a:r>
            <a:endParaRPr sz="1800">
              <a:solidFill>
                <a:schemeClr val="dk2"/>
              </a:solidFill>
            </a:endParaRPr>
          </a:p>
          <a:p>
            <a:pPr indent="0" lvl="0" marL="0" rtl="0" algn="l">
              <a:spcBef>
                <a:spcPts val="0"/>
              </a:spcBef>
              <a:spcAft>
                <a:spcPts val="0"/>
              </a:spcAft>
              <a:buNone/>
            </a:pPr>
            <a:r>
              <a:rPr lang="en" sz="1800">
                <a:solidFill>
                  <a:schemeClr val="dk2"/>
                </a:solidFill>
              </a:rPr>
              <a:t>= ~</a:t>
            </a:r>
            <a:r>
              <a:rPr b="1" lang="en" sz="1800">
                <a:solidFill>
                  <a:schemeClr val="dk2"/>
                </a:solidFill>
              </a:rPr>
              <a:t>30 cores</a:t>
            </a:r>
            <a:endParaRPr b="1" sz="18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Initial FPGA Scheduling &amp; Scaling </a:t>
            </a:r>
            <a:endParaRPr/>
          </a:p>
        </p:txBody>
      </p:sp>
      <p:pic>
        <p:nvPicPr>
          <p:cNvPr id="158" name="Google Shape;158;p25"/>
          <p:cNvPicPr preferRelativeResize="0"/>
          <p:nvPr/>
        </p:nvPicPr>
        <p:blipFill>
          <a:blip r:embed="rId3">
            <a:alphaModFix/>
          </a:blip>
          <a:stretch>
            <a:fillRect/>
          </a:stretch>
        </p:blipFill>
        <p:spPr>
          <a:xfrm>
            <a:off x="1015738" y="1162275"/>
            <a:ext cx="7112537" cy="3820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6"/>
          <p:cNvSpPr/>
          <p:nvPr/>
        </p:nvSpPr>
        <p:spPr>
          <a:xfrm>
            <a:off x="2017275" y="2382950"/>
            <a:ext cx="1097100" cy="1008300"/>
          </a:xfrm>
          <a:prstGeom prst="rect">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4" name="Google Shape;164;p26"/>
          <p:cNvSpPr/>
          <p:nvPr/>
        </p:nvSpPr>
        <p:spPr>
          <a:xfrm>
            <a:off x="2017275" y="3391300"/>
            <a:ext cx="1097100" cy="14376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5" name="Google Shape;165;p26"/>
          <p:cNvSpPr/>
          <p:nvPr/>
        </p:nvSpPr>
        <p:spPr>
          <a:xfrm>
            <a:off x="2017325" y="1264850"/>
            <a:ext cx="1097100" cy="11181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6" name="Google Shape;166;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Bottleneck: PS-PL Data Transfer</a:t>
            </a:r>
            <a:endParaRPr/>
          </a:p>
        </p:txBody>
      </p:sp>
      <p:pic>
        <p:nvPicPr>
          <p:cNvPr id="167" name="Google Shape;167;p26"/>
          <p:cNvPicPr preferRelativeResize="0"/>
          <p:nvPr/>
        </p:nvPicPr>
        <p:blipFill>
          <a:blip r:embed="rId3">
            <a:alphaModFix/>
          </a:blip>
          <a:stretch>
            <a:fillRect/>
          </a:stretch>
        </p:blipFill>
        <p:spPr>
          <a:xfrm>
            <a:off x="2182625" y="1017725"/>
            <a:ext cx="1097050" cy="4089625"/>
          </a:xfrm>
          <a:prstGeom prst="rect">
            <a:avLst/>
          </a:prstGeom>
          <a:noFill/>
          <a:ln>
            <a:noFill/>
          </a:ln>
        </p:spPr>
      </p:pic>
      <p:sp>
        <p:nvSpPr>
          <p:cNvPr id="168" name="Google Shape;168;p26"/>
          <p:cNvSpPr txBox="1"/>
          <p:nvPr/>
        </p:nvSpPr>
        <p:spPr>
          <a:xfrm>
            <a:off x="146550" y="2477400"/>
            <a:ext cx="453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Bottlenecks</a:t>
            </a:r>
            <a:endParaRPr sz="1800">
              <a:solidFill>
                <a:schemeClr val="dk2"/>
              </a:solidFill>
            </a:endParaRPr>
          </a:p>
        </p:txBody>
      </p:sp>
      <p:sp>
        <p:nvSpPr>
          <p:cNvPr id="169" name="Google Shape;169;p26"/>
          <p:cNvSpPr/>
          <p:nvPr/>
        </p:nvSpPr>
        <p:spPr>
          <a:xfrm rot="-998328">
            <a:off x="1437192" y="2305301"/>
            <a:ext cx="653774" cy="197322"/>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0" name="Google Shape;170;p26"/>
          <p:cNvSpPr/>
          <p:nvPr/>
        </p:nvSpPr>
        <p:spPr>
          <a:xfrm rot="1892479">
            <a:off x="1427483" y="2963924"/>
            <a:ext cx="765609" cy="197166"/>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1" name="Google Shape;171;p26"/>
          <p:cNvSpPr txBox="1"/>
          <p:nvPr/>
        </p:nvSpPr>
        <p:spPr>
          <a:xfrm>
            <a:off x="3801325" y="2141650"/>
            <a:ext cx="1598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7"/>
          <p:cNvSpPr/>
          <p:nvPr/>
        </p:nvSpPr>
        <p:spPr>
          <a:xfrm>
            <a:off x="6086300" y="2382950"/>
            <a:ext cx="1097100" cy="1934700"/>
          </a:xfrm>
          <a:prstGeom prst="rect">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7" name="Google Shape;177;p27"/>
          <p:cNvSpPr/>
          <p:nvPr/>
        </p:nvSpPr>
        <p:spPr>
          <a:xfrm>
            <a:off x="6086350" y="1264850"/>
            <a:ext cx="1097100" cy="11181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8" name="Google Shape;178;p27"/>
          <p:cNvSpPr/>
          <p:nvPr/>
        </p:nvSpPr>
        <p:spPr>
          <a:xfrm>
            <a:off x="2017275" y="2382950"/>
            <a:ext cx="1097100" cy="1008300"/>
          </a:xfrm>
          <a:prstGeom prst="rect">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9" name="Google Shape;179;p27"/>
          <p:cNvSpPr/>
          <p:nvPr/>
        </p:nvSpPr>
        <p:spPr>
          <a:xfrm>
            <a:off x="2017275" y="3391300"/>
            <a:ext cx="1097100" cy="14376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0" name="Google Shape;180;p27"/>
          <p:cNvSpPr/>
          <p:nvPr/>
        </p:nvSpPr>
        <p:spPr>
          <a:xfrm>
            <a:off x="2017325" y="1264850"/>
            <a:ext cx="1097100" cy="11181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1" name="Google Shape;181;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Bottleneck: PS-PL Data Transfer</a:t>
            </a:r>
            <a:endParaRPr/>
          </a:p>
        </p:txBody>
      </p:sp>
      <p:pic>
        <p:nvPicPr>
          <p:cNvPr id="182" name="Google Shape;182;p27"/>
          <p:cNvPicPr preferRelativeResize="0"/>
          <p:nvPr/>
        </p:nvPicPr>
        <p:blipFill>
          <a:blip r:embed="rId3">
            <a:alphaModFix/>
          </a:blip>
          <a:stretch>
            <a:fillRect/>
          </a:stretch>
        </p:blipFill>
        <p:spPr>
          <a:xfrm>
            <a:off x="2182625" y="1017725"/>
            <a:ext cx="1097050" cy="4089625"/>
          </a:xfrm>
          <a:prstGeom prst="rect">
            <a:avLst/>
          </a:prstGeom>
          <a:noFill/>
          <a:ln>
            <a:noFill/>
          </a:ln>
        </p:spPr>
      </p:pic>
      <p:sp>
        <p:nvSpPr>
          <p:cNvPr id="183" name="Google Shape;183;p27"/>
          <p:cNvSpPr txBox="1"/>
          <p:nvPr/>
        </p:nvSpPr>
        <p:spPr>
          <a:xfrm>
            <a:off x="146550" y="2477400"/>
            <a:ext cx="453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Bottlenecks</a:t>
            </a:r>
            <a:endParaRPr sz="1800">
              <a:solidFill>
                <a:schemeClr val="dk2"/>
              </a:solidFill>
            </a:endParaRPr>
          </a:p>
        </p:txBody>
      </p:sp>
      <p:sp>
        <p:nvSpPr>
          <p:cNvPr id="184" name="Google Shape;184;p27"/>
          <p:cNvSpPr/>
          <p:nvPr/>
        </p:nvSpPr>
        <p:spPr>
          <a:xfrm rot="-998328">
            <a:off x="1437192" y="2305301"/>
            <a:ext cx="653774" cy="197322"/>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5" name="Google Shape;185;p27"/>
          <p:cNvSpPr/>
          <p:nvPr/>
        </p:nvSpPr>
        <p:spPr>
          <a:xfrm rot="1892479">
            <a:off x="1427483" y="2963924"/>
            <a:ext cx="765609" cy="197166"/>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86" name="Google Shape;186;p27"/>
          <p:cNvPicPr preferRelativeResize="0"/>
          <p:nvPr/>
        </p:nvPicPr>
        <p:blipFill>
          <a:blip r:embed="rId4">
            <a:alphaModFix/>
          </a:blip>
          <a:stretch>
            <a:fillRect/>
          </a:stretch>
        </p:blipFill>
        <p:spPr>
          <a:xfrm>
            <a:off x="6267575" y="1017732"/>
            <a:ext cx="1097100" cy="3549468"/>
          </a:xfrm>
          <a:prstGeom prst="rect">
            <a:avLst/>
          </a:prstGeom>
          <a:noFill/>
          <a:ln>
            <a:noFill/>
          </a:ln>
        </p:spPr>
      </p:pic>
      <p:sp>
        <p:nvSpPr>
          <p:cNvPr id="187" name="Google Shape;187;p27"/>
          <p:cNvSpPr/>
          <p:nvPr/>
        </p:nvSpPr>
        <p:spPr>
          <a:xfrm>
            <a:off x="3919188" y="2584113"/>
            <a:ext cx="1305600" cy="416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8" name="Google Shape;188;p27"/>
          <p:cNvSpPr txBox="1"/>
          <p:nvPr/>
        </p:nvSpPr>
        <p:spPr>
          <a:xfrm>
            <a:off x="3801325" y="2141650"/>
            <a:ext cx="1598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2" name="Shape 192"/>
        <p:cNvGrpSpPr/>
        <p:nvPr/>
      </p:nvGrpSpPr>
      <p:grpSpPr>
        <a:xfrm>
          <a:off x="0" y="0"/>
          <a:ext cx="0" cy="0"/>
          <a:chOff x="0" y="0"/>
          <a:chExt cx="0" cy="0"/>
        </a:xfrm>
      </p:grpSpPr>
      <p:sp>
        <p:nvSpPr>
          <p:cNvPr id="193" name="Google Shape;193;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Hashrate != Data Throughput</a:t>
            </a:r>
            <a:endParaRPr/>
          </a:p>
        </p:txBody>
      </p:sp>
      <p:sp>
        <p:nvSpPr>
          <p:cNvPr id="194" name="Google Shape;194;p28"/>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SHA256 input stays mostly the same between hashes!</a:t>
            </a:r>
            <a:endParaRPr/>
          </a:p>
          <a:p>
            <a:pPr indent="0" lvl="0" marL="0" rtl="0" algn="l">
              <a:spcBef>
                <a:spcPts val="1200"/>
              </a:spcBef>
              <a:spcAft>
                <a:spcPts val="0"/>
              </a:spcAft>
              <a:buNone/>
            </a:pPr>
            <a:r>
              <a:t/>
            </a:r>
            <a:endParaRPr/>
          </a:p>
          <a:p>
            <a:pPr indent="-317500" lvl="0" marL="457200" rtl="0" algn="l">
              <a:spcBef>
                <a:spcPts val="1200"/>
              </a:spcBef>
              <a:spcAft>
                <a:spcPts val="0"/>
              </a:spcAft>
              <a:buSzPts val="1400"/>
              <a:buChar char="-"/>
            </a:pPr>
            <a:r>
              <a:rPr lang="en"/>
              <a:t>Let FSM increment the nonce</a:t>
            </a:r>
            <a:endParaRPr/>
          </a:p>
        </p:txBody>
      </p:sp>
      <p:pic>
        <p:nvPicPr>
          <p:cNvPr id="195" name="Google Shape;195;p28"/>
          <p:cNvPicPr preferRelativeResize="0"/>
          <p:nvPr/>
        </p:nvPicPr>
        <p:blipFill>
          <a:blip r:embed="rId4">
            <a:alphaModFix/>
          </a:blip>
          <a:stretch>
            <a:fillRect/>
          </a:stretch>
        </p:blipFill>
        <p:spPr>
          <a:xfrm>
            <a:off x="4995825" y="358198"/>
            <a:ext cx="3949775" cy="442709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9" name="Shape 199"/>
        <p:cNvGrpSpPr/>
        <p:nvPr/>
      </p:nvGrpSpPr>
      <p:grpSpPr>
        <a:xfrm>
          <a:off x="0" y="0"/>
          <a:ext cx="0" cy="0"/>
          <a:chOff x="0" y="0"/>
          <a:chExt cx="0" cy="0"/>
        </a:xfrm>
      </p:grpSpPr>
      <p:sp>
        <p:nvSpPr>
          <p:cNvPr id="200" name="Google Shape;200;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Design Flow</a:t>
            </a:r>
            <a:endParaRPr/>
          </a:p>
        </p:txBody>
      </p:sp>
      <p:sp>
        <p:nvSpPr>
          <p:cNvPr id="201" name="Google Shape;201;p29"/>
          <p:cNvSpPr txBox="1"/>
          <p:nvPr>
            <p:ph idx="1" type="body"/>
          </p:nvPr>
        </p:nvSpPr>
        <p:spPr>
          <a:xfrm>
            <a:off x="311700" y="1152475"/>
            <a:ext cx="3999900" cy="3416400"/>
          </a:xfrm>
          <a:prstGeom prst="rect">
            <a:avLst/>
          </a:prstGeom>
          <a:noFill/>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Test &amp; verify modules from ground up (nested modules first)</a:t>
            </a:r>
            <a:endParaRPr/>
          </a:p>
        </p:txBody>
      </p:sp>
      <p:sp>
        <p:nvSpPr>
          <p:cNvPr id="202" name="Google Shape;202;p29"/>
          <p:cNvSpPr txBox="1"/>
          <p:nvPr/>
        </p:nvSpPr>
        <p:spPr>
          <a:xfrm>
            <a:off x="781163" y="2367425"/>
            <a:ext cx="1258500" cy="1015800"/>
          </a:xfrm>
          <a:prstGeom prst="rect">
            <a:avLst/>
          </a:prstGeom>
          <a:solidFill>
            <a:srgbClr val="B6D7A8"/>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rPr>
              <a:t>Test SHA256 Core</a:t>
            </a:r>
            <a:endParaRPr sz="1800">
              <a:solidFill>
                <a:schemeClr val="dk2"/>
              </a:solidFill>
            </a:endParaRPr>
          </a:p>
        </p:txBody>
      </p:sp>
      <p:sp>
        <p:nvSpPr>
          <p:cNvPr id="203" name="Google Shape;203;p29"/>
          <p:cNvSpPr txBox="1"/>
          <p:nvPr/>
        </p:nvSpPr>
        <p:spPr>
          <a:xfrm>
            <a:off x="6986663" y="2494075"/>
            <a:ext cx="1132500" cy="738900"/>
          </a:xfrm>
          <a:prstGeom prst="rect">
            <a:avLst/>
          </a:prstGeom>
          <a:solidFill>
            <a:srgbClr val="B6D7A8"/>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rPr>
              <a:t>Test Checker</a:t>
            </a:r>
            <a:endParaRPr sz="1800">
              <a:solidFill>
                <a:schemeClr val="dk2"/>
              </a:solidFill>
            </a:endParaRPr>
          </a:p>
        </p:txBody>
      </p:sp>
      <p:sp>
        <p:nvSpPr>
          <p:cNvPr id="204" name="Google Shape;204;p29"/>
          <p:cNvSpPr txBox="1"/>
          <p:nvPr/>
        </p:nvSpPr>
        <p:spPr>
          <a:xfrm>
            <a:off x="3923363" y="2494075"/>
            <a:ext cx="1179600" cy="738900"/>
          </a:xfrm>
          <a:prstGeom prst="rect">
            <a:avLst/>
          </a:prstGeom>
          <a:solidFill>
            <a:srgbClr val="B6D7A8"/>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rPr>
              <a:t>Test Controller</a:t>
            </a:r>
            <a:endParaRPr sz="1800">
              <a:solidFill>
                <a:schemeClr val="dk2"/>
              </a:solidFill>
            </a:endParaRPr>
          </a:p>
        </p:txBody>
      </p:sp>
      <p:sp>
        <p:nvSpPr>
          <p:cNvPr id="205" name="Google Shape;205;p29"/>
          <p:cNvSpPr txBox="1"/>
          <p:nvPr/>
        </p:nvSpPr>
        <p:spPr>
          <a:xfrm>
            <a:off x="5314213" y="3643500"/>
            <a:ext cx="1258500" cy="738900"/>
          </a:xfrm>
          <a:prstGeom prst="rect">
            <a:avLst/>
          </a:prstGeom>
          <a:solidFill>
            <a:srgbClr val="B6D7A8"/>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rPr>
              <a:t>Test Core Unit</a:t>
            </a:r>
            <a:endParaRPr sz="1800">
              <a:solidFill>
                <a:schemeClr val="dk2"/>
              </a:solidFill>
            </a:endParaRPr>
          </a:p>
        </p:txBody>
      </p:sp>
      <p:sp>
        <p:nvSpPr>
          <p:cNvPr id="206" name="Google Shape;206;p29"/>
          <p:cNvSpPr txBox="1"/>
          <p:nvPr/>
        </p:nvSpPr>
        <p:spPr>
          <a:xfrm>
            <a:off x="1784063" y="3808650"/>
            <a:ext cx="2312100" cy="461700"/>
          </a:xfrm>
          <a:prstGeom prst="rect">
            <a:avLst/>
          </a:prstGeom>
          <a:solidFill>
            <a:srgbClr val="B6D7A8"/>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rPr>
              <a:t>Test Accelerator</a:t>
            </a:r>
            <a:endParaRPr sz="1800">
              <a:solidFill>
                <a:schemeClr val="dk2"/>
              </a:solidFill>
            </a:endParaRPr>
          </a:p>
        </p:txBody>
      </p:sp>
      <p:sp>
        <p:nvSpPr>
          <p:cNvPr id="207" name="Google Shape;207;p29"/>
          <p:cNvSpPr txBox="1"/>
          <p:nvPr/>
        </p:nvSpPr>
        <p:spPr>
          <a:xfrm>
            <a:off x="1866563" y="4199575"/>
            <a:ext cx="21471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2"/>
                </a:solidFill>
              </a:rPr>
              <a:t>(parallel core units)</a:t>
            </a:r>
            <a:endParaRPr sz="1200">
              <a:solidFill>
                <a:schemeClr val="dk2"/>
              </a:solidFill>
            </a:endParaRPr>
          </a:p>
        </p:txBody>
      </p:sp>
      <p:sp>
        <p:nvSpPr>
          <p:cNvPr id="208" name="Google Shape;208;p29"/>
          <p:cNvSpPr/>
          <p:nvPr/>
        </p:nvSpPr>
        <p:spPr>
          <a:xfrm>
            <a:off x="5145763" y="2745175"/>
            <a:ext cx="575700" cy="236700"/>
          </a:xfrm>
          <a:prstGeom prst="rightArrow">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9" name="Google Shape;209;p29"/>
          <p:cNvSpPr/>
          <p:nvPr/>
        </p:nvSpPr>
        <p:spPr>
          <a:xfrm rot="10800000">
            <a:off x="4154999" y="3894600"/>
            <a:ext cx="1100400" cy="236700"/>
          </a:xfrm>
          <a:prstGeom prst="rightArrow">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0" name="Google Shape;210;p29"/>
          <p:cNvSpPr txBox="1"/>
          <p:nvPr/>
        </p:nvSpPr>
        <p:spPr>
          <a:xfrm>
            <a:off x="6643463" y="3643500"/>
            <a:ext cx="1179600" cy="738900"/>
          </a:xfrm>
          <a:prstGeom prst="rect">
            <a:avLst/>
          </a:prstGeom>
          <a:solidFill>
            <a:srgbClr val="A4C2F4"/>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rPr>
              <a:t>Write</a:t>
            </a:r>
            <a:r>
              <a:rPr lang="en" sz="1800">
                <a:solidFill>
                  <a:schemeClr val="dk2"/>
                </a:solidFill>
              </a:rPr>
              <a:t> Core Unit</a:t>
            </a:r>
            <a:endParaRPr sz="1800">
              <a:solidFill>
                <a:schemeClr val="dk2"/>
              </a:solidFill>
            </a:endParaRPr>
          </a:p>
        </p:txBody>
      </p:sp>
      <p:sp>
        <p:nvSpPr>
          <p:cNvPr id="211" name="Google Shape;211;p29"/>
          <p:cNvSpPr txBox="1"/>
          <p:nvPr/>
        </p:nvSpPr>
        <p:spPr>
          <a:xfrm>
            <a:off x="5764263" y="2505875"/>
            <a:ext cx="1179600" cy="738900"/>
          </a:xfrm>
          <a:prstGeom prst="rect">
            <a:avLst/>
          </a:prstGeom>
          <a:solidFill>
            <a:srgbClr val="A4C2F4"/>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rPr>
              <a:t>Write Checker</a:t>
            </a:r>
            <a:endParaRPr sz="1800">
              <a:solidFill>
                <a:schemeClr val="dk2"/>
              </a:solidFill>
            </a:endParaRPr>
          </a:p>
        </p:txBody>
      </p:sp>
      <p:sp>
        <p:nvSpPr>
          <p:cNvPr id="212" name="Google Shape;212;p29"/>
          <p:cNvSpPr txBox="1"/>
          <p:nvPr/>
        </p:nvSpPr>
        <p:spPr>
          <a:xfrm>
            <a:off x="2700963" y="2494075"/>
            <a:ext cx="1179600" cy="738900"/>
          </a:xfrm>
          <a:prstGeom prst="rect">
            <a:avLst/>
          </a:prstGeom>
          <a:solidFill>
            <a:srgbClr val="A4C2F4"/>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rPr>
              <a:t>Write Controller</a:t>
            </a:r>
            <a:endParaRPr sz="1800">
              <a:solidFill>
                <a:schemeClr val="dk2"/>
              </a:solidFill>
            </a:endParaRPr>
          </a:p>
        </p:txBody>
      </p:sp>
      <p:sp>
        <p:nvSpPr>
          <p:cNvPr id="213" name="Google Shape;213;p29"/>
          <p:cNvSpPr/>
          <p:nvPr/>
        </p:nvSpPr>
        <p:spPr>
          <a:xfrm>
            <a:off x="2082463" y="2756975"/>
            <a:ext cx="575700" cy="236700"/>
          </a:xfrm>
          <a:prstGeom prst="rightArrow">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14" name="Google Shape;214;p29"/>
          <p:cNvCxnSpPr>
            <a:stCxn id="203" idx="3"/>
            <a:endCxn id="210" idx="3"/>
          </p:cNvCxnSpPr>
          <p:nvPr/>
        </p:nvCxnSpPr>
        <p:spPr>
          <a:xfrm flipH="1">
            <a:off x="7823063" y="2863525"/>
            <a:ext cx="296100" cy="1149300"/>
          </a:xfrm>
          <a:prstGeom prst="curvedConnector3">
            <a:avLst>
              <a:gd fmla="val -80420" name="adj1"/>
            </a:avLst>
          </a:prstGeom>
          <a:noFill/>
          <a:ln cap="flat" cmpd="sng" w="28575">
            <a:solidFill>
              <a:schemeClr val="dk2"/>
            </a:solidFill>
            <a:prstDash val="solid"/>
            <a:round/>
            <a:headEnd len="med" w="med" type="none"/>
            <a:tailEnd len="med" w="med" type="stealth"/>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Final Design Architecture</a:t>
            </a:r>
            <a:endParaRPr/>
          </a:p>
        </p:txBody>
      </p:sp>
      <p:grpSp>
        <p:nvGrpSpPr>
          <p:cNvPr id="220" name="Google Shape;220;p30"/>
          <p:cNvGrpSpPr/>
          <p:nvPr/>
        </p:nvGrpSpPr>
        <p:grpSpPr>
          <a:xfrm>
            <a:off x="861678" y="1017737"/>
            <a:ext cx="7420622" cy="2269799"/>
            <a:chOff x="365775" y="1017725"/>
            <a:chExt cx="8412450" cy="2770075"/>
          </a:xfrm>
        </p:grpSpPr>
        <p:sp>
          <p:nvSpPr>
            <p:cNvPr id="221" name="Google Shape;221;p30"/>
            <p:cNvSpPr/>
            <p:nvPr/>
          </p:nvSpPr>
          <p:spPr>
            <a:xfrm>
              <a:off x="8023125" y="2123600"/>
              <a:ext cx="755100" cy="755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PS</a:t>
              </a:r>
              <a:endParaRPr/>
            </a:p>
          </p:txBody>
        </p:sp>
        <p:sp>
          <p:nvSpPr>
            <p:cNvPr id="222" name="Google Shape;222;p30"/>
            <p:cNvSpPr/>
            <p:nvPr/>
          </p:nvSpPr>
          <p:spPr>
            <a:xfrm>
              <a:off x="4631350" y="1270250"/>
              <a:ext cx="2427300" cy="2461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AXI Registers</a:t>
              </a:r>
              <a:endParaRPr/>
            </a:p>
          </p:txBody>
        </p:sp>
        <p:pic>
          <p:nvPicPr>
            <p:cNvPr id="223" name="Google Shape;223;p30"/>
            <p:cNvPicPr preferRelativeResize="0"/>
            <p:nvPr/>
          </p:nvPicPr>
          <p:blipFill>
            <a:blip r:embed="rId3">
              <a:alphaModFix/>
            </a:blip>
            <a:stretch>
              <a:fillRect/>
            </a:stretch>
          </p:blipFill>
          <p:spPr>
            <a:xfrm>
              <a:off x="365775" y="1017725"/>
              <a:ext cx="5259550" cy="2770075"/>
            </a:xfrm>
            <a:prstGeom prst="rect">
              <a:avLst/>
            </a:prstGeom>
            <a:noFill/>
            <a:ln>
              <a:noFill/>
            </a:ln>
          </p:spPr>
        </p:pic>
        <p:sp>
          <p:nvSpPr>
            <p:cNvPr id="224" name="Google Shape;224;p30"/>
            <p:cNvSpPr/>
            <p:nvPr/>
          </p:nvSpPr>
          <p:spPr>
            <a:xfrm>
              <a:off x="7268025" y="2312450"/>
              <a:ext cx="755100" cy="377400"/>
            </a:xfrm>
            <a:prstGeom prst="rightArrow">
              <a:avLst>
                <a:gd fmla="val 50000" name="adj1"/>
                <a:gd fmla="val 50000" name="adj2"/>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5" name="Google Shape;225;p30"/>
            <p:cNvSpPr/>
            <p:nvPr/>
          </p:nvSpPr>
          <p:spPr>
            <a:xfrm rot="10800000">
              <a:off x="7058650" y="2312450"/>
              <a:ext cx="755100" cy="377400"/>
            </a:xfrm>
            <a:prstGeom prst="rightArrow">
              <a:avLst>
                <a:gd fmla="val 50000" name="adj1"/>
                <a:gd fmla="val 50000" name="adj2"/>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Final Design Architecture</a:t>
            </a:r>
            <a:endParaRPr/>
          </a:p>
        </p:txBody>
      </p:sp>
      <p:grpSp>
        <p:nvGrpSpPr>
          <p:cNvPr id="231" name="Google Shape;231;p31"/>
          <p:cNvGrpSpPr/>
          <p:nvPr/>
        </p:nvGrpSpPr>
        <p:grpSpPr>
          <a:xfrm>
            <a:off x="861678" y="1017737"/>
            <a:ext cx="7420622" cy="2269799"/>
            <a:chOff x="365775" y="1017725"/>
            <a:chExt cx="8412450" cy="2770075"/>
          </a:xfrm>
        </p:grpSpPr>
        <p:sp>
          <p:nvSpPr>
            <p:cNvPr id="232" name="Google Shape;232;p31"/>
            <p:cNvSpPr/>
            <p:nvPr/>
          </p:nvSpPr>
          <p:spPr>
            <a:xfrm>
              <a:off x="8023125" y="2123600"/>
              <a:ext cx="755100" cy="755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PS</a:t>
              </a:r>
              <a:endParaRPr/>
            </a:p>
          </p:txBody>
        </p:sp>
        <p:sp>
          <p:nvSpPr>
            <p:cNvPr id="233" name="Google Shape;233;p31"/>
            <p:cNvSpPr/>
            <p:nvPr/>
          </p:nvSpPr>
          <p:spPr>
            <a:xfrm>
              <a:off x="4631350" y="1270250"/>
              <a:ext cx="2427300" cy="2461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AXI Registers</a:t>
              </a:r>
              <a:endParaRPr/>
            </a:p>
          </p:txBody>
        </p:sp>
        <p:pic>
          <p:nvPicPr>
            <p:cNvPr id="234" name="Google Shape;234;p31"/>
            <p:cNvPicPr preferRelativeResize="0"/>
            <p:nvPr/>
          </p:nvPicPr>
          <p:blipFill>
            <a:blip r:embed="rId3">
              <a:alphaModFix/>
            </a:blip>
            <a:stretch>
              <a:fillRect/>
            </a:stretch>
          </p:blipFill>
          <p:spPr>
            <a:xfrm>
              <a:off x="365775" y="1017725"/>
              <a:ext cx="5259550" cy="2770075"/>
            </a:xfrm>
            <a:prstGeom prst="rect">
              <a:avLst/>
            </a:prstGeom>
            <a:noFill/>
            <a:ln>
              <a:noFill/>
            </a:ln>
          </p:spPr>
        </p:pic>
        <p:sp>
          <p:nvSpPr>
            <p:cNvPr id="235" name="Google Shape;235;p31"/>
            <p:cNvSpPr/>
            <p:nvPr/>
          </p:nvSpPr>
          <p:spPr>
            <a:xfrm>
              <a:off x="7268025" y="2312450"/>
              <a:ext cx="755100" cy="377400"/>
            </a:xfrm>
            <a:prstGeom prst="rightArrow">
              <a:avLst>
                <a:gd fmla="val 50000" name="adj1"/>
                <a:gd fmla="val 50000" name="adj2"/>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6" name="Google Shape;236;p31"/>
            <p:cNvSpPr/>
            <p:nvPr/>
          </p:nvSpPr>
          <p:spPr>
            <a:xfrm rot="10800000">
              <a:off x="7058650" y="2312450"/>
              <a:ext cx="755100" cy="377400"/>
            </a:xfrm>
            <a:prstGeom prst="rightArrow">
              <a:avLst>
                <a:gd fmla="val 50000" name="adj1"/>
                <a:gd fmla="val 50000" name="adj2"/>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pic>
        <p:nvPicPr>
          <p:cNvPr id="237" name="Google Shape;237;p31"/>
          <p:cNvPicPr preferRelativeResize="0"/>
          <p:nvPr/>
        </p:nvPicPr>
        <p:blipFill rotWithShape="1">
          <a:blip r:embed="rId4">
            <a:alphaModFix/>
          </a:blip>
          <a:srcRect b="10594" l="0" r="0" t="0"/>
          <a:stretch/>
        </p:blipFill>
        <p:spPr>
          <a:xfrm>
            <a:off x="988363" y="3405475"/>
            <a:ext cx="7167275" cy="1659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Presentation Overview</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325755" lvl="0" marL="457200" rtl="0" algn="l">
              <a:spcBef>
                <a:spcPts val="0"/>
              </a:spcBef>
              <a:spcAft>
                <a:spcPts val="0"/>
              </a:spcAft>
              <a:buSzPct val="100000"/>
              <a:buAutoNum type="arabicPeriod"/>
            </a:pPr>
            <a:r>
              <a:rPr lang="en"/>
              <a:t>What is the blockchain? What does it mean to “mine” Bitcoin?</a:t>
            </a:r>
            <a:endParaRPr/>
          </a:p>
          <a:p>
            <a:pPr indent="0" lvl="0" marL="0" rtl="0" algn="l">
              <a:spcBef>
                <a:spcPts val="1200"/>
              </a:spcBef>
              <a:spcAft>
                <a:spcPts val="0"/>
              </a:spcAft>
              <a:buNone/>
            </a:pPr>
            <a:r>
              <a:t/>
            </a:r>
            <a:endParaRPr/>
          </a:p>
          <a:p>
            <a:pPr indent="-325755" lvl="0" marL="457200" rtl="0" algn="l">
              <a:spcBef>
                <a:spcPts val="1200"/>
              </a:spcBef>
              <a:spcAft>
                <a:spcPts val="0"/>
              </a:spcAft>
              <a:buSzPct val="100000"/>
              <a:buAutoNum type="arabicPeriod"/>
            </a:pPr>
            <a:r>
              <a:rPr lang="en"/>
              <a:t>Baseline Benchmarking</a:t>
            </a:r>
            <a:endParaRPr/>
          </a:p>
          <a:p>
            <a:pPr indent="0" lvl="0" marL="0" rtl="0" algn="l">
              <a:spcBef>
                <a:spcPts val="1200"/>
              </a:spcBef>
              <a:spcAft>
                <a:spcPts val="0"/>
              </a:spcAft>
              <a:buNone/>
            </a:pPr>
            <a:r>
              <a:t/>
            </a:r>
            <a:endParaRPr/>
          </a:p>
          <a:p>
            <a:pPr indent="-325755" lvl="0" marL="457200" rtl="0" algn="l">
              <a:spcBef>
                <a:spcPts val="1200"/>
              </a:spcBef>
              <a:spcAft>
                <a:spcPts val="0"/>
              </a:spcAft>
              <a:buSzPct val="100000"/>
              <a:buAutoNum type="arabicPeriod"/>
            </a:pPr>
            <a:r>
              <a:rPr lang="en"/>
              <a:t>Design Process &amp; Prior Work</a:t>
            </a:r>
            <a:endParaRPr/>
          </a:p>
          <a:p>
            <a:pPr indent="0" lvl="0" marL="0" rtl="0" algn="l">
              <a:spcBef>
                <a:spcPts val="1200"/>
              </a:spcBef>
              <a:spcAft>
                <a:spcPts val="0"/>
              </a:spcAft>
              <a:buNone/>
            </a:pPr>
            <a:r>
              <a:t/>
            </a:r>
            <a:endParaRPr/>
          </a:p>
          <a:p>
            <a:pPr indent="-325755" lvl="0" marL="457200" rtl="0" algn="l">
              <a:spcBef>
                <a:spcPts val="1200"/>
              </a:spcBef>
              <a:spcAft>
                <a:spcPts val="0"/>
              </a:spcAft>
              <a:buSzPct val="100000"/>
              <a:buAutoNum type="arabicPeriod"/>
            </a:pPr>
            <a:r>
              <a:rPr lang="en"/>
              <a:t>Results</a:t>
            </a:r>
            <a:endParaRPr/>
          </a:p>
          <a:p>
            <a:pPr indent="0" lvl="0" marL="0" rtl="0" algn="l">
              <a:spcBef>
                <a:spcPts val="1200"/>
              </a:spcBef>
              <a:spcAft>
                <a:spcPts val="0"/>
              </a:spcAft>
              <a:buNone/>
            </a:pPr>
            <a:r>
              <a:t/>
            </a:r>
            <a:endParaRPr/>
          </a:p>
          <a:p>
            <a:pPr indent="-325755" lvl="0" marL="457200" rtl="0" algn="l">
              <a:spcBef>
                <a:spcPts val="1200"/>
              </a:spcBef>
              <a:spcAft>
                <a:spcPts val="0"/>
              </a:spcAft>
              <a:buSzPct val="100000"/>
              <a:buAutoNum type="arabicPeriod"/>
            </a:pPr>
            <a:r>
              <a:rPr lang="en"/>
              <a:t>Lessons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1" name="Shape 241"/>
        <p:cNvGrpSpPr/>
        <p:nvPr/>
      </p:nvGrpSpPr>
      <p:grpSpPr>
        <a:xfrm>
          <a:off x="0" y="0"/>
          <a:ext cx="0" cy="0"/>
          <a:chOff x="0" y="0"/>
          <a:chExt cx="0" cy="0"/>
        </a:xfrm>
      </p:grpSpPr>
      <p:sp>
        <p:nvSpPr>
          <p:cNvPr id="242" name="Google Shape;242;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Final Design Architecture</a:t>
            </a:r>
            <a:endParaRPr/>
          </a:p>
        </p:txBody>
      </p:sp>
      <p:grpSp>
        <p:nvGrpSpPr>
          <p:cNvPr id="243" name="Google Shape;243;p32"/>
          <p:cNvGrpSpPr/>
          <p:nvPr/>
        </p:nvGrpSpPr>
        <p:grpSpPr>
          <a:xfrm>
            <a:off x="861678" y="1017737"/>
            <a:ext cx="7420622" cy="2269799"/>
            <a:chOff x="365775" y="1017725"/>
            <a:chExt cx="8412450" cy="2770075"/>
          </a:xfrm>
        </p:grpSpPr>
        <p:sp>
          <p:nvSpPr>
            <p:cNvPr id="244" name="Google Shape;244;p32"/>
            <p:cNvSpPr/>
            <p:nvPr/>
          </p:nvSpPr>
          <p:spPr>
            <a:xfrm>
              <a:off x="8023125" y="2123600"/>
              <a:ext cx="755100" cy="755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PS</a:t>
              </a:r>
              <a:endParaRPr/>
            </a:p>
          </p:txBody>
        </p:sp>
        <p:sp>
          <p:nvSpPr>
            <p:cNvPr id="245" name="Google Shape;245;p32"/>
            <p:cNvSpPr/>
            <p:nvPr/>
          </p:nvSpPr>
          <p:spPr>
            <a:xfrm>
              <a:off x="4631350" y="1270250"/>
              <a:ext cx="2427300" cy="2461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AXI Registers</a:t>
              </a:r>
              <a:endParaRPr/>
            </a:p>
          </p:txBody>
        </p:sp>
        <p:pic>
          <p:nvPicPr>
            <p:cNvPr id="246" name="Google Shape;246;p32"/>
            <p:cNvPicPr preferRelativeResize="0"/>
            <p:nvPr/>
          </p:nvPicPr>
          <p:blipFill>
            <a:blip r:embed="rId3">
              <a:alphaModFix/>
            </a:blip>
            <a:stretch>
              <a:fillRect/>
            </a:stretch>
          </p:blipFill>
          <p:spPr>
            <a:xfrm>
              <a:off x="365775" y="1017725"/>
              <a:ext cx="5259550" cy="2770075"/>
            </a:xfrm>
            <a:prstGeom prst="rect">
              <a:avLst/>
            </a:prstGeom>
            <a:noFill/>
            <a:ln>
              <a:noFill/>
            </a:ln>
          </p:spPr>
        </p:pic>
        <p:sp>
          <p:nvSpPr>
            <p:cNvPr id="247" name="Google Shape;247;p32"/>
            <p:cNvSpPr/>
            <p:nvPr/>
          </p:nvSpPr>
          <p:spPr>
            <a:xfrm>
              <a:off x="7268025" y="2312450"/>
              <a:ext cx="755100" cy="377400"/>
            </a:xfrm>
            <a:prstGeom prst="rightArrow">
              <a:avLst>
                <a:gd fmla="val 50000" name="adj1"/>
                <a:gd fmla="val 50000" name="adj2"/>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8" name="Google Shape;248;p32"/>
            <p:cNvSpPr/>
            <p:nvPr/>
          </p:nvSpPr>
          <p:spPr>
            <a:xfrm rot="10800000">
              <a:off x="7058650" y="2312450"/>
              <a:ext cx="755100" cy="377400"/>
            </a:xfrm>
            <a:prstGeom prst="rightArrow">
              <a:avLst>
                <a:gd fmla="val 50000" name="adj1"/>
                <a:gd fmla="val 50000" name="adj2"/>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249" name="Google Shape;249;p32"/>
          <p:cNvSpPr/>
          <p:nvPr/>
        </p:nvSpPr>
        <p:spPr>
          <a:xfrm rot="7489685">
            <a:off x="3665713" y="1411285"/>
            <a:ext cx="1537516" cy="251743"/>
          </a:xfrm>
          <a:prstGeom prst="rightArrow">
            <a:avLst>
              <a:gd fmla="val 50000" name="adj1"/>
              <a:gd fmla="val 50000" name="adj2"/>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0" name="Google Shape;250;p32"/>
          <p:cNvSpPr txBox="1"/>
          <p:nvPr/>
        </p:nvSpPr>
        <p:spPr>
          <a:xfrm>
            <a:off x="4826400" y="500525"/>
            <a:ext cx="4317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Expensive one-hot mux (</a:t>
            </a:r>
            <a:r>
              <a:rPr lang="en" sz="1800" u="sng">
                <a:solidFill>
                  <a:schemeClr val="hlink"/>
                </a:solidFill>
                <a:hlinkClick r:id="rId4"/>
              </a:rPr>
              <a:t>not trivial</a:t>
            </a:r>
            <a:r>
              <a:rPr lang="en" sz="1800">
                <a:solidFill>
                  <a:schemeClr val="dk2"/>
                </a:solidFill>
              </a:rPr>
              <a:t>)</a:t>
            </a:r>
            <a:endParaRPr sz="1800">
              <a:solidFill>
                <a:schemeClr val="dk2"/>
              </a:solidFill>
            </a:endParaRPr>
          </a:p>
        </p:txBody>
      </p:sp>
      <p:pic>
        <p:nvPicPr>
          <p:cNvPr id="251" name="Google Shape;251;p32"/>
          <p:cNvPicPr preferRelativeResize="0"/>
          <p:nvPr/>
        </p:nvPicPr>
        <p:blipFill rotWithShape="1">
          <a:blip r:embed="rId5">
            <a:alphaModFix/>
          </a:blip>
          <a:srcRect b="10594" l="0" r="0" t="0"/>
          <a:stretch/>
        </p:blipFill>
        <p:spPr>
          <a:xfrm>
            <a:off x="988363" y="3405475"/>
            <a:ext cx="7167275" cy="16593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55" name="Shape 255"/>
        <p:cNvGrpSpPr/>
        <p:nvPr/>
      </p:nvGrpSpPr>
      <p:grpSpPr>
        <a:xfrm>
          <a:off x="0" y="0"/>
          <a:ext cx="0" cy="0"/>
          <a:chOff x="0" y="0"/>
          <a:chExt cx="0" cy="0"/>
        </a:xfrm>
      </p:grpSpPr>
      <p:sp>
        <p:nvSpPr>
          <p:cNvPr id="256" name="Google Shape;256;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Final Design</a:t>
            </a:r>
            <a:endParaRPr/>
          </a:p>
        </p:txBody>
      </p:sp>
      <p:sp>
        <p:nvSpPr>
          <p:cNvPr id="257" name="Google Shape;257;p33"/>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Show block diagram of modules and flowchart (or flow of data through modules)</a:t>
            </a:r>
            <a:endParaRPr/>
          </a:p>
        </p:txBody>
      </p:sp>
      <p:sp>
        <p:nvSpPr>
          <p:cNvPr id="258" name="Google Shape;258;p33"/>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FPGA Utilization and Hashrate</a:t>
            </a:r>
            <a:endParaRPr/>
          </a:p>
        </p:txBody>
      </p:sp>
      <p:pic>
        <p:nvPicPr>
          <p:cNvPr id="264" name="Google Shape;264;p34"/>
          <p:cNvPicPr preferRelativeResize="0"/>
          <p:nvPr/>
        </p:nvPicPr>
        <p:blipFill>
          <a:blip r:embed="rId3">
            <a:alphaModFix/>
          </a:blip>
          <a:stretch>
            <a:fillRect/>
          </a:stretch>
        </p:blipFill>
        <p:spPr>
          <a:xfrm>
            <a:off x="125225" y="1436850"/>
            <a:ext cx="4372924" cy="2708275"/>
          </a:xfrm>
          <a:prstGeom prst="rect">
            <a:avLst/>
          </a:prstGeom>
          <a:noFill/>
          <a:ln>
            <a:noFill/>
          </a:ln>
        </p:spPr>
      </p:pic>
      <p:pic>
        <p:nvPicPr>
          <p:cNvPr id="265" name="Google Shape;265;p34"/>
          <p:cNvPicPr preferRelativeResize="0"/>
          <p:nvPr/>
        </p:nvPicPr>
        <p:blipFill>
          <a:blip r:embed="rId4">
            <a:alphaModFix/>
          </a:blip>
          <a:stretch>
            <a:fillRect/>
          </a:stretch>
        </p:blipFill>
        <p:spPr>
          <a:xfrm>
            <a:off x="4427750" y="1393700"/>
            <a:ext cx="4405876" cy="27721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FPGA Fabric Performance vs Cores</a:t>
            </a:r>
            <a:endParaRPr/>
          </a:p>
        </p:txBody>
      </p:sp>
      <p:sp>
        <p:nvSpPr>
          <p:cNvPr id="271" name="Google Shape;271;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72" name="Google Shape;272;p35"/>
          <p:cNvPicPr preferRelativeResize="0"/>
          <p:nvPr/>
        </p:nvPicPr>
        <p:blipFill>
          <a:blip r:embed="rId4">
            <a:alphaModFix/>
          </a:blip>
          <a:stretch>
            <a:fillRect/>
          </a:stretch>
        </p:blipFill>
        <p:spPr>
          <a:xfrm>
            <a:off x="4790225" y="1152475"/>
            <a:ext cx="4353775" cy="2708550"/>
          </a:xfrm>
          <a:prstGeom prst="rect">
            <a:avLst/>
          </a:prstGeom>
          <a:noFill/>
          <a:ln>
            <a:noFill/>
          </a:ln>
        </p:spPr>
      </p:pic>
      <p:pic>
        <p:nvPicPr>
          <p:cNvPr id="273" name="Google Shape;273;p35"/>
          <p:cNvPicPr preferRelativeResize="0"/>
          <p:nvPr/>
        </p:nvPicPr>
        <p:blipFill>
          <a:blip r:embed="rId5">
            <a:alphaModFix/>
          </a:blip>
          <a:stretch>
            <a:fillRect/>
          </a:stretch>
        </p:blipFill>
        <p:spPr>
          <a:xfrm>
            <a:off x="311695" y="1152466"/>
            <a:ext cx="4353775" cy="271925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Comparison to CPU: Hash Rate</a:t>
            </a:r>
            <a:endParaRPr/>
          </a:p>
        </p:txBody>
      </p:sp>
      <p:pic>
        <p:nvPicPr>
          <p:cNvPr id="279" name="Google Shape;279;p36"/>
          <p:cNvPicPr preferRelativeResize="0"/>
          <p:nvPr/>
        </p:nvPicPr>
        <p:blipFill>
          <a:blip r:embed="rId4">
            <a:alphaModFix/>
          </a:blip>
          <a:stretch>
            <a:fillRect/>
          </a:stretch>
        </p:blipFill>
        <p:spPr>
          <a:xfrm>
            <a:off x="672525" y="1112325"/>
            <a:ext cx="7702526" cy="3779950"/>
          </a:xfrm>
          <a:prstGeom prst="rect">
            <a:avLst/>
          </a:prstGeom>
          <a:noFill/>
          <a:ln>
            <a:noFill/>
          </a:ln>
        </p:spPr>
      </p:pic>
      <p:sp>
        <p:nvSpPr>
          <p:cNvPr id="280" name="Google Shape;280;p36"/>
          <p:cNvSpPr txBox="1"/>
          <p:nvPr/>
        </p:nvSpPr>
        <p:spPr>
          <a:xfrm>
            <a:off x="1762675" y="3523625"/>
            <a:ext cx="1098000" cy="17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rPr>
              <a:t>~2M</a:t>
            </a:r>
            <a:endParaRPr sz="700">
              <a:solidFill>
                <a:schemeClr val="dk2"/>
              </a:solidFill>
            </a:endParaRPr>
          </a:p>
        </p:txBody>
      </p:sp>
      <p:sp>
        <p:nvSpPr>
          <p:cNvPr id="281" name="Google Shape;281;p36"/>
          <p:cNvSpPr txBox="1"/>
          <p:nvPr/>
        </p:nvSpPr>
        <p:spPr>
          <a:xfrm>
            <a:off x="3523625" y="3350225"/>
            <a:ext cx="1098000" cy="17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rPr>
              <a:t>~7.5M</a:t>
            </a:r>
            <a:endParaRPr sz="700">
              <a:solidFill>
                <a:schemeClr val="dk2"/>
              </a:solidFill>
            </a:endParaRPr>
          </a:p>
        </p:txBody>
      </p:sp>
      <p:sp>
        <p:nvSpPr>
          <p:cNvPr id="282" name="Google Shape;282;p36"/>
          <p:cNvSpPr txBox="1"/>
          <p:nvPr/>
        </p:nvSpPr>
        <p:spPr>
          <a:xfrm>
            <a:off x="6994250" y="1234275"/>
            <a:ext cx="1098000" cy="17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rPr>
              <a:t>~100M</a:t>
            </a:r>
            <a:endParaRPr sz="700">
              <a:solidFill>
                <a:schemeClr val="dk2"/>
              </a:solidFill>
            </a:endParaRPr>
          </a:p>
        </p:txBody>
      </p:sp>
      <p:sp>
        <p:nvSpPr>
          <p:cNvPr id="283" name="Google Shape;283;p36"/>
          <p:cNvSpPr txBox="1"/>
          <p:nvPr/>
        </p:nvSpPr>
        <p:spPr>
          <a:xfrm>
            <a:off x="5274950" y="3289325"/>
            <a:ext cx="1098000" cy="17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rPr>
              <a:t>~9.5M</a:t>
            </a:r>
            <a:endParaRPr sz="700">
              <a:solidFill>
                <a:schemeClr val="dk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Comparison to CPU: Hash Rate per Watt</a:t>
            </a:r>
            <a:endParaRPr/>
          </a:p>
        </p:txBody>
      </p:sp>
      <p:pic>
        <p:nvPicPr>
          <p:cNvPr id="289" name="Google Shape;289;p37"/>
          <p:cNvPicPr preferRelativeResize="0"/>
          <p:nvPr/>
        </p:nvPicPr>
        <p:blipFill>
          <a:blip r:embed="rId4">
            <a:alphaModFix/>
          </a:blip>
          <a:stretch>
            <a:fillRect/>
          </a:stretch>
        </p:blipFill>
        <p:spPr>
          <a:xfrm>
            <a:off x="480250" y="993650"/>
            <a:ext cx="7933301" cy="3946600"/>
          </a:xfrm>
          <a:prstGeom prst="rect">
            <a:avLst/>
          </a:prstGeom>
          <a:noFill/>
          <a:ln>
            <a:noFill/>
          </a:ln>
        </p:spPr>
      </p:pic>
      <p:sp>
        <p:nvSpPr>
          <p:cNvPr id="290" name="Google Shape;290;p37"/>
          <p:cNvSpPr txBox="1"/>
          <p:nvPr/>
        </p:nvSpPr>
        <p:spPr>
          <a:xfrm>
            <a:off x="1728975" y="2940900"/>
            <a:ext cx="1098000" cy="17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rPr>
              <a:t>~0.7M</a:t>
            </a:r>
            <a:endParaRPr sz="700">
              <a:solidFill>
                <a:schemeClr val="dk2"/>
              </a:solidFill>
            </a:endParaRPr>
          </a:p>
        </p:txBody>
      </p:sp>
      <p:sp>
        <p:nvSpPr>
          <p:cNvPr id="291" name="Google Shape;291;p37"/>
          <p:cNvSpPr txBox="1"/>
          <p:nvPr/>
        </p:nvSpPr>
        <p:spPr>
          <a:xfrm>
            <a:off x="3504375" y="1378800"/>
            <a:ext cx="1098000" cy="17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rPr>
              <a:t>~2.25M</a:t>
            </a:r>
            <a:endParaRPr sz="700">
              <a:solidFill>
                <a:schemeClr val="dk2"/>
              </a:solidFill>
            </a:endParaRPr>
          </a:p>
        </p:txBody>
      </p:sp>
      <p:sp>
        <p:nvSpPr>
          <p:cNvPr id="292" name="Google Shape;292;p37"/>
          <p:cNvSpPr txBox="1"/>
          <p:nvPr/>
        </p:nvSpPr>
        <p:spPr>
          <a:xfrm>
            <a:off x="5299025" y="1133200"/>
            <a:ext cx="1098000" cy="17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rPr>
              <a:t>~2.55M</a:t>
            </a:r>
            <a:endParaRPr sz="700">
              <a:solidFill>
                <a:schemeClr val="dk2"/>
              </a:solidFill>
            </a:endParaRPr>
          </a:p>
        </p:txBody>
      </p:sp>
      <p:sp>
        <p:nvSpPr>
          <p:cNvPr id="293" name="Google Shape;293;p37"/>
          <p:cNvSpPr txBox="1"/>
          <p:nvPr/>
        </p:nvSpPr>
        <p:spPr>
          <a:xfrm>
            <a:off x="7117750" y="2538025"/>
            <a:ext cx="1098000" cy="17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rPr>
              <a:t>~1M</a:t>
            </a:r>
            <a:endParaRPr sz="700">
              <a:solidFill>
                <a:schemeClr val="dk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Connecting to a Mining Pool</a:t>
            </a:r>
            <a:endParaRPr/>
          </a:p>
        </p:txBody>
      </p:sp>
      <p:sp>
        <p:nvSpPr>
          <p:cNvPr id="299" name="Google Shape;299;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Mining is effectively a lottery, thus to provide more reliable income, many miners work together in mining pools and share the profits (Law of Large Numbers).</a:t>
            </a:r>
            <a:endParaRPr/>
          </a:p>
          <a:p>
            <a:pPr indent="0" lvl="0" marL="0" rtl="0" algn="l">
              <a:spcBef>
                <a:spcPts val="1200"/>
              </a:spcBef>
              <a:spcAft>
                <a:spcPts val="1200"/>
              </a:spcAft>
              <a:buNone/>
            </a:pPr>
            <a:r>
              <a:rPr lang="en"/>
              <a:t>Each miner connects to the pool using the Stratum protocol. The pool provides each miner with a unique header template to work on. Every miner uses the template to create a header and attempts to find a nonce that satisfies the difficulty target (</a:t>
            </a:r>
            <a:r>
              <a:rPr i="1" lang="en"/>
              <a:t>SHA256d(header) &lt;= Target</a:t>
            </a:r>
            <a:r>
              <a:rPr lang="en"/>
              <a:t>).</a:t>
            </a:r>
            <a:endParaRPr/>
          </a:p>
        </p:txBody>
      </p:sp>
      <p:pic>
        <p:nvPicPr>
          <p:cNvPr id="300" name="Google Shape;300;p38"/>
          <p:cNvPicPr preferRelativeResize="0"/>
          <p:nvPr/>
        </p:nvPicPr>
        <p:blipFill>
          <a:blip r:embed="rId4">
            <a:alphaModFix/>
          </a:blip>
          <a:stretch>
            <a:fillRect/>
          </a:stretch>
        </p:blipFill>
        <p:spPr>
          <a:xfrm>
            <a:off x="9867252" y="-190025"/>
            <a:ext cx="5870197" cy="5143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Conclusions &amp; Ways to Further Improve</a:t>
            </a:r>
            <a:endParaRPr/>
          </a:p>
        </p:txBody>
      </p:sp>
      <p:sp>
        <p:nvSpPr>
          <p:cNvPr id="306" name="Google Shape;306;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Bitcoin mining on CPUs and FPGAs not profitable today</a:t>
            </a:r>
            <a:endParaRPr/>
          </a:p>
          <a:p>
            <a:pPr indent="-317500" lvl="1" marL="914400" rtl="0" algn="l">
              <a:spcBef>
                <a:spcPts val="0"/>
              </a:spcBef>
              <a:spcAft>
                <a:spcPts val="0"/>
              </a:spcAft>
              <a:buSzPts val="1400"/>
              <a:buChar char="○"/>
            </a:pPr>
            <a:r>
              <a:rPr lang="en"/>
              <a:t>20 Ultra96 boards running for 1 year would earn ~1 cent and cost $60 in electricity</a:t>
            </a:r>
            <a:endParaRPr/>
          </a:p>
          <a:p>
            <a:pPr indent="-317500" lvl="1" marL="914400" rtl="0" algn="l">
              <a:spcBef>
                <a:spcPts val="0"/>
              </a:spcBef>
              <a:spcAft>
                <a:spcPts val="0"/>
              </a:spcAft>
              <a:buSzPts val="1400"/>
              <a:buChar char="○"/>
            </a:pPr>
            <a:r>
              <a:rPr lang="en"/>
              <a:t>Would have been amazing 15 years ago</a:t>
            </a:r>
            <a:endParaRPr/>
          </a:p>
          <a:p>
            <a:pPr indent="-342900" lvl="0" marL="457200" rtl="0" algn="l">
              <a:lnSpc>
                <a:spcPct val="100000"/>
              </a:lnSpc>
              <a:spcBef>
                <a:spcPts val="0"/>
              </a:spcBef>
              <a:spcAft>
                <a:spcPts val="0"/>
              </a:spcAft>
              <a:buSzPts val="1800"/>
              <a:buChar char="●"/>
            </a:pPr>
            <a:r>
              <a:rPr lang="en"/>
              <a:t>Clock in header (large wire count, each w/ large fanout)</a:t>
            </a:r>
            <a:endParaRPr/>
          </a:p>
          <a:p>
            <a:pPr indent="-342900" lvl="0" marL="457200" rtl="0" algn="l">
              <a:lnSpc>
                <a:spcPct val="100000"/>
              </a:lnSpc>
              <a:spcBef>
                <a:spcPts val="0"/>
              </a:spcBef>
              <a:spcAft>
                <a:spcPts val="0"/>
              </a:spcAft>
              <a:buSzPts val="1800"/>
              <a:buChar char="●"/>
            </a:pPr>
            <a:r>
              <a:rPr lang="en"/>
              <a:t>Poorly synthesized</a:t>
            </a:r>
            <a:r>
              <a:rPr lang="en"/>
              <a:t> one-hot mux (</a:t>
            </a:r>
            <a:r>
              <a:rPr lang="en" u="sng">
                <a:solidFill>
                  <a:schemeClr val="accent5"/>
                </a:solidFill>
                <a:hlinkClick r:id="rId3">
                  <a:extLst>
                    <a:ext uri="{A12FA001-AC4F-418D-AE19-62706E023703}">
                      <ahyp:hlinkClr val="tx"/>
                    </a:ext>
                  </a:extLst>
                </a:hlinkClick>
              </a:rPr>
              <a:t>not trivial</a:t>
            </a:r>
            <a:r>
              <a:rPr lang="en"/>
              <a:t>)</a:t>
            </a:r>
            <a:endParaRPr/>
          </a:p>
          <a:p>
            <a:pPr indent="-342900" lvl="0" marL="457200" rtl="0" algn="l">
              <a:lnSpc>
                <a:spcPct val="100000"/>
              </a:lnSpc>
              <a:spcBef>
                <a:spcPts val="0"/>
              </a:spcBef>
              <a:spcAft>
                <a:spcPts val="0"/>
              </a:spcAft>
              <a:buSzPts val="1800"/>
              <a:buChar char="●"/>
            </a:pPr>
            <a:r>
              <a:rPr lang="en"/>
              <a:t>Reduce utilization to fit more cores</a:t>
            </a:r>
            <a:endParaRPr/>
          </a:p>
          <a:p>
            <a:pPr indent="-342900" lvl="0" marL="457200" rtl="0" algn="l">
              <a:lnSpc>
                <a:spcPct val="100000"/>
              </a:lnSpc>
              <a:spcBef>
                <a:spcPts val="0"/>
              </a:spcBef>
              <a:spcAft>
                <a:spcPts val="0"/>
              </a:spcAft>
              <a:buSzPts val="1800"/>
              <a:buChar char="●"/>
            </a:pPr>
            <a:r>
              <a:rPr lang="en"/>
              <a:t>Clock gating</a:t>
            </a:r>
            <a:endParaRPr/>
          </a:p>
          <a:p>
            <a:pPr indent="-342900" lvl="0" marL="457200" rtl="0" algn="l">
              <a:lnSpc>
                <a:spcPct val="100000"/>
              </a:lnSpc>
              <a:spcBef>
                <a:spcPts val="0"/>
              </a:spcBef>
              <a:spcAft>
                <a:spcPts val="0"/>
              </a:spcAft>
              <a:buSzPts val="1800"/>
              <a:buChar char="●"/>
            </a:pPr>
            <a:r>
              <a:rPr lang="en"/>
              <a:t>Minimize power consumption</a:t>
            </a:r>
            <a:endParaRPr/>
          </a:p>
        </p:txBody>
      </p:sp>
      <p:grpSp>
        <p:nvGrpSpPr>
          <p:cNvPr id="307" name="Google Shape;307;p39"/>
          <p:cNvGrpSpPr/>
          <p:nvPr/>
        </p:nvGrpSpPr>
        <p:grpSpPr>
          <a:xfrm>
            <a:off x="3993147" y="3497619"/>
            <a:ext cx="5069342" cy="1550688"/>
            <a:chOff x="365775" y="1017725"/>
            <a:chExt cx="8412450" cy="2770075"/>
          </a:xfrm>
        </p:grpSpPr>
        <p:sp>
          <p:nvSpPr>
            <p:cNvPr id="308" name="Google Shape;308;p39"/>
            <p:cNvSpPr/>
            <p:nvPr/>
          </p:nvSpPr>
          <p:spPr>
            <a:xfrm>
              <a:off x="8023125" y="2123600"/>
              <a:ext cx="755100" cy="755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PS</a:t>
              </a:r>
              <a:endParaRPr sz="1200"/>
            </a:p>
          </p:txBody>
        </p:sp>
        <p:sp>
          <p:nvSpPr>
            <p:cNvPr id="309" name="Google Shape;309;p39"/>
            <p:cNvSpPr/>
            <p:nvPr/>
          </p:nvSpPr>
          <p:spPr>
            <a:xfrm>
              <a:off x="4631350" y="1270250"/>
              <a:ext cx="2427300" cy="2461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AXI Registers</a:t>
              </a:r>
              <a:endParaRPr sz="1200"/>
            </a:p>
          </p:txBody>
        </p:sp>
        <p:pic>
          <p:nvPicPr>
            <p:cNvPr id="310" name="Google Shape;310;p39"/>
            <p:cNvPicPr preferRelativeResize="0"/>
            <p:nvPr/>
          </p:nvPicPr>
          <p:blipFill>
            <a:blip r:embed="rId4">
              <a:alphaModFix/>
            </a:blip>
            <a:stretch>
              <a:fillRect/>
            </a:stretch>
          </p:blipFill>
          <p:spPr>
            <a:xfrm>
              <a:off x="365775" y="1017725"/>
              <a:ext cx="5259550" cy="2770075"/>
            </a:xfrm>
            <a:prstGeom prst="rect">
              <a:avLst/>
            </a:prstGeom>
            <a:noFill/>
            <a:ln>
              <a:noFill/>
            </a:ln>
          </p:spPr>
        </p:pic>
        <p:sp>
          <p:nvSpPr>
            <p:cNvPr id="311" name="Google Shape;311;p39"/>
            <p:cNvSpPr/>
            <p:nvPr/>
          </p:nvSpPr>
          <p:spPr>
            <a:xfrm>
              <a:off x="7268025" y="2312450"/>
              <a:ext cx="755100" cy="377400"/>
            </a:xfrm>
            <a:prstGeom prst="rightArrow">
              <a:avLst>
                <a:gd fmla="val 50000" name="adj1"/>
                <a:gd fmla="val 50000" name="adj2"/>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2" name="Google Shape;312;p39"/>
            <p:cNvSpPr/>
            <p:nvPr/>
          </p:nvSpPr>
          <p:spPr>
            <a:xfrm rot="10800000">
              <a:off x="7058650" y="2312450"/>
              <a:ext cx="755100" cy="377400"/>
            </a:xfrm>
            <a:prstGeom prst="rightArrow">
              <a:avLst>
                <a:gd fmla="val 50000" name="adj1"/>
                <a:gd fmla="val 50000" name="adj2"/>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313" name="Google Shape;313;p39"/>
          <p:cNvSpPr/>
          <p:nvPr/>
        </p:nvSpPr>
        <p:spPr>
          <a:xfrm rot="3739829">
            <a:off x="4894435" y="3483105"/>
            <a:ext cx="1231989" cy="148276"/>
          </a:xfrm>
          <a:prstGeom prst="rightArrow">
            <a:avLst>
              <a:gd fmla="val 50000" name="adj1"/>
              <a:gd fmla="val 50000" name="adj2"/>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4" name="Google Shape;314;p39"/>
          <p:cNvSpPr/>
          <p:nvPr/>
        </p:nvSpPr>
        <p:spPr>
          <a:xfrm>
            <a:off x="5862175" y="4197025"/>
            <a:ext cx="317100" cy="5166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5" name="Google Shape;315;p39"/>
          <p:cNvSpPr/>
          <p:nvPr/>
        </p:nvSpPr>
        <p:spPr>
          <a:xfrm>
            <a:off x="6437325" y="4830900"/>
            <a:ext cx="564000" cy="2175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Demo</a:t>
            </a:r>
            <a:endParaRPr/>
          </a:p>
        </p:txBody>
      </p:sp>
      <p:pic>
        <p:nvPicPr>
          <p:cNvPr id="321" name="Google Shape;321;p40" title="demo.mp4">
            <a:hlinkClick r:id="rId3"/>
          </p:cNvPr>
          <p:cNvPicPr preferRelativeResize="0"/>
          <p:nvPr/>
        </p:nvPicPr>
        <p:blipFill>
          <a:blip r:embed="rId4">
            <a:alphaModFix/>
          </a:blip>
          <a:stretch>
            <a:fillRect/>
          </a:stretch>
        </p:blipFill>
        <p:spPr>
          <a:xfrm>
            <a:off x="1363775" y="1017725"/>
            <a:ext cx="6416450" cy="3963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000"/>
                                        <p:tgtEl>
                                          <p:spTgt spid="3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25" name="Shape 325"/>
        <p:cNvGrpSpPr/>
        <p:nvPr/>
      </p:nvGrpSpPr>
      <p:grpSpPr>
        <a:xfrm>
          <a:off x="0" y="0"/>
          <a:ext cx="0" cy="0"/>
          <a:chOff x="0" y="0"/>
          <a:chExt cx="0" cy="0"/>
        </a:xfrm>
      </p:grpSpPr>
      <p:sp>
        <p:nvSpPr>
          <p:cNvPr id="326" name="Google Shape;326;p41"/>
          <p:cNvSpPr txBox="1"/>
          <p:nvPr>
            <p:ph type="title"/>
          </p:nvPr>
        </p:nvSpPr>
        <p:spPr>
          <a:xfrm>
            <a:off x="311700" y="4546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1 Cell Data</a:t>
            </a:r>
            <a:endParaRPr/>
          </a:p>
        </p:txBody>
      </p:sp>
      <p:sp>
        <p:nvSpPr>
          <p:cNvPr id="327" name="Google Shape;327;p41"/>
          <p:cNvSpPr txBox="1"/>
          <p:nvPr>
            <p:ph idx="1" type="body"/>
          </p:nvPr>
        </p:nvSpPr>
        <p:spPr>
          <a:xfrm>
            <a:off x="311700" y="1152475"/>
            <a:ext cx="15087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050">
                <a:solidFill>
                  <a:schemeClr val="dk1"/>
                </a:solidFill>
                <a:latin typeface="Roboto"/>
                <a:ea typeface="Roboto"/>
                <a:cs typeface="Roboto"/>
                <a:sym typeface="Roboto"/>
              </a:rPr>
              <a:t>Exhausted possible nonce values - Time taken: 8547.40 seconds</a:t>
            </a:r>
            <a:endParaRPr>
              <a:solidFill>
                <a:schemeClr val="dk1"/>
              </a:solidFill>
            </a:endParaRPr>
          </a:p>
        </p:txBody>
      </p:sp>
      <p:pic>
        <p:nvPicPr>
          <p:cNvPr id="328" name="Google Shape;328;p41"/>
          <p:cNvPicPr preferRelativeResize="0"/>
          <p:nvPr/>
        </p:nvPicPr>
        <p:blipFill>
          <a:blip r:embed="rId4">
            <a:alphaModFix/>
          </a:blip>
          <a:stretch>
            <a:fillRect/>
          </a:stretch>
        </p:blipFill>
        <p:spPr>
          <a:xfrm>
            <a:off x="3219321" y="271225"/>
            <a:ext cx="5117200" cy="2635925"/>
          </a:xfrm>
          <a:prstGeom prst="rect">
            <a:avLst/>
          </a:prstGeom>
          <a:noFill/>
          <a:ln>
            <a:noFill/>
          </a:ln>
        </p:spPr>
      </p:pic>
      <p:pic>
        <p:nvPicPr>
          <p:cNvPr id="329" name="Google Shape;329;p41"/>
          <p:cNvPicPr preferRelativeResize="0"/>
          <p:nvPr/>
        </p:nvPicPr>
        <p:blipFill>
          <a:blip r:embed="rId5">
            <a:alphaModFix/>
          </a:blip>
          <a:stretch>
            <a:fillRect/>
          </a:stretch>
        </p:blipFill>
        <p:spPr>
          <a:xfrm>
            <a:off x="476050" y="2828663"/>
            <a:ext cx="8439150" cy="2009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Bitcoin Blockchain</a:t>
            </a:r>
            <a:endParaRPr/>
          </a:p>
        </p:txBody>
      </p:sp>
      <p:pic>
        <p:nvPicPr>
          <p:cNvPr id="67" name="Google Shape;67;p15"/>
          <p:cNvPicPr preferRelativeResize="0"/>
          <p:nvPr/>
        </p:nvPicPr>
        <p:blipFill>
          <a:blip r:embed="rId3">
            <a:alphaModFix/>
          </a:blip>
          <a:stretch>
            <a:fillRect/>
          </a:stretch>
        </p:blipFill>
        <p:spPr>
          <a:xfrm>
            <a:off x="6380567" y="0"/>
            <a:ext cx="2360867" cy="5143500"/>
          </a:xfrm>
          <a:prstGeom prst="rect">
            <a:avLst/>
          </a:prstGeom>
          <a:noFill/>
          <a:ln>
            <a:noFill/>
          </a:ln>
        </p:spPr>
      </p:pic>
      <p:sp>
        <p:nvSpPr>
          <p:cNvPr id="68" name="Google Shape;68;p15"/>
          <p:cNvSpPr txBox="1"/>
          <p:nvPr/>
        </p:nvSpPr>
        <p:spPr>
          <a:xfrm>
            <a:off x="380475" y="1049925"/>
            <a:ext cx="5456700" cy="226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2"/>
                </a:solidFill>
              </a:rPr>
              <a:t>The blockchain is comprised of block headers and transactions</a:t>
            </a:r>
            <a:endParaRPr sz="1500">
              <a:solidFill>
                <a:schemeClr val="dk2"/>
              </a:solidFill>
            </a:endParaRPr>
          </a:p>
          <a:p>
            <a:pPr indent="0" lvl="0" marL="0" rtl="0" algn="l">
              <a:spcBef>
                <a:spcPts val="0"/>
              </a:spcBef>
              <a:spcAft>
                <a:spcPts val="0"/>
              </a:spcAft>
              <a:buNone/>
            </a:pPr>
            <a:r>
              <a:t/>
            </a:r>
            <a:endParaRPr sz="1500">
              <a:solidFill>
                <a:schemeClr val="dk2"/>
              </a:solidFill>
            </a:endParaRPr>
          </a:p>
          <a:p>
            <a:pPr indent="0" lvl="0" marL="0" rtl="0" algn="l">
              <a:spcBef>
                <a:spcPts val="0"/>
              </a:spcBef>
              <a:spcAft>
                <a:spcPts val="0"/>
              </a:spcAft>
              <a:buNone/>
            </a:pPr>
            <a:r>
              <a:rPr lang="en" sz="1500">
                <a:solidFill>
                  <a:schemeClr val="dk2"/>
                </a:solidFill>
              </a:rPr>
              <a:t>Each block contains a hash of the previous blocks header, to verify its place in the blockchain</a:t>
            </a:r>
            <a:endParaRPr sz="1500">
              <a:solidFill>
                <a:schemeClr val="dk2"/>
              </a:solidFill>
            </a:endParaRPr>
          </a:p>
          <a:p>
            <a:pPr indent="0" lvl="0" marL="0" rtl="0" algn="l">
              <a:spcBef>
                <a:spcPts val="0"/>
              </a:spcBef>
              <a:spcAft>
                <a:spcPts val="0"/>
              </a:spcAft>
              <a:buNone/>
            </a:pPr>
            <a:r>
              <a:t/>
            </a:r>
            <a:endParaRPr sz="1500">
              <a:solidFill>
                <a:schemeClr val="dk2"/>
              </a:solidFill>
            </a:endParaRPr>
          </a:p>
          <a:p>
            <a:pPr indent="0" lvl="0" marL="0" rtl="0" algn="l">
              <a:spcBef>
                <a:spcPts val="0"/>
              </a:spcBef>
              <a:spcAft>
                <a:spcPts val="0"/>
              </a:spcAft>
              <a:buNone/>
            </a:pPr>
            <a:r>
              <a:rPr lang="en" sz="1500">
                <a:solidFill>
                  <a:schemeClr val="dk2"/>
                </a:solidFill>
              </a:rPr>
              <a:t>Merkle Roots distill transaction information into a hash result</a:t>
            </a:r>
            <a:endParaRPr sz="1500">
              <a:solidFill>
                <a:schemeClr val="dk2"/>
              </a:solidFill>
            </a:endParaRPr>
          </a:p>
        </p:txBody>
      </p:sp>
      <p:pic>
        <p:nvPicPr>
          <p:cNvPr id="69" name="Google Shape;69;p15"/>
          <p:cNvPicPr preferRelativeResize="0"/>
          <p:nvPr/>
        </p:nvPicPr>
        <p:blipFill>
          <a:blip r:embed="rId4">
            <a:alphaModFix/>
          </a:blip>
          <a:stretch>
            <a:fillRect/>
          </a:stretch>
        </p:blipFill>
        <p:spPr>
          <a:xfrm>
            <a:off x="416300" y="3025925"/>
            <a:ext cx="5300300" cy="19869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33" name="Shape 333"/>
        <p:cNvGrpSpPr/>
        <p:nvPr/>
      </p:nvGrpSpPr>
      <p:grpSpPr>
        <a:xfrm>
          <a:off x="0" y="0"/>
          <a:ext cx="0" cy="0"/>
          <a:chOff x="0" y="0"/>
          <a:chExt cx="0" cy="0"/>
        </a:xfrm>
      </p:grpSpPr>
      <p:sp>
        <p:nvSpPr>
          <p:cNvPr id="334" name="Google Shape;334;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2 Cell Data</a:t>
            </a:r>
            <a:endParaRPr/>
          </a:p>
        </p:txBody>
      </p:sp>
      <p:sp>
        <p:nvSpPr>
          <p:cNvPr id="335" name="Google Shape;335;p42"/>
          <p:cNvSpPr txBox="1"/>
          <p:nvPr>
            <p:ph idx="1" type="body"/>
          </p:nvPr>
        </p:nvSpPr>
        <p:spPr>
          <a:xfrm>
            <a:off x="311700" y="1152475"/>
            <a:ext cx="4234500" cy="1587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Exhausted possible nonce values - Time taken: 4273.72 seconds</a:t>
            </a:r>
            <a:endParaRPr/>
          </a:p>
        </p:txBody>
      </p:sp>
      <p:pic>
        <p:nvPicPr>
          <p:cNvPr id="336" name="Google Shape;336;p42"/>
          <p:cNvPicPr preferRelativeResize="0"/>
          <p:nvPr/>
        </p:nvPicPr>
        <p:blipFill>
          <a:blip r:embed="rId3">
            <a:alphaModFix/>
          </a:blip>
          <a:stretch>
            <a:fillRect/>
          </a:stretch>
        </p:blipFill>
        <p:spPr>
          <a:xfrm>
            <a:off x="203063" y="3238775"/>
            <a:ext cx="8429624" cy="1520625"/>
          </a:xfrm>
          <a:prstGeom prst="rect">
            <a:avLst/>
          </a:prstGeom>
          <a:noFill/>
          <a:ln>
            <a:noFill/>
          </a:ln>
        </p:spPr>
      </p:pic>
      <p:pic>
        <p:nvPicPr>
          <p:cNvPr id="337" name="Google Shape;337;p42"/>
          <p:cNvPicPr preferRelativeResize="0"/>
          <p:nvPr/>
        </p:nvPicPr>
        <p:blipFill>
          <a:blip r:embed="rId4">
            <a:alphaModFix/>
          </a:blip>
          <a:stretch>
            <a:fillRect/>
          </a:stretch>
        </p:blipFill>
        <p:spPr>
          <a:xfrm>
            <a:off x="5231800" y="332299"/>
            <a:ext cx="3425125" cy="27591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41" name="Shape 341"/>
        <p:cNvGrpSpPr/>
        <p:nvPr/>
      </p:nvGrpSpPr>
      <p:grpSpPr>
        <a:xfrm>
          <a:off x="0" y="0"/>
          <a:ext cx="0" cy="0"/>
          <a:chOff x="0" y="0"/>
          <a:chExt cx="0" cy="0"/>
        </a:xfrm>
      </p:grpSpPr>
      <p:sp>
        <p:nvSpPr>
          <p:cNvPr id="342" name="Google Shape;342;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4 Cell Data</a:t>
            </a:r>
            <a:endParaRPr/>
          </a:p>
        </p:txBody>
      </p:sp>
      <p:sp>
        <p:nvSpPr>
          <p:cNvPr id="343" name="Google Shape;343;p43"/>
          <p:cNvSpPr txBox="1"/>
          <p:nvPr>
            <p:ph idx="1" type="body"/>
          </p:nvPr>
        </p:nvSpPr>
        <p:spPr>
          <a:xfrm>
            <a:off x="311700" y="1152475"/>
            <a:ext cx="4104600" cy="1375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Exhausted possible nonce values - Time taken: 2136.91 seconds</a:t>
            </a:r>
            <a:endParaRPr/>
          </a:p>
        </p:txBody>
      </p:sp>
      <p:pic>
        <p:nvPicPr>
          <p:cNvPr id="344" name="Google Shape;344;p43"/>
          <p:cNvPicPr preferRelativeResize="0"/>
          <p:nvPr/>
        </p:nvPicPr>
        <p:blipFill>
          <a:blip r:embed="rId3">
            <a:alphaModFix/>
          </a:blip>
          <a:stretch>
            <a:fillRect/>
          </a:stretch>
        </p:blipFill>
        <p:spPr>
          <a:xfrm>
            <a:off x="409375" y="2459825"/>
            <a:ext cx="8495448" cy="2254950"/>
          </a:xfrm>
          <a:prstGeom prst="rect">
            <a:avLst/>
          </a:prstGeom>
          <a:noFill/>
          <a:ln>
            <a:noFill/>
          </a:ln>
        </p:spPr>
      </p:pic>
      <p:pic>
        <p:nvPicPr>
          <p:cNvPr id="345" name="Google Shape;345;p43"/>
          <p:cNvPicPr preferRelativeResize="0"/>
          <p:nvPr/>
        </p:nvPicPr>
        <p:blipFill>
          <a:blip r:embed="rId4">
            <a:alphaModFix/>
          </a:blip>
          <a:stretch>
            <a:fillRect/>
          </a:stretch>
        </p:blipFill>
        <p:spPr>
          <a:xfrm>
            <a:off x="4967025" y="252113"/>
            <a:ext cx="3733800" cy="20097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49" name="Shape 349"/>
        <p:cNvGrpSpPr/>
        <p:nvPr/>
      </p:nvGrpSpPr>
      <p:grpSpPr>
        <a:xfrm>
          <a:off x="0" y="0"/>
          <a:ext cx="0" cy="0"/>
          <a:chOff x="0" y="0"/>
          <a:chExt cx="0" cy="0"/>
        </a:xfrm>
      </p:grpSpPr>
      <p:sp>
        <p:nvSpPr>
          <p:cNvPr id="350" name="Google Shape;350;p44"/>
          <p:cNvSpPr txBox="1"/>
          <p:nvPr>
            <p:ph type="title"/>
          </p:nvPr>
        </p:nvSpPr>
        <p:spPr>
          <a:xfrm>
            <a:off x="337125" y="4739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8 Cell Data</a:t>
            </a:r>
            <a:endParaRPr/>
          </a:p>
        </p:txBody>
      </p:sp>
      <p:sp>
        <p:nvSpPr>
          <p:cNvPr id="351" name="Google Shape;351;p44"/>
          <p:cNvSpPr txBox="1"/>
          <p:nvPr>
            <p:ph idx="1" type="body"/>
          </p:nvPr>
        </p:nvSpPr>
        <p:spPr>
          <a:xfrm>
            <a:off x="311700" y="1152475"/>
            <a:ext cx="3955200" cy="181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Clr>
                <a:schemeClr val="dk1"/>
              </a:buClr>
              <a:buSzPts val="1100"/>
              <a:buFont typeface="Arial"/>
              <a:buNone/>
            </a:pPr>
            <a:r>
              <a:rPr lang="en"/>
              <a:t>Exhausted possible nonce values - Time taken: 1068.47 seconds</a:t>
            </a:r>
            <a:endParaRPr/>
          </a:p>
        </p:txBody>
      </p:sp>
      <p:pic>
        <p:nvPicPr>
          <p:cNvPr id="352" name="Google Shape;352;p44"/>
          <p:cNvPicPr preferRelativeResize="0"/>
          <p:nvPr/>
        </p:nvPicPr>
        <p:blipFill>
          <a:blip r:embed="rId3">
            <a:alphaModFix/>
          </a:blip>
          <a:stretch>
            <a:fillRect/>
          </a:stretch>
        </p:blipFill>
        <p:spPr>
          <a:xfrm>
            <a:off x="337125" y="3231500"/>
            <a:ext cx="7840476" cy="1605950"/>
          </a:xfrm>
          <a:prstGeom prst="rect">
            <a:avLst/>
          </a:prstGeom>
          <a:noFill/>
          <a:ln>
            <a:noFill/>
          </a:ln>
        </p:spPr>
      </p:pic>
      <p:pic>
        <p:nvPicPr>
          <p:cNvPr id="353" name="Google Shape;353;p44"/>
          <p:cNvPicPr preferRelativeResize="0"/>
          <p:nvPr/>
        </p:nvPicPr>
        <p:blipFill>
          <a:blip r:embed="rId4">
            <a:alphaModFix/>
          </a:blip>
          <a:stretch>
            <a:fillRect/>
          </a:stretch>
        </p:blipFill>
        <p:spPr>
          <a:xfrm>
            <a:off x="4321125" y="173963"/>
            <a:ext cx="3657600" cy="30575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7" name="Shape 357"/>
        <p:cNvGrpSpPr/>
        <p:nvPr/>
      </p:nvGrpSpPr>
      <p:grpSpPr>
        <a:xfrm>
          <a:off x="0" y="0"/>
          <a:ext cx="0" cy="0"/>
          <a:chOff x="0" y="0"/>
          <a:chExt cx="0" cy="0"/>
        </a:xfrm>
      </p:grpSpPr>
      <p:sp>
        <p:nvSpPr>
          <p:cNvPr id="358" name="Google Shape;358;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15 Cell Data</a:t>
            </a:r>
            <a:endParaRPr/>
          </a:p>
        </p:txBody>
      </p:sp>
      <p:sp>
        <p:nvSpPr>
          <p:cNvPr id="359" name="Google Shape;359;p45"/>
          <p:cNvSpPr txBox="1"/>
          <p:nvPr>
            <p:ph idx="1" type="body"/>
          </p:nvPr>
        </p:nvSpPr>
        <p:spPr>
          <a:xfrm>
            <a:off x="311700" y="1152475"/>
            <a:ext cx="4504200" cy="1788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Exhausted possible nonce values - Time taken: 569.92 seconds</a:t>
            </a:r>
            <a:endParaRPr/>
          </a:p>
        </p:txBody>
      </p:sp>
      <p:pic>
        <p:nvPicPr>
          <p:cNvPr id="360" name="Google Shape;360;p45"/>
          <p:cNvPicPr preferRelativeResize="0"/>
          <p:nvPr/>
        </p:nvPicPr>
        <p:blipFill>
          <a:blip r:embed="rId3">
            <a:alphaModFix/>
          </a:blip>
          <a:stretch>
            <a:fillRect/>
          </a:stretch>
        </p:blipFill>
        <p:spPr>
          <a:xfrm>
            <a:off x="0" y="3257192"/>
            <a:ext cx="9144001" cy="1788417"/>
          </a:xfrm>
          <a:prstGeom prst="rect">
            <a:avLst/>
          </a:prstGeom>
          <a:noFill/>
          <a:ln>
            <a:noFill/>
          </a:ln>
        </p:spPr>
      </p:pic>
      <p:pic>
        <p:nvPicPr>
          <p:cNvPr id="361" name="Google Shape;361;p45"/>
          <p:cNvPicPr preferRelativeResize="0"/>
          <p:nvPr/>
        </p:nvPicPr>
        <p:blipFill>
          <a:blip r:embed="rId4">
            <a:alphaModFix/>
          </a:blip>
          <a:stretch>
            <a:fillRect/>
          </a:stretch>
        </p:blipFill>
        <p:spPr>
          <a:xfrm>
            <a:off x="5260088" y="83250"/>
            <a:ext cx="3629025" cy="3124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Mining New Blocks</a:t>
            </a:r>
            <a:endParaRPr/>
          </a:p>
        </p:txBody>
      </p:sp>
      <p:sp>
        <p:nvSpPr>
          <p:cNvPr id="75" name="Google Shape;75;p16"/>
          <p:cNvSpPr txBox="1"/>
          <p:nvPr>
            <p:ph idx="1" type="body"/>
          </p:nvPr>
        </p:nvSpPr>
        <p:spPr>
          <a:xfrm>
            <a:off x="311700" y="1152475"/>
            <a:ext cx="37662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t>New </a:t>
            </a:r>
            <a:r>
              <a:rPr lang="en" sz="1500"/>
              <a:t>transactions</a:t>
            </a:r>
            <a:r>
              <a:rPr lang="en" sz="1500"/>
              <a:t> are constantly submitted to the transaction pool</a:t>
            </a:r>
            <a:endParaRPr sz="1500"/>
          </a:p>
          <a:p>
            <a:pPr indent="0" lvl="0" marL="0" rtl="0" algn="l">
              <a:spcBef>
                <a:spcPts val="1200"/>
              </a:spcBef>
              <a:spcAft>
                <a:spcPts val="0"/>
              </a:spcAft>
              <a:buNone/>
            </a:pPr>
            <a:r>
              <a:rPr lang="en" sz="1500"/>
              <a:t>Every miner will put together a set of transactions and begin “mining” them</a:t>
            </a:r>
            <a:endParaRPr sz="1500"/>
          </a:p>
          <a:p>
            <a:pPr indent="0" lvl="0" marL="0" rtl="0" algn="l">
              <a:spcBef>
                <a:spcPts val="1200"/>
              </a:spcBef>
              <a:spcAft>
                <a:spcPts val="0"/>
              </a:spcAft>
              <a:buNone/>
            </a:pPr>
            <a:r>
              <a:rPr lang="en" sz="1500"/>
              <a:t>If a block is successfully “mined”, it is added to the blockchain</a:t>
            </a:r>
            <a:endParaRPr sz="1500"/>
          </a:p>
          <a:p>
            <a:pPr indent="0" lvl="0" marL="0" rtl="0" algn="l">
              <a:spcBef>
                <a:spcPts val="1200"/>
              </a:spcBef>
              <a:spcAft>
                <a:spcPts val="1200"/>
              </a:spcAft>
              <a:buNone/>
            </a:pPr>
            <a:r>
              <a:rPr lang="en" sz="1500"/>
              <a:t>Newly minted bitcoin is given as a reward, along with transaction fees, to the successful miner</a:t>
            </a:r>
            <a:endParaRPr sz="1500"/>
          </a:p>
        </p:txBody>
      </p:sp>
      <p:pic>
        <p:nvPicPr>
          <p:cNvPr id="76" name="Google Shape;76;p16"/>
          <p:cNvPicPr preferRelativeResize="0"/>
          <p:nvPr/>
        </p:nvPicPr>
        <p:blipFill>
          <a:blip r:embed="rId4">
            <a:alphaModFix/>
          </a:blip>
          <a:stretch>
            <a:fillRect/>
          </a:stretch>
        </p:blipFill>
        <p:spPr>
          <a:xfrm>
            <a:off x="4315875" y="1495250"/>
            <a:ext cx="4487525" cy="2730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Mining Difficulty</a:t>
            </a:r>
            <a:endParaRPr/>
          </a:p>
        </p:txBody>
      </p:sp>
      <p:sp>
        <p:nvSpPr>
          <p:cNvPr id="82" name="Google Shape;82;p17"/>
          <p:cNvSpPr txBox="1"/>
          <p:nvPr>
            <p:ph idx="1" type="body"/>
          </p:nvPr>
        </p:nvSpPr>
        <p:spPr>
          <a:xfrm>
            <a:off x="311700" y="1152475"/>
            <a:ext cx="5067900" cy="2064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1200"/>
              <a:t>Bitcoin has set a standard that a block must be successfully mined on average every 10 minutes</a:t>
            </a:r>
            <a:endParaRPr sz="1200"/>
          </a:p>
          <a:p>
            <a:pPr indent="0" lvl="0" marL="0" rtl="0" algn="l">
              <a:spcBef>
                <a:spcPts val="1200"/>
              </a:spcBef>
              <a:spcAft>
                <a:spcPts val="0"/>
              </a:spcAft>
              <a:buNone/>
            </a:pPr>
            <a:r>
              <a:rPr lang="en" sz="1200"/>
              <a:t>It </a:t>
            </a:r>
            <a:r>
              <a:rPr lang="en" sz="1200"/>
              <a:t>achieves</a:t>
            </a:r>
            <a:r>
              <a:rPr lang="en" sz="1200"/>
              <a:t> this with the difficulty target, which is adjusted based on the collective hash rate of all participating miners</a:t>
            </a:r>
            <a:endParaRPr sz="1200"/>
          </a:p>
          <a:p>
            <a:pPr indent="0" lvl="0" marL="0" rtl="0" algn="l">
              <a:spcBef>
                <a:spcPts val="1200"/>
              </a:spcBef>
              <a:spcAft>
                <a:spcPts val="0"/>
              </a:spcAft>
              <a:buNone/>
            </a:pPr>
            <a:r>
              <a:rPr lang="en" sz="1200"/>
              <a:t>Miners create a header for the transactions, and test hash results for different Nonces</a:t>
            </a:r>
            <a:endParaRPr sz="1200"/>
          </a:p>
          <a:p>
            <a:pPr indent="0" lvl="0" marL="0" rtl="0" algn="l">
              <a:spcBef>
                <a:spcPts val="1200"/>
              </a:spcBef>
              <a:spcAft>
                <a:spcPts val="1200"/>
              </a:spcAft>
              <a:buNone/>
            </a:pPr>
            <a:r>
              <a:rPr lang="en" sz="1200"/>
              <a:t>Once a miner finds a Nonce which results in a hash below the Hash Target, the block is added to the blockchain and the reward is given</a:t>
            </a:r>
            <a:endParaRPr sz="1200"/>
          </a:p>
        </p:txBody>
      </p:sp>
      <p:graphicFrame>
        <p:nvGraphicFramePr>
          <p:cNvPr id="83" name="Google Shape;83;p17"/>
          <p:cNvGraphicFramePr/>
          <p:nvPr/>
        </p:nvGraphicFramePr>
        <p:xfrm>
          <a:off x="225275" y="3373550"/>
          <a:ext cx="3000000" cy="3000000"/>
        </p:xfrm>
        <a:graphic>
          <a:graphicData uri="http://schemas.openxmlformats.org/drawingml/2006/table">
            <a:tbl>
              <a:tblPr>
                <a:noFill/>
                <a:tableStyleId>{5EE68D65-1CA9-4A8F-B1CB-8D2CAE7282FF}</a:tableStyleId>
              </a:tblPr>
              <a:tblGrid>
                <a:gridCol w="821325"/>
                <a:gridCol w="3067775"/>
                <a:gridCol w="818450"/>
              </a:tblGrid>
              <a:tr h="384450">
                <a:tc>
                  <a:txBody>
                    <a:bodyPr/>
                    <a:lstStyle/>
                    <a:p>
                      <a:pPr indent="0" lvl="0" marL="0" rtl="0" algn="l">
                        <a:spcBef>
                          <a:spcPts val="0"/>
                        </a:spcBef>
                        <a:spcAft>
                          <a:spcPts val="0"/>
                        </a:spcAft>
                        <a:buNone/>
                      </a:pPr>
                      <a:r>
                        <a:t/>
                      </a:r>
                      <a:endParaRPr sz="900"/>
                    </a:p>
                  </a:txBody>
                  <a:tcPr marT="91425" marB="91425" marR="91425" marL="91425"/>
                </a:tc>
                <a:tc>
                  <a:txBody>
                    <a:bodyPr/>
                    <a:lstStyle/>
                    <a:p>
                      <a:pPr indent="0" lvl="0" marL="0" rtl="0" algn="l">
                        <a:spcBef>
                          <a:spcPts val="0"/>
                        </a:spcBef>
                        <a:spcAft>
                          <a:spcPts val="0"/>
                        </a:spcAft>
                        <a:buNone/>
                      </a:pPr>
                      <a:r>
                        <a:rPr lang="en" sz="1100"/>
                        <a:t>Hash Target</a:t>
                      </a:r>
                      <a:endParaRPr sz="1100"/>
                    </a:p>
                  </a:txBody>
                  <a:tcPr marT="91425" marB="91425" marR="91425" marL="91425"/>
                </a:tc>
                <a:tc>
                  <a:txBody>
                    <a:bodyPr/>
                    <a:lstStyle/>
                    <a:p>
                      <a:pPr indent="0" lvl="0" marL="0" rtl="0" algn="l">
                        <a:spcBef>
                          <a:spcPts val="0"/>
                        </a:spcBef>
                        <a:spcAft>
                          <a:spcPts val="0"/>
                        </a:spcAft>
                        <a:buNone/>
                      </a:pPr>
                      <a:r>
                        <a:rPr lang="en" sz="1100"/>
                        <a:t>Difficulty</a:t>
                      </a:r>
                      <a:endParaRPr sz="1300"/>
                    </a:p>
                  </a:txBody>
                  <a:tcPr marT="91425" marB="91425" marR="91425" marL="91425"/>
                </a:tc>
              </a:tr>
              <a:tr h="434600">
                <a:tc>
                  <a:txBody>
                    <a:bodyPr/>
                    <a:lstStyle/>
                    <a:p>
                      <a:pPr indent="0" lvl="0" marL="0" rtl="0" algn="l">
                        <a:spcBef>
                          <a:spcPts val="0"/>
                        </a:spcBef>
                        <a:spcAft>
                          <a:spcPts val="0"/>
                        </a:spcAft>
                        <a:buNone/>
                      </a:pPr>
                      <a:r>
                        <a:rPr lang="en" sz="1100"/>
                        <a:t>Genesis</a:t>
                      </a:r>
                      <a:endParaRPr sz="1100"/>
                    </a:p>
                  </a:txBody>
                  <a:tcPr marT="91425" marB="91425" marR="91425" marL="91425"/>
                </a:tc>
                <a:tc>
                  <a:txBody>
                    <a:bodyPr/>
                    <a:lstStyle/>
                    <a:p>
                      <a:pPr indent="0" lvl="0" marL="0" rtl="0" algn="l">
                        <a:spcBef>
                          <a:spcPts val="0"/>
                        </a:spcBef>
                        <a:spcAft>
                          <a:spcPts val="0"/>
                        </a:spcAft>
                        <a:buNone/>
                      </a:pPr>
                      <a:r>
                        <a:rPr lang="en" sz="700"/>
                        <a:t>0x00000000FFFF0000</a:t>
                      </a:r>
                      <a:r>
                        <a:rPr lang="en" sz="700">
                          <a:solidFill>
                            <a:schemeClr val="dk1"/>
                          </a:solidFill>
                        </a:rPr>
                        <a:t>000000000000000000000000000000000000000000000000</a:t>
                      </a:r>
                      <a:endParaRPr sz="700"/>
                    </a:p>
                  </a:txBody>
                  <a:tcPr marT="91425" marB="91425" marR="91425" marL="91425"/>
                </a:tc>
                <a:tc>
                  <a:txBody>
                    <a:bodyPr/>
                    <a:lstStyle/>
                    <a:p>
                      <a:pPr indent="0" lvl="0" marL="0" rtl="0" algn="l">
                        <a:spcBef>
                          <a:spcPts val="0"/>
                        </a:spcBef>
                        <a:spcAft>
                          <a:spcPts val="0"/>
                        </a:spcAft>
                        <a:buNone/>
                      </a:pPr>
                      <a:r>
                        <a:rPr lang="en" sz="900"/>
                        <a:t>1</a:t>
                      </a:r>
                      <a:endParaRPr sz="900"/>
                    </a:p>
                  </a:txBody>
                  <a:tcPr marT="91425" marB="91425" marR="91425" marL="91425"/>
                </a:tc>
              </a:tr>
              <a:tr h="434600">
                <a:tc>
                  <a:txBody>
                    <a:bodyPr/>
                    <a:lstStyle/>
                    <a:p>
                      <a:pPr indent="0" lvl="0" marL="0" rtl="0" algn="l">
                        <a:spcBef>
                          <a:spcPts val="0"/>
                        </a:spcBef>
                        <a:spcAft>
                          <a:spcPts val="0"/>
                        </a:spcAft>
                        <a:buNone/>
                      </a:pPr>
                      <a:r>
                        <a:rPr lang="en" sz="1100"/>
                        <a:t>Current</a:t>
                      </a:r>
                      <a:endParaRPr sz="1100"/>
                    </a:p>
                  </a:txBody>
                  <a:tcPr marT="91425" marB="91425" marR="91425" marL="91425"/>
                </a:tc>
                <a:tc>
                  <a:txBody>
                    <a:bodyPr/>
                    <a:lstStyle/>
                    <a:p>
                      <a:pPr indent="0" lvl="0" marL="0" rtl="0" algn="l">
                        <a:spcBef>
                          <a:spcPts val="0"/>
                        </a:spcBef>
                        <a:spcAft>
                          <a:spcPts val="0"/>
                        </a:spcAft>
                        <a:buNone/>
                      </a:pPr>
                      <a:r>
                        <a:rPr lang="en" sz="700"/>
                        <a:t>0x0000000000000000000331DB0000000000000000000000000000000000000000</a:t>
                      </a:r>
                      <a:endParaRPr sz="700"/>
                    </a:p>
                  </a:txBody>
                  <a:tcPr marT="91425" marB="91425" marR="91425" marL="91425"/>
                </a:tc>
                <a:tc>
                  <a:txBody>
                    <a:bodyPr/>
                    <a:lstStyle/>
                    <a:p>
                      <a:pPr indent="0" lvl="0" marL="0" rtl="0" algn="l">
                        <a:spcBef>
                          <a:spcPts val="0"/>
                        </a:spcBef>
                        <a:spcAft>
                          <a:spcPts val="0"/>
                        </a:spcAft>
                        <a:buNone/>
                      </a:pPr>
                      <a:r>
                        <a:rPr lang="en" sz="900"/>
                        <a:t>88 Trillion</a:t>
                      </a:r>
                      <a:endParaRPr sz="900"/>
                    </a:p>
                  </a:txBody>
                  <a:tcPr marT="91425" marB="91425" marR="91425" marL="91425"/>
                </a:tc>
              </a:tr>
            </a:tbl>
          </a:graphicData>
        </a:graphic>
      </p:graphicFrame>
      <p:graphicFrame>
        <p:nvGraphicFramePr>
          <p:cNvPr id="84" name="Google Shape;84;p17"/>
          <p:cNvGraphicFramePr/>
          <p:nvPr/>
        </p:nvGraphicFramePr>
        <p:xfrm>
          <a:off x="6111100" y="372575"/>
          <a:ext cx="3000000" cy="3000000"/>
        </p:xfrm>
        <a:graphic>
          <a:graphicData uri="http://schemas.openxmlformats.org/drawingml/2006/table">
            <a:tbl>
              <a:tblPr>
                <a:noFill/>
                <a:tableStyleId>{5EE68D65-1CA9-4A8F-B1CB-8D2CAE7282FF}</a:tableStyleId>
              </a:tblPr>
              <a:tblGrid>
                <a:gridCol w="758700"/>
                <a:gridCol w="1529475"/>
              </a:tblGrid>
              <a:tr h="231325">
                <a:tc>
                  <a:txBody>
                    <a:bodyPr/>
                    <a:lstStyle/>
                    <a:p>
                      <a:pPr indent="0" lvl="0" marL="0" rtl="0" algn="l">
                        <a:lnSpc>
                          <a:spcPct val="165000"/>
                        </a:lnSpc>
                        <a:spcBef>
                          <a:spcPts val="0"/>
                        </a:spcBef>
                        <a:spcAft>
                          <a:spcPts val="0"/>
                        </a:spcAft>
                        <a:buNone/>
                      </a:pPr>
                      <a:r>
                        <a:rPr lang="en" sz="1000">
                          <a:solidFill>
                            <a:srgbClr val="333333"/>
                          </a:solidFill>
                          <a:highlight>
                            <a:srgbClr val="FFFFFF"/>
                          </a:highlight>
                          <a:latin typeface="Times New Roman"/>
                          <a:ea typeface="Times New Roman"/>
                          <a:cs typeface="Times New Roman"/>
                          <a:sym typeface="Times New Roman"/>
                        </a:rPr>
                        <a:t>Size</a:t>
                      </a:r>
                      <a:endParaRPr sz="1000">
                        <a:solidFill>
                          <a:srgbClr val="333333"/>
                        </a:solidFill>
                        <a:highlight>
                          <a:srgbClr val="FFFFFF"/>
                        </a:highlight>
                        <a:latin typeface="Times New Roman"/>
                        <a:ea typeface="Times New Roman"/>
                        <a:cs typeface="Times New Roman"/>
                        <a:sym typeface="Times New Roman"/>
                      </a:endParaRPr>
                    </a:p>
                  </a:txBody>
                  <a:tcPr marT="57150" marB="57150" marR="57150" marL="57150" anchor="ctr">
                    <a:lnR cap="flat" cmpd="sng" w="9525">
                      <a:solidFill>
                        <a:srgbClr val="000000"/>
                      </a:solidFill>
                      <a:prstDash val="solid"/>
                      <a:round/>
                      <a:headEnd len="sm" w="sm" type="none"/>
                      <a:tailEnd len="sm" w="sm" type="none"/>
                    </a:lnR>
                    <a:lnT cap="flat" cmpd="sng" w="9525">
                      <a:solidFill>
                        <a:srgbClr val="9D9D9D"/>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65000"/>
                        </a:lnSpc>
                        <a:spcBef>
                          <a:spcPts val="0"/>
                        </a:spcBef>
                        <a:spcAft>
                          <a:spcPts val="0"/>
                        </a:spcAft>
                        <a:buNone/>
                      </a:pPr>
                      <a:r>
                        <a:rPr lang="en" sz="1000">
                          <a:solidFill>
                            <a:srgbClr val="333333"/>
                          </a:solidFill>
                          <a:highlight>
                            <a:srgbClr val="FFFFFF"/>
                          </a:highlight>
                          <a:latin typeface="Times New Roman"/>
                          <a:ea typeface="Times New Roman"/>
                          <a:cs typeface="Times New Roman"/>
                          <a:sym typeface="Times New Roman"/>
                        </a:rPr>
                        <a:t>Field</a:t>
                      </a:r>
                      <a:endParaRPr sz="1000">
                        <a:solidFill>
                          <a:srgbClr val="333333"/>
                        </a:solidFill>
                        <a:highlight>
                          <a:srgbClr val="FFFFFF"/>
                        </a:highlight>
                        <a:latin typeface="Times New Roman"/>
                        <a:ea typeface="Times New Roman"/>
                        <a:cs typeface="Times New Roman"/>
                        <a:sym typeface="Times New Roman"/>
                      </a:endParaRPr>
                    </a:p>
                  </a:txBody>
                  <a:tcPr marT="57150" marB="57150" marR="57150" marL="571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9D9D9D"/>
                      </a:solidFill>
                      <a:prstDash val="solid"/>
                      <a:round/>
                      <a:headEnd len="sm" w="sm" type="none"/>
                      <a:tailEnd len="sm" w="sm" type="none"/>
                    </a:lnT>
                    <a:lnB cap="flat" cmpd="sng" w="9525">
                      <a:solidFill>
                        <a:srgbClr val="000000"/>
                      </a:solidFill>
                      <a:prstDash val="solid"/>
                      <a:round/>
                      <a:headEnd len="sm" w="sm" type="none"/>
                      <a:tailEnd len="sm" w="sm" type="none"/>
                    </a:lnB>
                  </a:tcPr>
                </a:tc>
              </a:tr>
              <a:tr h="297400">
                <a:tc>
                  <a:txBody>
                    <a:bodyPr/>
                    <a:lstStyle/>
                    <a:p>
                      <a:pPr indent="0" lvl="0" marL="0" rtl="0" algn="l">
                        <a:lnSpc>
                          <a:spcPct val="165000"/>
                        </a:lnSpc>
                        <a:spcBef>
                          <a:spcPts val="0"/>
                        </a:spcBef>
                        <a:spcAft>
                          <a:spcPts val="0"/>
                        </a:spcAft>
                        <a:buNone/>
                      </a:pPr>
                      <a:r>
                        <a:rPr lang="en" sz="1000">
                          <a:solidFill>
                            <a:srgbClr val="333333"/>
                          </a:solidFill>
                          <a:highlight>
                            <a:srgbClr val="FFFFFF"/>
                          </a:highlight>
                        </a:rPr>
                        <a:t>4 bytes</a:t>
                      </a:r>
                      <a:endParaRPr sz="1000">
                        <a:solidFill>
                          <a:srgbClr val="333333"/>
                        </a:solidFill>
                        <a:highlight>
                          <a:srgbClr val="FFFFFF"/>
                        </a:highlight>
                      </a:endParaRPr>
                    </a:p>
                  </a:txBody>
                  <a:tcPr marT="95250" marB="95250" marR="95250" marL="95250" anchor="ctr">
                    <a:lnR cap="flat" cmpd="sng" w="9525">
                      <a:solidFill>
                        <a:srgbClr val="333333"/>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333333"/>
                      </a:solidFill>
                      <a:prstDash val="solid"/>
                      <a:round/>
                      <a:headEnd len="sm" w="sm" type="none"/>
                      <a:tailEnd len="sm" w="sm" type="none"/>
                    </a:lnB>
                  </a:tcPr>
                </a:tc>
                <a:tc>
                  <a:txBody>
                    <a:bodyPr/>
                    <a:lstStyle/>
                    <a:p>
                      <a:pPr indent="0" lvl="0" marL="0" rtl="0" algn="l">
                        <a:lnSpc>
                          <a:spcPct val="165000"/>
                        </a:lnSpc>
                        <a:spcBef>
                          <a:spcPts val="0"/>
                        </a:spcBef>
                        <a:spcAft>
                          <a:spcPts val="0"/>
                        </a:spcAft>
                        <a:buNone/>
                      </a:pPr>
                      <a:r>
                        <a:rPr lang="en" sz="1000">
                          <a:solidFill>
                            <a:srgbClr val="333333"/>
                          </a:solidFill>
                          <a:highlight>
                            <a:srgbClr val="FFFFFF"/>
                          </a:highlight>
                        </a:rPr>
                        <a:t>Version</a:t>
                      </a:r>
                      <a:endParaRPr sz="1000">
                        <a:solidFill>
                          <a:srgbClr val="333333"/>
                        </a:solidFill>
                        <a:highlight>
                          <a:srgbClr val="FFFFFF"/>
                        </a:highlight>
                      </a:endParaRPr>
                    </a:p>
                  </a:txBody>
                  <a:tcPr marT="95250" marB="95250" marR="95250" marL="95250" anchor="ctr">
                    <a:lnL cap="flat" cmpd="sng" w="9525">
                      <a:solidFill>
                        <a:srgbClr val="333333"/>
                      </a:solidFill>
                      <a:prstDash val="solid"/>
                      <a:round/>
                      <a:headEnd len="sm" w="sm" type="none"/>
                      <a:tailEnd len="sm" w="sm" type="none"/>
                    </a:lnL>
                    <a:lnR cap="flat" cmpd="sng" w="9525">
                      <a:solidFill>
                        <a:srgbClr val="333333"/>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333333"/>
                      </a:solidFill>
                      <a:prstDash val="solid"/>
                      <a:round/>
                      <a:headEnd len="sm" w="sm" type="none"/>
                      <a:tailEnd len="sm" w="sm" type="none"/>
                    </a:lnB>
                  </a:tcPr>
                </a:tc>
              </a:tr>
              <a:tr h="346275">
                <a:tc>
                  <a:txBody>
                    <a:bodyPr/>
                    <a:lstStyle/>
                    <a:p>
                      <a:pPr indent="0" lvl="0" marL="0" rtl="0" algn="l">
                        <a:lnSpc>
                          <a:spcPct val="165000"/>
                        </a:lnSpc>
                        <a:spcBef>
                          <a:spcPts val="0"/>
                        </a:spcBef>
                        <a:spcAft>
                          <a:spcPts val="0"/>
                        </a:spcAft>
                        <a:buNone/>
                      </a:pPr>
                      <a:r>
                        <a:rPr lang="en" sz="1000">
                          <a:solidFill>
                            <a:srgbClr val="333333"/>
                          </a:solidFill>
                          <a:highlight>
                            <a:srgbClr val="FFFFFF"/>
                          </a:highlight>
                        </a:rPr>
                        <a:t>32 bytes</a:t>
                      </a:r>
                      <a:endParaRPr sz="1000">
                        <a:solidFill>
                          <a:srgbClr val="333333"/>
                        </a:solidFill>
                        <a:highlight>
                          <a:srgbClr val="FFFFFF"/>
                        </a:highlight>
                      </a:endParaRPr>
                    </a:p>
                  </a:txBody>
                  <a:tcPr marT="95250" marB="95250" marR="95250" marL="95250" anchor="ctr">
                    <a:lnR cap="flat" cmpd="sng" w="9525">
                      <a:solidFill>
                        <a:srgbClr val="333333"/>
                      </a:solidFill>
                      <a:prstDash val="solid"/>
                      <a:round/>
                      <a:headEnd len="sm" w="sm" type="none"/>
                      <a:tailEnd len="sm" w="sm" type="none"/>
                    </a:lnR>
                    <a:lnT cap="flat" cmpd="sng" w="9525">
                      <a:solidFill>
                        <a:srgbClr val="333333"/>
                      </a:solidFill>
                      <a:prstDash val="solid"/>
                      <a:round/>
                      <a:headEnd len="sm" w="sm" type="none"/>
                      <a:tailEnd len="sm" w="sm" type="none"/>
                    </a:lnT>
                    <a:lnB cap="flat" cmpd="sng" w="9525">
                      <a:solidFill>
                        <a:srgbClr val="333333"/>
                      </a:solidFill>
                      <a:prstDash val="solid"/>
                      <a:round/>
                      <a:headEnd len="sm" w="sm" type="none"/>
                      <a:tailEnd len="sm" w="sm" type="none"/>
                    </a:lnB>
                  </a:tcPr>
                </a:tc>
                <a:tc>
                  <a:txBody>
                    <a:bodyPr/>
                    <a:lstStyle/>
                    <a:p>
                      <a:pPr indent="0" lvl="0" marL="0" rtl="0" algn="l">
                        <a:lnSpc>
                          <a:spcPct val="165000"/>
                        </a:lnSpc>
                        <a:spcBef>
                          <a:spcPts val="0"/>
                        </a:spcBef>
                        <a:spcAft>
                          <a:spcPts val="0"/>
                        </a:spcAft>
                        <a:buNone/>
                      </a:pPr>
                      <a:r>
                        <a:rPr lang="en" sz="1000">
                          <a:solidFill>
                            <a:srgbClr val="333333"/>
                          </a:solidFill>
                          <a:highlight>
                            <a:srgbClr val="FFFFFF"/>
                          </a:highlight>
                        </a:rPr>
                        <a:t>Previous Block Hash</a:t>
                      </a:r>
                      <a:endParaRPr sz="1000">
                        <a:solidFill>
                          <a:srgbClr val="333333"/>
                        </a:solidFill>
                        <a:highlight>
                          <a:srgbClr val="FFFFFF"/>
                        </a:highlight>
                      </a:endParaRPr>
                    </a:p>
                  </a:txBody>
                  <a:tcPr marT="95250" marB="95250" marR="95250" marL="95250" anchor="ctr">
                    <a:lnL cap="flat" cmpd="sng" w="9525">
                      <a:solidFill>
                        <a:srgbClr val="333333"/>
                      </a:solidFill>
                      <a:prstDash val="solid"/>
                      <a:round/>
                      <a:headEnd len="sm" w="sm" type="none"/>
                      <a:tailEnd len="sm" w="sm" type="none"/>
                    </a:lnL>
                    <a:lnR cap="flat" cmpd="sng" w="9525">
                      <a:solidFill>
                        <a:srgbClr val="333333"/>
                      </a:solidFill>
                      <a:prstDash val="solid"/>
                      <a:round/>
                      <a:headEnd len="sm" w="sm" type="none"/>
                      <a:tailEnd len="sm" w="sm" type="none"/>
                    </a:lnR>
                    <a:lnT cap="flat" cmpd="sng" w="9525">
                      <a:solidFill>
                        <a:srgbClr val="333333"/>
                      </a:solidFill>
                      <a:prstDash val="solid"/>
                      <a:round/>
                      <a:headEnd len="sm" w="sm" type="none"/>
                      <a:tailEnd len="sm" w="sm" type="none"/>
                    </a:lnT>
                    <a:lnB cap="flat" cmpd="sng" w="9525">
                      <a:solidFill>
                        <a:srgbClr val="333333"/>
                      </a:solidFill>
                      <a:prstDash val="solid"/>
                      <a:round/>
                      <a:headEnd len="sm" w="sm" type="none"/>
                      <a:tailEnd len="sm" w="sm" type="none"/>
                    </a:lnB>
                  </a:tcPr>
                </a:tc>
              </a:tr>
              <a:tr h="297400">
                <a:tc>
                  <a:txBody>
                    <a:bodyPr/>
                    <a:lstStyle/>
                    <a:p>
                      <a:pPr indent="0" lvl="0" marL="0" rtl="0" algn="l">
                        <a:lnSpc>
                          <a:spcPct val="165000"/>
                        </a:lnSpc>
                        <a:spcBef>
                          <a:spcPts val="0"/>
                        </a:spcBef>
                        <a:spcAft>
                          <a:spcPts val="0"/>
                        </a:spcAft>
                        <a:buNone/>
                      </a:pPr>
                      <a:r>
                        <a:rPr lang="en" sz="1000">
                          <a:solidFill>
                            <a:srgbClr val="333333"/>
                          </a:solidFill>
                          <a:highlight>
                            <a:srgbClr val="FFFFFF"/>
                          </a:highlight>
                        </a:rPr>
                        <a:t>32 bytes</a:t>
                      </a:r>
                      <a:endParaRPr sz="1000">
                        <a:solidFill>
                          <a:srgbClr val="333333"/>
                        </a:solidFill>
                        <a:highlight>
                          <a:srgbClr val="FFFFFF"/>
                        </a:highlight>
                      </a:endParaRPr>
                    </a:p>
                  </a:txBody>
                  <a:tcPr marT="95250" marB="95250" marR="95250" marL="95250" anchor="ctr">
                    <a:lnR cap="flat" cmpd="sng" w="9525">
                      <a:solidFill>
                        <a:srgbClr val="333333"/>
                      </a:solidFill>
                      <a:prstDash val="solid"/>
                      <a:round/>
                      <a:headEnd len="sm" w="sm" type="none"/>
                      <a:tailEnd len="sm" w="sm" type="none"/>
                    </a:lnR>
                    <a:lnT cap="flat" cmpd="sng" w="9525">
                      <a:solidFill>
                        <a:srgbClr val="333333"/>
                      </a:solidFill>
                      <a:prstDash val="solid"/>
                      <a:round/>
                      <a:headEnd len="sm" w="sm" type="none"/>
                      <a:tailEnd len="sm" w="sm" type="none"/>
                    </a:lnT>
                    <a:lnB cap="flat" cmpd="sng" w="9525">
                      <a:solidFill>
                        <a:srgbClr val="333333"/>
                      </a:solidFill>
                      <a:prstDash val="solid"/>
                      <a:round/>
                      <a:headEnd len="sm" w="sm" type="none"/>
                      <a:tailEnd len="sm" w="sm" type="none"/>
                    </a:lnB>
                  </a:tcPr>
                </a:tc>
                <a:tc>
                  <a:txBody>
                    <a:bodyPr/>
                    <a:lstStyle/>
                    <a:p>
                      <a:pPr indent="0" lvl="0" marL="0" rtl="0" algn="l">
                        <a:lnSpc>
                          <a:spcPct val="165000"/>
                        </a:lnSpc>
                        <a:spcBef>
                          <a:spcPts val="0"/>
                        </a:spcBef>
                        <a:spcAft>
                          <a:spcPts val="0"/>
                        </a:spcAft>
                        <a:buNone/>
                      </a:pPr>
                      <a:r>
                        <a:rPr lang="en" sz="1000">
                          <a:solidFill>
                            <a:srgbClr val="333333"/>
                          </a:solidFill>
                          <a:highlight>
                            <a:srgbClr val="FFFFFF"/>
                          </a:highlight>
                        </a:rPr>
                        <a:t>Merkle Root</a:t>
                      </a:r>
                      <a:endParaRPr sz="1000">
                        <a:solidFill>
                          <a:srgbClr val="333333"/>
                        </a:solidFill>
                        <a:highlight>
                          <a:srgbClr val="FFFFFF"/>
                        </a:highlight>
                      </a:endParaRPr>
                    </a:p>
                  </a:txBody>
                  <a:tcPr marT="95250" marB="95250" marR="95250" marL="95250" anchor="ctr">
                    <a:lnL cap="flat" cmpd="sng" w="9525">
                      <a:solidFill>
                        <a:srgbClr val="333333"/>
                      </a:solidFill>
                      <a:prstDash val="solid"/>
                      <a:round/>
                      <a:headEnd len="sm" w="sm" type="none"/>
                      <a:tailEnd len="sm" w="sm" type="none"/>
                    </a:lnL>
                    <a:lnR cap="flat" cmpd="sng" w="9525">
                      <a:solidFill>
                        <a:srgbClr val="333333"/>
                      </a:solidFill>
                      <a:prstDash val="solid"/>
                      <a:round/>
                      <a:headEnd len="sm" w="sm" type="none"/>
                      <a:tailEnd len="sm" w="sm" type="none"/>
                    </a:lnR>
                    <a:lnT cap="flat" cmpd="sng" w="9525">
                      <a:solidFill>
                        <a:srgbClr val="333333"/>
                      </a:solidFill>
                      <a:prstDash val="solid"/>
                      <a:round/>
                      <a:headEnd len="sm" w="sm" type="none"/>
                      <a:tailEnd len="sm" w="sm" type="none"/>
                    </a:lnT>
                    <a:lnB cap="flat" cmpd="sng" w="9525">
                      <a:solidFill>
                        <a:srgbClr val="333333"/>
                      </a:solidFill>
                      <a:prstDash val="solid"/>
                      <a:round/>
                      <a:headEnd len="sm" w="sm" type="none"/>
                      <a:tailEnd len="sm" w="sm" type="none"/>
                    </a:lnB>
                  </a:tcPr>
                </a:tc>
              </a:tr>
              <a:tr h="297400">
                <a:tc>
                  <a:txBody>
                    <a:bodyPr/>
                    <a:lstStyle/>
                    <a:p>
                      <a:pPr indent="0" lvl="0" marL="0" rtl="0" algn="l">
                        <a:lnSpc>
                          <a:spcPct val="165000"/>
                        </a:lnSpc>
                        <a:spcBef>
                          <a:spcPts val="0"/>
                        </a:spcBef>
                        <a:spcAft>
                          <a:spcPts val="0"/>
                        </a:spcAft>
                        <a:buNone/>
                      </a:pPr>
                      <a:r>
                        <a:rPr lang="en" sz="1000">
                          <a:solidFill>
                            <a:srgbClr val="333333"/>
                          </a:solidFill>
                          <a:highlight>
                            <a:srgbClr val="FFFFFF"/>
                          </a:highlight>
                        </a:rPr>
                        <a:t>4 bytes</a:t>
                      </a:r>
                      <a:endParaRPr sz="1000">
                        <a:solidFill>
                          <a:srgbClr val="333333"/>
                        </a:solidFill>
                        <a:highlight>
                          <a:srgbClr val="FFFFFF"/>
                        </a:highlight>
                      </a:endParaRPr>
                    </a:p>
                  </a:txBody>
                  <a:tcPr marT="95250" marB="95250" marR="95250" marL="95250" anchor="ctr">
                    <a:lnR cap="flat" cmpd="sng" w="9525">
                      <a:solidFill>
                        <a:srgbClr val="333333"/>
                      </a:solidFill>
                      <a:prstDash val="solid"/>
                      <a:round/>
                      <a:headEnd len="sm" w="sm" type="none"/>
                      <a:tailEnd len="sm" w="sm" type="none"/>
                    </a:lnR>
                    <a:lnT cap="flat" cmpd="sng" w="9525">
                      <a:solidFill>
                        <a:srgbClr val="333333"/>
                      </a:solidFill>
                      <a:prstDash val="solid"/>
                      <a:round/>
                      <a:headEnd len="sm" w="sm" type="none"/>
                      <a:tailEnd len="sm" w="sm" type="none"/>
                    </a:lnT>
                    <a:lnB cap="flat" cmpd="sng" w="9525">
                      <a:solidFill>
                        <a:srgbClr val="333333"/>
                      </a:solidFill>
                      <a:prstDash val="solid"/>
                      <a:round/>
                      <a:headEnd len="sm" w="sm" type="none"/>
                      <a:tailEnd len="sm" w="sm" type="none"/>
                    </a:lnB>
                  </a:tcPr>
                </a:tc>
                <a:tc>
                  <a:txBody>
                    <a:bodyPr/>
                    <a:lstStyle/>
                    <a:p>
                      <a:pPr indent="0" lvl="0" marL="0" rtl="0" algn="l">
                        <a:lnSpc>
                          <a:spcPct val="165000"/>
                        </a:lnSpc>
                        <a:spcBef>
                          <a:spcPts val="0"/>
                        </a:spcBef>
                        <a:spcAft>
                          <a:spcPts val="0"/>
                        </a:spcAft>
                        <a:buNone/>
                      </a:pPr>
                      <a:r>
                        <a:rPr lang="en" sz="1000">
                          <a:solidFill>
                            <a:srgbClr val="333333"/>
                          </a:solidFill>
                          <a:highlight>
                            <a:srgbClr val="FFFFFF"/>
                          </a:highlight>
                        </a:rPr>
                        <a:t>Timestamp</a:t>
                      </a:r>
                      <a:endParaRPr sz="1000">
                        <a:solidFill>
                          <a:srgbClr val="333333"/>
                        </a:solidFill>
                        <a:highlight>
                          <a:srgbClr val="FFFFFF"/>
                        </a:highlight>
                      </a:endParaRPr>
                    </a:p>
                  </a:txBody>
                  <a:tcPr marT="95250" marB="95250" marR="95250" marL="95250" anchor="ctr">
                    <a:lnL cap="flat" cmpd="sng" w="9525">
                      <a:solidFill>
                        <a:srgbClr val="333333"/>
                      </a:solidFill>
                      <a:prstDash val="solid"/>
                      <a:round/>
                      <a:headEnd len="sm" w="sm" type="none"/>
                      <a:tailEnd len="sm" w="sm" type="none"/>
                    </a:lnL>
                    <a:lnR cap="flat" cmpd="sng" w="9525">
                      <a:solidFill>
                        <a:srgbClr val="333333"/>
                      </a:solidFill>
                      <a:prstDash val="solid"/>
                      <a:round/>
                      <a:headEnd len="sm" w="sm" type="none"/>
                      <a:tailEnd len="sm" w="sm" type="none"/>
                    </a:lnR>
                    <a:lnT cap="flat" cmpd="sng" w="9525">
                      <a:solidFill>
                        <a:srgbClr val="333333"/>
                      </a:solidFill>
                      <a:prstDash val="solid"/>
                      <a:round/>
                      <a:headEnd len="sm" w="sm" type="none"/>
                      <a:tailEnd len="sm" w="sm" type="none"/>
                    </a:lnT>
                    <a:lnB cap="flat" cmpd="sng" w="9525">
                      <a:solidFill>
                        <a:srgbClr val="333333"/>
                      </a:solidFill>
                      <a:prstDash val="solid"/>
                      <a:round/>
                      <a:headEnd len="sm" w="sm" type="none"/>
                      <a:tailEnd len="sm" w="sm" type="none"/>
                    </a:lnB>
                  </a:tcPr>
                </a:tc>
              </a:tr>
              <a:tr h="297400">
                <a:tc>
                  <a:txBody>
                    <a:bodyPr/>
                    <a:lstStyle/>
                    <a:p>
                      <a:pPr indent="0" lvl="0" marL="0" rtl="0" algn="l">
                        <a:lnSpc>
                          <a:spcPct val="165000"/>
                        </a:lnSpc>
                        <a:spcBef>
                          <a:spcPts val="0"/>
                        </a:spcBef>
                        <a:spcAft>
                          <a:spcPts val="0"/>
                        </a:spcAft>
                        <a:buNone/>
                      </a:pPr>
                      <a:r>
                        <a:rPr lang="en" sz="1000">
                          <a:solidFill>
                            <a:srgbClr val="333333"/>
                          </a:solidFill>
                          <a:highlight>
                            <a:srgbClr val="FFFFFF"/>
                          </a:highlight>
                        </a:rPr>
                        <a:t>4 bytes</a:t>
                      </a:r>
                      <a:endParaRPr sz="1000">
                        <a:solidFill>
                          <a:srgbClr val="333333"/>
                        </a:solidFill>
                        <a:highlight>
                          <a:srgbClr val="FFFFFF"/>
                        </a:highlight>
                      </a:endParaRPr>
                    </a:p>
                  </a:txBody>
                  <a:tcPr marT="95250" marB="95250" marR="95250" marL="95250" anchor="ctr">
                    <a:lnR cap="flat" cmpd="sng" w="9525">
                      <a:solidFill>
                        <a:srgbClr val="333333"/>
                      </a:solidFill>
                      <a:prstDash val="solid"/>
                      <a:round/>
                      <a:headEnd len="sm" w="sm" type="none"/>
                      <a:tailEnd len="sm" w="sm" type="none"/>
                    </a:lnR>
                    <a:lnT cap="flat" cmpd="sng" w="9525">
                      <a:solidFill>
                        <a:srgbClr val="333333"/>
                      </a:solidFill>
                      <a:prstDash val="solid"/>
                      <a:round/>
                      <a:headEnd len="sm" w="sm" type="none"/>
                      <a:tailEnd len="sm" w="sm" type="none"/>
                    </a:lnT>
                    <a:lnB cap="flat" cmpd="sng" w="9525">
                      <a:solidFill>
                        <a:srgbClr val="333333"/>
                      </a:solidFill>
                      <a:prstDash val="solid"/>
                      <a:round/>
                      <a:headEnd len="sm" w="sm" type="none"/>
                      <a:tailEnd len="sm" w="sm" type="none"/>
                    </a:lnB>
                  </a:tcPr>
                </a:tc>
                <a:tc>
                  <a:txBody>
                    <a:bodyPr/>
                    <a:lstStyle/>
                    <a:p>
                      <a:pPr indent="0" lvl="0" marL="0" rtl="0" algn="l">
                        <a:lnSpc>
                          <a:spcPct val="165000"/>
                        </a:lnSpc>
                        <a:spcBef>
                          <a:spcPts val="0"/>
                        </a:spcBef>
                        <a:spcAft>
                          <a:spcPts val="0"/>
                        </a:spcAft>
                        <a:buNone/>
                      </a:pPr>
                      <a:r>
                        <a:rPr lang="en" sz="1000">
                          <a:solidFill>
                            <a:srgbClr val="333333"/>
                          </a:solidFill>
                          <a:highlight>
                            <a:srgbClr val="FFFFFF"/>
                          </a:highlight>
                        </a:rPr>
                        <a:t>Difficulty Target</a:t>
                      </a:r>
                      <a:endParaRPr sz="1000">
                        <a:solidFill>
                          <a:srgbClr val="333333"/>
                        </a:solidFill>
                        <a:highlight>
                          <a:srgbClr val="FFFFFF"/>
                        </a:highlight>
                      </a:endParaRPr>
                    </a:p>
                  </a:txBody>
                  <a:tcPr marT="95250" marB="95250" marR="95250" marL="95250" anchor="ctr">
                    <a:lnL cap="flat" cmpd="sng" w="9525">
                      <a:solidFill>
                        <a:srgbClr val="333333"/>
                      </a:solidFill>
                      <a:prstDash val="solid"/>
                      <a:round/>
                      <a:headEnd len="sm" w="sm" type="none"/>
                      <a:tailEnd len="sm" w="sm" type="none"/>
                    </a:lnL>
                    <a:lnR cap="flat" cmpd="sng" w="9525">
                      <a:solidFill>
                        <a:srgbClr val="333333"/>
                      </a:solidFill>
                      <a:prstDash val="solid"/>
                      <a:round/>
                      <a:headEnd len="sm" w="sm" type="none"/>
                      <a:tailEnd len="sm" w="sm" type="none"/>
                    </a:lnR>
                    <a:lnT cap="flat" cmpd="sng" w="9525">
                      <a:solidFill>
                        <a:srgbClr val="333333"/>
                      </a:solidFill>
                      <a:prstDash val="solid"/>
                      <a:round/>
                      <a:headEnd len="sm" w="sm" type="none"/>
                      <a:tailEnd len="sm" w="sm" type="none"/>
                    </a:lnT>
                    <a:lnB cap="flat" cmpd="sng" w="9525">
                      <a:solidFill>
                        <a:srgbClr val="333333"/>
                      </a:solidFill>
                      <a:prstDash val="solid"/>
                      <a:round/>
                      <a:headEnd len="sm" w="sm" type="none"/>
                      <a:tailEnd len="sm" w="sm" type="none"/>
                    </a:lnB>
                  </a:tcPr>
                </a:tc>
              </a:tr>
              <a:tr h="297400">
                <a:tc>
                  <a:txBody>
                    <a:bodyPr/>
                    <a:lstStyle/>
                    <a:p>
                      <a:pPr indent="0" lvl="0" marL="0" rtl="0" algn="l">
                        <a:lnSpc>
                          <a:spcPct val="165000"/>
                        </a:lnSpc>
                        <a:spcBef>
                          <a:spcPts val="0"/>
                        </a:spcBef>
                        <a:spcAft>
                          <a:spcPts val="0"/>
                        </a:spcAft>
                        <a:buNone/>
                      </a:pPr>
                      <a:r>
                        <a:rPr lang="en" sz="1000">
                          <a:solidFill>
                            <a:srgbClr val="333333"/>
                          </a:solidFill>
                          <a:highlight>
                            <a:srgbClr val="FFFFFF"/>
                          </a:highlight>
                        </a:rPr>
                        <a:t>4 bytes</a:t>
                      </a:r>
                      <a:endParaRPr sz="1000">
                        <a:solidFill>
                          <a:srgbClr val="333333"/>
                        </a:solidFill>
                        <a:highlight>
                          <a:srgbClr val="FFFFFF"/>
                        </a:highlight>
                      </a:endParaRPr>
                    </a:p>
                  </a:txBody>
                  <a:tcPr marT="95250" marB="95250" marR="95250" marL="95250" anchor="ctr">
                    <a:lnR cap="flat" cmpd="sng" w="9525">
                      <a:solidFill>
                        <a:srgbClr val="333333"/>
                      </a:solidFill>
                      <a:prstDash val="solid"/>
                      <a:round/>
                      <a:headEnd len="sm" w="sm" type="none"/>
                      <a:tailEnd len="sm" w="sm" type="none"/>
                    </a:lnR>
                    <a:lnT cap="flat" cmpd="sng" w="9525">
                      <a:solidFill>
                        <a:srgbClr val="333333"/>
                      </a:solidFill>
                      <a:prstDash val="solid"/>
                      <a:round/>
                      <a:headEnd len="sm" w="sm" type="none"/>
                      <a:tailEnd len="sm" w="sm" type="none"/>
                    </a:lnT>
                  </a:tcPr>
                </a:tc>
                <a:tc>
                  <a:txBody>
                    <a:bodyPr/>
                    <a:lstStyle/>
                    <a:p>
                      <a:pPr indent="0" lvl="0" marL="0" rtl="0" algn="l">
                        <a:lnSpc>
                          <a:spcPct val="165000"/>
                        </a:lnSpc>
                        <a:spcBef>
                          <a:spcPts val="0"/>
                        </a:spcBef>
                        <a:spcAft>
                          <a:spcPts val="0"/>
                        </a:spcAft>
                        <a:buNone/>
                      </a:pPr>
                      <a:r>
                        <a:rPr lang="en" sz="1000">
                          <a:solidFill>
                            <a:srgbClr val="333333"/>
                          </a:solidFill>
                          <a:highlight>
                            <a:srgbClr val="FFFFFF"/>
                          </a:highlight>
                        </a:rPr>
                        <a:t>Nonce</a:t>
                      </a:r>
                      <a:endParaRPr sz="1000">
                        <a:solidFill>
                          <a:srgbClr val="333333"/>
                        </a:solidFill>
                        <a:highlight>
                          <a:srgbClr val="FFFFFF"/>
                        </a:highlight>
                      </a:endParaRPr>
                    </a:p>
                  </a:txBody>
                  <a:tcPr marT="95250" marB="95250" marR="95250" marL="95250" anchor="ctr">
                    <a:lnL cap="flat" cmpd="sng" w="9525">
                      <a:solidFill>
                        <a:srgbClr val="333333"/>
                      </a:solidFill>
                      <a:prstDash val="solid"/>
                      <a:round/>
                      <a:headEnd len="sm" w="sm" type="none"/>
                      <a:tailEnd len="sm" w="sm" type="none"/>
                    </a:lnL>
                    <a:lnR cap="flat" cmpd="sng" w="9525">
                      <a:solidFill>
                        <a:srgbClr val="333333"/>
                      </a:solidFill>
                      <a:prstDash val="solid"/>
                      <a:round/>
                      <a:headEnd len="sm" w="sm" type="none"/>
                      <a:tailEnd len="sm" w="sm" type="none"/>
                    </a:lnR>
                    <a:lnT cap="flat" cmpd="sng" w="9525">
                      <a:solidFill>
                        <a:srgbClr val="333333"/>
                      </a:solidFill>
                      <a:prstDash val="solid"/>
                      <a:round/>
                      <a:headEnd len="sm" w="sm" type="none"/>
                      <a:tailEnd len="sm" w="sm" type="none"/>
                    </a:lnT>
                  </a:tcPr>
                </a:tc>
              </a:tr>
            </a:tbl>
          </a:graphicData>
        </a:graphic>
      </p:graphicFrame>
      <p:pic>
        <p:nvPicPr>
          <p:cNvPr id="85" name="Google Shape;85;p17"/>
          <p:cNvPicPr preferRelativeResize="0"/>
          <p:nvPr/>
        </p:nvPicPr>
        <p:blipFill>
          <a:blip r:embed="rId3">
            <a:alphaModFix/>
          </a:blip>
          <a:stretch>
            <a:fillRect/>
          </a:stretch>
        </p:blipFill>
        <p:spPr>
          <a:xfrm>
            <a:off x="5012550" y="2758300"/>
            <a:ext cx="4055428" cy="2064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Makes a Good Miner</a:t>
            </a:r>
            <a:endParaRPr/>
          </a:p>
        </p:txBody>
      </p:sp>
      <p:sp>
        <p:nvSpPr>
          <p:cNvPr id="91" name="Google Shape;91;p18"/>
          <p:cNvSpPr txBox="1"/>
          <p:nvPr>
            <p:ph idx="1" type="body"/>
          </p:nvPr>
        </p:nvSpPr>
        <p:spPr>
          <a:xfrm>
            <a:off x="311700" y="1152475"/>
            <a:ext cx="8237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Hashrate:</a:t>
            </a:r>
            <a:r>
              <a:rPr lang="en"/>
              <a:t> </a:t>
            </a:r>
            <a:r>
              <a:rPr i="1" lang="en"/>
              <a:t>How many hashes per second</a:t>
            </a:r>
            <a:r>
              <a:rPr lang="en"/>
              <a:t> can be performed and checked?</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b="1" lang="en"/>
              <a:t>Hashrate per Watt:</a:t>
            </a:r>
            <a:r>
              <a:rPr lang="en"/>
              <a:t> </a:t>
            </a:r>
            <a:r>
              <a:rPr i="1" lang="en"/>
              <a:t>Profit</a:t>
            </a:r>
            <a:r>
              <a:rPr lang="en"/>
              <a:t> is dependent on cost in vs cost out, or Bitcoin reward vs energy used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FPGA Fabric Design (multiple slides)</a:t>
            </a:r>
            <a:endParaRPr/>
          </a:p>
        </p:txBody>
      </p:sp>
      <p:sp>
        <p:nvSpPr>
          <p:cNvPr id="97" name="Google Shape;97;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Describe the design of the mining accelerator,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Knowledge (Tips) from Prior Works</a:t>
            </a:r>
            <a:endParaRPr/>
          </a:p>
        </p:txBody>
      </p:sp>
      <p:sp>
        <p:nvSpPr>
          <p:cNvPr id="103" name="Google Shape;103;p20"/>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Use multiple, </a:t>
            </a:r>
            <a:r>
              <a:rPr b="1" lang="en"/>
              <a:t>parallel</a:t>
            </a:r>
            <a:r>
              <a:rPr lang="en"/>
              <a:t> SHA256 cores</a:t>
            </a:r>
            <a:endParaRPr/>
          </a:p>
        </p:txBody>
      </p:sp>
      <p:sp>
        <p:nvSpPr>
          <p:cNvPr id="104" name="Google Shape;104;p20"/>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CDMA vs Burst Master (Lab 1 vs Lab 2)</a:t>
            </a:r>
            <a:endParaRPr/>
          </a:p>
        </p:txBody>
      </p:sp>
      <p:pic>
        <p:nvPicPr>
          <p:cNvPr id="105" name="Google Shape;105;p20"/>
          <p:cNvPicPr preferRelativeResize="0"/>
          <p:nvPr/>
        </p:nvPicPr>
        <p:blipFill>
          <a:blip r:embed="rId3">
            <a:alphaModFix/>
          </a:blip>
          <a:stretch>
            <a:fillRect/>
          </a:stretch>
        </p:blipFill>
        <p:spPr>
          <a:xfrm>
            <a:off x="412025" y="3069650"/>
            <a:ext cx="2119750" cy="1358175"/>
          </a:xfrm>
          <a:prstGeom prst="rect">
            <a:avLst/>
          </a:prstGeom>
          <a:noFill/>
          <a:ln>
            <a:noFill/>
          </a:ln>
        </p:spPr>
      </p:pic>
      <p:pic>
        <p:nvPicPr>
          <p:cNvPr id="106" name="Google Shape;106;p20"/>
          <p:cNvPicPr preferRelativeResize="0"/>
          <p:nvPr/>
        </p:nvPicPr>
        <p:blipFill>
          <a:blip r:embed="rId4">
            <a:alphaModFix/>
          </a:blip>
          <a:stretch>
            <a:fillRect/>
          </a:stretch>
        </p:blipFill>
        <p:spPr>
          <a:xfrm>
            <a:off x="4872230" y="1927325"/>
            <a:ext cx="4154594" cy="2500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Knowledge (Tips) from Prior Works</a:t>
            </a:r>
            <a:endParaRPr/>
          </a:p>
        </p:txBody>
      </p:sp>
      <p:sp>
        <p:nvSpPr>
          <p:cNvPr id="112" name="Google Shape;112;p21"/>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Use multiple, </a:t>
            </a:r>
            <a:r>
              <a:rPr b="1" lang="en"/>
              <a:t>parallel</a:t>
            </a:r>
            <a:r>
              <a:rPr lang="en"/>
              <a:t> SHA256 cores</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317500" lvl="0" marL="457200" rtl="0" algn="l">
              <a:spcBef>
                <a:spcPts val="1200"/>
              </a:spcBef>
              <a:spcAft>
                <a:spcPts val="0"/>
              </a:spcAft>
              <a:buSzPts val="1400"/>
              <a:buChar char="-"/>
            </a:pPr>
            <a:r>
              <a:rPr b="1" lang="en"/>
              <a:t>Pipelining</a:t>
            </a:r>
            <a:r>
              <a:rPr lang="en"/>
              <a:t> data w/ AXI stream interface</a:t>
            </a:r>
            <a:endParaRPr/>
          </a:p>
          <a:p>
            <a:pPr indent="0" lvl="0" marL="0" rtl="0" algn="l">
              <a:spcBef>
                <a:spcPts val="1200"/>
              </a:spcBef>
              <a:spcAft>
                <a:spcPts val="0"/>
              </a:spcAft>
              <a:buNone/>
            </a:pPr>
            <a:r>
              <a:t/>
            </a:r>
            <a:endParaRPr/>
          </a:p>
          <a:p>
            <a:pPr indent="-317500" lvl="0" marL="457200" rtl="0" algn="l">
              <a:spcBef>
                <a:spcPts val="1200"/>
              </a:spcBef>
              <a:spcAft>
                <a:spcPts val="0"/>
              </a:spcAft>
              <a:buSzPts val="1400"/>
              <a:buChar char="-"/>
            </a:pPr>
            <a:r>
              <a:rPr b="1" lang="en"/>
              <a:t>Parallel</a:t>
            </a:r>
            <a:r>
              <a:rPr lang="en"/>
              <a:t> streams or BRAMs</a:t>
            </a:r>
            <a:endParaRPr/>
          </a:p>
        </p:txBody>
      </p:sp>
      <p:sp>
        <p:nvSpPr>
          <p:cNvPr id="113" name="Google Shape;113;p21"/>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lnSpcReduction="10000"/>
          </a:bodyPr>
          <a:lstStyle/>
          <a:p>
            <a:pPr indent="-317500" lvl="0" marL="457200" rtl="0" algn="l">
              <a:spcBef>
                <a:spcPts val="0"/>
              </a:spcBef>
              <a:spcAft>
                <a:spcPts val="0"/>
              </a:spcAft>
              <a:buSzPts val="1400"/>
              <a:buChar char="-"/>
            </a:pPr>
            <a:r>
              <a:rPr lang="en"/>
              <a:t>CDMA vs Burst Master (Lab 1 vs Lab 2)</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317500" lvl="0" marL="457200" rtl="0" algn="l">
              <a:spcBef>
                <a:spcPts val="1200"/>
              </a:spcBef>
              <a:spcAft>
                <a:spcPts val="0"/>
              </a:spcAft>
              <a:buSzPts val="1400"/>
              <a:buChar char="-"/>
            </a:pPr>
            <a:r>
              <a:rPr lang="en"/>
              <a:t>Optimize </a:t>
            </a:r>
            <a:r>
              <a:rPr b="1" lang="en"/>
              <a:t>scheduling</a:t>
            </a:r>
            <a:endParaRPr b="1"/>
          </a:p>
          <a:p>
            <a:pPr indent="0" lvl="0" marL="0" rtl="0" algn="l">
              <a:spcBef>
                <a:spcPts val="1200"/>
              </a:spcBef>
              <a:spcAft>
                <a:spcPts val="1200"/>
              </a:spcAft>
              <a:buNone/>
            </a:pPr>
            <a:r>
              <a:t/>
            </a:r>
            <a:endParaRPr/>
          </a:p>
        </p:txBody>
      </p:sp>
      <p:pic>
        <p:nvPicPr>
          <p:cNvPr id="114" name="Google Shape;114;p21"/>
          <p:cNvPicPr preferRelativeResize="0"/>
          <p:nvPr/>
        </p:nvPicPr>
        <p:blipFill>
          <a:blip r:embed="rId3">
            <a:alphaModFix/>
          </a:blip>
          <a:stretch>
            <a:fillRect/>
          </a:stretch>
        </p:blipFill>
        <p:spPr>
          <a:xfrm>
            <a:off x="5321589" y="1662475"/>
            <a:ext cx="3021525" cy="1818550"/>
          </a:xfrm>
          <a:prstGeom prst="rect">
            <a:avLst/>
          </a:prstGeom>
          <a:noFill/>
          <a:ln>
            <a:noFill/>
          </a:ln>
        </p:spPr>
      </p:pic>
      <p:grpSp>
        <p:nvGrpSpPr>
          <p:cNvPr id="115" name="Google Shape;115;p21"/>
          <p:cNvGrpSpPr/>
          <p:nvPr/>
        </p:nvGrpSpPr>
        <p:grpSpPr>
          <a:xfrm>
            <a:off x="311700" y="3433650"/>
            <a:ext cx="4530000" cy="1764025"/>
            <a:chOff x="311700" y="3433650"/>
            <a:chExt cx="4530000" cy="1764025"/>
          </a:xfrm>
        </p:grpSpPr>
        <p:pic>
          <p:nvPicPr>
            <p:cNvPr id="116" name="Google Shape;116;p21"/>
            <p:cNvPicPr preferRelativeResize="0"/>
            <p:nvPr/>
          </p:nvPicPr>
          <p:blipFill>
            <a:blip r:embed="rId4">
              <a:alphaModFix/>
            </a:blip>
            <a:stretch>
              <a:fillRect/>
            </a:stretch>
          </p:blipFill>
          <p:spPr>
            <a:xfrm>
              <a:off x="728373" y="3433650"/>
              <a:ext cx="2960125" cy="1491725"/>
            </a:xfrm>
            <a:prstGeom prst="rect">
              <a:avLst/>
            </a:prstGeom>
            <a:noFill/>
            <a:ln>
              <a:noFill/>
            </a:ln>
          </p:spPr>
        </p:pic>
        <p:sp>
          <p:nvSpPr>
            <p:cNvPr id="117" name="Google Shape;117;p21"/>
            <p:cNvSpPr txBox="1"/>
            <p:nvPr/>
          </p:nvSpPr>
          <p:spPr>
            <a:xfrm>
              <a:off x="311700" y="4797475"/>
              <a:ext cx="453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2"/>
                  </a:solidFill>
                </a:rPr>
                <a:t>Roh, H., "AES-128 Accelerator," Class presentation for Advanced Micro-Controller Systems, University of Texas at Austin,</a:t>
              </a:r>
              <a:endParaRPr sz="700">
                <a:solidFill>
                  <a:schemeClr val="dk2"/>
                </a:solidFill>
              </a:endParaRPr>
            </a:p>
          </p:txBody>
        </p:sp>
      </p:grpSp>
      <p:pic>
        <p:nvPicPr>
          <p:cNvPr id="118" name="Google Shape;118;p21"/>
          <p:cNvPicPr preferRelativeResize="0"/>
          <p:nvPr/>
        </p:nvPicPr>
        <p:blipFill>
          <a:blip r:embed="rId5">
            <a:alphaModFix/>
          </a:blip>
          <a:stretch>
            <a:fillRect/>
          </a:stretch>
        </p:blipFill>
        <p:spPr>
          <a:xfrm>
            <a:off x="1600525" y="1461850"/>
            <a:ext cx="1549001" cy="992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