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22"/>
  </p:notesMasterIdLst>
  <p:sldIdLst>
    <p:sldId id="264" r:id="rId2"/>
    <p:sldId id="269" r:id="rId3"/>
    <p:sldId id="284" r:id="rId4"/>
    <p:sldId id="280" r:id="rId5"/>
    <p:sldId id="283" r:id="rId6"/>
    <p:sldId id="292" r:id="rId7"/>
    <p:sldId id="281" r:id="rId8"/>
    <p:sldId id="285" r:id="rId9"/>
    <p:sldId id="289" r:id="rId10"/>
    <p:sldId id="286" r:id="rId11"/>
    <p:sldId id="287" r:id="rId12"/>
    <p:sldId id="288" r:id="rId13"/>
    <p:sldId id="262" r:id="rId14"/>
    <p:sldId id="273" r:id="rId15"/>
    <p:sldId id="275" r:id="rId16"/>
    <p:sldId id="276" r:id="rId17"/>
    <p:sldId id="263" r:id="rId18"/>
    <p:sldId id="270" r:id="rId19"/>
    <p:sldId id="265" r:id="rId20"/>
    <p:sldId id="290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68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9523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D5580B5-C6A9-4133-B22F-922EAFC2E11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D81527-072F-408E-BB54-35D40FAA01FA}" type="slidenum">
              <a:rPr lang="en-US"/>
              <a:pPr/>
              <a:t>5</a:t>
            </a:fld>
            <a:endParaRPr lang="en-US"/>
          </a:p>
        </p:txBody>
      </p:sp>
      <p:sp>
        <p:nvSpPr>
          <p:cNvPr id="9625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400175" y="879475"/>
            <a:ext cx="4057650" cy="3043238"/>
          </a:xfrm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6387"/>
          </a:xfrm>
        </p:spPr>
        <p:txBody>
          <a:bodyPr lIns="81647" tIns="40823" rIns="81647" bIns="40823"/>
          <a:lstStyle/>
          <a:p>
            <a:r>
              <a:rPr lang="en-US"/>
              <a:t>Before we jump in to the technical material, I would like to give you one more bit of context. 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915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915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4915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4915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5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4916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49168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9169" name="Rectangle 1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9170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A30570D-23A4-40EC-A9DA-3A2311B70C0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917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7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49173" name="Picture 21" descr="sealscl.gif 16.1 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C6A606C-39B9-4817-BDFD-CC06A1B86F0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8E0E22F-EA0A-44FE-B2FE-9CC001AC0F4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D59284-F965-45C2-BD2B-9DB744B954E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01CDA2-CE34-44F8-8B6B-E3DCBCDFC1D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9083F8D-F5C2-40B4-AF8B-4A9AC30D125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A35E0DC-0E1F-46DE-9B76-0F245F0F1A5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809CAD-766D-4662-8DE3-EB6E0E02D67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A7F31A-1540-47CC-8ED1-A848EA56FD6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F9F2C2-4105-4526-AA47-BFDBC10D552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252D9D2-8A4F-40FD-82EC-9A0C15ABA72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62200" y="6288088"/>
            <a:ext cx="441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900"/>
            </a:lvl1pPr>
          </a:lstStyle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C3879AFB-EB09-4090-9525-B33371F2B330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4813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813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813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4813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4813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813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4813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814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814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48142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814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814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pic>
        <p:nvPicPr>
          <p:cNvPr id="48145" name="Picture 17" descr="sealscl.gif 16.1 K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382000" y="76200"/>
            <a:ext cx="685800" cy="685800"/>
          </a:xfrm>
          <a:prstGeom prst="rect">
            <a:avLst/>
          </a:prstGeom>
          <a:noFill/>
        </p:spPr>
      </p:pic>
      <p:sp>
        <p:nvSpPr>
          <p:cNvPr id="48146" name="Text Box 18"/>
          <p:cNvSpPr txBox="1">
            <a:spLocks noChangeArrowheads="1"/>
          </p:cNvSpPr>
          <p:nvPr/>
        </p:nvSpPr>
        <p:spPr bwMode="auto">
          <a:xfrm>
            <a:off x="8621713" y="6507163"/>
            <a:ext cx="369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fld id="{A7BA9A4A-7F38-45D7-9415-D166D45C3274}" type="slidenum">
              <a:rPr lang="en-US" sz="1200"/>
              <a:pPr/>
              <a:t>‹#›</a:t>
            </a:fld>
            <a:endParaRPr lang="en-US" sz="1200"/>
          </a:p>
        </p:txBody>
      </p:sp>
      <p:pic>
        <p:nvPicPr>
          <p:cNvPr id="48147" name="Picture 19" descr="motefamily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76888" y="0"/>
            <a:ext cx="2957512" cy="8524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www.cse.ohio-state.edu/%7Eduttap/projects/xsm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3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jpeg"/><Relationship Id="rId11" Type="http://schemas.openxmlformats.org/officeDocument/2006/relationships/image" Target="../media/image32.png"/><Relationship Id="rId5" Type="http://schemas.openxmlformats.org/officeDocument/2006/relationships/image" Target="../media/image27.jpeg"/><Relationship Id="rId10" Type="http://schemas.openxmlformats.org/officeDocument/2006/relationships/image" Target="../media/image31.jpeg"/><Relationship Id="rId4" Type="http://schemas.openxmlformats.org/officeDocument/2006/relationships/image" Target="../media/image26.jpeg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b="1"/>
              <a:t>The Mote Revolution:</a:t>
            </a:r>
            <a:br>
              <a:rPr lang="en-US" sz="4000" b="1"/>
            </a:br>
            <a:r>
              <a:rPr lang="en-US" sz="2200"/>
              <a:t>Low Power Wireless Sensor Network Devices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100"/>
              <a:t>University of California, Berkeley</a:t>
            </a:r>
          </a:p>
          <a:p>
            <a:pPr>
              <a:lnSpc>
                <a:spcPct val="80000"/>
              </a:lnSpc>
            </a:pPr>
            <a:r>
              <a:rPr lang="en-US" sz="2100"/>
              <a:t/>
            </a:r>
            <a:br>
              <a:rPr lang="en-US" sz="2100"/>
            </a:br>
            <a:r>
              <a:rPr lang="en-US" sz="2100"/>
              <a:t>Joseph Polastre</a:t>
            </a:r>
            <a:br>
              <a:rPr lang="en-US" sz="2100"/>
            </a:br>
            <a:r>
              <a:rPr lang="en-US" sz="2100"/>
              <a:t>Robert Szewczyk</a:t>
            </a:r>
            <a:br>
              <a:rPr lang="en-US" sz="2100"/>
            </a:br>
            <a:r>
              <a:rPr lang="en-US" sz="2100"/>
              <a:t>Cory Sharp</a:t>
            </a:r>
            <a:br>
              <a:rPr lang="en-US" sz="2100"/>
            </a:br>
            <a:r>
              <a:rPr lang="en-US" sz="2100"/>
              <a:t>David Culler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Sleep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Majority of time, node is asleep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&gt;99%</a:t>
            </a:r>
          </a:p>
          <a:p>
            <a:pPr>
              <a:lnSpc>
                <a:spcPct val="80000"/>
              </a:lnSpc>
            </a:pPr>
            <a:r>
              <a:rPr lang="en-US" sz="2800"/>
              <a:t>Minimize sleep current through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Isolating and shutting down individual circuits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Using low power hardware 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Need RAM retention</a:t>
            </a:r>
          </a:p>
          <a:p>
            <a:pPr>
              <a:lnSpc>
                <a:spcPct val="80000"/>
              </a:lnSpc>
            </a:pPr>
            <a:r>
              <a:rPr lang="en-US" sz="2800"/>
              <a:t>Run auxiliary hardware components from low speed oscillators (typically 32kHz)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Perform ADC conversions, DMA transfers, and bus operations while microcontroller core is stopped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06507" name="Rectangle 11"/>
          <p:cNvSpPr>
            <a:spLocks noChangeArrowheads="1"/>
          </p:cNvSpPr>
          <p:nvPr/>
        </p:nvSpPr>
        <p:spPr bwMode="auto">
          <a:xfrm>
            <a:off x="457200" y="1524000"/>
            <a:ext cx="8382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US" sz="2800"/>
              <a:t>Overhead of switching from Sleep to Active Mode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en-US" sz="2800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Wakeup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Microcontroller</a:t>
            </a:r>
          </a:p>
          <a:p>
            <a:endParaRPr lang="en-US"/>
          </a:p>
        </p:txBody>
      </p:sp>
      <p:sp>
        <p:nvSpPr>
          <p:cNvPr id="10650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Radio (FSK)</a:t>
            </a:r>
          </a:p>
          <a:p>
            <a:endParaRPr lang="en-US"/>
          </a:p>
        </p:txBody>
      </p:sp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0075" y="2751138"/>
            <a:ext cx="4505325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614613"/>
            <a:ext cx="42672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244475" y="5486400"/>
            <a:ext cx="1981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2"/>
                </a:solidFill>
              </a:rPr>
              <a:t>10ns – 4ms typical</a:t>
            </a:r>
          </a:p>
        </p:txBody>
      </p:sp>
      <p:sp>
        <p:nvSpPr>
          <p:cNvPr id="106504" name="Line 8"/>
          <p:cNvSpPr>
            <a:spLocks noChangeShapeType="1"/>
          </p:cNvSpPr>
          <p:nvPr/>
        </p:nvSpPr>
        <p:spPr bwMode="auto">
          <a:xfrm>
            <a:off x="609600" y="5486400"/>
            <a:ext cx="6096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stealth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505" name="Line 9"/>
          <p:cNvSpPr>
            <a:spLocks noChangeShapeType="1"/>
          </p:cNvSpPr>
          <p:nvPr/>
        </p:nvSpPr>
        <p:spPr bwMode="auto">
          <a:xfrm>
            <a:off x="5302250" y="5791200"/>
            <a:ext cx="30480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stealth" w="lg" len="lg"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5969000" y="5759450"/>
            <a:ext cx="1744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2"/>
                </a:solidFill>
              </a:rPr>
              <a:t>1– 10 ms typical</a:t>
            </a:r>
          </a:p>
        </p:txBody>
      </p:sp>
      <p:sp>
        <p:nvSpPr>
          <p:cNvPr id="106508" name="Text Box 12"/>
          <p:cNvSpPr txBox="1">
            <a:spLocks noChangeArrowheads="1"/>
          </p:cNvSpPr>
          <p:nvPr/>
        </p:nvSpPr>
        <p:spPr bwMode="auto">
          <a:xfrm>
            <a:off x="6332538" y="5486400"/>
            <a:ext cx="817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2"/>
                </a:solidFill>
              </a:rPr>
              <a:t>2.5 ms</a:t>
            </a:r>
          </a:p>
        </p:txBody>
      </p:sp>
      <p:sp>
        <p:nvSpPr>
          <p:cNvPr id="106509" name="Text Box 13"/>
          <p:cNvSpPr txBox="1">
            <a:spLocks noChangeArrowheads="1"/>
          </p:cNvSpPr>
          <p:nvPr/>
        </p:nvSpPr>
        <p:spPr bwMode="auto">
          <a:xfrm>
            <a:off x="479425" y="5105400"/>
            <a:ext cx="815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2"/>
                </a:solidFill>
              </a:rPr>
              <a:t>292 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1" grpId="0" build="p"/>
      <p:bldP spid="106505" grpId="0" animBg="1"/>
      <p:bldP spid="106506" grpId="0"/>
      <p:bldP spid="1065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Active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Microcontroller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Fast processing, low active power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Avoid external oscillators</a:t>
            </a:r>
          </a:p>
          <a:p>
            <a:pPr>
              <a:lnSpc>
                <a:spcPct val="80000"/>
              </a:lnSpc>
            </a:pPr>
            <a:r>
              <a:rPr lang="en-US" sz="2000"/>
              <a:t>Radio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High data rate, low power tradeoffs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Narrowband radios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Low power, lower data rate, simple channel encoding, faster startup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Wideband radios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More robust to noise, higher power, high data rates</a:t>
            </a:r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External Flash (stable storage)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Data logging, network code reprogramming, aggregation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High power consumption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Long writes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Radio vs. Flash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250kbps radio sending 1 byte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Energy : 1.5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J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Duration : 32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s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Atmel flash writing 1 byte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Energy : 3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J</a:t>
            </a:r>
          </a:p>
          <a:p>
            <a:pPr lvl="2">
              <a:lnSpc>
                <a:spcPct val="80000"/>
              </a:lnSpc>
            </a:pPr>
            <a:r>
              <a:rPr lang="en-US" sz="1600"/>
              <a:t>Duration : 78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s</a:t>
            </a:r>
          </a:p>
          <a:p>
            <a:pPr lvl="1">
              <a:lnSpc>
                <a:spcPct val="80000"/>
              </a:lnSpc>
            </a:pP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Telos Platform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0"/>
            <a:ext cx="2930525" cy="37417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600"/>
              <a:t>A new platform for low power research</a:t>
            </a:r>
          </a:p>
          <a:p>
            <a:pPr lvl="1">
              <a:lnSpc>
                <a:spcPct val="80000"/>
              </a:lnSpc>
            </a:pPr>
            <a:r>
              <a:rPr lang="en-US" sz="1400"/>
              <a:t>Monitoring applications:</a:t>
            </a:r>
          </a:p>
          <a:p>
            <a:pPr lvl="2">
              <a:lnSpc>
                <a:spcPct val="80000"/>
              </a:lnSpc>
            </a:pPr>
            <a:r>
              <a:rPr lang="en-US" sz="1200"/>
              <a:t>Environmental</a:t>
            </a:r>
          </a:p>
          <a:p>
            <a:pPr lvl="2">
              <a:lnSpc>
                <a:spcPct val="80000"/>
              </a:lnSpc>
            </a:pPr>
            <a:r>
              <a:rPr lang="en-US" sz="1200"/>
              <a:t>Building</a:t>
            </a:r>
          </a:p>
          <a:p>
            <a:pPr lvl="2">
              <a:lnSpc>
                <a:spcPct val="80000"/>
              </a:lnSpc>
            </a:pPr>
            <a:r>
              <a:rPr lang="en-US" sz="1200"/>
              <a:t>Tracking</a:t>
            </a:r>
          </a:p>
          <a:p>
            <a:pPr>
              <a:lnSpc>
                <a:spcPct val="80000"/>
              </a:lnSpc>
            </a:pPr>
            <a:endParaRPr lang="en-US" sz="1600"/>
          </a:p>
          <a:p>
            <a:pPr>
              <a:lnSpc>
                <a:spcPct val="80000"/>
              </a:lnSpc>
            </a:pPr>
            <a:r>
              <a:rPr lang="en-US" sz="1600"/>
              <a:t>Long lifetime, low power, low cost</a:t>
            </a:r>
          </a:p>
          <a:p>
            <a:pPr>
              <a:lnSpc>
                <a:spcPct val="80000"/>
              </a:lnSpc>
            </a:pPr>
            <a:endParaRPr lang="en-US" sz="1600"/>
          </a:p>
          <a:p>
            <a:pPr>
              <a:lnSpc>
                <a:spcPct val="80000"/>
              </a:lnSpc>
            </a:pPr>
            <a:r>
              <a:rPr lang="en-US" sz="1600"/>
              <a:t>Built from application experiences and low duty cycle design principles</a:t>
            </a:r>
          </a:p>
          <a:p>
            <a:pPr>
              <a:lnSpc>
                <a:spcPct val="80000"/>
              </a:lnSpc>
            </a:pPr>
            <a:endParaRPr lang="en-US" sz="1600"/>
          </a:p>
          <a:p>
            <a:pPr>
              <a:lnSpc>
                <a:spcPct val="80000"/>
              </a:lnSpc>
            </a:pPr>
            <a:r>
              <a:rPr lang="en-US" sz="1600"/>
              <a:t>Robustness </a:t>
            </a:r>
          </a:p>
          <a:p>
            <a:pPr lvl="1">
              <a:lnSpc>
                <a:spcPct val="80000"/>
              </a:lnSpc>
            </a:pPr>
            <a:r>
              <a:rPr lang="en-US" sz="1400"/>
              <a:t>Integrated antenna </a:t>
            </a:r>
          </a:p>
          <a:p>
            <a:pPr lvl="1">
              <a:lnSpc>
                <a:spcPct val="80000"/>
              </a:lnSpc>
            </a:pPr>
            <a:r>
              <a:rPr lang="en-US" sz="1400"/>
              <a:t>Integrated sensors</a:t>
            </a:r>
          </a:p>
          <a:p>
            <a:pPr lvl="1">
              <a:lnSpc>
                <a:spcPct val="80000"/>
              </a:lnSpc>
            </a:pPr>
            <a:r>
              <a:rPr lang="en-US" sz="1400"/>
              <a:t>Soldered connections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140075" y="1592263"/>
            <a:ext cx="4038600" cy="3886200"/>
          </a:xfrm>
        </p:spPr>
        <p:txBody>
          <a:bodyPr/>
          <a:lstStyle/>
          <a:p>
            <a:r>
              <a:rPr lang="en-US" sz="1600"/>
              <a:t>Standards Based</a:t>
            </a:r>
          </a:p>
          <a:p>
            <a:pPr lvl="1"/>
            <a:r>
              <a:rPr lang="en-US" sz="1400"/>
              <a:t>IEEE 802.15.4</a:t>
            </a:r>
          </a:p>
          <a:p>
            <a:pPr lvl="1"/>
            <a:r>
              <a:rPr lang="en-US" sz="1400"/>
              <a:t>USB</a:t>
            </a:r>
          </a:p>
          <a:p>
            <a:endParaRPr lang="en-US" sz="1600"/>
          </a:p>
          <a:p>
            <a:r>
              <a:rPr lang="en-US" sz="1600"/>
              <a:t>IEEE 802.15.4</a:t>
            </a:r>
          </a:p>
          <a:p>
            <a:pPr lvl="1"/>
            <a:r>
              <a:rPr lang="en-US" sz="1400"/>
              <a:t>CC2420 radio</a:t>
            </a:r>
          </a:p>
          <a:p>
            <a:pPr lvl="1"/>
            <a:r>
              <a:rPr lang="en-US" sz="1400"/>
              <a:t>250kbps</a:t>
            </a:r>
          </a:p>
          <a:p>
            <a:pPr lvl="1"/>
            <a:r>
              <a:rPr lang="en-US" sz="1400"/>
              <a:t>2.4GHz ISM band</a:t>
            </a:r>
          </a:p>
          <a:p>
            <a:endParaRPr lang="en-US" sz="1600"/>
          </a:p>
          <a:p>
            <a:r>
              <a:rPr lang="en-US" sz="1600"/>
              <a:t>TI MSP430</a:t>
            </a:r>
          </a:p>
          <a:p>
            <a:pPr lvl="1"/>
            <a:r>
              <a:rPr lang="en-US" sz="1400"/>
              <a:t>Ultra low power</a:t>
            </a:r>
          </a:p>
          <a:p>
            <a:pPr lvl="2"/>
            <a:r>
              <a:rPr lang="en-US" sz="1200"/>
              <a:t>1.6</a:t>
            </a:r>
            <a:r>
              <a:rPr lang="en-US" sz="1200">
                <a:latin typeface="Symbol" pitchFamily="18" charset="2"/>
              </a:rPr>
              <a:t>m</a:t>
            </a:r>
            <a:r>
              <a:rPr lang="en-US" sz="1200"/>
              <a:t>A sleep</a:t>
            </a:r>
          </a:p>
          <a:p>
            <a:pPr lvl="2"/>
            <a:r>
              <a:rPr lang="en-US" sz="1200"/>
              <a:t>460</a:t>
            </a:r>
            <a:r>
              <a:rPr lang="en-US" sz="1200">
                <a:latin typeface="Symbol" pitchFamily="18" charset="2"/>
              </a:rPr>
              <a:t>m</a:t>
            </a:r>
            <a:r>
              <a:rPr lang="en-US" sz="1200"/>
              <a:t>A active</a:t>
            </a:r>
          </a:p>
          <a:p>
            <a:pPr lvl="2"/>
            <a:r>
              <a:rPr lang="en-US" sz="1200"/>
              <a:t>1.8V operation</a:t>
            </a:r>
          </a:p>
          <a:p>
            <a:pPr lvl="2"/>
            <a:endParaRPr lang="en-US" sz="1200"/>
          </a:p>
          <a:p>
            <a:endParaRPr lang="en-US"/>
          </a:p>
        </p:txBody>
      </p:sp>
      <p:pic>
        <p:nvPicPr>
          <p:cNvPr id="9224" name="Picture 8" descr="Telos Mo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2120900"/>
            <a:ext cx="3371850" cy="2374900"/>
          </a:xfrm>
          <a:prstGeom prst="rect">
            <a:avLst/>
          </a:prstGeom>
          <a:noFill/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33400" y="56070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Open embedded platform with open source tools, operating system (TinyOS), and designs.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 Power Operation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581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/>
              <a:t>TI MSP430 -- Advantages over previous motes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16-bit core 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12-bit ADC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16 conversion store registers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Sequence and repeat sequence programmable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&lt; 50nA port leakage (vs. 1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A for Atmels)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Double buffered data buses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Interrupt priorities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Calibrated DCO</a:t>
            </a:r>
          </a:p>
          <a:p>
            <a:pPr lvl="1">
              <a:lnSpc>
                <a:spcPct val="80000"/>
              </a:lnSpc>
            </a:pPr>
            <a:endParaRPr lang="en-US" sz="1600"/>
          </a:p>
          <a:p>
            <a:pPr>
              <a:lnSpc>
                <a:spcPct val="80000"/>
              </a:lnSpc>
            </a:pPr>
            <a:r>
              <a:rPr lang="en-US" sz="1800"/>
              <a:t>Buffers and Transistors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Switch on/off each</a:t>
            </a:r>
            <a:br>
              <a:rPr lang="en-US" sz="1600"/>
            </a:br>
            <a:r>
              <a:rPr lang="en-US" sz="1600"/>
              <a:t>sensor and component</a:t>
            </a:r>
            <a:br>
              <a:rPr lang="en-US" sz="1600"/>
            </a:br>
            <a:r>
              <a:rPr lang="en-US" sz="1600"/>
              <a:t>subsystem</a:t>
            </a:r>
          </a:p>
          <a:p>
            <a:pPr lvl="1">
              <a:lnSpc>
                <a:spcPct val="80000"/>
              </a:lnSpc>
            </a:pPr>
            <a:endParaRPr lang="en-US" sz="1600"/>
          </a:p>
        </p:txBody>
      </p:sp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6150" y="3362325"/>
            <a:ext cx="56578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Minimize Power Consumption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343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Compare to MicaZ: a Mica2 mote with AVR mcu and 802.15.4 radio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Sleep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Majority of the time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Telos: 2.4</a:t>
            </a:r>
            <a:r>
              <a:rPr lang="en-US" sz="1800">
                <a:latin typeface="Symbol" pitchFamily="18" charset="2"/>
              </a:rPr>
              <a:t>m</a:t>
            </a:r>
            <a:r>
              <a:rPr lang="en-US" sz="1800"/>
              <a:t>A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MicaZ: 30</a:t>
            </a:r>
            <a:r>
              <a:rPr lang="en-US" sz="1800">
                <a:latin typeface="Symbol" pitchFamily="18" charset="2"/>
              </a:rPr>
              <a:t>m</a:t>
            </a:r>
            <a:r>
              <a:rPr lang="en-US" sz="1800"/>
              <a:t>A</a:t>
            </a:r>
          </a:p>
          <a:p>
            <a:pPr>
              <a:lnSpc>
                <a:spcPct val="80000"/>
              </a:lnSpc>
            </a:pPr>
            <a:r>
              <a:rPr lang="en-US" sz="2000"/>
              <a:t>Wakeup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As quickly as possible to process and return to sleep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Telos: 290ns typical, 6</a:t>
            </a:r>
            <a:r>
              <a:rPr lang="en-US" sz="1800">
                <a:latin typeface="Symbol" pitchFamily="18" charset="2"/>
              </a:rPr>
              <a:t>m</a:t>
            </a:r>
            <a:r>
              <a:rPr lang="en-US" sz="1800"/>
              <a:t>s max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MicaZ: 60</a:t>
            </a:r>
            <a:r>
              <a:rPr lang="en-US" sz="1800">
                <a:latin typeface="Symbol" pitchFamily="18" charset="2"/>
              </a:rPr>
              <a:t>m</a:t>
            </a:r>
            <a:r>
              <a:rPr lang="en-US" sz="1800"/>
              <a:t>s max internal oscillator, 4ms external</a:t>
            </a:r>
          </a:p>
          <a:p>
            <a:pPr>
              <a:lnSpc>
                <a:spcPct val="80000"/>
              </a:lnSpc>
            </a:pPr>
            <a:r>
              <a:rPr lang="en-US" sz="2000"/>
              <a:t>Active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Get your work done and get back to sleep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Telos: 4-8MHz 16-bit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MicaZ: 8MHz 8-bit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CC2420 Radio</a:t>
            </a:r>
            <a:br>
              <a:rPr lang="en-US"/>
            </a:br>
            <a:r>
              <a:rPr lang="en-US" sz="2800"/>
              <a:t>IEEE 802.15.4 Compliant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64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/>
              <a:t>CC2420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Fast data rate, robust signal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250kbps : 2Mchip/s : DSSS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2.4GHz : Offset QPSK : 5MHz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16 channels in 802.15.4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-94dBm sensitivity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Low Voltage Operation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1.8V minimum supply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Software Assistance for Low Power Microcontrollers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128byte TX/RX buffers for full packet support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Automatic address decoding and automatic acknowledgements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Hardware encryption/authentication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Link quality indicator (assist software link estimation)</a:t>
            </a:r>
          </a:p>
          <a:p>
            <a:pPr lvl="3">
              <a:lnSpc>
                <a:spcPct val="90000"/>
              </a:lnSpc>
            </a:pPr>
            <a:r>
              <a:rPr lang="en-US" sz="1600"/>
              <a:t>samples error rate of first 8 chips of packet (8 chips/bit)</a:t>
            </a:r>
          </a:p>
          <a:p>
            <a:pPr lvl="1"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43014" name="Picture 6" descr="GUI"/>
          <p:cNvPicPr>
            <a:picLocks noChangeAspect="1" noChangeArrowheads="1"/>
          </p:cNvPicPr>
          <p:nvPr/>
        </p:nvPicPr>
        <p:blipFill>
          <a:blip r:embed="rId2"/>
          <a:srcRect l="6291" t="8649" r="6941" b="9189"/>
          <a:stretch>
            <a:fillRect/>
          </a:stretch>
        </p:blipFill>
        <p:spPr bwMode="auto">
          <a:xfrm>
            <a:off x="5181600" y="1295400"/>
            <a:ext cx="3657600" cy="2779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1905000"/>
            <a:ext cx="4038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US" sz="2400"/>
              <a:t>Mica2 (AVR)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1600"/>
              <a:t>0.2 ms wakeup 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1600"/>
              <a:t>30 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W sleep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1600"/>
              <a:t>33 mW active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1600"/>
              <a:t>21 mW radio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1600"/>
              <a:t>19 kbps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1600"/>
              <a:t>2.5V min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en-US" sz="1400"/>
              <a:t>2/3 of AA capacity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endParaRPr lang="en-US" sz="1600"/>
          </a:p>
          <a:p>
            <a:pPr marL="1143000" lvl="2" indent="-228600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endParaRPr lang="en-US"/>
          </a:p>
          <a:p>
            <a:pPr marL="1143000" lvl="2" indent="-228600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endParaRPr lang="en-US"/>
          </a:p>
          <a:p>
            <a:pPr marL="1143000" lvl="2" indent="-228600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endParaRPr lang="en-US"/>
          </a:p>
          <a:p>
            <a:pPr marL="1143000" lvl="2" indent="-228600"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endParaRPr lang="en-US" sz="2400"/>
          </a:p>
          <a:p>
            <a:pPr marL="742950" lvl="1" indent="-285750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endParaRPr lang="en-US" sz="280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/>
              <a:t>Power Calculation Comparison</a:t>
            </a:r>
            <a:br>
              <a:rPr lang="en-US" sz="3400"/>
            </a:br>
            <a:r>
              <a:rPr lang="en-US" sz="2300"/>
              <a:t>Design for low power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19400" y="1905000"/>
            <a:ext cx="4038600" cy="4953000"/>
          </a:xfrm>
        </p:spPr>
        <p:txBody>
          <a:bodyPr/>
          <a:lstStyle/>
          <a:p>
            <a:r>
              <a:rPr lang="en-US" sz="2400"/>
              <a:t>MicaZ (AVR)</a:t>
            </a:r>
          </a:p>
          <a:p>
            <a:pPr lvl="1"/>
            <a:r>
              <a:rPr lang="en-US" sz="1600"/>
              <a:t>0.2 ms wakeup </a:t>
            </a:r>
          </a:p>
          <a:p>
            <a:pPr lvl="1"/>
            <a:r>
              <a:rPr lang="en-US" sz="1600"/>
              <a:t>30 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W sleep</a:t>
            </a:r>
          </a:p>
          <a:p>
            <a:pPr lvl="1"/>
            <a:r>
              <a:rPr lang="en-US" sz="1600"/>
              <a:t>33 mW active</a:t>
            </a:r>
          </a:p>
          <a:p>
            <a:pPr lvl="1"/>
            <a:r>
              <a:rPr lang="en-US" sz="1600"/>
              <a:t>45 mW radio</a:t>
            </a:r>
          </a:p>
          <a:p>
            <a:pPr lvl="1"/>
            <a:r>
              <a:rPr lang="en-US" sz="1600"/>
              <a:t>250 kbps</a:t>
            </a:r>
          </a:p>
          <a:p>
            <a:pPr lvl="1"/>
            <a:r>
              <a:rPr lang="en-US" sz="1600"/>
              <a:t>2.5V min</a:t>
            </a:r>
          </a:p>
          <a:p>
            <a:pPr lvl="2"/>
            <a:r>
              <a:rPr lang="en-US" sz="1400"/>
              <a:t>2/3 of AA capacity</a:t>
            </a:r>
          </a:p>
          <a:p>
            <a:pPr lvl="2"/>
            <a:endParaRPr lang="en-US"/>
          </a:p>
          <a:p>
            <a:pPr lvl="2"/>
            <a:endParaRPr lang="en-US" sz="3600"/>
          </a:p>
          <a:p>
            <a:pPr lvl="2"/>
            <a:endParaRPr lang="en-US" sz="3600"/>
          </a:p>
          <a:p>
            <a:pPr lvl="2"/>
            <a:endParaRPr lang="en-US" sz="3600"/>
          </a:p>
          <a:p>
            <a:pPr lvl="2"/>
            <a:endParaRPr lang="en-US" sz="4400"/>
          </a:p>
          <a:p>
            <a:pPr lvl="1"/>
            <a:endParaRPr lang="en-US" sz="480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0" y="1905000"/>
            <a:ext cx="3429000" cy="4953000"/>
          </a:xfrm>
        </p:spPr>
        <p:txBody>
          <a:bodyPr/>
          <a:lstStyle/>
          <a:p>
            <a:r>
              <a:rPr lang="en-US" sz="2400"/>
              <a:t>Telos (TI MSP)</a:t>
            </a:r>
          </a:p>
          <a:p>
            <a:pPr lvl="1"/>
            <a:r>
              <a:rPr lang="en-US" sz="1600"/>
              <a:t>0.006 ms wakeup</a:t>
            </a:r>
          </a:p>
          <a:p>
            <a:pPr lvl="1"/>
            <a:r>
              <a:rPr lang="en-US" sz="1600"/>
              <a:t>2 </a:t>
            </a:r>
            <a:r>
              <a:rPr lang="en-US" sz="1600">
                <a:latin typeface="Symbol" pitchFamily="18" charset="2"/>
              </a:rPr>
              <a:t>m</a:t>
            </a:r>
            <a:r>
              <a:rPr lang="en-US" sz="1600"/>
              <a:t>W sleep</a:t>
            </a:r>
          </a:p>
          <a:p>
            <a:pPr lvl="1"/>
            <a:r>
              <a:rPr lang="en-US" sz="1600"/>
              <a:t>3 mW active</a:t>
            </a:r>
          </a:p>
          <a:p>
            <a:pPr lvl="1"/>
            <a:r>
              <a:rPr lang="en-US" sz="1600"/>
              <a:t>45 mW radio</a:t>
            </a:r>
          </a:p>
          <a:p>
            <a:pPr lvl="1"/>
            <a:r>
              <a:rPr lang="en-US" sz="1600"/>
              <a:t>250 kbps</a:t>
            </a:r>
          </a:p>
          <a:p>
            <a:pPr lvl="1"/>
            <a:r>
              <a:rPr lang="en-US" sz="1600"/>
              <a:t>1.8V min</a:t>
            </a:r>
          </a:p>
          <a:p>
            <a:pPr lvl="2"/>
            <a:r>
              <a:rPr lang="en-US" sz="1400"/>
              <a:t>8/8 of AA capacity</a:t>
            </a:r>
          </a:p>
          <a:p>
            <a:pPr lvl="2"/>
            <a:endParaRPr lang="en-US" sz="1400"/>
          </a:p>
          <a:p>
            <a:pPr lvl="2"/>
            <a:endParaRPr lang="en-US" sz="3200"/>
          </a:p>
          <a:p>
            <a:pPr lvl="2"/>
            <a:endParaRPr lang="en-US" sz="3200"/>
          </a:p>
          <a:p>
            <a:pPr lvl="2"/>
            <a:endParaRPr lang="en-US" sz="3200"/>
          </a:p>
          <a:p>
            <a:pPr lvl="2"/>
            <a:endParaRPr lang="en-US" sz="3200"/>
          </a:p>
          <a:p>
            <a:pPr lvl="1"/>
            <a:endParaRPr lang="en-US" sz="4400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09600" y="4724400"/>
            <a:ext cx="769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Supporting mesh networking with a pair of AA batteries reporting data once every 3 minutes using synchronization (&lt;1% duty cycle)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505200" y="56388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2"/>
                </a:solidFill>
              </a:rPr>
              <a:t>328 days 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477000" y="56388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2"/>
                </a:solidFill>
              </a:rPr>
              <a:t>945 days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85800" y="56388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tx2"/>
                </a:solidFill>
              </a:rPr>
              <a:t>453 days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  <p:bldP spid="10249" grpId="0"/>
      <p:bldP spid="102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Integrated Antenna</a:t>
            </a:r>
            <a:br>
              <a:rPr lang="en-US"/>
            </a:br>
            <a:r>
              <a:rPr lang="en-US" sz="2800"/>
              <a:t>Inverted-F Microstrip Antenna and SMA Connector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Inverted-F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Psuedo Omnidirectional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50m range indoors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125m range outdoors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Optimum at 2400-2460MHz</a:t>
            </a:r>
          </a:p>
          <a:p>
            <a:pPr lvl="1">
              <a:lnSpc>
                <a:spcPct val="90000"/>
              </a:lnSpc>
            </a:pPr>
            <a:endParaRPr lang="en-US" sz="1800"/>
          </a:p>
          <a:p>
            <a:pPr>
              <a:lnSpc>
                <a:spcPct val="90000"/>
              </a:lnSpc>
            </a:pPr>
            <a:r>
              <a:rPr lang="en-US"/>
              <a:t>SMA Connector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Enabled by moving a capacitor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&gt; 125m range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Optimum at 2430-2483MHz</a:t>
            </a:r>
          </a:p>
          <a:p>
            <a:pPr>
              <a:lnSpc>
                <a:spcPct val="90000"/>
              </a:lnSpc>
            </a:pPr>
            <a:endParaRPr lang="en-US" sz="1800"/>
          </a:p>
          <a:p>
            <a:pPr>
              <a:lnSpc>
                <a:spcPct val="90000"/>
              </a:lnSpc>
            </a:pPr>
            <a:endParaRPr lang="en-US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2286000"/>
            <a:ext cx="4591050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pic>
        <p:nvPicPr>
          <p:cNvPr id="12306" name="Picture 18" descr="Echelon Mot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4419600"/>
            <a:ext cx="2286000" cy="2027238"/>
          </a:xfrm>
          <a:prstGeom prst="rect">
            <a:avLst/>
          </a:prstGeom>
          <a:noFill/>
        </p:spPr>
      </p:pic>
      <p:pic>
        <p:nvPicPr>
          <p:cNvPr id="12295" name="Picture 7" descr="SHT11_150p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4495800"/>
            <a:ext cx="1428750" cy="142875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Sensors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191000" cy="3886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/>
              <a:t>Integrated Sensors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Sensirion SHT11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Humidity (3.5%)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Temperature (0.5</a:t>
            </a:r>
            <a:r>
              <a:rPr lang="en-US" sz="1400" baseline="30000"/>
              <a:t>o</a:t>
            </a:r>
            <a:r>
              <a:rPr lang="en-US" sz="1400"/>
              <a:t>C)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Digital sensor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Hamamatsu S1087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Photosynthetically active light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Silicon diode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Hamamatsu S1337-BQ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Total solar light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Silicon diode</a:t>
            </a:r>
          </a:p>
        </p:txBody>
      </p:sp>
      <p:sp>
        <p:nvSpPr>
          <p:cNvPr id="12299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4038600" y="1981200"/>
            <a:ext cx="4038600" cy="2590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/>
              <a:t>Expansion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6 ADC channels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4 digital I/O</a:t>
            </a:r>
          </a:p>
          <a:p>
            <a:pPr lvl="1">
              <a:lnSpc>
                <a:spcPct val="80000"/>
              </a:lnSpc>
            </a:pPr>
            <a:r>
              <a:rPr lang="en-US" sz="1600"/>
              <a:t>Existing sensor boards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Magnetometer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Ultrasound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Accelerometer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4 PIR sensors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Microphone</a:t>
            </a:r>
          </a:p>
          <a:p>
            <a:pPr lvl="2">
              <a:lnSpc>
                <a:spcPct val="80000"/>
              </a:lnSpc>
            </a:pPr>
            <a:r>
              <a:rPr lang="en-US" sz="1400"/>
              <a:t>Buzzer</a:t>
            </a:r>
          </a:p>
          <a:p>
            <a:pPr>
              <a:lnSpc>
                <a:spcPct val="80000"/>
              </a:lnSpc>
            </a:pPr>
            <a:endParaRPr lang="en-US" sz="1800"/>
          </a:p>
        </p:txBody>
      </p: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4572000" y="4495800"/>
            <a:ext cx="2587625" cy="1738313"/>
            <a:chOff x="3032" y="1057"/>
            <a:chExt cx="2931" cy="1902"/>
          </a:xfrm>
        </p:grpSpPr>
        <p:pic>
          <p:nvPicPr>
            <p:cNvPr id="12301" name="Picture 13" descr="boards-small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32" y="1057"/>
              <a:ext cx="2352" cy="1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302" name="Text Box 14"/>
            <p:cNvSpPr txBox="1">
              <a:spLocks noChangeArrowheads="1"/>
            </p:cNvSpPr>
            <p:nvPr/>
          </p:nvSpPr>
          <p:spPr bwMode="auto">
            <a:xfrm>
              <a:off x="3663" y="2565"/>
              <a:ext cx="567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solidFill>
                    <a:srgbClr val="EFFB03"/>
                  </a:solidFill>
                </a:rPr>
                <a:t>dot</a:t>
              </a:r>
            </a:p>
          </p:txBody>
        </p:sp>
        <p:sp>
          <p:nvSpPr>
            <p:cNvPr id="12303" name="Text Box 15"/>
            <p:cNvSpPr txBox="1">
              <a:spLocks noChangeArrowheads="1"/>
            </p:cNvSpPr>
            <p:nvPr/>
          </p:nvSpPr>
          <p:spPr bwMode="auto">
            <a:xfrm>
              <a:off x="4070" y="2205"/>
              <a:ext cx="681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solidFill>
                    <a:srgbClr val="EFFB03"/>
                  </a:solidFill>
                </a:rPr>
                <a:t>mag</a:t>
              </a:r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auto">
            <a:xfrm>
              <a:off x="4566" y="2176"/>
              <a:ext cx="1397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solidFill>
                    <a:srgbClr val="EFFB03"/>
                  </a:solidFill>
                </a:rPr>
                <a:t>ultrasound</a:t>
              </a:r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auto">
            <a:xfrm>
              <a:off x="3318" y="1264"/>
              <a:ext cx="1142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>
                  <a:solidFill>
                    <a:srgbClr val="EFFB03"/>
                  </a:solidFill>
                </a:rPr>
                <a:t>acoustic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Trends and Applications</a:t>
            </a:r>
          </a:p>
          <a:p>
            <a:r>
              <a:rPr lang="en-US"/>
              <a:t>Mote History and Evolution</a:t>
            </a:r>
          </a:p>
          <a:p>
            <a:r>
              <a:rPr lang="en-US"/>
              <a:t>Design Principles</a:t>
            </a:r>
          </a:p>
          <a:p>
            <a:r>
              <a:rPr lang="en-US"/>
              <a:t>Telos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New design approach derived from our experience with resource constrained wireless sensor networks 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Active mode needs to run quickly to completion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Wakeup time is crucial for low power operation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Wakeup time and sleep current set the minimal energy consumption for an application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Sleep most of the time</a:t>
            </a:r>
          </a:p>
          <a:p>
            <a:pPr>
              <a:lnSpc>
                <a:spcPct val="80000"/>
              </a:lnSpc>
            </a:pPr>
            <a:r>
              <a:rPr lang="en-US" sz="2400"/>
              <a:t>Tradeoffs between complexity/robustness and low power radios</a:t>
            </a:r>
          </a:p>
          <a:p>
            <a:pPr>
              <a:lnSpc>
                <a:spcPct val="80000"/>
              </a:lnSpc>
            </a:pPr>
            <a:r>
              <a:rPr lang="en-US" sz="2400"/>
              <a:t>Careful integration of hardware and peripherals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Faster, Smaller, Numerous</a:t>
            </a:r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038600" cy="1524000"/>
          </a:xfrm>
        </p:spPr>
        <p:txBody>
          <a:bodyPr/>
          <a:lstStyle/>
          <a:p>
            <a:r>
              <a:rPr lang="en-US" sz="2400"/>
              <a:t>Moore’s Law</a:t>
            </a:r>
          </a:p>
          <a:p>
            <a:pPr lvl="1"/>
            <a:r>
              <a:rPr lang="en-US" sz="2000"/>
              <a:t>“Stuff” (transistors, etc) doubling every 1-2 years</a:t>
            </a:r>
          </a:p>
        </p:txBody>
      </p:sp>
      <p:sp>
        <p:nvSpPr>
          <p:cNvPr id="97288" name="Rectangle 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400"/>
              <a:t>Bell’s Law</a:t>
            </a:r>
          </a:p>
          <a:p>
            <a:pPr lvl="1"/>
            <a:r>
              <a:rPr lang="en-US" sz="2000"/>
              <a:t>New computing class every 10 years</a:t>
            </a:r>
          </a:p>
        </p:txBody>
      </p:sp>
      <p:sp>
        <p:nvSpPr>
          <p:cNvPr id="97290" name="Line 10"/>
          <p:cNvSpPr>
            <a:spLocks noChangeShapeType="1"/>
          </p:cNvSpPr>
          <p:nvPr/>
        </p:nvSpPr>
        <p:spPr bwMode="auto">
          <a:xfrm>
            <a:off x="4770438" y="6029325"/>
            <a:ext cx="4057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6553200" y="6019800"/>
            <a:ext cx="4953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0332B7"/>
                </a:solidFill>
              </a:rPr>
              <a:t>year</a:t>
            </a:r>
          </a:p>
        </p:txBody>
      </p:sp>
      <p:sp>
        <p:nvSpPr>
          <p:cNvPr id="97292" name="Line 12"/>
          <p:cNvSpPr>
            <a:spLocks noChangeShapeType="1"/>
          </p:cNvSpPr>
          <p:nvPr/>
        </p:nvSpPr>
        <p:spPr bwMode="auto">
          <a:xfrm flipV="1">
            <a:off x="4770438" y="3373438"/>
            <a:ext cx="0" cy="26558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 rot="-5400000">
            <a:off x="3366294" y="4688681"/>
            <a:ext cx="250825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 b="1">
                <a:solidFill>
                  <a:srgbClr val="0332B7"/>
                </a:solidFill>
              </a:rPr>
              <a:t>log (people per computer)</a:t>
            </a:r>
          </a:p>
        </p:txBody>
      </p:sp>
      <p:pic>
        <p:nvPicPr>
          <p:cNvPr id="97294" name="Picture 14" descr="whirlwind-compu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9650" y="3473450"/>
            <a:ext cx="1052513" cy="649288"/>
          </a:xfrm>
          <a:prstGeom prst="rect">
            <a:avLst/>
          </a:prstGeom>
          <a:noFill/>
        </p:spPr>
      </p:pic>
      <p:pic>
        <p:nvPicPr>
          <p:cNvPr id="97295" name="Picture 15" descr="360-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2113" y="4024313"/>
            <a:ext cx="950912" cy="665162"/>
          </a:xfrm>
          <a:prstGeom prst="rect">
            <a:avLst/>
          </a:prstGeom>
          <a:noFill/>
        </p:spPr>
      </p:pic>
      <p:pic>
        <p:nvPicPr>
          <p:cNvPr id="97296" name="Picture 16" descr="vax11-78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3788" y="4425950"/>
            <a:ext cx="587375" cy="601663"/>
          </a:xfrm>
          <a:prstGeom prst="rect">
            <a:avLst/>
          </a:prstGeom>
          <a:noFill/>
        </p:spPr>
      </p:pic>
      <p:pic>
        <p:nvPicPr>
          <p:cNvPr id="97297" name="Picture 17" descr="sun3+3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73850" y="4826000"/>
            <a:ext cx="652463" cy="414338"/>
          </a:xfrm>
          <a:prstGeom prst="rect">
            <a:avLst/>
          </a:prstGeom>
          <a:noFill/>
        </p:spPr>
      </p:pic>
      <p:pic>
        <p:nvPicPr>
          <p:cNvPr id="97298" name="Picture 18" descr="pcs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26313" y="5027613"/>
            <a:ext cx="339725" cy="350837"/>
          </a:xfrm>
          <a:prstGeom prst="rect">
            <a:avLst/>
          </a:prstGeom>
          <a:noFill/>
        </p:spPr>
      </p:pic>
      <p:pic>
        <p:nvPicPr>
          <p:cNvPr id="97299" name="Picture 19" descr="IBM_ThinkPad@ThinkPad_A_Seri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6350" y="5227638"/>
            <a:ext cx="425450" cy="425450"/>
          </a:xfrm>
          <a:prstGeom prst="rect">
            <a:avLst/>
          </a:prstGeom>
          <a:noFill/>
        </p:spPr>
      </p:pic>
      <p:pic>
        <p:nvPicPr>
          <p:cNvPr id="97300" name="Picture 20" descr="palm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77200" y="5527675"/>
            <a:ext cx="150813" cy="201613"/>
          </a:xfrm>
          <a:prstGeom prst="rect">
            <a:avLst/>
          </a:prstGeom>
          <a:noFill/>
        </p:spPr>
      </p:pic>
      <p:pic>
        <p:nvPicPr>
          <p:cNvPr id="97301" name="Picture 21" descr="dot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428038" y="5678488"/>
            <a:ext cx="250825" cy="234950"/>
          </a:xfrm>
          <a:prstGeom prst="rect">
            <a:avLst/>
          </a:prstGeom>
          <a:noFill/>
        </p:spPr>
      </p:pic>
      <p:pic>
        <p:nvPicPr>
          <p:cNvPr id="97304" name="Picture 24" descr="cray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24650" y="3890963"/>
            <a:ext cx="452438" cy="601662"/>
          </a:xfrm>
          <a:prstGeom prst="rect">
            <a:avLst/>
          </a:prstGeom>
          <a:noFill/>
        </p:spPr>
      </p:pic>
      <p:pic>
        <p:nvPicPr>
          <p:cNvPr id="97310" name="Picture 30" descr="ws530cycle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20000" y="4953000"/>
            <a:ext cx="438150" cy="322263"/>
          </a:xfrm>
          <a:prstGeom prst="rect">
            <a:avLst/>
          </a:prstGeom>
          <a:noFill/>
        </p:spPr>
      </p:pic>
      <p:sp>
        <p:nvSpPr>
          <p:cNvPr id="97311" name="AutoShape 31"/>
          <p:cNvSpPr>
            <a:spLocks noChangeArrowheads="1"/>
          </p:cNvSpPr>
          <p:nvPr/>
        </p:nvSpPr>
        <p:spPr bwMode="auto">
          <a:xfrm>
            <a:off x="7010400" y="2895600"/>
            <a:ext cx="1752600" cy="838200"/>
          </a:xfrm>
          <a:prstGeom prst="wedgeRectCallout">
            <a:avLst>
              <a:gd name="adj1" fmla="val 48190"/>
              <a:gd name="adj2" fmla="val 27538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600"/>
              <a:t>Streaming Data to/from the Physical World</a:t>
            </a:r>
          </a:p>
        </p:txBody>
      </p:sp>
      <p:pic>
        <p:nvPicPr>
          <p:cNvPr id="97312" name="Picture 32" descr="micadot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686800" y="5818188"/>
            <a:ext cx="152400" cy="131762"/>
          </a:xfrm>
          <a:prstGeom prst="rect">
            <a:avLst/>
          </a:prstGeom>
          <a:noFill/>
        </p:spPr>
      </p:pic>
      <p:pic>
        <p:nvPicPr>
          <p:cNvPr id="97313" name="Picture 33" descr="micadot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763000" y="5699125"/>
            <a:ext cx="152400" cy="131763"/>
          </a:xfrm>
          <a:prstGeom prst="rect">
            <a:avLst/>
          </a:prstGeom>
          <a:noFill/>
        </p:spPr>
      </p:pic>
      <p:pic>
        <p:nvPicPr>
          <p:cNvPr id="97314" name="Picture 34" descr="micadot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831263" y="5830888"/>
            <a:ext cx="152400" cy="131762"/>
          </a:xfrm>
          <a:prstGeom prst="rect">
            <a:avLst/>
          </a:prstGeom>
          <a:noFill/>
        </p:spPr>
      </p:pic>
      <p:pic>
        <p:nvPicPr>
          <p:cNvPr id="97315" name="Picture 3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28600" y="3505200"/>
            <a:ext cx="4267200" cy="2573338"/>
          </a:xfrm>
          <a:prstGeom prst="rect">
            <a:avLst/>
          </a:prstGeom>
          <a:noFill/>
        </p:spPr>
      </p:pic>
      <p:pic>
        <p:nvPicPr>
          <p:cNvPr id="97316" name="Picture 3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226300" y="3790950"/>
            <a:ext cx="1268413" cy="357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Applications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038600" cy="1600200"/>
          </a:xfrm>
        </p:spPr>
        <p:txBody>
          <a:bodyPr/>
          <a:lstStyle/>
          <a:p>
            <a:r>
              <a:rPr lang="en-US" sz="2400"/>
              <a:t>Environmental Monitoring</a:t>
            </a:r>
          </a:p>
          <a:p>
            <a:pPr lvl="1"/>
            <a:r>
              <a:rPr lang="en-US" sz="2000"/>
              <a:t>Habitat Monitoring</a:t>
            </a:r>
          </a:p>
          <a:p>
            <a:pPr lvl="1"/>
            <a:r>
              <a:rPr lang="en-US" sz="2000"/>
              <a:t>Integrated Biology</a:t>
            </a:r>
          </a:p>
          <a:p>
            <a:pPr lvl="1"/>
            <a:r>
              <a:rPr lang="en-US" sz="2000"/>
              <a:t>Structural Monitoring</a:t>
            </a:r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400"/>
              <a:t>Interactive and Control</a:t>
            </a:r>
          </a:p>
          <a:p>
            <a:pPr lvl="1"/>
            <a:r>
              <a:rPr lang="en-US" sz="2000"/>
              <a:t>Pursuer-Evader</a:t>
            </a:r>
          </a:p>
          <a:p>
            <a:pPr lvl="1"/>
            <a:r>
              <a:rPr lang="en-US" sz="2000"/>
              <a:t>Intrusion Detection</a:t>
            </a:r>
          </a:p>
          <a:p>
            <a:pPr lvl="1"/>
            <a:r>
              <a:rPr lang="en-US" sz="2000"/>
              <a:t>Automation</a:t>
            </a:r>
          </a:p>
        </p:txBody>
      </p:sp>
      <p:pic>
        <p:nvPicPr>
          <p:cNvPr id="90118" name="Picture 6" descr="IMG_12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800600"/>
            <a:ext cx="1828800" cy="17526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grpSp>
        <p:nvGrpSpPr>
          <p:cNvPr id="90119" name="Group 7"/>
          <p:cNvGrpSpPr>
            <a:grpSpLocks/>
          </p:cNvGrpSpPr>
          <p:nvPr/>
        </p:nvGrpSpPr>
        <p:grpSpPr bwMode="auto">
          <a:xfrm>
            <a:off x="1905000" y="3810000"/>
            <a:ext cx="3581400" cy="2686050"/>
            <a:chOff x="0" y="720"/>
            <a:chExt cx="5760" cy="4320"/>
          </a:xfrm>
        </p:grpSpPr>
        <p:pic>
          <p:nvPicPr>
            <p:cNvPr id="90120" name="Picture 8" descr="IMG_113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72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121" name="AutoShape 9"/>
            <p:cNvSpPr>
              <a:spLocks noChangeArrowheads="1"/>
            </p:cNvSpPr>
            <p:nvPr/>
          </p:nvSpPr>
          <p:spPr bwMode="auto">
            <a:xfrm>
              <a:off x="48" y="2496"/>
              <a:ext cx="2688" cy="1104"/>
            </a:xfrm>
            <a:prstGeom prst="wedgeRectCallout">
              <a:avLst>
                <a:gd name="adj1" fmla="val 75968"/>
                <a:gd name="adj2" fmla="val 9384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90122" name="AutoShape 10"/>
            <p:cNvSpPr>
              <a:spLocks noChangeArrowheads="1"/>
            </p:cNvSpPr>
            <p:nvPr/>
          </p:nvSpPr>
          <p:spPr bwMode="auto">
            <a:xfrm>
              <a:off x="2880" y="1872"/>
              <a:ext cx="2736" cy="1104"/>
            </a:xfrm>
            <a:prstGeom prst="wedgeRectCallout">
              <a:avLst>
                <a:gd name="adj1" fmla="val -46819"/>
                <a:gd name="adj2" fmla="val 109148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pic>
          <p:nvPicPr>
            <p:cNvPr id="90123" name="Picture 11" descr="ligh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6" y="1920"/>
              <a:ext cx="2544" cy="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124" name="Picture 12" descr="temp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4" y="2544"/>
              <a:ext cx="2544" cy="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90125" name="Picture 13" descr="GGB"/>
          <p:cNvPicPr>
            <a:picLocks noChangeAspect="1" noChangeArrowheads="1"/>
          </p:cNvPicPr>
          <p:nvPr/>
        </p:nvPicPr>
        <p:blipFill>
          <a:blip r:embed="rId6"/>
          <a:srcRect t="5269"/>
          <a:stretch>
            <a:fillRect/>
          </a:stretch>
        </p:blipFill>
        <p:spPr bwMode="auto">
          <a:xfrm>
            <a:off x="152400" y="3581400"/>
            <a:ext cx="18288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0126" name="Text Box 14"/>
          <p:cNvSpPr txBox="1">
            <a:spLocks noChangeArrowheads="1"/>
          </p:cNvSpPr>
          <p:nvPr/>
        </p:nvSpPr>
        <p:spPr bwMode="auto">
          <a:xfrm rot="-1263322">
            <a:off x="2017713" y="1489075"/>
            <a:ext cx="20891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hlink"/>
                </a:solidFill>
              </a:rPr>
              <a:t>Density &amp; Scale</a:t>
            </a:r>
          </a:p>
        </p:txBody>
      </p:sp>
      <p:sp>
        <p:nvSpPr>
          <p:cNvPr id="90127" name="Text Box 15"/>
          <p:cNvSpPr txBox="1">
            <a:spLocks noChangeArrowheads="1"/>
          </p:cNvSpPr>
          <p:nvPr/>
        </p:nvSpPr>
        <p:spPr bwMode="auto">
          <a:xfrm rot="-1263322">
            <a:off x="3073400" y="1279525"/>
            <a:ext cx="317500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hlink"/>
                </a:solidFill>
              </a:rPr>
              <a:t>Sample Rate &amp; Precision</a:t>
            </a:r>
          </a:p>
        </p:txBody>
      </p:sp>
      <p:grpSp>
        <p:nvGrpSpPr>
          <p:cNvPr id="90129" name="Group 17"/>
          <p:cNvGrpSpPr>
            <a:grpSpLocks/>
          </p:cNvGrpSpPr>
          <p:nvPr/>
        </p:nvGrpSpPr>
        <p:grpSpPr bwMode="auto">
          <a:xfrm>
            <a:off x="6553200" y="3048000"/>
            <a:ext cx="2362200" cy="1728788"/>
            <a:chOff x="1824" y="2496"/>
            <a:chExt cx="1584" cy="1176"/>
          </a:xfrm>
        </p:grpSpPr>
        <p:grpSp>
          <p:nvGrpSpPr>
            <p:cNvPr id="90130" name="Group 18"/>
            <p:cNvGrpSpPr>
              <a:grpSpLocks/>
            </p:cNvGrpSpPr>
            <p:nvPr/>
          </p:nvGrpSpPr>
          <p:grpSpPr bwMode="auto">
            <a:xfrm>
              <a:off x="1824" y="2496"/>
              <a:ext cx="1584" cy="1041"/>
              <a:chOff x="288" y="1097"/>
              <a:chExt cx="5280" cy="3112"/>
            </a:xfrm>
          </p:grpSpPr>
          <p:pic>
            <p:nvPicPr>
              <p:cNvPr id="90131" name="Picture 19" descr="gulf5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23303" b="16519"/>
              <a:stretch>
                <a:fillRect/>
              </a:stretch>
            </p:blipFill>
            <p:spPr bwMode="auto">
              <a:xfrm>
                <a:off x="288" y="1761"/>
                <a:ext cx="5232" cy="2448"/>
              </a:xfrm>
              <a:prstGeom prst="rect">
                <a:avLst/>
              </a:prstGeom>
              <a:noFill/>
            </p:spPr>
          </p:pic>
          <p:sp>
            <p:nvSpPr>
              <p:cNvPr id="90132" name="Oval 20"/>
              <p:cNvSpPr>
                <a:spLocks noChangeArrowheads="1"/>
              </p:cNvSpPr>
              <p:nvPr/>
            </p:nvSpPr>
            <p:spPr bwMode="auto">
              <a:xfrm>
                <a:off x="4560" y="267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33" name="Oval 21"/>
              <p:cNvSpPr>
                <a:spLocks noChangeArrowheads="1"/>
              </p:cNvSpPr>
              <p:nvPr/>
            </p:nvSpPr>
            <p:spPr bwMode="auto">
              <a:xfrm>
                <a:off x="4272" y="310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34" name="Oval 22"/>
              <p:cNvSpPr>
                <a:spLocks noChangeArrowheads="1"/>
              </p:cNvSpPr>
              <p:nvPr/>
            </p:nvSpPr>
            <p:spPr bwMode="auto">
              <a:xfrm>
                <a:off x="3792" y="286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35" name="Oval 23"/>
              <p:cNvSpPr>
                <a:spLocks noChangeArrowheads="1"/>
              </p:cNvSpPr>
              <p:nvPr/>
            </p:nvSpPr>
            <p:spPr bwMode="auto">
              <a:xfrm>
                <a:off x="3600" y="320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36" name="Oval 24"/>
              <p:cNvSpPr>
                <a:spLocks noChangeArrowheads="1"/>
              </p:cNvSpPr>
              <p:nvPr/>
            </p:nvSpPr>
            <p:spPr bwMode="auto">
              <a:xfrm>
                <a:off x="3408" y="2769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37" name="Oval 25"/>
              <p:cNvSpPr>
                <a:spLocks noChangeArrowheads="1"/>
              </p:cNvSpPr>
              <p:nvPr/>
            </p:nvSpPr>
            <p:spPr bwMode="auto">
              <a:xfrm>
                <a:off x="3312" y="2529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38" name="Oval 26"/>
              <p:cNvSpPr>
                <a:spLocks noChangeArrowheads="1"/>
              </p:cNvSpPr>
              <p:nvPr/>
            </p:nvSpPr>
            <p:spPr bwMode="auto">
              <a:xfrm>
                <a:off x="3120" y="267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39" name="Oval 27"/>
              <p:cNvSpPr>
                <a:spLocks noChangeArrowheads="1"/>
              </p:cNvSpPr>
              <p:nvPr/>
            </p:nvSpPr>
            <p:spPr bwMode="auto">
              <a:xfrm>
                <a:off x="2880" y="291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0" name="Oval 28"/>
              <p:cNvSpPr>
                <a:spLocks noChangeArrowheads="1"/>
              </p:cNvSpPr>
              <p:nvPr/>
            </p:nvSpPr>
            <p:spPr bwMode="auto">
              <a:xfrm>
                <a:off x="2496" y="291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1" name="Oval 29"/>
              <p:cNvSpPr>
                <a:spLocks noChangeArrowheads="1"/>
              </p:cNvSpPr>
              <p:nvPr/>
            </p:nvSpPr>
            <p:spPr bwMode="auto">
              <a:xfrm>
                <a:off x="2400" y="272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2" name="Oval 30"/>
              <p:cNvSpPr>
                <a:spLocks noChangeArrowheads="1"/>
              </p:cNvSpPr>
              <p:nvPr/>
            </p:nvSpPr>
            <p:spPr bwMode="auto">
              <a:xfrm>
                <a:off x="1920" y="296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3" name="Oval 31"/>
              <p:cNvSpPr>
                <a:spLocks noChangeArrowheads="1"/>
              </p:cNvSpPr>
              <p:nvPr/>
            </p:nvSpPr>
            <p:spPr bwMode="auto">
              <a:xfrm>
                <a:off x="1680" y="310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4" name="Oval 32"/>
              <p:cNvSpPr>
                <a:spLocks noChangeArrowheads="1"/>
              </p:cNvSpPr>
              <p:nvPr/>
            </p:nvSpPr>
            <p:spPr bwMode="auto">
              <a:xfrm>
                <a:off x="1680" y="267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5" name="Oval 33"/>
              <p:cNvSpPr>
                <a:spLocks noChangeArrowheads="1"/>
              </p:cNvSpPr>
              <p:nvPr/>
            </p:nvSpPr>
            <p:spPr bwMode="auto">
              <a:xfrm>
                <a:off x="1104" y="320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6" name="Oval 34"/>
              <p:cNvSpPr>
                <a:spLocks noChangeArrowheads="1"/>
              </p:cNvSpPr>
              <p:nvPr/>
            </p:nvSpPr>
            <p:spPr bwMode="auto">
              <a:xfrm>
                <a:off x="1776" y="3489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7" name="Oval 35"/>
              <p:cNvSpPr>
                <a:spLocks noChangeArrowheads="1"/>
              </p:cNvSpPr>
              <p:nvPr/>
            </p:nvSpPr>
            <p:spPr bwMode="auto">
              <a:xfrm>
                <a:off x="1344" y="377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8" name="Oval 36"/>
              <p:cNvSpPr>
                <a:spLocks noChangeArrowheads="1"/>
              </p:cNvSpPr>
              <p:nvPr/>
            </p:nvSpPr>
            <p:spPr bwMode="auto">
              <a:xfrm>
                <a:off x="1824" y="387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49" name="Oval 37"/>
              <p:cNvSpPr>
                <a:spLocks noChangeArrowheads="1"/>
              </p:cNvSpPr>
              <p:nvPr/>
            </p:nvSpPr>
            <p:spPr bwMode="auto">
              <a:xfrm>
                <a:off x="2352" y="387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50" name="Oval 38"/>
              <p:cNvSpPr>
                <a:spLocks noChangeArrowheads="1"/>
              </p:cNvSpPr>
              <p:nvPr/>
            </p:nvSpPr>
            <p:spPr bwMode="auto">
              <a:xfrm>
                <a:off x="672" y="387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51" name="Oval 39"/>
              <p:cNvSpPr>
                <a:spLocks noChangeArrowheads="1"/>
              </p:cNvSpPr>
              <p:nvPr/>
            </p:nvSpPr>
            <p:spPr bwMode="auto">
              <a:xfrm>
                <a:off x="336" y="3633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52" name="Oval 40"/>
              <p:cNvSpPr>
                <a:spLocks noChangeArrowheads="1"/>
              </p:cNvSpPr>
              <p:nvPr/>
            </p:nvSpPr>
            <p:spPr bwMode="auto">
              <a:xfrm>
                <a:off x="4656" y="377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53" name="Oval 41"/>
              <p:cNvSpPr>
                <a:spLocks noChangeArrowheads="1"/>
              </p:cNvSpPr>
              <p:nvPr/>
            </p:nvSpPr>
            <p:spPr bwMode="auto">
              <a:xfrm>
                <a:off x="5232" y="3921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54" name="Oval 42"/>
              <p:cNvSpPr>
                <a:spLocks noChangeArrowheads="1"/>
              </p:cNvSpPr>
              <p:nvPr/>
            </p:nvSpPr>
            <p:spPr bwMode="auto">
              <a:xfrm>
                <a:off x="5280" y="3345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90155" name="AutoShape 43"/>
              <p:cNvCxnSpPr>
                <a:cxnSpLocks noChangeShapeType="1"/>
                <a:stCxn id="90145" idx="5"/>
                <a:endCxn id="90147" idx="2"/>
              </p:cNvCxnSpPr>
              <p:nvPr/>
            </p:nvCxnSpPr>
            <p:spPr bwMode="auto">
              <a:xfrm>
                <a:off x="1145" y="3242"/>
                <a:ext cx="199" cy="55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</p:cxnSp>
          <p:cxnSp>
            <p:nvCxnSpPr>
              <p:cNvPr id="90156" name="AutoShape 44"/>
              <p:cNvCxnSpPr>
                <a:cxnSpLocks noChangeShapeType="1"/>
                <a:stCxn id="90145" idx="7"/>
                <a:endCxn id="90143" idx="2"/>
              </p:cNvCxnSpPr>
              <p:nvPr/>
            </p:nvCxnSpPr>
            <p:spPr bwMode="auto">
              <a:xfrm flipV="1">
                <a:off x="1145" y="3129"/>
                <a:ext cx="535" cy="7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</p:cxnSp>
          <p:cxnSp>
            <p:nvCxnSpPr>
              <p:cNvPr id="90157" name="AutoShape 45"/>
              <p:cNvCxnSpPr>
                <a:cxnSpLocks noChangeShapeType="1"/>
                <a:stCxn id="90141" idx="5"/>
                <a:endCxn id="90140" idx="0"/>
              </p:cNvCxnSpPr>
              <p:nvPr/>
            </p:nvCxnSpPr>
            <p:spPr bwMode="auto">
              <a:xfrm>
                <a:off x="2441" y="2762"/>
                <a:ext cx="79" cy="151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90158" name="AutoShape 46"/>
              <p:cNvCxnSpPr>
                <a:cxnSpLocks noChangeShapeType="1"/>
                <a:stCxn id="90133" idx="5"/>
                <a:endCxn id="90152" idx="1"/>
              </p:cNvCxnSpPr>
              <p:nvPr/>
            </p:nvCxnSpPr>
            <p:spPr bwMode="auto">
              <a:xfrm>
                <a:off x="4313" y="3146"/>
                <a:ext cx="350" cy="63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</p:cxnSp>
          <p:grpSp>
            <p:nvGrpSpPr>
              <p:cNvPr id="90159" name="Group 47"/>
              <p:cNvGrpSpPr>
                <a:grpSpLocks/>
              </p:cNvGrpSpPr>
              <p:nvPr/>
            </p:nvGrpSpPr>
            <p:grpSpPr bwMode="auto">
              <a:xfrm>
                <a:off x="377" y="2553"/>
                <a:ext cx="4944" cy="1368"/>
                <a:chOff x="377" y="1992"/>
                <a:chExt cx="4944" cy="1368"/>
              </a:xfrm>
            </p:grpSpPr>
            <p:cxnSp>
              <p:nvCxnSpPr>
                <p:cNvPr id="90160" name="AutoShape 48"/>
                <p:cNvCxnSpPr>
                  <a:cxnSpLocks noChangeShapeType="1"/>
                  <a:stCxn id="90150" idx="0"/>
                  <a:endCxn id="90145" idx="2"/>
                </p:cNvCxnSpPr>
                <p:nvPr/>
              </p:nvCxnSpPr>
              <p:spPr bwMode="auto">
                <a:xfrm flipV="1">
                  <a:off x="696" y="2664"/>
                  <a:ext cx="408" cy="648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1" name="AutoShape 49"/>
                <p:cNvCxnSpPr>
                  <a:cxnSpLocks noChangeShapeType="1"/>
                  <a:stCxn id="90150" idx="6"/>
                  <a:endCxn id="90147" idx="4"/>
                </p:cNvCxnSpPr>
                <p:nvPr/>
              </p:nvCxnSpPr>
              <p:spPr bwMode="auto">
                <a:xfrm flipV="1">
                  <a:off x="720" y="3264"/>
                  <a:ext cx="648" cy="72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2" name="AutoShape 50"/>
                <p:cNvCxnSpPr>
                  <a:cxnSpLocks noChangeShapeType="1"/>
                  <a:stCxn id="90150" idx="1"/>
                  <a:endCxn id="90151" idx="5"/>
                </p:cNvCxnSpPr>
                <p:nvPr/>
              </p:nvCxnSpPr>
              <p:spPr bwMode="auto">
                <a:xfrm flipH="1" flipV="1">
                  <a:off x="377" y="3113"/>
                  <a:ext cx="302" cy="206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3" name="AutoShape 51"/>
                <p:cNvCxnSpPr>
                  <a:cxnSpLocks noChangeShapeType="1"/>
                  <a:stCxn id="90147" idx="6"/>
                  <a:endCxn id="90148" idx="1"/>
                </p:cNvCxnSpPr>
                <p:nvPr/>
              </p:nvCxnSpPr>
              <p:spPr bwMode="auto">
                <a:xfrm>
                  <a:off x="1392" y="3240"/>
                  <a:ext cx="439" cy="7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4" name="AutoShape 52"/>
                <p:cNvCxnSpPr>
                  <a:cxnSpLocks noChangeShapeType="1"/>
                  <a:stCxn id="90148" idx="6"/>
                  <a:endCxn id="90149" idx="2"/>
                </p:cNvCxnSpPr>
                <p:nvPr/>
              </p:nvCxnSpPr>
              <p:spPr bwMode="auto">
                <a:xfrm>
                  <a:off x="1872" y="3336"/>
                  <a:ext cx="480" cy="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5" name="AutoShape 53"/>
                <p:cNvCxnSpPr>
                  <a:cxnSpLocks noChangeShapeType="1"/>
                  <a:stCxn id="90143" idx="6"/>
                  <a:endCxn id="90146" idx="0"/>
                </p:cNvCxnSpPr>
                <p:nvPr/>
              </p:nvCxnSpPr>
              <p:spPr bwMode="auto">
                <a:xfrm>
                  <a:off x="1728" y="2568"/>
                  <a:ext cx="72" cy="36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6" name="AutoShape 54"/>
                <p:cNvCxnSpPr>
                  <a:cxnSpLocks noChangeShapeType="1"/>
                  <a:stCxn id="90146" idx="5"/>
                  <a:endCxn id="90149" idx="1"/>
                </p:cNvCxnSpPr>
                <p:nvPr/>
              </p:nvCxnSpPr>
              <p:spPr bwMode="auto">
                <a:xfrm>
                  <a:off x="1817" y="2969"/>
                  <a:ext cx="542" cy="35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7" name="AutoShape 55"/>
                <p:cNvCxnSpPr>
                  <a:cxnSpLocks noChangeShapeType="1"/>
                  <a:stCxn id="90148" idx="0"/>
                  <a:endCxn id="90146" idx="4"/>
                </p:cNvCxnSpPr>
                <p:nvPr/>
              </p:nvCxnSpPr>
              <p:spPr bwMode="auto">
                <a:xfrm flipH="1" flipV="1">
                  <a:off x="1800" y="2976"/>
                  <a:ext cx="48" cy="336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8" name="AutoShape 56"/>
                <p:cNvCxnSpPr>
                  <a:cxnSpLocks noChangeShapeType="1"/>
                  <a:stCxn id="90143" idx="0"/>
                  <a:endCxn id="90144" idx="3"/>
                </p:cNvCxnSpPr>
                <p:nvPr/>
              </p:nvCxnSpPr>
              <p:spPr bwMode="auto">
                <a:xfrm flipH="1" flipV="1">
                  <a:off x="1687" y="2153"/>
                  <a:ext cx="17" cy="391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69" name="AutoShape 57"/>
                <p:cNvCxnSpPr>
                  <a:cxnSpLocks noChangeShapeType="1"/>
                  <a:stCxn id="90143" idx="7"/>
                  <a:endCxn id="90142" idx="2"/>
                </p:cNvCxnSpPr>
                <p:nvPr/>
              </p:nvCxnSpPr>
              <p:spPr bwMode="auto">
                <a:xfrm flipV="1">
                  <a:off x="1721" y="2424"/>
                  <a:ext cx="199" cy="127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0" name="AutoShape 58"/>
                <p:cNvCxnSpPr>
                  <a:cxnSpLocks noChangeShapeType="1"/>
                  <a:stCxn id="90142" idx="6"/>
                  <a:endCxn id="90140" idx="2"/>
                </p:cNvCxnSpPr>
                <p:nvPr/>
              </p:nvCxnSpPr>
              <p:spPr bwMode="auto">
                <a:xfrm flipV="1">
                  <a:off x="1968" y="2376"/>
                  <a:ext cx="528" cy="48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1" name="AutoShape 59"/>
                <p:cNvCxnSpPr>
                  <a:cxnSpLocks noChangeShapeType="1"/>
                  <a:stCxn id="90144" idx="6"/>
                  <a:endCxn id="90141" idx="1"/>
                </p:cNvCxnSpPr>
                <p:nvPr/>
              </p:nvCxnSpPr>
              <p:spPr bwMode="auto">
                <a:xfrm>
                  <a:off x="1728" y="2136"/>
                  <a:ext cx="679" cy="31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2" name="AutoShape 60"/>
                <p:cNvCxnSpPr>
                  <a:cxnSpLocks noChangeShapeType="1"/>
                  <a:stCxn id="90140" idx="6"/>
                  <a:endCxn id="90139" idx="2"/>
                </p:cNvCxnSpPr>
                <p:nvPr/>
              </p:nvCxnSpPr>
              <p:spPr bwMode="auto">
                <a:xfrm>
                  <a:off x="2544" y="2376"/>
                  <a:ext cx="336" cy="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3" name="AutoShape 61"/>
                <p:cNvCxnSpPr>
                  <a:cxnSpLocks noChangeShapeType="1"/>
                  <a:stCxn id="90141" idx="7"/>
                  <a:endCxn id="90138" idx="5"/>
                </p:cNvCxnSpPr>
                <p:nvPr/>
              </p:nvCxnSpPr>
              <p:spPr bwMode="auto">
                <a:xfrm flipV="1">
                  <a:off x="2441" y="2153"/>
                  <a:ext cx="720" cy="14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4" name="AutoShape 62"/>
                <p:cNvCxnSpPr>
                  <a:cxnSpLocks noChangeShapeType="1"/>
                  <a:stCxn id="90139" idx="6"/>
                  <a:endCxn id="90135" idx="1"/>
                </p:cNvCxnSpPr>
                <p:nvPr/>
              </p:nvCxnSpPr>
              <p:spPr bwMode="auto">
                <a:xfrm>
                  <a:off x="2928" y="2376"/>
                  <a:ext cx="679" cy="271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5" name="AutoShape 63"/>
                <p:cNvCxnSpPr>
                  <a:cxnSpLocks noChangeShapeType="1"/>
                  <a:stCxn id="90138" idx="5"/>
                  <a:endCxn id="90136" idx="2"/>
                </p:cNvCxnSpPr>
                <p:nvPr/>
              </p:nvCxnSpPr>
              <p:spPr bwMode="auto">
                <a:xfrm>
                  <a:off x="3161" y="2153"/>
                  <a:ext cx="247" cy="7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6" name="AutoShape 64"/>
                <p:cNvCxnSpPr>
                  <a:cxnSpLocks noChangeShapeType="1"/>
                  <a:stCxn id="90138" idx="7"/>
                  <a:endCxn id="90137" idx="3"/>
                </p:cNvCxnSpPr>
                <p:nvPr/>
              </p:nvCxnSpPr>
              <p:spPr bwMode="auto">
                <a:xfrm flipV="1">
                  <a:off x="3161" y="2009"/>
                  <a:ext cx="158" cy="11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7" name="AutoShape 65"/>
                <p:cNvCxnSpPr>
                  <a:cxnSpLocks noChangeShapeType="1"/>
                  <a:stCxn id="90137" idx="6"/>
                  <a:endCxn id="90134" idx="0"/>
                </p:cNvCxnSpPr>
                <p:nvPr/>
              </p:nvCxnSpPr>
              <p:spPr bwMode="auto">
                <a:xfrm>
                  <a:off x="3360" y="1992"/>
                  <a:ext cx="456" cy="312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8" name="AutoShape 66"/>
                <p:cNvCxnSpPr>
                  <a:cxnSpLocks noChangeShapeType="1"/>
                  <a:stCxn id="90136" idx="6"/>
                  <a:endCxn id="90134" idx="2"/>
                </p:cNvCxnSpPr>
                <p:nvPr/>
              </p:nvCxnSpPr>
              <p:spPr bwMode="auto">
                <a:xfrm>
                  <a:off x="3456" y="2232"/>
                  <a:ext cx="336" cy="96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79" name="AutoShape 67"/>
                <p:cNvCxnSpPr>
                  <a:cxnSpLocks noChangeShapeType="1"/>
                  <a:stCxn id="90135" idx="7"/>
                  <a:endCxn id="90134" idx="2"/>
                </p:cNvCxnSpPr>
                <p:nvPr/>
              </p:nvCxnSpPr>
              <p:spPr bwMode="auto">
                <a:xfrm flipV="1">
                  <a:off x="3641" y="2328"/>
                  <a:ext cx="151" cy="31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80" name="AutoShape 68"/>
                <p:cNvCxnSpPr>
                  <a:cxnSpLocks noChangeShapeType="1"/>
                  <a:stCxn id="90134" idx="5"/>
                  <a:endCxn id="90133" idx="1"/>
                </p:cNvCxnSpPr>
                <p:nvPr/>
              </p:nvCxnSpPr>
              <p:spPr bwMode="auto">
                <a:xfrm>
                  <a:off x="3833" y="2345"/>
                  <a:ext cx="446" cy="206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81" name="AutoShape 69"/>
                <p:cNvCxnSpPr>
                  <a:cxnSpLocks noChangeShapeType="1"/>
                  <a:stCxn id="90135" idx="6"/>
                  <a:endCxn id="90133" idx="3"/>
                </p:cNvCxnSpPr>
                <p:nvPr/>
              </p:nvCxnSpPr>
              <p:spPr bwMode="auto">
                <a:xfrm flipV="1">
                  <a:off x="3648" y="2585"/>
                  <a:ext cx="631" cy="7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82" name="AutoShape 70"/>
                <p:cNvCxnSpPr>
                  <a:cxnSpLocks noChangeShapeType="1"/>
                  <a:stCxn id="90133" idx="7"/>
                  <a:endCxn id="90132" idx="3"/>
                </p:cNvCxnSpPr>
                <p:nvPr/>
              </p:nvCxnSpPr>
              <p:spPr bwMode="auto">
                <a:xfrm flipV="1">
                  <a:off x="4313" y="2153"/>
                  <a:ext cx="254" cy="398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83" name="AutoShape 71"/>
                <p:cNvCxnSpPr>
                  <a:cxnSpLocks noChangeShapeType="1"/>
                  <a:stCxn id="90132" idx="5"/>
                  <a:endCxn id="90154" idx="1"/>
                </p:cNvCxnSpPr>
                <p:nvPr/>
              </p:nvCxnSpPr>
              <p:spPr bwMode="auto">
                <a:xfrm>
                  <a:off x="4601" y="2153"/>
                  <a:ext cx="686" cy="638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84" name="AutoShape 72"/>
                <p:cNvCxnSpPr>
                  <a:cxnSpLocks noChangeShapeType="1"/>
                  <a:stCxn id="90152" idx="6"/>
                  <a:endCxn id="90153" idx="0"/>
                </p:cNvCxnSpPr>
                <p:nvPr/>
              </p:nvCxnSpPr>
              <p:spPr bwMode="auto">
                <a:xfrm>
                  <a:off x="4704" y="3240"/>
                  <a:ext cx="552" cy="12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90185" name="AutoShape 73"/>
                <p:cNvCxnSpPr>
                  <a:cxnSpLocks noChangeShapeType="1"/>
                  <a:stCxn id="90154" idx="5"/>
                  <a:endCxn id="90153" idx="0"/>
                </p:cNvCxnSpPr>
                <p:nvPr/>
              </p:nvCxnSpPr>
              <p:spPr bwMode="auto">
                <a:xfrm flipH="1">
                  <a:off x="5256" y="2825"/>
                  <a:ext cx="65" cy="535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90186" name="Oval 74"/>
              <p:cNvSpPr>
                <a:spLocks noChangeArrowheads="1"/>
              </p:cNvSpPr>
              <p:nvPr/>
            </p:nvSpPr>
            <p:spPr bwMode="auto">
              <a:xfrm>
                <a:off x="576" y="305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90187" name="AutoShape 75"/>
              <p:cNvCxnSpPr>
                <a:cxnSpLocks noChangeShapeType="1"/>
                <a:stCxn id="90186" idx="6"/>
                <a:endCxn id="90145" idx="1"/>
              </p:cNvCxnSpPr>
              <p:nvPr/>
            </p:nvCxnSpPr>
            <p:spPr bwMode="auto">
              <a:xfrm>
                <a:off x="624" y="3081"/>
                <a:ext cx="487" cy="12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</p:cxnSp>
          <p:cxnSp>
            <p:nvCxnSpPr>
              <p:cNvPr id="90188" name="AutoShape 76"/>
              <p:cNvCxnSpPr>
                <a:cxnSpLocks noChangeShapeType="1"/>
                <a:stCxn id="90132" idx="7"/>
                <a:endCxn id="0" idx="1"/>
              </p:cNvCxnSpPr>
              <p:nvPr/>
            </p:nvCxnSpPr>
            <p:spPr bwMode="auto">
              <a:xfrm>
                <a:off x="4601" y="2680"/>
                <a:ext cx="775" cy="113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</p:cxnSp>
          <p:cxnSp>
            <p:nvCxnSpPr>
              <p:cNvPr id="90189" name="AutoShape 77"/>
              <p:cNvCxnSpPr>
                <a:cxnSpLocks noChangeShapeType="1"/>
                <a:stCxn id="90186" idx="2"/>
                <a:endCxn id="90151" idx="6"/>
              </p:cNvCxnSpPr>
              <p:nvPr/>
            </p:nvCxnSpPr>
            <p:spPr bwMode="auto">
              <a:xfrm flipH="1">
                <a:off x="384" y="3081"/>
                <a:ext cx="192" cy="57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</p:cxnSp>
          <p:cxnSp>
            <p:nvCxnSpPr>
              <p:cNvPr id="90190" name="AutoShape 78"/>
              <p:cNvCxnSpPr>
                <a:cxnSpLocks noChangeShapeType="1"/>
                <a:stCxn id="90143" idx="7"/>
                <a:endCxn id="90142" idx="7"/>
              </p:cNvCxnSpPr>
              <p:nvPr/>
            </p:nvCxnSpPr>
            <p:spPr bwMode="auto">
              <a:xfrm flipV="1">
                <a:off x="1721" y="2968"/>
                <a:ext cx="240" cy="144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</p:cxnSp>
          <p:pic>
            <p:nvPicPr>
              <p:cNvPr id="90191" name="Picture 79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376" y="2625"/>
                <a:ext cx="107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90192" name="Group 80"/>
              <p:cNvGrpSpPr>
                <a:grpSpLocks/>
              </p:cNvGrpSpPr>
              <p:nvPr/>
            </p:nvGrpSpPr>
            <p:grpSpPr bwMode="auto">
              <a:xfrm>
                <a:off x="4752" y="1761"/>
                <a:ext cx="288" cy="768"/>
                <a:chOff x="4752" y="1200"/>
                <a:chExt cx="288" cy="768"/>
              </a:xfrm>
            </p:grpSpPr>
            <p:sp>
              <p:nvSpPr>
                <p:cNvPr id="90193" name="Oval 81"/>
                <p:cNvSpPr>
                  <a:spLocks noChangeArrowheads="1"/>
                </p:cNvSpPr>
                <p:nvPr/>
              </p:nvSpPr>
              <p:spPr bwMode="auto">
                <a:xfrm>
                  <a:off x="4992" y="1200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0194" name="Oval 82"/>
                <p:cNvSpPr>
                  <a:spLocks noChangeArrowheads="1"/>
                </p:cNvSpPr>
                <p:nvPr/>
              </p:nvSpPr>
              <p:spPr bwMode="auto">
                <a:xfrm>
                  <a:off x="4944" y="1392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0195" name="Oval 83"/>
                <p:cNvSpPr>
                  <a:spLocks noChangeArrowheads="1"/>
                </p:cNvSpPr>
                <p:nvPr/>
              </p:nvSpPr>
              <p:spPr bwMode="auto">
                <a:xfrm>
                  <a:off x="4848" y="1632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0196" name="Oval 84"/>
                <p:cNvSpPr>
                  <a:spLocks noChangeArrowheads="1"/>
                </p:cNvSpPr>
                <p:nvPr/>
              </p:nvSpPr>
              <p:spPr bwMode="auto">
                <a:xfrm>
                  <a:off x="4752" y="1920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90197" name="Freeform 85"/>
              <p:cNvSpPr>
                <a:spLocks/>
              </p:cNvSpPr>
              <p:nvPr/>
            </p:nvSpPr>
            <p:spPr bwMode="auto">
              <a:xfrm>
                <a:off x="624" y="2609"/>
                <a:ext cx="4704" cy="608"/>
              </a:xfrm>
              <a:custGeom>
                <a:avLst/>
                <a:gdLst/>
                <a:ahLst/>
                <a:cxnLst>
                  <a:cxn ang="0">
                    <a:pos x="0" y="448"/>
                  </a:cxn>
                  <a:cxn ang="0">
                    <a:pos x="480" y="592"/>
                  </a:cxn>
                  <a:cxn ang="0">
                    <a:pos x="1056" y="544"/>
                  </a:cxn>
                  <a:cxn ang="0">
                    <a:pos x="1296" y="400"/>
                  </a:cxn>
                  <a:cxn ang="0">
                    <a:pos x="1584" y="352"/>
                  </a:cxn>
                  <a:cxn ang="0">
                    <a:pos x="1920" y="352"/>
                  </a:cxn>
                  <a:cxn ang="0">
                    <a:pos x="2064" y="304"/>
                  </a:cxn>
                  <a:cxn ang="0">
                    <a:pos x="2304" y="304"/>
                  </a:cxn>
                  <a:cxn ang="0">
                    <a:pos x="2832" y="544"/>
                  </a:cxn>
                  <a:cxn ang="0">
                    <a:pos x="3024" y="592"/>
                  </a:cxn>
                  <a:cxn ang="0">
                    <a:pos x="3504" y="544"/>
                  </a:cxn>
                  <a:cxn ang="0">
                    <a:pos x="3696" y="496"/>
                  </a:cxn>
                  <a:cxn ang="0">
                    <a:pos x="3936" y="64"/>
                  </a:cxn>
                  <a:cxn ang="0">
                    <a:pos x="4128" y="112"/>
                  </a:cxn>
                  <a:cxn ang="0">
                    <a:pos x="4512" y="112"/>
                  </a:cxn>
                  <a:cxn ang="0">
                    <a:pos x="4704" y="208"/>
                  </a:cxn>
                </a:cxnLst>
                <a:rect l="0" t="0" r="r" b="b"/>
                <a:pathLst>
                  <a:path w="4704" h="608">
                    <a:moveTo>
                      <a:pt x="0" y="448"/>
                    </a:moveTo>
                    <a:cubicBezTo>
                      <a:pt x="152" y="512"/>
                      <a:pt x="304" y="576"/>
                      <a:pt x="480" y="592"/>
                    </a:cubicBezTo>
                    <a:cubicBezTo>
                      <a:pt x="656" y="608"/>
                      <a:pt x="920" y="576"/>
                      <a:pt x="1056" y="544"/>
                    </a:cubicBezTo>
                    <a:cubicBezTo>
                      <a:pt x="1192" y="512"/>
                      <a:pt x="1208" y="432"/>
                      <a:pt x="1296" y="400"/>
                    </a:cubicBezTo>
                    <a:cubicBezTo>
                      <a:pt x="1384" y="368"/>
                      <a:pt x="1480" y="360"/>
                      <a:pt x="1584" y="352"/>
                    </a:cubicBezTo>
                    <a:cubicBezTo>
                      <a:pt x="1688" y="344"/>
                      <a:pt x="1840" y="360"/>
                      <a:pt x="1920" y="352"/>
                    </a:cubicBezTo>
                    <a:cubicBezTo>
                      <a:pt x="2000" y="344"/>
                      <a:pt x="2000" y="312"/>
                      <a:pt x="2064" y="304"/>
                    </a:cubicBezTo>
                    <a:cubicBezTo>
                      <a:pt x="2128" y="296"/>
                      <a:pt x="2176" y="264"/>
                      <a:pt x="2304" y="304"/>
                    </a:cubicBezTo>
                    <a:cubicBezTo>
                      <a:pt x="2432" y="344"/>
                      <a:pt x="2712" y="496"/>
                      <a:pt x="2832" y="544"/>
                    </a:cubicBezTo>
                    <a:cubicBezTo>
                      <a:pt x="2952" y="592"/>
                      <a:pt x="2912" y="592"/>
                      <a:pt x="3024" y="592"/>
                    </a:cubicBezTo>
                    <a:cubicBezTo>
                      <a:pt x="3136" y="592"/>
                      <a:pt x="3392" y="560"/>
                      <a:pt x="3504" y="544"/>
                    </a:cubicBezTo>
                    <a:cubicBezTo>
                      <a:pt x="3616" y="528"/>
                      <a:pt x="3624" y="576"/>
                      <a:pt x="3696" y="496"/>
                    </a:cubicBezTo>
                    <a:cubicBezTo>
                      <a:pt x="3768" y="416"/>
                      <a:pt x="3864" y="128"/>
                      <a:pt x="3936" y="64"/>
                    </a:cubicBezTo>
                    <a:cubicBezTo>
                      <a:pt x="4008" y="0"/>
                      <a:pt x="4032" y="104"/>
                      <a:pt x="4128" y="112"/>
                    </a:cubicBezTo>
                    <a:cubicBezTo>
                      <a:pt x="4224" y="120"/>
                      <a:pt x="4416" y="96"/>
                      <a:pt x="4512" y="112"/>
                    </a:cubicBezTo>
                    <a:cubicBezTo>
                      <a:pt x="4608" y="128"/>
                      <a:pt x="4656" y="168"/>
                      <a:pt x="4704" y="208"/>
                    </a:cubicBezTo>
                  </a:path>
                </a:pathLst>
              </a:custGeom>
              <a:noFill/>
              <a:ln w="38100" cap="flat" cmpd="sng">
                <a:solidFill>
                  <a:srgbClr val="FFFF00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8" name="AutoShape 86"/>
              <p:cNvSpPr>
                <a:spLocks noChangeArrowheads="1"/>
              </p:cNvSpPr>
              <p:nvPr/>
            </p:nvSpPr>
            <p:spPr bwMode="auto">
              <a:xfrm>
                <a:off x="5280" y="2385"/>
                <a:ext cx="192" cy="240"/>
              </a:xfrm>
              <a:prstGeom prst="lightningBol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199" name="AutoShape 87"/>
              <p:cNvSpPr>
                <a:spLocks noChangeArrowheads="1"/>
              </p:cNvSpPr>
              <p:nvPr/>
            </p:nvSpPr>
            <p:spPr bwMode="auto">
              <a:xfrm>
                <a:off x="480" y="2817"/>
                <a:ext cx="192" cy="240"/>
              </a:xfrm>
              <a:prstGeom prst="lightningBol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90200" name="Picture 88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 rot="-472248">
                <a:off x="4508" y="1097"/>
                <a:ext cx="1060" cy="67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90201" name="Text Box 89"/>
            <p:cNvSpPr txBox="1">
              <a:spLocks noChangeArrowheads="1"/>
            </p:cNvSpPr>
            <p:nvPr/>
          </p:nvSpPr>
          <p:spPr bwMode="auto">
            <a:xfrm>
              <a:off x="2102" y="3464"/>
              <a:ext cx="123" cy="20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endParaRPr lang="en-US" sz="1400" b="1">
                <a:solidFill>
                  <a:schemeClr val="hlink"/>
                </a:solidFill>
              </a:endParaRPr>
            </a:p>
          </p:txBody>
        </p:sp>
      </p:grpSp>
      <p:pic>
        <p:nvPicPr>
          <p:cNvPr id="90202" name="Picture 90" descr="pursue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86400" y="4581525"/>
            <a:ext cx="3581400" cy="1895475"/>
          </a:xfrm>
          <a:prstGeom prst="rect">
            <a:avLst/>
          </a:prstGeom>
          <a:noFill/>
        </p:spPr>
      </p:pic>
      <p:sp>
        <p:nvSpPr>
          <p:cNvPr id="90203" name="Text Box 91"/>
          <p:cNvSpPr txBox="1">
            <a:spLocks noChangeArrowheads="1"/>
          </p:cNvSpPr>
          <p:nvPr/>
        </p:nvSpPr>
        <p:spPr bwMode="auto">
          <a:xfrm rot="-1263322">
            <a:off x="5943600" y="1600200"/>
            <a:ext cx="114141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hlink"/>
                </a:solidFill>
              </a:rPr>
              <a:t>Mobility</a:t>
            </a:r>
          </a:p>
        </p:txBody>
      </p:sp>
      <p:sp>
        <p:nvSpPr>
          <p:cNvPr id="90204" name="Text Box 92"/>
          <p:cNvSpPr txBox="1">
            <a:spLocks noChangeArrowheads="1"/>
          </p:cNvSpPr>
          <p:nvPr/>
        </p:nvSpPr>
        <p:spPr bwMode="auto">
          <a:xfrm rot="-1263322">
            <a:off x="6964363" y="1471613"/>
            <a:ext cx="1722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hlink"/>
                </a:solidFill>
              </a:rPr>
              <a:t>Low Latency</a:t>
            </a:r>
          </a:p>
        </p:txBody>
      </p:sp>
      <p:sp>
        <p:nvSpPr>
          <p:cNvPr id="90205" name="Text Box 93"/>
          <p:cNvSpPr txBox="1">
            <a:spLocks noChangeArrowheads="1"/>
          </p:cNvSpPr>
          <p:nvPr/>
        </p:nvSpPr>
        <p:spPr bwMode="auto">
          <a:xfrm rot="-1263322">
            <a:off x="4387850" y="1246188"/>
            <a:ext cx="323056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</a:rPr>
              <a:t>Disconnection &amp; Lifetime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6" grpId="0"/>
      <p:bldP spid="90127" grpId="0"/>
      <p:bldP spid="90203" grpId="0"/>
      <p:bldP spid="90204" grpId="0"/>
      <p:bldP spid="902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94234" name="Rectangle 26"/>
          <p:cNvSpPr>
            <a:spLocks noChangeArrowheads="1"/>
          </p:cNvSpPr>
          <p:nvPr/>
        </p:nvSpPr>
        <p:spPr bwMode="auto">
          <a:xfrm>
            <a:off x="2971800" y="1905000"/>
            <a:ext cx="4648200" cy="3810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/>
              <a:t>Networking</a:t>
            </a:r>
          </a:p>
        </p:txBody>
      </p:sp>
      <p:sp>
        <p:nvSpPr>
          <p:cNvPr id="94249" name="Rectangle 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Open Experimental Platform</a:t>
            </a:r>
          </a:p>
        </p:txBody>
      </p:sp>
      <p:grpSp>
        <p:nvGrpSpPr>
          <p:cNvPr id="94251" name="Group 43"/>
          <p:cNvGrpSpPr>
            <a:grpSpLocks/>
          </p:cNvGrpSpPr>
          <p:nvPr/>
        </p:nvGrpSpPr>
        <p:grpSpPr bwMode="auto">
          <a:xfrm>
            <a:off x="0" y="2590800"/>
            <a:ext cx="1981200" cy="3455988"/>
            <a:chOff x="0" y="1632"/>
            <a:chExt cx="1248" cy="2177"/>
          </a:xfrm>
        </p:grpSpPr>
        <p:pic>
          <p:nvPicPr>
            <p:cNvPr id="94211" name="Picture 3" descr="wec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0" y="2016"/>
              <a:ext cx="1008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212" name="Text Box 4"/>
            <p:cNvSpPr txBox="1">
              <a:spLocks noChangeArrowheads="1"/>
            </p:cNvSpPr>
            <p:nvPr/>
          </p:nvSpPr>
          <p:spPr bwMode="auto">
            <a:xfrm>
              <a:off x="0" y="2587"/>
              <a:ext cx="1248" cy="122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1400" b="1"/>
                <a:t>Small microcontroller </a:t>
              </a:r>
              <a:br>
                <a:rPr lang="en-US" sz="1400" b="1"/>
              </a:br>
              <a:r>
                <a:rPr lang="en-US" sz="1400" b="1"/>
                <a:t>   8 kB code</a:t>
              </a:r>
              <a:br>
                <a:rPr lang="en-US" sz="1400" b="1"/>
              </a:br>
              <a:r>
                <a:rPr lang="en-US" sz="1400" b="1"/>
                <a:t>   512 B data </a:t>
              </a: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1400" b="1"/>
                <a:t>Simple, low-power radio </a:t>
              </a:r>
              <a:br>
                <a:rPr lang="en-US" sz="1400" b="1"/>
              </a:br>
              <a:r>
                <a:rPr lang="en-US" sz="1400" b="1"/>
                <a:t>   10 kbps ASK</a:t>
              </a: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1400" b="1"/>
                <a:t>EEPROM (32 KB)</a:t>
              </a:r>
            </a:p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1400" b="1"/>
                <a:t>Simple sensors</a:t>
              </a:r>
            </a:p>
          </p:txBody>
        </p:sp>
        <p:sp>
          <p:nvSpPr>
            <p:cNvPr id="94213" name="Text Box 5"/>
            <p:cNvSpPr txBox="1">
              <a:spLocks noChangeArrowheads="1"/>
            </p:cNvSpPr>
            <p:nvPr/>
          </p:nvSpPr>
          <p:spPr bwMode="auto">
            <a:xfrm>
              <a:off x="384" y="1632"/>
              <a:ext cx="850" cy="32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WeC 99</a:t>
              </a:r>
            </a:p>
            <a:p>
              <a:r>
                <a:rPr lang="en-US" sz="1400" b="1"/>
                <a:t>“Smart Rock”</a:t>
              </a:r>
            </a:p>
          </p:txBody>
        </p:sp>
      </p:grpSp>
      <p:grpSp>
        <p:nvGrpSpPr>
          <p:cNvPr id="94250" name="Group 42"/>
          <p:cNvGrpSpPr>
            <a:grpSpLocks/>
          </p:cNvGrpSpPr>
          <p:nvPr/>
        </p:nvGrpSpPr>
        <p:grpSpPr bwMode="auto">
          <a:xfrm>
            <a:off x="4572000" y="2976563"/>
            <a:ext cx="2362200" cy="2924175"/>
            <a:chOff x="2880" y="1875"/>
            <a:chExt cx="1488" cy="1842"/>
          </a:xfrm>
        </p:grpSpPr>
        <p:pic>
          <p:nvPicPr>
            <p:cNvPr id="94215" name="Picture 7" descr="micawb-sens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4" y="2448"/>
              <a:ext cx="864" cy="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217" name="Picture 9" descr="mica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-1542721">
              <a:off x="2928" y="2208"/>
              <a:ext cx="960" cy="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218" name="Text Box 10"/>
            <p:cNvSpPr txBox="1">
              <a:spLocks noChangeArrowheads="1"/>
            </p:cNvSpPr>
            <p:nvPr/>
          </p:nvSpPr>
          <p:spPr bwMode="auto">
            <a:xfrm>
              <a:off x="3216" y="1875"/>
              <a:ext cx="612" cy="19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Mica 1/02</a:t>
              </a:r>
            </a:p>
          </p:txBody>
        </p:sp>
        <p:sp>
          <p:nvSpPr>
            <p:cNvPr id="94219" name="Text Box 11"/>
            <p:cNvSpPr txBox="1">
              <a:spLocks noChangeArrowheads="1"/>
            </p:cNvSpPr>
            <p:nvPr/>
          </p:nvSpPr>
          <p:spPr bwMode="auto">
            <a:xfrm>
              <a:off x="2880" y="3123"/>
              <a:ext cx="1488" cy="59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NEST open exp. Platform</a:t>
              </a:r>
              <a:br>
                <a:rPr lang="en-US" sz="1400" b="1"/>
              </a:br>
              <a:r>
                <a:rPr lang="en-US" sz="1400" b="1"/>
                <a:t>128 kB code, 4 kB data</a:t>
              </a:r>
              <a:br>
                <a:rPr lang="en-US" sz="1400" b="1"/>
              </a:br>
              <a:r>
                <a:rPr lang="en-US" sz="1400" b="1"/>
                <a:t>40kbps OOK/ASK radio</a:t>
              </a:r>
              <a:br>
                <a:rPr lang="en-US" sz="1400" b="1"/>
              </a:br>
              <a:r>
                <a:rPr lang="en-US" sz="1400" b="1"/>
                <a:t>512 kB Flash</a:t>
              </a:r>
            </a:p>
          </p:txBody>
        </p:sp>
      </p:grpSp>
      <p:grpSp>
        <p:nvGrpSpPr>
          <p:cNvPr id="94224" name="Group 16"/>
          <p:cNvGrpSpPr>
            <a:grpSpLocks/>
          </p:cNvGrpSpPr>
          <p:nvPr/>
        </p:nvGrpSpPr>
        <p:grpSpPr bwMode="auto">
          <a:xfrm>
            <a:off x="1828800" y="2895600"/>
            <a:ext cx="2057400" cy="3213100"/>
            <a:chOff x="1680" y="1728"/>
            <a:chExt cx="1296" cy="2024"/>
          </a:xfrm>
        </p:grpSpPr>
        <p:sp>
          <p:nvSpPr>
            <p:cNvPr id="94225" name="Text Box 17"/>
            <p:cNvSpPr txBox="1">
              <a:spLocks noChangeArrowheads="1"/>
            </p:cNvSpPr>
            <p:nvPr/>
          </p:nvSpPr>
          <p:spPr bwMode="auto">
            <a:xfrm>
              <a:off x="1920" y="1728"/>
              <a:ext cx="699" cy="19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Rene 11/00</a:t>
              </a:r>
            </a:p>
          </p:txBody>
        </p:sp>
        <p:sp>
          <p:nvSpPr>
            <p:cNvPr id="94226" name="Text Box 18"/>
            <p:cNvSpPr txBox="1">
              <a:spLocks noChangeArrowheads="1"/>
            </p:cNvSpPr>
            <p:nvPr/>
          </p:nvSpPr>
          <p:spPr bwMode="auto">
            <a:xfrm>
              <a:off x="1680" y="3024"/>
              <a:ext cx="1296" cy="72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Designed for experimentation</a:t>
              </a:r>
            </a:p>
            <a:p>
              <a:pPr>
                <a:spcBef>
                  <a:spcPct val="50000"/>
                </a:spcBef>
                <a:buFontTx/>
                <a:buChar char="-"/>
              </a:pPr>
              <a:r>
                <a:rPr lang="en-US" sz="1400" b="1"/>
                <a:t>sensor boards</a:t>
              </a:r>
            </a:p>
            <a:p>
              <a:pPr>
                <a:spcBef>
                  <a:spcPct val="50000"/>
                </a:spcBef>
                <a:buFontTx/>
                <a:buChar char="-"/>
              </a:pPr>
              <a:r>
                <a:rPr lang="en-US" sz="1400" b="1"/>
                <a:t>power boards</a:t>
              </a:r>
            </a:p>
          </p:txBody>
        </p:sp>
        <p:graphicFrame>
          <p:nvGraphicFramePr>
            <p:cNvPr id="94227" name="Object 19"/>
            <p:cNvGraphicFramePr>
              <a:graphicFrameLocks noChangeAspect="1"/>
            </p:cNvGraphicFramePr>
            <p:nvPr/>
          </p:nvGraphicFramePr>
          <p:xfrm>
            <a:off x="1680" y="2448"/>
            <a:ext cx="1131" cy="467"/>
          </p:xfrm>
          <a:graphic>
            <a:graphicData uri="http://schemas.openxmlformats.org/presentationml/2006/ole">
              <p:oleObj spid="_x0000_s94227" name="Bitmap Image" r:id="rId7" imgW="2962689" imgH="1400000" progId="Paint.Picture">
                <p:embed/>
              </p:oleObj>
            </a:graphicData>
          </a:graphic>
        </p:graphicFrame>
        <p:pic>
          <p:nvPicPr>
            <p:cNvPr id="94228" name="Picture 20" descr="rene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680" y="1920"/>
              <a:ext cx="672" cy="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4231" name="Rectangle 23"/>
          <p:cNvSpPr>
            <a:spLocks noChangeArrowheads="1"/>
          </p:cNvSpPr>
          <p:nvPr/>
        </p:nvSpPr>
        <p:spPr bwMode="auto">
          <a:xfrm>
            <a:off x="1371600" y="2286000"/>
            <a:ext cx="6096000" cy="3810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/>
              <a:t>TinyOS</a:t>
            </a:r>
          </a:p>
        </p:txBody>
      </p:sp>
      <p:sp>
        <p:nvSpPr>
          <p:cNvPr id="94237" name="Rectangle 29"/>
          <p:cNvSpPr>
            <a:spLocks noChangeArrowheads="1"/>
          </p:cNvSpPr>
          <p:nvPr/>
        </p:nvSpPr>
        <p:spPr bwMode="auto">
          <a:xfrm>
            <a:off x="4419600" y="1524000"/>
            <a:ext cx="3429000" cy="3810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/>
              <a:t>Services</a:t>
            </a:r>
          </a:p>
        </p:txBody>
      </p:sp>
      <p:grpSp>
        <p:nvGrpSpPr>
          <p:cNvPr id="94220" name="Group 12"/>
          <p:cNvGrpSpPr>
            <a:grpSpLocks/>
          </p:cNvGrpSpPr>
          <p:nvPr/>
        </p:nvGrpSpPr>
        <p:grpSpPr bwMode="auto">
          <a:xfrm>
            <a:off x="3429000" y="3124200"/>
            <a:ext cx="1463675" cy="2030413"/>
            <a:chOff x="2918" y="1783"/>
            <a:chExt cx="922" cy="1279"/>
          </a:xfrm>
        </p:grpSpPr>
        <p:pic>
          <p:nvPicPr>
            <p:cNvPr id="94221" name="Picture 13" descr="dot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976" y="2064"/>
              <a:ext cx="53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4222" name="Text Box 14"/>
            <p:cNvSpPr txBox="1">
              <a:spLocks noChangeArrowheads="1"/>
            </p:cNvSpPr>
            <p:nvPr/>
          </p:nvSpPr>
          <p:spPr bwMode="auto">
            <a:xfrm>
              <a:off x="2918" y="1783"/>
              <a:ext cx="550" cy="19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Dot 9/01</a:t>
              </a:r>
            </a:p>
          </p:txBody>
        </p:sp>
        <p:sp>
          <p:nvSpPr>
            <p:cNvPr id="94223" name="Text Box 15"/>
            <p:cNvSpPr txBox="1">
              <a:spLocks noChangeArrowheads="1"/>
            </p:cNvSpPr>
            <p:nvPr/>
          </p:nvSpPr>
          <p:spPr bwMode="auto">
            <a:xfrm>
              <a:off x="2928" y="2736"/>
              <a:ext cx="912" cy="32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/>
                <a:t>Demonstrate scale</a:t>
              </a:r>
            </a:p>
          </p:txBody>
        </p:sp>
      </p:grpSp>
      <p:grpSp>
        <p:nvGrpSpPr>
          <p:cNvPr id="94261" name="Group 53"/>
          <p:cNvGrpSpPr>
            <a:grpSpLocks/>
          </p:cNvGrpSpPr>
          <p:nvPr/>
        </p:nvGrpSpPr>
        <p:grpSpPr bwMode="auto">
          <a:xfrm>
            <a:off x="7010400" y="4419600"/>
            <a:ext cx="1839913" cy="2057400"/>
            <a:chOff x="4416" y="2784"/>
            <a:chExt cx="1159" cy="1296"/>
          </a:xfrm>
        </p:grpSpPr>
        <p:pic>
          <p:nvPicPr>
            <p:cNvPr id="94238" name="Picture 30" descr="finger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992" y="3716"/>
              <a:ext cx="528" cy="364"/>
            </a:xfrm>
            <a:prstGeom prst="rect">
              <a:avLst/>
            </a:prstGeom>
            <a:noFill/>
          </p:spPr>
        </p:pic>
        <p:sp>
          <p:nvSpPr>
            <p:cNvPr id="94252" name="Line 44"/>
            <p:cNvSpPr>
              <a:spLocks noChangeShapeType="1"/>
            </p:cNvSpPr>
            <p:nvPr/>
          </p:nvSpPr>
          <p:spPr bwMode="auto">
            <a:xfrm>
              <a:off x="4416" y="2784"/>
              <a:ext cx="528" cy="7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255" name="Text Box 47"/>
            <p:cNvSpPr txBox="1">
              <a:spLocks noChangeArrowheads="1"/>
            </p:cNvSpPr>
            <p:nvPr/>
          </p:nvSpPr>
          <p:spPr bwMode="auto">
            <a:xfrm>
              <a:off x="4944" y="3284"/>
              <a:ext cx="631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Spec 6/03</a:t>
              </a:r>
            </a:p>
            <a:p>
              <a:r>
                <a:rPr lang="en-US" sz="1400" b="1"/>
                <a:t>“Mote on </a:t>
              </a:r>
              <a:br>
                <a:rPr lang="en-US" sz="1400" b="1"/>
              </a:br>
              <a:r>
                <a:rPr lang="en-US" sz="1400" b="1"/>
                <a:t>a chip”</a:t>
              </a:r>
              <a:br>
                <a:rPr lang="en-US" sz="1400" b="1"/>
              </a:br>
              <a:endParaRPr lang="en-US" sz="1400" b="1"/>
            </a:p>
          </p:txBody>
        </p:sp>
      </p:grpSp>
      <p:grpSp>
        <p:nvGrpSpPr>
          <p:cNvPr id="94263" name="Group 55"/>
          <p:cNvGrpSpPr>
            <a:grpSpLocks/>
          </p:cNvGrpSpPr>
          <p:nvPr/>
        </p:nvGrpSpPr>
        <p:grpSpPr bwMode="auto">
          <a:xfrm>
            <a:off x="7010400" y="1143000"/>
            <a:ext cx="2082800" cy="2590800"/>
            <a:chOff x="4416" y="720"/>
            <a:chExt cx="1312" cy="1632"/>
          </a:xfrm>
        </p:grpSpPr>
        <p:sp>
          <p:nvSpPr>
            <p:cNvPr id="94254" name="Line 46"/>
            <p:cNvSpPr>
              <a:spLocks noChangeShapeType="1"/>
            </p:cNvSpPr>
            <p:nvPr/>
          </p:nvSpPr>
          <p:spPr bwMode="auto">
            <a:xfrm flipV="1">
              <a:off x="4416" y="1824"/>
              <a:ext cx="432" cy="5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94256" name="Picture 48" descr="Telos Mote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896" y="1428"/>
              <a:ext cx="768" cy="540"/>
            </a:xfrm>
            <a:prstGeom prst="rect">
              <a:avLst/>
            </a:prstGeom>
            <a:noFill/>
          </p:spPr>
        </p:pic>
        <p:sp>
          <p:nvSpPr>
            <p:cNvPr id="94257" name="Text Box 49"/>
            <p:cNvSpPr txBox="1">
              <a:spLocks noChangeArrowheads="1"/>
            </p:cNvSpPr>
            <p:nvPr/>
          </p:nvSpPr>
          <p:spPr bwMode="auto">
            <a:xfrm>
              <a:off x="4992" y="720"/>
              <a:ext cx="736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Telos 4/04</a:t>
              </a:r>
            </a:p>
            <a:p>
              <a:r>
                <a:rPr lang="en-US" sz="1400" b="1"/>
                <a:t>Robust</a:t>
              </a:r>
            </a:p>
            <a:p>
              <a:r>
                <a:rPr lang="en-US" sz="1400" b="1"/>
                <a:t>Low Power</a:t>
              </a:r>
            </a:p>
            <a:p>
              <a:r>
                <a:rPr lang="en-US" sz="1400" b="1"/>
                <a:t>250kbps</a:t>
              </a:r>
            </a:p>
            <a:p>
              <a:r>
                <a:rPr lang="en-US" sz="1400" b="1"/>
                <a:t>Easy to use</a:t>
              </a:r>
            </a:p>
          </p:txBody>
        </p:sp>
      </p:grpSp>
      <p:grpSp>
        <p:nvGrpSpPr>
          <p:cNvPr id="94260" name="Group 52"/>
          <p:cNvGrpSpPr>
            <a:grpSpLocks/>
          </p:cNvGrpSpPr>
          <p:nvPr/>
        </p:nvGrpSpPr>
        <p:grpSpPr bwMode="auto">
          <a:xfrm>
            <a:off x="7010400" y="3429000"/>
            <a:ext cx="2133600" cy="1416050"/>
            <a:chOff x="4416" y="2160"/>
            <a:chExt cx="1344" cy="892"/>
          </a:xfrm>
        </p:grpSpPr>
        <p:sp>
          <p:nvSpPr>
            <p:cNvPr id="94253" name="Line 45"/>
            <p:cNvSpPr>
              <a:spLocks noChangeShapeType="1"/>
            </p:cNvSpPr>
            <p:nvPr/>
          </p:nvSpPr>
          <p:spPr bwMode="auto">
            <a:xfrm>
              <a:off x="4416" y="2544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94258" name="Picture 50" descr="mica2"/>
            <p:cNvPicPr>
              <a:picLocks noChangeAspect="1" noChangeArrowheads="1"/>
            </p:cNvPicPr>
            <p:nvPr/>
          </p:nvPicPr>
          <p:blipFill>
            <a:blip r:embed="rId12">
              <a:lum bright="12000"/>
            </a:blip>
            <a:srcRect/>
            <a:stretch>
              <a:fillRect/>
            </a:stretch>
          </p:blipFill>
          <p:spPr bwMode="auto">
            <a:xfrm>
              <a:off x="4896" y="2160"/>
              <a:ext cx="768" cy="463"/>
            </a:xfrm>
            <a:prstGeom prst="rect">
              <a:avLst/>
            </a:prstGeom>
            <a:noFill/>
          </p:spPr>
        </p:pic>
        <p:sp>
          <p:nvSpPr>
            <p:cNvPr id="94259" name="Text Box 51"/>
            <p:cNvSpPr txBox="1">
              <a:spLocks noChangeArrowheads="1"/>
            </p:cNvSpPr>
            <p:nvPr/>
          </p:nvSpPr>
          <p:spPr bwMode="auto">
            <a:xfrm>
              <a:off x="4863" y="2592"/>
              <a:ext cx="89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 b="1"/>
                <a:t>Mica2 12/02</a:t>
              </a:r>
            </a:p>
            <a:p>
              <a:r>
                <a:rPr lang="en-US" sz="1400" b="1"/>
                <a:t>38.4kbps radio</a:t>
              </a:r>
              <a:br>
                <a:rPr lang="en-US" sz="1400" b="1"/>
              </a:br>
              <a:r>
                <a:rPr lang="en-US" sz="1400" b="1"/>
                <a:t>FSK</a:t>
              </a:r>
            </a:p>
          </p:txBody>
        </p:sp>
      </p:grpSp>
      <p:sp>
        <p:nvSpPr>
          <p:cNvPr id="94264" name="Text Box 56"/>
          <p:cNvSpPr txBox="1">
            <a:spLocks noChangeArrowheads="1"/>
          </p:cNvSpPr>
          <p:nvPr/>
        </p:nvSpPr>
        <p:spPr bwMode="auto">
          <a:xfrm>
            <a:off x="2667000" y="6172200"/>
            <a:ext cx="3938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Commercial Off The Shelf Components (COTS)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8" y="857250"/>
            <a:ext cx="9015412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457200" y="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/>
            <a:r>
              <a:rPr lang="en-US" sz="4400"/>
              <a:t>Mote Evolution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 Power Operation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Efficient Hardware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Integration and Isolation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Complementary functionality (DMA, USART, etc)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Selectable Power States (Off, Sleep, Standby)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Operate at low voltages and low current</a:t>
            </a:r>
          </a:p>
          <a:p>
            <a:pPr lvl="2">
              <a:lnSpc>
                <a:spcPct val="80000"/>
              </a:lnSpc>
            </a:pPr>
            <a:r>
              <a:rPr lang="en-US" sz="2000"/>
              <a:t>Run to cut-off voltage of power source</a:t>
            </a:r>
          </a:p>
          <a:p>
            <a:pPr>
              <a:lnSpc>
                <a:spcPct val="80000"/>
              </a:lnSpc>
            </a:pPr>
            <a:r>
              <a:rPr lang="en-US" sz="2800"/>
              <a:t>Efficient Software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Fine grained control of hardware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Utilize wireless broadcast medium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Aggregate</a:t>
            </a:r>
          </a:p>
          <a:p>
            <a:pPr lvl="1">
              <a:lnSpc>
                <a:spcPct val="80000"/>
              </a:lnSpc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Typical WSN Application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0386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Periodic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Data Collection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Network Maintenance</a:t>
            </a:r>
          </a:p>
          <a:p>
            <a:pPr lvl="1">
              <a:lnSpc>
                <a:spcPct val="80000"/>
              </a:lnSpc>
            </a:pPr>
            <a:r>
              <a:rPr lang="en-US" sz="2000" i="1"/>
              <a:t>Majority of operation</a:t>
            </a:r>
          </a:p>
          <a:p>
            <a:pPr>
              <a:lnSpc>
                <a:spcPct val="80000"/>
              </a:lnSpc>
            </a:pPr>
            <a:r>
              <a:rPr lang="en-US" sz="2400"/>
              <a:t>Triggered Events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Detection/Notification</a:t>
            </a:r>
          </a:p>
          <a:p>
            <a:pPr lvl="1">
              <a:lnSpc>
                <a:spcPct val="80000"/>
              </a:lnSpc>
            </a:pPr>
            <a:r>
              <a:rPr lang="en-US" sz="2000" i="1"/>
              <a:t>Infrequently occurs</a:t>
            </a:r>
          </a:p>
          <a:p>
            <a:pPr lvl="2">
              <a:lnSpc>
                <a:spcPct val="80000"/>
              </a:lnSpc>
            </a:pPr>
            <a:r>
              <a:rPr lang="en-US" sz="1800" i="1"/>
              <a:t>But… must be reported quickly and reliably</a:t>
            </a:r>
          </a:p>
          <a:p>
            <a:pPr>
              <a:lnSpc>
                <a:spcPct val="80000"/>
              </a:lnSpc>
            </a:pPr>
            <a:r>
              <a:rPr lang="en-US" sz="2400"/>
              <a:t>Long Lifetime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Months to Years without changing batteries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Power management is the key to WSN success</a:t>
            </a:r>
          </a:p>
        </p:txBody>
      </p:sp>
      <p:sp>
        <p:nvSpPr>
          <p:cNvPr id="104454" name="Line 6"/>
          <p:cNvSpPr>
            <a:spLocks noChangeShapeType="1"/>
          </p:cNvSpPr>
          <p:nvPr/>
        </p:nvSpPr>
        <p:spPr bwMode="auto">
          <a:xfrm>
            <a:off x="5029200" y="5334000"/>
            <a:ext cx="6858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55" name="Line 7"/>
          <p:cNvSpPr>
            <a:spLocks noChangeShapeType="1"/>
          </p:cNvSpPr>
          <p:nvPr/>
        </p:nvSpPr>
        <p:spPr bwMode="auto">
          <a:xfrm flipV="1">
            <a:off x="5715000" y="2819400"/>
            <a:ext cx="76200" cy="2514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56" name="Line 8"/>
          <p:cNvSpPr>
            <a:spLocks noChangeShapeType="1"/>
          </p:cNvSpPr>
          <p:nvPr/>
        </p:nvSpPr>
        <p:spPr bwMode="auto">
          <a:xfrm>
            <a:off x="5791200" y="2819400"/>
            <a:ext cx="76200" cy="2514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57" name="Line 9"/>
          <p:cNvSpPr>
            <a:spLocks noChangeShapeType="1"/>
          </p:cNvSpPr>
          <p:nvPr/>
        </p:nvSpPr>
        <p:spPr bwMode="auto">
          <a:xfrm>
            <a:off x="5867400" y="5334000"/>
            <a:ext cx="3048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63" name="Line 15"/>
          <p:cNvSpPr>
            <a:spLocks noChangeShapeType="1"/>
          </p:cNvSpPr>
          <p:nvPr/>
        </p:nvSpPr>
        <p:spPr bwMode="auto">
          <a:xfrm>
            <a:off x="8001000" y="5334000"/>
            <a:ext cx="4572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64" name="Text Box 16"/>
          <p:cNvSpPr txBox="1">
            <a:spLocks noChangeArrowheads="1"/>
          </p:cNvSpPr>
          <p:nvPr/>
        </p:nvSpPr>
        <p:spPr bwMode="auto">
          <a:xfrm>
            <a:off x="4937125" y="4989513"/>
            <a:ext cx="730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sleep</a:t>
            </a:r>
          </a:p>
        </p:txBody>
      </p:sp>
      <p:sp>
        <p:nvSpPr>
          <p:cNvPr id="104465" name="Text Box 17"/>
          <p:cNvSpPr txBox="1">
            <a:spLocks noChangeArrowheads="1"/>
          </p:cNvSpPr>
          <p:nvPr/>
        </p:nvSpPr>
        <p:spPr bwMode="auto">
          <a:xfrm rot="-5163289">
            <a:off x="5115719" y="4425157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wakeup</a:t>
            </a:r>
          </a:p>
        </p:txBody>
      </p:sp>
      <p:sp>
        <p:nvSpPr>
          <p:cNvPr id="104466" name="Text Box 18"/>
          <p:cNvSpPr txBox="1">
            <a:spLocks noChangeArrowheads="1"/>
          </p:cNvSpPr>
          <p:nvPr/>
        </p:nvSpPr>
        <p:spPr bwMode="auto">
          <a:xfrm>
            <a:off x="7086600" y="1524000"/>
            <a:ext cx="1771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processing</a:t>
            </a:r>
          </a:p>
          <a:p>
            <a:r>
              <a:rPr lang="en-US"/>
              <a:t>data acquisition</a:t>
            </a:r>
          </a:p>
          <a:p>
            <a:r>
              <a:rPr lang="en-US"/>
              <a:t>communication</a:t>
            </a:r>
          </a:p>
        </p:txBody>
      </p:sp>
      <p:sp>
        <p:nvSpPr>
          <p:cNvPr id="104467" name="Line 19"/>
          <p:cNvSpPr>
            <a:spLocks noChangeShapeType="1"/>
          </p:cNvSpPr>
          <p:nvPr/>
        </p:nvSpPr>
        <p:spPr bwMode="auto">
          <a:xfrm flipH="1">
            <a:off x="5867400" y="1905000"/>
            <a:ext cx="1219200" cy="83820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68" name="Line 20"/>
          <p:cNvSpPr>
            <a:spLocks noChangeShapeType="1"/>
          </p:cNvSpPr>
          <p:nvPr/>
        </p:nvSpPr>
        <p:spPr bwMode="auto">
          <a:xfrm flipV="1">
            <a:off x="4876800" y="2667000"/>
            <a:ext cx="0" cy="297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69" name="Text Box 21"/>
          <p:cNvSpPr txBox="1">
            <a:spLocks noChangeArrowheads="1"/>
          </p:cNvSpPr>
          <p:nvPr/>
        </p:nvSpPr>
        <p:spPr bwMode="auto">
          <a:xfrm rot="16200000">
            <a:off x="4341813" y="3984625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Power</a:t>
            </a:r>
          </a:p>
        </p:txBody>
      </p:sp>
      <p:sp>
        <p:nvSpPr>
          <p:cNvPr id="104470" name="Line 22"/>
          <p:cNvSpPr>
            <a:spLocks noChangeShapeType="1"/>
          </p:cNvSpPr>
          <p:nvPr/>
        </p:nvSpPr>
        <p:spPr bwMode="auto">
          <a:xfrm flipV="1">
            <a:off x="4876800" y="5638800"/>
            <a:ext cx="3810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1" name="Text Box 23"/>
          <p:cNvSpPr txBox="1">
            <a:spLocks noChangeArrowheads="1"/>
          </p:cNvSpPr>
          <p:nvPr/>
        </p:nvSpPr>
        <p:spPr bwMode="auto">
          <a:xfrm>
            <a:off x="6324600" y="5638800"/>
            <a:ext cx="598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Time</a:t>
            </a:r>
          </a:p>
        </p:txBody>
      </p:sp>
      <p:sp>
        <p:nvSpPr>
          <p:cNvPr id="104472" name="Line 24"/>
          <p:cNvSpPr>
            <a:spLocks noChangeShapeType="1"/>
          </p:cNvSpPr>
          <p:nvPr/>
        </p:nvSpPr>
        <p:spPr bwMode="auto">
          <a:xfrm flipV="1">
            <a:off x="6781800" y="2819400"/>
            <a:ext cx="76200" cy="2514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3" name="Line 25"/>
          <p:cNvSpPr>
            <a:spLocks noChangeShapeType="1"/>
          </p:cNvSpPr>
          <p:nvPr/>
        </p:nvSpPr>
        <p:spPr bwMode="auto">
          <a:xfrm>
            <a:off x="6858000" y="2819400"/>
            <a:ext cx="76200" cy="2514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4" name="Line 26"/>
          <p:cNvSpPr>
            <a:spLocks noChangeShapeType="1"/>
          </p:cNvSpPr>
          <p:nvPr/>
        </p:nvSpPr>
        <p:spPr bwMode="auto">
          <a:xfrm flipV="1">
            <a:off x="7848600" y="2819400"/>
            <a:ext cx="76200" cy="2514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5" name="Line 27"/>
          <p:cNvSpPr>
            <a:spLocks noChangeShapeType="1"/>
          </p:cNvSpPr>
          <p:nvPr/>
        </p:nvSpPr>
        <p:spPr bwMode="auto">
          <a:xfrm>
            <a:off x="7924800" y="2819400"/>
            <a:ext cx="76200" cy="2514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6" name="Line 28"/>
          <p:cNvSpPr>
            <a:spLocks noChangeShapeType="1"/>
          </p:cNvSpPr>
          <p:nvPr/>
        </p:nvSpPr>
        <p:spPr bwMode="auto">
          <a:xfrm>
            <a:off x="6477000" y="5334000"/>
            <a:ext cx="3048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7" name="Line 29"/>
          <p:cNvSpPr>
            <a:spLocks noChangeShapeType="1"/>
          </p:cNvSpPr>
          <p:nvPr/>
        </p:nvSpPr>
        <p:spPr bwMode="auto">
          <a:xfrm>
            <a:off x="6172200" y="5334000"/>
            <a:ext cx="304800" cy="0"/>
          </a:xfrm>
          <a:prstGeom prst="line">
            <a:avLst/>
          </a:prstGeom>
          <a:noFill/>
          <a:ln w="19050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8" name="Line 30"/>
          <p:cNvSpPr>
            <a:spLocks noChangeShapeType="1"/>
          </p:cNvSpPr>
          <p:nvPr/>
        </p:nvSpPr>
        <p:spPr bwMode="auto">
          <a:xfrm>
            <a:off x="6934200" y="5334000"/>
            <a:ext cx="3048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79" name="Line 31"/>
          <p:cNvSpPr>
            <a:spLocks noChangeShapeType="1"/>
          </p:cNvSpPr>
          <p:nvPr/>
        </p:nvSpPr>
        <p:spPr bwMode="auto">
          <a:xfrm>
            <a:off x="7543800" y="5334000"/>
            <a:ext cx="3048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80" name="Line 32"/>
          <p:cNvSpPr>
            <a:spLocks noChangeShapeType="1"/>
          </p:cNvSpPr>
          <p:nvPr/>
        </p:nvSpPr>
        <p:spPr bwMode="auto">
          <a:xfrm>
            <a:off x="7239000" y="5334000"/>
            <a:ext cx="304800" cy="0"/>
          </a:xfrm>
          <a:prstGeom prst="line">
            <a:avLst/>
          </a:prstGeom>
          <a:noFill/>
          <a:ln w="19050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“The Mote Revolution: Low Power Wireless Sensor Network Devices”</a:t>
            </a:r>
          </a:p>
          <a:p>
            <a:r>
              <a:rPr lang="en-US"/>
              <a:t>Hot Chips 2004 : Aug 22-24, 2004</a:t>
            </a:r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Principles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Key to Low Duty Cycle Operation:</a:t>
            </a:r>
          </a:p>
          <a:p>
            <a:pPr lvl="1"/>
            <a:r>
              <a:rPr lang="en-US"/>
              <a:t>Sleep – majority of the time</a:t>
            </a:r>
          </a:p>
          <a:p>
            <a:pPr lvl="1"/>
            <a:r>
              <a:rPr lang="en-US"/>
              <a:t>Wakeup – quickly start processing</a:t>
            </a:r>
          </a:p>
          <a:p>
            <a:pPr lvl="1"/>
            <a:r>
              <a:rPr lang="en-US"/>
              <a:t>Active – minimize work &amp; return to sleep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Pixel">
  <a:themeElements>
    <a:clrScheme name="1_Pixel 13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FFCC00"/>
      </a:accent2>
      <a:accent3>
        <a:srgbClr val="FFFFFF"/>
      </a:accent3>
      <a:accent4>
        <a:srgbClr val="000000"/>
      </a:accent4>
      <a:accent5>
        <a:srgbClr val="CACAFF"/>
      </a:accent5>
      <a:accent6>
        <a:srgbClr val="E7B900"/>
      </a:accent6>
      <a:hlink>
        <a:srgbClr val="666699"/>
      </a:hlink>
      <a:folHlink>
        <a:srgbClr val="CCCCE6"/>
      </a:folHlink>
    </a:clrScheme>
    <a:fontScheme name="1_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ixel 13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E7B900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joe-earlydraft-quals</Template>
  <TotalTime>1799</TotalTime>
  <Words>1376</Words>
  <Application>Microsoft Office PowerPoint</Application>
  <PresentationFormat>On-screen Show (4:3)</PresentationFormat>
  <Paragraphs>332</Paragraphs>
  <Slides>20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Times New Roman</vt:lpstr>
      <vt:lpstr>Wingdings</vt:lpstr>
      <vt:lpstr>Arial Black</vt:lpstr>
      <vt:lpstr>Symbol</vt:lpstr>
      <vt:lpstr>1_Pixel</vt:lpstr>
      <vt:lpstr>Bitmap Image</vt:lpstr>
      <vt:lpstr>The Mote Revolution: Low Power Wireless Sensor Network Devices</vt:lpstr>
      <vt:lpstr>Outline</vt:lpstr>
      <vt:lpstr>Faster, Smaller, Numerous</vt:lpstr>
      <vt:lpstr>Applications</vt:lpstr>
      <vt:lpstr>Open Experimental Platform</vt:lpstr>
      <vt:lpstr>Slide 6</vt:lpstr>
      <vt:lpstr>Low Power Operation</vt:lpstr>
      <vt:lpstr>Typical WSN Application</vt:lpstr>
      <vt:lpstr>Design Principles</vt:lpstr>
      <vt:lpstr>Sleep</vt:lpstr>
      <vt:lpstr>Wakeup</vt:lpstr>
      <vt:lpstr>Active</vt:lpstr>
      <vt:lpstr>Telos Platform</vt:lpstr>
      <vt:lpstr>Low Power Operation</vt:lpstr>
      <vt:lpstr>Minimize Power Consumption</vt:lpstr>
      <vt:lpstr>CC2420 Radio IEEE 802.15.4 Compliant</vt:lpstr>
      <vt:lpstr>Power Calculation Comparison Design for low power</vt:lpstr>
      <vt:lpstr>Integrated Antenna Inverted-F Microstrip Antenna and SMA Connector</vt:lpstr>
      <vt:lpstr>Sensors</vt:lpstr>
      <vt:lpstr>Conclusions</vt:lpstr>
    </vt:vector>
  </TitlesOfParts>
  <Company>UC Berkeley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Polastre</dc:creator>
  <cp:lastModifiedBy> Mark McDermott</cp:lastModifiedBy>
  <cp:revision>223</cp:revision>
  <dcterms:created xsi:type="dcterms:W3CDTF">2004-05-01T18:13:29Z</dcterms:created>
  <dcterms:modified xsi:type="dcterms:W3CDTF">2008-12-10T21:55:48Z</dcterms:modified>
</cp:coreProperties>
</file>