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xls" ContentType="application/vnd.ms-exce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Default Extension="bin" ContentType="application/vnd.openxmlformats-officedocument.oleObject"/>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4"/>
  </p:notesMasterIdLst>
  <p:handoutMasterIdLst>
    <p:handoutMasterId r:id="rId25"/>
  </p:handoutMasterIdLst>
  <p:sldIdLst>
    <p:sldId id="257" r:id="rId2"/>
    <p:sldId id="267" r:id="rId3"/>
    <p:sldId id="261" r:id="rId4"/>
    <p:sldId id="305" r:id="rId5"/>
    <p:sldId id="287" r:id="rId6"/>
    <p:sldId id="268" r:id="rId7"/>
    <p:sldId id="321" r:id="rId8"/>
    <p:sldId id="307" r:id="rId9"/>
    <p:sldId id="317" r:id="rId10"/>
    <p:sldId id="309" r:id="rId11"/>
    <p:sldId id="315" r:id="rId12"/>
    <p:sldId id="310" r:id="rId13"/>
    <p:sldId id="311" r:id="rId14"/>
    <p:sldId id="276" r:id="rId15"/>
    <p:sldId id="278" r:id="rId16"/>
    <p:sldId id="306" r:id="rId17"/>
    <p:sldId id="279" r:id="rId18"/>
    <p:sldId id="314" r:id="rId19"/>
    <p:sldId id="322" r:id="rId20"/>
    <p:sldId id="308" r:id="rId21"/>
    <p:sldId id="320" r:id="rId22"/>
    <p:sldId id="300" r:id="rId23"/>
  </p:sldIdLst>
  <p:sldSz cx="9144000" cy="6858000" type="screen4x3"/>
  <p:notesSz cx="6858000" cy="9190038"/>
  <p:defaultTex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F66E6"/>
    <a:srgbClr val="B2B2B2"/>
    <a:srgbClr val="3366FF"/>
    <a:srgbClr val="990099"/>
    <a:srgbClr val="FFFF00"/>
    <a:srgbClr val="33CC3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24877" autoAdjust="0"/>
    <p:restoredTop sz="86687" autoAdjust="0"/>
  </p:normalViewPr>
  <p:slideViewPr>
    <p:cSldViewPr snapToGrid="0">
      <p:cViewPr>
        <p:scale>
          <a:sx n="75" d="100"/>
          <a:sy n="75" d="100"/>
        </p:scale>
        <p:origin x="-2190" y="-92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image" Target="../media/image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9026" name="Rectangle 2"/>
          <p:cNvSpPr>
            <a:spLocks noGrp="1" noChangeArrowheads="1"/>
          </p:cNvSpPr>
          <p:nvPr>
            <p:ph type="hdr" sz="quarter"/>
          </p:nvPr>
        </p:nvSpPr>
        <p:spPr bwMode="auto">
          <a:xfrm>
            <a:off x="0" y="0"/>
            <a:ext cx="2971800" cy="4587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129027" name="Rectangle 3"/>
          <p:cNvSpPr>
            <a:spLocks noGrp="1" noChangeArrowheads="1"/>
          </p:cNvSpPr>
          <p:nvPr>
            <p:ph type="dt" sz="quarter" idx="1"/>
          </p:nvPr>
        </p:nvSpPr>
        <p:spPr bwMode="auto">
          <a:xfrm>
            <a:off x="3886200" y="0"/>
            <a:ext cx="2971800" cy="4587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129028" name="Rectangle 4"/>
          <p:cNvSpPr>
            <a:spLocks noGrp="1" noChangeArrowheads="1"/>
          </p:cNvSpPr>
          <p:nvPr>
            <p:ph type="ftr" sz="quarter" idx="2"/>
          </p:nvPr>
        </p:nvSpPr>
        <p:spPr bwMode="auto">
          <a:xfrm>
            <a:off x="0" y="8731250"/>
            <a:ext cx="2971800" cy="4587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129029" name="Rectangle 5"/>
          <p:cNvSpPr>
            <a:spLocks noGrp="1" noChangeArrowheads="1"/>
          </p:cNvSpPr>
          <p:nvPr>
            <p:ph type="sldNum" sz="quarter" idx="3"/>
          </p:nvPr>
        </p:nvSpPr>
        <p:spPr bwMode="auto">
          <a:xfrm>
            <a:off x="3886200" y="8731250"/>
            <a:ext cx="2971800" cy="4587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04F98601-9575-4A96-AC81-AF880AF29069}"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2971800" cy="4587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28675" name="Rectangle 3"/>
          <p:cNvSpPr>
            <a:spLocks noGrp="1" noChangeArrowheads="1"/>
          </p:cNvSpPr>
          <p:nvPr>
            <p:ph type="dt" idx="1"/>
          </p:nvPr>
        </p:nvSpPr>
        <p:spPr bwMode="auto">
          <a:xfrm>
            <a:off x="3886200" y="0"/>
            <a:ext cx="2971800" cy="4587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28676" name="Rectangle 4"/>
          <p:cNvSpPr>
            <a:spLocks noChangeArrowheads="1" noTextEdit="1"/>
          </p:cNvSpPr>
          <p:nvPr>
            <p:ph type="sldImg" idx="2"/>
          </p:nvPr>
        </p:nvSpPr>
        <p:spPr bwMode="auto">
          <a:xfrm>
            <a:off x="1131888" y="688975"/>
            <a:ext cx="4595812" cy="3446463"/>
          </a:xfrm>
          <a:prstGeom prst="rect">
            <a:avLst/>
          </a:prstGeom>
          <a:noFill/>
          <a:ln w="9525">
            <a:solidFill>
              <a:srgbClr val="000000"/>
            </a:solidFill>
            <a:miter lim="800000"/>
            <a:headEnd/>
            <a:tailEnd/>
          </a:ln>
          <a:effectLst/>
        </p:spPr>
      </p:sp>
      <p:sp>
        <p:nvSpPr>
          <p:cNvPr id="28677" name="Rectangle 5"/>
          <p:cNvSpPr>
            <a:spLocks noGrp="1" noChangeArrowheads="1"/>
          </p:cNvSpPr>
          <p:nvPr>
            <p:ph type="body" sz="quarter" idx="3"/>
          </p:nvPr>
        </p:nvSpPr>
        <p:spPr bwMode="auto">
          <a:xfrm>
            <a:off x="914400" y="4365625"/>
            <a:ext cx="5029200" cy="41354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8678" name="Rectangle 6"/>
          <p:cNvSpPr>
            <a:spLocks noGrp="1" noChangeArrowheads="1"/>
          </p:cNvSpPr>
          <p:nvPr>
            <p:ph type="ftr" sz="quarter" idx="4"/>
          </p:nvPr>
        </p:nvSpPr>
        <p:spPr bwMode="auto">
          <a:xfrm>
            <a:off x="0" y="8731250"/>
            <a:ext cx="2971800" cy="4587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28679" name="Rectangle 7"/>
          <p:cNvSpPr>
            <a:spLocks noGrp="1" noChangeArrowheads="1"/>
          </p:cNvSpPr>
          <p:nvPr>
            <p:ph type="sldNum" sz="quarter" idx="5"/>
          </p:nvPr>
        </p:nvSpPr>
        <p:spPr bwMode="auto">
          <a:xfrm>
            <a:off x="3886200" y="8731250"/>
            <a:ext cx="2971800" cy="4587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0489A552-F48C-4735-B57B-94579B4FE5BD}"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New Roman" pitchFamily="18" charset="0"/>
        <a:ea typeface="+mn-ea"/>
        <a:cs typeface="+mn-cs"/>
      </a:defRPr>
    </a:lvl1pPr>
    <a:lvl2pPr marL="457200" algn="l" rtl="0" fontAlgn="base">
      <a:spcBef>
        <a:spcPct val="30000"/>
      </a:spcBef>
      <a:spcAft>
        <a:spcPct val="0"/>
      </a:spcAft>
      <a:defRPr sz="1200" kern="1200">
        <a:solidFill>
          <a:schemeClr val="tx1"/>
        </a:solidFill>
        <a:latin typeface="Times New Roman" pitchFamily="18" charset="0"/>
        <a:ea typeface="+mn-ea"/>
        <a:cs typeface="+mn-cs"/>
      </a:defRPr>
    </a:lvl2pPr>
    <a:lvl3pPr marL="914400" algn="l" rtl="0" fontAlgn="base">
      <a:spcBef>
        <a:spcPct val="30000"/>
      </a:spcBef>
      <a:spcAft>
        <a:spcPct val="0"/>
      </a:spcAft>
      <a:defRPr sz="1200" kern="1200">
        <a:solidFill>
          <a:schemeClr val="tx1"/>
        </a:solidFill>
        <a:latin typeface="Times New Roman" pitchFamily="18" charset="0"/>
        <a:ea typeface="+mn-ea"/>
        <a:cs typeface="+mn-cs"/>
      </a:defRPr>
    </a:lvl3pPr>
    <a:lvl4pPr marL="1371600" algn="l" rtl="0" fontAlgn="base">
      <a:spcBef>
        <a:spcPct val="30000"/>
      </a:spcBef>
      <a:spcAft>
        <a:spcPct val="0"/>
      </a:spcAft>
      <a:defRPr sz="1200" kern="1200">
        <a:solidFill>
          <a:schemeClr val="tx1"/>
        </a:solidFill>
        <a:latin typeface="Times New Roman" pitchFamily="18" charset="0"/>
        <a:ea typeface="+mn-ea"/>
        <a:cs typeface="+mn-cs"/>
      </a:defRPr>
    </a:lvl4pPr>
    <a:lvl5pPr marL="1828800" algn="l" rtl="0" fontAlgn="base">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B3DC2A4-F83A-4A67-9F99-1667452EBF14}" type="slidenum">
              <a:rPr lang="en-US"/>
              <a:pPr/>
              <a:t>2</a:t>
            </a:fld>
            <a:endParaRPr lang="en-US"/>
          </a:p>
        </p:txBody>
      </p:sp>
      <p:sp>
        <p:nvSpPr>
          <p:cNvPr id="41986" name="Rectangle 2"/>
          <p:cNvSpPr>
            <a:spLocks noChangeArrowheads="1" noTextEdit="1"/>
          </p:cNvSpPr>
          <p:nvPr>
            <p:ph type="sldImg"/>
          </p:nvPr>
        </p:nvSpPr>
        <p:spPr>
          <a:ln/>
        </p:spPr>
      </p:sp>
      <p:sp>
        <p:nvSpPr>
          <p:cNvPr id="41987" name="Rectangle 3"/>
          <p:cNvSpPr>
            <a:spLocks noGrp="1" noChangeArrowheads="1"/>
          </p:cNvSpPr>
          <p:nvPr>
            <p:ph type="body" idx="1"/>
          </p:nvPr>
        </p:nvSpPr>
        <p:spPr/>
        <p:txBody>
          <a:bodyPr/>
          <a:lstStyle/>
          <a:p>
            <a:r>
              <a:rPr lang="en-US"/>
              <a:t>Evy so oft tech changes lead to  the enabling of completely new  </a:t>
            </a:r>
          </a:p>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C264644-D9EC-471B-98E3-FD5D9D844F7E}" type="slidenum">
              <a:rPr lang="en-US"/>
              <a:pPr/>
              <a:t>6</a:t>
            </a:fld>
            <a:endParaRPr lang="en-US"/>
          </a:p>
        </p:txBody>
      </p:sp>
      <p:sp>
        <p:nvSpPr>
          <p:cNvPr id="55298" name="Rectangle 2"/>
          <p:cNvSpPr>
            <a:spLocks noChangeArrowheads="1" noTextEdit="1"/>
          </p:cNvSpPr>
          <p:nvPr>
            <p:ph type="sldImg"/>
          </p:nvPr>
        </p:nvSpPr>
        <p:spPr>
          <a:ln/>
        </p:spPr>
      </p:sp>
      <p:sp>
        <p:nvSpPr>
          <p:cNvPr id="55299" name="Rectangle 3"/>
          <p:cNvSpPr>
            <a:spLocks noGrp="1" noChangeArrowheads="1"/>
          </p:cNvSpPr>
          <p:nvPr>
            <p:ph type="body" idx="1"/>
          </p:nvPr>
        </p:nvSpPr>
        <p:spPr/>
        <p:txBody>
          <a:bodyPr/>
          <a:lstStyle/>
          <a:p>
            <a:r>
              <a:rPr lang="en-US"/>
              <a:t>While our original design was a great starting point.  We quickly realized that in order to explore the diverse set of applications for this devices, we needed to add the ability to customize the hardware.  To accomplish this, we separated the computation and communication portion from the sensor array.  We were left with a deign where sensor packs can be attached to the computation/communication core.  This allows deployment application specific sensor hardware.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0192891-FA98-4204-AC9E-5E0822D92E99}" type="slidenum">
              <a:rPr lang="en-US"/>
              <a:pPr/>
              <a:t>14</a:t>
            </a:fld>
            <a:endParaRPr lang="en-US"/>
          </a:p>
        </p:txBody>
      </p:sp>
      <p:sp>
        <p:nvSpPr>
          <p:cNvPr id="29698" name="Rectangle 2"/>
          <p:cNvSpPr>
            <a:spLocks noChangeArrowheads="1" noTextEdit="1"/>
          </p:cNvSpPr>
          <p:nvPr>
            <p:ph type="sldImg"/>
          </p:nvPr>
        </p:nvSpPr>
        <p:spPr>
          <a:ln/>
        </p:spPr>
      </p:sp>
      <p:sp>
        <p:nvSpPr>
          <p:cNvPr id="29699" name="Rectangle 3"/>
          <p:cNvSpPr>
            <a:spLocks noGrp="1" noChangeArrowheads="1"/>
          </p:cNvSpPr>
          <p:nvPr>
            <p:ph type="body" idx="1"/>
          </p:nvPr>
        </p:nvSpPr>
        <p:spPr/>
        <p:txBody>
          <a:bodyPr/>
          <a:lstStyle/>
          <a:p>
            <a:r>
              <a:rPr lang="en-US"/>
              <a:t>In hand held devices do you really choose weather or not to have the display active or communication take place.  A user dictates the requirements and the system’s only choice is how to meet those demands with the available resources.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686A322-F131-4090-A865-5B7D351357D7}" type="slidenum">
              <a:rPr lang="en-US"/>
              <a:pPr/>
              <a:t>15</a:t>
            </a:fld>
            <a:endParaRPr lang="en-US"/>
          </a:p>
        </p:txBody>
      </p:sp>
      <p:sp>
        <p:nvSpPr>
          <p:cNvPr id="38914" name="Rectangle 2"/>
          <p:cNvSpPr>
            <a:spLocks noChangeArrowheads="1" noTextEdit="1"/>
          </p:cNvSpPr>
          <p:nvPr>
            <p:ph type="sldImg"/>
          </p:nvPr>
        </p:nvSpPr>
        <p:spPr>
          <a:ln/>
        </p:spPr>
      </p:sp>
      <p:sp>
        <p:nvSpPr>
          <p:cNvPr id="38915" name="Rectangle 3"/>
          <p:cNvSpPr>
            <a:spLocks noGrp="1" noChangeArrowheads="1"/>
          </p:cNvSpPr>
          <p:nvPr>
            <p:ph type="body" idx="1"/>
          </p:nvPr>
        </p:nvSpPr>
        <p:spPr/>
        <p:txBody>
          <a:bodyPr/>
          <a:lstStyle/>
          <a:p>
            <a:r>
              <a:rPr lang="en-US"/>
              <a:t>The ratio between Active and Idle is interesting…. This has bearing on the decision to include multiple controllers in the I/O hierarchy.  It is better to have a single CPU 80% active that two CPU’s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4338" name="Group 2"/>
          <p:cNvGrpSpPr>
            <a:grpSpLocks/>
          </p:cNvGrpSpPr>
          <p:nvPr/>
        </p:nvGrpSpPr>
        <p:grpSpPr bwMode="auto">
          <a:xfrm>
            <a:off x="0" y="2438400"/>
            <a:ext cx="9009063" cy="1052513"/>
            <a:chOff x="0" y="1536"/>
            <a:chExt cx="5675" cy="663"/>
          </a:xfrm>
        </p:grpSpPr>
        <p:grpSp>
          <p:nvGrpSpPr>
            <p:cNvPr id="14339" name="Group 3"/>
            <p:cNvGrpSpPr>
              <a:grpSpLocks/>
            </p:cNvGrpSpPr>
            <p:nvPr/>
          </p:nvGrpSpPr>
          <p:grpSpPr bwMode="auto">
            <a:xfrm>
              <a:off x="183" y="1604"/>
              <a:ext cx="448" cy="299"/>
              <a:chOff x="720" y="336"/>
              <a:chExt cx="624" cy="432"/>
            </a:xfrm>
          </p:grpSpPr>
          <p:sp>
            <p:nvSpPr>
              <p:cNvPr id="14340"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endParaRPr lang="en-US"/>
              </a:p>
            </p:txBody>
          </p:sp>
          <p:sp>
            <p:nvSpPr>
              <p:cNvPr id="14341"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endParaRPr lang="en-US"/>
              </a:p>
            </p:txBody>
          </p:sp>
        </p:grpSp>
        <p:grpSp>
          <p:nvGrpSpPr>
            <p:cNvPr id="14342" name="Group 6"/>
            <p:cNvGrpSpPr>
              <a:grpSpLocks/>
            </p:cNvGrpSpPr>
            <p:nvPr/>
          </p:nvGrpSpPr>
          <p:grpSpPr bwMode="auto">
            <a:xfrm>
              <a:off x="261" y="1870"/>
              <a:ext cx="465" cy="299"/>
              <a:chOff x="912" y="2640"/>
              <a:chExt cx="672" cy="432"/>
            </a:xfrm>
          </p:grpSpPr>
          <p:sp>
            <p:nvSpPr>
              <p:cNvPr id="14343"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endParaRPr lang="en-US"/>
              </a:p>
            </p:txBody>
          </p:sp>
          <p:sp>
            <p:nvSpPr>
              <p:cNvPr id="14344"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endParaRPr lang="en-US"/>
              </a:p>
            </p:txBody>
          </p:sp>
        </p:grpSp>
        <p:sp>
          <p:nvSpPr>
            <p:cNvPr id="14345"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endParaRPr lang="en-US"/>
            </a:p>
          </p:txBody>
        </p:sp>
        <p:sp>
          <p:nvSpPr>
            <p:cNvPr id="14346"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endParaRPr lang="en-US"/>
            </a:p>
          </p:txBody>
        </p:sp>
        <p:sp>
          <p:nvSpPr>
            <p:cNvPr id="14347"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endParaRPr lang="en-US"/>
            </a:p>
          </p:txBody>
        </p:sp>
      </p:grpSp>
      <p:sp>
        <p:nvSpPr>
          <p:cNvPr id="14348" name="Rectangle 12"/>
          <p:cNvSpPr>
            <a:spLocks noGrp="1" noChangeArrowheads="1"/>
          </p:cNvSpPr>
          <p:nvPr>
            <p:ph type="ctrTitle"/>
          </p:nvPr>
        </p:nvSpPr>
        <p:spPr>
          <a:xfrm>
            <a:off x="990600" y="1828800"/>
            <a:ext cx="7772400" cy="1143000"/>
          </a:xfrm>
        </p:spPr>
        <p:txBody>
          <a:bodyPr/>
          <a:lstStyle>
            <a:lvl1pPr>
              <a:defRPr/>
            </a:lvl1pPr>
          </a:lstStyle>
          <a:p>
            <a:r>
              <a:rPr lang="en-US"/>
              <a:t>Click to edit Master title style</a:t>
            </a:r>
          </a:p>
        </p:txBody>
      </p:sp>
      <p:sp>
        <p:nvSpPr>
          <p:cNvPr id="14349"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350" name="Rectangle 14"/>
          <p:cNvSpPr>
            <a:spLocks noGrp="1" noChangeArrowheads="1"/>
          </p:cNvSpPr>
          <p:nvPr>
            <p:ph type="dt" sz="half" idx="2"/>
          </p:nvPr>
        </p:nvSpPr>
        <p:spPr>
          <a:xfrm>
            <a:off x="990600" y="6248400"/>
            <a:ext cx="1905000" cy="457200"/>
          </a:xfrm>
        </p:spPr>
        <p:txBody>
          <a:bodyPr/>
          <a:lstStyle>
            <a:lvl1pPr>
              <a:defRPr>
                <a:solidFill>
                  <a:schemeClr val="bg2"/>
                </a:solidFill>
              </a:defRPr>
            </a:lvl1pPr>
          </a:lstStyle>
          <a:p>
            <a:endParaRPr lang="en-US"/>
          </a:p>
        </p:txBody>
      </p:sp>
      <p:sp>
        <p:nvSpPr>
          <p:cNvPr id="14351" name="Rectangle 15"/>
          <p:cNvSpPr>
            <a:spLocks noGrp="1" noChangeArrowheads="1"/>
          </p:cNvSpPr>
          <p:nvPr>
            <p:ph type="ftr" sz="quarter" idx="3"/>
          </p:nvPr>
        </p:nvSpPr>
        <p:spPr>
          <a:xfrm>
            <a:off x="3429000" y="6248400"/>
            <a:ext cx="2895600" cy="457200"/>
          </a:xfrm>
        </p:spPr>
        <p:txBody>
          <a:bodyPr/>
          <a:lstStyle>
            <a:lvl1pPr>
              <a:defRPr sz="1400" i="0">
                <a:solidFill>
                  <a:schemeClr val="bg2"/>
                </a:solidFill>
              </a:defRPr>
            </a:lvl1pPr>
          </a:lstStyle>
          <a:p>
            <a:endParaRPr lang="en-US"/>
          </a:p>
        </p:txBody>
      </p:sp>
      <p:sp>
        <p:nvSpPr>
          <p:cNvPr id="14352" name="Rectangle 16"/>
          <p:cNvSpPr>
            <a:spLocks noGrp="1" noChangeArrowheads="1"/>
          </p:cNvSpPr>
          <p:nvPr>
            <p:ph type="sldNum" sz="quarter" idx="4"/>
          </p:nvPr>
        </p:nvSpPr>
        <p:spPr>
          <a:xfrm>
            <a:off x="6858000" y="6248400"/>
            <a:ext cx="1905000" cy="457200"/>
          </a:xfrm>
        </p:spPr>
        <p:txBody>
          <a:bodyPr/>
          <a:lstStyle>
            <a:lvl1pPr>
              <a:defRPr>
                <a:solidFill>
                  <a:schemeClr val="bg2"/>
                </a:solidFill>
              </a:defRPr>
            </a:lvl1pPr>
          </a:lstStyle>
          <a:p>
            <a:fld id="{5874158E-99BC-44AB-8814-8B8699E5E554}"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http://tinyos.millennium.berkeley.edu</a:t>
            </a:r>
          </a:p>
        </p:txBody>
      </p:sp>
      <p:sp>
        <p:nvSpPr>
          <p:cNvPr id="6" name="Slide Number Placeholder 5"/>
          <p:cNvSpPr>
            <a:spLocks noGrp="1"/>
          </p:cNvSpPr>
          <p:nvPr>
            <p:ph type="sldNum" sz="quarter" idx="12"/>
          </p:nvPr>
        </p:nvSpPr>
        <p:spPr/>
        <p:txBody>
          <a:bodyPr/>
          <a:lstStyle>
            <a:lvl1pPr>
              <a:defRPr/>
            </a:lvl1pPr>
          </a:lstStyle>
          <a:p>
            <a:fld id="{E45FA5AD-D1F0-46D2-95B1-9817BE9E99C5}"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64363" y="152400"/>
            <a:ext cx="1990725" cy="59801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90600" y="152400"/>
            <a:ext cx="5821363" cy="59801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http://tinyos.millennium.berkeley.edu</a:t>
            </a:r>
          </a:p>
        </p:txBody>
      </p:sp>
      <p:sp>
        <p:nvSpPr>
          <p:cNvPr id="6" name="Slide Number Placeholder 5"/>
          <p:cNvSpPr>
            <a:spLocks noGrp="1"/>
          </p:cNvSpPr>
          <p:nvPr>
            <p:ph type="sldNum" sz="quarter" idx="12"/>
          </p:nvPr>
        </p:nvSpPr>
        <p:spPr/>
        <p:txBody>
          <a:bodyPr/>
          <a:lstStyle>
            <a:lvl1pPr>
              <a:defRPr/>
            </a:lvl1pPr>
          </a:lstStyle>
          <a:p>
            <a:fld id="{5F62DF89-2DC2-423F-897B-960992CD7E32}"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http://tinyos.millennium.berkeley.edu</a:t>
            </a:r>
          </a:p>
        </p:txBody>
      </p:sp>
      <p:sp>
        <p:nvSpPr>
          <p:cNvPr id="6" name="Slide Number Placeholder 5"/>
          <p:cNvSpPr>
            <a:spLocks noGrp="1"/>
          </p:cNvSpPr>
          <p:nvPr>
            <p:ph type="sldNum" sz="quarter" idx="12"/>
          </p:nvPr>
        </p:nvSpPr>
        <p:spPr/>
        <p:txBody>
          <a:bodyPr/>
          <a:lstStyle>
            <a:lvl1pPr>
              <a:defRPr/>
            </a:lvl1pPr>
          </a:lstStyle>
          <a:p>
            <a:fld id="{57D31889-F02F-4F44-BB1B-53A1CCD7CF7F}"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http://tinyos.millennium.berkeley.edu</a:t>
            </a:r>
          </a:p>
        </p:txBody>
      </p:sp>
      <p:sp>
        <p:nvSpPr>
          <p:cNvPr id="6" name="Slide Number Placeholder 5"/>
          <p:cNvSpPr>
            <a:spLocks noGrp="1"/>
          </p:cNvSpPr>
          <p:nvPr>
            <p:ph type="sldNum" sz="quarter" idx="12"/>
          </p:nvPr>
        </p:nvSpPr>
        <p:spPr/>
        <p:txBody>
          <a:bodyPr/>
          <a:lstStyle>
            <a:lvl1pPr>
              <a:defRPr/>
            </a:lvl1pPr>
          </a:lstStyle>
          <a:p>
            <a:fld id="{53F1F18C-3B55-4B9A-8DBF-AD7BBDE42852}"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http://tinyos.millennium.berkeley.edu</a:t>
            </a:r>
          </a:p>
        </p:txBody>
      </p:sp>
      <p:sp>
        <p:nvSpPr>
          <p:cNvPr id="7" name="Slide Number Placeholder 6"/>
          <p:cNvSpPr>
            <a:spLocks noGrp="1"/>
          </p:cNvSpPr>
          <p:nvPr>
            <p:ph type="sldNum" sz="quarter" idx="12"/>
          </p:nvPr>
        </p:nvSpPr>
        <p:spPr/>
        <p:txBody>
          <a:bodyPr/>
          <a:lstStyle>
            <a:lvl1pPr>
              <a:defRPr/>
            </a:lvl1pPr>
          </a:lstStyle>
          <a:p>
            <a:fld id="{8C65E4FC-2A92-40A7-BD40-13F3C91CEDBD}"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r>
              <a:rPr lang="en-US"/>
              <a:t>http://tinyos.millennium.berkeley.edu</a:t>
            </a:r>
          </a:p>
        </p:txBody>
      </p:sp>
      <p:sp>
        <p:nvSpPr>
          <p:cNvPr id="9" name="Slide Number Placeholder 8"/>
          <p:cNvSpPr>
            <a:spLocks noGrp="1"/>
          </p:cNvSpPr>
          <p:nvPr>
            <p:ph type="sldNum" sz="quarter" idx="12"/>
          </p:nvPr>
        </p:nvSpPr>
        <p:spPr/>
        <p:txBody>
          <a:bodyPr/>
          <a:lstStyle>
            <a:lvl1pPr>
              <a:defRPr/>
            </a:lvl1pPr>
          </a:lstStyle>
          <a:p>
            <a:fld id="{9D90E67D-7F60-4A4D-86A9-9EF39F4A019D}"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r>
              <a:rPr lang="en-US"/>
              <a:t>http://tinyos.millennium.berkeley.edu</a:t>
            </a:r>
          </a:p>
        </p:txBody>
      </p:sp>
      <p:sp>
        <p:nvSpPr>
          <p:cNvPr id="5" name="Slide Number Placeholder 4"/>
          <p:cNvSpPr>
            <a:spLocks noGrp="1"/>
          </p:cNvSpPr>
          <p:nvPr>
            <p:ph type="sldNum" sz="quarter" idx="12"/>
          </p:nvPr>
        </p:nvSpPr>
        <p:spPr/>
        <p:txBody>
          <a:bodyPr/>
          <a:lstStyle>
            <a:lvl1pPr>
              <a:defRPr/>
            </a:lvl1pPr>
          </a:lstStyle>
          <a:p>
            <a:fld id="{22A8F6FE-A0F2-41F7-93CD-CD25B9FE473B}"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r>
              <a:rPr lang="en-US"/>
              <a:t>http://tinyos.millennium.berkeley.edu</a:t>
            </a:r>
          </a:p>
        </p:txBody>
      </p:sp>
      <p:sp>
        <p:nvSpPr>
          <p:cNvPr id="4" name="Slide Number Placeholder 3"/>
          <p:cNvSpPr>
            <a:spLocks noGrp="1"/>
          </p:cNvSpPr>
          <p:nvPr>
            <p:ph type="sldNum" sz="quarter" idx="12"/>
          </p:nvPr>
        </p:nvSpPr>
        <p:spPr/>
        <p:txBody>
          <a:bodyPr/>
          <a:lstStyle>
            <a:lvl1pPr>
              <a:defRPr/>
            </a:lvl1pPr>
          </a:lstStyle>
          <a:p>
            <a:fld id="{0998F28A-3A1A-4D11-B95F-879BE145EB98}"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http://tinyos.millennium.berkeley.edu</a:t>
            </a:r>
          </a:p>
        </p:txBody>
      </p:sp>
      <p:sp>
        <p:nvSpPr>
          <p:cNvPr id="7" name="Slide Number Placeholder 6"/>
          <p:cNvSpPr>
            <a:spLocks noGrp="1"/>
          </p:cNvSpPr>
          <p:nvPr>
            <p:ph type="sldNum" sz="quarter" idx="12"/>
          </p:nvPr>
        </p:nvSpPr>
        <p:spPr/>
        <p:txBody>
          <a:bodyPr/>
          <a:lstStyle>
            <a:lvl1pPr>
              <a:defRPr/>
            </a:lvl1pPr>
          </a:lstStyle>
          <a:p>
            <a:fld id="{E7024275-1E67-4639-8892-A01ABE2154BE}"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http://tinyos.millennium.berkeley.edu</a:t>
            </a:r>
          </a:p>
        </p:txBody>
      </p:sp>
      <p:sp>
        <p:nvSpPr>
          <p:cNvPr id="7" name="Slide Number Placeholder 6"/>
          <p:cNvSpPr>
            <a:spLocks noGrp="1"/>
          </p:cNvSpPr>
          <p:nvPr>
            <p:ph type="sldNum" sz="quarter" idx="12"/>
          </p:nvPr>
        </p:nvSpPr>
        <p:spPr/>
        <p:txBody>
          <a:bodyPr/>
          <a:lstStyle>
            <a:lvl1pPr>
              <a:defRPr/>
            </a:lvl1pPr>
          </a:lstStyle>
          <a:p>
            <a:fld id="{58E68981-560F-484C-A03D-27C6F92855B3}"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ChangeArrowheads="1"/>
          </p:cNvSpPr>
          <p:nvPr/>
        </p:nvSpPr>
        <p:spPr bwMode="ltGray">
          <a:xfrm>
            <a:off x="290513" y="612775"/>
            <a:ext cx="438150" cy="474663"/>
          </a:xfrm>
          <a:prstGeom prst="rect">
            <a:avLst/>
          </a:prstGeom>
          <a:solidFill>
            <a:schemeClr val="accent2"/>
          </a:solidFill>
          <a:ln w="9525">
            <a:noFill/>
            <a:miter lim="800000"/>
            <a:headEnd/>
            <a:tailEnd/>
          </a:ln>
          <a:effectLst/>
        </p:spPr>
        <p:txBody>
          <a:bodyPr wrap="none" anchor="ctr"/>
          <a:lstStyle/>
          <a:p>
            <a:pPr algn="ctr"/>
            <a:endParaRPr kumimoji="1" lang="en-US"/>
          </a:p>
        </p:txBody>
      </p:sp>
      <p:sp>
        <p:nvSpPr>
          <p:cNvPr id="13315" name="Rectangle 3"/>
          <p:cNvSpPr>
            <a:spLocks noChangeArrowheads="1"/>
          </p:cNvSpPr>
          <p:nvPr/>
        </p:nvSpPr>
        <p:spPr bwMode="ltGray">
          <a:xfrm>
            <a:off x="673100" y="612775"/>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a:endParaRPr kumimoji="1" lang="en-US"/>
          </a:p>
        </p:txBody>
      </p:sp>
      <p:sp>
        <p:nvSpPr>
          <p:cNvPr id="13316" name="Rectangle 4"/>
          <p:cNvSpPr>
            <a:spLocks noChangeArrowheads="1"/>
          </p:cNvSpPr>
          <p:nvPr/>
        </p:nvSpPr>
        <p:spPr bwMode="ltGray">
          <a:xfrm>
            <a:off x="414338" y="1035050"/>
            <a:ext cx="422275" cy="474663"/>
          </a:xfrm>
          <a:prstGeom prst="rect">
            <a:avLst/>
          </a:prstGeom>
          <a:solidFill>
            <a:schemeClr val="folHlink"/>
          </a:solidFill>
          <a:ln w="9525">
            <a:noFill/>
            <a:miter lim="800000"/>
            <a:headEnd/>
            <a:tailEnd/>
          </a:ln>
          <a:effectLst/>
        </p:spPr>
        <p:txBody>
          <a:bodyPr wrap="none" anchor="ctr"/>
          <a:lstStyle/>
          <a:p>
            <a:pPr algn="ctr"/>
            <a:endParaRPr kumimoji="1" lang="en-US"/>
          </a:p>
        </p:txBody>
      </p:sp>
      <p:sp>
        <p:nvSpPr>
          <p:cNvPr id="13317" name="Rectangle 5"/>
          <p:cNvSpPr>
            <a:spLocks noChangeArrowheads="1"/>
          </p:cNvSpPr>
          <p:nvPr/>
        </p:nvSpPr>
        <p:spPr bwMode="ltGray">
          <a:xfrm>
            <a:off x="784225" y="1035050"/>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a:endParaRPr kumimoji="1" lang="en-US"/>
          </a:p>
        </p:txBody>
      </p:sp>
      <p:sp>
        <p:nvSpPr>
          <p:cNvPr id="13318" name="Rectangle 6"/>
          <p:cNvSpPr>
            <a:spLocks noChangeArrowheads="1"/>
          </p:cNvSpPr>
          <p:nvPr/>
        </p:nvSpPr>
        <p:spPr bwMode="ltGray">
          <a:xfrm>
            <a:off x="0" y="962025"/>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a:endParaRPr kumimoji="1" lang="en-US"/>
          </a:p>
        </p:txBody>
      </p:sp>
      <p:sp>
        <p:nvSpPr>
          <p:cNvPr id="13319" name="Rectangle 7"/>
          <p:cNvSpPr>
            <a:spLocks noChangeArrowheads="1"/>
          </p:cNvSpPr>
          <p:nvPr/>
        </p:nvSpPr>
        <p:spPr bwMode="gray">
          <a:xfrm>
            <a:off x="635000" y="504825"/>
            <a:ext cx="31750" cy="1052513"/>
          </a:xfrm>
          <a:prstGeom prst="rect">
            <a:avLst/>
          </a:prstGeom>
          <a:solidFill>
            <a:schemeClr val="bg2"/>
          </a:solidFill>
          <a:ln w="9525">
            <a:noFill/>
            <a:miter lim="800000"/>
            <a:headEnd/>
            <a:tailEnd/>
          </a:ln>
          <a:effectLst/>
        </p:spPr>
        <p:txBody>
          <a:bodyPr wrap="none" anchor="ctr"/>
          <a:lstStyle/>
          <a:p>
            <a:pPr algn="ctr"/>
            <a:endParaRPr kumimoji="1" lang="en-US"/>
          </a:p>
        </p:txBody>
      </p:sp>
      <p:sp>
        <p:nvSpPr>
          <p:cNvPr id="13320" name="Rectangle 8"/>
          <p:cNvSpPr>
            <a:spLocks noChangeArrowheads="1"/>
          </p:cNvSpPr>
          <p:nvPr/>
        </p:nvSpPr>
        <p:spPr bwMode="gray">
          <a:xfrm>
            <a:off x="315913" y="1295400"/>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a:endParaRPr kumimoji="1" lang="en-US"/>
          </a:p>
        </p:txBody>
      </p:sp>
      <p:sp>
        <p:nvSpPr>
          <p:cNvPr id="13321" name="Rectangle 9"/>
          <p:cNvSpPr>
            <a:spLocks noGrp="1" noChangeArrowheads="1"/>
          </p:cNvSpPr>
          <p:nvPr>
            <p:ph type="title"/>
          </p:nvPr>
        </p:nvSpPr>
        <p:spPr bwMode="auto">
          <a:xfrm>
            <a:off x="990600" y="152400"/>
            <a:ext cx="7793038" cy="1143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3322" name="Rectangle 10"/>
          <p:cNvSpPr>
            <a:spLocks noGrp="1" noChangeArrowheads="1"/>
          </p:cNvSpPr>
          <p:nvPr>
            <p:ph type="body" idx="1"/>
          </p:nvPr>
        </p:nvSpPr>
        <p:spPr bwMode="auto">
          <a:xfrm>
            <a:off x="1182688" y="2017713"/>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3323" name="Rectangle 11"/>
          <p:cNvSpPr>
            <a:spLocks noGrp="1" noChangeArrowheads="1"/>
          </p:cNvSpPr>
          <p:nvPr>
            <p:ph type="dt" sz="half" idx="2"/>
          </p:nvPr>
        </p:nvSpPr>
        <p:spPr bwMode="auto">
          <a:xfrm>
            <a:off x="914400" y="63246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400"/>
            </a:lvl1pPr>
          </a:lstStyle>
          <a:p>
            <a:endParaRPr lang="en-US"/>
          </a:p>
        </p:txBody>
      </p:sp>
      <p:sp>
        <p:nvSpPr>
          <p:cNvPr id="13324" name="Rectangle 12"/>
          <p:cNvSpPr>
            <a:spLocks noGrp="1" noChangeArrowheads="1"/>
          </p:cNvSpPr>
          <p:nvPr>
            <p:ph type="ftr" sz="quarter" idx="3"/>
          </p:nvPr>
        </p:nvSpPr>
        <p:spPr bwMode="auto">
          <a:xfrm>
            <a:off x="0" y="6400800"/>
            <a:ext cx="4056063"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800" i="1">
                <a:solidFill>
                  <a:srgbClr val="6F66E6"/>
                </a:solidFill>
              </a:defRPr>
            </a:lvl1pPr>
          </a:lstStyle>
          <a:p>
            <a:r>
              <a:rPr lang="en-US"/>
              <a:t>http://tinyos.millennium.berkeley.edu</a:t>
            </a:r>
          </a:p>
        </p:txBody>
      </p:sp>
      <p:sp>
        <p:nvSpPr>
          <p:cNvPr id="13325" name="Rectangle 13"/>
          <p:cNvSpPr>
            <a:spLocks noGrp="1" noChangeArrowheads="1"/>
          </p:cNvSpPr>
          <p:nvPr>
            <p:ph type="sldNum" sz="quarter" idx="4"/>
          </p:nvPr>
        </p:nvSpPr>
        <p:spPr bwMode="auto">
          <a:xfrm>
            <a:off x="6781800" y="63246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lvl1pPr>
          </a:lstStyle>
          <a:p>
            <a:fld id="{4060008E-A8CB-4588-80F0-7998FE276EB0}"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sldNum="0" hdr="0" dt="0"/>
  <p:txStyles>
    <p:titleStyle>
      <a:lvl1pPr algn="l" rtl="0" fontAlgn="base">
        <a:spcBef>
          <a:spcPct val="0"/>
        </a:spcBef>
        <a:spcAft>
          <a:spcPct val="0"/>
        </a:spcAft>
        <a:defRPr sz="4400">
          <a:solidFill>
            <a:schemeClr val="tx2"/>
          </a:solidFill>
          <a:latin typeface="+mj-lt"/>
          <a:ea typeface="+mj-ea"/>
          <a:cs typeface="+mj-cs"/>
        </a:defRPr>
      </a:lvl1pPr>
      <a:lvl2pPr algn="l" rtl="0" fontAlgn="base">
        <a:spcBef>
          <a:spcPct val="0"/>
        </a:spcBef>
        <a:spcAft>
          <a:spcPct val="0"/>
        </a:spcAft>
        <a:defRPr sz="4400">
          <a:solidFill>
            <a:schemeClr val="tx2"/>
          </a:solidFill>
          <a:latin typeface="Tahoma" pitchFamily="34" charset="0"/>
        </a:defRPr>
      </a:lvl2pPr>
      <a:lvl3pPr algn="l" rtl="0" fontAlgn="base">
        <a:spcBef>
          <a:spcPct val="0"/>
        </a:spcBef>
        <a:spcAft>
          <a:spcPct val="0"/>
        </a:spcAft>
        <a:defRPr sz="4400">
          <a:solidFill>
            <a:schemeClr val="tx2"/>
          </a:solidFill>
          <a:latin typeface="Tahoma" pitchFamily="34" charset="0"/>
        </a:defRPr>
      </a:lvl3pPr>
      <a:lvl4pPr algn="l" rtl="0" fontAlgn="base">
        <a:spcBef>
          <a:spcPct val="0"/>
        </a:spcBef>
        <a:spcAft>
          <a:spcPct val="0"/>
        </a:spcAft>
        <a:defRPr sz="4400">
          <a:solidFill>
            <a:schemeClr val="tx2"/>
          </a:solidFill>
          <a:latin typeface="Tahoma" pitchFamily="34" charset="0"/>
        </a:defRPr>
      </a:lvl4pPr>
      <a:lvl5pPr algn="l" rtl="0" fontAlgn="base">
        <a:spcBef>
          <a:spcPct val="0"/>
        </a:spcBef>
        <a:spcAft>
          <a:spcPct val="0"/>
        </a:spcAft>
        <a:defRPr sz="4400">
          <a:solidFill>
            <a:schemeClr val="tx2"/>
          </a:solidFill>
          <a:latin typeface="Tahoma" pitchFamily="34" charset="0"/>
        </a:defRPr>
      </a:lvl5pPr>
      <a:lvl6pPr marL="457200" algn="l" rtl="0" fontAlgn="base">
        <a:spcBef>
          <a:spcPct val="0"/>
        </a:spcBef>
        <a:spcAft>
          <a:spcPct val="0"/>
        </a:spcAft>
        <a:defRPr sz="4400">
          <a:solidFill>
            <a:schemeClr val="tx2"/>
          </a:solidFill>
          <a:latin typeface="Tahoma" pitchFamily="34" charset="0"/>
        </a:defRPr>
      </a:lvl6pPr>
      <a:lvl7pPr marL="914400" algn="l" rtl="0" fontAlgn="base">
        <a:spcBef>
          <a:spcPct val="0"/>
        </a:spcBef>
        <a:spcAft>
          <a:spcPct val="0"/>
        </a:spcAft>
        <a:defRPr sz="4400">
          <a:solidFill>
            <a:schemeClr val="tx2"/>
          </a:solidFill>
          <a:latin typeface="Tahoma" pitchFamily="34" charset="0"/>
        </a:defRPr>
      </a:lvl7pPr>
      <a:lvl8pPr marL="1371600" algn="l" rtl="0" fontAlgn="base">
        <a:spcBef>
          <a:spcPct val="0"/>
        </a:spcBef>
        <a:spcAft>
          <a:spcPct val="0"/>
        </a:spcAft>
        <a:defRPr sz="4400">
          <a:solidFill>
            <a:schemeClr val="tx2"/>
          </a:solidFill>
          <a:latin typeface="Tahoma" pitchFamily="34" charset="0"/>
        </a:defRPr>
      </a:lvl8pPr>
      <a:lvl9pPr marL="1828800" algn="l" rtl="0" fontAlgn="base">
        <a:spcBef>
          <a:spcPct val="0"/>
        </a:spcBef>
        <a:spcAft>
          <a:spcPct val="0"/>
        </a:spcAft>
        <a:defRPr sz="4400">
          <a:solidFill>
            <a:schemeClr val="tx2"/>
          </a:solidFill>
          <a:latin typeface="Tahoma" pitchFamily="34" charset="0"/>
        </a:defRPr>
      </a:lvl9pPr>
    </p:titleStyle>
    <p:bodyStyle>
      <a:lvl1pPr marL="342900" indent="-342900" algn="l" rtl="0" fontAlgn="base">
        <a:spcBef>
          <a:spcPct val="20000"/>
        </a:spcBef>
        <a:spcAft>
          <a:spcPct val="0"/>
        </a:spcAft>
        <a:buClr>
          <a:schemeClr val="folHlink"/>
        </a:buClr>
        <a:buSzPct val="60000"/>
        <a:buFont typeface="Wingdings" pitchFamily="2" charset="2"/>
        <a:buChar char="n"/>
        <a:defRPr sz="2800">
          <a:solidFill>
            <a:schemeClr val="tx1"/>
          </a:solidFill>
          <a:latin typeface="+mn-lt"/>
          <a:ea typeface="+mn-ea"/>
          <a:cs typeface="+mn-cs"/>
        </a:defRPr>
      </a:lvl1pPr>
      <a:lvl2pPr marL="742950" indent="-285750" algn="l" rtl="0" fontAlgn="base">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fontAlgn="base">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fontAlgn="base">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6.xml"/><Relationship Id="rId1" Type="http://schemas.openxmlformats.org/officeDocument/2006/relationships/vmlDrawing" Target="../drawings/vmlDrawing2.vml"/><Relationship Id="rId5" Type="http://schemas.openxmlformats.org/officeDocument/2006/relationships/oleObject" Target="../embeddings/Microsoft_Office_Excel_97-2003_Worksheet2.xls"/><Relationship Id="rId4" Type="http://schemas.openxmlformats.org/officeDocument/2006/relationships/oleObject" Target="../embeddings/Microsoft_Office_Excel_Chart1.xls"/></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09600" y="1066800"/>
            <a:ext cx="7772400" cy="1143000"/>
          </a:xfrm>
        </p:spPr>
        <p:txBody>
          <a:bodyPr/>
          <a:lstStyle/>
          <a:p>
            <a:pPr algn="ctr"/>
            <a:r>
              <a:rPr lang="en-US"/>
              <a:t>TinyOS – Communication and computation at the extremes </a:t>
            </a:r>
          </a:p>
        </p:txBody>
      </p:sp>
      <p:sp>
        <p:nvSpPr>
          <p:cNvPr id="3075" name="Rectangle 3"/>
          <p:cNvSpPr>
            <a:spLocks noGrp="1" noChangeArrowheads="1"/>
          </p:cNvSpPr>
          <p:nvPr>
            <p:ph type="subTitle" idx="1"/>
          </p:nvPr>
        </p:nvSpPr>
        <p:spPr>
          <a:xfrm>
            <a:off x="1905000" y="3581400"/>
            <a:ext cx="5562600" cy="3276600"/>
          </a:xfrm>
        </p:spPr>
        <p:txBody>
          <a:bodyPr/>
          <a:lstStyle/>
          <a:p>
            <a:r>
              <a:rPr lang="en-US" sz="2400"/>
              <a:t>Jason Hill</a:t>
            </a:r>
          </a:p>
          <a:p>
            <a:endParaRPr lang="en-US" sz="2400"/>
          </a:p>
          <a:p>
            <a:r>
              <a:rPr lang="en-US" sz="2000" b="1"/>
              <a:t>http://tinyos.millennium.berkeley.edu</a:t>
            </a:r>
            <a:endParaRPr lang="en-US" sz="2000"/>
          </a:p>
          <a:p>
            <a:r>
              <a:rPr lang="en-US" sz="2000"/>
              <a:t>U.C. Berkeley</a:t>
            </a:r>
          </a:p>
          <a:p>
            <a:r>
              <a:rPr lang="en-US" sz="2000"/>
              <a:t>1/10/2001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http://tinyos.millennium.berkeley.edu</a:t>
            </a:r>
          </a:p>
        </p:txBody>
      </p:sp>
      <p:sp>
        <p:nvSpPr>
          <p:cNvPr id="106498" name="Rectangle 1026"/>
          <p:cNvSpPr>
            <a:spLocks noGrp="1" noChangeArrowheads="1"/>
          </p:cNvSpPr>
          <p:nvPr>
            <p:ph type="title"/>
          </p:nvPr>
        </p:nvSpPr>
        <p:spPr/>
        <p:txBody>
          <a:bodyPr/>
          <a:lstStyle/>
          <a:p>
            <a:r>
              <a:rPr lang="en-US"/>
              <a:t>Position Estimation</a:t>
            </a:r>
          </a:p>
        </p:txBody>
      </p:sp>
      <p:sp>
        <p:nvSpPr>
          <p:cNvPr id="106499" name="Rectangle 1027"/>
          <p:cNvSpPr>
            <a:spLocks noGrp="1" noChangeArrowheads="1"/>
          </p:cNvSpPr>
          <p:nvPr>
            <p:ph type="body" idx="1"/>
          </p:nvPr>
        </p:nvSpPr>
        <p:spPr/>
        <p:txBody>
          <a:bodyPr/>
          <a:lstStyle/>
          <a:p>
            <a:pPr>
              <a:lnSpc>
                <a:spcPct val="90000"/>
              </a:lnSpc>
            </a:pPr>
            <a:r>
              <a:rPr lang="en-US" sz="2400"/>
              <a:t>Klemmer, Waterson, Whitehouse study</a:t>
            </a:r>
          </a:p>
          <a:p>
            <a:pPr>
              <a:lnSpc>
                <a:spcPct val="90000"/>
              </a:lnSpc>
            </a:pPr>
            <a:r>
              <a:rPr lang="en-US" sz="2400"/>
              <a:t>Empirical Analysis of RF Strength vs. Distance</a:t>
            </a:r>
          </a:p>
          <a:p>
            <a:pPr>
              <a:lnSpc>
                <a:spcPct val="90000"/>
              </a:lnSpc>
            </a:pPr>
            <a:r>
              <a:rPr lang="en-US" sz="2400"/>
              <a:t>Signal strength sensing</a:t>
            </a:r>
          </a:p>
          <a:p>
            <a:pPr lvl="1">
              <a:lnSpc>
                <a:spcPct val="90000"/>
              </a:lnSpc>
            </a:pPr>
            <a:r>
              <a:rPr lang="en-US" sz="2400"/>
              <a:t>Circuit works, falls off cleanly in good environment</a:t>
            </a:r>
          </a:p>
          <a:p>
            <a:pPr lvl="1">
              <a:lnSpc>
                <a:spcPct val="90000"/>
              </a:lnSpc>
            </a:pPr>
            <a:r>
              <a:rPr lang="en-US" sz="2400"/>
              <a:t>Incredibly sensitive to obstructions!</a:t>
            </a:r>
          </a:p>
          <a:p>
            <a:pPr>
              <a:lnSpc>
                <a:spcPct val="90000"/>
              </a:lnSpc>
            </a:pPr>
            <a:r>
              <a:rPr lang="en-US" sz="2400"/>
              <a:t>Infrastructure based services convert raw readings into real world distances</a:t>
            </a:r>
          </a:p>
          <a:p>
            <a:pPr>
              <a:lnSpc>
                <a:spcPct val="90000"/>
              </a:lnSpc>
            </a:pPr>
            <a:r>
              <a:rPr lang="en-US" sz="2400"/>
              <a:t>Error rates a useful proximity metric</a:t>
            </a:r>
          </a:p>
          <a:p>
            <a:pPr lvl="1">
              <a:lnSpc>
                <a:spcPct val="90000"/>
              </a:lnSpc>
            </a:pPr>
            <a:r>
              <a:rPr lang="en-US" sz="2400"/>
              <a:t>Bit errors vs. packet errors</a:t>
            </a:r>
          </a:p>
          <a:p>
            <a:pPr>
              <a:lnSpc>
                <a:spcPct val="90000"/>
              </a:lnSpc>
            </a:pPr>
            <a:r>
              <a:rPr lang="en-US" sz="2400"/>
              <a:t>signal strength + Kalman filter provides good position detection</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4"/>
          <p:cNvSpPr>
            <a:spLocks noGrp="1"/>
          </p:cNvSpPr>
          <p:nvPr>
            <p:ph type="ftr" sz="quarter" idx="11"/>
          </p:nvPr>
        </p:nvSpPr>
        <p:spPr/>
        <p:txBody>
          <a:bodyPr/>
          <a:lstStyle/>
          <a:p>
            <a:r>
              <a:rPr lang="en-US"/>
              <a:t>http://tinyos.millennium.berkeley.edu</a:t>
            </a:r>
          </a:p>
        </p:txBody>
      </p:sp>
      <p:sp>
        <p:nvSpPr>
          <p:cNvPr id="114690" name="Rectangle 2050"/>
          <p:cNvSpPr>
            <a:spLocks noGrp="1" noChangeArrowheads="1"/>
          </p:cNvSpPr>
          <p:nvPr>
            <p:ph type="title"/>
          </p:nvPr>
        </p:nvSpPr>
        <p:spPr/>
        <p:txBody>
          <a:bodyPr/>
          <a:lstStyle/>
          <a:p>
            <a:endParaRPr lang="en-US"/>
          </a:p>
        </p:txBody>
      </p:sp>
      <p:sp>
        <p:nvSpPr>
          <p:cNvPr id="114691" name="Rectangle 2051"/>
          <p:cNvSpPr>
            <a:spLocks noGrp="1" noChangeArrowheads="1"/>
          </p:cNvSpPr>
          <p:nvPr>
            <p:ph type="body" idx="1"/>
          </p:nvPr>
        </p:nvSpPr>
        <p:spPr/>
        <p:txBody>
          <a:bodyPr/>
          <a:lstStyle/>
          <a:p>
            <a:endParaRPr lang="en-US"/>
          </a:p>
        </p:txBody>
      </p:sp>
      <p:pic>
        <p:nvPicPr>
          <p:cNvPr id="114692" name="Picture 2052" descr="Signal Strength vs. Distance"/>
          <p:cNvPicPr>
            <a:picLocks noChangeAspect="1" noChangeArrowheads="1"/>
          </p:cNvPicPr>
          <p:nvPr/>
        </p:nvPicPr>
        <p:blipFill>
          <a:blip r:embed="rId2"/>
          <a:srcRect/>
          <a:stretch>
            <a:fillRect/>
          </a:stretch>
        </p:blipFill>
        <p:spPr bwMode="auto">
          <a:xfrm>
            <a:off x="0" y="-612775"/>
            <a:ext cx="10039350" cy="6867525"/>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http://tinyos.millennium.berkeley.edu</a:t>
            </a:r>
          </a:p>
        </p:txBody>
      </p:sp>
      <p:sp>
        <p:nvSpPr>
          <p:cNvPr id="107522" name="Rectangle 2"/>
          <p:cNvSpPr>
            <a:spLocks noGrp="1" noChangeArrowheads="1"/>
          </p:cNvSpPr>
          <p:nvPr>
            <p:ph type="title"/>
          </p:nvPr>
        </p:nvSpPr>
        <p:spPr/>
        <p:txBody>
          <a:bodyPr/>
          <a:lstStyle/>
          <a:p>
            <a:r>
              <a:rPr lang="en-US"/>
              <a:t>Signal strength limitations</a:t>
            </a:r>
          </a:p>
        </p:txBody>
      </p:sp>
      <p:sp>
        <p:nvSpPr>
          <p:cNvPr id="107523" name="Rectangle 3"/>
          <p:cNvSpPr>
            <a:spLocks noGrp="1" noChangeArrowheads="1"/>
          </p:cNvSpPr>
          <p:nvPr>
            <p:ph type="body" idx="1"/>
          </p:nvPr>
        </p:nvSpPr>
        <p:spPr/>
        <p:txBody>
          <a:bodyPr/>
          <a:lstStyle/>
          <a:p>
            <a:r>
              <a:rPr lang="en-US"/>
              <a:t>Exponential fall off of RF signal causes exponential fall off of position accuracy</a:t>
            </a:r>
          </a:p>
          <a:p>
            <a:pPr lvl="1"/>
            <a:r>
              <a:rPr lang="en-US"/>
              <a:t>Linear measuring techniques such as delay and phase shifts can be more consistent</a:t>
            </a:r>
          </a:p>
          <a:p>
            <a:r>
              <a:rPr lang="en-US"/>
              <a:t>Obstacles cause drastic variations in signal strength readings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Footer Placeholder 4"/>
          <p:cNvSpPr>
            <a:spLocks noGrp="1"/>
          </p:cNvSpPr>
          <p:nvPr>
            <p:ph type="ftr" sz="quarter" idx="11"/>
          </p:nvPr>
        </p:nvSpPr>
        <p:spPr/>
        <p:txBody>
          <a:bodyPr/>
          <a:lstStyle/>
          <a:p>
            <a:r>
              <a:rPr lang="en-US"/>
              <a:t>http://tinyos.millennium.berkeley.edu</a:t>
            </a:r>
          </a:p>
        </p:txBody>
      </p:sp>
      <p:sp>
        <p:nvSpPr>
          <p:cNvPr id="108546" name="Rectangle 2"/>
          <p:cNvSpPr>
            <a:spLocks noGrp="1" noChangeArrowheads="1"/>
          </p:cNvSpPr>
          <p:nvPr>
            <p:ph type="title"/>
          </p:nvPr>
        </p:nvSpPr>
        <p:spPr/>
        <p:txBody>
          <a:bodyPr/>
          <a:lstStyle/>
          <a:p>
            <a:r>
              <a:rPr lang="en-US"/>
              <a:t>Secure Messaging</a:t>
            </a:r>
          </a:p>
        </p:txBody>
      </p:sp>
      <p:sp>
        <p:nvSpPr>
          <p:cNvPr id="108547" name="Rectangle 3"/>
          <p:cNvSpPr>
            <a:spLocks noGrp="1" noChangeArrowheads="1"/>
          </p:cNvSpPr>
          <p:nvPr>
            <p:ph type="body" idx="1"/>
          </p:nvPr>
        </p:nvSpPr>
        <p:spPr>
          <a:xfrm>
            <a:off x="1004888" y="1458913"/>
            <a:ext cx="7772400" cy="2882900"/>
          </a:xfrm>
        </p:spPr>
        <p:txBody>
          <a:bodyPr/>
          <a:lstStyle/>
          <a:p>
            <a:r>
              <a:rPr lang="en-US" sz="2400"/>
              <a:t>Enables trusted communication to “Bases”</a:t>
            </a:r>
          </a:p>
          <a:p>
            <a:r>
              <a:rPr lang="en-US" sz="2400"/>
              <a:t>Use RC5 Cryptography to secure data transmissions</a:t>
            </a:r>
          </a:p>
          <a:p>
            <a:pPr lvl="1"/>
            <a:r>
              <a:rPr lang="en-US" sz="2400"/>
              <a:t>Shared secret keys between base and each device</a:t>
            </a:r>
          </a:p>
          <a:p>
            <a:r>
              <a:rPr lang="en-US" sz="2400"/>
              <a:t>Secure, authenticated device to base station messages</a:t>
            </a:r>
          </a:p>
          <a:p>
            <a:r>
              <a:rPr lang="en-US" sz="2400"/>
              <a:t>Authenticated base station broadcasts</a:t>
            </a:r>
          </a:p>
        </p:txBody>
      </p:sp>
      <p:graphicFrame>
        <p:nvGraphicFramePr>
          <p:cNvPr id="108592" name="Group 48"/>
          <p:cNvGraphicFramePr>
            <a:graphicFrameLocks noGrp="1"/>
          </p:cNvGraphicFramePr>
          <p:nvPr/>
        </p:nvGraphicFramePr>
        <p:xfrm>
          <a:off x="1457325" y="4711700"/>
          <a:ext cx="6096000" cy="1828800"/>
        </p:xfrm>
        <a:graphic>
          <a:graphicData uri="http://schemas.openxmlformats.org/drawingml/2006/table">
            <a:tbl>
              <a:tblPr/>
              <a:tblGrid>
                <a:gridCol w="3048000"/>
                <a:gridCol w="3048000"/>
              </a:tblGrid>
              <a:tr h="415925">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2400" b="0" i="0" u="none" strike="noStrike" cap="none" normalizeH="0" baseline="0" smtClean="0">
                          <a:ln>
                            <a:noFill/>
                          </a:ln>
                          <a:solidFill>
                            <a:schemeClr val="tx1"/>
                          </a:solidFill>
                          <a:effectLst/>
                          <a:latin typeface="Tahoma" pitchFamily="34" charset="0"/>
                        </a:rPr>
                        <a:t>Activity</a:t>
                      </a:r>
                    </a:p>
                  </a:txBody>
                  <a:tcPr horzOverflow="overflow">
                    <a:lnL w="57150" cap="flat" cmpd="sng" algn="ctr">
                      <a:solidFill>
                        <a:schemeClr val="tx1"/>
                      </a:solidFill>
                      <a:prstDash val="solid"/>
                      <a:miter lim="800000"/>
                      <a:headEnd type="none" w="med" len="med"/>
                      <a:tailEnd type="none" w="med" len="med"/>
                    </a:lnL>
                    <a:lnR w="57150" cap="flat" cmpd="sng" algn="ctr">
                      <a:solidFill>
                        <a:schemeClr val="tx1"/>
                      </a:solidFill>
                      <a:prstDash val="solid"/>
                      <a:miter lim="800000"/>
                      <a:headEnd type="none" w="med" len="med"/>
                      <a:tailEnd type="none" w="med" len="med"/>
                    </a:lnR>
                    <a:lnT w="57150" cap="flat" cmpd="sng" algn="ctr">
                      <a:solidFill>
                        <a:schemeClr val="tx1"/>
                      </a:solidFill>
                      <a:prstDash val="solid"/>
                      <a:miter lim="800000"/>
                      <a:headEnd type="none" w="med" len="med"/>
                      <a:tailEnd type="none" w="med" len="med"/>
                    </a:lnT>
                    <a:lnB w="5715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2400" b="0" i="0" u="none" strike="noStrike" cap="none" normalizeH="0" baseline="0" smtClean="0">
                          <a:ln>
                            <a:noFill/>
                          </a:ln>
                          <a:solidFill>
                            <a:schemeClr val="tx1"/>
                          </a:solidFill>
                          <a:effectLst/>
                          <a:latin typeface="Tahoma" pitchFamily="34" charset="0"/>
                        </a:rPr>
                        <a:t>Time</a:t>
                      </a:r>
                    </a:p>
                  </a:txBody>
                  <a:tcPr horzOverflow="overflow">
                    <a:lnL w="57150" cap="flat" cmpd="sng" algn="ctr">
                      <a:solidFill>
                        <a:schemeClr val="tx1"/>
                      </a:solidFill>
                      <a:prstDash val="solid"/>
                      <a:miter lim="800000"/>
                      <a:headEnd type="none" w="med" len="med"/>
                      <a:tailEnd type="none" w="med" len="med"/>
                    </a:lnL>
                    <a:lnR w="57150" cap="flat" cmpd="sng" algn="ctr">
                      <a:solidFill>
                        <a:schemeClr val="tx1"/>
                      </a:solidFill>
                      <a:prstDash val="solid"/>
                      <a:miter lim="800000"/>
                      <a:headEnd type="none" w="med" len="med"/>
                      <a:tailEnd type="none" w="med" len="med"/>
                    </a:lnR>
                    <a:lnT w="57150" cap="flat" cmpd="sng" algn="ctr">
                      <a:solidFill>
                        <a:schemeClr val="tx1"/>
                      </a:solidFill>
                      <a:prstDash val="solid"/>
                      <a:miter lim="800000"/>
                      <a:headEnd type="none" w="med" len="med"/>
                      <a:tailEnd type="none" w="med" len="med"/>
                    </a:lnT>
                    <a:lnB w="57150" cap="flat" cmpd="sng" algn="ctr">
                      <a:solidFill>
                        <a:schemeClr val="tx1"/>
                      </a:solidFill>
                      <a:prstDash val="solid"/>
                      <a:miter lim="800000"/>
                      <a:headEnd type="none" w="med" len="med"/>
                      <a:tailEnd type="none" w="med" len="med"/>
                    </a:lnB>
                    <a:lnTlToBr>
                      <a:noFill/>
                    </a:lnTlToBr>
                    <a:lnBlToTr>
                      <a:noFill/>
                    </a:lnBlToTr>
                    <a:noFill/>
                  </a:tcPr>
                </a:tc>
              </a:tr>
              <a:tr h="184150">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2400" b="0" i="0" u="none" strike="noStrike" cap="none" normalizeH="0" baseline="0" smtClean="0">
                          <a:ln>
                            <a:noFill/>
                          </a:ln>
                          <a:solidFill>
                            <a:schemeClr val="tx1"/>
                          </a:solidFill>
                          <a:effectLst/>
                          <a:latin typeface="Tahoma" pitchFamily="34" charset="0"/>
                        </a:rPr>
                        <a:t>Key Setup</a:t>
                      </a:r>
                    </a:p>
                  </a:txBody>
                  <a:tcPr horzOverflow="overflow">
                    <a:lnL w="5715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5715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2400" b="0" i="0" u="none" strike="noStrike" cap="none" normalizeH="0" baseline="0" smtClean="0">
                          <a:ln>
                            <a:noFill/>
                          </a:ln>
                          <a:solidFill>
                            <a:schemeClr val="tx1"/>
                          </a:solidFill>
                          <a:effectLst/>
                          <a:latin typeface="Tahoma" pitchFamily="34" charset="0"/>
                        </a:rPr>
                        <a:t>4 ms</a:t>
                      </a:r>
                    </a:p>
                  </a:txBody>
                  <a:tcPr horzOverflow="overflow">
                    <a:lnL w="12700" cap="flat" cmpd="sng" algn="ctr">
                      <a:solidFill>
                        <a:schemeClr val="tx1"/>
                      </a:solidFill>
                      <a:prstDash val="solid"/>
                      <a:miter lim="800000"/>
                      <a:headEnd type="none" w="med" len="med"/>
                      <a:tailEnd type="none" w="med" len="med"/>
                    </a:lnL>
                    <a:lnR w="57150" cap="flat" cmpd="sng" algn="ctr">
                      <a:solidFill>
                        <a:schemeClr val="tx1"/>
                      </a:solidFill>
                      <a:prstDash val="solid"/>
                      <a:miter lim="800000"/>
                      <a:headEnd type="none" w="med" len="med"/>
                      <a:tailEnd type="none" w="med" len="med"/>
                    </a:lnR>
                    <a:lnT w="5715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185738">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2400" b="0" i="0" u="none" strike="noStrike" cap="none" normalizeH="0" baseline="0" smtClean="0">
                          <a:ln>
                            <a:noFill/>
                          </a:ln>
                          <a:solidFill>
                            <a:schemeClr val="tx1"/>
                          </a:solidFill>
                          <a:effectLst/>
                          <a:latin typeface="Tahoma" pitchFamily="34" charset="0"/>
                        </a:rPr>
                        <a:t>Authentication</a:t>
                      </a:r>
                    </a:p>
                  </a:txBody>
                  <a:tcPr horzOverflow="overflow">
                    <a:lnL w="5715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2400" b="0" i="0" u="none" strike="noStrike" cap="none" normalizeH="0" baseline="0" smtClean="0">
                          <a:ln>
                            <a:noFill/>
                          </a:ln>
                          <a:solidFill>
                            <a:schemeClr val="tx1"/>
                          </a:solidFill>
                          <a:effectLst/>
                          <a:latin typeface="Tahoma" pitchFamily="34" charset="0"/>
                        </a:rPr>
                        <a:t>300 </a:t>
                      </a:r>
                      <a:r>
                        <a:rPr kumimoji="0" lang="en-US" sz="2400" b="0" i="0" u="none" strike="noStrike" cap="none" normalizeH="0" baseline="0" smtClean="0">
                          <a:ln>
                            <a:noFill/>
                          </a:ln>
                          <a:solidFill>
                            <a:schemeClr val="tx1"/>
                          </a:solidFill>
                          <a:effectLst/>
                          <a:latin typeface="Tahoma" pitchFamily="34" charset="0"/>
                          <a:cs typeface="Tahoma" pitchFamily="34" charset="0"/>
                        </a:rPr>
                        <a:t>µ</a:t>
                      </a:r>
                      <a:r>
                        <a:rPr kumimoji="0" lang="en-US" sz="2400" b="0" i="0" u="none" strike="noStrike" cap="none" normalizeH="0" baseline="0" smtClean="0">
                          <a:ln>
                            <a:noFill/>
                          </a:ln>
                          <a:solidFill>
                            <a:schemeClr val="tx1"/>
                          </a:solidFill>
                          <a:effectLst/>
                          <a:latin typeface="Tahoma" pitchFamily="34" charset="0"/>
                        </a:rPr>
                        <a:t>s</a:t>
                      </a:r>
                    </a:p>
                  </a:txBody>
                  <a:tcPr horzOverflow="overflow">
                    <a:lnL w="12700" cap="flat" cmpd="sng" algn="ctr">
                      <a:solidFill>
                        <a:schemeClr val="tx1"/>
                      </a:solidFill>
                      <a:prstDash val="solid"/>
                      <a:miter lim="800000"/>
                      <a:headEnd type="none" w="med" len="med"/>
                      <a:tailEnd type="none" w="med" len="med"/>
                    </a:lnL>
                    <a:lnR w="5715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184150">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2400" b="0" i="0" u="none" strike="noStrike" cap="none" normalizeH="0" baseline="0" smtClean="0">
                          <a:ln>
                            <a:noFill/>
                          </a:ln>
                          <a:solidFill>
                            <a:schemeClr val="tx1"/>
                          </a:solidFill>
                          <a:effectLst/>
                          <a:latin typeface="Tahoma" pitchFamily="34" charset="0"/>
                        </a:rPr>
                        <a:t>Encryption</a:t>
                      </a:r>
                    </a:p>
                  </a:txBody>
                  <a:tcPr horzOverflow="overflow">
                    <a:lnL w="5715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5715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2400" b="0" i="0" u="none" strike="noStrike" cap="none" normalizeH="0" baseline="0" smtClean="0">
                          <a:ln>
                            <a:noFill/>
                          </a:ln>
                          <a:solidFill>
                            <a:schemeClr val="tx1"/>
                          </a:solidFill>
                          <a:effectLst/>
                          <a:latin typeface="Tahoma" pitchFamily="34" charset="0"/>
                        </a:rPr>
                        <a:t>60 </a:t>
                      </a:r>
                      <a:r>
                        <a:rPr kumimoji="0" lang="en-US" sz="2400" b="0" i="0" u="none" strike="noStrike" cap="none" normalizeH="0" baseline="0" smtClean="0">
                          <a:ln>
                            <a:noFill/>
                          </a:ln>
                          <a:solidFill>
                            <a:schemeClr val="tx1"/>
                          </a:solidFill>
                          <a:effectLst/>
                          <a:latin typeface="Tahoma" pitchFamily="34" charset="0"/>
                          <a:cs typeface="Tahoma" pitchFamily="34" charset="0"/>
                        </a:rPr>
                        <a:t>µ</a:t>
                      </a:r>
                      <a:r>
                        <a:rPr kumimoji="0" lang="en-US" sz="2400" b="0" i="0" u="none" strike="noStrike" cap="none" normalizeH="0" baseline="0" smtClean="0">
                          <a:ln>
                            <a:noFill/>
                          </a:ln>
                          <a:solidFill>
                            <a:schemeClr val="tx1"/>
                          </a:solidFill>
                          <a:effectLst/>
                          <a:latin typeface="Tahoma" pitchFamily="34" charset="0"/>
                        </a:rPr>
                        <a:t>s</a:t>
                      </a:r>
                    </a:p>
                  </a:txBody>
                  <a:tcPr horzOverflow="overflow">
                    <a:lnL w="12700" cap="flat" cmpd="sng" algn="ctr">
                      <a:solidFill>
                        <a:schemeClr val="tx1"/>
                      </a:solidFill>
                      <a:prstDash val="solid"/>
                      <a:miter lim="800000"/>
                      <a:headEnd type="none" w="med" len="med"/>
                      <a:tailEnd type="none" w="med" len="med"/>
                    </a:lnL>
                    <a:lnR w="5715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57150" cap="flat" cmpd="sng" algn="ctr">
                      <a:solidFill>
                        <a:schemeClr val="tx1"/>
                      </a:solidFill>
                      <a:prstDash val="solid"/>
                      <a:miter lim="800000"/>
                      <a:headEnd type="none" w="med" len="med"/>
                      <a:tailEnd type="none" w="med" len="med"/>
                    </a:lnB>
                    <a:lnTlToBr>
                      <a:noFill/>
                    </a:lnTlToBr>
                    <a:lnBlToTr>
                      <a:noFill/>
                    </a:lnBlToTr>
                    <a:noFill/>
                  </a:tcP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http://tinyos.millennium.berkeley.edu</a:t>
            </a:r>
          </a:p>
        </p:txBody>
      </p:sp>
      <p:sp>
        <p:nvSpPr>
          <p:cNvPr id="27650" name="Rectangle 2"/>
          <p:cNvSpPr>
            <a:spLocks noGrp="1" noChangeArrowheads="1"/>
          </p:cNvSpPr>
          <p:nvPr>
            <p:ph type="title"/>
          </p:nvPr>
        </p:nvSpPr>
        <p:spPr/>
        <p:txBody>
          <a:bodyPr/>
          <a:lstStyle/>
          <a:p>
            <a:r>
              <a:rPr lang="en-US"/>
              <a:t>Energy Optmization</a:t>
            </a:r>
          </a:p>
        </p:txBody>
      </p:sp>
      <p:sp>
        <p:nvSpPr>
          <p:cNvPr id="27651" name="Rectangle 3"/>
          <p:cNvSpPr>
            <a:spLocks noGrp="1" noChangeArrowheads="1"/>
          </p:cNvSpPr>
          <p:nvPr>
            <p:ph type="body" idx="1"/>
          </p:nvPr>
        </p:nvSpPr>
        <p:spPr>
          <a:xfrm>
            <a:off x="914400" y="1752600"/>
            <a:ext cx="7772400" cy="4114800"/>
          </a:xfrm>
        </p:spPr>
        <p:txBody>
          <a:bodyPr/>
          <a:lstStyle/>
          <a:p>
            <a:r>
              <a:rPr lang="en-US"/>
              <a:t>It turns out energy is your most valuable resource</a:t>
            </a:r>
          </a:p>
          <a:p>
            <a:pPr lvl="1"/>
            <a:r>
              <a:rPr lang="en-US"/>
              <a:t>Traditional notions of resources – memory, CPU, I/O become expenses, not resources</a:t>
            </a:r>
          </a:p>
          <a:p>
            <a:r>
              <a:rPr lang="en-US"/>
              <a:t>All components must support low power modes</a:t>
            </a:r>
          </a:p>
          <a:p>
            <a:r>
              <a:rPr lang="en-US"/>
              <a:t>What can software do to conserve energy</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Footer Placeholder 4"/>
          <p:cNvSpPr>
            <a:spLocks noGrp="1"/>
          </p:cNvSpPr>
          <p:nvPr>
            <p:ph type="ftr" sz="quarter" idx="11"/>
          </p:nvPr>
        </p:nvSpPr>
        <p:spPr/>
        <p:txBody>
          <a:bodyPr/>
          <a:lstStyle/>
          <a:p>
            <a:r>
              <a:rPr lang="en-US"/>
              <a:t>http://tinyos.millennium.berkeley.edu</a:t>
            </a:r>
          </a:p>
        </p:txBody>
      </p:sp>
      <p:sp>
        <p:nvSpPr>
          <p:cNvPr id="34818" name="Rectangle 2"/>
          <p:cNvSpPr>
            <a:spLocks noGrp="1" noChangeArrowheads="1"/>
          </p:cNvSpPr>
          <p:nvPr>
            <p:ph type="title"/>
          </p:nvPr>
        </p:nvSpPr>
        <p:spPr/>
        <p:txBody>
          <a:bodyPr/>
          <a:lstStyle/>
          <a:p>
            <a:r>
              <a:rPr lang="en-US"/>
              <a:t>Power Breakdown… </a:t>
            </a:r>
          </a:p>
        </p:txBody>
      </p:sp>
      <p:sp>
        <p:nvSpPr>
          <p:cNvPr id="34819" name="Rectangle 3"/>
          <p:cNvSpPr>
            <a:spLocks noGrp="1" noChangeArrowheads="1"/>
          </p:cNvSpPr>
          <p:nvPr>
            <p:ph type="body" idx="1"/>
          </p:nvPr>
        </p:nvSpPr>
        <p:spPr>
          <a:xfrm>
            <a:off x="457200" y="4267200"/>
            <a:ext cx="7772400" cy="2322513"/>
          </a:xfrm>
        </p:spPr>
        <p:txBody>
          <a:bodyPr/>
          <a:lstStyle/>
          <a:p>
            <a:pPr>
              <a:lnSpc>
                <a:spcPct val="90000"/>
              </a:lnSpc>
            </a:pPr>
            <a:r>
              <a:rPr lang="en-US" sz="2400"/>
              <a:t>But what does this mean?</a:t>
            </a:r>
          </a:p>
          <a:p>
            <a:pPr lvl="1">
              <a:lnSpc>
                <a:spcPct val="90000"/>
              </a:lnSpc>
            </a:pPr>
            <a:r>
              <a:rPr lang="en-US" sz="2400"/>
              <a:t>Lithium Battery runs for 35 hours at peak load and years at minimum load!</a:t>
            </a:r>
          </a:p>
          <a:p>
            <a:pPr lvl="2">
              <a:lnSpc>
                <a:spcPct val="90000"/>
              </a:lnSpc>
            </a:pPr>
            <a:r>
              <a:rPr lang="en-US" sz="2000"/>
              <a:t>That’s three orders of magnitude difference!</a:t>
            </a:r>
          </a:p>
          <a:p>
            <a:pPr lvl="1">
              <a:lnSpc>
                <a:spcPct val="90000"/>
              </a:lnSpc>
            </a:pPr>
            <a:r>
              <a:rPr lang="en-US" sz="2400"/>
              <a:t>A one byte transmission uses the same energy as approx 11000 cycles of computation.</a:t>
            </a:r>
          </a:p>
        </p:txBody>
      </p:sp>
      <p:graphicFrame>
        <p:nvGraphicFramePr>
          <p:cNvPr id="34868" name="Group 52"/>
          <p:cNvGraphicFramePr>
            <a:graphicFrameLocks noGrp="1"/>
          </p:cNvGraphicFramePr>
          <p:nvPr/>
        </p:nvGraphicFramePr>
        <p:xfrm>
          <a:off x="1143000" y="1447800"/>
          <a:ext cx="5689600" cy="2629535"/>
        </p:xfrm>
        <a:graphic>
          <a:graphicData uri="http://schemas.openxmlformats.org/drawingml/2006/table">
            <a:tbl>
              <a:tblPr/>
              <a:tblGrid>
                <a:gridCol w="1493838"/>
                <a:gridCol w="1350962"/>
                <a:gridCol w="1574800"/>
                <a:gridCol w="1270000"/>
              </a:tblGrid>
              <a:tr h="434975">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sz="1800" b="0" i="0" u="none" strike="noStrike" cap="none" normalizeH="0" baseline="0" smtClean="0">
                        <a:ln>
                          <a:noFill/>
                        </a:ln>
                        <a:solidFill>
                          <a:schemeClr val="tx1"/>
                        </a:solidFill>
                        <a:effectLst/>
                        <a:latin typeface="Tahoma" pitchFamily="34" charset="0"/>
                      </a:endParaRP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800" b="0" i="0" u="none" strike="noStrike" cap="none" normalizeH="0" baseline="0" smtClean="0">
                          <a:ln>
                            <a:noFill/>
                          </a:ln>
                          <a:solidFill>
                            <a:schemeClr val="tx1"/>
                          </a:solidFill>
                          <a:effectLst/>
                          <a:latin typeface="Tahoma" pitchFamily="34" charset="0"/>
                        </a:rPr>
                        <a:t>Active</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800" b="0" i="0" u="none" strike="noStrike" cap="none" normalizeH="0" baseline="0" smtClean="0">
                          <a:ln>
                            <a:noFill/>
                          </a:ln>
                          <a:solidFill>
                            <a:schemeClr val="tx1"/>
                          </a:solidFill>
                          <a:effectLst/>
                          <a:latin typeface="Tahoma" pitchFamily="34" charset="0"/>
                        </a:rPr>
                        <a:t>Idle</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800" b="0" i="0" u="none" strike="noStrike" cap="none" normalizeH="0" baseline="0" smtClean="0">
                          <a:ln>
                            <a:noFill/>
                          </a:ln>
                          <a:solidFill>
                            <a:schemeClr val="tx1"/>
                          </a:solidFill>
                          <a:effectLst/>
                          <a:latin typeface="Tahoma" pitchFamily="34" charset="0"/>
                        </a:rPr>
                        <a:t>Sleep</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354013">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800" b="0" i="0" u="none" strike="noStrike" cap="none" normalizeH="0" baseline="0" smtClean="0">
                          <a:ln>
                            <a:noFill/>
                          </a:ln>
                          <a:solidFill>
                            <a:schemeClr val="tx1"/>
                          </a:solidFill>
                          <a:effectLst/>
                          <a:latin typeface="Tahoma" pitchFamily="34" charset="0"/>
                        </a:rPr>
                        <a:t>CPU</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800" b="0" i="0" u="none" strike="noStrike" cap="none" normalizeH="0" baseline="0" smtClean="0">
                          <a:ln>
                            <a:noFill/>
                          </a:ln>
                          <a:solidFill>
                            <a:schemeClr val="tx1"/>
                          </a:solidFill>
                          <a:effectLst/>
                          <a:latin typeface="Tahoma" pitchFamily="34" charset="0"/>
                        </a:rPr>
                        <a:t>5 mA</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800" b="0" i="0" u="none" strike="noStrike" cap="none" normalizeH="0" baseline="0" smtClean="0">
                          <a:ln>
                            <a:noFill/>
                          </a:ln>
                          <a:solidFill>
                            <a:schemeClr val="tx1"/>
                          </a:solidFill>
                          <a:effectLst/>
                          <a:latin typeface="Tahoma" pitchFamily="34" charset="0"/>
                        </a:rPr>
                        <a:t>2 mA</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800" b="0" i="0" u="none" strike="noStrike" cap="none" normalizeH="0" baseline="0" smtClean="0">
                          <a:ln>
                            <a:noFill/>
                          </a:ln>
                          <a:solidFill>
                            <a:schemeClr val="tx1"/>
                          </a:solidFill>
                          <a:effectLst/>
                          <a:latin typeface="Tahoma" pitchFamily="34" charset="0"/>
                        </a:rPr>
                        <a:t>5 </a:t>
                      </a:r>
                      <a:r>
                        <a:rPr kumimoji="0" lang="en-US" sz="1800" b="0" i="0" u="none" strike="noStrike" cap="none" normalizeH="0" baseline="0" smtClean="0">
                          <a:ln>
                            <a:noFill/>
                          </a:ln>
                          <a:solidFill>
                            <a:schemeClr val="tx1"/>
                          </a:solidFill>
                          <a:effectLst/>
                          <a:latin typeface="Tahoma" pitchFamily="34" charset="0"/>
                          <a:cs typeface="Tahoma" pitchFamily="34" charset="0"/>
                        </a:rPr>
                        <a:t>μ</a:t>
                      </a:r>
                      <a:r>
                        <a:rPr kumimoji="0" lang="en-US" sz="1800" b="0" i="0" u="none" strike="noStrike" cap="none" normalizeH="0" baseline="0" smtClean="0">
                          <a:ln>
                            <a:noFill/>
                          </a:ln>
                          <a:solidFill>
                            <a:schemeClr val="tx1"/>
                          </a:solidFill>
                          <a:effectLst/>
                          <a:latin typeface="Tahoma" pitchFamily="34" charset="0"/>
                        </a:rPr>
                        <a:t>A</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355600">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800" b="0" i="0" u="none" strike="noStrike" cap="none" normalizeH="0" baseline="0" smtClean="0">
                          <a:ln>
                            <a:noFill/>
                          </a:ln>
                          <a:solidFill>
                            <a:schemeClr val="tx1"/>
                          </a:solidFill>
                          <a:effectLst/>
                          <a:latin typeface="Tahoma" pitchFamily="34" charset="0"/>
                        </a:rPr>
                        <a:t>Radio</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800" b="0" i="0" u="none" strike="noStrike" cap="none" normalizeH="0" baseline="0" smtClean="0">
                          <a:ln>
                            <a:noFill/>
                          </a:ln>
                          <a:solidFill>
                            <a:schemeClr val="tx1"/>
                          </a:solidFill>
                          <a:effectLst/>
                          <a:latin typeface="Tahoma" pitchFamily="34" charset="0"/>
                        </a:rPr>
                        <a:t>7 mA (TX)</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800" b="0" i="0" u="none" strike="noStrike" cap="none" normalizeH="0" baseline="0" smtClean="0">
                          <a:ln>
                            <a:noFill/>
                          </a:ln>
                          <a:solidFill>
                            <a:schemeClr val="tx1"/>
                          </a:solidFill>
                          <a:effectLst/>
                          <a:latin typeface="Tahoma" pitchFamily="34" charset="0"/>
                        </a:rPr>
                        <a:t>4.5 mA (RX)</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800" b="0" i="0" u="none" strike="noStrike" cap="none" normalizeH="0" baseline="0" smtClean="0">
                          <a:ln>
                            <a:noFill/>
                          </a:ln>
                          <a:solidFill>
                            <a:schemeClr val="tx1"/>
                          </a:solidFill>
                          <a:effectLst/>
                          <a:latin typeface="Tahoma" pitchFamily="34" charset="0"/>
                        </a:rPr>
                        <a:t>5 </a:t>
                      </a:r>
                      <a:r>
                        <a:rPr kumimoji="0" lang="en-US" sz="1800" b="0" i="0" u="none" strike="noStrike" cap="none" normalizeH="0" baseline="0" smtClean="0">
                          <a:ln>
                            <a:noFill/>
                          </a:ln>
                          <a:solidFill>
                            <a:schemeClr val="tx1"/>
                          </a:solidFill>
                          <a:effectLst/>
                          <a:latin typeface="Tahoma" pitchFamily="34" charset="0"/>
                          <a:cs typeface="Tahoma" pitchFamily="34" charset="0"/>
                        </a:rPr>
                        <a:t>μ</a:t>
                      </a:r>
                      <a:r>
                        <a:rPr kumimoji="0" lang="en-US" sz="1800" b="0" i="0" u="none" strike="noStrike" cap="none" normalizeH="0" baseline="0" smtClean="0">
                          <a:ln>
                            <a:noFill/>
                          </a:ln>
                          <a:solidFill>
                            <a:schemeClr val="tx1"/>
                          </a:solidFill>
                          <a:effectLst/>
                          <a:latin typeface="Tahoma" pitchFamily="34" charset="0"/>
                        </a:rPr>
                        <a:t>A</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355600">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800" b="0" i="0" u="none" strike="noStrike" cap="none" normalizeH="0" baseline="0" smtClean="0">
                          <a:ln>
                            <a:noFill/>
                          </a:ln>
                          <a:solidFill>
                            <a:schemeClr val="tx1"/>
                          </a:solidFill>
                          <a:effectLst/>
                          <a:latin typeface="Tahoma" pitchFamily="34" charset="0"/>
                        </a:rPr>
                        <a:t>EE-Prom</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800" b="0" i="0" u="none" strike="noStrike" cap="none" normalizeH="0" baseline="0" smtClean="0">
                          <a:ln>
                            <a:noFill/>
                          </a:ln>
                          <a:solidFill>
                            <a:schemeClr val="tx1"/>
                          </a:solidFill>
                          <a:effectLst/>
                          <a:latin typeface="Tahoma" pitchFamily="34" charset="0"/>
                        </a:rPr>
                        <a:t>3 mA</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800" b="0" i="0" u="none" strike="noStrike" cap="none" normalizeH="0" baseline="0" smtClean="0">
                          <a:ln>
                            <a:noFill/>
                          </a:ln>
                          <a:solidFill>
                            <a:schemeClr val="tx1"/>
                          </a:solidFill>
                          <a:effectLst/>
                          <a:latin typeface="Tahoma" pitchFamily="34" charset="0"/>
                        </a:rPr>
                        <a:t>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800" b="0" i="0" u="none" strike="noStrike" cap="none" normalizeH="0" baseline="0" smtClean="0">
                          <a:ln>
                            <a:noFill/>
                          </a:ln>
                          <a:solidFill>
                            <a:schemeClr val="tx1"/>
                          </a:solidFill>
                          <a:effectLst/>
                          <a:latin typeface="Tahoma" pitchFamily="34" charset="0"/>
                        </a:rPr>
                        <a:t>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355600">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800" b="0" i="0" u="none" strike="noStrike" cap="none" normalizeH="0" baseline="0" smtClean="0">
                          <a:ln>
                            <a:noFill/>
                          </a:ln>
                          <a:solidFill>
                            <a:schemeClr val="tx1"/>
                          </a:solidFill>
                          <a:effectLst/>
                          <a:latin typeface="Tahoma" pitchFamily="34" charset="0"/>
                        </a:rPr>
                        <a:t>LED’s</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800" b="0" i="0" u="none" strike="noStrike" cap="none" normalizeH="0" baseline="0" smtClean="0">
                          <a:ln>
                            <a:noFill/>
                          </a:ln>
                          <a:solidFill>
                            <a:schemeClr val="tx1"/>
                          </a:solidFill>
                          <a:effectLst/>
                          <a:latin typeface="Tahoma" pitchFamily="34" charset="0"/>
                        </a:rPr>
                        <a:t>4 mA</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800" b="0" i="0" u="none" strike="noStrike" cap="none" normalizeH="0" baseline="0" smtClean="0">
                          <a:ln>
                            <a:noFill/>
                          </a:ln>
                          <a:solidFill>
                            <a:schemeClr val="tx1"/>
                          </a:solidFill>
                          <a:effectLst/>
                          <a:latin typeface="Tahoma" pitchFamily="34" charset="0"/>
                        </a:rPr>
                        <a:t>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800" b="0" i="0" u="none" strike="noStrike" cap="none" normalizeH="0" baseline="0" smtClean="0">
                          <a:ln>
                            <a:noFill/>
                          </a:ln>
                          <a:solidFill>
                            <a:schemeClr val="tx1"/>
                          </a:solidFill>
                          <a:effectLst/>
                          <a:latin typeface="Tahoma" pitchFamily="34" charset="0"/>
                        </a:rPr>
                        <a:t>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354013">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800" b="0" i="0" u="none" strike="noStrike" cap="none" normalizeH="0" baseline="0" smtClean="0">
                          <a:ln>
                            <a:noFill/>
                          </a:ln>
                          <a:solidFill>
                            <a:schemeClr val="tx1"/>
                          </a:solidFill>
                          <a:effectLst/>
                          <a:latin typeface="Tahoma" pitchFamily="34" charset="0"/>
                        </a:rPr>
                        <a:t>Photo Diode</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800" b="0" i="0" u="none" strike="noStrike" cap="none" normalizeH="0" baseline="0" smtClean="0">
                          <a:ln>
                            <a:noFill/>
                          </a:ln>
                          <a:solidFill>
                            <a:schemeClr val="tx1"/>
                          </a:solidFill>
                          <a:effectLst/>
                          <a:latin typeface="Tahoma" pitchFamily="34" charset="0"/>
                        </a:rPr>
                        <a:t>200 </a:t>
                      </a:r>
                      <a:r>
                        <a:rPr kumimoji="0" lang="en-US" sz="1800" b="0" i="0" u="none" strike="noStrike" cap="none" normalizeH="0" baseline="0" smtClean="0">
                          <a:ln>
                            <a:noFill/>
                          </a:ln>
                          <a:solidFill>
                            <a:schemeClr val="tx1"/>
                          </a:solidFill>
                          <a:effectLst/>
                          <a:latin typeface="Tahoma" pitchFamily="34" charset="0"/>
                          <a:cs typeface="Tahoma" pitchFamily="34" charset="0"/>
                        </a:rPr>
                        <a:t>μ</a:t>
                      </a:r>
                      <a:r>
                        <a:rPr kumimoji="0" lang="en-US" sz="1800" b="0" i="0" u="none" strike="noStrike" cap="none" normalizeH="0" baseline="0" smtClean="0">
                          <a:ln>
                            <a:noFill/>
                          </a:ln>
                          <a:solidFill>
                            <a:schemeClr val="tx1"/>
                          </a:solidFill>
                          <a:effectLst/>
                          <a:latin typeface="Tahoma" pitchFamily="34" charset="0"/>
                        </a:rPr>
                        <a:t>A</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800" b="0" i="0" u="none" strike="noStrike" cap="none" normalizeH="0" baseline="0" smtClean="0">
                          <a:ln>
                            <a:noFill/>
                          </a:ln>
                          <a:solidFill>
                            <a:schemeClr val="tx1"/>
                          </a:solidFill>
                          <a:effectLst/>
                          <a:latin typeface="Tahoma" pitchFamily="34" charset="0"/>
                        </a:rPr>
                        <a:t>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800" b="0" i="0" u="none" strike="noStrike" cap="none" normalizeH="0" baseline="0" smtClean="0">
                          <a:ln>
                            <a:noFill/>
                          </a:ln>
                          <a:solidFill>
                            <a:schemeClr val="tx1"/>
                          </a:solidFill>
                          <a:effectLst/>
                          <a:latin typeface="Tahoma" pitchFamily="34" charset="0"/>
                        </a:rPr>
                        <a:t>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355600">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800" b="0" i="0" u="none" strike="noStrike" cap="none" normalizeH="0" baseline="0" smtClean="0">
                          <a:ln>
                            <a:noFill/>
                          </a:ln>
                          <a:solidFill>
                            <a:schemeClr val="tx1"/>
                          </a:solidFill>
                          <a:effectLst/>
                          <a:latin typeface="Tahoma" pitchFamily="34" charset="0"/>
                        </a:rPr>
                        <a:t>Temperature</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800" b="0" i="0" u="none" strike="noStrike" cap="none" normalizeH="0" baseline="0" smtClean="0">
                          <a:ln>
                            <a:noFill/>
                          </a:ln>
                          <a:solidFill>
                            <a:schemeClr val="tx1"/>
                          </a:solidFill>
                          <a:effectLst/>
                          <a:latin typeface="Tahoma" pitchFamily="34" charset="0"/>
                        </a:rPr>
                        <a:t>200 </a:t>
                      </a:r>
                      <a:r>
                        <a:rPr kumimoji="0" lang="en-US" sz="1800" b="0" i="0" u="none" strike="noStrike" cap="none" normalizeH="0" baseline="0" smtClean="0">
                          <a:ln>
                            <a:noFill/>
                          </a:ln>
                          <a:solidFill>
                            <a:schemeClr val="tx1"/>
                          </a:solidFill>
                          <a:effectLst/>
                          <a:latin typeface="Tahoma" pitchFamily="34" charset="0"/>
                          <a:cs typeface="Tahoma" pitchFamily="34" charset="0"/>
                        </a:rPr>
                        <a:t>μ</a:t>
                      </a:r>
                      <a:r>
                        <a:rPr kumimoji="0" lang="en-US" sz="1800" b="0" i="0" u="none" strike="noStrike" cap="none" normalizeH="0" baseline="0" smtClean="0">
                          <a:ln>
                            <a:noFill/>
                          </a:ln>
                          <a:solidFill>
                            <a:schemeClr val="tx1"/>
                          </a:solidFill>
                          <a:effectLst/>
                          <a:latin typeface="Tahoma" pitchFamily="34" charset="0"/>
                        </a:rPr>
                        <a:t>A</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800" b="0" i="0" u="none" strike="noStrike" cap="none" normalizeH="0" baseline="0" smtClean="0">
                          <a:ln>
                            <a:noFill/>
                          </a:ln>
                          <a:solidFill>
                            <a:schemeClr val="tx1"/>
                          </a:solidFill>
                          <a:effectLst/>
                          <a:latin typeface="Tahoma" pitchFamily="34" charset="0"/>
                        </a:rPr>
                        <a:t>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800" b="0" i="0" u="none" strike="noStrike" cap="none" normalizeH="0" baseline="0" smtClean="0">
                          <a:ln>
                            <a:noFill/>
                          </a:ln>
                          <a:solidFill>
                            <a:schemeClr val="tx1"/>
                          </a:solidFill>
                          <a:effectLst/>
                          <a:latin typeface="Tahoma" pitchFamily="34" charset="0"/>
                        </a:rPr>
                        <a:t>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r>
            </a:tbl>
          </a:graphicData>
        </a:graphic>
      </p:graphicFrame>
      <p:grpSp>
        <p:nvGrpSpPr>
          <p:cNvPr id="34871" name="Group 55"/>
          <p:cNvGrpSpPr>
            <a:grpSpLocks/>
          </p:cNvGrpSpPr>
          <p:nvPr/>
        </p:nvGrpSpPr>
        <p:grpSpPr bwMode="auto">
          <a:xfrm>
            <a:off x="7010400" y="1447800"/>
            <a:ext cx="1828800" cy="2335213"/>
            <a:chOff x="3984" y="1584"/>
            <a:chExt cx="1162" cy="1435"/>
          </a:xfrm>
        </p:grpSpPr>
        <p:pic>
          <p:nvPicPr>
            <p:cNvPr id="34869" name="Picture 53" descr="W:\public_html\tmp\cr2450.jpg"/>
            <p:cNvPicPr>
              <a:picLocks noChangeAspect="1" noChangeArrowheads="1"/>
            </p:cNvPicPr>
            <p:nvPr/>
          </p:nvPicPr>
          <p:blipFill>
            <a:blip r:embed="rId3"/>
            <a:srcRect r="8333" b="23595"/>
            <a:stretch>
              <a:fillRect/>
            </a:stretch>
          </p:blipFill>
          <p:spPr bwMode="auto">
            <a:xfrm>
              <a:off x="4032" y="1584"/>
              <a:ext cx="1008" cy="709"/>
            </a:xfrm>
            <a:prstGeom prst="rect">
              <a:avLst/>
            </a:prstGeom>
            <a:noFill/>
            <a:ln w="9525">
              <a:noFill/>
              <a:miter lim="800000"/>
              <a:headEnd/>
              <a:tailEnd/>
            </a:ln>
          </p:spPr>
        </p:pic>
        <p:sp>
          <p:nvSpPr>
            <p:cNvPr id="34870" name="Text Box 54"/>
            <p:cNvSpPr txBox="1">
              <a:spLocks noChangeArrowheads="1"/>
            </p:cNvSpPr>
            <p:nvPr/>
          </p:nvSpPr>
          <p:spPr bwMode="auto">
            <a:xfrm>
              <a:off x="3984" y="2400"/>
              <a:ext cx="1162" cy="619"/>
            </a:xfrm>
            <a:prstGeom prst="rect">
              <a:avLst/>
            </a:prstGeom>
            <a:noFill/>
            <a:ln w="9525">
              <a:noFill/>
              <a:miter lim="800000"/>
              <a:headEnd/>
              <a:tailEnd/>
            </a:ln>
            <a:effectLst/>
          </p:spPr>
          <p:txBody>
            <a:bodyPr>
              <a:spAutoFit/>
            </a:bodyPr>
            <a:lstStyle/>
            <a:p>
              <a:pPr algn="ctr"/>
              <a:r>
                <a:rPr lang="en-US" sz="2000"/>
                <a:t>Panasonic CR2354</a:t>
              </a:r>
              <a:br>
                <a:rPr lang="en-US" sz="2000"/>
              </a:br>
              <a:r>
                <a:rPr lang="en-US" sz="2000"/>
                <a:t> 560 mAh</a:t>
              </a: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ooter Placeholder 4"/>
          <p:cNvSpPr>
            <a:spLocks noGrp="1"/>
          </p:cNvSpPr>
          <p:nvPr>
            <p:ph type="ftr" sz="quarter" idx="11"/>
          </p:nvPr>
        </p:nvSpPr>
        <p:spPr/>
        <p:txBody>
          <a:bodyPr/>
          <a:lstStyle/>
          <a:p>
            <a:r>
              <a:rPr lang="en-US"/>
              <a:t>http://tinyos.millennium.berkeley.edu</a:t>
            </a:r>
          </a:p>
        </p:txBody>
      </p:sp>
      <p:sp>
        <p:nvSpPr>
          <p:cNvPr id="103426" name="Rectangle 2"/>
          <p:cNvSpPr>
            <a:spLocks noGrp="1" noChangeArrowheads="1"/>
          </p:cNvSpPr>
          <p:nvPr>
            <p:ph type="title"/>
          </p:nvPr>
        </p:nvSpPr>
        <p:spPr/>
        <p:txBody>
          <a:bodyPr/>
          <a:lstStyle/>
          <a:p>
            <a:r>
              <a:rPr lang="en-US"/>
              <a:t>Low-Power Listening</a:t>
            </a:r>
          </a:p>
        </p:txBody>
      </p:sp>
      <p:sp>
        <p:nvSpPr>
          <p:cNvPr id="103427" name="Rectangle 3"/>
          <p:cNvSpPr>
            <a:spLocks noGrp="1" noChangeArrowheads="1"/>
          </p:cNvSpPr>
          <p:nvPr>
            <p:ph type="body" idx="1"/>
          </p:nvPr>
        </p:nvSpPr>
        <p:spPr>
          <a:xfrm>
            <a:off x="660400" y="1800225"/>
            <a:ext cx="7772400" cy="3635375"/>
          </a:xfrm>
        </p:spPr>
        <p:txBody>
          <a:bodyPr/>
          <a:lstStyle/>
          <a:p>
            <a:pPr marL="285750" indent="-285750"/>
            <a:r>
              <a:rPr lang="en-US" sz="2000"/>
              <a:t>Great way to save power is to turn radio off when there is nothing to hear</a:t>
            </a:r>
          </a:p>
          <a:p>
            <a:pPr marL="285750" indent="-285750"/>
            <a:r>
              <a:rPr lang="en-US" sz="2000"/>
              <a:t>Can turn radio on/of in about 1/3 bit</a:t>
            </a:r>
          </a:p>
          <a:p>
            <a:pPr marL="685800" lvl="1" indent="-228600"/>
            <a:r>
              <a:rPr lang="en-US" sz="2000"/>
              <a:t>Can detect transmission at cost of ~5 bit times</a:t>
            </a:r>
          </a:p>
          <a:p>
            <a:pPr marL="285750" indent="-285750">
              <a:buFont typeface="Symbol" pitchFamily="18" charset="2"/>
              <a:buChar char="Þ"/>
            </a:pPr>
            <a:r>
              <a:rPr lang="en-US" sz="2000"/>
              <a:t>Small sub-msg recv sampling</a:t>
            </a:r>
          </a:p>
          <a:p>
            <a:pPr marL="285750" indent="-285750">
              <a:buFont typeface="Symbol" pitchFamily="18" charset="2"/>
              <a:buChar char="Þ"/>
            </a:pPr>
            <a:endParaRPr lang="en-US" sz="2000"/>
          </a:p>
          <a:p>
            <a:pPr marL="285750" indent="-285750">
              <a:buFont typeface="Symbol" pitchFamily="18" charset="2"/>
              <a:buChar char="Þ"/>
            </a:pPr>
            <a:endParaRPr lang="en-US" sz="2000"/>
          </a:p>
          <a:p>
            <a:pPr marL="285750" indent="-285750">
              <a:buFont typeface="Symbol" pitchFamily="18" charset="2"/>
              <a:buChar char="Þ"/>
            </a:pPr>
            <a:endParaRPr lang="en-US" sz="2000"/>
          </a:p>
          <a:p>
            <a:pPr marL="285750" indent="-285750">
              <a:buFont typeface="Symbol" pitchFamily="18" charset="2"/>
              <a:buChar char="Þ"/>
            </a:pPr>
            <a:r>
              <a:rPr lang="en-US" sz="2000"/>
              <a:t> Application-level synchronization rendezvous to determine when to sample</a:t>
            </a:r>
          </a:p>
        </p:txBody>
      </p:sp>
      <p:sp>
        <p:nvSpPr>
          <p:cNvPr id="103428" name="Text Box 4"/>
          <p:cNvSpPr txBox="1">
            <a:spLocks noChangeArrowheads="1"/>
          </p:cNvSpPr>
          <p:nvPr/>
        </p:nvSpPr>
        <p:spPr bwMode="auto">
          <a:xfrm>
            <a:off x="603250" y="3911600"/>
            <a:ext cx="666750" cy="730250"/>
          </a:xfrm>
          <a:prstGeom prst="rect">
            <a:avLst/>
          </a:prstGeom>
          <a:noFill/>
          <a:ln w="12700">
            <a:noFill/>
            <a:miter lim="800000"/>
            <a:headEnd type="none" w="sm" len="sm"/>
            <a:tailEnd type="none" w="sm" len="sm"/>
          </a:ln>
          <a:effectLst/>
        </p:spPr>
        <p:txBody>
          <a:bodyPr wrap="none">
            <a:spAutoFit/>
          </a:bodyPr>
          <a:lstStyle/>
          <a:p>
            <a:pPr eaLnBrk="0" hangingPunct="0"/>
            <a:r>
              <a:rPr lang="en-US" sz="1400" b="1">
                <a:latin typeface="Arial" charset="0"/>
              </a:rPr>
              <a:t>Xmit:</a:t>
            </a:r>
          </a:p>
          <a:p>
            <a:pPr eaLnBrk="0" hangingPunct="0"/>
            <a:endParaRPr lang="en-US" sz="1400" b="1">
              <a:latin typeface="Arial" charset="0"/>
            </a:endParaRPr>
          </a:p>
          <a:p>
            <a:pPr eaLnBrk="0" hangingPunct="0"/>
            <a:r>
              <a:rPr lang="en-US" sz="1400" b="1">
                <a:latin typeface="Arial" charset="0"/>
              </a:rPr>
              <a:t>Recv:</a:t>
            </a:r>
          </a:p>
        </p:txBody>
      </p:sp>
      <p:sp>
        <p:nvSpPr>
          <p:cNvPr id="103429" name="Line 5"/>
          <p:cNvSpPr>
            <a:spLocks noChangeShapeType="1"/>
          </p:cNvSpPr>
          <p:nvPr/>
        </p:nvSpPr>
        <p:spPr bwMode="auto">
          <a:xfrm>
            <a:off x="1497013" y="4040188"/>
            <a:ext cx="3363912" cy="0"/>
          </a:xfrm>
          <a:prstGeom prst="line">
            <a:avLst/>
          </a:prstGeom>
          <a:noFill/>
          <a:ln w="12700">
            <a:solidFill>
              <a:schemeClr val="tx1"/>
            </a:solidFill>
            <a:round/>
            <a:headEnd type="none" w="sm" len="sm"/>
            <a:tailEnd type="none" w="sm" len="sm"/>
          </a:ln>
          <a:effectLst/>
        </p:spPr>
        <p:txBody>
          <a:bodyPr/>
          <a:lstStyle/>
          <a:p>
            <a:endParaRPr lang="en-US"/>
          </a:p>
        </p:txBody>
      </p:sp>
      <p:sp>
        <p:nvSpPr>
          <p:cNvPr id="103430" name="Rectangle 6"/>
          <p:cNvSpPr>
            <a:spLocks noChangeArrowheads="1"/>
          </p:cNvSpPr>
          <p:nvPr/>
        </p:nvSpPr>
        <p:spPr bwMode="auto">
          <a:xfrm>
            <a:off x="4848225" y="3887788"/>
            <a:ext cx="914400" cy="292100"/>
          </a:xfrm>
          <a:prstGeom prst="rect">
            <a:avLst/>
          </a:prstGeom>
          <a:solidFill>
            <a:schemeClr val="bg1"/>
          </a:solidFill>
          <a:ln w="12700">
            <a:solidFill>
              <a:schemeClr val="tx1"/>
            </a:solidFill>
            <a:miter lim="800000"/>
            <a:headEnd type="none" w="sm" len="sm"/>
            <a:tailEnd type="none" w="sm" len="sm"/>
          </a:ln>
          <a:effectLst/>
        </p:spPr>
        <p:txBody>
          <a:bodyPr wrap="none" anchor="ctr"/>
          <a:lstStyle/>
          <a:p>
            <a:pPr algn="ctr" eaLnBrk="0" hangingPunct="0"/>
            <a:r>
              <a:rPr lang="en-US" sz="1400" b="1">
                <a:latin typeface="Arial" charset="0"/>
              </a:rPr>
              <a:t>preamble</a:t>
            </a:r>
          </a:p>
        </p:txBody>
      </p:sp>
      <p:sp>
        <p:nvSpPr>
          <p:cNvPr id="103431" name="Rectangle 7"/>
          <p:cNvSpPr>
            <a:spLocks noChangeArrowheads="1"/>
          </p:cNvSpPr>
          <p:nvPr/>
        </p:nvSpPr>
        <p:spPr bwMode="auto">
          <a:xfrm>
            <a:off x="5749925" y="3887788"/>
            <a:ext cx="1778000" cy="292100"/>
          </a:xfrm>
          <a:prstGeom prst="rect">
            <a:avLst/>
          </a:prstGeom>
          <a:solidFill>
            <a:srgbClr val="55FC02"/>
          </a:solidFill>
          <a:ln w="12700">
            <a:solidFill>
              <a:schemeClr val="tx1"/>
            </a:solidFill>
            <a:miter lim="800000"/>
            <a:headEnd type="none" w="sm" len="sm"/>
            <a:tailEnd type="none" w="sm" len="sm"/>
          </a:ln>
          <a:effectLst/>
        </p:spPr>
        <p:txBody>
          <a:bodyPr wrap="none" anchor="ctr"/>
          <a:lstStyle/>
          <a:p>
            <a:pPr algn="ctr" eaLnBrk="0" hangingPunct="0"/>
            <a:r>
              <a:rPr lang="en-US" sz="1400" b="1">
                <a:latin typeface="Arial" charset="0"/>
              </a:rPr>
              <a:t>message</a:t>
            </a:r>
          </a:p>
        </p:txBody>
      </p:sp>
      <p:sp>
        <p:nvSpPr>
          <p:cNvPr id="103432" name="Text Box 8"/>
          <p:cNvSpPr txBox="1">
            <a:spLocks noChangeArrowheads="1"/>
          </p:cNvSpPr>
          <p:nvPr/>
        </p:nvSpPr>
        <p:spPr bwMode="auto">
          <a:xfrm>
            <a:off x="2305050" y="3771900"/>
            <a:ext cx="636588" cy="304800"/>
          </a:xfrm>
          <a:prstGeom prst="rect">
            <a:avLst/>
          </a:prstGeom>
          <a:noFill/>
          <a:ln w="12700">
            <a:noFill/>
            <a:miter lim="800000"/>
            <a:headEnd type="none" w="sm" len="sm"/>
            <a:tailEnd type="none" w="sm" len="sm"/>
          </a:ln>
          <a:effectLst/>
        </p:spPr>
        <p:txBody>
          <a:bodyPr wrap="none">
            <a:spAutoFit/>
          </a:bodyPr>
          <a:lstStyle/>
          <a:p>
            <a:pPr eaLnBrk="0" hangingPunct="0"/>
            <a:r>
              <a:rPr lang="en-US" sz="1400" b="1">
                <a:latin typeface="Arial" charset="0"/>
              </a:rPr>
              <a:t>sleep</a:t>
            </a:r>
          </a:p>
        </p:txBody>
      </p:sp>
      <p:sp>
        <p:nvSpPr>
          <p:cNvPr id="103433" name="Freeform 9"/>
          <p:cNvSpPr>
            <a:spLocks/>
          </p:cNvSpPr>
          <p:nvPr/>
        </p:nvSpPr>
        <p:spPr bwMode="auto">
          <a:xfrm>
            <a:off x="1470025" y="4332288"/>
            <a:ext cx="647700" cy="228600"/>
          </a:xfrm>
          <a:custGeom>
            <a:avLst/>
            <a:gdLst/>
            <a:ahLst/>
            <a:cxnLst>
              <a:cxn ang="0">
                <a:pos x="0" y="144"/>
              </a:cxn>
              <a:cxn ang="0">
                <a:pos x="360" y="144"/>
              </a:cxn>
              <a:cxn ang="0">
                <a:pos x="360" y="0"/>
              </a:cxn>
              <a:cxn ang="0">
                <a:pos x="408" y="0"/>
              </a:cxn>
              <a:cxn ang="0">
                <a:pos x="408" y="144"/>
              </a:cxn>
            </a:cxnLst>
            <a:rect l="0" t="0" r="r" b="b"/>
            <a:pathLst>
              <a:path w="408" h="144">
                <a:moveTo>
                  <a:pt x="0" y="144"/>
                </a:moveTo>
                <a:lnTo>
                  <a:pt x="360" y="144"/>
                </a:lnTo>
                <a:lnTo>
                  <a:pt x="360" y="0"/>
                </a:lnTo>
                <a:lnTo>
                  <a:pt x="408" y="0"/>
                </a:lnTo>
                <a:lnTo>
                  <a:pt x="408" y="144"/>
                </a:lnTo>
              </a:path>
            </a:pathLst>
          </a:custGeom>
          <a:noFill/>
          <a:ln w="12700" cap="flat" cmpd="sng">
            <a:solidFill>
              <a:schemeClr val="tx1"/>
            </a:solidFill>
            <a:prstDash val="solid"/>
            <a:round/>
            <a:headEnd type="none" w="sm" len="sm"/>
            <a:tailEnd type="none" w="sm" len="sm"/>
          </a:ln>
          <a:effectLst/>
        </p:spPr>
        <p:txBody>
          <a:bodyPr/>
          <a:lstStyle/>
          <a:p>
            <a:endParaRPr lang="en-US"/>
          </a:p>
        </p:txBody>
      </p:sp>
      <p:sp>
        <p:nvSpPr>
          <p:cNvPr id="103434" name="Freeform 10"/>
          <p:cNvSpPr>
            <a:spLocks/>
          </p:cNvSpPr>
          <p:nvPr/>
        </p:nvSpPr>
        <p:spPr bwMode="auto">
          <a:xfrm>
            <a:off x="2130425" y="4319588"/>
            <a:ext cx="647700" cy="228600"/>
          </a:xfrm>
          <a:custGeom>
            <a:avLst/>
            <a:gdLst/>
            <a:ahLst/>
            <a:cxnLst>
              <a:cxn ang="0">
                <a:pos x="0" y="144"/>
              </a:cxn>
              <a:cxn ang="0">
                <a:pos x="360" y="144"/>
              </a:cxn>
              <a:cxn ang="0">
                <a:pos x="360" y="0"/>
              </a:cxn>
              <a:cxn ang="0">
                <a:pos x="408" y="0"/>
              </a:cxn>
              <a:cxn ang="0">
                <a:pos x="408" y="144"/>
              </a:cxn>
            </a:cxnLst>
            <a:rect l="0" t="0" r="r" b="b"/>
            <a:pathLst>
              <a:path w="408" h="144">
                <a:moveTo>
                  <a:pt x="0" y="144"/>
                </a:moveTo>
                <a:lnTo>
                  <a:pt x="360" y="144"/>
                </a:lnTo>
                <a:lnTo>
                  <a:pt x="360" y="0"/>
                </a:lnTo>
                <a:lnTo>
                  <a:pt x="408" y="0"/>
                </a:lnTo>
                <a:lnTo>
                  <a:pt x="408" y="144"/>
                </a:lnTo>
              </a:path>
            </a:pathLst>
          </a:custGeom>
          <a:noFill/>
          <a:ln w="12700" cap="flat" cmpd="sng">
            <a:solidFill>
              <a:schemeClr val="tx1"/>
            </a:solidFill>
            <a:prstDash val="solid"/>
            <a:round/>
            <a:headEnd type="none" w="sm" len="sm"/>
            <a:tailEnd type="none" w="sm" len="sm"/>
          </a:ln>
          <a:effectLst/>
        </p:spPr>
        <p:txBody>
          <a:bodyPr/>
          <a:lstStyle/>
          <a:p>
            <a:endParaRPr lang="en-US"/>
          </a:p>
        </p:txBody>
      </p:sp>
      <p:sp>
        <p:nvSpPr>
          <p:cNvPr id="103435" name="Freeform 11"/>
          <p:cNvSpPr>
            <a:spLocks/>
          </p:cNvSpPr>
          <p:nvPr/>
        </p:nvSpPr>
        <p:spPr bwMode="auto">
          <a:xfrm>
            <a:off x="2778125" y="4306888"/>
            <a:ext cx="647700" cy="228600"/>
          </a:xfrm>
          <a:custGeom>
            <a:avLst/>
            <a:gdLst/>
            <a:ahLst/>
            <a:cxnLst>
              <a:cxn ang="0">
                <a:pos x="0" y="144"/>
              </a:cxn>
              <a:cxn ang="0">
                <a:pos x="360" y="144"/>
              </a:cxn>
              <a:cxn ang="0">
                <a:pos x="360" y="0"/>
              </a:cxn>
              <a:cxn ang="0">
                <a:pos x="408" y="0"/>
              </a:cxn>
              <a:cxn ang="0">
                <a:pos x="408" y="144"/>
              </a:cxn>
            </a:cxnLst>
            <a:rect l="0" t="0" r="r" b="b"/>
            <a:pathLst>
              <a:path w="408" h="144">
                <a:moveTo>
                  <a:pt x="0" y="144"/>
                </a:moveTo>
                <a:lnTo>
                  <a:pt x="360" y="144"/>
                </a:lnTo>
                <a:lnTo>
                  <a:pt x="360" y="0"/>
                </a:lnTo>
                <a:lnTo>
                  <a:pt x="408" y="0"/>
                </a:lnTo>
                <a:lnTo>
                  <a:pt x="408" y="144"/>
                </a:lnTo>
              </a:path>
            </a:pathLst>
          </a:custGeom>
          <a:noFill/>
          <a:ln w="12700" cap="flat" cmpd="sng">
            <a:solidFill>
              <a:schemeClr val="tx1"/>
            </a:solidFill>
            <a:prstDash val="solid"/>
            <a:round/>
            <a:headEnd type="none" w="sm" len="sm"/>
            <a:tailEnd type="none" w="sm" len="sm"/>
          </a:ln>
          <a:effectLst/>
        </p:spPr>
        <p:txBody>
          <a:bodyPr/>
          <a:lstStyle/>
          <a:p>
            <a:endParaRPr lang="en-US"/>
          </a:p>
        </p:txBody>
      </p:sp>
      <p:sp>
        <p:nvSpPr>
          <p:cNvPr id="103436" name="Freeform 12"/>
          <p:cNvSpPr>
            <a:spLocks/>
          </p:cNvSpPr>
          <p:nvPr/>
        </p:nvSpPr>
        <p:spPr bwMode="auto">
          <a:xfrm>
            <a:off x="3438525" y="4294188"/>
            <a:ext cx="647700" cy="228600"/>
          </a:xfrm>
          <a:custGeom>
            <a:avLst/>
            <a:gdLst/>
            <a:ahLst/>
            <a:cxnLst>
              <a:cxn ang="0">
                <a:pos x="0" y="144"/>
              </a:cxn>
              <a:cxn ang="0">
                <a:pos x="360" y="144"/>
              </a:cxn>
              <a:cxn ang="0">
                <a:pos x="360" y="0"/>
              </a:cxn>
              <a:cxn ang="0">
                <a:pos x="408" y="0"/>
              </a:cxn>
              <a:cxn ang="0">
                <a:pos x="408" y="144"/>
              </a:cxn>
            </a:cxnLst>
            <a:rect l="0" t="0" r="r" b="b"/>
            <a:pathLst>
              <a:path w="408" h="144">
                <a:moveTo>
                  <a:pt x="0" y="144"/>
                </a:moveTo>
                <a:lnTo>
                  <a:pt x="360" y="144"/>
                </a:lnTo>
                <a:lnTo>
                  <a:pt x="360" y="0"/>
                </a:lnTo>
                <a:lnTo>
                  <a:pt x="408" y="0"/>
                </a:lnTo>
                <a:lnTo>
                  <a:pt x="408" y="144"/>
                </a:lnTo>
              </a:path>
            </a:pathLst>
          </a:custGeom>
          <a:noFill/>
          <a:ln w="12700" cap="flat" cmpd="sng">
            <a:solidFill>
              <a:schemeClr val="tx1"/>
            </a:solidFill>
            <a:prstDash val="solid"/>
            <a:round/>
            <a:headEnd type="none" w="sm" len="sm"/>
            <a:tailEnd type="none" w="sm" len="sm"/>
          </a:ln>
          <a:effectLst/>
        </p:spPr>
        <p:txBody>
          <a:bodyPr/>
          <a:lstStyle/>
          <a:p>
            <a:endParaRPr lang="en-US"/>
          </a:p>
        </p:txBody>
      </p:sp>
      <p:sp>
        <p:nvSpPr>
          <p:cNvPr id="103437" name="Freeform 13"/>
          <p:cNvSpPr>
            <a:spLocks/>
          </p:cNvSpPr>
          <p:nvPr/>
        </p:nvSpPr>
        <p:spPr bwMode="auto">
          <a:xfrm>
            <a:off x="4098925" y="4281488"/>
            <a:ext cx="647700" cy="228600"/>
          </a:xfrm>
          <a:custGeom>
            <a:avLst/>
            <a:gdLst/>
            <a:ahLst/>
            <a:cxnLst>
              <a:cxn ang="0">
                <a:pos x="0" y="144"/>
              </a:cxn>
              <a:cxn ang="0">
                <a:pos x="360" y="144"/>
              </a:cxn>
              <a:cxn ang="0">
                <a:pos x="360" y="0"/>
              </a:cxn>
              <a:cxn ang="0">
                <a:pos x="408" y="0"/>
              </a:cxn>
              <a:cxn ang="0">
                <a:pos x="408" y="144"/>
              </a:cxn>
            </a:cxnLst>
            <a:rect l="0" t="0" r="r" b="b"/>
            <a:pathLst>
              <a:path w="408" h="144">
                <a:moveTo>
                  <a:pt x="0" y="144"/>
                </a:moveTo>
                <a:lnTo>
                  <a:pt x="360" y="144"/>
                </a:lnTo>
                <a:lnTo>
                  <a:pt x="360" y="0"/>
                </a:lnTo>
                <a:lnTo>
                  <a:pt x="408" y="0"/>
                </a:lnTo>
                <a:lnTo>
                  <a:pt x="408" y="144"/>
                </a:lnTo>
              </a:path>
            </a:pathLst>
          </a:custGeom>
          <a:noFill/>
          <a:ln w="12700" cap="flat" cmpd="sng">
            <a:solidFill>
              <a:schemeClr val="tx1"/>
            </a:solidFill>
            <a:prstDash val="solid"/>
            <a:round/>
            <a:headEnd type="none" w="sm" len="sm"/>
            <a:tailEnd type="none" w="sm" len="sm"/>
          </a:ln>
          <a:effectLst/>
        </p:spPr>
        <p:txBody>
          <a:bodyPr/>
          <a:lstStyle/>
          <a:p>
            <a:endParaRPr lang="en-US"/>
          </a:p>
        </p:txBody>
      </p:sp>
      <p:sp>
        <p:nvSpPr>
          <p:cNvPr id="103438" name="Freeform 14"/>
          <p:cNvSpPr>
            <a:spLocks/>
          </p:cNvSpPr>
          <p:nvPr/>
        </p:nvSpPr>
        <p:spPr bwMode="auto">
          <a:xfrm>
            <a:off x="4759325" y="4268788"/>
            <a:ext cx="647700" cy="228600"/>
          </a:xfrm>
          <a:custGeom>
            <a:avLst/>
            <a:gdLst/>
            <a:ahLst/>
            <a:cxnLst>
              <a:cxn ang="0">
                <a:pos x="0" y="144"/>
              </a:cxn>
              <a:cxn ang="0">
                <a:pos x="360" y="144"/>
              </a:cxn>
              <a:cxn ang="0">
                <a:pos x="360" y="0"/>
              </a:cxn>
              <a:cxn ang="0">
                <a:pos x="408" y="0"/>
              </a:cxn>
              <a:cxn ang="0">
                <a:pos x="408" y="144"/>
              </a:cxn>
            </a:cxnLst>
            <a:rect l="0" t="0" r="r" b="b"/>
            <a:pathLst>
              <a:path w="408" h="144">
                <a:moveTo>
                  <a:pt x="0" y="144"/>
                </a:moveTo>
                <a:lnTo>
                  <a:pt x="360" y="144"/>
                </a:lnTo>
                <a:lnTo>
                  <a:pt x="360" y="0"/>
                </a:lnTo>
                <a:lnTo>
                  <a:pt x="408" y="0"/>
                </a:lnTo>
                <a:lnTo>
                  <a:pt x="408" y="144"/>
                </a:lnTo>
              </a:path>
            </a:pathLst>
          </a:custGeom>
          <a:noFill/>
          <a:ln w="12700" cap="flat" cmpd="sng">
            <a:solidFill>
              <a:schemeClr val="tx1"/>
            </a:solidFill>
            <a:prstDash val="solid"/>
            <a:round/>
            <a:headEnd type="none" w="sm" len="sm"/>
            <a:tailEnd type="none" w="sm" len="sm"/>
          </a:ln>
          <a:effectLst/>
        </p:spPr>
        <p:txBody>
          <a:bodyPr/>
          <a:lstStyle/>
          <a:p>
            <a:endParaRPr lang="en-US"/>
          </a:p>
        </p:txBody>
      </p:sp>
      <p:sp>
        <p:nvSpPr>
          <p:cNvPr id="103439" name="Rectangle 15"/>
          <p:cNvSpPr>
            <a:spLocks noChangeArrowheads="1"/>
          </p:cNvSpPr>
          <p:nvPr/>
        </p:nvSpPr>
        <p:spPr bwMode="auto">
          <a:xfrm>
            <a:off x="5432425" y="4268788"/>
            <a:ext cx="2108200" cy="215900"/>
          </a:xfrm>
          <a:prstGeom prst="rect">
            <a:avLst/>
          </a:prstGeom>
          <a:solidFill>
            <a:schemeClr val="hlink"/>
          </a:solidFill>
          <a:ln w="12700">
            <a:solidFill>
              <a:schemeClr val="tx1"/>
            </a:solidFill>
            <a:miter lim="800000"/>
            <a:headEnd type="none" w="sm" len="sm"/>
            <a:tailEnd type="none" w="sm" len="sm"/>
          </a:ln>
          <a:effectLst/>
        </p:spPr>
        <p:txBody>
          <a:bodyPr wrap="none" anchor="ctr"/>
          <a:lstStyle/>
          <a:p>
            <a:endParaRPr lang="en-US"/>
          </a:p>
        </p:txBody>
      </p:sp>
      <p:sp>
        <p:nvSpPr>
          <p:cNvPr id="103440" name="Text Box 16"/>
          <p:cNvSpPr txBox="1">
            <a:spLocks noChangeArrowheads="1"/>
          </p:cNvSpPr>
          <p:nvPr/>
        </p:nvSpPr>
        <p:spPr bwMode="auto">
          <a:xfrm>
            <a:off x="1949450" y="4051300"/>
            <a:ext cx="292100" cy="304800"/>
          </a:xfrm>
          <a:prstGeom prst="rect">
            <a:avLst/>
          </a:prstGeom>
          <a:noFill/>
          <a:ln w="12700">
            <a:noFill/>
            <a:miter lim="800000"/>
            <a:headEnd type="none" w="sm" len="sm"/>
            <a:tailEnd type="none" w="sm" len="sm"/>
          </a:ln>
          <a:effectLst/>
        </p:spPr>
        <p:txBody>
          <a:bodyPr wrap="none">
            <a:spAutoFit/>
          </a:bodyPr>
          <a:lstStyle/>
          <a:p>
            <a:pPr eaLnBrk="0" hangingPunct="0"/>
            <a:r>
              <a:rPr lang="en-US" sz="1400" b="1">
                <a:latin typeface="Arial" charset="0"/>
              </a:rPr>
              <a:t>b</a:t>
            </a:r>
          </a:p>
        </p:txBody>
      </p:sp>
      <p:sp>
        <p:nvSpPr>
          <p:cNvPr id="103443" name="Line 19"/>
          <p:cNvSpPr>
            <a:spLocks noChangeShapeType="1"/>
          </p:cNvSpPr>
          <p:nvPr/>
        </p:nvSpPr>
        <p:spPr bwMode="auto">
          <a:xfrm>
            <a:off x="1706563" y="5891213"/>
            <a:ext cx="1955800" cy="1587"/>
          </a:xfrm>
          <a:prstGeom prst="line">
            <a:avLst/>
          </a:prstGeom>
          <a:noFill/>
          <a:ln w="12700">
            <a:solidFill>
              <a:schemeClr val="tx1"/>
            </a:solidFill>
            <a:round/>
            <a:headEnd type="none" w="sm" len="sm"/>
            <a:tailEnd type="none" w="sm" len="sm"/>
          </a:ln>
          <a:effectLst/>
        </p:spPr>
        <p:txBody>
          <a:bodyPr/>
          <a:lstStyle/>
          <a:p>
            <a:endParaRPr lang="en-US"/>
          </a:p>
        </p:txBody>
      </p:sp>
      <p:sp>
        <p:nvSpPr>
          <p:cNvPr id="103444" name="Rectangle 20"/>
          <p:cNvSpPr>
            <a:spLocks noChangeArrowheads="1"/>
          </p:cNvSpPr>
          <p:nvPr/>
        </p:nvSpPr>
        <p:spPr bwMode="auto">
          <a:xfrm>
            <a:off x="3651250" y="5608638"/>
            <a:ext cx="711200" cy="277812"/>
          </a:xfrm>
          <a:prstGeom prst="rect">
            <a:avLst/>
          </a:prstGeom>
          <a:solidFill>
            <a:schemeClr val="bg1"/>
          </a:solidFill>
          <a:ln w="12700">
            <a:solidFill>
              <a:schemeClr val="tx1"/>
            </a:solidFill>
            <a:miter lim="800000"/>
            <a:headEnd type="none" w="sm" len="sm"/>
            <a:tailEnd type="none" w="sm" len="sm"/>
          </a:ln>
          <a:effectLst/>
        </p:spPr>
        <p:txBody>
          <a:bodyPr wrap="none" anchor="ctr"/>
          <a:lstStyle/>
          <a:p>
            <a:pPr algn="ctr" eaLnBrk="0" hangingPunct="0"/>
            <a:r>
              <a:rPr lang="en-US" sz="1400" b="1">
                <a:latin typeface="Arial" charset="0"/>
              </a:rPr>
              <a:t>Active</a:t>
            </a:r>
          </a:p>
        </p:txBody>
      </p:sp>
      <p:sp>
        <p:nvSpPr>
          <p:cNvPr id="103446" name="Text Box 22"/>
          <p:cNvSpPr txBox="1">
            <a:spLocks noChangeArrowheads="1"/>
          </p:cNvSpPr>
          <p:nvPr/>
        </p:nvSpPr>
        <p:spPr bwMode="auto">
          <a:xfrm>
            <a:off x="2428875" y="5622925"/>
            <a:ext cx="636588" cy="304800"/>
          </a:xfrm>
          <a:prstGeom prst="rect">
            <a:avLst/>
          </a:prstGeom>
          <a:noFill/>
          <a:ln w="12700">
            <a:noFill/>
            <a:miter lim="800000"/>
            <a:headEnd type="none" w="sm" len="sm"/>
            <a:tailEnd type="none" w="sm" len="sm"/>
          </a:ln>
          <a:effectLst/>
        </p:spPr>
        <p:txBody>
          <a:bodyPr wrap="none">
            <a:spAutoFit/>
          </a:bodyPr>
          <a:lstStyle/>
          <a:p>
            <a:pPr eaLnBrk="0" hangingPunct="0"/>
            <a:r>
              <a:rPr lang="en-US" sz="1400" b="1">
                <a:latin typeface="Arial" charset="0"/>
              </a:rPr>
              <a:t>sleep</a:t>
            </a:r>
          </a:p>
        </p:txBody>
      </p:sp>
      <p:sp>
        <p:nvSpPr>
          <p:cNvPr id="103455" name="Line 31"/>
          <p:cNvSpPr>
            <a:spLocks noChangeShapeType="1"/>
          </p:cNvSpPr>
          <p:nvPr/>
        </p:nvSpPr>
        <p:spPr bwMode="auto">
          <a:xfrm>
            <a:off x="4384675" y="5897563"/>
            <a:ext cx="1955800" cy="1587"/>
          </a:xfrm>
          <a:prstGeom prst="line">
            <a:avLst/>
          </a:prstGeom>
          <a:noFill/>
          <a:ln w="12700">
            <a:solidFill>
              <a:schemeClr val="tx1"/>
            </a:solidFill>
            <a:round/>
            <a:headEnd type="none" w="sm" len="sm"/>
            <a:tailEnd type="none" w="sm" len="sm"/>
          </a:ln>
          <a:effectLst/>
        </p:spPr>
        <p:txBody>
          <a:bodyPr/>
          <a:lstStyle/>
          <a:p>
            <a:endParaRPr lang="en-US"/>
          </a:p>
        </p:txBody>
      </p:sp>
      <p:sp>
        <p:nvSpPr>
          <p:cNvPr id="103456" name="Rectangle 32"/>
          <p:cNvSpPr>
            <a:spLocks noChangeArrowheads="1"/>
          </p:cNvSpPr>
          <p:nvPr/>
        </p:nvSpPr>
        <p:spPr bwMode="auto">
          <a:xfrm>
            <a:off x="6329363" y="5614988"/>
            <a:ext cx="711200" cy="277812"/>
          </a:xfrm>
          <a:prstGeom prst="rect">
            <a:avLst/>
          </a:prstGeom>
          <a:solidFill>
            <a:schemeClr val="bg1"/>
          </a:solidFill>
          <a:ln w="12700">
            <a:solidFill>
              <a:schemeClr val="tx1"/>
            </a:solidFill>
            <a:miter lim="800000"/>
            <a:headEnd type="none" w="sm" len="sm"/>
            <a:tailEnd type="none" w="sm" len="sm"/>
          </a:ln>
          <a:effectLst/>
        </p:spPr>
        <p:txBody>
          <a:bodyPr wrap="none" anchor="ctr"/>
          <a:lstStyle/>
          <a:p>
            <a:pPr algn="ctr" eaLnBrk="0" hangingPunct="0"/>
            <a:r>
              <a:rPr lang="en-US" sz="1400" b="1">
                <a:latin typeface="Arial" charset="0"/>
              </a:rPr>
              <a:t>Active</a:t>
            </a:r>
          </a:p>
        </p:txBody>
      </p:sp>
      <p:sp>
        <p:nvSpPr>
          <p:cNvPr id="103457" name="Text Box 33"/>
          <p:cNvSpPr txBox="1">
            <a:spLocks noChangeArrowheads="1"/>
          </p:cNvSpPr>
          <p:nvPr/>
        </p:nvSpPr>
        <p:spPr bwMode="auto">
          <a:xfrm>
            <a:off x="5106988" y="5629275"/>
            <a:ext cx="636587" cy="304800"/>
          </a:xfrm>
          <a:prstGeom prst="rect">
            <a:avLst/>
          </a:prstGeom>
          <a:noFill/>
          <a:ln w="12700">
            <a:noFill/>
            <a:miter lim="800000"/>
            <a:headEnd type="none" w="sm" len="sm"/>
            <a:tailEnd type="none" w="sm" len="sm"/>
          </a:ln>
          <a:effectLst/>
        </p:spPr>
        <p:txBody>
          <a:bodyPr wrap="none">
            <a:spAutoFit/>
          </a:bodyPr>
          <a:lstStyle/>
          <a:p>
            <a:pPr eaLnBrk="0" hangingPunct="0"/>
            <a:r>
              <a:rPr lang="en-US" sz="1400" b="1">
                <a:latin typeface="Arial" charset="0"/>
              </a:rPr>
              <a:t>sleep</a:t>
            </a:r>
          </a:p>
        </p:txBody>
      </p:sp>
      <p:sp>
        <p:nvSpPr>
          <p:cNvPr id="103458" name="Text Box 34"/>
          <p:cNvSpPr txBox="1">
            <a:spLocks noChangeArrowheads="1"/>
          </p:cNvSpPr>
          <p:nvPr/>
        </p:nvSpPr>
        <p:spPr bwMode="auto">
          <a:xfrm>
            <a:off x="6481763" y="3382963"/>
            <a:ext cx="1939925" cy="457200"/>
          </a:xfrm>
          <a:prstGeom prst="rect">
            <a:avLst/>
          </a:prstGeom>
          <a:noFill/>
          <a:ln w="9525">
            <a:noFill/>
            <a:miter lim="800000"/>
            <a:headEnd/>
            <a:tailEnd/>
          </a:ln>
          <a:effectLst/>
        </p:spPr>
        <p:txBody>
          <a:bodyPr wrap="none">
            <a:spAutoFit/>
          </a:bodyPr>
          <a:lstStyle/>
          <a:p>
            <a:r>
              <a:rPr lang="en-US">
                <a:solidFill>
                  <a:srgbClr val="3366FF"/>
                </a:solidFill>
                <a:cs typeface="Tahoma" pitchFamily="34" charset="0"/>
              </a:rPr>
              <a:t>µ</a:t>
            </a:r>
            <a:r>
              <a:rPr lang="en-US">
                <a:solidFill>
                  <a:srgbClr val="3366FF"/>
                </a:solidFill>
              </a:rPr>
              <a:t>s time scale</a:t>
            </a:r>
          </a:p>
        </p:txBody>
      </p:sp>
      <p:sp>
        <p:nvSpPr>
          <p:cNvPr id="103459" name="Text Box 35"/>
          <p:cNvSpPr txBox="1">
            <a:spLocks noChangeArrowheads="1"/>
          </p:cNvSpPr>
          <p:nvPr/>
        </p:nvSpPr>
        <p:spPr bwMode="auto">
          <a:xfrm>
            <a:off x="6461125" y="5187950"/>
            <a:ext cx="2022475" cy="457200"/>
          </a:xfrm>
          <a:prstGeom prst="rect">
            <a:avLst/>
          </a:prstGeom>
          <a:noFill/>
          <a:ln w="9525">
            <a:noFill/>
            <a:miter lim="800000"/>
            <a:headEnd/>
            <a:tailEnd/>
          </a:ln>
          <a:effectLst/>
        </p:spPr>
        <p:txBody>
          <a:bodyPr wrap="none">
            <a:spAutoFit/>
          </a:bodyPr>
          <a:lstStyle/>
          <a:p>
            <a:r>
              <a:rPr lang="en-US">
                <a:solidFill>
                  <a:srgbClr val="3366FF"/>
                </a:solidFill>
                <a:cs typeface="Tahoma" pitchFamily="34" charset="0"/>
              </a:rPr>
              <a:t>ms time scale</a:t>
            </a:r>
            <a:endParaRPr lang="en-US">
              <a:solidFill>
                <a:srgbClr val="3366FF"/>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oter Placeholder 3"/>
          <p:cNvSpPr>
            <a:spLocks noGrp="1"/>
          </p:cNvSpPr>
          <p:nvPr>
            <p:ph type="ftr" sz="quarter" idx="11"/>
          </p:nvPr>
        </p:nvSpPr>
        <p:spPr/>
        <p:txBody>
          <a:bodyPr/>
          <a:lstStyle/>
          <a:p>
            <a:r>
              <a:rPr lang="en-US"/>
              <a:t>http://tinyos.millennium.berkeley.edu</a:t>
            </a:r>
          </a:p>
        </p:txBody>
      </p:sp>
      <p:grpSp>
        <p:nvGrpSpPr>
          <p:cNvPr id="37897" name="Group 9"/>
          <p:cNvGrpSpPr>
            <a:grpSpLocks/>
          </p:cNvGrpSpPr>
          <p:nvPr/>
        </p:nvGrpSpPr>
        <p:grpSpPr bwMode="auto">
          <a:xfrm>
            <a:off x="7010400" y="1447800"/>
            <a:ext cx="1828800" cy="2335213"/>
            <a:chOff x="3984" y="1584"/>
            <a:chExt cx="1162" cy="1435"/>
          </a:xfrm>
        </p:grpSpPr>
        <p:pic>
          <p:nvPicPr>
            <p:cNvPr id="37898" name="Picture 10" descr="W:\public_html\tmp\cr2450.jpg"/>
            <p:cNvPicPr>
              <a:picLocks noChangeAspect="1" noChangeArrowheads="1"/>
            </p:cNvPicPr>
            <p:nvPr/>
          </p:nvPicPr>
          <p:blipFill>
            <a:blip r:embed="rId3"/>
            <a:srcRect r="8333" b="23595"/>
            <a:stretch>
              <a:fillRect/>
            </a:stretch>
          </p:blipFill>
          <p:spPr bwMode="auto">
            <a:xfrm>
              <a:off x="4032" y="1584"/>
              <a:ext cx="1008" cy="709"/>
            </a:xfrm>
            <a:prstGeom prst="rect">
              <a:avLst/>
            </a:prstGeom>
            <a:noFill/>
            <a:ln w="9525">
              <a:noFill/>
              <a:miter lim="800000"/>
              <a:headEnd/>
              <a:tailEnd/>
            </a:ln>
          </p:spPr>
        </p:pic>
        <p:sp>
          <p:nvSpPr>
            <p:cNvPr id="37899" name="Text Box 11"/>
            <p:cNvSpPr txBox="1">
              <a:spLocks noChangeArrowheads="1"/>
            </p:cNvSpPr>
            <p:nvPr/>
          </p:nvSpPr>
          <p:spPr bwMode="auto">
            <a:xfrm>
              <a:off x="3984" y="2400"/>
              <a:ext cx="1162" cy="619"/>
            </a:xfrm>
            <a:prstGeom prst="rect">
              <a:avLst/>
            </a:prstGeom>
            <a:noFill/>
            <a:ln w="9525">
              <a:noFill/>
              <a:miter lim="800000"/>
              <a:headEnd/>
              <a:tailEnd/>
            </a:ln>
            <a:effectLst/>
          </p:spPr>
          <p:txBody>
            <a:bodyPr>
              <a:spAutoFit/>
            </a:bodyPr>
            <a:lstStyle/>
            <a:p>
              <a:pPr algn="ctr"/>
              <a:r>
                <a:rPr lang="en-US" sz="2000"/>
                <a:t>Panasonic CR2354</a:t>
              </a:r>
              <a:br>
                <a:rPr lang="en-US" sz="2000"/>
              </a:br>
              <a:r>
                <a:rPr lang="en-US" sz="2000"/>
                <a:t> 560 mAh</a:t>
              </a:r>
            </a:p>
          </p:txBody>
        </p:sp>
      </p:grpSp>
      <p:graphicFrame>
        <p:nvGraphicFramePr>
          <p:cNvPr id="37892" name="Object 4"/>
          <p:cNvGraphicFramePr>
            <a:graphicFrameLocks noChangeAspect="1"/>
          </p:cNvGraphicFramePr>
          <p:nvPr/>
        </p:nvGraphicFramePr>
        <p:xfrm>
          <a:off x="290513" y="1136650"/>
          <a:ext cx="6991350" cy="3448050"/>
        </p:xfrm>
        <a:graphic>
          <a:graphicData uri="http://schemas.openxmlformats.org/presentationml/2006/ole">
            <p:oleObj spid="_x0000_s37892" name="Chart" r:id="rId4" imgW="6477305" imgH="3191256" progId="Excel.Chart.8">
              <p:embed/>
            </p:oleObj>
          </a:graphicData>
        </a:graphic>
      </p:graphicFrame>
      <p:sp>
        <p:nvSpPr>
          <p:cNvPr id="37900" name="Rectangle 12"/>
          <p:cNvSpPr>
            <a:spLocks noGrp="1" noChangeArrowheads="1"/>
          </p:cNvSpPr>
          <p:nvPr>
            <p:ph type="title"/>
          </p:nvPr>
        </p:nvSpPr>
        <p:spPr/>
        <p:txBody>
          <a:bodyPr/>
          <a:lstStyle/>
          <a:p>
            <a:r>
              <a:rPr lang="en-US"/>
              <a:t>Sample tradeoffs</a:t>
            </a:r>
          </a:p>
        </p:txBody>
      </p:sp>
      <p:graphicFrame>
        <p:nvGraphicFramePr>
          <p:cNvPr id="37893" name="Object 5"/>
          <p:cNvGraphicFramePr>
            <a:graphicFrameLocks noChangeAspect="1"/>
          </p:cNvGraphicFramePr>
          <p:nvPr/>
        </p:nvGraphicFramePr>
        <p:xfrm>
          <a:off x="457200" y="4540250"/>
          <a:ext cx="7848600" cy="2006600"/>
        </p:xfrm>
        <a:graphic>
          <a:graphicData uri="http://schemas.openxmlformats.org/presentationml/2006/ole">
            <p:oleObj spid="_x0000_s37893" name="Worksheet" r:id="rId5" imgW="3838813" imgH="981313" progId="Excel.Sheet.8">
              <p:embed/>
            </p:oleObj>
          </a:graphicData>
        </a:graphic>
      </p:graphicFrame>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http://tinyos.millennium.berkeley.edu</a:t>
            </a:r>
          </a:p>
        </p:txBody>
      </p:sp>
      <p:sp>
        <p:nvSpPr>
          <p:cNvPr id="112642" name="Rectangle 2"/>
          <p:cNvSpPr>
            <a:spLocks noGrp="1" noChangeArrowheads="1"/>
          </p:cNvSpPr>
          <p:nvPr>
            <p:ph type="title"/>
          </p:nvPr>
        </p:nvSpPr>
        <p:spPr/>
        <p:txBody>
          <a:bodyPr/>
          <a:lstStyle/>
          <a:p>
            <a:r>
              <a:rPr lang="en-US"/>
              <a:t>Application-Specific Virtual Machine</a:t>
            </a:r>
          </a:p>
        </p:txBody>
      </p:sp>
      <p:sp>
        <p:nvSpPr>
          <p:cNvPr id="112643" name="Rectangle 3"/>
          <p:cNvSpPr>
            <a:spLocks noGrp="1" noChangeArrowheads="1"/>
          </p:cNvSpPr>
          <p:nvPr>
            <p:ph type="body" idx="1"/>
          </p:nvPr>
        </p:nvSpPr>
        <p:spPr/>
        <p:txBody>
          <a:bodyPr/>
          <a:lstStyle/>
          <a:p>
            <a:r>
              <a:rPr lang="en-US" sz="2400"/>
              <a:t>Small byte-code interpreter component</a:t>
            </a:r>
          </a:p>
          <a:p>
            <a:pPr lvl="1"/>
            <a:r>
              <a:rPr lang="en-US" sz="2400"/>
              <a:t>Code, static data, stack</a:t>
            </a:r>
          </a:p>
          <a:p>
            <a:r>
              <a:rPr lang="en-US" sz="2400"/>
              <a:t>Accepts clock-event capsules</a:t>
            </a:r>
          </a:p>
          <a:p>
            <a:pPr lvl="1"/>
            <a:r>
              <a:rPr lang="en-US" sz="2400"/>
              <a:t>Other events too</a:t>
            </a:r>
          </a:p>
          <a:p>
            <a:r>
              <a:rPr lang="en-US" sz="2400"/>
              <a:t>Hides split-phase operations below interpreter</a:t>
            </a:r>
          </a:p>
          <a:p>
            <a:r>
              <a:rPr lang="en-US" sz="2400"/>
              <a:t>HW + collection of components defines space of applications</a:t>
            </a:r>
          </a:p>
          <a:p>
            <a:pPr lvl="1"/>
            <a:r>
              <a:rPr lang="en-US" sz="2400"/>
              <a:t>Allows very efficient coding within this space</a:t>
            </a:r>
          </a:p>
          <a:p>
            <a:r>
              <a:rPr lang="en-US" sz="2400"/>
              <a:t>Capsules define specific query / logic</a:t>
            </a:r>
          </a:p>
          <a:p>
            <a:pPr>
              <a:buFont typeface="Wingdings" pitchFamily="2" charset="2"/>
              <a:buNone/>
            </a:pPr>
            <a:endParaRPr lang="en-US" sz="24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http://tinyos.millennium.berkeley.edu</a:t>
            </a:r>
          </a:p>
        </p:txBody>
      </p:sp>
      <p:sp>
        <p:nvSpPr>
          <p:cNvPr id="124930" name="Rectangle 2"/>
          <p:cNvSpPr>
            <a:spLocks noGrp="1" noChangeArrowheads="1"/>
          </p:cNvSpPr>
          <p:nvPr>
            <p:ph type="title"/>
          </p:nvPr>
        </p:nvSpPr>
        <p:spPr/>
        <p:txBody>
          <a:bodyPr/>
          <a:lstStyle/>
          <a:p>
            <a:r>
              <a:rPr lang="en-US"/>
              <a:t>Bringing it all together</a:t>
            </a:r>
          </a:p>
        </p:txBody>
      </p:sp>
      <p:sp>
        <p:nvSpPr>
          <p:cNvPr id="124931" name="Rectangle 3"/>
          <p:cNvSpPr>
            <a:spLocks noGrp="1" noChangeArrowheads="1"/>
          </p:cNvSpPr>
          <p:nvPr>
            <p:ph type="body" idx="1"/>
          </p:nvPr>
        </p:nvSpPr>
        <p:spPr/>
        <p:txBody>
          <a:bodyPr/>
          <a:lstStyle/>
          <a:p>
            <a:pPr>
              <a:buFont typeface="Wingdings" pitchFamily="2" charset="2"/>
              <a:buNone/>
            </a:pPr>
            <a:r>
              <a:rPr lang="en-US"/>
              <a:t>A field experiment…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http://tinyos.millennium.berkeley.edu</a:t>
            </a:r>
          </a:p>
        </p:txBody>
      </p:sp>
      <p:sp>
        <p:nvSpPr>
          <p:cNvPr id="1030" name="Rectangle 6"/>
          <p:cNvSpPr>
            <a:spLocks noGrp="1" noChangeArrowheads="1"/>
          </p:cNvSpPr>
          <p:nvPr>
            <p:ph type="title"/>
          </p:nvPr>
        </p:nvSpPr>
        <p:spPr/>
        <p:txBody>
          <a:bodyPr/>
          <a:lstStyle/>
          <a:p>
            <a:r>
              <a:rPr lang="en-US"/>
              <a:t>Computing in a cubic millimeter:</a:t>
            </a:r>
          </a:p>
        </p:txBody>
      </p:sp>
      <p:sp>
        <p:nvSpPr>
          <p:cNvPr id="1031" name="Rectangle 7"/>
          <p:cNvSpPr>
            <a:spLocks noGrp="1" noChangeArrowheads="1"/>
          </p:cNvSpPr>
          <p:nvPr>
            <p:ph type="body" idx="1"/>
          </p:nvPr>
        </p:nvSpPr>
        <p:spPr/>
        <p:txBody>
          <a:bodyPr/>
          <a:lstStyle/>
          <a:p>
            <a:r>
              <a:rPr lang="en-US" sz="2400"/>
              <a:t>Combine sensing, communication and computation into a complete architecture</a:t>
            </a:r>
          </a:p>
          <a:p>
            <a:pPr lvl="1"/>
            <a:r>
              <a:rPr lang="en-US" sz="2400"/>
              <a:t>Advances in low power wireless communication technology and micro-electromechanical sensors (MEMS) transducers make this possible </a:t>
            </a:r>
          </a:p>
          <a:p>
            <a:r>
              <a:rPr lang="en-US" sz="2400"/>
              <a:t>The Smallest Possible Ninja Unit</a:t>
            </a:r>
          </a:p>
          <a:p>
            <a:r>
              <a:rPr lang="en-US" sz="2400"/>
              <a:t>Event based programming model plus a set of System components that provide applications efficient communication and sensing primitives</a:t>
            </a:r>
          </a:p>
          <a:p>
            <a:endParaRPr lang="en-US" sz="2400"/>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4"/>
          <p:cNvSpPr>
            <a:spLocks noGrp="1"/>
          </p:cNvSpPr>
          <p:nvPr>
            <p:ph type="ftr" sz="quarter" idx="11"/>
          </p:nvPr>
        </p:nvSpPr>
        <p:spPr/>
        <p:txBody>
          <a:bodyPr/>
          <a:lstStyle/>
          <a:p>
            <a:r>
              <a:rPr lang="en-US"/>
              <a:t>http://tinyos.millennium.berkeley.edu</a:t>
            </a:r>
          </a:p>
        </p:txBody>
      </p:sp>
      <p:sp>
        <p:nvSpPr>
          <p:cNvPr id="105474" name="Rectangle 2"/>
          <p:cNvSpPr>
            <a:spLocks noGrp="1" noChangeArrowheads="1"/>
          </p:cNvSpPr>
          <p:nvPr>
            <p:ph type="title"/>
          </p:nvPr>
        </p:nvSpPr>
        <p:spPr/>
        <p:txBody>
          <a:bodyPr/>
          <a:lstStyle/>
          <a:p>
            <a:r>
              <a:rPr lang="en-US"/>
              <a:t>Planned Data Collection Experiment</a:t>
            </a:r>
          </a:p>
        </p:txBody>
      </p:sp>
      <p:sp>
        <p:nvSpPr>
          <p:cNvPr id="105475" name="Rectangle 3"/>
          <p:cNvSpPr>
            <a:spLocks noGrp="1" noChangeArrowheads="1"/>
          </p:cNvSpPr>
          <p:nvPr>
            <p:ph type="body" idx="1"/>
          </p:nvPr>
        </p:nvSpPr>
        <p:spPr>
          <a:xfrm>
            <a:off x="719138" y="1393825"/>
            <a:ext cx="7772400" cy="2125663"/>
          </a:xfrm>
        </p:spPr>
        <p:txBody>
          <a:bodyPr/>
          <a:lstStyle/>
          <a:p>
            <a:r>
              <a:rPr lang="en-US"/>
              <a:t>March, 2001 (60 days from now)</a:t>
            </a:r>
          </a:p>
          <a:p>
            <a:r>
              <a:rPr lang="en-US"/>
              <a:t>UAV mote deployment</a:t>
            </a:r>
          </a:p>
          <a:p>
            <a:r>
              <a:rPr lang="en-US"/>
              <a:t>Vehicle detection and tracking</a:t>
            </a:r>
          </a:p>
          <a:p>
            <a:r>
              <a:rPr lang="en-US"/>
              <a:t>“Pick-up” data from network at a later date</a:t>
            </a:r>
          </a:p>
        </p:txBody>
      </p:sp>
      <p:pic>
        <p:nvPicPr>
          <p:cNvPr id="105477" name="Picture 5" descr="http://webdev.millennium.berkeley.edu/tinyos/imgs/case_crop.jpg"/>
          <p:cNvPicPr>
            <a:picLocks noChangeAspect="1" noChangeArrowheads="1"/>
          </p:cNvPicPr>
          <p:nvPr/>
        </p:nvPicPr>
        <p:blipFill>
          <a:blip r:embed="rId2"/>
          <a:srcRect/>
          <a:stretch>
            <a:fillRect/>
          </a:stretch>
        </p:blipFill>
        <p:spPr bwMode="auto">
          <a:xfrm>
            <a:off x="288925" y="3975100"/>
            <a:ext cx="3429000" cy="2446338"/>
          </a:xfrm>
          <a:prstGeom prst="rect">
            <a:avLst/>
          </a:prstGeom>
          <a:noFill/>
        </p:spPr>
      </p:pic>
      <p:pic>
        <p:nvPicPr>
          <p:cNvPr id="105481" name="Picture 9" descr="http://robotics.eecs.berkeley.edu/~pister/tmp/29Palms/LAV.jpg"/>
          <p:cNvPicPr>
            <a:picLocks noChangeAspect="1" noChangeArrowheads="1"/>
          </p:cNvPicPr>
          <p:nvPr/>
        </p:nvPicPr>
        <p:blipFill>
          <a:blip r:embed="rId3"/>
          <a:srcRect l="10417" t="32031" r="20833" b="7813"/>
          <a:stretch>
            <a:fillRect/>
          </a:stretch>
        </p:blipFill>
        <p:spPr bwMode="auto">
          <a:xfrm>
            <a:off x="4232275" y="3805238"/>
            <a:ext cx="4348163" cy="2538412"/>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6" name="Footer Placeholder 4"/>
          <p:cNvSpPr>
            <a:spLocks noGrp="1"/>
          </p:cNvSpPr>
          <p:nvPr>
            <p:ph type="ftr" sz="quarter" idx="11"/>
          </p:nvPr>
        </p:nvSpPr>
        <p:spPr/>
        <p:txBody>
          <a:bodyPr/>
          <a:lstStyle/>
          <a:p>
            <a:r>
              <a:rPr lang="en-US"/>
              <a:t>http://tinyos.millennium.berkeley.edu</a:t>
            </a:r>
          </a:p>
        </p:txBody>
      </p:sp>
      <p:sp>
        <p:nvSpPr>
          <p:cNvPr id="121858" name="Rectangle 2"/>
          <p:cNvSpPr>
            <a:spLocks noGrp="1" noChangeArrowheads="1"/>
          </p:cNvSpPr>
          <p:nvPr>
            <p:ph type="title"/>
          </p:nvPr>
        </p:nvSpPr>
        <p:spPr>
          <a:xfrm>
            <a:off x="931863" y="182563"/>
            <a:ext cx="7793037" cy="1143000"/>
          </a:xfrm>
        </p:spPr>
        <p:txBody>
          <a:bodyPr/>
          <a:lstStyle/>
          <a:p>
            <a:r>
              <a:rPr lang="en-US"/>
              <a:t>Test Scenario</a:t>
            </a:r>
          </a:p>
        </p:txBody>
      </p:sp>
      <p:sp>
        <p:nvSpPr>
          <p:cNvPr id="121862" name="Line 6"/>
          <p:cNvSpPr>
            <a:spLocks noChangeShapeType="1"/>
          </p:cNvSpPr>
          <p:nvPr/>
        </p:nvSpPr>
        <p:spPr bwMode="auto">
          <a:xfrm flipV="1">
            <a:off x="0" y="6213475"/>
            <a:ext cx="9144000" cy="0"/>
          </a:xfrm>
          <a:prstGeom prst="line">
            <a:avLst/>
          </a:prstGeom>
          <a:noFill/>
          <a:ln w="317500">
            <a:solidFill>
              <a:schemeClr val="tx1"/>
            </a:solidFill>
            <a:miter lim="800000"/>
            <a:headEnd/>
            <a:tailEnd/>
          </a:ln>
          <a:effectLst/>
        </p:spPr>
        <p:txBody>
          <a:bodyPr wrap="none"/>
          <a:lstStyle/>
          <a:p>
            <a:endParaRPr lang="en-US"/>
          </a:p>
        </p:txBody>
      </p:sp>
      <p:sp>
        <p:nvSpPr>
          <p:cNvPr id="121864" name="Line 8"/>
          <p:cNvSpPr>
            <a:spLocks noChangeShapeType="1"/>
          </p:cNvSpPr>
          <p:nvPr/>
        </p:nvSpPr>
        <p:spPr bwMode="auto">
          <a:xfrm flipV="1">
            <a:off x="4006850" y="4267200"/>
            <a:ext cx="5137150" cy="1944688"/>
          </a:xfrm>
          <a:prstGeom prst="line">
            <a:avLst/>
          </a:prstGeom>
          <a:noFill/>
          <a:ln w="317500">
            <a:solidFill>
              <a:schemeClr val="tx1"/>
            </a:solidFill>
            <a:miter lim="800000"/>
            <a:headEnd/>
            <a:tailEnd/>
          </a:ln>
          <a:effectLst/>
        </p:spPr>
        <p:txBody>
          <a:bodyPr wrap="none"/>
          <a:lstStyle/>
          <a:p>
            <a:endParaRPr lang="en-US"/>
          </a:p>
        </p:txBody>
      </p:sp>
      <p:grpSp>
        <p:nvGrpSpPr>
          <p:cNvPr id="121904" name="Group 48"/>
          <p:cNvGrpSpPr>
            <a:grpSpLocks/>
          </p:cNvGrpSpPr>
          <p:nvPr/>
        </p:nvGrpSpPr>
        <p:grpSpPr bwMode="auto">
          <a:xfrm>
            <a:off x="3384550" y="4953000"/>
            <a:ext cx="3276600" cy="1077913"/>
            <a:chOff x="2132" y="3120"/>
            <a:chExt cx="2064" cy="679"/>
          </a:xfrm>
        </p:grpSpPr>
        <p:grpSp>
          <p:nvGrpSpPr>
            <p:cNvPr id="121870" name="Group 14"/>
            <p:cNvGrpSpPr>
              <a:grpSpLocks/>
            </p:cNvGrpSpPr>
            <p:nvPr/>
          </p:nvGrpSpPr>
          <p:grpSpPr bwMode="auto">
            <a:xfrm>
              <a:off x="4095" y="3591"/>
              <a:ext cx="101" cy="208"/>
              <a:chOff x="695" y="2169"/>
              <a:chExt cx="101" cy="208"/>
            </a:xfrm>
          </p:grpSpPr>
          <p:sp>
            <p:nvSpPr>
              <p:cNvPr id="121867" name="Oval 11"/>
              <p:cNvSpPr>
                <a:spLocks noChangeArrowheads="1"/>
              </p:cNvSpPr>
              <p:nvPr/>
            </p:nvSpPr>
            <p:spPr bwMode="auto">
              <a:xfrm>
                <a:off x="695" y="2270"/>
                <a:ext cx="101" cy="107"/>
              </a:xfrm>
              <a:prstGeom prst="ellipse">
                <a:avLst/>
              </a:prstGeom>
              <a:solidFill>
                <a:schemeClr val="accent1"/>
              </a:solidFill>
              <a:ln w="9525">
                <a:solidFill>
                  <a:schemeClr val="tx1"/>
                </a:solidFill>
                <a:miter lim="800000"/>
                <a:headEnd/>
                <a:tailEnd/>
              </a:ln>
              <a:effectLst/>
            </p:spPr>
            <p:txBody>
              <a:bodyPr wrap="none" anchor="ctr"/>
              <a:lstStyle/>
              <a:p>
                <a:endParaRPr lang="en-US"/>
              </a:p>
            </p:txBody>
          </p:sp>
          <p:sp>
            <p:nvSpPr>
              <p:cNvPr id="121869" name="Line 13"/>
              <p:cNvSpPr>
                <a:spLocks noChangeShapeType="1"/>
              </p:cNvSpPr>
              <p:nvPr/>
            </p:nvSpPr>
            <p:spPr bwMode="auto">
              <a:xfrm flipV="1">
                <a:off x="713" y="2169"/>
                <a:ext cx="3" cy="162"/>
              </a:xfrm>
              <a:prstGeom prst="line">
                <a:avLst/>
              </a:prstGeom>
              <a:noFill/>
              <a:ln w="9525">
                <a:solidFill>
                  <a:schemeClr val="hlink"/>
                </a:solidFill>
                <a:miter lim="800000"/>
                <a:headEnd/>
                <a:tailEnd/>
              </a:ln>
              <a:effectLst/>
            </p:spPr>
            <p:txBody>
              <a:bodyPr wrap="none"/>
              <a:lstStyle/>
              <a:p>
                <a:endParaRPr lang="en-US"/>
              </a:p>
            </p:txBody>
          </p:sp>
        </p:grpSp>
        <p:grpSp>
          <p:nvGrpSpPr>
            <p:cNvPr id="121871" name="Group 15"/>
            <p:cNvGrpSpPr>
              <a:grpSpLocks/>
            </p:cNvGrpSpPr>
            <p:nvPr/>
          </p:nvGrpSpPr>
          <p:grpSpPr bwMode="auto">
            <a:xfrm>
              <a:off x="3757" y="3590"/>
              <a:ext cx="101" cy="208"/>
              <a:chOff x="695" y="2169"/>
              <a:chExt cx="101" cy="208"/>
            </a:xfrm>
          </p:grpSpPr>
          <p:sp>
            <p:nvSpPr>
              <p:cNvPr id="121872" name="Oval 16"/>
              <p:cNvSpPr>
                <a:spLocks noChangeArrowheads="1"/>
              </p:cNvSpPr>
              <p:nvPr/>
            </p:nvSpPr>
            <p:spPr bwMode="auto">
              <a:xfrm>
                <a:off x="695" y="2270"/>
                <a:ext cx="101" cy="107"/>
              </a:xfrm>
              <a:prstGeom prst="ellipse">
                <a:avLst/>
              </a:prstGeom>
              <a:solidFill>
                <a:schemeClr val="accent1"/>
              </a:solidFill>
              <a:ln w="9525">
                <a:solidFill>
                  <a:schemeClr val="tx1"/>
                </a:solidFill>
                <a:miter lim="800000"/>
                <a:headEnd/>
                <a:tailEnd/>
              </a:ln>
              <a:effectLst/>
            </p:spPr>
            <p:txBody>
              <a:bodyPr wrap="none" anchor="ctr"/>
              <a:lstStyle/>
              <a:p>
                <a:endParaRPr lang="en-US"/>
              </a:p>
            </p:txBody>
          </p:sp>
          <p:sp>
            <p:nvSpPr>
              <p:cNvPr id="121873" name="Line 17"/>
              <p:cNvSpPr>
                <a:spLocks noChangeShapeType="1"/>
              </p:cNvSpPr>
              <p:nvPr/>
            </p:nvSpPr>
            <p:spPr bwMode="auto">
              <a:xfrm flipV="1">
                <a:off x="713" y="2169"/>
                <a:ext cx="3" cy="162"/>
              </a:xfrm>
              <a:prstGeom prst="line">
                <a:avLst/>
              </a:prstGeom>
              <a:noFill/>
              <a:ln w="9525">
                <a:solidFill>
                  <a:schemeClr val="hlink"/>
                </a:solidFill>
                <a:miter lim="800000"/>
                <a:headEnd/>
                <a:tailEnd/>
              </a:ln>
              <a:effectLst/>
            </p:spPr>
            <p:txBody>
              <a:bodyPr wrap="none"/>
              <a:lstStyle/>
              <a:p>
                <a:endParaRPr lang="en-US"/>
              </a:p>
            </p:txBody>
          </p:sp>
        </p:grpSp>
        <p:grpSp>
          <p:nvGrpSpPr>
            <p:cNvPr id="121874" name="Group 18"/>
            <p:cNvGrpSpPr>
              <a:grpSpLocks/>
            </p:cNvGrpSpPr>
            <p:nvPr/>
          </p:nvGrpSpPr>
          <p:grpSpPr bwMode="auto">
            <a:xfrm>
              <a:off x="3420" y="3591"/>
              <a:ext cx="101" cy="208"/>
              <a:chOff x="695" y="2169"/>
              <a:chExt cx="101" cy="208"/>
            </a:xfrm>
          </p:grpSpPr>
          <p:sp>
            <p:nvSpPr>
              <p:cNvPr id="121875" name="Oval 19"/>
              <p:cNvSpPr>
                <a:spLocks noChangeArrowheads="1"/>
              </p:cNvSpPr>
              <p:nvPr/>
            </p:nvSpPr>
            <p:spPr bwMode="auto">
              <a:xfrm>
                <a:off x="695" y="2270"/>
                <a:ext cx="101" cy="107"/>
              </a:xfrm>
              <a:prstGeom prst="ellipse">
                <a:avLst/>
              </a:prstGeom>
              <a:solidFill>
                <a:schemeClr val="accent1"/>
              </a:solidFill>
              <a:ln w="9525">
                <a:solidFill>
                  <a:schemeClr val="tx1"/>
                </a:solidFill>
                <a:miter lim="800000"/>
                <a:headEnd/>
                <a:tailEnd/>
              </a:ln>
              <a:effectLst/>
            </p:spPr>
            <p:txBody>
              <a:bodyPr wrap="none" anchor="ctr"/>
              <a:lstStyle/>
              <a:p>
                <a:endParaRPr lang="en-US"/>
              </a:p>
            </p:txBody>
          </p:sp>
          <p:sp>
            <p:nvSpPr>
              <p:cNvPr id="121876" name="Line 20"/>
              <p:cNvSpPr>
                <a:spLocks noChangeShapeType="1"/>
              </p:cNvSpPr>
              <p:nvPr/>
            </p:nvSpPr>
            <p:spPr bwMode="auto">
              <a:xfrm flipV="1">
                <a:off x="713" y="2169"/>
                <a:ext cx="3" cy="162"/>
              </a:xfrm>
              <a:prstGeom prst="line">
                <a:avLst/>
              </a:prstGeom>
              <a:noFill/>
              <a:ln w="9525">
                <a:solidFill>
                  <a:schemeClr val="hlink"/>
                </a:solidFill>
                <a:miter lim="800000"/>
                <a:headEnd/>
                <a:tailEnd/>
              </a:ln>
              <a:effectLst/>
            </p:spPr>
            <p:txBody>
              <a:bodyPr wrap="none"/>
              <a:lstStyle/>
              <a:p>
                <a:endParaRPr lang="en-US"/>
              </a:p>
            </p:txBody>
          </p:sp>
        </p:grpSp>
        <p:grpSp>
          <p:nvGrpSpPr>
            <p:cNvPr id="121877" name="Group 21"/>
            <p:cNvGrpSpPr>
              <a:grpSpLocks/>
            </p:cNvGrpSpPr>
            <p:nvPr/>
          </p:nvGrpSpPr>
          <p:grpSpPr bwMode="auto">
            <a:xfrm>
              <a:off x="2460" y="3590"/>
              <a:ext cx="101" cy="208"/>
              <a:chOff x="695" y="2169"/>
              <a:chExt cx="101" cy="208"/>
            </a:xfrm>
          </p:grpSpPr>
          <p:sp>
            <p:nvSpPr>
              <p:cNvPr id="121878" name="Oval 22"/>
              <p:cNvSpPr>
                <a:spLocks noChangeArrowheads="1"/>
              </p:cNvSpPr>
              <p:nvPr/>
            </p:nvSpPr>
            <p:spPr bwMode="auto">
              <a:xfrm>
                <a:off x="695" y="2270"/>
                <a:ext cx="101" cy="107"/>
              </a:xfrm>
              <a:prstGeom prst="ellipse">
                <a:avLst/>
              </a:prstGeom>
              <a:solidFill>
                <a:schemeClr val="accent1"/>
              </a:solidFill>
              <a:ln w="9525">
                <a:solidFill>
                  <a:schemeClr val="tx1"/>
                </a:solidFill>
                <a:miter lim="800000"/>
                <a:headEnd/>
                <a:tailEnd/>
              </a:ln>
              <a:effectLst/>
            </p:spPr>
            <p:txBody>
              <a:bodyPr wrap="none" anchor="ctr"/>
              <a:lstStyle/>
              <a:p>
                <a:endParaRPr lang="en-US"/>
              </a:p>
            </p:txBody>
          </p:sp>
          <p:sp>
            <p:nvSpPr>
              <p:cNvPr id="121879" name="Line 23"/>
              <p:cNvSpPr>
                <a:spLocks noChangeShapeType="1"/>
              </p:cNvSpPr>
              <p:nvPr/>
            </p:nvSpPr>
            <p:spPr bwMode="auto">
              <a:xfrm flipV="1">
                <a:off x="713" y="2169"/>
                <a:ext cx="3" cy="162"/>
              </a:xfrm>
              <a:prstGeom prst="line">
                <a:avLst/>
              </a:prstGeom>
              <a:noFill/>
              <a:ln w="9525">
                <a:solidFill>
                  <a:schemeClr val="hlink"/>
                </a:solidFill>
                <a:miter lim="800000"/>
                <a:headEnd/>
                <a:tailEnd/>
              </a:ln>
              <a:effectLst/>
            </p:spPr>
            <p:txBody>
              <a:bodyPr wrap="none"/>
              <a:lstStyle/>
              <a:p>
                <a:endParaRPr lang="en-US"/>
              </a:p>
            </p:txBody>
          </p:sp>
        </p:grpSp>
        <p:grpSp>
          <p:nvGrpSpPr>
            <p:cNvPr id="121880" name="Group 24"/>
            <p:cNvGrpSpPr>
              <a:grpSpLocks/>
            </p:cNvGrpSpPr>
            <p:nvPr/>
          </p:nvGrpSpPr>
          <p:grpSpPr bwMode="auto">
            <a:xfrm>
              <a:off x="2132" y="3581"/>
              <a:ext cx="101" cy="208"/>
              <a:chOff x="695" y="2169"/>
              <a:chExt cx="101" cy="208"/>
            </a:xfrm>
          </p:grpSpPr>
          <p:sp>
            <p:nvSpPr>
              <p:cNvPr id="121881" name="Oval 25"/>
              <p:cNvSpPr>
                <a:spLocks noChangeArrowheads="1"/>
              </p:cNvSpPr>
              <p:nvPr/>
            </p:nvSpPr>
            <p:spPr bwMode="auto">
              <a:xfrm>
                <a:off x="695" y="2270"/>
                <a:ext cx="101" cy="107"/>
              </a:xfrm>
              <a:prstGeom prst="ellipse">
                <a:avLst/>
              </a:prstGeom>
              <a:solidFill>
                <a:schemeClr val="accent1"/>
              </a:solidFill>
              <a:ln w="9525">
                <a:solidFill>
                  <a:schemeClr val="tx1"/>
                </a:solidFill>
                <a:miter lim="800000"/>
                <a:headEnd/>
                <a:tailEnd/>
              </a:ln>
              <a:effectLst/>
            </p:spPr>
            <p:txBody>
              <a:bodyPr wrap="none" anchor="ctr"/>
              <a:lstStyle/>
              <a:p>
                <a:endParaRPr lang="en-US"/>
              </a:p>
            </p:txBody>
          </p:sp>
          <p:sp>
            <p:nvSpPr>
              <p:cNvPr id="121882" name="Line 26"/>
              <p:cNvSpPr>
                <a:spLocks noChangeShapeType="1"/>
              </p:cNvSpPr>
              <p:nvPr/>
            </p:nvSpPr>
            <p:spPr bwMode="auto">
              <a:xfrm flipV="1">
                <a:off x="713" y="2169"/>
                <a:ext cx="3" cy="162"/>
              </a:xfrm>
              <a:prstGeom prst="line">
                <a:avLst/>
              </a:prstGeom>
              <a:noFill/>
              <a:ln w="9525">
                <a:solidFill>
                  <a:schemeClr val="hlink"/>
                </a:solidFill>
                <a:miter lim="800000"/>
                <a:headEnd/>
                <a:tailEnd/>
              </a:ln>
              <a:effectLst/>
            </p:spPr>
            <p:txBody>
              <a:bodyPr wrap="none"/>
              <a:lstStyle/>
              <a:p>
                <a:endParaRPr lang="en-US"/>
              </a:p>
            </p:txBody>
          </p:sp>
        </p:grpSp>
        <p:grpSp>
          <p:nvGrpSpPr>
            <p:cNvPr id="121884" name="Group 28"/>
            <p:cNvGrpSpPr>
              <a:grpSpLocks/>
            </p:cNvGrpSpPr>
            <p:nvPr/>
          </p:nvGrpSpPr>
          <p:grpSpPr bwMode="auto">
            <a:xfrm>
              <a:off x="3679" y="3120"/>
              <a:ext cx="101" cy="208"/>
              <a:chOff x="695" y="2169"/>
              <a:chExt cx="101" cy="208"/>
            </a:xfrm>
          </p:grpSpPr>
          <p:sp>
            <p:nvSpPr>
              <p:cNvPr id="121885" name="Oval 29"/>
              <p:cNvSpPr>
                <a:spLocks noChangeArrowheads="1"/>
              </p:cNvSpPr>
              <p:nvPr/>
            </p:nvSpPr>
            <p:spPr bwMode="auto">
              <a:xfrm>
                <a:off x="695" y="2270"/>
                <a:ext cx="101" cy="107"/>
              </a:xfrm>
              <a:prstGeom prst="ellipse">
                <a:avLst/>
              </a:prstGeom>
              <a:solidFill>
                <a:schemeClr val="accent1"/>
              </a:solidFill>
              <a:ln w="9525">
                <a:solidFill>
                  <a:schemeClr val="tx1"/>
                </a:solidFill>
                <a:miter lim="800000"/>
                <a:headEnd/>
                <a:tailEnd/>
              </a:ln>
              <a:effectLst/>
            </p:spPr>
            <p:txBody>
              <a:bodyPr wrap="none" anchor="ctr"/>
              <a:lstStyle/>
              <a:p>
                <a:endParaRPr lang="en-US"/>
              </a:p>
            </p:txBody>
          </p:sp>
          <p:sp>
            <p:nvSpPr>
              <p:cNvPr id="121886" name="Line 30"/>
              <p:cNvSpPr>
                <a:spLocks noChangeShapeType="1"/>
              </p:cNvSpPr>
              <p:nvPr/>
            </p:nvSpPr>
            <p:spPr bwMode="auto">
              <a:xfrm flipV="1">
                <a:off x="713" y="2169"/>
                <a:ext cx="3" cy="162"/>
              </a:xfrm>
              <a:prstGeom prst="line">
                <a:avLst/>
              </a:prstGeom>
              <a:noFill/>
              <a:ln w="9525">
                <a:solidFill>
                  <a:schemeClr val="hlink"/>
                </a:solidFill>
                <a:miter lim="800000"/>
                <a:headEnd/>
                <a:tailEnd/>
              </a:ln>
              <a:effectLst/>
            </p:spPr>
            <p:txBody>
              <a:bodyPr wrap="none"/>
              <a:lstStyle/>
              <a:p>
                <a:endParaRPr lang="en-US"/>
              </a:p>
            </p:txBody>
          </p:sp>
        </p:grpSp>
        <p:grpSp>
          <p:nvGrpSpPr>
            <p:cNvPr id="121887" name="Group 31"/>
            <p:cNvGrpSpPr>
              <a:grpSpLocks/>
            </p:cNvGrpSpPr>
            <p:nvPr/>
          </p:nvGrpSpPr>
          <p:grpSpPr bwMode="auto">
            <a:xfrm>
              <a:off x="3249" y="3264"/>
              <a:ext cx="101" cy="208"/>
              <a:chOff x="695" y="2169"/>
              <a:chExt cx="101" cy="208"/>
            </a:xfrm>
          </p:grpSpPr>
          <p:sp>
            <p:nvSpPr>
              <p:cNvPr id="121888" name="Oval 32"/>
              <p:cNvSpPr>
                <a:spLocks noChangeArrowheads="1"/>
              </p:cNvSpPr>
              <p:nvPr/>
            </p:nvSpPr>
            <p:spPr bwMode="auto">
              <a:xfrm>
                <a:off x="695" y="2270"/>
                <a:ext cx="101" cy="107"/>
              </a:xfrm>
              <a:prstGeom prst="ellipse">
                <a:avLst/>
              </a:prstGeom>
              <a:solidFill>
                <a:schemeClr val="accent1"/>
              </a:solidFill>
              <a:ln w="9525">
                <a:solidFill>
                  <a:schemeClr val="tx1"/>
                </a:solidFill>
                <a:miter lim="800000"/>
                <a:headEnd/>
                <a:tailEnd/>
              </a:ln>
              <a:effectLst/>
            </p:spPr>
            <p:txBody>
              <a:bodyPr wrap="none" anchor="ctr"/>
              <a:lstStyle/>
              <a:p>
                <a:endParaRPr lang="en-US"/>
              </a:p>
            </p:txBody>
          </p:sp>
          <p:sp>
            <p:nvSpPr>
              <p:cNvPr id="121889" name="Line 33"/>
              <p:cNvSpPr>
                <a:spLocks noChangeShapeType="1"/>
              </p:cNvSpPr>
              <p:nvPr/>
            </p:nvSpPr>
            <p:spPr bwMode="auto">
              <a:xfrm flipV="1">
                <a:off x="713" y="2169"/>
                <a:ext cx="3" cy="162"/>
              </a:xfrm>
              <a:prstGeom prst="line">
                <a:avLst/>
              </a:prstGeom>
              <a:noFill/>
              <a:ln w="9525">
                <a:solidFill>
                  <a:schemeClr val="hlink"/>
                </a:solidFill>
                <a:miter lim="800000"/>
                <a:headEnd/>
                <a:tailEnd/>
              </a:ln>
              <a:effectLst/>
            </p:spPr>
            <p:txBody>
              <a:bodyPr wrap="none"/>
              <a:lstStyle/>
              <a:p>
                <a:endParaRPr lang="en-US"/>
              </a:p>
            </p:txBody>
          </p:sp>
        </p:grpSp>
        <p:grpSp>
          <p:nvGrpSpPr>
            <p:cNvPr id="121890" name="Group 34"/>
            <p:cNvGrpSpPr>
              <a:grpSpLocks/>
            </p:cNvGrpSpPr>
            <p:nvPr/>
          </p:nvGrpSpPr>
          <p:grpSpPr bwMode="auto">
            <a:xfrm>
              <a:off x="2875" y="3421"/>
              <a:ext cx="101" cy="208"/>
              <a:chOff x="695" y="2169"/>
              <a:chExt cx="101" cy="208"/>
            </a:xfrm>
          </p:grpSpPr>
          <p:sp>
            <p:nvSpPr>
              <p:cNvPr id="121891" name="Oval 35"/>
              <p:cNvSpPr>
                <a:spLocks noChangeArrowheads="1"/>
              </p:cNvSpPr>
              <p:nvPr/>
            </p:nvSpPr>
            <p:spPr bwMode="auto">
              <a:xfrm>
                <a:off x="695" y="2270"/>
                <a:ext cx="101" cy="107"/>
              </a:xfrm>
              <a:prstGeom prst="ellipse">
                <a:avLst/>
              </a:prstGeom>
              <a:solidFill>
                <a:schemeClr val="accent1"/>
              </a:solidFill>
              <a:ln w="9525">
                <a:solidFill>
                  <a:schemeClr val="tx1"/>
                </a:solidFill>
                <a:miter lim="800000"/>
                <a:headEnd/>
                <a:tailEnd/>
              </a:ln>
              <a:effectLst/>
            </p:spPr>
            <p:txBody>
              <a:bodyPr wrap="none" anchor="ctr"/>
              <a:lstStyle/>
              <a:p>
                <a:endParaRPr lang="en-US"/>
              </a:p>
            </p:txBody>
          </p:sp>
          <p:sp>
            <p:nvSpPr>
              <p:cNvPr id="121892" name="Line 36"/>
              <p:cNvSpPr>
                <a:spLocks noChangeShapeType="1"/>
              </p:cNvSpPr>
              <p:nvPr/>
            </p:nvSpPr>
            <p:spPr bwMode="auto">
              <a:xfrm flipV="1">
                <a:off x="713" y="2169"/>
                <a:ext cx="3" cy="162"/>
              </a:xfrm>
              <a:prstGeom prst="line">
                <a:avLst/>
              </a:prstGeom>
              <a:noFill/>
              <a:ln w="9525">
                <a:solidFill>
                  <a:schemeClr val="hlink"/>
                </a:solidFill>
                <a:miter lim="800000"/>
                <a:headEnd/>
                <a:tailEnd/>
              </a:ln>
              <a:effectLst/>
            </p:spPr>
            <p:txBody>
              <a:bodyPr wrap="none"/>
              <a:lstStyle/>
              <a:p>
                <a:endParaRPr lang="en-US"/>
              </a:p>
            </p:txBody>
          </p:sp>
        </p:grpSp>
      </p:grpSp>
      <p:sp>
        <p:nvSpPr>
          <p:cNvPr id="121894" name="Rectangle 38"/>
          <p:cNvSpPr>
            <a:spLocks noGrp="1" noChangeArrowheads="1"/>
          </p:cNvSpPr>
          <p:nvPr>
            <p:ph type="body" idx="1"/>
          </p:nvPr>
        </p:nvSpPr>
        <p:spPr>
          <a:xfrm>
            <a:off x="804863" y="1712913"/>
            <a:ext cx="7772400" cy="4114800"/>
          </a:xfrm>
          <a:noFill/>
          <a:ln/>
        </p:spPr>
        <p:txBody>
          <a:bodyPr/>
          <a:lstStyle/>
          <a:p>
            <a:r>
              <a:rPr lang="en-US"/>
              <a:t>delivery of motes</a:t>
            </a:r>
          </a:p>
          <a:p>
            <a:r>
              <a:rPr lang="en-US"/>
              <a:t>network discovery</a:t>
            </a:r>
          </a:p>
          <a:p>
            <a:r>
              <a:rPr lang="en-US"/>
              <a:t>position estimation</a:t>
            </a:r>
          </a:p>
          <a:p>
            <a:r>
              <a:rPr lang="en-US"/>
              <a:t>time base synchronization</a:t>
            </a:r>
          </a:p>
          <a:p>
            <a:r>
              <a:rPr lang="en-US"/>
              <a:t>vehicle tracking</a:t>
            </a:r>
          </a:p>
          <a:p>
            <a:r>
              <a:rPr lang="en-US"/>
              <a:t>reporting to UAV</a:t>
            </a:r>
          </a:p>
        </p:txBody>
      </p:sp>
      <p:sp>
        <p:nvSpPr>
          <p:cNvPr id="121901" name="Line 45"/>
          <p:cNvSpPr>
            <a:spLocks noChangeShapeType="1"/>
          </p:cNvSpPr>
          <p:nvPr/>
        </p:nvSpPr>
        <p:spPr bwMode="auto">
          <a:xfrm>
            <a:off x="3751263" y="6045200"/>
            <a:ext cx="276225" cy="0"/>
          </a:xfrm>
          <a:prstGeom prst="line">
            <a:avLst/>
          </a:prstGeom>
          <a:noFill/>
          <a:ln w="9525">
            <a:solidFill>
              <a:schemeClr val="tx1"/>
            </a:solidFill>
            <a:miter lim="800000"/>
            <a:headEnd/>
            <a:tailEnd/>
          </a:ln>
          <a:effectLst/>
        </p:spPr>
        <p:txBody>
          <a:bodyPr wrap="none"/>
          <a:lstStyle/>
          <a:p>
            <a:endParaRPr lang="en-US"/>
          </a:p>
        </p:txBody>
      </p:sp>
      <p:grpSp>
        <p:nvGrpSpPr>
          <p:cNvPr id="121903" name="Group 47"/>
          <p:cNvGrpSpPr>
            <a:grpSpLocks/>
          </p:cNvGrpSpPr>
          <p:nvPr/>
        </p:nvGrpSpPr>
        <p:grpSpPr bwMode="auto">
          <a:xfrm>
            <a:off x="3598863" y="5260975"/>
            <a:ext cx="2867025" cy="682625"/>
            <a:chOff x="2267" y="3314"/>
            <a:chExt cx="1806" cy="430"/>
          </a:xfrm>
        </p:grpSpPr>
        <p:sp>
          <p:nvSpPr>
            <p:cNvPr id="121895" name="Line 39"/>
            <p:cNvSpPr>
              <a:spLocks noChangeShapeType="1"/>
            </p:cNvSpPr>
            <p:nvPr/>
          </p:nvSpPr>
          <p:spPr bwMode="auto">
            <a:xfrm>
              <a:off x="2267" y="3712"/>
              <a:ext cx="174" cy="0"/>
            </a:xfrm>
            <a:prstGeom prst="line">
              <a:avLst/>
            </a:prstGeom>
            <a:noFill/>
            <a:ln w="19050">
              <a:solidFill>
                <a:srgbClr val="3366FF"/>
              </a:solidFill>
              <a:miter lim="800000"/>
              <a:headEnd type="triangle" w="lg" len="sm"/>
              <a:tailEnd type="triangle" w="lg" len="sm"/>
            </a:ln>
            <a:effectLst/>
          </p:spPr>
          <p:txBody>
            <a:bodyPr wrap="none"/>
            <a:lstStyle/>
            <a:p>
              <a:endParaRPr lang="en-US"/>
            </a:p>
          </p:txBody>
        </p:sp>
        <p:sp>
          <p:nvSpPr>
            <p:cNvPr id="121896" name="Line 40"/>
            <p:cNvSpPr>
              <a:spLocks noChangeShapeType="1"/>
            </p:cNvSpPr>
            <p:nvPr/>
          </p:nvSpPr>
          <p:spPr bwMode="auto">
            <a:xfrm flipV="1">
              <a:off x="2600" y="3625"/>
              <a:ext cx="201" cy="82"/>
            </a:xfrm>
            <a:prstGeom prst="line">
              <a:avLst/>
            </a:prstGeom>
            <a:noFill/>
            <a:ln w="19050">
              <a:solidFill>
                <a:srgbClr val="3366FF"/>
              </a:solidFill>
              <a:miter lim="800000"/>
              <a:headEnd type="triangle" w="lg" len="sm"/>
              <a:tailEnd type="triangle" w="lg" len="sm"/>
            </a:ln>
            <a:effectLst/>
          </p:spPr>
          <p:txBody>
            <a:bodyPr wrap="none"/>
            <a:lstStyle/>
            <a:p>
              <a:endParaRPr lang="en-US"/>
            </a:p>
          </p:txBody>
        </p:sp>
        <p:sp>
          <p:nvSpPr>
            <p:cNvPr id="121897" name="Line 41"/>
            <p:cNvSpPr>
              <a:spLocks noChangeShapeType="1"/>
            </p:cNvSpPr>
            <p:nvPr/>
          </p:nvSpPr>
          <p:spPr bwMode="auto">
            <a:xfrm>
              <a:off x="3543" y="3744"/>
              <a:ext cx="174" cy="0"/>
            </a:xfrm>
            <a:prstGeom prst="line">
              <a:avLst/>
            </a:prstGeom>
            <a:noFill/>
            <a:ln w="19050">
              <a:solidFill>
                <a:srgbClr val="3366FF"/>
              </a:solidFill>
              <a:miter lim="800000"/>
              <a:headEnd type="triangle" w="lg" len="sm"/>
              <a:tailEnd type="triangle" w="lg" len="sm"/>
            </a:ln>
            <a:effectLst/>
          </p:spPr>
          <p:txBody>
            <a:bodyPr wrap="none"/>
            <a:lstStyle/>
            <a:p>
              <a:endParaRPr lang="en-US"/>
            </a:p>
          </p:txBody>
        </p:sp>
        <p:sp>
          <p:nvSpPr>
            <p:cNvPr id="121898" name="Line 42"/>
            <p:cNvSpPr>
              <a:spLocks noChangeShapeType="1"/>
            </p:cNvSpPr>
            <p:nvPr/>
          </p:nvSpPr>
          <p:spPr bwMode="auto">
            <a:xfrm>
              <a:off x="3899" y="3735"/>
              <a:ext cx="174" cy="0"/>
            </a:xfrm>
            <a:prstGeom prst="line">
              <a:avLst/>
            </a:prstGeom>
            <a:noFill/>
            <a:ln w="19050">
              <a:solidFill>
                <a:srgbClr val="3366FF"/>
              </a:solidFill>
              <a:miter lim="800000"/>
              <a:headEnd type="triangle" w="lg" len="sm"/>
              <a:tailEnd type="triangle" w="lg" len="sm"/>
            </a:ln>
            <a:effectLst/>
          </p:spPr>
          <p:txBody>
            <a:bodyPr wrap="none"/>
            <a:lstStyle/>
            <a:p>
              <a:endParaRPr lang="en-US"/>
            </a:p>
          </p:txBody>
        </p:sp>
        <p:sp>
          <p:nvSpPr>
            <p:cNvPr id="121899" name="Line 43"/>
            <p:cNvSpPr>
              <a:spLocks noChangeShapeType="1"/>
            </p:cNvSpPr>
            <p:nvPr/>
          </p:nvSpPr>
          <p:spPr bwMode="auto">
            <a:xfrm flipV="1">
              <a:off x="3387" y="3314"/>
              <a:ext cx="219" cy="64"/>
            </a:xfrm>
            <a:prstGeom prst="line">
              <a:avLst/>
            </a:prstGeom>
            <a:noFill/>
            <a:ln w="19050">
              <a:solidFill>
                <a:srgbClr val="3366FF"/>
              </a:solidFill>
              <a:miter lim="800000"/>
              <a:headEnd type="triangle" w="lg" len="sm"/>
              <a:tailEnd type="triangle" w="lg" len="sm"/>
            </a:ln>
            <a:effectLst/>
          </p:spPr>
          <p:txBody>
            <a:bodyPr wrap="none"/>
            <a:lstStyle/>
            <a:p>
              <a:endParaRPr lang="en-US"/>
            </a:p>
          </p:txBody>
        </p:sp>
        <p:sp>
          <p:nvSpPr>
            <p:cNvPr id="121900" name="Line 44"/>
            <p:cNvSpPr>
              <a:spLocks noChangeShapeType="1"/>
            </p:cNvSpPr>
            <p:nvPr/>
          </p:nvSpPr>
          <p:spPr bwMode="auto">
            <a:xfrm flipV="1">
              <a:off x="3012" y="3451"/>
              <a:ext cx="210" cy="73"/>
            </a:xfrm>
            <a:prstGeom prst="line">
              <a:avLst/>
            </a:prstGeom>
            <a:noFill/>
            <a:ln w="19050">
              <a:solidFill>
                <a:srgbClr val="3366FF"/>
              </a:solidFill>
              <a:miter lim="800000"/>
              <a:headEnd type="triangle" w="lg" len="sm"/>
              <a:tailEnd type="triangle" w="lg" len="sm"/>
            </a:ln>
            <a:effectLst/>
          </p:spPr>
          <p:txBody>
            <a:bodyPr wrap="none"/>
            <a:lstStyle/>
            <a:p>
              <a:endParaRPr lang="en-US"/>
            </a:p>
          </p:txBody>
        </p:sp>
        <p:sp>
          <p:nvSpPr>
            <p:cNvPr id="121902" name="Line 46"/>
            <p:cNvSpPr>
              <a:spLocks noChangeShapeType="1"/>
            </p:cNvSpPr>
            <p:nvPr/>
          </p:nvSpPr>
          <p:spPr bwMode="auto">
            <a:xfrm>
              <a:off x="3026" y="3603"/>
              <a:ext cx="329" cy="137"/>
            </a:xfrm>
            <a:prstGeom prst="line">
              <a:avLst/>
            </a:prstGeom>
            <a:noFill/>
            <a:ln w="19050">
              <a:solidFill>
                <a:srgbClr val="3366FF"/>
              </a:solidFill>
              <a:miter lim="800000"/>
              <a:headEnd type="triangle" w="lg" len="sm"/>
              <a:tailEnd type="triangle" w="lg" len="sm"/>
            </a:ln>
            <a:effectLst/>
          </p:spPr>
          <p:txBody>
            <a:bodyPr wrap="none"/>
            <a:lstStyle/>
            <a:p>
              <a:endParaRPr lang="en-US"/>
            </a:p>
          </p:txBody>
        </p:sp>
      </p:grpSp>
      <p:sp>
        <p:nvSpPr>
          <p:cNvPr id="121905" name="Line 49"/>
          <p:cNvSpPr>
            <a:spLocks noChangeShapeType="1"/>
          </p:cNvSpPr>
          <p:nvPr/>
        </p:nvSpPr>
        <p:spPr bwMode="auto">
          <a:xfrm flipV="1">
            <a:off x="0" y="6191250"/>
            <a:ext cx="9144000" cy="0"/>
          </a:xfrm>
          <a:prstGeom prst="line">
            <a:avLst/>
          </a:prstGeom>
          <a:noFill/>
          <a:ln w="34925">
            <a:solidFill>
              <a:srgbClr val="FFFF00"/>
            </a:solidFill>
            <a:prstDash val="lgDash"/>
            <a:miter lim="800000"/>
            <a:headEnd/>
            <a:tailEnd/>
          </a:ln>
          <a:effectLst/>
        </p:spPr>
        <p:txBody>
          <a:bodyPr wrap="none"/>
          <a:lstStyle/>
          <a:p>
            <a:endParaRPr lang="en-US"/>
          </a:p>
        </p:txBody>
      </p:sp>
      <p:sp>
        <p:nvSpPr>
          <p:cNvPr id="121906" name="Line 50"/>
          <p:cNvSpPr>
            <a:spLocks noChangeShapeType="1"/>
          </p:cNvSpPr>
          <p:nvPr/>
        </p:nvSpPr>
        <p:spPr bwMode="auto">
          <a:xfrm flipV="1">
            <a:off x="4006850" y="4244975"/>
            <a:ext cx="5137150" cy="1944688"/>
          </a:xfrm>
          <a:prstGeom prst="line">
            <a:avLst/>
          </a:prstGeom>
          <a:noFill/>
          <a:ln w="34925">
            <a:solidFill>
              <a:srgbClr val="FFFF00"/>
            </a:solidFill>
            <a:prstDash val="lgDash"/>
            <a:miter lim="800000"/>
            <a:headEnd/>
            <a:tailEnd/>
          </a:ln>
          <a:effectLst/>
        </p:spPr>
        <p:txBody>
          <a:bodyPr wrap="none"/>
          <a:lstStyle/>
          <a:p>
            <a:endParaRPr lang="en-US"/>
          </a:p>
        </p:txBody>
      </p:sp>
      <p:pic>
        <p:nvPicPr>
          <p:cNvPr id="121883" name="Picture 27" descr="http://robotics.eecs.berkeley.edu/~pister/tmp/29Palms/LAV.jpg"/>
          <p:cNvPicPr>
            <a:picLocks noChangeAspect="1" noChangeArrowheads="1"/>
          </p:cNvPicPr>
          <p:nvPr/>
        </p:nvPicPr>
        <p:blipFill>
          <a:blip r:embed="rId2" cstate="print"/>
          <a:srcRect l="10417" t="32031" r="20833" b="7813"/>
          <a:stretch>
            <a:fillRect/>
          </a:stretch>
        </p:blipFill>
        <p:spPr bwMode="auto">
          <a:xfrm>
            <a:off x="9328150" y="5505450"/>
            <a:ext cx="1289050" cy="752475"/>
          </a:xfrm>
          <a:prstGeom prst="rect">
            <a:avLst/>
          </a:prstGeom>
          <a:noFill/>
          <a:ln w="9525">
            <a:noFill/>
            <a:miter lim="800000"/>
            <a:headEnd/>
            <a:tailEnd/>
          </a:ln>
        </p:spPr>
      </p:pic>
      <p:pic>
        <p:nvPicPr>
          <p:cNvPr id="121893" name="Picture 37" descr="C:\Program Files\Common Files\Microsoft Shared\Clipart\cagcat50\TN00686_.wmf"/>
          <p:cNvPicPr>
            <a:picLocks noChangeAspect="1" noChangeArrowheads="1"/>
          </p:cNvPicPr>
          <p:nvPr/>
        </p:nvPicPr>
        <p:blipFill>
          <a:blip r:embed="rId3"/>
          <a:srcRect/>
          <a:stretch>
            <a:fillRect/>
          </a:stretch>
        </p:blipFill>
        <p:spPr bwMode="auto">
          <a:xfrm>
            <a:off x="10960100" y="4525963"/>
            <a:ext cx="1576388" cy="1831975"/>
          </a:xfrm>
          <a:prstGeom prst="rect">
            <a:avLst/>
          </a:prstGeom>
          <a:noFill/>
        </p:spPr>
      </p:pic>
      <p:pic>
        <p:nvPicPr>
          <p:cNvPr id="121907" name="Picture 51" descr="C:\Program Files\Common Files\Microsoft Shared\Clipart\cagcat50\TN00686_.wmf"/>
          <p:cNvPicPr>
            <a:picLocks noChangeAspect="1" noChangeArrowheads="1"/>
          </p:cNvPicPr>
          <p:nvPr/>
        </p:nvPicPr>
        <p:blipFill>
          <a:blip r:embed="rId3"/>
          <a:srcRect/>
          <a:stretch>
            <a:fillRect/>
          </a:stretch>
        </p:blipFill>
        <p:spPr bwMode="auto">
          <a:xfrm>
            <a:off x="9715500" y="4621213"/>
            <a:ext cx="1576388" cy="18319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8" fill="hold" nodeType="clickEffect">
                                  <p:stCondLst>
                                    <p:cond delay="0"/>
                                  </p:stCondLst>
                                  <p:childTnLst>
                                    <p:set>
                                      <p:cBhvr>
                                        <p:cTn id="6" dur="1" fill="hold">
                                          <p:stCondLst>
                                            <p:cond delay="0"/>
                                          </p:stCondLst>
                                        </p:cTn>
                                        <p:tgtEl>
                                          <p:spTgt spid="121893"/>
                                        </p:tgtEl>
                                        <p:attrNameLst>
                                          <p:attrName>style.visibility</p:attrName>
                                        </p:attrNameLst>
                                      </p:cBhvr>
                                      <p:to>
                                        <p:strVal val="visible"/>
                                      </p:to>
                                    </p:set>
                                    <p:anim calcmode="lin" valueType="num">
                                      <p:cBhvr additive="base">
                                        <p:cTn id="7" dur="5000" fill="hold"/>
                                        <p:tgtEl>
                                          <p:spTgt spid="121893"/>
                                        </p:tgtEl>
                                        <p:attrNameLst>
                                          <p:attrName>ppt_x</p:attrName>
                                        </p:attrNameLst>
                                      </p:cBhvr>
                                      <p:tavLst>
                                        <p:tav tm="0">
                                          <p:val>
                                            <p:strVal val="0-#ppt_w/2"/>
                                          </p:val>
                                        </p:tav>
                                        <p:tav tm="100000">
                                          <p:val>
                                            <p:strVal val="#ppt_x"/>
                                          </p:val>
                                        </p:tav>
                                      </p:tavLst>
                                    </p:anim>
                                    <p:anim calcmode="lin" valueType="num">
                                      <p:cBhvr additive="base">
                                        <p:cTn id="8" dur="5000" fill="hold"/>
                                        <p:tgtEl>
                                          <p:spTgt spid="121893"/>
                                        </p:tgtEl>
                                        <p:attrNameLst>
                                          <p:attrName>ppt_y</p:attrName>
                                        </p:attrNameLst>
                                      </p:cBhvr>
                                      <p:tavLst>
                                        <p:tav tm="0">
                                          <p:val>
                                            <p:strVal val="#ppt_y"/>
                                          </p:val>
                                        </p:tav>
                                        <p:tav tm="100000">
                                          <p:val>
                                            <p:strVal val="#ppt_y"/>
                                          </p:val>
                                        </p:tav>
                                      </p:tavLst>
                                    </p:anim>
                                  </p:childTnLst>
                                </p:cTn>
                              </p:par>
                            </p:childTnLst>
                          </p:cTn>
                        </p:par>
                        <p:par>
                          <p:cTn id="9" fill="hold">
                            <p:stCondLst>
                              <p:cond delay="5000"/>
                            </p:stCondLst>
                            <p:childTnLst>
                              <p:par>
                                <p:cTn id="10" presetID="1" presetClass="entr" presetSubtype="0" fill="hold" nodeType="afterEffect">
                                  <p:stCondLst>
                                    <p:cond delay="0"/>
                                  </p:stCondLst>
                                  <p:childTnLst>
                                    <p:set>
                                      <p:cBhvr>
                                        <p:cTn id="11" dur="1" fill="hold">
                                          <p:stCondLst>
                                            <p:cond delay="499"/>
                                          </p:stCondLst>
                                        </p:cTn>
                                        <p:tgtEl>
                                          <p:spTgt spid="12190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499"/>
                                          </p:stCondLst>
                                        </p:cTn>
                                        <p:tgtEl>
                                          <p:spTgt spid="121903"/>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7" presetClass="entr" presetSubtype="8" fill="hold" nodeType="clickEffect">
                                  <p:stCondLst>
                                    <p:cond delay="0"/>
                                  </p:stCondLst>
                                  <p:childTnLst>
                                    <p:set>
                                      <p:cBhvr>
                                        <p:cTn id="19" dur="1" fill="hold">
                                          <p:stCondLst>
                                            <p:cond delay="0"/>
                                          </p:stCondLst>
                                        </p:cTn>
                                        <p:tgtEl>
                                          <p:spTgt spid="121883"/>
                                        </p:tgtEl>
                                        <p:attrNameLst>
                                          <p:attrName>style.visibility</p:attrName>
                                        </p:attrNameLst>
                                      </p:cBhvr>
                                      <p:to>
                                        <p:strVal val="visible"/>
                                      </p:to>
                                    </p:set>
                                    <p:anim calcmode="lin" valueType="num">
                                      <p:cBhvr additive="base">
                                        <p:cTn id="20" dur="5000" fill="hold"/>
                                        <p:tgtEl>
                                          <p:spTgt spid="121883"/>
                                        </p:tgtEl>
                                        <p:attrNameLst>
                                          <p:attrName>ppt_x</p:attrName>
                                        </p:attrNameLst>
                                      </p:cBhvr>
                                      <p:tavLst>
                                        <p:tav tm="0">
                                          <p:val>
                                            <p:strVal val="0-#ppt_w/2"/>
                                          </p:val>
                                        </p:tav>
                                        <p:tav tm="100000">
                                          <p:val>
                                            <p:strVal val="#ppt_x"/>
                                          </p:val>
                                        </p:tav>
                                      </p:tavLst>
                                    </p:anim>
                                    <p:anim calcmode="lin" valueType="num">
                                      <p:cBhvr additive="base">
                                        <p:cTn id="21" dur="5000" fill="hold"/>
                                        <p:tgtEl>
                                          <p:spTgt spid="121883"/>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18"/>
                                            </p:cond>
                                          </p:stCondLst>
                                        </p:cTn>
                                        <p:tgtEl>
                                          <p:spTgt spid="121883"/>
                                        </p:tgtEl>
                                        <p:attrNameLst>
                                          <p:attrName>style.visibility</p:attrName>
                                        </p:attrNameLst>
                                      </p:cBhvr>
                                      <p:to>
                                        <p:strVal val="hidden"/>
                                      </p:to>
                                    </p:set>
                                  </p:subTnLst>
                                </p:cTn>
                              </p:par>
                            </p:childTnLst>
                          </p:cTn>
                        </p:par>
                      </p:childTnLst>
                    </p:cTn>
                  </p:par>
                  <p:par>
                    <p:cTn id="22" fill="hold">
                      <p:stCondLst>
                        <p:cond delay="indefinite"/>
                      </p:stCondLst>
                      <p:childTnLst>
                        <p:par>
                          <p:cTn id="23" fill="hold">
                            <p:stCondLst>
                              <p:cond delay="0"/>
                            </p:stCondLst>
                            <p:childTnLst>
                              <p:par>
                                <p:cTn id="24" presetID="7" presetClass="entr" presetSubtype="8" fill="hold" nodeType="clickEffect">
                                  <p:stCondLst>
                                    <p:cond delay="0"/>
                                  </p:stCondLst>
                                  <p:childTnLst>
                                    <p:set>
                                      <p:cBhvr>
                                        <p:cTn id="25" dur="1" fill="hold">
                                          <p:stCondLst>
                                            <p:cond delay="0"/>
                                          </p:stCondLst>
                                        </p:cTn>
                                        <p:tgtEl>
                                          <p:spTgt spid="121907"/>
                                        </p:tgtEl>
                                        <p:attrNameLst>
                                          <p:attrName>style.visibility</p:attrName>
                                        </p:attrNameLst>
                                      </p:cBhvr>
                                      <p:to>
                                        <p:strVal val="visible"/>
                                      </p:to>
                                    </p:set>
                                    <p:anim calcmode="lin" valueType="num">
                                      <p:cBhvr additive="base">
                                        <p:cTn id="26" dur="5000" fill="hold"/>
                                        <p:tgtEl>
                                          <p:spTgt spid="121907"/>
                                        </p:tgtEl>
                                        <p:attrNameLst>
                                          <p:attrName>ppt_x</p:attrName>
                                        </p:attrNameLst>
                                      </p:cBhvr>
                                      <p:tavLst>
                                        <p:tav tm="0">
                                          <p:val>
                                            <p:strVal val="0-#ppt_w/2"/>
                                          </p:val>
                                        </p:tav>
                                        <p:tav tm="100000">
                                          <p:val>
                                            <p:strVal val="#ppt_x"/>
                                          </p:val>
                                        </p:tav>
                                      </p:tavLst>
                                    </p:anim>
                                    <p:anim calcmode="lin" valueType="num">
                                      <p:cBhvr additive="base">
                                        <p:cTn id="27" dur="5000" fill="hold"/>
                                        <p:tgtEl>
                                          <p:spTgt spid="12190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42" name="Rectangle 6"/>
          <p:cNvSpPr>
            <a:spLocks noGrp="1" noChangeArrowheads="1"/>
          </p:cNvSpPr>
          <p:nvPr>
            <p:ph type="ctrTitle"/>
          </p:nvPr>
        </p:nvSpPr>
        <p:spPr/>
        <p:txBody>
          <a:bodyPr/>
          <a:lstStyle/>
          <a:p>
            <a:r>
              <a:rPr lang="en-US"/>
              <a:t>How to follow our progress:</a:t>
            </a:r>
          </a:p>
        </p:txBody>
      </p:sp>
      <p:sp>
        <p:nvSpPr>
          <p:cNvPr id="91143" name="Rectangle 7"/>
          <p:cNvSpPr>
            <a:spLocks noGrp="1" noChangeArrowheads="1"/>
          </p:cNvSpPr>
          <p:nvPr>
            <p:ph type="subTitle" idx="1"/>
          </p:nvPr>
        </p:nvSpPr>
        <p:spPr/>
        <p:txBody>
          <a:bodyPr/>
          <a:lstStyle/>
          <a:p>
            <a:r>
              <a:rPr lang="en-US"/>
              <a:t>http://tinyos.millennium.berkeley.edu</a:t>
            </a:r>
          </a:p>
          <a:p>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ooter Placeholder 4"/>
          <p:cNvSpPr>
            <a:spLocks noGrp="1"/>
          </p:cNvSpPr>
          <p:nvPr>
            <p:ph type="ftr" sz="quarter" idx="11"/>
          </p:nvPr>
        </p:nvSpPr>
        <p:spPr/>
        <p:txBody>
          <a:bodyPr/>
          <a:lstStyle/>
          <a:p>
            <a:r>
              <a:rPr lang="en-US"/>
              <a:t>http://tinyos.millennium.berkeley.edu</a:t>
            </a:r>
          </a:p>
        </p:txBody>
      </p:sp>
      <p:pic>
        <p:nvPicPr>
          <p:cNvPr id="7173" name="Picture 5" descr="W:\public_html\tmp\Demo2.bmp"/>
          <p:cNvPicPr>
            <a:picLocks noChangeAspect="1" noChangeArrowheads="1"/>
          </p:cNvPicPr>
          <p:nvPr/>
        </p:nvPicPr>
        <p:blipFill>
          <a:blip r:embed="rId2"/>
          <a:srcRect l="11252" t="25504" r="33849" b="16252"/>
          <a:stretch>
            <a:fillRect/>
          </a:stretch>
        </p:blipFill>
        <p:spPr bwMode="auto">
          <a:xfrm>
            <a:off x="4117975" y="1416050"/>
            <a:ext cx="5026025" cy="3997325"/>
          </a:xfrm>
          <a:prstGeom prst="rect">
            <a:avLst/>
          </a:prstGeom>
          <a:noFill/>
          <a:ln w="9525">
            <a:noFill/>
            <a:miter lim="800000"/>
            <a:headEnd/>
            <a:tailEnd/>
          </a:ln>
        </p:spPr>
      </p:pic>
      <p:sp>
        <p:nvSpPr>
          <p:cNvPr id="7170" name="Rectangle 2"/>
          <p:cNvSpPr>
            <a:spLocks noGrp="1" noChangeArrowheads="1"/>
          </p:cNvSpPr>
          <p:nvPr>
            <p:ph type="title"/>
          </p:nvPr>
        </p:nvSpPr>
        <p:spPr/>
        <p:txBody>
          <a:bodyPr/>
          <a:lstStyle/>
          <a:p>
            <a:r>
              <a:rPr lang="en-US"/>
              <a:t>Ad hoc sensing</a:t>
            </a:r>
          </a:p>
        </p:txBody>
      </p:sp>
      <p:sp>
        <p:nvSpPr>
          <p:cNvPr id="7171" name="Rectangle 3"/>
          <p:cNvSpPr>
            <a:spLocks noGrp="1" noChangeArrowheads="1"/>
          </p:cNvSpPr>
          <p:nvPr>
            <p:ph type="body" idx="1"/>
          </p:nvPr>
        </p:nvSpPr>
        <p:spPr>
          <a:xfrm>
            <a:off x="174625" y="2133600"/>
            <a:ext cx="6248400" cy="5105400"/>
          </a:xfrm>
        </p:spPr>
        <p:txBody>
          <a:bodyPr/>
          <a:lstStyle/>
          <a:p>
            <a:pPr marL="285750" indent="-285750"/>
            <a:r>
              <a:rPr lang="en-US" sz="2400"/>
              <a:t>Autonomous nodes self </a:t>
            </a:r>
            <a:br>
              <a:rPr lang="en-US" sz="2400"/>
            </a:br>
            <a:r>
              <a:rPr lang="en-US" sz="2400"/>
              <a:t>assembling into a network </a:t>
            </a:r>
            <a:br>
              <a:rPr lang="en-US" sz="2400"/>
            </a:br>
            <a:r>
              <a:rPr lang="en-US" sz="2400"/>
              <a:t>of sensors</a:t>
            </a:r>
          </a:p>
          <a:p>
            <a:pPr marL="285750" indent="-285750"/>
            <a:r>
              <a:rPr lang="en-US" sz="2400"/>
              <a:t>Sensor information propagated</a:t>
            </a:r>
            <a:br>
              <a:rPr lang="en-US" sz="2400"/>
            </a:br>
            <a:r>
              <a:rPr lang="en-US" sz="2400"/>
              <a:t> to central collection point</a:t>
            </a:r>
          </a:p>
          <a:p>
            <a:pPr marL="285750" indent="-285750"/>
            <a:r>
              <a:rPr lang="en-US" sz="2400"/>
              <a:t>Intermediate nodes assist distant </a:t>
            </a:r>
            <a:br>
              <a:rPr lang="en-US" sz="2400"/>
            </a:br>
            <a:r>
              <a:rPr lang="en-US" sz="2400"/>
              <a:t>nodes to reach the base station</a:t>
            </a:r>
          </a:p>
          <a:p>
            <a:pPr marL="285750" indent="-285750"/>
            <a:r>
              <a:rPr lang="en-US" sz="2400"/>
              <a:t>Connectivity and error rates used </a:t>
            </a:r>
            <a:br>
              <a:rPr lang="en-US" sz="2400"/>
            </a:br>
            <a:r>
              <a:rPr lang="en-US" sz="2400"/>
              <a:t>to infer distance</a:t>
            </a:r>
          </a:p>
        </p:txBody>
      </p:sp>
      <p:grpSp>
        <p:nvGrpSpPr>
          <p:cNvPr id="7181" name="Group 13"/>
          <p:cNvGrpSpPr>
            <a:grpSpLocks/>
          </p:cNvGrpSpPr>
          <p:nvPr/>
        </p:nvGrpSpPr>
        <p:grpSpPr bwMode="auto">
          <a:xfrm>
            <a:off x="5722938" y="5546725"/>
            <a:ext cx="2667000" cy="641350"/>
            <a:chOff x="3801" y="432"/>
            <a:chExt cx="1680" cy="404"/>
          </a:xfrm>
        </p:grpSpPr>
        <p:sp>
          <p:nvSpPr>
            <p:cNvPr id="7174" name="Line 6"/>
            <p:cNvSpPr>
              <a:spLocks noChangeShapeType="1"/>
            </p:cNvSpPr>
            <p:nvPr/>
          </p:nvSpPr>
          <p:spPr bwMode="auto">
            <a:xfrm>
              <a:off x="3801" y="528"/>
              <a:ext cx="528" cy="0"/>
            </a:xfrm>
            <a:prstGeom prst="line">
              <a:avLst/>
            </a:prstGeom>
            <a:noFill/>
            <a:ln w="76200">
              <a:solidFill>
                <a:srgbClr val="00FF00"/>
              </a:solidFill>
              <a:miter lim="800000"/>
              <a:headEnd/>
              <a:tailEnd/>
            </a:ln>
            <a:effectLst/>
          </p:spPr>
          <p:txBody>
            <a:bodyPr wrap="none"/>
            <a:lstStyle/>
            <a:p>
              <a:endParaRPr lang="en-US"/>
            </a:p>
          </p:txBody>
        </p:sp>
        <p:sp>
          <p:nvSpPr>
            <p:cNvPr id="7176" name="Line 8"/>
            <p:cNvSpPr>
              <a:spLocks noChangeShapeType="1"/>
            </p:cNvSpPr>
            <p:nvPr/>
          </p:nvSpPr>
          <p:spPr bwMode="auto">
            <a:xfrm>
              <a:off x="3801" y="720"/>
              <a:ext cx="528" cy="0"/>
            </a:xfrm>
            <a:prstGeom prst="line">
              <a:avLst/>
            </a:prstGeom>
            <a:noFill/>
            <a:ln w="6350">
              <a:solidFill>
                <a:srgbClr val="FF0000"/>
              </a:solidFill>
              <a:miter lim="800000"/>
              <a:headEnd/>
              <a:tailEnd/>
            </a:ln>
            <a:effectLst/>
          </p:spPr>
          <p:txBody>
            <a:bodyPr wrap="none"/>
            <a:lstStyle/>
            <a:p>
              <a:endParaRPr lang="en-US"/>
            </a:p>
          </p:txBody>
        </p:sp>
        <p:sp>
          <p:nvSpPr>
            <p:cNvPr id="7177" name="Text Box 9"/>
            <p:cNvSpPr txBox="1">
              <a:spLocks noChangeArrowheads="1"/>
            </p:cNvSpPr>
            <p:nvPr/>
          </p:nvSpPr>
          <p:spPr bwMode="auto">
            <a:xfrm>
              <a:off x="4368" y="432"/>
              <a:ext cx="1113" cy="212"/>
            </a:xfrm>
            <a:prstGeom prst="rect">
              <a:avLst/>
            </a:prstGeom>
            <a:noFill/>
            <a:ln w="9525">
              <a:noFill/>
              <a:miter lim="800000"/>
              <a:headEnd/>
              <a:tailEnd/>
            </a:ln>
            <a:effectLst/>
          </p:spPr>
          <p:txBody>
            <a:bodyPr wrap="none">
              <a:spAutoFit/>
            </a:bodyPr>
            <a:lstStyle/>
            <a:p>
              <a:r>
                <a:rPr lang="en-US" sz="1600"/>
                <a:t>Routing Tree Link</a:t>
              </a:r>
            </a:p>
          </p:txBody>
        </p:sp>
        <p:sp>
          <p:nvSpPr>
            <p:cNvPr id="7178" name="Text Box 10"/>
            <p:cNvSpPr txBox="1">
              <a:spLocks noChangeArrowheads="1"/>
            </p:cNvSpPr>
            <p:nvPr/>
          </p:nvSpPr>
          <p:spPr bwMode="auto">
            <a:xfrm>
              <a:off x="4377" y="624"/>
              <a:ext cx="803" cy="212"/>
            </a:xfrm>
            <a:prstGeom prst="rect">
              <a:avLst/>
            </a:prstGeom>
            <a:noFill/>
            <a:ln w="9525">
              <a:noFill/>
              <a:miter lim="800000"/>
              <a:headEnd/>
              <a:tailEnd/>
            </a:ln>
            <a:effectLst/>
          </p:spPr>
          <p:txBody>
            <a:bodyPr wrap="none">
              <a:spAutoFit/>
            </a:bodyPr>
            <a:lstStyle/>
            <a:p>
              <a:r>
                <a:rPr lang="en-US" sz="1600"/>
                <a:t>Connectivity</a:t>
              </a:r>
            </a:p>
          </p:txBody>
        </p:sp>
      </p:grpSp>
      <p:sp>
        <p:nvSpPr>
          <p:cNvPr id="7179" name="Text Box 11"/>
          <p:cNvSpPr txBox="1">
            <a:spLocks noChangeArrowheads="1"/>
          </p:cNvSpPr>
          <p:nvPr/>
        </p:nvSpPr>
        <p:spPr bwMode="auto">
          <a:xfrm>
            <a:off x="7539038" y="3454400"/>
            <a:ext cx="1295400" cy="336550"/>
          </a:xfrm>
          <a:prstGeom prst="rect">
            <a:avLst/>
          </a:prstGeom>
          <a:noFill/>
          <a:ln w="9525">
            <a:noFill/>
            <a:miter lim="800000"/>
            <a:headEnd/>
            <a:tailEnd/>
          </a:ln>
          <a:effectLst/>
        </p:spPr>
        <p:txBody>
          <a:bodyPr wrap="none">
            <a:spAutoFit/>
          </a:bodyPr>
          <a:lstStyle/>
          <a:p>
            <a:r>
              <a:rPr lang="en-US" sz="1600"/>
              <a:t>Base Station</a:t>
            </a:r>
          </a:p>
        </p:txBody>
      </p:sp>
      <p:sp>
        <p:nvSpPr>
          <p:cNvPr id="7185" name="Rectangle 17"/>
          <p:cNvSpPr>
            <a:spLocks noChangeArrowheads="1"/>
          </p:cNvSpPr>
          <p:nvPr/>
        </p:nvSpPr>
        <p:spPr bwMode="auto">
          <a:xfrm>
            <a:off x="4443413" y="1555750"/>
            <a:ext cx="190500" cy="203200"/>
          </a:xfrm>
          <a:prstGeom prst="rect">
            <a:avLst/>
          </a:prstGeom>
          <a:solidFill>
            <a:schemeClr val="hlink"/>
          </a:solidFill>
          <a:ln w="9525">
            <a:miter lim="800000"/>
            <a:headEnd/>
            <a:tailEnd/>
          </a:ln>
          <a:effectLst/>
          <a:scene3d>
            <a:camera prst="legacyObliqueTopRight"/>
            <a:lightRig rig="legacyFlat3" dir="b"/>
          </a:scene3d>
          <a:sp3d extrusionH="227000" prstMaterial="legacyMatte">
            <a:bevelT w="13500" h="13500" prst="angle"/>
            <a:bevelB w="13500" h="13500" prst="angle"/>
            <a:extrusionClr>
              <a:schemeClr val="hlink"/>
            </a:extrusionClr>
          </a:sp3d>
        </p:spPr>
        <p:txBody>
          <a:bodyPr wrap="none" anchor="ctr">
            <a:flatTx/>
          </a:bodyPr>
          <a:lstStyle/>
          <a:p>
            <a:endParaRPr lang="en-US"/>
          </a:p>
        </p:txBody>
      </p:sp>
      <p:sp>
        <p:nvSpPr>
          <p:cNvPr id="7186" name="Rectangle 18"/>
          <p:cNvSpPr>
            <a:spLocks noChangeArrowheads="1"/>
          </p:cNvSpPr>
          <p:nvPr/>
        </p:nvSpPr>
        <p:spPr bwMode="auto">
          <a:xfrm>
            <a:off x="5453063" y="2781300"/>
            <a:ext cx="190500" cy="203200"/>
          </a:xfrm>
          <a:prstGeom prst="rect">
            <a:avLst/>
          </a:prstGeom>
          <a:solidFill>
            <a:schemeClr val="hlink"/>
          </a:solidFill>
          <a:ln w="9525">
            <a:miter lim="800000"/>
            <a:headEnd/>
            <a:tailEnd/>
          </a:ln>
          <a:effectLst/>
          <a:scene3d>
            <a:camera prst="legacyObliqueTopRight"/>
            <a:lightRig rig="legacyFlat3" dir="b"/>
          </a:scene3d>
          <a:sp3d extrusionH="227000" prstMaterial="legacyMatte">
            <a:bevelT w="13500" h="13500" prst="angle"/>
            <a:bevelB w="13500" h="13500" prst="angle"/>
            <a:extrusionClr>
              <a:schemeClr val="hlink"/>
            </a:extrusionClr>
          </a:sp3d>
        </p:spPr>
        <p:txBody>
          <a:bodyPr wrap="none" anchor="ctr">
            <a:flatTx/>
          </a:bodyPr>
          <a:lstStyle/>
          <a:p>
            <a:endParaRPr lang="en-US"/>
          </a:p>
        </p:txBody>
      </p:sp>
      <p:sp>
        <p:nvSpPr>
          <p:cNvPr id="7187" name="Rectangle 19"/>
          <p:cNvSpPr>
            <a:spLocks noChangeArrowheads="1"/>
          </p:cNvSpPr>
          <p:nvPr/>
        </p:nvSpPr>
        <p:spPr bwMode="auto">
          <a:xfrm>
            <a:off x="7113588" y="3414713"/>
            <a:ext cx="190500" cy="203200"/>
          </a:xfrm>
          <a:prstGeom prst="rect">
            <a:avLst/>
          </a:prstGeom>
          <a:solidFill>
            <a:schemeClr val="hlink"/>
          </a:solidFill>
          <a:ln w="9525">
            <a:miter lim="800000"/>
            <a:headEnd/>
            <a:tailEnd/>
          </a:ln>
          <a:effectLst/>
          <a:scene3d>
            <a:camera prst="legacyObliqueTopRight"/>
            <a:lightRig rig="legacyFlat3" dir="b"/>
          </a:scene3d>
          <a:sp3d extrusionH="227000" prstMaterial="legacyMatte">
            <a:bevelT w="13500" h="13500" prst="angle"/>
            <a:bevelB w="13500" h="13500" prst="angle"/>
            <a:extrusionClr>
              <a:schemeClr val="hlink"/>
            </a:extrusionClr>
          </a:sp3d>
        </p:spPr>
        <p:txBody>
          <a:bodyPr wrap="none" anchor="ctr">
            <a:flatTx/>
          </a:bodyPr>
          <a:lstStyle/>
          <a:p>
            <a:endParaRPr lang="en-US"/>
          </a:p>
        </p:txBody>
      </p:sp>
      <p:sp>
        <p:nvSpPr>
          <p:cNvPr id="7189" name="Line 21"/>
          <p:cNvSpPr>
            <a:spLocks noChangeShapeType="1"/>
          </p:cNvSpPr>
          <p:nvPr/>
        </p:nvSpPr>
        <p:spPr bwMode="auto">
          <a:xfrm>
            <a:off x="4687888" y="1800225"/>
            <a:ext cx="725487" cy="900113"/>
          </a:xfrm>
          <a:prstGeom prst="line">
            <a:avLst/>
          </a:prstGeom>
          <a:noFill/>
          <a:ln w="9525">
            <a:solidFill>
              <a:schemeClr val="tx1"/>
            </a:solidFill>
            <a:miter lim="800000"/>
            <a:headEnd/>
            <a:tailEnd type="triangle" w="med" len="med"/>
          </a:ln>
          <a:effectLst/>
        </p:spPr>
        <p:txBody>
          <a:bodyPr wrap="none"/>
          <a:lstStyle/>
          <a:p>
            <a:endParaRPr lang="en-US"/>
          </a:p>
        </p:txBody>
      </p:sp>
      <p:sp>
        <p:nvSpPr>
          <p:cNvPr id="7190" name="Line 22"/>
          <p:cNvSpPr>
            <a:spLocks noChangeShapeType="1"/>
          </p:cNvSpPr>
          <p:nvPr/>
        </p:nvSpPr>
        <p:spPr bwMode="auto">
          <a:xfrm>
            <a:off x="5776913" y="2960688"/>
            <a:ext cx="1233487" cy="479425"/>
          </a:xfrm>
          <a:prstGeom prst="line">
            <a:avLst/>
          </a:prstGeom>
          <a:noFill/>
          <a:ln w="9525">
            <a:solidFill>
              <a:schemeClr val="tx1"/>
            </a:solidFill>
            <a:miter lim="800000"/>
            <a:headEnd/>
            <a:tailEnd type="triangle" w="med" len="med"/>
          </a:ln>
          <a:effectLst/>
        </p:spPr>
        <p:txBody>
          <a:bodyPr wrap="none"/>
          <a:lstStyle/>
          <a:p>
            <a:endParaRPr lang="en-US"/>
          </a:p>
        </p:txBody>
      </p:sp>
      <p:pic>
        <p:nvPicPr>
          <p:cNvPr id="7191" name="Picture 23" descr="H:\culler\talks\left.JPEG"/>
          <p:cNvPicPr>
            <a:picLocks noChangeAspect="1" noChangeArrowheads="1"/>
          </p:cNvPicPr>
          <p:nvPr/>
        </p:nvPicPr>
        <p:blipFill>
          <a:blip r:embed="rId3" cstate="print"/>
          <a:srcRect/>
          <a:stretch>
            <a:fillRect/>
          </a:stretch>
        </p:blipFill>
        <p:spPr bwMode="auto">
          <a:xfrm>
            <a:off x="7702550" y="1289050"/>
            <a:ext cx="1160463" cy="1298575"/>
          </a:xfrm>
          <a:prstGeom prst="rect">
            <a:avLst/>
          </a:prstGeom>
          <a:noFill/>
        </p:spPr>
      </p:pic>
      <p:cxnSp>
        <p:nvCxnSpPr>
          <p:cNvPr id="7193" name="AutoShape 25"/>
          <p:cNvCxnSpPr>
            <a:cxnSpLocks noChangeShapeType="1"/>
            <a:stCxn id="0" idx="2"/>
          </p:cNvCxnSpPr>
          <p:nvPr/>
        </p:nvCxnSpPr>
        <p:spPr bwMode="auto">
          <a:xfrm rot="5400000">
            <a:off x="7364413" y="2703512"/>
            <a:ext cx="1035050" cy="803275"/>
          </a:xfrm>
          <a:prstGeom prst="curvedConnector3">
            <a:avLst>
              <a:gd name="adj1" fmla="val 50000"/>
            </a:avLst>
          </a:prstGeom>
          <a:noFill/>
          <a:ln w="25400">
            <a:solidFill>
              <a:schemeClr val="tx1"/>
            </a:solidFill>
            <a:miter lim="800000"/>
            <a:headEnd type="arrow" w="lg" len="lg"/>
            <a:tailEnd/>
          </a:ln>
          <a:effectLst/>
        </p:spPr>
      </p:cxnSp>
      <p:sp>
        <p:nvSpPr>
          <p:cNvPr id="7194" name="Rectangle 26"/>
          <p:cNvSpPr>
            <a:spLocks noChangeArrowheads="1"/>
          </p:cNvSpPr>
          <p:nvPr/>
        </p:nvSpPr>
        <p:spPr bwMode="auto">
          <a:xfrm>
            <a:off x="8408988" y="2411413"/>
            <a:ext cx="190500" cy="203200"/>
          </a:xfrm>
          <a:prstGeom prst="rect">
            <a:avLst/>
          </a:prstGeom>
          <a:solidFill>
            <a:schemeClr val="hlink"/>
          </a:solidFill>
          <a:ln w="9525">
            <a:miter lim="800000"/>
            <a:headEnd/>
            <a:tailEnd/>
          </a:ln>
          <a:effectLst/>
          <a:scene3d>
            <a:camera prst="legacyObliqueTopRight"/>
            <a:lightRig rig="legacyFlat3" dir="b"/>
          </a:scene3d>
          <a:sp3d extrusionH="227000" prstMaterial="legacyMatte">
            <a:bevelT w="13500" h="13500" prst="angle"/>
            <a:bevelB w="13500" h="13500" prst="angle"/>
            <a:extrusionClr>
              <a:schemeClr val="hlink"/>
            </a:extrusionClr>
          </a:sp3d>
        </p:spPr>
        <p:txBody>
          <a:bodyPr wrap="none" anchor="ctr">
            <a:flatTx/>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185"/>
                                        </p:tgtEl>
                                        <p:attrNameLst>
                                          <p:attrName>style.visibility</p:attrName>
                                        </p:attrNameLst>
                                      </p:cBhvr>
                                      <p:to>
                                        <p:strVal val="visible"/>
                                      </p:to>
                                    </p:set>
                                  </p:childTnLst>
                                  <p:subTnLst>
                                    <p:animClr>
                                      <p:cBhvr override="childStyle">
                                        <p:cTn dur="1" fill="hold" display="0" masterRel="nextClick" afterEffect="1"/>
                                        <p:tgtEl>
                                          <p:spTgt spid="7185"/>
                                        </p:tgtEl>
                                        <p:attrNameLst>
                                          <p:attrName>ppt_c</p:attrName>
                                        </p:attrNameLst>
                                      </p:cBhvr>
                                      <p:to>
                                        <a:srgbClr val="B2B2B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7189"/>
                                        </p:tgtEl>
                                        <p:attrNameLst>
                                          <p:attrName>style.visibility</p:attrName>
                                        </p:attrNameLst>
                                      </p:cBhvr>
                                      <p:to>
                                        <p:strVal val="visible"/>
                                      </p:to>
                                    </p:set>
                                  </p:childTnLst>
                                </p:cTn>
                              </p:par>
                            </p:childTnLst>
                          </p:cTn>
                        </p:par>
                        <p:par>
                          <p:cTn id="11" fill="hold">
                            <p:stCondLst>
                              <p:cond delay="500"/>
                            </p:stCondLst>
                            <p:childTnLst>
                              <p:par>
                                <p:cTn id="12" presetID="1" presetClass="entr" presetSubtype="0" fill="hold" grpId="0" nodeType="afterEffect">
                                  <p:stCondLst>
                                    <p:cond delay="0"/>
                                  </p:stCondLst>
                                  <p:childTnLst>
                                    <p:set>
                                      <p:cBhvr>
                                        <p:cTn id="13" dur="1" fill="hold">
                                          <p:stCondLst>
                                            <p:cond delay="499"/>
                                          </p:stCondLst>
                                        </p:cTn>
                                        <p:tgtEl>
                                          <p:spTgt spid="7186"/>
                                        </p:tgtEl>
                                        <p:attrNameLst>
                                          <p:attrName>style.visibility</p:attrName>
                                        </p:attrNameLst>
                                      </p:cBhvr>
                                      <p:to>
                                        <p:strVal val="visible"/>
                                      </p:to>
                                    </p:set>
                                  </p:childTnLst>
                                  <p:subTnLst>
                                    <p:animClr>
                                      <p:cBhvr override="childStyle">
                                        <p:cTn dur="1" fill="hold" display="0" masterRel="nextClick" afterEffect="1"/>
                                        <p:tgtEl>
                                          <p:spTgt spid="7186"/>
                                        </p:tgtEl>
                                        <p:attrNameLst>
                                          <p:attrName>ppt_c</p:attrName>
                                        </p:attrNameLst>
                                      </p:cBhvr>
                                      <p:to>
                                        <a:srgbClr val="B2B2B2"/>
                                      </p:to>
                                    </p:animClr>
                                  </p:sub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499"/>
                                          </p:stCondLst>
                                        </p:cTn>
                                        <p:tgtEl>
                                          <p:spTgt spid="7190"/>
                                        </p:tgtEl>
                                        <p:attrNameLst>
                                          <p:attrName>style.visibility</p:attrName>
                                        </p:attrNameLst>
                                      </p:cBhvr>
                                      <p:to>
                                        <p:strVal val="visible"/>
                                      </p:to>
                                    </p:set>
                                  </p:childTnLst>
                                </p:cTn>
                              </p:par>
                            </p:childTnLst>
                          </p:cTn>
                        </p:par>
                        <p:par>
                          <p:cTn id="18" fill="hold">
                            <p:stCondLst>
                              <p:cond delay="500"/>
                            </p:stCondLst>
                            <p:childTnLst>
                              <p:par>
                                <p:cTn id="19" presetID="1" presetClass="entr" presetSubtype="0" fill="hold" grpId="0" nodeType="afterEffect">
                                  <p:stCondLst>
                                    <p:cond delay="0"/>
                                  </p:stCondLst>
                                  <p:childTnLst>
                                    <p:set>
                                      <p:cBhvr>
                                        <p:cTn id="20" dur="1" fill="hold">
                                          <p:stCondLst>
                                            <p:cond delay="499"/>
                                          </p:stCondLst>
                                        </p:cTn>
                                        <p:tgtEl>
                                          <p:spTgt spid="7187"/>
                                        </p:tgtEl>
                                        <p:attrNameLst>
                                          <p:attrName>style.visibility</p:attrName>
                                        </p:attrNameLst>
                                      </p:cBhvr>
                                      <p:to>
                                        <p:strVal val="visible"/>
                                      </p:to>
                                    </p:set>
                                  </p:childTnLst>
                                  <p:subTnLst>
                                    <p:animClr>
                                      <p:cBhvr override="childStyle">
                                        <p:cTn dur="1" fill="hold" display="0" masterRel="nextClick" afterEffect="1"/>
                                        <p:tgtEl>
                                          <p:spTgt spid="7187"/>
                                        </p:tgtEl>
                                        <p:attrNameLst>
                                          <p:attrName>ppt_c</p:attrName>
                                        </p:attrNameLst>
                                      </p:cBhvr>
                                      <p:to>
                                        <a:schemeClr val="bg1"/>
                                      </p:to>
                                    </p:animClr>
                                  </p:subTnLst>
                                </p:cTn>
                              </p:par>
                            </p:childTnLst>
                          </p:cTn>
                        </p:par>
                        <p:par>
                          <p:cTn id="21" fill="hold">
                            <p:stCondLst>
                              <p:cond delay="1000"/>
                            </p:stCondLst>
                            <p:childTnLst>
                              <p:par>
                                <p:cTn id="22" presetID="1" presetClass="entr" presetSubtype="0" fill="hold" grpId="0" nodeType="afterEffect">
                                  <p:stCondLst>
                                    <p:cond delay="0"/>
                                  </p:stCondLst>
                                  <p:childTnLst>
                                    <p:set>
                                      <p:cBhvr>
                                        <p:cTn id="23" dur="1" fill="hold">
                                          <p:stCondLst>
                                            <p:cond delay="499"/>
                                          </p:stCondLst>
                                        </p:cTn>
                                        <p:tgtEl>
                                          <p:spTgt spid="7194"/>
                                        </p:tgtEl>
                                        <p:attrNameLst>
                                          <p:attrName>style.visibility</p:attrName>
                                        </p:attrNameLst>
                                      </p:cBhvr>
                                      <p:to>
                                        <p:strVal val="visible"/>
                                      </p:to>
                                    </p:set>
                                  </p:childTnLst>
                                  <p:subTnLst>
                                    <p:animClr>
                                      <p:cBhvr override="childStyle">
                                        <p:cTn dur="1" fill="hold" display="0" masterRel="nextClick" afterEffect="1"/>
                                        <p:tgtEl>
                                          <p:spTgt spid="7194"/>
                                        </p:tgtEl>
                                        <p:attrNameLst>
                                          <p:attrName>ppt_c</p:attrName>
                                        </p:attrNameLst>
                                      </p:cBhvr>
                                      <p:to>
                                        <a:schemeClr val="bg1"/>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85" grpId="0" animBg="1"/>
      <p:bldP spid="7186" grpId="0" animBg="1"/>
      <p:bldP spid="7187" grpId="0" animBg="1"/>
      <p:bldP spid="7189" grpId="0" animBg="1"/>
      <p:bldP spid="7190" grpId="0" animBg="1"/>
      <p:bldP spid="719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http://tinyos.millennium.berkeley.edu</a:t>
            </a:r>
          </a:p>
        </p:txBody>
      </p:sp>
      <p:sp>
        <p:nvSpPr>
          <p:cNvPr id="100354" name="Rectangle 2"/>
          <p:cNvSpPr>
            <a:spLocks noGrp="1" noChangeArrowheads="1"/>
          </p:cNvSpPr>
          <p:nvPr>
            <p:ph type="title"/>
          </p:nvPr>
        </p:nvSpPr>
        <p:spPr/>
        <p:txBody>
          <a:bodyPr/>
          <a:lstStyle/>
          <a:p>
            <a:r>
              <a:rPr lang="en-US" sz="4000"/>
              <a:t>TinyOS with Ninja</a:t>
            </a:r>
          </a:p>
        </p:txBody>
      </p:sp>
      <p:sp>
        <p:nvSpPr>
          <p:cNvPr id="100355" name="Rectangle 3"/>
          <p:cNvSpPr>
            <a:spLocks noGrp="1" noChangeArrowheads="1"/>
          </p:cNvSpPr>
          <p:nvPr>
            <p:ph type="body" idx="1"/>
          </p:nvPr>
        </p:nvSpPr>
        <p:spPr/>
        <p:txBody>
          <a:bodyPr/>
          <a:lstStyle/>
          <a:p>
            <a:r>
              <a:rPr lang="en-US" sz="2400"/>
              <a:t>TinyOS devices are individual Ninja Units that sense and actuate physical world</a:t>
            </a:r>
          </a:p>
          <a:p>
            <a:r>
              <a:rPr lang="en-US" sz="2400"/>
              <a:t>Routes and identities of base stations automatically discovered</a:t>
            </a:r>
          </a:p>
          <a:p>
            <a:r>
              <a:rPr lang="en-US" sz="2400"/>
              <a:t>Active proxies interact with base stations and forward data from units into the Ninja Base</a:t>
            </a:r>
          </a:p>
          <a:p>
            <a:r>
              <a:rPr lang="en-US" sz="2400"/>
              <a:t>Sensor readings stored in DDS for later querying and evaluation</a:t>
            </a:r>
          </a:p>
          <a:p>
            <a:r>
              <a:rPr lang="en-US" sz="2400"/>
              <a:t>Ninja Bases used to distribute data to end users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http://tinyos.millennium.berkeley.edu</a:t>
            </a:r>
          </a:p>
        </p:txBody>
      </p:sp>
      <p:sp>
        <p:nvSpPr>
          <p:cNvPr id="71682" name="Rectangle 1026"/>
          <p:cNvSpPr>
            <a:spLocks noGrp="1" noChangeArrowheads="1"/>
          </p:cNvSpPr>
          <p:nvPr>
            <p:ph type="title"/>
          </p:nvPr>
        </p:nvSpPr>
        <p:spPr/>
        <p:txBody>
          <a:bodyPr/>
          <a:lstStyle/>
          <a:p>
            <a:r>
              <a:rPr lang="en-US" sz="4800"/>
              <a:t>Organization</a:t>
            </a:r>
          </a:p>
        </p:txBody>
      </p:sp>
      <p:sp>
        <p:nvSpPr>
          <p:cNvPr id="71683" name="Rectangle 1027"/>
          <p:cNvSpPr>
            <a:spLocks noGrp="1" noChangeArrowheads="1"/>
          </p:cNvSpPr>
          <p:nvPr>
            <p:ph type="body" idx="1"/>
          </p:nvPr>
        </p:nvSpPr>
        <p:spPr/>
        <p:txBody>
          <a:bodyPr/>
          <a:lstStyle/>
          <a:p>
            <a:pPr>
              <a:buFont typeface="Wingdings" pitchFamily="2" charset="2"/>
              <a:buChar char="ü"/>
            </a:pPr>
            <a:r>
              <a:rPr lang="en-US" sz="3200"/>
              <a:t>The Big Picture</a:t>
            </a:r>
          </a:p>
          <a:p>
            <a:pPr>
              <a:buFont typeface="Wingdings" pitchFamily="2" charset="2"/>
              <a:buChar char="q"/>
            </a:pPr>
            <a:r>
              <a:rPr lang="en-US" sz="3200"/>
              <a:t>Hardware Advances</a:t>
            </a:r>
          </a:p>
          <a:p>
            <a:pPr>
              <a:buFont typeface="Wingdings" pitchFamily="2" charset="2"/>
              <a:buChar char="q"/>
            </a:pPr>
            <a:r>
              <a:rPr lang="en-US" sz="3200"/>
              <a:t>Software Advances</a:t>
            </a:r>
          </a:p>
          <a:p>
            <a:pPr>
              <a:buFont typeface="Wingdings" pitchFamily="2" charset="2"/>
              <a:buChar char="q"/>
            </a:pPr>
            <a:r>
              <a:rPr lang="en-US" sz="3200"/>
              <a:t>Planned Deployments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4"/>
          <p:cNvSpPr>
            <a:spLocks noGrp="1"/>
          </p:cNvSpPr>
          <p:nvPr>
            <p:ph type="ftr" sz="quarter" idx="11"/>
          </p:nvPr>
        </p:nvSpPr>
        <p:spPr/>
        <p:txBody>
          <a:bodyPr/>
          <a:lstStyle/>
          <a:p>
            <a:r>
              <a:rPr lang="en-US"/>
              <a:t>http://tinyos.millennium.berkeley.edu</a:t>
            </a:r>
          </a:p>
        </p:txBody>
      </p:sp>
      <p:pic>
        <p:nvPicPr>
          <p:cNvPr id="15373" name="Picture 13" descr="E:\DCIM\100NIKON\DSCN1101.JPG"/>
          <p:cNvPicPr>
            <a:picLocks noChangeAspect="1" noChangeArrowheads="1"/>
          </p:cNvPicPr>
          <p:nvPr/>
        </p:nvPicPr>
        <p:blipFill>
          <a:blip r:embed="rId3" cstate="print">
            <a:lum bright="28000" contrast="26000"/>
          </a:blip>
          <a:srcRect l="3500" b="28667"/>
          <a:stretch>
            <a:fillRect/>
          </a:stretch>
        </p:blipFill>
        <p:spPr bwMode="auto">
          <a:xfrm>
            <a:off x="4887913" y="2328863"/>
            <a:ext cx="3527425" cy="1957387"/>
          </a:xfrm>
          <a:prstGeom prst="rect">
            <a:avLst/>
          </a:prstGeom>
          <a:noFill/>
          <a:ln w="9525">
            <a:noFill/>
            <a:miter lim="800000"/>
            <a:headEnd/>
            <a:tailEnd/>
          </a:ln>
        </p:spPr>
      </p:pic>
      <p:sp>
        <p:nvSpPr>
          <p:cNvPr id="15362" name="Rectangle 2"/>
          <p:cNvSpPr>
            <a:spLocks noGrp="1" noChangeArrowheads="1"/>
          </p:cNvSpPr>
          <p:nvPr>
            <p:ph type="title"/>
          </p:nvPr>
        </p:nvSpPr>
        <p:spPr/>
        <p:txBody>
          <a:bodyPr/>
          <a:lstStyle/>
          <a:p>
            <a:r>
              <a:rPr lang="en-US"/>
              <a:t>Hardware Kits</a:t>
            </a:r>
          </a:p>
        </p:txBody>
      </p:sp>
      <p:sp>
        <p:nvSpPr>
          <p:cNvPr id="15363" name="Rectangle 3"/>
          <p:cNvSpPr>
            <a:spLocks noGrp="1" noChangeArrowheads="1"/>
          </p:cNvSpPr>
          <p:nvPr>
            <p:ph type="body" idx="1"/>
          </p:nvPr>
        </p:nvSpPr>
        <p:spPr>
          <a:xfrm>
            <a:off x="304800" y="1752600"/>
            <a:ext cx="7772400" cy="4724400"/>
          </a:xfrm>
        </p:spPr>
        <p:txBody>
          <a:bodyPr/>
          <a:lstStyle/>
          <a:p>
            <a:r>
              <a:rPr lang="en-US" sz="2200"/>
              <a:t>Two Board Sandwich</a:t>
            </a:r>
          </a:p>
          <a:p>
            <a:pPr lvl="1"/>
            <a:r>
              <a:rPr lang="en-US" sz="2200"/>
              <a:t>Main CPU board</a:t>
            </a:r>
            <a:br>
              <a:rPr lang="en-US" sz="2200"/>
            </a:br>
            <a:r>
              <a:rPr lang="en-US" sz="2200"/>
              <a:t>with Radio Communication</a:t>
            </a:r>
          </a:p>
          <a:p>
            <a:pPr lvl="1"/>
            <a:r>
              <a:rPr lang="en-US" sz="2200"/>
              <a:t>Secondary Sensor Board</a:t>
            </a:r>
          </a:p>
          <a:p>
            <a:r>
              <a:rPr lang="en-US" sz="2200"/>
              <a:t>Allows for expansion and</a:t>
            </a:r>
            <a:br>
              <a:rPr lang="en-US" sz="2200"/>
            </a:br>
            <a:r>
              <a:rPr lang="en-US" sz="2200"/>
              <a:t>customization</a:t>
            </a:r>
          </a:p>
          <a:p>
            <a:pPr>
              <a:lnSpc>
                <a:spcPct val="90000"/>
              </a:lnSpc>
            </a:pPr>
            <a:r>
              <a:rPr lang="en-US" sz="2200"/>
              <a:t>Current sensors include:</a:t>
            </a:r>
            <a:br>
              <a:rPr lang="en-US" sz="2200"/>
            </a:br>
            <a:r>
              <a:rPr lang="en-US" sz="2200"/>
              <a:t>Acceleration, Magnetic Field,</a:t>
            </a:r>
            <a:br>
              <a:rPr lang="en-US" sz="2200"/>
            </a:br>
            <a:r>
              <a:rPr lang="en-US" sz="2200"/>
              <a:t>Temperature, Pressure,</a:t>
            </a:r>
            <a:br>
              <a:rPr lang="en-US" sz="2200"/>
            </a:br>
            <a:r>
              <a:rPr lang="en-US" sz="2200"/>
              <a:t>Humidity, Light,  and RF Signal Strength</a:t>
            </a:r>
          </a:p>
          <a:p>
            <a:pPr>
              <a:lnSpc>
                <a:spcPct val="90000"/>
              </a:lnSpc>
            </a:pPr>
            <a:r>
              <a:rPr lang="en-US" sz="2200"/>
              <a:t>Can control RF transmission strength &amp; Sense Reception Strength</a:t>
            </a:r>
          </a:p>
          <a:p>
            <a:pPr>
              <a:lnSpc>
                <a:spcPct val="90000"/>
              </a:lnSpc>
            </a:pPr>
            <a:r>
              <a:rPr lang="en-US" sz="2200"/>
              <a:t>Improved transmission distances (30-100ft)</a:t>
            </a:r>
          </a:p>
        </p:txBody>
      </p:sp>
      <p:pic>
        <p:nvPicPr>
          <p:cNvPr id="15372" name="Picture 12" descr="E:\DCIM\100NIKON\DSCN1096.JPG"/>
          <p:cNvPicPr>
            <a:picLocks noChangeAspect="1" noChangeArrowheads="1"/>
          </p:cNvPicPr>
          <p:nvPr/>
        </p:nvPicPr>
        <p:blipFill>
          <a:blip r:embed="rId4" cstate="print">
            <a:lum bright="26000" contrast="26000"/>
          </a:blip>
          <a:srcRect l="17999" t="23334" r="8501" b="16000"/>
          <a:stretch>
            <a:fillRect/>
          </a:stretch>
        </p:blipFill>
        <p:spPr bwMode="auto">
          <a:xfrm>
            <a:off x="5143500" y="642938"/>
            <a:ext cx="3587750" cy="2220912"/>
          </a:xfrm>
          <a:prstGeom prst="rect">
            <a:avLst/>
          </a:prstGeom>
          <a:noFill/>
          <a:ln w="9525">
            <a:noFill/>
            <a:miter lim="800000"/>
            <a:headEnd/>
            <a:tailEnd/>
          </a:ln>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http://tinyos.millennium.berkeley.edu</a:t>
            </a:r>
          </a:p>
        </p:txBody>
      </p:sp>
      <p:sp>
        <p:nvSpPr>
          <p:cNvPr id="122884" name="Rectangle 4"/>
          <p:cNvSpPr>
            <a:spLocks noGrp="1" noChangeArrowheads="1"/>
          </p:cNvSpPr>
          <p:nvPr>
            <p:ph type="title"/>
          </p:nvPr>
        </p:nvSpPr>
        <p:spPr/>
        <p:txBody>
          <a:bodyPr/>
          <a:lstStyle/>
          <a:p>
            <a:r>
              <a:rPr lang="en-US"/>
              <a:t>Getting Others Involved:</a:t>
            </a:r>
          </a:p>
        </p:txBody>
      </p:sp>
      <p:sp>
        <p:nvSpPr>
          <p:cNvPr id="122885" name="Rectangle 5"/>
          <p:cNvSpPr>
            <a:spLocks noGrp="1" noChangeArrowheads="1"/>
          </p:cNvSpPr>
          <p:nvPr>
            <p:ph type="body" idx="1"/>
          </p:nvPr>
        </p:nvSpPr>
        <p:spPr/>
        <p:txBody>
          <a:bodyPr/>
          <a:lstStyle/>
          <a:p>
            <a:r>
              <a:rPr lang="en-US" sz="2400"/>
              <a:t>Others using our devices:</a:t>
            </a:r>
          </a:p>
          <a:p>
            <a:pPr lvl="1"/>
            <a:r>
              <a:rPr lang="en-US" sz="2400"/>
              <a:t>UCLA, UIUC, Intel Research (Portland)</a:t>
            </a:r>
          </a:p>
          <a:p>
            <a:pPr lvl="1"/>
            <a:r>
              <a:rPr lang="en-US" sz="2400"/>
              <a:t>5 different Berkeley class projects last semester</a:t>
            </a:r>
          </a:p>
          <a:p>
            <a:r>
              <a:rPr lang="en-US" sz="2400"/>
              <a:t>Early February, Mote Boot Camp</a:t>
            </a:r>
          </a:p>
          <a:p>
            <a:pPr lvl="1"/>
            <a:r>
              <a:rPr lang="en-US" sz="2400"/>
              <a:t>Intensive training session for people </a:t>
            </a:r>
          </a:p>
          <a:p>
            <a:r>
              <a:rPr lang="en-US" sz="2400"/>
              <a:t>Crossbow – Manufacturing and selling hardware</a:t>
            </a:r>
          </a:p>
          <a:p>
            <a:r>
              <a:rPr lang="en-US" sz="2400"/>
              <a:t>Marathon – Building high power sensor boards</a:t>
            </a:r>
          </a:p>
          <a:p>
            <a:r>
              <a:rPr lang="en-US" sz="2400"/>
              <a:t>Development tools for Windows and Linux</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http://tinyos.millennium.berkeley.edu</a:t>
            </a:r>
          </a:p>
        </p:txBody>
      </p:sp>
      <p:sp>
        <p:nvSpPr>
          <p:cNvPr id="104450" name="Rectangle 2"/>
          <p:cNvSpPr>
            <a:spLocks noGrp="1" noChangeArrowheads="1"/>
          </p:cNvSpPr>
          <p:nvPr>
            <p:ph type="title"/>
          </p:nvPr>
        </p:nvSpPr>
        <p:spPr/>
        <p:txBody>
          <a:bodyPr/>
          <a:lstStyle/>
          <a:p>
            <a:r>
              <a:rPr lang="en-US" sz="4800"/>
              <a:t>Software Directions</a:t>
            </a:r>
          </a:p>
        </p:txBody>
      </p:sp>
      <p:sp>
        <p:nvSpPr>
          <p:cNvPr id="104451" name="Rectangle 3"/>
          <p:cNvSpPr>
            <a:spLocks noGrp="1" noChangeArrowheads="1"/>
          </p:cNvSpPr>
          <p:nvPr>
            <p:ph type="body" idx="1"/>
          </p:nvPr>
        </p:nvSpPr>
        <p:spPr/>
        <p:txBody>
          <a:bodyPr/>
          <a:lstStyle/>
          <a:p>
            <a:r>
              <a:rPr lang="en-US" sz="3200"/>
              <a:t>Location Detection</a:t>
            </a:r>
          </a:p>
          <a:p>
            <a:r>
              <a:rPr lang="en-US" sz="3200"/>
              <a:t>Secure Messaging</a:t>
            </a:r>
          </a:p>
          <a:p>
            <a:r>
              <a:rPr lang="en-US" sz="3200"/>
              <a:t>Power Conservation</a:t>
            </a:r>
          </a:p>
          <a:p>
            <a:r>
              <a:rPr lang="en-US" sz="3200"/>
              <a:t>Byte Code Interpreter</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2"/>
          <p:cNvSpPr>
            <a:spLocks noGrp="1"/>
          </p:cNvSpPr>
          <p:nvPr>
            <p:ph type="ftr" sz="quarter" idx="11"/>
          </p:nvPr>
        </p:nvSpPr>
        <p:spPr/>
        <p:txBody>
          <a:bodyPr/>
          <a:lstStyle/>
          <a:p>
            <a:r>
              <a:rPr lang="en-US"/>
              <a:t>http://tinyos.millennium.berkeley.edu</a:t>
            </a:r>
          </a:p>
        </p:txBody>
      </p:sp>
      <p:graphicFrame>
        <p:nvGraphicFramePr>
          <p:cNvPr id="130048" name="Object 0"/>
          <p:cNvGraphicFramePr>
            <a:graphicFrameLocks noChangeAspect="1"/>
          </p:cNvGraphicFramePr>
          <p:nvPr/>
        </p:nvGraphicFramePr>
        <p:xfrm>
          <a:off x="5303838" y="2138363"/>
          <a:ext cx="3840162" cy="2030412"/>
        </p:xfrm>
        <a:graphic>
          <a:graphicData uri="http://schemas.openxmlformats.org/presentationml/2006/ole">
            <p:oleObj spid="_x0000_s130048" name="Bitmap Image" r:id="rId3" imgW="5582429" imgH="2952381" progId="Paint.Picture">
              <p:embed/>
            </p:oleObj>
          </a:graphicData>
        </a:graphic>
      </p:graphicFrame>
      <p:pic>
        <p:nvPicPr>
          <p:cNvPr id="117764" name="Picture 4" descr="C:\TEMP\mobile\screen.png"/>
          <p:cNvPicPr>
            <a:picLocks noChangeAspect="1" noChangeArrowheads="1"/>
          </p:cNvPicPr>
          <p:nvPr/>
        </p:nvPicPr>
        <p:blipFill>
          <a:blip r:embed="rId4" cstate="print"/>
          <a:srcRect/>
          <a:stretch>
            <a:fillRect/>
          </a:stretch>
        </p:blipFill>
        <p:spPr bwMode="auto">
          <a:xfrm>
            <a:off x="6423025" y="4271963"/>
            <a:ext cx="2395538" cy="2003425"/>
          </a:xfrm>
          <a:prstGeom prst="rect">
            <a:avLst/>
          </a:prstGeom>
          <a:noFill/>
          <a:ln w="9525">
            <a:noFill/>
            <a:miter lim="800000"/>
            <a:headEnd/>
            <a:tailEnd/>
          </a:ln>
          <a:effectLst/>
        </p:spPr>
      </p:pic>
      <p:sp>
        <p:nvSpPr>
          <p:cNvPr id="117765" name="Rectangle 5"/>
          <p:cNvSpPr>
            <a:spLocks noChangeArrowheads="1"/>
          </p:cNvSpPr>
          <p:nvPr/>
        </p:nvSpPr>
        <p:spPr bwMode="auto">
          <a:xfrm>
            <a:off x="482600" y="1371600"/>
            <a:ext cx="5054600" cy="4648200"/>
          </a:xfrm>
          <a:prstGeom prst="rect">
            <a:avLst/>
          </a:prstGeom>
          <a:noFill/>
          <a:ln w="9525">
            <a:noFill/>
            <a:miter lim="800000"/>
            <a:headEnd/>
            <a:tailEnd/>
          </a:ln>
          <a:effectLst/>
        </p:spPr>
        <p:txBody>
          <a:bodyPr lIns="92075" tIns="46038" rIns="92075" bIns="46038"/>
          <a:lstStyle/>
          <a:p>
            <a:pPr marL="285750" indent="-285750" eaLnBrk="0" hangingPunct="0">
              <a:lnSpc>
                <a:spcPct val="90000"/>
              </a:lnSpc>
              <a:spcBef>
                <a:spcPct val="30000"/>
              </a:spcBef>
              <a:buSzPct val="100000"/>
              <a:buFontTx/>
              <a:buChar char="•"/>
            </a:pPr>
            <a:r>
              <a:rPr lang="en-US" b="1">
                <a:latin typeface="Arial" charset="0"/>
              </a:rPr>
              <a:t>16 motes deployed on 4</a:t>
            </a:r>
            <a:r>
              <a:rPr lang="en-US" b="1" baseline="30000">
                <a:latin typeface="Arial" charset="0"/>
              </a:rPr>
              <a:t>th</a:t>
            </a:r>
            <a:r>
              <a:rPr lang="en-US" b="1">
                <a:latin typeface="Arial" charset="0"/>
              </a:rPr>
              <a:t> floor Soda Hall</a:t>
            </a:r>
          </a:p>
          <a:p>
            <a:pPr marL="685800" lvl="1" indent="-228600" eaLnBrk="0" hangingPunct="0">
              <a:lnSpc>
                <a:spcPct val="90000"/>
              </a:lnSpc>
              <a:spcBef>
                <a:spcPct val="30000"/>
              </a:spcBef>
              <a:buSzPct val="100000"/>
              <a:buFontTx/>
              <a:buChar char="•"/>
            </a:pPr>
            <a:r>
              <a:rPr lang="en-US" b="1">
                <a:latin typeface="Arial" charset="0"/>
              </a:rPr>
              <a:t>10 round motes as office landmarks</a:t>
            </a:r>
          </a:p>
          <a:p>
            <a:pPr marL="685800" lvl="1" indent="-228600" eaLnBrk="0" hangingPunct="0">
              <a:lnSpc>
                <a:spcPct val="90000"/>
              </a:lnSpc>
              <a:spcBef>
                <a:spcPct val="30000"/>
              </a:spcBef>
              <a:buSzPct val="100000"/>
              <a:buFontTx/>
              <a:buChar char="•"/>
            </a:pPr>
            <a:r>
              <a:rPr lang="en-US" b="1">
                <a:latin typeface="Arial" charset="0"/>
              </a:rPr>
              <a:t>2 base stations around corners of the building</a:t>
            </a:r>
          </a:p>
          <a:p>
            <a:pPr marL="685800" lvl="1" indent="-228600" eaLnBrk="0" hangingPunct="0">
              <a:lnSpc>
                <a:spcPct val="90000"/>
              </a:lnSpc>
              <a:spcBef>
                <a:spcPct val="30000"/>
              </a:spcBef>
              <a:buSzPct val="100000"/>
              <a:buFontTx/>
              <a:buChar char="•"/>
            </a:pPr>
            <a:r>
              <a:rPr lang="en-US" b="1">
                <a:latin typeface="Arial" charset="0"/>
              </a:rPr>
              <a:t>4 Rene motes as active badges for location tracking</a:t>
            </a:r>
          </a:p>
          <a:p>
            <a:pPr marL="685800" lvl="1" indent="-228600" eaLnBrk="0" hangingPunct="0">
              <a:lnSpc>
                <a:spcPct val="90000"/>
              </a:lnSpc>
              <a:spcBef>
                <a:spcPct val="30000"/>
              </a:spcBef>
              <a:buSzPct val="100000"/>
              <a:buFontTx/>
              <a:buChar char="•"/>
            </a:pPr>
            <a:r>
              <a:rPr lang="en-US" b="1">
                <a:latin typeface="Arial" charset="0"/>
              </a:rPr>
              <a:t>AA batteries (3 weeks)</a:t>
            </a:r>
          </a:p>
          <a:p>
            <a:pPr marL="285750" indent="-285750" eaLnBrk="0" hangingPunct="0">
              <a:lnSpc>
                <a:spcPct val="90000"/>
              </a:lnSpc>
              <a:spcBef>
                <a:spcPct val="30000"/>
              </a:spcBef>
              <a:buSzPct val="100000"/>
              <a:buFontTx/>
              <a:buChar char="•"/>
            </a:pPr>
            <a:r>
              <a:rPr lang="en-US" b="1">
                <a:latin typeface="Arial" charset="0"/>
              </a:rPr>
              <a:t>Tracking precision +/- one office</a:t>
            </a:r>
          </a:p>
        </p:txBody>
      </p:sp>
      <p:sp>
        <p:nvSpPr>
          <p:cNvPr id="117766" name="Text Box 6"/>
          <p:cNvSpPr txBox="1">
            <a:spLocks noChangeArrowheads="1"/>
          </p:cNvSpPr>
          <p:nvPr/>
        </p:nvSpPr>
        <p:spPr bwMode="auto">
          <a:xfrm>
            <a:off x="0" y="5864225"/>
            <a:ext cx="6345238" cy="396875"/>
          </a:xfrm>
          <a:prstGeom prst="rect">
            <a:avLst/>
          </a:prstGeom>
          <a:noFill/>
          <a:ln w="12700">
            <a:noFill/>
            <a:miter lim="800000"/>
            <a:headEnd type="none" w="sm" len="sm"/>
            <a:tailEnd type="none" w="sm" len="sm"/>
          </a:ln>
          <a:effectLst/>
        </p:spPr>
        <p:txBody>
          <a:bodyPr>
            <a:spAutoFit/>
          </a:bodyPr>
          <a:lstStyle/>
          <a:p>
            <a:pPr algn="ctr" eaLnBrk="0" hangingPunct="0"/>
            <a:r>
              <a:rPr lang="en-US" sz="2000" b="1">
                <a:solidFill>
                  <a:schemeClr val="hlink"/>
                </a:solidFill>
                <a:latin typeface="Arial" charset="0"/>
              </a:rPr>
              <a:t>http://nighthawk.cs.berkeley.edu:8080/tracking</a:t>
            </a:r>
          </a:p>
        </p:txBody>
      </p:sp>
      <p:sp>
        <p:nvSpPr>
          <p:cNvPr id="117767" name="Rectangle 7"/>
          <p:cNvSpPr>
            <a:spLocks noGrp="1" noChangeArrowheads="1"/>
          </p:cNvSpPr>
          <p:nvPr>
            <p:ph type="title" idx="4294967295"/>
          </p:nvPr>
        </p:nvSpPr>
        <p:spPr/>
        <p:txBody>
          <a:bodyPr/>
          <a:lstStyle/>
          <a:p>
            <a:r>
              <a:rPr lang="en-US"/>
              <a:t>Location service</a:t>
            </a:r>
          </a:p>
        </p:txBody>
      </p:sp>
    </p:spTree>
  </p:cSld>
  <p:clrMapOvr>
    <a:masterClrMapping/>
  </p:clrMapOvr>
</p:sld>
</file>

<file path=ppt/theme/theme1.xml><?xml version="1.0" encoding="utf-8"?>
<a:theme xmlns:a="http://schemas.openxmlformats.org/drawingml/2006/main" name="Blends">
  <a:themeElements>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Blends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Blends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C:\Program Files\Microsoft Office\Templates\Presentation Designs\Blends.pot</Template>
  <TotalTime>25217</TotalTime>
  <Words>970</Words>
  <Application>Microsoft PowerPoint</Application>
  <PresentationFormat>On-screen Show (4:3)</PresentationFormat>
  <Paragraphs>203</Paragraphs>
  <Slides>22</Slides>
  <Notes>4</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3</vt:i4>
      </vt:variant>
      <vt:variant>
        <vt:lpstr>Slide Titles</vt:lpstr>
      </vt:variant>
      <vt:variant>
        <vt:i4>22</vt:i4>
      </vt:variant>
    </vt:vector>
  </HeadingPairs>
  <TitlesOfParts>
    <vt:vector size="31" baseType="lpstr">
      <vt:lpstr>Times New Roman</vt:lpstr>
      <vt:lpstr>Tahoma</vt:lpstr>
      <vt:lpstr>Wingdings</vt:lpstr>
      <vt:lpstr>Arial</vt:lpstr>
      <vt:lpstr>Symbol</vt:lpstr>
      <vt:lpstr>Blends</vt:lpstr>
      <vt:lpstr>Microsoft Excel Chart</vt:lpstr>
      <vt:lpstr>Microsoft Excel Worksheet</vt:lpstr>
      <vt:lpstr>Bitmap Image</vt:lpstr>
      <vt:lpstr>TinyOS – Communication and computation at the extremes </vt:lpstr>
      <vt:lpstr>Computing in a cubic millimeter:</vt:lpstr>
      <vt:lpstr>Ad hoc sensing</vt:lpstr>
      <vt:lpstr>TinyOS with Ninja</vt:lpstr>
      <vt:lpstr>Organization</vt:lpstr>
      <vt:lpstr>Hardware Kits</vt:lpstr>
      <vt:lpstr>Getting Others Involved:</vt:lpstr>
      <vt:lpstr>Software Directions</vt:lpstr>
      <vt:lpstr>Location service</vt:lpstr>
      <vt:lpstr>Position Estimation</vt:lpstr>
      <vt:lpstr>Slide 11</vt:lpstr>
      <vt:lpstr>Signal strength limitations</vt:lpstr>
      <vt:lpstr>Secure Messaging</vt:lpstr>
      <vt:lpstr>Energy Optmization</vt:lpstr>
      <vt:lpstr>Power Breakdown… </vt:lpstr>
      <vt:lpstr>Low-Power Listening</vt:lpstr>
      <vt:lpstr>Sample tradeoffs</vt:lpstr>
      <vt:lpstr>Application-Specific Virtual Machine</vt:lpstr>
      <vt:lpstr>Bringing it all together</vt:lpstr>
      <vt:lpstr>Planned Data Collection Experiment</vt:lpstr>
      <vt:lpstr>Test Scenario</vt:lpstr>
      <vt:lpstr>How to follow our progress:</vt:lpstr>
    </vt:vector>
  </TitlesOfParts>
  <Company>UC Berkeley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Towards a System Architecture for Tiny Networked Devices</dc:title>
  <dc:creator>Jason Hill</dc:creator>
  <cp:lastModifiedBy> Mark McDermott</cp:lastModifiedBy>
  <cp:revision>84</cp:revision>
  <dcterms:created xsi:type="dcterms:W3CDTF">2000-09-22T17:17:47Z</dcterms:created>
  <dcterms:modified xsi:type="dcterms:W3CDTF">2008-12-10T22:22:20Z</dcterms:modified>
</cp:coreProperties>
</file>