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288" r:id="rId3"/>
    <p:sldId id="265" r:id="rId4"/>
    <p:sldId id="280" r:id="rId5"/>
    <p:sldId id="294" r:id="rId6"/>
    <p:sldId id="279" r:id="rId7"/>
    <p:sldId id="285" r:id="rId8"/>
    <p:sldId id="287" r:id="rId9"/>
    <p:sldId id="286" r:id="rId10"/>
    <p:sldId id="260" r:id="rId11"/>
    <p:sldId id="272" r:id="rId12"/>
    <p:sldId id="267" r:id="rId13"/>
    <p:sldId id="289" r:id="rId14"/>
    <p:sldId id="259" r:id="rId15"/>
    <p:sldId id="290" r:id="rId16"/>
    <p:sldId id="295" r:id="rId17"/>
    <p:sldId id="275" r:id="rId18"/>
    <p:sldId id="293" r:id="rId19"/>
    <p:sldId id="292" r:id="rId20"/>
    <p:sldId id="263" r:id="rId21"/>
    <p:sldId id="291" r:id="rId22"/>
  </p:sldIdLst>
  <p:sldSz cx="9144000" cy="6858000" type="screen4x3"/>
  <p:notesSz cx="6985000" cy="9282113"/>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1200" b="1" kern="1200">
        <a:solidFill>
          <a:schemeClr val="bg2"/>
        </a:solidFill>
        <a:latin typeface="Arial" charset="0"/>
        <a:ea typeface="+mn-ea"/>
        <a:cs typeface="+mn-cs"/>
      </a:defRPr>
    </a:lvl1pPr>
    <a:lvl2pPr marL="457200" algn="l" rtl="0" eaLnBrk="0" fontAlgn="base" hangingPunct="0">
      <a:spcBef>
        <a:spcPct val="0"/>
      </a:spcBef>
      <a:spcAft>
        <a:spcPct val="0"/>
      </a:spcAft>
      <a:defRPr sz="1200" b="1" kern="1200">
        <a:solidFill>
          <a:schemeClr val="bg2"/>
        </a:solidFill>
        <a:latin typeface="Arial" charset="0"/>
        <a:ea typeface="+mn-ea"/>
        <a:cs typeface="+mn-cs"/>
      </a:defRPr>
    </a:lvl2pPr>
    <a:lvl3pPr marL="914400" algn="l" rtl="0" eaLnBrk="0" fontAlgn="base" hangingPunct="0">
      <a:spcBef>
        <a:spcPct val="0"/>
      </a:spcBef>
      <a:spcAft>
        <a:spcPct val="0"/>
      </a:spcAft>
      <a:defRPr sz="1200" b="1" kern="1200">
        <a:solidFill>
          <a:schemeClr val="bg2"/>
        </a:solidFill>
        <a:latin typeface="Arial" charset="0"/>
        <a:ea typeface="+mn-ea"/>
        <a:cs typeface="+mn-cs"/>
      </a:defRPr>
    </a:lvl3pPr>
    <a:lvl4pPr marL="1371600" algn="l" rtl="0" eaLnBrk="0" fontAlgn="base" hangingPunct="0">
      <a:spcBef>
        <a:spcPct val="0"/>
      </a:spcBef>
      <a:spcAft>
        <a:spcPct val="0"/>
      </a:spcAft>
      <a:defRPr sz="1200" b="1" kern="1200">
        <a:solidFill>
          <a:schemeClr val="bg2"/>
        </a:solidFill>
        <a:latin typeface="Arial" charset="0"/>
        <a:ea typeface="+mn-ea"/>
        <a:cs typeface="+mn-cs"/>
      </a:defRPr>
    </a:lvl4pPr>
    <a:lvl5pPr marL="1828800" algn="l" rtl="0" eaLnBrk="0" fontAlgn="base" hangingPunct="0">
      <a:spcBef>
        <a:spcPct val="0"/>
      </a:spcBef>
      <a:spcAft>
        <a:spcPct val="0"/>
      </a:spcAft>
      <a:defRPr sz="1200" b="1" kern="1200">
        <a:solidFill>
          <a:schemeClr val="bg2"/>
        </a:solidFill>
        <a:latin typeface="Arial" charset="0"/>
        <a:ea typeface="+mn-ea"/>
        <a:cs typeface="+mn-cs"/>
      </a:defRPr>
    </a:lvl5pPr>
    <a:lvl6pPr marL="2286000" algn="l" defTabSz="914400" rtl="0" eaLnBrk="1" latinLnBrk="0" hangingPunct="1">
      <a:defRPr sz="1200" b="1" kern="1200">
        <a:solidFill>
          <a:schemeClr val="bg2"/>
        </a:solidFill>
        <a:latin typeface="Arial" charset="0"/>
        <a:ea typeface="+mn-ea"/>
        <a:cs typeface="+mn-cs"/>
      </a:defRPr>
    </a:lvl6pPr>
    <a:lvl7pPr marL="2743200" algn="l" defTabSz="914400" rtl="0" eaLnBrk="1" latinLnBrk="0" hangingPunct="1">
      <a:defRPr sz="1200" b="1" kern="1200">
        <a:solidFill>
          <a:schemeClr val="bg2"/>
        </a:solidFill>
        <a:latin typeface="Arial" charset="0"/>
        <a:ea typeface="+mn-ea"/>
        <a:cs typeface="+mn-cs"/>
      </a:defRPr>
    </a:lvl7pPr>
    <a:lvl8pPr marL="3200400" algn="l" defTabSz="914400" rtl="0" eaLnBrk="1" latinLnBrk="0" hangingPunct="1">
      <a:defRPr sz="1200" b="1" kern="1200">
        <a:solidFill>
          <a:schemeClr val="bg2"/>
        </a:solidFill>
        <a:latin typeface="Arial" charset="0"/>
        <a:ea typeface="+mn-ea"/>
        <a:cs typeface="+mn-cs"/>
      </a:defRPr>
    </a:lvl8pPr>
    <a:lvl9pPr marL="3657600" algn="l" defTabSz="914400" rtl="0" eaLnBrk="1" latinLnBrk="0" hangingPunct="1">
      <a:defRPr sz="1200" b="1" kern="1200">
        <a:solidFill>
          <a:schemeClr val="bg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FF00"/>
    <a:srgbClr val="0000FF"/>
    <a:srgbClr val="00006D"/>
    <a:srgbClr val="FF0000"/>
    <a:srgbClr val="00016D"/>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75" d="100"/>
          <a:sy n="75" d="100"/>
        </p:scale>
        <p:origin x="-1488" y="-7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28"/>
    </p:cViewPr>
  </p:sorterViewPr>
  <p:notesViewPr>
    <p:cSldViewPr snapToGrid="0">
      <p:cViewPr>
        <p:scale>
          <a:sx n="100" d="100"/>
          <a:sy n="100" d="100"/>
        </p:scale>
        <p:origin x="-834" y="-72"/>
      </p:cViewPr>
      <p:guideLst>
        <p:guide orient="horz" pos="2923"/>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wmf"/><Relationship Id="rId5" Type="http://schemas.openxmlformats.org/officeDocument/2006/relationships/image" Target="../media/image56.png"/><Relationship Id="rId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8488"/>
            <a:ext cx="5121275" cy="4176712"/>
          </a:xfrm>
          <a:prstGeom prst="rect">
            <a:avLst/>
          </a:prstGeom>
          <a:noFill/>
          <a:ln w="12700">
            <a:noFill/>
            <a:miter lim="800000"/>
            <a:headEnd/>
            <a:tailEnd/>
          </a:ln>
          <a:effectLst/>
        </p:spPr>
        <p:txBody>
          <a:bodyPr vert="horz" wrap="square" lIns="91980" tIns="45183" rIns="91980" bIns="451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ChangeArrowheads="1" noTextEdit="1"/>
          </p:cNvSpPr>
          <p:nvPr>
            <p:ph type="sldImg" idx="2"/>
          </p:nvPr>
        </p:nvSpPr>
        <p:spPr bwMode="auto">
          <a:xfrm>
            <a:off x="1181100" y="703263"/>
            <a:ext cx="4622800" cy="3467100"/>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ChangeArrowheads="1" noTextEdit="1"/>
          </p:cNvSpPr>
          <p:nvPr>
            <p:ph type="sldImg"/>
          </p:nvPr>
        </p:nvSpPr>
        <p:spPr>
          <a:ln/>
        </p:spPr>
      </p:sp>
      <p:sp>
        <p:nvSpPr>
          <p:cNvPr id="118787" name="Rectangle 3"/>
          <p:cNvSpPr>
            <a:spLocks noGrp="1" noChangeArrowheads="1"/>
          </p:cNvSpPr>
          <p:nvPr>
            <p:ph type="body" idx="1"/>
          </p:nvPr>
        </p:nvSpPr>
        <p:spPr/>
        <p:txBody>
          <a:bodyPr/>
          <a:lstStyle/>
          <a:p>
            <a:r>
              <a:rPr lang="en-US"/>
              <a:t>The first attempt at something that could truly be called a micro-mote is shown in the center photo.  The volume of just under 100 cubic millimeters is dominated by the type-5 hearing aid better under the two chips.  The chip on the right is a tested, functional array of 4 corner cube reflectors.  The chip on the left in the middle photo is a custom CMOS test chip which did not work.  The figure on the left is the second generation of that chip, a CMOS ASIC designed to receive the down-link laser signal using a 200 micron square photodiode (upper-left) and transmit back by modulating the corner cubes.  This chip is also not functional due to a software error in the translation to GDS II.</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ChangeArrowheads="1" noTextEdit="1"/>
          </p:cNvSpPr>
          <p:nvPr>
            <p:ph type="sldImg"/>
          </p:nvPr>
        </p:nvSpPr>
        <p:spPr>
          <a:ln/>
        </p:spPr>
      </p:sp>
      <p:sp>
        <p:nvSpPr>
          <p:cNvPr id="119811" name="Rectangle 3"/>
          <p:cNvSpPr>
            <a:spLocks noGrp="1" noChangeArrowheads="1"/>
          </p:cNvSpPr>
          <p:nvPr>
            <p:ph type="body" idx="1"/>
          </p:nvPr>
        </p:nvSpPr>
        <p:spPr/>
        <p:txBody>
          <a:bodyPr/>
          <a:lstStyle/>
          <a:p>
            <a:r>
              <a:rPr lang="en-US"/>
              <a:t>The corner cube reflectors are attractive because they do not require alignment, but their communication range is limitted because they reflect back such a small fraction of the interrogating light.</a:t>
            </a:r>
          </a:p>
          <a:p>
            <a:r>
              <a:rPr lang="en-US"/>
              <a:t>Integrating a laser, lens, and two-axis beam steering system on a mote will allow 10km+ communication, similar to the Coit-to-Cory demo above.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ChangeArrowheads="1" noTextEdit="1"/>
          </p:cNvSpPr>
          <p:nvPr>
            <p:ph type="sldImg"/>
          </p:nvPr>
        </p:nvSpPr>
        <p:spPr>
          <a:ln/>
        </p:spPr>
      </p:sp>
      <p:sp>
        <p:nvSpPr>
          <p:cNvPr id="121859" name="Rectangle 3"/>
          <p:cNvSpPr>
            <a:spLocks noGrp="1" noChangeArrowheads="1"/>
          </p:cNvSpPr>
          <p:nvPr>
            <p:ph type="body" idx="1"/>
          </p:nvPr>
        </p:nvSpPr>
        <p:spPr/>
        <p:txBody>
          <a:bodyPr/>
          <a:lstStyle/>
          <a:p>
            <a:r>
              <a:rPr lang="en-US"/>
              <a:t>For ultra-low power consumption, we need an actuation system that does not require continuous feedback control.  We’re shooting for 8-10 bits of precision on each of two axes with at least one steradian of optical scan.</a:t>
            </a:r>
          </a:p>
          <a:p>
            <a:r>
              <a:rPr lang="en-US"/>
              <a:t>These photos show a 6 bit mechanical digital to analog converter driving a single degree of freedom scanning mirror.  The inputs are 6 binary actuators. The output positions of these actuators are combined using a lever-tree that generates 2^6 linear displacement output positions.  This linear displacement is then used to drive the mirror to one of 2^6 different angles.</a:t>
            </a:r>
          </a:p>
          <a:p>
            <a:r>
              <a:rPr lang="en-US"/>
              <a:t>Transient response of the mirror when actuated from 0-31 shows the nonlinearity of this first implementation.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noTextEdit="1"/>
          </p:cNvSpPr>
          <p:nvPr>
            <p:ph type="sldImg"/>
          </p:nvPr>
        </p:nvSpPr>
        <p:spPr>
          <a:ln/>
        </p:spPr>
      </p:sp>
      <p:sp>
        <p:nvSpPr>
          <p:cNvPr id="122883" name="Rectangle 3"/>
          <p:cNvSpPr>
            <a:spLocks noGrp="1" noChangeArrowheads="1"/>
          </p:cNvSpPr>
          <p:nvPr>
            <p:ph type="body" idx="1"/>
          </p:nvPr>
        </p:nvSpPr>
        <p:spPr/>
        <p:txBody>
          <a:bodyPr/>
          <a:lstStyle/>
          <a:p>
            <a:r>
              <a:rPr lang="en-US"/>
              <a:t>In this first attempt at an integrated laser scanner system we have an edge-emitting semiconductor laser, a ball lens, and a 2 axis scanner.  The scanner has two 4-bit DACs driving the deflection of the two axes, which have a total optical deflection of roughly 6 degrees in azimuth and 3 degrees in elevation.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ChangeArrowheads="1" noTextEdit="1"/>
          </p:cNvSpPr>
          <p:nvPr>
            <p:ph type="sldImg"/>
          </p:nvPr>
        </p:nvSpPr>
        <p:spPr>
          <a:ln/>
        </p:spPr>
      </p:sp>
      <p:sp>
        <p:nvSpPr>
          <p:cNvPr id="124931" name="Rectangle 3"/>
          <p:cNvSpPr>
            <a:spLocks noGrp="1" noChangeArrowheads="1"/>
          </p:cNvSpPr>
          <p:nvPr>
            <p:ph type="body" idx="1"/>
          </p:nvPr>
        </p:nvSpPr>
        <p:spPr/>
        <p:txBody>
          <a:bodyPr/>
          <a:lstStyle/>
          <a:p>
            <a:r>
              <a:rPr lang="en-US"/>
              <a:t>We have made combustion chambers with volumes of between 6 and 12 cubic millimeters.  The propellant burned is ammonium perchlorate and HTPB, a highly energetic fuel similar to the mixture used in the space shuttle solid boosters.  The goal is to give a dust mote a one-time mobility of roughly ten seconds and a range of a hundred meters.  The burning fuel in these volumes and times generates more than a Watt of heat, some of which can be used to run a thermoelectric converter to generate electrical power during the flight.  Micromachined igniters have been used to ignite the propellant mixture.  The first systems combining combustion chamber, igniter, and thermopile are currently in-fab.</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ChangeArrowheads="1" noTextEdit="1"/>
          </p:cNvSpPr>
          <p:nvPr>
            <p:ph type="sldImg"/>
          </p:nvPr>
        </p:nvSpPr>
        <p:spPr>
          <a:ln/>
        </p:spPr>
      </p:sp>
      <p:sp>
        <p:nvSpPr>
          <p:cNvPr id="125955" name="Rectangle 3"/>
          <p:cNvSpPr>
            <a:spLocks noGrp="1" noChangeArrowheads="1"/>
          </p:cNvSpPr>
          <p:nvPr>
            <p:ph type="body" idx="1"/>
          </p:nvPr>
        </p:nvSpPr>
        <p:spPr/>
        <p:txBody>
          <a:bodyPr/>
          <a:lstStyle/>
          <a:p>
            <a:r>
              <a:rPr lang="en-US"/>
              <a:t>Silicon solar cells only 15 microns thick with supporting silicon ribs have been fabricated.  These solar cells will produce roughly 100 microWatts/mm^2 in full sunlight, roughly 1000 times less under room light.  Above the penny a 3x10 mm silicon maple seed with integrated solar cell is shown.  Just visible are two cubic-millimeter slabs of silicon, representing the smart dust payload of the maple seeds.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ChangeArrowheads="1" noTextEdit="1"/>
          </p:cNvSpPr>
          <p:nvPr>
            <p:ph type="sldImg"/>
          </p:nvPr>
        </p:nvSpPr>
        <p:spPr>
          <a:ln/>
        </p:spPr>
      </p:sp>
      <p:sp>
        <p:nvSpPr>
          <p:cNvPr id="126979" name="Rectangle 3"/>
          <p:cNvSpPr>
            <a:spLocks noGrp="1" noChangeArrowheads="1"/>
          </p:cNvSpPr>
          <p:nvPr>
            <p:ph type="body" idx="1"/>
          </p:nvPr>
        </p:nvSpPr>
        <p:spPr/>
        <p:txBody>
          <a:bodyPr/>
          <a:lstStyle/>
          <a:p>
            <a:r>
              <a:rPr lang="en-US"/>
              <a:t>MLB Company (http://spyplanes.com) has made several 6 and 8 inch aircraft for the smart dust project.  The aircraft are capable of 60 mph in level flight, with flight durations of from 5 to 18 minutes, and a communication range of just under one mile.  The 8 inch plane typically carries a color video camera and video transmitter, so that it can be flown from video.  The planes are gyro-stabilized with an on-board MEMS gyro.</a:t>
            </a:r>
          </a:p>
          <a:p>
            <a:r>
              <a:rPr lang="en-US"/>
              <a:t>Both planes fly quite well even under conditions of gusty winds up to 30 knots.</a:t>
            </a:r>
          </a:p>
          <a:p>
            <a:r>
              <a:rPr lang="en-US"/>
              <a:t>One version of the 8 inch plane included a magazine holding 10 hearing aid batteries which could be ejected under radio control.  This simulated the deployment of the first-attempt micro-mote shown above.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ChangeArrowheads="1" noTextEdit="1"/>
          </p:cNvSpPr>
          <p:nvPr>
            <p:ph type="sldImg"/>
          </p:nvPr>
        </p:nvSpPr>
        <p:spPr>
          <a:ln/>
        </p:spPr>
      </p:sp>
      <p:sp>
        <p:nvSpPr>
          <p:cNvPr id="128003" name="Rectangle 3"/>
          <p:cNvSpPr>
            <a:spLocks noGrp="1" noChangeArrowheads="1"/>
          </p:cNvSpPr>
          <p:nvPr>
            <p:ph type="body" idx="1"/>
          </p:nvPr>
        </p:nvSpPr>
        <p:spPr/>
        <p:txBody>
          <a:bodyPr/>
          <a:lstStyle/>
          <a:p>
            <a:r>
              <a:rPr lang="en-US"/>
              <a:t>To demonstrate the spy plane and dust-delivery concept in a real exercise, MLB built a 24” plane complete with autopilot.  Two planes and the entire ground station (control uplink, video downlink, all antennas, etc.) fit within the suitcase shown in both photos.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noTextEdit="1"/>
          </p:cNvSpPr>
          <p:nvPr>
            <p:ph type="sldImg"/>
          </p:nvPr>
        </p:nvSpPr>
        <p:spPr>
          <a:ln/>
        </p:spPr>
      </p:sp>
      <p:sp>
        <p:nvSpPr>
          <p:cNvPr id="129027" name="Rectangle 3"/>
          <p:cNvSpPr>
            <a:spLocks noGrp="1" noChangeArrowheads="1"/>
          </p:cNvSpPr>
          <p:nvPr>
            <p:ph type="body" idx="1"/>
          </p:nvPr>
        </p:nvSpPr>
        <p:spPr/>
        <p:txBody>
          <a:bodyPr/>
          <a:lstStyle/>
          <a:p>
            <a:r>
              <a:rPr lang="en-US"/>
              <a:t>The MLB Bat was the only one of 3 MAVs participating in the Marine Limited Operational Exercise 4 that was actually able to fly.  With high wind conditions, the Bat flew 7 sorties, and was on station within minutes of the radio call.  The lower photo shows a convoy of SCUD TELs.</a:t>
            </a:r>
          </a:p>
          <a:p>
            <a:r>
              <a:rPr lang="en-US"/>
              <a:t>The upper photo shows a SCUD TEL in shadow.  The Bat performed simulated bombing runs on the TEL, illustrating that smart dust could be dropped on such a vehicle, allowing it to be located quickly anywhere on the battlefield as long as it appeared in line-of-sight.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a:t>The goal for July of ‘01 is a completely autonomous sensor system in a cubic millimeter volume.  The sensor will likely be a simple temperature or acceleration sensor.  The computation will be implemented with a custom mixed-signal CMOS ASIC.  Communication will consist of either a corner cube retro-reflector or a steered laser, or both.  Power will be supplied by some combination of solar, capacitor, and battery.  (The thick-film battery work is currently not funded.)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ChangeArrowheads="1" noTextEdit="1"/>
          </p:cNvSpPr>
          <p:nvPr>
            <p:ph type="sldImg"/>
          </p:nvPr>
        </p:nvSpPr>
        <p:spPr>
          <a:ln/>
        </p:spPr>
      </p:sp>
      <p:sp>
        <p:nvSpPr>
          <p:cNvPr id="113667" name="Rectangle 3"/>
          <p:cNvSpPr>
            <a:spLocks noGrp="1" noChangeArrowheads="1"/>
          </p:cNvSpPr>
          <p:nvPr>
            <p:ph type="body" idx="1"/>
          </p:nvPr>
        </p:nvSpPr>
        <p:spPr/>
        <p:txBody>
          <a:bodyPr/>
          <a:lstStyle/>
          <a:p>
            <a:r>
              <a:rPr lang="en-US"/>
              <a:t>Given the success of the COTS-Dust effort, it is clear that hardware is not the problem in the cubic-inch size scale.  One of the big challenges at at any scale is “sensor fusion”: combining/filtering/interpreting all of the sensor data streas into a useful summary.  One example is shown in the two figures on the left.</a:t>
            </a:r>
          </a:p>
          <a:p>
            <a:r>
              <a:rPr lang="en-US"/>
              <a:t>In the left figure a random distribution of motes is crossed by an object (e.g. tank).  A best-fit line shows the bearing and velocity.  In the middle figure three objects have crossed the field, and the algorithm first tries to do a least squares fit with one line, then two, then three.  The three line fit is excellent, and the total error is not improved by adding a fourth fitting line, so the algorithm determines that this signal was caused by three vehicles with the given bearings.  This EM algorithm is borrowed directly from the computer vision community.</a:t>
            </a:r>
          </a:p>
          <a:p>
            <a:r>
              <a:rPr lang="en-US"/>
              <a:t>Like most sensor algorithms, it requires centralized processing, and knowledge of the location of all of the motes.  This approach does not scale well with large networks, and distributed algorithms are preferred.  Results of two are shown on the right: one in which the location of all motes is found based on the location of a few smarter (GPS) motes, and the other in which edges and centers are found based on neighbor count, and hop-distance from edges.  These latter two algorithms require only local communication and processing.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noTextEdit="1"/>
          </p:cNvSpPr>
          <p:nvPr>
            <p:ph type="sldImg"/>
          </p:nvPr>
        </p:nvSpPr>
        <p:spPr>
          <a:ln/>
        </p:spPr>
      </p:sp>
      <p:sp>
        <p:nvSpPr>
          <p:cNvPr id="114691" name="Rectangle 3"/>
          <p:cNvSpPr>
            <a:spLocks noGrp="1" noChangeArrowheads="1"/>
          </p:cNvSpPr>
          <p:nvPr>
            <p:ph type="body" idx="1"/>
          </p:nvPr>
        </p:nvSpPr>
        <p:spPr/>
        <p:txBody>
          <a:bodyPr/>
          <a:lstStyle/>
          <a:p>
            <a:r>
              <a:rPr lang="en-US"/>
              <a:t>The mote on the left is the micro weather station.  It contains sensors for temperature, humidity, barometric pressure, and ambient light.  Communication is via a standard laser pointer (with the battery case cut off) wired up to the microprocessor.  Max demonstrated range with this system is 21km (more info below).</a:t>
            </a:r>
          </a:p>
          <a:p>
            <a:r>
              <a:rPr lang="en-US"/>
              <a:t>The right mote is the first with a MEMS optical communication system on it, a quad array of modulated corner cube reflectors.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noTextEdit="1"/>
          </p:cNvSpPr>
          <p:nvPr>
            <p:ph type="sldImg"/>
          </p:nvPr>
        </p:nvSpPr>
        <p:spPr>
          <a:ln/>
        </p:spPr>
      </p:sp>
      <p:sp>
        <p:nvSpPr>
          <p:cNvPr id="115715" name="Rectangle 3"/>
          <p:cNvSpPr>
            <a:spLocks noGrp="1" noChangeArrowheads="1"/>
          </p:cNvSpPr>
          <p:nvPr>
            <p:ph type="body" idx="1"/>
          </p:nvPr>
        </p:nvSpPr>
        <p:spPr/>
        <p:txBody>
          <a:bodyPr/>
          <a:lstStyle/>
          <a:p>
            <a:r>
              <a:rPr lang="en-US"/>
              <a:t>In this demo of MEMS optical communication, laser light illuminates a number of macro-motes with MEMS corner cubes on-board.  The laser enables communication from the base-station to the motes, and the motes communicate back to the base station by modulating their reflectivity using the MEMS corner cube.  This particular system has transmitted temperature sensor data in the laboratory.  Similar corner cubes have been used before to communicate over 150m distance, and up to 1km should be possible.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t>Light from the corner cubes or lasers is collected by a video camera and interpreted. Successive frames of video are compared to determine on a pixel-by-pixel basis if there is a transmitter present in the image.  Dozens of transmitters can be detected simultaneously.  Coding at the byte and message level ensures that random fluctuations in the image does not generate spurious data.</a:t>
            </a:r>
          </a:p>
          <a:p>
            <a:r>
              <a:rPr lang="en-US"/>
              <a:t>In the experiment on the right, a laser macro-mote is transmitting valid binary data near the center of the image.  Bytes 170 9 0 are printed below the current bit stream 1001.  Up and left of the valid transmitter, Pister’s shoulder moving in and out of sunlight also generates a bit stream, but without valid coding the software rejects it as noise, hence no bytes are printed.</a:t>
            </a:r>
          </a:p>
          <a:p>
            <a:r>
              <a:rPr lang="en-US"/>
              <a:t>On the right, a view from Cory Hall to Coit Tower across the San Francisco bay shows that the cubic-inch laser motes are capable of 20+ km of range even in daylight with haze and glare.  Average transmit power from the laser was 1.5mW.  The CCD camera in the PI’s office had a 3” aperture lens.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noTextEdit="1"/>
          </p:cNvSpPr>
          <p:nvPr>
            <p:ph type="sldImg"/>
          </p:nvPr>
        </p:nvSpPr>
        <p:spPr>
          <a:ln/>
        </p:spPr>
      </p:sp>
      <p:sp>
        <p:nvSpPr>
          <p:cNvPr id="117763" name="Rectangle 3"/>
          <p:cNvSpPr>
            <a:spLocks noGrp="1" noChangeArrowheads="1"/>
          </p:cNvSpPr>
          <p:nvPr>
            <p:ph type="body" idx="1"/>
          </p:nvPr>
        </p:nvSpPr>
        <p:spPr/>
        <p:txBody>
          <a:bodyPr/>
          <a:lstStyle/>
          <a:p>
            <a:r>
              <a:rPr lang="en-US"/>
              <a:t>Because even high-speed video cameras still only operate in the 10k frames/second regime, a custom receiver must be designed.  Rather than collect frames and ship them elsewhere to be processed, we are designing an imaging receiver that will place a 1Mbps asynchronous optical detector at every pixel in a 128x128 array.  This approach should work up to 100Mbps or so, with smaller pixel counts.</a:t>
            </a:r>
          </a:p>
          <a:p>
            <a:r>
              <a:rPr lang="en-US"/>
              <a:t>This imaging receiver, part of the original Smart Dust proposal, was recently funded under the DARPA/MTO Steered Agile Beams program.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7239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295400"/>
            <a:ext cx="3810000" cy="4800600"/>
          </a:xfrm>
        </p:spPr>
        <p:txBody>
          <a:bodyPr/>
          <a:lstStyle/>
          <a:p>
            <a:endParaRPr lang="en-US"/>
          </a:p>
        </p:txBody>
      </p:sp>
      <p:sp>
        <p:nvSpPr>
          <p:cNvPr id="4" name="Text Placeholder 3"/>
          <p:cNvSpPr>
            <a:spLocks noGrp="1"/>
          </p:cNvSpPr>
          <p:nvPr>
            <p:ph type="body" sz="half" idx="2"/>
          </p:nvPr>
        </p:nvSpPr>
        <p:spPr>
          <a:xfrm>
            <a:off x="4648200" y="1295400"/>
            <a:ext cx="3810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95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D"/>
        </a:solidFill>
        <a:effectLst/>
      </p:bgPr>
    </p:bg>
    <p:spTree>
      <p:nvGrpSpPr>
        <p:cNvPr id="1" name=""/>
        <p:cNvGrpSpPr/>
        <p:nvPr/>
      </p:nvGrpSpPr>
      <p:grpSpPr>
        <a:xfrm>
          <a:off x="0" y="0"/>
          <a:ext cx="0" cy="0"/>
          <a:chOff x="0" y="0"/>
          <a:chExt cx="0" cy="0"/>
        </a:xfrm>
      </p:grpSpPr>
      <p:sp>
        <p:nvSpPr>
          <p:cNvPr id="1034" name="Rectangle 10"/>
          <p:cNvSpPr>
            <a:spLocks noGrp="1" noChangeArrowheads="1"/>
          </p:cNvSpPr>
          <p:nvPr>
            <p:ph type="title"/>
          </p:nvPr>
        </p:nvSpPr>
        <p:spPr bwMode="auto">
          <a:xfrm>
            <a:off x="685800" y="228600"/>
            <a:ext cx="7772400" cy="7239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p>
        </p:txBody>
      </p:sp>
      <p:sp>
        <p:nvSpPr>
          <p:cNvPr id="1035" name="Rectangle 11"/>
          <p:cNvSpPr>
            <a:spLocks noGrp="1" noChangeArrowheads="1"/>
          </p:cNvSpPr>
          <p:nvPr>
            <p:ph type="body" idx="1"/>
          </p:nvPr>
        </p:nvSpPr>
        <p:spPr bwMode="auto">
          <a:xfrm>
            <a:off x="685800" y="1295400"/>
            <a:ext cx="7772400" cy="48006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8" name="Rectangle 14"/>
          <p:cNvSpPr>
            <a:spLocks noChangeArrowheads="1"/>
          </p:cNvSpPr>
          <p:nvPr/>
        </p:nvSpPr>
        <p:spPr bwMode="auto">
          <a:xfrm>
            <a:off x="7162800" y="6324600"/>
            <a:ext cx="1196975" cy="333375"/>
          </a:xfrm>
          <a:prstGeom prst="rect">
            <a:avLst/>
          </a:prstGeom>
          <a:noFill/>
          <a:ln w="12700">
            <a:noFill/>
            <a:miter lim="800000"/>
            <a:headEnd/>
            <a:tailEnd/>
          </a:ln>
          <a:effectLst/>
        </p:spPr>
        <p:txBody>
          <a:bodyPr wrap="none" lIns="90487" tIns="44450" rIns="90487" bIns="44450">
            <a:spAutoFit/>
          </a:bodyPr>
          <a:lstStyle/>
          <a:p>
            <a:r>
              <a:rPr lang="en-US" sz="1600" b="0">
                <a:solidFill>
                  <a:schemeClr val="tx2"/>
                </a:solidFill>
                <a:latin typeface="Impact" pitchFamily="34" charset="0"/>
              </a:rPr>
              <a:t>SMART DUST</a:t>
            </a:r>
          </a:p>
        </p:txBody>
      </p:sp>
      <p:sp>
        <p:nvSpPr>
          <p:cNvPr id="1040" name="Line 16"/>
          <p:cNvSpPr>
            <a:spLocks noChangeShapeType="1"/>
          </p:cNvSpPr>
          <p:nvPr/>
        </p:nvSpPr>
        <p:spPr bwMode="auto">
          <a:xfrm>
            <a:off x="304800" y="6553200"/>
            <a:ext cx="6781800" cy="0"/>
          </a:xfrm>
          <a:prstGeom prst="line">
            <a:avLst/>
          </a:prstGeom>
          <a:noFill/>
          <a:ln w="57150">
            <a:solidFill>
              <a:schemeClr val="tx2"/>
            </a:solidFill>
            <a:round/>
            <a:headEnd/>
            <a:tailEnd/>
          </a:ln>
          <a:effectLst/>
        </p:spPr>
        <p:txBody>
          <a:bodyPr wrap="none" anchor="ctr"/>
          <a:lstStyle/>
          <a:p>
            <a:endParaRPr lang="en-US"/>
          </a:p>
        </p:txBody>
      </p:sp>
      <p:sp>
        <p:nvSpPr>
          <p:cNvPr id="1048" name="Line 24"/>
          <p:cNvSpPr>
            <a:spLocks noChangeShapeType="1"/>
          </p:cNvSpPr>
          <p:nvPr/>
        </p:nvSpPr>
        <p:spPr bwMode="auto">
          <a:xfrm>
            <a:off x="304800" y="1143000"/>
            <a:ext cx="8534400" cy="0"/>
          </a:xfrm>
          <a:prstGeom prst="line">
            <a:avLst/>
          </a:prstGeom>
          <a:noFill/>
          <a:ln w="57150">
            <a:solidFill>
              <a:schemeClr val="tx2"/>
            </a:solidFill>
            <a:round/>
            <a:headEnd/>
            <a:tailEnd/>
          </a:ln>
          <a:effectLst/>
        </p:spPr>
        <p:txBody>
          <a:bodyPr wrap="none" anchor="ctr"/>
          <a:lstStyle/>
          <a:p>
            <a:endParaRPr lang="en-US"/>
          </a:p>
        </p:txBody>
      </p:sp>
      <p:sp>
        <p:nvSpPr>
          <p:cNvPr id="1049" name="Line 25"/>
          <p:cNvSpPr>
            <a:spLocks noChangeShapeType="1"/>
          </p:cNvSpPr>
          <p:nvPr/>
        </p:nvSpPr>
        <p:spPr bwMode="auto">
          <a:xfrm>
            <a:off x="8458200" y="6553200"/>
            <a:ext cx="381000" cy="0"/>
          </a:xfrm>
          <a:prstGeom prst="line">
            <a:avLst/>
          </a:prstGeom>
          <a:noFill/>
          <a:ln w="57150">
            <a:solidFill>
              <a:schemeClr val="tx2"/>
            </a:solidFill>
            <a:round/>
            <a:headEnd/>
            <a:tailEnd/>
          </a:ln>
          <a:effectLst/>
        </p:spPr>
        <p:txBody>
          <a:bodyPr wrap="none" anchor="ctr"/>
          <a:lstStyle/>
          <a:p>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7200" algn="ctr" rtl="0" eaLnBrk="0" fontAlgn="base" hangingPunct="0">
        <a:spcBef>
          <a:spcPct val="0"/>
        </a:spcBef>
        <a:spcAft>
          <a:spcPct val="0"/>
        </a:spcAft>
        <a:defRPr sz="3600" b="1">
          <a:solidFill>
            <a:schemeClr val="tx2"/>
          </a:solidFill>
          <a:latin typeface="Arial" charset="0"/>
        </a:defRPr>
      </a:lvl6pPr>
      <a:lvl7pPr marL="914400" algn="ctr" rtl="0" eaLnBrk="0" fontAlgn="base" hangingPunct="0">
        <a:spcBef>
          <a:spcPct val="0"/>
        </a:spcBef>
        <a:spcAft>
          <a:spcPct val="0"/>
        </a:spcAft>
        <a:defRPr sz="3600" b="1">
          <a:solidFill>
            <a:schemeClr val="tx2"/>
          </a:solidFill>
          <a:latin typeface="Arial" charset="0"/>
        </a:defRPr>
      </a:lvl7pPr>
      <a:lvl8pPr marL="1371600" algn="ctr" rtl="0" eaLnBrk="0" fontAlgn="base" hangingPunct="0">
        <a:spcBef>
          <a:spcPct val="0"/>
        </a:spcBef>
        <a:spcAft>
          <a:spcPct val="0"/>
        </a:spcAft>
        <a:defRPr sz="3600" b="1">
          <a:solidFill>
            <a:schemeClr val="tx2"/>
          </a:solidFill>
          <a:latin typeface="Arial" charset="0"/>
        </a:defRPr>
      </a:lvl8pPr>
      <a:lvl9pPr marL="1828800" algn="ctr" rtl="0" eaLnBrk="0" fontAlgn="base" hangingPunct="0">
        <a:spcBef>
          <a:spcPct val="0"/>
        </a:spcBef>
        <a:spcAft>
          <a:spcPct val="0"/>
        </a:spcAft>
        <a:defRPr sz="3600" b="1">
          <a:solidFill>
            <a:schemeClr val="tx2"/>
          </a:solidFill>
          <a:latin typeface="Arial" charset="0"/>
        </a:defRPr>
      </a:lvl9pPr>
    </p:titleStyle>
    <p:bodyStyle>
      <a:lvl1pPr marL="342900" indent="-342900" algn="l" rtl="0" eaLnBrk="0" fontAlgn="base" hangingPunct="0">
        <a:lnSpc>
          <a:spcPct val="90000"/>
        </a:lnSpc>
        <a:spcBef>
          <a:spcPct val="20000"/>
        </a:spcBef>
        <a:spcAft>
          <a:spcPct val="0"/>
        </a:spcAft>
        <a:buClr>
          <a:schemeClr val="tx1"/>
        </a:buClr>
        <a:buSzPct val="150000"/>
        <a:buChar char="•"/>
        <a:defRPr sz="2800" b="1">
          <a:solidFill>
            <a:schemeClr val="tx1"/>
          </a:solidFill>
          <a:latin typeface="+mn-lt"/>
          <a:ea typeface="+mn-ea"/>
          <a:cs typeface="+mn-cs"/>
        </a:defRPr>
      </a:lvl1pPr>
      <a:lvl2pPr marL="742950" indent="-285750" algn="l" rtl="0" eaLnBrk="0" fontAlgn="base" hangingPunct="0">
        <a:lnSpc>
          <a:spcPct val="90000"/>
        </a:lnSpc>
        <a:spcBef>
          <a:spcPct val="20000"/>
        </a:spcBef>
        <a:spcAft>
          <a:spcPct val="0"/>
        </a:spcAft>
        <a:buClr>
          <a:schemeClr val="tx1"/>
        </a:buClr>
        <a:buSzPct val="100000"/>
        <a:buChar char="•"/>
        <a:defRPr sz="2400" b="1">
          <a:solidFill>
            <a:schemeClr val="tx1"/>
          </a:solidFill>
          <a:latin typeface="+mn-lt"/>
        </a:defRPr>
      </a:lvl2pPr>
      <a:lvl3pPr marL="1143000" indent="-228600" algn="l" rtl="0" eaLnBrk="0" fontAlgn="base" hangingPunct="0">
        <a:lnSpc>
          <a:spcPct val="90000"/>
        </a:lnSpc>
        <a:spcBef>
          <a:spcPct val="20000"/>
        </a:spcBef>
        <a:spcAft>
          <a:spcPct val="0"/>
        </a:spcAft>
        <a:buClr>
          <a:schemeClr val="tx1"/>
        </a:buClr>
        <a:buSzPct val="100000"/>
        <a:buChar char="•"/>
        <a:defRPr sz="2400" b="1">
          <a:solidFill>
            <a:schemeClr val="tx1"/>
          </a:solidFill>
          <a:latin typeface="+mn-lt"/>
        </a:defRPr>
      </a:lvl3pPr>
      <a:lvl4pPr marL="16002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4pPr>
      <a:lvl5pPr marL="20574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5pPr>
      <a:lvl6pPr marL="25146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6pPr>
      <a:lvl7pPr marL="29718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7pPr>
      <a:lvl8pPr marL="34290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8pPr>
      <a:lvl9pPr marL="3886200" indent="-228600" algn="l" rtl="0" eaLnBrk="0" fontAlgn="base" hangingPunct="0">
        <a:lnSpc>
          <a:spcPct val="90000"/>
        </a:lnSpc>
        <a:spcBef>
          <a:spcPct val="20000"/>
        </a:spcBef>
        <a:spcAft>
          <a:spcPct val="0"/>
        </a:spcAft>
        <a:buClr>
          <a:schemeClr val="tx1"/>
        </a:buClr>
        <a:buSzPct val="10000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0.wmf"/><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notesSlide" Target="../notesSlides/notesSlide16.xml"/><Relationship Id="rId7" Type="http://schemas.openxmlformats.org/officeDocument/2006/relationships/image" Target="../media/image41.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0.wmf"/><Relationship Id="rId11" Type="http://schemas.openxmlformats.org/officeDocument/2006/relationships/oleObject" Target="../embeddings/Microsoft_Office_Excel_97-2003_Worksheet1.xls"/><Relationship Id="rId5" Type="http://schemas.openxmlformats.org/officeDocument/2006/relationships/image" Target="../media/image39.wmf"/><Relationship Id="rId10" Type="http://schemas.openxmlformats.org/officeDocument/2006/relationships/image" Target="../media/image44.png"/><Relationship Id="rId4" Type="http://schemas.openxmlformats.org/officeDocument/2006/relationships/image" Target="../media/image38.wmf"/><Relationship Id="rId9" Type="http://schemas.openxmlformats.org/officeDocument/2006/relationships/image" Target="../media/image43.wmf"/></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1.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8.png"/><Relationship Id="rId5" Type="http://schemas.openxmlformats.org/officeDocument/2006/relationships/oleObject" Target="../embeddings/oleObject1.bin"/><Relationship Id="rId10" Type="http://schemas.openxmlformats.org/officeDocument/2006/relationships/oleObject" Target="../embeddings/oleObject5.bin"/><Relationship Id="rId4" Type="http://schemas.openxmlformats.org/officeDocument/2006/relationships/image" Target="../media/image57.png"/><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wmf"/><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ctrTitle"/>
          </p:nvPr>
        </p:nvSpPr>
        <p:spPr>
          <a:xfrm>
            <a:off x="685800" y="2286000"/>
            <a:ext cx="7772400" cy="1143000"/>
          </a:xfrm>
        </p:spPr>
        <p:txBody>
          <a:bodyPr/>
          <a:lstStyle/>
          <a:p>
            <a:r>
              <a:rPr lang="en-US" sz="7200"/>
              <a:t>SMART DUST</a:t>
            </a:r>
            <a:endParaRPr lang="en-US"/>
          </a:p>
        </p:txBody>
      </p:sp>
      <p:sp>
        <p:nvSpPr>
          <p:cNvPr id="72707" name="Rectangle 3"/>
          <p:cNvSpPr>
            <a:spLocks noGrp="1" noChangeArrowheads="1"/>
          </p:cNvSpPr>
          <p:nvPr>
            <p:ph type="subTitle" idx="1"/>
          </p:nvPr>
        </p:nvSpPr>
        <p:spPr>
          <a:xfrm>
            <a:off x="1371600" y="3886200"/>
            <a:ext cx="6426200" cy="2400300"/>
          </a:xfrm>
        </p:spPr>
        <p:txBody>
          <a:bodyPr/>
          <a:lstStyle/>
          <a:p>
            <a:r>
              <a:rPr lang="en-US"/>
              <a:t>K. Pister, J. Kahn, B. Boser</a:t>
            </a:r>
          </a:p>
          <a:p>
            <a:r>
              <a:rPr lang="en-US"/>
              <a:t>(UCB)</a:t>
            </a:r>
          </a:p>
          <a:p>
            <a:r>
              <a:rPr lang="en-US"/>
              <a:t>S. Morris</a:t>
            </a:r>
          </a:p>
          <a:p>
            <a:r>
              <a:rPr lang="en-US"/>
              <a:t>(MLB)</a:t>
            </a:r>
          </a:p>
          <a:p>
            <a:r>
              <a:rPr lang="en-US" sz="1800"/>
              <a:t>http://eecs.berkeley.edu/~pister/SmartDust</a:t>
            </a:r>
          </a:p>
          <a:p>
            <a:r>
              <a:rPr lang="en-US" sz="1800"/>
              <a:t>http://spyplanes.com</a:t>
            </a:r>
            <a:endParaRPr lang="en-US"/>
          </a:p>
        </p:txBody>
      </p:sp>
      <p:sp>
        <p:nvSpPr>
          <p:cNvPr id="72709" name="Rectangle 5"/>
          <p:cNvSpPr>
            <a:spLocks noChangeArrowheads="1"/>
          </p:cNvSpPr>
          <p:nvPr/>
        </p:nvSpPr>
        <p:spPr bwMode="auto">
          <a:xfrm>
            <a:off x="1325563" y="762000"/>
            <a:ext cx="638175" cy="271463"/>
          </a:xfrm>
          <a:prstGeom prst="rect">
            <a:avLst/>
          </a:prstGeom>
          <a:noFill/>
          <a:ln w="12700">
            <a:noFill/>
            <a:miter lim="800000"/>
            <a:headEnd/>
            <a:tailEnd/>
          </a:ln>
          <a:effectLst/>
        </p:spPr>
        <p:txBody>
          <a:bodyPr wrap="none" lIns="90488" tIns="44450" rIns="90488" bIns="44450">
            <a:spAutoFit/>
          </a:bodyPr>
          <a:lstStyle/>
          <a:p>
            <a:r>
              <a:rPr lang="en-US">
                <a:solidFill>
                  <a:schemeClr val="tx1"/>
                </a:solidFill>
              </a:rPr>
              <a:t>MEMS</a:t>
            </a:r>
            <a:endParaRPr lang="en-US"/>
          </a:p>
        </p:txBody>
      </p:sp>
      <p:sp>
        <p:nvSpPr>
          <p:cNvPr id="72710" name="Rectangle 6"/>
          <p:cNvSpPr>
            <a:spLocks noChangeArrowheads="1"/>
          </p:cNvSpPr>
          <p:nvPr/>
        </p:nvSpPr>
        <p:spPr bwMode="auto">
          <a:xfrm>
            <a:off x="381000" y="762000"/>
            <a:ext cx="520700" cy="271463"/>
          </a:xfrm>
          <a:prstGeom prst="rect">
            <a:avLst/>
          </a:prstGeom>
          <a:noFill/>
          <a:ln w="12700">
            <a:noFill/>
            <a:miter lim="800000"/>
            <a:headEnd/>
            <a:tailEnd/>
          </a:ln>
          <a:effectLst/>
        </p:spPr>
        <p:txBody>
          <a:bodyPr wrap="none" lIns="90488" tIns="44450" rIns="90488" bIns="44450">
            <a:spAutoFit/>
          </a:bodyPr>
          <a:lstStyle/>
          <a:p>
            <a:r>
              <a:rPr lang="en-US">
                <a:solidFill>
                  <a:schemeClr val="tx1"/>
                </a:solidFill>
              </a:rPr>
              <a:t>MTO</a:t>
            </a:r>
          </a:p>
        </p:txBody>
      </p:sp>
      <p:grpSp>
        <p:nvGrpSpPr>
          <p:cNvPr id="72711" name="Group 7"/>
          <p:cNvGrpSpPr>
            <a:grpSpLocks/>
          </p:cNvGrpSpPr>
          <p:nvPr/>
        </p:nvGrpSpPr>
        <p:grpSpPr bwMode="auto">
          <a:xfrm>
            <a:off x="463550" y="152400"/>
            <a:ext cx="1371600" cy="635000"/>
            <a:chOff x="2308" y="1605"/>
            <a:chExt cx="864" cy="400"/>
          </a:xfrm>
        </p:grpSpPr>
        <p:sp>
          <p:nvSpPr>
            <p:cNvPr id="72712" name="Oval 8"/>
            <p:cNvSpPr>
              <a:spLocks noChangeArrowheads="1"/>
            </p:cNvSpPr>
            <p:nvPr/>
          </p:nvSpPr>
          <p:spPr bwMode="auto">
            <a:xfrm>
              <a:off x="2324" y="1621"/>
              <a:ext cx="832" cy="368"/>
            </a:xfrm>
            <a:prstGeom prst="ellipse">
              <a:avLst/>
            </a:prstGeom>
            <a:noFill/>
            <a:ln w="50800">
              <a:solidFill>
                <a:srgbClr val="4C83FF"/>
              </a:solidFill>
              <a:round/>
              <a:headEnd/>
              <a:tailEnd/>
            </a:ln>
            <a:effectLst/>
          </p:spPr>
          <p:txBody>
            <a:bodyPr wrap="none" anchor="ctr"/>
            <a:lstStyle/>
            <a:p>
              <a:endParaRPr lang="en-US"/>
            </a:p>
          </p:txBody>
        </p:sp>
        <p:sp>
          <p:nvSpPr>
            <p:cNvPr id="72713" name="Oval 9"/>
            <p:cNvSpPr>
              <a:spLocks noChangeArrowheads="1"/>
            </p:cNvSpPr>
            <p:nvPr/>
          </p:nvSpPr>
          <p:spPr bwMode="auto">
            <a:xfrm>
              <a:off x="2324" y="1621"/>
              <a:ext cx="823" cy="360"/>
            </a:xfrm>
            <a:prstGeom prst="ellipse">
              <a:avLst/>
            </a:prstGeom>
            <a:noFill/>
            <a:ln w="50800">
              <a:solidFill>
                <a:srgbClr val="5589FF"/>
              </a:solidFill>
              <a:round/>
              <a:headEnd/>
              <a:tailEnd/>
            </a:ln>
            <a:effectLst/>
          </p:spPr>
          <p:txBody>
            <a:bodyPr wrap="none" anchor="ctr"/>
            <a:lstStyle/>
            <a:p>
              <a:endParaRPr lang="en-US"/>
            </a:p>
          </p:txBody>
        </p:sp>
        <p:sp>
          <p:nvSpPr>
            <p:cNvPr id="72714" name="Oval 10"/>
            <p:cNvSpPr>
              <a:spLocks noChangeArrowheads="1"/>
            </p:cNvSpPr>
            <p:nvPr/>
          </p:nvSpPr>
          <p:spPr bwMode="auto">
            <a:xfrm>
              <a:off x="2333" y="1621"/>
              <a:ext cx="806" cy="360"/>
            </a:xfrm>
            <a:prstGeom prst="ellipse">
              <a:avLst/>
            </a:prstGeom>
            <a:noFill/>
            <a:ln w="50800">
              <a:solidFill>
                <a:srgbClr val="5D8FFF"/>
              </a:solidFill>
              <a:round/>
              <a:headEnd/>
              <a:tailEnd/>
            </a:ln>
            <a:effectLst/>
          </p:spPr>
          <p:txBody>
            <a:bodyPr wrap="none" anchor="ctr"/>
            <a:lstStyle/>
            <a:p>
              <a:endParaRPr lang="en-US"/>
            </a:p>
          </p:txBody>
        </p:sp>
        <p:sp>
          <p:nvSpPr>
            <p:cNvPr id="72715" name="Oval 11"/>
            <p:cNvSpPr>
              <a:spLocks noChangeArrowheads="1"/>
            </p:cNvSpPr>
            <p:nvPr/>
          </p:nvSpPr>
          <p:spPr bwMode="auto">
            <a:xfrm>
              <a:off x="2341" y="1629"/>
              <a:ext cx="790" cy="344"/>
            </a:xfrm>
            <a:prstGeom prst="ellipse">
              <a:avLst/>
            </a:prstGeom>
            <a:noFill/>
            <a:ln w="50800">
              <a:solidFill>
                <a:srgbClr val="6695FF"/>
              </a:solidFill>
              <a:round/>
              <a:headEnd/>
              <a:tailEnd/>
            </a:ln>
            <a:effectLst/>
          </p:spPr>
          <p:txBody>
            <a:bodyPr wrap="none" anchor="ctr"/>
            <a:lstStyle/>
            <a:p>
              <a:endParaRPr lang="en-US"/>
            </a:p>
          </p:txBody>
        </p:sp>
        <p:sp>
          <p:nvSpPr>
            <p:cNvPr id="72716" name="Oval 12"/>
            <p:cNvSpPr>
              <a:spLocks noChangeArrowheads="1"/>
            </p:cNvSpPr>
            <p:nvPr/>
          </p:nvSpPr>
          <p:spPr bwMode="auto">
            <a:xfrm>
              <a:off x="2349" y="1629"/>
              <a:ext cx="774" cy="344"/>
            </a:xfrm>
            <a:prstGeom prst="ellipse">
              <a:avLst/>
            </a:prstGeom>
            <a:noFill/>
            <a:ln w="50800">
              <a:solidFill>
                <a:srgbClr val="6E9BFF"/>
              </a:solidFill>
              <a:round/>
              <a:headEnd/>
              <a:tailEnd/>
            </a:ln>
            <a:effectLst/>
          </p:spPr>
          <p:txBody>
            <a:bodyPr wrap="none" anchor="ctr"/>
            <a:lstStyle/>
            <a:p>
              <a:endParaRPr lang="en-US"/>
            </a:p>
          </p:txBody>
        </p:sp>
        <p:sp>
          <p:nvSpPr>
            <p:cNvPr id="72717" name="Oval 13"/>
            <p:cNvSpPr>
              <a:spLocks noChangeArrowheads="1"/>
            </p:cNvSpPr>
            <p:nvPr/>
          </p:nvSpPr>
          <p:spPr bwMode="auto">
            <a:xfrm>
              <a:off x="2357" y="1637"/>
              <a:ext cx="757" cy="328"/>
            </a:xfrm>
            <a:prstGeom prst="ellipse">
              <a:avLst/>
            </a:prstGeom>
            <a:noFill/>
            <a:ln w="50800">
              <a:solidFill>
                <a:srgbClr val="77A1FF"/>
              </a:solidFill>
              <a:round/>
              <a:headEnd/>
              <a:tailEnd/>
            </a:ln>
            <a:effectLst/>
          </p:spPr>
          <p:txBody>
            <a:bodyPr wrap="none" anchor="ctr"/>
            <a:lstStyle/>
            <a:p>
              <a:endParaRPr lang="en-US"/>
            </a:p>
          </p:txBody>
        </p:sp>
        <p:sp>
          <p:nvSpPr>
            <p:cNvPr id="72718" name="Oval 14"/>
            <p:cNvSpPr>
              <a:spLocks noChangeArrowheads="1"/>
            </p:cNvSpPr>
            <p:nvPr/>
          </p:nvSpPr>
          <p:spPr bwMode="auto">
            <a:xfrm>
              <a:off x="2366" y="1637"/>
              <a:ext cx="740" cy="328"/>
            </a:xfrm>
            <a:prstGeom prst="ellipse">
              <a:avLst/>
            </a:prstGeom>
            <a:noFill/>
            <a:ln w="50800">
              <a:solidFill>
                <a:srgbClr val="7FA7FF"/>
              </a:solidFill>
              <a:round/>
              <a:headEnd/>
              <a:tailEnd/>
            </a:ln>
            <a:effectLst/>
          </p:spPr>
          <p:txBody>
            <a:bodyPr wrap="none" anchor="ctr"/>
            <a:lstStyle/>
            <a:p>
              <a:endParaRPr lang="en-US"/>
            </a:p>
          </p:txBody>
        </p:sp>
        <p:sp>
          <p:nvSpPr>
            <p:cNvPr id="72719" name="Oval 15"/>
            <p:cNvSpPr>
              <a:spLocks noChangeArrowheads="1"/>
            </p:cNvSpPr>
            <p:nvPr/>
          </p:nvSpPr>
          <p:spPr bwMode="auto">
            <a:xfrm>
              <a:off x="2374" y="1645"/>
              <a:ext cx="724" cy="312"/>
            </a:xfrm>
            <a:prstGeom prst="ellipse">
              <a:avLst/>
            </a:prstGeom>
            <a:noFill/>
            <a:ln w="50800">
              <a:solidFill>
                <a:srgbClr val="88ACFF"/>
              </a:solidFill>
              <a:round/>
              <a:headEnd/>
              <a:tailEnd/>
            </a:ln>
            <a:effectLst/>
          </p:spPr>
          <p:txBody>
            <a:bodyPr wrap="none" anchor="ctr"/>
            <a:lstStyle/>
            <a:p>
              <a:endParaRPr lang="en-US"/>
            </a:p>
          </p:txBody>
        </p:sp>
        <p:sp>
          <p:nvSpPr>
            <p:cNvPr id="72720" name="Oval 16"/>
            <p:cNvSpPr>
              <a:spLocks noChangeArrowheads="1"/>
            </p:cNvSpPr>
            <p:nvPr/>
          </p:nvSpPr>
          <p:spPr bwMode="auto">
            <a:xfrm>
              <a:off x="2382" y="1645"/>
              <a:ext cx="708" cy="312"/>
            </a:xfrm>
            <a:prstGeom prst="ellipse">
              <a:avLst/>
            </a:prstGeom>
            <a:noFill/>
            <a:ln w="50800">
              <a:solidFill>
                <a:srgbClr val="91B2FF"/>
              </a:solidFill>
              <a:round/>
              <a:headEnd/>
              <a:tailEnd/>
            </a:ln>
            <a:effectLst/>
          </p:spPr>
          <p:txBody>
            <a:bodyPr wrap="none" anchor="ctr"/>
            <a:lstStyle/>
            <a:p>
              <a:endParaRPr lang="en-US"/>
            </a:p>
          </p:txBody>
        </p:sp>
        <p:sp>
          <p:nvSpPr>
            <p:cNvPr id="72721" name="Oval 17"/>
            <p:cNvSpPr>
              <a:spLocks noChangeArrowheads="1"/>
            </p:cNvSpPr>
            <p:nvPr/>
          </p:nvSpPr>
          <p:spPr bwMode="auto">
            <a:xfrm>
              <a:off x="2390" y="1653"/>
              <a:ext cx="691" cy="296"/>
            </a:xfrm>
            <a:prstGeom prst="ellipse">
              <a:avLst/>
            </a:prstGeom>
            <a:noFill/>
            <a:ln w="50800">
              <a:solidFill>
                <a:srgbClr val="99B8FF"/>
              </a:solidFill>
              <a:round/>
              <a:headEnd/>
              <a:tailEnd/>
            </a:ln>
            <a:effectLst/>
          </p:spPr>
          <p:txBody>
            <a:bodyPr wrap="none" anchor="ctr"/>
            <a:lstStyle/>
            <a:p>
              <a:endParaRPr lang="en-US"/>
            </a:p>
          </p:txBody>
        </p:sp>
        <p:sp>
          <p:nvSpPr>
            <p:cNvPr id="72722" name="Oval 18"/>
            <p:cNvSpPr>
              <a:spLocks noChangeArrowheads="1"/>
            </p:cNvSpPr>
            <p:nvPr/>
          </p:nvSpPr>
          <p:spPr bwMode="auto">
            <a:xfrm>
              <a:off x="2399" y="1653"/>
              <a:ext cx="674" cy="296"/>
            </a:xfrm>
            <a:prstGeom prst="ellipse">
              <a:avLst/>
            </a:prstGeom>
            <a:noFill/>
            <a:ln w="50800">
              <a:solidFill>
                <a:srgbClr val="A2BEFF"/>
              </a:solidFill>
              <a:round/>
              <a:headEnd/>
              <a:tailEnd/>
            </a:ln>
            <a:effectLst/>
          </p:spPr>
          <p:txBody>
            <a:bodyPr wrap="none" anchor="ctr"/>
            <a:lstStyle/>
            <a:p>
              <a:endParaRPr lang="en-US"/>
            </a:p>
          </p:txBody>
        </p:sp>
        <p:sp>
          <p:nvSpPr>
            <p:cNvPr id="72723" name="Oval 19"/>
            <p:cNvSpPr>
              <a:spLocks noChangeArrowheads="1"/>
            </p:cNvSpPr>
            <p:nvPr/>
          </p:nvSpPr>
          <p:spPr bwMode="auto">
            <a:xfrm>
              <a:off x="2407" y="1661"/>
              <a:ext cx="658" cy="280"/>
            </a:xfrm>
            <a:prstGeom prst="ellipse">
              <a:avLst/>
            </a:prstGeom>
            <a:noFill/>
            <a:ln w="50800">
              <a:solidFill>
                <a:srgbClr val="AAC4FF"/>
              </a:solidFill>
              <a:round/>
              <a:headEnd/>
              <a:tailEnd/>
            </a:ln>
            <a:effectLst/>
          </p:spPr>
          <p:txBody>
            <a:bodyPr wrap="none" anchor="ctr"/>
            <a:lstStyle/>
            <a:p>
              <a:endParaRPr lang="en-US"/>
            </a:p>
          </p:txBody>
        </p:sp>
        <p:sp>
          <p:nvSpPr>
            <p:cNvPr id="72724" name="Oval 20"/>
            <p:cNvSpPr>
              <a:spLocks noChangeArrowheads="1"/>
            </p:cNvSpPr>
            <p:nvPr/>
          </p:nvSpPr>
          <p:spPr bwMode="auto">
            <a:xfrm>
              <a:off x="2415" y="1661"/>
              <a:ext cx="642" cy="280"/>
            </a:xfrm>
            <a:prstGeom prst="ellipse">
              <a:avLst/>
            </a:prstGeom>
            <a:noFill/>
            <a:ln w="50800">
              <a:solidFill>
                <a:srgbClr val="B3CAFF"/>
              </a:solidFill>
              <a:round/>
              <a:headEnd/>
              <a:tailEnd/>
            </a:ln>
            <a:effectLst/>
          </p:spPr>
          <p:txBody>
            <a:bodyPr wrap="none" anchor="ctr"/>
            <a:lstStyle/>
            <a:p>
              <a:endParaRPr lang="en-US"/>
            </a:p>
          </p:txBody>
        </p:sp>
        <p:sp>
          <p:nvSpPr>
            <p:cNvPr id="72725" name="Oval 21"/>
            <p:cNvSpPr>
              <a:spLocks noChangeArrowheads="1"/>
            </p:cNvSpPr>
            <p:nvPr/>
          </p:nvSpPr>
          <p:spPr bwMode="auto">
            <a:xfrm>
              <a:off x="2423" y="1661"/>
              <a:ext cx="626" cy="272"/>
            </a:xfrm>
            <a:prstGeom prst="ellipse">
              <a:avLst/>
            </a:prstGeom>
            <a:noFill/>
            <a:ln w="50800">
              <a:solidFill>
                <a:srgbClr val="BBD0FF"/>
              </a:solidFill>
              <a:round/>
              <a:headEnd/>
              <a:tailEnd/>
            </a:ln>
            <a:effectLst/>
          </p:spPr>
          <p:txBody>
            <a:bodyPr wrap="none" anchor="ctr"/>
            <a:lstStyle/>
            <a:p>
              <a:endParaRPr lang="en-US"/>
            </a:p>
          </p:txBody>
        </p:sp>
        <p:sp>
          <p:nvSpPr>
            <p:cNvPr id="72726" name="Oval 22"/>
            <p:cNvSpPr>
              <a:spLocks noChangeArrowheads="1"/>
            </p:cNvSpPr>
            <p:nvPr/>
          </p:nvSpPr>
          <p:spPr bwMode="auto">
            <a:xfrm>
              <a:off x="2431" y="1669"/>
              <a:ext cx="609" cy="264"/>
            </a:xfrm>
            <a:prstGeom prst="ellipse">
              <a:avLst/>
            </a:prstGeom>
            <a:noFill/>
            <a:ln w="50800">
              <a:solidFill>
                <a:srgbClr val="C4D6FF"/>
              </a:solidFill>
              <a:round/>
              <a:headEnd/>
              <a:tailEnd/>
            </a:ln>
            <a:effectLst/>
          </p:spPr>
          <p:txBody>
            <a:bodyPr wrap="none" anchor="ctr"/>
            <a:lstStyle/>
            <a:p>
              <a:endParaRPr lang="en-US"/>
            </a:p>
          </p:txBody>
        </p:sp>
        <p:sp>
          <p:nvSpPr>
            <p:cNvPr id="72727" name="Oval 23"/>
            <p:cNvSpPr>
              <a:spLocks noChangeArrowheads="1"/>
            </p:cNvSpPr>
            <p:nvPr/>
          </p:nvSpPr>
          <p:spPr bwMode="auto">
            <a:xfrm>
              <a:off x="2440" y="1669"/>
              <a:ext cx="592" cy="256"/>
            </a:xfrm>
            <a:prstGeom prst="ellipse">
              <a:avLst/>
            </a:prstGeom>
            <a:noFill/>
            <a:ln w="50800">
              <a:solidFill>
                <a:srgbClr val="CCDCFF"/>
              </a:solidFill>
              <a:round/>
              <a:headEnd/>
              <a:tailEnd/>
            </a:ln>
            <a:effectLst/>
          </p:spPr>
          <p:txBody>
            <a:bodyPr wrap="none" anchor="ctr"/>
            <a:lstStyle/>
            <a:p>
              <a:endParaRPr lang="en-US"/>
            </a:p>
          </p:txBody>
        </p:sp>
        <p:sp>
          <p:nvSpPr>
            <p:cNvPr id="72728" name="Oval 24"/>
            <p:cNvSpPr>
              <a:spLocks noChangeArrowheads="1"/>
            </p:cNvSpPr>
            <p:nvPr/>
          </p:nvSpPr>
          <p:spPr bwMode="auto">
            <a:xfrm>
              <a:off x="2448" y="1677"/>
              <a:ext cx="576" cy="248"/>
            </a:xfrm>
            <a:prstGeom prst="ellipse">
              <a:avLst/>
            </a:prstGeom>
            <a:noFill/>
            <a:ln w="50800">
              <a:solidFill>
                <a:srgbClr val="CCDCFF"/>
              </a:solidFill>
              <a:round/>
              <a:headEnd/>
              <a:tailEnd/>
            </a:ln>
            <a:effectLst/>
          </p:spPr>
          <p:txBody>
            <a:bodyPr wrap="none" anchor="ctr"/>
            <a:lstStyle/>
            <a:p>
              <a:endParaRPr lang="en-US"/>
            </a:p>
          </p:txBody>
        </p:sp>
        <p:sp>
          <p:nvSpPr>
            <p:cNvPr id="72729" name="Oval 25"/>
            <p:cNvSpPr>
              <a:spLocks noChangeArrowheads="1"/>
            </p:cNvSpPr>
            <p:nvPr/>
          </p:nvSpPr>
          <p:spPr bwMode="auto">
            <a:xfrm>
              <a:off x="2456" y="1677"/>
              <a:ext cx="560" cy="240"/>
            </a:xfrm>
            <a:prstGeom prst="ellipse">
              <a:avLst/>
            </a:prstGeom>
            <a:noFill/>
            <a:ln w="50800">
              <a:solidFill>
                <a:srgbClr val="CCDCFF"/>
              </a:solidFill>
              <a:round/>
              <a:headEnd/>
              <a:tailEnd/>
            </a:ln>
            <a:effectLst/>
          </p:spPr>
          <p:txBody>
            <a:bodyPr wrap="none" anchor="ctr"/>
            <a:lstStyle/>
            <a:p>
              <a:endParaRPr lang="en-US"/>
            </a:p>
          </p:txBody>
        </p:sp>
        <p:sp>
          <p:nvSpPr>
            <p:cNvPr id="72730" name="Oval 26"/>
            <p:cNvSpPr>
              <a:spLocks noChangeArrowheads="1"/>
            </p:cNvSpPr>
            <p:nvPr/>
          </p:nvSpPr>
          <p:spPr bwMode="auto">
            <a:xfrm>
              <a:off x="2464" y="1685"/>
              <a:ext cx="543" cy="232"/>
            </a:xfrm>
            <a:prstGeom prst="ellipse">
              <a:avLst/>
            </a:prstGeom>
            <a:noFill/>
            <a:ln w="50800">
              <a:solidFill>
                <a:srgbClr val="CCDCFF"/>
              </a:solidFill>
              <a:round/>
              <a:headEnd/>
              <a:tailEnd/>
            </a:ln>
            <a:effectLst/>
          </p:spPr>
          <p:txBody>
            <a:bodyPr wrap="none" anchor="ctr"/>
            <a:lstStyle/>
            <a:p>
              <a:endParaRPr lang="en-US"/>
            </a:p>
          </p:txBody>
        </p:sp>
        <p:sp>
          <p:nvSpPr>
            <p:cNvPr id="72731" name="Oval 27"/>
            <p:cNvSpPr>
              <a:spLocks noChangeArrowheads="1"/>
            </p:cNvSpPr>
            <p:nvPr/>
          </p:nvSpPr>
          <p:spPr bwMode="auto">
            <a:xfrm>
              <a:off x="2473" y="1685"/>
              <a:ext cx="526" cy="224"/>
            </a:xfrm>
            <a:prstGeom prst="ellipse">
              <a:avLst/>
            </a:prstGeom>
            <a:noFill/>
            <a:ln w="50800">
              <a:solidFill>
                <a:srgbClr val="CCDCFF"/>
              </a:solidFill>
              <a:round/>
              <a:headEnd/>
              <a:tailEnd/>
            </a:ln>
            <a:effectLst/>
          </p:spPr>
          <p:txBody>
            <a:bodyPr wrap="none" anchor="ctr"/>
            <a:lstStyle/>
            <a:p>
              <a:endParaRPr lang="en-US"/>
            </a:p>
          </p:txBody>
        </p:sp>
        <p:sp>
          <p:nvSpPr>
            <p:cNvPr id="72732" name="Oval 28"/>
            <p:cNvSpPr>
              <a:spLocks noChangeArrowheads="1"/>
            </p:cNvSpPr>
            <p:nvPr/>
          </p:nvSpPr>
          <p:spPr bwMode="auto">
            <a:xfrm>
              <a:off x="2481" y="1693"/>
              <a:ext cx="510" cy="216"/>
            </a:xfrm>
            <a:prstGeom prst="ellipse">
              <a:avLst/>
            </a:prstGeom>
            <a:noFill/>
            <a:ln w="50800">
              <a:solidFill>
                <a:srgbClr val="CCDCFF"/>
              </a:solidFill>
              <a:round/>
              <a:headEnd/>
              <a:tailEnd/>
            </a:ln>
            <a:effectLst/>
          </p:spPr>
          <p:txBody>
            <a:bodyPr wrap="none" anchor="ctr"/>
            <a:lstStyle/>
            <a:p>
              <a:endParaRPr lang="en-US"/>
            </a:p>
          </p:txBody>
        </p:sp>
        <p:sp>
          <p:nvSpPr>
            <p:cNvPr id="72733" name="Oval 29"/>
            <p:cNvSpPr>
              <a:spLocks noChangeArrowheads="1"/>
            </p:cNvSpPr>
            <p:nvPr/>
          </p:nvSpPr>
          <p:spPr bwMode="auto">
            <a:xfrm>
              <a:off x="2489" y="1693"/>
              <a:ext cx="494" cy="208"/>
            </a:xfrm>
            <a:prstGeom prst="ellipse">
              <a:avLst/>
            </a:prstGeom>
            <a:noFill/>
            <a:ln w="50800">
              <a:solidFill>
                <a:srgbClr val="CCDCFF"/>
              </a:solidFill>
              <a:round/>
              <a:headEnd/>
              <a:tailEnd/>
            </a:ln>
            <a:effectLst/>
          </p:spPr>
          <p:txBody>
            <a:bodyPr wrap="none" anchor="ctr"/>
            <a:lstStyle/>
            <a:p>
              <a:endParaRPr lang="en-US"/>
            </a:p>
          </p:txBody>
        </p:sp>
        <p:sp>
          <p:nvSpPr>
            <p:cNvPr id="72734" name="Oval 30"/>
            <p:cNvSpPr>
              <a:spLocks noChangeArrowheads="1"/>
            </p:cNvSpPr>
            <p:nvPr/>
          </p:nvSpPr>
          <p:spPr bwMode="auto">
            <a:xfrm>
              <a:off x="2497" y="1701"/>
              <a:ext cx="478" cy="200"/>
            </a:xfrm>
            <a:prstGeom prst="ellipse">
              <a:avLst/>
            </a:prstGeom>
            <a:noFill/>
            <a:ln w="50800">
              <a:solidFill>
                <a:srgbClr val="CCDCFF"/>
              </a:solidFill>
              <a:round/>
              <a:headEnd/>
              <a:tailEnd/>
            </a:ln>
            <a:effectLst/>
          </p:spPr>
          <p:txBody>
            <a:bodyPr wrap="none" anchor="ctr"/>
            <a:lstStyle/>
            <a:p>
              <a:endParaRPr lang="en-US"/>
            </a:p>
          </p:txBody>
        </p:sp>
        <p:sp>
          <p:nvSpPr>
            <p:cNvPr id="72735" name="Oval 31"/>
            <p:cNvSpPr>
              <a:spLocks noChangeArrowheads="1"/>
            </p:cNvSpPr>
            <p:nvPr/>
          </p:nvSpPr>
          <p:spPr bwMode="auto">
            <a:xfrm>
              <a:off x="2505" y="1701"/>
              <a:ext cx="461" cy="192"/>
            </a:xfrm>
            <a:prstGeom prst="ellipse">
              <a:avLst/>
            </a:prstGeom>
            <a:noFill/>
            <a:ln w="50800">
              <a:solidFill>
                <a:srgbClr val="CCDCFF"/>
              </a:solidFill>
              <a:round/>
              <a:headEnd/>
              <a:tailEnd/>
            </a:ln>
            <a:effectLst/>
          </p:spPr>
          <p:txBody>
            <a:bodyPr wrap="none" anchor="ctr"/>
            <a:lstStyle/>
            <a:p>
              <a:endParaRPr lang="en-US"/>
            </a:p>
          </p:txBody>
        </p:sp>
        <p:sp>
          <p:nvSpPr>
            <p:cNvPr id="72736" name="Oval 32"/>
            <p:cNvSpPr>
              <a:spLocks noChangeArrowheads="1"/>
            </p:cNvSpPr>
            <p:nvPr/>
          </p:nvSpPr>
          <p:spPr bwMode="auto">
            <a:xfrm>
              <a:off x="2514" y="1709"/>
              <a:ext cx="444" cy="184"/>
            </a:xfrm>
            <a:prstGeom prst="ellipse">
              <a:avLst/>
            </a:prstGeom>
            <a:noFill/>
            <a:ln w="50800">
              <a:solidFill>
                <a:srgbClr val="CCDCFF"/>
              </a:solidFill>
              <a:round/>
              <a:headEnd/>
              <a:tailEnd/>
            </a:ln>
            <a:effectLst/>
          </p:spPr>
          <p:txBody>
            <a:bodyPr wrap="none" anchor="ctr"/>
            <a:lstStyle/>
            <a:p>
              <a:endParaRPr lang="en-US"/>
            </a:p>
          </p:txBody>
        </p:sp>
        <p:sp>
          <p:nvSpPr>
            <p:cNvPr id="72737" name="Oval 33"/>
            <p:cNvSpPr>
              <a:spLocks noChangeArrowheads="1"/>
            </p:cNvSpPr>
            <p:nvPr/>
          </p:nvSpPr>
          <p:spPr bwMode="auto">
            <a:xfrm>
              <a:off x="2514" y="1709"/>
              <a:ext cx="436" cy="184"/>
            </a:xfrm>
            <a:prstGeom prst="ellipse">
              <a:avLst/>
            </a:prstGeom>
            <a:noFill/>
            <a:ln w="50800">
              <a:solidFill>
                <a:srgbClr val="CCDCFF"/>
              </a:solidFill>
              <a:round/>
              <a:headEnd/>
              <a:tailEnd/>
            </a:ln>
            <a:effectLst/>
          </p:spPr>
          <p:txBody>
            <a:bodyPr wrap="none" anchor="ctr"/>
            <a:lstStyle/>
            <a:p>
              <a:endParaRPr lang="en-US"/>
            </a:p>
          </p:txBody>
        </p:sp>
        <p:sp>
          <p:nvSpPr>
            <p:cNvPr id="72738" name="Oval 34"/>
            <p:cNvSpPr>
              <a:spLocks noChangeArrowheads="1"/>
            </p:cNvSpPr>
            <p:nvPr/>
          </p:nvSpPr>
          <p:spPr bwMode="auto">
            <a:xfrm>
              <a:off x="2522" y="1709"/>
              <a:ext cx="420" cy="176"/>
            </a:xfrm>
            <a:prstGeom prst="ellipse">
              <a:avLst/>
            </a:prstGeom>
            <a:noFill/>
            <a:ln w="50800">
              <a:solidFill>
                <a:srgbClr val="CCDCFF"/>
              </a:solidFill>
              <a:round/>
              <a:headEnd/>
              <a:tailEnd/>
            </a:ln>
            <a:effectLst/>
          </p:spPr>
          <p:txBody>
            <a:bodyPr wrap="none" anchor="ctr"/>
            <a:lstStyle/>
            <a:p>
              <a:endParaRPr lang="en-US"/>
            </a:p>
          </p:txBody>
        </p:sp>
        <p:sp>
          <p:nvSpPr>
            <p:cNvPr id="72739" name="Oval 35"/>
            <p:cNvSpPr>
              <a:spLocks noChangeArrowheads="1"/>
            </p:cNvSpPr>
            <p:nvPr/>
          </p:nvSpPr>
          <p:spPr bwMode="auto">
            <a:xfrm>
              <a:off x="2530" y="1717"/>
              <a:ext cx="403" cy="168"/>
            </a:xfrm>
            <a:prstGeom prst="ellipse">
              <a:avLst/>
            </a:prstGeom>
            <a:noFill/>
            <a:ln w="50800">
              <a:solidFill>
                <a:srgbClr val="CCDCFF"/>
              </a:solidFill>
              <a:round/>
              <a:headEnd/>
              <a:tailEnd/>
            </a:ln>
            <a:effectLst/>
          </p:spPr>
          <p:txBody>
            <a:bodyPr wrap="none" anchor="ctr"/>
            <a:lstStyle/>
            <a:p>
              <a:endParaRPr lang="en-US"/>
            </a:p>
          </p:txBody>
        </p:sp>
        <p:sp>
          <p:nvSpPr>
            <p:cNvPr id="72740" name="Oval 36"/>
            <p:cNvSpPr>
              <a:spLocks noChangeArrowheads="1"/>
            </p:cNvSpPr>
            <p:nvPr/>
          </p:nvSpPr>
          <p:spPr bwMode="auto">
            <a:xfrm>
              <a:off x="2538" y="1717"/>
              <a:ext cx="387" cy="160"/>
            </a:xfrm>
            <a:prstGeom prst="ellipse">
              <a:avLst/>
            </a:prstGeom>
            <a:noFill/>
            <a:ln w="50800">
              <a:solidFill>
                <a:srgbClr val="CCDCFF"/>
              </a:solidFill>
              <a:round/>
              <a:headEnd/>
              <a:tailEnd/>
            </a:ln>
            <a:effectLst/>
          </p:spPr>
          <p:txBody>
            <a:bodyPr wrap="none" anchor="ctr"/>
            <a:lstStyle/>
            <a:p>
              <a:endParaRPr lang="en-US"/>
            </a:p>
          </p:txBody>
        </p:sp>
        <p:sp>
          <p:nvSpPr>
            <p:cNvPr id="72741" name="Oval 37"/>
            <p:cNvSpPr>
              <a:spLocks noChangeArrowheads="1"/>
            </p:cNvSpPr>
            <p:nvPr/>
          </p:nvSpPr>
          <p:spPr bwMode="auto">
            <a:xfrm>
              <a:off x="2547" y="1725"/>
              <a:ext cx="370" cy="152"/>
            </a:xfrm>
            <a:prstGeom prst="ellipse">
              <a:avLst/>
            </a:prstGeom>
            <a:noFill/>
            <a:ln w="50800">
              <a:solidFill>
                <a:srgbClr val="CCDCFF"/>
              </a:solidFill>
              <a:round/>
              <a:headEnd/>
              <a:tailEnd/>
            </a:ln>
            <a:effectLst/>
          </p:spPr>
          <p:txBody>
            <a:bodyPr wrap="none" anchor="ctr"/>
            <a:lstStyle/>
            <a:p>
              <a:endParaRPr lang="en-US"/>
            </a:p>
          </p:txBody>
        </p:sp>
        <p:sp>
          <p:nvSpPr>
            <p:cNvPr id="72742" name="Oval 38"/>
            <p:cNvSpPr>
              <a:spLocks noChangeArrowheads="1"/>
            </p:cNvSpPr>
            <p:nvPr/>
          </p:nvSpPr>
          <p:spPr bwMode="auto">
            <a:xfrm>
              <a:off x="2555" y="1725"/>
              <a:ext cx="354" cy="144"/>
            </a:xfrm>
            <a:prstGeom prst="ellipse">
              <a:avLst/>
            </a:prstGeom>
            <a:noFill/>
            <a:ln w="50800">
              <a:solidFill>
                <a:srgbClr val="CCDCFF"/>
              </a:solidFill>
              <a:round/>
              <a:headEnd/>
              <a:tailEnd/>
            </a:ln>
            <a:effectLst/>
          </p:spPr>
          <p:txBody>
            <a:bodyPr wrap="none" anchor="ctr"/>
            <a:lstStyle/>
            <a:p>
              <a:endParaRPr lang="en-US"/>
            </a:p>
          </p:txBody>
        </p:sp>
        <p:sp>
          <p:nvSpPr>
            <p:cNvPr id="72743" name="Oval 39"/>
            <p:cNvSpPr>
              <a:spLocks noChangeArrowheads="1"/>
            </p:cNvSpPr>
            <p:nvPr/>
          </p:nvSpPr>
          <p:spPr bwMode="auto">
            <a:xfrm>
              <a:off x="2563" y="1733"/>
              <a:ext cx="337" cy="136"/>
            </a:xfrm>
            <a:prstGeom prst="ellipse">
              <a:avLst/>
            </a:prstGeom>
            <a:noFill/>
            <a:ln w="50800">
              <a:solidFill>
                <a:srgbClr val="CCDCFF"/>
              </a:solidFill>
              <a:round/>
              <a:headEnd/>
              <a:tailEnd/>
            </a:ln>
            <a:effectLst/>
          </p:spPr>
          <p:txBody>
            <a:bodyPr wrap="none" anchor="ctr"/>
            <a:lstStyle/>
            <a:p>
              <a:endParaRPr lang="en-US"/>
            </a:p>
          </p:txBody>
        </p:sp>
        <p:sp>
          <p:nvSpPr>
            <p:cNvPr id="72744" name="Oval 40"/>
            <p:cNvSpPr>
              <a:spLocks noChangeArrowheads="1"/>
            </p:cNvSpPr>
            <p:nvPr/>
          </p:nvSpPr>
          <p:spPr bwMode="auto">
            <a:xfrm>
              <a:off x="2571" y="1733"/>
              <a:ext cx="321" cy="128"/>
            </a:xfrm>
            <a:prstGeom prst="ellipse">
              <a:avLst/>
            </a:prstGeom>
            <a:noFill/>
            <a:ln w="50800">
              <a:solidFill>
                <a:srgbClr val="CCDCFF"/>
              </a:solidFill>
              <a:round/>
              <a:headEnd/>
              <a:tailEnd/>
            </a:ln>
            <a:effectLst/>
          </p:spPr>
          <p:txBody>
            <a:bodyPr wrap="none" anchor="ctr"/>
            <a:lstStyle/>
            <a:p>
              <a:endParaRPr lang="en-US"/>
            </a:p>
          </p:txBody>
        </p:sp>
        <p:sp>
          <p:nvSpPr>
            <p:cNvPr id="72745" name="Oval 41"/>
            <p:cNvSpPr>
              <a:spLocks noChangeArrowheads="1"/>
            </p:cNvSpPr>
            <p:nvPr/>
          </p:nvSpPr>
          <p:spPr bwMode="auto">
            <a:xfrm>
              <a:off x="2580" y="1741"/>
              <a:ext cx="304" cy="120"/>
            </a:xfrm>
            <a:prstGeom prst="ellipse">
              <a:avLst/>
            </a:prstGeom>
            <a:noFill/>
            <a:ln w="50800">
              <a:solidFill>
                <a:srgbClr val="CCDCFF"/>
              </a:solidFill>
              <a:round/>
              <a:headEnd/>
              <a:tailEnd/>
            </a:ln>
            <a:effectLst/>
          </p:spPr>
          <p:txBody>
            <a:bodyPr wrap="none" anchor="ctr"/>
            <a:lstStyle/>
            <a:p>
              <a:endParaRPr lang="en-US"/>
            </a:p>
          </p:txBody>
        </p:sp>
        <p:sp>
          <p:nvSpPr>
            <p:cNvPr id="72746" name="Oval 42"/>
            <p:cNvSpPr>
              <a:spLocks noChangeArrowheads="1"/>
            </p:cNvSpPr>
            <p:nvPr/>
          </p:nvSpPr>
          <p:spPr bwMode="auto">
            <a:xfrm>
              <a:off x="2588" y="1741"/>
              <a:ext cx="288" cy="112"/>
            </a:xfrm>
            <a:prstGeom prst="ellipse">
              <a:avLst/>
            </a:prstGeom>
            <a:noFill/>
            <a:ln w="50800">
              <a:solidFill>
                <a:srgbClr val="CCDCFF"/>
              </a:solidFill>
              <a:round/>
              <a:headEnd/>
              <a:tailEnd/>
            </a:ln>
            <a:effectLst/>
          </p:spPr>
          <p:txBody>
            <a:bodyPr wrap="none" anchor="ctr"/>
            <a:lstStyle/>
            <a:p>
              <a:endParaRPr lang="en-US"/>
            </a:p>
          </p:txBody>
        </p:sp>
        <p:sp>
          <p:nvSpPr>
            <p:cNvPr id="72747" name="Oval 43"/>
            <p:cNvSpPr>
              <a:spLocks noChangeArrowheads="1"/>
            </p:cNvSpPr>
            <p:nvPr/>
          </p:nvSpPr>
          <p:spPr bwMode="auto">
            <a:xfrm>
              <a:off x="2596" y="1749"/>
              <a:ext cx="272" cy="104"/>
            </a:xfrm>
            <a:prstGeom prst="ellipse">
              <a:avLst/>
            </a:prstGeom>
            <a:noFill/>
            <a:ln w="50800">
              <a:solidFill>
                <a:srgbClr val="CCDCFF"/>
              </a:solidFill>
              <a:round/>
              <a:headEnd/>
              <a:tailEnd/>
            </a:ln>
            <a:effectLst/>
          </p:spPr>
          <p:txBody>
            <a:bodyPr wrap="none" anchor="ctr"/>
            <a:lstStyle/>
            <a:p>
              <a:endParaRPr lang="en-US"/>
            </a:p>
          </p:txBody>
        </p:sp>
        <p:sp>
          <p:nvSpPr>
            <p:cNvPr id="72748" name="Oval 44"/>
            <p:cNvSpPr>
              <a:spLocks noChangeArrowheads="1"/>
            </p:cNvSpPr>
            <p:nvPr/>
          </p:nvSpPr>
          <p:spPr bwMode="auto">
            <a:xfrm>
              <a:off x="2604" y="1749"/>
              <a:ext cx="255" cy="96"/>
            </a:xfrm>
            <a:prstGeom prst="ellipse">
              <a:avLst/>
            </a:prstGeom>
            <a:noFill/>
            <a:ln w="50800">
              <a:solidFill>
                <a:srgbClr val="CCDCFF"/>
              </a:solidFill>
              <a:round/>
              <a:headEnd/>
              <a:tailEnd/>
            </a:ln>
            <a:effectLst/>
          </p:spPr>
          <p:txBody>
            <a:bodyPr wrap="none" anchor="ctr"/>
            <a:lstStyle/>
            <a:p>
              <a:endParaRPr lang="en-US"/>
            </a:p>
          </p:txBody>
        </p:sp>
        <p:sp>
          <p:nvSpPr>
            <p:cNvPr id="72749" name="Oval 45"/>
            <p:cNvSpPr>
              <a:spLocks noChangeArrowheads="1"/>
            </p:cNvSpPr>
            <p:nvPr/>
          </p:nvSpPr>
          <p:spPr bwMode="auto">
            <a:xfrm>
              <a:off x="2612" y="1757"/>
              <a:ext cx="239" cy="88"/>
            </a:xfrm>
            <a:prstGeom prst="ellipse">
              <a:avLst/>
            </a:prstGeom>
            <a:noFill/>
            <a:ln w="50800">
              <a:solidFill>
                <a:srgbClr val="CCDCFF"/>
              </a:solidFill>
              <a:round/>
              <a:headEnd/>
              <a:tailEnd/>
            </a:ln>
            <a:effectLst/>
          </p:spPr>
          <p:txBody>
            <a:bodyPr wrap="none" anchor="ctr"/>
            <a:lstStyle/>
            <a:p>
              <a:endParaRPr lang="en-US"/>
            </a:p>
          </p:txBody>
        </p:sp>
        <p:sp>
          <p:nvSpPr>
            <p:cNvPr id="72750" name="Oval 46"/>
            <p:cNvSpPr>
              <a:spLocks noChangeArrowheads="1"/>
            </p:cNvSpPr>
            <p:nvPr/>
          </p:nvSpPr>
          <p:spPr bwMode="auto">
            <a:xfrm>
              <a:off x="2621" y="1757"/>
              <a:ext cx="222" cy="80"/>
            </a:xfrm>
            <a:prstGeom prst="ellipse">
              <a:avLst/>
            </a:prstGeom>
            <a:noFill/>
            <a:ln w="50800">
              <a:solidFill>
                <a:srgbClr val="CCDCFF"/>
              </a:solidFill>
              <a:round/>
              <a:headEnd/>
              <a:tailEnd/>
            </a:ln>
            <a:effectLst/>
          </p:spPr>
          <p:txBody>
            <a:bodyPr wrap="none" anchor="ctr"/>
            <a:lstStyle/>
            <a:p>
              <a:endParaRPr lang="en-US"/>
            </a:p>
          </p:txBody>
        </p:sp>
        <p:sp>
          <p:nvSpPr>
            <p:cNvPr id="72751" name="Oval 47"/>
            <p:cNvSpPr>
              <a:spLocks noChangeArrowheads="1"/>
            </p:cNvSpPr>
            <p:nvPr/>
          </p:nvSpPr>
          <p:spPr bwMode="auto">
            <a:xfrm>
              <a:off x="2629" y="1757"/>
              <a:ext cx="206" cy="80"/>
            </a:xfrm>
            <a:prstGeom prst="ellipse">
              <a:avLst/>
            </a:prstGeom>
            <a:noFill/>
            <a:ln w="50800">
              <a:solidFill>
                <a:srgbClr val="CCDCFF"/>
              </a:solidFill>
              <a:round/>
              <a:headEnd/>
              <a:tailEnd/>
            </a:ln>
            <a:effectLst/>
          </p:spPr>
          <p:txBody>
            <a:bodyPr wrap="none" anchor="ctr"/>
            <a:lstStyle/>
            <a:p>
              <a:endParaRPr lang="en-US"/>
            </a:p>
          </p:txBody>
        </p:sp>
        <p:sp>
          <p:nvSpPr>
            <p:cNvPr id="72752" name="Oval 48"/>
            <p:cNvSpPr>
              <a:spLocks noChangeArrowheads="1"/>
            </p:cNvSpPr>
            <p:nvPr/>
          </p:nvSpPr>
          <p:spPr bwMode="auto">
            <a:xfrm>
              <a:off x="2637" y="1765"/>
              <a:ext cx="189" cy="64"/>
            </a:xfrm>
            <a:prstGeom prst="ellipse">
              <a:avLst/>
            </a:prstGeom>
            <a:noFill/>
            <a:ln w="50800">
              <a:solidFill>
                <a:srgbClr val="CCDCFF"/>
              </a:solidFill>
              <a:round/>
              <a:headEnd/>
              <a:tailEnd/>
            </a:ln>
            <a:effectLst/>
          </p:spPr>
          <p:txBody>
            <a:bodyPr wrap="none" anchor="ctr"/>
            <a:lstStyle/>
            <a:p>
              <a:endParaRPr lang="en-US"/>
            </a:p>
          </p:txBody>
        </p:sp>
        <p:sp>
          <p:nvSpPr>
            <p:cNvPr id="72753" name="Oval 49"/>
            <p:cNvSpPr>
              <a:spLocks noChangeArrowheads="1"/>
            </p:cNvSpPr>
            <p:nvPr/>
          </p:nvSpPr>
          <p:spPr bwMode="auto">
            <a:xfrm>
              <a:off x="2645" y="1765"/>
              <a:ext cx="173" cy="64"/>
            </a:xfrm>
            <a:prstGeom prst="ellipse">
              <a:avLst/>
            </a:prstGeom>
            <a:noFill/>
            <a:ln w="50800">
              <a:solidFill>
                <a:srgbClr val="CCDCFF"/>
              </a:solidFill>
              <a:round/>
              <a:headEnd/>
              <a:tailEnd/>
            </a:ln>
            <a:effectLst/>
          </p:spPr>
          <p:txBody>
            <a:bodyPr wrap="none" anchor="ctr"/>
            <a:lstStyle/>
            <a:p>
              <a:endParaRPr lang="en-US"/>
            </a:p>
          </p:txBody>
        </p:sp>
        <p:sp>
          <p:nvSpPr>
            <p:cNvPr id="72754" name="Oval 50"/>
            <p:cNvSpPr>
              <a:spLocks noChangeArrowheads="1"/>
            </p:cNvSpPr>
            <p:nvPr/>
          </p:nvSpPr>
          <p:spPr bwMode="auto">
            <a:xfrm>
              <a:off x="2654" y="1773"/>
              <a:ext cx="156" cy="48"/>
            </a:xfrm>
            <a:prstGeom prst="ellipse">
              <a:avLst/>
            </a:prstGeom>
            <a:noFill/>
            <a:ln w="50800">
              <a:solidFill>
                <a:srgbClr val="CCDCFF"/>
              </a:solidFill>
              <a:round/>
              <a:headEnd/>
              <a:tailEnd/>
            </a:ln>
            <a:effectLst/>
          </p:spPr>
          <p:txBody>
            <a:bodyPr wrap="none" anchor="ctr"/>
            <a:lstStyle/>
            <a:p>
              <a:endParaRPr lang="en-US"/>
            </a:p>
          </p:txBody>
        </p:sp>
        <p:sp>
          <p:nvSpPr>
            <p:cNvPr id="72755" name="Oval 51"/>
            <p:cNvSpPr>
              <a:spLocks noChangeArrowheads="1"/>
            </p:cNvSpPr>
            <p:nvPr/>
          </p:nvSpPr>
          <p:spPr bwMode="auto">
            <a:xfrm>
              <a:off x="2662" y="1773"/>
              <a:ext cx="140" cy="48"/>
            </a:xfrm>
            <a:prstGeom prst="ellipse">
              <a:avLst/>
            </a:prstGeom>
            <a:noFill/>
            <a:ln w="50800">
              <a:solidFill>
                <a:srgbClr val="CCDCFF"/>
              </a:solidFill>
              <a:round/>
              <a:headEnd/>
              <a:tailEnd/>
            </a:ln>
            <a:effectLst/>
          </p:spPr>
          <p:txBody>
            <a:bodyPr wrap="none" anchor="ctr"/>
            <a:lstStyle/>
            <a:p>
              <a:endParaRPr lang="en-US"/>
            </a:p>
          </p:txBody>
        </p:sp>
        <p:sp>
          <p:nvSpPr>
            <p:cNvPr id="72756" name="Oval 52"/>
            <p:cNvSpPr>
              <a:spLocks noChangeArrowheads="1"/>
            </p:cNvSpPr>
            <p:nvPr/>
          </p:nvSpPr>
          <p:spPr bwMode="auto">
            <a:xfrm>
              <a:off x="2670" y="1781"/>
              <a:ext cx="123" cy="32"/>
            </a:xfrm>
            <a:prstGeom prst="ellipse">
              <a:avLst/>
            </a:prstGeom>
            <a:noFill/>
            <a:ln w="50800">
              <a:solidFill>
                <a:srgbClr val="CCDCFF"/>
              </a:solidFill>
              <a:round/>
              <a:headEnd/>
              <a:tailEnd/>
            </a:ln>
            <a:effectLst/>
          </p:spPr>
          <p:txBody>
            <a:bodyPr wrap="none" anchor="ctr"/>
            <a:lstStyle/>
            <a:p>
              <a:endParaRPr lang="en-US"/>
            </a:p>
          </p:txBody>
        </p:sp>
        <p:sp>
          <p:nvSpPr>
            <p:cNvPr id="72757" name="Oval 53"/>
            <p:cNvSpPr>
              <a:spLocks noChangeArrowheads="1"/>
            </p:cNvSpPr>
            <p:nvPr/>
          </p:nvSpPr>
          <p:spPr bwMode="auto">
            <a:xfrm>
              <a:off x="2678" y="1781"/>
              <a:ext cx="107" cy="32"/>
            </a:xfrm>
            <a:prstGeom prst="ellipse">
              <a:avLst/>
            </a:prstGeom>
            <a:noFill/>
            <a:ln w="50800">
              <a:solidFill>
                <a:srgbClr val="CCDCFF"/>
              </a:solidFill>
              <a:round/>
              <a:headEnd/>
              <a:tailEnd/>
            </a:ln>
            <a:effectLst/>
          </p:spPr>
          <p:txBody>
            <a:bodyPr wrap="none" anchor="ctr"/>
            <a:lstStyle/>
            <a:p>
              <a:endParaRPr lang="en-US"/>
            </a:p>
          </p:txBody>
        </p:sp>
        <p:sp>
          <p:nvSpPr>
            <p:cNvPr id="72758" name="Oval 54"/>
            <p:cNvSpPr>
              <a:spLocks noChangeArrowheads="1"/>
            </p:cNvSpPr>
            <p:nvPr/>
          </p:nvSpPr>
          <p:spPr bwMode="auto">
            <a:xfrm>
              <a:off x="2687" y="1789"/>
              <a:ext cx="90" cy="16"/>
            </a:xfrm>
            <a:prstGeom prst="ellipse">
              <a:avLst/>
            </a:prstGeom>
            <a:noFill/>
            <a:ln w="50800">
              <a:solidFill>
                <a:srgbClr val="CCDCFF"/>
              </a:solidFill>
              <a:round/>
              <a:headEnd/>
              <a:tailEnd/>
            </a:ln>
            <a:effectLst/>
          </p:spPr>
          <p:txBody>
            <a:bodyPr wrap="none" anchor="ctr"/>
            <a:lstStyle/>
            <a:p>
              <a:endParaRPr lang="en-US"/>
            </a:p>
          </p:txBody>
        </p:sp>
        <p:sp>
          <p:nvSpPr>
            <p:cNvPr id="72759" name="Oval 55"/>
            <p:cNvSpPr>
              <a:spLocks noChangeArrowheads="1"/>
            </p:cNvSpPr>
            <p:nvPr/>
          </p:nvSpPr>
          <p:spPr bwMode="auto">
            <a:xfrm>
              <a:off x="2695" y="1789"/>
              <a:ext cx="74" cy="16"/>
            </a:xfrm>
            <a:prstGeom prst="ellipse">
              <a:avLst/>
            </a:prstGeom>
            <a:noFill/>
            <a:ln w="50800">
              <a:solidFill>
                <a:srgbClr val="CCDCFF"/>
              </a:solidFill>
              <a:round/>
              <a:headEnd/>
              <a:tailEnd/>
            </a:ln>
            <a:effectLst/>
          </p:spPr>
          <p:txBody>
            <a:bodyPr wrap="none" anchor="ctr"/>
            <a:lstStyle/>
            <a:p>
              <a:endParaRPr lang="en-US"/>
            </a:p>
          </p:txBody>
        </p:sp>
        <p:sp>
          <p:nvSpPr>
            <p:cNvPr id="72760" name="Oval 56"/>
            <p:cNvSpPr>
              <a:spLocks noChangeArrowheads="1"/>
            </p:cNvSpPr>
            <p:nvPr/>
          </p:nvSpPr>
          <p:spPr bwMode="auto">
            <a:xfrm>
              <a:off x="2703" y="1797"/>
              <a:ext cx="58" cy="1"/>
            </a:xfrm>
            <a:prstGeom prst="ellipse">
              <a:avLst/>
            </a:prstGeom>
            <a:noFill/>
            <a:ln w="50800">
              <a:solidFill>
                <a:srgbClr val="CCDCFF"/>
              </a:solidFill>
              <a:round/>
              <a:headEnd/>
              <a:tailEnd/>
            </a:ln>
            <a:effectLst/>
          </p:spPr>
          <p:txBody>
            <a:bodyPr wrap="none" anchor="ctr"/>
            <a:lstStyle/>
            <a:p>
              <a:endParaRPr lang="en-US"/>
            </a:p>
          </p:txBody>
        </p:sp>
        <p:sp>
          <p:nvSpPr>
            <p:cNvPr id="72761" name="Oval 57"/>
            <p:cNvSpPr>
              <a:spLocks noChangeArrowheads="1"/>
            </p:cNvSpPr>
            <p:nvPr/>
          </p:nvSpPr>
          <p:spPr bwMode="auto">
            <a:xfrm>
              <a:off x="2711" y="1797"/>
              <a:ext cx="41" cy="1"/>
            </a:xfrm>
            <a:prstGeom prst="ellipse">
              <a:avLst/>
            </a:prstGeom>
            <a:noFill/>
            <a:ln w="50800">
              <a:solidFill>
                <a:srgbClr val="CCDCFF"/>
              </a:solidFill>
              <a:round/>
              <a:headEnd/>
              <a:tailEnd/>
            </a:ln>
            <a:effectLst/>
          </p:spPr>
          <p:txBody>
            <a:bodyPr wrap="none" anchor="ctr"/>
            <a:lstStyle/>
            <a:p>
              <a:endParaRPr lang="en-US"/>
            </a:p>
          </p:txBody>
        </p:sp>
        <p:sp>
          <p:nvSpPr>
            <p:cNvPr id="72762" name="Oval 58"/>
            <p:cNvSpPr>
              <a:spLocks noChangeArrowheads="1"/>
            </p:cNvSpPr>
            <p:nvPr/>
          </p:nvSpPr>
          <p:spPr bwMode="auto">
            <a:xfrm>
              <a:off x="2695" y="1781"/>
              <a:ext cx="66" cy="32"/>
            </a:xfrm>
            <a:prstGeom prst="ellipse">
              <a:avLst/>
            </a:prstGeom>
            <a:solidFill>
              <a:srgbClr val="CCDCFF"/>
            </a:solidFill>
            <a:ln w="12700">
              <a:noFill/>
              <a:round/>
              <a:headEnd/>
              <a:tailEnd/>
            </a:ln>
            <a:effectLst/>
          </p:spPr>
          <p:txBody>
            <a:bodyPr wrap="none" anchor="ctr"/>
            <a:lstStyle/>
            <a:p>
              <a:endParaRPr lang="en-US"/>
            </a:p>
          </p:txBody>
        </p:sp>
        <p:sp>
          <p:nvSpPr>
            <p:cNvPr id="72763" name="Oval 59"/>
            <p:cNvSpPr>
              <a:spLocks noChangeArrowheads="1"/>
            </p:cNvSpPr>
            <p:nvPr/>
          </p:nvSpPr>
          <p:spPr bwMode="auto">
            <a:xfrm>
              <a:off x="2308" y="1605"/>
              <a:ext cx="864" cy="400"/>
            </a:xfrm>
            <a:prstGeom prst="ellipse">
              <a:avLst/>
            </a:prstGeom>
            <a:noFill/>
            <a:ln w="12700">
              <a:noFill/>
              <a:round/>
              <a:headEnd/>
              <a:tailEnd/>
            </a:ln>
            <a:effectLst/>
          </p:spPr>
          <p:txBody>
            <a:bodyPr wrap="none" anchor="ctr"/>
            <a:lstStyle/>
            <a:p>
              <a:endParaRPr lang="en-US"/>
            </a:p>
          </p:txBody>
        </p:sp>
        <p:sp>
          <p:nvSpPr>
            <p:cNvPr id="72764" name="Oval 60"/>
            <p:cNvSpPr>
              <a:spLocks noChangeArrowheads="1"/>
            </p:cNvSpPr>
            <p:nvPr/>
          </p:nvSpPr>
          <p:spPr bwMode="auto">
            <a:xfrm>
              <a:off x="2312" y="1609"/>
              <a:ext cx="856" cy="392"/>
            </a:xfrm>
            <a:prstGeom prst="ellipse">
              <a:avLst/>
            </a:prstGeom>
            <a:noFill/>
            <a:ln w="12700">
              <a:solidFill>
                <a:srgbClr val="4CD3FF"/>
              </a:solidFill>
              <a:round/>
              <a:headEnd/>
              <a:tailEnd/>
            </a:ln>
            <a:effectLst/>
          </p:spPr>
          <p:txBody>
            <a:bodyPr wrap="none" anchor="ctr"/>
            <a:lstStyle/>
            <a:p>
              <a:endParaRPr lang="en-US"/>
            </a:p>
          </p:txBody>
        </p:sp>
        <p:sp>
          <p:nvSpPr>
            <p:cNvPr id="72765" name="Oval 61"/>
            <p:cNvSpPr>
              <a:spLocks noChangeArrowheads="1"/>
            </p:cNvSpPr>
            <p:nvPr/>
          </p:nvSpPr>
          <p:spPr bwMode="auto">
            <a:xfrm>
              <a:off x="2308" y="1621"/>
              <a:ext cx="856" cy="368"/>
            </a:xfrm>
            <a:prstGeom prst="ellipse">
              <a:avLst/>
            </a:prstGeom>
            <a:noFill/>
            <a:ln w="25400">
              <a:solidFill>
                <a:srgbClr val="000000"/>
              </a:solidFill>
              <a:round/>
              <a:headEnd/>
              <a:tailEnd/>
            </a:ln>
            <a:effectLst/>
          </p:spPr>
          <p:txBody>
            <a:bodyPr wrap="none" anchor="ctr"/>
            <a:lstStyle/>
            <a:p>
              <a:endParaRPr lang="en-US"/>
            </a:p>
          </p:txBody>
        </p:sp>
        <p:sp>
          <p:nvSpPr>
            <p:cNvPr id="72766" name="Line 62"/>
            <p:cNvSpPr>
              <a:spLocks noChangeShapeType="1"/>
            </p:cNvSpPr>
            <p:nvPr/>
          </p:nvSpPr>
          <p:spPr bwMode="auto">
            <a:xfrm>
              <a:off x="2324" y="1801"/>
              <a:ext cx="819" cy="0"/>
            </a:xfrm>
            <a:prstGeom prst="line">
              <a:avLst/>
            </a:prstGeom>
            <a:noFill/>
            <a:ln w="12700">
              <a:solidFill>
                <a:srgbClr val="000000"/>
              </a:solidFill>
              <a:round/>
              <a:headEnd/>
              <a:tailEnd/>
            </a:ln>
            <a:effectLst/>
          </p:spPr>
          <p:txBody>
            <a:bodyPr wrap="none" anchor="ctr"/>
            <a:lstStyle/>
            <a:p>
              <a:endParaRPr lang="en-US"/>
            </a:p>
          </p:txBody>
        </p:sp>
        <p:sp>
          <p:nvSpPr>
            <p:cNvPr id="72767" name="Arc 63"/>
            <p:cNvSpPr>
              <a:spLocks/>
            </p:cNvSpPr>
            <p:nvPr/>
          </p:nvSpPr>
          <p:spPr bwMode="auto">
            <a:xfrm>
              <a:off x="2449" y="1630"/>
              <a:ext cx="592" cy="336"/>
            </a:xfrm>
            <a:custGeom>
              <a:avLst/>
              <a:gdLst>
                <a:gd name="G0" fmla="+- 21600 0 0"/>
                <a:gd name="G1" fmla="+- 21600 0 0"/>
                <a:gd name="G2" fmla="+- 21600 0 0"/>
                <a:gd name="T0" fmla="*/ 20135 w 43200"/>
                <a:gd name="T1" fmla="*/ 43150 h 43200"/>
                <a:gd name="T2" fmla="*/ 20940 w 43200"/>
                <a:gd name="T3" fmla="*/ 43190 h 43200"/>
                <a:gd name="T4" fmla="*/ 21600 w 43200"/>
                <a:gd name="T5" fmla="*/ 21600 h 43200"/>
              </a:gdLst>
              <a:ahLst/>
              <a:cxnLst>
                <a:cxn ang="0">
                  <a:pos x="T0" y="T1"/>
                </a:cxn>
                <a:cxn ang="0">
                  <a:pos x="T2" y="T3"/>
                </a:cxn>
                <a:cxn ang="0">
                  <a:pos x="T4" y="T5"/>
                </a:cxn>
              </a:cxnLst>
              <a:rect l="0" t="0" r="r" b="b"/>
              <a:pathLst>
                <a:path w="43200" h="43200" fill="none" extrusionOk="0">
                  <a:moveTo>
                    <a:pt x="20134" y="43150"/>
                  </a:moveTo>
                  <a:cubicBezTo>
                    <a:pt x="8800" y="42379"/>
                    <a:pt x="0" y="32960"/>
                    <a:pt x="0" y="21600"/>
                  </a:cubicBezTo>
                  <a:cubicBezTo>
                    <a:pt x="0" y="9670"/>
                    <a:pt x="9670" y="0"/>
                    <a:pt x="21600" y="0"/>
                  </a:cubicBezTo>
                  <a:cubicBezTo>
                    <a:pt x="33529" y="0"/>
                    <a:pt x="43200" y="9670"/>
                    <a:pt x="43200" y="21600"/>
                  </a:cubicBezTo>
                  <a:cubicBezTo>
                    <a:pt x="43200" y="33529"/>
                    <a:pt x="33529" y="43200"/>
                    <a:pt x="21600" y="43200"/>
                  </a:cubicBezTo>
                  <a:cubicBezTo>
                    <a:pt x="21379" y="43200"/>
                    <a:pt x="21159" y="43196"/>
                    <a:pt x="20940" y="43189"/>
                  </a:cubicBezTo>
                </a:path>
                <a:path w="43200" h="43200" stroke="0" extrusionOk="0">
                  <a:moveTo>
                    <a:pt x="20134" y="43150"/>
                  </a:moveTo>
                  <a:cubicBezTo>
                    <a:pt x="8800" y="42379"/>
                    <a:pt x="0" y="32960"/>
                    <a:pt x="0" y="21600"/>
                  </a:cubicBezTo>
                  <a:cubicBezTo>
                    <a:pt x="0" y="9670"/>
                    <a:pt x="9670" y="0"/>
                    <a:pt x="21600" y="0"/>
                  </a:cubicBezTo>
                  <a:cubicBezTo>
                    <a:pt x="33529" y="0"/>
                    <a:pt x="43200" y="9670"/>
                    <a:pt x="43200" y="21600"/>
                  </a:cubicBezTo>
                  <a:cubicBezTo>
                    <a:pt x="43200" y="33529"/>
                    <a:pt x="33529" y="43200"/>
                    <a:pt x="21600" y="43200"/>
                  </a:cubicBezTo>
                  <a:cubicBezTo>
                    <a:pt x="21379" y="43200"/>
                    <a:pt x="21159" y="43196"/>
                    <a:pt x="20940" y="43189"/>
                  </a:cubicBezTo>
                  <a:lnTo>
                    <a:pt x="21600" y="21600"/>
                  </a:lnTo>
                  <a:close/>
                </a:path>
              </a:pathLst>
            </a:custGeom>
            <a:noFill/>
            <a:ln w="12700" cap="rnd">
              <a:solidFill>
                <a:srgbClr val="000000"/>
              </a:solidFill>
              <a:round/>
              <a:headEnd/>
              <a:tailEnd/>
            </a:ln>
            <a:effectLst/>
          </p:spPr>
          <p:txBody>
            <a:bodyPr wrap="none" anchor="ctr"/>
            <a:lstStyle/>
            <a:p>
              <a:endParaRPr lang="en-US"/>
            </a:p>
          </p:txBody>
        </p:sp>
        <p:sp>
          <p:nvSpPr>
            <p:cNvPr id="72768" name="Arc 64"/>
            <p:cNvSpPr>
              <a:spLocks/>
            </p:cNvSpPr>
            <p:nvPr/>
          </p:nvSpPr>
          <p:spPr bwMode="auto">
            <a:xfrm>
              <a:off x="2572" y="1630"/>
              <a:ext cx="338" cy="336"/>
            </a:xfrm>
            <a:custGeom>
              <a:avLst/>
              <a:gdLst>
                <a:gd name="G0" fmla="+- 21600 0 0"/>
                <a:gd name="G1" fmla="+- 21600 0 0"/>
                <a:gd name="G2" fmla="+- 21600 0 0"/>
                <a:gd name="T0" fmla="*/ 19806 w 43200"/>
                <a:gd name="T1" fmla="*/ 43125 h 43200"/>
                <a:gd name="T2" fmla="*/ 20573 w 43200"/>
                <a:gd name="T3" fmla="*/ 43176 h 43200"/>
                <a:gd name="T4" fmla="*/ 21600 w 43200"/>
                <a:gd name="T5" fmla="*/ 21600 h 43200"/>
              </a:gdLst>
              <a:ahLst/>
              <a:cxnLst>
                <a:cxn ang="0">
                  <a:pos x="T0" y="T1"/>
                </a:cxn>
                <a:cxn ang="0">
                  <a:pos x="T2" y="T3"/>
                </a:cxn>
                <a:cxn ang="0">
                  <a:pos x="T4" y="T5"/>
                </a:cxn>
              </a:cxnLst>
              <a:rect l="0" t="0" r="r" b="b"/>
              <a:pathLst>
                <a:path w="43200" h="43200" fill="none" extrusionOk="0">
                  <a:moveTo>
                    <a:pt x="19805" y="43125"/>
                  </a:moveTo>
                  <a:cubicBezTo>
                    <a:pt x="8610" y="42192"/>
                    <a:pt x="0" y="32833"/>
                    <a:pt x="0" y="21600"/>
                  </a:cubicBezTo>
                  <a:cubicBezTo>
                    <a:pt x="0" y="9670"/>
                    <a:pt x="9670" y="0"/>
                    <a:pt x="21600" y="0"/>
                  </a:cubicBezTo>
                  <a:cubicBezTo>
                    <a:pt x="33529" y="0"/>
                    <a:pt x="43200" y="9670"/>
                    <a:pt x="43200" y="21600"/>
                  </a:cubicBezTo>
                  <a:cubicBezTo>
                    <a:pt x="43200" y="33529"/>
                    <a:pt x="33529" y="43200"/>
                    <a:pt x="21600" y="43200"/>
                  </a:cubicBezTo>
                  <a:cubicBezTo>
                    <a:pt x="21257" y="43200"/>
                    <a:pt x="20915" y="43191"/>
                    <a:pt x="20573" y="43175"/>
                  </a:cubicBezTo>
                </a:path>
                <a:path w="43200" h="43200" stroke="0" extrusionOk="0">
                  <a:moveTo>
                    <a:pt x="19805" y="43125"/>
                  </a:moveTo>
                  <a:cubicBezTo>
                    <a:pt x="8610" y="42192"/>
                    <a:pt x="0" y="32833"/>
                    <a:pt x="0" y="21600"/>
                  </a:cubicBezTo>
                  <a:cubicBezTo>
                    <a:pt x="0" y="9670"/>
                    <a:pt x="9670" y="0"/>
                    <a:pt x="21600" y="0"/>
                  </a:cubicBezTo>
                  <a:cubicBezTo>
                    <a:pt x="33529" y="0"/>
                    <a:pt x="43200" y="9670"/>
                    <a:pt x="43200" y="21600"/>
                  </a:cubicBezTo>
                  <a:cubicBezTo>
                    <a:pt x="43200" y="33529"/>
                    <a:pt x="33529" y="43200"/>
                    <a:pt x="21600" y="43200"/>
                  </a:cubicBezTo>
                  <a:cubicBezTo>
                    <a:pt x="21257" y="43200"/>
                    <a:pt x="20915" y="43191"/>
                    <a:pt x="20573" y="43175"/>
                  </a:cubicBezTo>
                  <a:lnTo>
                    <a:pt x="21600" y="21600"/>
                  </a:lnTo>
                  <a:close/>
                </a:path>
              </a:pathLst>
            </a:custGeom>
            <a:noFill/>
            <a:ln w="12700" cap="rnd">
              <a:solidFill>
                <a:srgbClr val="000000"/>
              </a:solidFill>
              <a:round/>
              <a:headEnd/>
              <a:tailEnd/>
            </a:ln>
            <a:effectLst/>
          </p:spPr>
          <p:txBody>
            <a:bodyPr wrap="none" anchor="ctr"/>
            <a:lstStyle/>
            <a:p>
              <a:endParaRPr lang="en-US"/>
            </a:p>
          </p:txBody>
        </p:sp>
        <p:sp>
          <p:nvSpPr>
            <p:cNvPr id="72769" name="Arc 65"/>
            <p:cNvSpPr>
              <a:spLocks/>
            </p:cNvSpPr>
            <p:nvPr/>
          </p:nvSpPr>
          <p:spPr bwMode="auto">
            <a:xfrm>
              <a:off x="2696" y="1630"/>
              <a:ext cx="90" cy="336"/>
            </a:xfrm>
            <a:custGeom>
              <a:avLst/>
              <a:gdLst>
                <a:gd name="G0" fmla="+- 21600 0 0"/>
                <a:gd name="G1" fmla="+- 21600 0 0"/>
                <a:gd name="G2" fmla="+- 21600 0 0"/>
                <a:gd name="T0" fmla="*/ 21600 w 43200"/>
                <a:gd name="T1" fmla="*/ 43200 h 43200"/>
                <a:gd name="T2" fmla="*/ 22565 w 43200"/>
                <a:gd name="T3" fmla="*/ 43178 h 43200"/>
                <a:gd name="T4" fmla="*/ 21600 w 43200"/>
                <a:gd name="T5" fmla="*/ 21600 h 43200"/>
              </a:gdLst>
              <a:ahLst/>
              <a:cxnLst>
                <a:cxn ang="0">
                  <a:pos x="T0" y="T1"/>
                </a:cxn>
                <a:cxn ang="0">
                  <a:pos x="T2" y="T3"/>
                </a:cxn>
                <a:cxn ang="0">
                  <a:pos x="T4" y="T5"/>
                </a:cxn>
              </a:cxnLst>
              <a:rect l="0" t="0" r="r" b="b"/>
              <a:pathLst>
                <a:path w="43200" h="43200" fill="none" extrusionOk="0">
                  <a:moveTo>
                    <a:pt x="21600" y="43200"/>
                  </a:moveTo>
                  <a:cubicBezTo>
                    <a:pt x="9670" y="43200"/>
                    <a:pt x="0" y="33529"/>
                    <a:pt x="0" y="21600"/>
                  </a:cubicBezTo>
                  <a:cubicBezTo>
                    <a:pt x="0" y="9670"/>
                    <a:pt x="9670" y="0"/>
                    <a:pt x="21600" y="0"/>
                  </a:cubicBezTo>
                  <a:cubicBezTo>
                    <a:pt x="33529" y="0"/>
                    <a:pt x="43200" y="9670"/>
                    <a:pt x="43200" y="21600"/>
                  </a:cubicBezTo>
                  <a:cubicBezTo>
                    <a:pt x="43200" y="33154"/>
                    <a:pt x="34107" y="42662"/>
                    <a:pt x="22565" y="43178"/>
                  </a:cubicBezTo>
                </a:path>
                <a:path w="43200" h="43200" stroke="0" extrusionOk="0">
                  <a:moveTo>
                    <a:pt x="21600" y="43200"/>
                  </a:moveTo>
                  <a:cubicBezTo>
                    <a:pt x="9670" y="43200"/>
                    <a:pt x="0" y="33529"/>
                    <a:pt x="0" y="21600"/>
                  </a:cubicBezTo>
                  <a:cubicBezTo>
                    <a:pt x="0" y="9670"/>
                    <a:pt x="9670" y="0"/>
                    <a:pt x="21600" y="0"/>
                  </a:cubicBezTo>
                  <a:cubicBezTo>
                    <a:pt x="33529" y="0"/>
                    <a:pt x="43200" y="9670"/>
                    <a:pt x="43200" y="21600"/>
                  </a:cubicBezTo>
                  <a:cubicBezTo>
                    <a:pt x="43200" y="33154"/>
                    <a:pt x="34107" y="42662"/>
                    <a:pt x="22565" y="43178"/>
                  </a:cubicBezTo>
                  <a:lnTo>
                    <a:pt x="21600" y="21600"/>
                  </a:lnTo>
                  <a:close/>
                </a:path>
              </a:pathLst>
            </a:custGeom>
            <a:noFill/>
            <a:ln w="12700" cap="rnd">
              <a:solidFill>
                <a:srgbClr val="000000"/>
              </a:solidFill>
              <a:round/>
              <a:headEnd/>
              <a:tailEnd/>
            </a:ln>
            <a:effectLst/>
          </p:spPr>
          <p:txBody>
            <a:bodyPr wrap="none" anchor="ctr"/>
            <a:lstStyle/>
            <a:p>
              <a:endParaRPr lang="en-US"/>
            </a:p>
          </p:txBody>
        </p:sp>
        <p:sp>
          <p:nvSpPr>
            <p:cNvPr id="72770" name="Arc 66"/>
            <p:cNvSpPr>
              <a:spLocks/>
            </p:cNvSpPr>
            <p:nvPr/>
          </p:nvSpPr>
          <p:spPr bwMode="auto">
            <a:xfrm>
              <a:off x="2618" y="1617"/>
              <a:ext cx="247" cy="0"/>
            </a:xfrm>
            <a:custGeom>
              <a:avLst/>
              <a:gdLst>
                <a:gd name="G0" fmla="+- 21600 0 0"/>
                <a:gd name="G1" fmla="+- 21600 0 0"/>
                <a:gd name="G2" fmla="+- 21600 0 0"/>
                <a:gd name="T0" fmla="*/ 43200 w 43200"/>
                <a:gd name="T1" fmla="*/ 21600 h 43200"/>
                <a:gd name="T2" fmla="*/ 43200 w 43200"/>
                <a:gd name="T3" fmla="*/ 2160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lnTo>
                    <a:pt x="21600" y="21600"/>
                  </a:lnTo>
                  <a:close/>
                </a:path>
              </a:pathLst>
            </a:custGeom>
            <a:noFill/>
            <a:ln w="12700" cap="rnd">
              <a:solidFill>
                <a:srgbClr val="000000"/>
              </a:solidFill>
              <a:round/>
              <a:headEnd/>
              <a:tailEnd/>
            </a:ln>
            <a:effectLst/>
          </p:spPr>
          <p:txBody>
            <a:bodyPr wrap="none" anchor="ctr"/>
            <a:lstStyle/>
            <a:p>
              <a:endParaRPr lang="en-US"/>
            </a:p>
          </p:txBody>
        </p:sp>
        <p:sp>
          <p:nvSpPr>
            <p:cNvPr id="72771" name="Arc 67"/>
            <p:cNvSpPr>
              <a:spLocks/>
            </p:cNvSpPr>
            <p:nvPr/>
          </p:nvSpPr>
          <p:spPr bwMode="auto">
            <a:xfrm>
              <a:off x="2530" y="1637"/>
              <a:ext cx="412" cy="36"/>
            </a:xfrm>
            <a:custGeom>
              <a:avLst/>
              <a:gdLst>
                <a:gd name="G0" fmla="+- 21600 0 0"/>
                <a:gd name="G1" fmla="+- 0 0 0"/>
                <a:gd name="G2" fmla="+- 21600 0 0"/>
                <a:gd name="T0" fmla="*/ 43200 w 43200"/>
                <a:gd name="T1" fmla="*/ 0 h 21600"/>
                <a:gd name="T2" fmla="*/ 0 w 43200"/>
                <a:gd name="T3" fmla="*/ 0 h 21600"/>
                <a:gd name="T4" fmla="*/ 21600 w 43200"/>
                <a:gd name="T5" fmla="*/ 0 h 21600"/>
              </a:gdLst>
              <a:ahLst/>
              <a:cxnLst>
                <a:cxn ang="0">
                  <a:pos x="T0" y="T1"/>
                </a:cxn>
                <a:cxn ang="0">
                  <a:pos x="T2" y="T3"/>
                </a:cxn>
                <a:cxn ang="0">
                  <a:pos x="T4" y="T5"/>
                </a:cxn>
              </a:cxnLst>
              <a:rect l="0" t="0" r="r" b="b"/>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close/>
                </a:path>
              </a:pathLst>
            </a:custGeom>
            <a:noFill/>
            <a:ln w="12700" cap="rnd">
              <a:solidFill>
                <a:srgbClr val="000000"/>
              </a:solidFill>
              <a:round/>
              <a:headEnd/>
              <a:tailEnd/>
            </a:ln>
            <a:effectLst/>
          </p:spPr>
          <p:txBody>
            <a:bodyPr wrap="none" anchor="ctr"/>
            <a:lstStyle/>
            <a:p>
              <a:endParaRPr lang="en-US"/>
            </a:p>
          </p:txBody>
        </p:sp>
        <p:sp>
          <p:nvSpPr>
            <p:cNvPr id="72772" name="Arc 68"/>
            <p:cNvSpPr>
              <a:spLocks/>
            </p:cNvSpPr>
            <p:nvPr/>
          </p:nvSpPr>
          <p:spPr bwMode="auto">
            <a:xfrm>
              <a:off x="2408" y="1689"/>
              <a:ext cx="666" cy="24"/>
            </a:xfrm>
            <a:custGeom>
              <a:avLst/>
              <a:gdLst>
                <a:gd name="G0" fmla="+- 21600 0 0"/>
                <a:gd name="G1" fmla="+- 0 0 0"/>
                <a:gd name="G2" fmla="+- 21600 0 0"/>
                <a:gd name="T0" fmla="*/ 43200 w 43200"/>
                <a:gd name="T1" fmla="*/ 0 h 21600"/>
                <a:gd name="T2" fmla="*/ 0 w 43200"/>
                <a:gd name="T3" fmla="*/ 0 h 21600"/>
                <a:gd name="T4" fmla="*/ 21600 w 43200"/>
                <a:gd name="T5" fmla="*/ 0 h 21600"/>
              </a:gdLst>
              <a:ahLst/>
              <a:cxnLst>
                <a:cxn ang="0">
                  <a:pos x="T0" y="T1"/>
                </a:cxn>
                <a:cxn ang="0">
                  <a:pos x="T2" y="T3"/>
                </a:cxn>
                <a:cxn ang="0">
                  <a:pos x="T4" y="T5"/>
                </a:cxn>
              </a:cxnLst>
              <a:rect l="0" t="0" r="r" b="b"/>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close/>
                </a:path>
              </a:pathLst>
            </a:custGeom>
            <a:noFill/>
            <a:ln w="12700" cap="rnd">
              <a:solidFill>
                <a:srgbClr val="000000"/>
              </a:solidFill>
              <a:round/>
              <a:headEnd/>
              <a:tailEnd/>
            </a:ln>
            <a:effectLst/>
          </p:spPr>
          <p:txBody>
            <a:bodyPr wrap="none" anchor="ctr"/>
            <a:lstStyle/>
            <a:p>
              <a:endParaRPr lang="en-US"/>
            </a:p>
          </p:txBody>
        </p:sp>
        <p:sp>
          <p:nvSpPr>
            <p:cNvPr id="72773" name="Arc 69"/>
            <p:cNvSpPr>
              <a:spLocks/>
            </p:cNvSpPr>
            <p:nvPr/>
          </p:nvSpPr>
          <p:spPr bwMode="auto">
            <a:xfrm>
              <a:off x="2622" y="1981"/>
              <a:ext cx="245" cy="0"/>
            </a:xfrm>
            <a:custGeom>
              <a:avLst/>
              <a:gdLst>
                <a:gd name="G0" fmla="+- 21600 0 0"/>
                <a:gd name="G1" fmla="+- 21600 0 0"/>
                <a:gd name="G2" fmla="+- 21600 0 0"/>
                <a:gd name="T0" fmla="*/ 43200 w 43200"/>
                <a:gd name="T1" fmla="*/ 21600 h 43200"/>
                <a:gd name="T2" fmla="*/ 43200 w 43200"/>
                <a:gd name="T3" fmla="*/ 2160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lnTo>
                    <a:pt x="21600" y="21600"/>
                  </a:lnTo>
                  <a:close/>
                </a:path>
              </a:pathLst>
            </a:custGeom>
            <a:noFill/>
            <a:ln w="12700" cap="rnd">
              <a:solidFill>
                <a:srgbClr val="000000"/>
              </a:solidFill>
              <a:round/>
              <a:headEnd/>
              <a:tailEnd/>
            </a:ln>
            <a:effectLst/>
          </p:spPr>
          <p:txBody>
            <a:bodyPr wrap="none" anchor="ctr"/>
            <a:lstStyle/>
            <a:p>
              <a:endParaRPr lang="en-US"/>
            </a:p>
          </p:txBody>
        </p:sp>
        <p:sp>
          <p:nvSpPr>
            <p:cNvPr id="72774" name="Arc 70"/>
            <p:cNvSpPr>
              <a:spLocks/>
            </p:cNvSpPr>
            <p:nvPr/>
          </p:nvSpPr>
          <p:spPr bwMode="auto">
            <a:xfrm>
              <a:off x="2526" y="1926"/>
              <a:ext cx="412" cy="36"/>
            </a:xfrm>
            <a:custGeom>
              <a:avLst/>
              <a:gdLst>
                <a:gd name="G0" fmla="+- 21592 0 0"/>
                <a:gd name="G1" fmla="+- 21600 0 0"/>
                <a:gd name="G2" fmla="+- 21600 0 0"/>
                <a:gd name="T0" fmla="*/ 0 w 43158"/>
                <a:gd name="T1" fmla="*/ 21000 h 21600"/>
                <a:gd name="T2" fmla="*/ 43158 w 43158"/>
                <a:gd name="T3" fmla="*/ 20396 h 21600"/>
                <a:gd name="T4" fmla="*/ 21592 w 43158"/>
                <a:gd name="T5" fmla="*/ 21600 h 21600"/>
              </a:gdLst>
              <a:ahLst/>
              <a:cxnLst>
                <a:cxn ang="0">
                  <a:pos x="T0" y="T1"/>
                </a:cxn>
                <a:cxn ang="0">
                  <a:pos x="T2" y="T3"/>
                </a:cxn>
                <a:cxn ang="0">
                  <a:pos x="T4" y="T5"/>
                </a:cxn>
              </a:cxnLst>
              <a:rect l="0" t="0" r="r" b="b"/>
              <a:pathLst>
                <a:path w="43158" h="21600" fill="none" extrusionOk="0">
                  <a:moveTo>
                    <a:pt x="0" y="21000"/>
                  </a:moveTo>
                  <a:cubicBezTo>
                    <a:pt x="325" y="9308"/>
                    <a:pt x="9896" y="-1"/>
                    <a:pt x="21592" y="0"/>
                  </a:cubicBezTo>
                  <a:cubicBezTo>
                    <a:pt x="33053" y="0"/>
                    <a:pt x="42519" y="8952"/>
                    <a:pt x="43158" y="20395"/>
                  </a:cubicBezTo>
                </a:path>
                <a:path w="43158" h="21600" stroke="0" extrusionOk="0">
                  <a:moveTo>
                    <a:pt x="0" y="21000"/>
                  </a:moveTo>
                  <a:cubicBezTo>
                    <a:pt x="325" y="9308"/>
                    <a:pt x="9896" y="-1"/>
                    <a:pt x="21592" y="0"/>
                  </a:cubicBezTo>
                  <a:cubicBezTo>
                    <a:pt x="33053" y="0"/>
                    <a:pt x="42519" y="8952"/>
                    <a:pt x="43158" y="20395"/>
                  </a:cubicBezTo>
                  <a:lnTo>
                    <a:pt x="21592" y="21600"/>
                  </a:lnTo>
                  <a:close/>
                </a:path>
              </a:pathLst>
            </a:custGeom>
            <a:noFill/>
            <a:ln w="12700" cap="rnd">
              <a:solidFill>
                <a:srgbClr val="000000"/>
              </a:solidFill>
              <a:round/>
              <a:headEnd/>
              <a:tailEnd/>
            </a:ln>
            <a:effectLst/>
          </p:spPr>
          <p:txBody>
            <a:bodyPr wrap="none" anchor="ctr"/>
            <a:lstStyle/>
            <a:p>
              <a:endParaRPr lang="en-US"/>
            </a:p>
          </p:txBody>
        </p:sp>
        <p:sp>
          <p:nvSpPr>
            <p:cNvPr id="72775" name="Arc 71"/>
            <p:cNvSpPr>
              <a:spLocks/>
            </p:cNvSpPr>
            <p:nvPr/>
          </p:nvSpPr>
          <p:spPr bwMode="auto">
            <a:xfrm>
              <a:off x="2408" y="1878"/>
              <a:ext cx="666" cy="28"/>
            </a:xfrm>
            <a:custGeom>
              <a:avLst/>
              <a:gdLst>
                <a:gd name="G0" fmla="+- 21586 0 0"/>
                <a:gd name="G1" fmla="+- 21600 0 0"/>
                <a:gd name="G2" fmla="+- 21600 0 0"/>
                <a:gd name="T0" fmla="*/ 0 w 43186"/>
                <a:gd name="T1" fmla="*/ 20829 h 21600"/>
                <a:gd name="T2" fmla="*/ 43186 w 43186"/>
                <a:gd name="T3" fmla="*/ 21600 h 21600"/>
                <a:gd name="T4" fmla="*/ 21586 w 43186"/>
                <a:gd name="T5" fmla="*/ 21600 h 21600"/>
              </a:gdLst>
              <a:ahLst/>
              <a:cxnLst>
                <a:cxn ang="0">
                  <a:pos x="T0" y="T1"/>
                </a:cxn>
                <a:cxn ang="0">
                  <a:pos x="T2" y="T3"/>
                </a:cxn>
                <a:cxn ang="0">
                  <a:pos x="T4" y="T5"/>
                </a:cxn>
              </a:cxnLst>
              <a:rect l="0" t="0" r="r" b="b"/>
              <a:pathLst>
                <a:path w="43186" h="21600" fill="none" extrusionOk="0">
                  <a:moveTo>
                    <a:pt x="-1" y="20828"/>
                  </a:moveTo>
                  <a:cubicBezTo>
                    <a:pt x="414" y="9207"/>
                    <a:pt x="9956" y="-1"/>
                    <a:pt x="21586" y="0"/>
                  </a:cubicBezTo>
                  <a:cubicBezTo>
                    <a:pt x="33515" y="0"/>
                    <a:pt x="43186" y="9670"/>
                    <a:pt x="43186" y="21600"/>
                  </a:cubicBezTo>
                </a:path>
                <a:path w="43186" h="21600" stroke="0" extrusionOk="0">
                  <a:moveTo>
                    <a:pt x="-1" y="20828"/>
                  </a:moveTo>
                  <a:cubicBezTo>
                    <a:pt x="414" y="9207"/>
                    <a:pt x="9956" y="-1"/>
                    <a:pt x="21586" y="0"/>
                  </a:cubicBezTo>
                  <a:cubicBezTo>
                    <a:pt x="33515" y="0"/>
                    <a:pt x="43186" y="9670"/>
                    <a:pt x="43186" y="21600"/>
                  </a:cubicBezTo>
                  <a:lnTo>
                    <a:pt x="21586" y="21600"/>
                  </a:lnTo>
                  <a:close/>
                </a:path>
              </a:pathLst>
            </a:custGeom>
            <a:noFill/>
            <a:ln w="12700" cap="rnd">
              <a:solidFill>
                <a:srgbClr val="000000"/>
              </a:solidFill>
              <a:round/>
              <a:headEnd/>
              <a:tailEnd/>
            </a:ln>
            <a:effectLst/>
          </p:spPr>
          <p:txBody>
            <a:bodyPr wrap="none" anchor="ctr"/>
            <a:lstStyle/>
            <a:p>
              <a:endParaRPr lang="en-US"/>
            </a:p>
          </p:txBody>
        </p:sp>
        <p:sp>
          <p:nvSpPr>
            <p:cNvPr id="72776" name="Line 72"/>
            <p:cNvSpPr>
              <a:spLocks noChangeShapeType="1"/>
            </p:cNvSpPr>
            <p:nvPr/>
          </p:nvSpPr>
          <p:spPr bwMode="auto">
            <a:xfrm>
              <a:off x="2333" y="1793"/>
              <a:ext cx="819" cy="0"/>
            </a:xfrm>
            <a:prstGeom prst="line">
              <a:avLst/>
            </a:prstGeom>
            <a:noFill/>
            <a:ln w="12700">
              <a:solidFill>
                <a:srgbClr val="FFFFFF"/>
              </a:solidFill>
              <a:round/>
              <a:headEnd/>
              <a:tailEnd/>
            </a:ln>
            <a:effectLst/>
          </p:spPr>
          <p:txBody>
            <a:bodyPr wrap="none" anchor="ctr"/>
            <a:lstStyle/>
            <a:p>
              <a:endParaRPr lang="en-US"/>
            </a:p>
          </p:txBody>
        </p:sp>
        <p:sp>
          <p:nvSpPr>
            <p:cNvPr id="72777" name="Arc 73"/>
            <p:cNvSpPr>
              <a:spLocks/>
            </p:cNvSpPr>
            <p:nvPr/>
          </p:nvSpPr>
          <p:spPr bwMode="auto">
            <a:xfrm>
              <a:off x="2580" y="1622"/>
              <a:ext cx="338" cy="336"/>
            </a:xfrm>
            <a:custGeom>
              <a:avLst/>
              <a:gdLst>
                <a:gd name="G0" fmla="+- 21600 0 0"/>
                <a:gd name="G1" fmla="+- 21600 0 0"/>
                <a:gd name="G2" fmla="+- 21600 0 0"/>
                <a:gd name="T0" fmla="*/ 19806 w 43200"/>
                <a:gd name="T1" fmla="*/ 43125 h 43200"/>
                <a:gd name="T2" fmla="*/ 20573 w 43200"/>
                <a:gd name="T3" fmla="*/ 43176 h 43200"/>
                <a:gd name="T4" fmla="*/ 21600 w 43200"/>
                <a:gd name="T5" fmla="*/ 21600 h 43200"/>
              </a:gdLst>
              <a:ahLst/>
              <a:cxnLst>
                <a:cxn ang="0">
                  <a:pos x="T0" y="T1"/>
                </a:cxn>
                <a:cxn ang="0">
                  <a:pos x="T2" y="T3"/>
                </a:cxn>
                <a:cxn ang="0">
                  <a:pos x="T4" y="T5"/>
                </a:cxn>
              </a:cxnLst>
              <a:rect l="0" t="0" r="r" b="b"/>
              <a:pathLst>
                <a:path w="43200" h="43200" fill="none" extrusionOk="0">
                  <a:moveTo>
                    <a:pt x="19805" y="43125"/>
                  </a:moveTo>
                  <a:cubicBezTo>
                    <a:pt x="8610" y="42192"/>
                    <a:pt x="0" y="32833"/>
                    <a:pt x="0" y="21600"/>
                  </a:cubicBezTo>
                  <a:cubicBezTo>
                    <a:pt x="0" y="9670"/>
                    <a:pt x="9670" y="0"/>
                    <a:pt x="21600" y="0"/>
                  </a:cubicBezTo>
                  <a:cubicBezTo>
                    <a:pt x="33529" y="0"/>
                    <a:pt x="43200" y="9670"/>
                    <a:pt x="43200" y="21600"/>
                  </a:cubicBezTo>
                  <a:cubicBezTo>
                    <a:pt x="43200" y="33529"/>
                    <a:pt x="33529" y="43200"/>
                    <a:pt x="21600" y="43200"/>
                  </a:cubicBezTo>
                  <a:cubicBezTo>
                    <a:pt x="21257" y="43200"/>
                    <a:pt x="20915" y="43191"/>
                    <a:pt x="20573" y="43175"/>
                  </a:cubicBezTo>
                </a:path>
                <a:path w="43200" h="43200" stroke="0" extrusionOk="0">
                  <a:moveTo>
                    <a:pt x="19805" y="43125"/>
                  </a:moveTo>
                  <a:cubicBezTo>
                    <a:pt x="8610" y="42192"/>
                    <a:pt x="0" y="32833"/>
                    <a:pt x="0" y="21600"/>
                  </a:cubicBezTo>
                  <a:cubicBezTo>
                    <a:pt x="0" y="9670"/>
                    <a:pt x="9670" y="0"/>
                    <a:pt x="21600" y="0"/>
                  </a:cubicBezTo>
                  <a:cubicBezTo>
                    <a:pt x="33529" y="0"/>
                    <a:pt x="43200" y="9670"/>
                    <a:pt x="43200" y="21600"/>
                  </a:cubicBezTo>
                  <a:cubicBezTo>
                    <a:pt x="43200" y="33529"/>
                    <a:pt x="33529" y="43200"/>
                    <a:pt x="21600" y="43200"/>
                  </a:cubicBezTo>
                  <a:cubicBezTo>
                    <a:pt x="21257" y="43200"/>
                    <a:pt x="20915" y="43191"/>
                    <a:pt x="20573" y="43175"/>
                  </a:cubicBezTo>
                  <a:lnTo>
                    <a:pt x="21600" y="21600"/>
                  </a:lnTo>
                  <a:close/>
                </a:path>
              </a:pathLst>
            </a:custGeom>
            <a:noFill/>
            <a:ln w="12700" cap="rnd">
              <a:solidFill>
                <a:srgbClr val="FFFFFF"/>
              </a:solidFill>
              <a:round/>
              <a:headEnd/>
              <a:tailEnd/>
            </a:ln>
            <a:effectLst/>
          </p:spPr>
          <p:txBody>
            <a:bodyPr wrap="none" anchor="ctr"/>
            <a:lstStyle/>
            <a:p>
              <a:endParaRPr lang="en-US"/>
            </a:p>
          </p:txBody>
        </p:sp>
        <p:sp>
          <p:nvSpPr>
            <p:cNvPr id="72778" name="Arc 74"/>
            <p:cNvSpPr>
              <a:spLocks/>
            </p:cNvSpPr>
            <p:nvPr/>
          </p:nvSpPr>
          <p:spPr bwMode="auto">
            <a:xfrm>
              <a:off x="2696" y="1622"/>
              <a:ext cx="90" cy="336"/>
            </a:xfrm>
            <a:custGeom>
              <a:avLst/>
              <a:gdLst>
                <a:gd name="G0" fmla="+- 21600 0 0"/>
                <a:gd name="G1" fmla="+- 21600 0 0"/>
                <a:gd name="G2" fmla="+- 21600 0 0"/>
                <a:gd name="T0" fmla="*/ 21600 w 43200"/>
                <a:gd name="T1" fmla="*/ 43200 h 43200"/>
                <a:gd name="T2" fmla="*/ 22565 w 43200"/>
                <a:gd name="T3" fmla="*/ 43178 h 43200"/>
                <a:gd name="T4" fmla="*/ 21600 w 43200"/>
                <a:gd name="T5" fmla="*/ 21600 h 43200"/>
              </a:gdLst>
              <a:ahLst/>
              <a:cxnLst>
                <a:cxn ang="0">
                  <a:pos x="T0" y="T1"/>
                </a:cxn>
                <a:cxn ang="0">
                  <a:pos x="T2" y="T3"/>
                </a:cxn>
                <a:cxn ang="0">
                  <a:pos x="T4" y="T5"/>
                </a:cxn>
              </a:cxnLst>
              <a:rect l="0" t="0" r="r" b="b"/>
              <a:pathLst>
                <a:path w="43200" h="43200" fill="none" extrusionOk="0">
                  <a:moveTo>
                    <a:pt x="21600" y="43200"/>
                  </a:moveTo>
                  <a:cubicBezTo>
                    <a:pt x="9670" y="43200"/>
                    <a:pt x="0" y="33529"/>
                    <a:pt x="0" y="21600"/>
                  </a:cubicBezTo>
                  <a:cubicBezTo>
                    <a:pt x="0" y="9670"/>
                    <a:pt x="9670" y="0"/>
                    <a:pt x="21600" y="0"/>
                  </a:cubicBezTo>
                  <a:cubicBezTo>
                    <a:pt x="33529" y="0"/>
                    <a:pt x="43200" y="9670"/>
                    <a:pt x="43200" y="21600"/>
                  </a:cubicBezTo>
                  <a:cubicBezTo>
                    <a:pt x="43200" y="33154"/>
                    <a:pt x="34107" y="42662"/>
                    <a:pt x="22565" y="43178"/>
                  </a:cubicBezTo>
                </a:path>
                <a:path w="43200" h="43200" stroke="0" extrusionOk="0">
                  <a:moveTo>
                    <a:pt x="21600" y="43200"/>
                  </a:moveTo>
                  <a:cubicBezTo>
                    <a:pt x="9670" y="43200"/>
                    <a:pt x="0" y="33529"/>
                    <a:pt x="0" y="21600"/>
                  </a:cubicBezTo>
                  <a:cubicBezTo>
                    <a:pt x="0" y="9670"/>
                    <a:pt x="9670" y="0"/>
                    <a:pt x="21600" y="0"/>
                  </a:cubicBezTo>
                  <a:cubicBezTo>
                    <a:pt x="33529" y="0"/>
                    <a:pt x="43200" y="9670"/>
                    <a:pt x="43200" y="21600"/>
                  </a:cubicBezTo>
                  <a:cubicBezTo>
                    <a:pt x="43200" y="33154"/>
                    <a:pt x="34107" y="42662"/>
                    <a:pt x="22565" y="43178"/>
                  </a:cubicBezTo>
                  <a:lnTo>
                    <a:pt x="21600" y="21600"/>
                  </a:lnTo>
                  <a:close/>
                </a:path>
              </a:pathLst>
            </a:custGeom>
            <a:noFill/>
            <a:ln w="12700" cap="rnd">
              <a:solidFill>
                <a:srgbClr val="FFFFFF"/>
              </a:solidFill>
              <a:round/>
              <a:headEnd/>
              <a:tailEnd/>
            </a:ln>
            <a:effectLst/>
          </p:spPr>
          <p:txBody>
            <a:bodyPr wrap="none" anchor="ctr"/>
            <a:lstStyle/>
            <a:p>
              <a:endParaRPr lang="en-US"/>
            </a:p>
          </p:txBody>
        </p:sp>
        <p:sp>
          <p:nvSpPr>
            <p:cNvPr id="72779" name="Arc 75"/>
            <p:cNvSpPr>
              <a:spLocks/>
            </p:cNvSpPr>
            <p:nvPr/>
          </p:nvSpPr>
          <p:spPr bwMode="auto">
            <a:xfrm>
              <a:off x="2618" y="1609"/>
              <a:ext cx="247" cy="0"/>
            </a:xfrm>
            <a:custGeom>
              <a:avLst/>
              <a:gdLst>
                <a:gd name="G0" fmla="+- 21600 0 0"/>
                <a:gd name="G1" fmla="+- 21600 0 0"/>
                <a:gd name="G2" fmla="+- 21600 0 0"/>
                <a:gd name="T0" fmla="*/ 43200 w 43200"/>
                <a:gd name="T1" fmla="*/ 21600 h 43200"/>
                <a:gd name="T2" fmla="*/ 43200 w 43200"/>
                <a:gd name="T3" fmla="*/ 2160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lnTo>
                    <a:pt x="21600" y="21600"/>
                  </a:lnTo>
                  <a:close/>
                </a:path>
              </a:pathLst>
            </a:custGeom>
            <a:noFill/>
            <a:ln w="12700" cap="rnd">
              <a:solidFill>
                <a:srgbClr val="FFFFFF"/>
              </a:solidFill>
              <a:round/>
              <a:headEnd/>
              <a:tailEnd/>
            </a:ln>
            <a:effectLst/>
          </p:spPr>
          <p:txBody>
            <a:bodyPr wrap="none" anchor="ctr"/>
            <a:lstStyle/>
            <a:p>
              <a:endParaRPr lang="en-US"/>
            </a:p>
          </p:txBody>
        </p:sp>
        <p:sp>
          <p:nvSpPr>
            <p:cNvPr id="72780" name="Arc 76"/>
            <p:cNvSpPr>
              <a:spLocks/>
            </p:cNvSpPr>
            <p:nvPr/>
          </p:nvSpPr>
          <p:spPr bwMode="auto">
            <a:xfrm>
              <a:off x="2538" y="1629"/>
              <a:ext cx="412" cy="36"/>
            </a:xfrm>
            <a:custGeom>
              <a:avLst/>
              <a:gdLst>
                <a:gd name="G0" fmla="+- 21600 0 0"/>
                <a:gd name="G1" fmla="+- 0 0 0"/>
                <a:gd name="G2" fmla="+- 21600 0 0"/>
                <a:gd name="T0" fmla="*/ 43200 w 43200"/>
                <a:gd name="T1" fmla="*/ 0 h 21600"/>
                <a:gd name="T2" fmla="*/ 0 w 43200"/>
                <a:gd name="T3" fmla="*/ 0 h 21600"/>
                <a:gd name="T4" fmla="*/ 21600 w 43200"/>
                <a:gd name="T5" fmla="*/ 0 h 21600"/>
              </a:gdLst>
              <a:ahLst/>
              <a:cxnLst>
                <a:cxn ang="0">
                  <a:pos x="T0" y="T1"/>
                </a:cxn>
                <a:cxn ang="0">
                  <a:pos x="T2" y="T3"/>
                </a:cxn>
                <a:cxn ang="0">
                  <a:pos x="T4" y="T5"/>
                </a:cxn>
              </a:cxnLst>
              <a:rect l="0" t="0" r="r" b="b"/>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close/>
                </a:path>
              </a:pathLst>
            </a:custGeom>
            <a:noFill/>
            <a:ln w="12700" cap="rnd">
              <a:solidFill>
                <a:srgbClr val="FFFFFF"/>
              </a:solidFill>
              <a:round/>
              <a:headEnd/>
              <a:tailEnd/>
            </a:ln>
            <a:effectLst/>
          </p:spPr>
          <p:txBody>
            <a:bodyPr wrap="none" anchor="ctr"/>
            <a:lstStyle/>
            <a:p>
              <a:endParaRPr lang="en-US"/>
            </a:p>
          </p:txBody>
        </p:sp>
        <p:sp>
          <p:nvSpPr>
            <p:cNvPr id="72781" name="Arc 77"/>
            <p:cNvSpPr>
              <a:spLocks/>
            </p:cNvSpPr>
            <p:nvPr/>
          </p:nvSpPr>
          <p:spPr bwMode="auto">
            <a:xfrm>
              <a:off x="2408" y="1681"/>
              <a:ext cx="666" cy="32"/>
            </a:xfrm>
            <a:custGeom>
              <a:avLst/>
              <a:gdLst>
                <a:gd name="G0" fmla="+- 21600 0 0"/>
                <a:gd name="G1" fmla="+- 0 0 0"/>
                <a:gd name="G2" fmla="+- 21600 0 0"/>
                <a:gd name="T0" fmla="*/ 43200 w 43200"/>
                <a:gd name="T1" fmla="*/ 0 h 21600"/>
                <a:gd name="T2" fmla="*/ 0 w 43200"/>
                <a:gd name="T3" fmla="*/ 0 h 21600"/>
                <a:gd name="T4" fmla="*/ 21600 w 43200"/>
                <a:gd name="T5" fmla="*/ 0 h 21600"/>
              </a:gdLst>
              <a:ahLst/>
              <a:cxnLst>
                <a:cxn ang="0">
                  <a:pos x="T0" y="T1"/>
                </a:cxn>
                <a:cxn ang="0">
                  <a:pos x="T2" y="T3"/>
                </a:cxn>
                <a:cxn ang="0">
                  <a:pos x="T4" y="T5"/>
                </a:cxn>
              </a:cxnLst>
              <a:rect l="0" t="0" r="r" b="b"/>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close/>
                </a:path>
              </a:pathLst>
            </a:custGeom>
            <a:noFill/>
            <a:ln w="12700" cap="rnd">
              <a:solidFill>
                <a:srgbClr val="FFFFFF"/>
              </a:solidFill>
              <a:round/>
              <a:headEnd/>
              <a:tailEnd/>
            </a:ln>
            <a:effectLst/>
          </p:spPr>
          <p:txBody>
            <a:bodyPr wrap="none" anchor="ctr"/>
            <a:lstStyle/>
            <a:p>
              <a:endParaRPr lang="en-US"/>
            </a:p>
          </p:txBody>
        </p:sp>
        <p:sp>
          <p:nvSpPr>
            <p:cNvPr id="72782" name="Arc 78"/>
            <p:cNvSpPr>
              <a:spLocks/>
            </p:cNvSpPr>
            <p:nvPr/>
          </p:nvSpPr>
          <p:spPr bwMode="auto">
            <a:xfrm>
              <a:off x="2622" y="1965"/>
              <a:ext cx="245" cy="0"/>
            </a:xfrm>
            <a:custGeom>
              <a:avLst/>
              <a:gdLst>
                <a:gd name="G0" fmla="+- 21600 0 0"/>
                <a:gd name="G1" fmla="+- 21600 0 0"/>
                <a:gd name="G2" fmla="+- 21600 0 0"/>
                <a:gd name="T0" fmla="*/ 43200 w 43200"/>
                <a:gd name="T1" fmla="*/ 21600 h 43200"/>
                <a:gd name="T2" fmla="*/ 43200 w 43200"/>
                <a:gd name="T3" fmla="*/ 2160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33529" y="-1"/>
                    <a:pt x="43199" y="9670"/>
                    <a:pt x="43200" y="21599"/>
                  </a:cubicBezTo>
                  <a:lnTo>
                    <a:pt x="21600" y="21600"/>
                  </a:lnTo>
                  <a:close/>
                </a:path>
              </a:pathLst>
            </a:custGeom>
            <a:noFill/>
            <a:ln w="12700" cap="rnd">
              <a:solidFill>
                <a:srgbClr val="FFFFFF"/>
              </a:solidFill>
              <a:round/>
              <a:headEnd/>
              <a:tailEnd/>
            </a:ln>
            <a:effectLst/>
          </p:spPr>
          <p:txBody>
            <a:bodyPr wrap="none" anchor="ctr"/>
            <a:lstStyle/>
            <a:p>
              <a:endParaRPr lang="en-US"/>
            </a:p>
          </p:txBody>
        </p:sp>
        <p:sp>
          <p:nvSpPr>
            <p:cNvPr id="72783" name="Arc 79"/>
            <p:cNvSpPr>
              <a:spLocks/>
            </p:cNvSpPr>
            <p:nvPr/>
          </p:nvSpPr>
          <p:spPr bwMode="auto">
            <a:xfrm>
              <a:off x="2534" y="1918"/>
              <a:ext cx="412" cy="36"/>
            </a:xfrm>
            <a:custGeom>
              <a:avLst/>
              <a:gdLst>
                <a:gd name="G0" fmla="+- 21592 0 0"/>
                <a:gd name="G1" fmla="+- 21600 0 0"/>
                <a:gd name="G2" fmla="+- 21600 0 0"/>
                <a:gd name="T0" fmla="*/ 0 w 43158"/>
                <a:gd name="T1" fmla="*/ 21000 h 21600"/>
                <a:gd name="T2" fmla="*/ 43158 w 43158"/>
                <a:gd name="T3" fmla="*/ 20396 h 21600"/>
                <a:gd name="T4" fmla="*/ 21592 w 43158"/>
                <a:gd name="T5" fmla="*/ 21600 h 21600"/>
              </a:gdLst>
              <a:ahLst/>
              <a:cxnLst>
                <a:cxn ang="0">
                  <a:pos x="T0" y="T1"/>
                </a:cxn>
                <a:cxn ang="0">
                  <a:pos x="T2" y="T3"/>
                </a:cxn>
                <a:cxn ang="0">
                  <a:pos x="T4" y="T5"/>
                </a:cxn>
              </a:cxnLst>
              <a:rect l="0" t="0" r="r" b="b"/>
              <a:pathLst>
                <a:path w="43158" h="21600" fill="none" extrusionOk="0">
                  <a:moveTo>
                    <a:pt x="0" y="21000"/>
                  </a:moveTo>
                  <a:cubicBezTo>
                    <a:pt x="325" y="9308"/>
                    <a:pt x="9896" y="-1"/>
                    <a:pt x="21592" y="0"/>
                  </a:cubicBezTo>
                  <a:cubicBezTo>
                    <a:pt x="33053" y="0"/>
                    <a:pt x="42519" y="8952"/>
                    <a:pt x="43158" y="20395"/>
                  </a:cubicBezTo>
                </a:path>
                <a:path w="43158" h="21600" stroke="0" extrusionOk="0">
                  <a:moveTo>
                    <a:pt x="0" y="21000"/>
                  </a:moveTo>
                  <a:cubicBezTo>
                    <a:pt x="325" y="9308"/>
                    <a:pt x="9896" y="-1"/>
                    <a:pt x="21592" y="0"/>
                  </a:cubicBezTo>
                  <a:cubicBezTo>
                    <a:pt x="33053" y="0"/>
                    <a:pt x="42519" y="8952"/>
                    <a:pt x="43158" y="20395"/>
                  </a:cubicBezTo>
                  <a:lnTo>
                    <a:pt x="21592" y="21600"/>
                  </a:lnTo>
                  <a:close/>
                </a:path>
              </a:pathLst>
            </a:custGeom>
            <a:noFill/>
            <a:ln w="12700" cap="rnd">
              <a:solidFill>
                <a:srgbClr val="FFFFFF"/>
              </a:solidFill>
              <a:round/>
              <a:headEnd/>
              <a:tailEnd/>
            </a:ln>
            <a:effectLst/>
          </p:spPr>
          <p:txBody>
            <a:bodyPr wrap="none" anchor="ctr"/>
            <a:lstStyle/>
            <a:p>
              <a:endParaRPr lang="en-US"/>
            </a:p>
          </p:txBody>
        </p:sp>
        <p:sp>
          <p:nvSpPr>
            <p:cNvPr id="72784" name="Arc 80"/>
            <p:cNvSpPr>
              <a:spLocks/>
            </p:cNvSpPr>
            <p:nvPr/>
          </p:nvSpPr>
          <p:spPr bwMode="auto">
            <a:xfrm>
              <a:off x="2408" y="1862"/>
              <a:ext cx="666" cy="32"/>
            </a:xfrm>
            <a:custGeom>
              <a:avLst/>
              <a:gdLst>
                <a:gd name="G0" fmla="+- 21589 0 0"/>
                <a:gd name="G1" fmla="+- 21600 0 0"/>
                <a:gd name="G2" fmla="+- 21600 0 0"/>
                <a:gd name="T0" fmla="*/ 0 w 43189"/>
                <a:gd name="T1" fmla="*/ 20925 h 21600"/>
                <a:gd name="T2" fmla="*/ 43189 w 43189"/>
                <a:gd name="T3" fmla="*/ 21600 h 21600"/>
                <a:gd name="T4" fmla="*/ 21589 w 43189"/>
                <a:gd name="T5" fmla="*/ 21600 h 21600"/>
              </a:gdLst>
              <a:ahLst/>
              <a:cxnLst>
                <a:cxn ang="0">
                  <a:pos x="T0" y="T1"/>
                </a:cxn>
                <a:cxn ang="0">
                  <a:pos x="T2" y="T3"/>
                </a:cxn>
                <a:cxn ang="0">
                  <a:pos x="T4" y="T5"/>
                </a:cxn>
              </a:cxnLst>
              <a:rect l="0" t="0" r="r" b="b"/>
              <a:pathLst>
                <a:path w="43189" h="21600" fill="none" extrusionOk="0">
                  <a:moveTo>
                    <a:pt x="-1" y="20924"/>
                  </a:moveTo>
                  <a:cubicBezTo>
                    <a:pt x="364" y="9264"/>
                    <a:pt x="9922" y="-1"/>
                    <a:pt x="21589" y="0"/>
                  </a:cubicBezTo>
                  <a:cubicBezTo>
                    <a:pt x="33518" y="0"/>
                    <a:pt x="43189" y="9670"/>
                    <a:pt x="43189" y="21600"/>
                  </a:cubicBezTo>
                </a:path>
                <a:path w="43189" h="21600" stroke="0" extrusionOk="0">
                  <a:moveTo>
                    <a:pt x="-1" y="20924"/>
                  </a:moveTo>
                  <a:cubicBezTo>
                    <a:pt x="364" y="9264"/>
                    <a:pt x="9922" y="-1"/>
                    <a:pt x="21589" y="0"/>
                  </a:cubicBezTo>
                  <a:cubicBezTo>
                    <a:pt x="33518" y="0"/>
                    <a:pt x="43189" y="9670"/>
                    <a:pt x="43189" y="21600"/>
                  </a:cubicBezTo>
                  <a:lnTo>
                    <a:pt x="21589" y="21600"/>
                  </a:lnTo>
                  <a:close/>
                </a:path>
              </a:pathLst>
            </a:custGeom>
            <a:noFill/>
            <a:ln w="12700" cap="rnd">
              <a:solidFill>
                <a:srgbClr val="FFFFFF"/>
              </a:solidFill>
              <a:round/>
              <a:headEnd/>
              <a:tailEnd/>
            </a:ln>
            <a:effectLst/>
          </p:spPr>
          <p:txBody>
            <a:bodyPr wrap="none" anchor="ctr"/>
            <a:lstStyle/>
            <a:p>
              <a:endParaRPr lang="en-US"/>
            </a:p>
          </p:txBody>
        </p:sp>
        <p:sp>
          <p:nvSpPr>
            <p:cNvPr id="72785" name="Arc 81"/>
            <p:cNvSpPr>
              <a:spLocks/>
            </p:cNvSpPr>
            <p:nvPr/>
          </p:nvSpPr>
          <p:spPr bwMode="auto">
            <a:xfrm>
              <a:off x="2449" y="1622"/>
              <a:ext cx="592" cy="336"/>
            </a:xfrm>
            <a:custGeom>
              <a:avLst/>
              <a:gdLst>
                <a:gd name="G0" fmla="+- 21600 0 0"/>
                <a:gd name="G1" fmla="+- 21600 0 0"/>
                <a:gd name="G2" fmla="+- 21600 0 0"/>
                <a:gd name="T0" fmla="*/ 20135 w 43200"/>
                <a:gd name="T1" fmla="*/ 43150 h 43200"/>
                <a:gd name="T2" fmla="*/ 20940 w 43200"/>
                <a:gd name="T3" fmla="*/ 43190 h 43200"/>
                <a:gd name="T4" fmla="*/ 21600 w 43200"/>
                <a:gd name="T5" fmla="*/ 21600 h 43200"/>
              </a:gdLst>
              <a:ahLst/>
              <a:cxnLst>
                <a:cxn ang="0">
                  <a:pos x="T0" y="T1"/>
                </a:cxn>
                <a:cxn ang="0">
                  <a:pos x="T2" y="T3"/>
                </a:cxn>
                <a:cxn ang="0">
                  <a:pos x="T4" y="T5"/>
                </a:cxn>
              </a:cxnLst>
              <a:rect l="0" t="0" r="r" b="b"/>
              <a:pathLst>
                <a:path w="43200" h="43200" fill="none" extrusionOk="0">
                  <a:moveTo>
                    <a:pt x="20134" y="43150"/>
                  </a:moveTo>
                  <a:cubicBezTo>
                    <a:pt x="8800" y="42379"/>
                    <a:pt x="0" y="32960"/>
                    <a:pt x="0" y="21600"/>
                  </a:cubicBezTo>
                  <a:cubicBezTo>
                    <a:pt x="0" y="9670"/>
                    <a:pt x="9670" y="0"/>
                    <a:pt x="21600" y="0"/>
                  </a:cubicBezTo>
                  <a:cubicBezTo>
                    <a:pt x="33529" y="0"/>
                    <a:pt x="43200" y="9670"/>
                    <a:pt x="43200" y="21600"/>
                  </a:cubicBezTo>
                  <a:cubicBezTo>
                    <a:pt x="43200" y="33529"/>
                    <a:pt x="33529" y="43200"/>
                    <a:pt x="21600" y="43200"/>
                  </a:cubicBezTo>
                  <a:cubicBezTo>
                    <a:pt x="21379" y="43200"/>
                    <a:pt x="21159" y="43196"/>
                    <a:pt x="20940" y="43189"/>
                  </a:cubicBezTo>
                </a:path>
                <a:path w="43200" h="43200" stroke="0" extrusionOk="0">
                  <a:moveTo>
                    <a:pt x="20134" y="43150"/>
                  </a:moveTo>
                  <a:cubicBezTo>
                    <a:pt x="8800" y="42379"/>
                    <a:pt x="0" y="32960"/>
                    <a:pt x="0" y="21600"/>
                  </a:cubicBezTo>
                  <a:cubicBezTo>
                    <a:pt x="0" y="9670"/>
                    <a:pt x="9670" y="0"/>
                    <a:pt x="21600" y="0"/>
                  </a:cubicBezTo>
                  <a:cubicBezTo>
                    <a:pt x="33529" y="0"/>
                    <a:pt x="43200" y="9670"/>
                    <a:pt x="43200" y="21600"/>
                  </a:cubicBezTo>
                  <a:cubicBezTo>
                    <a:pt x="43200" y="33529"/>
                    <a:pt x="33529" y="43200"/>
                    <a:pt x="21600" y="43200"/>
                  </a:cubicBezTo>
                  <a:cubicBezTo>
                    <a:pt x="21379" y="43200"/>
                    <a:pt x="21159" y="43196"/>
                    <a:pt x="20940" y="43189"/>
                  </a:cubicBezTo>
                  <a:lnTo>
                    <a:pt x="21600" y="21600"/>
                  </a:lnTo>
                  <a:close/>
                </a:path>
              </a:pathLst>
            </a:custGeom>
            <a:noFill/>
            <a:ln w="12700" cap="rnd">
              <a:solidFill>
                <a:srgbClr val="FFFFFF"/>
              </a:solidFill>
              <a:round/>
              <a:headEnd/>
              <a:tailEnd/>
            </a:ln>
            <a:effectLst/>
          </p:spPr>
          <p:txBody>
            <a:bodyPr wrap="none" anchor="ctr"/>
            <a:lstStyle/>
            <a:p>
              <a:endParaRPr lang="en-US"/>
            </a:p>
          </p:txBody>
        </p:sp>
        <p:grpSp>
          <p:nvGrpSpPr>
            <p:cNvPr id="72786" name="Group 82"/>
            <p:cNvGrpSpPr>
              <a:grpSpLocks/>
            </p:cNvGrpSpPr>
            <p:nvPr/>
          </p:nvGrpSpPr>
          <p:grpSpPr bwMode="auto">
            <a:xfrm>
              <a:off x="2347" y="1660"/>
              <a:ext cx="740" cy="273"/>
              <a:chOff x="2347" y="1660"/>
              <a:chExt cx="740" cy="273"/>
            </a:xfrm>
          </p:grpSpPr>
          <p:sp>
            <p:nvSpPr>
              <p:cNvPr id="72787" name="Rectangle 83"/>
              <p:cNvSpPr>
                <a:spLocks noChangeArrowheads="1"/>
              </p:cNvSpPr>
              <p:nvPr/>
            </p:nvSpPr>
            <p:spPr bwMode="auto">
              <a:xfrm>
                <a:off x="2347" y="1660"/>
                <a:ext cx="739" cy="267"/>
              </a:xfrm>
              <a:prstGeom prst="rect">
                <a:avLst/>
              </a:prstGeom>
              <a:noFill/>
              <a:ln w="12700">
                <a:noFill/>
                <a:miter lim="800000"/>
                <a:headEnd/>
                <a:tailEnd/>
              </a:ln>
              <a:effectLst/>
            </p:spPr>
            <p:txBody>
              <a:bodyPr wrap="none" lIns="90488" tIns="44450" rIns="90488" bIns="44450">
                <a:spAutoFit/>
              </a:bodyPr>
              <a:lstStyle/>
              <a:p>
                <a:r>
                  <a:rPr lang="en-US" sz="2200">
                    <a:solidFill>
                      <a:srgbClr val="000000"/>
                    </a:solidFill>
                  </a:rPr>
                  <a:t>DARPA</a:t>
                </a:r>
              </a:p>
            </p:txBody>
          </p:sp>
          <p:sp>
            <p:nvSpPr>
              <p:cNvPr id="72788" name="Rectangle 84"/>
              <p:cNvSpPr>
                <a:spLocks noChangeArrowheads="1"/>
              </p:cNvSpPr>
              <p:nvPr/>
            </p:nvSpPr>
            <p:spPr bwMode="auto">
              <a:xfrm>
                <a:off x="2348" y="1666"/>
                <a:ext cx="739" cy="267"/>
              </a:xfrm>
              <a:prstGeom prst="rect">
                <a:avLst/>
              </a:prstGeom>
              <a:noFill/>
              <a:ln w="12700">
                <a:noFill/>
                <a:miter lim="800000"/>
                <a:headEnd/>
                <a:tailEnd/>
              </a:ln>
              <a:effectLst/>
            </p:spPr>
            <p:txBody>
              <a:bodyPr wrap="none" lIns="90488" tIns="44450" rIns="90488" bIns="44450">
                <a:spAutoFit/>
              </a:bodyPr>
              <a:lstStyle/>
              <a:p>
                <a:r>
                  <a:rPr lang="en-US" sz="2200">
                    <a:solidFill>
                      <a:srgbClr val="002289"/>
                    </a:solidFill>
                  </a:rPr>
                  <a:t>DARPA</a:t>
                </a:r>
              </a:p>
            </p:txBody>
          </p:sp>
        </p:grpSp>
        <p:sp>
          <p:nvSpPr>
            <p:cNvPr id="72789" name="Oval 85"/>
            <p:cNvSpPr>
              <a:spLocks noChangeArrowheads="1"/>
            </p:cNvSpPr>
            <p:nvPr/>
          </p:nvSpPr>
          <p:spPr bwMode="auto">
            <a:xfrm>
              <a:off x="2311" y="1615"/>
              <a:ext cx="856" cy="376"/>
            </a:xfrm>
            <a:prstGeom prst="ellipse">
              <a:avLst/>
            </a:prstGeom>
            <a:noFill/>
            <a:ln w="25400">
              <a:solidFill>
                <a:srgbClr val="4C83FF"/>
              </a:solidFill>
              <a:round/>
              <a:headEnd/>
              <a:tailEnd/>
            </a:ln>
            <a:effectLst/>
          </p:spPr>
          <p:txBody>
            <a:bodyPr wrap="none" anchor="ctr"/>
            <a:lstStyle/>
            <a:p>
              <a:endParaRPr 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026"/>
          <p:cNvSpPr>
            <a:spLocks noGrp="1" noChangeArrowheads="1"/>
          </p:cNvSpPr>
          <p:nvPr>
            <p:ph type="title"/>
          </p:nvPr>
        </p:nvSpPr>
        <p:spPr/>
        <p:txBody>
          <a:bodyPr/>
          <a:lstStyle/>
          <a:p>
            <a:r>
              <a:rPr lang="en-US"/>
              <a:t>Micro Mote - First Attempt</a:t>
            </a:r>
          </a:p>
        </p:txBody>
      </p:sp>
      <p:pic>
        <p:nvPicPr>
          <p:cNvPr id="76805" name="Picture 1029" descr="D:\dust\da1161~1.tif"/>
          <p:cNvPicPr>
            <a:picLocks noChangeAspect="1" noChangeArrowheads="1"/>
          </p:cNvPicPr>
          <p:nvPr/>
        </p:nvPicPr>
        <p:blipFill>
          <a:blip r:embed="rId3"/>
          <a:srcRect/>
          <a:stretch>
            <a:fillRect/>
          </a:stretch>
        </p:blipFill>
        <p:spPr bwMode="auto">
          <a:xfrm>
            <a:off x="304800" y="3048000"/>
            <a:ext cx="2693988" cy="3352800"/>
          </a:xfrm>
          <a:prstGeom prst="rect">
            <a:avLst/>
          </a:prstGeom>
          <a:noFill/>
        </p:spPr>
      </p:pic>
      <p:pic>
        <p:nvPicPr>
          <p:cNvPr id="76809" name="Picture 1033" descr="D:\dust\posters\vhsuccr8c.jpg"/>
          <p:cNvPicPr>
            <a:picLocks noChangeAspect="1" noChangeArrowheads="1"/>
          </p:cNvPicPr>
          <p:nvPr/>
        </p:nvPicPr>
        <p:blipFill>
          <a:blip r:embed="rId4"/>
          <a:srcRect/>
          <a:stretch>
            <a:fillRect/>
          </a:stretch>
        </p:blipFill>
        <p:spPr bwMode="auto">
          <a:xfrm>
            <a:off x="5029200" y="3930650"/>
            <a:ext cx="4114800" cy="2384425"/>
          </a:xfrm>
          <a:prstGeom prst="rect">
            <a:avLst/>
          </a:prstGeom>
          <a:noFill/>
        </p:spPr>
      </p:pic>
      <p:pic>
        <p:nvPicPr>
          <p:cNvPr id="76804" name="Picture 1028" descr="D:\dust\daftdu~4.tif"/>
          <p:cNvPicPr>
            <a:picLocks noChangeAspect="1" noChangeArrowheads="1"/>
          </p:cNvPicPr>
          <p:nvPr/>
        </p:nvPicPr>
        <p:blipFill>
          <a:blip r:embed="rId5"/>
          <a:srcRect/>
          <a:stretch>
            <a:fillRect/>
          </a:stretch>
        </p:blipFill>
        <p:spPr bwMode="auto">
          <a:xfrm>
            <a:off x="3429000" y="1270000"/>
            <a:ext cx="2100263" cy="3733800"/>
          </a:xfrm>
          <a:prstGeom prst="rect">
            <a:avLst/>
          </a:prstGeom>
          <a:noFill/>
        </p:spPr>
      </p:pic>
      <p:sp>
        <p:nvSpPr>
          <p:cNvPr id="76810" name="Line 1034"/>
          <p:cNvSpPr>
            <a:spLocks noChangeShapeType="1"/>
          </p:cNvSpPr>
          <p:nvPr/>
        </p:nvSpPr>
        <p:spPr bwMode="auto">
          <a:xfrm flipH="1">
            <a:off x="2971800" y="4376738"/>
            <a:ext cx="742950" cy="2024062"/>
          </a:xfrm>
          <a:prstGeom prst="line">
            <a:avLst/>
          </a:prstGeom>
          <a:noFill/>
          <a:ln w="19050">
            <a:solidFill>
              <a:schemeClr val="tx2"/>
            </a:solidFill>
            <a:round/>
            <a:headEnd/>
            <a:tailEnd/>
          </a:ln>
          <a:effectLst/>
        </p:spPr>
        <p:txBody>
          <a:bodyPr wrap="none" anchor="ctr"/>
          <a:lstStyle/>
          <a:p>
            <a:endParaRPr lang="en-US"/>
          </a:p>
        </p:txBody>
      </p:sp>
      <p:sp>
        <p:nvSpPr>
          <p:cNvPr id="76811" name="Line 1035"/>
          <p:cNvSpPr>
            <a:spLocks noChangeShapeType="1"/>
          </p:cNvSpPr>
          <p:nvPr/>
        </p:nvSpPr>
        <p:spPr bwMode="auto">
          <a:xfrm flipH="1" flipV="1">
            <a:off x="2971800" y="3048000"/>
            <a:ext cx="790575" cy="628650"/>
          </a:xfrm>
          <a:prstGeom prst="line">
            <a:avLst/>
          </a:prstGeom>
          <a:noFill/>
          <a:ln w="19050">
            <a:solidFill>
              <a:schemeClr val="tx2"/>
            </a:solidFill>
            <a:round/>
            <a:headEnd/>
            <a:tailEnd/>
          </a:ln>
          <a:effectLst/>
        </p:spPr>
        <p:txBody>
          <a:bodyPr wrap="none" anchor="ctr"/>
          <a:lstStyle/>
          <a:p>
            <a:endParaRPr lang="en-US"/>
          </a:p>
        </p:txBody>
      </p:sp>
      <p:sp>
        <p:nvSpPr>
          <p:cNvPr id="76812" name="Line 1036"/>
          <p:cNvSpPr>
            <a:spLocks noChangeShapeType="1"/>
          </p:cNvSpPr>
          <p:nvPr/>
        </p:nvSpPr>
        <p:spPr bwMode="auto">
          <a:xfrm>
            <a:off x="4198938" y="4370388"/>
            <a:ext cx="858837" cy="2068512"/>
          </a:xfrm>
          <a:prstGeom prst="line">
            <a:avLst/>
          </a:prstGeom>
          <a:noFill/>
          <a:ln w="19050">
            <a:solidFill>
              <a:schemeClr val="tx2"/>
            </a:solidFill>
            <a:round/>
            <a:headEnd/>
            <a:tailEnd/>
          </a:ln>
          <a:effectLst/>
        </p:spPr>
        <p:txBody>
          <a:bodyPr wrap="none" anchor="ctr"/>
          <a:lstStyle/>
          <a:p>
            <a:endParaRPr lang="en-US"/>
          </a:p>
        </p:txBody>
      </p:sp>
      <p:sp>
        <p:nvSpPr>
          <p:cNvPr id="76813" name="Line 1037"/>
          <p:cNvSpPr>
            <a:spLocks noChangeShapeType="1"/>
          </p:cNvSpPr>
          <p:nvPr/>
        </p:nvSpPr>
        <p:spPr bwMode="auto">
          <a:xfrm>
            <a:off x="4770438" y="3759200"/>
            <a:ext cx="4373562" cy="147638"/>
          </a:xfrm>
          <a:prstGeom prst="line">
            <a:avLst/>
          </a:prstGeom>
          <a:noFill/>
          <a:ln w="19050">
            <a:solidFill>
              <a:schemeClr val="tx2"/>
            </a:solidFill>
            <a:round/>
            <a:headEnd/>
            <a:tailEnd/>
          </a:ln>
          <a:effectLst/>
        </p:spPr>
        <p:txBody>
          <a:bodyPr wrap="none" anchor="ctr"/>
          <a:lstStyle/>
          <a:p>
            <a:endParaRPr lang="en-US"/>
          </a:p>
        </p:txBody>
      </p:sp>
      <p:grpSp>
        <p:nvGrpSpPr>
          <p:cNvPr id="76817" name="Group 1041"/>
          <p:cNvGrpSpPr>
            <a:grpSpLocks/>
          </p:cNvGrpSpPr>
          <p:nvPr/>
        </p:nvGrpSpPr>
        <p:grpSpPr bwMode="auto">
          <a:xfrm>
            <a:off x="182563" y="1830388"/>
            <a:ext cx="3170237" cy="4641850"/>
            <a:chOff x="115" y="1153"/>
            <a:chExt cx="1997" cy="2924"/>
          </a:xfrm>
        </p:grpSpPr>
        <p:pic>
          <p:nvPicPr>
            <p:cNvPr id="76814" name="Picture 1038" descr="D:\dust\presentations\daftdust_tiny_layout.jpg"/>
            <p:cNvPicPr>
              <a:picLocks noChangeAspect="1" noChangeArrowheads="1"/>
            </p:cNvPicPr>
            <p:nvPr/>
          </p:nvPicPr>
          <p:blipFill>
            <a:blip r:embed="rId6"/>
            <a:srcRect/>
            <a:stretch>
              <a:fillRect/>
            </a:stretch>
          </p:blipFill>
          <p:spPr bwMode="auto">
            <a:xfrm>
              <a:off x="115" y="1627"/>
              <a:ext cx="1990" cy="2450"/>
            </a:xfrm>
            <a:prstGeom prst="rect">
              <a:avLst/>
            </a:prstGeom>
            <a:noFill/>
          </p:spPr>
        </p:pic>
        <p:sp>
          <p:nvSpPr>
            <p:cNvPr id="76815" name="Line 1039"/>
            <p:cNvSpPr>
              <a:spLocks noChangeShapeType="1"/>
            </p:cNvSpPr>
            <p:nvPr/>
          </p:nvSpPr>
          <p:spPr bwMode="auto">
            <a:xfrm>
              <a:off x="136" y="1440"/>
              <a:ext cx="1976" cy="0"/>
            </a:xfrm>
            <a:prstGeom prst="line">
              <a:avLst/>
            </a:prstGeom>
            <a:noFill/>
            <a:ln w="38100">
              <a:solidFill>
                <a:schemeClr val="tx2"/>
              </a:solidFill>
              <a:round/>
              <a:headEnd type="triangle" w="lg" len="lg"/>
              <a:tailEnd type="triangle" w="lg" len="lg"/>
            </a:ln>
            <a:effectLst/>
          </p:spPr>
          <p:txBody>
            <a:bodyPr wrap="none" anchor="ctr"/>
            <a:lstStyle/>
            <a:p>
              <a:endParaRPr lang="en-US"/>
            </a:p>
          </p:txBody>
        </p:sp>
        <p:sp>
          <p:nvSpPr>
            <p:cNvPr id="76816" name="Text Box 1040"/>
            <p:cNvSpPr txBox="1">
              <a:spLocks noChangeArrowheads="1"/>
            </p:cNvSpPr>
            <p:nvPr/>
          </p:nvSpPr>
          <p:spPr bwMode="auto">
            <a:xfrm>
              <a:off x="646" y="1153"/>
              <a:ext cx="778" cy="288"/>
            </a:xfrm>
            <a:prstGeom prst="rect">
              <a:avLst/>
            </a:prstGeom>
            <a:noFill/>
            <a:ln w="9525">
              <a:noFill/>
              <a:miter lim="800000"/>
              <a:headEnd/>
              <a:tailEnd/>
            </a:ln>
            <a:effectLst/>
          </p:spPr>
          <p:txBody>
            <a:bodyPr wrap="none">
              <a:spAutoFit/>
            </a:bodyPr>
            <a:lstStyle/>
            <a:p>
              <a:r>
                <a:rPr lang="en-US" sz="2400">
                  <a:solidFill>
                    <a:schemeClr val="tx2"/>
                  </a:solidFill>
                </a:rPr>
                <a:t>300 um</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76817"/>
                                        </p:tgtEl>
                                        <p:attrNameLst>
                                          <p:attrName>style.visibility</p:attrName>
                                        </p:attrNameLst>
                                      </p:cBhvr>
                                      <p:to>
                                        <p:strVal val="visible"/>
                                      </p:to>
                                    </p:set>
                                    <p:anim calcmode="lin" valueType="num">
                                      <p:cBhvr>
                                        <p:cTn id="7" dur="500" fill="hold"/>
                                        <p:tgtEl>
                                          <p:spTgt spid="76817"/>
                                        </p:tgtEl>
                                        <p:attrNameLst>
                                          <p:attrName>ppt_w</p:attrName>
                                        </p:attrNameLst>
                                      </p:cBhvr>
                                      <p:tavLst>
                                        <p:tav tm="0">
                                          <p:val>
                                            <p:fltVal val="0"/>
                                          </p:val>
                                        </p:tav>
                                        <p:tav tm="100000">
                                          <p:val>
                                            <p:strVal val="#ppt_w"/>
                                          </p:val>
                                        </p:tav>
                                      </p:tavLst>
                                    </p:anim>
                                    <p:anim calcmode="lin" valueType="num">
                                      <p:cBhvr>
                                        <p:cTn id="8" dur="500" fill="hold"/>
                                        <p:tgtEl>
                                          <p:spTgt spid="76817"/>
                                        </p:tgtEl>
                                        <p:attrNameLst>
                                          <p:attrName>ppt_h</p:attrName>
                                        </p:attrNameLst>
                                      </p:cBhvr>
                                      <p:tavLst>
                                        <p:tav tm="0">
                                          <p:val>
                                            <p:fltVal val="0"/>
                                          </p:val>
                                        </p:tav>
                                        <p:tav tm="100000">
                                          <p:val>
                                            <p:strVal val="#ppt_h"/>
                                          </p:val>
                                        </p:tav>
                                      </p:tavLst>
                                    </p:anim>
                                    <p:anim calcmode="lin" valueType="num">
                                      <p:cBhvr>
                                        <p:cTn id="9" dur="500" fill="hold"/>
                                        <p:tgtEl>
                                          <p:spTgt spid="76817"/>
                                        </p:tgtEl>
                                        <p:attrNameLst>
                                          <p:attrName>ppt_x</p:attrName>
                                        </p:attrNameLst>
                                      </p:cBhvr>
                                      <p:tavLst>
                                        <p:tav tm="0">
                                          <p:val>
                                            <p:fltVal val="0.5"/>
                                          </p:val>
                                        </p:tav>
                                        <p:tav tm="100000">
                                          <p:val>
                                            <p:strVal val="#ppt_x"/>
                                          </p:val>
                                        </p:tav>
                                      </p:tavLst>
                                    </p:anim>
                                    <p:anim calcmode="lin" valueType="num">
                                      <p:cBhvr>
                                        <p:cTn id="10" dur="500" fill="hold"/>
                                        <p:tgtEl>
                                          <p:spTgt spid="768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050"/>
          <p:cNvSpPr>
            <a:spLocks noGrp="1" noChangeArrowheads="1"/>
          </p:cNvSpPr>
          <p:nvPr>
            <p:ph type="title"/>
          </p:nvPr>
        </p:nvSpPr>
        <p:spPr>
          <a:xfrm>
            <a:off x="685800" y="381000"/>
            <a:ext cx="7772400" cy="571500"/>
          </a:xfrm>
        </p:spPr>
        <p:txBody>
          <a:bodyPr/>
          <a:lstStyle/>
          <a:p>
            <a:r>
              <a:rPr lang="en-US"/>
              <a:t>2D beam scanning</a:t>
            </a:r>
          </a:p>
        </p:txBody>
      </p:sp>
      <p:pic>
        <p:nvPicPr>
          <p:cNvPr id="89092" name="Picture 2052" descr="D:\imd\RandomFigs\opticsfigs\MattLast\micro_mirror_linkage_closeup.jpg"/>
          <p:cNvPicPr>
            <a:picLocks noChangeAspect="1" noChangeArrowheads="1"/>
          </p:cNvPicPr>
          <p:nvPr/>
        </p:nvPicPr>
        <p:blipFill>
          <a:blip r:embed="rId3"/>
          <a:srcRect/>
          <a:stretch>
            <a:fillRect/>
          </a:stretch>
        </p:blipFill>
        <p:spPr bwMode="auto">
          <a:xfrm>
            <a:off x="6019800" y="3989388"/>
            <a:ext cx="2925763" cy="2322512"/>
          </a:xfrm>
          <a:prstGeom prst="rect">
            <a:avLst/>
          </a:prstGeom>
          <a:noFill/>
        </p:spPr>
      </p:pic>
      <p:pic>
        <p:nvPicPr>
          <p:cNvPr id="89093" name="Picture 2053" descr="D:\imd\RandomFigs\opticsfigs\MattLast\micro_mirror_linkage_front.jpg"/>
          <p:cNvPicPr>
            <a:picLocks noChangeAspect="1" noChangeArrowheads="1"/>
          </p:cNvPicPr>
          <p:nvPr/>
        </p:nvPicPr>
        <p:blipFill>
          <a:blip r:embed="rId4"/>
          <a:srcRect/>
          <a:stretch>
            <a:fillRect/>
          </a:stretch>
        </p:blipFill>
        <p:spPr bwMode="auto">
          <a:xfrm>
            <a:off x="3065463" y="4003675"/>
            <a:ext cx="2925762" cy="2295525"/>
          </a:xfrm>
          <a:prstGeom prst="rect">
            <a:avLst/>
          </a:prstGeom>
          <a:noFill/>
        </p:spPr>
      </p:pic>
      <p:pic>
        <p:nvPicPr>
          <p:cNvPr id="89094" name="Picture 2054" descr="D:\imd\RandomFigs\opticsfigs\MattLast\micro_mirror_long_shot.jpg"/>
          <p:cNvPicPr>
            <a:picLocks noChangeAspect="1" noChangeArrowheads="1"/>
          </p:cNvPicPr>
          <p:nvPr/>
        </p:nvPicPr>
        <p:blipFill>
          <a:blip r:embed="rId5"/>
          <a:srcRect/>
          <a:stretch>
            <a:fillRect/>
          </a:stretch>
        </p:blipFill>
        <p:spPr bwMode="auto">
          <a:xfrm>
            <a:off x="6027738" y="1276350"/>
            <a:ext cx="2925762" cy="2368550"/>
          </a:xfrm>
          <a:prstGeom prst="rect">
            <a:avLst/>
          </a:prstGeom>
          <a:noFill/>
        </p:spPr>
      </p:pic>
      <p:pic>
        <p:nvPicPr>
          <p:cNvPr id="89095" name="Picture 2055" descr="D:\imd\RandomFigs\opticsfigs\MattLast\micro_mirror_snaplock.jpg"/>
          <p:cNvPicPr>
            <a:picLocks noChangeAspect="1" noChangeArrowheads="1"/>
          </p:cNvPicPr>
          <p:nvPr/>
        </p:nvPicPr>
        <p:blipFill>
          <a:blip r:embed="rId6"/>
          <a:srcRect/>
          <a:stretch>
            <a:fillRect/>
          </a:stretch>
        </p:blipFill>
        <p:spPr bwMode="auto">
          <a:xfrm>
            <a:off x="0" y="4027488"/>
            <a:ext cx="2925763" cy="2312987"/>
          </a:xfrm>
          <a:prstGeom prst="rect">
            <a:avLst/>
          </a:prstGeom>
          <a:noFill/>
        </p:spPr>
      </p:pic>
      <p:grpSp>
        <p:nvGrpSpPr>
          <p:cNvPr id="89096" name="Group 2056"/>
          <p:cNvGrpSpPr>
            <a:grpSpLocks/>
          </p:cNvGrpSpPr>
          <p:nvPr/>
        </p:nvGrpSpPr>
        <p:grpSpPr bwMode="auto">
          <a:xfrm>
            <a:off x="447675" y="1370013"/>
            <a:ext cx="4479925" cy="1646237"/>
            <a:chOff x="2880" y="11520"/>
            <a:chExt cx="7056" cy="2592"/>
          </a:xfrm>
        </p:grpSpPr>
        <p:grpSp>
          <p:nvGrpSpPr>
            <p:cNvPr id="89097" name="Group 2057"/>
            <p:cNvGrpSpPr>
              <a:grpSpLocks/>
            </p:cNvGrpSpPr>
            <p:nvPr/>
          </p:nvGrpSpPr>
          <p:grpSpPr bwMode="auto">
            <a:xfrm>
              <a:off x="2880" y="11520"/>
              <a:ext cx="7056" cy="2592"/>
              <a:chOff x="2880" y="11520"/>
              <a:chExt cx="7056" cy="2592"/>
            </a:xfrm>
          </p:grpSpPr>
          <p:sp>
            <p:nvSpPr>
              <p:cNvPr id="89098" name="Rectangle 2058"/>
              <p:cNvSpPr>
                <a:spLocks noChangeArrowheads="1"/>
              </p:cNvSpPr>
              <p:nvPr/>
            </p:nvSpPr>
            <p:spPr bwMode="auto">
              <a:xfrm>
                <a:off x="4176" y="13824"/>
                <a:ext cx="3600" cy="288"/>
              </a:xfrm>
              <a:prstGeom prst="rect">
                <a:avLst/>
              </a:prstGeom>
              <a:solidFill>
                <a:srgbClr val="FFFFFF"/>
              </a:solidFill>
              <a:ln w="9525">
                <a:solidFill>
                  <a:schemeClr val="tx1"/>
                </a:solidFill>
                <a:miter lim="800000"/>
                <a:headEnd/>
                <a:tailEnd/>
              </a:ln>
            </p:spPr>
            <p:txBody>
              <a:bodyPr/>
              <a:lstStyle/>
              <a:p>
                <a:endParaRPr lang="en-US"/>
              </a:p>
            </p:txBody>
          </p:sp>
          <p:sp>
            <p:nvSpPr>
              <p:cNvPr id="89099" name="Rectangle 2059"/>
              <p:cNvSpPr>
                <a:spLocks noChangeArrowheads="1"/>
              </p:cNvSpPr>
              <p:nvPr/>
            </p:nvSpPr>
            <p:spPr bwMode="auto">
              <a:xfrm>
                <a:off x="4608" y="13392"/>
                <a:ext cx="432" cy="432"/>
              </a:xfrm>
              <a:prstGeom prst="rect">
                <a:avLst/>
              </a:prstGeom>
              <a:solidFill>
                <a:srgbClr val="FFFFFF"/>
              </a:solidFill>
              <a:ln w="9525">
                <a:solidFill>
                  <a:schemeClr val="tx1"/>
                </a:solidFill>
                <a:miter lim="800000"/>
                <a:headEnd/>
                <a:tailEnd/>
              </a:ln>
            </p:spPr>
            <p:txBody>
              <a:bodyPr/>
              <a:lstStyle/>
              <a:p>
                <a:endParaRPr lang="en-US"/>
              </a:p>
            </p:txBody>
          </p:sp>
          <p:sp>
            <p:nvSpPr>
              <p:cNvPr id="89100" name="Oval 2060"/>
              <p:cNvSpPr>
                <a:spLocks noChangeArrowheads="1"/>
              </p:cNvSpPr>
              <p:nvPr/>
            </p:nvSpPr>
            <p:spPr bwMode="auto">
              <a:xfrm>
                <a:off x="5328" y="13248"/>
                <a:ext cx="144" cy="576"/>
              </a:xfrm>
              <a:prstGeom prst="ellipse">
                <a:avLst/>
              </a:prstGeom>
              <a:solidFill>
                <a:srgbClr val="FFFFFF"/>
              </a:solidFill>
              <a:ln w="9525">
                <a:solidFill>
                  <a:schemeClr val="tx1"/>
                </a:solidFill>
                <a:round/>
                <a:headEnd/>
                <a:tailEnd/>
              </a:ln>
            </p:spPr>
            <p:txBody>
              <a:bodyPr/>
              <a:lstStyle/>
              <a:p>
                <a:endParaRPr lang="en-US"/>
              </a:p>
            </p:txBody>
          </p:sp>
          <p:sp>
            <p:nvSpPr>
              <p:cNvPr id="89101" name="Line 2061"/>
              <p:cNvSpPr>
                <a:spLocks noChangeShapeType="1"/>
              </p:cNvSpPr>
              <p:nvPr/>
            </p:nvSpPr>
            <p:spPr bwMode="auto">
              <a:xfrm flipV="1">
                <a:off x="5760" y="13248"/>
                <a:ext cx="576" cy="576"/>
              </a:xfrm>
              <a:prstGeom prst="line">
                <a:avLst/>
              </a:prstGeom>
              <a:noFill/>
              <a:ln w="38100">
                <a:solidFill>
                  <a:schemeClr val="tx1"/>
                </a:solidFill>
                <a:round/>
                <a:headEnd/>
                <a:tailEnd/>
              </a:ln>
            </p:spPr>
            <p:txBody>
              <a:bodyPr/>
              <a:lstStyle/>
              <a:p>
                <a:endParaRPr lang="en-US"/>
              </a:p>
            </p:txBody>
          </p:sp>
          <p:sp>
            <p:nvSpPr>
              <p:cNvPr id="89102" name="Line 2062"/>
              <p:cNvSpPr>
                <a:spLocks noChangeShapeType="1"/>
              </p:cNvSpPr>
              <p:nvPr/>
            </p:nvSpPr>
            <p:spPr bwMode="auto">
              <a:xfrm flipV="1">
                <a:off x="5040" y="13392"/>
                <a:ext cx="288" cy="144"/>
              </a:xfrm>
              <a:prstGeom prst="line">
                <a:avLst/>
              </a:prstGeom>
              <a:noFill/>
              <a:ln w="9525">
                <a:solidFill>
                  <a:schemeClr val="tx1"/>
                </a:solidFill>
                <a:round/>
                <a:headEnd/>
                <a:tailEnd/>
              </a:ln>
            </p:spPr>
            <p:txBody>
              <a:bodyPr/>
              <a:lstStyle/>
              <a:p>
                <a:endParaRPr lang="en-US"/>
              </a:p>
            </p:txBody>
          </p:sp>
          <p:sp>
            <p:nvSpPr>
              <p:cNvPr id="89103" name="Line 2063"/>
              <p:cNvSpPr>
                <a:spLocks noChangeShapeType="1"/>
              </p:cNvSpPr>
              <p:nvPr/>
            </p:nvSpPr>
            <p:spPr bwMode="auto">
              <a:xfrm>
                <a:off x="5040" y="13536"/>
                <a:ext cx="288" cy="144"/>
              </a:xfrm>
              <a:prstGeom prst="line">
                <a:avLst/>
              </a:prstGeom>
              <a:noFill/>
              <a:ln w="9525">
                <a:solidFill>
                  <a:schemeClr val="tx1"/>
                </a:solidFill>
                <a:round/>
                <a:headEnd/>
                <a:tailEnd/>
              </a:ln>
            </p:spPr>
            <p:txBody>
              <a:bodyPr/>
              <a:lstStyle/>
              <a:p>
                <a:endParaRPr lang="en-US"/>
              </a:p>
            </p:txBody>
          </p:sp>
          <p:sp>
            <p:nvSpPr>
              <p:cNvPr id="89104" name="Line 2064"/>
              <p:cNvSpPr>
                <a:spLocks noChangeShapeType="1"/>
              </p:cNvSpPr>
              <p:nvPr/>
            </p:nvSpPr>
            <p:spPr bwMode="auto">
              <a:xfrm>
                <a:off x="5472" y="13392"/>
                <a:ext cx="720" cy="0"/>
              </a:xfrm>
              <a:prstGeom prst="line">
                <a:avLst/>
              </a:prstGeom>
              <a:noFill/>
              <a:ln w="9525">
                <a:solidFill>
                  <a:schemeClr val="tx1"/>
                </a:solidFill>
                <a:round/>
                <a:headEnd/>
                <a:tailEnd/>
              </a:ln>
            </p:spPr>
            <p:txBody>
              <a:bodyPr/>
              <a:lstStyle/>
              <a:p>
                <a:endParaRPr lang="en-US"/>
              </a:p>
            </p:txBody>
          </p:sp>
          <p:sp>
            <p:nvSpPr>
              <p:cNvPr id="89105" name="Line 2065"/>
              <p:cNvSpPr>
                <a:spLocks noChangeShapeType="1"/>
              </p:cNvSpPr>
              <p:nvPr/>
            </p:nvSpPr>
            <p:spPr bwMode="auto">
              <a:xfrm>
                <a:off x="5472" y="13680"/>
                <a:ext cx="432" cy="0"/>
              </a:xfrm>
              <a:prstGeom prst="line">
                <a:avLst/>
              </a:prstGeom>
              <a:noFill/>
              <a:ln w="9525">
                <a:solidFill>
                  <a:schemeClr val="tx1"/>
                </a:solidFill>
                <a:round/>
                <a:headEnd/>
                <a:tailEnd/>
              </a:ln>
            </p:spPr>
            <p:txBody>
              <a:bodyPr/>
              <a:lstStyle/>
              <a:p>
                <a:endParaRPr lang="en-US"/>
              </a:p>
            </p:txBody>
          </p:sp>
          <p:sp>
            <p:nvSpPr>
              <p:cNvPr id="89106" name="Line 2066"/>
              <p:cNvSpPr>
                <a:spLocks noChangeShapeType="1"/>
              </p:cNvSpPr>
              <p:nvPr/>
            </p:nvSpPr>
            <p:spPr bwMode="auto">
              <a:xfrm flipH="1" flipV="1">
                <a:off x="6048" y="11520"/>
                <a:ext cx="144" cy="1872"/>
              </a:xfrm>
              <a:prstGeom prst="line">
                <a:avLst/>
              </a:prstGeom>
              <a:noFill/>
              <a:ln w="9525">
                <a:solidFill>
                  <a:schemeClr val="tx1"/>
                </a:solidFill>
                <a:round/>
                <a:headEnd/>
                <a:tailEnd/>
              </a:ln>
            </p:spPr>
            <p:txBody>
              <a:bodyPr/>
              <a:lstStyle/>
              <a:p>
                <a:endParaRPr lang="en-US"/>
              </a:p>
            </p:txBody>
          </p:sp>
          <p:sp>
            <p:nvSpPr>
              <p:cNvPr id="89107" name="Line 2067"/>
              <p:cNvSpPr>
                <a:spLocks noChangeShapeType="1"/>
              </p:cNvSpPr>
              <p:nvPr/>
            </p:nvSpPr>
            <p:spPr bwMode="auto">
              <a:xfrm flipH="1" flipV="1">
                <a:off x="5472" y="11520"/>
                <a:ext cx="432" cy="2160"/>
              </a:xfrm>
              <a:prstGeom prst="line">
                <a:avLst/>
              </a:prstGeom>
              <a:noFill/>
              <a:ln w="9525">
                <a:solidFill>
                  <a:schemeClr val="tx1"/>
                </a:solidFill>
                <a:round/>
                <a:headEnd/>
                <a:tailEnd/>
              </a:ln>
            </p:spPr>
            <p:txBody>
              <a:bodyPr/>
              <a:lstStyle/>
              <a:p>
                <a:endParaRPr lang="en-US"/>
              </a:p>
            </p:txBody>
          </p:sp>
          <p:sp>
            <p:nvSpPr>
              <p:cNvPr id="89108" name="Rectangle 2068"/>
              <p:cNvSpPr>
                <a:spLocks noChangeArrowheads="1"/>
              </p:cNvSpPr>
              <p:nvPr/>
            </p:nvSpPr>
            <p:spPr bwMode="auto">
              <a:xfrm>
                <a:off x="6624" y="13536"/>
                <a:ext cx="864" cy="288"/>
              </a:xfrm>
              <a:prstGeom prst="rect">
                <a:avLst/>
              </a:prstGeom>
              <a:solidFill>
                <a:srgbClr val="FFFFFF"/>
              </a:solidFill>
              <a:ln w="9525">
                <a:solidFill>
                  <a:schemeClr val="tx1"/>
                </a:solidFill>
                <a:miter lim="800000"/>
                <a:headEnd/>
                <a:tailEnd/>
              </a:ln>
            </p:spPr>
            <p:txBody>
              <a:bodyPr/>
              <a:lstStyle/>
              <a:p>
                <a:endParaRPr lang="en-US"/>
              </a:p>
            </p:txBody>
          </p:sp>
          <p:sp>
            <p:nvSpPr>
              <p:cNvPr id="89109" name="Text Box 2069"/>
              <p:cNvSpPr txBox="1">
                <a:spLocks noChangeArrowheads="1"/>
              </p:cNvSpPr>
              <p:nvPr/>
            </p:nvSpPr>
            <p:spPr bwMode="auto">
              <a:xfrm>
                <a:off x="2880" y="12960"/>
                <a:ext cx="1008" cy="432"/>
              </a:xfrm>
              <a:prstGeom prst="rect">
                <a:avLst/>
              </a:prstGeom>
              <a:noFill/>
              <a:ln w="9525">
                <a:solidFill>
                  <a:schemeClr val="tx1"/>
                </a:solidFill>
                <a:miter lim="800000"/>
                <a:headEnd/>
                <a:tailEnd/>
              </a:ln>
            </p:spPr>
            <p:txBody>
              <a:bodyPr/>
              <a:lstStyle/>
              <a:p>
                <a:r>
                  <a:rPr lang="en-US" sz="1000" b="0">
                    <a:solidFill>
                      <a:schemeClr val="tx1"/>
                    </a:solidFill>
                    <a:latin typeface="Times" pitchFamily="18" charset="0"/>
                  </a:rPr>
                  <a:t>laser</a:t>
                </a:r>
              </a:p>
            </p:txBody>
          </p:sp>
          <p:sp>
            <p:nvSpPr>
              <p:cNvPr id="89110" name="Text Box 2070"/>
              <p:cNvSpPr txBox="1">
                <a:spLocks noChangeArrowheads="1"/>
              </p:cNvSpPr>
              <p:nvPr/>
            </p:nvSpPr>
            <p:spPr bwMode="auto">
              <a:xfrm>
                <a:off x="3888" y="12384"/>
                <a:ext cx="1008" cy="432"/>
              </a:xfrm>
              <a:prstGeom prst="rect">
                <a:avLst/>
              </a:prstGeom>
              <a:noFill/>
              <a:ln w="9525">
                <a:solidFill>
                  <a:schemeClr val="tx1"/>
                </a:solidFill>
                <a:miter lim="800000"/>
                <a:headEnd/>
                <a:tailEnd/>
              </a:ln>
            </p:spPr>
            <p:txBody>
              <a:bodyPr/>
              <a:lstStyle/>
              <a:p>
                <a:r>
                  <a:rPr lang="en-US" sz="1000" b="0">
                    <a:solidFill>
                      <a:schemeClr val="tx1"/>
                    </a:solidFill>
                    <a:latin typeface="Times" pitchFamily="18" charset="0"/>
                  </a:rPr>
                  <a:t>lens</a:t>
                </a:r>
              </a:p>
            </p:txBody>
          </p:sp>
          <p:sp>
            <p:nvSpPr>
              <p:cNvPr id="89111" name="Text Box 2071"/>
              <p:cNvSpPr txBox="1">
                <a:spLocks noChangeArrowheads="1"/>
              </p:cNvSpPr>
              <p:nvPr/>
            </p:nvSpPr>
            <p:spPr bwMode="auto">
              <a:xfrm>
                <a:off x="8208" y="13392"/>
                <a:ext cx="1728" cy="432"/>
              </a:xfrm>
              <a:prstGeom prst="rect">
                <a:avLst/>
              </a:prstGeom>
              <a:noFill/>
              <a:ln w="9525">
                <a:solidFill>
                  <a:schemeClr val="tx1"/>
                </a:solidFill>
                <a:miter lim="800000"/>
                <a:headEnd/>
                <a:tailEnd/>
              </a:ln>
              <a:effectLst/>
            </p:spPr>
            <p:txBody>
              <a:bodyPr/>
              <a:lstStyle/>
              <a:p>
                <a:r>
                  <a:rPr lang="en-US" sz="1000" b="0">
                    <a:solidFill>
                      <a:schemeClr val="tx1"/>
                    </a:solidFill>
                    <a:latin typeface="Times" pitchFamily="18" charset="0"/>
                  </a:rPr>
                  <a:t>CMOS ASIC</a:t>
                </a:r>
              </a:p>
            </p:txBody>
          </p:sp>
          <p:sp>
            <p:nvSpPr>
              <p:cNvPr id="89112" name="Text Box 2072"/>
              <p:cNvSpPr txBox="1">
                <a:spLocks noChangeArrowheads="1"/>
              </p:cNvSpPr>
              <p:nvPr/>
            </p:nvSpPr>
            <p:spPr bwMode="auto">
              <a:xfrm>
                <a:off x="7488" y="12528"/>
                <a:ext cx="2016" cy="432"/>
              </a:xfrm>
              <a:prstGeom prst="rect">
                <a:avLst/>
              </a:prstGeom>
              <a:noFill/>
              <a:ln w="9525">
                <a:solidFill>
                  <a:schemeClr val="tx1"/>
                </a:solidFill>
                <a:miter lim="800000"/>
                <a:headEnd/>
                <a:tailEnd/>
              </a:ln>
              <a:effectLst/>
            </p:spPr>
            <p:txBody>
              <a:bodyPr/>
              <a:lstStyle/>
              <a:p>
                <a:r>
                  <a:rPr lang="en-US" sz="1000" b="0">
                    <a:solidFill>
                      <a:schemeClr val="tx1"/>
                    </a:solidFill>
                    <a:latin typeface="Times" pitchFamily="18" charset="0"/>
                  </a:rPr>
                  <a:t>Steering Mirror</a:t>
                </a:r>
              </a:p>
            </p:txBody>
          </p:sp>
          <p:sp>
            <p:nvSpPr>
              <p:cNvPr id="89113" name="Text Box 2073"/>
              <p:cNvSpPr txBox="1">
                <a:spLocks noChangeArrowheads="1"/>
              </p:cNvSpPr>
              <p:nvPr/>
            </p:nvSpPr>
            <p:spPr bwMode="auto">
              <a:xfrm>
                <a:off x="7200" y="12096"/>
                <a:ext cx="2016" cy="432"/>
              </a:xfrm>
              <a:prstGeom prst="rect">
                <a:avLst/>
              </a:prstGeom>
              <a:noFill/>
              <a:ln w="9525">
                <a:solidFill>
                  <a:schemeClr val="tx1"/>
                </a:solidFill>
                <a:miter lim="800000"/>
                <a:headEnd/>
                <a:tailEnd/>
              </a:ln>
              <a:effectLst/>
            </p:spPr>
            <p:txBody>
              <a:bodyPr/>
              <a:lstStyle/>
              <a:p>
                <a:r>
                  <a:rPr lang="en-US" sz="1000" b="0">
                    <a:solidFill>
                      <a:schemeClr val="tx1"/>
                    </a:solidFill>
                    <a:latin typeface="Times" pitchFamily="18" charset="0"/>
                  </a:rPr>
                  <a:t>AR coated dome</a:t>
                </a:r>
              </a:p>
            </p:txBody>
          </p:sp>
          <p:sp>
            <p:nvSpPr>
              <p:cNvPr id="89114" name="Line 2074"/>
              <p:cNvSpPr>
                <a:spLocks noChangeShapeType="1"/>
              </p:cNvSpPr>
              <p:nvPr/>
            </p:nvSpPr>
            <p:spPr bwMode="auto">
              <a:xfrm>
                <a:off x="3600" y="13248"/>
                <a:ext cx="1008" cy="288"/>
              </a:xfrm>
              <a:prstGeom prst="line">
                <a:avLst/>
              </a:prstGeom>
              <a:noFill/>
              <a:ln w="9525">
                <a:solidFill>
                  <a:schemeClr val="tx1"/>
                </a:solidFill>
                <a:round/>
                <a:headEnd/>
                <a:tailEnd type="triangle" w="med" len="med"/>
              </a:ln>
              <a:effectLst/>
            </p:spPr>
            <p:txBody>
              <a:bodyPr/>
              <a:lstStyle/>
              <a:p>
                <a:endParaRPr lang="en-US"/>
              </a:p>
            </p:txBody>
          </p:sp>
          <p:sp>
            <p:nvSpPr>
              <p:cNvPr id="89115" name="Line 2075"/>
              <p:cNvSpPr>
                <a:spLocks noChangeShapeType="1"/>
              </p:cNvSpPr>
              <p:nvPr/>
            </p:nvSpPr>
            <p:spPr bwMode="auto">
              <a:xfrm>
                <a:off x="4176" y="12672"/>
                <a:ext cx="1152" cy="576"/>
              </a:xfrm>
              <a:prstGeom prst="line">
                <a:avLst/>
              </a:prstGeom>
              <a:noFill/>
              <a:ln w="9525">
                <a:solidFill>
                  <a:schemeClr val="tx1"/>
                </a:solidFill>
                <a:round/>
                <a:headEnd/>
                <a:tailEnd type="triangle" w="med" len="med"/>
              </a:ln>
              <a:effectLst/>
            </p:spPr>
            <p:txBody>
              <a:bodyPr/>
              <a:lstStyle/>
              <a:p>
                <a:endParaRPr lang="en-US"/>
              </a:p>
            </p:txBody>
          </p:sp>
          <p:sp>
            <p:nvSpPr>
              <p:cNvPr id="89116" name="Line 2076"/>
              <p:cNvSpPr>
                <a:spLocks noChangeShapeType="1"/>
              </p:cNvSpPr>
              <p:nvPr/>
            </p:nvSpPr>
            <p:spPr bwMode="auto">
              <a:xfrm flipH="1">
                <a:off x="7488" y="13680"/>
                <a:ext cx="864" cy="0"/>
              </a:xfrm>
              <a:prstGeom prst="line">
                <a:avLst/>
              </a:prstGeom>
              <a:noFill/>
              <a:ln w="9525">
                <a:solidFill>
                  <a:schemeClr val="tx1"/>
                </a:solidFill>
                <a:round/>
                <a:headEnd/>
                <a:tailEnd type="triangle" w="med" len="med"/>
              </a:ln>
              <a:effectLst/>
            </p:spPr>
            <p:txBody>
              <a:bodyPr/>
              <a:lstStyle/>
              <a:p>
                <a:endParaRPr lang="en-US"/>
              </a:p>
            </p:txBody>
          </p:sp>
          <p:sp>
            <p:nvSpPr>
              <p:cNvPr id="89117" name="Line 2077"/>
              <p:cNvSpPr>
                <a:spLocks noChangeShapeType="1"/>
              </p:cNvSpPr>
              <p:nvPr/>
            </p:nvSpPr>
            <p:spPr bwMode="auto">
              <a:xfrm flipH="1">
                <a:off x="6336" y="12816"/>
                <a:ext cx="1152" cy="432"/>
              </a:xfrm>
              <a:prstGeom prst="line">
                <a:avLst/>
              </a:prstGeom>
              <a:noFill/>
              <a:ln w="9525">
                <a:solidFill>
                  <a:schemeClr val="tx1"/>
                </a:solidFill>
                <a:round/>
                <a:headEnd/>
                <a:tailEnd type="triangle" w="med" len="med"/>
              </a:ln>
              <a:effectLst/>
            </p:spPr>
            <p:txBody>
              <a:bodyPr/>
              <a:lstStyle/>
              <a:p>
                <a:endParaRPr lang="en-US"/>
              </a:p>
            </p:txBody>
          </p:sp>
          <p:sp>
            <p:nvSpPr>
              <p:cNvPr id="89118" name="Line 2078"/>
              <p:cNvSpPr>
                <a:spLocks noChangeShapeType="1"/>
              </p:cNvSpPr>
              <p:nvPr/>
            </p:nvSpPr>
            <p:spPr bwMode="auto">
              <a:xfrm flipH="1">
                <a:off x="6912" y="12384"/>
                <a:ext cx="432" cy="144"/>
              </a:xfrm>
              <a:prstGeom prst="line">
                <a:avLst/>
              </a:prstGeom>
              <a:noFill/>
              <a:ln w="9525">
                <a:solidFill>
                  <a:schemeClr val="tx1"/>
                </a:solidFill>
                <a:round/>
                <a:headEnd/>
                <a:tailEnd type="triangle" w="med" len="med"/>
              </a:ln>
              <a:effectLst/>
            </p:spPr>
            <p:txBody>
              <a:bodyPr/>
              <a:lstStyle/>
              <a:p>
                <a:endParaRPr lang="en-US"/>
              </a:p>
            </p:txBody>
          </p:sp>
        </p:grpSp>
        <p:sp>
          <p:nvSpPr>
            <p:cNvPr id="89119" name="Arc 2079"/>
            <p:cNvSpPr>
              <a:spLocks/>
            </p:cNvSpPr>
            <p:nvPr/>
          </p:nvSpPr>
          <p:spPr bwMode="auto">
            <a:xfrm>
              <a:off x="6048" y="12240"/>
              <a:ext cx="1584" cy="15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a:lstStyle/>
            <a:p>
              <a:endParaRPr lang="en-US"/>
            </a:p>
          </p:txBody>
        </p:sp>
        <p:sp>
          <p:nvSpPr>
            <p:cNvPr id="89120" name="Arc 2080"/>
            <p:cNvSpPr>
              <a:spLocks/>
            </p:cNvSpPr>
            <p:nvPr/>
          </p:nvSpPr>
          <p:spPr bwMode="auto">
            <a:xfrm flipH="1">
              <a:off x="4464" y="12240"/>
              <a:ext cx="1584" cy="15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026"/>
          <p:cNvSpPr>
            <a:spLocks noGrp="1" noChangeArrowheads="1"/>
          </p:cNvSpPr>
          <p:nvPr>
            <p:ph type="title"/>
          </p:nvPr>
        </p:nvSpPr>
        <p:spPr/>
        <p:txBody>
          <a:bodyPr/>
          <a:lstStyle/>
          <a:p>
            <a:r>
              <a:rPr lang="en-US"/>
              <a:t>6-bit DAC Driving Scanning Mirror</a:t>
            </a:r>
          </a:p>
        </p:txBody>
      </p:sp>
      <p:pic>
        <p:nvPicPr>
          <p:cNvPr id="83971" name="Picture 1027" descr="U:\yeh\dtoa\060299\micro_mirror_snaplock.jpg"/>
          <p:cNvPicPr>
            <a:picLocks noChangeAspect="1" noChangeArrowheads="1"/>
          </p:cNvPicPr>
          <p:nvPr/>
        </p:nvPicPr>
        <p:blipFill>
          <a:blip r:embed="rId3"/>
          <a:srcRect/>
          <a:stretch>
            <a:fillRect/>
          </a:stretch>
        </p:blipFill>
        <p:spPr bwMode="auto">
          <a:xfrm>
            <a:off x="4699000" y="1193800"/>
            <a:ext cx="4144963" cy="3276600"/>
          </a:xfrm>
          <a:prstGeom prst="rect">
            <a:avLst/>
          </a:prstGeom>
          <a:noFill/>
        </p:spPr>
      </p:pic>
      <p:pic>
        <p:nvPicPr>
          <p:cNvPr id="83973" name="Picture 1029" descr="U:\yeh\dtoa\060299\6bitsem2.gif"/>
          <p:cNvPicPr>
            <a:picLocks noChangeAspect="1" noChangeArrowheads="1"/>
          </p:cNvPicPr>
          <p:nvPr/>
        </p:nvPicPr>
        <p:blipFill>
          <a:blip r:embed="rId4"/>
          <a:srcRect/>
          <a:stretch>
            <a:fillRect/>
          </a:stretch>
        </p:blipFill>
        <p:spPr bwMode="auto">
          <a:xfrm>
            <a:off x="287338" y="1255713"/>
            <a:ext cx="4197350" cy="3276600"/>
          </a:xfrm>
          <a:prstGeom prst="rect">
            <a:avLst/>
          </a:prstGeom>
          <a:noFill/>
        </p:spPr>
      </p:pic>
      <p:pic>
        <p:nvPicPr>
          <p:cNvPr id="83974" name="Picture 1030"/>
          <p:cNvPicPr>
            <a:picLocks noChangeAspect="1" noChangeArrowheads="1"/>
          </p:cNvPicPr>
          <p:nvPr/>
        </p:nvPicPr>
        <p:blipFill>
          <a:blip r:embed="rId5"/>
          <a:srcRect/>
          <a:stretch>
            <a:fillRect/>
          </a:stretch>
        </p:blipFill>
        <p:spPr bwMode="auto">
          <a:xfrm>
            <a:off x="5040313" y="3532188"/>
            <a:ext cx="3814762" cy="2752725"/>
          </a:xfrm>
          <a:prstGeom prst="rect">
            <a:avLst/>
          </a:prstGeom>
          <a:noFill/>
          <a:ln w="25400">
            <a:noFill/>
            <a:miter lim="800000"/>
            <a:headEnd/>
            <a:tailEnd/>
          </a:ln>
          <a:effectLst/>
        </p:spPr>
      </p:pic>
      <p:sp>
        <p:nvSpPr>
          <p:cNvPr id="83975" name="Rectangle 1031"/>
          <p:cNvSpPr>
            <a:spLocks noChangeArrowheads="1"/>
          </p:cNvSpPr>
          <p:nvPr/>
        </p:nvSpPr>
        <p:spPr bwMode="auto">
          <a:xfrm>
            <a:off x="219075" y="4665663"/>
            <a:ext cx="4845050" cy="1655762"/>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buFontTx/>
              <a:buChar char="•"/>
            </a:pPr>
            <a:r>
              <a:rPr lang="en-US" sz="2400">
                <a:solidFill>
                  <a:schemeClr val="tx1"/>
                </a:solidFill>
              </a:rPr>
              <a:t>Open loop control</a:t>
            </a:r>
          </a:p>
          <a:p>
            <a:pPr marL="342900" indent="-342900">
              <a:lnSpc>
                <a:spcPct val="90000"/>
              </a:lnSpc>
              <a:spcBef>
                <a:spcPct val="20000"/>
              </a:spcBef>
              <a:buClr>
                <a:schemeClr val="tx1"/>
              </a:buClr>
              <a:buSzPct val="150000"/>
              <a:buFontTx/>
              <a:buChar char="•"/>
            </a:pPr>
            <a:r>
              <a:rPr lang="en-US" sz="2400">
                <a:solidFill>
                  <a:schemeClr val="tx1"/>
                </a:solidFill>
              </a:rPr>
              <a:t>Insensitive to disturbance</a:t>
            </a:r>
          </a:p>
          <a:p>
            <a:pPr marL="342900" indent="-342900">
              <a:lnSpc>
                <a:spcPct val="90000"/>
              </a:lnSpc>
              <a:spcBef>
                <a:spcPct val="20000"/>
              </a:spcBef>
              <a:buClr>
                <a:schemeClr val="tx1"/>
              </a:buClr>
              <a:buSzPct val="150000"/>
              <a:buFontTx/>
              <a:buChar char="•"/>
            </a:pPr>
            <a:r>
              <a:rPr lang="en-US" sz="2400">
                <a:solidFill>
                  <a:schemeClr val="tx1"/>
                </a:solidFill>
              </a:rPr>
              <a:t>Potentially low power</a:t>
            </a:r>
            <a:endParaRPr lang="en-US" sz="280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685800" y="381000"/>
            <a:ext cx="7772400" cy="571500"/>
          </a:xfrm>
        </p:spPr>
        <p:txBody>
          <a:bodyPr/>
          <a:lstStyle/>
          <a:p>
            <a:r>
              <a:rPr lang="en-US"/>
              <a:t>~8mm</a:t>
            </a:r>
            <a:r>
              <a:rPr lang="en-US" baseline="30000"/>
              <a:t>3</a:t>
            </a:r>
            <a:r>
              <a:rPr lang="en-US"/>
              <a:t> laser scanner</a:t>
            </a:r>
          </a:p>
        </p:txBody>
      </p:sp>
      <p:pic>
        <p:nvPicPr>
          <p:cNvPr id="106529" name="Picture 33" descr="D:\dust\presentations\saltmirract.jpeg"/>
          <p:cNvPicPr>
            <a:picLocks noChangeAspect="1" noChangeArrowheads="1"/>
          </p:cNvPicPr>
          <p:nvPr/>
        </p:nvPicPr>
        <p:blipFill>
          <a:blip r:embed="rId3"/>
          <a:srcRect/>
          <a:stretch>
            <a:fillRect/>
          </a:stretch>
        </p:blipFill>
        <p:spPr bwMode="auto">
          <a:xfrm>
            <a:off x="0" y="1206500"/>
            <a:ext cx="4945063" cy="3708400"/>
          </a:xfrm>
          <a:prstGeom prst="rect">
            <a:avLst/>
          </a:prstGeom>
          <a:noFill/>
        </p:spPr>
      </p:pic>
      <p:pic>
        <p:nvPicPr>
          <p:cNvPr id="106528" name="Picture 32" descr="D:\dust\presentations\saltsys.jpeg"/>
          <p:cNvPicPr>
            <a:picLocks noChangeAspect="1" noChangeArrowheads="1"/>
          </p:cNvPicPr>
          <p:nvPr/>
        </p:nvPicPr>
        <p:blipFill>
          <a:blip r:embed="rId4"/>
          <a:srcRect/>
          <a:stretch>
            <a:fillRect/>
          </a:stretch>
        </p:blipFill>
        <p:spPr bwMode="auto">
          <a:xfrm>
            <a:off x="4089400" y="3067050"/>
            <a:ext cx="5054600" cy="3790950"/>
          </a:xfrm>
          <a:prstGeom prst="rect">
            <a:avLst/>
          </a:prstGeom>
          <a:noFill/>
        </p:spPr>
      </p:pic>
      <p:sp>
        <p:nvSpPr>
          <p:cNvPr id="106530" name="Text Box 34"/>
          <p:cNvSpPr txBox="1">
            <a:spLocks noChangeArrowheads="1"/>
          </p:cNvSpPr>
          <p:nvPr/>
        </p:nvSpPr>
        <p:spPr bwMode="auto">
          <a:xfrm>
            <a:off x="4995863" y="1276350"/>
            <a:ext cx="4148137" cy="1158875"/>
          </a:xfrm>
          <a:prstGeom prst="rect">
            <a:avLst/>
          </a:prstGeom>
          <a:noFill/>
          <a:ln w="9525">
            <a:noFill/>
            <a:miter lim="800000"/>
            <a:headEnd/>
            <a:tailEnd/>
          </a:ln>
          <a:effectLst/>
        </p:spPr>
        <p:txBody>
          <a:bodyPr>
            <a:spAutoFit/>
          </a:bodyPr>
          <a:lstStyle/>
          <a:p>
            <a:pPr>
              <a:spcBef>
                <a:spcPct val="50000"/>
              </a:spcBef>
            </a:pPr>
            <a:r>
              <a:rPr lang="en-US" sz="2000">
                <a:solidFill>
                  <a:schemeClr val="tx1"/>
                </a:solidFill>
              </a:rPr>
              <a:t>Two 4-bit mechanical DACs control mirror scan angles.</a:t>
            </a:r>
          </a:p>
          <a:p>
            <a:pPr>
              <a:spcBef>
                <a:spcPct val="50000"/>
              </a:spcBef>
            </a:pPr>
            <a:r>
              <a:rPr lang="en-US" sz="2000">
                <a:solidFill>
                  <a:schemeClr val="tx1"/>
                </a:solidFill>
              </a:rPr>
              <a:t>~6 degrees azimuth, 3 elevation</a:t>
            </a:r>
            <a:endParaRPr lang="en-US">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t>Power and Energy</a:t>
            </a:r>
          </a:p>
        </p:txBody>
      </p:sp>
      <p:sp>
        <p:nvSpPr>
          <p:cNvPr id="75779" name="Rectangle 3"/>
          <p:cNvSpPr>
            <a:spLocks noGrp="1" noChangeArrowheads="1"/>
          </p:cNvSpPr>
          <p:nvPr>
            <p:ph type="body" idx="1"/>
          </p:nvPr>
        </p:nvSpPr>
        <p:spPr/>
        <p:txBody>
          <a:bodyPr/>
          <a:lstStyle/>
          <a:p>
            <a:r>
              <a:rPr lang="en-US"/>
              <a:t>Sources</a:t>
            </a:r>
          </a:p>
          <a:p>
            <a:pPr lvl="1"/>
            <a:r>
              <a:rPr lang="en-US"/>
              <a:t>Solar cells</a:t>
            </a:r>
          </a:p>
          <a:p>
            <a:pPr lvl="1"/>
            <a:r>
              <a:rPr lang="en-US"/>
              <a:t>Combustion/Thermopiles</a:t>
            </a:r>
          </a:p>
          <a:p>
            <a:r>
              <a:rPr lang="en-US"/>
              <a:t>Storage</a:t>
            </a:r>
          </a:p>
          <a:p>
            <a:pPr lvl="1"/>
            <a:r>
              <a:rPr lang="en-US"/>
              <a:t>Batteries ~1 J/mm</a:t>
            </a:r>
            <a:r>
              <a:rPr lang="en-US" baseline="30000"/>
              <a:t>3</a:t>
            </a:r>
            <a:endParaRPr lang="en-US"/>
          </a:p>
          <a:p>
            <a:pPr lvl="1"/>
            <a:r>
              <a:rPr lang="en-US"/>
              <a:t>Capacitors ~1 mJ/mm</a:t>
            </a:r>
            <a:r>
              <a:rPr lang="en-US" baseline="30000"/>
              <a:t>3</a:t>
            </a:r>
            <a:endParaRPr lang="en-US"/>
          </a:p>
          <a:p>
            <a:r>
              <a:rPr lang="en-US"/>
              <a:t>Usage</a:t>
            </a:r>
          </a:p>
          <a:p>
            <a:pPr lvl="1"/>
            <a:r>
              <a:rPr lang="en-US"/>
              <a:t>Digital control: nJ/instruction</a:t>
            </a:r>
          </a:p>
          <a:p>
            <a:pPr lvl="1"/>
            <a:r>
              <a:rPr lang="en-US"/>
              <a:t>Analog circuitry: nJ/sample</a:t>
            </a:r>
          </a:p>
          <a:p>
            <a:pPr lvl="1"/>
            <a:r>
              <a:rPr lang="en-US"/>
              <a:t>Communication: nJ/bit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Combustion</a:t>
            </a:r>
          </a:p>
        </p:txBody>
      </p:sp>
      <p:sp>
        <p:nvSpPr>
          <p:cNvPr id="107523" name="Rectangle 3"/>
          <p:cNvSpPr>
            <a:spLocks noGrp="1" noChangeArrowheads="1"/>
          </p:cNvSpPr>
          <p:nvPr>
            <p:ph type="body" idx="1"/>
          </p:nvPr>
        </p:nvSpPr>
        <p:spPr/>
        <p:txBody>
          <a:bodyPr/>
          <a:lstStyle/>
          <a:p>
            <a:r>
              <a:rPr lang="en-US"/>
              <a:t>Solid rocket propellant</a:t>
            </a:r>
          </a:p>
          <a:p>
            <a:r>
              <a:rPr lang="en-US"/>
              <a:t>integrated igniter</a:t>
            </a:r>
          </a:p>
          <a:p>
            <a:r>
              <a:rPr lang="en-US"/>
              <a:t>thermoelectric generator</a:t>
            </a:r>
          </a:p>
        </p:txBody>
      </p:sp>
      <p:pic>
        <p:nvPicPr>
          <p:cNvPr id="107524" name="Picture 4" descr="U:\teasdale\research\rockets\pcmheater_profileinset.GIF"/>
          <p:cNvPicPr>
            <a:picLocks noChangeAspect="1" noChangeArrowheads="1"/>
          </p:cNvPicPr>
          <p:nvPr/>
        </p:nvPicPr>
        <p:blipFill>
          <a:blip r:embed="rId3"/>
          <a:srcRect/>
          <a:stretch>
            <a:fillRect/>
          </a:stretch>
        </p:blipFill>
        <p:spPr bwMode="auto">
          <a:xfrm>
            <a:off x="5605463" y="1162050"/>
            <a:ext cx="3538537" cy="2724150"/>
          </a:xfrm>
          <a:prstGeom prst="rect">
            <a:avLst/>
          </a:prstGeom>
          <a:noFill/>
        </p:spPr>
      </p:pic>
      <p:pic>
        <p:nvPicPr>
          <p:cNvPr id="107527" name="Picture 7"/>
          <p:cNvPicPr>
            <a:picLocks noChangeAspect="1" noChangeArrowheads="1"/>
          </p:cNvPicPr>
          <p:nvPr/>
        </p:nvPicPr>
        <p:blipFill>
          <a:blip r:embed="rId4"/>
          <a:srcRect/>
          <a:stretch>
            <a:fillRect/>
          </a:stretch>
        </p:blipFill>
        <p:spPr bwMode="auto">
          <a:xfrm>
            <a:off x="0" y="3914775"/>
            <a:ext cx="3695700" cy="2943225"/>
          </a:xfrm>
          <a:prstGeom prst="rect">
            <a:avLst/>
          </a:prstGeom>
          <a:noFill/>
          <a:ln w="9525">
            <a:noFill/>
            <a:miter lim="800000"/>
            <a:headEnd/>
            <a:tailEnd/>
          </a:ln>
          <a:effectLst/>
        </p:spPr>
      </p:pic>
      <p:pic>
        <p:nvPicPr>
          <p:cNvPr id="107525" name="Picture 5" descr="U:\teasdale\research\rockets\pcmtp_suspended.gif"/>
          <p:cNvPicPr>
            <a:picLocks noChangeAspect="1" noChangeArrowheads="1"/>
          </p:cNvPicPr>
          <p:nvPr/>
        </p:nvPicPr>
        <p:blipFill>
          <a:blip r:embed="rId5" cstate="print"/>
          <a:srcRect/>
          <a:stretch>
            <a:fillRect/>
          </a:stretch>
        </p:blipFill>
        <p:spPr bwMode="auto">
          <a:xfrm>
            <a:off x="2806700" y="2816225"/>
            <a:ext cx="3429000" cy="2689225"/>
          </a:xfrm>
          <a:prstGeom prst="rect">
            <a:avLst/>
          </a:prstGeom>
          <a:noFill/>
        </p:spPr>
      </p:pic>
      <p:pic>
        <p:nvPicPr>
          <p:cNvPr id="107526" name="Picture 6" descr="U:\teasdale\research\rockets\tpvolts_vs_heaterp.GIF"/>
          <p:cNvPicPr>
            <a:picLocks noChangeAspect="1" noChangeArrowheads="1"/>
          </p:cNvPicPr>
          <p:nvPr/>
        </p:nvPicPr>
        <p:blipFill>
          <a:blip r:embed="rId6"/>
          <a:srcRect/>
          <a:stretch>
            <a:fillRect/>
          </a:stretch>
        </p:blipFill>
        <p:spPr bwMode="auto">
          <a:xfrm>
            <a:off x="4794250" y="3357563"/>
            <a:ext cx="4349750" cy="2974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75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075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075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t>Dust Delivery</a:t>
            </a:r>
          </a:p>
        </p:txBody>
      </p:sp>
      <p:sp>
        <p:nvSpPr>
          <p:cNvPr id="112643" name="Rectangle 3"/>
          <p:cNvSpPr>
            <a:spLocks noGrp="1" noChangeArrowheads="1"/>
          </p:cNvSpPr>
          <p:nvPr>
            <p:ph type="body" idx="1"/>
          </p:nvPr>
        </p:nvSpPr>
        <p:spPr/>
        <p:txBody>
          <a:bodyPr/>
          <a:lstStyle/>
          <a:p>
            <a:r>
              <a:rPr lang="en-US"/>
              <a:t>Silicon maple seeds</a:t>
            </a:r>
          </a:p>
          <a:p>
            <a:r>
              <a:rPr lang="en-US"/>
              <a:t>Silicon dandelions</a:t>
            </a:r>
          </a:p>
        </p:txBody>
      </p:sp>
      <p:pic>
        <p:nvPicPr>
          <p:cNvPr id="112645" name="Picture 5"/>
          <p:cNvPicPr>
            <a:picLocks noChangeAspect="1" noChangeArrowheads="1"/>
          </p:cNvPicPr>
          <p:nvPr/>
        </p:nvPicPr>
        <p:blipFill>
          <a:blip r:embed="rId4"/>
          <a:srcRect/>
          <a:stretch>
            <a:fillRect/>
          </a:stretch>
        </p:blipFill>
        <p:spPr bwMode="auto">
          <a:xfrm>
            <a:off x="2301875" y="279400"/>
            <a:ext cx="592138" cy="782638"/>
          </a:xfrm>
          <a:prstGeom prst="rect">
            <a:avLst/>
          </a:prstGeom>
          <a:noFill/>
          <a:ln w="9525">
            <a:noFill/>
            <a:miter lim="800000"/>
            <a:headEnd/>
            <a:tailEnd/>
          </a:ln>
          <a:effectLst/>
        </p:spPr>
      </p:pic>
      <p:pic>
        <p:nvPicPr>
          <p:cNvPr id="112646" name="Picture 6"/>
          <p:cNvPicPr>
            <a:picLocks noChangeAspect="1" noChangeArrowheads="1"/>
          </p:cNvPicPr>
          <p:nvPr/>
        </p:nvPicPr>
        <p:blipFill>
          <a:blip r:embed="rId5"/>
          <a:srcRect/>
          <a:stretch>
            <a:fillRect/>
          </a:stretch>
        </p:blipFill>
        <p:spPr bwMode="auto">
          <a:xfrm>
            <a:off x="1746250" y="203200"/>
            <a:ext cx="592138" cy="782638"/>
          </a:xfrm>
          <a:prstGeom prst="rect">
            <a:avLst/>
          </a:prstGeom>
          <a:noFill/>
          <a:ln w="9525">
            <a:noFill/>
            <a:miter lim="800000"/>
            <a:headEnd/>
            <a:tailEnd/>
          </a:ln>
          <a:effectLst/>
        </p:spPr>
      </p:pic>
      <p:pic>
        <p:nvPicPr>
          <p:cNvPr id="112647" name="Picture 7"/>
          <p:cNvPicPr>
            <a:picLocks noChangeAspect="1" noChangeArrowheads="1"/>
          </p:cNvPicPr>
          <p:nvPr/>
        </p:nvPicPr>
        <p:blipFill>
          <a:blip r:embed="rId6"/>
          <a:srcRect/>
          <a:stretch>
            <a:fillRect/>
          </a:stretch>
        </p:blipFill>
        <p:spPr bwMode="auto">
          <a:xfrm>
            <a:off x="5969000" y="381000"/>
            <a:ext cx="592138" cy="782638"/>
          </a:xfrm>
          <a:prstGeom prst="rect">
            <a:avLst/>
          </a:prstGeom>
          <a:noFill/>
          <a:ln w="9525">
            <a:noFill/>
            <a:miter lim="800000"/>
            <a:headEnd/>
            <a:tailEnd/>
          </a:ln>
          <a:effectLst/>
        </p:spPr>
      </p:pic>
      <p:pic>
        <p:nvPicPr>
          <p:cNvPr id="112648" name="Picture 8"/>
          <p:cNvPicPr>
            <a:picLocks noChangeAspect="1" noChangeArrowheads="1"/>
          </p:cNvPicPr>
          <p:nvPr/>
        </p:nvPicPr>
        <p:blipFill>
          <a:blip r:embed="rId7"/>
          <a:srcRect/>
          <a:stretch>
            <a:fillRect/>
          </a:stretch>
        </p:blipFill>
        <p:spPr bwMode="auto">
          <a:xfrm>
            <a:off x="7086600" y="174625"/>
            <a:ext cx="487363" cy="930275"/>
          </a:xfrm>
          <a:prstGeom prst="rect">
            <a:avLst/>
          </a:prstGeom>
          <a:noFill/>
          <a:ln w="9525">
            <a:noFill/>
            <a:miter lim="800000"/>
            <a:headEnd/>
            <a:tailEnd/>
          </a:ln>
          <a:effectLst/>
        </p:spPr>
      </p:pic>
      <p:pic>
        <p:nvPicPr>
          <p:cNvPr id="112649" name="Picture 9"/>
          <p:cNvPicPr>
            <a:picLocks noChangeAspect="1" noChangeArrowheads="1"/>
          </p:cNvPicPr>
          <p:nvPr/>
        </p:nvPicPr>
        <p:blipFill>
          <a:blip r:embed="rId8"/>
          <a:srcRect/>
          <a:stretch>
            <a:fillRect/>
          </a:stretch>
        </p:blipFill>
        <p:spPr bwMode="auto">
          <a:xfrm>
            <a:off x="2247900" y="4999038"/>
            <a:ext cx="5486400" cy="1370012"/>
          </a:xfrm>
          <a:prstGeom prst="rect">
            <a:avLst/>
          </a:prstGeom>
          <a:noFill/>
          <a:ln w="9525">
            <a:noFill/>
            <a:miter lim="800000"/>
            <a:headEnd/>
            <a:tailEnd/>
          </a:ln>
          <a:effectLst/>
        </p:spPr>
      </p:pic>
      <p:pic>
        <p:nvPicPr>
          <p:cNvPr id="112650" name="Picture 10"/>
          <p:cNvPicPr>
            <a:picLocks noChangeAspect="1" noChangeArrowheads="1"/>
          </p:cNvPicPr>
          <p:nvPr/>
        </p:nvPicPr>
        <p:blipFill>
          <a:blip r:embed="rId9"/>
          <a:srcRect/>
          <a:stretch>
            <a:fillRect/>
          </a:stretch>
        </p:blipFill>
        <p:spPr bwMode="auto">
          <a:xfrm>
            <a:off x="7415213" y="-374650"/>
            <a:ext cx="4217987" cy="9174163"/>
          </a:xfrm>
          <a:prstGeom prst="rect">
            <a:avLst/>
          </a:prstGeom>
          <a:noFill/>
          <a:ln w="9525">
            <a:noFill/>
            <a:miter lim="800000"/>
            <a:headEnd/>
            <a:tailEnd/>
          </a:ln>
          <a:effectLst/>
        </p:spPr>
      </p:pic>
      <p:pic>
        <p:nvPicPr>
          <p:cNvPr id="112652" name="Picture 12"/>
          <p:cNvPicPr>
            <a:picLocks noChangeAspect="1" noChangeArrowheads="1"/>
          </p:cNvPicPr>
          <p:nvPr/>
        </p:nvPicPr>
        <p:blipFill>
          <a:blip r:embed="rId7"/>
          <a:srcRect/>
          <a:stretch>
            <a:fillRect/>
          </a:stretch>
        </p:blipFill>
        <p:spPr bwMode="auto">
          <a:xfrm>
            <a:off x="990600" y="241300"/>
            <a:ext cx="487363" cy="930275"/>
          </a:xfrm>
          <a:prstGeom prst="rect">
            <a:avLst/>
          </a:prstGeom>
          <a:noFill/>
          <a:ln w="9525">
            <a:noFill/>
            <a:miter lim="800000"/>
            <a:headEnd/>
            <a:tailEnd/>
          </a:ln>
          <a:effectLst/>
        </p:spPr>
      </p:pic>
      <p:pic>
        <p:nvPicPr>
          <p:cNvPr id="112669" name="Picture 29" descr="H:\cbellew\temporary\MVC-0004 copy.TIF"/>
          <p:cNvPicPr>
            <a:picLocks noChangeAspect="1" noChangeArrowheads="1"/>
          </p:cNvPicPr>
          <p:nvPr/>
        </p:nvPicPr>
        <p:blipFill>
          <a:blip r:embed="rId10"/>
          <a:srcRect/>
          <a:stretch>
            <a:fillRect/>
          </a:stretch>
        </p:blipFill>
        <p:spPr bwMode="auto">
          <a:xfrm>
            <a:off x="1282700" y="2336800"/>
            <a:ext cx="2736850" cy="2457450"/>
          </a:xfrm>
          <a:prstGeom prst="rect">
            <a:avLst/>
          </a:prstGeom>
          <a:noFill/>
        </p:spPr>
      </p:pic>
      <p:grpSp>
        <p:nvGrpSpPr>
          <p:cNvPr id="112673" name="Group 33"/>
          <p:cNvGrpSpPr>
            <a:grpSpLocks/>
          </p:cNvGrpSpPr>
          <p:nvPr/>
        </p:nvGrpSpPr>
        <p:grpSpPr bwMode="auto">
          <a:xfrm>
            <a:off x="4508500" y="1968500"/>
            <a:ext cx="4191000" cy="2860675"/>
            <a:chOff x="2800" y="992"/>
            <a:chExt cx="2640" cy="1802"/>
          </a:xfrm>
        </p:grpSpPr>
        <p:sp>
          <p:nvSpPr>
            <p:cNvPr id="112672" name="Rectangle 32"/>
            <p:cNvSpPr>
              <a:spLocks noChangeArrowheads="1"/>
            </p:cNvSpPr>
            <p:nvPr/>
          </p:nvSpPr>
          <p:spPr bwMode="auto">
            <a:xfrm>
              <a:off x="2840" y="992"/>
              <a:ext cx="2600" cy="1744"/>
            </a:xfrm>
            <a:prstGeom prst="rect">
              <a:avLst/>
            </a:prstGeom>
            <a:solidFill>
              <a:srgbClr val="FFFFFF"/>
            </a:solidFill>
            <a:ln w="9525">
              <a:solidFill>
                <a:srgbClr val="000000"/>
              </a:solidFill>
              <a:miter lim="800000"/>
              <a:headEnd/>
              <a:tailEnd/>
            </a:ln>
            <a:effectLst/>
          </p:spPr>
          <p:txBody>
            <a:bodyPr wrap="none" anchor="ctr"/>
            <a:lstStyle/>
            <a:p>
              <a:endParaRPr lang="en-US"/>
            </a:p>
          </p:txBody>
        </p:sp>
        <p:graphicFrame>
          <p:nvGraphicFramePr>
            <p:cNvPr id="112670" name="Object 30"/>
            <p:cNvGraphicFramePr>
              <a:graphicFrameLocks noChangeAspect="1"/>
            </p:cNvGraphicFramePr>
            <p:nvPr/>
          </p:nvGraphicFramePr>
          <p:xfrm>
            <a:off x="2800" y="992"/>
            <a:ext cx="2636" cy="1802"/>
          </p:xfrm>
          <a:graphic>
            <a:graphicData uri="http://schemas.openxmlformats.org/presentationml/2006/ole">
              <p:oleObj spid="_x0000_s112670" name="Worksheet" r:id="rId11" imgW="8671865" imgH="5928563" progId="Excel.Sheet.8">
                <p:embed/>
              </p:oleObj>
            </a:graphicData>
          </a:graphic>
        </p:graphicFrame>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t>MAV Delivery</a:t>
            </a:r>
          </a:p>
        </p:txBody>
      </p:sp>
      <p:sp>
        <p:nvSpPr>
          <p:cNvPr id="92163" name="Rectangle 3"/>
          <p:cNvSpPr>
            <a:spLocks noGrp="1" noChangeArrowheads="1"/>
          </p:cNvSpPr>
          <p:nvPr>
            <p:ph type="body" idx="1"/>
          </p:nvPr>
        </p:nvSpPr>
        <p:spPr>
          <a:xfrm>
            <a:off x="6134100" y="4832350"/>
            <a:ext cx="3009900" cy="1466850"/>
          </a:xfrm>
        </p:spPr>
        <p:txBody>
          <a:bodyPr/>
          <a:lstStyle/>
          <a:p>
            <a:r>
              <a:rPr lang="en-US"/>
              <a:t>60 mph</a:t>
            </a:r>
          </a:p>
          <a:p>
            <a:r>
              <a:rPr lang="en-US"/>
              <a:t>18 min </a:t>
            </a:r>
          </a:p>
          <a:p>
            <a:r>
              <a:rPr lang="en-US"/>
              <a:t>1 mi comm</a:t>
            </a:r>
          </a:p>
        </p:txBody>
      </p:sp>
      <p:pic>
        <p:nvPicPr>
          <p:cNvPr id="92164" name="Picture 4" descr="D:\Proposals\STAB\Troch6.JPG"/>
          <p:cNvPicPr>
            <a:picLocks noChangeAspect="1" noChangeArrowheads="1"/>
          </p:cNvPicPr>
          <p:nvPr/>
        </p:nvPicPr>
        <p:blipFill>
          <a:blip r:embed="rId3"/>
          <a:srcRect/>
          <a:stretch>
            <a:fillRect/>
          </a:stretch>
        </p:blipFill>
        <p:spPr bwMode="auto">
          <a:xfrm>
            <a:off x="381000" y="1752600"/>
            <a:ext cx="5487988" cy="4699000"/>
          </a:xfrm>
          <a:prstGeom prst="rect">
            <a:avLst/>
          </a:prstGeom>
          <a:noFill/>
        </p:spPr>
      </p:pic>
      <p:pic>
        <p:nvPicPr>
          <p:cNvPr id="92165" name="Picture 5" descr="D:\Proposals\STAB\Troch5.JPG"/>
          <p:cNvPicPr>
            <a:picLocks noChangeAspect="1" noChangeArrowheads="1"/>
          </p:cNvPicPr>
          <p:nvPr/>
        </p:nvPicPr>
        <p:blipFill>
          <a:blip r:embed="rId4"/>
          <a:srcRect/>
          <a:stretch>
            <a:fillRect/>
          </a:stretch>
        </p:blipFill>
        <p:spPr bwMode="auto">
          <a:xfrm>
            <a:off x="5543550" y="1206500"/>
            <a:ext cx="3600450" cy="3600450"/>
          </a:xfrm>
          <a:prstGeom prst="rect">
            <a:avLst/>
          </a:prstGeom>
          <a:noFill/>
        </p:spPr>
      </p:pic>
      <p:sp>
        <p:nvSpPr>
          <p:cNvPr id="92166" name="Rectangle 6"/>
          <p:cNvSpPr>
            <a:spLocks noChangeArrowheads="1"/>
          </p:cNvSpPr>
          <p:nvPr/>
        </p:nvSpPr>
        <p:spPr bwMode="auto">
          <a:xfrm>
            <a:off x="382588" y="1203325"/>
            <a:ext cx="4727575" cy="4714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Built by MLB Co.</a:t>
            </a:r>
          </a:p>
        </p:txBody>
      </p:sp>
      <p:sp>
        <p:nvSpPr>
          <p:cNvPr id="92167" name="Rectangle 7"/>
          <p:cNvSpPr>
            <a:spLocks noChangeArrowheads="1"/>
          </p:cNvSpPr>
          <p:nvPr/>
        </p:nvSpPr>
        <p:spPr bwMode="auto">
          <a:xfrm>
            <a:off x="611188" y="5851525"/>
            <a:ext cx="727075" cy="4714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6”</a:t>
            </a:r>
          </a:p>
        </p:txBody>
      </p:sp>
      <p:sp>
        <p:nvSpPr>
          <p:cNvPr id="92168" name="Rectangle 8"/>
          <p:cNvSpPr>
            <a:spLocks noChangeArrowheads="1"/>
          </p:cNvSpPr>
          <p:nvPr/>
        </p:nvSpPr>
        <p:spPr bwMode="auto">
          <a:xfrm>
            <a:off x="8416925" y="4264025"/>
            <a:ext cx="727075" cy="471488"/>
          </a:xfrm>
          <a:prstGeom prst="rect">
            <a:avLst/>
          </a:prstGeom>
          <a:solidFill>
            <a:schemeClr val="bg1"/>
          </a:solid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8”</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t>24” Bat</a:t>
            </a:r>
          </a:p>
        </p:txBody>
      </p:sp>
      <p:sp>
        <p:nvSpPr>
          <p:cNvPr id="110596" name="Rectangle 4"/>
          <p:cNvSpPr>
            <a:spLocks noChangeArrowheads="1"/>
          </p:cNvSpPr>
          <p:nvPr/>
        </p:nvSpPr>
        <p:spPr bwMode="auto">
          <a:xfrm>
            <a:off x="382588" y="1203325"/>
            <a:ext cx="4727575" cy="30368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40 mph top speed</a:t>
            </a:r>
          </a:p>
          <a:p>
            <a:pPr marL="342900" indent="-342900">
              <a:lnSpc>
                <a:spcPct val="90000"/>
              </a:lnSpc>
              <a:spcBef>
                <a:spcPct val="20000"/>
              </a:spcBef>
              <a:buClr>
                <a:schemeClr val="tx1"/>
              </a:buClr>
              <a:buSzPct val="150000"/>
            </a:pPr>
            <a:r>
              <a:rPr lang="en-US" sz="2800">
                <a:solidFill>
                  <a:schemeClr val="tx1"/>
                </a:solidFill>
              </a:rPr>
              <a:t>30 minute loiter</a:t>
            </a:r>
          </a:p>
          <a:p>
            <a:pPr marL="342900" indent="-342900">
              <a:lnSpc>
                <a:spcPct val="90000"/>
              </a:lnSpc>
              <a:spcBef>
                <a:spcPct val="20000"/>
              </a:spcBef>
              <a:buClr>
                <a:schemeClr val="tx1"/>
              </a:buClr>
              <a:buSzPct val="150000"/>
            </a:pPr>
            <a:r>
              <a:rPr lang="en-US" sz="2800">
                <a:solidFill>
                  <a:schemeClr val="tx1"/>
                </a:solidFill>
              </a:rPr>
              <a:t>autopilot: pressure sensor, gyros, XLs</a:t>
            </a:r>
          </a:p>
          <a:p>
            <a:pPr marL="342900" indent="-342900">
              <a:lnSpc>
                <a:spcPct val="90000"/>
              </a:lnSpc>
              <a:spcBef>
                <a:spcPct val="20000"/>
              </a:spcBef>
              <a:buClr>
                <a:schemeClr val="tx1"/>
              </a:buClr>
              <a:buSzPct val="150000"/>
            </a:pPr>
            <a:r>
              <a:rPr lang="en-US" sz="2800">
                <a:solidFill>
                  <a:schemeClr val="tx1"/>
                </a:solidFill>
              </a:rPr>
              <a:t>2 planes, 1 ground station, in 1 suitcase</a:t>
            </a:r>
          </a:p>
        </p:txBody>
      </p:sp>
      <p:pic>
        <p:nvPicPr>
          <p:cNvPr id="110597" name="Picture 5" descr="D:\dust\presentations\LOE4Bat2.JPG"/>
          <p:cNvPicPr>
            <a:picLocks noChangeAspect="1" noChangeArrowheads="1"/>
          </p:cNvPicPr>
          <p:nvPr/>
        </p:nvPicPr>
        <p:blipFill>
          <a:blip r:embed="rId3"/>
          <a:srcRect/>
          <a:stretch>
            <a:fillRect/>
          </a:stretch>
        </p:blipFill>
        <p:spPr bwMode="auto">
          <a:xfrm>
            <a:off x="5561013" y="1319213"/>
            <a:ext cx="3290887" cy="3290887"/>
          </a:xfrm>
          <a:prstGeom prst="rect">
            <a:avLst/>
          </a:prstGeom>
          <a:noFill/>
        </p:spPr>
      </p:pic>
      <p:pic>
        <p:nvPicPr>
          <p:cNvPr id="110598" name="Picture 6" descr="D:\dust\presentations\LOEcase_crop.jpg"/>
          <p:cNvPicPr>
            <a:picLocks noChangeAspect="1" noChangeArrowheads="1"/>
          </p:cNvPicPr>
          <p:nvPr/>
        </p:nvPicPr>
        <p:blipFill>
          <a:blip r:embed="rId4"/>
          <a:srcRect/>
          <a:stretch>
            <a:fillRect/>
          </a:stretch>
        </p:blipFill>
        <p:spPr bwMode="auto">
          <a:xfrm>
            <a:off x="0" y="3895725"/>
            <a:ext cx="4152900" cy="2962275"/>
          </a:xfrm>
          <a:prstGeom prst="rect">
            <a:avLst/>
          </a:prstGeom>
          <a:noFill/>
        </p:spPr>
      </p:pic>
      <p:sp>
        <p:nvSpPr>
          <p:cNvPr id="110602" name="Rectangle 10"/>
          <p:cNvSpPr>
            <a:spLocks noChangeArrowheads="1"/>
          </p:cNvSpPr>
          <p:nvPr/>
        </p:nvSpPr>
        <p:spPr bwMode="auto">
          <a:xfrm>
            <a:off x="5394325" y="5635625"/>
            <a:ext cx="2860675" cy="4714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spyplanes.com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p:txBody>
          <a:bodyPr/>
          <a:lstStyle/>
          <a:p>
            <a:r>
              <a:rPr lang="en-US"/>
              <a:t>Marine LOE 4</a:t>
            </a:r>
          </a:p>
        </p:txBody>
      </p:sp>
      <p:sp>
        <p:nvSpPr>
          <p:cNvPr id="109574" name="Rectangle 1030"/>
          <p:cNvSpPr>
            <a:spLocks noChangeArrowheads="1"/>
          </p:cNvSpPr>
          <p:nvPr/>
        </p:nvSpPr>
        <p:spPr bwMode="auto">
          <a:xfrm>
            <a:off x="382588" y="1203325"/>
            <a:ext cx="5070475" cy="4714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3 MAVs participated, 1 flew</a:t>
            </a:r>
          </a:p>
        </p:txBody>
      </p:sp>
      <p:pic>
        <p:nvPicPr>
          <p:cNvPr id="109576" name="Picture 1032" descr="D:\dust\presentations\LOEcase_crop.jpg"/>
          <p:cNvPicPr>
            <a:picLocks noChangeAspect="1" noChangeArrowheads="1"/>
          </p:cNvPicPr>
          <p:nvPr/>
        </p:nvPicPr>
        <p:blipFill>
          <a:blip r:embed="rId3"/>
          <a:srcRect/>
          <a:stretch>
            <a:fillRect/>
          </a:stretch>
        </p:blipFill>
        <p:spPr bwMode="auto">
          <a:xfrm>
            <a:off x="165100" y="4519613"/>
            <a:ext cx="2743200" cy="1957387"/>
          </a:xfrm>
          <a:prstGeom prst="rect">
            <a:avLst/>
          </a:prstGeom>
          <a:noFill/>
        </p:spPr>
      </p:pic>
      <p:pic>
        <p:nvPicPr>
          <p:cNvPr id="109577" name="Picture 1033" descr="D:\dust\presentations\LOERocket.JPG"/>
          <p:cNvPicPr>
            <a:picLocks noChangeAspect="1" noChangeArrowheads="1"/>
          </p:cNvPicPr>
          <p:nvPr/>
        </p:nvPicPr>
        <p:blipFill>
          <a:blip r:embed="rId4"/>
          <a:srcRect/>
          <a:stretch>
            <a:fillRect/>
          </a:stretch>
        </p:blipFill>
        <p:spPr bwMode="auto">
          <a:xfrm>
            <a:off x="3109913" y="3200400"/>
            <a:ext cx="5487987" cy="3657600"/>
          </a:xfrm>
          <a:prstGeom prst="rect">
            <a:avLst/>
          </a:prstGeom>
          <a:noFill/>
        </p:spPr>
      </p:pic>
      <p:pic>
        <p:nvPicPr>
          <p:cNvPr id="109578" name="Picture 1034" descr="D:\dust\presentations\LOEScud.jpg"/>
          <p:cNvPicPr>
            <a:picLocks noChangeAspect="1" noChangeArrowheads="1"/>
          </p:cNvPicPr>
          <p:nvPr/>
        </p:nvPicPr>
        <p:blipFill>
          <a:blip r:embed="rId5"/>
          <a:srcRect/>
          <a:stretch>
            <a:fillRect/>
          </a:stretch>
        </p:blipFill>
        <p:spPr bwMode="auto">
          <a:xfrm>
            <a:off x="5486400" y="1204913"/>
            <a:ext cx="3657600" cy="2517775"/>
          </a:xfrm>
          <a:prstGeom prst="rect">
            <a:avLst/>
          </a:prstGeom>
          <a:noFill/>
        </p:spPr>
      </p:pic>
      <p:sp>
        <p:nvSpPr>
          <p:cNvPr id="109580" name="Rectangle 1036"/>
          <p:cNvSpPr>
            <a:spLocks noChangeArrowheads="1"/>
          </p:cNvSpPr>
          <p:nvPr/>
        </p:nvSpPr>
        <p:spPr bwMode="auto">
          <a:xfrm>
            <a:off x="420688" y="2054225"/>
            <a:ext cx="4384675" cy="941388"/>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7 sorties</a:t>
            </a:r>
          </a:p>
          <a:p>
            <a:pPr marL="342900" indent="-342900">
              <a:lnSpc>
                <a:spcPct val="90000"/>
              </a:lnSpc>
              <a:spcBef>
                <a:spcPct val="20000"/>
              </a:spcBef>
              <a:buClr>
                <a:schemeClr val="tx1"/>
              </a:buClr>
              <a:buSzPct val="150000"/>
            </a:pPr>
            <a:r>
              <a:rPr lang="en-US" sz="2800">
                <a:solidFill>
                  <a:schemeClr val="tx1"/>
                </a:solidFill>
              </a:rPr>
              <a:t>on station in minutes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95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95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095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09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t>Goals</a:t>
            </a:r>
          </a:p>
        </p:txBody>
      </p:sp>
      <p:sp>
        <p:nvSpPr>
          <p:cNvPr id="105475" name="Rectangle 3"/>
          <p:cNvSpPr>
            <a:spLocks noGrp="1" noChangeArrowheads="1"/>
          </p:cNvSpPr>
          <p:nvPr>
            <p:ph type="body" idx="1"/>
          </p:nvPr>
        </p:nvSpPr>
        <p:spPr/>
        <p:txBody>
          <a:bodyPr/>
          <a:lstStyle/>
          <a:p>
            <a:r>
              <a:rPr lang="en-US"/>
              <a:t>Autonomous sensor node (mote) in 1 mm</a:t>
            </a:r>
            <a:r>
              <a:rPr lang="en-US" baseline="30000"/>
              <a:t>3</a:t>
            </a:r>
            <a:endParaRPr lang="en-US"/>
          </a:p>
          <a:p>
            <a:r>
              <a:rPr lang="en-US"/>
              <a:t>MAV delivery</a:t>
            </a:r>
          </a:p>
          <a:p>
            <a:r>
              <a:rPr lang="en-US"/>
              <a:t>Thousands of motes</a:t>
            </a:r>
          </a:p>
          <a:p>
            <a:r>
              <a:rPr lang="en-US"/>
              <a:t>Many interrogators</a:t>
            </a:r>
          </a:p>
          <a:p>
            <a:endParaRPr lang="en-US"/>
          </a:p>
          <a:p>
            <a:r>
              <a:rPr lang="en-US"/>
              <a:t>Demonstrate useful/complex integration in 1 mm</a:t>
            </a:r>
            <a:r>
              <a:rPr lang="en-US" baseline="30000"/>
              <a:t>3</a:t>
            </a:r>
            <a:endParaRPr lang="en-US"/>
          </a:p>
        </p:txBody>
      </p:sp>
      <p:sp>
        <p:nvSpPr>
          <p:cNvPr id="105476" name="Rectangle 4"/>
          <p:cNvSpPr>
            <a:spLocks noChangeArrowheads="1"/>
          </p:cNvSpPr>
          <p:nvPr/>
        </p:nvSpPr>
        <p:spPr bwMode="auto">
          <a:xfrm>
            <a:off x="6788150" y="5532438"/>
            <a:ext cx="0" cy="6350"/>
          </a:xfrm>
          <a:prstGeom prst="rect">
            <a:avLst/>
          </a:prstGeom>
          <a:blipFill dpi="0" rotWithShape="0">
            <a:blip r:embed="rId3"/>
            <a:srcRect/>
            <a:tile tx="0" ty="0" sx="100000" sy="100000" flip="none" algn="tl"/>
          </a:blipFill>
          <a:ln w="9525">
            <a:noFill/>
            <a:miter lim="800000"/>
            <a:headEnd/>
            <a:tailEnd/>
          </a:ln>
        </p:spPr>
        <p:txBody>
          <a:bodyPr/>
          <a:lstStyle/>
          <a:p>
            <a:endParaRPr lang="en-US"/>
          </a:p>
        </p:txBody>
      </p:sp>
      <p:sp>
        <p:nvSpPr>
          <p:cNvPr id="105477" name="Rectangle 5"/>
          <p:cNvSpPr>
            <a:spLocks noChangeArrowheads="1"/>
          </p:cNvSpPr>
          <p:nvPr/>
        </p:nvSpPr>
        <p:spPr bwMode="auto">
          <a:xfrm>
            <a:off x="7316788" y="5710238"/>
            <a:ext cx="0" cy="6350"/>
          </a:xfrm>
          <a:prstGeom prst="rect">
            <a:avLst/>
          </a:prstGeom>
          <a:blipFill dpi="0" rotWithShape="0">
            <a:blip r:embed="rId3"/>
            <a:srcRect/>
            <a:tile tx="0" ty="0" sx="100000" sy="100000" flip="none" algn="tl"/>
          </a:blipFill>
          <a:ln w="9525">
            <a:noFill/>
            <a:miter lim="800000"/>
            <a:headEnd/>
            <a:tailEnd/>
          </a:ln>
        </p:spPr>
        <p:txBody>
          <a:bodyPr/>
          <a:lstStyle/>
          <a:p>
            <a:endParaRPr lang="en-US"/>
          </a:p>
        </p:txBody>
      </p:sp>
      <p:sp>
        <p:nvSpPr>
          <p:cNvPr id="105478" name="Rectangle 6"/>
          <p:cNvSpPr>
            <a:spLocks noChangeArrowheads="1"/>
          </p:cNvSpPr>
          <p:nvPr/>
        </p:nvSpPr>
        <p:spPr bwMode="auto">
          <a:xfrm>
            <a:off x="6788150" y="4945063"/>
            <a:ext cx="6350" cy="0"/>
          </a:xfrm>
          <a:prstGeom prst="rect">
            <a:avLst/>
          </a:prstGeom>
          <a:blipFill dpi="0" rotWithShape="0">
            <a:blip r:embed="rId3"/>
            <a:srcRect/>
            <a:tile tx="0" ty="0" sx="100000" sy="100000" flip="none" algn="tl"/>
          </a:blipFill>
          <a:ln w="9525">
            <a:noFill/>
            <a:miter lim="800000"/>
            <a:headEnd/>
            <a:tailEnd/>
          </a:ln>
        </p:spPr>
        <p:txBody>
          <a:bodyPr/>
          <a:lstStyle/>
          <a:p>
            <a:endParaRPr lang="en-US"/>
          </a:p>
        </p:txBody>
      </p:sp>
      <p:sp>
        <p:nvSpPr>
          <p:cNvPr id="105479" name="Rectangle 7"/>
          <p:cNvSpPr>
            <a:spLocks noChangeArrowheads="1"/>
          </p:cNvSpPr>
          <p:nvPr/>
        </p:nvSpPr>
        <p:spPr bwMode="auto">
          <a:xfrm>
            <a:off x="6978650" y="4471988"/>
            <a:ext cx="6350" cy="0"/>
          </a:xfrm>
          <a:prstGeom prst="rect">
            <a:avLst/>
          </a:prstGeom>
          <a:blipFill dpi="0" rotWithShape="0">
            <a:blip r:embed="rId3"/>
            <a:srcRect/>
            <a:tile tx="0" ty="0" sx="100000" sy="100000" flip="none" algn="tl"/>
          </a:blipFill>
          <a:ln w="9525">
            <a:noFill/>
            <a:miter lim="800000"/>
            <a:headEnd/>
            <a:tailEnd/>
          </a:ln>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Goal for ‘01</a:t>
            </a:r>
          </a:p>
        </p:txBody>
      </p:sp>
      <p:pic>
        <p:nvPicPr>
          <p:cNvPr id="79877" name="Picture 5" descr="D:\dust\presentations\colormote.gif"/>
          <p:cNvPicPr>
            <a:picLocks noChangeAspect="1" noChangeArrowheads="1"/>
          </p:cNvPicPr>
          <p:nvPr/>
        </p:nvPicPr>
        <p:blipFill>
          <a:blip r:embed="rId3"/>
          <a:srcRect/>
          <a:stretch>
            <a:fillRect/>
          </a:stretch>
        </p:blipFill>
        <p:spPr bwMode="auto">
          <a:xfrm>
            <a:off x="1574800" y="1346200"/>
            <a:ext cx="6096000" cy="4572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t>Virtual Keyboard</a:t>
            </a:r>
          </a:p>
        </p:txBody>
      </p:sp>
      <p:pic>
        <p:nvPicPr>
          <p:cNvPr id="108549" name="Picture 5" descr="D:\dust\presentations\glove.jpg"/>
          <p:cNvPicPr>
            <a:picLocks noChangeAspect="1" noChangeArrowheads="1"/>
          </p:cNvPicPr>
          <p:nvPr/>
        </p:nvPicPr>
        <p:blipFill>
          <a:blip r:embed="rId4"/>
          <a:srcRect/>
          <a:stretch>
            <a:fillRect/>
          </a:stretch>
        </p:blipFill>
        <p:spPr bwMode="auto">
          <a:xfrm>
            <a:off x="0" y="2286000"/>
            <a:ext cx="6096000" cy="4572000"/>
          </a:xfrm>
          <a:prstGeom prst="rect">
            <a:avLst/>
          </a:prstGeom>
          <a:noFill/>
        </p:spPr>
      </p:pic>
      <p:grpSp>
        <p:nvGrpSpPr>
          <p:cNvPr id="108550" name="Group 6"/>
          <p:cNvGrpSpPr>
            <a:grpSpLocks/>
          </p:cNvGrpSpPr>
          <p:nvPr/>
        </p:nvGrpSpPr>
        <p:grpSpPr bwMode="auto">
          <a:xfrm>
            <a:off x="4568825" y="1201738"/>
            <a:ext cx="4575175" cy="3436937"/>
            <a:chOff x="720" y="864"/>
            <a:chExt cx="7488" cy="6338"/>
          </a:xfrm>
        </p:grpSpPr>
        <p:graphicFrame>
          <p:nvGraphicFramePr>
            <p:cNvPr id="135168" name="Object 0"/>
            <p:cNvGraphicFramePr>
              <a:graphicFrameLocks noChangeAspect="1"/>
            </p:cNvGraphicFramePr>
            <p:nvPr/>
          </p:nvGraphicFramePr>
          <p:xfrm>
            <a:off x="1728" y="6048"/>
            <a:ext cx="612" cy="1152"/>
          </p:xfrm>
          <a:graphic>
            <a:graphicData uri="http://schemas.openxmlformats.org/presentationml/2006/ole">
              <p:oleObj spid="_x0000_s135168" name="Clip" r:id="rId5" imgW="1728720" imgH="3252600" progId="MS_ClipArt_Gallery.2">
                <p:embed/>
              </p:oleObj>
            </a:graphicData>
          </a:graphic>
        </p:graphicFrame>
        <p:pic>
          <p:nvPicPr>
            <p:cNvPr id="108552" name="Picture 8"/>
            <p:cNvPicPr>
              <a:picLocks noChangeAspect="1" noChangeArrowheads="1"/>
            </p:cNvPicPr>
            <p:nvPr/>
          </p:nvPicPr>
          <p:blipFill>
            <a:blip r:embed="rId6"/>
            <a:srcRect l="3380" t="10300" r="6761"/>
            <a:stretch>
              <a:fillRect/>
            </a:stretch>
          </p:blipFill>
          <p:spPr bwMode="auto">
            <a:xfrm>
              <a:off x="720" y="864"/>
              <a:ext cx="7488" cy="4830"/>
            </a:xfrm>
            <a:prstGeom prst="rect">
              <a:avLst/>
            </a:prstGeom>
            <a:noFill/>
            <a:ln w="9525">
              <a:noFill/>
              <a:miter lim="800000"/>
              <a:headEnd/>
              <a:tailEnd/>
            </a:ln>
          </p:spPr>
        </p:pic>
        <p:graphicFrame>
          <p:nvGraphicFramePr>
            <p:cNvPr id="135169" name="Object 1"/>
            <p:cNvGraphicFramePr>
              <a:graphicFrameLocks noChangeAspect="1"/>
            </p:cNvGraphicFramePr>
            <p:nvPr/>
          </p:nvGraphicFramePr>
          <p:xfrm>
            <a:off x="2736" y="6048"/>
            <a:ext cx="864" cy="1154"/>
          </p:xfrm>
          <a:graphic>
            <a:graphicData uri="http://schemas.openxmlformats.org/presentationml/2006/ole">
              <p:oleObj spid="_x0000_s135169" name="Bitmap Image" r:id="rId7" imgW="466523" imgH="552679" progId="Paint.Picture">
                <p:embed/>
              </p:oleObj>
            </a:graphicData>
          </a:graphic>
        </p:graphicFrame>
        <p:graphicFrame>
          <p:nvGraphicFramePr>
            <p:cNvPr id="135170" name="Object 2"/>
            <p:cNvGraphicFramePr>
              <a:graphicFrameLocks noChangeAspect="1"/>
            </p:cNvGraphicFramePr>
            <p:nvPr/>
          </p:nvGraphicFramePr>
          <p:xfrm>
            <a:off x="5472" y="6048"/>
            <a:ext cx="810" cy="960"/>
          </p:xfrm>
          <a:graphic>
            <a:graphicData uri="http://schemas.openxmlformats.org/presentationml/2006/ole">
              <p:oleObj spid="_x0000_s135170" name="Bitmap Image" r:id="rId8" imgW="580992" imgH="676453" progId="Paint.Picture">
                <p:embed/>
              </p:oleObj>
            </a:graphicData>
          </a:graphic>
        </p:graphicFrame>
        <p:sp>
          <p:nvSpPr>
            <p:cNvPr id="108555" name="Line 11"/>
            <p:cNvSpPr>
              <a:spLocks noChangeShapeType="1"/>
            </p:cNvSpPr>
            <p:nvPr/>
          </p:nvSpPr>
          <p:spPr bwMode="auto">
            <a:xfrm flipH="1">
              <a:off x="2016" y="5184"/>
              <a:ext cx="0" cy="864"/>
            </a:xfrm>
            <a:prstGeom prst="line">
              <a:avLst/>
            </a:prstGeom>
            <a:noFill/>
            <a:ln w="9525">
              <a:solidFill>
                <a:srgbClr val="000000"/>
              </a:solidFill>
              <a:round/>
              <a:headEnd/>
              <a:tailEnd type="triangle" w="med" len="med"/>
            </a:ln>
            <a:effectLst/>
          </p:spPr>
          <p:txBody>
            <a:bodyPr/>
            <a:lstStyle/>
            <a:p>
              <a:endParaRPr lang="en-US"/>
            </a:p>
          </p:txBody>
        </p:sp>
        <p:graphicFrame>
          <p:nvGraphicFramePr>
            <p:cNvPr id="135171" name="Object 3"/>
            <p:cNvGraphicFramePr>
              <a:graphicFrameLocks noChangeAspect="1"/>
            </p:cNvGraphicFramePr>
            <p:nvPr/>
          </p:nvGraphicFramePr>
          <p:xfrm>
            <a:off x="4032" y="6048"/>
            <a:ext cx="780" cy="1095"/>
          </p:xfrm>
          <a:graphic>
            <a:graphicData uri="http://schemas.openxmlformats.org/presentationml/2006/ole">
              <p:oleObj spid="_x0000_s135171" name="Bitmap Image" r:id="rId9" imgW="561993" imgH="762181" progId="Paint.Picture">
                <p:embed/>
              </p:oleObj>
            </a:graphicData>
          </a:graphic>
        </p:graphicFrame>
        <p:sp>
          <p:nvSpPr>
            <p:cNvPr id="108557" name="Line 13"/>
            <p:cNvSpPr>
              <a:spLocks noChangeShapeType="1"/>
            </p:cNvSpPr>
            <p:nvPr/>
          </p:nvSpPr>
          <p:spPr bwMode="auto">
            <a:xfrm flipH="1">
              <a:off x="3168" y="5184"/>
              <a:ext cx="0" cy="864"/>
            </a:xfrm>
            <a:prstGeom prst="line">
              <a:avLst/>
            </a:prstGeom>
            <a:noFill/>
            <a:ln w="9525">
              <a:solidFill>
                <a:srgbClr val="000000"/>
              </a:solidFill>
              <a:round/>
              <a:headEnd/>
              <a:tailEnd type="triangle" w="med" len="med"/>
            </a:ln>
            <a:effectLst/>
          </p:spPr>
          <p:txBody>
            <a:bodyPr/>
            <a:lstStyle/>
            <a:p>
              <a:endParaRPr lang="en-US"/>
            </a:p>
          </p:txBody>
        </p:sp>
        <p:sp>
          <p:nvSpPr>
            <p:cNvPr id="108558" name="Line 14"/>
            <p:cNvSpPr>
              <a:spLocks noChangeShapeType="1"/>
            </p:cNvSpPr>
            <p:nvPr/>
          </p:nvSpPr>
          <p:spPr bwMode="auto">
            <a:xfrm flipH="1">
              <a:off x="4464" y="5184"/>
              <a:ext cx="0" cy="864"/>
            </a:xfrm>
            <a:prstGeom prst="line">
              <a:avLst/>
            </a:prstGeom>
            <a:noFill/>
            <a:ln w="9525">
              <a:solidFill>
                <a:srgbClr val="000000"/>
              </a:solidFill>
              <a:round/>
              <a:headEnd/>
              <a:tailEnd type="triangle" w="med" len="med"/>
            </a:ln>
            <a:effectLst/>
          </p:spPr>
          <p:txBody>
            <a:bodyPr/>
            <a:lstStyle/>
            <a:p>
              <a:endParaRPr lang="en-US"/>
            </a:p>
          </p:txBody>
        </p:sp>
        <p:sp>
          <p:nvSpPr>
            <p:cNvPr id="108559" name="Line 15"/>
            <p:cNvSpPr>
              <a:spLocks noChangeShapeType="1"/>
            </p:cNvSpPr>
            <p:nvPr/>
          </p:nvSpPr>
          <p:spPr bwMode="auto">
            <a:xfrm flipH="1">
              <a:off x="5760" y="5184"/>
              <a:ext cx="0" cy="864"/>
            </a:xfrm>
            <a:prstGeom prst="line">
              <a:avLst/>
            </a:prstGeom>
            <a:noFill/>
            <a:ln w="9525">
              <a:solidFill>
                <a:srgbClr val="000000"/>
              </a:solidFill>
              <a:round/>
              <a:headEnd/>
              <a:tailEnd type="triangle" w="med" len="med"/>
            </a:ln>
            <a:effectLst/>
          </p:spPr>
          <p:txBody>
            <a:bodyPr/>
            <a:lstStyle/>
            <a:p>
              <a:endParaRPr lang="en-US"/>
            </a:p>
          </p:txBody>
        </p:sp>
        <p:graphicFrame>
          <p:nvGraphicFramePr>
            <p:cNvPr id="135172" name="Object 4"/>
            <p:cNvGraphicFramePr>
              <a:graphicFrameLocks noChangeAspect="1"/>
            </p:cNvGraphicFramePr>
            <p:nvPr/>
          </p:nvGraphicFramePr>
          <p:xfrm>
            <a:off x="6624" y="6048"/>
            <a:ext cx="870" cy="1140"/>
          </p:xfrm>
          <a:graphic>
            <a:graphicData uri="http://schemas.openxmlformats.org/presentationml/2006/ole">
              <p:oleObj spid="_x0000_s135172" name="Bitmap Image" r:id="rId10" imgW="619217" imgH="790523" progId="Paint.Picture">
                <p:embed/>
              </p:oleObj>
            </a:graphicData>
          </a:graphic>
        </p:graphicFrame>
        <p:sp>
          <p:nvSpPr>
            <p:cNvPr id="108561" name="Line 17"/>
            <p:cNvSpPr>
              <a:spLocks noChangeShapeType="1"/>
            </p:cNvSpPr>
            <p:nvPr/>
          </p:nvSpPr>
          <p:spPr bwMode="auto">
            <a:xfrm>
              <a:off x="6912" y="5184"/>
              <a:ext cx="0" cy="864"/>
            </a:xfrm>
            <a:prstGeom prst="line">
              <a:avLst/>
            </a:prstGeom>
            <a:noFill/>
            <a:ln w="9525">
              <a:solidFill>
                <a:srgbClr val="000000"/>
              </a:solidFill>
              <a:round/>
              <a:headEnd/>
              <a:tailEnd type="triangle" w="med" len="med"/>
            </a:ln>
            <a:effectLst/>
          </p:spPr>
          <p:txBody>
            <a:bodyPr/>
            <a:lstStyle/>
            <a:p>
              <a:endParaRPr 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t>COTS Dust</a:t>
            </a:r>
          </a:p>
        </p:txBody>
      </p:sp>
      <p:sp>
        <p:nvSpPr>
          <p:cNvPr id="81923" name="Rectangle 3"/>
          <p:cNvSpPr>
            <a:spLocks noGrp="1" noChangeArrowheads="1"/>
          </p:cNvSpPr>
          <p:nvPr>
            <p:ph type="body" idx="1"/>
          </p:nvPr>
        </p:nvSpPr>
        <p:spPr/>
        <p:txBody>
          <a:bodyPr/>
          <a:lstStyle/>
          <a:p>
            <a:pPr>
              <a:buFontTx/>
              <a:buNone/>
            </a:pPr>
            <a:r>
              <a:rPr lang="en-US" b="0"/>
              <a:t>GOALS:</a:t>
            </a:r>
          </a:p>
          <a:p>
            <a:r>
              <a:rPr lang="en-US" b="0"/>
              <a:t>Create a network of sensors</a:t>
            </a:r>
          </a:p>
          <a:p>
            <a:r>
              <a:rPr lang="en-US" b="0"/>
              <a:t>Explore system design issues</a:t>
            </a:r>
          </a:p>
          <a:p>
            <a:r>
              <a:rPr lang="en-US" b="0"/>
              <a:t>Provide a platform to test Dust components</a:t>
            </a:r>
          </a:p>
          <a:p>
            <a:r>
              <a:rPr lang="en-US" b="0"/>
              <a:t>Use off the shelf components</a:t>
            </a:r>
          </a:p>
          <a:p>
            <a:endParaRPr lang="en-US"/>
          </a:p>
        </p:txBody>
      </p:sp>
      <p:pic>
        <p:nvPicPr>
          <p:cNvPr id="81924" name="Picture 4" descr="U:\shollar\abyss_folders\pictures\family picture\Mvc-013f.jpg"/>
          <p:cNvPicPr>
            <a:picLocks noChangeAspect="1" noChangeArrowheads="1"/>
          </p:cNvPicPr>
          <p:nvPr/>
        </p:nvPicPr>
        <p:blipFill>
          <a:blip r:embed="rId3"/>
          <a:srcRect/>
          <a:stretch>
            <a:fillRect/>
          </a:stretch>
        </p:blipFill>
        <p:spPr bwMode="auto">
          <a:xfrm>
            <a:off x="304800" y="4659313"/>
            <a:ext cx="1981200" cy="1831975"/>
          </a:xfrm>
          <a:prstGeom prst="rect">
            <a:avLst/>
          </a:prstGeom>
          <a:noFill/>
        </p:spPr>
      </p:pic>
      <p:pic>
        <p:nvPicPr>
          <p:cNvPr id="81925" name="Picture 5" descr="U:\shollar\abyss_folders\pictures\family picture\Mvc-010f.jpg"/>
          <p:cNvPicPr>
            <a:picLocks noChangeAspect="1" noChangeArrowheads="1"/>
          </p:cNvPicPr>
          <p:nvPr/>
        </p:nvPicPr>
        <p:blipFill>
          <a:blip r:embed="rId4"/>
          <a:srcRect/>
          <a:stretch>
            <a:fillRect/>
          </a:stretch>
        </p:blipFill>
        <p:spPr bwMode="auto">
          <a:xfrm>
            <a:off x="2667000" y="4953000"/>
            <a:ext cx="1682750" cy="1252538"/>
          </a:xfrm>
          <a:prstGeom prst="rect">
            <a:avLst/>
          </a:prstGeom>
          <a:noFill/>
        </p:spPr>
      </p:pic>
      <p:pic>
        <p:nvPicPr>
          <p:cNvPr id="81926" name="Picture 6" descr="U:\shollar\abyss_folders\pictures\family picture\Mvc-016f.jpg"/>
          <p:cNvPicPr>
            <a:picLocks noChangeAspect="1" noChangeArrowheads="1"/>
          </p:cNvPicPr>
          <p:nvPr/>
        </p:nvPicPr>
        <p:blipFill>
          <a:blip r:embed="rId5"/>
          <a:srcRect/>
          <a:stretch>
            <a:fillRect/>
          </a:stretch>
        </p:blipFill>
        <p:spPr bwMode="auto">
          <a:xfrm>
            <a:off x="4800600" y="4876800"/>
            <a:ext cx="1905000" cy="1425575"/>
          </a:xfrm>
          <a:prstGeom prst="rect">
            <a:avLst/>
          </a:prstGeom>
          <a:noFill/>
        </p:spPr>
      </p:pic>
      <p:pic>
        <p:nvPicPr>
          <p:cNvPr id="81927" name="Picture 7" descr="U:\shollar\abyss_folders\pictures\family picture\Mvc-025f.jpg"/>
          <p:cNvPicPr>
            <a:picLocks noChangeAspect="1" noChangeArrowheads="1"/>
          </p:cNvPicPr>
          <p:nvPr/>
        </p:nvPicPr>
        <p:blipFill>
          <a:blip r:embed="rId6"/>
          <a:srcRect/>
          <a:stretch>
            <a:fillRect/>
          </a:stretch>
        </p:blipFill>
        <p:spPr bwMode="auto">
          <a:xfrm>
            <a:off x="6934200" y="5029200"/>
            <a:ext cx="1828800" cy="113823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050"/>
          <p:cNvSpPr>
            <a:spLocks noGrp="1" noChangeArrowheads="1"/>
          </p:cNvSpPr>
          <p:nvPr>
            <p:ph type="title"/>
          </p:nvPr>
        </p:nvSpPr>
        <p:spPr/>
        <p:txBody>
          <a:bodyPr/>
          <a:lstStyle/>
          <a:p>
            <a:r>
              <a:rPr lang="en-US"/>
              <a:t>COTS Dust - RF Motes</a:t>
            </a:r>
          </a:p>
        </p:txBody>
      </p:sp>
      <p:sp>
        <p:nvSpPr>
          <p:cNvPr id="97294" name="Rectangle 2062"/>
          <p:cNvSpPr>
            <a:spLocks noGrp="1" noChangeArrowheads="1"/>
          </p:cNvSpPr>
          <p:nvPr>
            <p:ph type="body" idx="1"/>
          </p:nvPr>
        </p:nvSpPr>
        <p:spPr>
          <a:xfrm>
            <a:off x="-292100" y="1231900"/>
            <a:ext cx="5880100" cy="1676400"/>
          </a:xfrm>
        </p:spPr>
        <p:txBody>
          <a:bodyPr/>
          <a:lstStyle/>
          <a:p>
            <a:pPr lvl="1"/>
            <a:r>
              <a:rPr lang="en-US"/>
              <a:t>Atmel Microprocessor</a:t>
            </a:r>
          </a:p>
          <a:p>
            <a:pPr lvl="1"/>
            <a:r>
              <a:rPr lang="en-US"/>
              <a:t>RF Monolithics transceiver</a:t>
            </a:r>
          </a:p>
          <a:p>
            <a:pPr lvl="2"/>
            <a:r>
              <a:rPr lang="en-US"/>
              <a:t>916MHz, ~20m range, 4800 bps</a:t>
            </a:r>
          </a:p>
          <a:p>
            <a:pPr lvl="1"/>
            <a:r>
              <a:rPr lang="en-US"/>
              <a:t>1 week fully active, 2 yr @1%</a:t>
            </a:r>
          </a:p>
        </p:txBody>
      </p:sp>
      <p:grpSp>
        <p:nvGrpSpPr>
          <p:cNvPr id="97296" name="Group 2064"/>
          <p:cNvGrpSpPr>
            <a:grpSpLocks/>
          </p:cNvGrpSpPr>
          <p:nvPr/>
        </p:nvGrpSpPr>
        <p:grpSpPr bwMode="auto">
          <a:xfrm>
            <a:off x="5638800" y="1371600"/>
            <a:ext cx="3295650" cy="4371975"/>
            <a:chOff x="3504" y="960"/>
            <a:chExt cx="2076" cy="2754"/>
          </a:xfrm>
        </p:grpSpPr>
        <p:sp>
          <p:nvSpPr>
            <p:cNvPr id="97297" name="Oval 2065"/>
            <p:cNvSpPr>
              <a:spLocks noChangeArrowheads="1"/>
            </p:cNvSpPr>
            <p:nvPr/>
          </p:nvSpPr>
          <p:spPr bwMode="auto">
            <a:xfrm>
              <a:off x="3754" y="2375"/>
              <a:ext cx="350" cy="373"/>
            </a:xfrm>
            <a:prstGeom prst="ellipse">
              <a:avLst/>
            </a:prstGeom>
            <a:solidFill>
              <a:schemeClr val="tx1"/>
            </a:solidFill>
            <a:ln w="9525">
              <a:solidFill>
                <a:schemeClr val="tx1"/>
              </a:solidFill>
              <a:round/>
              <a:headEnd/>
              <a:tailEnd/>
            </a:ln>
            <a:effectLst/>
          </p:spPr>
          <p:txBody>
            <a:bodyPr wrap="none" anchor="ctr"/>
            <a:lstStyle/>
            <a:p>
              <a:endParaRPr lang="en-US"/>
            </a:p>
          </p:txBody>
        </p:sp>
        <p:grpSp>
          <p:nvGrpSpPr>
            <p:cNvPr id="97298" name="Group 2066"/>
            <p:cNvGrpSpPr>
              <a:grpSpLocks/>
            </p:cNvGrpSpPr>
            <p:nvPr/>
          </p:nvGrpSpPr>
          <p:grpSpPr bwMode="auto">
            <a:xfrm>
              <a:off x="3717" y="1476"/>
              <a:ext cx="382" cy="380"/>
              <a:chOff x="3888" y="1632"/>
              <a:chExt cx="480" cy="480"/>
            </a:xfrm>
          </p:grpSpPr>
          <p:sp>
            <p:nvSpPr>
              <p:cNvPr id="97299" name="Line 2067"/>
              <p:cNvSpPr>
                <a:spLocks noChangeShapeType="1"/>
              </p:cNvSpPr>
              <p:nvPr/>
            </p:nvSpPr>
            <p:spPr bwMode="auto">
              <a:xfrm>
                <a:off x="4128" y="1680"/>
                <a:ext cx="0" cy="288"/>
              </a:xfrm>
              <a:prstGeom prst="line">
                <a:avLst/>
              </a:prstGeom>
              <a:noFill/>
              <a:ln w="9525">
                <a:solidFill>
                  <a:schemeClr val="tx1"/>
                </a:solidFill>
                <a:round/>
                <a:headEnd/>
                <a:tailEnd/>
              </a:ln>
              <a:effectLst/>
            </p:spPr>
            <p:txBody>
              <a:bodyPr wrap="none" anchor="ctr"/>
              <a:lstStyle/>
              <a:p>
                <a:endParaRPr lang="en-US"/>
              </a:p>
            </p:txBody>
          </p:sp>
          <p:sp>
            <p:nvSpPr>
              <p:cNvPr id="97300" name="Oval 2068"/>
              <p:cNvSpPr>
                <a:spLocks noChangeArrowheads="1"/>
              </p:cNvSpPr>
              <p:nvPr/>
            </p:nvSpPr>
            <p:spPr bwMode="auto">
              <a:xfrm>
                <a:off x="4080" y="1920"/>
                <a:ext cx="96" cy="96"/>
              </a:xfrm>
              <a:prstGeom prst="ellipse">
                <a:avLst/>
              </a:prstGeom>
              <a:solidFill>
                <a:schemeClr val="tx2"/>
              </a:solidFill>
              <a:ln w="9525">
                <a:solidFill>
                  <a:schemeClr val="tx1"/>
                </a:solidFill>
                <a:round/>
                <a:headEnd/>
                <a:tailEnd/>
              </a:ln>
              <a:effectLst/>
            </p:spPr>
            <p:txBody>
              <a:bodyPr wrap="none" anchor="ctr"/>
              <a:lstStyle/>
              <a:p>
                <a:endParaRPr lang="en-US"/>
              </a:p>
            </p:txBody>
          </p:sp>
          <p:sp>
            <p:nvSpPr>
              <p:cNvPr id="97301" name="Arc 2069"/>
              <p:cNvSpPr>
                <a:spLocks/>
              </p:cNvSpPr>
              <p:nvPr/>
            </p:nvSpPr>
            <p:spPr bwMode="auto">
              <a:xfrm flipV="1">
                <a:off x="4224" y="1824"/>
                <a:ext cx="96" cy="14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a:effectLst/>
            </p:spPr>
            <p:txBody>
              <a:bodyPr wrap="none" anchor="ctr"/>
              <a:lstStyle/>
              <a:p>
                <a:endParaRPr lang="en-US"/>
              </a:p>
            </p:txBody>
          </p:sp>
          <p:sp>
            <p:nvSpPr>
              <p:cNvPr id="97302" name="Arc 2070"/>
              <p:cNvSpPr>
                <a:spLocks/>
              </p:cNvSpPr>
              <p:nvPr/>
            </p:nvSpPr>
            <p:spPr bwMode="auto">
              <a:xfrm flipH="1" flipV="1">
                <a:off x="3936" y="1824"/>
                <a:ext cx="96" cy="14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a:effectLst/>
            </p:spPr>
            <p:txBody>
              <a:bodyPr wrap="none" anchor="ctr"/>
              <a:lstStyle/>
              <a:p>
                <a:endParaRPr lang="en-US"/>
              </a:p>
            </p:txBody>
          </p:sp>
          <p:sp>
            <p:nvSpPr>
              <p:cNvPr id="97303" name="Oval 2071"/>
              <p:cNvSpPr>
                <a:spLocks noChangeArrowheads="1"/>
              </p:cNvSpPr>
              <p:nvPr/>
            </p:nvSpPr>
            <p:spPr bwMode="auto">
              <a:xfrm>
                <a:off x="3888" y="1632"/>
                <a:ext cx="480" cy="480"/>
              </a:xfrm>
              <a:prstGeom prst="ellipse">
                <a:avLst/>
              </a:prstGeom>
              <a:noFill/>
              <a:ln w="9525">
                <a:solidFill>
                  <a:schemeClr val="tx1"/>
                </a:solidFill>
                <a:round/>
                <a:headEnd/>
                <a:tailEnd/>
              </a:ln>
              <a:effectLst/>
            </p:spPr>
            <p:txBody>
              <a:bodyPr wrap="none" anchor="ctr"/>
              <a:lstStyle/>
              <a:p>
                <a:endParaRPr lang="en-US"/>
              </a:p>
            </p:txBody>
          </p:sp>
        </p:grpSp>
        <p:pic>
          <p:nvPicPr>
            <p:cNvPr id="97304" name="Picture 2072" descr="U:\shollar\abyss_folders\pictures\family picture\raindrop.GIF"/>
            <p:cNvPicPr>
              <a:picLocks noChangeAspect="1" noChangeArrowheads="1"/>
            </p:cNvPicPr>
            <p:nvPr/>
          </p:nvPicPr>
          <p:blipFill>
            <a:blip r:embed="rId3"/>
            <a:srcRect/>
            <a:stretch>
              <a:fillRect/>
            </a:stretch>
          </p:blipFill>
          <p:spPr bwMode="auto">
            <a:xfrm>
              <a:off x="3812" y="2437"/>
              <a:ext cx="129" cy="187"/>
            </a:xfrm>
            <a:prstGeom prst="rect">
              <a:avLst/>
            </a:prstGeom>
            <a:noFill/>
          </p:spPr>
        </p:pic>
        <p:pic>
          <p:nvPicPr>
            <p:cNvPr id="97305" name="Picture 2073" descr="U:\shollar\abyss_folders\pictures\family picture\raindrop.GIF"/>
            <p:cNvPicPr>
              <a:picLocks noChangeAspect="1" noChangeArrowheads="1"/>
            </p:cNvPicPr>
            <p:nvPr/>
          </p:nvPicPr>
          <p:blipFill>
            <a:blip r:embed="rId3"/>
            <a:srcRect/>
            <a:stretch>
              <a:fillRect/>
            </a:stretch>
          </p:blipFill>
          <p:spPr bwMode="auto">
            <a:xfrm>
              <a:off x="3929" y="2499"/>
              <a:ext cx="129" cy="187"/>
            </a:xfrm>
            <a:prstGeom prst="rect">
              <a:avLst/>
            </a:prstGeom>
            <a:noFill/>
          </p:spPr>
        </p:pic>
        <p:grpSp>
          <p:nvGrpSpPr>
            <p:cNvPr id="97306" name="Group 2074"/>
            <p:cNvGrpSpPr>
              <a:grpSpLocks/>
            </p:cNvGrpSpPr>
            <p:nvPr/>
          </p:nvGrpSpPr>
          <p:grpSpPr bwMode="auto">
            <a:xfrm>
              <a:off x="3754" y="3273"/>
              <a:ext cx="354" cy="355"/>
              <a:chOff x="2928" y="2112"/>
              <a:chExt cx="624" cy="768"/>
            </a:xfrm>
          </p:grpSpPr>
          <p:grpSp>
            <p:nvGrpSpPr>
              <p:cNvPr id="97307" name="Group 2075"/>
              <p:cNvGrpSpPr>
                <a:grpSpLocks/>
              </p:cNvGrpSpPr>
              <p:nvPr/>
            </p:nvGrpSpPr>
            <p:grpSpPr bwMode="auto">
              <a:xfrm>
                <a:off x="3168" y="2208"/>
                <a:ext cx="144" cy="576"/>
                <a:chOff x="3168" y="2208"/>
                <a:chExt cx="144" cy="576"/>
              </a:xfrm>
            </p:grpSpPr>
            <p:sp>
              <p:nvSpPr>
                <p:cNvPr id="97308" name="Oval 2076"/>
                <p:cNvSpPr>
                  <a:spLocks noChangeArrowheads="1"/>
                </p:cNvSpPr>
                <p:nvPr/>
              </p:nvSpPr>
              <p:spPr bwMode="auto">
                <a:xfrm>
                  <a:off x="3168" y="2640"/>
                  <a:ext cx="144" cy="144"/>
                </a:xfrm>
                <a:prstGeom prst="ellipse">
                  <a:avLst/>
                </a:prstGeom>
                <a:solidFill>
                  <a:schemeClr val="folHlink"/>
                </a:solidFill>
                <a:ln w="9525">
                  <a:solidFill>
                    <a:schemeClr val="tx1"/>
                  </a:solidFill>
                  <a:round/>
                  <a:headEnd/>
                  <a:tailEnd/>
                </a:ln>
                <a:effectLst/>
              </p:spPr>
              <p:txBody>
                <a:bodyPr wrap="none" anchor="ctr"/>
                <a:lstStyle/>
                <a:p>
                  <a:endParaRPr lang="en-US"/>
                </a:p>
              </p:txBody>
            </p:sp>
            <p:sp>
              <p:nvSpPr>
                <p:cNvPr id="97309" name="Line 2077"/>
                <p:cNvSpPr>
                  <a:spLocks noChangeShapeType="1"/>
                </p:cNvSpPr>
                <p:nvPr/>
              </p:nvSpPr>
              <p:spPr bwMode="auto">
                <a:xfrm>
                  <a:off x="3216" y="2208"/>
                  <a:ext cx="0" cy="432"/>
                </a:xfrm>
                <a:prstGeom prst="line">
                  <a:avLst/>
                </a:prstGeom>
                <a:noFill/>
                <a:ln w="9525">
                  <a:solidFill>
                    <a:schemeClr val="tx1"/>
                  </a:solidFill>
                  <a:round/>
                  <a:headEnd/>
                  <a:tailEnd/>
                </a:ln>
                <a:effectLst/>
              </p:spPr>
              <p:txBody>
                <a:bodyPr wrap="none" anchor="ctr"/>
                <a:lstStyle/>
                <a:p>
                  <a:endParaRPr lang="en-US"/>
                </a:p>
              </p:txBody>
            </p:sp>
            <p:sp>
              <p:nvSpPr>
                <p:cNvPr id="97310" name="Line 2078"/>
                <p:cNvSpPr>
                  <a:spLocks noChangeShapeType="1"/>
                </p:cNvSpPr>
                <p:nvPr/>
              </p:nvSpPr>
              <p:spPr bwMode="auto">
                <a:xfrm>
                  <a:off x="3264" y="2208"/>
                  <a:ext cx="0" cy="432"/>
                </a:xfrm>
                <a:prstGeom prst="line">
                  <a:avLst/>
                </a:prstGeom>
                <a:noFill/>
                <a:ln w="9525">
                  <a:solidFill>
                    <a:schemeClr val="tx1"/>
                  </a:solidFill>
                  <a:round/>
                  <a:headEnd/>
                  <a:tailEnd/>
                </a:ln>
                <a:effectLst/>
              </p:spPr>
              <p:txBody>
                <a:bodyPr wrap="none" anchor="ctr"/>
                <a:lstStyle/>
                <a:p>
                  <a:endParaRPr lang="en-US"/>
                </a:p>
              </p:txBody>
            </p:sp>
            <p:sp>
              <p:nvSpPr>
                <p:cNvPr id="97311" name="Line 2079"/>
                <p:cNvSpPr>
                  <a:spLocks noChangeShapeType="1"/>
                </p:cNvSpPr>
                <p:nvPr/>
              </p:nvSpPr>
              <p:spPr bwMode="auto">
                <a:xfrm flipH="1">
                  <a:off x="3216" y="2208"/>
                  <a:ext cx="48" cy="0"/>
                </a:xfrm>
                <a:prstGeom prst="line">
                  <a:avLst/>
                </a:prstGeom>
                <a:noFill/>
                <a:ln w="9525">
                  <a:solidFill>
                    <a:schemeClr val="tx1"/>
                  </a:solidFill>
                  <a:round/>
                  <a:headEnd/>
                  <a:tailEnd/>
                </a:ln>
                <a:effectLst/>
              </p:spPr>
              <p:txBody>
                <a:bodyPr wrap="none" anchor="ctr"/>
                <a:lstStyle/>
                <a:p>
                  <a:endParaRPr lang="en-US"/>
                </a:p>
              </p:txBody>
            </p:sp>
            <p:sp>
              <p:nvSpPr>
                <p:cNvPr id="97312" name="Rectangle 2080"/>
                <p:cNvSpPr>
                  <a:spLocks noChangeArrowheads="1"/>
                </p:cNvSpPr>
                <p:nvPr/>
              </p:nvSpPr>
              <p:spPr bwMode="auto">
                <a:xfrm>
                  <a:off x="3216" y="2496"/>
                  <a:ext cx="48" cy="144"/>
                </a:xfrm>
                <a:prstGeom prst="rect">
                  <a:avLst/>
                </a:prstGeom>
                <a:solidFill>
                  <a:schemeClr val="folHlink"/>
                </a:solidFill>
                <a:ln w="9525">
                  <a:solidFill>
                    <a:schemeClr val="tx1"/>
                  </a:solidFill>
                  <a:miter lim="800000"/>
                  <a:headEnd/>
                  <a:tailEnd/>
                </a:ln>
                <a:effectLst/>
              </p:spPr>
              <p:txBody>
                <a:bodyPr wrap="none" anchor="ctr"/>
                <a:lstStyle/>
                <a:p>
                  <a:endParaRPr lang="en-US"/>
                </a:p>
              </p:txBody>
            </p:sp>
          </p:grpSp>
          <p:sp>
            <p:nvSpPr>
              <p:cNvPr id="97313" name="Oval 2081"/>
              <p:cNvSpPr>
                <a:spLocks noChangeArrowheads="1"/>
              </p:cNvSpPr>
              <p:nvPr/>
            </p:nvSpPr>
            <p:spPr bwMode="auto">
              <a:xfrm>
                <a:off x="2928" y="2112"/>
                <a:ext cx="624" cy="768"/>
              </a:xfrm>
              <a:prstGeom prst="ellipse">
                <a:avLst/>
              </a:prstGeom>
              <a:noFill/>
              <a:ln w="9525">
                <a:solidFill>
                  <a:schemeClr val="tx1"/>
                </a:solidFill>
                <a:round/>
                <a:headEnd/>
                <a:tailEnd/>
              </a:ln>
              <a:effectLst/>
            </p:spPr>
            <p:txBody>
              <a:bodyPr wrap="none" anchor="ctr"/>
              <a:lstStyle/>
              <a:p>
                <a:endParaRPr lang="en-US"/>
              </a:p>
            </p:txBody>
          </p:sp>
        </p:grpSp>
        <p:grpSp>
          <p:nvGrpSpPr>
            <p:cNvPr id="97314" name="Group 2082"/>
            <p:cNvGrpSpPr>
              <a:grpSpLocks/>
            </p:cNvGrpSpPr>
            <p:nvPr/>
          </p:nvGrpSpPr>
          <p:grpSpPr bwMode="auto">
            <a:xfrm>
              <a:off x="3676" y="987"/>
              <a:ext cx="500" cy="424"/>
              <a:chOff x="4505" y="474"/>
              <a:chExt cx="555" cy="463"/>
            </a:xfrm>
          </p:grpSpPr>
          <p:sp>
            <p:nvSpPr>
              <p:cNvPr id="97315" name="Oval 2083"/>
              <p:cNvSpPr>
                <a:spLocks noChangeArrowheads="1"/>
              </p:cNvSpPr>
              <p:nvPr/>
            </p:nvSpPr>
            <p:spPr bwMode="auto">
              <a:xfrm>
                <a:off x="4551" y="480"/>
                <a:ext cx="417" cy="440"/>
              </a:xfrm>
              <a:prstGeom prst="ellipse">
                <a:avLst/>
              </a:prstGeom>
              <a:noFill/>
              <a:ln w="9525">
                <a:solidFill>
                  <a:schemeClr val="tx1"/>
                </a:solidFill>
                <a:round/>
                <a:headEnd/>
                <a:tailEnd/>
              </a:ln>
              <a:effectLst/>
            </p:spPr>
            <p:txBody>
              <a:bodyPr wrap="none" anchor="ctr"/>
              <a:lstStyle/>
              <a:p>
                <a:endParaRPr lang="en-US"/>
              </a:p>
            </p:txBody>
          </p:sp>
          <p:sp>
            <p:nvSpPr>
              <p:cNvPr id="97316" name="Text Box 2084"/>
              <p:cNvSpPr txBox="1">
                <a:spLocks noChangeArrowheads="1"/>
              </p:cNvSpPr>
              <p:nvPr/>
            </p:nvSpPr>
            <p:spPr bwMode="auto">
              <a:xfrm>
                <a:off x="4648" y="474"/>
                <a:ext cx="226" cy="147"/>
              </a:xfrm>
              <a:prstGeom prst="rect">
                <a:avLst/>
              </a:prstGeom>
              <a:noFill/>
              <a:ln w="9525">
                <a:noFill/>
                <a:miter lim="800000"/>
                <a:headEnd/>
                <a:tailEnd/>
              </a:ln>
              <a:effectLst/>
            </p:spPr>
            <p:txBody>
              <a:bodyPr>
                <a:spAutoFit/>
              </a:bodyPr>
              <a:lstStyle/>
              <a:p>
                <a:pPr algn="ctr">
                  <a:spcBef>
                    <a:spcPct val="50000"/>
                  </a:spcBef>
                </a:pPr>
                <a:r>
                  <a:rPr lang="en-US" sz="800" b="0">
                    <a:solidFill>
                      <a:schemeClr val="tx1"/>
                    </a:solidFill>
                    <a:latin typeface="Times" pitchFamily="18" charset="0"/>
                  </a:rPr>
                  <a:t>N</a:t>
                </a:r>
              </a:p>
            </p:txBody>
          </p:sp>
          <p:sp>
            <p:nvSpPr>
              <p:cNvPr id="97317" name="Text Box 2085"/>
              <p:cNvSpPr txBox="1">
                <a:spLocks noChangeArrowheads="1"/>
              </p:cNvSpPr>
              <p:nvPr/>
            </p:nvSpPr>
            <p:spPr bwMode="auto">
              <a:xfrm>
                <a:off x="4650" y="790"/>
                <a:ext cx="227" cy="147"/>
              </a:xfrm>
              <a:prstGeom prst="rect">
                <a:avLst/>
              </a:prstGeom>
              <a:noFill/>
              <a:ln w="9525">
                <a:noFill/>
                <a:miter lim="800000"/>
                <a:headEnd/>
                <a:tailEnd/>
              </a:ln>
              <a:effectLst/>
            </p:spPr>
            <p:txBody>
              <a:bodyPr>
                <a:spAutoFit/>
              </a:bodyPr>
              <a:lstStyle/>
              <a:p>
                <a:pPr algn="ctr">
                  <a:spcBef>
                    <a:spcPct val="50000"/>
                  </a:spcBef>
                </a:pPr>
                <a:r>
                  <a:rPr lang="en-US" sz="800" b="0">
                    <a:solidFill>
                      <a:schemeClr val="tx1"/>
                    </a:solidFill>
                    <a:latin typeface="Times" pitchFamily="18" charset="0"/>
                  </a:rPr>
                  <a:t>S</a:t>
                </a:r>
              </a:p>
            </p:txBody>
          </p:sp>
          <p:sp>
            <p:nvSpPr>
              <p:cNvPr id="97318" name="Line 2086"/>
              <p:cNvSpPr>
                <a:spLocks noChangeShapeType="1"/>
              </p:cNvSpPr>
              <p:nvPr/>
            </p:nvSpPr>
            <p:spPr bwMode="auto">
              <a:xfrm flipH="1" flipV="1">
                <a:off x="4598" y="589"/>
                <a:ext cx="157" cy="110"/>
              </a:xfrm>
              <a:prstGeom prst="line">
                <a:avLst/>
              </a:prstGeom>
              <a:noFill/>
              <a:ln w="9525">
                <a:solidFill>
                  <a:schemeClr val="tx1"/>
                </a:solidFill>
                <a:round/>
                <a:headEnd/>
                <a:tailEnd type="triangle" w="med" len="med"/>
              </a:ln>
              <a:effectLst/>
            </p:spPr>
            <p:txBody>
              <a:bodyPr wrap="none" anchor="ctr"/>
              <a:lstStyle/>
              <a:p>
                <a:endParaRPr lang="en-US"/>
              </a:p>
            </p:txBody>
          </p:sp>
          <p:sp>
            <p:nvSpPr>
              <p:cNvPr id="97319" name="Text Box 2087"/>
              <p:cNvSpPr txBox="1">
                <a:spLocks noChangeArrowheads="1"/>
              </p:cNvSpPr>
              <p:nvPr/>
            </p:nvSpPr>
            <p:spPr bwMode="auto">
              <a:xfrm>
                <a:off x="4832" y="628"/>
                <a:ext cx="228" cy="147"/>
              </a:xfrm>
              <a:prstGeom prst="rect">
                <a:avLst/>
              </a:prstGeom>
              <a:noFill/>
              <a:ln w="9525">
                <a:noFill/>
                <a:miter lim="800000"/>
                <a:headEnd/>
                <a:tailEnd/>
              </a:ln>
              <a:effectLst/>
            </p:spPr>
            <p:txBody>
              <a:bodyPr>
                <a:spAutoFit/>
              </a:bodyPr>
              <a:lstStyle/>
              <a:p>
                <a:pPr>
                  <a:spcBef>
                    <a:spcPct val="50000"/>
                  </a:spcBef>
                </a:pPr>
                <a:r>
                  <a:rPr lang="en-US" sz="800" b="0">
                    <a:solidFill>
                      <a:schemeClr val="tx1"/>
                    </a:solidFill>
                    <a:latin typeface="Times" pitchFamily="18" charset="0"/>
                  </a:rPr>
                  <a:t>E</a:t>
                </a:r>
              </a:p>
            </p:txBody>
          </p:sp>
          <p:sp>
            <p:nvSpPr>
              <p:cNvPr id="97320" name="Text Box 2088"/>
              <p:cNvSpPr txBox="1">
                <a:spLocks noChangeArrowheads="1"/>
              </p:cNvSpPr>
              <p:nvPr/>
            </p:nvSpPr>
            <p:spPr bwMode="auto">
              <a:xfrm>
                <a:off x="4505" y="628"/>
                <a:ext cx="227" cy="147"/>
              </a:xfrm>
              <a:prstGeom prst="rect">
                <a:avLst/>
              </a:prstGeom>
              <a:noFill/>
              <a:ln w="9525">
                <a:noFill/>
                <a:miter lim="800000"/>
                <a:headEnd/>
                <a:tailEnd/>
              </a:ln>
              <a:effectLst/>
            </p:spPr>
            <p:txBody>
              <a:bodyPr>
                <a:spAutoFit/>
              </a:bodyPr>
              <a:lstStyle/>
              <a:p>
                <a:pPr algn="ctr">
                  <a:spcBef>
                    <a:spcPct val="50000"/>
                  </a:spcBef>
                </a:pPr>
                <a:r>
                  <a:rPr lang="en-US" sz="800" b="0">
                    <a:solidFill>
                      <a:schemeClr val="tx1"/>
                    </a:solidFill>
                    <a:latin typeface="Times" pitchFamily="18" charset="0"/>
                  </a:rPr>
                  <a:t>W</a:t>
                </a:r>
              </a:p>
            </p:txBody>
          </p:sp>
        </p:grpSp>
        <p:grpSp>
          <p:nvGrpSpPr>
            <p:cNvPr id="97321" name="Group 2089"/>
            <p:cNvGrpSpPr>
              <a:grpSpLocks/>
            </p:cNvGrpSpPr>
            <p:nvPr/>
          </p:nvGrpSpPr>
          <p:grpSpPr bwMode="auto">
            <a:xfrm>
              <a:off x="3744" y="2832"/>
              <a:ext cx="336" cy="336"/>
              <a:chOff x="3696" y="2784"/>
              <a:chExt cx="432" cy="414"/>
            </a:xfrm>
          </p:grpSpPr>
          <p:sp>
            <p:nvSpPr>
              <p:cNvPr id="97322" name="Oval 2090"/>
              <p:cNvSpPr>
                <a:spLocks noChangeArrowheads="1"/>
              </p:cNvSpPr>
              <p:nvPr/>
            </p:nvSpPr>
            <p:spPr bwMode="auto">
              <a:xfrm>
                <a:off x="3696" y="2784"/>
                <a:ext cx="432" cy="414"/>
              </a:xfrm>
              <a:prstGeom prst="ellipse">
                <a:avLst/>
              </a:prstGeom>
              <a:solidFill>
                <a:schemeClr val="tx1"/>
              </a:solidFill>
              <a:ln w="9525">
                <a:solidFill>
                  <a:schemeClr val="tx1"/>
                </a:solidFill>
                <a:round/>
                <a:headEnd/>
                <a:tailEnd/>
              </a:ln>
              <a:effectLst/>
            </p:spPr>
            <p:txBody>
              <a:bodyPr wrap="none" anchor="ctr"/>
              <a:lstStyle/>
              <a:p>
                <a:endParaRPr lang="en-US"/>
              </a:p>
            </p:txBody>
          </p:sp>
          <p:pic>
            <p:nvPicPr>
              <p:cNvPr id="97323" name="Picture 2091" descr="U:\shollar\abyss_folders\pictures\family picture\balloon.gif"/>
              <p:cNvPicPr>
                <a:picLocks noChangeAspect="1" noChangeArrowheads="1"/>
              </p:cNvPicPr>
              <p:nvPr/>
            </p:nvPicPr>
            <p:blipFill>
              <a:blip r:embed="rId4"/>
              <a:srcRect/>
              <a:stretch>
                <a:fillRect/>
              </a:stretch>
            </p:blipFill>
            <p:spPr bwMode="auto">
              <a:xfrm>
                <a:off x="3777" y="2855"/>
                <a:ext cx="303" cy="292"/>
              </a:xfrm>
              <a:prstGeom prst="rect">
                <a:avLst/>
              </a:prstGeom>
              <a:noFill/>
            </p:spPr>
          </p:pic>
        </p:grpSp>
        <p:grpSp>
          <p:nvGrpSpPr>
            <p:cNvPr id="97324" name="Group 2092"/>
            <p:cNvGrpSpPr>
              <a:grpSpLocks/>
            </p:cNvGrpSpPr>
            <p:nvPr/>
          </p:nvGrpSpPr>
          <p:grpSpPr bwMode="auto">
            <a:xfrm>
              <a:off x="3744" y="1920"/>
              <a:ext cx="336" cy="336"/>
              <a:chOff x="3744" y="1920"/>
              <a:chExt cx="394" cy="424"/>
            </a:xfrm>
          </p:grpSpPr>
          <p:sp>
            <p:nvSpPr>
              <p:cNvPr id="97325" name="Oval 2093"/>
              <p:cNvSpPr>
                <a:spLocks noChangeArrowheads="1"/>
              </p:cNvSpPr>
              <p:nvPr/>
            </p:nvSpPr>
            <p:spPr bwMode="auto">
              <a:xfrm>
                <a:off x="3744" y="1920"/>
                <a:ext cx="394" cy="424"/>
              </a:xfrm>
              <a:prstGeom prst="ellipse">
                <a:avLst/>
              </a:prstGeom>
              <a:solidFill>
                <a:schemeClr val="tx1"/>
              </a:solidFill>
              <a:ln w="9525">
                <a:solidFill>
                  <a:schemeClr val="tx1"/>
                </a:solidFill>
                <a:round/>
                <a:headEnd/>
                <a:tailEnd/>
              </a:ln>
              <a:effectLst/>
            </p:spPr>
            <p:txBody>
              <a:bodyPr wrap="none" anchor="ctr"/>
              <a:lstStyle/>
              <a:p>
                <a:endParaRPr lang="en-US"/>
              </a:p>
            </p:txBody>
          </p:sp>
          <p:pic>
            <p:nvPicPr>
              <p:cNvPr id="97326" name="Picture 2094" descr="U:\shollar\abyss_folders\pictures\family picture\sunshine.gif"/>
              <p:cNvPicPr>
                <a:picLocks noChangeAspect="1" noChangeArrowheads="1"/>
              </p:cNvPicPr>
              <p:nvPr/>
            </p:nvPicPr>
            <p:blipFill>
              <a:blip r:embed="rId5"/>
              <a:srcRect/>
              <a:stretch>
                <a:fillRect/>
              </a:stretch>
            </p:blipFill>
            <p:spPr bwMode="auto">
              <a:xfrm>
                <a:off x="3785" y="1978"/>
                <a:ext cx="268" cy="310"/>
              </a:xfrm>
              <a:prstGeom prst="rect">
                <a:avLst/>
              </a:prstGeom>
              <a:noFill/>
            </p:spPr>
          </p:pic>
        </p:grpSp>
        <p:sp>
          <p:nvSpPr>
            <p:cNvPr id="97327" name="Text Box 2095"/>
            <p:cNvSpPr txBox="1">
              <a:spLocks noChangeArrowheads="1"/>
            </p:cNvSpPr>
            <p:nvPr/>
          </p:nvSpPr>
          <p:spPr bwMode="auto">
            <a:xfrm>
              <a:off x="4126" y="1092"/>
              <a:ext cx="1368" cy="404"/>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2 Axis Magnetic Sensor</a:t>
              </a:r>
              <a:endParaRPr lang="en-US" sz="2400" b="0">
                <a:solidFill>
                  <a:schemeClr val="tx1"/>
                </a:solidFill>
                <a:latin typeface="Times" pitchFamily="18" charset="0"/>
              </a:endParaRPr>
            </a:p>
          </p:txBody>
        </p:sp>
        <p:sp>
          <p:nvSpPr>
            <p:cNvPr id="97328" name="Text Box 2096"/>
            <p:cNvSpPr txBox="1">
              <a:spLocks noChangeArrowheads="1"/>
            </p:cNvSpPr>
            <p:nvPr/>
          </p:nvSpPr>
          <p:spPr bwMode="auto">
            <a:xfrm>
              <a:off x="4147" y="1558"/>
              <a:ext cx="1368" cy="404"/>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2 Axis Accelerometer</a:t>
              </a:r>
              <a:endParaRPr lang="en-US" sz="2400" b="0">
                <a:solidFill>
                  <a:schemeClr val="tx1"/>
                </a:solidFill>
                <a:latin typeface="Times" pitchFamily="18" charset="0"/>
              </a:endParaRPr>
            </a:p>
          </p:txBody>
        </p:sp>
        <p:sp>
          <p:nvSpPr>
            <p:cNvPr id="97329" name="Text Box 2097"/>
            <p:cNvSpPr txBox="1">
              <a:spLocks noChangeArrowheads="1"/>
            </p:cNvSpPr>
            <p:nvPr/>
          </p:nvSpPr>
          <p:spPr bwMode="auto">
            <a:xfrm>
              <a:off x="4137" y="2019"/>
              <a:ext cx="1367" cy="404"/>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Light Intensity Sensor</a:t>
              </a:r>
              <a:endParaRPr lang="en-US" sz="2400" b="0">
                <a:solidFill>
                  <a:schemeClr val="tx1"/>
                </a:solidFill>
                <a:latin typeface="Times" pitchFamily="18" charset="0"/>
              </a:endParaRPr>
            </a:p>
          </p:txBody>
        </p:sp>
        <p:sp>
          <p:nvSpPr>
            <p:cNvPr id="97330" name="Text Box 2098"/>
            <p:cNvSpPr txBox="1">
              <a:spLocks noChangeArrowheads="1"/>
            </p:cNvSpPr>
            <p:nvPr/>
          </p:nvSpPr>
          <p:spPr bwMode="auto">
            <a:xfrm>
              <a:off x="4169" y="2447"/>
              <a:ext cx="1368" cy="231"/>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Humidity Sensor</a:t>
              </a:r>
              <a:endParaRPr lang="en-US" sz="2400" b="0">
                <a:solidFill>
                  <a:schemeClr val="tx1"/>
                </a:solidFill>
                <a:latin typeface="Times" pitchFamily="18" charset="0"/>
              </a:endParaRPr>
            </a:p>
          </p:txBody>
        </p:sp>
        <p:sp>
          <p:nvSpPr>
            <p:cNvPr id="97331" name="Text Box 2099"/>
            <p:cNvSpPr txBox="1">
              <a:spLocks noChangeArrowheads="1"/>
            </p:cNvSpPr>
            <p:nvPr/>
          </p:nvSpPr>
          <p:spPr bwMode="auto">
            <a:xfrm>
              <a:off x="4169" y="2886"/>
              <a:ext cx="1368" cy="231"/>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Pressure Sensor</a:t>
              </a:r>
              <a:endParaRPr lang="en-US" sz="2400" b="0">
                <a:solidFill>
                  <a:schemeClr val="tx1"/>
                </a:solidFill>
                <a:latin typeface="Times" pitchFamily="18" charset="0"/>
              </a:endParaRPr>
            </a:p>
          </p:txBody>
        </p:sp>
        <p:sp>
          <p:nvSpPr>
            <p:cNvPr id="97332" name="Text Box 2100"/>
            <p:cNvSpPr txBox="1">
              <a:spLocks noChangeArrowheads="1"/>
            </p:cNvSpPr>
            <p:nvPr/>
          </p:nvSpPr>
          <p:spPr bwMode="auto">
            <a:xfrm>
              <a:off x="4207" y="3335"/>
              <a:ext cx="1368" cy="231"/>
            </a:xfrm>
            <a:prstGeom prst="rect">
              <a:avLst/>
            </a:prstGeom>
            <a:noFill/>
            <a:ln w="9525">
              <a:noFill/>
              <a:miter lim="800000"/>
              <a:headEnd/>
              <a:tailEnd/>
            </a:ln>
            <a:effectLst/>
          </p:spPr>
          <p:txBody>
            <a:bodyPr>
              <a:spAutoFit/>
            </a:bodyPr>
            <a:lstStyle/>
            <a:p>
              <a:pPr>
                <a:spcBef>
                  <a:spcPct val="50000"/>
                </a:spcBef>
              </a:pPr>
              <a:r>
                <a:rPr lang="en-US" sz="1800" b="0">
                  <a:solidFill>
                    <a:schemeClr val="tx1"/>
                  </a:solidFill>
                  <a:latin typeface="Times" pitchFamily="18" charset="0"/>
                </a:rPr>
                <a:t>Temperature Sensor</a:t>
              </a:r>
              <a:endParaRPr lang="en-US" sz="2400" b="0">
                <a:solidFill>
                  <a:schemeClr val="tx1"/>
                </a:solidFill>
                <a:latin typeface="Times" pitchFamily="18" charset="0"/>
              </a:endParaRPr>
            </a:p>
          </p:txBody>
        </p:sp>
        <p:sp>
          <p:nvSpPr>
            <p:cNvPr id="97333" name="Rectangle 2101"/>
            <p:cNvSpPr>
              <a:spLocks noChangeArrowheads="1"/>
            </p:cNvSpPr>
            <p:nvPr/>
          </p:nvSpPr>
          <p:spPr bwMode="auto">
            <a:xfrm>
              <a:off x="3504" y="960"/>
              <a:ext cx="2076" cy="2754"/>
            </a:xfrm>
            <a:prstGeom prst="rect">
              <a:avLst/>
            </a:prstGeom>
            <a:noFill/>
            <a:ln w="28575">
              <a:solidFill>
                <a:schemeClr val="tx1"/>
              </a:solidFill>
              <a:miter lim="800000"/>
              <a:headEnd/>
              <a:tailEnd/>
            </a:ln>
            <a:effectLst/>
          </p:spPr>
          <p:txBody>
            <a:bodyPr wrap="none" anchor="ctr"/>
            <a:lstStyle/>
            <a:p>
              <a:endParaRPr lang="en-US"/>
            </a:p>
          </p:txBody>
        </p:sp>
      </p:grpSp>
      <p:pic>
        <p:nvPicPr>
          <p:cNvPr id="97334" name="Picture 2102" descr="U:\shollar\abyss_folders\pictures\family picture\Mvc-013f.jpg"/>
          <p:cNvPicPr>
            <a:picLocks noChangeAspect="1" noChangeArrowheads="1"/>
          </p:cNvPicPr>
          <p:nvPr/>
        </p:nvPicPr>
        <p:blipFill>
          <a:blip r:embed="rId6"/>
          <a:srcRect/>
          <a:stretch>
            <a:fillRect/>
          </a:stretch>
        </p:blipFill>
        <p:spPr bwMode="auto">
          <a:xfrm>
            <a:off x="914400" y="2971800"/>
            <a:ext cx="3810000" cy="3522663"/>
          </a:xfrm>
          <a:prstGeom prst="rect">
            <a:avLst/>
          </a:prstGeom>
          <a:noFill/>
          <a:ln w="12700">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026"/>
          <p:cNvSpPr>
            <a:spLocks noGrp="1" noChangeArrowheads="1"/>
          </p:cNvSpPr>
          <p:nvPr>
            <p:ph type="title"/>
          </p:nvPr>
        </p:nvSpPr>
        <p:spPr>
          <a:xfrm>
            <a:off x="685800" y="228600"/>
            <a:ext cx="8077200" cy="723900"/>
          </a:xfrm>
        </p:spPr>
        <p:txBody>
          <a:bodyPr/>
          <a:lstStyle/>
          <a:p>
            <a:r>
              <a:rPr lang="en-US"/>
              <a:t>COTS Dust - Distributed Algorithms</a:t>
            </a:r>
          </a:p>
        </p:txBody>
      </p:sp>
      <p:sp>
        <p:nvSpPr>
          <p:cNvPr id="111619" name="Rectangle 1027"/>
          <p:cNvSpPr>
            <a:spLocks noGrp="1" noChangeArrowheads="1"/>
          </p:cNvSpPr>
          <p:nvPr>
            <p:ph type="body" idx="1"/>
          </p:nvPr>
        </p:nvSpPr>
        <p:spPr>
          <a:xfrm>
            <a:off x="-292100" y="1231900"/>
            <a:ext cx="5880100" cy="1676400"/>
          </a:xfrm>
        </p:spPr>
        <p:txBody>
          <a:bodyPr/>
          <a:lstStyle/>
          <a:p>
            <a:pPr lvl="1"/>
            <a:r>
              <a:rPr lang="en-US"/>
              <a:t>1”, $100 Sensor nodes are easy</a:t>
            </a:r>
          </a:p>
          <a:p>
            <a:pPr lvl="1"/>
            <a:r>
              <a:rPr lang="en-US"/>
              <a:t>algorithms?</a:t>
            </a:r>
          </a:p>
          <a:p>
            <a:pPr lvl="1"/>
            <a:endParaRPr lang="en-US"/>
          </a:p>
        </p:txBody>
      </p:sp>
      <p:pic>
        <p:nvPicPr>
          <p:cNvPr id="111659" name="Picture 1067" descr="D:\dust\presentations\lancetrack.gif"/>
          <p:cNvPicPr>
            <a:picLocks noChangeAspect="1" noChangeArrowheads="1"/>
          </p:cNvPicPr>
          <p:nvPr/>
        </p:nvPicPr>
        <p:blipFill>
          <a:blip r:embed="rId3"/>
          <a:srcRect/>
          <a:stretch>
            <a:fillRect/>
          </a:stretch>
        </p:blipFill>
        <p:spPr bwMode="auto">
          <a:xfrm>
            <a:off x="266700" y="2803525"/>
            <a:ext cx="4572000" cy="3562350"/>
          </a:xfrm>
          <a:prstGeom prst="rect">
            <a:avLst/>
          </a:prstGeom>
          <a:noFill/>
        </p:spPr>
      </p:pic>
      <p:pic>
        <p:nvPicPr>
          <p:cNvPr id="111661" name="Picture 1069" descr="D:\dust\presentations\lancenetconst.gif"/>
          <p:cNvPicPr>
            <a:picLocks noChangeAspect="1" noChangeArrowheads="1"/>
          </p:cNvPicPr>
          <p:nvPr/>
        </p:nvPicPr>
        <p:blipFill>
          <a:blip r:embed="rId4"/>
          <a:srcRect/>
          <a:stretch>
            <a:fillRect/>
          </a:stretch>
        </p:blipFill>
        <p:spPr bwMode="auto">
          <a:xfrm>
            <a:off x="4991100" y="1803400"/>
            <a:ext cx="4152900" cy="1600200"/>
          </a:xfrm>
          <a:prstGeom prst="rect">
            <a:avLst/>
          </a:prstGeom>
          <a:noFill/>
        </p:spPr>
      </p:pic>
      <p:pic>
        <p:nvPicPr>
          <p:cNvPr id="111662" name="Picture 1070"/>
          <p:cNvPicPr>
            <a:picLocks noChangeAspect="1" noChangeArrowheads="1"/>
          </p:cNvPicPr>
          <p:nvPr/>
        </p:nvPicPr>
        <p:blipFill>
          <a:blip r:embed="rId5"/>
          <a:srcRect/>
          <a:stretch>
            <a:fillRect/>
          </a:stretch>
        </p:blipFill>
        <p:spPr bwMode="auto">
          <a:xfrm>
            <a:off x="4635500" y="3316288"/>
            <a:ext cx="4264025" cy="3363912"/>
          </a:xfrm>
          <a:prstGeom prst="rect">
            <a:avLst/>
          </a:prstGeom>
          <a:noFill/>
          <a:ln w="12700">
            <a:noFill/>
            <a:miter lim="800000"/>
            <a:headEnd type="none" w="sm" len="sm"/>
            <a:tailEnd type="none" w="sm" len="sm"/>
          </a:ln>
          <a:effectLst/>
        </p:spPr>
      </p:pic>
      <p:pic>
        <p:nvPicPr>
          <p:cNvPr id="111660" name="Picture 1068" descr="D:\dust\presentations\Lanceemfit.gif"/>
          <p:cNvPicPr>
            <a:picLocks noChangeAspect="1" noChangeArrowheads="1"/>
          </p:cNvPicPr>
          <p:nvPr/>
        </p:nvPicPr>
        <p:blipFill>
          <a:blip r:embed="rId6"/>
          <a:srcRect/>
          <a:stretch>
            <a:fillRect/>
          </a:stretch>
        </p:blipFill>
        <p:spPr bwMode="auto">
          <a:xfrm>
            <a:off x="3625850" y="1727200"/>
            <a:ext cx="2200275" cy="49657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t>COTS Dust - Optical Motes</a:t>
            </a:r>
          </a:p>
        </p:txBody>
      </p:sp>
      <p:pic>
        <p:nvPicPr>
          <p:cNvPr id="96261" name="Picture 5" descr="U:\shollar\abyss_folders\pictures\family picture\Mvc-016f.jpg"/>
          <p:cNvPicPr>
            <a:picLocks noChangeAspect="1" noChangeArrowheads="1"/>
          </p:cNvPicPr>
          <p:nvPr/>
        </p:nvPicPr>
        <p:blipFill>
          <a:blip r:embed="rId3"/>
          <a:srcRect/>
          <a:stretch>
            <a:fillRect/>
          </a:stretch>
        </p:blipFill>
        <p:spPr bwMode="auto">
          <a:xfrm>
            <a:off x="0" y="1206500"/>
            <a:ext cx="4391025" cy="3286125"/>
          </a:xfrm>
          <a:prstGeom prst="rect">
            <a:avLst/>
          </a:prstGeom>
          <a:noFill/>
        </p:spPr>
      </p:pic>
      <p:sp>
        <p:nvSpPr>
          <p:cNvPr id="96262" name="Rectangle 6"/>
          <p:cNvSpPr>
            <a:spLocks noGrp="1" noChangeArrowheads="1"/>
          </p:cNvSpPr>
          <p:nvPr>
            <p:ph type="body" idx="1"/>
          </p:nvPr>
        </p:nvSpPr>
        <p:spPr>
          <a:xfrm>
            <a:off x="177800" y="4635500"/>
            <a:ext cx="4191000" cy="1790700"/>
          </a:xfrm>
        </p:spPr>
        <p:txBody>
          <a:bodyPr/>
          <a:lstStyle/>
          <a:p>
            <a:pPr>
              <a:buFontTx/>
              <a:buNone/>
            </a:pPr>
            <a:r>
              <a:rPr lang="en-US"/>
              <a:t>Laser mote</a:t>
            </a:r>
          </a:p>
          <a:p>
            <a:r>
              <a:rPr lang="en-US"/>
              <a:t>650nm laser pointer</a:t>
            </a:r>
          </a:p>
          <a:p>
            <a:r>
              <a:rPr lang="en-US"/>
              <a:t>2 day life full duty</a:t>
            </a:r>
          </a:p>
        </p:txBody>
      </p:sp>
      <p:pic>
        <p:nvPicPr>
          <p:cNvPr id="96263" name="Picture 7" descr="U:\shollar\abyss_folders\pictures\family picture\Mvc-025f.jpg"/>
          <p:cNvPicPr>
            <a:picLocks noChangeAspect="1" noChangeArrowheads="1"/>
          </p:cNvPicPr>
          <p:nvPr/>
        </p:nvPicPr>
        <p:blipFill>
          <a:blip r:embed="rId4"/>
          <a:srcRect/>
          <a:stretch>
            <a:fillRect/>
          </a:stretch>
        </p:blipFill>
        <p:spPr bwMode="auto">
          <a:xfrm>
            <a:off x="4570413" y="1219200"/>
            <a:ext cx="4573587" cy="2844800"/>
          </a:xfrm>
          <a:prstGeom prst="rect">
            <a:avLst/>
          </a:prstGeom>
          <a:noFill/>
        </p:spPr>
      </p:pic>
      <p:grpSp>
        <p:nvGrpSpPr>
          <p:cNvPr id="96315" name="Group 59"/>
          <p:cNvGrpSpPr>
            <a:grpSpLocks/>
          </p:cNvGrpSpPr>
          <p:nvPr/>
        </p:nvGrpSpPr>
        <p:grpSpPr bwMode="auto">
          <a:xfrm>
            <a:off x="8191500" y="1333500"/>
            <a:ext cx="800100" cy="774700"/>
            <a:chOff x="5160" y="2624"/>
            <a:chExt cx="504" cy="488"/>
          </a:xfrm>
        </p:grpSpPr>
        <p:sp>
          <p:nvSpPr>
            <p:cNvPr id="96314" name="Rectangle 58"/>
            <p:cNvSpPr>
              <a:spLocks noChangeArrowheads="1"/>
            </p:cNvSpPr>
            <p:nvPr/>
          </p:nvSpPr>
          <p:spPr bwMode="auto">
            <a:xfrm>
              <a:off x="5160" y="2624"/>
              <a:ext cx="504" cy="488"/>
            </a:xfrm>
            <a:prstGeom prst="rect">
              <a:avLst/>
            </a:prstGeom>
            <a:solidFill>
              <a:srgbClr val="0000FF"/>
            </a:solidFill>
            <a:ln w="9525">
              <a:solidFill>
                <a:srgbClr val="000000"/>
              </a:solidFill>
              <a:miter lim="800000"/>
              <a:headEnd/>
              <a:tailEnd/>
            </a:ln>
            <a:effectLst/>
          </p:spPr>
          <p:txBody>
            <a:bodyPr wrap="none" anchor="ctr"/>
            <a:lstStyle/>
            <a:p>
              <a:endParaRPr lang="en-US"/>
            </a:p>
          </p:txBody>
        </p:sp>
        <p:grpSp>
          <p:nvGrpSpPr>
            <p:cNvPr id="96264" name="Group 8"/>
            <p:cNvGrpSpPr>
              <a:grpSpLocks/>
            </p:cNvGrpSpPr>
            <p:nvPr/>
          </p:nvGrpSpPr>
          <p:grpSpPr bwMode="auto">
            <a:xfrm>
              <a:off x="5184" y="2648"/>
              <a:ext cx="456" cy="440"/>
              <a:chOff x="2928" y="2112"/>
              <a:chExt cx="624" cy="768"/>
            </a:xfrm>
          </p:grpSpPr>
          <p:grpSp>
            <p:nvGrpSpPr>
              <p:cNvPr id="96265" name="Group 9"/>
              <p:cNvGrpSpPr>
                <a:grpSpLocks/>
              </p:cNvGrpSpPr>
              <p:nvPr/>
            </p:nvGrpSpPr>
            <p:grpSpPr bwMode="auto">
              <a:xfrm>
                <a:off x="3168" y="2208"/>
                <a:ext cx="144" cy="576"/>
                <a:chOff x="3168" y="2208"/>
                <a:chExt cx="144" cy="576"/>
              </a:xfrm>
            </p:grpSpPr>
            <p:sp>
              <p:nvSpPr>
                <p:cNvPr id="96266" name="Oval 10"/>
                <p:cNvSpPr>
                  <a:spLocks noChangeArrowheads="1"/>
                </p:cNvSpPr>
                <p:nvPr/>
              </p:nvSpPr>
              <p:spPr bwMode="auto">
                <a:xfrm>
                  <a:off x="3168" y="2640"/>
                  <a:ext cx="144" cy="144"/>
                </a:xfrm>
                <a:prstGeom prst="ellipse">
                  <a:avLst/>
                </a:prstGeom>
                <a:solidFill>
                  <a:schemeClr val="folHlink"/>
                </a:solidFill>
                <a:ln w="9525">
                  <a:solidFill>
                    <a:schemeClr val="tx1"/>
                  </a:solidFill>
                  <a:round/>
                  <a:headEnd/>
                  <a:tailEnd/>
                </a:ln>
                <a:effectLst/>
              </p:spPr>
              <p:txBody>
                <a:bodyPr wrap="none" anchor="ctr"/>
                <a:lstStyle/>
                <a:p>
                  <a:endParaRPr lang="en-US"/>
                </a:p>
              </p:txBody>
            </p:sp>
            <p:sp>
              <p:nvSpPr>
                <p:cNvPr id="96267" name="Line 11"/>
                <p:cNvSpPr>
                  <a:spLocks noChangeShapeType="1"/>
                </p:cNvSpPr>
                <p:nvPr/>
              </p:nvSpPr>
              <p:spPr bwMode="auto">
                <a:xfrm>
                  <a:off x="3216" y="2208"/>
                  <a:ext cx="0" cy="432"/>
                </a:xfrm>
                <a:prstGeom prst="line">
                  <a:avLst/>
                </a:prstGeom>
                <a:noFill/>
                <a:ln w="9525">
                  <a:solidFill>
                    <a:schemeClr val="tx1"/>
                  </a:solidFill>
                  <a:round/>
                  <a:headEnd/>
                  <a:tailEnd/>
                </a:ln>
                <a:effectLst/>
              </p:spPr>
              <p:txBody>
                <a:bodyPr wrap="none" anchor="ctr"/>
                <a:lstStyle/>
                <a:p>
                  <a:endParaRPr lang="en-US"/>
                </a:p>
              </p:txBody>
            </p:sp>
            <p:sp>
              <p:nvSpPr>
                <p:cNvPr id="96268" name="Line 12"/>
                <p:cNvSpPr>
                  <a:spLocks noChangeShapeType="1"/>
                </p:cNvSpPr>
                <p:nvPr/>
              </p:nvSpPr>
              <p:spPr bwMode="auto">
                <a:xfrm>
                  <a:off x="3264" y="2208"/>
                  <a:ext cx="0" cy="432"/>
                </a:xfrm>
                <a:prstGeom prst="line">
                  <a:avLst/>
                </a:prstGeom>
                <a:noFill/>
                <a:ln w="9525">
                  <a:solidFill>
                    <a:schemeClr val="tx1"/>
                  </a:solidFill>
                  <a:round/>
                  <a:headEnd/>
                  <a:tailEnd/>
                </a:ln>
                <a:effectLst/>
              </p:spPr>
              <p:txBody>
                <a:bodyPr wrap="none" anchor="ctr"/>
                <a:lstStyle/>
                <a:p>
                  <a:endParaRPr lang="en-US"/>
                </a:p>
              </p:txBody>
            </p:sp>
            <p:sp>
              <p:nvSpPr>
                <p:cNvPr id="96269" name="Line 13"/>
                <p:cNvSpPr>
                  <a:spLocks noChangeShapeType="1"/>
                </p:cNvSpPr>
                <p:nvPr/>
              </p:nvSpPr>
              <p:spPr bwMode="auto">
                <a:xfrm flipH="1">
                  <a:off x="3216" y="2208"/>
                  <a:ext cx="48" cy="0"/>
                </a:xfrm>
                <a:prstGeom prst="line">
                  <a:avLst/>
                </a:prstGeom>
                <a:noFill/>
                <a:ln w="9525">
                  <a:solidFill>
                    <a:schemeClr val="tx1"/>
                  </a:solidFill>
                  <a:round/>
                  <a:headEnd/>
                  <a:tailEnd/>
                </a:ln>
                <a:effectLst/>
              </p:spPr>
              <p:txBody>
                <a:bodyPr wrap="none" anchor="ctr"/>
                <a:lstStyle/>
                <a:p>
                  <a:endParaRPr lang="en-US"/>
                </a:p>
              </p:txBody>
            </p:sp>
            <p:sp>
              <p:nvSpPr>
                <p:cNvPr id="96270" name="Rectangle 14"/>
                <p:cNvSpPr>
                  <a:spLocks noChangeArrowheads="1"/>
                </p:cNvSpPr>
                <p:nvPr/>
              </p:nvSpPr>
              <p:spPr bwMode="auto">
                <a:xfrm>
                  <a:off x="3216" y="2496"/>
                  <a:ext cx="48" cy="144"/>
                </a:xfrm>
                <a:prstGeom prst="rect">
                  <a:avLst/>
                </a:prstGeom>
                <a:solidFill>
                  <a:schemeClr val="folHlink"/>
                </a:solidFill>
                <a:ln w="9525">
                  <a:solidFill>
                    <a:schemeClr val="tx1"/>
                  </a:solidFill>
                  <a:miter lim="800000"/>
                  <a:headEnd/>
                  <a:tailEnd/>
                </a:ln>
                <a:effectLst/>
              </p:spPr>
              <p:txBody>
                <a:bodyPr wrap="none" anchor="ctr"/>
                <a:lstStyle/>
                <a:p>
                  <a:endParaRPr lang="en-US"/>
                </a:p>
              </p:txBody>
            </p:sp>
          </p:grpSp>
          <p:sp>
            <p:nvSpPr>
              <p:cNvPr id="96271" name="Oval 15"/>
              <p:cNvSpPr>
                <a:spLocks noChangeArrowheads="1"/>
              </p:cNvSpPr>
              <p:nvPr/>
            </p:nvSpPr>
            <p:spPr bwMode="auto">
              <a:xfrm>
                <a:off x="2928" y="2112"/>
                <a:ext cx="624" cy="768"/>
              </a:xfrm>
              <a:prstGeom prst="ellipse">
                <a:avLst/>
              </a:prstGeom>
              <a:noFill/>
              <a:ln w="9525">
                <a:solidFill>
                  <a:schemeClr val="tx1"/>
                </a:solidFill>
                <a:round/>
                <a:headEnd/>
                <a:tailEnd/>
              </a:ln>
              <a:effectLst/>
            </p:spPr>
            <p:txBody>
              <a:bodyPr wrap="none" anchor="ctr"/>
              <a:lstStyle/>
              <a:p>
                <a:endParaRPr lang="en-US"/>
              </a:p>
            </p:txBody>
          </p:sp>
        </p:grpSp>
      </p:grpSp>
      <p:grpSp>
        <p:nvGrpSpPr>
          <p:cNvPr id="96313" name="Group 57"/>
          <p:cNvGrpSpPr>
            <a:grpSpLocks/>
          </p:cNvGrpSpPr>
          <p:nvPr/>
        </p:nvGrpSpPr>
        <p:grpSpPr bwMode="auto">
          <a:xfrm>
            <a:off x="1866900" y="1244600"/>
            <a:ext cx="2463800" cy="711200"/>
            <a:chOff x="1144" y="816"/>
            <a:chExt cx="1552" cy="448"/>
          </a:xfrm>
        </p:grpSpPr>
        <p:sp>
          <p:nvSpPr>
            <p:cNvPr id="96312" name="Rectangle 56"/>
            <p:cNvSpPr>
              <a:spLocks noChangeArrowheads="1"/>
            </p:cNvSpPr>
            <p:nvPr/>
          </p:nvSpPr>
          <p:spPr bwMode="auto">
            <a:xfrm>
              <a:off x="1144" y="816"/>
              <a:ext cx="1552" cy="448"/>
            </a:xfrm>
            <a:prstGeom prst="rect">
              <a:avLst/>
            </a:prstGeom>
            <a:solidFill>
              <a:srgbClr val="0000FF"/>
            </a:solidFill>
            <a:ln w="9525">
              <a:solidFill>
                <a:srgbClr val="000000"/>
              </a:solidFill>
              <a:miter lim="800000"/>
              <a:headEnd/>
              <a:tailEnd/>
            </a:ln>
            <a:effectLst/>
          </p:spPr>
          <p:txBody>
            <a:bodyPr wrap="none" anchor="ctr"/>
            <a:lstStyle/>
            <a:p>
              <a:endParaRPr lang="en-US"/>
            </a:p>
          </p:txBody>
        </p:sp>
        <p:grpSp>
          <p:nvGrpSpPr>
            <p:cNvPr id="96311" name="Group 55"/>
            <p:cNvGrpSpPr>
              <a:grpSpLocks/>
            </p:cNvGrpSpPr>
            <p:nvPr/>
          </p:nvGrpSpPr>
          <p:grpSpPr bwMode="auto">
            <a:xfrm>
              <a:off x="1178" y="849"/>
              <a:ext cx="1486" cy="379"/>
              <a:chOff x="2946" y="3705"/>
              <a:chExt cx="1486" cy="379"/>
            </a:xfrm>
          </p:grpSpPr>
          <p:grpSp>
            <p:nvGrpSpPr>
              <p:cNvPr id="96310" name="Group 54"/>
              <p:cNvGrpSpPr>
                <a:grpSpLocks/>
              </p:cNvGrpSpPr>
              <p:nvPr/>
            </p:nvGrpSpPr>
            <p:grpSpPr bwMode="auto">
              <a:xfrm>
                <a:off x="3714" y="3711"/>
                <a:ext cx="350" cy="373"/>
                <a:chOff x="2946" y="2807"/>
                <a:chExt cx="350" cy="373"/>
              </a:xfrm>
            </p:grpSpPr>
            <p:sp>
              <p:nvSpPr>
                <p:cNvPr id="96273" name="Oval 17"/>
                <p:cNvSpPr>
                  <a:spLocks noChangeArrowheads="1"/>
                </p:cNvSpPr>
                <p:nvPr/>
              </p:nvSpPr>
              <p:spPr bwMode="auto">
                <a:xfrm>
                  <a:off x="2946" y="2807"/>
                  <a:ext cx="350" cy="373"/>
                </a:xfrm>
                <a:prstGeom prst="ellipse">
                  <a:avLst/>
                </a:prstGeom>
                <a:solidFill>
                  <a:schemeClr val="tx1"/>
                </a:solidFill>
                <a:ln w="9525">
                  <a:solidFill>
                    <a:schemeClr val="tx1"/>
                  </a:solidFill>
                  <a:round/>
                  <a:headEnd/>
                  <a:tailEnd/>
                </a:ln>
                <a:effectLst/>
              </p:spPr>
              <p:txBody>
                <a:bodyPr wrap="none" anchor="ctr"/>
                <a:lstStyle/>
                <a:p>
                  <a:endParaRPr lang="en-US"/>
                </a:p>
              </p:txBody>
            </p:sp>
            <p:pic>
              <p:nvPicPr>
                <p:cNvPr id="96280" name="Picture 24" descr="U:\shollar\abyss_folders\pictures\family picture\raindrop.GIF"/>
                <p:cNvPicPr>
                  <a:picLocks noChangeAspect="1" noChangeArrowheads="1"/>
                </p:cNvPicPr>
                <p:nvPr/>
              </p:nvPicPr>
              <p:blipFill>
                <a:blip r:embed="rId5"/>
                <a:srcRect/>
                <a:stretch>
                  <a:fillRect/>
                </a:stretch>
              </p:blipFill>
              <p:spPr bwMode="auto">
                <a:xfrm>
                  <a:off x="3004" y="2869"/>
                  <a:ext cx="129" cy="187"/>
                </a:xfrm>
                <a:prstGeom prst="rect">
                  <a:avLst/>
                </a:prstGeom>
                <a:noFill/>
              </p:spPr>
            </p:pic>
            <p:pic>
              <p:nvPicPr>
                <p:cNvPr id="96281" name="Picture 25" descr="U:\shollar\abyss_folders\pictures\family picture\raindrop.GIF"/>
                <p:cNvPicPr>
                  <a:picLocks noChangeAspect="1" noChangeArrowheads="1"/>
                </p:cNvPicPr>
                <p:nvPr/>
              </p:nvPicPr>
              <p:blipFill>
                <a:blip r:embed="rId5"/>
                <a:srcRect/>
                <a:stretch>
                  <a:fillRect/>
                </a:stretch>
              </p:blipFill>
              <p:spPr bwMode="auto">
                <a:xfrm>
                  <a:off x="3121" y="2931"/>
                  <a:ext cx="129" cy="187"/>
                </a:xfrm>
                <a:prstGeom prst="rect">
                  <a:avLst/>
                </a:prstGeom>
                <a:noFill/>
              </p:spPr>
            </p:pic>
          </p:grpSp>
          <p:grpSp>
            <p:nvGrpSpPr>
              <p:cNvPr id="96282" name="Group 26"/>
              <p:cNvGrpSpPr>
                <a:grpSpLocks/>
              </p:cNvGrpSpPr>
              <p:nvPr/>
            </p:nvGrpSpPr>
            <p:grpSpPr bwMode="auto">
              <a:xfrm>
                <a:off x="2946" y="3705"/>
                <a:ext cx="354" cy="355"/>
                <a:chOff x="2928" y="2112"/>
                <a:chExt cx="624" cy="768"/>
              </a:xfrm>
            </p:grpSpPr>
            <p:grpSp>
              <p:nvGrpSpPr>
                <p:cNvPr id="96283" name="Group 27"/>
                <p:cNvGrpSpPr>
                  <a:grpSpLocks/>
                </p:cNvGrpSpPr>
                <p:nvPr/>
              </p:nvGrpSpPr>
              <p:grpSpPr bwMode="auto">
                <a:xfrm>
                  <a:off x="3168" y="2208"/>
                  <a:ext cx="144" cy="576"/>
                  <a:chOff x="3168" y="2208"/>
                  <a:chExt cx="144" cy="576"/>
                </a:xfrm>
              </p:grpSpPr>
              <p:sp>
                <p:nvSpPr>
                  <p:cNvPr id="96284" name="Oval 28"/>
                  <p:cNvSpPr>
                    <a:spLocks noChangeArrowheads="1"/>
                  </p:cNvSpPr>
                  <p:nvPr/>
                </p:nvSpPr>
                <p:spPr bwMode="auto">
                  <a:xfrm>
                    <a:off x="3168" y="2640"/>
                    <a:ext cx="144" cy="144"/>
                  </a:xfrm>
                  <a:prstGeom prst="ellipse">
                    <a:avLst/>
                  </a:prstGeom>
                  <a:solidFill>
                    <a:schemeClr val="folHlink"/>
                  </a:solidFill>
                  <a:ln w="9525">
                    <a:solidFill>
                      <a:schemeClr val="tx1"/>
                    </a:solidFill>
                    <a:round/>
                    <a:headEnd/>
                    <a:tailEnd/>
                  </a:ln>
                  <a:effectLst/>
                </p:spPr>
                <p:txBody>
                  <a:bodyPr wrap="none" anchor="ctr"/>
                  <a:lstStyle/>
                  <a:p>
                    <a:endParaRPr lang="en-US"/>
                  </a:p>
                </p:txBody>
              </p:sp>
              <p:sp>
                <p:nvSpPr>
                  <p:cNvPr id="96285" name="Line 29"/>
                  <p:cNvSpPr>
                    <a:spLocks noChangeShapeType="1"/>
                  </p:cNvSpPr>
                  <p:nvPr/>
                </p:nvSpPr>
                <p:spPr bwMode="auto">
                  <a:xfrm>
                    <a:off x="3216" y="2208"/>
                    <a:ext cx="0" cy="432"/>
                  </a:xfrm>
                  <a:prstGeom prst="line">
                    <a:avLst/>
                  </a:prstGeom>
                  <a:noFill/>
                  <a:ln w="9525">
                    <a:solidFill>
                      <a:schemeClr val="tx1"/>
                    </a:solidFill>
                    <a:round/>
                    <a:headEnd/>
                    <a:tailEnd/>
                  </a:ln>
                  <a:effectLst/>
                </p:spPr>
                <p:txBody>
                  <a:bodyPr wrap="none" anchor="ctr"/>
                  <a:lstStyle/>
                  <a:p>
                    <a:endParaRPr lang="en-US"/>
                  </a:p>
                </p:txBody>
              </p:sp>
              <p:sp>
                <p:nvSpPr>
                  <p:cNvPr id="96286" name="Line 30"/>
                  <p:cNvSpPr>
                    <a:spLocks noChangeShapeType="1"/>
                  </p:cNvSpPr>
                  <p:nvPr/>
                </p:nvSpPr>
                <p:spPr bwMode="auto">
                  <a:xfrm>
                    <a:off x="3264" y="2208"/>
                    <a:ext cx="0" cy="432"/>
                  </a:xfrm>
                  <a:prstGeom prst="line">
                    <a:avLst/>
                  </a:prstGeom>
                  <a:noFill/>
                  <a:ln w="9525">
                    <a:solidFill>
                      <a:schemeClr val="tx1"/>
                    </a:solidFill>
                    <a:round/>
                    <a:headEnd/>
                    <a:tailEnd/>
                  </a:ln>
                  <a:effectLst/>
                </p:spPr>
                <p:txBody>
                  <a:bodyPr wrap="none" anchor="ctr"/>
                  <a:lstStyle/>
                  <a:p>
                    <a:endParaRPr lang="en-US"/>
                  </a:p>
                </p:txBody>
              </p:sp>
              <p:sp>
                <p:nvSpPr>
                  <p:cNvPr id="96287" name="Line 31"/>
                  <p:cNvSpPr>
                    <a:spLocks noChangeShapeType="1"/>
                  </p:cNvSpPr>
                  <p:nvPr/>
                </p:nvSpPr>
                <p:spPr bwMode="auto">
                  <a:xfrm flipH="1">
                    <a:off x="3216" y="2208"/>
                    <a:ext cx="48" cy="0"/>
                  </a:xfrm>
                  <a:prstGeom prst="line">
                    <a:avLst/>
                  </a:prstGeom>
                  <a:noFill/>
                  <a:ln w="9525">
                    <a:solidFill>
                      <a:schemeClr val="tx1"/>
                    </a:solidFill>
                    <a:round/>
                    <a:headEnd/>
                    <a:tailEnd/>
                  </a:ln>
                  <a:effectLst/>
                </p:spPr>
                <p:txBody>
                  <a:bodyPr wrap="none" anchor="ctr"/>
                  <a:lstStyle/>
                  <a:p>
                    <a:endParaRPr lang="en-US"/>
                  </a:p>
                </p:txBody>
              </p:sp>
              <p:sp>
                <p:nvSpPr>
                  <p:cNvPr id="96288" name="Rectangle 32"/>
                  <p:cNvSpPr>
                    <a:spLocks noChangeArrowheads="1"/>
                  </p:cNvSpPr>
                  <p:nvPr/>
                </p:nvSpPr>
                <p:spPr bwMode="auto">
                  <a:xfrm>
                    <a:off x="3216" y="2496"/>
                    <a:ext cx="48" cy="144"/>
                  </a:xfrm>
                  <a:prstGeom prst="rect">
                    <a:avLst/>
                  </a:prstGeom>
                  <a:solidFill>
                    <a:schemeClr val="folHlink"/>
                  </a:solidFill>
                  <a:ln w="9525">
                    <a:solidFill>
                      <a:schemeClr val="tx1"/>
                    </a:solidFill>
                    <a:miter lim="800000"/>
                    <a:headEnd/>
                    <a:tailEnd/>
                  </a:ln>
                  <a:effectLst/>
                </p:spPr>
                <p:txBody>
                  <a:bodyPr wrap="none" anchor="ctr"/>
                  <a:lstStyle/>
                  <a:p>
                    <a:endParaRPr lang="en-US"/>
                  </a:p>
                </p:txBody>
              </p:sp>
            </p:grpSp>
            <p:sp>
              <p:nvSpPr>
                <p:cNvPr id="96289" name="Oval 33"/>
                <p:cNvSpPr>
                  <a:spLocks noChangeArrowheads="1"/>
                </p:cNvSpPr>
                <p:nvPr/>
              </p:nvSpPr>
              <p:spPr bwMode="auto">
                <a:xfrm>
                  <a:off x="2928" y="2112"/>
                  <a:ext cx="624" cy="768"/>
                </a:xfrm>
                <a:prstGeom prst="ellipse">
                  <a:avLst/>
                </a:prstGeom>
                <a:noFill/>
                <a:ln w="9525">
                  <a:solidFill>
                    <a:schemeClr val="tx1"/>
                  </a:solidFill>
                  <a:round/>
                  <a:headEnd/>
                  <a:tailEnd/>
                </a:ln>
                <a:effectLst/>
              </p:spPr>
              <p:txBody>
                <a:bodyPr wrap="none" anchor="ctr"/>
                <a:lstStyle/>
                <a:p>
                  <a:endParaRPr lang="en-US"/>
                </a:p>
              </p:txBody>
            </p:sp>
          </p:grpSp>
          <p:grpSp>
            <p:nvGrpSpPr>
              <p:cNvPr id="96297" name="Group 41"/>
              <p:cNvGrpSpPr>
                <a:grpSpLocks/>
              </p:cNvGrpSpPr>
              <p:nvPr/>
            </p:nvGrpSpPr>
            <p:grpSpPr bwMode="auto">
              <a:xfrm>
                <a:off x="3336" y="3720"/>
                <a:ext cx="336" cy="336"/>
                <a:chOff x="3696" y="2784"/>
                <a:chExt cx="432" cy="414"/>
              </a:xfrm>
            </p:grpSpPr>
            <p:sp>
              <p:nvSpPr>
                <p:cNvPr id="96298" name="Oval 42"/>
                <p:cNvSpPr>
                  <a:spLocks noChangeArrowheads="1"/>
                </p:cNvSpPr>
                <p:nvPr/>
              </p:nvSpPr>
              <p:spPr bwMode="auto">
                <a:xfrm>
                  <a:off x="3696" y="2784"/>
                  <a:ext cx="432" cy="414"/>
                </a:xfrm>
                <a:prstGeom prst="ellipse">
                  <a:avLst/>
                </a:prstGeom>
                <a:solidFill>
                  <a:schemeClr val="tx1"/>
                </a:solidFill>
                <a:ln w="9525">
                  <a:solidFill>
                    <a:schemeClr val="tx1"/>
                  </a:solidFill>
                  <a:round/>
                  <a:headEnd/>
                  <a:tailEnd/>
                </a:ln>
                <a:effectLst/>
              </p:spPr>
              <p:txBody>
                <a:bodyPr wrap="none" anchor="ctr"/>
                <a:lstStyle/>
                <a:p>
                  <a:endParaRPr lang="en-US"/>
                </a:p>
              </p:txBody>
            </p:sp>
            <p:pic>
              <p:nvPicPr>
                <p:cNvPr id="96299" name="Picture 43" descr="U:\shollar\abyss_folders\pictures\family picture\balloon.gif"/>
                <p:cNvPicPr>
                  <a:picLocks noChangeAspect="1" noChangeArrowheads="1"/>
                </p:cNvPicPr>
                <p:nvPr/>
              </p:nvPicPr>
              <p:blipFill>
                <a:blip r:embed="rId6"/>
                <a:srcRect/>
                <a:stretch>
                  <a:fillRect/>
                </a:stretch>
              </p:blipFill>
              <p:spPr bwMode="auto">
                <a:xfrm>
                  <a:off x="3777" y="2855"/>
                  <a:ext cx="303" cy="292"/>
                </a:xfrm>
                <a:prstGeom prst="rect">
                  <a:avLst/>
                </a:prstGeom>
                <a:noFill/>
              </p:spPr>
            </p:pic>
          </p:grpSp>
          <p:grpSp>
            <p:nvGrpSpPr>
              <p:cNvPr id="96300" name="Group 44"/>
              <p:cNvGrpSpPr>
                <a:grpSpLocks/>
              </p:cNvGrpSpPr>
              <p:nvPr/>
            </p:nvGrpSpPr>
            <p:grpSpPr bwMode="auto">
              <a:xfrm>
                <a:off x="4096" y="3728"/>
                <a:ext cx="336" cy="336"/>
                <a:chOff x="3744" y="1920"/>
                <a:chExt cx="394" cy="424"/>
              </a:xfrm>
            </p:grpSpPr>
            <p:sp>
              <p:nvSpPr>
                <p:cNvPr id="96301" name="Oval 45"/>
                <p:cNvSpPr>
                  <a:spLocks noChangeArrowheads="1"/>
                </p:cNvSpPr>
                <p:nvPr/>
              </p:nvSpPr>
              <p:spPr bwMode="auto">
                <a:xfrm>
                  <a:off x="3744" y="1920"/>
                  <a:ext cx="394" cy="424"/>
                </a:xfrm>
                <a:prstGeom prst="ellipse">
                  <a:avLst/>
                </a:prstGeom>
                <a:solidFill>
                  <a:schemeClr val="tx1"/>
                </a:solidFill>
                <a:ln w="9525">
                  <a:solidFill>
                    <a:schemeClr val="tx1"/>
                  </a:solidFill>
                  <a:round/>
                  <a:headEnd/>
                  <a:tailEnd/>
                </a:ln>
                <a:effectLst/>
              </p:spPr>
              <p:txBody>
                <a:bodyPr wrap="none" anchor="ctr"/>
                <a:lstStyle/>
                <a:p>
                  <a:endParaRPr lang="en-US"/>
                </a:p>
              </p:txBody>
            </p:sp>
            <p:pic>
              <p:nvPicPr>
                <p:cNvPr id="96302" name="Picture 46" descr="U:\shollar\abyss_folders\pictures\family picture\sunshine.gif"/>
                <p:cNvPicPr>
                  <a:picLocks noChangeAspect="1" noChangeArrowheads="1"/>
                </p:cNvPicPr>
                <p:nvPr/>
              </p:nvPicPr>
              <p:blipFill>
                <a:blip r:embed="rId7"/>
                <a:srcRect/>
                <a:stretch>
                  <a:fillRect/>
                </a:stretch>
              </p:blipFill>
              <p:spPr bwMode="auto">
                <a:xfrm>
                  <a:off x="3785" y="1978"/>
                  <a:ext cx="268" cy="310"/>
                </a:xfrm>
                <a:prstGeom prst="rect">
                  <a:avLst/>
                </a:prstGeom>
                <a:noFill/>
              </p:spPr>
            </p:pic>
          </p:grpSp>
        </p:grpSp>
      </p:grpSp>
      <p:sp>
        <p:nvSpPr>
          <p:cNvPr id="96316" name="Rectangle 60"/>
          <p:cNvSpPr>
            <a:spLocks noChangeArrowheads="1"/>
          </p:cNvSpPr>
          <p:nvPr/>
        </p:nvSpPr>
        <p:spPr bwMode="auto">
          <a:xfrm>
            <a:off x="4762500" y="4254500"/>
            <a:ext cx="4191000" cy="2057400"/>
          </a:xfrm>
          <a:prstGeom prst="rect">
            <a:avLst/>
          </a:prstGeom>
          <a:noFill/>
          <a:ln w="12700">
            <a:noFill/>
            <a:miter lim="800000"/>
            <a:headEnd/>
            <a:tailEnd/>
          </a:ln>
          <a:effectLst/>
        </p:spPr>
        <p:txBody>
          <a:bodyPr lIns="90487" tIns="44450" rIns="90487" bIns="44450"/>
          <a:lstStyle/>
          <a:p>
            <a:pPr marL="342900" indent="-342900">
              <a:lnSpc>
                <a:spcPct val="90000"/>
              </a:lnSpc>
              <a:spcBef>
                <a:spcPct val="20000"/>
              </a:spcBef>
              <a:buClr>
                <a:schemeClr val="tx1"/>
              </a:buClr>
              <a:buSzPct val="150000"/>
            </a:pPr>
            <a:r>
              <a:rPr lang="en-US" sz="2800">
                <a:solidFill>
                  <a:schemeClr val="tx1"/>
                </a:solidFill>
              </a:rPr>
              <a:t>CCR mote</a:t>
            </a:r>
          </a:p>
          <a:p>
            <a:pPr marL="342900" indent="-342900">
              <a:lnSpc>
                <a:spcPct val="90000"/>
              </a:lnSpc>
              <a:spcBef>
                <a:spcPct val="20000"/>
              </a:spcBef>
              <a:buClr>
                <a:schemeClr val="tx1"/>
              </a:buClr>
              <a:buSzPct val="150000"/>
              <a:buFontTx/>
              <a:buChar char="•"/>
            </a:pPr>
            <a:r>
              <a:rPr lang="en-US" sz="2800">
                <a:solidFill>
                  <a:schemeClr val="tx1"/>
                </a:solidFill>
              </a:rPr>
              <a:t>4 corner cubes</a:t>
            </a:r>
          </a:p>
          <a:p>
            <a:pPr marL="342900" indent="-342900">
              <a:lnSpc>
                <a:spcPct val="90000"/>
              </a:lnSpc>
              <a:spcBef>
                <a:spcPct val="20000"/>
              </a:spcBef>
              <a:buClr>
                <a:schemeClr val="tx1"/>
              </a:buClr>
              <a:buSzPct val="150000"/>
              <a:buFontTx/>
              <a:buChar char="•"/>
            </a:pPr>
            <a:r>
              <a:rPr lang="en-US" sz="2800">
                <a:solidFill>
                  <a:schemeClr val="tx1"/>
                </a:solidFill>
              </a:rPr>
              <a:t>40% hemisphere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317500" y="1241425"/>
            <a:ext cx="8513763" cy="5108575"/>
          </a:xfrm>
          <a:prstGeom prst="rect">
            <a:avLst/>
          </a:prstGeom>
          <a:solidFill>
            <a:srgbClr val="FFFFFF"/>
          </a:solidFill>
          <a:ln w="9525">
            <a:solidFill>
              <a:srgbClr val="000000"/>
            </a:solidFill>
            <a:miter lim="800000"/>
            <a:headEnd/>
            <a:tailEnd/>
          </a:ln>
          <a:effectLst/>
        </p:spPr>
        <p:txBody>
          <a:bodyPr wrap="none" anchor="ctr"/>
          <a:lstStyle/>
          <a:p>
            <a:endParaRPr lang="en-US"/>
          </a:p>
        </p:txBody>
      </p:sp>
      <p:sp>
        <p:nvSpPr>
          <p:cNvPr id="102403" name="Rectangle 3"/>
          <p:cNvSpPr>
            <a:spLocks noGrp="1" noChangeArrowheads="1"/>
          </p:cNvSpPr>
          <p:nvPr>
            <p:ph type="title"/>
          </p:nvPr>
        </p:nvSpPr>
        <p:spPr/>
        <p:txBody>
          <a:bodyPr/>
          <a:lstStyle/>
          <a:p>
            <a:r>
              <a:rPr lang="en-US"/>
              <a:t>CCR Interogator</a:t>
            </a:r>
          </a:p>
        </p:txBody>
      </p:sp>
      <p:pic>
        <p:nvPicPr>
          <p:cNvPr id="102407" name="Picture 7"/>
          <p:cNvPicPr>
            <a:picLocks noChangeAspect="1" noChangeArrowheads="1"/>
          </p:cNvPicPr>
          <p:nvPr/>
        </p:nvPicPr>
        <p:blipFill>
          <a:blip r:embed="rId3"/>
          <a:srcRect/>
          <a:stretch>
            <a:fillRect/>
          </a:stretch>
        </p:blipFill>
        <p:spPr bwMode="auto">
          <a:xfrm>
            <a:off x="436563" y="1352550"/>
            <a:ext cx="6769100" cy="2979738"/>
          </a:xfrm>
          <a:prstGeom prst="rect">
            <a:avLst/>
          </a:prstGeom>
          <a:noFill/>
          <a:ln w="3175">
            <a:solidFill>
              <a:srgbClr val="000000"/>
            </a:solidFill>
            <a:miter lim="800000"/>
            <a:headEnd/>
            <a:tailEnd/>
          </a:ln>
          <a:effectLst/>
        </p:spPr>
      </p:pic>
      <p:pic>
        <p:nvPicPr>
          <p:cNvPr id="102408" name="Picture 8" descr="U:\shollar\abyss_folders\pictures\family picture\Mvc-025f.jpg"/>
          <p:cNvPicPr>
            <a:picLocks noChangeAspect="1" noChangeArrowheads="1"/>
          </p:cNvPicPr>
          <p:nvPr/>
        </p:nvPicPr>
        <p:blipFill>
          <a:blip r:embed="rId4"/>
          <a:srcRect/>
          <a:stretch>
            <a:fillRect/>
          </a:stretch>
        </p:blipFill>
        <p:spPr bwMode="auto">
          <a:xfrm>
            <a:off x="5530850" y="4298950"/>
            <a:ext cx="3294063" cy="2049463"/>
          </a:xfrm>
          <a:prstGeom prst="rect">
            <a:avLst/>
          </a:prstGeom>
          <a:noFill/>
        </p:spPr>
      </p:pic>
      <p:pic>
        <p:nvPicPr>
          <p:cNvPr id="102409" name="Picture 9" descr="U:\shollar\abyss_folders\pictures\family picture\Mvc-025f.jpg"/>
          <p:cNvPicPr>
            <a:picLocks noChangeAspect="1" noChangeArrowheads="1"/>
          </p:cNvPicPr>
          <p:nvPr/>
        </p:nvPicPr>
        <p:blipFill>
          <a:blip r:embed="rId5" cstate="print"/>
          <a:srcRect/>
          <a:stretch>
            <a:fillRect/>
          </a:stretch>
        </p:blipFill>
        <p:spPr bwMode="auto">
          <a:xfrm>
            <a:off x="8107363" y="2343150"/>
            <a:ext cx="185737" cy="115888"/>
          </a:xfrm>
          <a:prstGeom prst="rect">
            <a:avLst/>
          </a:prstGeom>
          <a:noFill/>
        </p:spPr>
      </p:pic>
      <p:pic>
        <p:nvPicPr>
          <p:cNvPr id="102410" name="Picture 10" descr="U:\shollar\abyss_folders\pictures\family picture\Mvc-025f.jpg"/>
          <p:cNvPicPr>
            <a:picLocks noChangeAspect="1" noChangeArrowheads="1"/>
          </p:cNvPicPr>
          <p:nvPr/>
        </p:nvPicPr>
        <p:blipFill>
          <a:blip r:embed="rId6" cstate="print"/>
          <a:srcRect/>
          <a:stretch>
            <a:fillRect/>
          </a:stretch>
        </p:blipFill>
        <p:spPr bwMode="auto">
          <a:xfrm>
            <a:off x="8218488" y="2641600"/>
            <a:ext cx="323850" cy="201613"/>
          </a:xfrm>
          <a:prstGeom prst="rect">
            <a:avLst/>
          </a:prstGeom>
          <a:noFill/>
        </p:spPr>
      </p:pic>
      <p:pic>
        <p:nvPicPr>
          <p:cNvPr id="102411" name="Picture 11" descr="U:\shollar\abyss_folders\pictures\family picture\Mvc-025f.jpg"/>
          <p:cNvPicPr>
            <a:picLocks noChangeAspect="1" noChangeArrowheads="1"/>
          </p:cNvPicPr>
          <p:nvPr/>
        </p:nvPicPr>
        <p:blipFill>
          <a:blip r:embed="rId7" cstate="print"/>
          <a:srcRect/>
          <a:stretch>
            <a:fillRect/>
          </a:stretch>
        </p:blipFill>
        <p:spPr bwMode="auto">
          <a:xfrm>
            <a:off x="7596188" y="2540000"/>
            <a:ext cx="439737" cy="273050"/>
          </a:xfrm>
          <a:prstGeom prst="rect">
            <a:avLst/>
          </a:prstGeom>
          <a:noFill/>
        </p:spPr>
      </p:pic>
      <p:pic>
        <p:nvPicPr>
          <p:cNvPr id="102412" name="Picture 12" descr="D:\dust\posters\vhsuccr8c.jpg"/>
          <p:cNvPicPr>
            <a:picLocks noChangeAspect="1" noChangeArrowheads="1"/>
          </p:cNvPicPr>
          <p:nvPr/>
        </p:nvPicPr>
        <p:blipFill>
          <a:blip r:embed="rId8"/>
          <a:srcRect/>
          <a:stretch>
            <a:fillRect/>
          </a:stretch>
        </p:blipFill>
        <p:spPr bwMode="auto">
          <a:xfrm>
            <a:off x="2043113" y="4752975"/>
            <a:ext cx="2397125" cy="1389063"/>
          </a:xfrm>
          <a:prstGeom prst="rect">
            <a:avLst/>
          </a:prstGeom>
          <a:noFill/>
        </p:spPr>
      </p:pic>
      <p:sp>
        <p:nvSpPr>
          <p:cNvPr id="102413" name="Line 13"/>
          <p:cNvSpPr>
            <a:spLocks noChangeShapeType="1"/>
          </p:cNvSpPr>
          <p:nvPr/>
        </p:nvSpPr>
        <p:spPr bwMode="auto">
          <a:xfrm flipH="1">
            <a:off x="7504113" y="2900363"/>
            <a:ext cx="850900" cy="1876425"/>
          </a:xfrm>
          <a:prstGeom prst="line">
            <a:avLst/>
          </a:prstGeom>
          <a:noFill/>
          <a:ln w="9525">
            <a:solidFill>
              <a:srgbClr val="000000"/>
            </a:solidFill>
            <a:round/>
            <a:headEnd/>
            <a:tailEnd type="triangle" w="med" len="med"/>
          </a:ln>
          <a:effectLst/>
        </p:spPr>
        <p:txBody>
          <a:bodyPr wrap="none" anchor="ctr"/>
          <a:lstStyle/>
          <a:p>
            <a:endParaRPr lang="en-US"/>
          </a:p>
        </p:txBody>
      </p:sp>
      <p:sp>
        <p:nvSpPr>
          <p:cNvPr id="102414" name="Line 14"/>
          <p:cNvSpPr>
            <a:spLocks noChangeShapeType="1"/>
          </p:cNvSpPr>
          <p:nvPr/>
        </p:nvSpPr>
        <p:spPr bwMode="auto">
          <a:xfrm flipH="1" flipV="1">
            <a:off x="4416425" y="4748213"/>
            <a:ext cx="1889125" cy="331787"/>
          </a:xfrm>
          <a:prstGeom prst="line">
            <a:avLst/>
          </a:prstGeom>
          <a:noFill/>
          <a:ln w="9525">
            <a:solidFill>
              <a:srgbClr val="000000"/>
            </a:solidFill>
            <a:round/>
            <a:headEnd/>
            <a:tailEnd/>
          </a:ln>
          <a:effectLst/>
        </p:spPr>
        <p:txBody>
          <a:bodyPr wrap="none" anchor="ctr"/>
          <a:lstStyle/>
          <a:p>
            <a:endParaRPr lang="en-US"/>
          </a:p>
        </p:txBody>
      </p:sp>
      <p:sp>
        <p:nvSpPr>
          <p:cNvPr id="102415" name="Line 15"/>
          <p:cNvSpPr>
            <a:spLocks noChangeShapeType="1"/>
          </p:cNvSpPr>
          <p:nvPr/>
        </p:nvSpPr>
        <p:spPr bwMode="auto">
          <a:xfrm flipH="1">
            <a:off x="4430713" y="5224463"/>
            <a:ext cx="1903412" cy="923925"/>
          </a:xfrm>
          <a:prstGeom prst="line">
            <a:avLst/>
          </a:prstGeom>
          <a:noFill/>
          <a:ln w="9525">
            <a:solidFill>
              <a:srgbClr val="000000"/>
            </a:solidFill>
            <a:round/>
            <a:headEnd/>
            <a:tailEnd/>
          </a:ln>
          <a:effectLst/>
        </p:spPr>
        <p:txBody>
          <a:bodyPr wrap="none" anchor="ctr"/>
          <a:lstStyle/>
          <a:p>
            <a:endParaRPr lang="en-US"/>
          </a:p>
        </p:txBody>
      </p:sp>
      <p:sp>
        <p:nvSpPr>
          <p:cNvPr id="102420" name="Line 20"/>
          <p:cNvSpPr>
            <a:spLocks noChangeShapeType="1"/>
          </p:cNvSpPr>
          <p:nvPr/>
        </p:nvSpPr>
        <p:spPr bwMode="auto">
          <a:xfrm>
            <a:off x="4257675" y="3883025"/>
            <a:ext cx="808038" cy="0"/>
          </a:xfrm>
          <a:prstGeom prst="line">
            <a:avLst/>
          </a:prstGeom>
          <a:noFill/>
          <a:ln w="38100">
            <a:solidFill>
              <a:srgbClr val="00FF00"/>
            </a:solidFill>
            <a:round/>
            <a:headEnd/>
            <a:tailEnd/>
          </a:ln>
          <a:effectLst/>
        </p:spPr>
        <p:txBody>
          <a:bodyPr wrap="none" anchor="ctr"/>
          <a:lstStyle/>
          <a:p>
            <a:endParaRPr lang="en-US"/>
          </a:p>
        </p:txBody>
      </p:sp>
      <p:sp>
        <p:nvSpPr>
          <p:cNvPr id="102421" name="Line 21"/>
          <p:cNvSpPr>
            <a:spLocks noChangeShapeType="1"/>
          </p:cNvSpPr>
          <p:nvPr/>
        </p:nvSpPr>
        <p:spPr bwMode="auto">
          <a:xfrm flipV="1">
            <a:off x="5065713" y="2582863"/>
            <a:ext cx="0" cy="1300162"/>
          </a:xfrm>
          <a:prstGeom prst="line">
            <a:avLst/>
          </a:prstGeom>
          <a:noFill/>
          <a:ln w="38100">
            <a:solidFill>
              <a:srgbClr val="00FF00"/>
            </a:solidFill>
            <a:round/>
            <a:headEnd/>
            <a:tailEnd/>
          </a:ln>
          <a:effectLst/>
        </p:spPr>
        <p:txBody>
          <a:bodyPr wrap="none" anchor="ctr"/>
          <a:lstStyle/>
          <a:p>
            <a:endParaRPr lang="en-US"/>
          </a:p>
        </p:txBody>
      </p:sp>
      <p:grpSp>
        <p:nvGrpSpPr>
          <p:cNvPr id="102426" name="Group 26"/>
          <p:cNvGrpSpPr>
            <a:grpSpLocks/>
          </p:cNvGrpSpPr>
          <p:nvPr/>
        </p:nvGrpSpPr>
        <p:grpSpPr bwMode="auto">
          <a:xfrm>
            <a:off x="5065713" y="2265363"/>
            <a:ext cx="2524125" cy="585787"/>
            <a:chOff x="3191" y="1427"/>
            <a:chExt cx="1590" cy="369"/>
          </a:xfrm>
        </p:grpSpPr>
        <p:sp>
          <p:nvSpPr>
            <p:cNvPr id="102424" name="Line 24"/>
            <p:cNvSpPr>
              <a:spLocks noChangeShapeType="1"/>
            </p:cNvSpPr>
            <p:nvPr/>
          </p:nvSpPr>
          <p:spPr bwMode="auto">
            <a:xfrm flipV="1">
              <a:off x="3191" y="1427"/>
              <a:ext cx="1590" cy="200"/>
            </a:xfrm>
            <a:prstGeom prst="line">
              <a:avLst/>
            </a:prstGeom>
            <a:noFill/>
            <a:ln w="38100">
              <a:solidFill>
                <a:srgbClr val="00FF00"/>
              </a:solidFill>
              <a:round/>
              <a:headEnd/>
              <a:tailEnd type="triangle" w="med" len="med"/>
            </a:ln>
            <a:effectLst/>
          </p:spPr>
          <p:txBody>
            <a:bodyPr wrap="none" anchor="ctr"/>
            <a:lstStyle/>
            <a:p>
              <a:endParaRPr lang="en-US"/>
            </a:p>
          </p:txBody>
        </p:sp>
        <p:sp>
          <p:nvSpPr>
            <p:cNvPr id="102425" name="Line 25"/>
            <p:cNvSpPr>
              <a:spLocks noChangeShapeType="1"/>
            </p:cNvSpPr>
            <p:nvPr/>
          </p:nvSpPr>
          <p:spPr bwMode="auto">
            <a:xfrm>
              <a:off x="3197" y="1651"/>
              <a:ext cx="1580" cy="145"/>
            </a:xfrm>
            <a:prstGeom prst="line">
              <a:avLst/>
            </a:prstGeom>
            <a:noFill/>
            <a:ln w="38100">
              <a:solidFill>
                <a:srgbClr val="00FF00"/>
              </a:solidFill>
              <a:round/>
              <a:headEnd/>
              <a:tailEnd type="triangle" w="med" len="med"/>
            </a:ln>
            <a:effectLst/>
          </p:spPr>
          <p:txBody>
            <a:bodyPr wrap="none" anchor="ctr"/>
            <a:lstStyle/>
            <a:p>
              <a:endParaRPr lang="en-US"/>
            </a:p>
          </p:txBody>
        </p:sp>
      </p:grpSp>
      <p:grpSp>
        <p:nvGrpSpPr>
          <p:cNvPr id="102430" name="Group 30"/>
          <p:cNvGrpSpPr>
            <a:grpSpLocks/>
          </p:cNvGrpSpPr>
          <p:nvPr/>
        </p:nvGrpSpPr>
        <p:grpSpPr bwMode="auto">
          <a:xfrm>
            <a:off x="2409825" y="2382838"/>
            <a:ext cx="5910263" cy="433387"/>
            <a:chOff x="1518" y="1501"/>
            <a:chExt cx="3723" cy="273"/>
          </a:xfrm>
        </p:grpSpPr>
        <p:sp>
          <p:nvSpPr>
            <p:cNvPr id="102427" name="Line 27"/>
            <p:cNvSpPr>
              <a:spLocks noChangeShapeType="1"/>
            </p:cNvSpPr>
            <p:nvPr/>
          </p:nvSpPr>
          <p:spPr bwMode="auto">
            <a:xfrm flipH="1" flipV="1">
              <a:off x="1518" y="1664"/>
              <a:ext cx="3327" cy="9"/>
            </a:xfrm>
            <a:prstGeom prst="line">
              <a:avLst/>
            </a:prstGeom>
            <a:noFill/>
            <a:ln w="9525">
              <a:solidFill>
                <a:srgbClr val="00FF00"/>
              </a:solidFill>
              <a:round/>
              <a:headEnd/>
              <a:tailEnd type="triangle" w="med" len="med"/>
            </a:ln>
            <a:effectLst/>
          </p:spPr>
          <p:txBody>
            <a:bodyPr wrap="none" anchor="ctr"/>
            <a:lstStyle/>
            <a:p>
              <a:endParaRPr lang="en-US"/>
            </a:p>
          </p:txBody>
        </p:sp>
        <p:sp>
          <p:nvSpPr>
            <p:cNvPr id="102428" name="Line 28"/>
            <p:cNvSpPr>
              <a:spLocks noChangeShapeType="1"/>
            </p:cNvSpPr>
            <p:nvPr/>
          </p:nvSpPr>
          <p:spPr bwMode="auto">
            <a:xfrm flipH="1" flipV="1">
              <a:off x="1532" y="1560"/>
              <a:ext cx="3709" cy="163"/>
            </a:xfrm>
            <a:prstGeom prst="line">
              <a:avLst/>
            </a:prstGeom>
            <a:noFill/>
            <a:ln w="9525">
              <a:solidFill>
                <a:srgbClr val="00FF00"/>
              </a:solidFill>
              <a:round/>
              <a:headEnd/>
              <a:tailEnd type="triangle" w="med" len="med"/>
            </a:ln>
            <a:effectLst/>
          </p:spPr>
          <p:txBody>
            <a:bodyPr wrap="none" anchor="ctr"/>
            <a:lstStyle/>
            <a:p>
              <a:endParaRPr lang="en-US"/>
            </a:p>
          </p:txBody>
        </p:sp>
        <p:sp>
          <p:nvSpPr>
            <p:cNvPr id="102429" name="Line 29"/>
            <p:cNvSpPr>
              <a:spLocks noChangeShapeType="1"/>
            </p:cNvSpPr>
            <p:nvPr/>
          </p:nvSpPr>
          <p:spPr bwMode="auto">
            <a:xfrm flipH="1">
              <a:off x="1555" y="1501"/>
              <a:ext cx="3600" cy="273"/>
            </a:xfrm>
            <a:prstGeom prst="line">
              <a:avLst/>
            </a:prstGeom>
            <a:noFill/>
            <a:ln w="9525">
              <a:solidFill>
                <a:srgbClr val="00FF00"/>
              </a:solidFill>
              <a:round/>
              <a:headEnd/>
              <a:tailEnd type="triangle" w="med" len="med"/>
            </a:ln>
            <a:effec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20"/>
                                        </p:tgtEl>
                                        <p:attrNameLst>
                                          <p:attrName>style.visibility</p:attrName>
                                        </p:attrNameLst>
                                      </p:cBhvr>
                                      <p:to>
                                        <p:strVal val="visible"/>
                                      </p:to>
                                    </p:set>
                                    <p:animEffect transition="in" filter="wipe(left)">
                                      <p:cBhvr>
                                        <p:cTn id="7" dur="500"/>
                                        <p:tgtEl>
                                          <p:spTgt spid="1024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2421"/>
                                        </p:tgtEl>
                                        <p:attrNameLst>
                                          <p:attrName>style.visibility</p:attrName>
                                        </p:attrNameLst>
                                      </p:cBhvr>
                                      <p:to>
                                        <p:strVal val="visible"/>
                                      </p:to>
                                    </p:set>
                                    <p:animEffect transition="in" filter="wipe(down)">
                                      <p:cBhvr>
                                        <p:cTn id="11" dur="500"/>
                                        <p:tgtEl>
                                          <p:spTgt spid="1024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2426"/>
                                        </p:tgtEl>
                                        <p:attrNameLst>
                                          <p:attrName>style.visibility</p:attrName>
                                        </p:attrNameLst>
                                      </p:cBhvr>
                                      <p:to>
                                        <p:strVal val="visible"/>
                                      </p:to>
                                    </p:set>
                                    <p:animEffect transition="in" filter="wipe(left)">
                                      <p:cBhvr>
                                        <p:cTn id="15" dur="500"/>
                                        <p:tgtEl>
                                          <p:spTgt spid="102426"/>
                                        </p:tgtEl>
                                      </p:cBhvr>
                                    </p:animEffect>
                                  </p:childTnLst>
                                </p:cTn>
                              </p:par>
                            </p:childTnLst>
                          </p:cTn>
                        </p:par>
                        <p:par>
                          <p:cTn id="16" fill="hold">
                            <p:stCondLst>
                              <p:cond delay="1500"/>
                            </p:stCondLst>
                            <p:childTnLst>
                              <p:par>
                                <p:cTn id="17" presetID="22" presetClass="entr" presetSubtype="2" fill="hold" nodeType="afterEffect">
                                  <p:stCondLst>
                                    <p:cond delay="4000"/>
                                  </p:stCondLst>
                                  <p:childTnLst>
                                    <p:set>
                                      <p:cBhvr>
                                        <p:cTn id="18" dur="1" fill="hold">
                                          <p:stCondLst>
                                            <p:cond delay="0"/>
                                          </p:stCondLst>
                                        </p:cTn>
                                        <p:tgtEl>
                                          <p:spTgt spid="102430"/>
                                        </p:tgtEl>
                                        <p:attrNameLst>
                                          <p:attrName>style.visibility</p:attrName>
                                        </p:attrNameLst>
                                      </p:cBhvr>
                                      <p:to>
                                        <p:strVal val="visible"/>
                                      </p:to>
                                    </p:set>
                                    <p:animEffect transition="in" filter="wipe(right)">
                                      <p:cBhvr>
                                        <p:cTn id="19" dur="500"/>
                                        <p:tgtEl>
                                          <p:spTgt spid="102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0" grpId="0" animBg="1"/>
      <p:bldP spid="1024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t>Video Semaphore Decoding</a:t>
            </a:r>
          </a:p>
        </p:txBody>
      </p:sp>
      <p:pic>
        <p:nvPicPr>
          <p:cNvPr id="104451" name="Picture 3" descr="D:\dust\posters\tennisxmt.JPG"/>
          <p:cNvPicPr>
            <a:picLocks noChangeAspect="1" noChangeArrowheads="1"/>
          </p:cNvPicPr>
          <p:nvPr/>
        </p:nvPicPr>
        <p:blipFill>
          <a:blip r:embed="rId3"/>
          <a:srcRect/>
          <a:stretch>
            <a:fillRect/>
          </a:stretch>
        </p:blipFill>
        <p:spPr bwMode="auto">
          <a:xfrm>
            <a:off x="315913" y="1438275"/>
            <a:ext cx="4010025" cy="2970213"/>
          </a:xfrm>
          <a:prstGeom prst="rect">
            <a:avLst/>
          </a:prstGeom>
          <a:noFill/>
        </p:spPr>
      </p:pic>
      <p:sp>
        <p:nvSpPr>
          <p:cNvPr id="104453" name="Text Box 5"/>
          <p:cNvSpPr txBox="1">
            <a:spLocks noChangeArrowheads="1"/>
          </p:cNvSpPr>
          <p:nvPr/>
        </p:nvSpPr>
        <p:spPr bwMode="auto">
          <a:xfrm>
            <a:off x="331788" y="4676775"/>
            <a:ext cx="3041650" cy="854075"/>
          </a:xfrm>
          <a:prstGeom prst="rect">
            <a:avLst/>
          </a:prstGeom>
          <a:noFill/>
          <a:ln w="9525">
            <a:noFill/>
            <a:miter lim="800000"/>
            <a:headEnd/>
            <a:tailEnd/>
          </a:ln>
          <a:effectLst/>
        </p:spPr>
        <p:txBody>
          <a:bodyPr wrap="none">
            <a:spAutoFit/>
          </a:bodyPr>
          <a:lstStyle/>
          <a:p>
            <a:pPr>
              <a:spcBef>
                <a:spcPct val="50000"/>
              </a:spcBef>
            </a:pPr>
            <a:r>
              <a:rPr lang="en-US" sz="2000">
                <a:solidFill>
                  <a:schemeClr val="tx1"/>
                </a:solidFill>
              </a:rPr>
              <a:t>Diverged beam @ 300m</a:t>
            </a:r>
          </a:p>
          <a:p>
            <a:pPr>
              <a:spcBef>
                <a:spcPct val="50000"/>
              </a:spcBef>
            </a:pPr>
            <a:r>
              <a:rPr lang="en-US" sz="2000">
                <a:solidFill>
                  <a:schemeClr val="tx1"/>
                </a:solidFill>
              </a:rPr>
              <a:t>Shadow or full sunlight</a:t>
            </a:r>
            <a:endParaRPr lang="en-US">
              <a:solidFill>
                <a:schemeClr val="tx1"/>
              </a:solidFill>
            </a:endParaRPr>
          </a:p>
        </p:txBody>
      </p:sp>
      <p:sp>
        <p:nvSpPr>
          <p:cNvPr id="104454" name="Text Box 6"/>
          <p:cNvSpPr txBox="1">
            <a:spLocks noChangeArrowheads="1"/>
          </p:cNvSpPr>
          <p:nvPr/>
        </p:nvSpPr>
        <p:spPr bwMode="auto">
          <a:xfrm>
            <a:off x="4741863" y="4730750"/>
            <a:ext cx="3779837" cy="854075"/>
          </a:xfrm>
          <a:prstGeom prst="rect">
            <a:avLst/>
          </a:prstGeom>
          <a:noFill/>
          <a:ln w="9525">
            <a:noFill/>
            <a:miter lim="800000"/>
            <a:headEnd/>
            <a:tailEnd/>
          </a:ln>
          <a:effectLst/>
        </p:spPr>
        <p:txBody>
          <a:bodyPr wrap="none">
            <a:spAutoFit/>
          </a:bodyPr>
          <a:lstStyle/>
          <a:p>
            <a:pPr>
              <a:spcBef>
                <a:spcPct val="50000"/>
              </a:spcBef>
            </a:pPr>
            <a:r>
              <a:rPr lang="en-US" sz="2000">
                <a:solidFill>
                  <a:schemeClr val="tx1"/>
                </a:solidFill>
              </a:rPr>
              <a:t>San Francisco (Coit Tower) to</a:t>
            </a:r>
          </a:p>
          <a:p>
            <a:pPr>
              <a:spcBef>
                <a:spcPct val="50000"/>
              </a:spcBef>
            </a:pPr>
            <a:r>
              <a:rPr lang="en-US" sz="2000">
                <a:solidFill>
                  <a:schemeClr val="tx1"/>
                </a:solidFill>
              </a:rPr>
              <a:t>Berkeley (Cory Hall)</a:t>
            </a:r>
            <a:endParaRPr lang="en-US">
              <a:solidFill>
                <a:schemeClr val="tx1"/>
              </a:solidFill>
            </a:endParaRPr>
          </a:p>
        </p:txBody>
      </p:sp>
      <p:pic>
        <p:nvPicPr>
          <p:cNvPr id="104455" name="Picture 7" descr="D:\Proposals\STAB\coit.JPG"/>
          <p:cNvPicPr>
            <a:picLocks noChangeAspect="1" noChangeArrowheads="1"/>
          </p:cNvPicPr>
          <p:nvPr/>
        </p:nvPicPr>
        <p:blipFill>
          <a:blip r:embed="rId4"/>
          <a:srcRect/>
          <a:stretch>
            <a:fillRect/>
          </a:stretch>
        </p:blipFill>
        <p:spPr bwMode="auto">
          <a:xfrm>
            <a:off x="4679950" y="1358900"/>
            <a:ext cx="4000500" cy="3327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26"/>
          <p:cNvSpPr>
            <a:spLocks noGrp="1" noChangeArrowheads="1"/>
          </p:cNvSpPr>
          <p:nvPr>
            <p:ph type="title"/>
          </p:nvPr>
        </p:nvSpPr>
        <p:spPr/>
        <p:txBody>
          <a:bodyPr/>
          <a:lstStyle/>
          <a:p>
            <a:r>
              <a:rPr lang="en-US"/>
              <a:t>1 Mbps CMOS imaging receiver</a:t>
            </a:r>
          </a:p>
        </p:txBody>
      </p:sp>
      <p:grpSp>
        <p:nvGrpSpPr>
          <p:cNvPr id="103431" name="Group 1031"/>
          <p:cNvGrpSpPr>
            <a:grpSpLocks/>
          </p:cNvGrpSpPr>
          <p:nvPr/>
        </p:nvGrpSpPr>
        <p:grpSpPr bwMode="auto">
          <a:xfrm>
            <a:off x="0" y="3167063"/>
            <a:ext cx="4622800" cy="3348037"/>
            <a:chOff x="128" y="800"/>
            <a:chExt cx="2912" cy="2109"/>
          </a:xfrm>
        </p:grpSpPr>
        <p:sp>
          <p:nvSpPr>
            <p:cNvPr id="103429" name="Rectangle 1029"/>
            <p:cNvSpPr>
              <a:spLocks noChangeArrowheads="1"/>
            </p:cNvSpPr>
            <p:nvPr/>
          </p:nvSpPr>
          <p:spPr bwMode="auto">
            <a:xfrm>
              <a:off x="128" y="803"/>
              <a:ext cx="2912" cy="2106"/>
            </a:xfrm>
            <a:prstGeom prst="rect">
              <a:avLst/>
            </a:prstGeom>
            <a:solidFill>
              <a:srgbClr val="FFFFFF"/>
            </a:solidFill>
            <a:ln w="9525">
              <a:solidFill>
                <a:srgbClr val="000000"/>
              </a:solidFill>
              <a:miter lim="800000"/>
              <a:headEnd/>
              <a:tailEnd/>
            </a:ln>
            <a:effectLst/>
          </p:spPr>
          <p:txBody>
            <a:bodyPr wrap="none" anchor="ctr"/>
            <a:lstStyle/>
            <a:p>
              <a:endParaRPr lang="en-US"/>
            </a:p>
          </p:txBody>
        </p:sp>
        <p:pic>
          <p:nvPicPr>
            <p:cNvPr id="103428" name="Picture 1028" descr="D:\dust\posters\basicpixel.emf"/>
            <p:cNvPicPr>
              <a:picLocks noChangeAspect="1" noChangeArrowheads="1"/>
            </p:cNvPicPr>
            <p:nvPr/>
          </p:nvPicPr>
          <p:blipFill>
            <a:blip r:embed="rId3"/>
            <a:srcRect/>
            <a:stretch>
              <a:fillRect/>
            </a:stretch>
          </p:blipFill>
          <p:spPr bwMode="auto">
            <a:xfrm>
              <a:off x="136" y="800"/>
              <a:ext cx="2880" cy="2102"/>
            </a:xfrm>
            <a:prstGeom prst="rect">
              <a:avLst/>
            </a:prstGeom>
            <a:noFill/>
          </p:spPr>
        </p:pic>
      </p:grpSp>
      <p:pic>
        <p:nvPicPr>
          <p:cNvPr id="103430" name="Picture 1030" descr="D:\dust\presentations\integratinglayout_smaller.gif"/>
          <p:cNvPicPr>
            <a:picLocks noChangeAspect="1" noChangeArrowheads="1"/>
          </p:cNvPicPr>
          <p:nvPr/>
        </p:nvPicPr>
        <p:blipFill>
          <a:blip r:embed="rId4"/>
          <a:srcRect/>
          <a:stretch>
            <a:fillRect/>
          </a:stretch>
        </p:blipFill>
        <p:spPr bwMode="auto">
          <a:xfrm>
            <a:off x="4287838" y="1285875"/>
            <a:ext cx="4856162" cy="2587625"/>
          </a:xfrm>
          <a:prstGeom prst="rect">
            <a:avLst/>
          </a:prstGeom>
          <a:noFill/>
        </p:spPr>
      </p:pic>
      <p:sp>
        <p:nvSpPr>
          <p:cNvPr id="103433" name="Text Box 1033"/>
          <p:cNvSpPr txBox="1">
            <a:spLocks noChangeArrowheads="1"/>
          </p:cNvSpPr>
          <p:nvPr/>
        </p:nvSpPr>
        <p:spPr bwMode="auto">
          <a:xfrm>
            <a:off x="246063" y="1403350"/>
            <a:ext cx="3811587" cy="1128713"/>
          </a:xfrm>
          <a:prstGeom prst="rect">
            <a:avLst/>
          </a:prstGeom>
          <a:noFill/>
          <a:ln w="9525">
            <a:noFill/>
            <a:miter lim="800000"/>
            <a:headEnd/>
            <a:tailEnd/>
          </a:ln>
          <a:effectLst/>
        </p:spPr>
        <p:txBody>
          <a:bodyPr wrap="none">
            <a:spAutoFit/>
          </a:bodyPr>
          <a:lstStyle/>
          <a:p>
            <a:pPr>
              <a:spcBef>
                <a:spcPct val="50000"/>
              </a:spcBef>
            </a:pPr>
            <a:r>
              <a:rPr lang="en-US" sz="2000">
                <a:solidFill>
                  <a:schemeClr val="tx1"/>
                </a:solidFill>
              </a:rPr>
              <a:t>Put an asynchronous receiver</a:t>
            </a:r>
          </a:p>
          <a:p>
            <a:pPr>
              <a:spcBef>
                <a:spcPct val="50000"/>
              </a:spcBef>
            </a:pPr>
            <a:r>
              <a:rPr lang="en-US" sz="2000">
                <a:solidFill>
                  <a:schemeClr val="tx1"/>
                </a:solidFill>
              </a:rPr>
              <a:t>at every pixel</a:t>
            </a:r>
          </a:p>
          <a:p>
            <a:pPr>
              <a:spcBef>
                <a:spcPct val="50000"/>
              </a:spcBef>
            </a:pPr>
            <a:endParaRPr lang="en-US">
              <a:solidFill>
                <a:schemeClr val="tx1"/>
              </a:solidFill>
            </a:endParaRPr>
          </a:p>
        </p:txBody>
      </p:sp>
      <p:sp>
        <p:nvSpPr>
          <p:cNvPr id="103434" name="Text Box 1034"/>
          <p:cNvSpPr txBox="1">
            <a:spLocks noChangeArrowheads="1"/>
          </p:cNvSpPr>
          <p:nvPr/>
        </p:nvSpPr>
        <p:spPr bwMode="auto">
          <a:xfrm>
            <a:off x="5148263" y="5899150"/>
            <a:ext cx="3843337" cy="396875"/>
          </a:xfrm>
          <a:prstGeom prst="rect">
            <a:avLst/>
          </a:prstGeom>
          <a:noFill/>
          <a:ln w="9525">
            <a:noFill/>
            <a:miter lim="800000"/>
            <a:headEnd/>
            <a:tailEnd/>
          </a:ln>
          <a:effectLst/>
        </p:spPr>
        <p:txBody>
          <a:bodyPr wrap="none">
            <a:spAutoFit/>
          </a:bodyPr>
          <a:lstStyle/>
          <a:p>
            <a:pPr>
              <a:spcBef>
                <a:spcPct val="50000"/>
              </a:spcBef>
            </a:pPr>
            <a:r>
              <a:rPr lang="en-US" sz="2000">
                <a:solidFill>
                  <a:schemeClr val="tx1"/>
                </a:solidFill>
              </a:rPr>
              <a:t>Funded by DARPA/MTO/STAB</a:t>
            </a:r>
            <a:endParaRPr lang="en-US">
              <a:solidFill>
                <a:schemeClr val="tx1"/>
              </a:solidFill>
            </a:endParaRPr>
          </a:p>
        </p:txBody>
      </p:sp>
      <p:sp>
        <p:nvSpPr>
          <p:cNvPr id="103435" name="Text Box 1035"/>
          <p:cNvSpPr txBox="1">
            <a:spLocks noChangeArrowheads="1"/>
          </p:cNvSpPr>
          <p:nvPr/>
        </p:nvSpPr>
        <p:spPr bwMode="auto">
          <a:xfrm>
            <a:off x="6437313" y="3879850"/>
            <a:ext cx="2706687" cy="396875"/>
          </a:xfrm>
          <a:prstGeom prst="rect">
            <a:avLst/>
          </a:prstGeom>
          <a:noFill/>
          <a:ln w="9525">
            <a:noFill/>
            <a:miter lim="800000"/>
            <a:headEnd/>
            <a:tailEnd/>
          </a:ln>
          <a:effectLst/>
        </p:spPr>
        <p:txBody>
          <a:bodyPr wrap="none">
            <a:spAutoFit/>
          </a:bodyPr>
          <a:lstStyle/>
          <a:p>
            <a:pPr>
              <a:spcBef>
                <a:spcPct val="50000"/>
              </a:spcBef>
            </a:pPr>
            <a:r>
              <a:rPr lang="en-US" sz="2000">
                <a:solidFill>
                  <a:schemeClr val="tx1"/>
                </a:solidFill>
              </a:rPr>
              <a:t>0.25 um CMOS in fab</a:t>
            </a:r>
            <a:endParaRPr lang="en-US">
              <a:solidFill>
                <a:schemeClr val="tx1"/>
              </a:solidFill>
            </a:endParaRPr>
          </a:p>
        </p:txBody>
      </p:sp>
    </p:spTree>
  </p:cSld>
  <p:clrMapOvr>
    <a:masterClrMapping/>
  </p:clrMapOvr>
</p:sld>
</file>

<file path=ppt/theme/theme1.xml><?xml version="1.0" encoding="utf-8"?>
<a:theme xmlns:a="http://schemas.openxmlformats.org/drawingml/2006/main" name="untitled 1">
  <a:themeElements>
    <a:clrScheme name="">
      <a:dk1>
        <a:srgbClr val="000000"/>
      </a:dk1>
      <a:lt1>
        <a:srgbClr val="FFFFFF"/>
      </a:lt1>
      <a:dk2>
        <a:srgbClr val="00006D"/>
      </a:dk2>
      <a:lt2>
        <a:srgbClr val="FFFF00"/>
      </a:lt2>
      <a:accent1>
        <a:srgbClr val="FF9900"/>
      </a:accent1>
      <a:accent2>
        <a:srgbClr val="00FFFF"/>
      </a:accent2>
      <a:accent3>
        <a:srgbClr val="AAAABA"/>
      </a:accent3>
      <a:accent4>
        <a:srgbClr val="DADADA"/>
      </a:accent4>
      <a:accent5>
        <a:srgbClr val="FFCAAA"/>
      </a:accent5>
      <a:accent6>
        <a:srgbClr val="00E7E7"/>
      </a:accent6>
      <a:hlink>
        <a:srgbClr val="FF0000"/>
      </a:hlink>
      <a:folHlink>
        <a:srgbClr val="969696"/>
      </a:folHlink>
    </a:clrScheme>
    <a:fontScheme name="untitled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200" b="1" i="0" u="none" strike="noStrike" cap="none" normalizeH="0" baseline="0" smtClean="0">
            <a:ln>
              <a:noFill/>
            </a:ln>
            <a:solidFill>
              <a:schemeClr val="bg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200" b="1" i="0" u="none" strike="noStrike" cap="none" normalizeH="0" baseline="0" smtClean="0">
            <a:ln>
              <a:noFill/>
            </a:ln>
            <a:solidFill>
              <a:schemeClr val="bg2"/>
            </a:solidFill>
            <a:effectLst/>
            <a:latin typeface="Arial" charset="0"/>
          </a:defRPr>
        </a:defPPr>
      </a:lstStyle>
    </a:lnDef>
  </a:objectDefaults>
  <a:extraClrSchemeLst>
    <a:extraClrScheme>
      <a:clrScheme name="untitled 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ntitled 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ntitled 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ntitled 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ntitled 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ntitled 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ntitled 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HD:Olav:Adm:SU:presentation:SU-GLV</Template>
  <TotalTime>3892</TotalTime>
  <Pages>7</Pages>
  <Words>2056</Words>
  <Application>Microsoft PowerPoint 4.0</Application>
  <PresentationFormat>On-screen Show (4:3)</PresentationFormat>
  <Paragraphs>139</Paragraphs>
  <Slides>21</Slides>
  <Notes>21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21</vt:i4>
      </vt:variant>
    </vt:vector>
  </HeadingPairs>
  <TitlesOfParts>
    <vt:vector size="30" baseType="lpstr">
      <vt:lpstr>Times</vt:lpstr>
      <vt:lpstr>Arial</vt:lpstr>
      <vt:lpstr>Times New Roman</vt:lpstr>
      <vt:lpstr>Impact</vt:lpstr>
      <vt:lpstr>Symbol</vt:lpstr>
      <vt:lpstr>untitled 1</vt:lpstr>
      <vt:lpstr>Microsoft Clip Gallery</vt:lpstr>
      <vt:lpstr>Bitmap Image</vt:lpstr>
      <vt:lpstr>Microsoft Excel Worksheet</vt:lpstr>
      <vt:lpstr>SMART DUST</vt:lpstr>
      <vt:lpstr>Goals</vt:lpstr>
      <vt:lpstr>COTS Dust</vt:lpstr>
      <vt:lpstr>COTS Dust - RF Motes</vt:lpstr>
      <vt:lpstr>COTS Dust - Distributed Algorithms</vt:lpstr>
      <vt:lpstr>COTS Dust - Optical Motes</vt:lpstr>
      <vt:lpstr>CCR Interogator</vt:lpstr>
      <vt:lpstr>Video Semaphore Decoding</vt:lpstr>
      <vt:lpstr>1 Mbps CMOS imaging receiver</vt:lpstr>
      <vt:lpstr>Micro Mote - First Attempt</vt:lpstr>
      <vt:lpstr>2D beam scanning</vt:lpstr>
      <vt:lpstr>6-bit DAC Driving Scanning Mirror</vt:lpstr>
      <vt:lpstr>~8mm3 laser scanner</vt:lpstr>
      <vt:lpstr>Power and Energy</vt:lpstr>
      <vt:lpstr>Combustion</vt:lpstr>
      <vt:lpstr>Dust Delivery</vt:lpstr>
      <vt:lpstr>MAV Delivery</vt:lpstr>
      <vt:lpstr>24” Bat</vt:lpstr>
      <vt:lpstr>Marine LOE 4</vt:lpstr>
      <vt:lpstr>Goal for ‘01</vt:lpstr>
      <vt:lpstr>Virtual Keyboard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subject/>
  <dc:creator>olav</dc:creator>
  <cp:keywords/>
  <dc:description/>
  <cp:lastModifiedBy> Mark McDermott</cp:lastModifiedBy>
  <cp:revision>135</cp:revision>
  <cp:lastPrinted>1999-06-10T17:42:28Z</cp:lastPrinted>
  <dcterms:created xsi:type="dcterms:W3CDTF">1998-09-12T16:54:28Z</dcterms:created>
  <dcterms:modified xsi:type="dcterms:W3CDTF">2008-12-10T21:54:32Z</dcterms:modified>
</cp:coreProperties>
</file>