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68"/>
  </p:notesMasterIdLst>
  <p:sldIdLst>
    <p:sldId id="256" r:id="rId3"/>
    <p:sldId id="258" r:id="rId4"/>
    <p:sldId id="310" r:id="rId5"/>
    <p:sldId id="344" r:id="rId6"/>
    <p:sldId id="261" r:id="rId7"/>
    <p:sldId id="263" r:id="rId8"/>
    <p:sldId id="262" r:id="rId9"/>
    <p:sldId id="264" r:id="rId10"/>
    <p:sldId id="265" r:id="rId11"/>
    <p:sldId id="331" r:id="rId12"/>
    <p:sldId id="320" r:id="rId13"/>
    <p:sldId id="324" r:id="rId14"/>
    <p:sldId id="266" r:id="rId15"/>
    <p:sldId id="267" r:id="rId16"/>
    <p:sldId id="287" r:id="rId17"/>
    <p:sldId id="292" r:id="rId18"/>
    <p:sldId id="288" r:id="rId19"/>
    <p:sldId id="270" r:id="rId20"/>
    <p:sldId id="290" r:id="rId21"/>
    <p:sldId id="305" r:id="rId22"/>
    <p:sldId id="276" r:id="rId23"/>
    <p:sldId id="314" r:id="rId24"/>
    <p:sldId id="273" r:id="rId25"/>
    <p:sldId id="317" r:id="rId26"/>
    <p:sldId id="318" r:id="rId27"/>
    <p:sldId id="308" r:id="rId28"/>
    <p:sldId id="311" r:id="rId29"/>
    <p:sldId id="291" r:id="rId30"/>
    <p:sldId id="319" r:id="rId31"/>
    <p:sldId id="275" r:id="rId32"/>
    <p:sldId id="289" r:id="rId33"/>
    <p:sldId id="338" r:id="rId34"/>
    <p:sldId id="281" r:id="rId35"/>
    <p:sldId id="282" r:id="rId36"/>
    <p:sldId id="298" r:id="rId37"/>
    <p:sldId id="278" r:id="rId38"/>
    <p:sldId id="304" r:id="rId39"/>
    <p:sldId id="322" r:id="rId40"/>
    <p:sldId id="323" r:id="rId41"/>
    <p:sldId id="295" r:id="rId42"/>
    <p:sldId id="296" r:id="rId43"/>
    <p:sldId id="326" r:id="rId44"/>
    <p:sldId id="327" r:id="rId45"/>
    <p:sldId id="340" r:id="rId46"/>
    <p:sldId id="328" r:id="rId47"/>
    <p:sldId id="329" r:id="rId48"/>
    <p:sldId id="332" r:id="rId49"/>
    <p:sldId id="260" r:id="rId50"/>
    <p:sldId id="330" r:id="rId51"/>
    <p:sldId id="285" r:id="rId52"/>
    <p:sldId id="339" r:id="rId53"/>
    <p:sldId id="321" r:id="rId54"/>
    <p:sldId id="334" r:id="rId55"/>
    <p:sldId id="333" r:id="rId56"/>
    <p:sldId id="343" r:id="rId57"/>
    <p:sldId id="341" r:id="rId58"/>
    <p:sldId id="286" r:id="rId59"/>
    <p:sldId id="306" r:id="rId60"/>
    <p:sldId id="335" r:id="rId61"/>
    <p:sldId id="337" r:id="rId62"/>
    <p:sldId id="346" r:id="rId63"/>
    <p:sldId id="347" r:id="rId64"/>
    <p:sldId id="348" r:id="rId65"/>
    <p:sldId id="349" r:id="rId66"/>
    <p:sldId id="345" r:id="rId67"/>
  </p:sldIdLst>
  <p:sldSz cx="9144000" cy="6858000" type="screen4x3"/>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D34FD3-4BC8-4504-9325-19FC3153B472}">
  <a:tblStyle styleId="{B9D34FD3-4BC8-4504-9325-19FC3153B47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6C5E5D4-1306-4F33-BB99-D77D57BADF75}" styleName="Table_1"/>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30" autoAdjust="0"/>
  </p:normalViewPr>
  <p:slideViewPr>
    <p:cSldViewPr>
      <p:cViewPr varScale="1">
        <p:scale>
          <a:sx n="61" d="100"/>
          <a:sy n="61" d="100"/>
        </p:scale>
        <p:origin x="13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Expected</a:t>
            </a:r>
            <a:r>
              <a:rPr lang="en-US" baseline="0"/>
              <a:t> vs Actual Area Usage </a:t>
            </a:r>
            <a:endParaRPr lang="en-US"/>
          </a:p>
        </c:rich>
      </c:tx>
      <c:layout>
        <c:manualLayout>
          <c:xMode val="edge"/>
          <c:yMode val="edge"/>
          <c:x val="0.2554790026246719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D6-4016-8D1F-2F25A054F1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D6-4016-8D1F-2F25A054F17E}"/>
              </c:ext>
            </c:extLst>
          </c:dPt>
          <c:cat>
            <c:strRef>
              <c:f>Sheet2!$A$1:$B$1</c:f>
              <c:strCache>
                <c:ptCount val="2"/>
                <c:pt idx="0">
                  <c:v>Margin</c:v>
                </c:pt>
                <c:pt idx="1">
                  <c:v>Area (post ECO)</c:v>
                </c:pt>
              </c:strCache>
            </c:strRef>
          </c:cat>
          <c:val>
            <c:numRef>
              <c:f>Sheet2!$A$2:$B$2</c:f>
              <c:numCache>
                <c:formatCode>General</c:formatCode>
                <c:ptCount val="2"/>
                <c:pt idx="0">
                  <c:v>4.757328995080734E-2</c:v>
                </c:pt>
                <c:pt idx="1">
                  <c:v>0.95242671004919266</c:v>
                </c:pt>
              </c:numCache>
            </c:numRef>
          </c:val>
          <c:extLst>
            <c:ext xmlns:c16="http://schemas.microsoft.com/office/drawing/2014/chart" uri="{C3380CC4-5D6E-409C-BE32-E72D297353CC}">
              <c16:uniqueId val="{00000004-F5D6-4016-8D1F-2F25A054F1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Sheet4!$B$1</c:f>
              <c:strCache>
                <c:ptCount val="1"/>
                <c:pt idx="0">
                  <c:v>Setup Slack (ns)</c:v>
                </c:pt>
              </c:strCache>
            </c:strRef>
          </c:tx>
          <c:spPr>
            <a:solidFill>
              <a:schemeClr val="accent1"/>
            </a:solidFill>
            <a:ln>
              <a:noFill/>
            </a:ln>
            <a:effectLst/>
          </c:spPr>
          <c:invertIfNegative val="0"/>
          <c:cat>
            <c:strRef>
              <c:f>Sheet4!$A$2:$A$4</c:f>
              <c:strCache>
                <c:ptCount val="3"/>
                <c:pt idx="0">
                  <c:v>ss0p95n40c</c:v>
                </c:pt>
                <c:pt idx="1">
                  <c:v>tt1p05v25c</c:v>
                </c:pt>
                <c:pt idx="2">
                  <c:v>ff1p16v125c</c:v>
                </c:pt>
              </c:strCache>
            </c:strRef>
          </c:cat>
          <c:val>
            <c:numRef>
              <c:f>Sheet4!$B$2:$B$4</c:f>
              <c:numCache>
                <c:formatCode>General</c:formatCode>
                <c:ptCount val="3"/>
                <c:pt idx="0">
                  <c:v>7.0000000000000007E-2</c:v>
                </c:pt>
                <c:pt idx="1">
                  <c:v>3.3730000000000002</c:v>
                </c:pt>
                <c:pt idx="2">
                  <c:v>5.39</c:v>
                </c:pt>
              </c:numCache>
            </c:numRef>
          </c:val>
          <c:extLst>
            <c:ext xmlns:c16="http://schemas.microsoft.com/office/drawing/2014/chart" uri="{C3380CC4-5D6E-409C-BE32-E72D297353CC}">
              <c16:uniqueId val="{00000000-5C0C-404C-A0C2-5BE24FFC5F3E}"/>
            </c:ext>
          </c:extLst>
        </c:ser>
        <c:dLbls>
          <c:showLegendKey val="0"/>
          <c:showVal val="0"/>
          <c:showCatName val="0"/>
          <c:showSerName val="0"/>
          <c:showPercent val="0"/>
          <c:showBubbleSize val="0"/>
        </c:dLbls>
        <c:gapWidth val="219"/>
        <c:overlap val="-27"/>
        <c:axId val="454119520"/>
        <c:axId val="454121488"/>
      </c:barChart>
      <c:catAx>
        <c:axId val="45411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121488"/>
        <c:crosses val="autoZero"/>
        <c:auto val="1"/>
        <c:lblAlgn val="ctr"/>
        <c:lblOffset val="100"/>
        <c:noMultiLvlLbl val="0"/>
      </c:catAx>
      <c:valAx>
        <c:axId val="45412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119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0.49375</cdr:x>
      <cdr:y>0.10995</cdr:y>
    </cdr:from>
    <cdr:to>
      <cdr:x>0.69375</cdr:x>
      <cdr:y>0.44329</cdr:y>
    </cdr:to>
    <cdr:sp macro="" textlink="">
      <cdr:nvSpPr>
        <cdr:cNvPr id="2" name="TextBox 1">
          <a:extLst xmlns:a="http://schemas.openxmlformats.org/drawingml/2006/main">
            <a:ext uri="{FF2B5EF4-FFF2-40B4-BE49-F238E27FC236}">
              <a16:creationId xmlns:a16="http://schemas.microsoft.com/office/drawing/2014/main" id="{F51FA85D-3834-48B5-9250-AAE4A20DD41B}"/>
            </a:ext>
          </a:extLst>
        </cdr:cNvPr>
        <cdr:cNvSpPr txBox="1"/>
      </cdr:nvSpPr>
      <cdr:spPr>
        <a:xfrm xmlns:a="http://schemas.openxmlformats.org/drawingml/2006/main">
          <a:off x="2257425" y="30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0.48681</cdr:x>
      <cdr:y>0.17014</cdr:y>
    </cdr:from>
    <cdr:to>
      <cdr:x>0.68681</cdr:x>
      <cdr:y>0.50347</cdr:y>
    </cdr:to>
    <cdr:sp macro="" textlink="">
      <cdr:nvSpPr>
        <cdr:cNvPr id="4" name="TextBox 3">
          <a:extLst xmlns:a="http://schemas.openxmlformats.org/drawingml/2006/main">
            <a:ext uri="{FF2B5EF4-FFF2-40B4-BE49-F238E27FC236}">
              <a16:creationId xmlns:a16="http://schemas.microsoft.com/office/drawing/2014/main" id="{A6446AC1-17DF-4BC0-A860-6FDF802DD334}"/>
            </a:ext>
          </a:extLst>
        </cdr:cNvPr>
        <cdr:cNvSpPr txBox="1"/>
      </cdr:nvSpPr>
      <cdr:spPr>
        <a:xfrm xmlns:a="http://schemas.openxmlformats.org/drawingml/2006/main">
          <a:off x="2225675" y="4667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solidFill>
                <a:schemeClr val="bg1"/>
              </a:solidFill>
            </a:rPr>
            <a:t>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569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5692"/>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01725" y="700087"/>
            <a:ext cx="4654549" cy="3490911"/>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424085"/>
            <a:ext cx="5486399" cy="4191238"/>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6553"/>
            <a:ext cx="2971799" cy="46569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846553"/>
            <a:ext cx="2971799" cy="465692"/>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IN" sz="1200" b="0" i="0" u="none" strike="noStrike" cap="none">
                <a:solidFill>
                  <a:schemeClr val="dk1"/>
                </a:solidFill>
                <a:latin typeface="Arial"/>
                <a:ea typeface="Arial"/>
                <a:cs typeface="Arial"/>
                <a:sym typeface="Arial"/>
              </a:rPr>
              <a:t>‹#›</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66625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15</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236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r>
              <a:rPr lang="en-IN" sz="1200" dirty="0">
                <a:solidFill>
                  <a:schemeClr val="tx1"/>
                </a:solidFill>
              </a:rPr>
              <a:t>Why hard blockage?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17</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27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r>
              <a:rPr lang="en-US" dirty="0"/>
              <a:t>Explain we used M1-M5, route power in M6</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19</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171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r>
              <a:rPr lang="en-IN" dirty="0"/>
              <a:t>Co-processor is instantiated in amber</a:t>
            </a:r>
            <a:r>
              <a:rPr lang="en-IN" baseline="0" dirty="0"/>
              <a:t> core and it has 15 registers and control signals. There are dedicated instructions of type </a:t>
            </a:r>
            <a:r>
              <a:rPr lang="en-IN" baseline="0" dirty="0" err="1"/>
              <a:t>coretrans</a:t>
            </a:r>
            <a:r>
              <a:rPr lang="en-IN" baseline="0" dirty="0"/>
              <a:t> (</a:t>
            </a:r>
            <a:r>
              <a:rPr lang="en-IN" baseline="0" dirty="0" err="1"/>
              <a:t>mrc</a:t>
            </a:r>
            <a:r>
              <a:rPr lang="en-IN" baseline="0" dirty="0"/>
              <a:t> and </a:t>
            </a:r>
            <a:r>
              <a:rPr lang="en-IN" baseline="0" dirty="0" err="1"/>
              <a:t>mcr</a:t>
            </a:r>
            <a:r>
              <a:rPr lang="en-IN" baseline="0" dirty="0"/>
              <a:t>) to move the register data from co-processor to amber register bank. </a:t>
            </a:r>
          </a:p>
          <a:p>
            <a:r>
              <a:rPr lang="en-IN" baseline="0" dirty="0" err="1"/>
              <a:t>Mrc</a:t>
            </a:r>
            <a:r>
              <a:rPr lang="en-IN" baseline="0" dirty="0"/>
              <a:t>- co-processor to amber register bank</a:t>
            </a:r>
          </a:p>
          <a:p>
            <a:r>
              <a:rPr lang="en-IN" baseline="0" dirty="0" err="1"/>
              <a:t>Mcr</a:t>
            </a:r>
            <a:r>
              <a:rPr lang="en-IN" baseline="0" dirty="0"/>
              <a:t>- amber register bank to co-processor</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25</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119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r>
              <a:rPr lang="en-US" dirty="0"/>
              <a:t>Routing Congestion is ratio of </a:t>
            </a:r>
            <a:endParaRPr dirty="0"/>
          </a:p>
        </p:txBody>
      </p:sp>
      <p:sp>
        <p:nvSpPr>
          <p:cNvPr id="178" name="Shape 178"/>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Calibri"/>
                <a:ea typeface="Calibri"/>
                <a:cs typeface="Calibri"/>
                <a:sym typeface="Calibri"/>
              </a:rPr>
              <a:t>Simple summations of the total device width or the total device width attached to power and ground supplies can be used to calculate reasonable leakage approximations. Leakage power is not nearly as pattern dependent as active power. </a:t>
            </a:r>
          </a:p>
          <a:p>
            <a:endParaRPr lang="en-US" sz="1200" b="0" i="0" u="none" strike="noStrike" kern="1200" cap="none" baseline="0" dirty="0">
              <a:solidFill>
                <a:schemeClr val="dk1"/>
              </a:solidFill>
              <a:latin typeface="Calibri"/>
              <a:cs typeface="Calibri"/>
              <a:sym typeface="Calibri"/>
            </a:endParaRPr>
          </a:p>
          <a:p>
            <a:r>
              <a:rPr lang="en-US" sz="1200" b="0" i="0" u="none" strike="noStrike" kern="1200" cap="none" baseline="0" dirty="0">
                <a:solidFill>
                  <a:schemeClr val="dk1"/>
                </a:solidFill>
                <a:latin typeface="Calibri"/>
                <a:cs typeface="Calibri"/>
                <a:sym typeface="Calibri"/>
              </a:rPr>
              <a:t>We referred to the paper from SNUG mentioned below to understand the flow for power estimation</a:t>
            </a:r>
          </a:p>
          <a:p>
            <a:r>
              <a:rPr lang="en-US" sz="1200" b="0" i="0" u="none" strike="noStrike" kern="1200" cap="none" baseline="0" dirty="0">
                <a:solidFill>
                  <a:schemeClr val="dk1"/>
                </a:solidFill>
                <a:latin typeface="Calibri"/>
                <a:cs typeface="Calibri"/>
                <a:sym typeface="Calibri"/>
              </a:rPr>
              <a:t>Leakage power is not dependent on the block activities, thus most of the devices gives almost accurate results.</a:t>
            </a:r>
          </a:p>
          <a:p>
            <a:r>
              <a:rPr lang="en-US" sz="1200" b="0" i="0" u="none" strike="noStrike" kern="1200" cap="none" baseline="0" dirty="0">
                <a:solidFill>
                  <a:schemeClr val="dk1"/>
                </a:solidFill>
                <a:latin typeface="Calibri"/>
                <a:cs typeface="Calibri"/>
                <a:sym typeface="Calibri"/>
              </a:rPr>
              <a:t>But, active power depends on activity factors and our power estimates depend on the accuracy of these. According to this paper, there are 3 methodologies that are usually followed.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42</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4362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IN" sz="1200" b="0" i="0" u="none" strike="noStrike" cap="none" smtClean="0">
                <a:solidFill>
                  <a:schemeClr val="dk1"/>
                </a:solidFill>
                <a:latin typeface="Arial"/>
                <a:ea typeface="Arial"/>
                <a:cs typeface="Arial"/>
                <a:sym typeface="Arial"/>
              </a:rPr>
              <a:t>46</a:t>
            </a:fld>
            <a:endParaRPr lang="en-IN"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284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dirty="0"/>
          </a:p>
        </p:txBody>
      </p:sp>
      <p:sp>
        <p:nvSpPr>
          <p:cNvPr id="87" name="Shape 87"/>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47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45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37841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24085"/>
            <a:ext cx="5486399" cy="4191238"/>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424085"/>
            <a:ext cx="5486400" cy="41913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txBox="1">
            <a:spLocks noGrp="1"/>
          </p:cNvSpPr>
          <p:nvPr>
            <p:ph type="sldNum" idx="12"/>
          </p:nvPr>
        </p:nvSpPr>
        <p:spPr>
          <a:xfrm>
            <a:off x="3884612" y="8846553"/>
            <a:ext cx="2971800" cy="465600"/>
          </a:xfrm>
          <a:prstGeom prst="rect">
            <a:avLst/>
          </a:prstGeom>
        </p:spPr>
        <p:txBody>
          <a:bodyPr lIns="91325" tIns="45650" rIns="91325" bIns="45650" anchor="b" anchorCtr="0">
            <a:noAutofit/>
          </a:bodyPr>
          <a:lstStyle/>
          <a:p>
            <a:pPr lvl="0">
              <a:spcBef>
                <a:spcPts val="0"/>
              </a:spcBef>
              <a:buClr>
                <a:srgbClr val="000000"/>
              </a:buClr>
              <a:buSzPct val="25000"/>
              <a:buFont typeface="Arial"/>
              <a:buNone/>
            </a:pPr>
            <a:fld id="{00000000-1234-1234-1234-123412341234}" type="slidenum">
              <a:rPr lang="en-IN"/>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0172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424085"/>
            <a:ext cx="5486400" cy="41913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txBox="1">
            <a:spLocks noGrp="1"/>
          </p:cNvSpPr>
          <p:nvPr>
            <p:ph type="sldNum" idx="12"/>
          </p:nvPr>
        </p:nvSpPr>
        <p:spPr>
          <a:xfrm>
            <a:off x="3884612" y="8846553"/>
            <a:ext cx="2971800" cy="465600"/>
          </a:xfrm>
          <a:prstGeom prst="rect">
            <a:avLst/>
          </a:prstGeom>
        </p:spPr>
        <p:txBody>
          <a:bodyPr lIns="91325" tIns="45650" rIns="91325" bIns="45650" anchor="b" anchorCtr="0">
            <a:noAutofit/>
          </a:bodyPr>
          <a:lstStyle/>
          <a:p>
            <a:pPr lvl="0">
              <a:spcBef>
                <a:spcPts val="0"/>
              </a:spcBef>
              <a:buClr>
                <a:srgbClr val="000000"/>
              </a:buClr>
              <a:buSzPct val="25000"/>
              <a:buFont typeface="Arial"/>
              <a:buNone/>
            </a:pPr>
            <a:fld id="{00000000-1234-1234-1234-123412341234}" type="slidenum">
              <a:rPr lang="en-IN"/>
              <a:t>10</a:t>
            </a:fld>
            <a:endParaRPr lang="en-IN"/>
          </a:p>
        </p:txBody>
      </p:sp>
    </p:spTree>
    <p:extLst>
      <p:ext uri="{BB962C8B-B14F-4D97-AF65-F5344CB8AC3E}">
        <p14:creationId xmlns:p14="http://schemas.microsoft.com/office/powerpoint/2010/main" val="82943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Arial"/>
              <a:buNone/>
              <a:defRPr sz="4400" b="0"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1965959"/>
            <a:ext cx="4038599" cy="4023360"/>
          </a:xfrm>
          <a:prstGeom prst="rect">
            <a:avLst/>
          </a:prstGeom>
          <a:noFill/>
          <a:ln>
            <a:noFill/>
          </a:ln>
        </p:spPr>
        <p:txBody>
          <a:bodyPr lIns="91425" tIns="91425" rIns="91425" bIns="91425" anchor="t" anchorCtr="0"/>
          <a:lstStyle>
            <a:lvl1pPr marL="342900" marR="0" lvl="0" indent="-165100" algn="l" rtl="0">
              <a:spcBef>
                <a:spcPts val="560"/>
              </a:spcBef>
              <a:buClr>
                <a:srgbClr val="262626"/>
              </a:buClr>
              <a:buSzPct val="100000"/>
              <a:buFont typeface="Arial"/>
              <a:buChar char="•"/>
              <a:defRPr sz="2800" b="0" i="0" u="none" strike="noStrike" cap="none">
                <a:solidFill>
                  <a:srgbClr val="262626"/>
                </a:solidFill>
                <a:latin typeface="Arial"/>
                <a:ea typeface="Arial"/>
                <a:cs typeface="Arial"/>
                <a:sym typeface="Arial"/>
              </a:defRPr>
            </a:lvl1pPr>
            <a:lvl2pPr marL="742950" marR="0" lvl="1" indent="-133350" algn="l" rtl="0">
              <a:spcBef>
                <a:spcPts val="480"/>
              </a:spcBef>
              <a:buClr>
                <a:srgbClr val="262626"/>
              </a:buClr>
              <a:buSzPct val="100000"/>
              <a:buFont typeface="Arial"/>
              <a:buChar char="–"/>
              <a:defRPr sz="2400" b="0" i="0" u="none" strike="noStrike" cap="none">
                <a:solidFill>
                  <a:srgbClr val="262626"/>
                </a:solidFill>
                <a:latin typeface="Arial"/>
                <a:ea typeface="Arial"/>
                <a:cs typeface="Arial"/>
                <a:sym typeface="Arial"/>
              </a:defRPr>
            </a:lvl2pPr>
            <a:lvl3pPr marL="1143000" marR="0" lvl="2"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3pPr>
            <a:lvl4pPr marL="1600200" marR="0" lvl="3" indent="-114300" algn="l" rtl="0">
              <a:spcBef>
                <a:spcPts val="360"/>
              </a:spcBef>
              <a:buClr>
                <a:srgbClr val="262626"/>
              </a:buClr>
              <a:buSzPct val="100000"/>
              <a:buFont typeface="Arial"/>
              <a:buChar char="–"/>
              <a:defRPr sz="1800" b="0" i="0" u="none" strike="noStrike" cap="none">
                <a:solidFill>
                  <a:srgbClr val="262626"/>
                </a:solidFill>
                <a:latin typeface="Arial"/>
                <a:ea typeface="Arial"/>
                <a:cs typeface="Arial"/>
                <a:sym typeface="Arial"/>
              </a:defRPr>
            </a:lvl4pPr>
            <a:lvl5pPr marL="2057400" marR="0" lvl="4" indent="-114300" algn="l" rtl="0">
              <a:spcBef>
                <a:spcPts val="360"/>
              </a:spcBef>
              <a:buClr>
                <a:srgbClr val="262626"/>
              </a:buClr>
              <a:buSzPct val="100000"/>
              <a:buFont typeface="Arial"/>
              <a:buChar char="»"/>
              <a:defRPr sz="1800" b="0" i="0" u="none" strike="noStrike" cap="none">
                <a:solidFill>
                  <a:srgbClr val="262626"/>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648200" y="1965959"/>
            <a:ext cx="4038599" cy="4023360"/>
          </a:xfrm>
          <a:prstGeom prst="rect">
            <a:avLst/>
          </a:prstGeom>
          <a:noFill/>
          <a:ln>
            <a:noFill/>
          </a:ln>
        </p:spPr>
        <p:txBody>
          <a:bodyPr lIns="91425" tIns="91425" rIns="91425" bIns="91425" anchor="t" anchorCtr="0"/>
          <a:lstStyle>
            <a:lvl1pPr marL="342900" marR="0" lvl="0" indent="-165100" algn="l" rtl="0">
              <a:spcBef>
                <a:spcPts val="560"/>
              </a:spcBef>
              <a:buClr>
                <a:srgbClr val="262626"/>
              </a:buClr>
              <a:buSzPct val="100000"/>
              <a:buFont typeface="Arial"/>
              <a:buChar char="•"/>
              <a:defRPr sz="2800" b="0" i="0" u="none" strike="noStrike" cap="none">
                <a:solidFill>
                  <a:srgbClr val="262626"/>
                </a:solidFill>
                <a:latin typeface="Arial"/>
                <a:ea typeface="Arial"/>
                <a:cs typeface="Arial"/>
                <a:sym typeface="Arial"/>
              </a:defRPr>
            </a:lvl1pPr>
            <a:lvl2pPr marL="742950" marR="0" lvl="1" indent="-133350" algn="l" rtl="0">
              <a:spcBef>
                <a:spcPts val="480"/>
              </a:spcBef>
              <a:buClr>
                <a:srgbClr val="262626"/>
              </a:buClr>
              <a:buSzPct val="100000"/>
              <a:buFont typeface="Arial"/>
              <a:buChar char="–"/>
              <a:defRPr sz="2400" b="0" i="0" u="none" strike="noStrike" cap="none">
                <a:solidFill>
                  <a:srgbClr val="262626"/>
                </a:solidFill>
                <a:latin typeface="Arial"/>
                <a:ea typeface="Arial"/>
                <a:cs typeface="Arial"/>
                <a:sym typeface="Arial"/>
              </a:defRPr>
            </a:lvl2pPr>
            <a:lvl3pPr marL="1143000" marR="0" lvl="2"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3pPr>
            <a:lvl4pPr marL="1600200" marR="0" lvl="3" indent="-114300" algn="l" rtl="0">
              <a:spcBef>
                <a:spcPts val="360"/>
              </a:spcBef>
              <a:buClr>
                <a:srgbClr val="262626"/>
              </a:buClr>
              <a:buSzPct val="100000"/>
              <a:buFont typeface="Arial"/>
              <a:buChar char="–"/>
              <a:defRPr sz="1800" b="0" i="0" u="none" strike="noStrike" cap="none">
                <a:solidFill>
                  <a:srgbClr val="262626"/>
                </a:solidFill>
                <a:latin typeface="Arial"/>
                <a:ea typeface="Arial"/>
                <a:cs typeface="Arial"/>
                <a:sym typeface="Arial"/>
              </a:defRPr>
            </a:lvl4pPr>
            <a:lvl5pPr marL="2057400" marR="0" lvl="4" indent="-114300" algn="l" rtl="0">
              <a:spcBef>
                <a:spcPts val="360"/>
              </a:spcBef>
              <a:buClr>
                <a:srgbClr val="262626"/>
              </a:buClr>
              <a:buSzPct val="100000"/>
              <a:buFont typeface="Arial"/>
              <a:buChar char="»"/>
              <a:defRPr sz="1800" b="0" i="0" u="none" strike="noStrike" cap="none">
                <a:solidFill>
                  <a:srgbClr val="262626"/>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20687" y="855346"/>
            <a:ext cx="3008313" cy="1162049"/>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Arial"/>
              <a:buNone/>
              <a:defRPr sz="2000" b="1"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3575050" y="1227845"/>
            <a:ext cx="5111750" cy="5401554"/>
          </a:xfrm>
          <a:prstGeom prst="rect">
            <a:avLst/>
          </a:prstGeom>
          <a:noFill/>
          <a:ln>
            <a:noFill/>
          </a:ln>
        </p:spPr>
        <p:txBody>
          <a:bodyPr lIns="91425" tIns="91425" rIns="91425" bIns="91425" anchor="t" anchorCtr="0"/>
          <a:lstStyle>
            <a:lvl1pPr marL="342900" marR="0" lvl="0" indent="-139700" algn="l" rtl="0">
              <a:spcBef>
                <a:spcPts val="640"/>
              </a:spcBef>
              <a:buClr>
                <a:srgbClr val="262626"/>
              </a:buClr>
              <a:buSzPct val="100000"/>
              <a:buFont typeface="Arial"/>
              <a:buChar char="•"/>
              <a:defRPr sz="3200" b="0" i="0" u="none" strike="noStrike" cap="none">
                <a:solidFill>
                  <a:srgbClr val="262626"/>
                </a:solidFill>
                <a:latin typeface="Arial"/>
                <a:ea typeface="Arial"/>
                <a:cs typeface="Arial"/>
                <a:sym typeface="Arial"/>
              </a:defRPr>
            </a:lvl1pPr>
            <a:lvl2pPr marL="742950" marR="0" lvl="1" indent="-107950" algn="l" rtl="0">
              <a:spcBef>
                <a:spcPts val="560"/>
              </a:spcBef>
              <a:buClr>
                <a:srgbClr val="262626"/>
              </a:buClr>
              <a:buSzPct val="100000"/>
              <a:buFont typeface="Arial"/>
              <a:buChar char="–"/>
              <a:defRPr sz="2800" b="0" i="0" u="none" strike="noStrike" cap="none">
                <a:solidFill>
                  <a:srgbClr val="262626"/>
                </a:solidFill>
                <a:latin typeface="Arial"/>
                <a:ea typeface="Arial"/>
                <a:cs typeface="Arial"/>
                <a:sym typeface="Arial"/>
              </a:defRPr>
            </a:lvl2pPr>
            <a:lvl3pPr marL="1143000" marR="0" lvl="2" indent="-76200" algn="l" rtl="0">
              <a:spcBef>
                <a:spcPts val="480"/>
              </a:spcBef>
              <a:buClr>
                <a:srgbClr val="262626"/>
              </a:buClr>
              <a:buSzPct val="100000"/>
              <a:buFont typeface="Arial"/>
              <a:buChar char="•"/>
              <a:defRPr sz="2400" b="0" i="0" u="none" strike="noStrike" cap="none">
                <a:solidFill>
                  <a:srgbClr val="262626"/>
                </a:solidFill>
                <a:latin typeface="Arial"/>
                <a:ea typeface="Arial"/>
                <a:cs typeface="Arial"/>
                <a:sym typeface="Arial"/>
              </a:defRPr>
            </a:lvl3pPr>
            <a:lvl4pPr marL="1600200" marR="0" lvl="3"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4pPr>
            <a:lvl5pPr marL="2057400" marR="0" lvl="4"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20687" y="2135506"/>
            <a:ext cx="3008313" cy="4189094"/>
          </a:xfrm>
          <a:prstGeom prst="rect">
            <a:avLst/>
          </a:prstGeom>
          <a:noFill/>
          <a:ln>
            <a:noFill/>
          </a:ln>
        </p:spPr>
        <p:txBody>
          <a:bodyPr lIns="91425" tIns="91425" rIns="91425" bIns="91425" anchor="t" anchorCtr="0"/>
          <a:lstStyle>
            <a:lvl1pPr marL="0" marR="0" lvl="0" indent="0" algn="l" rtl="0">
              <a:spcBef>
                <a:spcPts val="280"/>
              </a:spcBef>
              <a:buClr>
                <a:srgbClr val="262626"/>
              </a:buClr>
              <a:buFont typeface="Arial"/>
              <a:buNone/>
              <a:defRPr sz="1400" b="0" i="0" u="none" strike="noStrike" cap="none">
                <a:solidFill>
                  <a:srgbClr val="262626"/>
                </a:solidFill>
                <a:latin typeface="Arial"/>
                <a:ea typeface="Arial"/>
                <a:cs typeface="Arial"/>
                <a:sym typeface="Arial"/>
              </a:defRPr>
            </a:lvl1pPr>
            <a:lvl2pPr marL="457200" marR="0" lvl="1" indent="0" algn="l" rtl="0">
              <a:spcBef>
                <a:spcPts val="240"/>
              </a:spcBef>
              <a:buClr>
                <a:srgbClr val="262626"/>
              </a:buClr>
              <a:buFont typeface="Arial"/>
              <a:buNone/>
              <a:defRPr sz="1200" b="0" i="0" u="none" strike="noStrike" cap="none">
                <a:solidFill>
                  <a:srgbClr val="262626"/>
                </a:solidFill>
                <a:latin typeface="Arial"/>
                <a:ea typeface="Arial"/>
                <a:cs typeface="Arial"/>
                <a:sym typeface="Arial"/>
              </a:defRPr>
            </a:lvl2pPr>
            <a:lvl3pPr marL="914400" marR="0" lvl="2" indent="0" algn="l" rtl="0">
              <a:spcBef>
                <a:spcPts val="200"/>
              </a:spcBef>
              <a:buClr>
                <a:srgbClr val="262626"/>
              </a:buClr>
              <a:buFont typeface="Arial"/>
              <a:buNone/>
              <a:defRPr sz="1000" b="0" i="0" u="none" strike="noStrike" cap="none">
                <a:solidFill>
                  <a:srgbClr val="262626"/>
                </a:solidFill>
                <a:latin typeface="Arial"/>
                <a:ea typeface="Arial"/>
                <a:cs typeface="Arial"/>
                <a:sym typeface="Arial"/>
              </a:defRPr>
            </a:lvl3pPr>
            <a:lvl4pPr marL="1371600" marR="0" lvl="3" indent="0" algn="l" rtl="0">
              <a:spcBef>
                <a:spcPts val="180"/>
              </a:spcBef>
              <a:buClr>
                <a:srgbClr val="262626"/>
              </a:buClr>
              <a:buFont typeface="Arial"/>
              <a:buNone/>
              <a:defRPr sz="900" b="0" i="0" u="none" strike="noStrike" cap="none">
                <a:solidFill>
                  <a:srgbClr val="262626"/>
                </a:solidFill>
                <a:latin typeface="Arial"/>
                <a:ea typeface="Arial"/>
                <a:cs typeface="Arial"/>
                <a:sym typeface="Arial"/>
              </a:defRPr>
            </a:lvl4pPr>
            <a:lvl5pPr marL="1828800" marR="0" lvl="4" indent="0" algn="l" rtl="0">
              <a:spcBef>
                <a:spcPts val="180"/>
              </a:spcBef>
              <a:buClr>
                <a:srgbClr val="262626"/>
              </a:buClr>
              <a:buFont typeface="Arial"/>
              <a:buNone/>
              <a:defRPr sz="900" b="0" i="0" u="none" strike="noStrike" cap="none">
                <a:solidFill>
                  <a:srgbClr val="262626"/>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5105400"/>
            <a:ext cx="5486399" cy="567689"/>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Arial"/>
              <a:buNone/>
              <a:defRPr sz="2000" b="1"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a:spLocks noGrp="1"/>
          </p:cNvSpPr>
          <p:nvPr>
            <p:ph type="pic" idx="2"/>
          </p:nvPr>
        </p:nvSpPr>
        <p:spPr>
          <a:xfrm>
            <a:off x="1792288" y="914400"/>
            <a:ext cx="5486399" cy="4114800"/>
          </a:xfrm>
          <a:prstGeom prst="rect">
            <a:avLst/>
          </a:prstGeom>
          <a:noFill/>
          <a:ln>
            <a:noFill/>
          </a:ln>
        </p:spPr>
        <p:txBody>
          <a:bodyPr lIns="91425" tIns="91425" rIns="91425" bIns="91425" anchor="t" anchorCtr="0"/>
          <a:lstStyle>
            <a:lvl1pPr marL="0" marR="0" lvl="0" indent="0" algn="l" rtl="0">
              <a:spcBef>
                <a:spcPts val="640"/>
              </a:spcBef>
              <a:buClr>
                <a:srgbClr val="262626"/>
              </a:buClr>
              <a:buFont typeface="Arial"/>
              <a:buNone/>
              <a:defRPr sz="3200" b="0" i="0" u="none" strike="noStrike" cap="none">
                <a:solidFill>
                  <a:srgbClr val="262626"/>
                </a:solidFill>
                <a:latin typeface="Arial"/>
                <a:ea typeface="Arial"/>
                <a:cs typeface="Arial"/>
                <a:sym typeface="Arial"/>
              </a:defRPr>
            </a:lvl1pPr>
            <a:lvl2pPr marL="457200" marR="0" lvl="1" indent="0" algn="l" rtl="0">
              <a:spcBef>
                <a:spcPts val="560"/>
              </a:spcBef>
              <a:buClr>
                <a:srgbClr val="262626"/>
              </a:buClr>
              <a:buFont typeface="Arial"/>
              <a:buNone/>
              <a:defRPr sz="2800" b="0" i="0" u="none" strike="noStrike" cap="none">
                <a:solidFill>
                  <a:srgbClr val="262626"/>
                </a:solidFill>
                <a:latin typeface="Arial"/>
                <a:ea typeface="Arial"/>
                <a:cs typeface="Arial"/>
                <a:sym typeface="Arial"/>
              </a:defRPr>
            </a:lvl2pPr>
            <a:lvl3pPr marL="914400" marR="0" lvl="2" indent="0" algn="l" rtl="0">
              <a:spcBef>
                <a:spcPts val="480"/>
              </a:spcBef>
              <a:buClr>
                <a:srgbClr val="262626"/>
              </a:buClr>
              <a:buFont typeface="Arial"/>
              <a:buNone/>
              <a:defRPr sz="2400" b="0" i="0" u="none" strike="noStrike" cap="none">
                <a:solidFill>
                  <a:srgbClr val="262626"/>
                </a:solidFill>
                <a:latin typeface="Arial"/>
                <a:ea typeface="Arial"/>
                <a:cs typeface="Arial"/>
                <a:sym typeface="Arial"/>
              </a:defRPr>
            </a:lvl3pPr>
            <a:lvl4pPr marL="1371600" marR="0" lvl="3" indent="0" algn="l" rtl="0">
              <a:spcBef>
                <a:spcPts val="400"/>
              </a:spcBef>
              <a:buClr>
                <a:srgbClr val="262626"/>
              </a:buClr>
              <a:buFont typeface="Arial"/>
              <a:buNone/>
              <a:defRPr sz="2000" b="0" i="0" u="none" strike="noStrike" cap="none">
                <a:solidFill>
                  <a:srgbClr val="262626"/>
                </a:solidFill>
                <a:latin typeface="Arial"/>
                <a:ea typeface="Arial"/>
                <a:cs typeface="Arial"/>
                <a:sym typeface="Arial"/>
              </a:defRPr>
            </a:lvl4pPr>
            <a:lvl5pPr marL="1828800" marR="0" lvl="4" indent="0" algn="l" rtl="0">
              <a:spcBef>
                <a:spcPts val="400"/>
              </a:spcBef>
              <a:buClr>
                <a:srgbClr val="262626"/>
              </a:buClr>
              <a:buFont typeface="Arial"/>
              <a:buNone/>
              <a:defRPr sz="2000" b="0" i="0" u="none" strike="noStrike" cap="none">
                <a:solidFill>
                  <a:srgbClr val="262626"/>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1792288" y="5673089"/>
            <a:ext cx="5486399" cy="803909"/>
          </a:xfrm>
          <a:prstGeom prst="rect">
            <a:avLst/>
          </a:prstGeom>
          <a:noFill/>
          <a:ln>
            <a:noFill/>
          </a:ln>
        </p:spPr>
        <p:txBody>
          <a:bodyPr lIns="91425" tIns="91425" rIns="91425" bIns="91425" anchor="t" anchorCtr="0"/>
          <a:lstStyle>
            <a:lvl1pPr marL="0" marR="0" lvl="0" indent="0" algn="l" rtl="0">
              <a:spcBef>
                <a:spcPts val="280"/>
              </a:spcBef>
              <a:buClr>
                <a:srgbClr val="262626"/>
              </a:buClr>
              <a:buFont typeface="Arial"/>
              <a:buNone/>
              <a:defRPr sz="1400" b="0" i="0" u="none" strike="noStrike" cap="none">
                <a:solidFill>
                  <a:srgbClr val="262626"/>
                </a:solidFill>
                <a:latin typeface="Arial"/>
                <a:ea typeface="Arial"/>
                <a:cs typeface="Arial"/>
                <a:sym typeface="Arial"/>
              </a:defRPr>
            </a:lvl1pPr>
            <a:lvl2pPr marL="457200" marR="0" lvl="1" indent="0" algn="l" rtl="0">
              <a:spcBef>
                <a:spcPts val="240"/>
              </a:spcBef>
              <a:buClr>
                <a:srgbClr val="262626"/>
              </a:buClr>
              <a:buFont typeface="Arial"/>
              <a:buNone/>
              <a:defRPr sz="1200" b="0" i="0" u="none" strike="noStrike" cap="none">
                <a:solidFill>
                  <a:srgbClr val="262626"/>
                </a:solidFill>
                <a:latin typeface="Arial"/>
                <a:ea typeface="Arial"/>
                <a:cs typeface="Arial"/>
                <a:sym typeface="Arial"/>
              </a:defRPr>
            </a:lvl2pPr>
            <a:lvl3pPr marL="914400" marR="0" lvl="2" indent="0" algn="l" rtl="0">
              <a:spcBef>
                <a:spcPts val="200"/>
              </a:spcBef>
              <a:buClr>
                <a:srgbClr val="262626"/>
              </a:buClr>
              <a:buFont typeface="Arial"/>
              <a:buNone/>
              <a:defRPr sz="1000" b="0" i="0" u="none" strike="noStrike" cap="none">
                <a:solidFill>
                  <a:srgbClr val="262626"/>
                </a:solidFill>
                <a:latin typeface="Arial"/>
                <a:ea typeface="Arial"/>
                <a:cs typeface="Arial"/>
                <a:sym typeface="Arial"/>
              </a:defRPr>
            </a:lvl3pPr>
            <a:lvl4pPr marL="1371600" marR="0" lvl="3" indent="0" algn="l" rtl="0">
              <a:spcBef>
                <a:spcPts val="180"/>
              </a:spcBef>
              <a:buClr>
                <a:srgbClr val="262626"/>
              </a:buClr>
              <a:buFont typeface="Arial"/>
              <a:buNone/>
              <a:defRPr sz="900" b="0" i="0" u="none" strike="noStrike" cap="none">
                <a:solidFill>
                  <a:srgbClr val="262626"/>
                </a:solidFill>
                <a:latin typeface="Arial"/>
                <a:ea typeface="Arial"/>
                <a:cs typeface="Arial"/>
                <a:sym typeface="Arial"/>
              </a:defRPr>
            </a:lvl4pPr>
            <a:lvl5pPr marL="1828800" marR="0" lvl="4" indent="0" algn="l" rtl="0">
              <a:spcBef>
                <a:spcPts val="180"/>
              </a:spcBef>
              <a:buClr>
                <a:srgbClr val="262626"/>
              </a:buClr>
              <a:buFont typeface="Arial"/>
              <a:buNone/>
              <a:defRPr sz="900" b="0" i="0" u="none" strike="noStrike" cap="none">
                <a:solidFill>
                  <a:srgbClr val="262626"/>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1036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2362200"/>
            <a:ext cx="8229600" cy="3886200"/>
          </a:xfrm>
          <a:prstGeom prst="rect">
            <a:avLst/>
          </a:prstGeom>
          <a:noFill/>
          <a:ln>
            <a:noFill/>
          </a:ln>
        </p:spPr>
        <p:txBody>
          <a:bodyPr lIns="91425" tIns="91425" rIns="91425" bIns="91425" anchor="t" anchorCtr="0"/>
          <a:lstStyle>
            <a:lvl1pPr marL="342900" marR="0" lvl="0" indent="-139700" algn="l" rtl="0">
              <a:spcBef>
                <a:spcPts val="640"/>
              </a:spcBef>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rgbClr val="3F3F3F"/>
              </a:buClr>
              <a:buFont typeface="Arial"/>
              <a:buNone/>
              <a:defRPr sz="4000" b="1"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2332036"/>
            <a:ext cx="4038599" cy="4144963"/>
          </a:xfrm>
          <a:prstGeom prst="rect">
            <a:avLst/>
          </a:prstGeom>
          <a:noFill/>
          <a:ln>
            <a:noFill/>
          </a:ln>
        </p:spPr>
        <p:txBody>
          <a:bodyPr lIns="91425" tIns="91425" rIns="91425" bIns="91425" anchor="t" anchorCtr="0"/>
          <a:lstStyle>
            <a:lvl1pPr marL="342900" marR="0" lvl="0" indent="-16510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1pPr>
            <a:lvl2pPr marL="742950" marR="0" lvl="1" indent="-13335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2pPr>
            <a:lvl3pPr marL="1143000" marR="0" lvl="2"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3pPr>
            <a:lvl4pPr marL="1600200" marR="0" lvl="3" indent="-114300" algn="l" rtl="0">
              <a:spcBef>
                <a:spcPts val="360"/>
              </a:spcBef>
              <a:buClr>
                <a:srgbClr val="3F3F3F"/>
              </a:buClr>
              <a:buSzPct val="100000"/>
              <a:buFont typeface="Arial"/>
              <a:buChar char="–"/>
              <a:defRPr sz="1800" b="0" i="0" u="none" strike="noStrike" cap="none">
                <a:solidFill>
                  <a:srgbClr val="3F3F3F"/>
                </a:solidFill>
                <a:latin typeface="Calibri"/>
                <a:ea typeface="Calibri"/>
                <a:cs typeface="Calibri"/>
                <a:sym typeface="Calibri"/>
              </a:defRPr>
            </a:lvl4pPr>
            <a:lvl5pPr marL="2057400" marR="0" lvl="4" indent="-114300" algn="l" rtl="0">
              <a:spcBef>
                <a:spcPts val="360"/>
              </a:spcBef>
              <a:buClr>
                <a:srgbClr val="3F3F3F"/>
              </a:buClr>
              <a:buSzPct val="100000"/>
              <a:buFont typeface="Arial"/>
              <a:buChar char="»"/>
              <a:defRPr sz="1800" b="0" i="0" u="none" strike="noStrike" cap="none">
                <a:solidFill>
                  <a:srgbClr val="3F3F3F"/>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2332036"/>
            <a:ext cx="4038599" cy="4144963"/>
          </a:xfrm>
          <a:prstGeom prst="rect">
            <a:avLst/>
          </a:prstGeom>
          <a:noFill/>
          <a:ln>
            <a:noFill/>
          </a:ln>
        </p:spPr>
        <p:txBody>
          <a:bodyPr lIns="91425" tIns="91425" rIns="91425" bIns="91425" anchor="t" anchorCtr="0"/>
          <a:lstStyle>
            <a:lvl1pPr marL="342900" marR="0" lvl="0" indent="-16510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1pPr>
            <a:lvl2pPr marL="742950" marR="0" lvl="1" indent="-13335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2pPr>
            <a:lvl3pPr marL="1143000" marR="0" lvl="2"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3pPr>
            <a:lvl4pPr marL="1600200" marR="0" lvl="3" indent="-114300" algn="l" rtl="0">
              <a:spcBef>
                <a:spcPts val="360"/>
              </a:spcBef>
              <a:buClr>
                <a:srgbClr val="3F3F3F"/>
              </a:buClr>
              <a:buSzPct val="100000"/>
              <a:buFont typeface="Arial"/>
              <a:buChar char="–"/>
              <a:defRPr sz="1800" b="0" i="0" u="none" strike="noStrike" cap="none">
                <a:solidFill>
                  <a:srgbClr val="3F3F3F"/>
                </a:solidFill>
                <a:latin typeface="Calibri"/>
                <a:ea typeface="Calibri"/>
                <a:cs typeface="Calibri"/>
                <a:sym typeface="Calibri"/>
              </a:defRPr>
            </a:lvl4pPr>
            <a:lvl5pPr marL="2057400" marR="0" lvl="4" indent="-114300" algn="l" rtl="0">
              <a:spcBef>
                <a:spcPts val="360"/>
              </a:spcBef>
              <a:buClr>
                <a:srgbClr val="3F3F3F"/>
              </a:buClr>
              <a:buSzPct val="100000"/>
              <a:buFont typeface="Arial"/>
              <a:buChar char="»"/>
              <a:defRPr sz="1800" b="0" i="0" u="none" strike="noStrike" cap="none">
                <a:solidFill>
                  <a:srgbClr val="3F3F3F"/>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20687" y="855346"/>
            <a:ext cx="3008313" cy="1162049"/>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Arial"/>
              <a:buNone/>
              <a:defRPr sz="2000" b="1"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3575050" y="1227845"/>
            <a:ext cx="5111750" cy="5401554"/>
          </a:xfrm>
          <a:prstGeom prst="rect">
            <a:avLst/>
          </a:prstGeom>
          <a:noFill/>
          <a:ln>
            <a:noFill/>
          </a:ln>
        </p:spPr>
        <p:txBody>
          <a:bodyPr lIns="91425" tIns="91425" rIns="91425" bIns="91425" anchor="t" anchorCtr="0"/>
          <a:lstStyle>
            <a:lvl1pPr marL="342900" marR="0" lvl="0" indent="-139700" algn="l" rtl="0">
              <a:spcBef>
                <a:spcPts val="640"/>
              </a:spcBef>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420687" y="2135506"/>
            <a:ext cx="3008313" cy="4189094"/>
          </a:xfrm>
          <a:prstGeom prst="rect">
            <a:avLst/>
          </a:prstGeom>
          <a:noFill/>
          <a:ln>
            <a:noFill/>
          </a:ln>
        </p:spPr>
        <p:txBody>
          <a:bodyPr lIns="91425" tIns="91425" rIns="91425" bIns="91425" anchor="t" anchorCtr="0"/>
          <a:lstStyle>
            <a:lvl1pPr marL="0" marR="0" lvl="0" indent="0" algn="l" rtl="0">
              <a:spcBef>
                <a:spcPts val="280"/>
              </a:spcBef>
              <a:buClr>
                <a:srgbClr val="3F3F3F"/>
              </a:buClr>
              <a:buFont typeface="Arial"/>
              <a:buNone/>
              <a:defRPr sz="1400" b="0" i="0" u="none" strike="noStrike" cap="none">
                <a:solidFill>
                  <a:srgbClr val="3F3F3F"/>
                </a:solidFill>
                <a:latin typeface="Calibri"/>
                <a:ea typeface="Calibri"/>
                <a:cs typeface="Calibri"/>
                <a:sym typeface="Calibri"/>
              </a:defRPr>
            </a:lvl1pPr>
            <a:lvl2pPr marL="457200" marR="0" lvl="1" indent="0" algn="l" rtl="0">
              <a:spcBef>
                <a:spcPts val="240"/>
              </a:spcBef>
              <a:buClr>
                <a:srgbClr val="3F3F3F"/>
              </a:buClr>
              <a:buFont typeface="Arial"/>
              <a:buNone/>
              <a:defRPr sz="1200" b="0" i="0" u="none" strike="noStrike" cap="none">
                <a:solidFill>
                  <a:srgbClr val="3F3F3F"/>
                </a:solidFill>
                <a:latin typeface="Calibri"/>
                <a:ea typeface="Calibri"/>
                <a:cs typeface="Calibri"/>
                <a:sym typeface="Calibri"/>
              </a:defRPr>
            </a:lvl2pPr>
            <a:lvl3pPr marL="914400" marR="0" lvl="2" indent="0" algn="l" rtl="0">
              <a:spcBef>
                <a:spcPts val="200"/>
              </a:spcBef>
              <a:buClr>
                <a:srgbClr val="3F3F3F"/>
              </a:buClr>
              <a:buFont typeface="Arial"/>
              <a:buNone/>
              <a:defRPr sz="1000" b="0" i="0" u="none" strike="noStrike" cap="none">
                <a:solidFill>
                  <a:srgbClr val="3F3F3F"/>
                </a:solidFill>
                <a:latin typeface="Calibri"/>
                <a:ea typeface="Calibri"/>
                <a:cs typeface="Calibri"/>
                <a:sym typeface="Calibri"/>
              </a:defRPr>
            </a:lvl3pPr>
            <a:lvl4pPr marL="1371600" marR="0" lvl="3" indent="0" algn="l" rtl="0">
              <a:spcBef>
                <a:spcPts val="180"/>
              </a:spcBef>
              <a:buClr>
                <a:srgbClr val="3F3F3F"/>
              </a:buClr>
              <a:buFont typeface="Arial"/>
              <a:buNone/>
              <a:defRPr sz="900" b="0" i="0" u="none" strike="noStrike" cap="none">
                <a:solidFill>
                  <a:srgbClr val="3F3F3F"/>
                </a:solidFill>
                <a:latin typeface="Calibri"/>
                <a:ea typeface="Calibri"/>
                <a:cs typeface="Calibri"/>
                <a:sym typeface="Calibri"/>
              </a:defRPr>
            </a:lvl4pPr>
            <a:lvl5pPr marL="1828800" marR="0" lvl="4" indent="0" algn="l" rtl="0">
              <a:spcBef>
                <a:spcPts val="180"/>
              </a:spcBef>
              <a:buClr>
                <a:srgbClr val="3F3F3F"/>
              </a:buClr>
              <a:buFont typeface="Arial"/>
              <a:buNone/>
              <a:defRPr sz="900" b="0" i="0" u="none" strike="noStrike" cap="none">
                <a:solidFill>
                  <a:srgbClr val="3F3F3F"/>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792288" y="5105400"/>
            <a:ext cx="5486399" cy="567689"/>
          </a:xfrm>
          <a:prstGeom prst="rect">
            <a:avLst/>
          </a:prstGeom>
          <a:noFill/>
          <a:ln>
            <a:noFill/>
          </a:ln>
        </p:spPr>
        <p:txBody>
          <a:bodyPr lIns="91425" tIns="91425" rIns="91425" bIns="91425" anchor="b" anchorCtr="0"/>
          <a:lstStyle>
            <a:lvl1pPr marL="0" marR="0" lvl="0" indent="0" algn="l" rtl="0">
              <a:spcBef>
                <a:spcPts val="0"/>
              </a:spcBef>
              <a:buClr>
                <a:srgbClr val="3F3F3F"/>
              </a:buClr>
              <a:buFont typeface="Arial"/>
              <a:buNone/>
              <a:defRPr sz="2000" b="1"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a:spLocks noGrp="1"/>
          </p:cNvSpPr>
          <p:nvPr>
            <p:ph type="pic" idx="2"/>
          </p:nvPr>
        </p:nvSpPr>
        <p:spPr>
          <a:xfrm>
            <a:off x="1792288" y="914400"/>
            <a:ext cx="5486399" cy="4114800"/>
          </a:xfrm>
          <a:prstGeom prst="rect">
            <a:avLst/>
          </a:prstGeom>
          <a:noFill/>
          <a:ln>
            <a:noFill/>
          </a:ln>
        </p:spPr>
        <p:txBody>
          <a:bodyPr lIns="91425" tIns="91425" rIns="91425" bIns="91425" anchor="t" anchorCtr="0"/>
          <a:lstStyle>
            <a:lvl1pPr marL="0" marR="0" lvl="0" indent="0" algn="l" rtl="0">
              <a:spcBef>
                <a:spcPts val="640"/>
              </a:spcBef>
              <a:buClr>
                <a:srgbClr val="3F3F3F"/>
              </a:buClr>
              <a:buFont typeface="Arial"/>
              <a:buNone/>
              <a:defRPr sz="3200" b="0" i="0" u="none" strike="noStrike" cap="none">
                <a:solidFill>
                  <a:srgbClr val="3F3F3F"/>
                </a:solidFill>
                <a:latin typeface="Calibri"/>
                <a:ea typeface="Calibri"/>
                <a:cs typeface="Calibri"/>
                <a:sym typeface="Calibri"/>
              </a:defRPr>
            </a:lvl1pPr>
            <a:lvl2pPr marL="457200" marR="0" lvl="1"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2pPr>
            <a:lvl3pPr marL="914400" marR="0" lvl="2" indent="0" algn="l" rtl="0">
              <a:spcBef>
                <a:spcPts val="480"/>
              </a:spcBef>
              <a:buClr>
                <a:srgbClr val="3F3F3F"/>
              </a:buClr>
              <a:buFont typeface="Arial"/>
              <a:buNone/>
              <a:defRPr sz="2400" b="0" i="0" u="none" strike="noStrike" cap="none">
                <a:solidFill>
                  <a:srgbClr val="3F3F3F"/>
                </a:solidFill>
                <a:latin typeface="Calibri"/>
                <a:ea typeface="Calibri"/>
                <a:cs typeface="Calibri"/>
                <a:sym typeface="Calibri"/>
              </a:defRPr>
            </a:lvl3pPr>
            <a:lvl4pPr marL="1371600" marR="0" lvl="3" indent="0" algn="l" rtl="0">
              <a:spcBef>
                <a:spcPts val="400"/>
              </a:spcBef>
              <a:buClr>
                <a:srgbClr val="3F3F3F"/>
              </a:buClr>
              <a:buFont typeface="Arial"/>
              <a:buNone/>
              <a:defRPr sz="2000" b="0" i="0" u="none" strike="noStrike" cap="none">
                <a:solidFill>
                  <a:srgbClr val="3F3F3F"/>
                </a:solidFill>
                <a:latin typeface="Calibri"/>
                <a:ea typeface="Calibri"/>
                <a:cs typeface="Calibri"/>
                <a:sym typeface="Calibri"/>
              </a:defRPr>
            </a:lvl4pPr>
            <a:lvl5pPr marL="1828800" marR="0" lvl="4" indent="0" algn="l" rtl="0">
              <a:spcBef>
                <a:spcPts val="400"/>
              </a:spcBef>
              <a:buClr>
                <a:srgbClr val="3F3F3F"/>
              </a:buClr>
              <a:buFont typeface="Arial"/>
              <a:buNone/>
              <a:defRPr sz="2000" b="0" i="0" u="none" strike="noStrike" cap="none">
                <a:solidFill>
                  <a:srgbClr val="3F3F3F"/>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1792288" y="5673089"/>
            <a:ext cx="5486399" cy="803909"/>
          </a:xfrm>
          <a:prstGeom prst="rect">
            <a:avLst/>
          </a:prstGeom>
          <a:noFill/>
          <a:ln>
            <a:noFill/>
          </a:ln>
        </p:spPr>
        <p:txBody>
          <a:bodyPr lIns="91425" tIns="91425" rIns="91425" bIns="91425" anchor="t" anchorCtr="0"/>
          <a:lstStyle>
            <a:lvl1pPr marL="0" marR="0" lvl="0" indent="0" algn="l" rtl="0">
              <a:spcBef>
                <a:spcPts val="280"/>
              </a:spcBef>
              <a:buClr>
                <a:srgbClr val="3F3F3F"/>
              </a:buClr>
              <a:buFont typeface="Arial"/>
              <a:buNone/>
              <a:defRPr sz="1400" b="0" i="0" u="none" strike="noStrike" cap="none">
                <a:solidFill>
                  <a:srgbClr val="3F3F3F"/>
                </a:solidFill>
                <a:latin typeface="Calibri"/>
                <a:ea typeface="Calibri"/>
                <a:cs typeface="Calibri"/>
                <a:sym typeface="Calibri"/>
              </a:defRPr>
            </a:lvl1pPr>
            <a:lvl2pPr marL="457200" marR="0" lvl="1" indent="0" algn="l" rtl="0">
              <a:spcBef>
                <a:spcPts val="240"/>
              </a:spcBef>
              <a:buClr>
                <a:srgbClr val="3F3F3F"/>
              </a:buClr>
              <a:buFont typeface="Arial"/>
              <a:buNone/>
              <a:defRPr sz="1200" b="0" i="0" u="none" strike="noStrike" cap="none">
                <a:solidFill>
                  <a:srgbClr val="3F3F3F"/>
                </a:solidFill>
                <a:latin typeface="Calibri"/>
                <a:ea typeface="Calibri"/>
                <a:cs typeface="Calibri"/>
                <a:sym typeface="Calibri"/>
              </a:defRPr>
            </a:lvl2pPr>
            <a:lvl3pPr marL="914400" marR="0" lvl="2" indent="0" algn="l" rtl="0">
              <a:spcBef>
                <a:spcPts val="200"/>
              </a:spcBef>
              <a:buClr>
                <a:srgbClr val="3F3F3F"/>
              </a:buClr>
              <a:buFont typeface="Arial"/>
              <a:buNone/>
              <a:defRPr sz="1000" b="0" i="0" u="none" strike="noStrike" cap="none">
                <a:solidFill>
                  <a:srgbClr val="3F3F3F"/>
                </a:solidFill>
                <a:latin typeface="Calibri"/>
                <a:ea typeface="Calibri"/>
                <a:cs typeface="Calibri"/>
                <a:sym typeface="Calibri"/>
              </a:defRPr>
            </a:lvl3pPr>
            <a:lvl4pPr marL="1371600" marR="0" lvl="3" indent="0" algn="l" rtl="0">
              <a:spcBef>
                <a:spcPts val="180"/>
              </a:spcBef>
              <a:buClr>
                <a:srgbClr val="3F3F3F"/>
              </a:buClr>
              <a:buFont typeface="Arial"/>
              <a:buNone/>
              <a:defRPr sz="900" b="0" i="0" u="none" strike="noStrike" cap="none">
                <a:solidFill>
                  <a:srgbClr val="3F3F3F"/>
                </a:solidFill>
                <a:latin typeface="Calibri"/>
                <a:ea typeface="Calibri"/>
                <a:cs typeface="Calibri"/>
                <a:sym typeface="Calibri"/>
              </a:defRPr>
            </a:lvl4pPr>
            <a:lvl5pPr marL="1828800" marR="0" lvl="4" indent="0" algn="l" rtl="0">
              <a:spcBef>
                <a:spcPts val="180"/>
              </a:spcBef>
              <a:buClr>
                <a:srgbClr val="3F3F3F"/>
              </a:buClr>
              <a:buFont typeface="Arial"/>
              <a:buNone/>
              <a:defRPr sz="900" b="0" i="0" u="none" strike="noStrike" cap="none">
                <a:solidFill>
                  <a:srgbClr val="3F3F3F"/>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29790"/>
            <a:ext cx="7772400" cy="147066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Arial"/>
              <a:buNone/>
              <a:defRPr sz="4400" b="0"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262626"/>
              </a:buClr>
              <a:buFont typeface="Arial"/>
              <a:buNone/>
              <a:defRPr sz="3200" b="0" i="0" u="none" strike="noStrike" cap="none">
                <a:solidFill>
                  <a:srgbClr val="262626"/>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Arial"/>
              <a:buNone/>
              <a:defRPr sz="4400" b="0"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2316480"/>
            <a:ext cx="8229600" cy="3931919"/>
          </a:xfrm>
          <a:prstGeom prst="rect">
            <a:avLst/>
          </a:prstGeom>
          <a:noFill/>
          <a:ln>
            <a:noFill/>
          </a:ln>
        </p:spPr>
        <p:txBody>
          <a:bodyPr lIns="91425" tIns="91425" rIns="91425" bIns="91425" anchor="t" anchorCtr="0"/>
          <a:lstStyle>
            <a:lvl1pPr marL="342900" marR="0" lvl="0" indent="-139700" algn="l" rtl="0">
              <a:spcBef>
                <a:spcPts val="640"/>
              </a:spcBef>
              <a:buClr>
                <a:srgbClr val="262626"/>
              </a:buClr>
              <a:buSzPct val="100000"/>
              <a:buFont typeface="Arial"/>
              <a:buChar char="•"/>
              <a:defRPr sz="3200" b="0" i="0" u="none" strike="noStrike" cap="none">
                <a:solidFill>
                  <a:srgbClr val="262626"/>
                </a:solidFill>
                <a:latin typeface="Arial"/>
                <a:ea typeface="Arial"/>
                <a:cs typeface="Arial"/>
                <a:sym typeface="Arial"/>
              </a:defRPr>
            </a:lvl1pPr>
            <a:lvl2pPr marL="742950" marR="0" lvl="1" indent="-107950" algn="l" rtl="0">
              <a:spcBef>
                <a:spcPts val="560"/>
              </a:spcBef>
              <a:buClr>
                <a:srgbClr val="262626"/>
              </a:buClr>
              <a:buSzPct val="100000"/>
              <a:buFont typeface="Arial"/>
              <a:buChar char="–"/>
              <a:defRPr sz="2800" b="0" i="0" u="none" strike="noStrike" cap="none">
                <a:solidFill>
                  <a:srgbClr val="262626"/>
                </a:solidFill>
                <a:latin typeface="Arial"/>
                <a:ea typeface="Arial"/>
                <a:cs typeface="Arial"/>
                <a:sym typeface="Arial"/>
              </a:defRPr>
            </a:lvl2pPr>
            <a:lvl3pPr marL="1143000" marR="0" lvl="2" indent="-76200" algn="l" rtl="0">
              <a:spcBef>
                <a:spcPts val="480"/>
              </a:spcBef>
              <a:buClr>
                <a:srgbClr val="262626"/>
              </a:buClr>
              <a:buSzPct val="100000"/>
              <a:buFont typeface="Arial"/>
              <a:buChar char="•"/>
              <a:defRPr sz="2400" b="0" i="0" u="none" strike="noStrike" cap="none">
                <a:solidFill>
                  <a:srgbClr val="262626"/>
                </a:solidFill>
                <a:latin typeface="Arial"/>
                <a:ea typeface="Arial"/>
                <a:cs typeface="Arial"/>
                <a:sym typeface="Arial"/>
              </a:defRPr>
            </a:lvl3pPr>
            <a:lvl4pPr marL="1600200" marR="0" lvl="3"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4pPr>
            <a:lvl5pPr marL="2057400" marR="0" lvl="4"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Arial"/>
              <a:buNone/>
              <a:defRPr sz="4000" b="1"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3F3F3F"/>
              </a:buClr>
              <a:buFont typeface="Arial"/>
              <a:buNone/>
              <a:defRPr sz="2000" b="0" i="0" u="none" strike="noStrike" cap="none">
                <a:solidFill>
                  <a:srgbClr val="3F3F3F"/>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2239963"/>
            <a:ext cx="8229600" cy="3886200"/>
          </a:xfrm>
          <a:prstGeom prst="rect">
            <a:avLst/>
          </a:prstGeom>
          <a:noFill/>
          <a:ln>
            <a:noFill/>
          </a:ln>
        </p:spPr>
        <p:txBody>
          <a:bodyPr lIns="91425" tIns="91425" rIns="91425" bIns="91425" anchor="t" anchorCtr="0"/>
          <a:lstStyle>
            <a:lvl1pPr marL="342900" marR="0" lvl="0" indent="-139700" algn="l" rtl="0">
              <a:spcBef>
                <a:spcPts val="640"/>
              </a:spcBef>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838200"/>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Arial"/>
              <a:buNone/>
              <a:defRPr sz="4400" b="0" i="0" u="none" strike="noStrike" cap="none">
                <a:solidFill>
                  <a:srgbClr val="26262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2240280"/>
            <a:ext cx="8229600" cy="3931919"/>
          </a:xfrm>
          <a:prstGeom prst="rect">
            <a:avLst/>
          </a:prstGeom>
          <a:noFill/>
          <a:ln>
            <a:noFill/>
          </a:ln>
        </p:spPr>
        <p:txBody>
          <a:bodyPr lIns="91425" tIns="91425" rIns="91425" bIns="91425" anchor="t" anchorCtr="0"/>
          <a:lstStyle>
            <a:lvl1pPr marL="342900" marR="0" lvl="0" indent="-139700" algn="l" rtl="0">
              <a:spcBef>
                <a:spcPts val="640"/>
              </a:spcBef>
              <a:buClr>
                <a:srgbClr val="262626"/>
              </a:buClr>
              <a:buSzPct val="100000"/>
              <a:buFont typeface="Arial"/>
              <a:buChar char="•"/>
              <a:defRPr sz="3200" b="0" i="0" u="none" strike="noStrike" cap="none">
                <a:solidFill>
                  <a:srgbClr val="262626"/>
                </a:solidFill>
                <a:latin typeface="Arial"/>
                <a:ea typeface="Arial"/>
                <a:cs typeface="Arial"/>
                <a:sym typeface="Arial"/>
              </a:defRPr>
            </a:lvl1pPr>
            <a:lvl2pPr marL="742950" marR="0" lvl="1" indent="-107950" algn="l" rtl="0">
              <a:spcBef>
                <a:spcPts val="560"/>
              </a:spcBef>
              <a:buClr>
                <a:srgbClr val="262626"/>
              </a:buClr>
              <a:buSzPct val="100000"/>
              <a:buFont typeface="Arial"/>
              <a:buChar char="–"/>
              <a:defRPr sz="2800" b="0" i="0" u="none" strike="noStrike" cap="none">
                <a:solidFill>
                  <a:srgbClr val="262626"/>
                </a:solidFill>
                <a:latin typeface="Arial"/>
                <a:ea typeface="Arial"/>
                <a:cs typeface="Arial"/>
                <a:sym typeface="Arial"/>
              </a:defRPr>
            </a:lvl2pPr>
            <a:lvl3pPr marL="1143000" marR="0" lvl="2" indent="-76200" algn="l" rtl="0">
              <a:spcBef>
                <a:spcPts val="480"/>
              </a:spcBef>
              <a:buClr>
                <a:srgbClr val="262626"/>
              </a:buClr>
              <a:buSzPct val="100000"/>
              <a:buFont typeface="Arial"/>
              <a:buChar char="•"/>
              <a:defRPr sz="2400" b="0" i="0" u="none" strike="noStrike" cap="none">
                <a:solidFill>
                  <a:srgbClr val="262626"/>
                </a:solidFill>
                <a:latin typeface="Arial"/>
                <a:ea typeface="Arial"/>
                <a:cs typeface="Arial"/>
                <a:sym typeface="Arial"/>
              </a:defRPr>
            </a:lvl3pPr>
            <a:lvl4pPr marL="1600200" marR="0" lvl="3"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4pPr>
            <a:lvl5pPr marL="2057400" marR="0" lvl="4" indent="-101600" algn="l" rtl="0">
              <a:spcBef>
                <a:spcPts val="400"/>
              </a:spcBef>
              <a:buClr>
                <a:srgbClr val="262626"/>
              </a:buClr>
              <a:buSzPct val="100000"/>
              <a:buFont typeface="Arial"/>
              <a:buChar char="»"/>
              <a:defRPr sz="2000" b="0" i="0" u="none" strike="noStrike" cap="none">
                <a:solidFill>
                  <a:srgbClr val="262626"/>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20.pn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0" y="529375"/>
            <a:ext cx="9143999" cy="6293274"/>
          </a:xfrm>
          <a:prstGeom prst="rect">
            <a:avLst/>
          </a:prstGeom>
          <a:noFill/>
          <a:ln>
            <a:noFill/>
          </a:ln>
        </p:spPr>
      </p:pic>
      <p:sp>
        <p:nvSpPr>
          <p:cNvPr id="62" name="Shape 62"/>
          <p:cNvSpPr txBox="1"/>
          <p:nvPr/>
        </p:nvSpPr>
        <p:spPr>
          <a:xfrm>
            <a:off x="1111025" y="1772816"/>
            <a:ext cx="7055100" cy="12540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IN" sz="4800" b="1" dirty="0">
                <a:solidFill>
                  <a:schemeClr val="dk1"/>
                </a:solidFill>
                <a:latin typeface="Calibri"/>
                <a:ea typeface="Calibri"/>
                <a:cs typeface="Calibri"/>
                <a:sym typeface="Calibri"/>
              </a:rPr>
              <a:t> LOW POWER DESIGN OF AMBER25 </a:t>
            </a:r>
            <a:r>
              <a:rPr lang="en-IN" sz="4800" b="1" dirty="0" err="1">
                <a:solidFill>
                  <a:schemeClr val="dk1"/>
                </a:solidFill>
                <a:latin typeface="Calibri"/>
                <a:ea typeface="Calibri"/>
                <a:cs typeface="Calibri"/>
                <a:sym typeface="Calibri"/>
              </a:rPr>
              <a:t>SoC</a:t>
            </a:r>
            <a:r>
              <a:rPr lang="en-IN" sz="4800" b="1" dirty="0">
                <a:solidFill>
                  <a:schemeClr val="dk1"/>
                </a:solidFill>
                <a:latin typeface="Calibri"/>
                <a:ea typeface="Calibri"/>
                <a:cs typeface="Calibri"/>
                <a:sym typeface="Calibri"/>
              </a:rPr>
              <a:t> </a:t>
            </a:r>
          </a:p>
        </p:txBody>
      </p:sp>
      <p:sp>
        <p:nvSpPr>
          <p:cNvPr id="63" name="Shape 63"/>
          <p:cNvSpPr txBox="1"/>
          <p:nvPr/>
        </p:nvSpPr>
        <p:spPr>
          <a:xfrm>
            <a:off x="1591650" y="3026816"/>
            <a:ext cx="5960700" cy="1022863"/>
          </a:xfrm>
          <a:prstGeom prst="rect">
            <a:avLst/>
          </a:prstGeom>
          <a:noFill/>
          <a:ln>
            <a:noFill/>
          </a:ln>
        </p:spPr>
        <p:txBody>
          <a:bodyPr lIns="91425" tIns="91425" rIns="91425" bIns="91425" anchor="t" anchorCtr="0">
            <a:noAutofit/>
          </a:bodyPr>
          <a:lstStyle/>
          <a:p>
            <a:pPr lvl="0" algn="ctr" rtl="0">
              <a:spcBef>
                <a:spcPts val="0"/>
              </a:spcBef>
              <a:buNone/>
            </a:pPr>
            <a:br>
              <a:rPr lang="en-IN" sz="2400" dirty="0"/>
            </a:br>
            <a:r>
              <a:rPr lang="en-IN" sz="2400" dirty="0"/>
              <a:t>EE382M – VLSI2</a:t>
            </a:r>
            <a:br>
              <a:rPr lang="en-IN" sz="2400" dirty="0"/>
            </a:br>
            <a:r>
              <a:rPr lang="en-IN" sz="2400" dirty="0"/>
              <a:t>Project Review</a:t>
            </a:r>
            <a:br>
              <a:rPr lang="en-IN" sz="2400" dirty="0"/>
            </a:br>
            <a:endParaRPr lang="en-IN" sz="2400" dirty="0"/>
          </a:p>
          <a:p>
            <a:pPr lvl="0" algn="ctr" rtl="0">
              <a:spcBef>
                <a:spcPts val="0"/>
              </a:spcBef>
              <a:buNone/>
            </a:pPr>
            <a:endParaRPr sz="4800" b="1" dirty="0">
              <a:latin typeface="Calibri"/>
              <a:ea typeface="Calibri"/>
              <a:cs typeface="Calibri"/>
              <a:sym typeface="Calibri"/>
            </a:endParaRPr>
          </a:p>
        </p:txBody>
      </p:sp>
      <p:sp>
        <p:nvSpPr>
          <p:cNvPr id="3" name="Rectangle 2"/>
          <p:cNvSpPr/>
          <p:nvPr/>
        </p:nvSpPr>
        <p:spPr>
          <a:xfrm>
            <a:off x="1" y="4451215"/>
            <a:ext cx="9144000" cy="2164875"/>
          </a:xfrm>
          <a:prstGeom prst="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chemeClr val="dk1"/>
              </a:buClr>
              <a:buSzPct val="100000"/>
            </a:pPr>
            <a:r>
              <a:rPr lang="en-IN" sz="1600" b="1" dirty="0">
                <a:solidFill>
                  <a:schemeClr val="tx1"/>
                </a:solidFill>
                <a:latin typeface="Calibri"/>
                <a:ea typeface="Calibri"/>
                <a:cs typeface="Calibri"/>
                <a:sym typeface="Calibri"/>
              </a:rPr>
              <a:t>	TEAM 4:							Instructor:</a:t>
            </a:r>
          </a:p>
          <a:p>
            <a:pPr lvl="1">
              <a:buClr>
                <a:schemeClr val="dk1"/>
              </a:buClr>
              <a:buSzPct val="100000"/>
            </a:pP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Anisa</a:t>
            </a: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Qazi</a:t>
            </a: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Prof.</a:t>
            </a:r>
            <a:r>
              <a:rPr lang="en-IN" sz="1600" b="1" dirty="0">
                <a:solidFill>
                  <a:schemeClr val="tx1"/>
                </a:solidFill>
                <a:latin typeface="Calibri"/>
                <a:ea typeface="Calibri"/>
                <a:cs typeface="Calibri"/>
                <a:sym typeface="Calibri"/>
              </a:rPr>
              <a:t> Mark McDermott</a:t>
            </a:r>
          </a:p>
          <a:p>
            <a:pPr lvl="1">
              <a:spcBef>
                <a:spcPts val="640"/>
              </a:spcBef>
              <a:buClr>
                <a:schemeClr val="dk1"/>
              </a:buClr>
              <a:buSzPct val="100000"/>
            </a:pP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Gayatri</a:t>
            </a: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Sivaraman</a:t>
            </a:r>
            <a:r>
              <a:rPr lang="en-IN" sz="1600" b="1" dirty="0">
                <a:solidFill>
                  <a:schemeClr val="tx1"/>
                </a:solidFill>
                <a:latin typeface="Calibri"/>
                <a:ea typeface="Calibri"/>
                <a:cs typeface="Calibri"/>
                <a:sym typeface="Calibri"/>
              </a:rPr>
              <a:t> </a:t>
            </a:r>
          </a:p>
          <a:p>
            <a:pPr lvl="1">
              <a:spcBef>
                <a:spcPts val="640"/>
              </a:spcBef>
              <a:buClr>
                <a:schemeClr val="dk1"/>
              </a:buClr>
              <a:buSzPct val="100000"/>
            </a:pP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Neena</a:t>
            </a: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Hulkoti</a:t>
            </a:r>
            <a:r>
              <a:rPr lang="en-IN" sz="1600" b="1" dirty="0">
                <a:solidFill>
                  <a:schemeClr val="tx1"/>
                </a:solidFill>
                <a:latin typeface="Calibri"/>
                <a:ea typeface="Calibri"/>
                <a:cs typeface="Calibri"/>
                <a:sym typeface="Calibri"/>
              </a:rPr>
              <a:t> </a:t>
            </a:r>
          </a:p>
          <a:p>
            <a:pPr lvl="1">
              <a:spcBef>
                <a:spcPts val="640"/>
              </a:spcBef>
              <a:buClr>
                <a:schemeClr val="dk1"/>
              </a:buClr>
              <a:buSzPct val="100000"/>
            </a:pP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Sharukh</a:t>
            </a:r>
            <a:r>
              <a:rPr lang="en-IN" sz="1600" b="1" dirty="0">
                <a:solidFill>
                  <a:schemeClr val="tx1"/>
                </a:solidFill>
                <a:latin typeface="Calibri"/>
                <a:ea typeface="Calibri"/>
                <a:cs typeface="Calibri"/>
                <a:sym typeface="Calibri"/>
              </a:rPr>
              <a:t> Shaikh </a:t>
            </a:r>
          </a:p>
          <a:p>
            <a:pPr lvl="1">
              <a:spcBef>
                <a:spcPts val="640"/>
              </a:spcBef>
              <a:buClr>
                <a:schemeClr val="dk1"/>
              </a:buClr>
              <a:buSzPct val="100000"/>
            </a:pP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Sruthi</a:t>
            </a:r>
            <a:r>
              <a:rPr lang="en-IN" sz="1600" b="1" dirty="0">
                <a:solidFill>
                  <a:schemeClr val="tx1"/>
                </a:solidFill>
                <a:latin typeface="Calibri"/>
                <a:ea typeface="Calibri"/>
                <a:cs typeface="Calibri"/>
                <a:sym typeface="Calibri"/>
              </a:rPr>
              <a:t> </a:t>
            </a:r>
            <a:r>
              <a:rPr lang="en-IN" sz="1600" b="1" dirty="0" err="1">
                <a:solidFill>
                  <a:schemeClr val="tx1"/>
                </a:solidFill>
                <a:latin typeface="Calibri"/>
                <a:ea typeface="Calibri"/>
                <a:cs typeface="Calibri"/>
                <a:sym typeface="Calibri"/>
              </a:rPr>
              <a:t>Somarouthu</a:t>
            </a:r>
            <a:r>
              <a:rPr lang="en-IN" sz="1600" b="1" dirty="0">
                <a:solidFill>
                  <a:schemeClr val="tx1"/>
                </a:solidFill>
                <a:latin typeface="Calibri"/>
                <a:ea typeface="Calibri"/>
                <a:cs typeface="Calibri"/>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67544" y="476027"/>
            <a:ext cx="8229600" cy="1143000"/>
          </a:xfrm>
          <a:prstGeom prst="rect">
            <a:avLst/>
          </a:prstGeom>
        </p:spPr>
        <p:txBody>
          <a:bodyPr lIns="91425" tIns="91425" rIns="91425" bIns="91425" anchor="ctr" anchorCtr="0">
            <a:noAutofit/>
          </a:bodyPr>
          <a:lstStyle/>
          <a:p>
            <a:pPr lvl="0">
              <a:spcBef>
                <a:spcPts val="0"/>
              </a:spcBef>
              <a:buNone/>
            </a:pPr>
            <a:r>
              <a:rPr lang="en-IN" sz="3600" dirty="0">
                <a:solidFill>
                  <a:schemeClr val="tx1"/>
                </a:solidFill>
                <a:latin typeface="Calibri" panose="020F0502020204030204" pitchFamily="34" charset="0"/>
                <a:cs typeface="Calibri" panose="020F0502020204030204" pitchFamily="34" charset="0"/>
              </a:rPr>
              <a:t>Synthesis Results</a:t>
            </a:r>
          </a:p>
        </p:txBody>
      </p:sp>
      <p:sp>
        <p:nvSpPr>
          <p:cNvPr id="121" name="Shape 121"/>
          <p:cNvSpPr txBox="1">
            <a:spLocks noGrp="1"/>
          </p:cNvSpPr>
          <p:nvPr>
            <p:ph type="body" idx="1"/>
          </p:nvPr>
        </p:nvSpPr>
        <p:spPr>
          <a:xfrm>
            <a:off x="539552" y="1340768"/>
            <a:ext cx="8229600" cy="5112568"/>
          </a:xfrm>
          <a:prstGeom prst="rect">
            <a:avLst/>
          </a:prstGeom>
        </p:spPr>
        <p:txBody>
          <a:bodyPr lIns="91425" tIns="91425" rIns="91425" bIns="91425" anchor="t" anchorCtr="0">
            <a:noAutofit/>
          </a:bodyPr>
          <a:lstStyle/>
          <a:p>
            <a:pPr>
              <a:spcBef>
                <a:spcPts val="0"/>
              </a:spcBef>
            </a:pPr>
            <a:r>
              <a:rPr lang="en-IN" sz="1800" b="1" dirty="0">
                <a:solidFill>
                  <a:schemeClr val="tx1"/>
                </a:solidFill>
              </a:rPr>
              <a:t>Vth Group split:</a:t>
            </a:r>
          </a:p>
          <a:p>
            <a:pPr lvl="0">
              <a:spcBef>
                <a:spcPts val="0"/>
              </a:spcBef>
              <a:buNone/>
            </a:pPr>
            <a:endParaRPr lang="en-IN" sz="1800" dirty="0">
              <a:solidFill>
                <a:schemeClr val="tx1"/>
              </a:solidFill>
            </a:endParaRPr>
          </a:p>
          <a:p>
            <a:pPr marL="203200" indent="0">
              <a:spcBef>
                <a:spcPts val="0"/>
              </a:spcBef>
              <a:buNone/>
            </a:pPr>
            <a:r>
              <a:rPr lang="en-IN" sz="1800" dirty="0">
                <a:solidFill>
                  <a:schemeClr val="tx1"/>
                </a:solidFill>
              </a:rPr>
              <a:t> </a:t>
            </a: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a:spcBef>
                <a:spcPts val="0"/>
              </a:spcBef>
            </a:pPr>
            <a:r>
              <a:rPr lang="en-IN" sz="1800" b="1" dirty="0">
                <a:solidFill>
                  <a:schemeClr val="tx1"/>
                </a:solidFill>
              </a:rPr>
              <a:t>Critical path Slack:</a:t>
            </a: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a:spcBef>
                <a:spcPts val="0"/>
              </a:spcBef>
            </a:pPr>
            <a:r>
              <a:rPr lang="en-IN" sz="1800" b="1" dirty="0">
                <a:solidFill>
                  <a:schemeClr val="tx1"/>
                </a:solidFill>
              </a:rPr>
              <a:t>Zero Setup/Hold Violations</a:t>
            </a: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81955950"/>
              </p:ext>
            </p:extLst>
          </p:nvPr>
        </p:nvGraphicFramePr>
        <p:xfrm>
          <a:off x="2638128" y="1772816"/>
          <a:ext cx="3888432" cy="1854200"/>
        </p:xfrm>
        <a:graphic>
          <a:graphicData uri="http://schemas.openxmlformats.org/drawingml/2006/table">
            <a:tbl>
              <a:tblPr firstRow="1" bandRow="1">
                <a:tableStyleId>{B9D34FD3-4BC8-4504-9325-19FC3153B472}</a:tableStyleId>
              </a:tblPr>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70840">
                <a:tc>
                  <a:txBody>
                    <a:bodyPr/>
                    <a:lstStyle/>
                    <a:p>
                      <a:pPr algn="ctr"/>
                      <a:r>
                        <a:rPr lang="en-IN" dirty="0"/>
                        <a:t>Vth Group Name</a:t>
                      </a:r>
                    </a:p>
                  </a:txBody>
                  <a:tcPr/>
                </a:tc>
                <a:tc>
                  <a:txBody>
                    <a:bodyPr/>
                    <a:lstStyle/>
                    <a:p>
                      <a:pPr algn="ctr"/>
                      <a:r>
                        <a:rPr lang="en-IN" dirty="0"/>
                        <a:t>Synthesis</a:t>
                      </a:r>
                    </a:p>
                  </a:txBody>
                  <a:tcPr/>
                </a:tc>
                <a:tc>
                  <a:txBody>
                    <a:bodyPr/>
                    <a:lstStyle/>
                    <a:p>
                      <a:pPr algn="ctr"/>
                      <a:r>
                        <a:rPr lang="en-IN" dirty="0"/>
                        <a:t>Post ECO</a:t>
                      </a:r>
                    </a:p>
                  </a:txBody>
                  <a:tcPr/>
                </a:tc>
                <a:extLst>
                  <a:ext uri="{0D108BD9-81ED-4DB2-BD59-A6C34878D82A}">
                    <a16:rowId xmlns:a16="http://schemas.microsoft.com/office/drawing/2014/main" val="10000"/>
                  </a:ext>
                </a:extLst>
              </a:tr>
              <a:tr h="370840">
                <a:tc>
                  <a:txBody>
                    <a:bodyPr/>
                    <a:lstStyle/>
                    <a:p>
                      <a:pPr algn="ctr"/>
                      <a:r>
                        <a:rPr lang="en-IN" b="1" dirty="0"/>
                        <a:t>HVT</a:t>
                      </a:r>
                    </a:p>
                  </a:txBody>
                  <a:tcPr>
                    <a:solidFill>
                      <a:schemeClr val="accent1">
                        <a:lumMod val="20000"/>
                        <a:lumOff val="80000"/>
                      </a:schemeClr>
                    </a:solidFill>
                  </a:tcPr>
                </a:tc>
                <a:tc>
                  <a:txBody>
                    <a:bodyPr/>
                    <a:lstStyle/>
                    <a:p>
                      <a:pPr algn="ctr"/>
                      <a:r>
                        <a:rPr lang="en-IN" dirty="0"/>
                        <a:t>99.93 %</a:t>
                      </a:r>
                    </a:p>
                  </a:txBody>
                  <a:tcPr>
                    <a:solidFill>
                      <a:schemeClr val="accent1">
                        <a:lumMod val="20000"/>
                        <a:lumOff val="80000"/>
                      </a:schemeClr>
                    </a:solidFill>
                  </a:tcPr>
                </a:tc>
                <a:tc>
                  <a:txBody>
                    <a:bodyPr/>
                    <a:lstStyle/>
                    <a:p>
                      <a:pPr algn="ctr"/>
                      <a:r>
                        <a:rPr lang="en-IN" dirty="0"/>
                        <a:t>99.69 %</a:t>
                      </a:r>
                    </a:p>
                  </a:txBody>
                  <a:tcP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lang="en-IN" b="1" dirty="0"/>
                        <a:t>RVT</a:t>
                      </a:r>
                    </a:p>
                  </a:txBody>
                  <a:tcPr>
                    <a:solidFill>
                      <a:schemeClr val="accent1">
                        <a:lumMod val="20000"/>
                        <a:lumOff val="80000"/>
                      </a:schemeClr>
                    </a:solidFill>
                  </a:tcPr>
                </a:tc>
                <a:tc>
                  <a:txBody>
                    <a:bodyPr/>
                    <a:lstStyle/>
                    <a:p>
                      <a:pPr algn="ctr"/>
                      <a:r>
                        <a:rPr lang="en-IN" dirty="0"/>
                        <a:t>0.07 %</a:t>
                      </a:r>
                    </a:p>
                  </a:txBody>
                  <a:tcPr>
                    <a:solidFill>
                      <a:schemeClr val="accent1">
                        <a:lumMod val="20000"/>
                        <a:lumOff val="80000"/>
                      </a:schemeClr>
                    </a:solidFill>
                  </a:tcPr>
                </a:tc>
                <a:tc>
                  <a:txBody>
                    <a:bodyPr/>
                    <a:lstStyle/>
                    <a:p>
                      <a:pPr algn="ctr"/>
                      <a:r>
                        <a:rPr lang="en-IN" dirty="0"/>
                        <a:t>0.18 %</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IN" b="1" dirty="0"/>
                        <a:t>LVT</a:t>
                      </a:r>
                    </a:p>
                  </a:txBody>
                  <a:tcPr>
                    <a:solidFill>
                      <a:schemeClr val="accent1">
                        <a:lumMod val="20000"/>
                        <a:lumOff val="80000"/>
                      </a:schemeClr>
                    </a:solidFill>
                  </a:tcPr>
                </a:tc>
                <a:tc>
                  <a:txBody>
                    <a:bodyPr/>
                    <a:lstStyle/>
                    <a:p>
                      <a:pPr algn="ctr"/>
                      <a:r>
                        <a:rPr lang="en-IN" dirty="0"/>
                        <a:t>0 %</a:t>
                      </a:r>
                    </a:p>
                  </a:txBody>
                  <a:tcPr>
                    <a:solidFill>
                      <a:schemeClr val="accent1">
                        <a:lumMod val="20000"/>
                        <a:lumOff val="80000"/>
                      </a:schemeClr>
                    </a:solidFill>
                  </a:tcPr>
                </a:tc>
                <a:tc>
                  <a:txBody>
                    <a:bodyPr/>
                    <a:lstStyle/>
                    <a:p>
                      <a:pPr algn="ctr"/>
                      <a:r>
                        <a:rPr lang="en-IN" dirty="0"/>
                        <a:t>0.13 %</a:t>
                      </a:r>
                    </a:p>
                  </a:txBody>
                  <a:tcP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ctr"/>
                      <a:r>
                        <a:rPr lang="en-IN" b="1" dirty="0"/>
                        <a:t># Total</a:t>
                      </a:r>
                      <a:r>
                        <a:rPr lang="en-IN" b="1" baseline="0" dirty="0"/>
                        <a:t> cells</a:t>
                      </a:r>
                      <a:endParaRPr lang="en-IN" b="1" dirty="0"/>
                    </a:p>
                  </a:txBody>
                  <a:tcPr>
                    <a:solidFill>
                      <a:schemeClr val="bg2">
                        <a:lumMod val="20000"/>
                        <a:lumOff val="80000"/>
                      </a:schemeClr>
                    </a:solidFill>
                  </a:tcPr>
                </a:tc>
                <a:tc>
                  <a:txBody>
                    <a:bodyPr/>
                    <a:lstStyle/>
                    <a:p>
                      <a:pPr algn="ctr"/>
                      <a:r>
                        <a:rPr lang="en-IN" dirty="0"/>
                        <a:t>28400</a:t>
                      </a:r>
                    </a:p>
                  </a:txBody>
                  <a:tcPr>
                    <a:solidFill>
                      <a:schemeClr val="bg2">
                        <a:lumMod val="20000"/>
                        <a:lumOff val="80000"/>
                      </a:schemeClr>
                    </a:solidFill>
                  </a:tcPr>
                </a:tc>
                <a:tc>
                  <a:txBody>
                    <a:bodyPr/>
                    <a:lstStyle/>
                    <a:p>
                      <a:pPr algn="ctr"/>
                      <a:r>
                        <a:rPr lang="en-IN" dirty="0"/>
                        <a:t>29068</a:t>
                      </a:r>
                    </a:p>
                  </a:txBody>
                  <a:tcPr>
                    <a:solidFill>
                      <a:schemeClr val="bg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67480617"/>
              </p:ext>
            </p:extLst>
          </p:nvPr>
        </p:nvGraphicFramePr>
        <p:xfrm>
          <a:off x="2134072" y="4365104"/>
          <a:ext cx="4896544" cy="1737360"/>
        </p:xfrm>
        <a:graphic>
          <a:graphicData uri="http://schemas.openxmlformats.org/drawingml/2006/table">
            <a:tbl>
              <a:tblPr firstRow="1" bandRow="1">
                <a:tableStyleId>{B9D34FD3-4BC8-4504-9325-19FC3153B472}</a:tableStyleId>
              </a:tblPr>
              <a:tblGrid>
                <a:gridCol w="144016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360040">
                <a:tc>
                  <a:txBody>
                    <a:bodyPr/>
                    <a:lstStyle/>
                    <a:p>
                      <a:pPr algn="ctr"/>
                      <a:r>
                        <a:rPr lang="en-IN" dirty="0"/>
                        <a:t> Clock</a:t>
                      </a:r>
                      <a:r>
                        <a:rPr lang="en-IN" baseline="0" dirty="0"/>
                        <a:t> </a:t>
                      </a:r>
                      <a:endParaRPr lang="en-IN" b="1" dirty="0">
                        <a:solidFill>
                          <a:schemeClr val="tx1"/>
                        </a:solidFill>
                      </a:endParaRPr>
                    </a:p>
                  </a:txBody>
                  <a:tcPr/>
                </a:tc>
                <a:tc>
                  <a:txBody>
                    <a:bodyPr/>
                    <a:lstStyle/>
                    <a:p>
                      <a:pPr algn="ctr"/>
                      <a:r>
                        <a:rPr lang="en-IN" b="1" dirty="0"/>
                        <a:t>Period (ns)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aseline="0" dirty="0"/>
                        <a:t>Critical path slack (ns)</a:t>
                      </a:r>
                      <a:endParaRPr lang="en-IN" dirty="0"/>
                    </a:p>
                    <a:p>
                      <a:pPr algn="ctr"/>
                      <a:endParaRPr lang="en-IN" b="1" dirty="0"/>
                    </a:p>
                  </a:txBody>
                  <a:tcPr/>
                </a:tc>
                <a:extLst>
                  <a:ext uri="{0D108BD9-81ED-4DB2-BD59-A6C34878D82A}">
                    <a16:rowId xmlns:a16="http://schemas.microsoft.com/office/drawing/2014/main" val="10000"/>
                  </a:ext>
                </a:extLst>
              </a:tr>
              <a:tr h="154816">
                <a:tc>
                  <a:txBody>
                    <a:bodyPr/>
                    <a:lstStyle/>
                    <a:p>
                      <a:pPr algn="ctr"/>
                      <a:r>
                        <a:rPr lang="en-IN" b="1" dirty="0" err="1">
                          <a:solidFill>
                            <a:schemeClr val="tx1"/>
                          </a:solidFill>
                        </a:rPr>
                        <a:t>sys_clk</a:t>
                      </a:r>
                      <a:endParaRPr lang="en-IN" b="1" dirty="0">
                        <a:solidFill>
                          <a:schemeClr val="tx1"/>
                        </a:solidFill>
                      </a:endParaRPr>
                    </a:p>
                  </a:txBody>
                  <a:tcPr>
                    <a:solidFill>
                      <a:schemeClr val="accent1">
                        <a:lumMod val="20000"/>
                        <a:lumOff val="80000"/>
                      </a:schemeClr>
                    </a:solidFill>
                  </a:tcPr>
                </a:tc>
                <a:tc>
                  <a:txBody>
                    <a:bodyPr/>
                    <a:lstStyle/>
                    <a:p>
                      <a:pPr algn="ctr"/>
                      <a:r>
                        <a:rPr lang="en-IN" b="1" dirty="0"/>
                        <a:t>8</a:t>
                      </a:r>
                    </a:p>
                  </a:txBody>
                  <a:tcPr>
                    <a:solidFill>
                      <a:schemeClr val="accent1">
                        <a:lumMod val="20000"/>
                        <a:lumOff val="80000"/>
                      </a:schemeClr>
                    </a:solidFill>
                  </a:tcPr>
                </a:tc>
                <a:tc>
                  <a:txBody>
                    <a:bodyPr/>
                    <a:lstStyle/>
                    <a:p>
                      <a:pPr algn="ctr"/>
                      <a:r>
                        <a:rPr lang="en-IN" b="1" dirty="0"/>
                        <a:t>0.0029</a:t>
                      </a:r>
                    </a:p>
                  </a:txBody>
                  <a:tcPr>
                    <a:solidFill>
                      <a:schemeClr val="accent1">
                        <a:lumMod val="20000"/>
                        <a:lumOff val="80000"/>
                      </a:schemeClr>
                    </a:solidFill>
                  </a:tcPr>
                </a:tc>
                <a:extLst>
                  <a:ext uri="{0D108BD9-81ED-4DB2-BD59-A6C34878D82A}">
                    <a16:rowId xmlns:a16="http://schemas.microsoft.com/office/drawing/2014/main" val="10001"/>
                  </a:ext>
                </a:extLst>
              </a:tr>
              <a:tr h="154816">
                <a:tc>
                  <a:txBody>
                    <a:bodyPr/>
                    <a:lstStyle/>
                    <a:p>
                      <a:pPr algn="ctr"/>
                      <a:r>
                        <a:rPr lang="en-IN" b="1" dirty="0" err="1">
                          <a:solidFill>
                            <a:schemeClr val="tx1"/>
                          </a:solidFill>
                        </a:rPr>
                        <a:t>sys_slow_clk</a:t>
                      </a:r>
                      <a:endParaRPr lang="en-IN" b="1" dirty="0">
                        <a:solidFill>
                          <a:schemeClr val="tx1"/>
                        </a:solidFill>
                      </a:endParaRPr>
                    </a:p>
                  </a:txBody>
                  <a:tcPr>
                    <a:solidFill>
                      <a:schemeClr val="accent1">
                        <a:lumMod val="20000"/>
                        <a:lumOff val="80000"/>
                      </a:schemeClr>
                    </a:solidFill>
                  </a:tcPr>
                </a:tc>
                <a:tc>
                  <a:txBody>
                    <a:bodyPr/>
                    <a:lstStyle/>
                    <a:p>
                      <a:pPr algn="ctr"/>
                      <a:r>
                        <a:rPr lang="en-IN" b="1" dirty="0"/>
                        <a:t>32</a:t>
                      </a:r>
                    </a:p>
                  </a:txBody>
                  <a:tcPr>
                    <a:solidFill>
                      <a:schemeClr val="accent1">
                        <a:lumMod val="20000"/>
                        <a:lumOff val="80000"/>
                      </a:schemeClr>
                    </a:solidFill>
                  </a:tcPr>
                </a:tc>
                <a:tc>
                  <a:txBody>
                    <a:bodyPr/>
                    <a:lstStyle/>
                    <a:p>
                      <a:pPr algn="ctr"/>
                      <a:r>
                        <a:rPr lang="en-IN" b="1" dirty="0"/>
                        <a:t>2.34</a:t>
                      </a:r>
                    </a:p>
                  </a:txBody>
                  <a:tcPr>
                    <a:solidFill>
                      <a:schemeClr val="accent1">
                        <a:lumMod val="20000"/>
                        <a:lumOff val="80000"/>
                      </a:schemeClr>
                    </a:solidFill>
                  </a:tcPr>
                </a:tc>
                <a:extLst>
                  <a:ext uri="{0D108BD9-81ED-4DB2-BD59-A6C34878D82A}">
                    <a16:rowId xmlns:a16="http://schemas.microsoft.com/office/drawing/2014/main" val="10002"/>
                  </a:ext>
                </a:extLst>
              </a:tr>
              <a:tr h="154816">
                <a:tc>
                  <a:txBody>
                    <a:bodyPr/>
                    <a:lstStyle/>
                    <a:p>
                      <a:pPr algn="ctr"/>
                      <a:r>
                        <a:rPr lang="en-IN" b="1" dirty="0" err="1">
                          <a:solidFill>
                            <a:schemeClr val="tx1"/>
                          </a:solidFill>
                        </a:rPr>
                        <a:t>mrx_clk</a:t>
                      </a:r>
                      <a:endParaRPr lang="en-IN" b="1" dirty="0">
                        <a:solidFill>
                          <a:schemeClr val="tx1"/>
                        </a:solidFill>
                      </a:endParaRPr>
                    </a:p>
                  </a:txBody>
                  <a:tcPr>
                    <a:solidFill>
                      <a:schemeClr val="accent1">
                        <a:lumMod val="20000"/>
                        <a:lumOff val="80000"/>
                      </a:schemeClr>
                    </a:solidFill>
                  </a:tcPr>
                </a:tc>
                <a:tc>
                  <a:txBody>
                    <a:bodyPr/>
                    <a:lstStyle/>
                    <a:p>
                      <a:pPr algn="ctr"/>
                      <a:r>
                        <a:rPr lang="en-IN" b="1" dirty="0"/>
                        <a:t>40</a:t>
                      </a:r>
                    </a:p>
                  </a:txBody>
                  <a:tcPr>
                    <a:solidFill>
                      <a:schemeClr val="accent1">
                        <a:lumMod val="20000"/>
                        <a:lumOff val="80000"/>
                      </a:schemeClr>
                    </a:solidFill>
                  </a:tcPr>
                </a:tc>
                <a:tc>
                  <a:txBody>
                    <a:bodyPr/>
                    <a:lstStyle/>
                    <a:p>
                      <a:pPr algn="ctr"/>
                      <a:r>
                        <a:rPr lang="en-IN" b="1" dirty="0"/>
                        <a:t>4.16</a:t>
                      </a:r>
                    </a:p>
                  </a:txBody>
                  <a:tcPr>
                    <a:solidFill>
                      <a:schemeClr val="accent1">
                        <a:lumMod val="20000"/>
                        <a:lumOff val="80000"/>
                      </a:schemeClr>
                    </a:solidFill>
                  </a:tcPr>
                </a:tc>
                <a:extLst>
                  <a:ext uri="{0D108BD9-81ED-4DB2-BD59-A6C34878D82A}">
                    <a16:rowId xmlns:a16="http://schemas.microsoft.com/office/drawing/2014/main" val="10003"/>
                  </a:ext>
                </a:extLst>
              </a:tr>
              <a:tr h="154816">
                <a:tc>
                  <a:txBody>
                    <a:bodyPr/>
                    <a:lstStyle/>
                    <a:p>
                      <a:pPr algn="ctr"/>
                      <a:r>
                        <a:rPr lang="en-IN" b="1" dirty="0" err="1">
                          <a:solidFill>
                            <a:schemeClr val="tx1"/>
                          </a:solidFill>
                        </a:rPr>
                        <a:t>mtx_clk</a:t>
                      </a:r>
                      <a:endParaRPr lang="en-IN" b="1" dirty="0">
                        <a:solidFill>
                          <a:schemeClr val="tx1"/>
                        </a:solidFill>
                      </a:endParaRPr>
                    </a:p>
                  </a:txBody>
                  <a:tcPr>
                    <a:solidFill>
                      <a:schemeClr val="accent1">
                        <a:lumMod val="20000"/>
                        <a:lumOff val="80000"/>
                      </a:schemeClr>
                    </a:solidFill>
                  </a:tcPr>
                </a:tc>
                <a:tc>
                  <a:txBody>
                    <a:bodyPr/>
                    <a:lstStyle/>
                    <a:p>
                      <a:pPr algn="ctr"/>
                      <a:r>
                        <a:rPr lang="en-IN" b="1" dirty="0"/>
                        <a:t>40</a:t>
                      </a:r>
                    </a:p>
                  </a:txBody>
                  <a:tcPr>
                    <a:solidFill>
                      <a:schemeClr val="accent1">
                        <a:lumMod val="20000"/>
                        <a:lumOff val="80000"/>
                      </a:schemeClr>
                    </a:solidFill>
                  </a:tcPr>
                </a:tc>
                <a:tc>
                  <a:txBody>
                    <a:bodyPr/>
                    <a:lstStyle/>
                    <a:p>
                      <a:pPr algn="ctr"/>
                      <a:r>
                        <a:rPr lang="en-IN" b="1" dirty="0"/>
                        <a:t>2.94</a:t>
                      </a:r>
                    </a:p>
                  </a:txBody>
                  <a:tcP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8665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483696"/>
          </a:xfrm>
        </p:spPr>
        <p:txBody>
          <a:bodyPr/>
          <a:lstStyle/>
          <a:p>
            <a:pPr marL="203200" indent="0">
              <a:buNone/>
            </a:pPr>
            <a:endParaRPr lang="en-IN" sz="1800" b="1" dirty="0">
              <a:solidFill>
                <a:schemeClr val="tx1"/>
              </a:solidFill>
            </a:endParaRPr>
          </a:p>
          <a:p>
            <a:endParaRPr lang="en-IN" sz="1800" dirty="0"/>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274748"/>
            <a:ext cx="4176464" cy="53129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hape 120"/>
          <p:cNvSpPr txBox="1">
            <a:spLocks noGrp="1"/>
          </p:cNvSpPr>
          <p:nvPr>
            <p:ph type="title"/>
          </p:nvPr>
        </p:nvSpPr>
        <p:spPr>
          <a:xfrm>
            <a:off x="457200" y="548680"/>
            <a:ext cx="8229600" cy="1143000"/>
          </a:xfrm>
          <a:prstGeom prst="rect">
            <a:avLst/>
          </a:prstGeom>
        </p:spPr>
        <p:txBody>
          <a:bodyPr lIns="91425" tIns="91425" rIns="91425" bIns="91425" anchor="ctr" anchorCtr="0">
            <a:noAutofit/>
          </a:bodyPr>
          <a:lstStyle/>
          <a:p>
            <a:pPr lvl="0"/>
            <a:r>
              <a:rPr lang="en-IN" sz="3600" dirty="0">
                <a:solidFill>
                  <a:schemeClr val="tx1"/>
                </a:solidFill>
                <a:latin typeface="Calibri" panose="020F0502020204030204" pitchFamily="34" charset="0"/>
                <a:cs typeface="Calibri" panose="020F0502020204030204" pitchFamily="34" charset="0"/>
              </a:rPr>
              <a:t>  Critical Path in Synthesis </a:t>
            </a:r>
            <a:br>
              <a:rPr lang="en-IN" sz="3600" dirty="0">
                <a:solidFill>
                  <a:schemeClr val="tx1"/>
                </a:solidFill>
                <a:latin typeface="Calibri" panose="020F0502020204030204" pitchFamily="34" charset="0"/>
                <a:cs typeface="Calibri" panose="020F0502020204030204" pitchFamily="34" charset="0"/>
              </a:rPr>
            </a:br>
            <a:endParaRPr lang="en-IN"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837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628800"/>
            <a:ext cx="8229600" cy="4896544"/>
          </a:xfrm>
        </p:spPr>
        <p:txBody>
          <a:bodyPr/>
          <a:lstStyle/>
          <a:p>
            <a:r>
              <a:rPr lang="en-IN" sz="1800" b="1" dirty="0">
                <a:solidFill>
                  <a:schemeClr val="tx1"/>
                </a:solidFill>
              </a:rPr>
              <a:t>Power comparison:</a:t>
            </a:r>
          </a:p>
          <a:p>
            <a:endParaRPr lang="en-IN" sz="1800" b="1" dirty="0">
              <a:solidFill>
                <a:schemeClr val="tx1"/>
              </a:solidFill>
            </a:endParaRPr>
          </a:p>
          <a:p>
            <a:pPr marL="203200" indent="0">
              <a:buNone/>
            </a:pPr>
            <a:endParaRPr lang="en-IN" sz="1800" b="1" dirty="0">
              <a:solidFill>
                <a:schemeClr val="tx1"/>
              </a:solidFill>
            </a:endParaRPr>
          </a:p>
          <a:p>
            <a:pPr marL="203200" indent="0">
              <a:buNone/>
            </a:pPr>
            <a:endParaRPr lang="en-IN" sz="1800" b="1" dirty="0">
              <a:solidFill>
                <a:schemeClr val="tx1"/>
              </a:solidFill>
            </a:endParaRPr>
          </a:p>
          <a:p>
            <a:pPr marL="203200" indent="0">
              <a:buNone/>
            </a:pPr>
            <a:endParaRPr lang="en-IN" sz="1800" b="1" dirty="0">
              <a:solidFill>
                <a:schemeClr val="tx1"/>
              </a:solidFill>
            </a:endParaRPr>
          </a:p>
          <a:p>
            <a:pPr marL="203200" indent="0">
              <a:buNone/>
            </a:pPr>
            <a:endParaRPr lang="en-IN" sz="1800" b="1" dirty="0">
              <a:solidFill>
                <a:schemeClr val="tx1"/>
              </a:solidFill>
            </a:endParaRPr>
          </a:p>
          <a:p>
            <a:pPr marL="203200" indent="0">
              <a:buNone/>
            </a:pPr>
            <a:endParaRPr lang="en-IN" sz="1800" b="1" dirty="0">
              <a:solidFill>
                <a:schemeClr val="tx1"/>
              </a:solidFill>
            </a:endParaRPr>
          </a:p>
          <a:p>
            <a:r>
              <a:rPr lang="en-IN" sz="1800" dirty="0">
                <a:solidFill>
                  <a:schemeClr val="tx1"/>
                </a:solidFill>
              </a:rPr>
              <a:t>Synthesis was performed with and without the switch ‘</a:t>
            </a:r>
            <a:r>
              <a:rPr lang="en-IN" sz="1800" dirty="0">
                <a:solidFill>
                  <a:schemeClr val="dk1"/>
                </a:solidFill>
              </a:rPr>
              <a:t>DO_CLOCK_GATING</a:t>
            </a:r>
            <a:r>
              <a:rPr lang="en-IN" sz="1800" dirty="0">
                <a:solidFill>
                  <a:schemeClr val="tx1"/>
                </a:solidFill>
              </a:rPr>
              <a:t>’</a:t>
            </a:r>
          </a:p>
          <a:p>
            <a:r>
              <a:rPr lang="en-IN" sz="1800" dirty="0">
                <a:solidFill>
                  <a:schemeClr val="tx1"/>
                </a:solidFill>
              </a:rPr>
              <a:t>After first round of ICC, the total power increased for the synth </a:t>
            </a:r>
            <a:r>
              <a:rPr lang="en-IN" sz="1800" dirty="0" err="1">
                <a:solidFill>
                  <a:schemeClr val="tx1"/>
                </a:solidFill>
              </a:rPr>
              <a:t>db</a:t>
            </a:r>
            <a:r>
              <a:rPr lang="en-IN" sz="1800" dirty="0">
                <a:solidFill>
                  <a:schemeClr val="tx1"/>
                </a:solidFill>
              </a:rPr>
              <a:t> with ‘DO_CLK_GATING’ set as true. </a:t>
            </a:r>
          </a:p>
          <a:p>
            <a:pPr marL="203200" indent="0">
              <a:buNone/>
            </a:pPr>
            <a:endParaRPr lang="en-IN" sz="1800" b="1" dirty="0">
              <a:solidFill>
                <a:schemeClr val="tx1"/>
              </a:solidFill>
            </a:endParaRPr>
          </a:p>
          <a:p>
            <a:endParaRPr lang="en-IN" sz="1800" b="1" dirty="0">
              <a:solidFill>
                <a:schemeClr val="tx1"/>
              </a:solidFill>
            </a:endParaRPr>
          </a:p>
          <a:p>
            <a:endParaRPr lang="en-IN" sz="1800" b="1" dirty="0">
              <a:solidFill>
                <a:schemeClr val="tx1"/>
              </a:solidFill>
            </a:endParaRPr>
          </a:p>
          <a:p>
            <a:endParaRPr lang="en-IN" sz="18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00000464"/>
              </p:ext>
            </p:extLst>
          </p:nvPr>
        </p:nvGraphicFramePr>
        <p:xfrm>
          <a:off x="2555776" y="2348880"/>
          <a:ext cx="3600400" cy="1112520"/>
        </p:xfrm>
        <a:graphic>
          <a:graphicData uri="http://schemas.openxmlformats.org/drawingml/2006/table">
            <a:tbl>
              <a:tblPr firstRow="1" bandRow="1">
                <a:tableStyleId>{B9D34FD3-4BC8-4504-9325-19FC3153B472}</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pPr algn="ctr"/>
                      <a:r>
                        <a:rPr lang="en-IN" dirty="0"/>
                        <a:t>DO_CLOCK_GATING</a:t>
                      </a:r>
                    </a:p>
                  </a:txBody>
                  <a:tcPr/>
                </a:tc>
                <a:tc>
                  <a:txBody>
                    <a:bodyPr/>
                    <a:lstStyle/>
                    <a:p>
                      <a:pPr algn="ctr"/>
                      <a:r>
                        <a:rPr lang="en-IN" dirty="0"/>
                        <a:t>Total power </a:t>
                      </a:r>
                      <a:r>
                        <a:rPr lang="en-IN" dirty="0" err="1"/>
                        <a:t>mW</a:t>
                      </a:r>
                      <a:r>
                        <a:rPr lang="en-IN" dirty="0"/>
                        <a:t>)</a:t>
                      </a:r>
                    </a:p>
                  </a:txBody>
                  <a:tcPr/>
                </a:tc>
                <a:extLst>
                  <a:ext uri="{0D108BD9-81ED-4DB2-BD59-A6C34878D82A}">
                    <a16:rowId xmlns:a16="http://schemas.microsoft.com/office/drawing/2014/main" val="10000"/>
                  </a:ext>
                </a:extLst>
              </a:tr>
              <a:tr h="370840">
                <a:tc>
                  <a:txBody>
                    <a:bodyPr/>
                    <a:lstStyle/>
                    <a:p>
                      <a:pPr algn="ctr"/>
                      <a:r>
                        <a:rPr lang="en-IN" b="1" dirty="0"/>
                        <a:t>FALSE</a:t>
                      </a:r>
                    </a:p>
                  </a:txBody>
                  <a:tcPr/>
                </a:tc>
                <a:tc>
                  <a:txBody>
                    <a:bodyPr/>
                    <a:lstStyle/>
                    <a:p>
                      <a:pPr algn="ctr"/>
                      <a:r>
                        <a:rPr lang="en-IN" dirty="0"/>
                        <a:t>5.93</a:t>
                      </a:r>
                    </a:p>
                  </a:txBody>
                  <a:tcPr/>
                </a:tc>
                <a:extLst>
                  <a:ext uri="{0D108BD9-81ED-4DB2-BD59-A6C34878D82A}">
                    <a16:rowId xmlns:a16="http://schemas.microsoft.com/office/drawing/2014/main" val="10001"/>
                  </a:ext>
                </a:extLst>
              </a:tr>
              <a:tr h="370840">
                <a:tc>
                  <a:txBody>
                    <a:bodyPr/>
                    <a:lstStyle/>
                    <a:p>
                      <a:pPr algn="ctr"/>
                      <a:r>
                        <a:rPr lang="en-IN" b="1" dirty="0"/>
                        <a:t>TRUE</a:t>
                      </a:r>
                    </a:p>
                  </a:txBody>
                  <a:tcPr/>
                </a:tc>
                <a:tc>
                  <a:txBody>
                    <a:bodyPr/>
                    <a:lstStyle/>
                    <a:p>
                      <a:pPr algn="ctr"/>
                      <a:r>
                        <a:rPr lang="en-IN" dirty="0"/>
                        <a:t>5.999</a:t>
                      </a:r>
                    </a:p>
                  </a:txBody>
                  <a:tcPr/>
                </a:tc>
                <a:extLst>
                  <a:ext uri="{0D108BD9-81ED-4DB2-BD59-A6C34878D82A}">
                    <a16:rowId xmlns:a16="http://schemas.microsoft.com/office/drawing/2014/main" val="10002"/>
                  </a:ext>
                </a:extLst>
              </a:tr>
            </a:tbl>
          </a:graphicData>
        </a:graphic>
      </p:graphicFrame>
      <p:sp>
        <p:nvSpPr>
          <p:cNvPr id="6" name="Shape 120"/>
          <p:cNvSpPr txBox="1">
            <a:spLocks noGrp="1"/>
          </p:cNvSpPr>
          <p:nvPr>
            <p:ph type="title"/>
          </p:nvPr>
        </p:nvSpPr>
        <p:spPr>
          <a:xfrm>
            <a:off x="467544" y="693273"/>
            <a:ext cx="8229600" cy="1143000"/>
          </a:xfrm>
          <a:prstGeom prst="rect">
            <a:avLst/>
          </a:prstGeom>
        </p:spPr>
        <p:txBody>
          <a:bodyPr lIns="91425" tIns="91425" rIns="91425" bIns="91425" anchor="ctr" anchorCtr="0">
            <a:noAutofit/>
          </a:bodyPr>
          <a:lstStyle/>
          <a:p>
            <a:pPr lvl="0"/>
            <a:r>
              <a:rPr lang="en-IN" sz="3600" dirty="0">
                <a:solidFill>
                  <a:schemeClr val="tx1"/>
                </a:solidFill>
                <a:latin typeface="Calibri" panose="020F0502020204030204" pitchFamily="34" charset="0"/>
                <a:cs typeface="Calibri" panose="020F0502020204030204" pitchFamily="34" charset="0"/>
              </a:rPr>
              <a:t>Effect of Clock Gating switch in Synthesis </a:t>
            </a:r>
            <a:br>
              <a:rPr lang="en-IN" sz="3600" dirty="0">
                <a:solidFill>
                  <a:schemeClr val="tx1"/>
                </a:solidFill>
                <a:latin typeface="Calibri" panose="020F0502020204030204" pitchFamily="34" charset="0"/>
                <a:cs typeface="Calibri" panose="020F0502020204030204" pitchFamily="34" charset="0"/>
              </a:rPr>
            </a:br>
            <a:endParaRPr lang="en-IN"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84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71713" y="40466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3F3F3F"/>
              </a:buClr>
              <a:buSzPct val="25000"/>
              <a:buFont typeface="Arial"/>
              <a:buNone/>
            </a:pPr>
            <a:r>
              <a:rPr lang="en-IN" sz="3600" dirty="0">
                <a:solidFill>
                  <a:schemeClr val="tx1"/>
                </a:solidFill>
                <a:latin typeface="Calibri" panose="020F0502020204030204" pitchFamily="34" charset="0"/>
                <a:cs typeface="Calibri" panose="020F0502020204030204" pitchFamily="34" charset="0"/>
              </a:rPr>
              <a:t>Physical Design</a:t>
            </a:r>
            <a:r>
              <a:rPr lang="en-IN" sz="3600" u="none" strike="noStrike" cap="none" dirty="0">
                <a:solidFill>
                  <a:schemeClr val="tx1"/>
                </a:solidFill>
                <a:latin typeface="Calibri" panose="020F0502020204030204" pitchFamily="34" charset="0"/>
                <a:cs typeface="Calibri" panose="020F0502020204030204" pitchFamily="34" charset="0"/>
                <a:sym typeface="Arial"/>
              </a:rPr>
              <a:t> </a:t>
            </a:r>
            <a:r>
              <a:rPr lang="en-IN" sz="3600" dirty="0">
                <a:solidFill>
                  <a:schemeClr val="tx1"/>
                </a:solidFill>
                <a:latin typeface="Calibri" panose="020F0502020204030204" pitchFamily="34" charset="0"/>
                <a:cs typeface="Calibri" panose="020F0502020204030204" pitchFamily="34" charset="0"/>
              </a:rPr>
              <a:t>Flow</a:t>
            </a:r>
            <a:endParaRPr lang="en-IN" sz="3600" u="none" strike="noStrike" cap="none" dirty="0">
              <a:solidFill>
                <a:schemeClr val="tx1"/>
              </a:solidFill>
              <a:latin typeface="Calibri" panose="020F0502020204030204" pitchFamily="34" charset="0"/>
              <a:cs typeface="Calibri" panose="020F0502020204030204" pitchFamily="34" charset="0"/>
              <a:sym typeface="Arial"/>
            </a:endParaRPr>
          </a:p>
        </p:txBody>
      </p:sp>
      <p:pic>
        <p:nvPicPr>
          <p:cNvPr id="2" name="Picture 1"/>
          <p:cNvPicPr>
            <a:picLocks noChangeAspect="1"/>
          </p:cNvPicPr>
          <p:nvPr/>
        </p:nvPicPr>
        <p:blipFill>
          <a:blip r:embed="rId3"/>
          <a:stretch>
            <a:fillRect/>
          </a:stretch>
        </p:blipFill>
        <p:spPr>
          <a:xfrm>
            <a:off x="3750223" y="1412776"/>
            <a:ext cx="1672580" cy="51431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95536" y="54867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dirty="0">
                <a:solidFill>
                  <a:schemeClr val="dk1"/>
                </a:solidFill>
                <a:latin typeface="Calibri" panose="020F0502020204030204" pitchFamily="34" charset="0"/>
                <a:cs typeface="Calibri" panose="020F0502020204030204" pitchFamily="34" charset="0"/>
              </a:rPr>
              <a:t>Hard Macros</a:t>
            </a:r>
            <a:endParaRPr lang="en-IN" sz="360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33" name="Shape 133"/>
          <p:cNvSpPr txBox="1">
            <a:spLocks noGrp="1"/>
          </p:cNvSpPr>
          <p:nvPr>
            <p:ph type="body" idx="1"/>
          </p:nvPr>
        </p:nvSpPr>
        <p:spPr>
          <a:xfrm>
            <a:off x="683568" y="3789040"/>
            <a:ext cx="6120680" cy="224333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IN" sz="2000" b="0" i="0" u="none" strike="noStrike" cap="none" dirty="0">
                <a:solidFill>
                  <a:schemeClr val="dk1"/>
                </a:solidFill>
                <a:latin typeface="Calibri"/>
                <a:ea typeface="Calibri"/>
                <a:cs typeface="Calibri"/>
                <a:sym typeface="Calibri"/>
              </a:rPr>
              <a:t>Instruction and data cache are part of the Amber core</a:t>
            </a:r>
          </a:p>
          <a:p>
            <a:pPr marL="342900" marR="0" lvl="0" indent="-342900" algn="l" rtl="0">
              <a:spcBef>
                <a:spcPts val="560"/>
              </a:spcBef>
              <a:spcAft>
                <a:spcPts val="0"/>
              </a:spcAft>
              <a:buClr>
                <a:schemeClr val="dk1"/>
              </a:buClr>
              <a:buSzPct val="100000"/>
              <a:buFont typeface="Arial"/>
              <a:buChar char="•"/>
            </a:pPr>
            <a:r>
              <a:rPr lang="en-IN" sz="2000" b="0" i="0" u="none" strike="noStrike" cap="none" dirty="0">
                <a:solidFill>
                  <a:schemeClr val="dk1"/>
                </a:solidFill>
                <a:latin typeface="Calibri"/>
                <a:ea typeface="Calibri"/>
                <a:cs typeface="Calibri"/>
                <a:sym typeface="Calibri"/>
              </a:rPr>
              <a:t>Ethernet SRAM block is a part of the Ethernet MAC</a:t>
            </a:r>
          </a:p>
          <a:p>
            <a:pPr marL="342900" marR="0" lvl="0" indent="-342900" algn="l" rtl="0">
              <a:spcBef>
                <a:spcPts val="560"/>
              </a:spcBef>
              <a:spcAft>
                <a:spcPts val="0"/>
              </a:spcAft>
              <a:buClr>
                <a:schemeClr val="dk1"/>
              </a:buClr>
              <a:buSzPct val="100000"/>
              <a:buFont typeface="Arial"/>
              <a:buChar char="•"/>
            </a:pPr>
            <a:r>
              <a:rPr lang="en-IN" sz="2000" b="0" i="0" u="none" strike="noStrike" cap="none" dirty="0">
                <a:solidFill>
                  <a:schemeClr val="dk1"/>
                </a:solidFill>
                <a:latin typeface="Calibri"/>
                <a:ea typeface="Calibri"/>
                <a:cs typeface="Calibri"/>
                <a:sym typeface="Calibri"/>
              </a:rPr>
              <a:t>Boot Memory is accessed by Amber25 core via the wishbone.</a:t>
            </a:r>
          </a:p>
          <a:p>
            <a:pPr marL="342900" marR="0" lvl="0" indent="-342900" algn="l" rtl="0">
              <a:spcBef>
                <a:spcPts val="560"/>
              </a:spcBef>
              <a:spcAft>
                <a:spcPts val="0"/>
              </a:spcAft>
              <a:buClr>
                <a:schemeClr val="dk1"/>
              </a:buClr>
              <a:buSzPct val="100000"/>
              <a:buFont typeface="Arial"/>
              <a:buChar char="•"/>
            </a:pPr>
            <a:r>
              <a:rPr lang="en-IN" sz="2000" dirty="0">
                <a:solidFill>
                  <a:schemeClr val="dk1"/>
                </a:solidFill>
              </a:rPr>
              <a:t>Metal Layers used: M1-M5</a:t>
            </a:r>
            <a:endParaRPr lang="en-IN" sz="20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rgbClr val="3F3F3F"/>
              </a:buClr>
              <a:buSzPct val="100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spcBef>
                <a:spcPts val="560"/>
              </a:spcBef>
              <a:buClr>
                <a:srgbClr val="3F3F3F"/>
              </a:buClr>
              <a:buSzPct val="25000"/>
              <a:buFont typeface="Arial"/>
              <a:buNone/>
            </a:pPr>
            <a:endParaRPr sz="2000" b="0" i="0" u="none" strike="noStrike" cap="none" dirty="0">
              <a:solidFill>
                <a:schemeClr val="dk1"/>
              </a:solidFill>
              <a:latin typeface="Calibri"/>
              <a:ea typeface="Calibri"/>
              <a:cs typeface="Calibri"/>
              <a:sym typeface="Calibri"/>
            </a:endParaRPr>
          </a:p>
        </p:txBody>
      </p:sp>
      <p:graphicFrame>
        <p:nvGraphicFramePr>
          <p:cNvPr id="134" name="Shape 134"/>
          <p:cNvGraphicFramePr/>
          <p:nvPr>
            <p:extLst>
              <p:ext uri="{D42A27DB-BD31-4B8C-83A1-F6EECF244321}">
                <p14:modId xmlns:p14="http://schemas.microsoft.com/office/powerpoint/2010/main" val="1947783198"/>
              </p:ext>
            </p:extLst>
          </p:nvPr>
        </p:nvGraphicFramePr>
        <p:xfrm>
          <a:off x="2267744" y="1628800"/>
          <a:ext cx="4392488" cy="1849170"/>
        </p:xfrm>
        <a:graphic>
          <a:graphicData uri="http://schemas.openxmlformats.org/drawingml/2006/table">
            <a:tbl>
              <a:tblPr firstRow="1" bandRow="1">
                <a:noFill/>
                <a:tableStyleId>{B9D34FD3-4BC8-4504-9325-19FC3153B472}</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tblGrid>
              <a:tr h="218450">
                <a:tc>
                  <a:txBody>
                    <a:bodyPr/>
                    <a:lstStyle/>
                    <a:p>
                      <a:pPr marL="0" marR="0" lvl="0" indent="0" algn="ctr" rtl="0">
                        <a:spcBef>
                          <a:spcPts val="0"/>
                        </a:spcBef>
                        <a:buSzPct val="25000"/>
                        <a:buNone/>
                      </a:pPr>
                      <a:r>
                        <a:rPr lang="en-IN" sz="1800" dirty="0"/>
                        <a:t>SRAM MACRO </a:t>
                      </a:r>
                    </a:p>
                  </a:txBody>
                  <a:tcPr marL="91450" marR="91450" marT="45725" marB="45725"/>
                </a:tc>
                <a:tc>
                  <a:txBody>
                    <a:bodyPr/>
                    <a:lstStyle/>
                    <a:p>
                      <a:pPr marL="0" marR="0" lvl="0" indent="0" algn="ctr" rtl="0">
                        <a:spcBef>
                          <a:spcPts val="0"/>
                        </a:spcBef>
                        <a:buSzPct val="25000"/>
                        <a:buNone/>
                      </a:pPr>
                      <a:r>
                        <a:rPr lang="en-IN" sz="1800" dirty="0"/>
                        <a:t># BLOCKS</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IN" sz="1800" dirty="0"/>
                        <a:t>Instruction Cache</a:t>
                      </a:r>
                    </a:p>
                  </a:txBody>
                  <a:tcPr marL="91450" marR="91450" marT="45725" marB="45725"/>
                </a:tc>
                <a:tc>
                  <a:txBody>
                    <a:bodyPr/>
                    <a:lstStyle/>
                    <a:p>
                      <a:pPr marL="0" marR="0" lvl="0" indent="0" algn="ctr" rtl="0">
                        <a:spcBef>
                          <a:spcPts val="0"/>
                        </a:spcBef>
                        <a:buSzPct val="25000"/>
                        <a:buNone/>
                      </a:pPr>
                      <a:r>
                        <a:rPr lang="en-IN" sz="1800"/>
                        <a:t>4</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buSzPct val="25000"/>
                        <a:buNone/>
                      </a:pPr>
                      <a:r>
                        <a:rPr lang="en-IN" sz="1800" dirty="0"/>
                        <a:t>Data Cache</a:t>
                      </a:r>
                    </a:p>
                  </a:txBody>
                  <a:tcPr marL="91450" marR="91450" marT="45725" marB="45725"/>
                </a:tc>
                <a:tc>
                  <a:txBody>
                    <a:bodyPr/>
                    <a:lstStyle/>
                    <a:p>
                      <a:pPr marL="0" marR="0" lvl="0" indent="0" algn="ctr" rtl="0">
                        <a:spcBef>
                          <a:spcPts val="0"/>
                        </a:spcBef>
                        <a:buSzPct val="25000"/>
                        <a:buNone/>
                      </a:pPr>
                      <a:r>
                        <a:rPr lang="en-IN" sz="1800"/>
                        <a:t>4</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buSzPct val="25000"/>
                        <a:buNone/>
                      </a:pPr>
                      <a:r>
                        <a:rPr lang="en-IN" sz="1800" dirty="0"/>
                        <a:t>Boot Memory</a:t>
                      </a:r>
                    </a:p>
                  </a:txBody>
                  <a:tcPr marL="91450" marR="91450" marT="45725" marB="45725"/>
                </a:tc>
                <a:tc>
                  <a:txBody>
                    <a:bodyPr/>
                    <a:lstStyle/>
                    <a:p>
                      <a:pPr marL="0" marR="0" lvl="0" indent="0" algn="ctr" rtl="0">
                        <a:spcBef>
                          <a:spcPts val="0"/>
                        </a:spcBef>
                        <a:buSzPct val="25000"/>
                        <a:buNone/>
                      </a:pPr>
                      <a:r>
                        <a:rPr lang="en-IN" sz="1800"/>
                        <a:t>8</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buSzPct val="25000"/>
                        <a:buNone/>
                      </a:pPr>
                      <a:r>
                        <a:rPr lang="en-IN" sz="1800"/>
                        <a:t>Ethernet </a:t>
                      </a:r>
                    </a:p>
                  </a:txBody>
                  <a:tcPr marL="91450" marR="91450" marT="45725" marB="45725"/>
                </a:tc>
                <a:tc>
                  <a:txBody>
                    <a:bodyPr/>
                    <a:lstStyle/>
                    <a:p>
                      <a:pPr marL="0" marR="0" lvl="0" indent="0" algn="ctr" rtl="0">
                        <a:spcBef>
                          <a:spcPts val="0"/>
                        </a:spcBef>
                        <a:buSzPct val="25000"/>
                        <a:buNone/>
                      </a:pPr>
                      <a:r>
                        <a:rPr lang="en-IN" sz="1800" dirty="0"/>
                        <a:t>1</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08112"/>
          </a:xfrm>
        </p:spPr>
        <p:txBody>
          <a:bodyPr/>
          <a:lstStyle/>
          <a:p>
            <a:r>
              <a:rPr lang="en-IN" sz="3600" dirty="0">
                <a:solidFill>
                  <a:schemeClr val="tx1"/>
                </a:solidFill>
                <a:latin typeface="Calibri" panose="020F0502020204030204" pitchFamily="34" charset="0"/>
                <a:cs typeface="Calibri" panose="020F0502020204030204" pitchFamily="34" charset="0"/>
              </a:rPr>
              <a:t>Floorplans</a:t>
            </a:r>
          </a:p>
        </p:txBody>
      </p:sp>
      <p:pic>
        <p:nvPicPr>
          <p:cNvPr id="5" name="Picture 4"/>
          <p:cNvPicPr>
            <a:picLocks noChangeAspect="1"/>
          </p:cNvPicPr>
          <p:nvPr/>
        </p:nvPicPr>
        <p:blipFill>
          <a:blip r:embed="rId3"/>
          <a:stretch>
            <a:fillRect/>
          </a:stretch>
        </p:blipFill>
        <p:spPr>
          <a:xfrm>
            <a:off x="190848" y="1484784"/>
            <a:ext cx="2524352" cy="2141416"/>
          </a:xfrm>
          <a:prstGeom prst="rect">
            <a:avLst/>
          </a:prstGeom>
        </p:spPr>
      </p:pic>
      <p:sp>
        <p:nvSpPr>
          <p:cNvPr id="7" name="TextBox 6"/>
          <p:cNvSpPr txBox="1"/>
          <p:nvPr/>
        </p:nvSpPr>
        <p:spPr>
          <a:xfrm>
            <a:off x="327201" y="3622667"/>
            <a:ext cx="2264735" cy="307777"/>
          </a:xfrm>
          <a:prstGeom prst="rect">
            <a:avLst/>
          </a:prstGeom>
          <a:noFill/>
          <a:ln>
            <a:noFill/>
          </a:ln>
        </p:spPr>
        <p:txBody>
          <a:bodyPr wrap="square" rtlCol="0">
            <a:spAutoFit/>
          </a:bodyPr>
          <a:lstStyle/>
          <a:p>
            <a:pPr algn="ctr"/>
            <a:r>
              <a:rPr lang="en-US" b="1" dirty="0"/>
              <a:t>Floorplan rectangular</a:t>
            </a:r>
          </a:p>
        </p:txBody>
      </p:sp>
      <p:sp>
        <p:nvSpPr>
          <p:cNvPr id="8" name="TextBox 7"/>
          <p:cNvSpPr txBox="1"/>
          <p:nvPr/>
        </p:nvSpPr>
        <p:spPr>
          <a:xfrm>
            <a:off x="3436418" y="3626200"/>
            <a:ext cx="1996872" cy="307777"/>
          </a:xfrm>
          <a:prstGeom prst="rect">
            <a:avLst/>
          </a:prstGeom>
          <a:noFill/>
          <a:ln>
            <a:noFill/>
          </a:ln>
        </p:spPr>
        <p:txBody>
          <a:bodyPr wrap="square" rtlCol="0">
            <a:spAutoFit/>
          </a:bodyPr>
          <a:lstStyle/>
          <a:p>
            <a:pPr algn="ctr"/>
            <a:r>
              <a:rPr lang="en-US" b="1" dirty="0"/>
              <a:t>Floorplan T</a:t>
            </a:r>
          </a:p>
        </p:txBody>
      </p:sp>
      <p:sp>
        <p:nvSpPr>
          <p:cNvPr id="9" name="TextBox 8"/>
          <p:cNvSpPr txBox="1"/>
          <p:nvPr/>
        </p:nvSpPr>
        <p:spPr>
          <a:xfrm>
            <a:off x="6410637" y="3622667"/>
            <a:ext cx="2264735" cy="307777"/>
          </a:xfrm>
          <a:prstGeom prst="rect">
            <a:avLst/>
          </a:prstGeom>
          <a:noFill/>
          <a:ln>
            <a:noFill/>
          </a:ln>
        </p:spPr>
        <p:txBody>
          <a:bodyPr wrap="square" rtlCol="0">
            <a:spAutoFit/>
          </a:bodyPr>
          <a:lstStyle/>
          <a:p>
            <a:pPr algn="ctr"/>
            <a:r>
              <a:rPr lang="en-US" b="1" dirty="0"/>
              <a:t>Floorplan L</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39" y="1492357"/>
            <a:ext cx="2606031" cy="215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911" y="1484784"/>
            <a:ext cx="2852188" cy="214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140"/>
          <p:cNvSpPr txBox="1">
            <a:spLocks noGrp="1"/>
          </p:cNvSpPr>
          <p:nvPr>
            <p:ph type="body" idx="1"/>
          </p:nvPr>
        </p:nvSpPr>
        <p:spPr>
          <a:xfrm>
            <a:off x="3015986" y="4118044"/>
            <a:ext cx="3124748" cy="2500219"/>
          </a:xfrm>
          <a:prstGeom prst="rect">
            <a:avLst/>
          </a:prstGeom>
          <a:noFill/>
          <a:ln>
            <a:noFill/>
          </a:ln>
        </p:spPr>
        <p:txBody>
          <a:bodyPr lIns="91425" tIns="45700" rIns="91425" bIns="45700" anchor="t" anchorCtr="0">
            <a:noAutofit/>
          </a:bodyPr>
          <a:lstStyle/>
          <a:p>
            <a:pPr marL="0" indent="0">
              <a:spcBef>
                <a:spcPts val="400"/>
              </a:spcBef>
              <a:buSzPct val="25000"/>
              <a:buNone/>
            </a:pPr>
            <a:r>
              <a:rPr lang="en-IN" sz="1600" dirty="0">
                <a:solidFill>
                  <a:schemeClr val="dk1"/>
                </a:solidFill>
              </a:rPr>
              <a:t>-      Area</a:t>
            </a:r>
            <a:r>
              <a:rPr lang="en-IN" sz="1600" b="0" i="0" u="none" strike="noStrike" cap="none" dirty="0">
                <a:solidFill>
                  <a:schemeClr val="dk1"/>
                </a:solidFill>
                <a:latin typeface="Calibri"/>
                <a:ea typeface="Calibri"/>
                <a:cs typeface="Calibri"/>
                <a:sym typeface="Calibri"/>
              </a:rPr>
              <a:t> </a:t>
            </a:r>
            <a:r>
              <a:rPr lang="en-IN" sz="1600" dirty="0">
                <a:solidFill>
                  <a:schemeClr val="dk1"/>
                </a:solidFill>
              </a:rPr>
              <a:t>met</a:t>
            </a:r>
            <a:r>
              <a:rPr lang="en-IN" sz="1600" b="0" i="0" u="none" strike="noStrike" cap="none" dirty="0">
                <a:solidFill>
                  <a:schemeClr val="dk1"/>
                </a:solidFill>
                <a:latin typeface="Calibri"/>
                <a:ea typeface="Calibri"/>
                <a:cs typeface="Calibri"/>
                <a:sym typeface="Calibri"/>
              </a:rPr>
              <a:t> </a:t>
            </a:r>
          </a:p>
          <a:p>
            <a:pPr marL="0" indent="0">
              <a:spcBef>
                <a:spcPts val="400"/>
              </a:spcBef>
              <a:buSzPct val="25000"/>
              <a:buNone/>
            </a:pPr>
            <a:r>
              <a:rPr lang="en-IN" sz="1600" b="0" i="0" u="none" strike="noStrike" cap="none" dirty="0">
                <a:solidFill>
                  <a:schemeClr val="dk1"/>
                </a:solidFill>
                <a:latin typeface="Calibri"/>
                <a:ea typeface="Calibri"/>
                <a:cs typeface="Calibri"/>
                <a:sym typeface="Calibri"/>
              </a:rPr>
              <a:t>-      Utilization target almost met</a:t>
            </a:r>
          </a:p>
          <a:p>
            <a:pPr marL="0" indent="0">
              <a:spcBef>
                <a:spcPts val="400"/>
              </a:spcBef>
              <a:buSzPct val="25000"/>
              <a:buNone/>
            </a:pPr>
            <a:r>
              <a:rPr lang="en-IN" sz="1600" b="0" i="0" u="none" strike="noStrike" cap="none" dirty="0">
                <a:solidFill>
                  <a:schemeClr val="dk1"/>
                </a:solidFill>
                <a:latin typeface="Calibri"/>
                <a:ea typeface="Calibri"/>
                <a:cs typeface="Calibri"/>
                <a:sym typeface="Calibri"/>
              </a:rPr>
              <a:t>-      Routing congestion</a:t>
            </a:r>
          </a:p>
          <a:p>
            <a:pPr marL="0" indent="0">
              <a:spcBef>
                <a:spcPts val="400"/>
              </a:spcBef>
              <a:buSzPct val="25000"/>
              <a:buNone/>
            </a:pPr>
            <a:r>
              <a:rPr lang="en-IN" sz="1600" dirty="0">
                <a:solidFill>
                  <a:schemeClr val="dk1"/>
                </a:solidFill>
              </a:rPr>
              <a:t>-      Less flexibility in area reduction</a:t>
            </a:r>
          </a:p>
          <a:p>
            <a:pPr indent="-342900">
              <a:spcBef>
                <a:spcPts val="400"/>
              </a:spcBef>
              <a:buSzPct val="25000"/>
            </a:pPr>
            <a:endParaRPr sz="1600" b="0" i="0" u="none" strike="noStrike" cap="none" dirty="0">
              <a:solidFill>
                <a:schemeClr val="dk1"/>
              </a:solidFill>
              <a:latin typeface="Calibri"/>
              <a:ea typeface="Calibri"/>
              <a:cs typeface="Calibri"/>
              <a:sym typeface="Calibri"/>
            </a:endParaRPr>
          </a:p>
        </p:txBody>
      </p:sp>
      <p:sp>
        <p:nvSpPr>
          <p:cNvPr id="15" name="Shape 140"/>
          <p:cNvSpPr txBox="1">
            <a:spLocks/>
          </p:cNvSpPr>
          <p:nvPr/>
        </p:nvSpPr>
        <p:spPr>
          <a:xfrm>
            <a:off x="225661" y="4149079"/>
            <a:ext cx="2906177" cy="25002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400"/>
              </a:spcBef>
              <a:buSzPct val="25000"/>
              <a:buNone/>
            </a:pPr>
            <a:r>
              <a:rPr lang="en-IN" sz="1600" dirty="0">
                <a:solidFill>
                  <a:schemeClr val="tx1"/>
                </a:solidFill>
              </a:rPr>
              <a:t>-     Fixed x and y</a:t>
            </a:r>
          </a:p>
          <a:p>
            <a:pPr marL="0" indent="0">
              <a:spcBef>
                <a:spcPts val="400"/>
              </a:spcBef>
              <a:buSzPct val="25000"/>
              <a:buNone/>
            </a:pPr>
            <a:r>
              <a:rPr lang="en-IN" sz="1600" dirty="0">
                <a:solidFill>
                  <a:schemeClr val="tx1"/>
                </a:solidFill>
              </a:rPr>
              <a:t>-     No flexibility in area                      </a:t>
            </a:r>
            <a:r>
              <a:rPr lang="en-IN" sz="1600" dirty="0">
                <a:solidFill>
                  <a:schemeClr val="dk1"/>
                </a:solidFill>
              </a:rPr>
              <a:t>                                             </a:t>
            </a:r>
            <a:r>
              <a:rPr lang="en-IN" sz="1600" dirty="0">
                <a:solidFill>
                  <a:schemeClr val="tx1"/>
                </a:solidFill>
              </a:rPr>
              <a:t>                                                                                                                                                                                                                                                                           reduction                                                                                                                                                                                                                                                                                                                                            </a:t>
            </a:r>
          </a:p>
          <a:p>
            <a:pPr marL="0" indent="0">
              <a:spcBef>
                <a:spcPts val="400"/>
              </a:spcBef>
              <a:buSzPct val="25000"/>
              <a:buNone/>
            </a:pPr>
            <a:r>
              <a:rPr lang="en-IN" sz="1600" dirty="0">
                <a:solidFill>
                  <a:schemeClr val="tx1"/>
                </a:solidFill>
              </a:rPr>
              <a:t>-     Low Utilization</a:t>
            </a:r>
          </a:p>
          <a:p>
            <a:pPr marL="0" indent="0">
              <a:spcBef>
                <a:spcPts val="400"/>
              </a:spcBef>
              <a:buSzPct val="25000"/>
              <a:buNone/>
            </a:pPr>
            <a:r>
              <a:rPr lang="en-IN" sz="1600" dirty="0">
                <a:solidFill>
                  <a:schemeClr val="tx1"/>
                </a:solidFill>
              </a:rPr>
              <a:t>-     Difficulties with power planning</a:t>
            </a:r>
          </a:p>
        </p:txBody>
      </p:sp>
      <p:sp>
        <p:nvSpPr>
          <p:cNvPr id="16" name="Shape 140"/>
          <p:cNvSpPr txBox="1">
            <a:spLocks/>
          </p:cNvSpPr>
          <p:nvPr/>
        </p:nvSpPr>
        <p:spPr>
          <a:xfrm>
            <a:off x="6140734" y="4169141"/>
            <a:ext cx="2589742" cy="250021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400"/>
              </a:spcBef>
              <a:buSzPct val="25000"/>
              <a:buNone/>
            </a:pPr>
            <a:r>
              <a:rPr lang="en-IN" sz="1600" dirty="0">
                <a:solidFill>
                  <a:schemeClr val="dk1"/>
                </a:solidFill>
              </a:rPr>
              <a:t>-      Least area</a:t>
            </a:r>
          </a:p>
          <a:p>
            <a:pPr marL="0" indent="0">
              <a:spcBef>
                <a:spcPts val="400"/>
              </a:spcBef>
              <a:buSzPct val="25000"/>
              <a:buNone/>
            </a:pPr>
            <a:r>
              <a:rPr lang="en-IN" sz="1600" dirty="0">
                <a:solidFill>
                  <a:schemeClr val="dk1"/>
                </a:solidFill>
              </a:rPr>
              <a:t>-      Maximum utilization</a:t>
            </a:r>
          </a:p>
          <a:p>
            <a:pPr marL="0" indent="0">
              <a:spcBef>
                <a:spcPts val="400"/>
              </a:spcBef>
              <a:buSzPct val="25000"/>
              <a:buNone/>
            </a:pPr>
            <a:r>
              <a:rPr lang="en-IN" sz="1600" dirty="0">
                <a:solidFill>
                  <a:schemeClr val="dk1"/>
                </a:solidFill>
              </a:rPr>
              <a:t>-      Less routing congestion</a:t>
            </a:r>
          </a:p>
          <a:p>
            <a:pPr marL="0" indent="0">
              <a:spcBef>
                <a:spcPts val="400"/>
              </a:spcBef>
              <a:buSzPct val="25000"/>
              <a:buNone/>
            </a:pPr>
            <a:r>
              <a:rPr lang="en-IN" sz="1600" dirty="0">
                <a:solidFill>
                  <a:schemeClr val="dk1"/>
                </a:solidFill>
              </a:rPr>
              <a:t>-      Better power planning</a:t>
            </a:r>
          </a:p>
          <a:p>
            <a:pPr marL="0" indent="0">
              <a:spcBef>
                <a:spcPts val="400"/>
              </a:spcBef>
              <a:buSzPct val="25000"/>
              <a:buNone/>
            </a:pPr>
            <a:endParaRPr lang="en-IN" sz="1600" dirty="0">
              <a:solidFill>
                <a:schemeClr val="dk1"/>
              </a:solidFill>
            </a:endParaRPr>
          </a:p>
          <a:p>
            <a:pPr indent="-342900">
              <a:spcBef>
                <a:spcPts val="400"/>
              </a:spcBef>
              <a:buSzPct val="25000"/>
            </a:pPr>
            <a:endParaRPr lang="en-IN" sz="1600" dirty="0">
              <a:solidFill>
                <a:schemeClr val="dk1"/>
              </a:solidFill>
            </a:endParaRPr>
          </a:p>
          <a:p>
            <a:pPr indent="-342900">
              <a:spcBef>
                <a:spcPts val="400"/>
              </a:spcBef>
              <a:buSzPct val="25000"/>
            </a:pPr>
            <a:endParaRPr lang="en-IN" sz="1600" dirty="0">
              <a:solidFill>
                <a:schemeClr val="dk1"/>
              </a:solidFill>
            </a:endParaRPr>
          </a:p>
        </p:txBody>
      </p:sp>
    </p:spTree>
    <p:extLst>
      <p:ext uri="{BB962C8B-B14F-4D97-AF65-F5344CB8AC3E}">
        <p14:creationId xmlns:p14="http://schemas.microsoft.com/office/powerpoint/2010/main" val="329256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US" sz="3600" dirty="0">
                <a:solidFill>
                  <a:schemeClr val="tx1"/>
                </a:solidFill>
                <a:latin typeface="Calibri" panose="020F0502020204030204" pitchFamily="34" charset="0"/>
                <a:cs typeface="Calibri" panose="020F0502020204030204" pitchFamily="34" charset="0"/>
              </a:rPr>
              <a:t>Comparison of all Floorplans </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(before ECO)</a:t>
            </a:r>
            <a:endParaRPr lang="en-IN" sz="36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3043969902"/>
                  </p:ext>
                </p:extLst>
              </p:nvPr>
            </p:nvGraphicFramePr>
            <p:xfrm>
              <a:off x="539552" y="2060848"/>
              <a:ext cx="8064896" cy="4032448"/>
            </p:xfrm>
            <a:graphic>
              <a:graphicData uri="http://schemas.openxmlformats.org/drawingml/2006/table">
                <a:tbl>
                  <a:tblPr>
                    <a:tableStyleId>{5940675A-B579-460E-94D1-54222C63F5DA}</a:tableStyleId>
                  </a:tblPr>
                  <a:tblGrid>
                    <a:gridCol w="2736304">
                      <a:extLst>
                        <a:ext uri="{9D8B030D-6E8A-4147-A177-3AD203B41FA5}">
                          <a16:colId xmlns:a16="http://schemas.microsoft.com/office/drawing/2014/main" val="206015453"/>
                        </a:ext>
                      </a:extLst>
                    </a:gridCol>
                    <a:gridCol w="1872208">
                      <a:extLst>
                        <a:ext uri="{9D8B030D-6E8A-4147-A177-3AD203B41FA5}">
                          <a16:colId xmlns:a16="http://schemas.microsoft.com/office/drawing/2014/main" val="2550386746"/>
                        </a:ext>
                      </a:extLst>
                    </a:gridCol>
                    <a:gridCol w="1800200">
                      <a:extLst>
                        <a:ext uri="{9D8B030D-6E8A-4147-A177-3AD203B41FA5}">
                          <a16:colId xmlns:a16="http://schemas.microsoft.com/office/drawing/2014/main" val="2621210279"/>
                        </a:ext>
                      </a:extLst>
                    </a:gridCol>
                    <a:gridCol w="1656184">
                      <a:extLst>
                        <a:ext uri="{9D8B030D-6E8A-4147-A177-3AD203B41FA5}">
                          <a16:colId xmlns:a16="http://schemas.microsoft.com/office/drawing/2014/main" val="2645977432"/>
                        </a:ext>
                      </a:extLst>
                    </a:gridCol>
                  </a:tblGrid>
                  <a:tr h="496484">
                    <a:tc>
                      <a:txBody>
                        <a:bodyPr/>
                        <a:lstStyle/>
                        <a:p>
                          <a:pPr algn="ctr" rtl="0" fontAlgn="b"/>
                          <a:r>
                            <a:rPr lang="en-US" sz="1800" b="0" i="0" dirty="0" err="1">
                              <a:solidFill>
                                <a:schemeClr val="bg1"/>
                              </a:solidFill>
                              <a:effectLst/>
                              <a:latin typeface="Calibri" panose="020F0502020204030204" pitchFamily="34" charset="0"/>
                              <a:cs typeface="Calibri" panose="020F0502020204030204" pitchFamily="34" charset="0"/>
                            </a:rPr>
                            <a:t>QoR</a:t>
                          </a:r>
                          <a:endParaRPr lang="en-US" sz="1800" b="0" i="0" dirty="0">
                            <a:solidFill>
                              <a:schemeClr val="bg1"/>
                            </a:solidFill>
                            <a:effectLst/>
                            <a:latin typeface="Calibri" panose="020F0502020204030204" pitchFamily="34" charset="0"/>
                            <a:cs typeface="Calibri" panose="020F0502020204030204" pitchFamily="34" charset="0"/>
                          </a:endParaRP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Rect.</a:t>
                          </a: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T</a:t>
                          </a: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L </a:t>
                          </a:r>
                        </a:p>
                      </a:txBody>
                      <a:tcPr marL="14389" marR="14389" marT="0" marB="0" anchor="ctr">
                        <a:solidFill>
                          <a:schemeClr val="bg2">
                            <a:lumMod val="60000"/>
                            <a:lumOff val="40000"/>
                          </a:schemeClr>
                        </a:solidFill>
                      </a:tcPr>
                    </a:tc>
                    <a:extLst>
                      <a:ext uri="{0D108BD9-81ED-4DB2-BD59-A6C34878D82A}">
                        <a16:rowId xmlns:a16="http://schemas.microsoft.com/office/drawing/2014/main" val="1502944089"/>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Internal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5.4</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5.6</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4.14</a:t>
                          </a:r>
                        </a:p>
                      </a:txBody>
                      <a:tcPr marL="14389" marR="14389" marT="0" marB="0" anchor="ctr"/>
                    </a:tc>
                    <a:extLst>
                      <a:ext uri="{0D108BD9-81ED-4DB2-BD59-A6C34878D82A}">
                        <a16:rowId xmlns:a16="http://schemas.microsoft.com/office/drawing/2014/main" val="3183324605"/>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Switch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1.5</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1.9</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1.019</a:t>
                          </a:r>
                        </a:p>
                      </a:txBody>
                      <a:tcPr marL="14389" marR="14389" marT="0" marB="0" anchor="ctr"/>
                    </a:tc>
                    <a:extLst>
                      <a:ext uri="{0D108BD9-81ED-4DB2-BD59-A6C34878D82A}">
                        <a16:rowId xmlns:a16="http://schemas.microsoft.com/office/drawing/2014/main" val="205482822"/>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Leakage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6.9</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8.5</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0.771</a:t>
                          </a:r>
                        </a:p>
                      </a:txBody>
                      <a:tcPr marL="14389" marR="14389" marT="0" marB="0" anchor="ctr"/>
                    </a:tc>
                    <a:extLst>
                      <a:ext uri="{0D108BD9-81ED-4DB2-BD59-A6C34878D82A}">
                        <a16:rowId xmlns:a16="http://schemas.microsoft.com/office/drawing/2014/main" val="789555442"/>
                      </a:ext>
                    </a:extLst>
                  </a:tr>
                  <a:tr h="375017">
                    <a:tc>
                      <a:txBody>
                        <a:bodyPr/>
                        <a:lstStyle/>
                        <a:p>
                          <a:pPr algn="ctr" rtl="0" fontAlgn="b"/>
                          <a:r>
                            <a:rPr lang="en-US" sz="1800" b="0" i="0" dirty="0">
                              <a:effectLst/>
                              <a:latin typeface="Calibri" panose="020F0502020204030204" pitchFamily="34" charset="0"/>
                              <a:cs typeface="Calibri" panose="020F0502020204030204" pitchFamily="34" charset="0"/>
                            </a:rPr>
                            <a:t>Total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13.8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16.1</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5.93</a:t>
                          </a:r>
                        </a:p>
                      </a:txBody>
                      <a:tcPr marL="14389" marR="14389" marT="0" marB="0" anchor="ctr">
                        <a:solidFill>
                          <a:schemeClr val="bg2">
                            <a:lumMod val="20000"/>
                            <a:lumOff val="80000"/>
                          </a:schemeClr>
                        </a:solidFill>
                      </a:tcPr>
                    </a:tc>
                    <a:extLst>
                      <a:ext uri="{0D108BD9-81ED-4DB2-BD59-A6C34878D82A}">
                        <a16:rowId xmlns:a16="http://schemas.microsoft.com/office/drawing/2014/main" val="4020502368"/>
                      </a:ext>
                    </a:extLst>
                  </a:tr>
                  <a:tr h="375351">
                    <a:tc>
                      <a:txBody>
                        <a:bodyPr/>
                        <a:lstStyle/>
                        <a:p>
                          <a:pPr algn="ctr" rtl="0" fontAlgn="b"/>
                          <a:r>
                            <a:rPr lang="en-US" sz="1800" b="0" i="0" dirty="0">
                              <a:effectLst/>
                              <a:latin typeface="Calibri" panose="020F0502020204030204" pitchFamily="34" charset="0"/>
                              <a:cs typeface="Calibri" panose="020F0502020204030204" pitchFamily="34" charset="0"/>
                            </a:rPr>
                            <a:t>Area (</a:t>
                          </a:r>
                          <a14:m>
                            <m:oMath xmlns:m="http://schemas.openxmlformats.org/officeDocument/2006/math">
                              <m:sSup>
                                <m:sSupPr>
                                  <m:ctrlPr>
                                    <a:rPr lang="en-US" sz="1800" b="0" i="1" smtClean="0">
                                      <a:effectLst/>
                                      <a:latin typeface="Cambria Math" panose="02040503050406030204" pitchFamily="18" charset="0"/>
                                    </a:rPr>
                                  </m:ctrlPr>
                                </m:sSupPr>
                                <m:e>
                                  <m:r>
                                    <m:rPr>
                                      <m:sty m:val="p"/>
                                    </m:rPr>
                                    <a:rPr lang="en-US" sz="1800" b="0" i="0" smtClean="0">
                                      <a:effectLst/>
                                      <a:latin typeface="Cambria Math" panose="02040503050406030204" pitchFamily="18" charset="0"/>
                                    </a:rPr>
                                    <m:t>mm</m:t>
                                  </m:r>
                                </m:e>
                                <m:sup>
                                  <m:r>
                                    <a:rPr lang="en-US" sz="1800" b="0" i="0" smtClean="0">
                                      <a:effectLst/>
                                      <a:latin typeface="Cambria Math" panose="02040503050406030204" pitchFamily="18" charset="0"/>
                                    </a:rPr>
                                    <m:t>2</m:t>
                                  </m:r>
                                </m:sup>
                              </m:sSup>
                              <m:r>
                                <a:rPr lang="en-US" sz="1800" b="0" i="0" smtClean="0">
                                  <a:effectLst/>
                                  <a:latin typeface="Cambria Math" panose="02040503050406030204" pitchFamily="18" charset="0"/>
                                </a:rPr>
                                <m:t>)</m:t>
                              </m:r>
                            </m:oMath>
                          </a14:m>
                          <a:endParaRPr lang="en-US" sz="1800" b="0" i="0" dirty="0">
                            <a:effectLst/>
                            <a:latin typeface="Calibri" panose="020F0502020204030204" pitchFamily="34" charset="0"/>
                            <a:cs typeface="Calibri" panose="020F0502020204030204" pitchFamily="34" charset="0"/>
                          </a:endParaRP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0.66187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0.6378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0.636918</a:t>
                          </a:r>
                        </a:p>
                      </a:txBody>
                      <a:tcPr marL="14389" marR="14389" marT="0" marB="0" anchor="ctr">
                        <a:solidFill>
                          <a:schemeClr val="bg2">
                            <a:lumMod val="20000"/>
                            <a:lumOff val="80000"/>
                          </a:schemeClr>
                        </a:solidFill>
                      </a:tcPr>
                    </a:tc>
                    <a:extLst>
                      <a:ext uri="{0D108BD9-81ED-4DB2-BD59-A6C34878D82A}">
                        <a16:rowId xmlns:a16="http://schemas.microsoft.com/office/drawing/2014/main" val="3597156590"/>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Utilization</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54%</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83.06%</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87.0%</a:t>
                          </a:r>
                        </a:p>
                      </a:txBody>
                      <a:tcPr marL="14389" marR="14389" marT="0" marB="0" anchor="ctr">
                        <a:solidFill>
                          <a:schemeClr val="bg2">
                            <a:lumMod val="20000"/>
                            <a:lumOff val="80000"/>
                          </a:schemeClr>
                        </a:solidFill>
                      </a:tcPr>
                    </a:tc>
                    <a:extLst>
                      <a:ext uri="{0D108BD9-81ED-4DB2-BD59-A6C34878D82A}">
                        <a16:rowId xmlns:a16="http://schemas.microsoft.com/office/drawing/2014/main" val="2268645661"/>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Max IR drop VDD(mV)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71.3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49.58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44.12</a:t>
                          </a:r>
                        </a:p>
                      </a:txBody>
                      <a:tcPr marL="14389" marR="14389" marT="0" marB="0" anchor="ctr">
                        <a:solidFill>
                          <a:schemeClr val="bg2">
                            <a:lumMod val="20000"/>
                            <a:lumOff val="80000"/>
                          </a:schemeClr>
                        </a:solidFill>
                      </a:tcPr>
                    </a:tc>
                    <a:extLst>
                      <a:ext uri="{0D108BD9-81ED-4DB2-BD59-A6C34878D82A}">
                        <a16:rowId xmlns:a16="http://schemas.microsoft.com/office/drawing/2014/main" val="3849500840"/>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Max IR drop VSS(mV)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68.7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49.14</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47.75</a:t>
                          </a:r>
                        </a:p>
                      </a:txBody>
                      <a:tcPr marL="14389" marR="14389" marT="0" marB="0" anchor="ctr">
                        <a:solidFill>
                          <a:schemeClr val="bg2">
                            <a:lumMod val="20000"/>
                            <a:lumOff val="80000"/>
                          </a:schemeClr>
                        </a:solidFill>
                      </a:tcPr>
                    </a:tc>
                    <a:extLst>
                      <a:ext uri="{0D108BD9-81ED-4DB2-BD59-A6C34878D82A}">
                        <a16:rowId xmlns:a16="http://schemas.microsoft.com/office/drawing/2014/main" val="2655380088"/>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3043969902"/>
                  </p:ext>
                </p:extLst>
              </p:nvPr>
            </p:nvGraphicFramePr>
            <p:xfrm>
              <a:off x="539552" y="2060848"/>
              <a:ext cx="8064896" cy="4032448"/>
            </p:xfrm>
            <a:graphic>
              <a:graphicData uri="http://schemas.openxmlformats.org/drawingml/2006/table">
                <a:tbl>
                  <a:tblPr>
                    <a:tableStyleId>{5940675A-B579-460E-94D1-54222C63F5DA}</a:tableStyleId>
                  </a:tblPr>
                  <a:tblGrid>
                    <a:gridCol w="2736304">
                      <a:extLst>
                        <a:ext uri="{9D8B030D-6E8A-4147-A177-3AD203B41FA5}">
                          <a16:colId xmlns:a16="http://schemas.microsoft.com/office/drawing/2014/main" val="206015453"/>
                        </a:ext>
                      </a:extLst>
                    </a:gridCol>
                    <a:gridCol w="1872208">
                      <a:extLst>
                        <a:ext uri="{9D8B030D-6E8A-4147-A177-3AD203B41FA5}">
                          <a16:colId xmlns:a16="http://schemas.microsoft.com/office/drawing/2014/main" val="2550386746"/>
                        </a:ext>
                      </a:extLst>
                    </a:gridCol>
                    <a:gridCol w="1800200">
                      <a:extLst>
                        <a:ext uri="{9D8B030D-6E8A-4147-A177-3AD203B41FA5}">
                          <a16:colId xmlns:a16="http://schemas.microsoft.com/office/drawing/2014/main" val="2621210279"/>
                        </a:ext>
                      </a:extLst>
                    </a:gridCol>
                    <a:gridCol w="1656184">
                      <a:extLst>
                        <a:ext uri="{9D8B030D-6E8A-4147-A177-3AD203B41FA5}">
                          <a16:colId xmlns:a16="http://schemas.microsoft.com/office/drawing/2014/main" val="2645977432"/>
                        </a:ext>
                      </a:extLst>
                    </a:gridCol>
                  </a:tblGrid>
                  <a:tr h="496484">
                    <a:tc>
                      <a:txBody>
                        <a:bodyPr/>
                        <a:lstStyle/>
                        <a:p>
                          <a:pPr algn="ctr" rtl="0" fontAlgn="b"/>
                          <a:r>
                            <a:rPr lang="en-US" sz="1800" b="0" i="0" dirty="0" err="1">
                              <a:solidFill>
                                <a:schemeClr val="bg1"/>
                              </a:solidFill>
                              <a:effectLst/>
                              <a:latin typeface="Calibri" panose="020F0502020204030204" pitchFamily="34" charset="0"/>
                              <a:cs typeface="Calibri" panose="020F0502020204030204" pitchFamily="34" charset="0"/>
                            </a:rPr>
                            <a:t>QoR</a:t>
                          </a:r>
                          <a:endParaRPr lang="en-US" sz="1800" b="0" i="0" dirty="0">
                            <a:solidFill>
                              <a:schemeClr val="bg1"/>
                            </a:solidFill>
                            <a:effectLst/>
                            <a:latin typeface="Calibri" panose="020F0502020204030204" pitchFamily="34" charset="0"/>
                            <a:cs typeface="Calibri" panose="020F0502020204030204" pitchFamily="34" charset="0"/>
                          </a:endParaRP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Rect.</a:t>
                          </a: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T</a:t>
                          </a:r>
                        </a:p>
                      </a:txBody>
                      <a:tcPr marL="14389" marR="14389" marT="0" marB="0" anchor="ctr">
                        <a:solidFill>
                          <a:schemeClr val="bg2">
                            <a:lumMod val="60000"/>
                            <a:lumOff val="40000"/>
                          </a:schemeClr>
                        </a:solidFill>
                      </a:tcPr>
                    </a:tc>
                    <a:tc>
                      <a:txBody>
                        <a:bodyPr/>
                        <a:lstStyle/>
                        <a:p>
                          <a:pPr algn="ctr" rtl="0" fontAlgn="b"/>
                          <a:r>
                            <a:rPr lang="en-US" sz="1800" b="0" i="0" dirty="0">
                              <a:solidFill>
                                <a:schemeClr val="bg1"/>
                              </a:solidFill>
                              <a:effectLst/>
                              <a:latin typeface="Calibri" panose="020F0502020204030204" pitchFamily="34" charset="0"/>
                              <a:cs typeface="Calibri" panose="020F0502020204030204" pitchFamily="34" charset="0"/>
                            </a:rPr>
                            <a:t>Floorplan L </a:t>
                          </a:r>
                        </a:p>
                      </a:txBody>
                      <a:tcPr marL="14389" marR="14389" marT="0" marB="0" anchor="ctr">
                        <a:solidFill>
                          <a:schemeClr val="bg2">
                            <a:lumMod val="60000"/>
                            <a:lumOff val="40000"/>
                          </a:schemeClr>
                        </a:solidFill>
                      </a:tcPr>
                    </a:tc>
                    <a:extLst>
                      <a:ext uri="{0D108BD9-81ED-4DB2-BD59-A6C34878D82A}">
                        <a16:rowId xmlns:a16="http://schemas.microsoft.com/office/drawing/2014/main" val="1502944089"/>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Internal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5.4</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5.6</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4.14</a:t>
                          </a:r>
                        </a:p>
                      </a:txBody>
                      <a:tcPr marL="14389" marR="14389" marT="0" marB="0" anchor="ctr"/>
                    </a:tc>
                    <a:extLst>
                      <a:ext uri="{0D108BD9-81ED-4DB2-BD59-A6C34878D82A}">
                        <a16:rowId xmlns:a16="http://schemas.microsoft.com/office/drawing/2014/main" val="3183324605"/>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Switch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1.5</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1.9</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1.019</a:t>
                          </a:r>
                        </a:p>
                      </a:txBody>
                      <a:tcPr marL="14389" marR="14389" marT="0" marB="0" anchor="ctr"/>
                    </a:tc>
                    <a:extLst>
                      <a:ext uri="{0D108BD9-81ED-4DB2-BD59-A6C34878D82A}">
                        <a16:rowId xmlns:a16="http://schemas.microsoft.com/office/drawing/2014/main" val="205482822"/>
                      </a:ext>
                    </a:extLst>
                  </a:tr>
                  <a:tr h="496484">
                    <a:tc>
                      <a:txBody>
                        <a:bodyPr/>
                        <a:lstStyle/>
                        <a:p>
                          <a:pPr algn="ctr" rtl="0" fontAlgn="b"/>
                          <a:r>
                            <a:rPr lang="en-US" sz="1800" b="0" i="0" dirty="0">
                              <a:effectLst/>
                              <a:latin typeface="Calibri" panose="020F0502020204030204" pitchFamily="34" charset="0"/>
                              <a:cs typeface="Calibri" panose="020F0502020204030204" pitchFamily="34" charset="0"/>
                            </a:rPr>
                            <a:t>Leakage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6.9</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8.5</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0.771</a:t>
                          </a:r>
                        </a:p>
                      </a:txBody>
                      <a:tcPr marL="14389" marR="14389" marT="0" marB="0" anchor="ctr"/>
                    </a:tc>
                    <a:extLst>
                      <a:ext uri="{0D108BD9-81ED-4DB2-BD59-A6C34878D82A}">
                        <a16:rowId xmlns:a16="http://schemas.microsoft.com/office/drawing/2014/main" val="789555442"/>
                      </a:ext>
                    </a:extLst>
                  </a:tr>
                  <a:tr h="375017">
                    <a:tc>
                      <a:txBody>
                        <a:bodyPr/>
                        <a:lstStyle/>
                        <a:p>
                          <a:pPr algn="ctr" rtl="0" fontAlgn="b"/>
                          <a:r>
                            <a:rPr lang="en-US" sz="1800" b="0" i="0" dirty="0">
                              <a:effectLst/>
                              <a:latin typeface="Calibri" panose="020F0502020204030204" pitchFamily="34" charset="0"/>
                              <a:cs typeface="Calibri" panose="020F0502020204030204" pitchFamily="34" charset="0"/>
                            </a:rPr>
                            <a:t>Total Power(</a:t>
                          </a:r>
                          <a:r>
                            <a:rPr lang="en-US" sz="1800" b="0" i="0" dirty="0" err="1">
                              <a:effectLst/>
                              <a:latin typeface="Calibri" panose="020F0502020204030204" pitchFamily="34" charset="0"/>
                              <a:cs typeface="Calibri" panose="020F0502020204030204" pitchFamily="34" charset="0"/>
                            </a:rPr>
                            <a:t>mW</a:t>
                          </a:r>
                          <a:r>
                            <a:rPr lang="en-US" sz="1800" b="0" i="0" dirty="0">
                              <a:effectLst/>
                              <a:latin typeface="Calibri" panose="020F0502020204030204" pitchFamily="34" charset="0"/>
                              <a:cs typeface="Calibri" panose="020F0502020204030204" pitchFamily="34" charset="0"/>
                            </a:rPr>
                            <a:t>)</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13.8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16.1</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5.93</a:t>
                          </a:r>
                        </a:p>
                      </a:txBody>
                      <a:tcPr marL="14389" marR="14389" marT="0" marB="0" anchor="ctr">
                        <a:solidFill>
                          <a:schemeClr val="bg2">
                            <a:lumMod val="20000"/>
                            <a:lumOff val="80000"/>
                          </a:schemeClr>
                        </a:solidFill>
                      </a:tcPr>
                    </a:tc>
                    <a:extLst>
                      <a:ext uri="{0D108BD9-81ED-4DB2-BD59-A6C34878D82A}">
                        <a16:rowId xmlns:a16="http://schemas.microsoft.com/office/drawing/2014/main" val="4020502368"/>
                      </a:ext>
                    </a:extLst>
                  </a:tr>
                  <a:tr h="375351">
                    <a:tc>
                      <a:txBody>
                        <a:bodyPr/>
                        <a:lstStyle/>
                        <a:p>
                          <a:endParaRPr lang="en-US"/>
                        </a:p>
                      </a:txBody>
                      <a:tcPr marL="14389" marR="14389" marT="0" marB="0" anchor="ctr">
                        <a:blipFill>
                          <a:blip r:embed="rId2"/>
                          <a:stretch>
                            <a:fillRect l="-223" t="-637705" r="-195323" b="-365574"/>
                          </a:stretch>
                        </a:blipFill>
                      </a:tcPr>
                    </a:tc>
                    <a:tc>
                      <a:txBody>
                        <a:bodyPr/>
                        <a:lstStyle/>
                        <a:p>
                          <a:pPr algn="ctr" rtl="0" fontAlgn="b"/>
                          <a:r>
                            <a:rPr lang="en-US" sz="1800" b="0" i="0" dirty="0">
                              <a:effectLst/>
                              <a:latin typeface="Calibri" panose="020F0502020204030204" pitchFamily="34" charset="0"/>
                              <a:cs typeface="Calibri" panose="020F0502020204030204" pitchFamily="34" charset="0"/>
                            </a:rPr>
                            <a:t>0.66187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0.6378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0.636918</a:t>
                          </a:r>
                        </a:p>
                      </a:txBody>
                      <a:tcPr marL="14389" marR="14389" marT="0" marB="0" anchor="ctr">
                        <a:solidFill>
                          <a:schemeClr val="bg2">
                            <a:lumMod val="20000"/>
                            <a:lumOff val="80000"/>
                          </a:schemeClr>
                        </a:solidFill>
                      </a:tcPr>
                    </a:tc>
                    <a:extLst>
                      <a:ext uri="{0D108BD9-81ED-4DB2-BD59-A6C34878D82A}">
                        <a16:rowId xmlns:a16="http://schemas.microsoft.com/office/drawing/2014/main" val="3597156590"/>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Utilization</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54%</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83.06%</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87.0%</a:t>
                          </a:r>
                        </a:p>
                      </a:txBody>
                      <a:tcPr marL="14389" marR="14389" marT="0" marB="0" anchor="ctr">
                        <a:solidFill>
                          <a:schemeClr val="bg2">
                            <a:lumMod val="20000"/>
                            <a:lumOff val="80000"/>
                          </a:schemeClr>
                        </a:solidFill>
                      </a:tcPr>
                    </a:tc>
                    <a:extLst>
                      <a:ext uri="{0D108BD9-81ED-4DB2-BD59-A6C34878D82A}">
                        <a16:rowId xmlns:a16="http://schemas.microsoft.com/office/drawing/2014/main" val="2268645661"/>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Max IR drop VDD(mV)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71.3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49.58</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44.12</a:t>
                          </a:r>
                        </a:p>
                      </a:txBody>
                      <a:tcPr marL="14389" marR="14389" marT="0" marB="0" anchor="ctr">
                        <a:solidFill>
                          <a:schemeClr val="bg2">
                            <a:lumMod val="20000"/>
                            <a:lumOff val="80000"/>
                          </a:schemeClr>
                        </a:solidFill>
                      </a:tcPr>
                    </a:tc>
                    <a:extLst>
                      <a:ext uri="{0D108BD9-81ED-4DB2-BD59-A6C34878D82A}">
                        <a16:rowId xmlns:a16="http://schemas.microsoft.com/office/drawing/2014/main" val="3849500840"/>
                      </a:ext>
                    </a:extLst>
                  </a:tr>
                  <a:tr h="432048">
                    <a:tc>
                      <a:txBody>
                        <a:bodyPr/>
                        <a:lstStyle/>
                        <a:p>
                          <a:pPr algn="ctr" rtl="0" fontAlgn="b"/>
                          <a:r>
                            <a:rPr lang="en-US" sz="1800" b="0" i="0" dirty="0">
                              <a:effectLst/>
                              <a:latin typeface="Calibri" panose="020F0502020204030204" pitchFamily="34" charset="0"/>
                              <a:cs typeface="Calibri" panose="020F0502020204030204" pitchFamily="34" charset="0"/>
                            </a:rPr>
                            <a:t>Max IR drop VSS(mV)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68.7 </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49.14</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47.75</a:t>
                          </a:r>
                        </a:p>
                      </a:txBody>
                      <a:tcPr marL="14389" marR="14389" marT="0" marB="0" anchor="ctr">
                        <a:solidFill>
                          <a:schemeClr val="bg2">
                            <a:lumMod val="20000"/>
                            <a:lumOff val="80000"/>
                          </a:schemeClr>
                        </a:solidFill>
                      </a:tcPr>
                    </a:tc>
                    <a:extLst>
                      <a:ext uri="{0D108BD9-81ED-4DB2-BD59-A6C34878D82A}">
                        <a16:rowId xmlns:a16="http://schemas.microsoft.com/office/drawing/2014/main" val="2655380088"/>
                      </a:ext>
                    </a:extLst>
                  </a:tr>
                </a:tbl>
              </a:graphicData>
            </a:graphic>
          </p:graphicFrame>
        </mc:Fallback>
      </mc:AlternateContent>
    </p:spTree>
    <p:extLst>
      <p:ext uri="{BB962C8B-B14F-4D97-AF65-F5344CB8AC3E}">
        <p14:creationId xmlns:p14="http://schemas.microsoft.com/office/powerpoint/2010/main" val="389749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Brace 6"/>
          <p:cNvSpPr/>
          <p:nvPr/>
        </p:nvSpPr>
        <p:spPr>
          <a:xfrm rot="5400000">
            <a:off x="5189888" y="838584"/>
            <a:ext cx="360040" cy="2461400"/>
          </a:xfrm>
          <a:prstGeom prst="lef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ounded Rectangle 9"/>
          <p:cNvSpPr/>
          <p:nvPr/>
        </p:nvSpPr>
        <p:spPr>
          <a:xfrm>
            <a:off x="4505812" y="1430528"/>
            <a:ext cx="1728192" cy="3600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Instruction  Cache</a:t>
            </a:r>
          </a:p>
        </p:txBody>
      </p:sp>
      <p:sp>
        <p:nvSpPr>
          <p:cNvPr id="11" name="Left Brace 10"/>
          <p:cNvSpPr/>
          <p:nvPr/>
        </p:nvSpPr>
        <p:spPr>
          <a:xfrm rot="5400000">
            <a:off x="2735796" y="881152"/>
            <a:ext cx="360040" cy="2376264"/>
          </a:xfrm>
          <a:prstGeom prst="lef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Rounded Rectangle 11"/>
          <p:cNvSpPr/>
          <p:nvPr/>
        </p:nvSpPr>
        <p:spPr>
          <a:xfrm>
            <a:off x="2051720" y="1430528"/>
            <a:ext cx="1728192" cy="3600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Data Cache</a:t>
            </a:r>
          </a:p>
        </p:txBody>
      </p:sp>
      <p:sp>
        <p:nvSpPr>
          <p:cNvPr id="13" name="Left Brace 12"/>
          <p:cNvSpPr/>
          <p:nvPr/>
        </p:nvSpPr>
        <p:spPr>
          <a:xfrm rot="16200000">
            <a:off x="3961919" y="3615482"/>
            <a:ext cx="360040" cy="4917342"/>
          </a:xfrm>
          <a:prstGeom prst="lef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Rounded Rectangle 14"/>
          <p:cNvSpPr/>
          <p:nvPr/>
        </p:nvSpPr>
        <p:spPr>
          <a:xfrm>
            <a:off x="3275112" y="6317252"/>
            <a:ext cx="1728192" cy="3600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Boot memory</a:t>
            </a:r>
          </a:p>
        </p:txBody>
      </p:sp>
      <p:sp>
        <p:nvSpPr>
          <p:cNvPr id="18" name="Rounded Rectangle 17"/>
          <p:cNvSpPr/>
          <p:nvPr/>
        </p:nvSpPr>
        <p:spPr>
          <a:xfrm>
            <a:off x="6752711" y="6317252"/>
            <a:ext cx="1728192" cy="3600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Ethernet</a:t>
            </a:r>
          </a:p>
        </p:txBody>
      </p:sp>
      <p:pic>
        <p:nvPicPr>
          <p:cNvPr id="13314" name="Picture 2" descr="C:\Users\ssruthi\Downloads\Capture (3).PNG"/>
          <p:cNvPicPr>
            <a:picLocks noChangeAspect="1" noChangeArrowheads="1"/>
          </p:cNvPicPr>
          <p:nvPr/>
        </p:nvPicPr>
        <p:blipFill rotWithShape="1">
          <a:blip r:embed="rId3">
            <a:extLst>
              <a:ext uri="{28A0092B-C50C-407E-A947-70E740481C1C}">
                <a14:useLocalDpi xmlns:a14="http://schemas.microsoft.com/office/drawing/2010/main" val="0"/>
              </a:ext>
            </a:extLst>
          </a:blip>
          <a:srcRect l="-354" r="-1" b="3174"/>
          <a:stretch/>
        </p:blipFill>
        <p:spPr bwMode="auto">
          <a:xfrm>
            <a:off x="1470453" y="2276872"/>
            <a:ext cx="6336704" cy="3654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920678" y="5246061"/>
            <a:ext cx="589192" cy="100811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51303" y="339234"/>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FLOORPLAN L</a:t>
            </a:r>
          </a:p>
        </p:txBody>
      </p:sp>
    </p:spTree>
    <p:extLst>
      <p:ext uri="{BB962C8B-B14F-4D97-AF65-F5344CB8AC3E}">
        <p14:creationId xmlns:p14="http://schemas.microsoft.com/office/powerpoint/2010/main" val="362053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67544" y="45258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Pin </a:t>
            </a:r>
            <a:r>
              <a:rPr lang="en-IN" sz="3600" dirty="0">
                <a:solidFill>
                  <a:schemeClr val="dk1"/>
                </a:solidFill>
                <a:latin typeface="Calibri" panose="020F0502020204030204" pitchFamily="34" charset="0"/>
                <a:cs typeface="Calibri" panose="020F0502020204030204" pitchFamily="34" charset="0"/>
              </a:rPr>
              <a:t>Distribution</a:t>
            </a:r>
            <a:endParaRPr lang="en-IN" sz="360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7" name="Picture 6"/>
          <p:cNvPicPr>
            <a:picLocks noChangeAspect="1"/>
          </p:cNvPicPr>
          <p:nvPr/>
        </p:nvPicPr>
        <p:blipFill>
          <a:blip r:embed="rId3"/>
          <a:stretch>
            <a:fillRect/>
          </a:stretch>
        </p:blipFill>
        <p:spPr>
          <a:xfrm>
            <a:off x="5023699" y="2492896"/>
            <a:ext cx="2762250" cy="2552700"/>
          </a:xfrm>
          <a:prstGeom prst="rect">
            <a:avLst/>
          </a:prstGeom>
        </p:spPr>
      </p:pic>
      <p:cxnSp>
        <p:nvCxnSpPr>
          <p:cNvPr id="15" name="Straight Arrow Connector 14"/>
          <p:cNvCxnSpPr/>
          <p:nvPr/>
        </p:nvCxnSpPr>
        <p:spPr>
          <a:xfrm>
            <a:off x="7596336" y="4581128"/>
            <a:ext cx="576064"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8145288" y="4427239"/>
            <a:ext cx="861133" cy="307777"/>
          </a:xfrm>
          <a:prstGeom prst="rect">
            <a:avLst/>
          </a:prstGeom>
          <a:noFill/>
        </p:spPr>
        <p:txBody>
          <a:bodyPr wrap="none" rtlCol="0">
            <a:spAutoFit/>
          </a:bodyPr>
          <a:lstStyle/>
          <a:p>
            <a:r>
              <a:rPr lang="en-US" dirty="0"/>
              <a:t>Ethernet</a:t>
            </a:r>
          </a:p>
        </p:txBody>
      </p:sp>
      <p:pic>
        <p:nvPicPr>
          <p:cNvPr id="3" name="Picture 2"/>
          <p:cNvPicPr>
            <a:picLocks noChangeAspect="1"/>
          </p:cNvPicPr>
          <p:nvPr/>
        </p:nvPicPr>
        <p:blipFill>
          <a:blip r:embed="rId4"/>
          <a:stretch>
            <a:fillRect/>
          </a:stretch>
        </p:blipFill>
        <p:spPr>
          <a:xfrm>
            <a:off x="467544" y="1772816"/>
            <a:ext cx="3960440" cy="42084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Power Rings</a:t>
            </a:r>
          </a:p>
        </p:txBody>
      </p:sp>
      <p:pic>
        <p:nvPicPr>
          <p:cNvPr id="5122" name="Picture 2" descr="C:\Users\ssruthi\Downloads\power_r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907958" cy="365574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6588224" y="2276871"/>
            <a:ext cx="504056" cy="959313"/>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2"/>
          </p:cNvCxnSpPr>
          <p:nvPr/>
        </p:nvCxnSpPr>
        <p:spPr>
          <a:xfrm>
            <a:off x="1110819" y="1936485"/>
            <a:ext cx="376902" cy="212010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 Placeholder 11"/>
          <p:cNvSpPr txBox="1">
            <a:spLocks/>
          </p:cNvSpPr>
          <p:nvPr/>
        </p:nvSpPr>
        <p:spPr>
          <a:xfrm>
            <a:off x="6588224" y="1340768"/>
            <a:ext cx="1507611" cy="9361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IN" sz="1600" b="1" dirty="0"/>
              <a:t>M7</a:t>
            </a:r>
          </a:p>
          <a:p>
            <a:pPr marL="203200" indent="0">
              <a:buFont typeface="Arial"/>
              <a:buNone/>
            </a:pPr>
            <a:r>
              <a:rPr lang="en-IN" sz="1400" dirty="0"/>
              <a:t>Width: 2um</a:t>
            </a:r>
          </a:p>
          <a:p>
            <a:pPr marL="203200" indent="0">
              <a:buFont typeface="Arial"/>
              <a:buNone/>
            </a:pPr>
            <a:r>
              <a:rPr lang="en-IN" sz="1400" dirty="0"/>
              <a:t>Spacing:  1um</a:t>
            </a:r>
          </a:p>
        </p:txBody>
      </p:sp>
      <p:sp>
        <p:nvSpPr>
          <p:cNvPr id="15" name="Text Placeholder 11"/>
          <p:cNvSpPr txBox="1">
            <a:spLocks/>
          </p:cNvSpPr>
          <p:nvPr/>
        </p:nvSpPr>
        <p:spPr>
          <a:xfrm>
            <a:off x="357013" y="1000381"/>
            <a:ext cx="1507611" cy="9361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IN" sz="1600" b="1" dirty="0"/>
              <a:t>M8</a:t>
            </a:r>
          </a:p>
          <a:p>
            <a:pPr marL="203200" indent="0">
              <a:buFont typeface="Arial"/>
              <a:buNone/>
            </a:pPr>
            <a:r>
              <a:rPr lang="en-IN" sz="1400" dirty="0"/>
              <a:t>Width: 2um</a:t>
            </a:r>
          </a:p>
          <a:p>
            <a:pPr marL="203200" indent="0">
              <a:buFont typeface="Arial"/>
              <a:buNone/>
            </a:pPr>
            <a:r>
              <a:rPr lang="en-IN" sz="1400" dirty="0"/>
              <a:t>Spacing: 1um</a:t>
            </a:r>
          </a:p>
        </p:txBody>
      </p:sp>
    </p:spTree>
    <p:extLst>
      <p:ext uri="{BB962C8B-B14F-4D97-AF65-F5344CB8AC3E}">
        <p14:creationId xmlns:p14="http://schemas.microsoft.com/office/powerpoint/2010/main" val="349885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193" y="34177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4400" u="none" strike="noStrike" cap="none" dirty="0">
                <a:solidFill>
                  <a:schemeClr val="dk1"/>
                </a:solidFill>
                <a:latin typeface="Calibri" panose="020F0502020204030204" pitchFamily="34" charset="0"/>
                <a:cs typeface="Calibri" panose="020F0502020204030204" pitchFamily="34" charset="0"/>
                <a:sym typeface="Arial"/>
              </a:rPr>
              <a:t>Outline</a:t>
            </a:r>
          </a:p>
        </p:txBody>
      </p:sp>
      <p:sp>
        <p:nvSpPr>
          <p:cNvPr id="76" name="Shape 76"/>
          <p:cNvSpPr txBox="1">
            <a:spLocks noGrp="1"/>
          </p:cNvSpPr>
          <p:nvPr>
            <p:ph type="body" idx="1"/>
          </p:nvPr>
        </p:nvSpPr>
        <p:spPr>
          <a:xfrm>
            <a:off x="457193" y="1772816"/>
            <a:ext cx="8229600" cy="4104461"/>
          </a:xfrm>
          <a:prstGeom prst="rect">
            <a:avLst/>
          </a:prstGeom>
          <a:noFill/>
          <a:ln>
            <a:noFill/>
          </a:ln>
        </p:spPr>
        <p:txBody>
          <a:bodyPr lIns="91425" tIns="45700" rIns="91425" bIns="45700" anchor="t" anchorCtr="0">
            <a:noAutofit/>
          </a:bodyPr>
          <a:lstStyle/>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Design flow</a:t>
            </a: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Amber25 architecture </a:t>
            </a:r>
          </a:p>
          <a:p>
            <a:pPr marL="342900" marR="0" lvl="0" indent="-355600" algn="l" rtl="0">
              <a:lnSpc>
                <a:spcPct val="90000"/>
              </a:lnSpc>
              <a:spcBef>
                <a:spcPts val="320"/>
              </a:spcBef>
              <a:spcAft>
                <a:spcPts val="0"/>
              </a:spcAft>
              <a:buClr>
                <a:schemeClr val="dk1"/>
              </a:buClr>
              <a:buSzPct val="100000"/>
              <a:buFont typeface="Arial"/>
              <a:buChar char="•"/>
            </a:pPr>
            <a:r>
              <a:rPr lang="en-IN" sz="2400" dirty="0">
                <a:solidFill>
                  <a:schemeClr val="dk1"/>
                </a:solidFill>
              </a:rPr>
              <a:t>Synthesis Results</a:t>
            </a: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Physical Design flow</a:t>
            </a:r>
          </a:p>
          <a:p>
            <a:pPr marL="342900" marR="0" lvl="0" indent="-355600" algn="l" rtl="0">
              <a:lnSpc>
                <a:spcPct val="90000"/>
              </a:lnSpc>
              <a:spcBef>
                <a:spcPts val="320"/>
              </a:spcBef>
              <a:spcAft>
                <a:spcPts val="0"/>
              </a:spcAft>
              <a:buClr>
                <a:schemeClr val="dk1"/>
              </a:buClr>
              <a:buSzPct val="100000"/>
              <a:buFont typeface="Arial"/>
              <a:buChar char="•"/>
            </a:pPr>
            <a:r>
              <a:rPr lang="en-IN" sz="2400" dirty="0">
                <a:solidFill>
                  <a:schemeClr val="dk1"/>
                </a:solidFill>
              </a:rPr>
              <a:t>ECO &amp; Timing Analysis</a:t>
            </a: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Power Analysis</a:t>
            </a: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Forma</a:t>
            </a:r>
            <a:r>
              <a:rPr lang="en-IN" sz="2400" dirty="0">
                <a:solidFill>
                  <a:schemeClr val="dk1"/>
                </a:solidFill>
              </a:rPr>
              <a:t>lity results</a:t>
            </a: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Challenges faced</a:t>
            </a:r>
            <a:endParaRPr lang="en-IN" sz="2400" dirty="0">
              <a:solidFill>
                <a:schemeClr val="dk1"/>
              </a:solidFill>
            </a:endParaRPr>
          </a:p>
          <a:p>
            <a:pPr marL="342900" marR="0" lvl="0" indent="-355600" algn="l" rtl="0">
              <a:lnSpc>
                <a:spcPct val="90000"/>
              </a:lnSpc>
              <a:spcBef>
                <a:spcPts val="320"/>
              </a:spcBef>
              <a:spcAft>
                <a:spcPts val="0"/>
              </a:spcAft>
              <a:buClr>
                <a:schemeClr val="dk1"/>
              </a:buClr>
              <a:buSzPct val="100000"/>
              <a:buFont typeface="Arial"/>
              <a:buChar char="•"/>
            </a:pPr>
            <a:r>
              <a:rPr lang="en-IN" sz="2400" b="0" i="0" u="none" strike="noStrike" cap="none" dirty="0">
                <a:solidFill>
                  <a:schemeClr val="dk1"/>
                </a:solidFill>
                <a:latin typeface="Calibri"/>
                <a:ea typeface="Calibri"/>
                <a:cs typeface="Calibri"/>
                <a:sym typeface="Calibri"/>
              </a:rPr>
              <a:t>What will we do differently?</a:t>
            </a:r>
          </a:p>
          <a:p>
            <a:pPr lvl="0" indent="-355600">
              <a:lnSpc>
                <a:spcPct val="90000"/>
              </a:lnSpc>
              <a:spcBef>
                <a:spcPts val="320"/>
              </a:spcBef>
              <a:buClr>
                <a:schemeClr val="dk1"/>
              </a:buClr>
            </a:pPr>
            <a:r>
              <a:rPr lang="en-IN" sz="2400" dirty="0">
                <a:solidFill>
                  <a:schemeClr val="dk1"/>
                </a:solidFill>
              </a:rPr>
              <a:t>Key Learnings</a:t>
            </a:r>
            <a:endParaRPr lang="en-IN"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54426"/>
            <a:ext cx="6796385" cy="421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267743" y="1455011"/>
            <a:ext cx="854981" cy="807561"/>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544043" y="3860530"/>
            <a:ext cx="3126874" cy="1720596"/>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76256" y="2772296"/>
            <a:ext cx="936104" cy="1088234"/>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 name="Text Placeholder 11"/>
          <p:cNvSpPr txBox="1">
            <a:spLocks/>
          </p:cNvSpPr>
          <p:nvPr/>
        </p:nvSpPr>
        <p:spPr>
          <a:xfrm>
            <a:off x="7344309" y="2012661"/>
            <a:ext cx="1687630" cy="9361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IN" sz="1600" b="1" dirty="0"/>
              <a:t>M1</a:t>
            </a:r>
          </a:p>
          <a:p>
            <a:pPr marL="203200" indent="0">
              <a:buFont typeface="Arial"/>
              <a:buNone/>
            </a:pPr>
            <a:r>
              <a:rPr lang="en-IN" sz="1200" dirty="0"/>
              <a:t>Width: 0.12u</a:t>
            </a:r>
          </a:p>
          <a:p>
            <a:pPr marL="203200" indent="0">
              <a:buFont typeface="Arial"/>
              <a:buNone/>
            </a:pPr>
            <a:r>
              <a:rPr lang="en-IN" sz="1200" dirty="0"/>
              <a:t>Step:  2*1.672</a:t>
            </a:r>
          </a:p>
        </p:txBody>
      </p:sp>
      <p:sp>
        <p:nvSpPr>
          <p:cNvPr id="25" name="Title 1"/>
          <p:cNvSpPr>
            <a:spLocks noGrp="1"/>
          </p:cNvSpPr>
          <p:nvPr>
            <p:ph type="title"/>
          </p:nvPr>
        </p:nvSpPr>
        <p:spPr>
          <a:xfrm>
            <a:off x="429243" y="312011"/>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Power Grid</a:t>
            </a:r>
          </a:p>
        </p:txBody>
      </p:sp>
      <p:sp>
        <p:nvSpPr>
          <p:cNvPr id="22" name="Rectangle 21"/>
          <p:cNvSpPr/>
          <p:nvPr/>
        </p:nvSpPr>
        <p:spPr>
          <a:xfrm>
            <a:off x="884086" y="6233481"/>
            <a:ext cx="5328592" cy="400110"/>
          </a:xfrm>
          <a:prstGeom prst="rect">
            <a:avLst/>
          </a:prstGeom>
        </p:spPr>
        <p:txBody>
          <a:bodyPr wrap="square">
            <a:spAutoFit/>
          </a:bodyPr>
          <a:lstStyle/>
          <a:p>
            <a:pPr lvl="0">
              <a:spcBef>
                <a:spcPts val="400"/>
              </a:spcBef>
              <a:buClr>
                <a:schemeClr val="dk1"/>
              </a:buClr>
              <a:buSzPct val="100000"/>
            </a:pPr>
            <a:r>
              <a:rPr lang="en-IN" sz="2000" dirty="0">
                <a:solidFill>
                  <a:schemeClr val="dk1"/>
                </a:solidFill>
                <a:latin typeface="Calibri"/>
                <a:ea typeface="Calibri"/>
                <a:cs typeface="Calibri"/>
                <a:sym typeface="Calibri"/>
              </a:rPr>
              <a:t>**(M1 pitch = height of standard cell)</a:t>
            </a:r>
          </a:p>
        </p:txBody>
      </p:sp>
      <p:sp>
        <p:nvSpPr>
          <p:cNvPr id="27" name="Text Placeholder 11"/>
          <p:cNvSpPr txBox="1">
            <a:spLocks/>
          </p:cNvSpPr>
          <p:nvPr/>
        </p:nvSpPr>
        <p:spPr>
          <a:xfrm>
            <a:off x="7344309" y="5470836"/>
            <a:ext cx="1687630" cy="9361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IN" sz="1600" b="1" dirty="0"/>
              <a:t>M6</a:t>
            </a:r>
          </a:p>
          <a:p>
            <a:pPr marL="203200" indent="0">
              <a:buFont typeface="Arial"/>
              <a:buNone/>
            </a:pPr>
            <a:r>
              <a:rPr lang="en-IN" sz="1200" dirty="0"/>
              <a:t>Width: 0.112u</a:t>
            </a:r>
          </a:p>
          <a:p>
            <a:pPr marL="203200" indent="0">
              <a:buFont typeface="Arial"/>
              <a:buNone/>
            </a:pPr>
            <a:r>
              <a:rPr lang="en-IN" sz="1200" dirty="0"/>
              <a:t>Step:  130um</a:t>
            </a:r>
          </a:p>
        </p:txBody>
      </p:sp>
      <p:sp>
        <p:nvSpPr>
          <p:cNvPr id="28" name="Text Placeholder 11"/>
          <p:cNvSpPr txBox="1">
            <a:spLocks/>
          </p:cNvSpPr>
          <p:nvPr/>
        </p:nvSpPr>
        <p:spPr>
          <a:xfrm>
            <a:off x="683568" y="620688"/>
            <a:ext cx="1687630" cy="9361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03200" indent="0">
              <a:buFont typeface="Arial"/>
              <a:buNone/>
            </a:pPr>
            <a:r>
              <a:rPr lang="en-IN" sz="1600" b="1" dirty="0"/>
              <a:t>M9</a:t>
            </a:r>
          </a:p>
          <a:p>
            <a:pPr marL="203200" indent="0">
              <a:buFont typeface="Arial"/>
              <a:buNone/>
            </a:pPr>
            <a:r>
              <a:rPr lang="en-IN" sz="1200" dirty="0"/>
              <a:t>Width: 1u</a:t>
            </a:r>
          </a:p>
          <a:p>
            <a:pPr marL="203200" indent="0">
              <a:buFont typeface="Arial"/>
              <a:buNone/>
            </a:pPr>
            <a:r>
              <a:rPr lang="en-IN" sz="1200" dirty="0"/>
              <a:t>Step :  130um</a:t>
            </a:r>
          </a:p>
        </p:txBody>
      </p:sp>
    </p:spTree>
    <p:extLst>
      <p:ext uri="{BB962C8B-B14F-4D97-AF65-F5344CB8AC3E}">
        <p14:creationId xmlns:p14="http://schemas.microsoft.com/office/powerpoint/2010/main" val="224231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23528" y="285154"/>
            <a:ext cx="8229600" cy="1143000"/>
          </a:xfrm>
          <a:prstGeom prst="rect">
            <a:avLst/>
          </a:prstGeom>
          <a:noFill/>
          <a:ln>
            <a:noFill/>
          </a:ln>
        </p:spPr>
        <p:txBody>
          <a:bodyPr lIns="91425" tIns="45700" rIns="91425" bIns="45700" anchor="ctr" anchorCtr="0">
            <a:noAutofit/>
          </a:bodyPr>
          <a:lstStyle/>
          <a:p>
            <a:pPr lvl="0">
              <a:buClr>
                <a:schemeClr val="dk1"/>
              </a:buClr>
              <a:buSzPct val="25000"/>
            </a:pPr>
            <a:r>
              <a:rPr lang="en-IN" sz="3600" dirty="0">
                <a:solidFill>
                  <a:schemeClr val="dk1"/>
                </a:solidFill>
                <a:latin typeface="Calibri" panose="020F0502020204030204" pitchFamily="34" charset="0"/>
                <a:cs typeface="Calibri" panose="020F0502020204030204" pitchFamily="34" charset="0"/>
              </a:rPr>
              <a:t>Virtual Pad Placement &amp; IR </a:t>
            </a:r>
            <a:r>
              <a:rPr lang="en-IN" sz="3600" u="none" strike="noStrike" cap="none" dirty="0">
                <a:solidFill>
                  <a:schemeClr val="dk1"/>
                </a:solidFill>
                <a:latin typeface="Calibri" panose="020F0502020204030204" pitchFamily="34" charset="0"/>
                <a:cs typeface="Calibri" panose="020F0502020204030204" pitchFamily="34" charset="0"/>
                <a:sym typeface="Arial"/>
              </a:rPr>
              <a:t>Drop</a:t>
            </a:r>
          </a:p>
        </p:txBody>
      </p:sp>
      <p:sp>
        <p:nvSpPr>
          <p:cNvPr id="186" name="Shape 186"/>
          <p:cNvSpPr txBox="1">
            <a:spLocks noGrp="1"/>
          </p:cNvSpPr>
          <p:nvPr>
            <p:ph type="body" idx="1"/>
          </p:nvPr>
        </p:nvSpPr>
        <p:spPr>
          <a:xfrm>
            <a:off x="467544" y="1604294"/>
            <a:ext cx="8229600" cy="4331568"/>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SzPct val="100000"/>
              <a:buNone/>
            </a:pPr>
            <a:endParaRPr lang="en-IN" sz="2400" b="0" i="0" u="none" strike="noStrike" cap="none" dirty="0">
              <a:solidFill>
                <a:schemeClr val="dk1"/>
              </a:solidFill>
              <a:latin typeface="Calibri"/>
              <a:ea typeface="Calibri"/>
              <a:cs typeface="Calibri"/>
              <a:sym typeface="Calibri"/>
            </a:endParaRPr>
          </a:p>
          <a:p>
            <a:pPr marL="342900" marR="0" lvl="0" indent="-342900" algn="l" rtl="0">
              <a:spcBef>
                <a:spcPts val="480"/>
              </a:spcBef>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p:txBody>
      </p:sp>
      <p:sp>
        <p:nvSpPr>
          <p:cNvPr id="9" name="TextBox 8"/>
          <p:cNvSpPr txBox="1"/>
          <p:nvPr/>
        </p:nvSpPr>
        <p:spPr>
          <a:xfrm>
            <a:off x="3258590" y="5407092"/>
            <a:ext cx="2647507"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IR drop: 44.11 mV   (VDD)</a:t>
            </a:r>
          </a:p>
          <a:p>
            <a:pPr algn="ctr"/>
            <a:r>
              <a:rPr lang="en-US" sz="1600" b="1" dirty="0">
                <a:latin typeface="Calibri" panose="020F0502020204030204" pitchFamily="34" charset="0"/>
                <a:cs typeface="Calibri" panose="020F0502020204030204" pitchFamily="34" charset="0"/>
              </a:rPr>
              <a:t>              47.74 mV   (VSS)</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580094"/>
            <a:ext cx="4091397" cy="259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497" y="3274775"/>
            <a:ext cx="2080404" cy="120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hape 158"/>
          <p:cNvSpPr txBox="1">
            <a:spLocks/>
          </p:cNvSpPr>
          <p:nvPr/>
        </p:nvSpPr>
        <p:spPr>
          <a:xfrm>
            <a:off x="467544" y="1520068"/>
            <a:ext cx="8229600" cy="82648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lnSpc>
                <a:spcPct val="100000"/>
              </a:lnSpc>
              <a:spcBef>
                <a:spcPts val="560"/>
              </a:spcBef>
              <a:spcAft>
                <a:spcPts val="0"/>
              </a:spcAft>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lnSpc>
                <a:spcPct val="100000"/>
              </a:lnSpc>
              <a:spcBef>
                <a:spcPts val="400"/>
              </a:spcBef>
              <a:spcAft>
                <a:spcPts val="0"/>
              </a:spcAft>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indent="-342900">
              <a:spcBef>
                <a:spcPts val="0"/>
              </a:spcBef>
              <a:buClr>
                <a:schemeClr val="dk1"/>
              </a:buClr>
            </a:pPr>
            <a:r>
              <a:rPr lang="en-IN" sz="2000" dirty="0">
                <a:solidFill>
                  <a:schemeClr val="dk1"/>
                </a:solidFill>
              </a:rPr>
              <a:t>4 pairs of {VDD VSS} virtual pads.</a:t>
            </a:r>
          </a:p>
          <a:p>
            <a:pPr indent="-342900">
              <a:spcBef>
                <a:spcPts val="0"/>
              </a:spcBef>
              <a:buClr>
                <a:schemeClr val="dk1"/>
              </a:buClr>
            </a:pPr>
            <a:r>
              <a:rPr lang="en-IN" sz="2000" dirty="0">
                <a:solidFill>
                  <a:schemeClr val="dk1"/>
                </a:solidFill>
              </a:rPr>
              <a:t>Distribute VDD and VSS virtual pads uniformly for lesser IR drop.</a:t>
            </a:r>
          </a:p>
          <a:p>
            <a:pPr marL="0" indent="0">
              <a:spcBef>
                <a:spcPts val="0"/>
              </a:spcBef>
              <a:buClr>
                <a:schemeClr val="dk1"/>
              </a:buClr>
              <a:buFont typeface="Arial"/>
              <a:buNone/>
            </a:pPr>
            <a:endParaRPr lang="en-IN" sz="2000" dirty="0">
              <a:solidFill>
                <a:schemeClr val="dk1"/>
              </a:solidFill>
            </a:endParaRPr>
          </a:p>
          <a:p>
            <a:pPr indent="-342900">
              <a:buFont typeface="Arial"/>
              <a:buNone/>
            </a:pPr>
            <a:endParaRPr lang="en-IN" sz="20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98" y="1556792"/>
            <a:ext cx="6186494" cy="391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745" y="2780928"/>
            <a:ext cx="272125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18764" y="5796732"/>
            <a:ext cx="1436311" cy="400110"/>
          </a:xfrm>
          <a:prstGeom prst="rect">
            <a:avLst/>
          </a:prstGeom>
        </p:spPr>
        <p:txBody>
          <a:bodyPr wrap="square">
            <a:spAutoFit/>
          </a:bodyPr>
          <a:lstStyle/>
          <a:p>
            <a:pPr lvl="0">
              <a:spcBef>
                <a:spcPts val="400"/>
              </a:spcBef>
              <a:buClr>
                <a:schemeClr val="dk1"/>
              </a:buClr>
              <a:buSzPct val="100000"/>
            </a:pPr>
            <a:r>
              <a:rPr lang="en-IN" sz="2000" b="1" dirty="0" err="1">
                <a:solidFill>
                  <a:schemeClr val="dk1"/>
                </a:solidFill>
                <a:latin typeface="Calibri"/>
                <a:ea typeface="Calibri"/>
                <a:cs typeface="Calibri"/>
                <a:sym typeface="Calibri"/>
              </a:rPr>
              <a:t>SoC</a:t>
            </a:r>
            <a:endParaRPr lang="en-IN" sz="2000" b="1" dirty="0">
              <a:solidFill>
                <a:schemeClr val="dk1"/>
              </a:solidFill>
              <a:latin typeface="Calibri"/>
              <a:ea typeface="Calibri"/>
              <a:cs typeface="Calibri"/>
              <a:sym typeface="Calibri"/>
            </a:endParaRPr>
          </a:p>
        </p:txBody>
      </p:sp>
      <p:sp>
        <p:nvSpPr>
          <p:cNvPr id="7" name="Shape 169"/>
          <p:cNvSpPr txBox="1">
            <a:spLocks/>
          </p:cNvSpPr>
          <p:nvPr/>
        </p:nvSpPr>
        <p:spPr>
          <a:xfrm>
            <a:off x="522120" y="332656"/>
            <a:ext cx="82296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chemeClr val="dk1"/>
              </a:buClr>
              <a:buSzPct val="25000"/>
            </a:pPr>
            <a:r>
              <a:rPr lang="en-IN" sz="3600" dirty="0">
                <a:solidFill>
                  <a:schemeClr val="dk1"/>
                </a:solidFill>
                <a:latin typeface="Calibri" panose="020F0502020204030204" pitchFamily="34" charset="0"/>
                <a:cs typeface="Calibri" panose="020F0502020204030204" pitchFamily="34" charset="0"/>
              </a:rPr>
              <a:t>Placement (Hierarchy)</a:t>
            </a:r>
          </a:p>
        </p:txBody>
      </p:sp>
    </p:spTree>
    <p:extLst>
      <p:ext uri="{BB962C8B-B14F-4D97-AF65-F5344CB8AC3E}">
        <p14:creationId xmlns:p14="http://schemas.microsoft.com/office/powerpoint/2010/main" val="49604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780929"/>
            <a:ext cx="2555776"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58115" y="692696"/>
            <a:ext cx="3384376" cy="646331"/>
          </a:xfrm>
          <a:prstGeom prst="rect">
            <a:avLst/>
          </a:prstGeom>
        </p:spPr>
        <p:txBody>
          <a:bodyPr wrap="square">
            <a:spAutoFit/>
          </a:bodyPr>
          <a:lstStyle/>
          <a:p>
            <a:pPr lvl="0" algn="ctr">
              <a:spcBef>
                <a:spcPts val="400"/>
              </a:spcBef>
              <a:buClr>
                <a:schemeClr val="dk1"/>
              </a:buClr>
              <a:buSzPct val="100000"/>
            </a:pPr>
            <a:r>
              <a:rPr lang="en-IN" sz="3600" dirty="0">
                <a:solidFill>
                  <a:schemeClr val="dk1"/>
                </a:solidFill>
                <a:latin typeface="Calibri"/>
                <a:ea typeface="Calibri"/>
                <a:cs typeface="Calibri"/>
                <a:sym typeface="Calibri"/>
              </a:rPr>
              <a:t>Amber Core</a:t>
            </a:r>
          </a:p>
        </p:txBody>
      </p:sp>
      <p:pic>
        <p:nvPicPr>
          <p:cNvPr id="3" name="Picture 2"/>
          <p:cNvPicPr>
            <a:picLocks noChangeAspect="1"/>
          </p:cNvPicPr>
          <p:nvPr/>
        </p:nvPicPr>
        <p:blipFill>
          <a:blip r:embed="rId4"/>
          <a:stretch>
            <a:fillRect/>
          </a:stretch>
        </p:blipFill>
        <p:spPr>
          <a:xfrm>
            <a:off x="197841" y="1573635"/>
            <a:ext cx="6267450" cy="39433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35" y="1254483"/>
            <a:ext cx="3529197" cy="213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26049" y="3401583"/>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Fetch</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916" y="1263358"/>
            <a:ext cx="3408644" cy="212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588224" y="3406243"/>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Decode</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635" y="3911046"/>
            <a:ext cx="352919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598" y="4446145"/>
            <a:ext cx="31242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355976" y="6201351"/>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Execute</a:t>
            </a:r>
          </a:p>
        </p:txBody>
      </p:sp>
      <p:sp>
        <p:nvSpPr>
          <p:cNvPr id="11" name="Shape 169"/>
          <p:cNvSpPr txBox="1">
            <a:spLocks/>
          </p:cNvSpPr>
          <p:nvPr/>
        </p:nvSpPr>
        <p:spPr>
          <a:xfrm>
            <a:off x="1672768" y="550724"/>
            <a:ext cx="6282128" cy="5715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chemeClr val="dk1"/>
              </a:buClr>
              <a:buSzPct val="25000"/>
            </a:pPr>
            <a:r>
              <a:rPr lang="en-IN" sz="3600" dirty="0">
                <a:solidFill>
                  <a:schemeClr val="dk1"/>
                </a:solidFill>
                <a:latin typeface="Calibri" panose="020F0502020204030204" pitchFamily="34" charset="0"/>
                <a:cs typeface="Calibri" panose="020F0502020204030204" pitchFamily="34" charset="0"/>
              </a:rPr>
              <a:t>Amber Core Hierarchy </a:t>
            </a:r>
          </a:p>
        </p:txBody>
      </p:sp>
    </p:spTree>
    <p:extLst>
      <p:ext uri="{BB962C8B-B14F-4D97-AF65-F5344CB8AC3E}">
        <p14:creationId xmlns:p14="http://schemas.microsoft.com/office/powerpoint/2010/main" val="4162583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3725874" cy="235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51056" y="3115714"/>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Mem</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681" y="764704"/>
            <a:ext cx="3781103" cy="236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300192" y="3113824"/>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Writeback</a:t>
            </a: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942" y="3704346"/>
            <a:ext cx="3727484" cy="23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25614" y="6089587"/>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Wishbone</a:t>
            </a:r>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681" y="3625175"/>
            <a:ext cx="3843995" cy="242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156176" y="6075697"/>
            <a:ext cx="1584176"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Co-processor</a:t>
            </a:r>
          </a:p>
        </p:txBody>
      </p:sp>
    </p:spTree>
    <p:extLst>
      <p:ext uri="{BB962C8B-B14F-4D97-AF65-F5344CB8AC3E}">
        <p14:creationId xmlns:p14="http://schemas.microsoft.com/office/powerpoint/2010/main" val="380634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42" y="764704"/>
            <a:ext cx="377680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41402" y="3140968"/>
            <a:ext cx="1212304"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Ethernet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764704"/>
            <a:ext cx="379532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89874" y="3140968"/>
            <a:ext cx="1508319"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Uart0, Uart1</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22" y="3645024"/>
            <a:ext cx="3808193" cy="240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307" y="5155851"/>
            <a:ext cx="1959221" cy="72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602" y="3645024"/>
            <a:ext cx="3720454" cy="235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693779" y="6175434"/>
            <a:ext cx="1724343"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Misc. Blocks</a:t>
            </a:r>
          </a:p>
        </p:txBody>
      </p:sp>
      <p:sp>
        <p:nvSpPr>
          <p:cNvPr id="11" name="Rectangle 10"/>
          <p:cNvSpPr/>
          <p:nvPr/>
        </p:nvSpPr>
        <p:spPr>
          <a:xfrm>
            <a:off x="6027855" y="6108764"/>
            <a:ext cx="1832355" cy="400110"/>
          </a:xfrm>
          <a:prstGeom prst="rect">
            <a:avLst/>
          </a:prstGeom>
        </p:spPr>
        <p:txBody>
          <a:bodyPr wrap="square">
            <a:spAutoFit/>
          </a:bodyPr>
          <a:lstStyle/>
          <a:p>
            <a:pPr lvl="0">
              <a:spcBef>
                <a:spcPts val="400"/>
              </a:spcBef>
              <a:buClr>
                <a:schemeClr val="dk1"/>
              </a:buClr>
              <a:buSzPct val="100000"/>
            </a:pPr>
            <a:r>
              <a:rPr lang="en-IN" sz="2000" b="1" dirty="0">
                <a:solidFill>
                  <a:schemeClr val="dk1"/>
                </a:solidFill>
                <a:latin typeface="Calibri"/>
                <a:ea typeface="Calibri"/>
                <a:cs typeface="Calibri"/>
                <a:sym typeface="Calibri"/>
              </a:rPr>
              <a:t>Boot Memory</a:t>
            </a:r>
          </a:p>
        </p:txBody>
      </p:sp>
    </p:spTree>
    <p:extLst>
      <p:ext uri="{BB962C8B-B14F-4D97-AF65-F5344CB8AC3E}">
        <p14:creationId xmlns:p14="http://schemas.microsoft.com/office/powerpoint/2010/main" val="226968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5400600" cy="720080"/>
          </a:xfrm>
        </p:spPr>
        <p:txBody>
          <a:bodyPr/>
          <a:lstStyle/>
          <a:p>
            <a:r>
              <a:rPr lang="en-IN" sz="3600" dirty="0">
                <a:solidFill>
                  <a:schemeClr val="tx1"/>
                </a:solidFill>
                <a:latin typeface="Calibri" panose="020F0502020204030204" pitchFamily="34" charset="0"/>
                <a:cs typeface="Calibri" panose="020F0502020204030204" pitchFamily="34" charset="0"/>
              </a:rPr>
              <a:t>Clock Trees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129446"/>
            <a:ext cx="424645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25817"/>
            <a:ext cx="4229820" cy="266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72200" y="5085184"/>
            <a:ext cx="1152128" cy="400110"/>
          </a:xfrm>
          <a:prstGeom prst="rect">
            <a:avLst/>
          </a:prstGeom>
        </p:spPr>
        <p:txBody>
          <a:bodyPr wrap="square">
            <a:spAutoFit/>
          </a:bodyPr>
          <a:lstStyle/>
          <a:p>
            <a:pPr lvl="0" algn="ctr">
              <a:spcBef>
                <a:spcPts val="400"/>
              </a:spcBef>
              <a:buClr>
                <a:schemeClr val="dk1"/>
              </a:buClr>
              <a:buSzPct val="100000"/>
            </a:pPr>
            <a:r>
              <a:rPr lang="en-IN" sz="2000" b="1" dirty="0" err="1">
                <a:solidFill>
                  <a:schemeClr val="dk1"/>
                </a:solidFill>
                <a:latin typeface="Calibri"/>
                <a:ea typeface="Calibri"/>
                <a:cs typeface="Calibri"/>
                <a:sym typeface="Calibri"/>
              </a:rPr>
              <a:t>mrx</a:t>
            </a:r>
            <a:r>
              <a:rPr lang="en-IN" sz="2000" b="1" dirty="0">
                <a:solidFill>
                  <a:schemeClr val="dk1"/>
                </a:solidFill>
                <a:latin typeface="Calibri"/>
                <a:ea typeface="Calibri"/>
                <a:cs typeface="Calibri"/>
                <a:sym typeface="Calibri"/>
              </a:rPr>
              <a:t> </a:t>
            </a:r>
          </a:p>
        </p:txBody>
      </p:sp>
      <p:sp>
        <p:nvSpPr>
          <p:cNvPr id="6" name="Rectangle 5"/>
          <p:cNvSpPr/>
          <p:nvPr/>
        </p:nvSpPr>
        <p:spPr>
          <a:xfrm>
            <a:off x="1790366" y="5085184"/>
            <a:ext cx="1152128" cy="400110"/>
          </a:xfrm>
          <a:prstGeom prst="rect">
            <a:avLst/>
          </a:prstGeom>
        </p:spPr>
        <p:txBody>
          <a:bodyPr wrap="square">
            <a:spAutoFit/>
          </a:bodyPr>
          <a:lstStyle/>
          <a:p>
            <a:pPr lvl="0" algn="ctr">
              <a:spcBef>
                <a:spcPts val="400"/>
              </a:spcBef>
              <a:buClr>
                <a:schemeClr val="dk1"/>
              </a:buClr>
              <a:buSzPct val="100000"/>
            </a:pPr>
            <a:r>
              <a:rPr lang="en-IN" sz="2000" b="1" dirty="0" err="1">
                <a:solidFill>
                  <a:schemeClr val="dk1"/>
                </a:solidFill>
                <a:latin typeface="Calibri"/>
                <a:ea typeface="Calibri"/>
                <a:cs typeface="Calibri"/>
                <a:sym typeface="Calibri"/>
              </a:rPr>
              <a:t>mtx</a:t>
            </a:r>
            <a:r>
              <a:rPr lang="en-IN" sz="2000" b="1"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395046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75" y="2026282"/>
            <a:ext cx="4398551" cy="27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52086" y="4960444"/>
            <a:ext cx="1152128" cy="400110"/>
          </a:xfrm>
          <a:prstGeom prst="rect">
            <a:avLst/>
          </a:prstGeom>
        </p:spPr>
        <p:txBody>
          <a:bodyPr wrap="square">
            <a:spAutoFit/>
          </a:bodyPr>
          <a:lstStyle/>
          <a:p>
            <a:pPr lvl="0" algn="ctr">
              <a:spcBef>
                <a:spcPts val="400"/>
              </a:spcBef>
              <a:buClr>
                <a:schemeClr val="dk1"/>
              </a:buClr>
              <a:buSzPct val="100000"/>
            </a:pPr>
            <a:r>
              <a:rPr lang="en-IN" sz="2000" b="1" dirty="0" err="1">
                <a:solidFill>
                  <a:schemeClr val="dk1"/>
                </a:solidFill>
                <a:latin typeface="Calibri"/>
                <a:ea typeface="Calibri"/>
                <a:cs typeface="Calibri"/>
                <a:sym typeface="Calibri"/>
              </a:rPr>
              <a:t>sys_clk</a:t>
            </a:r>
            <a:r>
              <a:rPr lang="en-IN" sz="2000" b="1" dirty="0">
                <a:solidFill>
                  <a:schemeClr val="dk1"/>
                </a:solidFill>
                <a:latin typeface="Calibri"/>
                <a:ea typeface="Calibri"/>
                <a:cs typeface="Calibri"/>
                <a:sym typeface="Calibri"/>
              </a:rPr>
              <a:t>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06446"/>
            <a:ext cx="4349543" cy="275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61948" y="4960444"/>
            <a:ext cx="1713662" cy="400110"/>
          </a:xfrm>
          <a:prstGeom prst="rect">
            <a:avLst/>
          </a:prstGeom>
        </p:spPr>
        <p:txBody>
          <a:bodyPr wrap="square">
            <a:spAutoFit/>
          </a:bodyPr>
          <a:lstStyle/>
          <a:p>
            <a:pPr lvl="0">
              <a:spcBef>
                <a:spcPts val="400"/>
              </a:spcBef>
              <a:buClr>
                <a:schemeClr val="dk1"/>
              </a:buClr>
              <a:buSzPct val="100000"/>
            </a:pPr>
            <a:r>
              <a:rPr lang="en-IN" sz="2000" b="1" dirty="0" err="1">
                <a:solidFill>
                  <a:schemeClr val="dk1"/>
                </a:solidFill>
                <a:latin typeface="Calibri"/>
                <a:ea typeface="Calibri"/>
                <a:cs typeface="Calibri"/>
                <a:sym typeface="Calibri"/>
              </a:rPr>
              <a:t>sys_clk_slow</a:t>
            </a:r>
            <a:r>
              <a:rPr lang="en-IN" sz="2000" b="1" dirty="0">
                <a:solidFill>
                  <a:schemeClr val="dk1"/>
                </a:solidFill>
                <a:latin typeface="Calibri"/>
                <a:ea typeface="Calibri"/>
                <a:cs typeface="Calibri"/>
                <a:sym typeface="Calibri"/>
              </a:rPr>
              <a:t> </a:t>
            </a:r>
          </a:p>
        </p:txBody>
      </p:sp>
      <p:sp>
        <p:nvSpPr>
          <p:cNvPr id="7" name="Title 1"/>
          <p:cNvSpPr>
            <a:spLocks noGrp="1"/>
          </p:cNvSpPr>
          <p:nvPr>
            <p:ph type="title"/>
          </p:nvPr>
        </p:nvSpPr>
        <p:spPr>
          <a:xfrm>
            <a:off x="1835696" y="548680"/>
            <a:ext cx="5400600" cy="720080"/>
          </a:xfrm>
        </p:spPr>
        <p:txBody>
          <a:bodyPr/>
          <a:lstStyle/>
          <a:p>
            <a:r>
              <a:rPr lang="en-IN" sz="3600" dirty="0">
                <a:solidFill>
                  <a:schemeClr val="tx1"/>
                </a:solidFill>
                <a:latin typeface="Calibri" panose="020F0502020204030204" pitchFamily="34" charset="0"/>
                <a:cs typeface="Calibri" panose="020F0502020204030204" pitchFamily="34" charset="0"/>
              </a:rPr>
              <a:t>Clock Trees</a:t>
            </a:r>
          </a:p>
        </p:txBody>
      </p:sp>
    </p:spTree>
    <p:extLst>
      <p:ext uri="{BB962C8B-B14F-4D97-AF65-F5344CB8AC3E}">
        <p14:creationId xmlns:p14="http://schemas.microsoft.com/office/powerpoint/2010/main" val="295379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54" y="2060848"/>
            <a:ext cx="4313642" cy="271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2" y="5013427"/>
            <a:ext cx="1152128" cy="400110"/>
          </a:xfrm>
          <a:prstGeom prst="rect">
            <a:avLst/>
          </a:prstGeom>
        </p:spPr>
        <p:txBody>
          <a:bodyPr wrap="square">
            <a:spAutoFit/>
          </a:bodyPr>
          <a:lstStyle/>
          <a:p>
            <a:pPr lvl="0">
              <a:spcBef>
                <a:spcPts val="400"/>
              </a:spcBef>
              <a:buClr>
                <a:schemeClr val="dk1"/>
              </a:buClr>
              <a:buSzPct val="100000"/>
            </a:pPr>
            <a:r>
              <a:rPr lang="en-IN" sz="2000" b="1" dirty="0" err="1">
                <a:solidFill>
                  <a:schemeClr val="dk1"/>
                </a:solidFill>
                <a:latin typeface="Calibri"/>
                <a:ea typeface="Calibri"/>
                <a:cs typeface="Calibri"/>
                <a:sym typeface="Calibri"/>
              </a:rPr>
              <a:t>sys_clk</a:t>
            </a:r>
            <a:r>
              <a:rPr lang="en-IN" sz="2000" b="1" dirty="0">
                <a:solidFill>
                  <a:schemeClr val="dk1"/>
                </a:solidFill>
                <a:latin typeface="Calibri"/>
                <a:ea typeface="Calibri"/>
                <a:cs typeface="Calibri"/>
                <a:sym typeface="Calibri"/>
              </a:rPr>
              <a:t>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062277"/>
            <a:ext cx="4360282" cy="273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56176" y="5013427"/>
            <a:ext cx="1627982" cy="400110"/>
          </a:xfrm>
          <a:prstGeom prst="rect">
            <a:avLst/>
          </a:prstGeom>
        </p:spPr>
        <p:txBody>
          <a:bodyPr wrap="square">
            <a:spAutoFit/>
          </a:bodyPr>
          <a:lstStyle/>
          <a:p>
            <a:pPr lvl="0">
              <a:spcBef>
                <a:spcPts val="400"/>
              </a:spcBef>
              <a:buClr>
                <a:schemeClr val="dk1"/>
              </a:buClr>
              <a:buSzPct val="100000"/>
            </a:pPr>
            <a:r>
              <a:rPr lang="en-IN" sz="2000" b="1" dirty="0" err="1">
                <a:solidFill>
                  <a:schemeClr val="dk1"/>
                </a:solidFill>
                <a:latin typeface="Calibri"/>
                <a:ea typeface="Calibri"/>
                <a:cs typeface="Calibri"/>
                <a:sym typeface="Calibri"/>
              </a:rPr>
              <a:t>sys_clk_slow</a:t>
            </a:r>
            <a:r>
              <a:rPr lang="en-IN" sz="2000" b="1" dirty="0">
                <a:solidFill>
                  <a:schemeClr val="dk1"/>
                </a:solidFill>
                <a:latin typeface="Calibri"/>
                <a:ea typeface="Calibri"/>
                <a:cs typeface="Calibri"/>
                <a:sym typeface="Calibri"/>
              </a:rPr>
              <a:t> </a:t>
            </a:r>
          </a:p>
        </p:txBody>
      </p:sp>
      <p:sp>
        <p:nvSpPr>
          <p:cNvPr id="9" name="Title 1"/>
          <p:cNvSpPr txBox="1">
            <a:spLocks/>
          </p:cNvSpPr>
          <p:nvPr/>
        </p:nvSpPr>
        <p:spPr>
          <a:xfrm>
            <a:off x="1835696" y="548680"/>
            <a:ext cx="5400600" cy="72008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3F3F3F"/>
              </a:buClr>
              <a:buFont typeface="Arial"/>
              <a:buNone/>
              <a:defRPr sz="4400" b="0" i="0" u="none" strike="noStrike" cap="none">
                <a:solidFill>
                  <a:srgbClr val="3F3F3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IN" sz="3600" dirty="0">
                <a:solidFill>
                  <a:schemeClr val="tx1"/>
                </a:solidFill>
                <a:latin typeface="Calibri" panose="020F0502020204030204" pitchFamily="34" charset="0"/>
                <a:cs typeface="Calibri" panose="020F0502020204030204" pitchFamily="34" charset="0"/>
              </a:rPr>
              <a:t>Clock Buffers</a:t>
            </a:r>
          </a:p>
        </p:txBody>
      </p:sp>
    </p:spTree>
    <p:extLst>
      <p:ext uri="{BB962C8B-B14F-4D97-AF65-F5344CB8AC3E}">
        <p14:creationId xmlns:p14="http://schemas.microsoft.com/office/powerpoint/2010/main" val="4163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Work distribution</a:t>
            </a:r>
          </a:p>
        </p:txBody>
      </p:sp>
      <p:graphicFrame>
        <p:nvGraphicFramePr>
          <p:cNvPr id="4" name="Table 3"/>
          <p:cNvGraphicFramePr>
            <a:graphicFrameLocks noGrp="1"/>
          </p:cNvGraphicFramePr>
          <p:nvPr>
            <p:extLst>
              <p:ext uri="{D42A27DB-BD31-4B8C-83A1-F6EECF244321}">
                <p14:modId xmlns:p14="http://schemas.microsoft.com/office/powerpoint/2010/main" val="1250037635"/>
              </p:ext>
            </p:extLst>
          </p:nvPr>
        </p:nvGraphicFramePr>
        <p:xfrm>
          <a:off x="1053952" y="1763688"/>
          <a:ext cx="7056784" cy="3926604"/>
        </p:xfrm>
        <a:graphic>
          <a:graphicData uri="http://schemas.openxmlformats.org/drawingml/2006/table">
            <a:tbl>
              <a:tblPr firstRow="1" bandRow="1">
                <a:tableStyleId>{B9D34FD3-4BC8-4504-9325-19FC3153B472}</a:tableStyleId>
              </a:tblPr>
              <a:tblGrid>
                <a:gridCol w="352839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695806">
                <a:tc>
                  <a:txBody>
                    <a:bodyPr/>
                    <a:lstStyle/>
                    <a:p>
                      <a:pPr algn="ctr"/>
                      <a:r>
                        <a:rPr lang="en-IN" sz="2000" dirty="0"/>
                        <a:t>TASK</a:t>
                      </a:r>
                    </a:p>
                  </a:txBody>
                  <a:tcPr anchor="ctr"/>
                </a:tc>
                <a:tc>
                  <a:txBody>
                    <a:bodyPr/>
                    <a:lstStyle/>
                    <a:p>
                      <a:pPr algn="ctr"/>
                      <a:r>
                        <a:rPr lang="en-IN" sz="2000" dirty="0"/>
                        <a:t>Owner</a:t>
                      </a:r>
                    </a:p>
                  </a:txBody>
                  <a:tcPr anchor="ctr"/>
                </a:tc>
                <a:extLst>
                  <a:ext uri="{0D108BD9-81ED-4DB2-BD59-A6C34878D82A}">
                    <a16:rowId xmlns:a16="http://schemas.microsoft.com/office/drawing/2014/main" val="10000"/>
                  </a:ext>
                </a:extLst>
              </a:tr>
              <a:tr h="695806">
                <a:tc>
                  <a:txBody>
                    <a:bodyPr/>
                    <a:lstStyle/>
                    <a:p>
                      <a:pPr algn="ctr"/>
                      <a:r>
                        <a:rPr lang="en-IN" sz="2000" dirty="0"/>
                        <a:t>Synthesis</a:t>
                      </a:r>
                      <a:endParaRPr lang="en-IN"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err="1"/>
                        <a:t>Sharukh</a:t>
                      </a:r>
                      <a:r>
                        <a:rPr lang="en-IN" sz="2000" dirty="0"/>
                        <a:t>, </a:t>
                      </a:r>
                      <a:r>
                        <a:rPr lang="en-IN" sz="2000" dirty="0" err="1"/>
                        <a:t>Sruthi</a:t>
                      </a:r>
                      <a:endParaRPr lang="en-IN" sz="2000" dirty="0"/>
                    </a:p>
                  </a:txBody>
                  <a:tcPr anchor="ctr"/>
                </a:tc>
                <a:extLst>
                  <a:ext uri="{0D108BD9-81ED-4DB2-BD59-A6C34878D82A}">
                    <a16:rowId xmlns:a16="http://schemas.microsoft.com/office/drawing/2014/main" val="1612093252"/>
                  </a:ext>
                </a:extLst>
              </a:tr>
              <a:tr h="695806">
                <a:tc>
                  <a:txBody>
                    <a:bodyPr/>
                    <a:lstStyle/>
                    <a:p>
                      <a:pPr algn="ctr"/>
                      <a:r>
                        <a:rPr lang="en-IN" sz="2000" dirty="0"/>
                        <a:t>Floorplan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t>Anisa, </a:t>
                      </a:r>
                      <a:r>
                        <a:rPr lang="en-IN" sz="2000" dirty="0" err="1"/>
                        <a:t>Sruthi</a:t>
                      </a:r>
                      <a:endParaRPr lang="en-IN" sz="2000" dirty="0"/>
                    </a:p>
                  </a:txBody>
                  <a:tcPr anchor="ctr"/>
                </a:tc>
                <a:extLst>
                  <a:ext uri="{0D108BD9-81ED-4DB2-BD59-A6C34878D82A}">
                    <a16:rowId xmlns:a16="http://schemas.microsoft.com/office/drawing/2014/main" val="604612139"/>
                  </a:ext>
                </a:extLst>
              </a:tr>
              <a:tr h="61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err="1"/>
                        <a:t>Powerplan</a:t>
                      </a:r>
                      <a:endParaRPr lang="en-IN"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err="1"/>
                        <a:t>Neena</a:t>
                      </a:r>
                      <a:r>
                        <a:rPr lang="en-IN" sz="2000" dirty="0"/>
                        <a:t>, Gayatri</a:t>
                      </a:r>
                    </a:p>
                  </a:txBody>
                  <a:tcPr anchor="ctr"/>
                </a:tc>
                <a:extLst>
                  <a:ext uri="{0D108BD9-81ED-4DB2-BD59-A6C34878D82A}">
                    <a16:rowId xmlns:a16="http://schemas.microsoft.com/office/drawing/2014/main" val="10001"/>
                  </a:ext>
                </a:extLst>
              </a:tr>
              <a:tr h="613062">
                <a:tc>
                  <a:txBody>
                    <a:bodyPr/>
                    <a:lstStyle/>
                    <a:p>
                      <a:pPr algn="ctr"/>
                      <a:r>
                        <a:rPr lang="en-IN" sz="2000" dirty="0"/>
                        <a:t>PNR, ECO, PT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t> </a:t>
                      </a:r>
                      <a:r>
                        <a:rPr lang="en-IN" sz="2000" dirty="0" err="1"/>
                        <a:t>Sharukh</a:t>
                      </a:r>
                      <a:r>
                        <a:rPr lang="en-IN" sz="2000" dirty="0"/>
                        <a:t>, </a:t>
                      </a:r>
                      <a:r>
                        <a:rPr lang="en-IN" sz="2000" dirty="0" err="1"/>
                        <a:t>Neena</a:t>
                      </a:r>
                      <a:endParaRPr lang="en-IN" sz="2000" dirty="0"/>
                    </a:p>
                  </a:txBody>
                  <a:tcPr anchor="ctr"/>
                </a:tc>
                <a:extLst>
                  <a:ext uri="{0D108BD9-81ED-4DB2-BD59-A6C34878D82A}">
                    <a16:rowId xmlns:a16="http://schemas.microsoft.com/office/drawing/2014/main" val="1048118435"/>
                  </a:ext>
                </a:extLst>
              </a:tr>
              <a:tr h="613062">
                <a:tc>
                  <a:txBody>
                    <a:bodyPr/>
                    <a:lstStyle/>
                    <a:p>
                      <a:pPr algn="ctr"/>
                      <a:r>
                        <a:rPr lang="en-IN" sz="2000" dirty="0"/>
                        <a:t>PTPX, Formality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t>Anisa, Gayatri</a:t>
                      </a:r>
                    </a:p>
                  </a:txBody>
                  <a:tcPr anchor="ctr"/>
                </a:tc>
                <a:extLst>
                  <a:ext uri="{0D108BD9-81ED-4DB2-BD59-A6C34878D82A}">
                    <a16:rowId xmlns:a16="http://schemas.microsoft.com/office/drawing/2014/main" val="364896282"/>
                  </a:ext>
                </a:extLst>
              </a:tr>
            </a:tbl>
          </a:graphicData>
        </a:graphic>
      </p:graphicFrame>
    </p:spTree>
    <p:extLst>
      <p:ext uri="{BB962C8B-B14F-4D97-AF65-F5344CB8AC3E}">
        <p14:creationId xmlns:p14="http://schemas.microsoft.com/office/powerpoint/2010/main" val="295439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31664" y="54868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Routing </a:t>
            </a:r>
            <a:r>
              <a:rPr lang="en-IN" sz="3600" dirty="0">
                <a:solidFill>
                  <a:schemeClr val="dk1"/>
                </a:solidFill>
                <a:latin typeface="Calibri" panose="020F0502020204030204" pitchFamily="34" charset="0"/>
                <a:cs typeface="Calibri" panose="020F0502020204030204" pitchFamily="34" charset="0"/>
              </a:rPr>
              <a:t>Congestion</a:t>
            </a:r>
            <a:endParaRPr lang="en-IN" sz="360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844824"/>
            <a:ext cx="605764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501008"/>
            <a:ext cx="2352441" cy="97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2" y="476672"/>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Cell density Comparison</a:t>
            </a:r>
          </a:p>
        </p:txBody>
      </p:sp>
      <p:pic>
        <p:nvPicPr>
          <p:cNvPr id="4" name="Content Placeholder 3"/>
          <p:cNvPicPr>
            <a:picLocks noChangeAspect="1"/>
          </p:cNvPicPr>
          <p:nvPr/>
        </p:nvPicPr>
        <p:blipFill>
          <a:blip r:embed="rId2"/>
          <a:stretch>
            <a:fillRect/>
          </a:stretch>
        </p:blipFill>
        <p:spPr>
          <a:xfrm>
            <a:off x="3083839" y="1754738"/>
            <a:ext cx="2628765" cy="2222445"/>
          </a:xfrm>
          <a:prstGeom prst="rect">
            <a:avLst/>
          </a:prstGeom>
          <a:noFill/>
          <a:ln>
            <a:noFill/>
          </a:ln>
        </p:spPr>
      </p:pic>
      <p:pic>
        <p:nvPicPr>
          <p:cNvPr id="5" name="Picture 4"/>
          <p:cNvPicPr>
            <a:picLocks noChangeAspect="1"/>
          </p:cNvPicPr>
          <p:nvPr/>
        </p:nvPicPr>
        <p:blipFill>
          <a:blip r:embed="rId3"/>
          <a:stretch>
            <a:fillRect/>
          </a:stretch>
        </p:blipFill>
        <p:spPr>
          <a:xfrm>
            <a:off x="3419872" y="4016745"/>
            <a:ext cx="1907658" cy="1339029"/>
          </a:xfrm>
          <a:prstGeom prst="rect">
            <a:avLst/>
          </a:prstGeom>
        </p:spPr>
      </p:pic>
      <p:pic>
        <p:nvPicPr>
          <p:cNvPr id="8" name="Picture 7"/>
          <p:cNvPicPr>
            <a:picLocks noChangeAspect="1"/>
          </p:cNvPicPr>
          <p:nvPr/>
        </p:nvPicPr>
        <p:blipFill>
          <a:blip r:embed="rId4"/>
          <a:stretch>
            <a:fillRect/>
          </a:stretch>
        </p:blipFill>
        <p:spPr>
          <a:xfrm>
            <a:off x="162051" y="1733216"/>
            <a:ext cx="2671564" cy="2265487"/>
          </a:xfrm>
          <a:prstGeom prst="rect">
            <a:avLst/>
          </a:prstGeom>
        </p:spPr>
      </p:pic>
      <p:pic>
        <p:nvPicPr>
          <p:cNvPr id="9" name="Picture 8"/>
          <p:cNvPicPr>
            <a:picLocks noChangeAspect="1"/>
          </p:cNvPicPr>
          <p:nvPr/>
        </p:nvPicPr>
        <p:blipFill>
          <a:blip r:embed="rId5"/>
          <a:stretch>
            <a:fillRect/>
          </a:stretch>
        </p:blipFill>
        <p:spPr>
          <a:xfrm>
            <a:off x="684130" y="4030615"/>
            <a:ext cx="1627405" cy="1301924"/>
          </a:xfrm>
          <a:prstGeom prst="rect">
            <a:avLst/>
          </a:prstGeom>
        </p:spPr>
      </p:pic>
      <p:sp>
        <p:nvSpPr>
          <p:cNvPr id="10" name="TextBox 9"/>
          <p:cNvSpPr txBox="1"/>
          <p:nvPr/>
        </p:nvSpPr>
        <p:spPr>
          <a:xfrm>
            <a:off x="277032" y="5576569"/>
            <a:ext cx="2149484" cy="30777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Utilization: 54%</a:t>
            </a:r>
          </a:p>
        </p:txBody>
      </p:sp>
      <p:sp>
        <p:nvSpPr>
          <p:cNvPr id="11" name="TextBox 10"/>
          <p:cNvSpPr txBox="1"/>
          <p:nvPr/>
        </p:nvSpPr>
        <p:spPr>
          <a:xfrm>
            <a:off x="3298959" y="5576569"/>
            <a:ext cx="2149484" cy="30777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Utilization: 83.06%</a:t>
            </a:r>
          </a:p>
        </p:txBody>
      </p:sp>
      <p:sp>
        <p:nvSpPr>
          <p:cNvPr id="12" name="TextBox 11"/>
          <p:cNvSpPr txBox="1"/>
          <p:nvPr/>
        </p:nvSpPr>
        <p:spPr>
          <a:xfrm>
            <a:off x="6498586" y="5576569"/>
            <a:ext cx="2149484" cy="30777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Utilization</a:t>
            </a:r>
            <a:r>
              <a:rPr lang="en-US">
                <a:latin typeface="Calibri" panose="020F0502020204030204" pitchFamily="34" charset="0"/>
                <a:cs typeface="Calibri" panose="020F0502020204030204" pitchFamily="34" charset="0"/>
              </a:rPr>
              <a:t>: 87</a:t>
            </a:r>
            <a:r>
              <a:rPr lang="en-US" dirty="0">
                <a:latin typeface="Calibri" panose="020F0502020204030204" pitchFamily="34" charset="0"/>
                <a:cs typeface="Calibri" panose="020F0502020204030204" pitchFamily="34" charset="0"/>
              </a:rPr>
              <a:t>%</a:t>
            </a:r>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600" y="1871767"/>
            <a:ext cx="3163602" cy="19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297" y="4034634"/>
            <a:ext cx="1872208" cy="127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692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US" dirty="0"/>
              <a:t>Results: Before ECO</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1467122216"/>
                  </p:ext>
                </p:extLst>
              </p:nvPr>
            </p:nvGraphicFramePr>
            <p:xfrm>
              <a:off x="2514439" y="1666127"/>
              <a:ext cx="4248472" cy="3304162"/>
            </p:xfrm>
            <a:graphic>
              <a:graphicData uri="http://schemas.openxmlformats.org/drawingml/2006/table">
                <a:tbl>
                  <a:tblPr>
                    <a:tableStyleId>{5940675A-B579-460E-94D1-54222C63F5DA}</a:tableStyleId>
                  </a:tblPr>
                  <a:tblGrid>
                    <a:gridCol w="2448272">
                      <a:extLst>
                        <a:ext uri="{9D8B030D-6E8A-4147-A177-3AD203B41FA5}">
                          <a16:colId xmlns:a16="http://schemas.microsoft.com/office/drawing/2014/main" val="3390076470"/>
                        </a:ext>
                      </a:extLst>
                    </a:gridCol>
                    <a:gridCol w="1800200">
                      <a:extLst>
                        <a:ext uri="{9D8B030D-6E8A-4147-A177-3AD203B41FA5}">
                          <a16:colId xmlns:a16="http://schemas.microsoft.com/office/drawing/2014/main" val="3881997525"/>
                        </a:ext>
                      </a:extLst>
                    </a:gridCol>
                  </a:tblGrid>
                  <a:tr h="487680">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Specification</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(before eco)</a:t>
                          </a:r>
                        </a:p>
                      </a:txBody>
                      <a:tcPr marL="14389" marR="14389" marT="0" marB="0" anchor="ctr">
                        <a:solidFill>
                          <a:schemeClr val="bg2">
                            <a:lumMod val="60000"/>
                            <a:lumOff val="40000"/>
                          </a:schemeClr>
                        </a:solidFill>
                      </a:tcPr>
                    </a:tc>
                    <a:extLst>
                      <a:ext uri="{0D108BD9-81ED-4DB2-BD59-A6C34878D82A}">
                        <a16:rowId xmlns:a16="http://schemas.microsoft.com/office/drawing/2014/main" val="1184789956"/>
                      </a:ext>
                    </a:extLst>
                  </a:tr>
                  <a:tr h="372139">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Total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5.93</a:t>
                          </a:r>
                        </a:p>
                      </a:txBody>
                      <a:tcPr marL="14389" marR="14389" marT="0" marB="0" anchor="ctr">
                        <a:solidFill>
                          <a:schemeClr val="accent1">
                            <a:lumMod val="20000"/>
                            <a:lumOff val="80000"/>
                          </a:schemeClr>
                        </a:solidFill>
                      </a:tcPr>
                    </a:tc>
                    <a:extLst>
                      <a:ext uri="{0D108BD9-81ED-4DB2-BD59-A6C34878D82A}">
                        <a16:rowId xmlns:a16="http://schemas.microsoft.com/office/drawing/2014/main" val="3286485581"/>
                      </a:ext>
                    </a:extLst>
                  </a:tr>
                  <a:tr h="318977">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Area(</a:t>
                          </a:r>
                          <a14:m>
                            <m:oMath xmlns:m="http://schemas.openxmlformats.org/officeDocument/2006/math">
                              <m:sSup>
                                <m:sSupPr>
                                  <m:ctrlPr>
                                    <a:rPr lang="en-US" sz="1600" b="0" i="1" smtClean="0">
                                      <a:solidFill>
                                        <a:schemeClr val="tx1"/>
                                      </a:solidFill>
                                      <a:effectLst/>
                                      <a:latin typeface="Cambria Math" panose="02040503050406030204" pitchFamily="18" charset="0"/>
                                      <a:cs typeface="Calibri" panose="020F0502020204030204" pitchFamily="34" charset="0"/>
                                    </a:rPr>
                                  </m:ctrlPr>
                                </m:sSupPr>
                                <m:e>
                                  <m:r>
                                    <a:rPr lang="en-US" sz="1600" b="0" i="1" smtClean="0">
                                      <a:solidFill>
                                        <a:schemeClr val="tx1"/>
                                      </a:solidFill>
                                      <a:effectLst/>
                                      <a:latin typeface="Cambria Math" panose="02040503050406030204" pitchFamily="18" charset="0"/>
                                      <a:cs typeface="Calibri" panose="020F0502020204030204" pitchFamily="34" charset="0"/>
                                    </a:rPr>
                                    <m:t>𝑚𝑚</m:t>
                                  </m:r>
                                </m:e>
                                <m:sup>
                                  <m:r>
                                    <a:rPr lang="en-US" sz="1600" b="0" i="1" smtClean="0">
                                      <a:solidFill>
                                        <a:schemeClr val="tx1"/>
                                      </a:solidFill>
                                      <a:effectLst/>
                                      <a:latin typeface="Cambria Math" panose="02040503050406030204" pitchFamily="18" charset="0"/>
                                      <a:cs typeface="Calibri" panose="020F0502020204030204" pitchFamily="34" charset="0"/>
                                    </a:rPr>
                                    <m:t>2</m:t>
                                  </m:r>
                                </m:sup>
                              </m:sSup>
                            </m:oMath>
                          </a14:m>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0.636918</a:t>
                          </a:r>
                        </a:p>
                      </a:txBody>
                      <a:tcPr marL="14389" marR="14389" marT="0" marB="0" anchor="ctr">
                        <a:solidFill>
                          <a:schemeClr val="accent1">
                            <a:lumMod val="20000"/>
                            <a:lumOff val="80000"/>
                          </a:schemeClr>
                        </a:solidFill>
                      </a:tcPr>
                    </a:tc>
                    <a:extLst>
                      <a:ext uri="{0D108BD9-81ED-4DB2-BD59-A6C34878D82A}">
                        <a16:rowId xmlns:a16="http://schemas.microsoft.com/office/drawing/2014/main" val="1735724820"/>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Utilization</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87.0%</a:t>
                          </a:r>
                        </a:p>
                      </a:txBody>
                      <a:tcPr marL="14389" marR="14389" marT="0" marB="0" anchor="ctr">
                        <a:solidFill>
                          <a:schemeClr val="accent1">
                            <a:lumMod val="20000"/>
                            <a:lumOff val="80000"/>
                          </a:schemeClr>
                        </a:solidFill>
                      </a:tcPr>
                    </a:tc>
                    <a:extLst>
                      <a:ext uri="{0D108BD9-81ED-4DB2-BD59-A6C34878D82A}">
                        <a16:rowId xmlns:a16="http://schemas.microsoft.com/office/drawing/2014/main" val="3007532062"/>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VDD(mV)</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44.12</a:t>
                          </a:r>
                        </a:p>
                      </a:txBody>
                      <a:tcPr marL="14389" marR="14389" marT="0" marB="0" anchor="ctr">
                        <a:solidFill>
                          <a:schemeClr val="accent1">
                            <a:lumMod val="20000"/>
                            <a:lumOff val="80000"/>
                          </a:schemeClr>
                        </a:solidFill>
                      </a:tcPr>
                    </a:tc>
                    <a:extLst>
                      <a:ext uri="{0D108BD9-81ED-4DB2-BD59-A6C34878D82A}">
                        <a16:rowId xmlns:a16="http://schemas.microsoft.com/office/drawing/2014/main" val="234496734"/>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VSS(mV)</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47.75</a:t>
                          </a:r>
                        </a:p>
                      </a:txBody>
                      <a:tcPr marL="14389" marR="14389" marT="0" marB="0" anchor="ctr">
                        <a:solidFill>
                          <a:schemeClr val="accent1">
                            <a:lumMod val="20000"/>
                            <a:lumOff val="80000"/>
                          </a:schemeClr>
                        </a:solidFill>
                      </a:tcPr>
                    </a:tc>
                    <a:extLst>
                      <a:ext uri="{0D108BD9-81ED-4DB2-BD59-A6C34878D82A}">
                        <a16:rowId xmlns:a16="http://schemas.microsoft.com/office/drawing/2014/main" val="4269320415"/>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 Setup Violations</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2</a:t>
                          </a:r>
                        </a:p>
                      </a:txBody>
                      <a:tcPr marL="14389" marR="14389" marT="0" marB="0" anchor="ctr">
                        <a:solidFill>
                          <a:schemeClr val="accent1">
                            <a:lumMod val="20000"/>
                            <a:lumOff val="80000"/>
                          </a:schemeClr>
                        </a:solidFill>
                      </a:tcPr>
                    </a:tc>
                    <a:extLst>
                      <a:ext uri="{0D108BD9-81ED-4DB2-BD59-A6C34878D82A}">
                        <a16:rowId xmlns:a16="http://schemas.microsoft.com/office/drawing/2014/main" val="3944678836"/>
                      </a:ext>
                    </a:extLst>
                  </a:tr>
                  <a:tr h="45327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dirty="0">
                              <a:solidFill>
                                <a:schemeClr val="tx1"/>
                              </a:solidFill>
                              <a:effectLst/>
                              <a:latin typeface="Calibri" panose="020F0502020204030204" pitchFamily="34" charset="0"/>
                              <a:cs typeface="Calibri" panose="020F0502020204030204" pitchFamily="34" charset="0"/>
                            </a:rPr>
                            <a:t># Hold Violations</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2587</a:t>
                          </a:r>
                        </a:p>
                      </a:txBody>
                      <a:tcPr marL="14389" marR="14389" marT="0" marB="0" anchor="ctr">
                        <a:solidFill>
                          <a:schemeClr val="accent1">
                            <a:lumMod val="20000"/>
                            <a:lumOff val="80000"/>
                          </a:schemeClr>
                        </a:solidFill>
                      </a:tcPr>
                    </a:tc>
                    <a:extLst>
                      <a:ext uri="{0D108BD9-81ED-4DB2-BD59-A6C34878D82A}">
                        <a16:rowId xmlns:a16="http://schemas.microsoft.com/office/drawing/2014/main" val="3757237740"/>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1467122216"/>
                  </p:ext>
                </p:extLst>
              </p:nvPr>
            </p:nvGraphicFramePr>
            <p:xfrm>
              <a:off x="2514439" y="1666127"/>
              <a:ext cx="4248472" cy="3304162"/>
            </p:xfrm>
            <a:graphic>
              <a:graphicData uri="http://schemas.openxmlformats.org/drawingml/2006/table">
                <a:tbl>
                  <a:tblPr>
                    <a:tableStyleId>{5940675A-B579-460E-94D1-54222C63F5DA}</a:tableStyleId>
                  </a:tblPr>
                  <a:tblGrid>
                    <a:gridCol w="2448272">
                      <a:extLst>
                        <a:ext uri="{9D8B030D-6E8A-4147-A177-3AD203B41FA5}">
                          <a16:colId xmlns:a16="http://schemas.microsoft.com/office/drawing/2014/main" val="3390076470"/>
                        </a:ext>
                      </a:extLst>
                    </a:gridCol>
                    <a:gridCol w="1800200">
                      <a:extLst>
                        <a:ext uri="{9D8B030D-6E8A-4147-A177-3AD203B41FA5}">
                          <a16:colId xmlns:a16="http://schemas.microsoft.com/office/drawing/2014/main" val="3881997525"/>
                        </a:ext>
                      </a:extLst>
                    </a:gridCol>
                  </a:tblGrid>
                  <a:tr h="487680">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Specification</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(before eco)</a:t>
                          </a:r>
                        </a:p>
                      </a:txBody>
                      <a:tcPr marL="14389" marR="14389" marT="0" marB="0" anchor="ctr">
                        <a:solidFill>
                          <a:schemeClr val="bg2">
                            <a:lumMod val="60000"/>
                            <a:lumOff val="40000"/>
                          </a:schemeClr>
                        </a:solidFill>
                      </a:tcPr>
                    </a:tc>
                    <a:extLst>
                      <a:ext uri="{0D108BD9-81ED-4DB2-BD59-A6C34878D82A}">
                        <a16:rowId xmlns:a16="http://schemas.microsoft.com/office/drawing/2014/main" val="1184789956"/>
                      </a:ext>
                    </a:extLst>
                  </a:tr>
                  <a:tr h="372139">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Total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5.93</a:t>
                          </a:r>
                        </a:p>
                      </a:txBody>
                      <a:tcPr marL="14389" marR="14389" marT="0" marB="0" anchor="ctr">
                        <a:solidFill>
                          <a:schemeClr val="accent1">
                            <a:lumMod val="20000"/>
                            <a:lumOff val="80000"/>
                          </a:schemeClr>
                        </a:solidFill>
                      </a:tcPr>
                    </a:tc>
                    <a:extLst>
                      <a:ext uri="{0D108BD9-81ED-4DB2-BD59-A6C34878D82A}">
                        <a16:rowId xmlns:a16="http://schemas.microsoft.com/office/drawing/2014/main" val="3286485581"/>
                      </a:ext>
                    </a:extLst>
                  </a:tr>
                  <a:tr h="318977">
                    <a:tc>
                      <a:txBody>
                        <a:bodyPr/>
                        <a:lstStyle/>
                        <a:p>
                          <a:endParaRPr lang="en-US"/>
                        </a:p>
                      </a:txBody>
                      <a:tcPr marL="14389" marR="14389" marT="0" marB="0" anchor="ctr">
                        <a:blipFill>
                          <a:blip r:embed="rId2"/>
                          <a:stretch>
                            <a:fillRect l="-249" t="-283019" r="-74129" b="-666038"/>
                          </a:stretch>
                        </a:blipFill>
                      </a:tcPr>
                    </a:tc>
                    <a:tc>
                      <a:txBody>
                        <a:bodyPr/>
                        <a:lstStyle/>
                        <a:p>
                          <a:pPr algn="ctr" rtl="0" fontAlgn="b"/>
                          <a:r>
                            <a:rPr lang="en-US" sz="1600" b="0" i="0" dirty="0">
                              <a:effectLst/>
                              <a:latin typeface="Calibri" panose="020F0502020204030204" pitchFamily="34" charset="0"/>
                              <a:cs typeface="Calibri" panose="020F0502020204030204" pitchFamily="34" charset="0"/>
                            </a:rPr>
                            <a:t>0.636918</a:t>
                          </a:r>
                        </a:p>
                      </a:txBody>
                      <a:tcPr marL="14389" marR="14389" marT="0" marB="0" anchor="ctr">
                        <a:solidFill>
                          <a:schemeClr val="accent1">
                            <a:lumMod val="20000"/>
                            <a:lumOff val="80000"/>
                          </a:schemeClr>
                        </a:solidFill>
                      </a:tcPr>
                    </a:tc>
                    <a:extLst>
                      <a:ext uri="{0D108BD9-81ED-4DB2-BD59-A6C34878D82A}">
                        <a16:rowId xmlns:a16="http://schemas.microsoft.com/office/drawing/2014/main" val="1735724820"/>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Utilization</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87.0%</a:t>
                          </a:r>
                        </a:p>
                      </a:txBody>
                      <a:tcPr marL="14389" marR="14389" marT="0" marB="0" anchor="ctr">
                        <a:solidFill>
                          <a:schemeClr val="accent1">
                            <a:lumMod val="20000"/>
                            <a:lumOff val="80000"/>
                          </a:schemeClr>
                        </a:solidFill>
                      </a:tcPr>
                    </a:tc>
                    <a:extLst>
                      <a:ext uri="{0D108BD9-81ED-4DB2-BD59-A6C34878D82A}">
                        <a16:rowId xmlns:a16="http://schemas.microsoft.com/office/drawing/2014/main" val="3007532062"/>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VDD(mV)</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44.12</a:t>
                          </a:r>
                        </a:p>
                      </a:txBody>
                      <a:tcPr marL="14389" marR="14389" marT="0" marB="0" anchor="ctr">
                        <a:solidFill>
                          <a:schemeClr val="accent1">
                            <a:lumMod val="20000"/>
                            <a:lumOff val="80000"/>
                          </a:schemeClr>
                        </a:solidFill>
                      </a:tcPr>
                    </a:tc>
                    <a:extLst>
                      <a:ext uri="{0D108BD9-81ED-4DB2-BD59-A6C34878D82A}">
                        <a16:rowId xmlns:a16="http://schemas.microsoft.com/office/drawing/2014/main" val="234496734"/>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VSS(mV)</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47.75</a:t>
                          </a:r>
                        </a:p>
                      </a:txBody>
                      <a:tcPr marL="14389" marR="14389" marT="0" marB="0" anchor="ctr">
                        <a:solidFill>
                          <a:schemeClr val="accent1">
                            <a:lumMod val="20000"/>
                            <a:lumOff val="80000"/>
                          </a:schemeClr>
                        </a:solidFill>
                      </a:tcPr>
                    </a:tc>
                    <a:extLst>
                      <a:ext uri="{0D108BD9-81ED-4DB2-BD59-A6C34878D82A}">
                        <a16:rowId xmlns:a16="http://schemas.microsoft.com/office/drawing/2014/main" val="4269320415"/>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 Setup Violations</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2</a:t>
                          </a:r>
                        </a:p>
                      </a:txBody>
                      <a:tcPr marL="14389" marR="14389" marT="0" marB="0" anchor="ctr">
                        <a:solidFill>
                          <a:schemeClr val="accent1">
                            <a:lumMod val="20000"/>
                            <a:lumOff val="80000"/>
                          </a:schemeClr>
                        </a:solidFill>
                      </a:tcPr>
                    </a:tc>
                    <a:extLst>
                      <a:ext uri="{0D108BD9-81ED-4DB2-BD59-A6C34878D82A}">
                        <a16:rowId xmlns:a16="http://schemas.microsoft.com/office/drawing/2014/main" val="3944678836"/>
                      </a:ext>
                    </a:extLst>
                  </a:tr>
                  <a:tr h="45327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dirty="0">
                              <a:solidFill>
                                <a:schemeClr val="tx1"/>
                              </a:solidFill>
                              <a:effectLst/>
                              <a:latin typeface="Calibri" panose="020F0502020204030204" pitchFamily="34" charset="0"/>
                              <a:cs typeface="Calibri" panose="020F0502020204030204" pitchFamily="34" charset="0"/>
                            </a:rPr>
                            <a:t># Hold Violations</a:t>
                          </a:r>
                        </a:p>
                      </a:txBody>
                      <a:tcPr marL="14389" marR="14389" marT="0" marB="0" anchor="ctr">
                        <a:solidFill>
                          <a:schemeClr val="accent1">
                            <a:lumMod val="20000"/>
                            <a:lumOff val="80000"/>
                          </a:schemeClr>
                        </a:solidFill>
                      </a:tcPr>
                    </a:tc>
                    <a:tc>
                      <a:txBody>
                        <a:bodyPr/>
                        <a:lstStyle/>
                        <a:p>
                          <a:pPr algn="ctr" rtl="0" fontAlgn="b"/>
                          <a:r>
                            <a:rPr lang="en-US" sz="1600" b="0" i="0" dirty="0">
                              <a:effectLst/>
                              <a:latin typeface="Calibri" panose="020F0502020204030204" pitchFamily="34" charset="0"/>
                              <a:cs typeface="Calibri" panose="020F0502020204030204" pitchFamily="34" charset="0"/>
                            </a:rPr>
                            <a:t>2587</a:t>
                          </a:r>
                        </a:p>
                      </a:txBody>
                      <a:tcPr marL="14389" marR="14389" marT="0" marB="0" anchor="ctr">
                        <a:solidFill>
                          <a:schemeClr val="accent1">
                            <a:lumMod val="20000"/>
                            <a:lumOff val="80000"/>
                          </a:schemeClr>
                        </a:solidFill>
                      </a:tcPr>
                    </a:tc>
                    <a:extLst>
                      <a:ext uri="{0D108BD9-81ED-4DB2-BD59-A6C34878D82A}">
                        <a16:rowId xmlns:a16="http://schemas.microsoft.com/office/drawing/2014/main" val="3757237740"/>
                      </a:ext>
                    </a:extLst>
                  </a:tr>
                </a:tbl>
              </a:graphicData>
            </a:graphic>
          </p:graphicFrame>
        </mc:Fallback>
      </mc:AlternateContent>
      <p:pic>
        <p:nvPicPr>
          <p:cNvPr id="5" name="Picture 4"/>
          <p:cNvPicPr>
            <a:picLocks noChangeAspect="1"/>
          </p:cNvPicPr>
          <p:nvPr/>
        </p:nvPicPr>
        <p:blipFill>
          <a:blip r:embed="rId3"/>
          <a:stretch>
            <a:fillRect/>
          </a:stretch>
        </p:blipFill>
        <p:spPr>
          <a:xfrm>
            <a:off x="2262411" y="5085184"/>
            <a:ext cx="4752528" cy="1142122"/>
          </a:xfrm>
          <a:prstGeom prst="rect">
            <a:avLst/>
          </a:prstGeom>
          <a:ln>
            <a:solidFill>
              <a:schemeClr val="tx1"/>
            </a:solidFill>
          </a:ln>
        </p:spPr>
      </p:pic>
    </p:spTree>
    <p:extLst>
      <p:ext uri="{BB962C8B-B14F-4D97-AF65-F5344CB8AC3E}">
        <p14:creationId xmlns:p14="http://schemas.microsoft.com/office/powerpoint/2010/main" val="218330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67544" y="476672"/>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Arial"/>
              <a:buNone/>
            </a:pPr>
            <a:r>
              <a:rPr lang="en-IN" sz="3600" u="none" strike="noStrike" cap="none" dirty="0">
                <a:solidFill>
                  <a:schemeClr val="tx1"/>
                </a:solidFill>
                <a:latin typeface="Calibri" panose="020F0502020204030204" pitchFamily="34" charset="0"/>
                <a:cs typeface="Calibri" panose="020F0502020204030204" pitchFamily="34" charset="0"/>
                <a:sym typeface="Arial"/>
              </a:rPr>
              <a:t>ECO FLOW</a:t>
            </a:r>
          </a:p>
        </p:txBody>
      </p:sp>
      <p:pic>
        <p:nvPicPr>
          <p:cNvPr id="3" name="Picture 2"/>
          <p:cNvPicPr>
            <a:picLocks noChangeAspect="1"/>
          </p:cNvPicPr>
          <p:nvPr/>
        </p:nvPicPr>
        <p:blipFill>
          <a:blip r:embed="rId3"/>
          <a:stretch>
            <a:fillRect/>
          </a:stretch>
        </p:blipFill>
        <p:spPr>
          <a:xfrm>
            <a:off x="2487079" y="1619672"/>
            <a:ext cx="4485285" cy="45218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67544" y="40466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tx1"/>
                </a:solidFill>
                <a:latin typeface="Calibri" panose="020F0502020204030204" pitchFamily="34" charset="0"/>
                <a:cs typeface="Calibri" panose="020F0502020204030204" pitchFamily="34" charset="0"/>
                <a:sym typeface="Arial"/>
              </a:rPr>
              <a:t>PT Multi-corner Timing </a:t>
            </a:r>
            <a:r>
              <a:rPr lang="en-IN" sz="3600" dirty="0">
                <a:solidFill>
                  <a:schemeClr val="tx1"/>
                </a:solidFill>
                <a:latin typeface="Calibri" panose="020F0502020204030204" pitchFamily="34" charset="0"/>
                <a:cs typeface="Calibri" panose="020F0502020204030204" pitchFamily="34" charset="0"/>
              </a:rPr>
              <a:t>A</a:t>
            </a:r>
            <a:r>
              <a:rPr lang="en-IN" sz="3600" u="none" strike="noStrike" cap="none" dirty="0">
                <a:solidFill>
                  <a:schemeClr val="tx1"/>
                </a:solidFill>
                <a:latin typeface="Calibri" panose="020F0502020204030204" pitchFamily="34" charset="0"/>
                <a:cs typeface="Calibri" panose="020F0502020204030204" pitchFamily="34" charset="0"/>
                <a:sym typeface="Arial"/>
              </a:rPr>
              <a:t>nalysis</a:t>
            </a:r>
          </a:p>
        </p:txBody>
      </p:sp>
      <p:pic>
        <p:nvPicPr>
          <p:cNvPr id="3" name="Picture 2"/>
          <p:cNvPicPr>
            <a:picLocks noChangeAspect="1"/>
          </p:cNvPicPr>
          <p:nvPr/>
        </p:nvPicPr>
        <p:blipFill>
          <a:blip r:embed="rId3"/>
          <a:stretch>
            <a:fillRect/>
          </a:stretch>
        </p:blipFill>
        <p:spPr>
          <a:xfrm>
            <a:off x="3851920" y="1412776"/>
            <a:ext cx="2105968" cy="51672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Multi-Corner Timing Analysis</a:t>
            </a:r>
          </a:p>
        </p:txBody>
      </p:sp>
      <p:graphicFrame>
        <p:nvGraphicFramePr>
          <p:cNvPr id="6" name="Table 5"/>
          <p:cNvGraphicFramePr>
            <a:graphicFrameLocks noGrp="1"/>
          </p:cNvGraphicFramePr>
          <p:nvPr>
            <p:extLst>
              <p:ext uri="{D42A27DB-BD31-4B8C-83A1-F6EECF244321}">
                <p14:modId xmlns:p14="http://schemas.microsoft.com/office/powerpoint/2010/main" val="2099405247"/>
              </p:ext>
            </p:extLst>
          </p:nvPr>
        </p:nvGraphicFramePr>
        <p:xfrm>
          <a:off x="1779203" y="1547664"/>
          <a:ext cx="5606281" cy="1800198"/>
        </p:xfrm>
        <a:graphic>
          <a:graphicData uri="http://schemas.openxmlformats.org/drawingml/2006/table">
            <a:tbl>
              <a:tblPr firstRow="1" bandRow="1">
                <a:tableStyleId>{B9D34FD3-4BC8-4504-9325-19FC3153B472}</a:tableStyleId>
              </a:tblPr>
              <a:tblGrid>
                <a:gridCol w="1867727">
                  <a:extLst>
                    <a:ext uri="{9D8B030D-6E8A-4147-A177-3AD203B41FA5}">
                      <a16:colId xmlns:a16="http://schemas.microsoft.com/office/drawing/2014/main" val="3095864136"/>
                    </a:ext>
                  </a:extLst>
                </a:gridCol>
                <a:gridCol w="1869277">
                  <a:extLst>
                    <a:ext uri="{9D8B030D-6E8A-4147-A177-3AD203B41FA5}">
                      <a16:colId xmlns:a16="http://schemas.microsoft.com/office/drawing/2014/main" val="2246710158"/>
                    </a:ext>
                  </a:extLst>
                </a:gridCol>
                <a:gridCol w="1869277">
                  <a:extLst>
                    <a:ext uri="{9D8B030D-6E8A-4147-A177-3AD203B41FA5}">
                      <a16:colId xmlns:a16="http://schemas.microsoft.com/office/drawing/2014/main" val="2167904333"/>
                    </a:ext>
                  </a:extLst>
                </a:gridCol>
              </a:tblGrid>
              <a:tr h="464193">
                <a:tc>
                  <a:txBody>
                    <a:bodyPr/>
                    <a:lstStyle/>
                    <a:p>
                      <a:pPr marL="0" marR="0" algn="ctr">
                        <a:lnSpc>
                          <a:spcPct val="115000"/>
                        </a:lnSpc>
                        <a:spcBef>
                          <a:spcPts val="0"/>
                        </a:spcBef>
                        <a:spcAft>
                          <a:spcPts val="1000"/>
                        </a:spcAft>
                      </a:pPr>
                      <a:r>
                        <a:rPr lang="en-US" sz="1100">
                          <a:effectLst/>
                        </a:rPr>
                        <a:t>Corner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Setup Slack (ns)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Hold Slack (ns)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17145" marB="17145" anchor="ctr"/>
                </a:tc>
                <a:extLst>
                  <a:ext uri="{0D108BD9-81ED-4DB2-BD59-A6C34878D82A}">
                    <a16:rowId xmlns:a16="http://schemas.microsoft.com/office/drawing/2014/main" val="856500774"/>
                  </a:ext>
                </a:extLst>
              </a:tr>
              <a:tr h="445335">
                <a:tc>
                  <a:txBody>
                    <a:bodyPr/>
                    <a:lstStyle/>
                    <a:p>
                      <a:pPr marL="0" marR="0" algn="ctr">
                        <a:lnSpc>
                          <a:spcPct val="115000"/>
                        </a:lnSpc>
                        <a:spcBef>
                          <a:spcPts val="0"/>
                        </a:spcBef>
                        <a:spcAft>
                          <a:spcPts val="1000"/>
                        </a:spcAft>
                      </a:pPr>
                      <a:r>
                        <a:rPr lang="en-IN" sz="1100">
                          <a:effectLst/>
                        </a:rPr>
                        <a:t>ss0p95n40c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17145" marB="17145" anchor="ctr"/>
                </a:tc>
                <a:extLst>
                  <a:ext uri="{0D108BD9-81ED-4DB2-BD59-A6C34878D82A}">
                    <a16:rowId xmlns:a16="http://schemas.microsoft.com/office/drawing/2014/main" val="552568735"/>
                  </a:ext>
                </a:extLst>
              </a:tr>
              <a:tr h="445335">
                <a:tc>
                  <a:txBody>
                    <a:bodyPr/>
                    <a:lstStyle/>
                    <a:p>
                      <a:pPr marL="0" marR="0" algn="ctr">
                        <a:lnSpc>
                          <a:spcPct val="115000"/>
                        </a:lnSpc>
                        <a:spcBef>
                          <a:spcPts val="0"/>
                        </a:spcBef>
                        <a:spcAft>
                          <a:spcPts val="1000"/>
                        </a:spcAft>
                      </a:pPr>
                      <a:r>
                        <a:rPr lang="en-IN" sz="1100">
                          <a:effectLst/>
                        </a:rPr>
                        <a:t>tt1p05v25c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IN" sz="1100" dirty="0">
                          <a:effectLst/>
                        </a:rPr>
                        <a:t>3.373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0.013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17145" marB="17145" anchor="ctr"/>
                </a:tc>
                <a:extLst>
                  <a:ext uri="{0D108BD9-81ED-4DB2-BD59-A6C34878D82A}">
                    <a16:rowId xmlns:a16="http://schemas.microsoft.com/office/drawing/2014/main" val="3292310372"/>
                  </a:ext>
                </a:extLst>
              </a:tr>
              <a:tr h="445335">
                <a:tc>
                  <a:txBody>
                    <a:bodyPr/>
                    <a:lstStyle/>
                    <a:p>
                      <a:pPr marL="0" marR="0" algn="ctr">
                        <a:lnSpc>
                          <a:spcPct val="115000"/>
                        </a:lnSpc>
                        <a:spcBef>
                          <a:spcPts val="0"/>
                        </a:spcBef>
                        <a:spcAft>
                          <a:spcPts val="1000"/>
                        </a:spcAft>
                      </a:pPr>
                      <a:r>
                        <a:rPr lang="en-IN" sz="1100">
                          <a:effectLst/>
                        </a:rPr>
                        <a:t>ff1p16v125c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IN" sz="1100" dirty="0">
                          <a:effectLst/>
                        </a:rPr>
                        <a:t>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15000"/>
                        </a:lnSpc>
                        <a:spcBef>
                          <a:spcPts val="0"/>
                        </a:spcBef>
                        <a:spcAft>
                          <a:spcPts val="1000"/>
                        </a:spcAft>
                      </a:pPr>
                      <a:r>
                        <a:rPr lang="en-US" sz="1100" dirty="0">
                          <a:effectLst/>
                        </a:rPr>
                        <a: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17145" marB="17145" anchor="ctr"/>
                </a:tc>
                <a:extLst>
                  <a:ext uri="{0D108BD9-81ED-4DB2-BD59-A6C34878D82A}">
                    <a16:rowId xmlns:a16="http://schemas.microsoft.com/office/drawing/2014/main" val="130081557"/>
                  </a:ext>
                </a:extLst>
              </a:tr>
            </a:tbl>
          </a:graphicData>
        </a:graphic>
      </p:graphicFrame>
      <p:graphicFrame>
        <p:nvGraphicFramePr>
          <p:cNvPr id="11" name="Chart 10">
            <a:extLst>
              <a:ext uri="{FF2B5EF4-FFF2-40B4-BE49-F238E27FC236}">
                <a16:creationId xmlns:a16="http://schemas.microsoft.com/office/drawing/2014/main" id="{B2EBEBBC-0193-462E-AA7C-211DEC65B727}"/>
              </a:ext>
            </a:extLst>
          </p:cNvPr>
          <p:cNvGraphicFramePr>
            <a:graphicFrameLocks/>
          </p:cNvGraphicFramePr>
          <p:nvPr>
            <p:extLst>
              <p:ext uri="{D42A27DB-BD31-4B8C-83A1-F6EECF244321}">
                <p14:modId xmlns:p14="http://schemas.microsoft.com/office/powerpoint/2010/main" val="4017918338"/>
              </p:ext>
            </p:extLst>
          </p:nvPr>
        </p:nvGraphicFramePr>
        <p:xfrm>
          <a:off x="2332347" y="3645024"/>
          <a:ext cx="4499992" cy="2653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238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23528" y="33991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tx1"/>
                </a:solidFill>
                <a:latin typeface="Calibri" panose="020F0502020204030204" pitchFamily="34" charset="0"/>
                <a:cs typeface="Calibri" panose="020F0502020204030204" pitchFamily="34" charset="0"/>
                <a:sym typeface="Arial"/>
              </a:rPr>
              <a:t>Critical paths (post ECO)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700808"/>
            <a:ext cx="39433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7794" y="1253307"/>
            <a:ext cx="7780217"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Decode Register -&gt; Register Bank -&gt; Barrel Shifter -&gt; ALU -&gt; Status Bit Update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44" y="1196752"/>
            <a:ext cx="6485549" cy="406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77" y="2852935"/>
            <a:ext cx="2083347" cy="9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7291" y="5373216"/>
            <a:ext cx="7780217"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Decode Register -&gt; Register Bank -&gt; Barrel Shifter -&gt; ALU -&gt; Status Bit Update</a:t>
            </a:r>
          </a:p>
        </p:txBody>
      </p:sp>
    </p:spTree>
    <p:extLst>
      <p:ext uri="{BB962C8B-B14F-4D97-AF65-F5344CB8AC3E}">
        <p14:creationId xmlns:p14="http://schemas.microsoft.com/office/powerpoint/2010/main" val="2603105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4464496" cy="542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614467"/>
            <a:ext cx="8496944"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MULTICYCLE PATH </a:t>
            </a:r>
          </a:p>
        </p:txBody>
      </p:sp>
    </p:spTree>
    <p:extLst>
      <p:ext uri="{BB962C8B-B14F-4D97-AF65-F5344CB8AC3E}">
        <p14:creationId xmlns:p14="http://schemas.microsoft.com/office/powerpoint/2010/main" val="170148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 y="1296737"/>
            <a:ext cx="692391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259" y="2780731"/>
            <a:ext cx="1944216" cy="111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504" y="5085184"/>
            <a:ext cx="8712968"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Amber Wishbone -&gt; Wishbone Arbiter -&gt; Amber Wishbone -&gt; Mem D-Cache -&gt; Amber Wishbone -&gt; Execute Register Bank Clock Gate EN </a:t>
            </a:r>
          </a:p>
        </p:txBody>
      </p:sp>
    </p:spTree>
    <p:extLst>
      <p:ext uri="{BB962C8B-B14F-4D97-AF65-F5344CB8AC3E}">
        <p14:creationId xmlns:p14="http://schemas.microsoft.com/office/powerpoint/2010/main" val="116897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IN" sz="4000" dirty="0"/>
              <a:t>Design Targets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316653567"/>
                  </p:ext>
                </p:extLst>
              </p:nvPr>
            </p:nvGraphicFramePr>
            <p:xfrm>
              <a:off x="1979712" y="2492896"/>
              <a:ext cx="5332399" cy="2138535"/>
            </p:xfrm>
            <a:graphic>
              <a:graphicData uri="http://schemas.openxmlformats.org/drawingml/2006/table">
                <a:tbl>
                  <a:tblPr firstRow="1" bandRow="1">
                    <a:tableStyleId>{B9D34FD3-4BC8-4504-9325-19FC3153B472}</a:tableStyleId>
                  </a:tblPr>
                  <a:tblGrid>
                    <a:gridCol w="2902469">
                      <a:extLst>
                        <a:ext uri="{9D8B030D-6E8A-4147-A177-3AD203B41FA5}">
                          <a16:colId xmlns:a16="http://schemas.microsoft.com/office/drawing/2014/main" val="20000"/>
                        </a:ext>
                      </a:extLst>
                    </a:gridCol>
                    <a:gridCol w="2429930">
                      <a:extLst>
                        <a:ext uri="{9D8B030D-6E8A-4147-A177-3AD203B41FA5}">
                          <a16:colId xmlns:a16="http://schemas.microsoft.com/office/drawing/2014/main" val="20001"/>
                        </a:ext>
                      </a:extLst>
                    </a:gridCol>
                  </a:tblGrid>
                  <a:tr h="427707">
                    <a:tc>
                      <a:txBody>
                        <a:bodyPr/>
                        <a:lstStyle/>
                        <a:p>
                          <a:pPr algn="ctr"/>
                          <a:r>
                            <a:rPr lang="en-IN" dirty="0"/>
                            <a:t>TARGETS</a:t>
                          </a:r>
                        </a:p>
                      </a:txBody>
                      <a:tcPr/>
                    </a:tc>
                    <a:tc>
                      <a:txBody>
                        <a:bodyPr/>
                        <a:lstStyle/>
                        <a:p>
                          <a:pPr algn="ctr"/>
                          <a:r>
                            <a:rPr lang="en-IN" dirty="0"/>
                            <a:t>REQUIRED</a:t>
                          </a:r>
                        </a:p>
                      </a:txBody>
                      <a:tcPr/>
                    </a:tc>
                    <a:extLst>
                      <a:ext uri="{0D108BD9-81ED-4DB2-BD59-A6C34878D82A}">
                        <a16:rowId xmlns:a16="http://schemas.microsoft.com/office/drawing/2014/main" val="10000"/>
                      </a:ext>
                    </a:extLst>
                  </a:tr>
                  <a:tr h="427707">
                    <a:tc>
                      <a:txBody>
                        <a:bodyPr/>
                        <a:lstStyle/>
                        <a:p>
                          <a:r>
                            <a:rPr lang="en-IN" dirty="0"/>
                            <a:t>Cycle time</a:t>
                          </a:r>
                        </a:p>
                      </a:txBody>
                      <a:tcPr/>
                    </a:tc>
                    <a:tc>
                      <a:txBody>
                        <a:bodyPr/>
                        <a:lstStyle/>
                        <a:p>
                          <a:pPr algn="ctr"/>
                          <a:r>
                            <a:rPr lang="en-IN" dirty="0"/>
                            <a:t>8 ns</a:t>
                          </a:r>
                        </a:p>
                      </a:txBody>
                      <a:tcPr/>
                    </a:tc>
                    <a:extLst>
                      <a:ext uri="{0D108BD9-81ED-4DB2-BD59-A6C34878D82A}">
                        <a16:rowId xmlns:a16="http://schemas.microsoft.com/office/drawing/2014/main" val="10001"/>
                      </a:ext>
                    </a:extLst>
                  </a:tr>
                  <a:tr h="427707">
                    <a:tc>
                      <a:txBody>
                        <a:bodyPr/>
                        <a:lstStyle/>
                        <a:p>
                          <a:r>
                            <a:rPr lang="en-IN" dirty="0"/>
                            <a:t>Total Power</a:t>
                          </a:r>
                        </a:p>
                      </a:txBody>
                      <a:tcPr/>
                    </a:tc>
                    <a:tc>
                      <a:txBody>
                        <a:bodyPr/>
                        <a:lstStyle/>
                        <a:p>
                          <a:pPr algn="ctr"/>
                          <a:r>
                            <a:rPr lang="en-IN" dirty="0"/>
                            <a:t>15 </a:t>
                          </a:r>
                          <a:r>
                            <a:rPr lang="en-IN" dirty="0" err="1"/>
                            <a:t>mW</a:t>
                          </a:r>
                          <a:endParaRPr lang="en-IN" dirty="0"/>
                        </a:p>
                      </a:txBody>
                      <a:tcPr/>
                    </a:tc>
                    <a:extLst>
                      <a:ext uri="{0D108BD9-81ED-4DB2-BD59-A6C34878D82A}">
                        <a16:rowId xmlns:a16="http://schemas.microsoft.com/office/drawing/2014/main" val="10002"/>
                      </a:ext>
                    </a:extLst>
                  </a:tr>
                  <a:tr h="427707">
                    <a:tc>
                      <a:txBody>
                        <a:bodyPr/>
                        <a:lstStyle/>
                        <a:p>
                          <a:r>
                            <a:rPr lang="en-IN" dirty="0"/>
                            <a:t>Die Area</a:t>
                          </a:r>
                        </a:p>
                      </a:txBody>
                      <a:tcPr/>
                    </a:tc>
                    <a:tc>
                      <a:txBody>
                        <a:bodyPr/>
                        <a:lstStyle/>
                        <a:p>
                          <a:pPr algn="ctr"/>
                          <a:r>
                            <a:rPr lang="en-US" dirty="0"/>
                            <a:t>0.7 </a:t>
                          </a: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𝑚𝑚</m:t>
                                  </m:r>
                                </m:e>
                                <m:sup>
                                  <m:r>
                                    <a:rPr lang="en-US" smtClean="0">
                                      <a:latin typeface="Cambria Math" panose="02040503050406030204" pitchFamily="18" charset="0"/>
                                    </a:rPr>
                                    <m:t>2</m:t>
                                  </m:r>
                                </m:sup>
                              </m:sSup>
                            </m:oMath>
                          </a14:m>
                          <a:endParaRPr lang="en-US" dirty="0"/>
                        </a:p>
                      </a:txBody>
                      <a:tcPr/>
                    </a:tc>
                    <a:extLst>
                      <a:ext uri="{0D108BD9-81ED-4DB2-BD59-A6C34878D82A}">
                        <a16:rowId xmlns:a16="http://schemas.microsoft.com/office/drawing/2014/main" val="10003"/>
                      </a:ext>
                    </a:extLst>
                  </a:tr>
                  <a:tr h="427707">
                    <a:tc>
                      <a:txBody>
                        <a:bodyPr/>
                        <a:lstStyle/>
                        <a:p>
                          <a:r>
                            <a:rPr lang="en-IN" dirty="0"/>
                            <a:t>Utilization</a:t>
                          </a:r>
                        </a:p>
                      </a:txBody>
                      <a:tcPr/>
                    </a:tc>
                    <a:tc>
                      <a:txBody>
                        <a:bodyPr/>
                        <a:lstStyle/>
                        <a:p>
                          <a:pPr algn="ctr"/>
                          <a:r>
                            <a:rPr lang="en-IN" dirty="0"/>
                            <a:t>85%</a:t>
                          </a:r>
                        </a:p>
                      </a:txBody>
                      <a:tcPr/>
                    </a:tc>
                    <a:extLst>
                      <a:ext uri="{0D108BD9-81ED-4DB2-BD59-A6C34878D82A}">
                        <a16:rowId xmlns:a16="http://schemas.microsoft.com/office/drawing/2014/main" val="10004"/>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316653567"/>
                  </p:ext>
                </p:extLst>
              </p:nvPr>
            </p:nvGraphicFramePr>
            <p:xfrm>
              <a:off x="1979712" y="2492896"/>
              <a:ext cx="5332399" cy="2138535"/>
            </p:xfrm>
            <a:graphic>
              <a:graphicData uri="http://schemas.openxmlformats.org/drawingml/2006/table">
                <a:tbl>
                  <a:tblPr firstRow="1" bandRow="1">
                    <a:tableStyleId>{B9D34FD3-4BC8-4504-9325-19FC3153B472}</a:tableStyleId>
                  </a:tblPr>
                  <a:tblGrid>
                    <a:gridCol w="2902469">
                      <a:extLst>
                        <a:ext uri="{9D8B030D-6E8A-4147-A177-3AD203B41FA5}">
                          <a16:colId xmlns:a16="http://schemas.microsoft.com/office/drawing/2014/main" val="20000"/>
                        </a:ext>
                      </a:extLst>
                    </a:gridCol>
                    <a:gridCol w="2429930">
                      <a:extLst>
                        <a:ext uri="{9D8B030D-6E8A-4147-A177-3AD203B41FA5}">
                          <a16:colId xmlns:a16="http://schemas.microsoft.com/office/drawing/2014/main" val="20001"/>
                        </a:ext>
                      </a:extLst>
                    </a:gridCol>
                  </a:tblGrid>
                  <a:tr h="427707">
                    <a:tc>
                      <a:txBody>
                        <a:bodyPr/>
                        <a:lstStyle/>
                        <a:p>
                          <a:pPr algn="ctr"/>
                          <a:r>
                            <a:rPr lang="en-IN" dirty="0"/>
                            <a:t>TARGETS</a:t>
                          </a:r>
                        </a:p>
                      </a:txBody>
                      <a:tcPr/>
                    </a:tc>
                    <a:tc>
                      <a:txBody>
                        <a:bodyPr/>
                        <a:lstStyle/>
                        <a:p>
                          <a:pPr algn="ctr"/>
                          <a:r>
                            <a:rPr lang="en-IN" dirty="0"/>
                            <a:t>REQUIRED</a:t>
                          </a:r>
                        </a:p>
                      </a:txBody>
                      <a:tcPr/>
                    </a:tc>
                    <a:extLst>
                      <a:ext uri="{0D108BD9-81ED-4DB2-BD59-A6C34878D82A}">
                        <a16:rowId xmlns:a16="http://schemas.microsoft.com/office/drawing/2014/main" val="10000"/>
                      </a:ext>
                    </a:extLst>
                  </a:tr>
                  <a:tr h="427707">
                    <a:tc>
                      <a:txBody>
                        <a:bodyPr/>
                        <a:lstStyle/>
                        <a:p>
                          <a:r>
                            <a:rPr lang="en-IN" dirty="0"/>
                            <a:t>Cycle time</a:t>
                          </a:r>
                        </a:p>
                      </a:txBody>
                      <a:tcPr/>
                    </a:tc>
                    <a:tc>
                      <a:txBody>
                        <a:bodyPr/>
                        <a:lstStyle/>
                        <a:p>
                          <a:pPr algn="ctr"/>
                          <a:r>
                            <a:rPr lang="en-IN" dirty="0"/>
                            <a:t>8 ns</a:t>
                          </a:r>
                        </a:p>
                      </a:txBody>
                      <a:tcPr/>
                    </a:tc>
                    <a:extLst>
                      <a:ext uri="{0D108BD9-81ED-4DB2-BD59-A6C34878D82A}">
                        <a16:rowId xmlns:a16="http://schemas.microsoft.com/office/drawing/2014/main" val="10001"/>
                      </a:ext>
                    </a:extLst>
                  </a:tr>
                  <a:tr h="427707">
                    <a:tc>
                      <a:txBody>
                        <a:bodyPr/>
                        <a:lstStyle/>
                        <a:p>
                          <a:r>
                            <a:rPr lang="en-IN" dirty="0"/>
                            <a:t>Total Power</a:t>
                          </a:r>
                        </a:p>
                      </a:txBody>
                      <a:tcPr/>
                    </a:tc>
                    <a:tc>
                      <a:txBody>
                        <a:bodyPr/>
                        <a:lstStyle/>
                        <a:p>
                          <a:pPr algn="ctr"/>
                          <a:r>
                            <a:rPr lang="en-IN" dirty="0"/>
                            <a:t>15 </a:t>
                          </a:r>
                          <a:r>
                            <a:rPr lang="en-IN" dirty="0" err="1"/>
                            <a:t>mW</a:t>
                          </a:r>
                          <a:endParaRPr lang="en-IN" dirty="0"/>
                        </a:p>
                      </a:txBody>
                      <a:tcPr/>
                    </a:tc>
                    <a:extLst>
                      <a:ext uri="{0D108BD9-81ED-4DB2-BD59-A6C34878D82A}">
                        <a16:rowId xmlns:a16="http://schemas.microsoft.com/office/drawing/2014/main" val="10002"/>
                      </a:ext>
                    </a:extLst>
                  </a:tr>
                  <a:tr h="427707">
                    <a:tc>
                      <a:txBody>
                        <a:bodyPr/>
                        <a:lstStyle/>
                        <a:p>
                          <a:r>
                            <a:rPr lang="en-IN" dirty="0"/>
                            <a:t>Die Area</a:t>
                          </a:r>
                        </a:p>
                      </a:txBody>
                      <a:tcPr/>
                    </a:tc>
                    <a:tc>
                      <a:txBody>
                        <a:bodyPr/>
                        <a:lstStyle/>
                        <a:p>
                          <a:endParaRPr lang="en-US"/>
                        </a:p>
                      </a:txBody>
                      <a:tcPr>
                        <a:blipFill>
                          <a:blip r:embed="rId3"/>
                          <a:stretch>
                            <a:fillRect l="-119799" t="-298592" r="-1003" b="-101408"/>
                          </a:stretch>
                        </a:blipFill>
                      </a:tcPr>
                    </a:tc>
                    <a:extLst>
                      <a:ext uri="{0D108BD9-81ED-4DB2-BD59-A6C34878D82A}">
                        <a16:rowId xmlns:a16="http://schemas.microsoft.com/office/drawing/2014/main" val="10003"/>
                      </a:ext>
                    </a:extLst>
                  </a:tr>
                  <a:tr h="427707">
                    <a:tc>
                      <a:txBody>
                        <a:bodyPr/>
                        <a:lstStyle/>
                        <a:p>
                          <a:r>
                            <a:rPr lang="en-IN" dirty="0"/>
                            <a:t>Utilization</a:t>
                          </a:r>
                        </a:p>
                      </a:txBody>
                      <a:tcPr/>
                    </a:tc>
                    <a:tc>
                      <a:txBody>
                        <a:bodyPr/>
                        <a:lstStyle/>
                        <a:p>
                          <a:pPr algn="ctr"/>
                          <a:r>
                            <a:rPr lang="en-IN" dirty="0"/>
                            <a:t>85%</a:t>
                          </a:r>
                        </a:p>
                      </a:txBody>
                      <a:tcPr/>
                    </a:tc>
                    <a:extLst>
                      <a:ext uri="{0D108BD9-81ED-4DB2-BD59-A6C34878D82A}">
                        <a16:rowId xmlns:a16="http://schemas.microsoft.com/office/drawing/2014/main" val="10004"/>
                      </a:ext>
                    </a:extLst>
                  </a:tr>
                </a:tbl>
              </a:graphicData>
            </a:graphic>
          </p:graphicFrame>
        </mc:Fallback>
      </mc:AlternateContent>
      <p:sp>
        <p:nvSpPr>
          <p:cNvPr id="6" name="Content Placeholder 2"/>
          <p:cNvSpPr txBox="1">
            <a:spLocks/>
          </p:cNvSpPr>
          <p:nvPr/>
        </p:nvSpPr>
        <p:spPr>
          <a:xfrm>
            <a:off x="457200" y="4191000"/>
            <a:ext cx="8229600" cy="2057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endParaRPr kumimoji="0" lang="en-IN"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169348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6552" y="536394"/>
            <a:ext cx="10515600" cy="1325563"/>
          </a:xfrm>
        </p:spPr>
        <p:txBody>
          <a:bodyPr/>
          <a:lstStyle/>
          <a:p>
            <a:pPr algn="ctr"/>
            <a:r>
              <a:rPr lang="en-US" sz="3600" dirty="0">
                <a:solidFill>
                  <a:schemeClr val="tx1"/>
                </a:solidFill>
                <a:latin typeface="Calibri" panose="020F0502020204030204" pitchFamily="34" charset="0"/>
                <a:cs typeface="Calibri" panose="020F0502020204030204" pitchFamily="34" charset="0"/>
              </a:rPr>
              <a:t>Post ECO Reports</a:t>
            </a:r>
          </a:p>
        </p:txBody>
      </p:sp>
      <p:pic>
        <p:nvPicPr>
          <p:cNvPr id="8" name="Picture 7"/>
          <p:cNvPicPr>
            <a:picLocks noChangeAspect="1"/>
          </p:cNvPicPr>
          <p:nvPr/>
        </p:nvPicPr>
        <p:blipFill>
          <a:blip r:embed="rId2"/>
          <a:stretch>
            <a:fillRect/>
          </a:stretch>
        </p:blipFill>
        <p:spPr>
          <a:xfrm>
            <a:off x="179512" y="1848134"/>
            <a:ext cx="4781550" cy="1952625"/>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907704" y="4149080"/>
            <a:ext cx="5553075" cy="2143125"/>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281099" y="1848134"/>
            <a:ext cx="3507598" cy="1959552"/>
          </a:xfrm>
          <a:prstGeom prst="rect">
            <a:avLst/>
          </a:prstGeom>
          <a:ln>
            <a:solidFill>
              <a:schemeClr val="tx1"/>
            </a:solidFill>
          </a:ln>
        </p:spPr>
      </p:pic>
    </p:spTree>
    <p:extLst>
      <p:ext uri="{BB962C8B-B14F-4D97-AF65-F5344CB8AC3E}">
        <p14:creationId xmlns:p14="http://schemas.microsoft.com/office/powerpoint/2010/main" val="278505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48680"/>
            <a:ext cx="8892480" cy="1325563"/>
          </a:xfrm>
        </p:spPr>
        <p:txBody>
          <a:bodyPr/>
          <a:lstStyle/>
          <a:p>
            <a:pPr algn="ctr"/>
            <a:r>
              <a:rPr lang="en-US" sz="3600" dirty="0">
                <a:solidFill>
                  <a:schemeClr val="tx1"/>
                </a:solidFill>
                <a:latin typeface="Calibri" panose="020F0502020204030204" pitchFamily="34" charset="0"/>
                <a:cs typeface="Calibri" panose="020F0502020204030204" pitchFamily="34" charset="0"/>
              </a:rPr>
              <a:t>Results: Before and After ECO</a:t>
            </a:r>
            <a:endParaRPr lang="en-US"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5" name="Content Placeholder 3"/>
              <p:cNvGraphicFramePr>
                <a:graphicFrameLocks/>
              </p:cNvGraphicFramePr>
              <p:nvPr>
                <p:extLst>
                  <p:ext uri="{D42A27DB-BD31-4B8C-83A1-F6EECF244321}">
                    <p14:modId xmlns:p14="http://schemas.microsoft.com/office/powerpoint/2010/main" val="3927941642"/>
                  </p:ext>
                </p:extLst>
              </p:nvPr>
            </p:nvGraphicFramePr>
            <p:xfrm>
              <a:off x="1619672" y="1988840"/>
              <a:ext cx="5890438" cy="3647193"/>
            </p:xfrm>
            <a:graphic>
              <a:graphicData uri="http://schemas.openxmlformats.org/drawingml/2006/table">
                <a:tbl>
                  <a:tblPr>
                    <a:tableStyleId>{5940675A-B579-460E-94D1-54222C63F5DA}</a:tableStyleId>
                  </a:tblPr>
                  <a:tblGrid>
                    <a:gridCol w="2448272">
                      <a:extLst>
                        <a:ext uri="{9D8B030D-6E8A-4147-A177-3AD203B41FA5}">
                          <a16:colId xmlns:a16="http://schemas.microsoft.com/office/drawing/2014/main" val="3390076470"/>
                        </a:ext>
                      </a:extLst>
                    </a:gridCol>
                    <a:gridCol w="1800200">
                      <a:extLst>
                        <a:ext uri="{9D8B030D-6E8A-4147-A177-3AD203B41FA5}">
                          <a16:colId xmlns:a16="http://schemas.microsoft.com/office/drawing/2014/main" val="3881997525"/>
                        </a:ext>
                      </a:extLst>
                    </a:gridCol>
                    <a:gridCol w="1641966">
                      <a:extLst>
                        <a:ext uri="{9D8B030D-6E8A-4147-A177-3AD203B41FA5}">
                          <a16:colId xmlns:a16="http://schemas.microsoft.com/office/drawing/2014/main" val="2606833229"/>
                        </a:ext>
                      </a:extLst>
                    </a:gridCol>
                  </a:tblGrid>
                  <a:tr h="487680">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Specification</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(before eco)</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(after eco)</a:t>
                          </a:r>
                        </a:p>
                      </a:txBody>
                      <a:tcPr marL="14389" marR="14389" marT="0" marB="0" anchor="ctr">
                        <a:solidFill>
                          <a:schemeClr val="bg2">
                            <a:lumMod val="60000"/>
                            <a:lumOff val="40000"/>
                          </a:schemeClr>
                        </a:solidFill>
                      </a:tcPr>
                    </a:tc>
                    <a:extLst>
                      <a:ext uri="{0D108BD9-81ED-4DB2-BD59-A6C34878D82A}">
                        <a16:rowId xmlns:a16="http://schemas.microsoft.com/office/drawing/2014/main" val="1184789956"/>
                      </a:ext>
                    </a:extLst>
                  </a:tr>
                  <a:tr h="414413">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Internal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4.14</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4.14</a:t>
                          </a:r>
                        </a:p>
                      </a:txBody>
                      <a:tcPr marL="14389" marR="14389" marT="0" marB="0" anchor="ctr"/>
                    </a:tc>
                    <a:extLst>
                      <a:ext uri="{0D108BD9-81ED-4DB2-BD59-A6C34878D82A}">
                        <a16:rowId xmlns:a16="http://schemas.microsoft.com/office/drawing/2014/main" val="3928434030"/>
                      </a:ext>
                    </a:extLst>
                  </a:tr>
                  <a:tr h="414413">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Switch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1.019</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1.013</a:t>
                          </a:r>
                        </a:p>
                      </a:txBody>
                      <a:tcPr marL="14389" marR="14389" marT="0" marB="0" anchor="ctr"/>
                    </a:tc>
                    <a:extLst>
                      <a:ext uri="{0D108BD9-81ED-4DB2-BD59-A6C34878D82A}">
                        <a16:rowId xmlns:a16="http://schemas.microsoft.com/office/drawing/2014/main" val="2786494645"/>
                      </a:ext>
                    </a:extLst>
                  </a:tr>
                  <a:tr h="373960">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Leakage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0.771</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1.057</a:t>
                          </a:r>
                        </a:p>
                      </a:txBody>
                      <a:tcPr marL="14389" marR="14389" marT="0" marB="0" anchor="ctr"/>
                    </a:tc>
                    <a:extLst>
                      <a:ext uri="{0D108BD9-81ED-4DB2-BD59-A6C34878D82A}">
                        <a16:rowId xmlns:a16="http://schemas.microsoft.com/office/drawing/2014/main" val="1698510308"/>
                      </a:ext>
                    </a:extLst>
                  </a:tr>
                  <a:tr h="372139">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Total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5.93</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6.210</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3286485581"/>
                      </a:ext>
                    </a:extLst>
                  </a:tr>
                  <a:tr h="318977">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Area(</a:t>
                          </a:r>
                          <a14:m>
                            <m:oMath xmlns:m="http://schemas.openxmlformats.org/officeDocument/2006/math">
                              <m:sSup>
                                <m:sSupPr>
                                  <m:ctrlPr>
                                    <a:rPr lang="en-US" sz="1600" b="0" i="1" smtClean="0">
                                      <a:solidFill>
                                        <a:schemeClr val="tx1"/>
                                      </a:solidFill>
                                      <a:effectLst/>
                                      <a:latin typeface="Cambria Math" panose="02040503050406030204" pitchFamily="18" charset="0"/>
                                      <a:cs typeface="Calibri" panose="020F0502020204030204" pitchFamily="34" charset="0"/>
                                    </a:rPr>
                                  </m:ctrlPr>
                                </m:sSupPr>
                                <m:e>
                                  <m:r>
                                    <a:rPr lang="en-US" sz="1600" b="0" i="1" smtClean="0">
                                      <a:solidFill>
                                        <a:schemeClr val="tx1"/>
                                      </a:solidFill>
                                      <a:effectLst/>
                                      <a:latin typeface="Cambria Math" panose="02040503050406030204" pitchFamily="18" charset="0"/>
                                      <a:cs typeface="Calibri" panose="020F0502020204030204" pitchFamily="34" charset="0"/>
                                    </a:rPr>
                                    <m:t>𝑚𝑚</m:t>
                                  </m:r>
                                </m:e>
                                <m:sup>
                                  <m:r>
                                    <a:rPr lang="en-US" sz="1600" b="0" i="1" smtClean="0">
                                      <a:solidFill>
                                        <a:schemeClr val="tx1"/>
                                      </a:solidFill>
                                      <a:effectLst/>
                                      <a:latin typeface="Cambria Math" panose="02040503050406030204" pitchFamily="18" charset="0"/>
                                      <a:cs typeface="Calibri" panose="020F0502020204030204" pitchFamily="34" charset="0"/>
                                    </a:rPr>
                                    <m:t>2</m:t>
                                  </m:r>
                                </m:sup>
                              </m:sSup>
                            </m:oMath>
                          </a14:m>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0.636918</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0.639305</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1735724820"/>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Utilization</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87.0%</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89.07%</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3007532062"/>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VDD(mV)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44.12</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44.20</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234496734"/>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VSS(mV)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47.75</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47.87</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4269320415"/>
                      </a:ext>
                    </a:extLst>
                  </a:tr>
                </a:tbl>
              </a:graphicData>
            </a:graphic>
          </p:graphicFrame>
        </mc:Choice>
        <mc:Fallback xmlns="">
          <p:graphicFrame>
            <p:nvGraphicFramePr>
              <p:cNvPr id="5" name="Content Placeholder 3"/>
              <p:cNvGraphicFramePr>
                <a:graphicFrameLocks/>
              </p:cNvGraphicFramePr>
              <p:nvPr>
                <p:extLst>
                  <p:ext uri="{D42A27DB-BD31-4B8C-83A1-F6EECF244321}">
                    <p14:modId xmlns:p14="http://schemas.microsoft.com/office/powerpoint/2010/main" val="3927941642"/>
                  </p:ext>
                </p:extLst>
              </p:nvPr>
            </p:nvGraphicFramePr>
            <p:xfrm>
              <a:off x="1619672" y="1988840"/>
              <a:ext cx="5890438" cy="3647193"/>
            </p:xfrm>
            <a:graphic>
              <a:graphicData uri="http://schemas.openxmlformats.org/drawingml/2006/table">
                <a:tbl>
                  <a:tblPr>
                    <a:tableStyleId>{5940675A-B579-460E-94D1-54222C63F5DA}</a:tableStyleId>
                  </a:tblPr>
                  <a:tblGrid>
                    <a:gridCol w="2448272">
                      <a:extLst>
                        <a:ext uri="{9D8B030D-6E8A-4147-A177-3AD203B41FA5}">
                          <a16:colId xmlns:a16="http://schemas.microsoft.com/office/drawing/2014/main" val="3390076470"/>
                        </a:ext>
                      </a:extLst>
                    </a:gridCol>
                    <a:gridCol w="1800200">
                      <a:extLst>
                        <a:ext uri="{9D8B030D-6E8A-4147-A177-3AD203B41FA5}">
                          <a16:colId xmlns:a16="http://schemas.microsoft.com/office/drawing/2014/main" val="3881997525"/>
                        </a:ext>
                      </a:extLst>
                    </a:gridCol>
                    <a:gridCol w="1641966">
                      <a:extLst>
                        <a:ext uri="{9D8B030D-6E8A-4147-A177-3AD203B41FA5}">
                          <a16:colId xmlns:a16="http://schemas.microsoft.com/office/drawing/2014/main" val="2606833229"/>
                        </a:ext>
                      </a:extLst>
                    </a:gridCol>
                  </a:tblGrid>
                  <a:tr h="487680">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Specification</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(before eco)</a:t>
                          </a:r>
                        </a:p>
                      </a:txBody>
                      <a:tcPr marL="14389" marR="14389" marT="0" marB="0" anchor="ctr">
                        <a:solidFill>
                          <a:schemeClr val="bg2">
                            <a:lumMod val="60000"/>
                            <a:lumOff val="40000"/>
                          </a:schemeClr>
                        </a:solidFill>
                      </a:tcPr>
                    </a:tc>
                    <a:tc>
                      <a:txBody>
                        <a:bodyPr/>
                        <a:lstStyle/>
                        <a:p>
                          <a:pPr algn="ctr" rtl="0" fontAlgn="b"/>
                          <a:r>
                            <a:rPr lang="en-US" sz="1600" b="0" i="0" dirty="0">
                              <a:solidFill>
                                <a:schemeClr val="bg1"/>
                              </a:solidFill>
                              <a:effectLst/>
                              <a:latin typeface="Calibri" panose="020F0502020204030204" pitchFamily="34" charset="0"/>
                              <a:cs typeface="Calibri" panose="020F0502020204030204" pitchFamily="34" charset="0"/>
                            </a:rPr>
                            <a:t>Floorplan L </a:t>
                          </a:r>
                        </a:p>
                        <a:p>
                          <a:pPr algn="ctr" rtl="0" fontAlgn="b"/>
                          <a:r>
                            <a:rPr lang="en-US" sz="1600" b="0" i="0" dirty="0">
                              <a:solidFill>
                                <a:schemeClr val="bg1"/>
                              </a:solidFill>
                              <a:effectLst/>
                              <a:latin typeface="Calibri" panose="020F0502020204030204" pitchFamily="34" charset="0"/>
                              <a:cs typeface="Calibri" panose="020F0502020204030204" pitchFamily="34" charset="0"/>
                            </a:rPr>
                            <a:t>(after eco)</a:t>
                          </a:r>
                        </a:p>
                      </a:txBody>
                      <a:tcPr marL="14389" marR="14389" marT="0" marB="0" anchor="ctr">
                        <a:solidFill>
                          <a:schemeClr val="bg2">
                            <a:lumMod val="60000"/>
                            <a:lumOff val="40000"/>
                          </a:schemeClr>
                        </a:solidFill>
                      </a:tcPr>
                    </a:tc>
                    <a:extLst>
                      <a:ext uri="{0D108BD9-81ED-4DB2-BD59-A6C34878D82A}">
                        <a16:rowId xmlns:a16="http://schemas.microsoft.com/office/drawing/2014/main" val="1184789956"/>
                      </a:ext>
                    </a:extLst>
                  </a:tr>
                  <a:tr h="414413">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Internal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4.14</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4.14</a:t>
                          </a:r>
                        </a:p>
                      </a:txBody>
                      <a:tcPr marL="14389" marR="14389" marT="0" marB="0" anchor="ctr"/>
                    </a:tc>
                    <a:extLst>
                      <a:ext uri="{0D108BD9-81ED-4DB2-BD59-A6C34878D82A}">
                        <a16:rowId xmlns:a16="http://schemas.microsoft.com/office/drawing/2014/main" val="3928434030"/>
                      </a:ext>
                    </a:extLst>
                  </a:tr>
                  <a:tr h="414413">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Switch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1.019</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1.013</a:t>
                          </a:r>
                        </a:p>
                      </a:txBody>
                      <a:tcPr marL="14389" marR="14389" marT="0" marB="0" anchor="ctr"/>
                    </a:tc>
                    <a:extLst>
                      <a:ext uri="{0D108BD9-81ED-4DB2-BD59-A6C34878D82A}">
                        <a16:rowId xmlns:a16="http://schemas.microsoft.com/office/drawing/2014/main" val="2786494645"/>
                      </a:ext>
                    </a:extLst>
                  </a:tr>
                  <a:tr h="373960">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Leakage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tc>
                    <a:tc>
                      <a:txBody>
                        <a:bodyPr/>
                        <a:lstStyle/>
                        <a:p>
                          <a:pPr algn="ctr" rtl="0" fontAlgn="b"/>
                          <a:r>
                            <a:rPr lang="en-US" sz="1800" b="0" i="0" dirty="0">
                              <a:effectLst/>
                              <a:latin typeface="Calibri" panose="020F0502020204030204" pitchFamily="34" charset="0"/>
                              <a:cs typeface="Calibri" panose="020F0502020204030204" pitchFamily="34" charset="0"/>
                            </a:rPr>
                            <a:t>0.771</a:t>
                          </a:r>
                        </a:p>
                      </a:txBody>
                      <a:tcPr marL="14389" marR="14389" marT="0" marB="0" anchor="ctr"/>
                    </a:tc>
                    <a:tc>
                      <a:txBody>
                        <a:bodyPr/>
                        <a:lstStyle/>
                        <a:p>
                          <a:pPr algn="ctr" rtl="0" fontAlgn="b"/>
                          <a:r>
                            <a:rPr lang="en-US" sz="1600" b="0" i="0" dirty="0">
                              <a:effectLst/>
                              <a:latin typeface="Calibri" panose="020F0502020204030204" pitchFamily="34" charset="0"/>
                              <a:cs typeface="Calibri" panose="020F0502020204030204" pitchFamily="34" charset="0"/>
                            </a:rPr>
                            <a:t>1.057</a:t>
                          </a:r>
                        </a:p>
                      </a:txBody>
                      <a:tcPr marL="14389" marR="14389" marT="0" marB="0" anchor="ctr"/>
                    </a:tc>
                    <a:extLst>
                      <a:ext uri="{0D108BD9-81ED-4DB2-BD59-A6C34878D82A}">
                        <a16:rowId xmlns:a16="http://schemas.microsoft.com/office/drawing/2014/main" val="1698510308"/>
                      </a:ext>
                    </a:extLst>
                  </a:tr>
                  <a:tr h="372139">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Total Power(</a:t>
                          </a:r>
                          <a:r>
                            <a:rPr lang="en-US" sz="1600" b="0" i="0" dirty="0" err="1">
                              <a:solidFill>
                                <a:schemeClr val="tx1"/>
                              </a:solidFill>
                              <a:effectLst/>
                              <a:latin typeface="Calibri" panose="020F0502020204030204" pitchFamily="34" charset="0"/>
                              <a:cs typeface="Calibri" panose="020F0502020204030204" pitchFamily="34" charset="0"/>
                            </a:rPr>
                            <a:t>mW</a:t>
                          </a:r>
                          <a:r>
                            <a:rPr lang="en-US" sz="1600" b="0" i="0" dirty="0">
                              <a:solidFill>
                                <a:schemeClr val="tx1"/>
                              </a:solidFill>
                              <a:effectLst/>
                              <a:latin typeface="Calibri" panose="020F0502020204030204" pitchFamily="34" charset="0"/>
                              <a:cs typeface="Calibri" panose="020F0502020204030204" pitchFamily="34" charset="0"/>
                            </a:rPr>
                            <a:t>)</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5.93</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6.210</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3286485581"/>
                      </a:ext>
                    </a:extLst>
                  </a:tr>
                  <a:tr h="365770">
                    <a:tc>
                      <a:txBody>
                        <a:bodyPr/>
                        <a:lstStyle/>
                        <a:p>
                          <a:endParaRPr lang="en-US"/>
                        </a:p>
                      </a:txBody>
                      <a:tcPr marL="14389" marR="14389" marT="0" marB="0" anchor="ctr">
                        <a:blipFill>
                          <a:blip r:embed="rId2"/>
                          <a:stretch>
                            <a:fillRect l="-249" t="-580000" r="-141294" b="-346667"/>
                          </a:stretch>
                        </a:blipFill>
                      </a:tcPr>
                    </a:tc>
                    <a:tc>
                      <a:txBody>
                        <a:bodyPr/>
                        <a:lstStyle/>
                        <a:p>
                          <a:pPr algn="ctr" rtl="0" fontAlgn="b"/>
                          <a:r>
                            <a:rPr lang="en-US" sz="1800" b="0" i="0" dirty="0">
                              <a:effectLst/>
                              <a:latin typeface="Calibri" panose="020F0502020204030204" pitchFamily="34" charset="0"/>
                              <a:cs typeface="Calibri" panose="020F0502020204030204" pitchFamily="34" charset="0"/>
                            </a:rPr>
                            <a:t>0.636918</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0.639305</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1735724820"/>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Utilization</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87.0%</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89.07%</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3007532062"/>
                      </a:ext>
                    </a:extLst>
                  </a:tr>
                  <a:tr h="382772">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VDD(mV)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44.12</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44.20</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234496734"/>
                      </a:ext>
                    </a:extLst>
                  </a:tr>
                  <a:tr h="453274">
                    <a:tc>
                      <a:txBody>
                        <a:bodyPr/>
                        <a:lstStyle/>
                        <a:p>
                          <a:pPr algn="ctr" rtl="0" fontAlgn="b"/>
                          <a:r>
                            <a:rPr lang="en-US" sz="1600" b="0" i="0" dirty="0">
                              <a:solidFill>
                                <a:schemeClr val="tx1"/>
                              </a:solidFill>
                              <a:effectLst/>
                              <a:latin typeface="Calibri" panose="020F0502020204030204" pitchFamily="34" charset="0"/>
                              <a:cs typeface="Calibri" panose="020F0502020204030204" pitchFamily="34" charset="0"/>
                            </a:rPr>
                            <a:t>Max IR drop VSS(mV)</a:t>
                          </a:r>
                        </a:p>
                      </a:txBody>
                      <a:tcPr marL="14389" marR="14389" marT="0" marB="0" anchor="ctr">
                        <a:solidFill>
                          <a:schemeClr val="bg2">
                            <a:lumMod val="20000"/>
                            <a:lumOff val="80000"/>
                          </a:schemeClr>
                        </a:solidFill>
                      </a:tcPr>
                    </a:tc>
                    <a:tc>
                      <a:txBody>
                        <a:bodyPr/>
                        <a:lstStyle/>
                        <a:p>
                          <a:pPr algn="ctr" rtl="0" fontAlgn="b"/>
                          <a:r>
                            <a:rPr lang="en-US" sz="1800" b="0" i="0" dirty="0">
                              <a:effectLst/>
                              <a:latin typeface="Calibri" panose="020F0502020204030204" pitchFamily="34" charset="0"/>
                              <a:cs typeface="Calibri" panose="020F0502020204030204" pitchFamily="34" charset="0"/>
                            </a:rPr>
                            <a:t>47.75</a:t>
                          </a:r>
                        </a:p>
                      </a:txBody>
                      <a:tcPr marL="14389" marR="14389" marT="0" marB="0" anchor="ctr">
                        <a:solidFill>
                          <a:schemeClr val="bg2">
                            <a:lumMod val="20000"/>
                            <a:lumOff val="80000"/>
                          </a:schemeClr>
                        </a:solidFill>
                      </a:tcPr>
                    </a:tc>
                    <a:tc>
                      <a:txBody>
                        <a:bodyPr/>
                        <a:lstStyle/>
                        <a:p>
                          <a:pPr marL="0" marR="0" lvl="0" indent="0" algn="ctr" rtl="0">
                            <a:spcBef>
                              <a:spcPts val="0"/>
                            </a:spcBef>
                            <a:buSzPct val="25000"/>
                            <a:buNone/>
                          </a:pPr>
                          <a:r>
                            <a:rPr lang="en-IN" sz="1800" b="0" i="0" dirty="0">
                              <a:latin typeface="Calibri" panose="020F0502020204030204" pitchFamily="34" charset="0"/>
                              <a:cs typeface="Calibri" panose="020F0502020204030204" pitchFamily="34" charset="0"/>
                            </a:rPr>
                            <a:t>47.87</a:t>
                          </a:r>
                          <a:endParaRPr sz="1800" b="0" i="0" dirty="0">
                            <a:latin typeface="Calibri" panose="020F0502020204030204" pitchFamily="34" charset="0"/>
                            <a:cs typeface="Calibri" panose="020F0502020204030204" pitchFamily="34" charset="0"/>
                          </a:endParaRPr>
                        </a:p>
                      </a:txBody>
                      <a:tcPr marL="91450" marR="91450" marT="45725" marB="45725" anchor="ctr">
                        <a:solidFill>
                          <a:schemeClr val="bg2">
                            <a:lumMod val="20000"/>
                            <a:lumOff val="80000"/>
                          </a:schemeClr>
                        </a:solidFill>
                      </a:tcPr>
                    </a:tc>
                    <a:extLst>
                      <a:ext uri="{0D108BD9-81ED-4DB2-BD59-A6C34878D82A}">
                        <a16:rowId xmlns:a16="http://schemas.microsoft.com/office/drawing/2014/main" val="4269320415"/>
                      </a:ext>
                    </a:extLst>
                  </a:tr>
                </a:tbl>
              </a:graphicData>
            </a:graphic>
          </p:graphicFrame>
        </mc:Fallback>
      </mc:AlternateContent>
    </p:spTree>
    <p:extLst>
      <p:ext uri="{BB962C8B-B14F-4D97-AF65-F5344CB8AC3E}">
        <p14:creationId xmlns:p14="http://schemas.microsoft.com/office/powerpoint/2010/main" val="3849648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dirty="0">
                <a:solidFill>
                  <a:schemeClr val="tx1"/>
                </a:solidFill>
                <a:latin typeface="Calibri" panose="020F0502020204030204" pitchFamily="34" charset="0"/>
                <a:cs typeface="Calibri" panose="020F0502020204030204" pitchFamily="34" charset="0"/>
              </a:rPr>
              <a:t>PTPX Power Analysis flows</a:t>
            </a:r>
          </a:p>
        </p:txBody>
      </p:sp>
      <p:sp>
        <p:nvSpPr>
          <p:cNvPr id="3" name="Content Placeholder 2"/>
          <p:cNvSpPr>
            <a:spLocks noGrp="1"/>
          </p:cNvSpPr>
          <p:nvPr>
            <p:ph idx="1"/>
          </p:nvPr>
        </p:nvSpPr>
        <p:spPr>
          <a:xfrm>
            <a:off x="457200" y="1371600"/>
            <a:ext cx="8077200" cy="1141618"/>
          </a:xfrm>
        </p:spPr>
        <p:txBody>
          <a:bodyPr>
            <a:normAutofit/>
          </a:bodyPr>
          <a:lstStyle/>
          <a:p>
            <a:r>
              <a:rPr lang="en-US" sz="2000" i="1" dirty="0">
                <a:solidFill>
                  <a:schemeClr val="tx1"/>
                </a:solidFill>
              </a:rPr>
              <a:t>Leakage</a:t>
            </a:r>
            <a:r>
              <a:rPr lang="en-US" sz="2000" dirty="0">
                <a:solidFill>
                  <a:schemeClr val="tx1"/>
                </a:solidFill>
              </a:rPr>
              <a:t> power estimation gives fairly accurate results</a:t>
            </a:r>
          </a:p>
          <a:p>
            <a:pPr>
              <a:lnSpc>
                <a:spcPts val="2700"/>
              </a:lnSpc>
            </a:pPr>
            <a:r>
              <a:rPr lang="en-US" sz="2000" dirty="0">
                <a:solidFill>
                  <a:schemeClr val="tx1"/>
                </a:solidFill>
              </a:rPr>
              <a:t>There exists 3 different methodologies for estimating </a:t>
            </a:r>
            <a:r>
              <a:rPr lang="en-US" sz="2000" i="1" dirty="0">
                <a:solidFill>
                  <a:schemeClr val="tx1"/>
                </a:solidFill>
              </a:rPr>
              <a:t>active</a:t>
            </a:r>
            <a:r>
              <a:rPr lang="en-US" sz="2000" dirty="0">
                <a:solidFill>
                  <a:schemeClr val="tx1"/>
                </a:solidFill>
              </a:rPr>
              <a:t> power</a:t>
            </a:r>
            <a:r>
              <a:rPr lang="en-US" dirty="0">
                <a:solidFill>
                  <a:schemeClr val="tx1"/>
                </a:solidFill>
              </a:rPr>
              <a:t> </a:t>
            </a:r>
          </a:p>
        </p:txBody>
      </p:sp>
      <p:sp>
        <p:nvSpPr>
          <p:cNvPr id="6" name="Content Placeholder 2"/>
          <p:cNvSpPr txBox="1">
            <a:spLocks/>
          </p:cNvSpPr>
          <p:nvPr/>
        </p:nvSpPr>
        <p:spPr>
          <a:xfrm>
            <a:off x="663677" y="2513218"/>
            <a:ext cx="2472813" cy="3495982"/>
          </a:xfrm>
          <a:prstGeom prst="rect">
            <a:avLst/>
          </a:prstGeom>
          <a:ln w="19050">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1200" b="1" dirty="0">
                <a:solidFill>
                  <a:schemeClr val="tx1"/>
                </a:solidFill>
              </a:rPr>
              <a:t>Static activity factor (AF) propagation: </a:t>
            </a:r>
          </a:p>
          <a:p>
            <a:pPr marL="0" indent="0" fontAlgn="auto">
              <a:spcAft>
                <a:spcPts val="0"/>
              </a:spcAft>
              <a:buNone/>
            </a:pPr>
            <a:endParaRPr lang="en-US" sz="1200" b="1" dirty="0">
              <a:solidFill>
                <a:schemeClr val="tx1"/>
              </a:solidFill>
            </a:endParaRPr>
          </a:p>
          <a:p>
            <a:pPr fontAlgn="auto">
              <a:spcAft>
                <a:spcPts val="0"/>
              </a:spcAft>
            </a:pPr>
            <a:r>
              <a:rPr lang="en-US" sz="1200" dirty="0">
                <a:solidFill>
                  <a:schemeClr val="tx1"/>
                </a:solidFill>
              </a:rPr>
              <a:t>Obtain approximate AF for each block. Propagate the same inside the block</a:t>
            </a:r>
          </a:p>
          <a:p>
            <a:pPr fontAlgn="auto">
              <a:spcAft>
                <a:spcPts val="0"/>
              </a:spcAft>
            </a:pPr>
            <a:r>
              <a:rPr lang="en-US" sz="1200" dirty="0">
                <a:solidFill>
                  <a:schemeClr val="tx1"/>
                </a:solidFill>
              </a:rPr>
              <a:t>Estimate power based on this</a:t>
            </a:r>
          </a:p>
          <a:p>
            <a:pPr fontAlgn="auto">
              <a:spcAft>
                <a:spcPts val="0"/>
              </a:spcAft>
            </a:pPr>
            <a:endParaRPr lang="en-US" sz="1200" dirty="0">
              <a:solidFill>
                <a:schemeClr val="tx1"/>
              </a:solidFill>
            </a:endParaRPr>
          </a:p>
          <a:p>
            <a:pPr fontAlgn="auto">
              <a:spcAft>
                <a:spcPts val="0"/>
              </a:spcAft>
            </a:pPr>
            <a:r>
              <a:rPr lang="en-US" sz="1200" dirty="0">
                <a:solidFill>
                  <a:schemeClr val="tx1"/>
                </a:solidFill>
              </a:rPr>
              <a:t>Key points:</a:t>
            </a:r>
          </a:p>
          <a:p>
            <a:pPr lvl="1" fontAlgn="auto">
              <a:spcAft>
                <a:spcPts val="0"/>
              </a:spcAft>
            </a:pPr>
            <a:r>
              <a:rPr lang="en-US" sz="1200" dirty="0">
                <a:solidFill>
                  <a:schemeClr val="tx1"/>
                </a:solidFill>
              </a:rPr>
              <a:t>Inaccurate</a:t>
            </a:r>
          </a:p>
        </p:txBody>
      </p:sp>
      <p:sp>
        <p:nvSpPr>
          <p:cNvPr id="7" name="Content Placeholder 2"/>
          <p:cNvSpPr txBox="1">
            <a:spLocks/>
          </p:cNvSpPr>
          <p:nvPr/>
        </p:nvSpPr>
        <p:spPr>
          <a:xfrm>
            <a:off x="6009968" y="2513218"/>
            <a:ext cx="2472813" cy="3495982"/>
          </a:xfrm>
          <a:prstGeom prst="rect">
            <a:avLst/>
          </a:prstGeom>
          <a:ln>
            <a:solidFill>
              <a:schemeClr val="tx1"/>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2200" b="1" dirty="0">
                <a:solidFill>
                  <a:schemeClr val="tx1"/>
                </a:solidFill>
              </a:rPr>
              <a:t>Forced gate GLS:</a:t>
            </a:r>
          </a:p>
          <a:p>
            <a:pPr marL="0" indent="0" fontAlgn="auto">
              <a:spcAft>
                <a:spcPts val="0"/>
              </a:spcAft>
              <a:buNone/>
            </a:pPr>
            <a:endParaRPr lang="en-US" sz="2200" b="1" dirty="0">
              <a:solidFill>
                <a:schemeClr val="tx1"/>
              </a:solidFill>
            </a:endParaRPr>
          </a:p>
          <a:p>
            <a:pPr fontAlgn="auto">
              <a:spcAft>
                <a:spcPts val="0"/>
              </a:spcAft>
            </a:pPr>
            <a:r>
              <a:rPr lang="en-US" sz="1900" dirty="0">
                <a:solidFill>
                  <a:schemeClr val="tx1"/>
                </a:solidFill>
              </a:rPr>
              <a:t>Run RTL simulation and obtain values of key nodes</a:t>
            </a:r>
          </a:p>
          <a:p>
            <a:pPr fontAlgn="auto">
              <a:spcAft>
                <a:spcPts val="0"/>
              </a:spcAft>
            </a:pPr>
            <a:r>
              <a:rPr lang="en-US" sz="1900" dirty="0">
                <a:solidFill>
                  <a:schemeClr val="tx1"/>
                </a:solidFill>
              </a:rPr>
              <a:t>Run GLS by forcing the values on those mapped(RTL-&gt;Gate level) nodes and obtain VCD dump</a:t>
            </a:r>
          </a:p>
          <a:p>
            <a:pPr fontAlgn="auto">
              <a:spcAft>
                <a:spcPts val="0"/>
              </a:spcAft>
            </a:pPr>
            <a:r>
              <a:rPr lang="en-US" sz="1900" dirty="0">
                <a:solidFill>
                  <a:schemeClr val="tx1"/>
                </a:solidFill>
              </a:rPr>
              <a:t>Convert VCD to SAIF</a:t>
            </a:r>
          </a:p>
          <a:p>
            <a:pPr fontAlgn="auto">
              <a:spcAft>
                <a:spcPts val="0"/>
              </a:spcAft>
            </a:pPr>
            <a:r>
              <a:rPr lang="en-US" sz="1900" dirty="0">
                <a:solidFill>
                  <a:schemeClr val="tx1"/>
                </a:solidFill>
              </a:rPr>
              <a:t>Use this SAIF to estimate power</a:t>
            </a:r>
          </a:p>
          <a:p>
            <a:pPr fontAlgn="auto">
              <a:spcAft>
                <a:spcPts val="0"/>
              </a:spcAft>
            </a:pPr>
            <a:endParaRPr lang="en-US" sz="1900" dirty="0">
              <a:solidFill>
                <a:schemeClr val="tx1"/>
              </a:solidFill>
            </a:endParaRPr>
          </a:p>
          <a:p>
            <a:pPr fontAlgn="auto">
              <a:spcAft>
                <a:spcPts val="0"/>
              </a:spcAft>
            </a:pPr>
            <a:r>
              <a:rPr lang="en-US" sz="1900" dirty="0">
                <a:solidFill>
                  <a:schemeClr val="tx1"/>
                </a:solidFill>
              </a:rPr>
              <a:t>Key points:</a:t>
            </a:r>
          </a:p>
          <a:p>
            <a:pPr lvl="1" fontAlgn="auto">
              <a:spcAft>
                <a:spcPts val="0"/>
              </a:spcAft>
            </a:pPr>
            <a:r>
              <a:rPr lang="en-US" sz="1900" dirty="0">
                <a:solidFill>
                  <a:schemeClr val="tx1"/>
                </a:solidFill>
              </a:rPr>
              <a:t>Faster compared to Full GLS</a:t>
            </a:r>
          </a:p>
          <a:p>
            <a:pPr lvl="1" fontAlgn="auto">
              <a:spcAft>
                <a:spcPts val="0"/>
              </a:spcAft>
            </a:pPr>
            <a:r>
              <a:rPr lang="en-US" sz="1900" dirty="0">
                <a:solidFill>
                  <a:schemeClr val="tx1"/>
                </a:solidFill>
              </a:rPr>
              <a:t>Accurate AFs for all nodes</a:t>
            </a:r>
          </a:p>
        </p:txBody>
      </p:sp>
      <p:sp>
        <p:nvSpPr>
          <p:cNvPr id="8" name="Content Placeholder 2"/>
          <p:cNvSpPr txBox="1">
            <a:spLocks/>
          </p:cNvSpPr>
          <p:nvPr/>
        </p:nvSpPr>
        <p:spPr>
          <a:xfrm>
            <a:off x="3336822" y="2513218"/>
            <a:ext cx="2472813" cy="3495982"/>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1200" b="1" dirty="0">
                <a:solidFill>
                  <a:schemeClr val="tx1"/>
                </a:solidFill>
              </a:rPr>
              <a:t>Full GLS:</a:t>
            </a:r>
          </a:p>
          <a:p>
            <a:pPr marL="0" indent="0" fontAlgn="auto">
              <a:spcAft>
                <a:spcPts val="0"/>
              </a:spcAft>
              <a:buNone/>
            </a:pPr>
            <a:endParaRPr lang="en-US" sz="1200" b="1" dirty="0">
              <a:solidFill>
                <a:schemeClr val="tx1"/>
              </a:solidFill>
            </a:endParaRPr>
          </a:p>
          <a:p>
            <a:pPr fontAlgn="auto">
              <a:spcAft>
                <a:spcPts val="0"/>
              </a:spcAft>
            </a:pPr>
            <a:r>
              <a:rPr lang="en-US" sz="1200" dirty="0">
                <a:solidFill>
                  <a:schemeClr val="tx1"/>
                </a:solidFill>
              </a:rPr>
              <a:t>Run gate level simulation of average use case to get a VCD dump</a:t>
            </a:r>
          </a:p>
          <a:p>
            <a:pPr fontAlgn="auto">
              <a:spcAft>
                <a:spcPts val="0"/>
              </a:spcAft>
            </a:pPr>
            <a:r>
              <a:rPr lang="en-US" sz="1200" dirty="0">
                <a:solidFill>
                  <a:schemeClr val="tx1"/>
                </a:solidFill>
              </a:rPr>
              <a:t>Convert VCD to SAIF</a:t>
            </a:r>
          </a:p>
          <a:p>
            <a:pPr fontAlgn="auto">
              <a:spcAft>
                <a:spcPts val="0"/>
              </a:spcAft>
            </a:pPr>
            <a:r>
              <a:rPr lang="en-US" sz="1200" dirty="0">
                <a:solidFill>
                  <a:schemeClr val="tx1"/>
                </a:solidFill>
              </a:rPr>
              <a:t>Use this SAIF to estimate power</a:t>
            </a:r>
            <a:r>
              <a:rPr lang="en-US" sz="1200" b="1" dirty="0">
                <a:solidFill>
                  <a:schemeClr val="tx1"/>
                </a:solidFill>
              </a:rPr>
              <a:t> </a:t>
            </a:r>
          </a:p>
          <a:p>
            <a:pPr fontAlgn="auto">
              <a:spcAft>
                <a:spcPts val="0"/>
              </a:spcAft>
            </a:pPr>
            <a:endParaRPr lang="en-US" sz="1200" b="1" dirty="0">
              <a:solidFill>
                <a:schemeClr val="tx1"/>
              </a:solidFill>
            </a:endParaRPr>
          </a:p>
          <a:p>
            <a:pPr fontAlgn="auto">
              <a:spcAft>
                <a:spcPts val="0"/>
              </a:spcAft>
            </a:pPr>
            <a:r>
              <a:rPr lang="en-US" sz="1200" dirty="0">
                <a:solidFill>
                  <a:schemeClr val="tx1"/>
                </a:solidFill>
              </a:rPr>
              <a:t>Key points:</a:t>
            </a:r>
          </a:p>
          <a:p>
            <a:pPr lvl="1" fontAlgn="auto">
              <a:spcAft>
                <a:spcPts val="0"/>
              </a:spcAft>
            </a:pPr>
            <a:r>
              <a:rPr lang="en-US" sz="1200" dirty="0">
                <a:solidFill>
                  <a:schemeClr val="tx1"/>
                </a:solidFill>
              </a:rPr>
              <a:t>Need a working timing GLS simulation framework – tedious, runs take time</a:t>
            </a:r>
          </a:p>
          <a:p>
            <a:pPr lvl="1" fontAlgn="auto">
              <a:spcAft>
                <a:spcPts val="0"/>
              </a:spcAft>
            </a:pPr>
            <a:r>
              <a:rPr lang="en-US" sz="1200" dirty="0">
                <a:solidFill>
                  <a:schemeClr val="tx1"/>
                </a:solidFill>
              </a:rPr>
              <a:t>Accurate AFs for all nodes</a:t>
            </a:r>
          </a:p>
          <a:p>
            <a:pPr lvl="1" fontAlgn="auto">
              <a:spcAft>
                <a:spcPts val="0"/>
              </a:spcAft>
            </a:pPr>
            <a:endParaRPr lang="en-US" sz="1200" dirty="0">
              <a:solidFill>
                <a:schemeClr val="tx1"/>
              </a:solidFill>
            </a:endParaRPr>
          </a:p>
        </p:txBody>
      </p:sp>
      <p:sp>
        <p:nvSpPr>
          <p:cNvPr id="9" name="TextBox 8"/>
          <p:cNvSpPr txBox="1"/>
          <p:nvPr/>
        </p:nvSpPr>
        <p:spPr>
          <a:xfrm>
            <a:off x="152400" y="6064478"/>
            <a:ext cx="3429000" cy="738664"/>
          </a:xfrm>
          <a:prstGeom prst="rect">
            <a:avLst/>
          </a:prstGeom>
          <a:noFill/>
        </p:spPr>
        <p:txBody>
          <a:bodyPr wrap="square" rtlCol="0">
            <a:spAutoFit/>
          </a:bodyPr>
          <a:lstStyle/>
          <a:p>
            <a:r>
              <a:rPr lang="en-US" sz="1400" dirty="0">
                <a:solidFill>
                  <a:schemeClr val="tx1"/>
                </a:solidFill>
              </a:rPr>
              <a:t>*GLS: Gate level simulation</a:t>
            </a:r>
          </a:p>
          <a:p>
            <a:r>
              <a:rPr lang="en-US" sz="1400" dirty="0">
                <a:solidFill>
                  <a:schemeClr val="tx1"/>
                </a:solidFill>
              </a:rPr>
              <a:t>*VCD: Value change dump</a:t>
            </a:r>
          </a:p>
          <a:p>
            <a:r>
              <a:rPr lang="en-US" sz="1400" dirty="0">
                <a:solidFill>
                  <a:schemeClr val="tx1"/>
                </a:solidFill>
              </a:rPr>
              <a:t>*SAIF: Switching activity interface format</a:t>
            </a:r>
            <a:endParaRPr lang="en-US" dirty="0">
              <a:solidFill>
                <a:schemeClr val="tx1"/>
              </a:solidFill>
            </a:endParaRPr>
          </a:p>
        </p:txBody>
      </p:sp>
      <p:sp>
        <p:nvSpPr>
          <p:cNvPr id="10" name="TextBox 9"/>
          <p:cNvSpPr txBox="1"/>
          <p:nvPr/>
        </p:nvSpPr>
        <p:spPr>
          <a:xfrm>
            <a:off x="4114800" y="6172200"/>
            <a:ext cx="4876800" cy="523220"/>
          </a:xfrm>
          <a:prstGeom prst="rect">
            <a:avLst/>
          </a:prstGeom>
          <a:noFill/>
        </p:spPr>
        <p:txBody>
          <a:bodyPr wrap="square" rtlCol="0">
            <a:spAutoFit/>
          </a:bodyPr>
          <a:lstStyle/>
          <a:p>
            <a:r>
              <a:rPr lang="en-US" sz="1400" b="1" dirty="0">
                <a:solidFill>
                  <a:schemeClr val="tx1"/>
                </a:solidFill>
              </a:rPr>
              <a:t>Reference: </a:t>
            </a:r>
            <a:r>
              <a:rPr lang="en-US" sz="1400" dirty="0">
                <a:solidFill>
                  <a:schemeClr val="tx1"/>
                </a:solidFill>
              </a:rPr>
              <a:t>SNUG Boston 2010 (Measuring active power using PTPX: A User perspective)</a:t>
            </a:r>
            <a:endParaRPr lang="en-US" sz="2000" dirty="0">
              <a:solidFill>
                <a:schemeClr val="tx1"/>
              </a:solidFill>
            </a:endParaRPr>
          </a:p>
        </p:txBody>
      </p:sp>
    </p:spTree>
    <p:extLst>
      <p:ext uri="{BB962C8B-B14F-4D97-AF65-F5344CB8AC3E}">
        <p14:creationId xmlns:p14="http://schemas.microsoft.com/office/powerpoint/2010/main" val="3089925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533400"/>
            <a:ext cx="8229600" cy="1143000"/>
          </a:xfrm>
        </p:spPr>
        <p:txBody>
          <a:bodyPr>
            <a:normAutofit/>
          </a:bodyPr>
          <a:lstStyle/>
          <a:p>
            <a:r>
              <a:rPr lang="en-US" sz="3600" dirty="0">
                <a:solidFill>
                  <a:schemeClr val="tx1"/>
                </a:solidFill>
                <a:latin typeface="Calibri" panose="020F0502020204030204" pitchFamily="34" charset="0"/>
                <a:cs typeface="Calibri" panose="020F0502020204030204" pitchFamily="34" charset="0"/>
              </a:rPr>
              <a:t>Steps to obtain activity factor</a:t>
            </a:r>
          </a:p>
        </p:txBody>
      </p:sp>
      <p:sp>
        <p:nvSpPr>
          <p:cNvPr id="3" name="Content Placeholder 2"/>
          <p:cNvSpPr>
            <a:spLocks noGrp="1"/>
          </p:cNvSpPr>
          <p:nvPr>
            <p:ph idx="1"/>
          </p:nvPr>
        </p:nvSpPr>
        <p:spPr>
          <a:xfrm>
            <a:off x="457237" y="1676400"/>
            <a:ext cx="8229600" cy="3886200"/>
          </a:xfrm>
        </p:spPr>
        <p:txBody>
          <a:bodyPr/>
          <a:lstStyle/>
          <a:p>
            <a:pPr marL="514350" indent="-514350">
              <a:buFont typeface="+mj-lt"/>
              <a:buAutoNum type="arabicPeriod"/>
            </a:pPr>
            <a:r>
              <a:rPr lang="en-US" sz="2400" dirty="0">
                <a:solidFill>
                  <a:schemeClr val="tx1"/>
                </a:solidFill>
                <a:latin typeface="Calibri" panose="020F0502020204030204" pitchFamily="34" charset="0"/>
                <a:cs typeface="Calibri" panose="020F0502020204030204" pitchFamily="34" charset="0"/>
              </a:rPr>
              <a:t>Run GLS and obtain VCD </a:t>
            </a:r>
          </a:p>
          <a:p>
            <a:pPr marL="514350" indent="-514350">
              <a:buFont typeface="+mj-lt"/>
              <a:buAutoNum type="arabicPeriod"/>
            </a:pPr>
            <a:r>
              <a:rPr lang="en-US" sz="2400" dirty="0">
                <a:solidFill>
                  <a:schemeClr val="tx1"/>
                </a:solidFill>
                <a:latin typeface="Calibri" panose="020F0502020204030204" pitchFamily="34" charset="0"/>
                <a:cs typeface="Calibri" panose="020F0502020204030204" pitchFamily="34" charset="0"/>
              </a:rPr>
              <a:t>Convert VCD to SAIF:                                                          “</a:t>
            </a:r>
            <a:r>
              <a:rPr lang="en-US" sz="2400" i="1" dirty="0">
                <a:solidFill>
                  <a:schemeClr val="tx1"/>
                </a:solidFill>
                <a:latin typeface="Calibri" panose="020F0502020204030204" pitchFamily="34" charset="0"/>
                <a:cs typeface="Calibri" panose="020F0502020204030204" pitchFamily="34" charset="0"/>
              </a:rPr>
              <a:t>vcd2saif –input </a:t>
            </a:r>
            <a:r>
              <a:rPr lang="en-US" sz="2400" i="1" dirty="0" err="1">
                <a:solidFill>
                  <a:schemeClr val="tx1"/>
                </a:solidFill>
                <a:latin typeface="Calibri" panose="020F0502020204030204" pitchFamily="34" charset="0"/>
                <a:cs typeface="Calibri" panose="020F0502020204030204" pitchFamily="34" charset="0"/>
              </a:rPr>
              <a:t>gls_dump.vcd</a:t>
            </a:r>
            <a:r>
              <a:rPr lang="en-US" sz="2400" i="1" dirty="0">
                <a:solidFill>
                  <a:schemeClr val="tx1"/>
                </a:solidFill>
                <a:latin typeface="Calibri" panose="020F0502020204030204" pitchFamily="34" charset="0"/>
                <a:cs typeface="Calibri" panose="020F0502020204030204" pitchFamily="34" charset="0"/>
              </a:rPr>
              <a:t> –o </a:t>
            </a:r>
            <a:r>
              <a:rPr lang="en-US" sz="2400" i="1" dirty="0" err="1">
                <a:solidFill>
                  <a:schemeClr val="tx1"/>
                </a:solidFill>
                <a:latin typeface="Calibri" panose="020F0502020204030204" pitchFamily="34" charset="0"/>
                <a:cs typeface="Calibri" panose="020F0502020204030204" pitchFamily="34" charset="0"/>
              </a:rPr>
              <a:t>gls_dump.saif</a:t>
            </a:r>
            <a:r>
              <a:rPr lang="en-US" sz="2400" dirty="0">
                <a:solidFill>
                  <a:schemeClr val="tx1"/>
                </a:solidFill>
                <a:latin typeface="Calibri" panose="020F0502020204030204" pitchFamily="34" charset="0"/>
                <a:cs typeface="Calibri" panose="020F0502020204030204" pitchFamily="34" charset="0"/>
              </a:rPr>
              <a:t>” </a:t>
            </a:r>
          </a:p>
          <a:p>
            <a:pPr marL="514350" indent="-514350">
              <a:buFont typeface="+mj-lt"/>
              <a:buAutoNum type="arabicPeriod"/>
            </a:pPr>
            <a:r>
              <a:rPr lang="en-US" sz="2400" dirty="0">
                <a:solidFill>
                  <a:schemeClr val="tx1"/>
                </a:solidFill>
                <a:latin typeface="Calibri" panose="020F0502020204030204" pitchFamily="34" charset="0"/>
                <a:cs typeface="Calibri" panose="020F0502020204030204" pitchFamily="34" charset="0"/>
              </a:rPr>
              <a:t>Read SAIF in </a:t>
            </a:r>
            <a:r>
              <a:rPr lang="en-US" sz="2400" dirty="0" err="1">
                <a:solidFill>
                  <a:schemeClr val="tx1"/>
                </a:solidFill>
                <a:latin typeface="Calibri" panose="020F0502020204030204" pitchFamily="34" charset="0"/>
                <a:cs typeface="Calibri" panose="020F0502020204030204" pitchFamily="34" charset="0"/>
              </a:rPr>
              <a:t>ptpx</a:t>
            </a:r>
            <a:r>
              <a:rPr lang="en-US" sz="2400" dirty="0">
                <a:solidFill>
                  <a:schemeClr val="tx1"/>
                </a:solidFill>
                <a:latin typeface="Calibri" panose="020F0502020204030204" pitchFamily="34" charset="0"/>
                <a:cs typeface="Calibri" panose="020F0502020204030204" pitchFamily="34" charset="0"/>
              </a:rPr>
              <a:t>:                                                                    “</a:t>
            </a:r>
            <a:r>
              <a:rPr lang="en-US" sz="2400" i="1" dirty="0" err="1">
                <a:solidFill>
                  <a:schemeClr val="tx1"/>
                </a:solidFill>
                <a:latin typeface="Calibri" panose="020F0502020204030204" pitchFamily="34" charset="0"/>
                <a:cs typeface="Calibri" panose="020F0502020204030204" pitchFamily="34" charset="0"/>
              </a:rPr>
              <a:t>read_saif</a:t>
            </a:r>
            <a:r>
              <a:rPr lang="en-US" sz="2400" i="1" dirty="0">
                <a:solidFill>
                  <a:schemeClr val="tx1"/>
                </a:solidFill>
                <a:latin typeface="Calibri" panose="020F0502020204030204" pitchFamily="34" charset="0"/>
                <a:cs typeface="Calibri" panose="020F0502020204030204" pitchFamily="34" charset="0"/>
              </a:rPr>
              <a:t> –input </a:t>
            </a:r>
            <a:r>
              <a:rPr lang="en-US" sz="2400" i="1" dirty="0" err="1">
                <a:solidFill>
                  <a:schemeClr val="tx1"/>
                </a:solidFill>
                <a:latin typeface="Calibri" panose="020F0502020204030204" pitchFamily="34" charset="0"/>
                <a:cs typeface="Calibri" panose="020F0502020204030204" pitchFamily="34" charset="0"/>
              </a:rPr>
              <a:t>gls_dump.saif</a:t>
            </a:r>
            <a:r>
              <a:rPr lang="en-US" sz="2400" i="1" dirty="0">
                <a:solidFill>
                  <a:schemeClr val="tx1"/>
                </a:solidFill>
                <a:latin typeface="Calibri" panose="020F0502020204030204" pitchFamily="34" charset="0"/>
                <a:cs typeface="Calibri" panose="020F0502020204030204" pitchFamily="34" charset="0"/>
              </a:rPr>
              <a:t> –</a:t>
            </a:r>
            <a:r>
              <a:rPr lang="en-US" sz="2400" i="1" dirty="0" err="1">
                <a:solidFill>
                  <a:schemeClr val="tx1"/>
                </a:solidFill>
                <a:latin typeface="Calibri" panose="020F0502020204030204" pitchFamily="34" charset="0"/>
                <a:cs typeface="Calibri" panose="020F0502020204030204" pitchFamily="34" charset="0"/>
              </a:rPr>
              <a:t>strip_path</a:t>
            </a:r>
            <a:r>
              <a:rPr lang="en-US" sz="2400" i="1" dirty="0">
                <a:solidFill>
                  <a:schemeClr val="tx1"/>
                </a:solidFill>
                <a:latin typeface="Calibri" panose="020F0502020204030204" pitchFamily="34" charset="0"/>
                <a:cs typeface="Calibri" panose="020F0502020204030204" pitchFamily="34" charset="0"/>
              </a:rPr>
              <a:t> </a:t>
            </a:r>
            <a:r>
              <a:rPr lang="en-US" sz="2400" i="1" dirty="0" err="1">
                <a:solidFill>
                  <a:schemeClr val="tx1"/>
                </a:solidFill>
                <a:latin typeface="Calibri" panose="020F0502020204030204" pitchFamily="34" charset="0"/>
                <a:cs typeface="Calibri" panose="020F0502020204030204" pitchFamily="34" charset="0"/>
              </a:rPr>
              <a:t>tb</a:t>
            </a:r>
            <a:r>
              <a:rPr lang="en-US" sz="2400" i="1" dirty="0">
                <a:solidFill>
                  <a:schemeClr val="tx1"/>
                </a:solidFill>
                <a:latin typeface="Calibri" panose="020F0502020204030204" pitchFamily="34" charset="0"/>
                <a:cs typeface="Calibri" panose="020F0502020204030204" pitchFamily="34" charset="0"/>
              </a:rPr>
              <a:t>/</a:t>
            </a:r>
            <a:r>
              <a:rPr lang="en-US" sz="2400" i="1" dirty="0" err="1">
                <a:solidFill>
                  <a:schemeClr val="tx1"/>
                </a:solidFill>
                <a:latin typeface="Calibri" panose="020F0502020204030204" pitchFamily="34" charset="0"/>
                <a:cs typeface="Calibri" panose="020F0502020204030204" pitchFamily="34" charset="0"/>
              </a:rPr>
              <a:t>dut</a:t>
            </a:r>
            <a:r>
              <a:rPr lang="en-US" sz="2400" i="1" dirty="0">
                <a:solidFill>
                  <a:schemeClr val="tx1"/>
                </a:solidFill>
                <a:latin typeface="Calibri" panose="020F0502020204030204" pitchFamily="34" charset="0"/>
                <a:cs typeface="Calibri" panose="020F0502020204030204" pitchFamily="34" charset="0"/>
              </a:rPr>
              <a:t>/u1</a:t>
            </a:r>
            <a:r>
              <a:rPr lang="en-US" sz="2400" dirty="0">
                <a:solidFill>
                  <a:schemeClr val="tx1"/>
                </a:solidFill>
                <a:latin typeface="Calibri" panose="020F0502020204030204" pitchFamily="34" charset="0"/>
                <a:cs typeface="Calibri" panose="020F0502020204030204" pitchFamily="34" charset="0"/>
              </a:rPr>
              <a:t>”</a:t>
            </a:r>
          </a:p>
          <a:p>
            <a:pPr marL="514350" indent="-514350">
              <a:buFont typeface="+mj-lt"/>
              <a:buAutoNum type="arabicPeriod"/>
            </a:pPr>
            <a:r>
              <a:rPr lang="en-US" sz="2400" dirty="0">
                <a:solidFill>
                  <a:schemeClr val="tx1"/>
                </a:solidFill>
                <a:latin typeface="Calibri" panose="020F0502020204030204" pitchFamily="34" charset="0"/>
                <a:cs typeface="Calibri" panose="020F0502020204030204" pitchFamily="34" charset="0"/>
              </a:rPr>
              <a:t>Can report the activity factors:                     “</a:t>
            </a:r>
            <a:r>
              <a:rPr lang="en-US" sz="2400" i="1" dirty="0" err="1">
                <a:solidFill>
                  <a:schemeClr val="tx1"/>
                </a:solidFill>
                <a:latin typeface="Calibri" panose="020F0502020204030204" pitchFamily="34" charset="0"/>
                <a:cs typeface="Calibri" panose="020F0502020204030204" pitchFamily="34" charset="0"/>
              </a:rPr>
              <a:t>report_switching_activity</a:t>
            </a:r>
            <a:r>
              <a:rPr lang="en-US" sz="2400"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81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US" dirty="0"/>
              <a:t>Power report </a:t>
            </a:r>
            <a:br>
              <a:rPr lang="en-US" dirty="0"/>
            </a:br>
            <a:r>
              <a:rPr lang="en-US" sz="2800" dirty="0"/>
              <a:t>(Static AF propagation)</a:t>
            </a:r>
          </a:p>
        </p:txBody>
      </p:sp>
      <p:pic>
        <p:nvPicPr>
          <p:cNvPr id="5" name="Picture 4"/>
          <p:cNvPicPr>
            <a:picLocks noChangeAspect="1"/>
          </p:cNvPicPr>
          <p:nvPr/>
        </p:nvPicPr>
        <p:blipFill>
          <a:blip r:embed="rId2"/>
          <a:stretch>
            <a:fillRect/>
          </a:stretch>
        </p:blipFill>
        <p:spPr>
          <a:xfrm>
            <a:off x="2238678" y="5013176"/>
            <a:ext cx="4666644" cy="1243617"/>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164555" y="2180853"/>
            <a:ext cx="2638425" cy="2343150"/>
          </a:xfrm>
          <a:prstGeom prst="rect">
            <a:avLst/>
          </a:prstGeom>
        </p:spPr>
      </p:pic>
      <p:pic>
        <p:nvPicPr>
          <p:cNvPr id="7" name="Picture 6"/>
          <p:cNvPicPr>
            <a:picLocks noChangeAspect="1"/>
          </p:cNvPicPr>
          <p:nvPr/>
        </p:nvPicPr>
        <p:blipFill>
          <a:blip r:embed="rId4"/>
          <a:stretch>
            <a:fillRect/>
          </a:stretch>
        </p:blipFill>
        <p:spPr>
          <a:xfrm>
            <a:off x="5580112" y="1916832"/>
            <a:ext cx="2172692" cy="2326966"/>
          </a:xfrm>
          <a:prstGeom prst="rect">
            <a:avLst/>
          </a:prstGeom>
        </p:spPr>
      </p:pic>
      <p:pic>
        <p:nvPicPr>
          <p:cNvPr id="8" name="Picture 7"/>
          <p:cNvPicPr>
            <a:picLocks noChangeAspect="1"/>
          </p:cNvPicPr>
          <p:nvPr/>
        </p:nvPicPr>
        <p:blipFill>
          <a:blip r:embed="rId5"/>
          <a:stretch>
            <a:fillRect/>
          </a:stretch>
        </p:blipFill>
        <p:spPr>
          <a:xfrm>
            <a:off x="5003192" y="4243798"/>
            <a:ext cx="3326532" cy="563153"/>
          </a:xfrm>
          <a:prstGeom prst="rect">
            <a:avLst/>
          </a:prstGeom>
        </p:spPr>
      </p:pic>
    </p:spTree>
    <p:extLst>
      <p:ext uri="{BB962C8B-B14F-4D97-AF65-F5344CB8AC3E}">
        <p14:creationId xmlns:p14="http://schemas.microsoft.com/office/powerpoint/2010/main" val="2316926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5800"/>
            <a:ext cx="8229600" cy="1143000"/>
          </a:xfrm>
        </p:spPr>
        <p:txBody>
          <a:bodyPr/>
          <a:lstStyle/>
          <a:p>
            <a:r>
              <a:rPr lang="en-IN" sz="3600" dirty="0">
                <a:solidFill>
                  <a:schemeClr val="tx1"/>
                </a:solidFill>
                <a:latin typeface="Calibri" panose="020F0502020204030204" pitchFamily="34" charset="0"/>
                <a:cs typeface="Calibri" panose="020F0502020204030204" pitchFamily="34" charset="0"/>
              </a:rPr>
              <a:t>Formality Flow</a:t>
            </a:r>
          </a:p>
        </p:txBody>
      </p:sp>
      <p:pic>
        <p:nvPicPr>
          <p:cNvPr id="3" name="Picture 2"/>
          <p:cNvPicPr>
            <a:picLocks noChangeAspect="1"/>
          </p:cNvPicPr>
          <p:nvPr/>
        </p:nvPicPr>
        <p:blipFill>
          <a:blip r:embed="rId2"/>
          <a:stretch>
            <a:fillRect/>
          </a:stretch>
        </p:blipFill>
        <p:spPr>
          <a:xfrm>
            <a:off x="1187624" y="1850198"/>
            <a:ext cx="3501294" cy="3311521"/>
          </a:xfrm>
          <a:prstGeom prst="rect">
            <a:avLst/>
          </a:prstGeom>
        </p:spPr>
      </p:pic>
      <p:pic>
        <p:nvPicPr>
          <p:cNvPr id="4" name="Picture 3"/>
          <p:cNvPicPr>
            <a:picLocks noChangeAspect="1"/>
          </p:cNvPicPr>
          <p:nvPr/>
        </p:nvPicPr>
        <p:blipFill>
          <a:blip r:embed="rId3"/>
          <a:stretch>
            <a:fillRect/>
          </a:stretch>
        </p:blipFill>
        <p:spPr>
          <a:xfrm>
            <a:off x="4932040" y="1850198"/>
            <a:ext cx="3523494" cy="3523494"/>
          </a:xfrm>
          <a:prstGeom prst="rect">
            <a:avLst/>
          </a:prstGeom>
        </p:spPr>
      </p:pic>
    </p:spTree>
    <p:extLst>
      <p:ext uri="{BB962C8B-B14F-4D97-AF65-F5344CB8AC3E}">
        <p14:creationId xmlns:p14="http://schemas.microsoft.com/office/powerpoint/2010/main" val="78770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2020" y="496466"/>
            <a:ext cx="8229600" cy="1143000"/>
          </a:xfrm>
        </p:spPr>
        <p:txBody>
          <a:bodyPr/>
          <a:lstStyle/>
          <a:p>
            <a:r>
              <a:rPr lang="en-US" sz="3600" dirty="0">
                <a:latin typeface="Calibri" panose="020F0502020204030204" pitchFamily="34" charset="0"/>
                <a:cs typeface="Calibri" panose="020F0502020204030204" pitchFamily="34" charset="0"/>
              </a:rPr>
              <a:t>Formality check: RTL </a:t>
            </a:r>
            <a:r>
              <a:rPr lang="en-US" sz="3600" dirty="0" err="1">
                <a:latin typeface="Calibri" panose="020F0502020204030204" pitchFamily="34" charset="0"/>
                <a:cs typeface="Calibri" panose="020F0502020204030204" pitchFamily="34" charset="0"/>
              </a:rPr>
              <a:t>vs</a:t>
            </a:r>
            <a:r>
              <a:rPr lang="en-US" sz="3600" dirty="0">
                <a:latin typeface="Calibri" panose="020F0502020204030204" pitchFamily="34" charset="0"/>
                <a:cs typeface="Calibri" panose="020F0502020204030204" pitchFamily="34" charset="0"/>
              </a:rPr>
              <a:t> DC </a:t>
            </a:r>
            <a:r>
              <a:rPr lang="en-US" sz="3600" dirty="0" err="1">
                <a:latin typeface="Calibri" panose="020F0502020204030204" pitchFamily="34" charset="0"/>
                <a:cs typeface="Calibri" panose="020F0502020204030204" pitchFamily="34" charset="0"/>
              </a:rPr>
              <a:t>Netlist</a:t>
            </a:r>
            <a:endParaRPr lang="en-US" sz="3600" dirty="0">
              <a:latin typeface="Calibri" panose="020F0502020204030204" pitchFamily="34" charset="0"/>
              <a:cs typeface="Calibri" panose="020F0502020204030204" pitchFamily="34" charset="0"/>
            </a:endParaRPr>
          </a:p>
        </p:txBody>
      </p:sp>
      <p:pic>
        <p:nvPicPr>
          <p:cNvPr id="5" name="Content Placeholder 3"/>
          <p:cNvPicPr>
            <a:picLocks/>
          </p:cNvPicPr>
          <p:nvPr/>
        </p:nvPicPr>
        <p:blipFill>
          <a:blip r:embed="rId3"/>
          <a:srcRect/>
          <a:stretch>
            <a:fillRect/>
          </a:stretch>
        </p:blipFill>
        <p:spPr bwMode="auto">
          <a:xfrm>
            <a:off x="1394520" y="1605136"/>
            <a:ext cx="6324600" cy="1447800"/>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217127" y="3205336"/>
            <a:ext cx="3429000" cy="1295400"/>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4975920" y="3129136"/>
            <a:ext cx="3505200" cy="1295399"/>
          </a:xfrm>
          <a:prstGeom prst="rect">
            <a:avLst/>
          </a:prstGeom>
          <a:noFill/>
          <a:ln w="9525">
            <a:noFill/>
            <a:miter lim="800000"/>
            <a:headEnd/>
            <a:tailEnd/>
          </a:ln>
        </p:spPr>
      </p:pic>
      <p:pic>
        <p:nvPicPr>
          <p:cNvPr id="8" name="Picture 7"/>
          <p:cNvPicPr/>
          <p:nvPr/>
        </p:nvPicPr>
        <p:blipFill>
          <a:blip r:embed="rId6"/>
          <a:srcRect/>
          <a:stretch>
            <a:fillRect/>
          </a:stretch>
        </p:blipFill>
        <p:spPr bwMode="auto">
          <a:xfrm>
            <a:off x="217127" y="4653136"/>
            <a:ext cx="4724400" cy="1828800"/>
          </a:xfrm>
          <a:prstGeom prst="rect">
            <a:avLst/>
          </a:prstGeom>
          <a:noFill/>
          <a:ln w="9525">
            <a:noFill/>
            <a:miter lim="800000"/>
            <a:headEnd/>
            <a:tailEnd/>
          </a:ln>
        </p:spPr>
      </p:pic>
      <p:sp>
        <p:nvSpPr>
          <p:cNvPr id="9" name="Subtitle 2"/>
          <p:cNvSpPr txBox="1">
            <a:spLocks/>
          </p:cNvSpPr>
          <p:nvPr/>
        </p:nvSpPr>
        <p:spPr>
          <a:xfrm>
            <a:off x="4716016" y="4572000"/>
            <a:ext cx="4572000" cy="2286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latin typeface="Calibri" panose="020F0502020204030204" pitchFamily="34" charset="0"/>
                <a:cs typeface="Calibri" panose="020F0502020204030204" pitchFamily="34" charset="0"/>
              </a:rPr>
              <a:t>No failing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t>
            </a:r>
            <a:r>
              <a:rPr kumimoji="0" lang="en-US"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rPr>
              <a:t> abort points</a:t>
            </a:r>
            <a:endParaRPr lang="en-US"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latin typeface="Calibri" panose="020F0502020204030204" pitchFamily="34" charset="0"/>
                <a:cs typeface="Calibri" panose="020F0502020204030204" pitchFamily="34" charset="0"/>
              </a:rPr>
              <a:t>1 Unmatched point in REF design due to logic removal in optimization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latin typeface="Calibri" panose="020F0502020204030204" pitchFamily="34" charset="0"/>
                <a:cs typeface="Calibri" panose="020F0502020204030204" pitchFamily="34" charset="0"/>
              </a:rPr>
              <a:t>285 unmatched points in IMP design due to clock gating latch insertion during synthesis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latin typeface="Calibri" panose="020F0502020204030204" pitchFamily="34" charset="0"/>
                <a:cs typeface="Calibri" panose="020F0502020204030204" pitchFamily="34" charset="0"/>
              </a:rPr>
              <a:t>Test Passed!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u="none" strike="noStrike" kern="1200" cap="none" spc="0" normalizeH="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cxnSp>
        <p:nvCxnSpPr>
          <p:cNvPr id="15" name="Straight Connector 14"/>
          <p:cNvCxnSpPr>
            <a:cxnSpLocks/>
          </p:cNvCxnSpPr>
          <p:nvPr/>
        </p:nvCxnSpPr>
        <p:spPr>
          <a:xfrm>
            <a:off x="1403648" y="2276872"/>
            <a:ext cx="6120680"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cxnSpLocks/>
          </p:cNvCxnSpPr>
          <p:nvPr/>
        </p:nvCxnSpPr>
        <p:spPr>
          <a:xfrm>
            <a:off x="217127" y="5733256"/>
            <a:ext cx="277069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3094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4008" y="487706"/>
            <a:ext cx="8229600" cy="1143000"/>
          </a:xfrm>
        </p:spPr>
        <p:txBody>
          <a:bodyPr>
            <a:normAutofit/>
          </a:bodyPr>
          <a:lstStyle/>
          <a:p>
            <a:r>
              <a:rPr lang="en-US" sz="3600" dirty="0">
                <a:latin typeface="Calibri" panose="020F0502020204030204" pitchFamily="34" charset="0"/>
                <a:cs typeface="Calibri" panose="020F0502020204030204" pitchFamily="34" charset="0"/>
              </a:rPr>
              <a:t>Formality check: DC </a:t>
            </a:r>
            <a:r>
              <a:rPr lang="en-US" sz="3600" dirty="0" err="1">
                <a:latin typeface="Calibri" panose="020F0502020204030204" pitchFamily="34" charset="0"/>
                <a:cs typeface="Calibri" panose="020F0502020204030204" pitchFamily="34" charset="0"/>
              </a:rPr>
              <a:t>vs</a:t>
            </a:r>
            <a:r>
              <a:rPr lang="en-US" sz="3600" dirty="0">
                <a:latin typeface="Calibri" panose="020F0502020204030204" pitchFamily="34" charset="0"/>
                <a:cs typeface="Calibri" panose="020F0502020204030204" pitchFamily="34" charset="0"/>
              </a:rPr>
              <a:t> ICC post ECO </a:t>
            </a:r>
            <a:r>
              <a:rPr lang="en-US" sz="3600" dirty="0" err="1">
                <a:latin typeface="Calibri" panose="020F0502020204030204" pitchFamily="34" charset="0"/>
                <a:cs typeface="Calibri" panose="020F0502020204030204" pitchFamily="34" charset="0"/>
              </a:rPr>
              <a:t>Netlist</a:t>
            </a:r>
            <a:endParaRPr lang="en-US" sz="3600" dirty="0">
              <a:latin typeface="Calibri" panose="020F0502020204030204" pitchFamily="34" charset="0"/>
              <a:cs typeface="Calibri" panose="020F0502020204030204" pitchFamily="34" charset="0"/>
            </a:endParaRPr>
          </a:p>
        </p:txBody>
      </p:sp>
      <p:pic>
        <p:nvPicPr>
          <p:cNvPr id="5" name="Picture 4"/>
          <p:cNvPicPr/>
          <p:nvPr/>
        </p:nvPicPr>
        <p:blipFill>
          <a:blip r:embed="rId2"/>
          <a:srcRect/>
          <a:stretch>
            <a:fillRect/>
          </a:stretch>
        </p:blipFill>
        <p:spPr bwMode="auto">
          <a:xfrm>
            <a:off x="1577008" y="1656184"/>
            <a:ext cx="5943600" cy="1413929"/>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921795" y="3255383"/>
            <a:ext cx="3429000" cy="1371600"/>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4788024" y="3255383"/>
            <a:ext cx="3358515" cy="1360170"/>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892632" y="5085184"/>
            <a:ext cx="3328670" cy="1219200"/>
          </a:xfrm>
          <a:prstGeom prst="rect">
            <a:avLst/>
          </a:prstGeom>
          <a:noFill/>
          <a:ln w="9525">
            <a:noFill/>
            <a:miter lim="800000"/>
            <a:headEnd/>
            <a:tailEnd/>
          </a:ln>
        </p:spPr>
      </p:pic>
      <p:sp>
        <p:nvSpPr>
          <p:cNvPr id="9" name="Subtitle 2"/>
          <p:cNvSpPr txBox="1">
            <a:spLocks/>
          </p:cNvSpPr>
          <p:nvPr/>
        </p:nvSpPr>
        <p:spPr>
          <a:xfrm>
            <a:off x="4806837" y="4800823"/>
            <a:ext cx="45720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No failing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No</a:t>
            </a:r>
            <a:r>
              <a:rPr kumimoji="0" lang="en-US" sz="1600" b="0" i="0" u="none" strike="noStrike" kern="1200" cap="none" spc="0" normalizeH="0" noProof="0" dirty="0">
                <a:ln>
                  <a:noFill/>
                </a:ln>
                <a:solidFill>
                  <a:schemeClr val="tx1"/>
                </a:solidFill>
                <a:effectLst/>
                <a:uLnTx/>
                <a:uFillTx/>
                <a:latin typeface="+mn-lt"/>
                <a:ea typeface="+mn-ea"/>
                <a:cs typeface="+mn-cs"/>
              </a:rPr>
              <a:t> abort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a:t>No</a:t>
            </a:r>
            <a:r>
              <a:rPr lang="en-US" sz="1600" dirty="0"/>
              <a:t> unmatched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Test</a:t>
            </a:r>
            <a:r>
              <a:rPr kumimoji="0" lang="en-US" sz="1600" b="0" i="0" u="none" strike="noStrike" kern="1200" cap="none" spc="0" normalizeH="0" noProof="0" dirty="0">
                <a:ln>
                  <a:noFill/>
                </a:ln>
                <a:solidFill>
                  <a:schemeClr val="tx1"/>
                </a:solidFill>
                <a:effectLst/>
                <a:uLnTx/>
                <a:uFillTx/>
                <a:latin typeface="+mn-lt"/>
                <a:ea typeface="+mn-ea"/>
                <a:cs typeface="+mn-cs"/>
              </a:rPr>
              <a:t> passed!</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Connector 9"/>
          <p:cNvCxnSpPr>
            <a:cxnSpLocks/>
          </p:cNvCxnSpPr>
          <p:nvPr/>
        </p:nvCxnSpPr>
        <p:spPr>
          <a:xfrm>
            <a:off x="1577008" y="2348880"/>
            <a:ext cx="5731296" cy="0"/>
          </a:xfrm>
          <a:prstGeom prst="line">
            <a:avLst/>
          </a:prstGeom>
          <a:ln>
            <a:solidFill>
              <a:srgbClr val="92D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339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67544" y="69269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Final Results: Post ECO</a:t>
            </a:r>
            <a:br>
              <a:rPr lang="en-IN" sz="3600" u="none" strike="noStrike" cap="none" dirty="0">
                <a:solidFill>
                  <a:schemeClr val="dk1"/>
                </a:solidFill>
                <a:latin typeface="Calibri" panose="020F0502020204030204" pitchFamily="34" charset="0"/>
                <a:cs typeface="Calibri" panose="020F0502020204030204" pitchFamily="34" charset="0"/>
                <a:sym typeface="Arial"/>
              </a:rPr>
            </a:br>
            <a:endParaRPr lang="en-IN" sz="3600" u="none" strike="noStrike" cap="none" dirty="0">
              <a:solidFill>
                <a:schemeClr val="dk1"/>
              </a:solidFill>
              <a:latin typeface="Calibri" panose="020F0502020204030204" pitchFamily="34" charset="0"/>
              <a:cs typeface="Calibri" panose="020F0502020204030204" pitchFamily="34" charset="0"/>
              <a:sym typeface="Arial"/>
            </a:endParaRPr>
          </a:p>
        </p:txBody>
      </p:sp>
      <mc:AlternateContent xmlns:mc="http://schemas.openxmlformats.org/markup-compatibility/2006" xmlns:a14="http://schemas.microsoft.com/office/drawing/2010/main">
        <mc:Choice Requires="a14">
          <p:graphicFrame>
            <p:nvGraphicFramePr>
              <p:cNvPr id="90" name="Shape 90"/>
              <p:cNvGraphicFramePr/>
              <p:nvPr>
                <p:extLst>
                  <p:ext uri="{D42A27DB-BD31-4B8C-83A1-F6EECF244321}">
                    <p14:modId xmlns:p14="http://schemas.microsoft.com/office/powerpoint/2010/main" val="684730027"/>
                  </p:ext>
                </p:extLst>
              </p:nvPr>
            </p:nvGraphicFramePr>
            <p:xfrm>
              <a:off x="251520" y="1844824"/>
              <a:ext cx="8686800" cy="3779825"/>
            </p:xfrm>
            <a:graphic>
              <a:graphicData uri="http://schemas.openxmlformats.org/drawingml/2006/table">
                <a:tbl>
                  <a:tblPr firstRow="1" bandRow="1">
                    <a:tableStyleId>{B9D34FD3-4BC8-4504-9325-19FC3153B472}</a:tableStyleId>
                  </a:tblPr>
                  <a:tblGrid>
                    <a:gridCol w="2606050">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8500">
                    <a:tc>
                      <a:txBody>
                        <a:bodyPr/>
                        <a:lstStyle/>
                        <a:p>
                          <a:pPr marL="0" marR="0" lvl="0" indent="0" algn="ctr" rtl="0">
                            <a:spcBef>
                              <a:spcPts val="0"/>
                            </a:spcBef>
                            <a:buSzPct val="25000"/>
                            <a:buNone/>
                          </a:pPr>
                          <a:r>
                            <a:rPr lang="en-IN" sz="1800" dirty="0" err="1"/>
                            <a:t>QoR</a:t>
                          </a:r>
                          <a:endParaRPr lang="en-IN" sz="1800" dirty="0"/>
                        </a:p>
                      </a:txBody>
                      <a:tcPr marL="91450" marR="91450" marT="45725" marB="45725"/>
                    </a:tc>
                    <a:tc>
                      <a:txBody>
                        <a:bodyPr/>
                        <a:lstStyle/>
                        <a:p>
                          <a:pPr marL="0" marR="0" lvl="0" indent="0" algn="ctr" rtl="0">
                            <a:spcBef>
                              <a:spcPts val="0"/>
                            </a:spcBef>
                            <a:buSzPct val="25000"/>
                            <a:buNone/>
                          </a:pPr>
                          <a:r>
                            <a:rPr lang="en-IN" sz="1800" dirty="0"/>
                            <a:t>Specification</a:t>
                          </a:r>
                        </a:p>
                      </a:txBody>
                      <a:tcPr marL="91450" marR="91450" marT="45725" marB="45725"/>
                    </a:tc>
                    <a:tc>
                      <a:txBody>
                        <a:bodyPr/>
                        <a:lstStyle/>
                        <a:p>
                          <a:pPr marL="0" marR="0" lvl="0" indent="0" algn="ctr" rtl="0">
                            <a:spcBef>
                              <a:spcPts val="0"/>
                            </a:spcBef>
                            <a:buSzPct val="25000"/>
                            <a:buNone/>
                          </a:pPr>
                          <a:r>
                            <a:rPr lang="en-IN" sz="1800" dirty="0"/>
                            <a:t>Results</a:t>
                          </a:r>
                        </a:p>
                      </a:txBody>
                      <a:tcPr marL="91450" marR="91450" marT="45725" marB="45725"/>
                    </a:tc>
                    <a:tc>
                      <a:txBody>
                        <a:bodyPr/>
                        <a:lstStyle/>
                        <a:p>
                          <a:pPr marL="0" marR="0" lvl="0" indent="0" algn="ctr" rtl="0">
                            <a:spcBef>
                              <a:spcPts val="0"/>
                            </a:spcBef>
                            <a:buSzPct val="25000"/>
                            <a:buNone/>
                          </a:pPr>
                          <a:r>
                            <a:rPr lang="en-IN" sz="1800" dirty="0"/>
                            <a:t>Margin</a:t>
                          </a:r>
                        </a:p>
                      </a:txBody>
                      <a:tcPr marL="91450" marR="91450" marT="45725" marB="45725"/>
                    </a:tc>
                    <a:extLst>
                      <a:ext uri="{0D108BD9-81ED-4DB2-BD59-A6C34878D82A}">
                        <a16:rowId xmlns:a16="http://schemas.microsoft.com/office/drawing/2014/main" val="10000"/>
                      </a:ext>
                    </a:extLst>
                  </a:tr>
                  <a:tr h="378500">
                    <a:tc>
                      <a:txBody>
                        <a:bodyPr/>
                        <a:lstStyle/>
                        <a:p>
                          <a:pPr marL="0" marR="0" lvl="0" indent="0" algn="l" rtl="0">
                            <a:spcBef>
                              <a:spcPts val="0"/>
                            </a:spcBef>
                            <a:buSzPct val="25000"/>
                            <a:buNone/>
                          </a:pPr>
                          <a:r>
                            <a:rPr lang="en-IN" sz="1800" dirty="0"/>
                            <a:t>Cycle time (ns)</a:t>
                          </a:r>
                        </a:p>
                      </a:txBody>
                      <a:tcPr marL="91450" marR="91450" marT="45725" marB="45725"/>
                    </a:tc>
                    <a:tc>
                      <a:txBody>
                        <a:bodyPr/>
                        <a:lstStyle/>
                        <a:p>
                          <a:pPr marL="0" marR="0" lvl="0" indent="0" algn="ctr" rtl="0">
                            <a:spcBef>
                              <a:spcPts val="0"/>
                            </a:spcBef>
                            <a:buSzPct val="25000"/>
                            <a:buNone/>
                          </a:pPr>
                          <a:r>
                            <a:rPr lang="en-IN" sz="1800" dirty="0"/>
                            <a:t>8</a:t>
                          </a:r>
                        </a:p>
                      </a:txBody>
                      <a:tcPr marL="91450" marR="91450" marT="45725" marB="45725"/>
                    </a:tc>
                    <a:tc>
                      <a:txBody>
                        <a:bodyPr/>
                        <a:lstStyle/>
                        <a:p>
                          <a:pPr marL="0" marR="0" lvl="0" indent="0" algn="ctr" rtl="0">
                            <a:spcBef>
                              <a:spcPts val="0"/>
                            </a:spcBef>
                            <a:buSzPct val="25000"/>
                            <a:buNone/>
                          </a:pPr>
                          <a:r>
                            <a:rPr lang="en-IN" sz="1800" dirty="0"/>
                            <a:t>8</a:t>
                          </a:r>
                        </a:p>
                      </a:txBody>
                      <a:tcPr marL="91450" marR="91450" marT="45725" marB="45725"/>
                    </a:tc>
                    <a:tc>
                      <a:txBody>
                        <a:bodyPr/>
                        <a:lstStyle/>
                        <a:p>
                          <a:pPr marL="0" marR="0" lvl="0" indent="0" algn="ctr" rtl="0">
                            <a:spcBef>
                              <a:spcPts val="0"/>
                            </a:spcBef>
                            <a:buSzPct val="25000"/>
                            <a:buNone/>
                          </a:pPr>
                          <a:r>
                            <a:rPr lang="en-IN" sz="1800" dirty="0"/>
                            <a:t>0</a:t>
                          </a:r>
                          <a:endParaRPr sz="1800" dirty="0"/>
                        </a:p>
                      </a:txBody>
                      <a:tcPr marL="91450" marR="91450" marT="45725" marB="45725"/>
                    </a:tc>
                    <a:extLst>
                      <a:ext uri="{0D108BD9-81ED-4DB2-BD59-A6C34878D82A}">
                        <a16:rowId xmlns:a16="http://schemas.microsoft.com/office/drawing/2014/main" val="10001"/>
                      </a:ext>
                    </a:extLst>
                  </a:tr>
                  <a:tr h="373325">
                    <a:tc>
                      <a:txBody>
                        <a:bodyPr/>
                        <a:lstStyle/>
                        <a:p>
                          <a:pPr marL="0" marR="0" lvl="0" indent="0" algn="l" rtl="0">
                            <a:lnSpc>
                              <a:spcPct val="100000"/>
                            </a:lnSpc>
                            <a:spcBef>
                              <a:spcPts val="0"/>
                            </a:spcBef>
                            <a:spcAft>
                              <a:spcPts val="0"/>
                            </a:spcAft>
                            <a:buClr>
                              <a:schemeClr val="dk1"/>
                            </a:buClr>
                            <a:buSzPct val="25000"/>
                            <a:buFont typeface="Calibri"/>
                            <a:buNone/>
                          </a:pPr>
                          <a:r>
                            <a:rPr lang="en-IN" sz="1800" dirty="0"/>
                            <a:t>Total power (</a:t>
                          </a:r>
                          <a:r>
                            <a:rPr lang="en-IN" sz="1800" dirty="0" err="1"/>
                            <a:t>mW</a:t>
                          </a:r>
                          <a:r>
                            <a:rPr lang="en-IN" sz="1800" dirty="0"/>
                            <a:t>)</a:t>
                          </a:r>
                        </a:p>
                      </a:txBody>
                      <a:tcPr marL="91450" marR="91450" marT="45725" marB="45725"/>
                    </a:tc>
                    <a:tc>
                      <a:txBody>
                        <a:bodyPr/>
                        <a:lstStyle/>
                        <a:p>
                          <a:pPr marL="0" marR="0" lvl="0" indent="0" algn="ctr" rtl="0">
                            <a:spcBef>
                              <a:spcPts val="0"/>
                            </a:spcBef>
                            <a:buSzPct val="25000"/>
                            <a:buNone/>
                          </a:pPr>
                          <a:r>
                            <a:rPr lang="en-IN" sz="1800" dirty="0"/>
                            <a:t>15</a:t>
                          </a:r>
                        </a:p>
                      </a:txBody>
                      <a:tcPr marL="91450" marR="91450" marT="45725" marB="45725"/>
                    </a:tc>
                    <a:tc>
                      <a:txBody>
                        <a:bodyPr/>
                        <a:lstStyle/>
                        <a:p>
                          <a:pPr marL="0" marR="0" lvl="0" indent="0" algn="ctr" rtl="0">
                            <a:spcBef>
                              <a:spcPts val="0"/>
                            </a:spcBef>
                            <a:buSzPct val="25000"/>
                            <a:buNone/>
                          </a:pPr>
                          <a:r>
                            <a:rPr lang="en-IN" sz="1800" dirty="0"/>
                            <a:t>6.210</a:t>
                          </a:r>
                          <a:endParaRPr sz="1800" dirty="0"/>
                        </a:p>
                      </a:txBody>
                      <a:tcPr marL="91450" marR="91450" marT="45725" marB="45725"/>
                    </a:tc>
                    <a:tc>
                      <a:txBody>
                        <a:bodyPr/>
                        <a:lstStyle/>
                        <a:p>
                          <a:pPr marL="0" marR="0" lvl="0" indent="0" algn="ctr" rtl="0">
                            <a:spcBef>
                              <a:spcPts val="0"/>
                            </a:spcBef>
                            <a:buSzPct val="25000"/>
                            <a:buNone/>
                          </a:pPr>
                          <a:r>
                            <a:rPr lang="en-IN" sz="1800" dirty="0"/>
                            <a:t>58.6 %</a:t>
                          </a:r>
                          <a:endParaRPr sz="1800" dirty="0"/>
                        </a:p>
                      </a:txBody>
                      <a:tcPr marL="91450" marR="91450" marT="45725" marB="45725"/>
                    </a:tc>
                    <a:extLst>
                      <a:ext uri="{0D108BD9-81ED-4DB2-BD59-A6C34878D82A}">
                        <a16:rowId xmlns:a16="http://schemas.microsoft.com/office/drawing/2014/main" val="10002"/>
                      </a:ext>
                    </a:extLst>
                  </a:tr>
                  <a:tr h="378500">
                    <a:tc>
                      <a:txBody>
                        <a:bodyPr/>
                        <a:lstStyle/>
                        <a:p>
                          <a:pPr marL="0" marR="0" lvl="0" indent="0" algn="l" rtl="0">
                            <a:spcBef>
                              <a:spcPts val="0"/>
                            </a:spcBef>
                            <a:buSzPct val="25000"/>
                            <a:buNone/>
                          </a:pPr>
                          <a:r>
                            <a:rPr lang="en-IN" sz="1800" dirty="0"/>
                            <a:t>Area </a:t>
                          </a:r>
                          <a14:m>
                            <m:oMath xmlns:m="http://schemas.openxmlformats.org/officeDocument/2006/math">
                              <m:sSup>
                                <m:sSupPr>
                                  <m:ctrlPr>
                                    <a:rPr lang="en-IN" sz="1800" i="1" smtClean="0">
                                      <a:latin typeface="Cambria Math" panose="02040503050406030204" pitchFamily="18" charset="0"/>
                                    </a:rPr>
                                  </m:ctrlPr>
                                </m:sSupPr>
                                <m:e>
                                  <m:r>
                                    <a:rPr lang="en-IN" sz="1800" smtClean="0">
                                      <a:latin typeface="Cambria Math" panose="02040503050406030204" pitchFamily="18" charset="0"/>
                                    </a:rPr>
                                    <m:t>(</m:t>
                                  </m:r>
                                  <m:r>
                                    <a:rPr lang="en-IN" sz="1800" smtClean="0">
                                      <a:latin typeface="Cambria Math" panose="02040503050406030204" pitchFamily="18" charset="0"/>
                                    </a:rPr>
                                    <m:t>𝑚𝑚</m:t>
                                  </m:r>
                                </m:e>
                                <m:sup>
                                  <m:r>
                                    <a:rPr lang="en-IN" sz="1800" smtClean="0">
                                      <a:latin typeface="Cambria Math" panose="02040503050406030204" pitchFamily="18" charset="0"/>
                                    </a:rPr>
                                    <m:t>2</m:t>
                                  </m:r>
                                </m:sup>
                              </m:sSup>
                              <m:r>
                                <a:rPr lang="en-IN" sz="1800" smtClean="0">
                                  <a:latin typeface="Cambria Math" panose="02040503050406030204" pitchFamily="18" charset="0"/>
                                </a:rPr>
                                <m:t>)</m:t>
                              </m:r>
                            </m:oMath>
                          </a14:m>
                          <a:endParaRPr sz="1800" dirty="0"/>
                        </a:p>
                      </a:txBody>
                      <a:tcPr marL="91450" marR="91450" marT="45725" marB="45725"/>
                    </a:tc>
                    <a:tc>
                      <a:txBody>
                        <a:bodyPr/>
                        <a:lstStyle/>
                        <a:p>
                          <a:pPr marL="0" marR="0" lvl="0" indent="0" algn="ctr" rtl="0">
                            <a:spcBef>
                              <a:spcPts val="0"/>
                            </a:spcBef>
                            <a:buSzPct val="25000"/>
                            <a:buNone/>
                          </a:pPr>
                          <a:r>
                            <a:rPr lang="en-IN" sz="1800" dirty="0"/>
                            <a:t>0.7</a:t>
                          </a:r>
                        </a:p>
                      </a:txBody>
                      <a:tcPr marL="91450" marR="91450" marT="45725" marB="45725"/>
                    </a:tc>
                    <a:tc>
                      <a:txBody>
                        <a:bodyPr/>
                        <a:lstStyle/>
                        <a:p>
                          <a:pPr marL="0" marR="0" lvl="0" indent="0" algn="ctr" rtl="0">
                            <a:spcBef>
                              <a:spcPts val="0"/>
                            </a:spcBef>
                            <a:buSzPct val="25000"/>
                            <a:buNone/>
                          </a:pPr>
                          <a:r>
                            <a:rPr lang="en-IN" sz="1800" dirty="0"/>
                            <a:t>0.639305</a:t>
                          </a:r>
                          <a:endParaRPr sz="1800" dirty="0"/>
                        </a:p>
                      </a:txBody>
                      <a:tcPr marL="91450" marR="91450" marT="45725" marB="45725"/>
                    </a:tc>
                    <a:tc>
                      <a:txBody>
                        <a:bodyPr/>
                        <a:lstStyle/>
                        <a:p>
                          <a:pPr marL="0" marR="0" lvl="0" indent="0" algn="ctr" rtl="0">
                            <a:spcBef>
                              <a:spcPts val="0"/>
                            </a:spcBef>
                            <a:buSzPct val="25000"/>
                            <a:buNone/>
                          </a:pPr>
                          <a:r>
                            <a:rPr lang="en-IN" sz="1800" dirty="0"/>
                            <a:t>8.67 %</a:t>
                          </a:r>
                          <a:endParaRPr sz="1800" dirty="0"/>
                        </a:p>
                      </a:txBody>
                      <a:tcPr marL="91450" marR="91450" marT="45725" marB="45725"/>
                    </a:tc>
                    <a:extLst>
                      <a:ext uri="{0D108BD9-81ED-4DB2-BD59-A6C34878D82A}">
                        <a16:rowId xmlns:a16="http://schemas.microsoft.com/office/drawing/2014/main" val="10003"/>
                      </a:ext>
                    </a:extLst>
                  </a:tr>
                  <a:tr h="378500">
                    <a:tc>
                      <a:txBody>
                        <a:bodyPr/>
                        <a:lstStyle/>
                        <a:p>
                          <a:pPr marL="0" marR="0" lvl="0" indent="0" algn="l" rtl="0">
                            <a:spcBef>
                              <a:spcPts val="0"/>
                            </a:spcBef>
                            <a:buSzPct val="25000"/>
                            <a:buNone/>
                          </a:pPr>
                          <a:r>
                            <a:rPr lang="en-IN" sz="1800" dirty="0"/>
                            <a:t>Utilization (%)</a:t>
                          </a:r>
                        </a:p>
                      </a:txBody>
                      <a:tcPr marL="91450" marR="91450" marT="45725" marB="45725"/>
                    </a:tc>
                    <a:tc>
                      <a:txBody>
                        <a:bodyPr/>
                        <a:lstStyle/>
                        <a:p>
                          <a:pPr marL="0" marR="0" lvl="0" indent="0" algn="ctr" rtl="0">
                            <a:spcBef>
                              <a:spcPts val="0"/>
                            </a:spcBef>
                            <a:buSzPct val="25000"/>
                            <a:buNone/>
                          </a:pPr>
                          <a:r>
                            <a:rPr lang="en-IN" sz="1800" dirty="0"/>
                            <a:t>85</a:t>
                          </a:r>
                        </a:p>
                      </a:txBody>
                      <a:tcPr marL="91450" marR="91450" marT="45725" marB="45725"/>
                    </a:tc>
                    <a:tc>
                      <a:txBody>
                        <a:bodyPr/>
                        <a:lstStyle/>
                        <a:p>
                          <a:pPr marL="0" marR="0" lvl="0" indent="0" algn="ctr" rtl="0">
                            <a:spcBef>
                              <a:spcPts val="0"/>
                            </a:spcBef>
                            <a:buSzPct val="25000"/>
                            <a:buNone/>
                          </a:pPr>
                          <a:r>
                            <a:rPr lang="en-IN" sz="1800" dirty="0"/>
                            <a:t>89.07</a:t>
                          </a:r>
                          <a:endParaRPr sz="1800" dirty="0"/>
                        </a:p>
                      </a:txBody>
                      <a:tcPr marL="91450" marR="91450" marT="45725" marB="45725"/>
                    </a:tc>
                    <a:tc>
                      <a:txBody>
                        <a:bodyPr/>
                        <a:lstStyle/>
                        <a:p>
                          <a:pPr marL="0" marR="0" lvl="0" indent="0" algn="ctr" rtl="0">
                            <a:spcBef>
                              <a:spcPts val="0"/>
                            </a:spcBef>
                            <a:buSzPct val="25000"/>
                            <a:buNone/>
                          </a:pPr>
                          <a:r>
                            <a:rPr lang="en-IN" sz="1800" dirty="0"/>
                            <a:t>4.07 %</a:t>
                          </a:r>
                          <a:endParaRPr sz="1800" dirty="0"/>
                        </a:p>
                      </a:txBody>
                      <a:tcPr marL="91450" marR="91450" marT="45725" marB="45725"/>
                    </a:tc>
                    <a:extLst>
                      <a:ext uri="{0D108BD9-81ED-4DB2-BD59-A6C34878D82A}">
                        <a16:rowId xmlns:a16="http://schemas.microsoft.com/office/drawing/2014/main" val="10004"/>
                      </a:ext>
                    </a:extLst>
                  </a:tr>
                  <a:tr h="378500">
                    <a:tc>
                      <a:txBody>
                        <a:bodyPr/>
                        <a:lstStyle/>
                        <a:p>
                          <a:pPr marL="0" marR="0" lvl="0" indent="0" algn="l" rtl="0">
                            <a:spcBef>
                              <a:spcPts val="0"/>
                            </a:spcBef>
                            <a:buSzPct val="25000"/>
                            <a:buNone/>
                          </a:pPr>
                          <a:r>
                            <a:rPr lang="en-IN" sz="1800"/>
                            <a:t>Max. IR Drop VDD (mV)</a:t>
                          </a:r>
                        </a:p>
                      </a:txBody>
                      <a:tcPr marL="91450" marR="91450" marT="45725" marB="45725"/>
                    </a:tc>
                    <a:tc>
                      <a:txBody>
                        <a:bodyPr/>
                        <a:lstStyle/>
                        <a:p>
                          <a:pPr marL="0" marR="0" lvl="0" indent="0" algn="ctr" rtl="0">
                            <a:spcBef>
                              <a:spcPts val="0"/>
                            </a:spcBef>
                            <a:buSzPct val="25000"/>
                            <a:buNone/>
                          </a:pPr>
                          <a:r>
                            <a:rPr lang="en-IN" sz="1800" dirty="0"/>
                            <a:t>&lt;50</a:t>
                          </a:r>
                        </a:p>
                      </a:txBody>
                      <a:tcPr marL="91450" marR="91450" marT="45725" marB="45725"/>
                    </a:tc>
                    <a:tc>
                      <a:txBody>
                        <a:bodyPr/>
                        <a:lstStyle/>
                        <a:p>
                          <a:pPr marL="0" marR="0" lvl="0" indent="0" algn="ctr" rtl="0">
                            <a:spcBef>
                              <a:spcPts val="0"/>
                            </a:spcBef>
                            <a:buSzPct val="25000"/>
                            <a:buNone/>
                          </a:pPr>
                          <a:r>
                            <a:rPr lang="en-IN" sz="1800" dirty="0"/>
                            <a:t>44.20</a:t>
                          </a:r>
                          <a:endParaRPr sz="1800" dirty="0"/>
                        </a:p>
                      </a:txBody>
                      <a:tcPr marL="91450" marR="91450" marT="45725" marB="45725"/>
                    </a:tc>
                    <a:tc>
                      <a:txBody>
                        <a:bodyPr/>
                        <a:lstStyle/>
                        <a:p>
                          <a:pPr marL="0" marR="0" lvl="0" indent="0" algn="ctr" rtl="0">
                            <a:spcBef>
                              <a:spcPts val="0"/>
                            </a:spcBef>
                            <a:buSzPct val="25000"/>
                            <a:buNone/>
                          </a:pPr>
                          <a:r>
                            <a:rPr lang="en-IN" sz="1800" dirty="0"/>
                            <a:t>5.8 mV </a:t>
                          </a:r>
                          <a:endParaRPr sz="1800" dirty="0"/>
                        </a:p>
                      </a:txBody>
                      <a:tcPr marL="91450" marR="91450" marT="45725" marB="45725"/>
                    </a:tc>
                    <a:extLst>
                      <a:ext uri="{0D108BD9-81ED-4DB2-BD59-A6C34878D82A}">
                        <a16:rowId xmlns:a16="http://schemas.microsoft.com/office/drawing/2014/main" val="10005"/>
                      </a:ext>
                    </a:extLst>
                  </a:tr>
                  <a:tr h="378500">
                    <a:tc>
                      <a:txBody>
                        <a:bodyPr/>
                        <a:lstStyle/>
                        <a:p>
                          <a:pPr marL="0" marR="0" lvl="0" indent="0" algn="l" rtl="0">
                            <a:spcBef>
                              <a:spcPts val="0"/>
                            </a:spcBef>
                            <a:buSzPct val="25000"/>
                            <a:buNone/>
                          </a:pPr>
                          <a:r>
                            <a:rPr lang="en-IN" sz="1800" dirty="0"/>
                            <a:t>Max. IR Drop VSS (mV)</a:t>
                          </a:r>
                        </a:p>
                      </a:txBody>
                      <a:tcPr marL="91450" marR="91450" marT="45725" marB="45725"/>
                    </a:tc>
                    <a:tc>
                      <a:txBody>
                        <a:bodyPr/>
                        <a:lstStyle/>
                        <a:p>
                          <a:pPr marL="0" marR="0" lvl="0" indent="0" algn="ctr" rtl="0">
                            <a:spcBef>
                              <a:spcPts val="0"/>
                            </a:spcBef>
                            <a:buSzPct val="25000"/>
                            <a:buNone/>
                          </a:pPr>
                          <a:r>
                            <a:rPr lang="en-IN" sz="1800" dirty="0"/>
                            <a:t>&lt;50</a:t>
                          </a:r>
                        </a:p>
                      </a:txBody>
                      <a:tcPr marL="91450" marR="91450" marT="45725" marB="45725"/>
                    </a:tc>
                    <a:tc>
                      <a:txBody>
                        <a:bodyPr/>
                        <a:lstStyle/>
                        <a:p>
                          <a:pPr marL="0" marR="0" lvl="0" indent="0" algn="ctr" rtl="0">
                            <a:spcBef>
                              <a:spcPts val="0"/>
                            </a:spcBef>
                            <a:buSzPct val="25000"/>
                            <a:buNone/>
                          </a:pPr>
                          <a:r>
                            <a:rPr lang="en-IN" sz="1800" dirty="0"/>
                            <a:t>47.87</a:t>
                          </a:r>
                          <a:endParaRPr sz="1800" dirty="0"/>
                        </a:p>
                      </a:txBody>
                      <a:tcPr marL="91450" marR="91450" marT="45725" marB="45725"/>
                    </a:tc>
                    <a:tc>
                      <a:txBody>
                        <a:bodyPr/>
                        <a:lstStyle/>
                        <a:p>
                          <a:pPr marL="0" marR="0" lvl="0" indent="0" algn="ctr" rtl="0">
                            <a:spcBef>
                              <a:spcPts val="0"/>
                            </a:spcBef>
                            <a:buSzPct val="25000"/>
                            <a:buNone/>
                          </a:pPr>
                          <a:r>
                            <a:rPr lang="en-IN" sz="1800" dirty="0"/>
                            <a:t>2.13 mV</a:t>
                          </a:r>
                          <a:endParaRPr sz="1800" dirty="0"/>
                        </a:p>
                      </a:txBody>
                      <a:tcPr marL="91450" marR="91450" marT="45725" marB="45725"/>
                    </a:tc>
                    <a:extLst>
                      <a:ext uri="{0D108BD9-81ED-4DB2-BD59-A6C34878D82A}">
                        <a16:rowId xmlns:a16="http://schemas.microsoft.com/office/drawing/2014/main" val="10006"/>
                      </a:ext>
                    </a:extLst>
                  </a:tr>
                  <a:tr h="378500">
                    <a:tc>
                      <a:txBody>
                        <a:bodyPr/>
                        <a:lstStyle/>
                        <a:p>
                          <a:pPr marL="0" marR="0" lvl="0" indent="0" algn="l" rtl="0">
                            <a:spcBef>
                              <a:spcPts val="0"/>
                            </a:spcBef>
                            <a:buSzPct val="25000"/>
                            <a:buNone/>
                          </a:pPr>
                          <a:r>
                            <a:rPr lang="en-IN" sz="1800"/>
                            <a:t>Verify LVS</a:t>
                          </a:r>
                        </a:p>
                      </a:txBody>
                      <a:tcPr marL="91450" marR="91450" marT="45725" marB="45725"/>
                    </a:tc>
                    <a:tc>
                      <a:txBody>
                        <a:bodyPr/>
                        <a:lstStyle/>
                        <a:p>
                          <a:pPr marL="0" marR="0" lvl="0" indent="0" algn="ctr" rtl="0">
                            <a:spcBef>
                              <a:spcPts val="0"/>
                            </a:spcBef>
                            <a:buSzPct val="25000"/>
                            <a:buNone/>
                          </a:pPr>
                          <a:r>
                            <a:rPr lang="en-IN"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IN" sz="1800" dirty="0"/>
                            <a:t>-</a:t>
                          </a:r>
                          <a:endParaRPr sz="1800" dirty="0"/>
                        </a:p>
                      </a:txBody>
                      <a:tcPr marL="91450" marR="91450" marT="45725" marB="45725"/>
                    </a:tc>
                    <a:extLst>
                      <a:ext uri="{0D108BD9-81ED-4DB2-BD59-A6C34878D82A}">
                        <a16:rowId xmlns:a16="http://schemas.microsoft.com/office/drawing/2014/main" val="10007"/>
                      </a:ext>
                    </a:extLst>
                  </a:tr>
                  <a:tr h="378500">
                    <a:tc>
                      <a:txBody>
                        <a:bodyPr/>
                        <a:lstStyle/>
                        <a:p>
                          <a:pPr marL="0" marR="0" lvl="0" indent="0" algn="l" rtl="0">
                            <a:spcBef>
                              <a:spcPts val="0"/>
                            </a:spcBef>
                            <a:buSzPct val="25000"/>
                            <a:buNone/>
                          </a:pPr>
                          <a:r>
                            <a:rPr lang="en-IN" sz="1800" dirty="0"/>
                            <a:t>Verify DRC</a:t>
                          </a:r>
                        </a:p>
                      </a:txBody>
                      <a:tcPr marL="91450" marR="91450" marT="45725" marB="45725"/>
                    </a:tc>
                    <a:tc>
                      <a:txBody>
                        <a:bodyPr/>
                        <a:lstStyle/>
                        <a:p>
                          <a:pPr marL="0" marR="0" lvl="0" indent="0" algn="ctr" rtl="0">
                            <a:spcBef>
                              <a:spcPts val="0"/>
                            </a:spcBef>
                            <a:buSzPct val="25000"/>
                            <a:buNone/>
                          </a:pPr>
                          <a:r>
                            <a:rPr lang="en-IN"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IN" sz="1800" dirty="0"/>
                            <a:t>-</a:t>
                          </a:r>
                          <a:endParaRPr sz="1800" dirty="0"/>
                        </a:p>
                      </a:txBody>
                      <a:tcPr marL="91450" marR="91450" marT="45725" marB="45725"/>
                    </a:tc>
                    <a:extLst>
                      <a:ext uri="{0D108BD9-81ED-4DB2-BD59-A6C34878D82A}">
                        <a16:rowId xmlns:a16="http://schemas.microsoft.com/office/drawing/2014/main" val="10008"/>
                      </a:ext>
                    </a:extLst>
                  </a:tr>
                  <a:tr h="378500">
                    <a:tc>
                      <a:txBody>
                        <a:bodyPr/>
                        <a:lstStyle/>
                        <a:p>
                          <a:pPr marL="0" marR="0" lvl="0" indent="0" algn="l" rtl="0">
                            <a:spcBef>
                              <a:spcPts val="0"/>
                            </a:spcBef>
                            <a:buSzPct val="25000"/>
                            <a:buNone/>
                          </a:pPr>
                          <a:r>
                            <a:rPr lang="en-IN" sz="1800" dirty="0"/>
                            <a:t>Formality</a:t>
                          </a:r>
                        </a:p>
                      </a:txBody>
                      <a:tcPr marL="91450" marR="91450" marT="45725" marB="45725"/>
                    </a:tc>
                    <a:tc>
                      <a:txBody>
                        <a:bodyPr/>
                        <a:lstStyle/>
                        <a:p>
                          <a:pPr marL="0" marR="0" lvl="0" indent="0" algn="ctr" rtl="0">
                            <a:spcBef>
                              <a:spcPts val="0"/>
                            </a:spcBef>
                            <a:buSzPct val="25000"/>
                            <a:buNone/>
                          </a:pPr>
                          <a:r>
                            <a:rPr lang="en-US"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US" sz="1800" dirty="0"/>
                            <a:t>-</a:t>
                          </a:r>
                          <a:endParaRPr sz="1800" dirty="0"/>
                        </a:p>
                      </a:txBody>
                      <a:tcPr marL="91450" marR="91450" marT="45725" marB="45725"/>
                    </a:tc>
                    <a:extLst>
                      <a:ext uri="{0D108BD9-81ED-4DB2-BD59-A6C34878D82A}">
                        <a16:rowId xmlns:a16="http://schemas.microsoft.com/office/drawing/2014/main" val="429136529"/>
                      </a:ext>
                    </a:extLst>
                  </a:tr>
                </a:tbl>
              </a:graphicData>
            </a:graphic>
          </p:graphicFrame>
        </mc:Choice>
        <mc:Fallback xmlns="">
          <p:graphicFrame>
            <p:nvGraphicFramePr>
              <p:cNvPr id="90" name="Shape 90"/>
              <p:cNvGraphicFramePr/>
              <p:nvPr>
                <p:extLst>
                  <p:ext uri="{D42A27DB-BD31-4B8C-83A1-F6EECF244321}">
                    <p14:modId xmlns:p14="http://schemas.microsoft.com/office/powerpoint/2010/main" val="684730027"/>
                  </p:ext>
                </p:extLst>
              </p:nvPr>
            </p:nvGraphicFramePr>
            <p:xfrm>
              <a:off x="251520" y="1844824"/>
              <a:ext cx="8686800" cy="3779825"/>
            </p:xfrm>
            <a:graphic>
              <a:graphicData uri="http://schemas.openxmlformats.org/drawingml/2006/table">
                <a:tbl>
                  <a:tblPr firstRow="1" bandRow="1">
                    <a:tableStyleId>{B9D34FD3-4BC8-4504-9325-19FC3153B472}</a:tableStyleId>
                  </a:tblPr>
                  <a:tblGrid>
                    <a:gridCol w="2606050">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8500">
                    <a:tc>
                      <a:txBody>
                        <a:bodyPr/>
                        <a:lstStyle/>
                        <a:p>
                          <a:pPr marL="0" marR="0" lvl="0" indent="0" algn="ctr" rtl="0">
                            <a:spcBef>
                              <a:spcPts val="0"/>
                            </a:spcBef>
                            <a:buSzPct val="25000"/>
                            <a:buNone/>
                          </a:pPr>
                          <a:r>
                            <a:rPr lang="en-IN" sz="1800" dirty="0" err="1"/>
                            <a:t>QoR</a:t>
                          </a:r>
                          <a:endParaRPr lang="en-IN" sz="1800" dirty="0"/>
                        </a:p>
                      </a:txBody>
                      <a:tcPr marL="91450" marR="91450" marT="45725" marB="45725"/>
                    </a:tc>
                    <a:tc>
                      <a:txBody>
                        <a:bodyPr/>
                        <a:lstStyle/>
                        <a:p>
                          <a:pPr marL="0" marR="0" lvl="0" indent="0" algn="ctr" rtl="0">
                            <a:spcBef>
                              <a:spcPts val="0"/>
                            </a:spcBef>
                            <a:buSzPct val="25000"/>
                            <a:buNone/>
                          </a:pPr>
                          <a:r>
                            <a:rPr lang="en-IN" sz="1800" dirty="0"/>
                            <a:t>Specification</a:t>
                          </a:r>
                        </a:p>
                      </a:txBody>
                      <a:tcPr marL="91450" marR="91450" marT="45725" marB="45725"/>
                    </a:tc>
                    <a:tc>
                      <a:txBody>
                        <a:bodyPr/>
                        <a:lstStyle/>
                        <a:p>
                          <a:pPr marL="0" marR="0" lvl="0" indent="0" algn="ctr" rtl="0">
                            <a:spcBef>
                              <a:spcPts val="0"/>
                            </a:spcBef>
                            <a:buSzPct val="25000"/>
                            <a:buNone/>
                          </a:pPr>
                          <a:r>
                            <a:rPr lang="en-IN" sz="1800" dirty="0"/>
                            <a:t>Results</a:t>
                          </a:r>
                        </a:p>
                      </a:txBody>
                      <a:tcPr marL="91450" marR="91450" marT="45725" marB="45725"/>
                    </a:tc>
                    <a:tc>
                      <a:txBody>
                        <a:bodyPr/>
                        <a:lstStyle/>
                        <a:p>
                          <a:pPr marL="0" marR="0" lvl="0" indent="0" algn="ctr" rtl="0">
                            <a:spcBef>
                              <a:spcPts val="0"/>
                            </a:spcBef>
                            <a:buSzPct val="25000"/>
                            <a:buNone/>
                          </a:pPr>
                          <a:r>
                            <a:rPr lang="en-IN" sz="1800" dirty="0"/>
                            <a:t>Margin</a:t>
                          </a:r>
                        </a:p>
                      </a:txBody>
                      <a:tcPr marL="91450" marR="91450" marT="45725" marB="45725"/>
                    </a:tc>
                    <a:extLst>
                      <a:ext uri="{0D108BD9-81ED-4DB2-BD59-A6C34878D82A}">
                        <a16:rowId xmlns:a16="http://schemas.microsoft.com/office/drawing/2014/main" val="10000"/>
                      </a:ext>
                    </a:extLst>
                  </a:tr>
                  <a:tr h="378500">
                    <a:tc>
                      <a:txBody>
                        <a:bodyPr/>
                        <a:lstStyle/>
                        <a:p>
                          <a:pPr marL="0" marR="0" lvl="0" indent="0" algn="l" rtl="0">
                            <a:spcBef>
                              <a:spcPts val="0"/>
                            </a:spcBef>
                            <a:buSzPct val="25000"/>
                            <a:buNone/>
                          </a:pPr>
                          <a:r>
                            <a:rPr lang="en-IN" sz="1800" dirty="0"/>
                            <a:t>Cycle time (ns)</a:t>
                          </a:r>
                        </a:p>
                      </a:txBody>
                      <a:tcPr marL="91450" marR="91450" marT="45725" marB="45725"/>
                    </a:tc>
                    <a:tc>
                      <a:txBody>
                        <a:bodyPr/>
                        <a:lstStyle/>
                        <a:p>
                          <a:pPr marL="0" marR="0" lvl="0" indent="0" algn="ctr" rtl="0">
                            <a:spcBef>
                              <a:spcPts val="0"/>
                            </a:spcBef>
                            <a:buSzPct val="25000"/>
                            <a:buNone/>
                          </a:pPr>
                          <a:r>
                            <a:rPr lang="en-IN" sz="1800" dirty="0"/>
                            <a:t>8</a:t>
                          </a:r>
                        </a:p>
                      </a:txBody>
                      <a:tcPr marL="91450" marR="91450" marT="45725" marB="45725"/>
                    </a:tc>
                    <a:tc>
                      <a:txBody>
                        <a:bodyPr/>
                        <a:lstStyle/>
                        <a:p>
                          <a:pPr marL="0" marR="0" lvl="0" indent="0" algn="ctr" rtl="0">
                            <a:spcBef>
                              <a:spcPts val="0"/>
                            </a:spcBef>
                            <a:buSzPct val="25000"/>
                            <a:buNone/>
                          </a:pPr>
                          <a:r>
                            <a:rPr lang="en-IN" sz="1800" dirty="0"/>
                            <a:t>8</a:t>
                          </a:r>
                        </a:p>
                      </a:txBody>
                      <a:tcPr marL="91450" marR="91450" marT="45725" marB="45725"/>
                    </a:tc>
                    <a:tc>
                      <a:txBody>
                        <a:bodyPr/>
                        <a:lstStyle/>
                        <a:p>
                          <a:pPr marL="0" marR="0" lvl="0" indent="0" algn="ctr" rtl="0">
                            <a:spcBef>
                              <a:spcPts val="0"/>
                            </a:spcBef>
                            <a:buSzPct val="25000"/>
                            <a:buNone/>
                          </a:pPr>
                          <a:r>
                            <a:rPr lang="en-IN" sz="1800" dirty="0"/>
                            <a:t>0</a:t>
                          </a:r>
                          <a:endParaRPr sz="1800" dirty="0"/>
                        </a:p>
                      </a:txBody>
                      <a:tcPr marL="91450" marR="91450" marT="45725" marB="45725"/>
                    </a:tc>
                    <a:extLst>
                      <a:ext uri="{0D108BD9-81ED-4DB2-BD59-A6C34878D82A}">
                        <a16:rowId xmlns:a16="http://schemas.microsoft.com/office/drawing/2014/main" val="10001"/>
                      </a:ext>
                    </a:extLst>
                  </a:tr>
                  <a:tr h="373325">
                    <a:tc>
                      <a:txBody>
                        <a:bodyPr/>
                        <a:lstStyle/>
                        <a:p>
                          <a:pPr marL="0" marR="0" lvl="0" indent="0" algn="l" rtl="0">
                            <a:lnSpc>
                              <a:spcPct val="100000"/>
                            </a:lnSpc>
                            <a:spcBef>
                              <a:spcPts val="0"/>
                            </a:spcBef>
                            <a:spcAft>
                              <a:spcPts val="0"/>
                            </a:spcAft>
                            <a:buClr>
                              <a:schemeClr val="dk1"/>
                            </a:buClr>
                            <a:buSzPct val="25000"/>
                            <a:buFont typeface="Calibri"/>
                            <a:buNone/>
                          </a:pPr>
                          <a:r>
                            <a:rPr lang="en-IN" sz="1800" dirty="0"/>
                            <a:t>Total power (</a:t>
                          </a:r>
                          <a:r>
                            <a:rPr lang="en-IN" sz="1800" dirty="0" err="1"/>
                            <a:t>mW</a:t>
                          </a:r>
                          <a:r>
                            <a:rPr lang="en-IN" sz="1800" dirty="0"/>
                            <a:t>)</a:t>
                          </a:r>
                        </a:p>
                      </a:txBody>
                      <a:tcPr marL="91450" marR="91450" marT="45725" marB="45725"/>
                    </a:tc>
                    <a:tc>
                      <a:txBody>
                        <a:bodyPr/>
                        <a:lstStyle/>
                        <a:p>
                          <a:pPr marL="0" marR="0" lvl="0" indent="0" algn="ctr" rtl="0">
                            <a:spcBef>
                              <a:spcPts val="0"/>
                            </a:spcBef>
                            <a:buSzPct val="25000"/>
                            <a:buNone/>
                          </a:pPr>
                          <a:r>
                            <a:rPr lang="en-IN" sz="1800" dirty="0"/>
                            <a:t>15</a:t>
                          </a:r>
                        </a:p>
                      </a:txBody>
                      <a:tcPr marL="91450" marR="91450" marT="45725" marB="45725"/>
                    </a:tc>
                    <a:tc>
                      <a:txBody>
                        <a:bodyPr/>
                        <a:lstStyle/>
                        <a:p>
                          <a:pPr marL="0" marR="0" lvl="0" indent="0" algn="ctr" rtl="0">
                            <a:spcBef>
                              <a:spcPts val="0"/>
                            </a:spcBef>
                            <a:buSzPct val="25000"/>
                            <a:buNone/>
                          </a:pPr>
                          <a:r>
                            <a:rPr lang="en-IN" sz="1800" dirty="0"/>
                            <a:t>6.210</a:t>
                          </a:r>
                          <a:endParaRPr sz="1800" dirty="0"/>
                        </a:p>
                      </a:txBody>
                      <a:tcPr marL="91450" marR="91450" marT="45725" marB="45725"/>
                    </a:tc>
                    <a:tc>
                      <a:txBody>
                        <a:bodyPr/>
                        <a:lstStyle/>
                        <a:p>
                          <a:pPr marL="0" marR="0" lvl="0" indent="0" algn="ctr" rtl="0">
                            <a:spcBef>
                              <a:spcPts val="0"/>
                            </a:spcBef>
                            <a:buSzPct val="25000"/>
                            <a:buNone/>
                          </a:pPr>
                          <a:r>
                            <a:rPr lang="en-IN" sz="1800" dirty="0"/>
                            <a:t>58.6 %</a:t>
                          </a:r>
                          <a:endParaRPr sz="1800" dirty="0"/>
                        </a:p>
                      </a:txBody>
                      <a:tcPr marL="91450" marR="91450" marT="45725" marB="45725"/>
                    </a:tc>
                    <a:extLst>
                      <a:ext uri="{0D108BD9-81ED-4DB2-BD59-A6C34878D82A}">
                        <a16:rowId xmlns:a16="http://schemas.microsoft.com/office/drawing/2014/main" val="10002"/>
                      </a:ext>
                    </a:extLst>
                  </a:tr>
                  <a:tr h="378500">
                    <a:tc>
                      <a:txBody>
                        <a:bodyPr/>
                        <a:lstStyle/>
                        <a:p>
                          <a:endParaRPr lang="en-US"/>
                        </a:p>
                      </a:txBody>
                      <a:tcPr marL="91450" marR="91450" marT="45725" marB="45725">
                        <a:blipFill>
                          <a:blip r:embed="rId3"/>
                          <a:stretch>
                            <a:fillRect l="-234" t="-308065" r="-234112" b="-624194"/>
                          </a:stretch>
                        </a:blipFill>
                      </a:tcPr>
                    </a:tc>
                    <a:tc>
                      <a:txBody>
                        <a:bodyPr/>
                        <a:lstStyle/>
                        <a:p>
                          <a:pPr marL="0" marR="0" lvl="0" indent="0" algn="ctr" rtl="0">
                            <a:spcBef>
                              <a:spcPts val="0"/>
                            </a:spcBef>
                            <a:buSzPct val="25000"/>
                            <a:buNone/>
                          </a:pPr>
                          <a:r>
                            <a:rPr lang="en-IN" sz="1800" dirty="0"/>
                            <a:t>0.7</a:t>
                          </a:r>
                        </a:p>
                      </a:txBody>
                      <a:tcPr marL="91450" marR="91450" marT="45725" marB="45725"/>
                    </a:tc>
                    <a:tc>
                      <a:txBody>
                        <a:bodyPr/>
                        <a:lstStyle/>
                        <a:p>
                          <a:pPr marL="0" marR="0" lvl="0" indent="0" algn="ctr" rtl="0">
                            <a:spcBef>
                              <a:spcPts val="0"/>
                            </a:spcBef>
                            <a:buSzPct val="25000"/>
                            <a:buNone/>
                          </a:pPr>
                          <a:r>
                            <a:rPr lang="en-IN" sz="1800" dirty="0"/>
                            <a:t>0.639305</a:t>
                          </a:r>
                          <a:endParaRPr sz="1800" dirty="0"/>
                        </a:p>
                      </a:txBody>
                      <a:tcPr marL="91450" marR="91450" marT="45725" marB="45725"/>
                    </a:tc>
                    <a:tc>
                      <a:txBody>
                        <a:bodyPr/>
                        <a:lstStyle/>
                        <a:p>
                          <a:pPr marL="0" marR="0" lvl="0" indent="0" algn="ctr" rtl="0">
                            <a:spcBef>
                              <a:spcPts val="0"/>
                            </a:spcBef>
                            <a:buSzPct val="25000"/>
                            <a:buNone/>
                          </a:pPr>
                          <a:r>
                            <a:rPr lang="en-IN" sz="1800" dirty="0"/>
                            <a:t>8.67 %</a:t>
                          </a:r>
                          <a:endParaRPr sz="1800" dirty="0"/>
                        </a:p>
                      </a:txBody>
                      <a:tcPr marL="91450" marR="91450" marT="45725" marB="45725"/>
                    </a:tc>
                    <a:extLst>
                      <a:ext uri="{0D108BD9-81ED-4DB2-BD59-A6C34878D82A}">
                        <a16:rowId xmlns:a16="http://schemas.microsoft.com/office/drawing/2014/main" val="10003"/>
                      </a:ext>
                    </a:extLst>
                  </a:tr>
                  <a:tr h="378500">
                    <a:tc>
                      <a:txBody>
                        <a:bodyPr/>
                        <a:lstStyle/>
                        <a:p>
                          <a:pPr marL="0" marR="0" lvl="0" indent="0" algn="l" rtl="0">
                            <a:spcBef>
                              <a:spcPts val="0"/>
                            </a:spcBef>
                            <a:buSzPct val="25000"/>
                            <a:buNone/>
                          </a:pPr>
                          <a:r>
                            <a:rPr lang="en-IN" sz="1800" dirty="0"/>
                            <a:t>Utilization (%)</a:t>
                          </a:r>
                        </a:p>
                      </a:txBody>
                      <a:tcPr marL="91450" marR="91450" marT="45725" marB="45725"/>
                    </a:tc>
                    <a:tc>
                      <a:txBody>
                        <a:bodyPr/>
                        <a:lstStyle/>
                        <a:p>
                          <a:pPr marL="0" marR="0" lvl="0" indent="0" algn="ctr" rtl="0">
                            <a:spcBef>
                              <a:spcPts val="0"/>
                            </a:spcBef>
                            <a:buSzPct val="25000"/>
                            <a:buNone/>
                          </a:pPr>
                          <a:r>
                            <a:rPr lang="en-IN" sz="1800" dirty="0"/>
                            <a:t>85</a:t>
                          </a:r>
                        </a:p>
                      </a:txBody>
                      <a:tcPr marL="91450" marR="91450" marT="45725" marB="45725"/>
                    </a:tc>
                    <a:tc>
                      <a:txBody>
                        <a:bodyPr/>
                        <a:lstStyle/>
                        <a:p>
                          <a:pPr marL="0" marR="0" lvl="0" indent="0" algn="ctr" rtl="0">
                            <a:spcBef>
                              <a:spcPts val="0"/>
                            </a:spcBef>
                            <a:buSzPct val="25000"/>
                            <a:buNone/>
                          </a:pPr>
                          <a:r>
                            <a:rPr lang="en-IN" sz="1800" dirty="0"/>
                            <a:t>89.07</a:t>
                          </a:r>
                          <a:endParaRPr sz="1800" dirty="0"/>
                        </a:p>
                      </a:txBody>
                      <a:tcPr marL="91450" marR="91450" marT="45725" marB="45725"/>
                    </a:tc>
                    <a:tc>
                      <a:txBody>
                        <a:bodyPr/>
                        <a:lstStyle/>
                        <a:p>
                          <a:pPr marL="0" marR="0" lvl="0" indent="0" algn="ctr" rtl="0">
                            <a:spcBef>
                              <a:spcPts val="0"/>
                            </a:spcBef>
                            <a:buSzPct val="25000"/>
                            <a:buNone/>
                          </a:pPr>
                          <a:r>
                            <a:rPr lang="en-IN" sz="1800" dirty="0"/>
                            <a:t>4.07 %</a:t>
                          </a:r>
                          <a:endParaRPr sz="1800" dirty="0"/>
                        </a:p>
                      </a:txBody>
                      <a:tcPr marL="91450" marR="91450" marT="45725" marB="45725"/>
                    </a:tc>
                    <a:extLst>
                      <a:ext uri="{0D108BD9-81ED-4DB2-BD59-A6C34878D82A}">
                        <a16:rowId xmlns:a16="http://schemas.microsoft.com/office/drawing/2014/main" val="10004"/>
                      </a:ext>
                    </a:extLst>
                  </a:tr>
                  <a:tr h="378500">
                    <a:tc>
                      <a:txBody>
                        <a:bodyPr/>
                        <a:lstStyle/>
                        <a:p>
                          <a:pPr marL="0" marR="0" lvl="0" indent="0" algn="l" rtl="0">
                            <a:spcBef>
                              <a:spcPts val="0"/>
                            </a:spcBef>
                            <a:buSzPct val="25000"/>
                            <a:buNone/>
                          </a:pPr>
                          <a:r>
                            <a:rPr lang="en-IN" sz="1800"/>
                            <a:t>Max. IR Drop VDD (mV)</a:t>
                          </a:r>
                        </a:p>
                      </a:txBody>
                      <a:tcPr marL="91450" marR="91450" marT="45725" marB="45725"/>
                    </a:tc>
                    <a:tc>
                      <a:txBody>
                        <a:bodyPr/>
                        <a:lstStyle/>
                        <a:p>
                          <a:pPr marL="0" marR="0" lvl="0" indent="0" algn="ctr" rtl="0">
                            <a:spcBef>
                              <a:spcPts val="0"/>
                            </a:spcBef>
                            <a:buSzPct val="25000"/>
                            <a:buNone/>
                          </a:pPr>
                          <a:r>
                            <a:rPr lang="en-IN" sz="1800" dirty="0"/>
                            <a:t>&lt;50</a:t>
                          </a:r>
                        </a:p>
                      </a:txBody>
                      <a:tcPr marL="91450" marR="91450" marT="45725" marB="45725"/>
                    </a:tc>
                    <a:tc>
                      <a:txBody>
                        <a:bodyPr/>
                        <a:lstStyle/>
                        <a:p>
                          <a:pPr marL="0" marR="0" lvl="0" indent="0" algn="ctr" rtl="0">
                            <a:spcBef>
                              <a:spcPts val="0"/>
                            </a:spcBef>
                            <a:buSzPct val="25000"/>
                            <a:buNone/>
                          </a:pPr>
                          <a:r>
                            <a:rPr lang="en-IN" sz="1800" dirty="0"/>
                            <a:t>44.20</a:t>
                          </a:r>
                          <a:endParaRPr sz="1800" dirty="0"/>
                        </a:p>
                      </a:txBody>
                      <a:tcPr marL="91450" marR="91450" marT="45725" marB="45725"/>
                    </a:tc>
                    <a:tc>
                      <a:txBody>
                        <a:bodyPr/>
                        <a:lstStyle/>
                        <a:p>
                          <a:pPr marL="0" marR="0" lvl="0" indent="0" algn="ctr" rtl="0">
                            <a:spcBef>
                              <a:spcPts val="0"/>
                            </a:spcBef>
                            <a:buSzPct val="25000"/>
                            <a:buNone/>
                          </a:pPr>
                          <a:r>
                            <a:rPr lang="en-IN" sz="1800" dirty="0"/>
                            <a:t>5.8 mV </a:t>
                          </a:r>
                          <a:endParaRPr sz="1800" dirty="0"/>
                        </a:p>
                      </a:txBody>
                      <a:tcPr marL="91450" marR="91450" marT="45725" marB="45725"/>
                    </a:tc>
                    <a:extLst>
                      <a:ext uri="{0D108BD9-81ED-4DB2-BD59-A6C34878D82A}">
                        <a16:rowId xmlns:a16="http://schemas.microsoft.com/office/drawing/2014/main" val="10005"/>
                      </a:ext>
                    </a:extLst>
                  </a:tr>
                  <a:tr h="378500">
                    <a:tc>
                      <a:txBody>
                        <a:bodyPr/>
                        <a:lstStyle/>
                        <a:p>
                          <a:pPr marL="0" marR="0" lvl="0" indent="0" algn="l" rtl="0">
                            <a:spcBef>
                              <a:spcPts val="0"/>
                            </a:spcBef>
                            <a:buSzPct val="25000"/>
                            <a:buNone/>
                          </a:pPr>
                          <a:r>
                            <a:rPr lang="en-IN" sz="1800" dirty="0"/>
                            <a:t>Max. IR Drop VSS (mV)</a:t>
                          </a:r>
                        </a:p>
                      </a:txBody>
                      <a:tcPr marL="91450" marR="91450" marT="45725" marB="45725"/>
                    </a:tc>
                    <a:tc>
                      <a:txBody>
                        <a:bodyPr/>
                        <a:lstStyle/>
                        <a:p>
                          <a:pPr marL="0" marR="0" lvl="0" indent="0" algn="ctr" rtl="0">
                            <a:spcBef>
                              <a:spcPts val="0"/>
                            </a:spcBef>
                            <a:buSzPct val="25000"/>
                            <a:buNone/>
                          </a:pPr>
                          <a:r>
                            <a:rPr lang="en-IN" sz="1800" dirty="0"/>
                            <a:t>&lt;50</a:t>
                          </a:r>
                        </a:p>
                      </a:txBody>
                      <a:tcPr marL="91450" marR="91450" marT="45725" marB="45725"/>
                    </a:tc>
                    <a:tc>
                      <a:txBody>
                        <a:bodyPr/>
                        <a:lstStyle/>
                        <a:p>
                          <a:pPr marL="0" marR="0" lvl="0" indent="0" algn="ctr" rtl="0">
                            <a:spcBef>
                              <a:spcPts val="0"/>
                            </a:spcBef>
                            <a:buSzPct val="25000"/>
                            <a:buNone/>
                          </a:pPr>
                          <a:r>
                            <a:rPr lang="en-IN" sz="1800" dirty="0"/>
                            <a:t>47.87</a:t>
                          </a:r>
                          <a:endParaRPr sz="1800" dirty="0"/>
                        </a:p>
                      </a:txBody>
                      <a:tcPr marL="91450" marR="91450" marT="45725" marB="45725"/>
                    </a:tc>
                    <a:tc>
                      <a:txBody>
                        <a:bodyPr/>
                        <a:lstStyle/>
                        <a:p>
                          <a:pPr marL="0" marR="0" lvl="0" indent="0" algn="ctr" rtl="0">
                            <a:spcBef>
                              <a:spcPts val="0"/>
                            </a:spcBef>
                            <a:buSzPct val="25000"/>
                            <a:buNone/>
                          </a:pPr>
                          <a:r>
                            <a:rPr lang="en-IN" sz="1800" dirty="0"/>
                            <a:t>2.13 mV</a:t>
                          </a:r>
                          <a:endParaRPr sz="1800" dirty="0"/>
                        </a:p>
                      </a:txBody>
                      <a:tcPr marL="91450" marR="91450" marT="45725" marB="45725"/>
                    </a:tc>
                    <a:extLst>
                      <a:ext uri="{0D108BD9-81ED-4DB2-BD59-A6C34878D82A}">
                        <a16:rowId xmlns:a16="http://schemas.microsoft.com/office/drawing/2014/main" val="10006"/>
                      </a:ext>
                    </a:extLst>
                  </a:tr>
                  <a:tr h="378500">
                    <a:tc>
                      <a:txBody>
                        <a:bodyPr/>
                        <a:lstStyle/>
                        <a:p>
                          <a:pPr marL="0" marR="0" lvl="0" indent="0" algn="l" rtl="0">
                            <a:spcBef>
                              <a:spcPts val="0"/>
                            </a:spcBef>
                            <a:buSzPct val="25000"/>
                            <a:buNone/>
                          </a:pPr>
                          <a:r>
                            <a:rPr lang="en-IN" sz="1800"/>
                            <a:t>Verify LVS</a:t>
                          </a:r>
                        </a:p>
                      </a:txBody>
                      <a:tcPr marL="91450" marR="91450" marT="45725" marB="45725"/>
                    </a:tc>
                    <a:tc>
                      <a:txBody>
                        <a:bodyPr/>
                        <a:lstStyle/>
                        <a:p>
                          <a:pPr marL="0" marR="0" lvl="0" indent="0" algn="ctr" rtl="0">
                            <a:spcBef>
                              <a:spcPts val="0"/>
                            </a:spcBef>
                            <a:buSzPct val="25000"/>
                            <a:buNone/>
                          </a:pPr>
                          <a:r>
                            <a:rPr lang="en-IN"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IN" sz="1800" dirty="0"/>
                            <a:t>-</a:t>
                          </a:r>
                          <a:endParaRPr sz="1800" dirty="0"/>
                        </a:p>
                      </a:txBody>
                      <a:tcPr marL="91450" marR="91450" marT="45725" marB="45725"/>
                    </a:tc>
                    <a:extLst>
                      <a:ext uri="{0D108BD9-81ED-4DB2-BD59-A6C34878D82A}">
                        <a16:rowId xmlns:a16="http://schemas.microsoft.com/office/drawing/2014/main" val="10007"/>
                      </a:ext>
                    </a:extLst>
                  </a:tr>
                  <a:tr h="378500">
                    <a:tc>
                      <a:txBody>
                        <a:bodyPr/>
                        <a:lstStyle/>
                        <a:p>
                          <a:pPr marL="0" marR="0" lvl="0" indent="0" algn="l" rtl="0">
                            <a:spcBef>
                              <a:spcPts val="0"/>
                            </a:spcBef>
                            <a:buSzPct val="25000"/>
                            <a:buNone/>
                          </a:pPr>
                          <a:r>
                            <a:rPr lang="en-IN" sz="1800" dirty="0"/>
                            <a:t>Verify DRC</a:t>
                          </a:r>
                        </a:p>
                      </a:txBody>
                      <a:tcPr marL="91450" marR="91450" marT="45725" marB="45725"/>
                    </a:tc>
                    <a:tc>
                      <a:txBody>
                        <a:bodyPr/>
                        <a:lstStyle/>
                        <a:p>
                          <a:pPr marL="0" marR="0" lvl="0" indent="0" algn="ctr" rtl="0">
                            <a:spcBef>
                              <a:spcPts val="0"/>
                            </a:spcBef>
                            <a:buSzPct val="25000"/>
                            <a:buNone/>
                          </a:pPr>
                          <a:r>
                            <a:rPr lang="en-IN"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IN" sz="1800" dirty="0"/>
                            <a:t>-</a:t>
                          </a:r>
                          <a:endParaRPr sz="1800" dirty="0"/>
                        </a:p>
                      </a:txBody>
                      <a:tcPr marL="91450" marR="91450" marT="45725" marB="45725"/>
                    </a:tc>
                    <a:extLst>
                      <a:ext uri="{0D108BD9-81ED-4DB2-BD59-A6C34878D82A}">
                        <a16:rowId xmlns:a16="http://schemas.microsoft.com/office/drawing/2014/main" val="10008"/>
                      </a:ext>
                    </a:extLst>
                  </a:tr>
                  <a:tr h="378500">
                    <a:tc>
                      <a:txBody>
                        <a:bodyPr/>
                        <a:lstStyle/>
                        <a:p>
                          <a:pPr marL="0" marR="0" lvl="0" indent="0" algn="l" rtl="0">
                            <a:spcBef>
                              <a:spcPts val="0"/>
                            </a:spcBef>
                            <a:buSzPct val="25000"/>
                            <a:buNone/>
                          </a:pPr>
                          <a:r>
                            <a:rPr lang="en-IN" sz="1800" dirty="0"/>
                            <a:t>Formality</a:t>
                          </a:r>
                        </a:p>
                      </a:txBody>
                      <a:tcPr marL="91450" marR="91450" marT="45725" marB="45725"/>
                    </a:tc>
                    <a:tc>
                      <a:txBody>
                        <a:bodyPr/>
                        <a:lstStyle/>
                        <a:p>
                          <a:pPr marL="0" marR="0" lvl="0" indent="0" algn="ctr" rtl="0">
                            <a:spcBef>
                              <a:spcPts val="0"/>
                            </a:spcBef>
                            <a:buSzPct val="25000"/>
                            <a:buNone/>
                          </a:pPr>
                          <a:r>
                            <a:rPr lang="en-US" sz="1800" dirty="0"/>
                            <a:t>CLEAN</a:t>
                          </a:r>
                          <a:endParaRPr sz="1800" dirty="0"/>
                        </a:p>
                      </a:txBody>
                      <a:tcPr marL="91450" marR="91450" marT="45725" marB="45725"/>
                    </a:tc>
                    <a:tc>
                      <a:txBody>
                        <a:bodyPr/>
                        <a:lstStyle/>
                        <a:p>
                          <a:pPr marL="0" marR="0" lvl="0" indent="0" algn="ctr" rtl="0">
                            <a:spcBef>
                              <a:spcPts val="0"/>
                            </a:spcBef>
                            <a:buSzPct val="25000"/>
                            <a:buNone/>
                          </a:pPr>
                          <a:r>
                            <a:rPr lang="en-IN" sz="1800" dirty="0"/>
                            <a:t>CLEAN</a:t>
                          </a:r>
                        </a:p>
                      </a:txBody>
                      <a:tcPr marL="91450" marR="91450" marT="45725" marB="45725"/>
                    </a:tc>
                    <a:tc>
                      <a:txBody>
                        <a:bodyPr/>
                        <a:lstStyle/>
                        <a:p>
                          <a:pPr marL="0" marR="0" lvl="0" indent="0" algn="ctr" rtl="0">
                            <a:spcBef>
                              <a:spcPts val="0"/>
                            </a:spcBef>
                            <a:buSzPct val="25000"/>
                            <a:buNone/>
                          </a:pPr>
                          <a:r>
                            <a:rPr lang="en-US" sz="1800" dirty="0"/>
                            <a:t>-</a:t>
                          </a:r>
                          <a:endParaRPr sz="1800" dirty="0"/>
                        </a:p>
                      </a:txBody>
                      <a:tcPr marL="91450" marR="91450" marT="45725" marB="45725"/>
                    </a:tc>
                    <a:extLst>
                      <a:ext uri="{0D108BD9-81ED-4DB2-BD59-A6C34878D82A}">
                        <a16:rowId xmlns:a16="http://schemas.microsoft.com/office/drawing/2014/main" val="429136529"/>
                      </a:ext>
                    </a:extLst>
                  </a:tr>
                </a:tbl>
              </a:graphicData>
            </a:graphic>
          </p:graphicFrame>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980728"/>
            <a:ext cx="7992888" cy="5040560"/>
          </a:xfrm>
          <a:prstGeom prst="rect">
            <a:avLst/>
          </a:prstGeom>
        </p:spPr>
      </p:pic>
    </p:spTree>
    <p:extLst>
      <p:ext uri="{BB962C8B-B14F-4D97-AF65-F5344CB8AC3E}">
        <p14:creationId xmlns:p14="http://schemas.microsoft.com/office/powerpoint/2010/main" val="146209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67544" y="47667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Design Flow chart</a:t>
            </a:r>
          </a:p>
        </p:txBody>
      </p:sp>
      <p:pic>
        <p:nvPicPr>
          <p:cNvPr id="3" name="Picture 2"/>
          <p:cNvPicPr>
            <a:picLocks noChangeAspect="1"/>
          </p:cNvPicPr>
          <p:nvPr/>
        </p:nvPicPr>
        <p:blipFill>
          <a:blip r:embed="rId3"/>
          <a:stretch>
            <a:fillRect/>
          </a:stretch>
        </p:blipFill>
        <p:spPr>
          <a:xfrm>
            <a:off x="1491481" y="1772816"/>
            <a:ext cx="6181725" cy="45339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11" name="Shape 386"/>
          <p:cNvSpPr txBox="1">
            <a:spLocks noGrp="1"/>
          </p:cNvSpPr>
          <p:nvPr>
            <p:ph type="title"/>
          </p:nvPr>
        </p:nvSpPr>
        <p:spPr>
          <a:xfrm>
            <a:off x="457200" y="6527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IN" sz="3600" u="none" strike="noStrike" cap="none" dirty="0">
                <a:solidFill>
                  <a:schemeClr val="tx1"/>
                </a:solidFill>
                <a:latin typeface="Calibri" panose="020F0502020204030204" pitchFamily="34" charset="0"/>
                <a:cs typeface="Calibri" panose="020F0502020204030204" pitchFamily="34" charset="0"/>
                <a:sym typeface="Arial"/>
              </a:rPr>
              <a:t>Challenges faced</a:t>
            </a:r>
            <a:br>
              <a:rPr lang="en-IN" sz="3600" u="none" strike="noStrike" cap="none" dirty="0">
                <a:solidFill>
                  <a:schemeClr val="tx1"/>
                </a:solidFill>
                <a:latin typeface="Calibri" panose="020F0502020204030204" pitchFamily="34" charset="0"/>
                <a:cs typeface="Calibri" panose="020F0502020204030204" pitchFamily="34" charset="0"/>
                <a:sym typeface="Arial"/>
              </a:rPr>
            </a:br>
            <a:r>
              <a:rPr lang="en-IN" sz="2800" u="none" strike="noStrike" cap="none" dirty="0">
                <a:solidFill>
                  <a:schemeClr val="tx1"/>
                </a:solidFill>
                <a:latin typeface="Calibri" panose="020F0502020204030204" pitchFamily="34" charset="0"/>
                <a:cs typeface="Calibri" panose="020F0502020204030204" pitchFamily="34" charset="0"/>
                <a:sym typeface="Arial"/>
              </a:rPr>
              <a:t>Power Planning</a:t>
            </a:r>
          </a:p>
        </p:txBody>
      </p:sp>
      <p:sp>
        <p:nvSpPr>
          <p:cNvPr id="12" name="Shape 387"/>
          <p:cNvSpPr txBox="1">
            <a:spLocks noGrp="1"/>
          </p:cNvSpPr>
          <p:nvPr>
            <p:ph type="body" idx="1"/>
          </p:nvPr>
        </p:nvSpPr>
        <p:spPr>
          <a:xfrm>
            <a:off x="457200" y="1916832"/>
            <a:ext cx="8229600" cy="1344900"/>
          </a:xfrm>
          <a:prstGeom prst="rect">
            <a:avLst/>
          </a:prstGeom>
          <a:noFill/>
          <a:ln>
            <a:noFill/>
          </a:ln>
        </p:spPr>
        <p:txBody>
          <a:bodyPr lIns="91425" tIns="45700" rIns="91425" bIns="45700" anchor="t" anchorCtr="0">
            <a:noAutofit/>
          </a:bodyPr>
          <a:lstStyle/>
          <a:p>
            <a:pPr marL="457200" indent="-457200">
              <a:spcBef>
                <a:spcPts val="0"/>
              </a:spcBef>
            </a:pPr>
            <a:r>
              <a:rPr lang="en-IN" sz="2000" dirty="0">
                <a:solidFill>
                  <a:schemeClr val="dk1"/>
                </a:solidFill>
              </a:rPr>
              <a:t>Routing congestion leading to shorts during ECO iterations  </a:t>
            </a:r>
          </a:p>
          <a:p>
            <a:pPr marL="457200" indent="-457200">
              <a:spcBef>
                <a:spcPts val="0"/>
              </a:spcBef>
            </a:pPr>
            <a:r>
              <a:rPr lang="en-IN" sz="2000" dirty="0">
                <a:solidFill>
                  <a:schemeClr val="dk1"/>
                </a:solidFill>
              </a:rPr>
              <a:t>Reason: M9 Power strap placed at centre standard cell area </a:t>
            </a:r>
          </a:p>
          <a:p>
            <a:pPr marL="0" indent="0">
              <a:buNone/>
            </a:pPr>
            <a:endParaRPr sz="1800" u="none" strike="noStrike" cap="none" dirty="0">
              <a:solidFill>
                <a:schemeClr val="dk1"/>
              </a:solidFill>
              <a:sym typeface="Calibri"/>
            </a:endParaRPr>
          </a:p>
          <a:p>
            <a:pPr marL="342900" marR="0" lvl="0" indent="-342900" algn="l" rtl="0">
              <a:lnSpc>
                <a:spcPct val="100000"/>
              </a:lnSpc>
              <a:spcBef>
                <a:spcPts val="640"/>
              </a:spcBef>
              <a:spcAft>
                <a:spcPts val="0"/>
              </a:spcAft>
              <a:buClr>
                <a:srgbClr val="3F3F3F"/>
              </a:buClr>
              <a:buSzPct val="25000"/>
              <a:buFont typeface="Arial"/>
              <a:buNone/>
            </a:pPr>
            <a:endParaRPr sz="1800" u="none" strike="noStrike" cap="none" dirty="0">
              <a:solidFill>
                <a:schemeClr val="dk1"/>
              </a:solidFill>
              <a:sym typeface="Calibri"/>
            </a:endParaRPr>
          </a:p>
        </p:txBody>
      </p:sp>
      <p:pic>
        <p:nvPicPr>
          <p:cNvPr id="14" name="Shape 389"/>
          <p:cNvPicPr preferRelativeResize="0"/>
          <p:nvPr/>
        </p:nvPicPr>
        <p:blipFill>
          <a:blip r:embed="rId3">
            <a:alphaModFix/>
          </a:blip>
          <a:stretch>
            <a:fillRect/>
          </a:stretch>
        </p:blipFill>
        <p:spPr>
          <a:xfrm>
            <a:off x="4764126" y="3127903"/>
            <a:ext cx="3958623" cy="2931678"/>
          </a:xfrm>
          <a:prstGeom prst="rect">
            <a:avLst/>
          </a:prstGeom>
          <a:noFill/>
          <a:ln>
            <a:noFill/>
          </a:ln>
        </p:spPr>
      </p:pic>
      <p:pic>
        <p:nvPicPr>
          <p:cNvPr id="8" name="Picture 7"/>
          <p:cNvPicPr>
            <a:picLocks noChangeAspect="1"/>
          </p:cNvPicPr>
          <p:nvPr/>
        </p:nvPicPr>
        <p:blipFill>
          <a:blip r:embed="rId4"/>
          <a:stretch>
            <a:fillRect/>
          </a:stretch>
        </p:blipFill>
        <p:spPr>
          <a:xfrm>
            <a:off x="415017" y="3127903"/>
            <a:ext cx="4261247" cy="293167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03"/>
          <p:cNvSpPr txBox="1">
            <a:spLocks/>
          </p:cNvSpPr>
          <p:nvPr/>
        </p:nvSpPr>
        <p:spPr>
          <a:xfrm>
            <a:off x="422288" y="1772816"/>
            <a:ext cx="8229600" cy="4170778"/>
          </a:xfrm>
          <a:prstGeom prst="rect">
            <a:avLst/>
          </a:prstGeom>
        </p:spPr>
        <p:txBody>
          <a:bodyPr vert="horz" lIns="91425" tIns="91425" rIns="91425" bIns="91425"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355600" algn="l">
              <a:spcBef>
                <a:spcPts val="0"/>
              </a:spcBef>
              <a:buSzPct val="100000"/>
              <a:buFont typeface="Arial" panose="020B0604020202020204" pitchFamily="34" charset="0"/>
              <a:buChar char="•"/>
            </a:pPr>
            <a:r>
              <a:rPr lang="en-IN" sz="2000" dirty="0">
                <a:latin typeface="Calibri" panose="020F0502020204030204" pitchFamily="34" charset="0"/>
                <a:cs typeface="Calibri" panose="020F0502020204030204" pitchFamily="34" charset="0"/>
              </a:rPr>
              <a:t>Unnecessary long routing of </a:t>
            </a:r>
            <a:r>
              <a:rPr lang="en-IN" sz="2000" dirty="0" err="1">
                <a:latin typeface="Calibri" panose="020F0502020204030204" pitchFamily="34" charset="0"/>
                <a:cs typeface="Calibri" panose="020F0502020204030204" pitchFamily="34" charset="0"/>
              </a:rPr>
              <a:t>sys_clk_slow</a:t>
            </a:r>
            <a:endParaRPr lang="en-IN" sz="2000" dirty="0">
              <a:latin typeface="Calibri" panose="020F0502020204030204" pitchFamily="34" charset="0"/>
              <a:cs typeface="Calibri" panose="020F0502020204030204" pitchFamily="34" charset="0"/>
            </a:endParaRPr>
          </a:p>
          <a:p>
            <a:pPr marL="457200" indent="-355600" algn="l">
              <a:spcBef>
                <a:spcPts val="0"/>
              </a:spcBef>
              <a:buSzPct val="100000"/>
              <a:buFont typeface="Arial" panose="020B0604020202020204" pitchFamily="34" charset="0"/>
              <a:buChar char="•"/>
            </a:pPr>
            <a:r>
              <a:rPr lang="en-IN" sz="2000" dirty="0">
                <a:latin typeface="Calibri" panose="020F0502020204030204" pitchFamily="34" charset="0"/>
                <a:cs typeface="Calibri" panose="020F0502020204030204" pitchFamily="34" charset="0"/>
              </a:rPr>
              <a:t>Reason: UART blocks were placed far apart</a:t>
            </a:r>
          </a:p>
        </p:txBody>
      </p:sp>
      <p:sp>
        <p:nvSpPr>
          <p:cNvPr id="5" name="Shape 404"/>
          <p:cNvSpPr txBox="1">
            <a:spLocks/>
          </p:cNvSpPr>
          <p:nvPr/>
        </p:nvSpPr>
        <p:spPr>
          <a:xfrm>
            <a:off x="422288" y="476672"/>
            <a:ext cx="8229600" cy="1143000"/>
          </a:xfrm>
          <a:prstGeom prst="rect">
            <a:avLst/>
          </a:prstGeom>
          <a:noFill/>
          <a:ln>
            <a:noFill/>
          </a:ln>
        </p:spPr>
        <p:txBody>
          <a:bodyPr vert="horz"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0"/>
              </a:spcBef>
              <a:buClr>
                <a:schemeClr val="dk1"/>
              </a:buClr>
              <a:buSzPct val="25000"/>
              <a:buFont typeface="Arial"/>
              <a:buNone/>
            </a:pPr>
            <a:r>
              <a:rPr lang="en-IN" sz="3600" dirty="0">
                <a:solidFill>
                  <a:schemeClr val="dk1"/>
                </a:solidFill>
                <a:latin typeface="Arial"/>
                <a:ea typeface="Arial"/>
                <a:cs typeface="Arial"/>
                <a:sym typeface="Arial"/>
              </a:rPr>
              <a:t>Challenges faced</a:t>
            </a:r>
          </a:p>
          <a:p>
            <a:pPr algn="ctr">
              <a:lnSpc>
                <a:spcPct val="100000"/>
              </a:lnSpc>
              <a:spcBef>
                <a:spcPts val="0"/>
              </a:spcBef>
              <a:buClr>
                <a:schemeClr val="dk1"/>
              </a:buClr>
              <a:buSzPct val="25000"/>
              <a:buFont typeface="Arial"/>
              <a:buNone/>
            </a:pPr>
            <a:r>
              <a:rPr lang="en-IN" sz="2400" dirty="0">
                <a:solidFill>
                  <a:schemeClr val="dk1"/>
                </a:solidFill>
                <a:latin typeface="Arial"/>
                <a:ea typeface="Arial"/>
                <a:cs typeface="Arial"/>
              </a:rPr>
              <a:t>Clock Tree</a:t>
            </a:r>
            <a:endParaRPr lang="en-IN" sz="3600" dirty="0">
              <a:solidFill>
                <a:schemeClr val="dk1"/>
              </a:solidFill>
              <a:latin typeface="Arial"/>
              <a:ea typeface="Arial"/>
              <a:cs typeface="Arial"/>
              <a:sym typeface="Arial"/>
            </a:endParaRPr>
          </a:p>
        </p:txBody>
      </p:sp>
      <p:pic>
        <p:nvPicPr>
          <p:cNvPr id="6" name="Shape 405"/>
          <p:cNvPicPr preferRelativeResize="0"/>
          <p:nvPr/>
        </p:nvPicPr>
        <p:blipFill>
          <a:blip r:embed="rId2">
            <a:alphaModFix/>
          </a:blip>
          <a:stretch>
            <a:fillRect/>
          </a:stretch>
        </p:blipFill>
        <p:spPr>
          <a:xfrm>
            <a:off x="422288" y="3212976"/>
            <a:ext cx="4009068" cy="2504042"/>
          </a:xfrm>
          <a:prstGeom prst="rect">
            <a:avLst/>
          </a:prstGeom>
          <a:noFill/>
          <a:ln>
            <a:noFill/>
          </a:ln>
        </p:spPr>
      </p:pic>
      <p:pic>
        <p:nvPicPr>
          <p:cNvPr id="7" name="Shape 406"/>
          <p:cNvPicPr preferRelativeResize="0"/>
          <p:nvPr/>
        </p:nvPicPr>
        <p:blipFill>
          <a:blip r:embed="rId3">
            <a:alphaModFix/>
          </a:blip>
          <a:stretch>
            <a:fillRect/>
          </a:stretch>
        </p:blipFill>
        <p:spPr>
          <a:xfrm>
            <a:off x="4644008" y="3212976"/>
            <a:ext cx="4007880" cy="2504042"/>
          </a:xfrm>
          <a:prstGeom prst="rect">
            <a:avLst/>
          </a:prstGeom>
          <a:noFill/>
          <a:ln>
            <a:noFill/>
          </a:ln>
        </p:spPr>
      </p:pic>
    </p:spTree>
    <p:extLst>
      <p:ext uri="{BB962C8B-B14F-4D97-AF65-F5344CB8AC3E}">
        <p14:creationId xmlns:p14="http://schemas.microsoft.com/office/powerpoint/2010/main" val="229756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09039" y="2830623"/>
            <a:ext cx="2951516" cy="307777"/>
          </a:xfrm>
          <a:prstGeom prst="rect">
            <a:avLst/>
          </a:prstGeom>
          <a:noFill/>
          <a:ln>
            <a:solidFill>
              <a:schemeClr val="accent6"/>
            </a:solidFill>
          </a:ln>
        </p:spPr>
        <p:txBody>
          <a:bodyPr wrap="square" rtlCol="0">
            <a:spAutoFit/>
          </a:bodyPr>
          <a:lstStyle/>
          <a:p>
            <a:r>
              <a:rPr lang="en-US" dirty="0"/>
              <a:t>Initial DC &amp; ICC use: HVT + RVT</a:t>
            </a:r>
          </a:p>
        </p:txBody>
      </p:sp>
      <p:sp>
        <p:nvSpPr>
          <p:cNvPr id="8" name="TextBox 7"/>
          <p:cNvSpPr txBox="1"/>
          <p:nvPr/>
        </p:nvSpPr>
        <p:spPr>
          <a:xfrm>
            <a:off x="5939967" y="5104294"/>
            <a:ext cx="2889661" cy="307777"/>
          </a:xfrm>
          <a:prstGeom prst="rect">
            <a:avLst/>
          </a:prstGeom>
          <a:noFill/>
          <a:ln>
            <a:solidFill>
              <a:schemeClr val="accent6"/>
            </a:solidFill>
          </a:ln>
        </p:spPr>
        <p:txBody>
          <a:bodyPr wrap="square" rtlCol="0">
            <a:spAutoFit/>
          </a:bodyPr>
          <a:lstStyle/>
          <a:p>
            <a:r>
              <a:rPr lang="en-US" dirty="0"/>
              <a:t>Initial DC &amp; ICC use: Only HVT</a:t>
            </a:r>
          </a:p>
        </p:txBody>
      </p:sp>
      <p:sp>
        <p:nvSpPr>
          <p:cNvPr id="9" name="TextBox 8"/>
          <p:cNvSpPr txBox="1"/>
          <p:nvPr/>
        </p:nvSpPr>
        <p:spPr>
          <a:xfrm>
            <a:off x="2699792" y="6399859"/>
            <a:ext cx="4092692" cy="307777"/>
          </a:xfrm>
          <a:prstGeom prst="rect">
            <a:avLst/>
          </a:prstGeom>
          <a:noFill/>
        </p:spPr>
        <p:txBody>
          <a:bodyPr wrap="square" rtlCol="0">
            <a:spAutoFit/>
          </a:bodyPr>
          <a:lstStyle/>
          <a:p>
            <a:r>
              <a:rPr lang="en-US" dirty="0"/>
              <a:t>** ECO in both cases uses: HVT, RVT &amp; LVT</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32" y="4280966"/>
            <a:ext cx="5407067" cy="208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277727" y="1820893"/>
            <a:ext cx="5411072" cy="2327238"/>
          </a:xfrm>
          <a:prstGeom prst="rect">
            <a:avLst/>
          </a:prstGeom>
        </p:spPr>
      </p:pic>
      <p:sp>
        <p:nvSpPr>
          <p:cNvPr id="10" name="Shape 404"/>
          <p:cNvSpPr txBox="1">
            <a:spLocks/>
          </p:cNvSpPr>
          <p:nvPr/>
        </p:nvSpPr>
        <p:spPr>
          <a:xfrm>
            <a:off x="467544" y="438514"/>
            <a:ext cx="8229600" cy="1143000"/>
          </a:xfrm>
          <a:prstGeom prst="rect">
            <a:avLst/>
          </a:prstGeom>
          <a:noFill/>
          <a:ln>
            <a:noFill/>
          </a:ln>
        </p:spPr>
        <p:txBody>
          <a:bodyPr vert="horz"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0"/>
              </a:spcBef>
              <a:buClr>
                <a:schemeClr val="dk1"/>
              </a:buClr>
              <a:buSzPct val="25000"/>
              <a:buFont typeface="Arial"/>
              <a:buNone/>
            </a:pPr>
            <a:r>
              <a:rPr lang="en-IN" sz="3600" dirty="0">
                <a:solidFill>
                  <a:schemeClr val="dk1"/>
                </a:solidFill>
                <a:latin typeface="Arial"/>
                <a:ea typeface="Arial"/>
                <a:cs typeface="Arial"/>
                <a:sym typeface="Arial"/>
              </a:rPr>
              <a:t>Challenges faced</a:t>
            </a:r>
          </a:p>
          <a:p>
            <a:pPr algn="ctr">
              <a:buClr>
                <a:schemeClr val="dk1"/>
              </a:buClr>
              <a:buSzPct val="25000"/>
            </a:pPr>
            <a:r>
              <a:rPr lang="en-IN" sz="2400" dirty="0">
                <a:solidFill>
                  <a:schemeClr val="dk1"/>
                </a:solidFill>
                <a:latin typeface="Arial"/>
                <a:ea typeface="Arial"/>
                <a:cs typeface="Arial"/>
                <a:sym typeface="Arial"/>
              </a:rPr>
              <a:t>Setup Slack </a:t>
            </a:r>
            <a:r>
              <a:rPr lang="en-US" sz="2400" dirty="0">
                <a:latin typeface="+mj-lt"/>
                <a:cs typeface="Calibri" panose="020F0502020204030204" pitchFamily="34" charset="0"/>
              </a:rPr>
              <a:t>(post ECO, </a:t>
            </a:r>
            <a:r>
              <a:rPr lang="en-US" sz="2400" dirty="0" err="1">
                <a:latin typeface="+mj-lt"/>
                <a:cs typeface="Calibri" panose="020F0502020204030204" pitchFamily="34" charset="0"/>
              </a:rPr>
              <a:t>ss</a:t>
            </a:r>
            <a:r>
              <a:rPr lang="en-US" sz="2400" dirty="0">
                <a:latin typeface="+mj-lt"/>
                <a:cs typeface="Calibri" panose="020F0502020204030204" pitchFamily="34" charset="0"/>
              </a:rPr>
              <a:t> corner)</a:t>
            </a:r>
            <a:endParaRPr lang="en-IN" sz="3600" dirty="0">
              <a:solidFill>
                <a:schemeClr val="dk1"/>
              </a:solidFill>
              <a:latin typeface="+mj-lt"/>
              <a:ea typeface="Arial"/>
              <a:cs typeface="Arial"/>
              <a:sym typeface="Arial"/>
            </a:endParaRPr>
          </a:p>
        </p:txBody>
      </p:sp>
    </p:spTree>
    <p:extLst>
      <p:ext uri="{BB962C8B-B14F-4D97-AF65-F5344CB8AC3E}">
        <p14:creationId xmlns:p14="http://schemas.microsoft.com/office/powerpoint/2010/main" val="1516198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12"/>
          <p:cNvSpPr txBox="1">
            <a:spLocks noGrp="1"/>
          </p:cNvSpPr>
          <p:nvPr>
            <p:ph type="body" idx="1"/>
          </p:nvPr>
        </p:nvSpPr>
        <p:spPr>
          <a:xfrm>
            <a:off x="457200" y="1795700"/>
            <a:ext cx="8229600" cy="3886200"/>
          </a:xfrm>
          <a:prstGeom prst="rect">
            <a:avLst/>
          </a:prstGeom>
        </p:spPr>
        <p:txBody>
          <a:bodyPr lIns="91425" tIns="91425" rIns="91425" bIns="91425" anchor="t" anchorCtr="0">
            <a:noAutofit/>
          </a:bodyPr>
          <a:lstStyle/>
          <a:p>
            <a:pPr marL="457200" lvl="0" indent="-381000" rtl="0">
              <a:spcBef>
                <a:spcPts val="0"/>
              </a:spcBef>
              <a:buSzPct val="100000"/>
            </a:pPr>
            <a:r>
              <a:rPr lang="en-IN" sz="2400" dirty="0">
                <a:solidFill>
                  <a:schemeClr val="tx1"/>
                </a:solidFill>
              </a:rPr>
              <a:t>In ECO iterations, </a:t>
            </a:r>
            <a:r>
              <a:rPr lang="en-IN" sz="2400" dirty="0" err="1">
                <a:solidFill>
                  <a:schemeClr val="tx1"/>
                </a:solidFill>
              </a:rPr>
              <a:t>verify_lvs</a:t>
            </a:r>
            <a:r>
              <a:rPr lang="en-IN" sz="2400" dirty="0">
                <a:solidFill>
                  <a:schemeClr val="tx1"/>
                </a:solidFill>
              </a:rPr>
              <a:t> reported several shorts</a:t>
            </a:r>
          </a:p>
          <a:p>
            <a:pPr marL="457200" lvl="0" indent="-381000" rtl="0">
              <a:spcBef>
                <a:spcPts val="0"/>
              </a:spcBef>
              <a:buSzPct val="100000"/>
            </a:pPr>
            <a:r>
              <a:rPr lang="en-IN" sz="2400" dirty="0">
                <a:solidFill>
                  <a:schemeClr val="tx1"/>
                </a:solidFill>
              </a:rPr>
              <a:t>Reason: Utilization was around 91%, routing congestion was high</a:t>
            </a:r>
          </a:p>
          <a:p>
            <a:pPr marL="457200" lvl="0" indent="-381000">
              <a:spcBef>
                <a:spcPts val="0"/>
              </a:spcBef>
              <a:buSzPct val="100000"/>
            </a:pPr>
            <a:r>
              <a:rPr lang="en-IN" sz="2400" dirty="0">
                <a:solidFill>
                  <a:schemeClr val="tx1"/>
                </a:solidFill>
              </a:rPr>
              <a:t>Solution: Went back and increased the standard cell region area of floorplan</a:t>
            </a:r>
          </a:p>
        </p:txBody>
      </p:sp>
      <p:sp>
        <p:nvSpPr>
          <p:cNvPr id="5" name="Shape 413"/>
          <p:cNvSpPr txBox="1">
            <a:spLocks noGrp="1"/>
          </p:cNvSpPr>
          <p:nvPr>
            <p:ph type="title"/>
          </p:nvPr>
        </p:nvSpPr>
        <p:spPr>
          <a:xfrm>
            <a:off x="457200" y="6527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Challenges faced</a:t>
            </a:r>
            <a:br>
              <a:rPr lang="en-IN" sz="3600" u="none" strike="noStrike" cap="none" dirty="0">
                <a:solidFill>
                  <a:schemeClr val="dk1"/>
                </a:solidFill>
                <a:latin typeface="Calibri" panose="020F0502020204030204" pitchFamily="34" charset="0"/>
                <a:cs typeface="Calibri" panose="020F0502020204030204" pitchFamily="34" charset="0"/>
                <a:sym typeface="Arial"/>
              </a:rPr>
            </a:br>
            <a:r>
              <a:rPr lang="en-IN" sz="2800" u="none" strike="noStrike" cap="none" dirty="0">
                <a:solidFill>
                  <a:schemeClr val="dk1"/>
                </a:solidFill>
                <a:latin typeface="Calibri" panose="020F0502020204030204" pitchFamily="34" charset="0"/>
                <a:cs typeface="Calibri" panose="020F0502020204030204" pitchFamily="34" charset="0"/>
                <a:sym typeface="Arial"/>
              </a:rPr>
              <a:t>Routing Congestion</a:t>
            </a:r>
          </a:p>
        </p:txBody>
      </p:sp>
    </p:spTree>
    <p:extLst>
      <p:ext uri="{BB962C8B-B14F-4D97-AF65-F5344CB8AC3E}">
        <p14:creationId xmlns:p14="http://schemas.microsoft.com/office/powerpoint/2010/main" val="2049842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96"/>
          <p:cNvSpPr txBox="1">
            <a:spLocks noGrp="1"/>
          </p:cNvSpPr>
          <p:nvPr>
            <p:ph type="title"/>
          </p:nvPr>
        </p:nvSpPr>
        <p:spPr>
          <a:xfrm>
            <a:off x="457200" y="6527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Challenges faced</a:t>
            </a:r>
            <a:br>
              <a:rPr lang="en-IN" sz="3600" dirty="0">
                <a:solidFill>
                  <a:schemeClr val="dk1"/>
                </a:solidFill>
                <a:latin typeface="Calibri" panose="020F0502020204030204" pitchFamily="34" charset="0"/>
                <a:cs typeface="Calibri" panose="020F0502020204030204" pitchFamily="34" charset="0"/>
              </a:rPr>
            </a:br>
            <a:r>
              <a:rPr lang="en-IN" sz="2800" u="none" strike="noStrike" cap="none" dirty="0">
                <a:solidFill>
                  <a:schemeClr val="dk1"/>
                </a:solidFill>
                <a:latin typeface="Calibri" panose="020F0502020204030204" pitchFamily="34" charset="0"/>
                <a:cs typeface="Calibri" panose="020F0502020204030204" pitchFamily="34" charset="0"/>
                <a:sym typeface="Arial"/>
              </a:rPr>
              <a:t>Hold Time Fixing</a:t>
            </a:r>
            <a:r>
              <a:rPr lang="en-IN" sz="3600" u="none" strike="noStrike" cap="none" dirty="0">
                <a:solidFill>
                  <a:schemeClr val="dk1"/>
                </a:solidFill>
                <a:latin typeface="Calibri" panose="020F0502020204030204" pitchFamily="34" charset="0"/>
                <a:cs typeface="Calibri" panose="020F0502020204030204" pitchFamily="34" charset="0"/>
                <a:sym typeface="Arial"/>
              </a:rPr>
              <a:t> </a:t>
            </a:r>
          </a:p>
        </p:txBody>
      </p:sp>
      <p:sp>
        <p:nvSpPr>
          <p:cNvPr id="9" name="Shape 204"/>
          <p:cNvSpPr txBox="1">
            <a:spLocks noGrp="1"/>
          </p:cNvSpPr>
          <p:nvPr>
            <p:ph type="body" idx="1"/>
          </p:nvPr>
        </p:nvSpPr>
        <p:spPr>
          <a:xfrm>
            <a:off x="467543" y="1800472"/>
            <a:ext cx="8229600" cy="4796879"/>
          </a:xfrm>
          <a:prstGeom prst="rect">
            <a:avLst/>
          </a:prstGeom>
          <a:noFill/>
          <a:ln>
            <a:noFill/>
          </a:ln>
        </p:spPr>
        <p:txBody>
          <a:bodyPr lIns="91425" tIns="45700" rIns="91425" bIns="45700" anchor="t" anchorCtr="0">
            <a:noAutofit/>
          </a:bodyPr>
          <a:lstStyle/>
          <a:p>
            <a:pPr lvl="0" indent="-342900">
              <a:spcBef>
                <a:spcPts val="0"/>
              </a:spcBef>
              <a:buClr>
                <a:schemeClr val="dk1"/>
              </a:buClr>
            </a:pPr>
            <a:r>
              <a:rPr lang="en-IN" sz="2000" dirty="0">
                <a:solidFill>
                  <a:schemeClr val="tx1"/>
                </a:solidFill>
              </a:rPr>
              <a:t>ECO was unable to fix a hold violation even with multiple iterations</a:t>
            </a:r>
            <a:endParaRPr lang="en-IN" sz="2000" b="0" i="0" u="none" strike="noStrike" cap="none" dirty="0">
              <a:solidFill>
                <a:schemeClr val="tx1"/>
              </a:solidFill>
              <a:sym typeface="Calibri"/>
            </a:endParaRPr>
          </a:p>
          <a:p>
            <a:pPr marL="342900" marR="0" lvl="0" indent="-342900" algn="l" rtl="0">
              <a:spcBef>
                <a:spcPts val="0"/>
              </a:spcBef>
              <a:spcAft>
                <a:spcPts val="0"/>
              </a:spcAft>
              <a:buClr>
                <a:schemeClr val="dk1"/>
              </a:buClr>
              <a:buSzPct val="100000"/>
              <a:buFont typeface="Arial"/>
              <a:buChar char="•"/>
            </a:pPr>
            <a:r>
              <a:rPr lang="en-IN" sz="2000" b="0" i="0" u="none" strike="noStrike" cap="none" dirty="0">
                <a:solidFill>
                  <a:schemeClr val="dk1"/>
                </a:solidFill>
                <a:latin typeface="Calibri"/>
                <a:ea typeface="Calibri"/>
                <a:cs typeface="Calibri"/>
                <a:sym typeface="Calibri"/>
              </a:rPr>
              <a:t>Reason: Hold violations on ‘</a:t>
            </a:r>
            <a:r>
              <a:rPr lang="en-IN" sz="2000" b="0" i="0" u="none" strike="noStrike" cap="none" dirty="0" err="1">
                <a:solidFill>
                  <a:schemeClr val="dk1"/>
                </a:solidFill>
                <a:latin typeface="Calibri"/>
                <a:ea typeface="Calibri"/>
                <a:cs typeface="Calibri"/>
                <a:sym typeface="Calibri"/>
              </a:rPr>
              <a:t>brd_rst</a:t>
            </a:r>
            <a:r>
              <a:rPr lang="en-IN" sz="2000" b="0" i="0" u="none" strike="noStrike" cap="none" dirty="0">
                <a:solidFill>
                  <a:schemeClr val="dk1"/>
                </a:solidFill>
                <a:latin typeface="Calibri"/>
                <a:ea typeface="Calibri"/>
                <a:cs typeface="Calibri"/>
                <a:sym typeface="Calibri"/>
              </a:rPr>
              <a:t>’ </a:t>
            </a:r>
          </a:p>
          <a:p>
            <a:pPr marL="342900" marR="0" lvl="0" indent="-342900" algn="l" rtl="0">
              <a:spcBef>
                <a:spcPts val="0"/>
              </a:spcBef>
              <a:spcAft>
                <a:spcPts val="0"/>
              </a:spcAft>
              <a:buClr>
                <a:schemeClr val="dk1"/>
              </a:buClr>
              <a:buSzPct val="100000"/>
              <a:buFont typeface="Arial"/>
              <a:buChar char="•"/>
            </a:pPr>
            <a:r>
              <a:rPr lang="en-IN" sz="2000" dirty="0">
                <a:solidFill>
                  <a:schemeClr val="dk1"/>
                </a:solidFill>
              </a:rPr>
              <a:t>‘</a:t>
            </a:r>
            <a:r>
              <a:rPr lang="en-IN" sz="2000" dirty="0" err="1">
                <a:solidFill>
                  <a:schemeClr val="dk1"/>
                </a:solidFill>
              </a:rPr>
              <a:t>brd_rst</a:t>
            </a:r>
            <a:r>
              <a:rPr lang="en-IN" sz="2000" dirty="0">
                <a:solidFill>
                  <a:schemeClr val="dk1"/>
                </a:solidFill>
              </a:rPr>
              <a:t>’ </a:t>
            </a:r>
            <a:r>
              <a:rPr lang="en-IN" sz="2000" b="0" i="0" u="none" strike="noStrike" cap="none" dirty="0">
                <a:solidFill>
                  <a:schemeClr val="dk1"/>
                </a:solidFill>
                <a:latin typeface="Calibri"/>
                <a:ea typeface="Calibri"/>
                <a:cs typeface="Calibri"/>
                <a:sym typeface="Calibri"/>
              </a:rPr>
              <a:t>is an asynchronous reset</a:t>
            </a:r>
          </a:p>
          <a:p>
            <a:pPr marL="342900" marR="0" lvl="0" indent="-342900" algn="l" rtl="0">
              <a:spcBef>
                <a:spcPts val="400"/>
              </a:spcBef>
              <a:buClr>
                <a:srgbClr val="3F3F3F"/>
              </a:buClr>
              <a:buSzPct val="100000"/>
              <a:buFont typeface="Arial"/>
              <a:buNone/>
            </a:pPr>
            <a:endParaRPr lang="en-US" sz="2000" b="0" i="0" u="none" strike="noStrike" cap="none" dirty="0">
              <a:solidFill>
                <a:srgbClr val="3F3F3F"/>
              </a:solidFill>
              <a:latin typeface="Calibri"/>
              <a:ea typeface="Calibri"/>
              <a:cs typeface="Calibri"/>
              <a:sym typeface="Calibri"/>
            </a:endParaRPr>
          </a:p>
          <a:p>
            <a:pPr marL="342900" marR="0" lvl="0" indent="-342900" algn="l" rtl="0">
              <a:spcBef>
                <a:spcPts val="400"/>
              </a:spcBef>
              <a:buClr>
                <a:srgbClr val="3F3F3F"/>
              </a:buClr>
              <a:buSzPct val="100000"/>
              <a:buFont typeface="Arial"/>
              <a:buNone/>
            </a:pPr>
            <a:endParaRPr lang="en-US" sz="2000" dirty="0"/>
          </a:p>
          <a:p>
            <a:pPr marL="342900" marR="0" lvl="0" indent="-342900" algn="l" rtl="0">
              <a:spcBef>
                <a:spcPts val="400"/>
              </a:spcBef>
              <a:buClr>
                <a:srgbClr val="3F3F3F"/>
              </a:buClr>
              <a:buSzPct val="100000"/>
              <a:buFont typeface="Arial"/>
              <a:buNone/>
            </a:pPr>
            <a:endParaRPr lang="en-US" sz="2000" b="0" i="0" u="none" strike="noStrike" cap="none" dirty="0">
              <a:solidFill>
                <a:srgbClr val="3F3F3F"/>
              </a:solidFill>
              <a:latin typeface="Calibri"/>
              <a:ea typeface="Calibri"/>
              <a:cs typeface="Calibri"/>
              <a:sym typeface="Calibri"/>
            </a:endParaRPr>
          </a:p>
          <a:p>
            <a:pPr marL="342900" marR="0" lvl="0" indent="-342900" algn="l" rtl="0">
              <a:spcBef>
                <a:spcPts val="400"/>
              </a:spcBef>
              <a:buClr>
                <a:srgbClr val="3F3F3F"/>
              </a:buClr>
              <a:buSzPct val="100000"/>
              <a:buFont typeface="Arial"/>
              <a:buNone/>
            </a:pPr>
            <a:endParaRPr lang="en-US" sz="2000" dirty="0"/>
          </a:p>
          <a:p>
            <a:pPr marL="342900" marR="0" lvl="0" indent="-342900" algn="l" rtl="0">
              <a:spcBef>
                <a:spcPts val="400"/>
              </a:spcBef>
              <a:buClr>
                <a:srgbClr val="3F3F3F"/>
              </a:buClr>
              <a:buSzPct val="100000"/>
              <a:buFont typeface="Arial"/>
              <a:buNone/>
            </a:pPr>
            <a:endParaRPr lang="en-US" sz="2000" b="0" i="0" u="none" strike="noStrike" cap="none" dirty="0">
              <a:solidFill>
                <a:srgbClr val="3F3F3F"/>
              </a:solidFill>
              <a:latin typeface="Calibri"/>
              <a:ea typeface="Calibri"/>
              <a:cs typeface="Calibri"/>
              <a:sym typeface="Calibri"/>
            </a:endParaRPr>
          </a:p>
          <a:p>
            <a:pPr marL="342900" marR="0" lvl="0" indent="-342900" algn="l" rtl="0">
              <a:spcBef>
                <a:spcPts val="400"/>
              </a:spcBef>
              <a:buClr>
                <a:srgbClr val="3F3F3F"/>
              </a:buClr>
              <a:buSzPct val="100000"/>
              <a:buFont typeface="Arial"/>
              <a:buNone/>
            </a:pPr>
            <a:endParaRPr lang="en-US" sz="2000" dirty="0"/>
          </a:p>
          <a:p>
            <a:pPr marL="0" indent="0">
              <a:spcBef>
                <a:spcPts val="0"/>
              </a:spcBef>
              <a:buClr>
                <a:schemeClr val="dk1"/>
              </a:buClr>
              <a:buNone/>
            </a:pPr>
            <a:r>
              <a:rPr lang="en-IN" sz="1200" dirty="0">
                <a:solidFill>
                  <a:schemeClr val="dk1"/>
                </a:solidFill>
              </a:rPr>
              <a:t>                                                             **Hierarchy: system -&gt; </a:t>
            </a:r>
            <a:r>
              <a:rPr lang="en-IN" sz="1200" dirty="0" err="1">
                <a:solidFill>
                  <a:schemeClr val="dk1"/>
                </a:solidFill>
              </a:rPr>
              <a:t>clocks_resets</a:t>
            </a:r>
            <a:r>
              <a:rPr lang="en-IN" sz="1200" dirty="0">
                <a:solidFill>
                  <a:schemeClr val="dk1"/>
                </a:solidFill>
              </a:rPr>
              <a:t> -&gt; </a:t>
            </a:r>
            <a:r>
              <a:rPr lang="en-IN" sz="1200" dirty="0" err="1">
                <a:solidFill>
                  <a:schemeClr val="dk1"/>
                </a:solidFill>
              </a:rPr>
              <a:t>eth_top</a:t>
            </a:r>
            <a:endParaRPr lang="en-IN" sz="1200" dirty="0">
              <a:solidFill>
                <a:schemeClr val="dk1"/>
              </a:solidFill>
            </a:endParaRPr>
          </a:p>
          <a:p>
            <a:pPr marL="0" indent="0">
              <a:spcBef>
                <a:spcPts val="0"/>
              </a:spcBef>
              <a:buClr>
                <a:schemeClr val="dk1"/>
              </a:buClr>
              <a:buNone/>
            </a:pPr>
            <a:r>
              <a:rPr lang="en-IN" sz="1200" dirty="0">
                <a:solidFill>
                  <a:schemeClr val="dk1"/>
                </a:solidFill>
              </a:rPr>
              <a:t>                                                             **‘</a:t>
            </a:r>
            <a:r>
              <a:rPr lang="en-IN" sz="1200" dirty="0" err="1">
                <a:solidFill>
                  <a:schemeClr val="dk1"/>
                </a:solidFill>
              </a:rPr>
              <a:t>brd_rst</a:t>
            </a:r>
            <a:r>
              <a:rPr lang="en-IN" sz="1200" dirty="0">
                <a:solidFill>
                  <a:schemeClr val="dk1"/>
                </a:solidFill>
              </a:rPr>
              <a:t>’ signal is passed as ‘</a:t>
            </a:r>
            <a:r>
              <a:rPr lang="en-IN" sz="1200" dirty="0" err="1">
                <a:solidFill>
                  <a:schemeClr val="dk1"/>
                </a:solidFill>
              </a:rPr>
              <a:t>wb_rst_i</a:t>
            </a:r>
            <a:r>
              <a:rPr lang="en-IN" sz="1200" dirty="0">
                <a:solidFill>
                  <a:schemeClr val="dk1"/>
                </a:solidFill>
              </a:rPr>
              <a:t>’ to ‘</a:t>
            </a:r>
            <a:r>
              <a:rPr lang="en-IN" sz="1200" dirty="0" err="1">
                <a:solidFill>
                  <a:schemeClr val="dk1"/>
                </a:solidFill>
              </a:rPr>
              <a:t>eth_top</a:t>
            </a:r>
            <a:r>
              <a:rPr lang="en-IN" sz="1200" dirty="0">
                <a:solidFill>
                  <a:schemeClr val="dk1"/>
                </a:solidFill>
              </a:rPr>
              <a:t>’</a:t>
            </a:r>
          </a:p>
          <a:p>
            <a:pPr marL="0" indent="0">
              <a:spcBef>
                <a:spcPts val="0"/>
              </a:spcBef>
              <a:buClr>
                <a:schemeClr val="dk1"/>
              </a:buClr>
              <a:buNone/>
            </a:pPr>
            <a:endParaRPr lang="en-IN" sz="1200" dirty="0">
              <a:solidFill>
                <a:schemeClr val="dk1"/>
              </a:solidFill>
            </a:endParaRPr>
          </a:p>
          <a:p>
            <a:pPr lvl="0" indent="-342900">
              <a:spcBef>
                <a:spcPts val="0"/>
              </a:spcBef>
              <a:buClr>
                <a:schemeClr val="dk1"/>
              </a:buClr>
            </a:pPr>
            <a:r>
              <a:rPr lang="en-IN" sz="2000" dirty="0">
                <a:solidFill>
                  <a:schemeClr val="dk1"/>
                </a:solidFill>
              </a:rPr>
              <a:t>Set as false path in constraints</a:t>
            </a:r>
          </a:p>
          <a:p>
            <a:pPr marL="0" lvl="0" indent="0">
              <a:spcBef>
                <a:spcPts val="0"/>
              </a:spcBef>
              <a:buClr>
                <a:schemeClr val="dk1"/>
              </a:buClr>
              <a:buNone/>
            </a:pPr>
            <a:r>
              <a:rPr lang="en-IN" sz="2000" dirty="0">
                <a:solidFill>
                  <a:schemeClr val="dk1"/>
                </a:solidFill>
              </a:rPr>
              <a:t>	</a:t>
            </a:r>
            <a:r>
              <a:rPr lang="en-IN" sz="2000" dirty="0" err="1">
                <a:solidFill>
                  <a:schemeClr val="dk1"/>
                </a:solidFill>
              </a:rPr>
              <a:t>set_false_path</a:t>
            </a:r>
            <a:r>
              <a:rPr lang="en-IN" sz="2000" dirty="0">
                <a:solidFill>
                  <a:schemeClr val="dk1"/>
                </a:solidFill>
              </a:rPr>
              <a:t> –from [</a:t>
            </a:r>
            <a:r>
              <a:rPr lang="en-IN" sz="2000" dirty="0" err="1">
                <a:solidFill>
                  <a:schemeClr val="dk1"/>
                </a:solidFill>
              </a:rPr>
              <a:t>get_ports</a:t>
            </a:r>
            <a:r>
              <a:rPr lang="en-IN" sz="2000" dirty="0">
                <a:solidFill>
                  <a:schemeClr val="dk1"/>
                </a:solidFill>
              </a:rPr>
              <a:t> </a:t>
            </a:r>
            <a:r>
              <a:rPr lang="en-IN" sz="2000" dirty="0" err="1">
                <a:solidFill>
                  <a:schemeClr val="dk1"/>
                </a:solidFill>
              </a:rPr>
              <a:t>brd_rst</a:t>
            </a:r>
            <a:r>
              <a:rPr lang="en-IN" sz="2000" dirty="0">
                <a:solidFill>
                  <a:schemeClr val="dk1"/>
                </a:solidFill>
              </a:rPr>
              <a:t>]</a:t>
            </a:r>
          </a:p>
          <a:p>
            <a:pPr marL="342900" marR="0" lvl="0" indent="-342900" algn="l" rtl="0">
              <a:spcBef>
                <a:spcPts val="400"/>
              </a:spcBef>
              <a:buClr>
                <a:srgbClr val="3F3F3F"/>
              </a:buClr>
              <a:buSzPct val="100000"/>
              <a:buFont typeface="Arial"/>
              <a:buNone/>
            </a:pPr>
            <a:endParaRPr sz="2000" b="0" i="0" u="none" strike="noStrike" cap="none" dirty="0">
              <a:solidFill>
                <a:srgbClr val="3F3F3F"/>
              </a:solidFill>
              <a:latin typeface="Calibri"/>
              <a:ea typeface="Calibri"/>
              <a:cs typeface="Calibri"/>
              <a:sym typeface="Calibri"/>
            </a:endParaRPr>
          </a:p>
        </p:txBody>
      </p:sp>
      <p:pic>
        <p:nvPicPr>
          <p:cNvPr id="10" name="Shape 205"/>
          <p:cNvPicPr preferRelativeResize="0"/>
          <p:nvPr/>
        </p:nvPicPr>
        <p:blipFill rotWithShape="1">
          <a:blip r:embed="rId2">
            <a:alphaModFix/>
          </a:blip>
          <a:srcRect/>
          <a:stretch/>
        </p:blipFill>
        <p:spPr>
          <a:xfrm>
            <a:off x="2555776" y="2852936"/>
            <a:ext cx="3591422" cy="1955725"/>
          </a:xfrm>
          <a:prstGeom prst="rect">
            <a:avLst/>
          </a:prstGeom>
          <a:noFill/>
          <a:ln>
            <a:noFill/>
          </a:ln>
        </p:spPr>
      </p:pic>
    </p:spTree>
    <p:extLst>
      <p:ext uri="{BB962C8B-B14F-4D97-AF65-F5344CB8AC3E}">
        <p14:creationId xmlns:p14="http://schemas.microsoft.com/office/powerpoint/2010/main" val="4155140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US" sz="3600" dirty="0"/>
              <a:t>What would we do differently?</a:t>
            </a:r>
            <a:endParaRPr lang="en-US" dirty="0"/>
          </a:p>
        </p:txBody>
      </p:sp>
      <p:sp>
        <p:nvSpPr>
          <p:cNvPr id="3" name="Text Placeholder 2"/>
          <p:cNvSpPr>
            <a:spLocks noGrp="1"/>
          </p:cNvSpPr>
          <p:nvPr>
            <p:ph type="body" idx="1"/>
          </p:nvPr>
        </p:nvSpPr>
        <p:spPr>
          <a:xfrm>
            <a:off x="457200" y="1763688"/>
            <a:ext cx="8229600" cy="4484712"/>
          </a:xfrm>
        </p:spPr>
        <p:txBody>
          <a:bodyPr/>
          <a:lstStyle/>
          <a:p>
            <a:pPr marL="465138" indent="-465138"/>
            <a:r>
              <a:rPr lang="en-US" sz="2400" dirty="0"/>
              <a:t>Adapt a better power estimation technique by extracting activity factors from GLS VCD.</a:t>
            </a:r>
          </a:p>
          <a:p>
            <a:pPr marL="0" indent="0">
              <a:buNone/>
            </a:pPr>
            <a:endParaRPr lang="en-US" sz="2400" dirty="0"/>
          </a:p>
          <a:p>
            <a:pPr marL="465138" indent="-465138"/>
            <a:endParaRPr lang="en-US" dirty="0"/>
          </a:p>
        </p:txBody>
      </p:sp>
      <p:pic>
        <p:nvPicPr>
          <p:cNvPr id="4" name="Picture 3"/>
          <p:cNvPicPr>
            <a:picLocks noChangeAspect="1"/>
          </p:cNvPicPr>
          <p:nvPr/>
        </p:nvPicPr>
        <p:blipFill>
          <a:blip r:embed="rId2"/>
          <a:stretch>
            <a:fillRect/>
          </a:stretch>
        </p:blipFill>
        <p:spPr>
          <a:xfrm>
            <a:off x="1745940" y="2564904"/>
            <a:ext cx="5652120" cy="3507242"/>
          </a:xfrm>
          <a:prstGeom prst="rect">
            <a:avLst/>
          </a:prstGeom>
        </p:spPr>
      </p:pic>
      <p:sp>
        <p:nvSpPr>
          <p:cNvPr id="5" name="TextBox 4"/>
          <p:cNvSpPr txBox="1"/>
          <p:nvPr/>
        </p:nvSpPr>
        <p:spPr>
          <a:xfrm>
            <a:off x="4716016" y="6072146"/>
            <a:ext cx="4176464" cy="615553"/>
          </a:xfrm>
          <a:prstGeom prst="rect">
            <a:avLst/>
          </a:prstGeom>
          <a:noFill/>
          <a:ln>
            <a:solidFill>
              <a:schemeClr val="tx1"/>
            </a:solidFill>
          </a:ln>
        </p:spPr>
        <p:txBody>
          <a:bodyPr wrap="square" rtlCol="0">
            <a:spAutoFit/>
          </a:bodyPr>
          <a:lstStyle/>
          <a:p>
            <a:r>
              <a:rPr lang="en-US" b="1" dirty="0">
                <a:solidFill>
                  <a:schemeClr val="tx1"/>
                </a:solidFill>
              </a:rPr>
              <a:t>Reference: </a:t>
            </a:r>
            <a:r>
              <a:rPr lang="en-US" dirty="0">
                <a:solidFill>
                  <a:schemeClr val="tx1"/>
                </a:solidFill>
              </a:rPr>
              <a:t>VLSI2 – Lecture notes</a:t>
            </a:r>
          </a:p>
          <a:p>
            <a:r>
              <a:rPr lang="en-US" sz="2000" dirty="0">
                <a:solidFill>
                  <a:schemeClr val="tx1"/>
                </a:solidFill>
              </a:rPr>
              <a:t>	 </a:t>
            </a:r>
            <a:r>
              <a:rPr lang="en-US" dirty="0">
                <a:solidFill>
                  <a:schemeClr val="tx1"/>
                </a:solidFill>
              </a:rPr>
              <a:t>(Early Design Planning – Front End)</a:t>
            </a:r>
            <a:endParaRPr lang="en-US" sz="2000" dirty="0">
              <a:solidFill>
                <a:schemeClr val="tx1"/>
              </a:solidFill>
            </a:endParaRPr>
          </a:p>
        </p:txBody>
      </p:sp>
    </p:spTree>
    <p:extLst>
      <p:ext uri="{BB962C8B-B14F-4D97-AF65-F5344CB8AC3E}">
        <p14:creationId xmlns:p14="http://schemas.microsoft.com/office/powerpoint/2010/main" val="4229463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US" sz="3600" dirty="0"/>
              <a:t>What would we do differently?</a:t>
            </a:r>
            <a:endParaRPr lang="en-US" dirty="0"/>
          </a:p>
        </p:txBody>
      </p:sp>
      <p:sp>
        <p:nvSpPr>
          <p:cNvPr id="3" name="Text Placeholder 2"/>
          <p:cNvSpPr>
            <a:spLocks noGrp="1"/>
          </p:cNvSpPr>
          <p:nvPr>
            <p:ph type="body" idx="1"/>
          </p:nvPr>
        </p:nvSpPr>
        <p:spPr>
          <a:xfrm>
            <a:off x="457200" y="1763688"/>
            <a:ext cx="8229600" cy="4484712"/>
          </a:xfrm>
        </p:spPr>
        <p:txBody>
          <a:bodyPr/>
          <a:lstStyle/>
          <a:p>
            <a:pPr marL="465138" indent="-465138"/>
            <a:r>
              <a:rPr lang="en-US" sz="2400" dirty="0">
                <a:solidFill>
                  <a:schemeClr val="tx1"/>
                </a:solidFill>
              </a:rPr>
              <a:t>Follow CPF/UPF based flow and implement voltage domains for blocks based on their specifications.</a:t>
            </a:r>
          </a:p>
          <a:p>
            <a:pPr marL="0" indent="0">
              <a:buNone/>
            </a:pPr>
            <a:endParaRPr lang="en-US" sz="2400" dirty="0"/>
          </a:p>
          <a:p>
            <a:pPr marL="465138" indent="-465138"/>
            <a:endParaRPr lang="en-US" dirty="0"/>
          </a:p>
        </p:txBody>
      </p:sp>
      <p:pic>
        <p:nvPicPr>
          <p:cNvPr id="4" name="Picture 3"/>
          <p:cNvPicPr>
            <a:picLocks noChangeAspect="1"/>
          </p:cNvPicPr>
          <p:nvPr/>
        </p:nvPicPr>
        <p:blipFill>
          <a:blip r:embed="rId2"/>
          <a:stretch>
            <a:fillRect/>
          </a:stretch>
        </p:blipFill>
        <p:spPr>
          <a:xfrm>
            <a:off x="2586971" y="2996952"/>
            <a:ext cx="3970058" cy="3036160"/>
          </a:xfrm>
          <a:prstGeom prst="rect">
            <a:avLst/>
          </a:prstGeom>
        </p:spPr>
      </p:pic>
    </p:spTree>
    <p:extLst>
      <p:ext uri="{BB962C8B-B14F-4D97-AF65-F5344CB8AC3E}">
        <p14:creationId xmlns:p14="http://schemas.microsoft.com/office/powerpoint/2010/main" val="3055154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18"/>
          <p:cNvSpPr txBox="1">
            <a:spLocks noGrp="1"/>
          </p:cNvSpPr>
          <p:nvPr>
            <p:ph type="title"/>
          </p:nvPr>
        </p:nvSpPr>
        <p:spPr>
          <a:xfrm>
            <a:off x="457200" y="54868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3F3F3F"/>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Key Learnings</a:t>
            </a:r>
          </a:p>
        </p:txBody>
      </p:sp>
      <p:sp>
        <p:nvSpPr>
          <p:cNvPr id="9" name="Shape 419"/>
          <p:cNvSpPr txBox="1">
            <a:spLocks noGrp="1"/>
          </p:cNvSpPr>
          <p:nvPr>
            <p:ph type="body" idx="1"/>
          </p:nvPr>
        </p:nvSpPr>
        <p:spPr>
          <a:xfrm>
            <a:off x="457200" y="1556792"/>
            <a:ext cx="8435280" cy="4691608"/>
          </a:xfrm>
          <a:prstGeom prst="rect">
            <a:avLst/>
          </a:prstGeom>
          <a:noFill/>
          <a:ln>
            <a:noFill/>
          </a:ln>
        </p:spPr>
        <p:txBody>
          <a:bodyPr lIns="91425" tIns="91425" rIns="91425" bIns="91425" anchor="t" anchorCtr="0">
            <a:noAutofit/>
          </a:bodyPr>
          <a:lstStyle/>
          <a:p>
            <a:pPr marL="463550" marR="0" lvl="0" indent="-463550" algn="l" rtl="0">
              <a:lnSpc>
                <a:spcPct val="100000"/>
              </a:lnSpc>
              <a:spcBef>
                <a:spcPts val="640"/>
              </a:spcBef>
              <a:spcAft>
                <a:spcPts val="0"/>
              </a:spcAft>
              <a:buClr>
                <a:srgbClr val="3F3F3F"/>
              </a:buClr>
              <a:buSzPct val="100000"/>
              <a:buFont typeface="Arial"/>
              <a:buChar char="•"/>
            </a:pPr>
            <a:r>
              <a:rPr lang="en-IN" sz="2400" dirty="0">
                <a:solidFill>
                  <a:schemeClr val="dk1"/>
                </a:solidFill>
              </a:rPr>
              <a:t>Clock Gating can decrease dynamic power, but may increase leakage power which might lead to increase in total power</a:t>
            </a:r>
          </a:p>
          <a:p>
            <a:pPr marL="463550" indent="-463550"/>
            <a:r>
              <a:rPr lang="en-IN" sz="2400" dirty="0">
                <a:solidFill>
                  <a:schemeClr val="dk1"/>
                </a:solidFill>
              </a:rPr>
              <a:t>Utilization can be increased by reducing area or increasing blockage  </a:t>
            </a:r>
          </a:p>
          <a:p>
            <a:pPr marL="463550" marR="0" lvl="0" indent="-463550" algn="l" rtl="0">
              <a:lnSpc>
                <a:spcPct val="100000"/>
              </a:lnSpc>
              <a:spcBef>
                <a:spcPts val="640"/>
              </a:spcBef>
              <a:spcAft>
                <a:spcPts val="0"/>
              </a:spcAft>
              <a:buClr>
                <a:schemeClr val="dk1"/>
              </a:buClr>
              <a:buSzPct val="100000"/>
              <a:buFont typeface="Arial"/>
              <a:buChar char="•"/>
            </a:pPr>
            <a:r>
              <a:rPr lang="en-IN" sz="2400" dirty="0">
                <a:solidFill>
                  <a:schemeClr val="dk1"/>
                </a:solidFill>
              </a:rPr>
              <a:t>Power straps should be spaced optimally considering IR drop and routing congestion </a:t>
            </a:r>
          </a:p>
          <a:p>
            <a:pPr marL="463550" indent="-463550">
              <a:buClr>
                <a:schemeClr val="dk1"/>
              </a:buClr>
            </a:pPr>
            <a:r>
              <a:rPr lang="en-IN" sz="2400" dirty="0">
                <a:solidFill>
                  <a:schemeClr val="dk1"/>
                </a:solidFill>
              </a:rPr>
              <a:t>Increase width of power straps for reducing IR drop.</a:t>
            </a:r>
          </a:p>
          <a:p>
            <a:pPr marL="463550" marR="0" lvl="0" indent="-463550" algn="l" rtl="0">
              <a:lnSpc>
                <a:spcPct val="100000"/>
              </a:lnSpc>
              <a:spcBef>
                <a:spcPts val="640"/>
              </a:spcBef>
              <a:spcAft>
                <a:spcPts val="0"/>
              </a:spcAft>
              <a:buClr>
                <a:schemeClr val="dk1"/>
              </a:buClr>
              <a:buSzPct val="100000"/>
              <a:buFont typeface="Arial"/>
              <a:buChar char="•"/>
            </a:pPr>
            <a:r>
              <a:rPr lang="en-IN" sz="2400" dirty="0">
                <a:solidFill>
                  <a:schemeClr val="dk1"/>
                </a:solidFill>
              </a:rPr>
              <a:t>Virtual pads must be equidistant to have uniform IR drop</a:t>
            </a:r>
          </a:p>
          <a:p>
            <a:pPr marL="463550" marR="0" lvl="0" indent="-463550" algn="l" rtl="0">
              <a:lnSpc>
                <a:spcPct val="100000"/>
              </a:lnSpc>
              <a:spcBef>
                <a:spcPts val="640"/>
              </a:spcBef>
              <a:spcAft>
                <a:spcPts val="0"/>
              </a:spcAft>
              <a:buClr>
                <a:schemeClr val="dk1"/>
              </a:buClr>
              <a:buSzPct val="100000"/>
              <a:buFont typeface="Arial"/>
              <a:buChar char="•"/>
            </a:pPr>
            <a:r>
              <a:rPr lang="en-IN" sz="2400" dirty="0">
                <a:solidFill>
                  <a:schemeClr val="dk1"/>
                </a:solidFill>
              </a:rPr>
              <a:t>Extra area has to be accounted for in order to fix violations during ECO iterations</a:t>
            </a:r>
          </a:p>
          <a:p>
            <a:pPr marL="463550" marR="0" lvl="0" indent="-463550" algn="l" rtl="0">
              <a:lnSpc>
                <a:spcPct val="100000"/>
              </a:lnSpc>
              <a:spcBef>
                <a:spcPts val="640"/>
              </a:spcBef>
              <a:spcAft>
                <a:spcPts val="0"/>
              </a:spcAft>
              <a:buClr>
                <a:schemeClr val="dk1"/>
              </a:buClr>
              <a:buSzPct val="100000"/>
              <a:buFont typeface="Arial"/>
              <a:buChar char="•"/>
            </a:pPr>
            <a:r>
              <a:rPr lang="en-IN" sz="2400" dirty="0">
                <a:solidFill>
                  <a:schemeClr val="dk1"/>
                </a:solidFill>
              </a:rPr>
              <a:t>Proper database management and good communication between team members helps complete the project smoothly </a:t>
            </a:r>
          </a:p>
          <a:p>
            <a:pPr marL="463550" marR="0" lvl="0" indent="-463550" algn="l" rtl="0">
              <a:lnSpc>
                <a:spcPct val="100000"/>
              </a:lnSpc>
              <a:spcBef>
                <a:spcPts val="640"/>
              </a:spcBef>
              <a:spcAft>
                <a:spcPts val="0"/>
              </a:spcAft>
              <a:buClr>
                <a:schemeClr val="dk1"/>
              </a:buClr>
              <a:buSzPct val="100000"/>
              <a:buFont typeface="Arial"/>
              <a:buChar char="•"/>
            </a:pPr>
            <a:endParaRPr lang="en-IN" sz="2400" dirty="0">
              <a:solidFill>
                <a:schemeClr val="dk1"/>
              </a:solidFill>
            </a:endParaRPr>
          </a:p>
          <a:p>
            <a:pPr marL="0" marR="0" lvl="0" indent="0" algn="l" rtl="0">
              <a:lnSpc>
                <a:spcPct val="100000"/>
              </a:lnSpc>
              <a:spcBef>
                <a:spcPts val="640"/>
              </a:spcBef>
              <a:spcAft>
                <a:spcPts val="0"/>
              </a:spcAft>
              <a:buNone/>
            </a:pPr>
            <a:endParaRPr sz="2400" dirty="0">
              <a:solidFill>
                <a:schemeClr val="dk1"/>
              </a:solidFill>
            </a:endParaRPr>
          </a:p>
          <a:p>
            <a:pPr marL="0" marR="0" lvl="0" indent="0" algn="l" rtl="0">
              <a:lnSpc>
                <a:spcPct val="100000"/>
              </a:lnSpc>
              <a:spcBef>
                <a:spcPts val="640"/>
              </a:spcBef>
              <a:spcAft>
                <a:spcPts val="0"/>
              </a:spcAft>
              <a:buNone/>
            </a:pPr>
            <a:endParaRPr sz="2400" dirty="0">
              <a:solidFill>
                <a:schemeClr val="dk1"/>
              </a:solidFill>
            </a:endParaRPr>
          </a:p>
          <a:p>
            <a:pPr marL="342900" marR="0" lvl="0" indent="-139700" algn="l" rtl="0">
              <a:lnSpc>
                <a:spcPct val="100000"/>
              </a:lnSpc>
              <a:spcBef>
                <a:spcPts val="640"/>
              </a:spcBef>
              <a:spcAft>
                <a:spcPts val="0"/>
              </a:spcAft>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935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lstStyle/>
          <a:p>
            <a:r>
              <a:rPr lang="en-IN" sz="6000" dirty="0">
                <a:solidFill>
                  <a:schemeClr val="tx1"/>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664667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lstStyle/>
          <a:p>
            <a:r>
              <a:rPr lang="en-US" dirty="0"/>
              <a:t>Backup</a:t>
            </a:r>
          </a:p>
        </p:txBody>
      </p:sp>
    </p:spTree>
    <p:extLst>
      <p:ext uri="{BB962C8B-B14F-4D97-AF65-F5344CB8AC3E}">
        <p14:creationId xmlns:p14="http://schemas.microsoft.com/office/powerpoint/2010/main" val="325442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67544" y="69269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err="1">
                <a:solidFill>
                  <a:schemeClr val="dk1"/>
                </a:solidFill>
                <a:latin typeface="Calibri" panose="020F0502020204030204" pitchFamily="34" charset="0"/>
                <a:cs typeface="Calibri" panose="020F0502020204030204" pitchFamily="34" charset="0"/>
                <a:sym typeface="Arial"/>
              </a:rPr>
              <a:t>SoC</a:t>
            </a:r>
            <a:r>
              <a:rPr lang="en-IN" sz="4400" u="none" strike="noStrike" cap="none" dirty="0">
                <a:solidFill>
                  <a:schemeClr val="dk1"/>
                </a:solidFill>
                <a:latin typeface="Calibri" panose="020F0502020204030204" pitchFamily="34" charset="0"/>
                <a:cs typeface="Calibri" panose="020F0502020204030204" pitchFamily="34" charset="0"/>
                <a:sym typeface="Arial"/>
              </a:rPr>
              <a:t> </a:t>
            </a:r>
            <a:r>
              <a:rPr lang="en-IN" sz="3600" u="none" strike="noStrike" cap="none" dirty="0">
                <a:solidFill>
                  <a:schemeClr val="dk1"/>
                </a:solidFill>
                <a:latin typeface="Calibri" panose="020F0502020204030204" pitchFamily="34" charset="0"/>
                <a:cs typeface="Calibri" panose="020F0502020204030204" pitchFamily="34" charset="0"/>
                <a:sym typeface="Arial"/>
              </a:rPr>
              <a:t>Architecture</a:t>
            </a:r>
          </a:p>
        </p:txBody>
      </p:sp>
      <p:pic>
        <p:nvPicPr>
          <p:cNvPr id="108" name="Shape 108"/>
          <p:cNvPicPr preferRelativeResize="0">
            <a:picLocks noGrp="1"/>
          </p:cNvPicPr>
          <p:nvPr>
            <p:ph type="body" idx="1"/>
          </p:nvPr>
        </p:nvPicPr>
        <p:blipFill rotWithShape="1">
          <a:blip r:embed="rId3">
            <a:alphaModFix/>
          </a:blip>
          <a:srcRect/>
          <a:stretch/>
        </p:blipFill>
        <p:spPr>
          <a:xfrm>
            <a:off x="958082" y="2204864"/>
            <a:ext cx="7248524" cy="26574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23528" y="431609"/>
            <a:ext cx="8236576" cy="1103044"/>
          </a:xfrm>
          <a:prstGeom prst="rect">
            <a:avLst/>
          </a:prstGeom>
          <a:noFill/>
          <a:ln>
            <a:noFill/>
          </a:ln>
        </p:spPr>
        <p:txBody>
          <a:bodyPr lIns="91425" tIns="45700" rIns="91425" bIns="45700" anchor="ctr" anchorCtr="0">
            <a:noAutofit/>
          </a:bodyPr>
          <a:lstStyle/>
          <a:p>
            <a:pPr lvl="0">
              <a:buClr>
                <a:schemeClr val="dk1"/>
              </a:buClr>
              <a:buSzPct val="25000"/>
            </a:pPr>
            <a:r>
              <a:rPr lang="en-IN" sz="3600" dirty="0">
                <a:solidFill>
                  <a:schemeClr val="dk1"/>
                </a:solidFill>
                <a:latin typeface="Calibri" panose="020F0502020204030204" pitchFamily="34" charset="0"/>
                <a:cs typeface="Calibri" panose="020F0502020204030204" pitchFamily="34" charset="0"/>
              </a:rPr>
              <a:t>IR </a:t>
            </a:r>
            <a:r>
              <a:rPr lang="en-IN" sz="3600" u="none" strike="noStrike" cap="none" dirty="0">
                <a:solidFill>
                  <a:schemeClr val="dk1"/>
                </a:solidFill>
                <a:latin typeface="Calibri" panose="020F0502020204030204" pitchFamily="34" charset="0"/>
                <a:cs typeface="Calibri" panose="020F0502020204030204" pitchFamily="34" charset="0"/>
                <a:sym typeface="Arial"/>
              </a:rPr>
              <a:t>Drop comparison</a:t>
            </a:r>
          </a:p>
        </p:txBody>
      </p:sp>
      <p:sp>
        <p:nvSpPr>
          <p:cNvPr id="186" name="Shape 186"/>
          <p:cNvSpPr txBox="1">
            <a:spLocks noGrp="1"/>
          </p:cNvSpPr>
          <p:nvPr>
            <p:ph type="body" idx="1"/>
          </p:nvPr>
        </p:nvSpPr>
        <p:spPr>
          <a:xfrm>
            <a:off x="464056" y="2004656"/>
            <a:ext cx="8236576" cy="4180148"/>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Clr>
                <a:schemeClr val="dk1"/>
              </a:buClr>
              <a:buSzPct val="100000"/>
              <a:buNone/>
            </a:pPr>
            <a:endParaRPr lang="en-IN" sz="2400" b="0" i="0" u="none" strike="noStrike" cap="none" dirty="0">
              <a:solidFill>
                <a:schemeClr val="dk1"/>
              </a:solidFill>
              <a:latin typeface="Calibri"/>
              <a:ea typeface="Calibri"/>
              <a:cs typeface="Calibri"/>
              <a:sym typeface="Calibri"/>
            </a:endParaRPr>
          </a:p>
          <a:p>
            <a:pPr marL="342900" marR="0" lvl="0" indent="-342900" algn="l" rtl="0">
              <a:spcBef>
                <a:spcPts val="480"/>
              </a:spcBef>
              <a:buClr>
                <a:srgbClr val="3F3F3F"/>
              </a:buClr>
              <a:buSzPct val="100000"/>
              <a:buFont typeface="Arial"/>
              <a:buNone/>
            </a:pPr>
            <a:endParaRPr sz="2400" b="0" i="0" u="none" strike="noStrike" cap="none"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664761" y="1613528"/>
            <a:ext cx="3404934" cy="2832678"/>
          </a:xfrm>
          <a:prstGeom prst="rect">
            <a:avLst/>
          </a:prstGeom>
        </p:spPr>
      </p:pic>
      <p:sp>
        <p:nvSpPr>
          <p:cNvPr id="6" name="TextBox 5"/>
          <p:cNvSpPr txBox="1"/>
          <p:nvPr/>
        </p:nvSpPr>
        <p:spPr>
          <a:xfrm>
            <a:off x="1258511" y="5856264"/>
            <a:ext cx="2649750"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IR drop: 49.86 mV   (VDD)</a:t>
            </a:r>
          </a:p>
          <a:p>
            <a:pPr algn="ctr"/>
            <a:r>
              <a:rPr lang="en-US" dirty="0">
                <a:latin typeface="Calibri" panose="020F0502020204030204" pitchFamily="34" charset="0"/>
                <a:cs typeface="Calibri" panose="020F0502020204030204" pitchFamily="34" charset="0"/>
              </a:rPr>
              <a:t>               48.96 mV   (VSS)</a:t>
            </a:r>
          </a:p>
        </p:txBody>
      </p:sp>
      <p:sp>
        <p:nvSpPr>
          <p:cNvPr id="9" name="TextBox 8"/>
          <p:cNvSpPr txBox="1"/>
          <p:nvPr/>
        </p:nvSpPr>
        <p:spPr>
          <a:xfrm>
            <a:off x="5506983" y="5858108"/>
            <a:ext cx="2649750"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IR drop: 44.11 mV   (VDD)</a:t>
            </a:r>
          </a:p>
          <a:p>
            <a:pPr algn="ctr"/>
            <a:r>
              <a:rPr lang="en-US" dirty="0">
                <a:latin typeface="Calibri" panose="020F0502020204030204" pitchFamily="34" charset="0"/>
                <a:cs typeface="Calibri" panose="020F0502020204030204" pitchFamily="34" charset="0"/>
              </a:rPr>
              <a:t>               47.74 mV   (VSS)</a:t>
            </a: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854" y="1732040"/>
            <a:ext cx="4094864" cy="259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275" y="4455609"/>
            <a:ext cx="2082168" cy="120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683" y="4493973"/>
            <a:ext cx="2713446" cy="111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994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504056"/>
          </a:xfrm>
        </p:spPr>
        <p:txBody>
          <a:bodyPr/>
          <a:lstStyle/>
          <a:p>
            <a:r>
              <a:rPr lang="en-US" sz="2400" dirty="0"/>
              <a:t>DC area report</a:t>
            </a:r>
          </a:p>
        </p:txBody>
      </p:sp>
      <p:pic>
        <p:nvPicPr>
          <p:cNvPr id="4" name="Picture 3"/>
          <p:cNvPicPr>
            <a:picLocks noChangeAspect="1"/>
          </p:cNvPicPr>
          <p:nvPr/>
        </p:nvPicPr>
        <p:blipFill>
          <a:blip r:embed="rId2"/>
          <a:stretch>
            <a:fillRect/>
          </a:stretch>
        </p:blipFill>
        <p:spPr>
          <a:xfrm>
            <a:off x="1881436" y="1052736"/>
            <a:ext cx="5257800" cy="5676900"/>
          </a:xfrm>
          <a:prstGeom prst="rect">
            <a:avLst/>
          </a:prstGeom>
          <a:ln>
            <a:solidFill>
              <a:schemeClr val="tx1"/>
            </a:solidFill>
          </a:ln>
        </p:spPr>
      </p:pic>
    </p:spTree>
    <p:extLst>
      <p:ext uri="{BB962C8B-B14F-4D97-AF65-F5344CB8AC3E}">
        <p14:creationId xmlns:p14="http://schemas.microsoft.com/office/powerpoint/2010/main" val="230322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2667000"/>
            <a:ext cx="6019800" cy="1524000"/>
          </a:xfrm>
          <a:prstGeom prst="rect">
            <a:avLst/>
          </a:prstGeom>
          <a:ln>
            <a:solidFill>
              <a:schemeClr val="tx1"/>
            </a:solidFill>
          </a:ln>
        </p:spPr>
      </p:pic>
      <p:sp>
        <p:nvSpPr>
          <p:cNvPr id="5" name="Title 1"/>
          <p:cNvSpPr>
            <a:spLocks noGrp="1"/>
          </p:cNvSpPr>
          <p:nvPr>
            <p:ph type="title"/>
          </p:nvPr>
        </p:nvSpPr>
        <p:spPr>
          <a:xfrm>
            <a:off x="457200" y="548680"/>
            <a:ext cx="8229600" cy="504056"/>
          </a:xfrm>
        </p:spPr>
        <p:txBody>
          <a:bodyPr/>
          <a:lstStyle/>
          <a:p>
            <a:r>
              <a:rPr lang="en-US" sz="2400" dirty="0"/>
              <a:t>DC timing report</a:t>
            </a:r>
          </a:p>
        </p:txBody>
      </p:sp>
    </p:spTree>
    <p:extLst>
      <p:ext uri="{BB962C8B-B14F-4D97-AF65-F5344CB8AC3E}">
        <p14:creationId xmlns:p14="http://schemas.microsoft.com/office/powerpoint/2010/main" val="4172745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548680"/>
            <a:ext cx="8229600" cy="504056"/>
          </a:xfrm>
        </p:spPr>
        <p:txBody>
          <a:bodyPr/>
          <a:lstStyle/>
          <a:p>
            <a:r>
              <a:rPr lang="en-US" sz="2400" dirty="0"/>
              <a:t>ICC area report: Post ECO</a:t>
            </a:r>
          </a:p>
        </p:txBody>
      </p:sp>
      <p:pic>
        <p:nvPicPr>
          <p:cNvPr id="6" name="Picture 5"/>
          <p:cNvPicPr>
            <a:picLocks noChangeAspect="1"/>
          </p:cNvPicPr>
          <p:nvPr/>
        </p:nvPicPr>
        <p:blipFill>
          <a:blip r:embed="rId2"/>
          <a:stretch>
            <a:fillRect/>
          </a:stretch>
        </p:blipFill>
        <p:spPr>
          <a:xfrm>
            <a:off x="2067173" y="1196752"/>
            <a:ext cx="4886325" cy="5276850"/>
          </a:xfrm>
          <a:prstGeom prst="rect">
            <a:avLst/>
          </a:prstGeom>
          <a:ln>
            <a:solidFill>
              <a:schemeClr val="tx1"/>
            </a:solidFill>
          </a:ln>
        </p:spPr>
      </p:pic>
    </p:spTree>
    <p:extLst>
      <p:ext uri="{BB962C8B-B14F-4D97-AF65-F5344CB8AC3E}">
        <p14:creationId xmlns:p14="http://schemas.microsoft.com/office/powerpoint/2010/main" val="753869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2323" y="1484784"/>
            <a:ext cx="6296025" cy="1762125"/>
          </a:xfrm>
          <a:prstGeom prst="rect">
            <a:avLst/>
          </a:prstGeom>
          <a:ln>
            <a:solidFill>
              <a:schemeClr val="tx1"/>
            </a:solidFill>
          </a:ln>
        </p:spPr>
      </p:pic>
      <p:sp>
        <p:nvSpPr>
          <p:cNvPr id="5" name="Title 1"/>
          <p:cNvSpPr>
            <a:spLocks noGrp="1"/>
          </p:cNvSpPr>
          <p:nvPr>
            <p:ph type="title"/>
          </p:nvPr>
        </p:nvSpPr>
        <p:spPr>
          <a:xfrm>
            <a:off x="395536" y="548680"/>
            <a:ext cx="8229600" cy="504056"/>
          </a:xfrm>
        </p:spPr>
        <p:txBody>
          <a:bodyPr/>
          <a:lstStyle/>
          <a:p>
            <a:r>
              <a:rPr lang="en-US" sz="2400" dirty="0"/>
              <a:t>ICC Utilization report: Post ECO</a:t>
            </a:r>
          </a:p>
        </p:txBody>
      </p:sp>
    </p:spTree>
    <p:extLst>
      <p:ext uri="{BB962C8B-B14F-4D97-AF65-F5344CB8AC3E}">
        <p14:creationId xmlns:p14="http://schemas.microsoft.com/office/powerpoint/2010/main" val="426966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95735" y="1124744"/>
            <a:ext cx="4429202" cy="5622984"/>
          </a:xfrm>
          <a:prstGeom prst="rect">
            <a:avLst/>
          </a:prstGeom>
          <a:ln>
            <a:solidFill>
              <a:schemeClr val="tx1"/>
            </a:solidFill>
          </a:ln>
        </p:spPr>
      </p:pic>
      <p:sp>
        <p:nvSpPr>
          <p:cNvPr id="7" name="Title 1"/>
          <p:cNvSpPr>
            <a:spLocks noGrp="1"/>
          </p:cNvSpPr>
          <p:nvPr>
            <p:ph type="title"/>
          </p:nvPr>
        </p:nvSpPr>
        <p:spPr>
          <a:xfrm>
            <a:off x="395536" y="548680"/>
            <a:ext cx="8229600" cy="504056"/>
          </a:xfrm>
        </p:spPr>
        <p:txBody>
          <a:bodyPr/>
          <a:lstStyle/>
          <a:p>
            <a:r>
              <a:rPr lang="en-US" sz="2400" dirty="0"/>
              <a:t>PTPX results</a:t>
            </a:r>
          </a:p>
        </p:txBody>
      </p:sp>
    </p:spTree>
    <p:extLst>
      <p:ext uri="{BB962C8B-B14F-4D97-AF65-F5344CB8AC3E}">
        <p14:creationId xmlns:p14="http://schemas.microsoft.com/office/powerpoint/2010/main" val="99802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67544" y="521027"/>
            <a:ext cx="8229600" cy="93610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u="none" strike="noStrike" cap="none" dirty="0">
                <a:solidFill>
                  <a:schemeClr val="dk1"/>
                </a:solidFill>
                <a:latin typeface="Calibri" panose="020F0502020204030204" pitchFamily="34" charset="0"/>
                <a:cs typeface="Calibri" panose="020F0502020204030204" pitchFamily="34" charset="0"/>
                <a:sym typeface="Arial"/>
              </a:rPr>
              <a:t>Amber25 Architecture</a:t>
            </a:r>
          </a:p>
        </p:txBody>
      </p:sp>
      <p:sp>
        <p:nvSpPr>
          <p:cNvPr id="102" name="Shape 102"/>
          <p:cNvSpPr txBox="1">
            <a:spLocks noGrp="1"/>
          </p:cNvSpPr>
          <p:nvPr>
            <p:ph type="body" idx="1"/>
          </p:nvPr>
        </p:nvSpPr>
        <p:spPr>
          <a:xfrm>
            <a:off x="3851920" y="2276872"/>
            <a:ext cx="5185529" cy="30243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IN" sz="1600" b="0" i="0" u="none" strike="noStrike" cap="none" dirty="0">
                <a:solidFill>
                  <a:schemeClr val="dk1"/>
                </a:solidFill>
                <a:latin typeface="Calibri"/>
                <a:ea typeface="Calibri"/>
                <a:cs typeface="Calibri"/>
                <a:sym typeface="Calibri"/>
              </a:rPr>
              <a:t>Amber25 is 5 stage pipeline </a:t>
            </a:r>
          </a:p>
          <a:p>
            <a:pPr lvl="1" indent="-342900">
              <a:spcBef>
                <a:spcPts val="0"/>
              </a:spcBef>
              <a:buClr>
                <a:schemeClr val="dk1"/>
              </a:buClr>
              <a:buFont typeface="Calibri" panose="020F0502020204030204" pitchFamily="34" charset="0"/>
              <a:buChar char="⁻"/>
            </a:pPr>
            <a:r>
              <a:rPr lang="en-IN" sz="1600" b="0" i="0" u="none" strike="noStrike" cap="none" dirty="0">
                <a:solidFill>
                  <a:schemeClr val="dk1"/>
                </a:solidFill>
                <a:latin typeface="Calibri"/>
                <a:ea typeface="Calibri"/>
                <a:cs typeface="Calibri"/>
                <a:sym typeface="Calibri"/>
              </a:rPr>
              <a:t>Fetch</a:t>
            </a:r>
          </a:p>
          <a:p>
            <a:pPr lvl="1" indent="-342900">
              <a:spcBef>
                <a:spcPts val="0"/>
              </a:spcBef>
              <a:buClr>
                <a:schemeClr val="dk1"/>
              </a:buClr>
              <a:buFont typeface="Calibri" panose="020F0502020204030204" pitchFamily="34" charset="0"/>
              <a:buChar char="⁻"/>
            </a:pPr>
            <a:r>
              <a:rPr lang="en-IN" sz="1600" b="0" i="0" u="none" strike="noStrike" cap="none" dirty="0">
                <a:solidFill>
                  <a:schemeClr val="dk1"/>
                </a:solidFill>
                <a:latin typeface="Calibri"/>
                <a:ea typeface="Calibri"/>
                <a:cs typeface="Calibri"/>
                <a:sym typeface="Calibri"/>
              </a:rPr>
              <a:t>Decode</a:t>
            </a:r>
          </a:p>
          <a:p>
            <a:pPr lvl="1" indent="-342900">
              <a:spcBef>
                <a:spcPts val="0"/>
              </a:spcBef>
              <a:buClr>
                <a:schemeClr val="dk1"/>
              </a:buClr>
              <a:buFont typeface="Calibri" panose="020F0502020204030204" pitchFamily="34" charset="0"/>
              <a:buChar char="⁻"/>
            </a:pPr>
            <a:r>
              <a:rPr lang="en-IN" sz="1600" b="0" i="0" u="none" strike="noStrike" cap="none" dirty="0">
                <a:solidFill>
                  <a:schemeClr val="dk1"/>
                </a:solidFill>
                <a:latin typeface="Calibri"/>
                <a:ea typeface="Calibri"/>
                <a:cs typeface="Calibri"/>
                <a:sym typeface="Calibri"/>
              </a:rPr>
              <a:t>Execute</a:t>
            </a:r>
          </a:p>
          <a:p>
            <a:pPr lvl="1" indent="-342900">
              <a:spcBef>
                <a:spcPts val="0"/>
              </a:spcBef>
              <a:buClr>
                <a:schemeClr val="dk1"/>
              </a:buClr>
              <a:buFont typeface="Calibri" panose="020F0502020204030204" pitchFamily="34" charset="0"/>
              <a:buChar char="⁻"/>
            </a:pPr>
            <a:r>
              <a:rPr lang="en-IN" sz="1600" b="0" i="0" u="none" strike="noStrike" cap="none" dirty="0">
                <a:solidFill>
                  <a:schemeClr val="dk1"/>
                </a:solidFill>
                <a:latin typeface="Calibri"/>
                <a:ea typeface="Calibri"/>
                <a:cs typeface="Calibri"/>
                <a:sym typeface="Calibri"/>
              </a:rPr>
              <a:t>Memory</a:t>
            </a:r>
          </a:p>
          <a:p>
            <a:pPr lvl="1" indent="-342900">
              <a:spcBef>
                <a:spcPts val="0"/>
              </a:spcBef>
              <a:buClr>
                <a:schemeClr val="dk1"/>
              </a:buClr>
              <a:buFont typeface="Calibri" panose="020F0502020204030204" pitchFamily="34" charset="0"/>
              <a:buChar char="⁻"/>
            </a:pPr>
            <a:r>
              <a:rPr lang="en-IN" sz="1600" b="0" i="0" u="none" strike="noStrike" cap="none" dirty="0" err="1">
                <a:solidFill>
                  <a:schemeClr val="dk1"/>
                </a:solidFill>
                <a:latin typeface="Calibri"/>
                <a:ea typeface="Calibri"/>
                <a:cs typeface="Calibri"/>
                <a:sym typeface="Calibri"/>
              </a:rPr>
              <a:t>Writeback</a:t>
            </a:r>
            <a:endParaRPr lang="en-IN" sz="1600" b="0" i="0" u="none" strike="noStrike" cap="none" dirty="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Char char="•"/>
            </a:pPr>
            <a:r>
              <a:rPr lang="en-IN" sz="1600" b="0" i="0" u="none" strike="noStrike" cap="none" dirty="0">
                <a:solidFill>
                  <a:schemeClr val="dk1"/>
                </a:solidFill>
                <a:latin typeface="Calibri"/>
                <a:ea typeface="Calibri"/>
                <a:cs typeface="Calibri"/>
                <a:sym typeface="Calibri"/>
              </a:rPr>
              <a:t>Separate Data cache and Instruction cache and a register bank with 27 register</a:t>
            </a:r>
          </a:p>
          <a:p>
            <a:pPr marL="342900" marR="0" lvl="0" indent="-342900" algn="l" rtl="0">
              <a:spcBef>
                <a:spcPts val="400"/>
              </a:spcBef>
              <a:spcAft>
                <a:spcPts val="0"/>
              </a:spcAft>
              <a:buClr>
                <a:schemeClr val="dk1"/>
              </a:buClr>
              <a:buSzPct val="100000"/>
              <a:buFont typeface="Arial"/>
              <a:buChar char="•"/>
            </a:pPr>
            <a:r>
              <a:rPr lang="en-IN" sz="1600" b="0" i="0" u="none" strike="noStrike" cap="none" dirty="0">
                <a:solidFill>
                  <a:schemeClr val="dk1"/>
                </a:solidFill>
                <a:latin typeface="Calibri"/>
                <a:ea typeface="Calibri"/>
                <a:cs typeface="Calibri"/>
                <a:sym typeface="Calibri"/>
              </a:rPr>
              <a:t>32 bit Wishbone bus interface</a:t>
            </a:r>
          </a:p>
          <a:p>
            <a:pPr marL="342900" marR="0" lvl="0" indent="-342900" algn="l" rtl="0">
              <a:spcBef>
                <a:spcPts val="400"/>
              </a:spcBef>
              <a:spcAft>
                <a:spcPts val="0"/>
              </a:spcAft>
              <a:buClr>
                <a:schemeClr val="dk1"/>
              </a:buClr>
              <a:buSzPct val="100000"/>
              <a:buFont typeface="Arial"/>
              <a:buChar char="•"/>
            </a:pPr>
            <a:r>
              <a:rPr lang="en-IN" sz="1600" b="0" i="0" u="none" strike="noStrike" cap="none" dirty="0">
                <a:solidFill>
                  <a:schemeClr val="dk1"/>
                </a:solidFill>
                <a:latin typeface="Calibri"/>
                <a:ea typeface="Calibri"/>
                <a:cs typeface="Calibri"/>
                <a:sym typeface="Calibri"/>
              </a:rPr>
              <a:t>ALU, Barrel Shifter, Multiplier</a:t>
            </a:r>
          </a:p>
          <a:p>
            <a:pPr marL="342900" marR="0" lvl="0" indent="-342900" algn="l" rtl="0">
              <a:spcBef>
                <a:spcPts val="400"/>
              </a:spcBef>
              <a:spcAft>
                <a:spcPts val="0"/>
              </a:spcAft>
              <a:buClr>
                <a:schemeClr val="dk1"/>
              </a:buClr>
              <a:buSzPct val="100000"/>
              <a:buFont typeface="Arial"/>
              <a:buChar char="•"/>
            </a:pPr>
            <a:r>
              <a:rPr lang="en-IN" sz="1600" b="0" i="0" u="none" strike="noStrike" cap="none" dirty="0">
                <a:solidFill>
                  <a:schemeClr val="dk1"/>
                </a:solidFill>
                <a:latin typeface="Calibri"/>
                <a:ea typeface="Calibri"/>
                <a:cs typeface="Calibri"/>
                <a:sym typeface="Calibri"/>
              </a:rPr>
              <a:t>Peripherals used: UART, timer and Ethernet MAC</a:t>
            </a:r>
          </a:p>
          <a:p>
            <a:pPr marL="342900" marR="0" lvl="0" indent="-342900" algn="l" rtl="0">
              <a:spcBef>
                <a:spcPts val="400"/>
              </a:spcBef>
              <a:buClr>
                <a:srgbClr val="3F3F3F"/>
              </a:buClr>
              <a:buSzPct val="100000"/>
              <a:buFont typeface="Arial"/>
              <a:buNone/>
            </a:pPr>
            <a:endParaRPr sz="1600" b="0" i="0" u="none" strike="noStrike" cap="none" dirty="0">
              <a:solidFill>
                <a:schemeClr val="dk1"/>
              </a:solidFill>
              <a:latin typeface="Calibri"/>
              <a:ea typeface="Calibri"/>
              <a:cs typeface="Calibri"/>
              <a:sym typeface="Calibri"/>
            </a:endParaRPr>
          </a:p>
        </p:txBody>
      </p:sp>
      <p:pic>
        <p:nvPicPr>
          <p:cNvPr id="9218" name="Picture 2" descr="C:\Users\ssruthi\Downloads\pipe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52871"/>
            <a:ext cx="2686188" cy="5213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67544" y="54868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IN" sz="3600" dirty="0">
                <a:solidFill>
                  <a:schemeClr val="dk1"/>
                </a:solidFill>
                <a:latin typeface="+mj-lt"/>
                <a:cs typeface="Calibri" panose="020F0502020204030204" pitchFamily="34" charset="0"/>
              </a:rPr>
              <a:t>Synthesis</a:t>
            </a:r>
            <a:r>
              <a:rPr lang="en-IN" dirty="0">
                <a:solidFill>
                  <a:schemeClr val="dk1"/>
                </a:solidFill>
              </a:rPr>
              <a:t> </a:t>
            </a:r>
            <a:r>
              <a:rPr lang="en-IN" sz="3600" dirty="0">
                <a:solidFill>
                  <a:schemeClr val="dk1"/>
                </a:solidFill>
              </a:rPr>
              <a:t>Switches</a:t>
            </a:r>
            <a:endParaRPr lang="en-IN" sz="3600" b="0" i="0" u="none" strike="noStrike" cap="none" dirty="0">
              <a:solidFill>
                <a:schemeClr val="dk1"/>
              </a:solidFill>
              <a:sym typeface="Arial"/>
            </a:endParaRPr>
          </a:p>
        </p:txBody>
      </p:sp>
      <p:sp>
        <p:nvSpPr>
          <p:cNvPr id="114" name="Shape 114"/>
          <p:cNvSpPr txBox="1">
            <a:spLocks noGrp="1"/>
          </p:cNvSpPr>
          <p:nvPr>
            <p:ph type="body" idx="1"/>
          </p:nvPr>
        </p:nvSpPr>
        <p:spPr>
          <a:xfrm>
            <a:off x="457200" y="1628800"/>
            <a:ext cx="8229600" cy="4619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IN" sz="2000" b="1" i="0" u="none" strike="noStrike" cap="none" dirty="0">
                <a:solidFill>
                  <a:schemeClr val="dk1"/>
                </a:solidFill>
                <a:sym typeface="Calibri"/>
              </a:rPr>
              <a:t>Topographical mode</a:t>
            </a:r>
            <a:r>
              <a:rPr lang="en-IN" sz="2000" b="0" i="0" u="none" strike="noStrike" cap="none" dirty="0">
                <a:solidFill>
                  <a:schemeClr val="dk1"/>
                </a:solidFill>
                <a:sym typeface="Calibri"/>
              </a:rPr>
              <a:t>:  Uses feedback from ICC (pin placement and other information) to provide more margin in timing.</a:t>
            </a:r>
          </a:p>
          <a:p>
            <a:pPr marL="0" marR="0" lvl="0" indent="0" algn="l" rtl="0">
              <a:spcBef>
                <a:spcPts val="480"/>
              </a:spcBef>
              <a:spcAft>
                <a:spcPts val="0"/>
              </a:spcAft>
              <a:buClr>
                <a:schemeClr val="dk1"/>
              </a:buClr>
              <a:buSzPct val="25000"/>
              <a:buFont typeface="Arial"/>
              <a:buNone/>
            </a:pPr>
            <a:r>
              <a:rPr lang="en-IN" sz="2000" b="0" i="0" u="none" strike="noStrike" cap="none" dirty="0">
                <a:solidFill>
                  <a:schemeClr val="dk1"/>
                </a:solidFill>
                <a:sym typeface="Calibri"/>
              </a:rPr>
              <a:t>     ‘set DO_TOPO true’</a:t>
            </a:r>
          </a:p>
          <a:p>
            <a:pPr marL="0" marR="0" lvl="0" indent="0" algn="l" rtl="0">
              <a:spcBef>
                <a:spcPts val="480"/>
              </a:spcBef>
              <a:spcAft>
                <a:spcPts val="0"/>
              </a:spcAft>
              <a:buClr>
                <a:srgbClr val="3F3F3F"/>
              </a:buClr>
              <a:buSzPct val="25000"/>
              <a:buFont typeface="Arial"/>
              <a:buNone/>
            </a:pPr>
            <a:endParaRPr sz="2000" b="0" i="0" u="none" strike="noStrike" cap="none" dirty="0">
              <a:solidFill>
                <a:schemeClr val="dk1"/>
              </a:solidFill>
              <a:sym typeface="Calibri"/>
            </a:endParaRPr>
          </a:p>
          <a:p>
            <a:pPr marL="342900" marR="0" lvl="0" indent="-342900" algn="l" rtl="0">
              <a:spcBef>
                <a:spcPts val="480"/>
              </a:spcBef>
              <a:spcAft>
                <a:spcPts val="0"/>
              </a:spcAft>
              <a:buClr>
                <a:schemeClr val="dk1"/>
              </a:buClr>
              <a:buSzPct val="100000"/>
              <a:buFont typeface="Arial"/>
              <a:buChar char="•"/>
            </a:pPr>
            <a:r>
              <a:rPr lang="en-IN" sz="2000" b="1" dirty="0">
                <a:solidFill>
                  <a:schemeClr val="dk1"/>
                </a:solidFill>
              </a:rPr>
              <a:t>Avoid</a:t>
            </a:r>
            <a:r>
              <a:rPr lang="en-IN" sz="2000" b="1" i="0" u="none" strike="noStrike" cap="none" dirty="0">
                <a:solidFill>
                  <a:schemeClr val="dk1"/>
                </a:solidFill>
                <a:sym typeface="Calibri"/>
              </a:rPr>
              <a:t> usage of LVT/RVT</a:t>
            </a:r>
            <a:r>
              <a:rPr lang="en-IN" sz="2000" b="1" dirty="0">
                <a:solidFill>
                  <a:schemeClr val="dk1"/>
                </a:solidFill>
              </a:rPr>
              <a:t> cells:</a:t>
            </a:r>
            <a:endParaRPr lang="en-IN" sz="2000" b="1" i="0" u="none" strike="noStrike" cap="none" dirty="0">
              <a:solidFill>
                <a:schemeClr val="dk1"/>
              </a:solidFill>
              <a:sym typeface="Calibri"/>
            </a:endParaRPr>
          </a:p>
          <a:p>
            <a:pPr marL="0" marR="0" lvl="0" indent="0" algn="l" rtl="0">
              <a:spcBef>
                <a:spcPts val="480"/>
              </a:spcBef>
              <a:spcAft>
                <a:spcPts val="0"/>
              </a:spcAft>
              <a:buClr>
                <a:schemeClr val="dk1"/>
              </a:buClr>
              <a:buSzPct val="100000"/>
              <a:buNone/>
            </a:pPr>
            <a:r>
              <a:rPr lang="en-IN" sz="2000" dirty="0">
                <a:solidFill>
                  <a:schemeClr val="dk1"/>
                </a:solidFill>
              </a:rPr>
              <a:t>     </a:t>
            </a:r>
            <a:r>
              <a:rPr lang="en-IN" sz="2000" b="0" i="0" u="none" strike="noStrike" cap="none" dirty="0">
                <a:solidFill>
                  <a:schemeClr val="dk1"/>
                </a:solidFill>
                <a:sym typeface="Calibri"/>
              </a:rPr>
              <a:t>‘</a:t>
            </a:r>
            <a:r>
              <a:rPr lang="en-IN" sz="2000" b="0" i="0" u="none" strike="noStrike" cap="none" dirty="0" err="1">
                <a:solidFill>
                  <a:schemeClr val="dk1"/>
                </a:solidFill>
                <a:sym typeface="Calibri"/>
              </a:rPr>
              <a:t>set_dont_use</a:t>
            </a:r>
            <a:r>
              <a:rPr lang="en-IN" sz="2000" b="0" i="0" u="none" strike="noStrike" cap="none" dirty="0">
                <a:solidFill>
                  <a:schemeClr val="dk1"/>
                </a:solidFill>
                <a:sym typeface="Calibri"/>
              </a:rPr>
              <a:t> [</a:t>
            </a:r>
            <a:r>
              <a:rPr lang="en-IN" sz="2000" b="0" i="0" u="none" strike="noStrike" cap="none" dirty="0" err="1">
                <a:solidFill>
                  <a:schemeClr val="dk1"/>
                </a:solidFill>
                <a:sym typeface="Calibri"/>
              </a:rPr>
              <a:t>get_lib_cells</a:t>
            </a:r>
            <a:r>
              <a:rPr lang="en-IN" sz="2000" b="0" i="0" u="none" strike="noStrike" cap="none" dirty="0">
                <a:solidFill>
                  <a:schemeClr val="dk1"/>
                </a:solidFill>
                <a:sym typeface="Calibri"/>
              </a:rPr>
              <a:t> *</a:t>
            </a:r>
            <a:r>
              <a:rPr lang="en-IN" sz="2000" i="1" dirty="0">
                <a:solidFill>
                  <a:schemeClr val="dk1"/>
                </a:solidFill>
              </a:rPr>
              <a:t>LVT</a:t>
            </a:r>
            <a:r>
              <a:rPr lang="en-IN" sz="2000" b="0" i="0" u="none" strike="noStrike" cap="none" dirty="0">
                <a:solidFill>
                  <a:schemeClr val="dk1"/>
                </a:solidFill>
                <a:sym typeface="Calibri"/>
              </a:rPr>
              <a:t>*]’</a:t>
            </a:r>
          </a:p>
          <a:p>
            <a:pPr marL="0" marR="0" lvl="0" indent="0" algn="l" rtl="0">
              <a:spcBef>
                <a:spcPts val="480"/>
              </a:spcBef>
              <a:spcAft>
                <a:spcPts val="0"/>
              </a:spcAft>
              <a:buClr>
                <a:srgbClr val="3F3F3F"/>
              </a:buClr>
              <a:buSzPct val="25000"/>
              <a:buFont typeface="Arial"/>
              <a:buNone/>
            </a:pPr>
            <a:endParaRPr sz="2000" b="0" i="0" u="none" strike="noStrike" cap="none" dirty="0">
              <a:solidFill>
                <a:schemeClr val="dk1"/>
              </a:solidFill>
              <a:sym typeface="Calibri"/>
            </a:endParaRPr>
          </a:p>
          <a:p>
            <a:pPr marL="342900" marR="0" lvl="0" indent="-342900" algn="l" rtl="0">
              <a:spcBef>
                <a:spcPts val="480"/>
              </a:spcBef>
              <a:spcAft>
                <a:spcPts val="0"/>
              </a:spcAft>
              <a:buClr>
                <a:schemeClr val="dk1"/>
              </a:buClr>
              <a:buSzPct val="100000"/>
              <a:buFont typeface="Arial"/>
              <a:buChar char="•"/>
            </a:pPr>
            <a:r>
              <a:rPr lang="en-IN" sz="2000" b="1" i="0" u="none" strike="noStrike" cap="none" dirty="0">
                <a:solidFill>
                  <a:schemeClr val="dk1"/>
                </a:solidFill>
                <a:sym typeface="Calibri"/>
              </a:rPr>
              <a:t>Leakage power optimization:</a:t>
            </a:r>
          </a:p>
          <a:p>
            <a:pPr marL="0" marR="0" lvl="0" indent="0" algn="l" rtl="0">
              <a:spcBef>
                <a:spcPts val="480"/>
              </a:spcBef>
              <a:buClr>
                <a:schemeClr val="dk1"/>
              </a:buClr>
              <a:buSzPct val="25000"/>
              <a:buFont typeface="Arial"/>
              <a:buNone/>
            </a:pPr>
            <a:r>
              <a:rPr lang="en-IN" sz="2000" b="0" i="0" u="none" strike="noStrike" cap="none" dirty="0">
                <a:solidFill>
                  <a:schemeClr val="dk1"/>
                </a:solidFill>
                <a:sym typeface="Calibri"/>
              </a:rPr>
              <a:t>     ‘set DO_LEAKAGE_OPT true’</a:t>
            </a:r>
          </a:p>
          <a:p>
            <a:pPr marL="0" marR="0" lvl="0" indent="0" algn="l" rtl="0">
              <a:spcBef>
                <a:spcPts val="480"/>
              </a:spcBef>
              <a:buClr>
                <a:schemeClr val="dk1"/>
              </a:buClr>
              <a:buSzPct val="25000"/>
              <a:buFont typeface="Arial"/>
              <a:buNone/>
            </a:pPr>
            <a:endParaRPr lang="en-IN" sz="2000" dirty="0">
              <a:solidFill>
                <a:schemeClr val="dk1"/>
              </a:solidFill>
            </a:endParaRPr>
          </a:p>
          <a:p>
            <a:pPr lvl="0" indent="-342900">
              <a:spcBef>
                <a:spcPts val="480"/>
              </a:spcBef>
              <a:buClr>
                <a:schemeClr val="dk1"/>
              </a:buClr>
            </a:pPr>
            <a:r>
              <a:rPr lang="en-IN" sz="2000" b="1" dirty="0">
                <a:solidFill>
                  <a:schemeClr val="dk1"/>
                </a:solidFill>
              </a:rPr>
              <a:t>Clock gating:</a:t>
            </a:r>
          </a:p>
          <a:p>
            <a:pPr marL="0" lvl="0" indent="0">
              <a:spcBef>
                <a:spcPts val="480"/>
              </a:spcBef>
              <a:buClr>
                <a:schemeClr val="dk1"/>
              </a:buClr>
              <a:buSzPct val="25000"/>
              <a:buNone/>
            </a:pPr>
            <a:r>
              <a:rPr lang="en-IN" sz="2000" dirty="0">
                <a:solidFill>
                  <a:schemeClr val="dk1"/>
                </a:solidFill>
              </a:rPr>
              <a:t>     ‘set  DO_CLOCK_GATING false’</a:t>
            </a:r>
            <a:endParaRPr lang="en-IN" sz="2000" b="1" dirty="0">
              <a:solidFill>
                <a:schemeClr val="dk1"/>
              </a:solidFill>
            </a:endParaRPr>
          </a:p>
          <a:p>
            <a:pPr marL="0" marR="0" lvl="0" indent="0" algn="l" rtl="0">
              <a:spcBef>
                <a:spcPts val="480"/>
              </a:spcBef>
              <a:buClr>
                <a:schemeClr val="dk1"/>
              </a:buClr>
              <a:buSzPct val="25000"/>
              <a:buFont typeface="Arial"/>
              <a:buNone/>
            </a:pPr>
            <a:endParaRPr lang="en-IN" sz="2000" b="1" dirty="0">
              <a:solidFill>
                <a:schemeClr val="dk1"/>
              </a:solidFill>
            </a:endParaRPr>
          </a:p>
          <a:p>
            <a:pPr indent="-342900">
              <a:spcBef>
                <a:spcPts val="480"/>
              </a:spcBef>
              <a:buClr>
                <a:schemeClr val="dk1"/>
              </a:buClr>
              <a:buSzPct val="25000"/>
            </a:pPr>
            <a:endParaRPr lang="en-IN" sz="2000" b="1" i="0" u="none" strike="noStrike" cap="none" dirty="0">
              <a:solidFill>
                <a:schemeClr val="dk1"/>
              </a:solidFill>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67544" y="404664"/>
            <a:ext cx="8229600" cy="1143000"/>
          </a:xfrm>
          <a:prstGeom prst="rect">
            <a:avLst/>
          </a:prstGeom>
        </p:spPr>
        <p:txBody>
          <a:bodyPr lIns="91425" tIns="91425" rIns="91425" bIns="91425" anchor="ctr" anchorCtr="0">
            <a:noAutofit/>
          </a:bodyPr>
          <a:lstStyle/>
          <a:p>
            <a:pPr lvl="0">
              <a:spcBef>
                <a:spcPts val="0"/>
              </a:spcBef>
              <a:buNone/>
            </a:pPr>
            <a:r>
              <a:rPr lang="en-IN" sz="3600" dirty="0">
                <a:solidFill>
                  <a:schemeClr val="tx1"/>
                </a:solidFill>
                <a:latin typeface="Calibri" panose="020F0502020204030204" pitchFamily="34" charset="0"/>
                <a:cs typeface="Calibri" panose="020F0502020204030204" pitchFamily="34" charset="0"/>
              </a:rPr>
              <a:t>Synthesis</a:t>
            </a:r>
            <a:r>
              <a:rPr lang="en-IN" dirty="0">
                <a:solidFill>
                  <a:schemeClr val="tx1"/>
                </a:solidFill>
                <a:latin typeface="Calibri" panose="020F0502020204030204" pitchFamily="34" charset="0"/>
                <a:cs typeface="Calibri" panose="020F0502020204030204" pitchFamily="34" charset="0"/>
              </a:rPr>
              <a:t> </a:t>
            </a:r>
            <a:r>
              <a:rPr lang="en-IN" sz="3600" dirty="0">
                <a:solidFill>
                  <a:schemeClr val="tx1"/>
                </a:solidFill>
                <a:latin typeface="Calibri" panose="020F0502020204030204" pitchFamily="34" charset="0"/>
                <a:cs typeface="Calibri" panose="020F0502020204030204" pitchFamily="34" charset="0"/>
              </a:rPr>
              <a:t>Results</a:t>
            </a:r>
          </a:p>
        </p:txBody>
      </p:sp>
      <p:sp>
        <p:nvSpPr>
          <p:cNvPr id="121" name="Shape 121"/>
          <p:cNvSpPr txBox="1">
            <a:spLocks noGrp="1"/>
          </p:cNvSpPr>
          <p:nvPr>
            <p:ph type="body" idx="1"/>
          </p:nvPr>
        </p:nvSpPr>
        <p:spPr>
          <a:xfrm>
            <a:off x="539552" y="1340768"/>
            <a:ext cx="8229600" cy="4320480"/>
          </a:xfrm>
          <a:prstGeom prst="rect">
            <a:avLst/>
          </a:prstGeom>
        </p:spPr>
        <p:txBody>
          <a:bodyPr lIns="91425" tIns="91425" rIns="91425" bIns="91425" anchor="t" anchorCtr="0">
            <a:noAutofit/>
          </a:bodyPr>
          <a:lstStyle/>
          <a:p>
            <a:pPr>
              <a:spcBef>
                <a:spcPts val="0"/>
              </a:spcBef>
            </a:pPr>
            <a:r>
              <a:rPr lang="en-IN" sz="1800" b="1" dirty="0">
                <a:solidFill>
                  <a:schemeClr val="tx1"/>
                </a:solidFill>
              </a:rPr>
              <a:t>Area analysis</a:t>
            </a:r>
            <a:r>
              <a:rPr lang="en-IN" sz="1800" dirty="0">
                <a:solidFill>
                  <a:schemeClr val="tx1"/>
                </a:solidFill>
              </a:rPr>
              <a:t>: After obtaining the area from synthesis, overhead has to be added to account for Routing, Power plan and ECO fixes. Hence, typically a margin of 20% is used.</a:t>
            </a:r>
          </a:p>
          <a:p>
            <a:pPr lvl="0">
              <a:spcBef>
                <a:spcPts val="0"/>
              </a:spcBef>
              <a:buNone/>
            </a:pPr>
            <a:r>
              <a:rPr lang="en-IN" sz="1800" dirty="0">
                <a:solidFill>
                  <a:schemeClr val="tx1"/>
                </a:solidFill>
              </a:rPr>
              <a:t>  </a:t>
            </a:r>
          </a:p>
          <a:p>
            <a:pPr lvl="0">
              <a:spcBef>
                <a:spcPts val="0"/>
              </a:spcBef>
              <a:buNone/>
            </a:pPr>
            <a:endParaRPr lang="en-IN" sz="1800" dirty="0">
              <a:solidFill>
                <a:schemeClr val="tx1"/>
              </a:solidFill>
            </a:endParaRPr>
          </a:p>
          <a:p>
            <a:pPr lvl="0">
              <a:spcBef>
                <a:spcPts val="0"/>
              </a:spcBef>
              <a:buNone/>
            </a:pPr>
            <a:endParaRPr lang="en-IN" sz="1800" dirty="0">
              <a:solidFill>
                <a:schemeClr val="tx1"/>
              </a:solidFill>
            </a:endParaRPr>
          </a:p>
          <a:p>
            <a:pPr lvl="0">
              <a:spcBef>
                <a:spcPts val="0"/>
              </a:spcBef>
              <a:buNone/>
            </a:pPr>
            <a:endParaRPr lang="en-IN" sz="1800" dirty="0">
              <a:solidFill>
                <a:schemeClr val="tx1"/>
              </a:solidFill>
            </a:endParaRPr>
          </a:p>
          <a:p>
            <a:pPr>
              <a:spcBef>
                <a:spcPts val="0"/>
              </a:spcBef>
            </a:pPr>
            <a:endParaRPr lang="en-IN" sz="1800" b="1" dirty="0">
              <a:solidFill>
                <a:schemeClr val="tx1"/>
              </a:solidFill>
            </a:endParaRPr>
          </a:p>
          <a:p>
            <a:pPr lvl="0">
              <a:spcBef>
                <a:spcPts val="0"/>
              </a:spcBef>
              <a:buNone/>
            </a:pPr>
            <a:endParaRPr lang="en-IN" sz="1800" dirty="0">
              <a:solidFill>
                <a:schemeClr val="tx1"/>
              </a:solidFill>
            </a:endParaRPr>
          </a:p>
          <a:p>
            <a:pPr marL="203200" indent="0">
              <a:spcBef>
                <a:spcPts val="0"/>
              </a:spcBef>
              <a:buNone/>
            </a:pPr>
            <a:r>
              <a:rPr lang="en-IN" sz="1800" dirty="0">
                <a:solidFill>
                  <a:schemeClr val="tx1"/>
                </a:solidFill>
              </a:rPr>
              <a:t> </a:t>
            </a: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a:p>
            <a:pPr marL="203200" indent="0">
              <a:spcBef>
                <a:spcPts val="0"/>
              </a:spcBef>
              <a:buNone/>
            </a:pPr>
            <a:endParaRPr lang="en-IN" sz="1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551473174"/>
                  </p:ext>
                </p:extLst>
              </p:nvPr>
            </p:nvGraphicFramePr>
            <p:xfrm>
              <a:off x="1691681" y="2492896"/>
              <a:ext cx="5904655" cy="822960"/>
            </p:xfrm>
            <a:graphic>
              <a:graphicData uri="http://schemas.openxmlformats.org/drawingml/2006/table">
                <a:tbl>
                  <a:tblPr firstRow="1" bandRow="1">
                    <a:tableStyleId>{B9D34FD3-4BC8-4504-9325-19FC3153B472}</a:tableStyleId>
                  </a:tblPr>
                  <a:tblGrid>
                    <a:gridCol w="1736663">
                      <a:extLst>
                        <a:ext uri="{9D8B030D-6E8A-4147-A177-3AD203B41FA5}">
                          <a16:colId xmlns:a16="http://schemas.microsoft.com/office/drawing/2014/main" val="20000"/>
                        </a:ext>
                      </a:extLst>
                    </a:gridCol>
                    <a:gridCol w="2083996">
                      <a:extLst>
                        <a:ext uri="{9D8B030D-6E8A-4147-A177-3AD203B41FA5}">
                          <a16:colId xmlns:a16="http://schemas.microsoft.com/office/drawing/2014/main" val="20001"/>
                        </a:ext>
                      </a:extLst>
                    </a:gridCol>
                    <a:gridCol w="2083996">
                      <a:extLst>
                        <a:ext uri="{9D8B030D-6E8A-4147-A177-3AD203B41FA5}">
                          <a16:colId xmlns:a16="http://schemas.microsoft.com/office/drawing/2014/main" val="20002"/>
                        </a:ext>
                      </a:extLst>
                    </a:gridCol>
                  </a:tblGrid>
                  <a:tr h="360040">
                    <a:tc>
                      <a:txBody>
                        <a:bodyPr/>
                        <a:lstStyle/>
                        <a:p>
                          <a:r>
                            <a:rPr lang="en-IN" b="1" dirty="0"/>
                            <a:t> Cell</a:t>
                          </a:r>
                          <a:r>
                            <a:rPr lang="en-IN" b="1" baseline="0" dirty="0"/>
                            <a:t> A</a:t>
                          </a:r>
                          <a:r>
                            <a:rPr lang="en-IN" b="1" dirty="0"/>
                            <a:t>rea (synthesis)</a:t>
                          </a:r>
                        </a:p>
                        <a:p>
                          <a:pPr/>
                          <a14:m>
                            <m:oMathPara xmlns:m="http://schemas.openxmlformats.org/officeDocument/2006/math">
                              <m:oMathParaPr>
                                <m:jc m:val="centerGroup"/>
                              </m:oMathParaPr>
                              <m:oMath xmlns:m="http://schemas.openxmlformats.org/officeDocument/2006/math">
                                <m:sSup>
                                  <m:sSupPr>
                                    <m:ctrlPr>
                                      <a:rPr lang="ar-AE" sz="1400" b="0" i="1" smtClean="0">
                                        <a:latin typeface="Cambria Math" panose="02040503050406030204" pitchFamily="18" charset="0"/>
                                      </a:rPr>
                                    </m:ctrlPr>
                                  </m:sSupPr>
                                  <m:e>
                                    <m:r>
                                      <a:rPr lang="ar-AE" sz="1400" b="0" smtClean="0">
                                        <a:latin typeface="Cambria Math"/>
                                      </a:rPr>
                                      <m:t>(</m:t>
                                    </m:r>
                                    <m:r>
                                      <a:rPr lang="en-IN" sz="1400" b="0" i="1" smtClean="0">
                                        <a:latin typeface="Cambria Math"/>
                                      </a:rPr>
                                      <m:t>𝑚𝑚</m:t>
                                    </m:r>
                                  </m:e>
                                  <m:sup>
                                    <m:r>
                                      <a:rPr lang="ar-AE" sz="1400" b="0" i="1" smtClean="0">
                                        <a:latin typeface="Cambria Math"/>
                                      </a:rPr>
                                      <m:t>2</m:t>
                                    </m:r>
                                  </m:sup>
                                </m:sSup>
                                <m:r>
                                  <a:rPr lang="ar-AE" sz="1400" b="0" smtClean="0">
                                    <a:latin typeface="Cambria Math"/>
                                  </a:rPr>
                                  <m:t>)</m:t>
                                </m:r>
                              </m:oMath>
                            </m:oMathPara>
                          </a14:m>
                          <a:endParaRPr lang="en-IN"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baseline="0" dirty="0"/>
                            <a:t>Expected Area (post ECO)</a:t>
                          </a:r>
                          <a:endParaRPr lang="en-IN" b="1" dirty="0"/>
                        </a:p>
                        <a:p>
                          <a:pPr/>
                          <a14:m>
                            <m:oMathPara xmlns:m="http://schemas.openxmlformats.org/officeDocument/2006/math">
                              <m:oMathParaPr>
                                <m:jc m:val="centerGroup"/>
                              </m:oMathParaPr>
                              <m:oMath xmlns:m="http://schemas.openxmlformats.org/officeDocument/2006/math">
                                <m:sSup>
                                  <m:sSupPr>
                                    <m:ctrlPr>
                                      <a:rPr lang="ar-AE" sz="1400" b="0" i="1" smtClean="0">
                                        <a:latin typeface="Cambria Math" panose="02040503050406030204" pitchFamily="18" charset="0"/>
                                      </a:rPr>
                                    </m:ctrlPr>
                                  </m:sSupPr>
                                  <m:e>
                                    <m:r>
                                      <a:rPr lang="ar-AE" sz="1400" b="0" smtClean="0">
                                        <a:latin typeface="Cambria Math"/>
                                      </a:rPr>
                                      <m:t>(</m:t>
                                    </m:r>
                                    <m:r>
                                      <a:rPr lang="en-IN" sz="1400" b="0" i="1" smtClean="0">
                                        <a:latin typeface="Cambria Math"/>
                                      </a:rPr>
                                      <m:t>𝑚𝑚</m:t>
                                    </m:r>
                                  </m:e>
                                  <m:sup>
                                    <m:r>
                                      <a:rPr lang="ar-AE" sz="1400" b="0" i="1" smtClean="0">
                                        <a:latin typeface="Cambria Math"/>
                                      </a:rPr>
                                      <m:t>2</m:t>
                                    </m:r>
                                  </m:sup>
                                </m:sSup>
                                <m:r>
                                  <a:rPr lang="ar-AE" sz="1400" b="0" smtClean="0">
                                    <a:latin typeface="Cambria Math"/>
                                  </a:rPr>
                                  <m:t>)</m:t>
                                </m:r>
                              </m:oMath>
                            </m:oMathPara>
                          </a14:m>
                          <a:endParaRPr lang="en-IN" b="1" dirty="0"/>
                        </a:p>
                      </a:txBody>
                      <a:tcPr/>
                    </a:tc>
                    <a:tc>
                      <a:txBody>
                        <a:bodyPr/>
                        <a:lstStyle/>
                        <a:p>
                          <a:r>
                            <a:rPr lang="en-IN" b="1" dirty="0"/>
                            <a:t>Achieved</a:t>
                          </a:r>
                          <a:r>
                            <a:rPr lang="en-IN" b="1" baseline="0" dirty="0"/>
                            <a:t> Area (post ECO)</a:t>
                          </a:r>
                        </a:p>
                        <a:p>
                          <a:pPr/>
                          <a14:m>
                            <m:oMathPara xmlns:m="http://schemas.openxmlformats.org/officeDocument/2006/math">
                              <m:oMathParaPr>
                                <m:jc m:val="centerGroup"/>
                              </m:oMathParaPr>
                              <m:oMath xmlns:m="http://schemas.openxmlformats.org/officeDocument/2006/math">
                                <m:sSup>
                                  <m:sSupPr>
                                    <m:ctrlPr>
                                      <a:rPr lang="ar-AE" sz="1400" b="0" i="1" smtClean="0">
                                        <a:latin typeface="Cambria Math" panose="02040503050406030204" pitchFamily="18" charset="0"/>
                                      </a:rPr>
                                    </m:ctrlPr>
                                  </m:sSupPr>
                                  <m:e>
                                    <m:r>
                                      <a:rPr lang="ar-AE" sz="1400" b="0" smtClean="0">
                                        <a:latin typeface="Cambria Math"/>
                                      </a:rPr>
                                      <m:t>(</m:t>
                                    </m:r>
                                    <m:r>
                                      <a:rPr lang="en-IN" sz="1400" b="0" i="1" smtClean="0">
                                        <a:latin typeface="Cambria Math"/>
                                      </a:rPr>
                                      <m:t>𝑚𝑚</m:t>
                                    </m:r>
                                  </m:e>
                                  <m:sup>
                                    <m:r>
                                      <a:rPr lang="ar-AE" sz="1400" b="0" i="1" smtClean="0">
                                        <a:latin typeface="Cambria Math"/>
                                      </a:rPr>
                                      <m:t>2</m:t>
                                    </m:r>
                                  </m:sup>
                                </m:sSup>
                                <m:r>
                                  <a:rPr lang="ar-AE" sz="1400" b="0" smtClean="0">
                                    <a:latin typeface="Cambria Math"/>
                                  </a:rPr>
                                  <m:t>)</m:t>
                                </m:r>
                              </m:oMath>
                            </m:oMathPara>
                          </a14:m>
                          <a:endParaRPr lang="en-IN" b="1" dirty="0"/>
                        </a:p>
                      </a:txBody>
                      <a:tcPr/>
                    </a:tc>
                    <a:extLst>
                      <a:ext uri="{0D108BD9-81ED-4DB2-BD59-A6C34878D82A}">
                        <a16:rowId xmlns:a16="http://schemas.microsoft.com/office/drawing/2014/main" val="10000"/>
                      </a:ext>
                    </a:extLst>
                  </a:tr>
                  <a:tr h="1548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0.559365</a:t>
                          </a:r>
                          <a:endParaRPr lang="ar-AE"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0.671238</a:t>
                          </a:r>
                          <a:endParaRPr lang="ar-AE"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0.639305</a:t>
                          </a:r>
                          <a:endParaRPr lang="ar-AE" sz="1400" b="0" dirty="0"/>
                        </a:p>
                      </a:txBody>
                      <a:tcPr/>
                    </a:tc>
                    <a:extLst>
                      <a:ext uri="{0D108BD9-81ED-4DB2-BD59-A6C34878D82A}">
                        <a16:rowId xmlns:a16="http://schemas.microsoft.com/office/drawing/2014/main" val="1000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551473174"/>
                  </p:ext>
                </p:extLst>
              </p:nvPr>
            </p:nvGraphicFramePr>
            <p:xfrm>
              <a:off x="1691681" y="2492896"/>
              <a:ext cx="5904655" cy="822960"/>
            </p:xfrm>
            <a:graphic>
              <a:graphicData uri="http://schemas.openxmlformats.org/drawingml/2006/table">
                <a:tbl>
                  <a:tblPr firstRow="1" bandRow="1">
                    <a:tableStyleId>{B9D34FD3-4BC8-4504-9325-19FC3153B472}</a:tableStyleId>
                  </a:tblPr>
                  <a:tblGrid>
                    <a:gridCol w="1736663">
                      <a:extLst>
                        <a:ext uri="{9D8B030D-6E8A-4147-A177-3AD203B41FA5}">
                          <a16:colId xmlns:a16="http://schemas.microsoft.com/office/drawing/2014/main" val="20000"/>
                        </a:ext>
                      </a:extLst>
                    </a:gridCol>
                    <a:gridCol w="2083996">
                      <a:extLst>
                        <a:ext uri="{9D8B030D-6E8A-4147-A177-3AD203B41FA5}">
                          <a16:colId xmlns:a16="http://schemas.microsoft.com/office/drawing/2014/main" val="20001"/>
                        </a:ext>
                      </a:extLst>
                    </a:gridCol>
                    <a:gridCol w="2083996">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l="-351" t="-1163" r="-241754" b="-69767"/>
                          </a:stretch>
                        </a:blipFill>
                      </a:tcPr>
                    </a:tc>
                    <a:tc>
                      <a:txBody>
                        <a:bodyPr/>
                        <a:lstStyle/>
                        <a:p>
                          <a:endParaRPr lang="en-US"/>
                        </a:p>
                      </a:txBody>
                      <a:tcPr>
                        <a:blipFill>
                          <a:blip r:embed="rId3"/>
                          <a:stretch>
                            <a:fillRect l="-83382" t="-1163" r="-100875" b="-69767"/>
                          </a:stretch>
                        </a:blipFill>
                      </a:tcPr>
                    </a:tc>
                    <a:tc>
                      <a:txBody>
                        <a:bodyPr/>
                        <a:lstStyle/>
                        <a:p>
                          <a:endParaRPr lang="en-US"/>
                        </a:p>
                      </a:txBody>
                      <a:tcPr>
                        <a:blipFill>
                          <a:blip r:embed="rId3"/>
                          <a:stretch>
                            <a:fillRect l="-183918" t="-1163" r="-1170" b="-69767"/>
                          </a:stretch>
                        </a:blipFill>
                      </a:tcPr>
                    </a:tc>
                    <a:extLst>
                      <a:ext uri="{0D108BD9-81ED-4DB2-BD59-A6C34878D82A}">
                        <a16:rowId xmlns:a16="http://schemas.microsoft.com/office/drawing/2014/main" val="1000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0.559365</a:t>
                          </a:r>
                          <a:endParaRPr lang="ar-AE"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0.671238</a:t>
                          </a:r>
                          <a:endParaRPr lang="ar-AE"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chemeClr val="tx1"/>
                              </a:solidFill>
                            </a:rPr>
                            <a:t>0.639305</a:t>
                          </a:r>
                          <a:endParaRPr lang="ar-AE" sz="1400" b="0" dirty="0"/>
                        </a:p>
                      </a:txBody>
                      <a:tcPr/>
                    </a:tc>
                    <a:extLst>
                      <a:ext uri="{0D108BD9-81ED-4DB2-BD59-A6C34878D82A}">
                        <a16:rowId xmlns:a16="http://schemas.microsoft.com/office/drawing/2014/main" val="10001"/>
                      </a:ext>
                    </a:extLst>
                  </a:tr>
                </a:tbl>
              </a:graphicData>
            </a:graphic>
          </p:graphicFrame>
        </mc:Fallback>
      </mc:AlternateContent>
      <p:graphicFrame>
        <p:nvGraphicFramePr>
          <p:cNvPr id="7" name="Chart 6">
            <a:extLst>
              <a:ext uri="{FF2B5EF4-FFF2-40B4-BE49-F238E27FC236}">
                <a16:creationId xmlns:a16="http://schemas.microsoft.com/office/drawing/2014/main" id="{D9CBBA4E-9020-49BB-A101-DD8139475E91}"/>
              </a:ext>
            </a:extLst>
          </p:cNvPr>
          <p:cNvGraphicFramePr>
            <a:graphicFrameLocks/>
          </p:cNvGraphicFramePr>
          <p:nvPr>
            <p:extLst>
              <p:ext uri="{D42A27DB-BD31-4B8C-83A1-F6EECF244321}">
                <p14:modId xmlns:p14="http://schemas.microsoft.com/office/powerpoint/2010/main" val="1991506578"/>
              </p:ext>
            </p:extLst>
          </p:nvPr>
        </p:nvGraphicFramePr>
        <p:xfrm>
          <a:off x="2368352" y="349188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4-3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 Light Backgroun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1996</Words>
  <Application>Microsoft Office PowerPoint</Application>
  <PresentationFormat>On-screen Show (4:3)</PresentationFormat>
  <Paragraphs>536</Paragraphs>
  <Slides>65</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Arial</vt:lpstr>
      <vt:lpstr>Calibri</vt:lpstr>
      <vt:lpstr>Cambria Math</vt:lpstr>
      <vt:lpstr>Times New Roman</vt:lpstr>
      <vt:lpstr>Wingdings</vt:lpstr>
      <vt:lpstr>4-3 White Backgroud</vt:lpstr>
      <vt:lpstr>4-3 Light Background</vt:lpstr>
      <vt:lpstr>PowerPoint Presentation</vt:lpstr>
      <vt:lpstr>Outline</vt:lpstr>
      <vt:lpstr>Work distribution</vt:lpstr>
      <vt:lpstr>Design Targets</vt:lpstr>
      <vt:lpstr>Design Flow chart</vt:lpstr>
      <vt:lpstr>SoC Architecture</vt:lpstr>
      <vt:lpstr>Amber25 Architecture</vt:lpstr>
      <vt:lpstr>Synthesis Switches</vt:lpstr>
      <vt:lpstr>Synthesis Results</vt:lpstr>
      <vt:lpstr>Synthesis Results</vt:lpstr>
      <vt:lpstr>  Critical Path in Synthesis  </vt:lpstr>
      <vt:lpstr>Effect of Clock Gating switch in Synthesis  </vt:lpstr>
      <vt:lpstr>Physical Design Flow</vt:lpstr>
      <vt:lpstr>Hard Macros</vt:lpstr>
      <vt:lpstr>Floorplans</vt:lpstr>
      <vt:lpstr>Comparison of all Floorplans  (before ECO)</vt:lpstr>
      <vt:lpstr>FLOORPLAN L</vt:lpstr>
      <vt:lpstr>Pin Distribution</vt:lpstr>
      <vt:lpstr>Power Rings</vt:lpstr>
      <vt:lpstr>Power Grid</vt:lpstr>
      <vt:lpstr>Virtual Pad Placement &amp; IR Drop</vt:lpstr>
      <vt:lpstr>PowerPoint Presentation</vt:lpstr>
      <vt:lpstr>PowerPoint Presentation</vt:lpstr>
      <vt:lpstr>PowerPoint Presentation</vt:lpstr>
      <vt:lpstr>PowerPoint Presentation</vt:lpstr>
      <vt:lpstr>PowerPoint Presentation</vt:lpstr>
      <vt:lpstr>Clock Trees</vt:lpstr>
      <vt:lpstr>Clock Trees</vt:lpstr>
      <vt:lpstr>PowerPoint Presentation</vt:lpstr>
      <vt:lpstr>Routing Congestion</vt:lpstr>
      <vt:lpstr>Cell density Comparison</vt:lpstr>
      <vt:lpstr>Results: Before ECO</vt:lpstr>
      <vt:lpstr>ECO FLOW</vt:lpstr>
      <vt:lpstr>PT Multi-corner Timing Analysis</vt:lpstr>
      <vt:lpstr>Multi-Corner Timing Analysis</vt:lpstr>
      <vt:lpstr>Critical paths (post ECO) </vt:lpstr>
      <vt:lpstr>PowerPoint Presentation</vt:lpstr>
      <vt:lpstr>PowerPoint Presentation</vt:lpstr>
      <vt:lpstr>PowerPoint Presentation</vt:lpstr>
      <vt:lpstr>Post ECO Reports</vt:lpstr>
      <vt:lpstr>Results: Before and After ECO</vt:lpstr>
      <vt:lpstr>PTPX Power Analysis flows</vt:lpstr>
      <vt:lpstr>Steps to obtain activity factor</vt:lpstr>
      <vt:lpstr>Power report  (Static AF propagation)</vt:lpstr>
      <vt:lpstr>Formality Flow</vt:lpstr>
      <vt:lpstr>Formality check: RTL vs DC Netlist</vt:lpstr>
      <vt:lpstr>Formality check: DC vs ICC post ECO Netlist</vt:lpstr>
      <vt:lpstr>Final Results: Post ECO </vt:lpstr>
      <vt:lpstr>PowerPoint Presentation</vt:lpstr>
      <vt:lpstr>Challenges faced Power Planning</vt:lpstr>
      <vt:lpstr>PowerPoint Presentation</vt:lpstr>
      <vt:lpstr>PowerPoint Presentation</vt:lpstr>
      <vt:lpstr>Challenges faced Routing Congestion</vt:lpstr>
      <vt:lpstr>Challenges faced Hold Time Fixing </vt:lpstr>
      <vt:lpstr>What would we do differently?</vt:lpstr>
      <vt:lpstr>What would we do differently?</vt:lpstr>
      <vt:lpstr>Key Learnings</vt:lpstr>
      <vt:lpstr>Questions?</vt:lpstr>
      <vt:lpstr>Backup</vt:lpstr>
      <vt:lpstr>IR Drop comparison</vt:lpstr>
      <vt:lpstr>DC area report</vt:lpstr>
      <vt:lpstr>DC timing report</vt:lpstr>
      <vt:lpstr>ICC area report: Post ECO</vt:lpstr>
      <vt:lpstr>ICC Utilization report: Post ECO</vt:lpstr>
      <vt:lpstr>PTPX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Gayatri</dc:creator>
  <cp:lastModifiedBy>Qazi, Anisa-Aziz</cp:lastModifiedBy>
  <cp:revision>417</cp:revision>
  <dcterms:modified xsi:type="dcterms:W3CDTF">2017-05-03T04:53:13Z</dcterms:modified>
</cp:coreProperties>
</file>