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308" r:id="rId4"/>
    <p:sldId id="259" r:id="rId5"/>
    <p:sldId id="276" r:id="rId6"/>
    <p:sldId id="263" r:id="rId7"/>
    <p:sldId id="274" r:id="rId8"/>
    <p:sldId id="321" r:id="rId9"/>
    <p:sldId id="264" r:id="rId10"/>
    <p:sldId id="309" r:id="rId11"/>
    <p:sldId id="306" r:id="rId12"/>
    <p:sldId id="311" r:id="rId13"/>
    <p:sldId id="312" r:id="rId14"/>
    <p:sldId id="313" r:id="rId15"/>
    <p:sldId id="315" r:id="rId16"/>
    <p:sldId id="314" r:id="rId17"/>
    <p:sldId id="316" r:id="rId18"/>
    <p:sldId id="319" r:id="rId19"/>
    <p:sldId id="318" r:id="rId20"/>
    <p:sldId id="317" r:id="rId21"/>
    <p:sldId id="320" r:id="rId22"/>
    <p:sldId id="261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716"/>
  </p:normalViewPr>
  <p:slideViewPr>
    <p:cSldViewPr>
      <p:cViewPr varScale="1">
        <p:scale>
          <a:sx n="52" d="100"/>
          <a:sy n="52" d="100"/>
        </p:scale>
        <p:origin x="50" y="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, Margaret" userId="e250f3d5-a684-42ac-b812-ba94e53e2b13" providerId="ADAL" clId="{A1F1E3BC-2270-4FAE-92A4-2BE76D5FBF33}"/>
    <pc:docChg chg="undo custSel modSld">
      <pc:chgData name="Lee, Margaret" userId="e250f3d5-a684-42ac-b812-ba94e53e2b13" providerId="ADAL" clId="{A1F1E3BC-2270-4FAE-92A4-2BE76D5FBF33}" dt="2025-03-09T21:41:57.355" v="1" actId="20577"/>
      <pc:docMkLst>
        <pc:docMk/>
      </pc:docMkLst>
      <pc:sldChg chg="modSp mod">
        <pc:chgData name="Lee, Margaret" userId="e250f3d5-a684-42ac-b812-ba94e53e2b13" providerId="ADAL" clId="{A1F1E3BC-2270-4FAE-92A4-2BE76D5FBF33}" dt="2025-03-09T21:41:57.355" v="1" actId="20577"/>
        <pc:sldMkLst>
          <pc:docMk/>
          <pc:sldMk cId="0" sldId="263"/>
        </pc:sldMkLst>
        <pc:spChg chg="mod">
          <ac:chgData name="Lee, Margaret" userId="e250f3d5-a684-42ac-b812-ba94e53e2b13" providerId="ADAL" clId="{A1F1E3BC-2270-4FAE-92A4-2BE76D5FBF33}" dt="2025-03-09T21:41:57.355" v="1" actId="20577"/>
          <ac:spMkLst>
            <pc:docMk/>
            <pc:sldMk cId="0" sldId="263"/>
            <ac:spMk id="8195" creationId="{02F2A689-1ACE-6703-CDB1-409E81C9703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F7D3BF5-3E12-9E7A-373E-61891831D6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186F167-E317-178A-57C6-3AEA70EB7CA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B4A9A36-AD7F-E68B-4454-1E79FCAAC53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F4DA8E23-EB03-54AF-BDDC-1A39C89B9B4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D149C51C-E8FD-292A-8BC1-C91AF69E23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F5298730-7D98-0ED0-9412-DC42F0CECF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B0797AE-FAB4-E64A-B8D9-8CB0CD8F11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306EF4E5-6C5A-594C-21C5-E703643380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7DC131-7A1E-A540-B6EC-C188F09C6C2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DA02D106-C6F2-49E8-A241-D6D9D8A927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E87F625-85A9-A94F-61C7-CCB8504711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B8865EB-AF08-EA0D-63FD-D48234E58A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B7F976-FFD8-D549-8948-B4B144125A6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0BD108F-129F-EC41-F5C1-C4522874BE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020D2A1-823B-66EB-5E4C-76B393D97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0797AE-FAB4-E64A-B8D9-8CB0CD8F119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Had to remove PROBE since it didn’t fit. Can add it back sorry.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0797AE-FAB4-E64A-B8D9-8CB0CD8F1192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418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EE90FF-6B2B-1B4D-CFE9-1153D6DCA2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EEECFE-BCC1-86D9-2D02-628A20E0C0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93867D-3FEA-439C-9BC5-4EAC5AF101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BDAA3-6E3A-4A48-9375-61B66CFA24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382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1BD2D1-26C1-24D3-1694-9CC69AC3B0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DF399A-ED43-5488-8053-0D8C6A4594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9B546D-3C2E-CB9E-F255-C77BF7B1F4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47BD3-4F5B-3E49-880D-2495F117BF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69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BE3A73-7DF3-EC17-EE32-AB72463157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7AE83F-2A13-D0AD-2EE8-E66B2B1B7C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0DB394-41CE-2931-6B43-9E08AA3F44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443CB-394D-D742-8583-5441DA0AE0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6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754FBA-805F-DBFF-9AD2-A90DA0ECA5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38127E-34DB-AA48-FF21-9041CC612F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9C2A39-6C1B-AB9A-E990-8377E35021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18BD3-76BB-754F-8EB1-A3C2FB0448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58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10EA7C-19AE-7D2D-FF9F-7B9D1F95B8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415411-712A-F7EF-0066-D0E3046E65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147096-9F86-FBCA-4C78-E6BC7C7062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85EA0-62F3-1247-88B0-7855193A7C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97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4896AC-0F19-C1D3-564C-F9A5979B48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431DA8-F7C2-4D28-52DB-4C1129E86D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6B8995-7FC1-A379-22BE-43F0A42E30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40BC3-7086-6D44-8F5C-523E500B4D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05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D6F1DA9-A018-2493-B098-2780B9E176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D94891A-8ED8-D4D9-075E-1429F1D146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23A2DA7-3DA3-4798-D08D-FC3655C73B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05695-8247-8F49-9C47-ED245C42AF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19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8E2554B-307F-7591-C95E-2C2EB53EE3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09EE0B-2A81-349C-E98A-28E476AF57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5C43CF-8CF4-06EC-AE5B-763378420C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1EC2F-078E-6A44-B466-FCE32A9C37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61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4DD919E-7B09-2195-2C59-7EA81DE73D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E01ACEB-FD6A-52C7-65A8-5B6F6D4898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7E4A4A-854F-1BEF-1107-AC67293E48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BECFB-8773-5847-BDF3-0B78A6B00B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96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50CAD0-7EC7-59A0-FBFD-F3E288FF59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D3F244-7196-AA7E-2D32-0E7F932332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23D3D6-492A-0A56-FDCD-5D397DBE2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7E1A1-B4F9-C745-9022-0BE8972DE9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33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434D98-6D43-7BBB-DEE4-552C937375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8D8AE0-7D5B-9147-F98C-0BA5FC9684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9DC502-FDA6-E90F-E937-E261C942A8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8C6A3-D8AC-8445-B2AD-C59E33BABE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50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53BE70A-A495-B82B-08AF-76C77576DC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FF61C03-1A00-9FF1-E983-A43485DC66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8A6CE19-E2B6-507A-614C-A2569DD379D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8A47C9A-B022-8A7E-4499-4765E43120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3A52521-899D-721F-98A6-A349CB6A5CA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0EF16B3-7611-5E44-9EF6-2CFF01ABCF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EDF13D0-31EA-32AF-AAFF-EDA12901B3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762000"/>
            <a:ext cx="8534400" cy="1981200"/>
          </a:xfrm>
        </p:spPr>
        <p:txBody>
          <a:bodyPr anchor="ctr"/>
          <a:lstStyle/>
          <a:p>
            <a:pPr eaLnBrk="1" hangingPunct="1"/>
            <a:r>
              <a:rPr lang="en-US" altLang="en-US" sz="2400" b="1" i="1"/>
              <a:t>Computer Architecture: </a:t>
            </a:r>
            <a:br>
              <a:rPr lang="en-US" altLang="en-US" sz="2400" b="1" i="1"/>
            </a:br>
            <a:r>
              <a:rPr lang="en-US" altLang="en-US" sz="2400" b="1" i="1"/>
              <a:t>Fundamentals, Tradeoffs, Challenges</a:t>
            </a:r>
            <a:br>
              <a:rPr lang="en-US" altLang="en-US" sz="2400" b="1" i="1"/>
            </a:br>
            <a:br>
              <a:rPr lang="en-US" altLang="en-US" sz="2400" b="1" i="1"/>
            </a:br>
            <a:r>
              <a:rPr lang="en-US" altLang="en-US" sz="2800" b="1" i="1"/>
              <a:t>Chapter 2: The ISA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76DE299-5248-52A1-303E-F16CBF20DE8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2209800"/>
          </a:xfrm>
        </p:spPr>
        <p:txBody>
          <a:bodyPr/>
          <a:lstStyle/>
          <a:p>
            <a:pPr eaLnBrk="1" hangingPunct="1"/>
            <a:r>
              <a:rPr lang="en-US" altLang="en-US" b="1" i="1" dirty="0"/>
              <a:t>Yale Patt</a:t>
            </a:r>
          </a:p>
          <a:p>
            <a:pPr eaLnBrk="1" hangingPunct="1"/>
            <a:r>
              <a:rPr lang="en-US" altLang="en-US" b="1" i="1" dirty="0"/>
              <a:t>The University of Texas at Austin</a:t>
            </a:r>
          </a:p>
          <a:p>
            <a:pPr eaLnBrk="1" hangingPunct="1"/>
            <a:endParaRPr lang="en-US" altLang="en-US" sz="2000" b="1" i="1" dirty="0"/>
          </a:p>
          <a:p>
            <a:pPr eaLnBrk="1" hangingPunct="1"/>
            <a:endParaRPr lang="en-US" altLang="en-US" sz="2000" b="1" i="1" dirty="0"/>
          </a:p>
          <a:p>
            <a:pPr eaLnBrk="1" hangingPunct="1"/>
            <a:r>
              <a:rPr lang="en-US" altLang="en-US" sz="1800" b="1" i="1" dirty="0"/>
              <a:t>Austin, Texas</a:t>
            </a:r>
          </a:p>
          <a:p>
            <a:pPr eaLnBrk="1" hangingPunct="1"/>
            <a:r>
              <a:rPr lang="en-US" altLang="en-US" sz="1800" b="1" i="1" dirty="0"/>
              <a:t>Spring,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5C2D48E-1543-3F64-207A-579426C95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i="1"/>
              <a:t>x86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138CA-F21B-CCDD-5624-3A7F936D9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b="1" i="1" dirty="0"/>
              <a:t>Variable length instruction (one byte to 16 bytes)</a:t>
            </a:r>
          </a:p>
          <a:p>
            <a:pPr marL="0" indent="0">
              <a:buFontTx/>
              <a:buNone/>
              <a:defRPr/>
            </a:pPr>
            <a:endParaRPr lang="en-US" sz="2400" b="1" i="1" dirty="0"/>
          </a:p>
          <a:p>
            <a:pPr marL="0" indent="0">
              <a:buFontTx/>
              <a:buNone/>
              <a:defRPr/>
            </a:pPr>
            <a:endParaRPr lang="en-US" sz="2400" b="1" i="1" dirty="0"/>
          </a:p>
          <a:p>
            <a:pPr>
              <a:defRPr/>
            </a:pPr>
            <a:r>
              <a:rPr lang="en-US" sz="2400" b="1" i="1" dirty="0"/>
              <a:t>Characteristics</a:t>
            </a:r>
          </a:p>
          <a:p>
            <a:pPr lvl="1">
              <a:defRPr/>
            </a:pPr>
            <a:r>
              <a:rPr lang="en-US" sz="2000" b="1" i="1" dirty="0"/>
              <a:t>Rich set of addressing modes</a:t>
            </a:r>
          </a:p>
          <a:p>
            <a:pPr lvl="1">
              <a:defRPr/>
            </a:pPr>
            <a:r>
              <a:rPr lang="en-US" sz="2000" b="1" i="1" dirty="0"/>
              <a:t>Two-address machine</a:t>
            </a:r>
          </a:p>
          <a:p>
            <a:pPr lvl="1">
              <a:defRPr/>
            </a:pPr>
            <a:r>
              <a:rPr lang="en-US" sz="2000" b="1" i="1" dirty="0"/>
              <a:t>SSE extension (originally, MMX)</a:t>
            </a:r>
          </a:p>
          <a:p>
            <a:pPr lvl="1">
              <a:defRPr/>
            </a:pPr>
            <a:r>
              <a:rPr lang="en-US" sz="2000" b="1" i="1" dirty="0"/>
              <a:t>Not load/store</a:t>
            </a:r>
          </a:p>
          <a:p>
            <a:pPr lvl="1">
              <a:defRPr/>
            </a:pPr>
            <a:r>
              <a:rPr lang="en-US" sz="2000" b="1" i="1" dirty="0"/>
              <a:t>Three page sizes (4KB, 2MB, 1GB)</a:t>
            </a:r>
          </a:p>
          <a:p>
            <a:pPr lvl="1">
              <a:defRPr/>
            </a:pPr>
            <a:r>
              <a:rPr lang="en-US" sz="2000" b="1" i="1" dirty="0"/>
              <a:t>Register sizes: 8b, 16b, 32b, 64b, 128b, …</a:t>
            </a:r>
          </a:p>
          <a:p>
            <a:pPr lvl="1">
              <a:defRPr/>
            </a:pPr>
            <a:r>
              <a:rPr lang="en-US" sz="2000" b="1" i="1" dirty="0"/>
              <a:t>Example: AH, Ax, EAX, …</a:t>
            </a:r>
          </a:p>
          <a:p>
            <a:pPr lvl="1">
              <a:defRPr/>
            </a:pPr>
            <a:r>
              <a:rPr lang="en-US" sz="2000" b="1" i="1" dirty="0"/>
              <a:t>Memory: Byte addressable, 64 bit address space</a:t>
            </a:r>
          </a:p>
        </p:txBody>
      </p:sp>
      <p:pic>
        <p:nvPicPr>
          <p:cNvPr id="13316" name="Picture 8">
            <a:extLst>
              <a:ext uri="{FF2B5EF4-FFF2-40B4-BE49-F238E27FC236}">
                <a16:creationId xmlns:a16="http://schemas.microsoft.com/office/drawing/2014/main" id="{696E5818-AEE2-50C0-0ED0-8FD8728AE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7696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8C19477-84FA-2A2A-7415-1D9719E4AE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i="1"/>
              <a:t>RISCV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436F3F3E-A49A-D638-3B6A-E63578EFD9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altLang="en-US" sz="2400" b="1" i="1" dirty="0"/>
              <a:t>The 5</a:t>
            </a:r>
            <a:r>
              <a:rPr lang="en-US" altLang="en-US" sz="2400" b="1" i="1" baseline="30000" dirty="0"/>
              <a:t>th</a:t>
            </a:r>
            <a:r>
              <a:rPr lang="en-US" altLang="en-US" sz="2400" b="1" i="1" dirty="0"/>
              <a:t> chip from Professor David Patterson’s group</a:t>
            </a:r>
          </a:p>
          <a:p>
            <a:pPr lvl="1">
              <a:defRPr/>
            </a:pPr>
            <a:r>
              <a:rPr lang="en-US" altLang="en-US" sz="2000" b="1" i="1" dirty="0"/>
              <a:t>UC Berkeley</a:t>
            </a:r>
          </a:p>
          <a:p>
            <a:pPr lvl="1">
              <a:defRPr/>
            </a:pPr>
            <a:r>
              <a:rPr lang="en-US" altLang="en-US" sz="2000" b="1" i="1" dirty="0"/>
              <a:t>Nothing (really) in common with their other four </a:t>
            </a:r>
            <a:r>
              <a:rPr lang="en-US" altLang="en-US" sz="2000" b="1" i="1" dirty="0" err="1"/>
              <a:t>risc</a:t>
            </a:r>
            <a:r>
              <a:rPr lang="en-US" altLang="en-US" sz="2000" b="1" i="1" dirty="0"/>
              <a:t> chips</a:t>
            </a:r>
          </a:p>
          <a:p>
            <a:pPr marL="0" indent="0">
              <a:buFontTx/>
              <a:buNone/>
              <a:defRPr/>
            </a:pPr>
            <a:endParaRPr lang="en-US" altLang="en-US" sz="1200" b="1" i="1" dirty="0"/>
          </a:p>
          <a:p>
            <a:pPr>
              <a:defRPr/>
            </a:pPr>
            <a:r>
              <a:rPr lang="en-US" altLang="en-US" sz="2400" b="1" i="1" dirty="0"/>
              <a:t>Mostly handled by Professor </a:t>
            </a:r>
            <a:r>
              <a:rPr lang="en-US" altLang="en-US" sz="2400" b="1" i="1" dirty="0" err="1"/>
              <a:t>Krste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Asonovic</a:t>
            </a:r>
            <a:endParaRPr lang="en-US" altLang="en-US" sz="2400" b="1" i="1" dirty="0"/>
          </a:p>
          <a:p>
            <a:pPr marL="0" indent="0">
              <a:buFontTx/>
              <a:buNone/>
              <a:defRPr/>
            </a:pPr>
            <a:endParaRPr lang="en-US" altLang="en-US" sz="1200" b="1" i="1" dirty="0"/>
          </a:p>
          <a:p>
            <a:pPr>
              <a:defRPr/>
            </a:pPr>
            <a:r>
              <a:rPr lang="en-US" altLang="en-US" sz="2400" b="1" i="1" dirty="0"/>
              <a:t>Major selling point: Open Source</a:t>
            </a:r>
          </a:p>
          <a:p>
            <a:pPr>
              <a:defRPr/>
            </a:pPr>
            <a:endParaRPr lang="en-US" altLang="en-US" sz="1200" b="1" i="1" dirty="0"/>
          </a:p>
          <a:p>
            <a:pPr>
              <a:defRPr/>
            </a:pPr>
            <a:r>
              <a:rPr lang="en-US" altLang="en-US" sz="2400" b="1" i="1" dirty="0"/>
              <a:t>Overall structure</a:t>
            </a:r>
          </a:p>
          <a:p>
            <a:pPr lvl="1">
              <a:defRPr/>
            </a:pPr>
            <a:r>
              <a:rPr lang="en-US" altLang="en-US" sz="2000" b="1" i="1" dirty="0"/>
              <a:t>Multiple subset ISAs (Integer, Float, MUL/DIV, Atomic, etc.)</a:t>
            </a:r>
          </a:p>
          <a:p>
            <a:pPr lvl="1">
              <a:defRPr/>
            </a:pPr>
            <a:r>
              <a:rPr lang="en-US" altLang="en-US" sz="2000" b="1" i="1" dirty="0"/>
              <a:t>Designers build their own system, picking and choosing</a:t>
            </a:r>
          </a:p>
          <a:p>
            <a:pPr lvl="1">
              <a:defRPr/>
            </a:pPr>
            <a:r>
              <a:rPr lang="en-US" altLang="en-US" sz="2000" b="1" i="1" dirty="0"/>
              <a:t>MUST contain one of the Integer subsets (32-bit or 64-bit)</a:t>
            </a:r>
          </a:p>
          <a:p>
            <a:pPr lvl="1">
              <a:defRPr/>
            </a:pPr>
            <a:r>
              <a:rPr lang="en-US" altLang="en-US" sz="2000" b="1" i="1" dirty="0"/>
              <a:t>The rest (extensions) are up to the designer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BD12DF8-8903-9B55-9DC6-11401724E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i="1"/>
              <a:t>RISCV (characteristics)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8903B2E6-2F8E-E7D9-D0AE-06D672D72F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38" y="1676400"/>
            <a:ext cx="9136062" cy="5181600"/>
          </a:xfrm>
        </p:spPr>
        <p:txBody>
          <a:bodyPr/>
          <a:lstStyle/>
          <a:p>
            <a:r>
              <a:rPr lang="en-US" altLang="en-US" sz="2400" b="1" i="1" dirty="0"/>
              <a:t>The subsets</a:t>
            </a:r>
          </a:p>
          <a:p>
            <a:pPr lvl="1"/>
            <a:r>
              <a:rPr lang="en-US" altLang="en-US" sz="2000" b="1" i="1" dirty="0"/>
              <a:t>Integer: 32-bit (RV32I), 64-bit (RV64I), 128-bit (RV128I)</a:t>
            </a:r>
          </a:p>
          <a:p>
            <a:pPr lvl="1"/>
            <a:r>
              <a:rPr lang="en-US" altLang="en-US" sz="2000" b="1" i="1" dirty="0"/>
              <a:t>Float extension: 32-bit (RV32F), 64-bit (RV64D), 128-bit (RV128Q)</a:t>
            </a:r>
          </a:p>
          <a:p>
            <a:pPr lvl="1"/>
            <a:r>
              <a:rPr lang="en-US" altLang="en-US" sz="2000" b="1" i="1" dirty="0"/>
              <a:t>M extension: Integer MUL/DIV</a:t>
            </a:r>
          </a:p>
          <a:p>
            <a:pPr lvl="1"/>
            <a:r>
              <a:rPr lang="en-US" altLang="en-US" sz="2000" b="1" i="1" dirty="0"/>
              <a:t>A extension: Atomic instructions</a:t>
            </a:r>
          </a:p>
          <a:p>
            <a:pPr lvl="1"/>
            <a:r>
              <a:rPr lang="en-US" altLang="en-US" sz="2000" b="1" i="1" dirty="0"/>
              <a:t>L extension: Decimal float</a:t>
            </a:r>
          </a:p>
          <a:p>
            <a:pPr lvl="1"/>
            <a:r>
              <a:rPr lang="en-US" altLang="en-US" sz="2000" b="1" i="1" dirty="0"/>
              <a:t>C extension: Compressed</a:t>
            </a:r>
          </a:p>
          <a:p>
            <a:pPr lvl="1"/>
            <a:r>
              <a:rPr lang="en-US" altLang="en-US" sz="2000" b="1" i="1" dirty="0"/>
              <a:t>B extension: Bit manipulation</a:t>
            </a:r>
          </a:p>
          <a:p>
            <a:pPr lvl="1"/>
            <a:r>
              <a:rPr lang="en-US" altLang="en-US" sz="2000" b="1" i="1" dirty="0"/>
              <a:t>J extension: Dynamically translated</a:t>
            </a:r>
          </a:p>
          <a:p>
            <a:pPr lvl="1"/>
            <a:r>
              <a:rPr lang="en-US" altLang="en-US" sz="2000" b="1" i="1" dirty="0"/>
              <a:t>T extension: Transactional memory</a:t>
            </a:r>
          </a:p>
          <a:p>
            <a:pPr lvl="1"/>
            <a:r>
              <a:rPr lang="en-US" altLang="en-US" sz="2000" b="1" i="1" dirty="0"/>
              <a:t>P extension: Packed SIMD</a:t>
            </a:r>
          </a:p>
          <a:p>
            <a:pPr lvl="1"/>
            <a:r>
              <a:rPr lang="en-US" altLang="en-US" sz="2000" b="1" i="1" dirty="0"/>
              <a:t>V extension: Vector operations</a:t>
            </a:r>
          </a:p>
          <a:p>
            <a:pPr lvl="1"/>
            <a:r>
              <a:rPr lang="en-US" altLang="en-US" sz="2000" b="1" i="1" dirty="0"/>
              <a:t>E extension: Embedded Controller (RV32E)</a:t>
            </a:r>
          </a:p>
          <a:p>
            <a:pPr lvl="1"/>
            <a:r>
              <a:rPr lang="en-US" altLang="en-US" sz="2000" b="1" i="1" dirty="0"/>
              <a:t>G extension: A system, really (IMAFD)</a:t>
            </a:r>
          </a:p>
          <a:p>
            <a:pPr lvl="1"/>
            <a:endParaRPr lang="en-US" altLang="en-US" sz="2000" b="1" i="1" dirty="0"/>
          </a:p>
          <a:p>
            <a:pPr lvl="1"/>
            <a:endParaRPr lang="en-US" altLang="en-US" sz="2000" b="1" i="1" dirty="0"/>
          </a:p>
          <a:p>
            <a:pPr lvl="1"/>
            <a:endParaRPr lang="en-US" altLang="en-US" sz="2000" b="1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E4EADA3-2F26-5F3B-039D-75841784C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i="1" dirty="0"/>
              <a:t>RISCV Characteristics (continued)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5D2683F-C6E7-2E08-50B8-E9090DB3CE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altLang="en-US" sz="2400" b="1" i="1" dirty="0"/>
              <a:t>RV32I (32 bit Integer data type)</a:t>
            </a:r>
          </a:p>
          <a:p>
            <a:pPr lvl="1"/>
            <a:r>
              <a:rPr lang="en-US" altLang="en-US" sz="2000" b="1" i="1" dirty="0"/>
              <a:t>47 distinct opcodes (</a:t>
            </a:r>
          </a:p>
          <a:p>
            <a:pPr lvl="2"/>
            <a:r>
              <a:rPr lang="en-US" altLang="en-US" sz="1600" b="1" i="1" dirty="0"/>
              <a:t>loads, stores, shifts, </a:t>
            </a:r>
            <a:r>
              <a:rPr lang="en-US" altLang="en-US" sz="1600" b="1" i="1" dirty="0" err="1"/>
              <a:t>arith</a:t>
            </a:r>
            <a:r>
              <a:rPr lang="en-US" altLang="en-US" sz="1600" b="1" i="1" dirty="0"/>
              <a:t>, logic, compare, branch, jump, synch, count</a:t>
            </a:r>
          </a:p>
          <a:p>
            <a:pPr lvl="1"/>
            <a:r>
              <a:rPr lang="en-US" altLang="en-US" sz="2000" b="1" i="1" dirty="0"/>
              <a:t>32 GPRs (x0 to x31, x0=0, x1 used for call return linkage)</a:t>
            </a:r>
          </a:p>
          <a:p>
            <a:pPr lvl="1"/>
            <a:r>
              <a:rPr lang="en-US" altLang="en-US" sz="2000" b="1" i="1" dirty="0"/>
              <a:t>Also contains a PC</a:t>
            </a:r>
          </a:p>
          <a:p>
            <a:pPr lvl="1"/>
            <a:r>
              <a:rPr lang="en-US" altLang="en-US" sz="2000" b="1" i="1" dirty="0"/>
              <a:t>32 bit instructions</a:t>
            </a:r>
          </a:p>
          <a:p>
            <a:pPr lvl="2"/>
            <a:r>
              <a:rPr lang="en-US" altLang="en-US" sz="1600" b="1" i="1" dirty="0"/>
              <a:t>Can be extended by a multiple of n bits</a:t>
            </a:r>
          </a:p>
          <a:p>
            <a:pPr lvl="2"/>
            <a:r>
              <a:rPr lang="en-US" altLang="en-US" sz="1600" b="1" i="1" dirty="0"/>
              <a:t>Mixture allows for unaligned access</a:t>
            </a:r>
          </a:p>
          <a:p>
            <a:pPr lvl="2"/>
            <a:r>
              <a:rPr lang="en-US" altLang="en-US" sz="1600" b="1" i="1" dirty="0"/>
              <a:t>Also allows for 16 bit instructions, but then restricted to 8 registers</a:t>
            </a:r>
          </a:p>
          <a:p>
            <a:pPr lvl="1"/>
            <a:r>
              <a:rPr lang="en-US" altLang="en-US" sz="2000" b="1" i="1" dirty="0"/>
              <a:t>4 basic instruction formats</a:t>
            </a:r>
          </a:p>
          <a:p>
            <a:pPr lvl="1"/>
            <a:endParaRPr lang="en-US" altLang="en-US" sz="2000" b="1" i="1" dirty="0"/>
          </a:p>
          <a:p>
            <a:pPr lvl="1"/>
            <a:r>
              <a:rPr lang="en-US" altLang="en-US" sz="2000" b="1" i="1" dirty="0"/>
              <a:t>Other</a:t>
            </a:r>
          </a:p>
          <a:p>
            <a:pPr lvl="2"/>
            <a:r>
              <a:rPr lang="en-US" altLang="en-US" sz="1600" b="1" i="1" dirty="0"/>
              <a:t>Little endian</a:t>
            </a:r>
          </a:p>
          <a:p>
            <a:pPr lvl="2"/>
            <a:r>
              <a:rPr lang="en-US" altLang="en-US" sz="1600" b="1" i="1" dirty="0"/>
              <a:t>Load/Store</a:t>
            </a:r>
          </a:p>
          <a:p>
            <a:pPr lvl="2"/>
            <a:r>
              <a:rPr lang="en-US" altLang="en-US" sz="1600" b="1" i="1" dirty="0"/>
              <a:t>No predication</a:t>
            </a:r>
          </a:p>
          <a:p>
            <a:pPr lvl="2"/>
            <a:r>
              <a:rPr lang="en-US" altLang="en-US" sz="1600" b="1" i="1" dirty="0"/>
              <a:t>Conditional branches use GPRs, not condition codes</a:t>
            </a: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A09FF02F-ECA3-815C-C3CD-362AB405F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00600"/>
            <a:ext cx="3951288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7214-312F-2408-1360-B86C87F9D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i="1" dirty="0"/>
              <a:t>ISA Tradeoffs (examples)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B411E-81E3-CAD9-03A3-A7FC2A936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800" algn="l" rtl="0" fontAlgn="base">
              <a:buFont typeface="Arial" panose="020B0604020202020204" pitchFamily="34" charset="0"/>
              <a:buChar char="•"/>
            </a:pPr>
            <a:r>
              <a:rPr lang="en-US" sz="24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Dynamic-Static Interface (The Semantic Gap)</a:t>
            </a:r>
          </a:p>
          <a:p>
            <a:pPr marL="62230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ISA closer to the HLL </a:t>
            </a:r>
          </a:p>
          <a:p>
            <a:pPr marL="62230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ISA closer to the control signals</a:t>
            </a:r>
          </a:p>
          <a:p>
            <a:pPr marL="279400" indent="0" algn="l" rtl="0" fontAlgn="base">
              <a:buNone/>
            </a:pPr>
            <a:endParaRPr lang="en-US" sz="800" b="0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50800" algn="l" rtl="0" fontAlgn="base">
              <a:buFont typeface="Arial" panose="020B0604020202020204" pitchFamily="34" charset="0"/>
              <a:buChar char="•"/>
            </a:pPr>
            <a:r>
              <a:rPr lang="en-US" sz="24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ISA-level CAPABILITY (aka “Security”)</a:t>
            </a:r>
          </a:p>
          <a:p>
            <a:pPr marL="450850" lvl="1">
              <a:buFont typeface="Arial" panose="020B0604020202020204" pitchFamily="34" charset="0"/>
              <a:buChar char="•"/>
            </a:pPr>
            <a:r>
              <a:rPr lang="en-US" sz="21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instructions included privilege needed</a:t>
            </a:r>
          </a:p>
          <a:p>
            <a:pPr marL="450850" lvl="1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Intel </a:t>
            </a:r>
            <a:r>
              <a:rPr lang="en-US" sz="20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432, IBM System 38, Data General Fountainhead</a:t>
            </a:r>
          </a:p>
          <a:p>
            <a:pPr marL="450850" lvl="1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All failed!  Why?  Performance was very slow</a:t>
            </a:r>
          </a:p>
          <a:p>
            <a:pPr marL="165100" lvl="1" indent="0">
              <a:buNone/>
            </a:pPr>
            <a:endParaRPr lang="en-US" sz="800" b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50800" algn="l" rtl="0" fontAlgn="base">
              <a:buFont typeface="Arial" panose="020B0604020202020204" pitchFamily="34" charset="0"/>
              <a:buChar char="•"/>
            </a:pPr>
            <a:r>
              <a:rPr lang="en-US" sz="24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PREDICATION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x86 CMOV, ARM </a:t>
            </a:r>
            <a:r>
              <a:rPr lang="en-US" sz="2000" b="1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inst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[31:28], THUMB IT block</a:t>
            </a:r>
          </a:p>
          <a:p>
            <a:pPr marL="457200" lvl="1" indent="0" algn="l" rtl="0" fontAlgn="base">
              <a:buNone/>
            </a:pPr>
            <a:endParaRPr lang="en-US" sz="800" b="1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50800" algn="l" rtl="0" fontAlgn="base">
              <a:buFont typeface="Arial" panose="020B0604020202020204" pitchFamily="34" charset="0"/>
              <a:buChar char="•"/>
            </a:pPr>
            <a:r>
              <a:rPr lang="en-US" sz="24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Support for multiple ISAs</a:t>
            </a:r>
            <a:r>
              <a:rPr lang="en-US" sz="25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 the same chip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ARM T bit, VAX Compatibility mode bit 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Both in the PSR, making it part of the ISA.</a:t>
            </a:r>
          </a:p>
          <a:p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55730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08FF1-EE33-5E10-58A0-CFA1BCBB5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1506"/>
            <a:ext cx="8229600" cy="1143000"/>
          </a:xfrm>
        </p:spPr>
        <p:txBody>
          <a:bodyPr/>
          <a:lstStyle/>
          <a:p>
            <a:r>
              <a:rPr lang="en-US" sz="2800" b="1" i="1" dirty="0"/>
              <a:t>ISA Tradeoffs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B3130-5D39-3AA5-BDD8-6184C1713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525963"/>
          </a:xfrm>
        </p:spPr>
        <p:txBody>
          <a:bodyPr/>
          <a:lstStyle/>
          <a:p>
            <a:pPr marL="50800" algn="l" rtl="0" fontAlgn="base">
              <a:buFont typeface="Arial" panose="020B0604020202020204" pitchFamily="34" charset="0"/>
              <a:buChar char="•"/>
            </a:pPr>
            <a:r>
              <a:rPr lang="en-US" sz="24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REGISTER SET -- how many reg, how many bits each</a:t>
            </a:r>
            <a:endParaRPr lang="en-US" sz="2000" b="1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Many machines: 32 32-bit registers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More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registers save spills to memory, but longer context switch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x86 now has 512-bit registers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Itanium has 1-bit predicate registers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Register window (SPARC ISA) vs set of </a:t>
            </a:r>
            <a:r>
              <a:rPr lang="en-US" sz="2000" b="1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gprs</a:t>
            </a:r>
            <a:endParaRPr lang="en-US" sz="2000" b="1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50800" algn="l" rtl="0" fontAlgn="base">
              <a:buFont typeface="Arial" panose="020B0604020202020204" pitchFamily="34" charset="0"/>
              <a:buChar char="•"/>
            </a:pPr>
            <a:r>
              <a:rPr lang="en-US" sz="24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Condition codes vs </a:t>
            </a:r>
            <a:r>
              <a:rPr lang="en-US" sz="2400" b="1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gprs</a:t>
            </a:r>
            <a:r>
              <a:rPr lang="en-US" sz="24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(MIPS, CDC6600 used </a:t>
            </a:r>
            <a:r>
              <a:rPr lang="en-US" sz="2400" b="1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gprs</a:t>
            </a:r>
            <a:r>
              <a:rPr lang="en-US" sz="24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Serialization of code vs getting something done for nothing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John Cocke RS6000 -- 8 sets of 4 condition codes each</a:t>
            </a:r>
          </a:p>
          <a:p>
            <a:pPr marL="50800" algn="l" rtl="0" fontAlgn="base">
              <a:buFont typeface="Arial" panose="020B0604020202020204" pitchFamily="34" charset="0"/>
              <a:buChar char="•"/>
            </a:pPr>
            <a:r>
              <a:rPr lang="en-US" sz="24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RICH INSTRUCTION SET vs. LEAN INSTRUCTION SET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Hewlett-Packard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HPPA RISC had 140 opcodes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So much for RISC being a small set of instructions!</a:t>
            </a:r>
            <a:endParaRPr lang="en-US" sz="2000" b="1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54501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E9198-24B8-FFB4-282A-6ED53FDE1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1506"/>
            <a:ext cx="8229600" cy="1143000"/>
          </a:xfrm>
        </p:spPr>
        <p:txBody>
          <a:bodyPr/>
          <a:lstStyle/>
          <a:p>
            <a:r>
              <a:rPr lang="en-US" sz="2800" b="1" i="1" dirty="0"/>
              <a:t>ISA Tradeoffs (continued)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C9670-C78F-05F8-5BFC-B4BDAD8BE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220200" cy="4525963"/>
          </a:xfrm>
        </p:spPr>
        <p:txBody>
          <a:bodyPr/>
          <a:lstStyle/>
          <a:p>
            <a:pPr marL="50800" algn="l" rtl="0" fontAlgn="base">
              <a:buFont typeface="Arial" panose="020B0604020202020204" pitchFamily="34" charset="0"/>
              <a:buChar char="•"/>
            </a:pPr>
            <a:r>
              <a:rPr lang="en-US" sz="24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 we include complex instructions (faster, but more gates)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EDITPC -- for COBOL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INDEX -- for Fortran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AOBLEQ -- For loop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LDCTX/SAVCTX -- to swap in/out context needed </a:t>
            </a: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for next quantum</a:t>
            </a:r>
            <a:endParaRPr lang="en-US" sz="2000" b="1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Test and Set (an Atomic operation) – for multiprocessing</a:t>
            </a:r>
            <a:endParaRPr lang="en-US" sz="2000" b="1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CALL -- formal procedure call</a:t>
            </a:r>
            <a:endParaRPr lang="en-US" sz="20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more work, but cleaner interface to libraries 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In addition to 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JSR (quick and simple)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FF -- find first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INSQUE/REMQUE -- doubly linked list data type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TRIADS – example: MAC (multiply accumulate)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CHMD -- to change privilege mode</a:t>
            </a:r>
          </a:p>
        </p:txBody>
      </p:sp>
    </p:spTree>
    <p:extLst>
      <p:ext uri="{BB962C8B-B14F-4D97-AF65-F5344CB8AC3E}">
        <p14:creationId xmlns:p14="http://schemas.microsoft.com/office/powerpoint/2010/main" val="682188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5F9BA-9DE8-2B83-EAED-61E82F366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i="1" dirty="0"/>
              <a:t>ISA Tradeoffs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85AF3-2CEF-D5AD-6766-5D0508CDC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858962"/>
            <a:ext cx="8610600" cy="4724400"/>
          </a:xfrm>
        </p:spPr>
        <p:txBody>
          <a:bodyPr/>
          <a:lstStyle/>
          <a:p>
            <a:pPr marL="50800" algn="l" rtl="0" fontAlgn="base">
              <a:buFont typeface="Arial" panose="020B0604020202020204" pitchFamily="34" charset="0"/>
              <a:buChar char="•"/>
            </a:pPr>
            <a:r>
              <a:rPr lang="en-US" sz="24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INST SET Orthogonal vs 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</a:rPr>
              <a:t>Tailoring to each opcode</a:t>
            </a:r>
            <a:endParaRPr lang="en-US" sz="2400" b="0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65100" lvl="1" indent="0">
              <a:buNone/>
            </a:pPr>
            <a:r>
              <a:rPr lang="en-US" sz="12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50800" algn="l" rtl="0" fontAlgn="base">
              <a:buFont typeface="Arial" panose="020B0604020202020204" pitchFamily="34" charset="0"/>
              <a:buChar char="•"/>
            </a:pPr>
            <a:r>
              <a:rPr lang="en-US" sz="24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LOAD/STORE vs NOT Load/Store</a:t>
            </a:r>
          </a:p>
          <a:p>
            <a:pPr marL="165100" lvl="1" indent="0">
              <a:buNone/>
            </a:pP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Load/Store: Can’t access storage and operate in same instruction</a:t>
            </a:r>
          </a:p>
          <a:p>
            <a:pPr marL="165100" lvl="1" indent="0">
              <a:buNone/>
            </a:pPr>
            <a:endParaRPr lang="en-US" sz="800" b="0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LC-3b is load/store, x86 is not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Load/Store had more importance before o-o-o processing</a:t>
            </a:r>
          </a:p>
          <a:p>
            <a:pPr marL="457200" lvl="1" indent="0" algn="l" rtl="0" fontAlgn="base">
              <a:buNone/>
            </a:pPr>
            <a:endParaRPr lang="en-US" sz="1200" b="0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50800" algn="l" rtl="0" fontAlgn="base">
              <a:buFont typeface="Arial" panose="020B0604020202020204" pitchFamily="34" charset="0"/>
              <a:buChar char="•"/>
            </a:pPr>
            <a:r>
              <a:rPr lang="en-US" sz="24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MEMORY ADDRESS SPACE -- keeps getting larger</a:t>
            </a:r>
          </a:p>
          <a:p>
            <a:pPr marL="450850" lvl="1">
              <a:buFont typeface="Arial" panose="020B0604020202020204" pitchFamily="34" charset="0"/>
              <a:buChar char="•"/>
            </a:pPr>
            <a:endParaRPr lang="en-US" sz="1200" b="0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50800" algn="l" rtl="0" fontAlgn="base">
              <a:buFont typeface="Arial" panose="020B0604020202020204" pitchFamily="34" charset="0"/>
              <a:buChar char="•"/>
            </a:pPr>
            <a:r>
              <a:rPr lang="en-US" sz="24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MEMORY ADDRESSABILITY -- depends on needs 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18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Most memories: byte addressable (for data processing)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18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Scientific machines -- 64 bits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18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Burroughs 1700 -- one bit (needed for virtual machines)</a:t>
            </a:r>
          </a:p>
          <a:p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543238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15F30-3574-5D11-B171-5A3516BBB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328" y="28755"/>
            <a:ext cx="8229600" cy="885645"/>
          </a:xfrm>
        </p:spPr>
        <p:txBody>
          <a:bodyPr/>
          <a:lstStyle/>
          <a:p>
            <a:r>
              <a:rPr lang="en-US" sz="2800" b="1" i="1" dirty="0"/>
              <a:t>ISA Tradeoffs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0E264-1125-E142-4F2D-5B3EE1257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799"/>
            <a:ext cx="9144000" cy="5762445"/>
          </a:xfrm>
        </p:spPr>
        <p:txBody>
          <a:bodyPr/>
          <a:lstStyle/>
          <a:p>
            <a:pPr marL="50800" algn="l" rtl="0" fontAlgn="base">
              <a:buFont typeface="Arial" panose="020B0604020202020204" pitchFamily="34" charset="0"/>
              <a:buChar char="•"/>
            </a:pPr>
            <a:r>
              <a:rPr lang="en-US" sz="25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VLIW  (compile time) vs. Superscalar (do it at runtime)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Compile time in ISA, runtime is </a:t>
            </a:r>
            <a:r>
              <a:rPr lang="en-US" sz="2000" b="1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uarchitecture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(Superscalar)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VLIW: Hard to find enough instructions to fill the long word, 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VLIW is fast because there are no dependencies at runtime.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Examples </a:t>
            </a:r>
            <a:r>
              <a:rPr lang="en-US" sz="2000" b="1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Multiflow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000" b="1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cydra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five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Itanium 3 in one VLIW, but allows for dependencies</a:t>
            </a:r>
          </a:p>
          <a:p>
            <a:pPr lvl="3" indent="-285750">
              <a:buFont typeface="Arial" panose="020B0604020202020204" pitchFamily="34" charset="0"/>
              <a:buChar char="•"/>
            </a:pPr>
            <a:endParaRPr lang="en-US" sz="1200" b="0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50800" algn="l" rtl="0" fontAlgn="base">
              <a:buFont typeface="Arial" panose="020B0604020202020204" pitchFamily="34" charset="0"/>
              <a:buChar char="•"/>
            </a:pPr>
            <a:r>
              <a:rPr lang="en-US" sz="24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0,1,2,3 address machines. 3 addresses are needed.  </a:t>
            </a:r>
          </a:p>
          <a:p>
            <a:pPr marL="0" indent="0" algn="l" rtl="0" fontAlgn="base">
              <a:buNone/>
            </a:pPr>
            <a:r>
              <a:rPr lang="en-US" sz="24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How many have to be explicit?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 stack machine: pop, pop, compute, push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 </a:t>
            </a: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one 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accumulator  when reg were expensive AC 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AC + </a:t>
            </a: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Memory</a:t>
            </a:r>
            <a:endParaRPr lang="en-US" sz="2000" b="1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 two. X86  (Rd 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Rd op Rx)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 LD/ST all three are explicit  Rd 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Rs1 op Rs2 (LC-3b)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VAX ISA had both 2-address and 3-address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85943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53987-7A72-2F0D-5EA2-FAC914E47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1506"/>
            <a:ext cx="8229600" cy="1143000"/>
          </a:xfrm>
        </p:spPr>
        <p:txBody>
          <a:bodyPr/>
          <a:lstStyle/>
          <a:p>
            <a:r>
              <a:rPr lang="en-US" sz="2800" b="1" i="1" dirty="0"/>
              <a:t>ISA Tradeoffs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867F3-EEF6-021F-B00C-F6937456A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46237"/>
            <a:ext cx="9144000" cy="4525963"/>
          </a:xfrm>
        </p:spPr>
        <p:txBody>
          <a:bodyPr/>
          <a:lstStyle/>
          <a:p>
            <a:pPr marL="50800" algn="l" rtl="0" fontAlgn="base">
              <a:buFont typeface="Arial" panose="020B0604020202020204" pitchFamily="34" charset="0"/>
              <a:buChar char="•"/>
            </a:pPr>
            <a:r>
              <a:rPr lang="en-US" sz="24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Word length (max size processed as a unit)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VAX 32 bits, x86 initially 16 bits, then 32, today 64; 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CRAY-1 64bits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DEC System 20, an AI Machine.  LISP’s car, </a:t>
            </a:r>
            <a:r>
              <a:rPr lang="en-US" sz="2000" b="1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cdr</a:t>
            </a: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 needed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36 bits</a:t>
            </a:r>
            <a:endParaRPr lang="en-US" sz="2400" b="1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765300" lvl="4">
              <a:buFont typeface="Arial" panose="020B0604020202020204" pitchFamily="34" charset="0"/>
              <a:buChar char="•"/>
            </a:pPr>
            <a:endParaRPr lang="en-US" sz="1300" b="0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50800" algn="l" rtl="0" fontAlgn="base">
              <a:buFont typeface="Arial" panose="020B0604020202020204" pitchFamily="34" charset="0"/>
              <a:buChar char="•"/>
            </a:pPr>
            <a:r>
              <a:rPr lang="en-US" sz="24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Help for the programmer or 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</a:rPr>
              <a:t>help for the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microarchitect</a:t>
            </a:r>
            <a:endParaRPr lang="en-US" sz="2400" b="1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Aligned vs. unaligned accesses easier – who gets the easy job?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PDP11 NO, VAX YES, ALPHA NO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Data types; int, float, </a:t>
            </a:r>
            <a:r>
              <a:rPr lang="en-US" sz="2000" b="1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bitvector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char string, doubly linked list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Addressing modes; indirect, index, </a:t>
            </a:r>
            <a:r>
              <a:rPr lang="en-US" sz="2000" b="1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autoinc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sz="2000" b="1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autodec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 SIB byte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1683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02E70285-98BB-3337-3EA4-DA0C3BECD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52500"/>
            <a:ext cx="8534400" cy="57531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b="1" i="1" dirty="0"/>
              <a:t>The ISA -- What is it? </a:t>
            </a:r>
          </a:p>
          <a:p>
            <a:pPr lvl="1" eaLnBrk="1" hangingPunct="1">
              <a:defRPr/>
            </a:pPr>
            <a:r>
              <a:rPr lang="en-US" altLang="en-US" sz="2000" b="1" i="1" dirty="0"/>
              <a:t>The interface between hardware and software</a:t>
            </a:r>
          </a:p>
          <a:p>
            <a:pPr lvl="1" eaLnBrk="1" hangingPunct="1">
              <a:defRPr/>
            </a:pPr>
            <a:r>
              <a:rPr lang="en-US" altLang="en-US" sz="2000" b="1" i="1" dirty="0"/>
              <a:t>A specification</a:t>
            </a:r>
          </a:p>
          <a:p>
            <a:pPr lvl="1" eaLnBrk="1" hangingPunct="1">
              <a:defRPr/>
            </a:pPr>
            <a:r>
              <a:rPr lang="en-US" altLang="en-US" sz="2000" b="1" i="1" dirty="0"/>
              <a:t>NOT microarchitecture</a:t>
            </a:r>
          </a:p>
          <a:p>
            <a:pPr lvl="1" eaLnBrk="1" hangingPunct="1">
              <a:defRPr/>
            </a:pPr>
            <a:r>
              <a:rPr lang="en-US" altLang="en-US" sz="2000" b="1" i="1" dirty="0"/>
              <a:t>NOT just the instruction set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800" b="1" i="1" dirty="0"/>
          </a:p>
          <a:p>
            <a:pPr eaLnBrk="1" hangingPunct="1">
              <a:defRPr/>
            </a:pPr>
            <a:r>
              <a:rPr lang="en-US" altLang="en-US" sz="2400" b="1" i="1" dirty="0"/>
              <a:t>The Instruction</a:t>
            </a:r>
          </a:p>
          <a:p>
            <a:pPr lvl="1" eaLnBrk="1" hangingPunct="1">
              <a:defRPr/>
            </a:pPr>
            <a:r>
              <a:rPr lang="en-US" altLang="en-US" sz="2000" b="1" i="1" dirty="0"/>
              <a:t>The atomic unit of processing</a:t>
            </a:r>
          </a:p>
          <a:p>
            <a:pPr lvl="1" eaLnBrk="1" hangingPunct="1">
              <a:defRPr/>
            </a:pPr>
            <a:r>
              <a:rPr lang="en-US" altLang="en-US" sz="2000" b="1" i="1" dirty="0"/>
              <a:t>Changes the state of the machine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800" b="1" i="1" dirty="0"/>
          </a:p>
          <a:p>
            <a:pPr eaLnBrk="1" hangingPunct="1">
              <a:defRPr/>
            </a:pPr>
            <a:r>
              <a:rPr lang="en-US" altLang="en-US" sz="2400" b="1" i="1" dirty="0"/>
              <a:t>Characteristics of an ISA (using LC-3b as an example)</a:t>
            </a:r>
          </a:p>
          <a:p>
            <a:pPr eaLnBrk="1" hangingPunct="1">
              <a:defRPr/>
            </a:pPr>
            <a:r>
              <a:rPr lang="en-US" altLang="en-US" sz="2400" b="1" i="1" dirty="0"/>
              <a:t>The LC-3b instruction set</a:t>
            </a:r>
          </a:p>
          <a:p>
            <a:pPr eaLnBrk="1" hangingPunct="1">
              <a:defRPr/>
            </a:pPr>
            <a:r>
              <a:rPr lang="en-US" altLang="en-US" sz="2400" b="1" i="1" dirty="0"/>
              <a:t>Other ISAs</a:t>
            </a:r>
          </a:p>
          <a:p>
            <a:pPr lvl="1" eaLnBrk="1" hangingPunct="1">
              <a:defRPr/>
            </a:pPr>
            <a:r>
              <a:rPr lang="en-US" altLang="en-US" sz="2000" b="1" i="1" dirty="0"/>
              <a:t>X86</a:t>
            </a:r>
          </a:p>
          <a:p>
            <a:pPr lvl="1" eaLnBrk="1" hangingPunct="1">
              <a:defRPr/>
            </a:pPr>
            <a:r>
              <a:rPr lang="en-US" altLang="en-US" sz="2000" b="1" i="1" dirty="0"/>
              <a:t>RISCV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800" b="1" i="1" dirty="0"/>
          </a:p>
          <a:p>
            <a:pPr eaLnBrk="1" hangingPunct="1">
              <a:defRPr/>
            </a:pPr>
            <a:r>
              <a:rPr lang="en-US" altLang="en-US" sz="2400" b="1" i="1" dirty="0"/>
              <a:t>ISA Tradeoffs (with examples)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2000" b="1" i="1" dirty="0"/>
          </a:p>
        </p:txBody>
      </p:sp>
      <p:sp>
        <p:nvSpPr>
          <p:cNvPr id="5123" name="Title 1">
            <a:extLst>
              <a:ext uri="{FF2B5EF4-FFF2-40B4-BE49-F238E27FC236}">
                <a16:creationId xmlns:a16="http://schemas.microsoft.com/office/drawing/2014/main" id="{020CC62D-ACC5-6F0F-B0F9-FF5BA12A10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b="1" i="1" dirty="0"/>
              <a:t>Outline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FF801-FC37-23DD-09F9-23E7E2358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i="1" dirty="0"/>
              <a:t>ISA Tradeoffs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89C85-E2C4-7DB3-BFD8-4DD3FC363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/>
          <a:lstStyle/>
          <a:p>
            <a:pPr marL="50800" algn="l" rtl="0" fontAlgn="base">
              <a:buFont typeface="Arial" panose="020B0604020202020204" pitchFamily="34" charset="0"/>
              <a:buChar char="•"/>
            </a:pPr>
            <a:r>
              <a:rPr lang="en-US" sz="24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PAGE SIZE </a:t>
            </a:r>
            <a:endParaRPr lang="en-US" sz="24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0850" lvl="1">
              <a:buFont typeface="Arial" panose="020B0604020202020204" pitchFamily="34" charset="0"/>
              <a:buChar char="•"/>
            </a:pPr>
            <a:r>
              <a:rPr lang="en-US" sz="21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(4KB vs more than one size</a:t>
            </a:r>
          </a:p>
          <a:p>
            <a:pPr marL="450850" lvl="1">
              <a:buFont typeface="Arial" panose="020B0604020202020204" pitchFamily="34" charset="0"/>
              <a:buChar char="•"/>
            </a:pPr>
            <a:r>
              <a:rPr lang="en-US" sz="21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Intel has 3three: 4KBm 2MB, 1GB) </a:t>
            </a:r>
          </a:p>
          <a:p>
            <a:pPr marL="450850" lvl="1">
              <a:buFont typeface="Arial" panose="020B0604020202020204" pitchFamily="34" charset="0"/>
              <a:buChar char="•"/>
            </a:pPr>
            <a:r>
              <a:rPr lang="en-US" sz="21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Faruk has all sizes  2^n for n greater or equal to 12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Efficient use of TLB, vs. Wasted space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Better use of TLB (fewer PTEs) vs. wasted space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Too many PTEs vs longer access time</a:t>
            </a:r>
            <a:endParaRPr lang="en-US" sz="2000" b="1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endParaRPr lang="en-US" sz="800" b="1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50800" algn="l" rtl="0" fontAlgn="base">
              <a:buFont typeface="Arial" panose="020B0604020202020204" pitchFamily="34" charset="0"/>
              <a:buChar char="•"/>
            </a:pPr>
            <a:r>
              <a:rPr lang="en-US" sz="2500" b="1" i="1" dirty="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sz="25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/O architecture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Today most use memory mapped I/O with LD,ST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OLD days, special I/O instructions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x86 still has both</a:t>
            </a:r>
          </a:p>
          <a:p>
            <a:pPr marL="457200" lvl="1" indent="0" algn="l" rtl="0" fontAlgn="base">
              <a:buNone/>
            </a:pPr>
            <a:endParaRPr lang="en-US" sz="800" b="0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50800" algn="l" rtl="0" fontAlgn="base">
              <a:buFont typeface="Arial" panose="020B0604020202020204" pitchFamily="34" charset="0"/>
              <a:buChar char="•"/>
            </a:pPr>
            <a:r>
              <a:rPr lang="en-US" sz="24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Compile time vs run time</a:t>
            </a:r>
          </a:p>
          <a:p>
            <a:pPr marL="450850" lvl="1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MIPS use of NOPS rather than hardware interlocks</a:t>
            </a: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8028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A3E66-1DF6-D25D-B3EE-36021FABB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i="1" dirty="0"/>
              <a:t>ISA Tradeoffs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E0C43-81B3-FADC-AC58-319059E8F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800600"/>
          </a:xfrm>
        </p:spPr>
        <p:txBody>
          <a:bodyPr/>
          <a:lstStyle/>
          <a:p>
            <a:pPr marL="50800" algn="l" rtl="0" fontAlgn="base">
              <a:buFont typeface="Arial" panose="020B0604020202020204" pitchFamily="34" charset="0"/>
              <a:buChar char="•"/>
            </a:pPr>
            <a:endParaRPr lang="en-US" sz="2400" b="1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4" indent="-285750">
              <a:buFont typeface="Arial" panose="020B0604020202020204" pitchFamily="34" charset="0"/>
              <a:buChar char="•"/>
            </a:pPr>
            <a:endParaRPr lang="en-US" sz="1200" b="1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50800" algn="l" rtl="0" fontAlgn="base">
              <a:buFont typeface="Arial" panose="020B0604020202020204" pitchFamily="34" charset="0"/>
              <a:buChar char="•"/>
            </a:pPr>
            <a:r>
              <a:rPr lang="en-US" sz="25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Synch vs </a:t>
            </a:r>
            <a:r>
              <a:rPr lang="en-US" sz="2500" b="1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Asynch</a:t>
            </a:r>
            <a:endParaRPr lang="en-US" sz="2500" b="1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765300" lvl="4">
              <a:buFont typeface="Arial" panose="020B0604020202020204" pitchFamily="34" charset="0"/>
              <a:buChar char="•"/>
            </a:pPr>
            <a:endParaRPr lang="en-US" sz="800" b="1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50800" algn="l" rtl="0" fontAlgn="base">
              <a:buFont typeface="Arial" panose="020B0604020202020204" pitchFamily="34" charset="0"/>
              <a:buChar char="•"/>
            </a:pPr>
            <a:r>
              <a:rPr lang="en-US" sz="25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Instruction format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 marL="450850" lvl="1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Most: fixed</a:t>
            </a:r>
            <a:r>
              <a:rPr lang="en-US" sz="16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length, uniform decode</a:t>
            </a:r>
            <a:r>
              <a:rPr lang="en-US" sz="2100" b="1" i="1" dirty="0">
                <a:solidFill>
                  <a:srgbClr val="000000"/>
                </a:solidFill>
                <a:latin typeface="Arial" panose="020B0604020202020204" pitchFamily="34" charset="0"/>
              </a:rPr>
              <a:t> (easier multiple decode)</a:t>
            </a:r>
          </a:p>
          <a:p>
            <a:pPr marL="450850" lvl="1">
              <a:buFont typeface="Arial" panose="020B0604020202020204" pitchFamily="34" charset="0"/>
              <a:buChar char="•"/>
            </a:pPr>
            <a:r>
              <a:rPr lang="en-US" sz="21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X86: variable length more work done per instruction)</a:t>
            </a:r>
          </a:p>
          <a:p>
            <a:pPr marL="450850" lvl="1">
              <a:buFont typeface="Arial" panose="020B0604020202020204" pitchFamily="34" charset="0"/>
              <a:buChar char="•"/>
            </a:pPr>
            <a:r>
              <a:rPr lang="en-US" sz="2100" b="1" i="1" dirty="0">
                <a:solidFill>
                  <a:srgbClr val="000000"/>
                </a:solidFill>
                <a:latin typeface="Arial" panose="020B0604020202020204" pitchFamily="34" charset="0"/>
              </a:rPr>
              <a:t>Intel 432: different sizes for different opcodes (Nightmare!)</a:t>
            </a:r>
            <a:endParaRPr lang="en-US" sz="2100" b="1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4" indent="-285750">
              <a:buFont typeface="Arial" panose="020B0604020202020204" pitchFamily="34" charset="0"/>
              <a:buChar char="•"/>
            </a:pPr>
            <a:endParaRPr lang="en-US" sz="1200" b="1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50800" algn="l" rtl="0" fontAlgn="base">
              <a:buFont typeface="Arial" panose="020B0604020202020204" pitchFamily="34" charset="0"/>
              <a:buChar char="•"/>
            </a:pPr>
            <a:r>
              <a:rPr lang="en-US" sz="25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SPEED DEMONS vs. BRAINIACS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Alpha: Speed demon, 200 MHz; 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Pentium</a:t>
            </a: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Brainiac, 66MHz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69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0DC3517-96F0-8BEF-85B8-42EF7B7B65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400" b="1" i="1"/>
              <a:t>Obrigado!!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20025056-ACF6-FE04-F96D-2D12218E0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i="1"/>
              <a:t>What is the ISA?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9BBE858F-DB8E-18EB-C2C2-3DC7EDB44D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3429000"/>
          </a:xfrm>
        </p:spPr>
        <p:txBody>
          <a:bodyPr/>
          <a:lstStyle/>
          <a:p>
            <a:r>
              <a:rPr lang="en-US" altLang="en-US" sz="2400" b="1" i="1" dirty="0"/>
              <a:t>A specification</a:t>
            </a:r>
          </a:p>
          <a:p>
            <a:pPr lvl="1"/>
            <a:r>
              <a:rPr lang="en-US" altLang="en-US" sz="2000" b="1" i="1" dirty="0"/>
              <a:t>The interface between hardware and software</a:t>
            </a:r>
          </a:p>
          <a:p>
            <a:pPr lvl="1"/>
            <a:endParaRPr lang="en-US" altLang="en-US" sz="2000" b="1" i="1" dirty="0"/>
          </a:p>
          <a:p>
            <a:pPr lvl="1"/>
            <a:endParaRPr lang="en-US" altLang="en-US" sz="2000" b="1" i="1" dirty="0"/>
          </a:p>
          <a:p>
            <a:r>
              <a:rPr lang="en-US" altLang="en-US" sz="2400" b="1" i="1" dirty="0"/>
              <a:t>A contract</a:t>
            </a:r>
          </a:p>
          <a:p>
            <a:pPr lvl="1"/>
            <a:r>
              <a:rPr lang="en-US" altLang="en-US" sz="2000" b="1" i="1" dirty="0"/>
              <a:t>What the software demands</a:t>
            </a:r>
          </a:p>
          <a:p>
            <a:pPr lvl="1"/>
            <a:r>
              <a:rPr lang="en-US" altLang="en-US" sz="2000" b="1" i="1" dirty="0"/>
              <a:t>What the hardware agrees to deliver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53F0D9B-889C-79BB-03EC-F63B6529DD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b="1" i="1"/>
              <a:t>NOT Microarchitecture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6459040-8CBE-2561-FD07-E1C581C911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3550" y="1300163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i="1" dirty="0"/>
              <a:t>Architecture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/>
              <a:t>Software Visible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/>
              <a:t>Address Space, Addressability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/>
              <a:t>Opcodes, Data Types, Addressing Modes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/>
              <a:t>Privilege, Priority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/>
              <a:t>Support for Multiprocessors (e.g., TSET)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/>
              <a:t>Support for Multiprogramming (e.g., LDCTX)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800" b="1" i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i="1" dirty="0"/>
              <a:t>Microarchitecture</a:t>
            </a:r>
            <a:endParaRPr lang="en-US" altLang="en-US" sz="1200" b="1" i="1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/>
              <a:t>Not Software Visible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/>
              <a:t>Caches (although this has changed, …sort of)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/>
              <a:t>Branch Prediction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/>
              <a:t>The instruction cycle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/>
              <a:t>Pipelining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800" b="1" i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i="1" dirty="0">
                <a:solidFill>
                  <a:srgbClr val="FF3300"/>
                </a:solidFill>
              </a:rPr>
              <a:t>DIGRESSION </a:t>
            </a:r>
            <a:r>
              <a:rPr lang="en-US" altLang="en-US" sz="2400" b="1" i="1" dirty="0"/>
              <a:t>(nugget): You have a brilliant idea, and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i="1" dirty="0"/>
              <a:t>It requires a change to the ISA or to the </a:t>
            </a:r>
            <a:r>
              <a:rPr lang="en-US" altLang="en-US" sz="2400" b="1" i="1" dirty="0" err="1"/>
              <a:t>uarchitecture</a:t>
            </a:r>
            <a:r>
              <a:rPr lang="en-US" altLang="en-US" sz="2400" b="1" i="1" dirty="0"/>
              <a:t>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b="1" i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1399CEA-D74E-A225-A5E8-DBC95F307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b="1" i="1"/>
              <a:t>Another </a:t>
            </a:r>
            <a:r>
              <a:rPr lang="en-US" altLang="en-US" sz="2800" b="1" i="1">
                <a:solidFill>
                  <a:srgbClr val="FF0000"/>
                </a:solidFill>
              </a:rPr>
              <a:t>DIGRESSION</a:t>
            </a:r>
            <a:r>
              <a:rPr lang="en-US" altLang="en-US" sz="2800" b="1" i="1"/>
              <a:t> (nugget)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8794FDA-AC6C-91FE-7EFF-238EF8FA3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48720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i="1" dirty="0"/>
              <a:t>The pure distinction between ISA vs </a:t>
            </a:r>
            <a:r>
              <a:rPr lang="en-US" altLang="en-US" sz="2400" b="1" i="1" dirty="0" err="1"/>
              <a:t>uarchitecture</a:t>
            </a:r>
            <a:endParaRPr lang="en-US" altLang="en-US" sz="2400" b="1" i="1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/>
              <a:t>ISA is visible to the software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/>
              <a:t>Microarchitecture is “underneath the hood”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800" b="1" i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i="1" dirty="0"/>
              <a:t>BUT some have noticed that… </a:t>
            </a:r>
            <a:endParaRPr lang="en-US" altLang="en-US" sz="1200" b="1" i="1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/>
              <a:t>If you let the compiler know how the ISA is implemented,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/>
              <a:t>i.e., if you break the walls between the transformation levels,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/>
              <a:t>You can produce better code for that implementation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/>
              <a:t>…at the expense of compatibility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800" b="1" i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i="1" dirty="0"/>
              <a:t>Today, with the impending demise of Moore’s Law,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/>
              <a:t>Computer Architecture is looking for ways to still be relevant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/>
              <a:t>I have been preaching: </a:t>
            </a:r>
            <a:r>
              <a:rPr lang="en-US" altLang="en-US" sz="2000" b="1" i="1" dirty="0">
                <a:solidFill>
                  <a:srgbClr val="FF0000"/>
                </a:solidFill>
              </a:rPr>
              <a:t>Break the layers!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/>
              <a:t>MIT recent white paper: “There is plenty of room at the top!”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b="1" i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b="1" i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6080E71-F6BC-306C-7E8A-5360237545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7302"/>
          </a:xfrm>
        </p:spPr>
        <p:txBody>
          <a:bodyPr/>
          <a:lstStyle/>
          <a:p>
            <a:pPr eaLnBrk="1" hangingPunct="1"/>
            <a:r>
              <a:rPr lang="en-US" altLang="en-US" sz="2800" b="1" i="1" dirty="0"/>
              <a:t>Characteristics of an ISA (</a:t>
            </a:r>
            <a:r>
              <a:rPr lang="en-US" altLang="en-US" sz="2800" b="1" i="1" dirty="0">
                <a:solidFill>
                  <a:srgbClr val="FF0000"/>
                </a:solidFill>
              </a:rPr>
              <a:t>e.g., the LC-3b</a:t>
            </a:r>
            <a:r>
              <a:rPr lang="en-US" altLang="en-US" sz="2800" b="1" i="1" dirty="0"/>
              <a:t>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2F2A689-1ACE-6703-CDB1-409E81C97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i="1" dirty="0"/>
              <a:t>Processor State (memory, registers)</a:t>
            </a:r>
            <a:endParaRPr lang="en-US" altLang="en-US" sz="2400" b="1" i="1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>
                <a:solidFill>
                  <a:schemeClr val="tx2"/>
                </a:solidFill>
              </a:rPr>
              <a:t>Memory addressability: </a:t>
            </a:r>
            <a:r>
              <a:rPr lang="en-US" altLang="en-US" sz="2000" b="1" i="1" dirty="0">
                <a:solidFill>
                  <a:srgbClr val="FF0000"/>
                </a:solidFill>
              </a:rPr>
              <a:t>byte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>
                <a:solidFill>
                  <a:schemeClr val="tx2"/>
                </a:solidFill>
              </a:rPr>
              <a:t>Memory address space</a:t>
            </a:r>
            <a:r>
              <a:rPr lang="en-US" altLang="en-US" sz="2000" b="1" i="1" dirty="0">
                <a:solidFill>
                  <a:srgbClr val="FF0000"/>
                </a:solidFill>
              </a:rPr>
              <a:t>: 2^16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>
                <a:solidFill>
                  <a:schemeClr val="tx2"/>
                </a:solidFill>
              </a:rPr>
              <a:t>Registers: </a:t>
            </a:r>
            <a:r>
              <a:rPr lang="en-US" altLang="en-US" sz="2000" b="1" i="1" dirty="0">
                <a:solidFill>
                  <a:srgbClr val="FF0000"/>
                </a:solidFill>
              </a:rPr>
              <a:t>8 GPR</a:t>
            </a:r>
            <a:r>
              <a:rPr lang="en-US" altLang="en-US" sz="2000" b="1" i="1" dirty="0">
                <a:solidFill>
                  <a:schemeClr val="tx2"/>
                </a:solidFill>
              </a:rPr>
              <a:t>, Condition Codes </a:t>
            </a:r>
            <a:r>
              <a:rPr lang="en-US" altLang="en-US" sz="2000" b="1" i="1" dirty="0">
                <a:solidFill>
                  <a:srgbClr val="FF0000"/>
                </a:solidFill>
              </a:rPr>
              <a:t>N, Z, 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>
                <a:solidFill>
                  <a:schemeClr val="tx2"/>
                </a:solidFill>
              </a:rPr>
              <a:t>Word length: </a:t>
            </a:r>
            <a:r>
              <a:rPr lang="en-US" altLang="en-US" sz="2000" b="1" i="1" dirty="0">
                <a:solidFill>
                  <a:srgbClr val="FF0000"/>
                </a:solidFill>
              </a:rPr>
              <a:t>16 bits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>
                <a:solidFill>
                  <a:schemeClr val="tx2"/>
                </a:solidFill>
              </a:rPr>
              <a:t>Program Counter (Actually, Instruction pointer)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>
                <a:solidFill>
                  <a:schemeClr val="tx2"/>
                </a:solidFill>
              </a:rPr>
              <a:t>Process Status Register </a:t>
            </a:r>
            <a:r>
              <a:rPr lang="en-US" altLang="en-US" sz="2000" b="1" i="1" dirty="0">
                <a:solidFill>
                  <a:srgbClr val="FF0000"/>
                </a:solidFill>
              </a:rPr>
              <a:t>(contains Privilege, Priority, CC)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i="1" dirty="0">
                <a:solidFill>
                  <a:schemeClr val="tx2"/>
                </a:solidFill>
              </a:rPr>
              <a:t>Privilege</a:t>
            </a:r>
            <a:r>
              <a:rPr lang="en-US" altLang="en-US" sz="2400" b="1" i="1" dirty="0">
                <a:solidFill>
                  <a:srgbClr val="FF0000"/>
                </a:solidFill>
              </a:rPr>
              <a:t>: 2 levels, supervisor, user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i="1" dirty="0">
                <a:solidFill>
                  <a:schemeClr val="tx2"/>
                </a:solidFill>
              </a:rPr>
              <a:t>Priority: </a:t>
            </a:r>
            <a:r>
              <a:rPr lang="en-US" altLang="en-US" sz="2400" b="1" i="1" dirty="0">
                <a:solidFill>
                  <a:srgbClr val="FF0000"/>
                </a:solidFill>
              </a:rPr>
              <a:t>8 levels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i="1" dirty="0">
                <a:solidFill>
                  <a:schemeClr val="tx2"/>
                </a:solidFill>
              </a:rPr>
              <a:t>Instruction format: </a:t>
            </a:r>
            <a:r>
              <a:rPr lang="en-US" altLang="en-US" sz="2400" b="1" i="1" dirty="0">
                <a:solidFill>
                  <a:srgbClr val="FF0000"/>
                </a:solidFill>
              </a:rPr>
              <a:t>fixed length, uniform decode. 16 bits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>
                <a:solidFill>
                  <a:schemeClr val="tx2"/>
                </a:solidFill>
              </a:rPr>
              <a:t>Flynn’s observation: Two or three lengths better than all the same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i="1" dirty="0">
                <a:solidFill>
                  <a:schemeClr val="tx2"/>
                </a:solidFill>
              </a:rPr>
              <a:t>Endian-ness: </a:t>
            </a:r>
            <a:r>
              <a:rPr lang="en-US" altLang="en-US" sz="2400" b="1" i="1" dirty="0">
                <a:solidFill>
                  <a:srgbClr val="FF0000"/>
                </a:solidFill>
              </a:rPr>
              <a:t>little endian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i="1" dirty="0">
                <a:solidFill>
                  <a:schemeClr val="tx2"/>
                </a:solidFill>
              </a:rPr>
              <a:t>Instructions (opcode, addressing mode, data type)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>
                <a:solidFill>
                  <a:schemeClr val="tx2"/>
                </a:solidFill>
              </a:rPr>
              <a:t>Opcode </a:t>
            </a:r>
            <a:r>
              <a:rPr lang="en-US" altLang="en-US" sz="2000" b="1" i="1" dirty="0">
                <a:solidFill>
                  <a:srgbClr val="FF0000"/>
                </a:solidFill>
              </a:rPr>
              <a:t>(14 opcodes, including XOR, SHF, LDB)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>
                <a:solidFill>
                  <a:schemeClr val="tx2"/>
                </a:solidFill>
              </a:rPr>
              <a:t>Addressing modes </a:t>
            </a:r>
            <a:r>
              <a:rPr lang="en-US" altLang="en-US" sz="2000" b="1" i="1" dirty="0">
                <a:solidFill>
                  <a:srgbClr val="FF0000"/>
                </a:solidFill>
              </a:rPr>
              <a:t>(PC-relative, Register + offset</a:t>
            </a:r>
            <a:r>
              <a:rPr lang="en-US" altLang="en-US" sz="2000" b="1" i="1" dirty="0">
                <a:solidFill>
                  <a:schemeClr val="tx2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>
                <a:solidFill>
                  <a:schemeClr val="tx2"/>
                </a:solidFill>
              </a:rPr>
              <a:t>Data types </a:t>
            </a:r>
            <a:r>
              <a:rPr lang="en-US" altLang="en-US" sz="2000" b="1" i="1" dirty="0">
                <a:solidFill>
                  <a:srgbClr val="FF0000"/>
                </a:solidFill>
              </a:rPr>
              <a:t>(2’s complement 16 bit integers, bit vector)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>
                <a:solidFill>
                  <a:srgbClr val="FF0000"/>
                </a:solidFill>
              </a:rPr>
              <a:t>Three-address machine (Load/Store ISA)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C031CB34-4A83-E910-D52F-7195D1BD6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altLang="en-US" sz="2800" b="1" i="1"/>
              <a:t>The LC-3b Instruction Set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BC3BBFA0-B7EC-86CB-1D32-3356BF6CE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62050"/>
            <a:ext cx="2536825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3505E-E2B4-4023-B187-387293060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i="1" dirty="0"/>
              <a:t>Pragmas (aka Pseudo-ops)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74D78-8125-472F-A685-07AC38287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57400"/>
            <a:ext cx="9143999" cy="2667000"/>
          </a:xfrm>
        </p:spPr>
        <p:txBody>
          <a:bodyPr/>
          <a:lstStyle/>
          <a:p>
            <a:r>
              <a:rPr lang="en-US" sz="2400" b="1" i="1" dirty="0"/>
              <a:t>Not part of the instruction set</a:t>
            </a:r>
          </a:p>
          <a:p>
            <a:pPr lvl="1"/>
            <a:r>
              <a:rPr lang="en-US" sz="2000" b="1" i="1" dirty="0"/>
              <a:t>Not executed by the computer</a:t>
            </a:r>
          </a:p>
          <a:p>
            <a:pPr lvl="1"/>
            <a:endParaRPr lang="en-US" sz="2000" b="1" i="1" dirty="0"/>
          </a:p>
          <a:p>
            <a:r>
              <a:rPr lang="en-US" sz="2400" b="1" i="1" dirty="0"/>
              <a:t>Messages from the programmer to the </a:t>
            </a:r>
            <a:r>
              <a:rPr lang="en-US" sz="2400" b="1" i="1" dirty="0" err="1"/>
              <a:t>translater</a:t>
            </a:r>
            <a:endParaRPr lang="en-US" sz="2400" b="1" i="1" dirty="0"/>
          </a:p>
          <a:p>
            <a:pPr lvl="1"/>
            <a:r>
              <a:rPr lang="en-US" sz="2000" b="1" i="1" dirty="0"/>
              <a:t>Necessary for the </a:t>
            </a:r>
            <a:r>
              <a:rPr lang="en-US" sz="2000" b="1" i="1" dirty="0" err="1"/>
              <a:t>translater</a:t>
            </a:r>
            <a:r>
              <a:rPr lang="en-US" sz="2000" b="1" i="1" dirty="0"/>
              <a:t> to produce object code</a:t>
            </a:r>
          </a:p>
          <a:p>
            <a:pPr lvl="1"/>
            <a:r>
              <a:rPr lang="en-US" sz="2000" b="1" i="1" dirty="0"/>
              <a:t>Opportunity for programmer to affect performance (e.g., hints)</a:t>
            </a:r>
          </a:p>
        </p:txBody>
      </p:sp>
    </p:spTree>
    <p:extLst>
      <p:ext uri="{BB962C8B-B14F-4D97-AF65-F5344CB8AC3E}">
        <p14:creationId xmlns:p14="http://schemas.microsoft.com/office/powerpoint/2010/main" val="4114781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25267000-BF4B-0DEB-38FA-9E4DA02C91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i="1" dirty="0"/>
              <a:t>Vector architecture (instructions, operands)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/>
              <a:t>Not part of the LC-3b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1200" b="1" i="1" dirty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i="1" dirty="0"/>
              <a:t>Virtual memory specification: </a:t>
            </a:r>
            <a:r>
              <a:rPr lang="en-US" altLang="en-US" sz="2400" b="1" i="1" dirty="0">
                <a:solidFill>
                  <a:srgbClr val="FF0000"/>
                </a:solidFill>
              </a:rPr>
              <a:t>not yet part of LC-3b!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/>
              <a:t>Address space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/>
              <a:t>Translation mechanism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/>
              <a:t>Protection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/>
              <a:t>Page size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1200" b="1" i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i="1" dirty="0"/>
              <a:t>System architecture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/>
              <a:t>State to deal with: trap vector table, interrupt vector table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/>
              <a:t>Interrupt, exception handling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b="1" i="1" dirty="0"/>
              <a:t>Instructions for the O/S to use (RTI)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1200" b="1" i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i="1" dirty="0">
                <a:solidFill>
                  <a:srgbClr val="FF0000"/>
                </a:solidFill>
              </a:rPr>
              <a:t>NOT</a:t>
            </a:r>
            <a:r>
              <a:rPr lang="en-US" altLang="en-US" sz="2400" b="1" i="1" dirty="0"/>
              <a:t> the instruction cycle (that is part of the </a:t>
            </a:r>
            <a:r>
              <a:rPr lang="en-US" altLang="en-US" sz="2400" b="1" i="1" dirty="0" err="1"/>
              <a:t>uarch</a:t>
            </a:r>
            <a:r>
              <a:rPr lang="en-US" altLang="en-US" sz="2400" b="1" i="1" dirty="0"/>
              <a:t>)</a:t>
            </a:r>
          </a:p>
        </p:txBody>
      </p:sp>
      <p:sp>
        <p:nvSpPr>
          <p:cNvPr id="12291" name="Title 1">
            <a:extLst>
              <a:ext uri="{FF2B5EF4-FFF2-40B4-BE49-F238E27FC236}">
                <a16:creationId xmlns:a16="http://schemas.microsoft.com/office/drawing/2014/main" id="{9764EEA6-5504-E2FA-AC41-3D0EE23B36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i="1" dirty="0"/>
              <a:t>Characteristics of an ISA (continued)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2827</TotalTime>
  <Words>1795</Words>
  <Application>Microsoft Office PowerPoint</Application>
  <PresentationFormat>On-screen Show (4:3)</PresentationFormat>
  <Paragraphs>288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Arial</vt:lpstr>
      <vt:lpstr>Default Design</vt:lpstr>
      <vt:lpstr>Computer Architecture:  Fundamentals, Tradeoffs, Challenges  Chapter 2: The ISA</vt:lpstr>
      <vt:lpstr>Outline</vt:lpstr>
      <vt:lpstr>What is the ISA?</vt:lpstr>
      <vt:lpstr>NOT Microarchitecture</vt:lpstr>
      <vt:lpstr>Another DIGRESSION (nugget)</vt:lpstr>
      <vt:lpstr>Characteristics of an ISA (e.g., the LC-3b)</vt:lpstr>
      <vt:lpstr>The LC-3b Instruction Set</vt:lpstr>
      <vt:lpstr>Pragmas (aka Pseudo-ops)</vt:lpstr>
      <vt:lpstr>Characteristics of an ISA (continued) </vt:lpstr>
      <vt:lpstr>x86</vt:lpstr>
      <vt:lpstr>RISCV</vt:lpstr>
      <vt:lpstr>RISCV (characteristics)</vt:lpstr>
      <vt:lpstr>RISCV Characteristics (continued)</vt:lpstr>
      <vt:lpstr>ISA Tradeoffs (examples)</vt:lpstr>
      <vt:lpstr>ISA Tradeoffs (continued)</vt:lpstr>
      <vt:lpstr>ISA Tradeoffs (continued)</vt:lpstr>
      <vt:lpstr>ISA Tradeoffs (continued)</vt:lpstr>
      <vt:lpstr>ISA Tradeoffs (continued)</vt:lpstr>
      <vt:lpstr>ISA Tradeoffs (continued)</vt:lpstr>
      <vt:lpstr>ISA Tradeoffs (continued)</vt:lpstr>
      <vt:lpstr>ISA Tradeoffs (continued)</vt:lpstr>
      <vt:lpstr>Obrigado!!</vt:lpstr>
    </vt:vector>
  </TitlesOfParts>
  <Company>The 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Disruptive Computer Technology: What it is, Why you should care, How to deal with it.</dc:title>
  <dc:creator>Yale N. Patt</dc:creator>
  <cp:lastModifiedBy>Lee, Margaret</cp:lastModifiedBy>
  <cp:revision>105</cp:revision>
  <dcterms:created xsi:type="dcterms:W3CDTF">2016-02-09T08:32:37Z</dcterms:created>
  <dcterms:modified xsi:type="dcterms:W3CDTF">2025-03-09T21:41:59Z</dcterms:modified>
</cp:coreProperties>
</file>