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1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2.xml" ContentType="application/vnd.openxmlformats-officedocument.presentationml.notesSl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notesSlides/notesSlide3.xml" ContentType="application/vnd.openxmlformats-officedocument.presentationml.notesSlid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charts/chart9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charts/chart10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charts/chart11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ppt/charts/chart12.xml" ContentType="application/vnd.openxmlformats-officedocument.drawingml.chart+xml"/>
  <Override PartName="/ppt/charts/style12.xml" ContentType="application/vnd.ms-office.chartstyle+xml"/>
  <Override PartName="/ppt/charts/colors12.xml" ContentType="application/vnd.ms-office.chartcolorstyl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45"/>
  </p:notesMasterIdLst>
  <p:sldIdLst>
    <p:sldId id="256" r:id="rId2"/>
    <p:sldId id="257" r:id="rId3"/>
    <p:sldId id="258" r:id="rId4"/>
    <p:sldId id="259" r:id="rId5"/>
    <p:sldId id="260" r:id="rId6"/>
    <p:sldId id="263" r:id="rId7"/>
    <p:sldId id="261" r:id="rId8"/>
    <p:sldId id="262" r:id="rId9"/>
    <p:sldId id="336" r:id="rId10"/>
    <p:sldId id="335" r:id="rId11"/>
    <p:sldId id="341" r:id="rId12"/>
    <p:sldId id="338" r:id="rId13"/>
    <p:sldId id="343" r:id="rId14"/>
    <p:sldId id="344" r:id="rId15"/>
    <p:sldId id="295" r:id="rId16"/>
    <p:sldId id="296" r:id="rId17"/>
    <p:sldId id="294" r:id="rId18"/>
    <p:sldId id="287" r:id="rId19"/>
    <p:sldId id="286" r:id="rId20"/>
    <p:sldId id="297" r:id="rId21"/>
    <p:sldId id="317" r:id="rId22"/>
    <p:sldId id="318" r:id="rId23"/>
    <p:sldId id="289" r:id="rId24"/>
    <p:sldId id="290" r:id="rId25"/>
    <p:sldId id="291" r:id="rId26"/>
    <p:sldId id="301" r:id="rId27"/>
    <p:sldId id="292" r:id="rId28"/>
    <p:sldId id="316" r:id="rId29"/>
    <p:sldId id="281" r:id="rId30"/>
    <p:sldId id="319" r:id="rId31"/>
    <p:sldId id="332" r:id="rId32"/>
    <p:sldId id="330" r:id="rId33"/>
    <p:sldId id="346" r:id="rId34"/>
    <p:sldId id="347" r:id="rId35"/>
    <p:sldId id="345" r:id="rId36"/>
    <p:sldId id="331" r:id="rId37"/>
    <p:sldId id="267" r:id="rId38"/>
    <p:sldId id="265" r:id="rId39"/>
    <p:sldId id="264" r:id="rId40"/>
    <p:sldId id="333" r:id="rId41"/>
    <p:sldId id="334" r:id="rId42"/>
    <p:sldId id="266" r:id="rId43"/>
    <p:sldId id="337" r:id="rId4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7141E46-8A31-4DB9-93A6-389949FDFCCE}" v="6" dt="2026-02-16T15:25:30.478"/>
    <p1510:client id="{CB2DB17C-0495-1944-9312-45A09942B9CD}" v="18" dt="2026-02-16T21:43:12.80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752"/>
    <p:restoredTop sz="94693"/>
  </p:normalViewPr>
  <p:slideViewPr>
    <p:cSldViewPr snapToGrid="0">
      <p:cViewPr varScale="1">
        <p:scale>
          <a:sx n="131" d="100"/>
          <a:sy n="131" d="100"/>
        </p:scale>
        <p:origin x="192" y="3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viewProps" Target="viewProps.xml"/><Relationship Id="rId50" Type="http://schemas.microsoft.com/office/2015/10/relationships/revisionInfo" Target="revisionInfo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https://utexas-my.sharepoint.com/personal/lingzhe_cai_austin_utexas_edu/Documents/ISCA25%20data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oleObject" Target="https://utexas-my.sharepoint.com/personal/lingzhe_cai_austin_utexas_edu/Documents/ISCA25%20data.xlsx" TargetMode="External"/><Relationship Id="rId2" Type="http://schemas.microsoft.com/office/2011/relationships/chartColorStyle" Target="colors10.xml"/><Relationship Id="rId1" Type="http://schemas.microsoft.com/office/2011/relationships/chartStyle" Target="style10.xml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oleObject" Target="https://utexas-my.sharepoint.com/personal/lingzhe_cai_austin_utexas_edu/Documents/ISCA25%20data.xlsx" TargetMode="External"/><Relationship Id="rId2" Type="http://schemas.microsoft.com/office/2011/relationships/chartColorStyle" Target="colors11.xml"/><Relationship Id="rId1" Type="http://schemas.microsoft.com/office/2011/relationships/chartStyle" Target="style11.xml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oleObject" Target="https://utexas-my.sharepoint.com/personal/lc35599_eid_utexas_edu/Documents/Ahead%20Prediction%20Power%20Worksheet.xlsx" TargetMode="External"/><Relationship Id="rId2" Type="http://schemas.microsoft.com/office/2011/relationships/chartColorStyle" Target="colors12.xml"/><Relationship Id="rId1" Type="http://schemas.microsoft.com/office/2011/relationships/chartStyle" Target="style12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https://utexas-my.sharepoint.com/personal/lingzhe_cai_austin_utexas_edu/Documents/Ahead%20Prediction%20Power%20Worksheet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https://utexas-my.sharepoint.com/personal/lingzhe_cai_austin_utexas_edu/Documents/MICRO2024_Data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https://utexas-my.sharepoint.com/personal/lingzhe_cai_austin_utexas_edu/Documents/MICRO2024_Data.xlsx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https://utexas-my.sharepoint.com/personal/lingzhe_cai_austin_utexas_edu/Documents/MICRO2024_Data.xlsx" TargetMode="External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oleObject" Target="https://utexas-my.sharepoint.com/personal/lingzhe_cai_austin_utexas_edu/Documents/MICRO2024_Data.xlsx" TargetMode="External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oleObject" Target="https://utexas-my.sharepoint.com/personal/lingzhe_cai_austin_utexas_edu/Documents/MICRO2024_Data.xlsx" TargetMode="External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oleObject" Target="https://utexas-my.sharepoint.com/personal/lingzhe_cai_austin_utexas_edu/Documents/MICRO2024_Data.xlsx" TargetMode="External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oleObject" Target="https://utexas-my.sharepoint.com/personal/lingzhe_cai_austin_utexas_edu/Documents/ISCA25%20data.xlsx" TargetMode="External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1736939569116626"/>
          <c:y val="8.724782754783017E-2"/>
          <c:w val="0.84382996448288716"/>
          <c:h val="0.67052516983433974"/>
        </c:manualLayout>
      </c:layout>
      <c:lineChart>
        <c:grouping val="standard"/>
        <c:varyColors val="0"/>
        <c:ser>
          <c:idx val="1"/>
          <c:order val="1"/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diamond"/>
            <c:size val="7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val>
            <c:numRef>
              <c:f>'[ISCA25 data.xlsx]lat_sweep'!$B$22:$B$27</c:f>
              <c:numCache>
                <c:formatCode>General</c:formatCode>
                <c:ptCount val="6"/>
                <c:pt idx="0">
                  <c:v>1.0642006033956417</c:v>
                </c:pt>
                <c:pt idx="1">
                  <c:v>1.0252185889063385</c:v>
                </c:pt>
                <c:pt idx="2">
                  <c:v>1</c:v>
                </c:pt>
                <c:pt idx="3">
                  <c:v>0.977391579774607</c:v>
                </c:pt>
                <c:pt idx="4">
                  <c:v>0.95657554927230637</c:v>
                </c:pt>
                <c:pt idx="5">
                  <c:v>0.9381715142190622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1FC8-504C-BC8F-BCC0BC103C1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872854879"/>
        <c:axId val="872857279"/>
        <c:extLst>
          <c:ext xmlns:c15="http://schemas.microsoft.com/office/drawing/2012/chart" uri="{02D57815-91ED-43cb-92C2-25804820EDAC}">
            <c15:filteredLineSeries>
              <c15:ser>
                <c:idx val="0"/>
                <c:order val="0"/>
                <c:spPr>
                  <a:ln w="28575" cap="rnd">
                    <a:solidFill>
                      <a:schemeClr val="accent1"/>
                    </a:solidFill>
                    <a:round/>
                  </a:ln>
                  <a:effectLst/>
                </c:spPr>
                <c:marker>
                  <c:symbol val="none"/>
                </c:marker>
                <c:val>
                  <c:numRef>
                    <c:extLst>
                      <c:ext uri="{02D57815-91ED-43cb-92C2-25804820EDAC}">
                        <c15:formulaRef>
                          <c15:sqref>'[ISCA25 data.xlsx]lat_sweep'!$A$22:$A$27</c15:sqref>
                        </c15:formulaRef>
                      </c:ext>
                    </c:extLst>
                    <c:numCache>
                      <c:formatCode>General</c:formatCode>
                      <c:ptCount val="6"/>
                      <c:pt idx="0">
                        <c:v>1</c:v>
                      </c:pt>
                      <c:pt idx="1">
                        <c:v>2</c:v>
                      </c:pt>
                      <c:pt idx="2">
                        <c:v>3</c:v>
                      </c:pt>
                      <c:pt idx="3">
                        <c:v>4</c:v>
                      </c:pt>
                      <c:pt idx="4">
                        <c:v>5</c:v>
                      </c:pt>
                      <c:pt idx="5">
                        <c:v>6</c:v>
                      </c:pt>
                    </c:numCache>
                  </c:numRef>
                </c:val>
                <c:smooth val="0"/>
                <c:extLst>
                  <c:ext xmlns:c16="http://schemas.microsoft.com/office/drawing/2014/chart" uri="{C3380CC4-5D6E-409C-BE32-E72D297353CC}">
                    <c16:uniqueId val="{00000001-1FC8-504C-BC8F-BCC0BC103C15}"/>
                  </c:ext>
                </c:extLst>
              </c15:ser>
            </c15:filteredLineSeries>
          </c:ext>
        </c:extLst>
      </c:lineChart>
      <c:catAx>
        <c:axId val="872854879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2000" b="1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2000" b="1"/>
                  <a:t>Predictor Latency</a:t>
                </a:r>
              </a:p>
            </c:rich>
          </c:tx>
          <c:layout>
            <c:manualLayout>
              <c:xMode val="edge"/>
              <c:yMode val="edge"/>
              <c:x val="0.41065977863878123"/>
              <c:y val="0.86503504277454346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2000" b="1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872857279"/>
        <c:crosses val="autoZero"/>
        <c:auto val="1"/>
        <c:lblAlgn val="ctr"/>
        <c:lblOffset val="100"/>
        <c:noMultiLvlLbl val="0"/>
      </c:catAx>
      <c:valAx>
        <c:axId val="872857279"/>
        <c:scaling>
          <c:orientation val="minMax"/>
          <c:min val="0.9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2000" b="1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2000" b="1"/>
                  <a:t>Normalized</a:t>
                </a:r>
                <a:r>
                  <a:rPr lang="en-US" sz="2000" b="1" baseline="0"/>
                  <a:t>  Geomean IPC</a:t>
                </a:r>
                <a:endParaRPr lang="en-US" sz="2000" b="1"/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2000" b="1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872854879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Sheet1!$A$123</c:f>
              <c:strCache>
                <c:ptCount val="1"/>
                <c:pt idx="0">
                  <c:v>Our Ahead Predictor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Sheet1!$B$114:$V$114</c:f>
              <c:strCache>
                <c:ptCount val="21"/>
                <c:pt idx="0">
                  <c:v>perlbench</c:v>
                </c:pt>
                <c:pt idx="1">
                  <c:v>gcc</c:v>
                </c:pt>
                <c:pt idx="2">
                  <c:v>mcf</c:v>
                </c:pt>
                <c:pt idx="3">
                  <c:v>omnetpp</c:v>
                </c:pt>
                <c:pt idx="4">
                  <c:v>xalancbmk</c:v>
                </c:pt>
                <c:pt idx="5">
                  <c:v>x264_17</c:v>
                </c:pt>
                <c:pt idx="6">
                  <c:v>deepsjeng</c:v>
                </c:pt>
                <c:pt idx="7">
                  <c:v>leela</c:v>
                </c:pt>
                <c:pt idx="8">
                  <c:v>exchange2</c:v>
                </c:pt>
                <c:pt idx="9">
                  <c:v>xz</c:v>
                </c:pt>
                <c:pt idx="10">
                  <c:v>bwaves</c:v>
                </c:pt>
                <c:pt idx="11">
                  <c:v>cactuBSSN</c:v>
                </c:pt>
                <c:pt idx="12">
                  <c:v>lbm</c:v>
                </c:pt>
                <c:pt idx="13">
                  <c:v>wrf</c:v>
                </c:pt>
                <c:pt idx="14">
                  <c:v>cam4</c:v>
                </c:pt>
                <c:pt idx="15">
                  <c:v>pop2</c:v>
                </c:pt>
                <c:pt idx="16">
                  <c:v>imagick</c:v>
                </c:pt>
                <c:pt idx="17">
                  <c:v>nab</c:v>
                </c:pt>
                <c:pt idx="18">
                  <c:v>fotonik3d</c:v>
                </c:pt>
                <c:pt idx="19">
                  <c:v>roms</c:v>
                </c:pt>
                <c:pt idx="20">
                  <c:v>geomean</c:v>
                </c:pt>
              </c:strCache>
            </c:strRef>
          </c:cat>
          <c:val>
            <c:numRef>
              <c:f>Sheet1!$B$123:$V$123</c:f>
              <c:numCache>
                <c:formatCode>General</c:formatCode>
                <c:ptCount val="21"/>
                <c:pt idx="0">
                  <c:v>0.99987777502820085</c:v>
                </c:pt>
                <c:pt idx="1">
                  <c:v>0.99162900934012377</c:v>
                </c:pt>
                <c:pt idx="2">
                  <c:v>0.99797184295860097</c:v>
                </c:pt>
                <c:pt idx="3">
                  <c:v>0.98815722308390641</c:v>
                </c:pt>
                <c:pt idx="4">
                  <c:v>0.98874815013545614</c:v>
                </c:pt>
                <c:pt idx="5">
                  <c:v>1.0269262417157567</c:v>
                </c:pt>
                <c:pt idx="6">
                  <c:v>1.0295357955675895</c:v>
                </c:pt>
                <c:pt idx="7">
                  <c:v>0.99851789689218873</c:v>
                </c:pt>
                <c:pt idx="8">
                  <c:v>1.4107728848538601</c:v>
                </c:pt>
                <c:pt idx="9">
                  <c:v>1.0008352267437524</c:v>
                </c:pt>
                <c:pt idx="10">
                  <c:v>1.2661007637083272</c:v>
                </c:pt>
                <c:pt idx="11">
                  <c:v>0.99983381015097905</c:v>
                </c:pt>
                <c:pt idx="12">
                  <c:v>1</c:v>
                </c:pt>
                <c:pt idx="13">
                  <c:v>0.99924015334108829</c:v>
                </c:pt>
                <c:pt idx="14">
                  <c:v>1.0263464107340321</c:v>
                </c:pt>
                <c:pt idx="15">
                  <c:v>1.0291637438472807</c:v>
                </c:pt>
                <c:pt idx="16">
                  <c:v>1.0000782311571588</c:v>
                </c:pt>
                <c:pt idx="17">
                  <c:v>1.0101177762849456</c:v>
                </c:pt>
                <c:pt idx="18">
                  <c:v>1.0123245253673028</c:v>
                </c:pt>
                <c:pt idx="19">
                  <c:v>1.2274101720737707</c:v>
                </c:pt>
                <c:pt idx="20">
                  <c:v>1.0437078605592618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EA8-4EC8-AAAF-45E2AF676B0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1882649311"/>
        <c:axId val="1882413743"/>
      </c:barChart>
      <c:lineChart>
        <c:grouping val="standard"/>
        <c:varyColors val="0"/>
        <c:ser>
          <c:idx val="1"/>
          <c:order val="1"/>
          <c:tx>
            <c:strRef>
              <c:f>Sheet1!$A$124</c:f>
              <c:strCache>
                <c:ptCount val="1"/>
                <c:pt idx="0">
                  <c:v>Oracle</c:v>
                </c:pt>
              </c:strCache>
            </c:strRef>
          </c:tx>
          <c:spPr>
            <a:ln w="25400" cap="rnd">
              <a:noFill/>
              <a:round/>
            </a:ln>
            <a:effectLst/>
          </c:spPr>
          <c:marker>
            <c:symbol val="dash"/>
            <c:size val="23"/>
            <c:spPr>
              <a:solidFill>
                <a:schemeClr val="accent2"/>
              </a:solidFill>
              <a:ln w="9525">
                <a:noFill/>
              </a:ln>
              <a:effectLst/>
            </c:spPr>
          </c:marker>
          <c:cat>
            <c:strRef>
              <c:f>Sheet1!$B$114:$V$114</c:f>
              <c:strCache>
                <c:ptCount val="21"/>
                <c:pt idx="0">
                  <c:v>perlbench</c:v>
                </c:pt>
                <c:pt idx="1">
                  <c:v>gcc</c:v>
                </c:pt>
                <c:pt idx="2">
                  <c:v>mcf</c:v>
                </c:pt>
                <c:pt idx="3">
                  <c:v>omnetpp</c:v>
                </c:pt>
                <c:pt idx="4">
                  <c:v>xalancbmk</c:v>
                </c:pt>
                <c:pt idx="5">
                  <c:v>x264_17</c:v>
                </c:pt>
                <c:pt idx="6">
                  <c:v>deepsjeng</c:v>
                </c:pt>
                <c:pt idx="7">
                  <c:v>leela</c:v>
                </c:pt>
                <c:pt idx="8">
                  <c:v>exchange2</c:v>
                </c:pt>
                <c:pt idx="9">
                  <c:v>xz</c:v>
                </c:pt>
                <c:pt idx="10">
                  <c:v>bwaves</c:v>
                </c:pt>
                <c:pt idx="11">
                  <c:v>cactuBSSN</c:v>
                </c:pt>
                <c:pt idx="12">
                  <c:v>lbm</c:v>
                </c:pt>
                <c:pt idx="13">
                  <c:v>wrf</c:v>
                </c:pt>
                <c:pt idx="14">
                  <c:v>cam4</c:v>
                </c:pt>
                <c:pt idx="15">
                  <c:v>pop2</c:v>
                </c:pt>
                <c:pt idx="16">
                  <c:v>imagick</c:v>
                </c:pt>
                <c:pt idx="17">
                  <c:v>nab</c:v>
                </c:pt>
                <c:pt idx="18">
                  <c:v>fotonik3d</c:v>
                </c:pt>
                <c:pt idx="19">
                  <c:v>roms</c:v>
                </c:pt>
                <c:pt idx="20">
                  <c:v>geomean</c:v>
                </c:pt>
              </c:strCache>
            </c:strRef>
          </c:cat>
          <c:val>
            <c:numRef>
              <c:f>Sheet1!$B$124:$V$124</c:f>
              <c:numCache>
                <c:formatCode>General</c:formatCode>
                <c:ptCount val="21"/>
                <c:pt idx="0">
                  <c:v>1.0191918243338987</c:v>
                </c:pt>
                <c:pt idx="1">
                  <c:v>1.0267255197192302</c:v>
                </c:pt>
                <c:pt idx="2">
                  <c:v>1.0445439431553367</c:v>
                </c:pt>
                <c:pt idx="3">
                  <c:v>1.0081045873342598</c:v>
                </c:pt>
                <c:pt idx="4">
                  <c:v>1.0122989035962713</c:v>
                </c:pt>
                <c:pt idx="5">
                  <c:v>1.0360051652108531</c:v>
                </c:pt>
                <c:pt idx="6">
                  <c:v>1.0478333457106312</c:v>
                </c:pt>
                <c:pt idx="7">
                  <c:v>1.0517992258682896</c:v>
                </c:pt>
                <c:pt idx="8">
                  <c:v>1.4425564818564507</c:v>
                </c:pt>
                <c:pt idx="9">
                  <c:v>1.0225116009360751</c:v>
                </c:pt>
                <c:pt idx="10">
                  <c:v>1.293955275827374</c:v>
                </c:pt>
                <c:pt idx="11">
                  <c:v>1.0004017650321597</c:v>
                </c:pt>
                <c:pt idx="12">
                  <c:v>1</c:v>
                </c:pt>
                <c:pt idx="13">
                  <c:v>1.0078142156847578</c:v>
                </c:pt>
                <c:pt idx="14">
                  <c:v>1.0378556592853558</c:v>
                </c:pt>
                <c:pt idx="15">
                  <c:v>1.0442913516527264</c:v>
                </c:pt>
                <c:pt idx="16">
                  <c:v>1.0227105378291916</c:v>
                </c:pt>
                <c:pt idx="17">
                  <c:v>1.0070124071670969</c:v>
                </c:pt>
                <c:pt idx="18">
                  <c:v>1.0234563539965322</c:v>
                </c:pt>
                <c:pt idx="19">
                  <c:v>1.2411991177270729</c:v>
                </c:pt>
                <c:pt idx="20">
                  <c:v>1.0642006033956417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0EA8-4EC8-AAAF-45E2AF676B0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882649311"/>
        <c:axId val="1882413743"/>
      </c:lineChart>
      <c:catAx>
        <c:axId val="1882649311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low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882413743"/>
        <c:crosses val="autoZero"/>
        <c:auto val="1"/>
        <c:lblAlgn val="ctr"/>
        <c:lblOffset val="100"/>
        <c:noMultiLvlLbl val="0"/>
      </c:catAx>
      <c:valAx>
        <c:axId val="1882413743"/>
        <c:scaling>
          <c:orientation val="minMax"/>
          <c:max val="1.5"/>
          <c:min val="0.9"/>
        </c:scaling>
        <c:delete val="0"/>
        <c:axPos val="l"/>
        <c:majorGridlines>
          <c:spPr>
            <a:ln w="9525" cap="flat" cmpd="sng" algn="ctr">
              <a:solidFill>
                <a:schemeClr val="bg2">
                  <a:lumMod val="50000"/>
                  <a:alpha val="59702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200" b="1"/>
                  <a:t>Normalized</a:t>
                </a:r>
                <a:r>
                  <a:rPr lang="en-US" sz="1200" b="1" baseline="0"/>
                  <a:t> IPC</a:t>
                </a:r>
                <a:endParaRPr lang="en-US" sz="1200" b="1"/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2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882649311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61643110236220477"/>
          <c:y val="3.517292645875577E-2"/>
          <c:w val="0.20255446194225721"/>
          <c:h val="0.23519765669359674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val>
            <c:numRef>
              <c:f>rebuttal_tagsize!$L$38:$L$43</c:f>
              <c:numCache>
                <c:formatCode>General</c:formatCode>
                <c:ptCount val="6"/>
                <c:pt idx="0">
                  <c:v>1.0219570357064249</c:v>
                </c:pt>
                <c:pt idx="1">
                  <c:v>1.0316836047560713</c:v>
                </c:pt>
                <c:pt idx="2">
                  <c:v>1.0388827440854236</c:v>
                </c:pt>
                <c:pt idx="3">
                  <c:v>1.0427483217922904</c:v>
                </c:pt>
                <c:pt idx="4">
                  <c:v>1.0437166887130684</c:v>
                </c:pt>
                <c:pt idx="5">
                  <c:v>1.0445025712264471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AB15-49AD-A64E-455F9FE50AB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217937327"/>
        <c:axId val="217932527"/>
      </c:lineChart>
      <c:catAx>
        <c:axId val="217937327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400" b="1"/>
                  <a:t>Secondary Tag Size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400" b="1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17932527"/>
        <c:crosses val="autoZero"/>
        <c:auto val="1"/>
        <c:lblAlgn val="ctr"/>
        <c:lblOffset val="100"/>
        <c:noMultiLvlLbl val="0"/>
      </c:catAx>
      <c:valAx>
        <c:axId val="217932527"/>
        <c:scaling>
          <c:orientation val="minMax"/>
          <c:min val="1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400" b="1"/>
                  <a:t>Normalized</a:t>
                </a:r>
                <a:r>
                  <a:rPr lang="en-US" sz="1400" b="1" baseline="0"/>
                  <a:t> IPC</a:t>
                </a:r>
                <a:endParaRPr lang="en-US" sz="1400" b="1"/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400" b="1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17937327"/>
        <c:crosses val="autoZero"/>
        <c:crossBetween val="between"/>
        <c:majorUnit val="0.01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2923975648877223"/>
          <c:y val="4.2795002187226594E-2"/>
          <c:w val="0.84529728054826481"/>
          <c:h val="0.80296380289149372"/>
        </c:manualLayout>
      </c:layout>
      <c:lineChart>
        <c:grouping val="standard"/>
        <c:varyColors val="0"/>
        <c:ser>
          <c:idx val="1"/>
          <c:order val="0"/>
          <c:tx>
            <c:strRef>
              <c:f>'[Ahead Prediction Power Worksheet.xlsx]Sheet1'!$C$47</c:f>
              <c:strCache>
                <c:ptCount val="1"/>
                <c:pt idx="0">
                  <c:v>Our Ahead Predictor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squar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dLbls>
            <c:dLbl>
              <c:idx val="0"/>
              <c:layout>
                <c:manualLayout>
                  <c:x val="-8.001040697185384E-2"/>
                  <c:y val="-4.115475981397607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FA63-3D4B-BF9C-C66E7E30647E}"/>
                </c:ext>
              </c:extLst>
            </c:dLbl>
            <c:dLbl>
              <c:idx val="1"/>
              <c:layout>
                <c:manualLayout>
                  <c:x val="-6.2706091926662183E-2"/>
                  <c:y val="-3.09692568549194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FA63-3D4B-BF9C-C66E7E30647E}"/>
                </c:ext>
              </c:extLst>
            </c:dLbl>
            <c:dLbl>
              <c:idx val="2"/>
              <c:layout>
                <c:manualLayout>
                  <c:x val="-6.274457320347776E-2"/>
                  <c:y val="-5.477383183191892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FA63-3D4B-BF9C-C66E7E30647E}"/>
                </c:ext>
              </c:extLst>
            </c:dLbl>
            <c:dLbl>
              <c:idx val="3"/>
              <c:layout>
                <c:manualLayout>
                  <c:x val="-4.0045930632350485E-2"/>
                  <c:y val="-4.562531362126430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FA63-3D4B-BF9C-C66E7E30647E}"/>
                </c:ext>
              </c:extLst>
            </c:dLbl>
            <c:dLbl>
              <c:idx val="4"/>
              <c:layout>
                <c:manualLayout>
                  <c:x val="-2.5889967637540454E-2"/>
                  <c:y val="-3.760683760683760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FA63-3D4B-BF9C-C66E7E30647E}"/>
                </c:ext>
              </c:extLst>
            </c:dLbl>
            <c:dLbl>
              <c:idx val="5"/>
              <c:layout>
                <c:manualLayout>
                  <c:x val="-3.667970361983993E-2"/>
                  <c:y val="-3.726324038684418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FA63-3D4B-BF9C-C66E7E30647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'[Ahead Prediction Power Worksheet.xlsx]Sheet1'!$D$45:$I$45</c:f>
              <c:numCache>
                <c:formatCode>General</c:formatCode>
                <c:ptCount val="6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</c:numCache>
            </c:numRef>
          </c:cat>
          <c:val>
            <c:numRef>
              <c:f>'[Ahead Prediction Power Worksheet.xlsx]Sheet1'!$D$47:$I$47</c:f>
              <c:numCache>
                <c:formatCode>General</c:formatCode>
                <c:ptCount val="6"/>
                <c:pt idx="0">
                  <c:v>1.0900000000000001</c:v>
                </c:pt>
                <c:pt idx="1">
                  <c:v>1.2</c:v>
                </c:pt>
                <c:pt idx="2">
                  <c:v>1.31</c:v>
                </c:pt>
                <c:pt idx="3">
                  <c:v>1.41</c:v>
                </c:pt>
                <c:pt idx="4">
                  <c:v>1.54</c:v>
                </c:pt>
                <c:pt idx="5">
                  <c:v>1.67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6-FA63-3D4B-BF9C-C66E7E30647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94974984"/>
        <c:axId val="94977544"/>
      </c:lineChart>
      <c:catAx>
        <c:axId val="94974984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400" b="1"/>
                  <a:t>Secondary Tag Size</a:t>
                </a:r>
              </a:p>
            </c:rich>
          </c:tx>
          <c:layout>
            <c:manualLayout>
              <c:xMode val="edge"/>
              <c:yMode val="edge"/>
              <c:x val="0.43879102637976936"/>
              <c:y val="0.93383947120524724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400" b="1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94977544"/>
        <c:crosses val="autoZero"/>
        <c:auto val="1"/>
        <c:lblAlgn val="ctr"/>
        <c:lblOffset val="100"/>
        <c:noMultiLvlLbl val="0"/>
      </c:catAx>
      <c:valAx>
        <c:axId val="94977544"/>
        <c:scaling>
          <c:orientation val="minMax"/>
          <c:max val="2"/>
          <c:min val="1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400" b="1"/>
                  <a:t>Normalized Energy</a:t>
                </a:r>
                <a:r>
                  <a:rPr lang="en-US" sz="1400" b="1" baseline="0"/>
                  <a:t> Per Prediction</a:t>
                </a:r>
                <a:endParaRPr lang="en-US" sz="1400" b="1"/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400" b="1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94974984"/>
        <c:crosses val="autoZero"/>
        <c:crossBetween val="between"/>
        <c:majorUnit val="0.1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9757944191316104"/>
          <c:y val="4.2795002187226594E-2"/>
          <c:w val="0.77695751585707451"/>
          <c:h val="0.72223179133858273"/>
        </c:manualLayout>
      </c:layout>
      <c:lineChart>
        <c:grouping val="standard"/>
        <c:varyColors val="0"/>
        <c:ser>
          <c:idx val="0"/>
          <c:order val="0"/>
          <c:tx>
            <c:strRef>
              <c:f>Sheet1!$C$46</c:f>
              <c:strCache>
                <c:ptCount val="1"/>
                <c:pt idx="0">
                  <c:v>Prior Work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squar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dLbls>
            <c:dLbl>
              <c:idx val="0"/>
              <c:layout>
                <c:manualLayout>
                  <c:x val="-6.5233406940032226E-2"/>
                  <c:y val="-6.0812978543074339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0AF0-CB48-82D9-51D143BAE53C}"/>
                </c:ext>
              </c:extLst>
            </c:dLbl>
            <c:dLbl>
              <c:idx val="1"/>
              <c:layout>
                <c:manualLayout>
                  <c:x val="-7.7658817785752648E-2"/>
                  <c:y val="-5.2704421789880856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200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8.9028068709586836E-2"/>
                      <c:h val="5.9373897665005074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0AF0-CB48-82D9-51D143BAE53C}"/>
                </c:ext>
              </c:extLst>
            </c:dLbl>
            <c:dLbl>
              <c:idx val="2"/>
              <c:layout>
                <c:manualLayout>
                  <c:x val="-7.7658817785752704E-2"/>
                  <c:y val="-6.486717711261254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0AF0-CB48-82D9-51D143BAE53C}"/>
                </c:ext>
              </c:extLst>
            </c:dLbl>
            <c:dLbl>
              <c:idx val="3"/>
              <c:layout>
                <c:manualLayout>
                  <c:x val="-8.0765170497182875E-2"/>
                  <c:y val="-6.892137568215091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0AF0-CB48-82D9-51D143BAE53C}"/>
                </c:ext>
              </c:extLst>
            </c:dLbl>
            <c:dLbl>
              <c:idx val="4"/>
              <c:layout>
                <c:manualLayout>
                  <c:x val="-0.11493505032291382"/>
                  <c:y val="-6.0812978543074339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0AF0-CB48-82D9-51D143BAE53C}"/>
                </c:ext>
              </c:extLst>
            </c:dLbl>
            <c:dLbl>
              <c:idx val="5"/>
              <c:layout>
                <c:manualLayout>
                  <c:x val="-0.12736046116863434"/>
                  <c:y val="0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E01C-4BE4-9D58-A6DA48C8395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Sheet1!$D$45:$I$45</c:f>
              <c:numCache>
                <c:formatCode>General</c:formatCode>
                <c:ptCount val="6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</c:numCache>
            </c:numRef>
          </c:cat>
          <c:val>
            <c:numRef>
              <c:f>Sheet1!$D$46:$I$46</c:f>
              <c:numCache>
                <c:formatCode>General</c:formatCode>
                <c:ptCount val="6"/>
                <c:pt idx="0">
                  <c:v>1.32</c:v>
                </c:pt>
                <c:pt idx="1">
                  <c:v>2.0299999999999998</c:v>
                </c:pt>
                <c:pt idx="2">
                  <c:v>2.73</c:v>
                </c:pt>
                <c:pt idx="3">
                  <c:v>8.89</c:v>
                </c:pt>
                <c:pt idx="4">
                  <c:v>14.58</c:v>
                </c:pt>
                <c:pt idx="5">
                  <c:v>47.51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5-0AF0-CB48-82D9-51D143BAE53C}"/>
            </c:ext>
          </c:extLst>
        </c:ser>
        <c:dLbls>
          <c:dLblPos val="r"/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94974984"/>
        <c:axId val="94977544"/>
      </c:lineChart>
      <c:catAx>
        <c:axId val="94974984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400" b="1"/>
                  <a:t>Ahead Distance</a:t>
                </a:r>
              </a:p>
            </c:rich>
          </c:tx>
          <c:layout>
            <c:manualLayout>
              <c:xMode val="edge"/>
              <c:yMode val="edge"/>
              <c:x val="0.36612776189563345"/>
              <c:y val="0.83493400826854891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400" b="1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94977544"/>
        <c:crosses val="autoZero"/>
        <c:auto val="1"/>
        <c:lblAlgn val="ctr"/>
        <c:lblOffset val="100"/>
        <c:noMultiLvlLbl val="0"/>
      </c:catAx>
      <c:valAx>
        <c:axId val="94977544"/>
        <c:scaling>
          <c:orientation val="minMax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400" b="1"/>
                  <a:t>Normalized Energy</a:t>
                </a:r>
                <a:r>
                  <a:rPr lang="en-US" sz="1400" b="1" baseline="0"/>
                  <a:t> Per Prediction</a:t>
                </a:r>
                <a:endParaRPr lang="en-US" sz="1400" b="1"/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400" b="1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94974984"/>
        <c:crosses val="autoZero"/>
        <c:crossBetween val="between"/>
        <c:majorUnit val="10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percentStacked"/>
        <c:varyColors val="0"/>
        <c:ser>
          <c:idx val="0"/>
          <c:order val="0"/>
          <c:tx>
            <c:strRef>
              <c:f>path_under_cf!$A$144</c:f>
              <c:strCache>
                <c:ptCount val="1"/>
                <c:pt idx="0">
                  <c:v>1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path_under_cf!$B$143:$V$143</c:f>
              <c:strCache>
                <c:ptCount val="21"/>
                <c:pt idx="0">
                  <c:v>perlbench</c:v>
                </c:pt>
                <c:pt idx="1">
                  <c:v>gcc</c:v>
                </c:pt>
                <c:pt idx="2">
                  <c:v>mcf</c:v>
                </c:pt>
                <c:pt idx="3">
                  <c:v>omnetpp</c:v>
                </c:pt>
                <c:pt idx="4">
                  <c:v>xalancbmk</c:v>
                </c:pt>
                <c:pt idx="5">
                  <c:v>x264</c:v>
                </c:pt>
                <c:pt idx="6">
                  <c:v>deepsjeng</c:v>
                </c:pt>
                <c:pt idx="7">
                  <c:v>leela</c:v>
                </c:pt>
                <c:pt idx="8">
                  <c:v>exchange2</c:v>
                </c:pt>
                <c:pt idx="9">
                  <c:v>xz</c:v>
                </c:pt>
                <c:pt idx="10">
                  <c:v>bwaves</c:v>
                </c:pt>
                <c:pt idx="11">
                  <c:v>cactuBSSN</c:v>
                </c:pt>
                <c:pt idx="12">
                  <c:v>lbm</c:v>
                </c:pt>
                <c:pt idx="13">
                  <c:v>wrf</c:v>
                </c:pt>
                <c:pt idx="14">
                  <c:v>cam4</c:v>
                </c:pt>
                <c:pt idx="15">
                  <c:v>pop2</c:v>
                </c:pt>
                <c:pt idx="16">
                  <c:v>imagick</c:v>
                </c:pt>
                <c:pt idx="17">
                  <c:v>nab</c:v>
                </c:pt>
                <c:pt idx="18">
                  <c:v>fotonik3d</c:v>
                </c:pt>
                <c:pt idx="19">
                  <c:v>roms</c:v>
                </c:pt>
                <c:pt idx="20">
                  <c:v>Average</c:v>
                </c:pt>
              </c:strCache>
            </c:strRef>
          </c:cat>
          <c:val>
            <c:numRef>
              <c:f>path_under_cf!$B$144:$V$144</c:f>
              <c:numCache>
                <c:formatCode>General</c:formatCode>
                <c:ptCount val="21"/>
                <c:pt idx="0">
                  <c:v>0.32379316273746811</c:v>
                </c:pt>
                <c:pt idx="1">
                  <c:v>0.33819379871991578</c:v>
                </c:pt>
                <c:pt idx="2">
                  <c:v>4.4821037189789695E-3</c:v>
                </c:pt>
                <c:pt idx="3">
                  <c:v>0.3727460017818332</c:v>
                </c:pt>
                <c:pt idx="4">
                  <c:v>0.54568327524426974</c:v>
                </c:pt>
                <c:pt idx="5">
                  <c:v>0.11375449295594713</c:v>
                </c:pt>
                <c:pt idx="6">
                  <c:v>0.11274525704791619</c:v>
                </c:pt>
                <c:pt idx="7">
                  <c:v>0.14319904105931838</c:v>
                </c:pt>
                <c:pt idx="8">
                  <c:v>5.3458441912446662E-2</c:v>
                </c:pt>
                <c:pt idx="9">
                  <c:v>6.3312816372938313E-2</c:v>
                </c:pt>
                <c:pt idx="10">
                  <c:v>3.6958373544954487E-2</c:v>
                </c:pt>
                <c:pt idx="11">
                  <c:v>0.82389904670595149</c:v>
                </c:pt>
                <c:pt idx="12">
                  <c:v>2.4712795465075483E-3</c:v>
                </c:pt>
                <c:pt idx="13">
                  <c:v>0.18245016298303812</c:v>
                </c:pt>
                <c:pt idx="14">
                  <c:v>0.17125418308021353</c:v>
                </c:pt>
                <c:pt idx="15">
                  <c:v>8.3145316024867216E-2</c:v>
                </c:pt>
                <c:pt idx="16">
                  <c:v>0.85068756585425043</c:v>
                </c:pt>
                <c:pt idx="17">
                  <c:v>0.3631535744726363</c:v>
                </c:pt>
                <c:pt idx="18">
                  <c:v>0.97584379139202093</c:v>
                </c:pt>
                <c:pt idx="19">
                  <c:v>0.33083774213324812</c:v>
                </c:pt>
                <c:pt idx="20">
                  <c:v>0.29460347136443599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E7E-CB44-870C-3FE13692ACAB}"/>
            </c:ext>
          </c:extLst>
        </c:ser>
        <c:ser>
          <c:idx val="1"/>
          <c:order val="1"/>
          <c:tx>
            <c:strRef>
              <c:f>path_under_cf!$A$145</c:f>
              <c:strCache>
                <c:ptCount val="1"/>
                <c:pt idx="0">
                  <c:v>2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strRef>
              <c:f>path_under_cf!$B$143:$V$143</c:f>
              <c:strCache>
                <c:ptCount val="21"/>
                <c:pt idx="0">
                  <c:v>perlbench</c:v>
                </c:pt>
                <c:pt idx="1">
                  <c:v>gcc</c:v>
                </c:pt>
                <c:pt idx="2">
                  <c:v>mcf</c:v>
                </c:pt>
                <c:pt idx="3">
                  <c:v>omnetpp</c:v>
                </c:pt>
                <c:pt idx="4">
                  <c:v>xalancbmk</c:v>
                </c:pt>
                <c:pt idx="5">
                  <c:v>x264</c:v>
                </c:pt>
                <c:pt idx="6">
                  <c:v>deepsjeng</c:v>
                </c:pt>
                <c:pt idx="7">
                  <c:v>leela</c:v>
                </c:pt>
                <c:pt idx="8">
                  <c:v>exchange2</c:v>
                </c:pt>
                <c:pt idx="9">
                  <c:v>xz</c:v>
                </c:pt>
                <c:pt idx="10">
                  <c:v>bwaves</c:v>
                </c:pt>
                <c:pt idx="11">
                  <c:v>cactuBSSN</c:v>
                </c:pt>
                <c:pt idx="12">
                  <c:v>lbm</c:v>
                </c:pt>
                <c:pt idx="13">
                  <c:v>wrf</c:v>
                </c:pt>
                <c:pt idx="14">
                  <c:v>cam4</c:v>
                </c:pt>
                <c:pt idx="15">
                  <c:v>pop2</c:v>
                </c:pt>
                <c:pt idx="16">
                  <c:v>imagick</c:v>
                </c:pt>
                <c:pt idx="17">
                  <c:v>nab</c:v>
                </c:pt>
                <c:pt idx="18">
                  <c:v>fotonik3d</c:v>
                </c:pt>
                <c:pt idx="19">
                  <c:v>roms</c:v>
                </c:pt>
                <c:pt idx="20">
                  <c:v>Average</c:v>
                </c:pt>
              </c:strCache>
            </c:strRef>
          </c:cat>
          <c:val>
            <c:numRef>
              <c:f>path_under_cf!$B$145:$V$145</c:f>
              <c:numCache>
                <c:formatCode>General</c:formatCode>
                <c:ptCount val="21"/>
                <c:pt idx="0">
                  <c:v>0.180639278134686</c:v>
                </c:pt>
                <c:pt idx="1">
                  <c:v>0.16663487356350731</c:v>
                </c:pt>
                <c:pt idx="2">
                  <c:v>0.13606766079049637</c:v>
                </c:pt>
                <c:pt idx="3">
                  <c:v>0.15974762657371316</c:v>
                </c:pt>
                <c:pt idx="4">
                  <c:v>0.20242197747508145</c:v>
                </c:pt>
                <c:pt idx="5">
                  <c:v>5.5876876069281003E-2</c:v>
                </c:pt>
                <c:pt idx="6">
                  <c:v>0.13134563735540689</c:v>
                </c:pt>
                <c:pt idx="7">
                  <c:v>0.11806889513576968</c:v>
                </c:pt>
                <c:pt idx="8">
                  <c:v>4.8271707715731318E-2</c:v>
                </c:pt>
                <c:pt idx="9">
                  <c:v>6.3369057681109509E-2</c:v>
                </c:pt>
                <c:pt idx="10">
                  <c:v>4.4477888012291529E-2</c:v>
                </c:pt>
                <c:pt idx="11">
                  <c:v>7.8845627837461837E-2</c:v>
                </c:pt>
                <c:pt idx="12">
                  <c:v>0.31415359391180353</c:v>
                </c:pt>
                <c:pt idx="13">
                  <c:v>0.16618943189257945</c:v>
                </c:pt>
                <c:pt idx="14">
                  <c:v>0.14991157469540456</c:v>
                </c:pt>
                <c:pt idx="15">
                  <c:v>4.7112622941778967E-2</c:v>
                </c:pt>
                <c:pt idx="16">
                  <c:v>0.14233992263892703</c:v>
                </c:pt>
                <c:pt idx="17">
                  <c:v>0.29487215560175217</c:v>
                </c:pt>
                <c:pt idx="18">
                  <c:v>3.2943433991424508E-3</c:v>
                </c:pt>
                <c:pt idx="19">
                  <c:v>0.14073068218457888</c:v>
                </c:pt>
                <c:pt idx="20">
                  <c:v>0.13221857168052517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5E7E-CB44-870C-3FE13692ACAB}"/>
            </c:ext>
          </c:extLst>
        </c:ser>
        <c:ser>
          <c:idx val="2"/>
          <c:order val="2"/>
          <c:tx>
            <c:strRef>
              <c:f>path_under_cf!$A$146</c:f>
              <c:strCache>
                <c:ptCount val="1"/>
                <c:pt idx="0">
                  <c:v>3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cat>
            <c:strRef>
              <c:f>path_under_cf!$B$143:$V$143</c:f>
              <c:strCache>
                <c:ptCount val="21"/>
                <c:pt idx="0">
                  <c:v>perlbench</c:v>
                </c:pt>
                <c:pt idx="1">
                  <c:v>gcc</c:v>
                </c:pt>
                <c:pt idx="2">
                  <c:v>mcf</c:v>
                </c:pt>
                <c:pt idx="3">
                  <c:v>omnetpp</c:v>
                </c:pt>
                <c:pt idx="4">
                  <c:v>xalancbmk</c:v>
                </c:pt>
                <c:pt idx="5">
                  <c:v>x264</c:v>
                </c:pt>
                <c:pt idx="6">
                  <c:v>deepsjeng</c:v>
                </c:pt>
                <c:pt idx="7">
                  <c:v>leela</c:v>
                </c:pt>
                <c:pt idx="8">
                  <c:v>exchange2</c:v>
                </c:pt>
                <c:pt idx="9">
                  <c:v>xz</c:v>
                </c:pt>
                <c:pt idx="10">
                  <c:v>bwaves</c:v>
                </c:pt>
                <c:pt idx="11">
                  <c:v>cactuBSSN</c:v>
                </c:pt>
                <c:pt idx="12">
                  <c:v>lbm</c:v>
                </c:pt>
                <c:pt idx="13">
                  <c:v>wrf</c:v>
                </c:pt>
                <c:pt idx="14">
                  <c:v>cam4</c:v>
                </c:pt>
                <c:pt idx="15">
                  <c:v>pop2</c:v>
                </c:pt>
                <c:pt idx="16">
                  <c:v>imagick</c:v>
                </c:pt>
                <c:pt idx="17">
                  <c:v>nab</c:v>
                </c:pt>
                <c:pt idx="18">
                  <c:v>fotonik3d</c:v>
                </c:pt>
                <c:pt idx="19">
                  <c:v>roms</c:v>
                </c:pt>
                <c:pt idx="20">
                  <c:v>Average</c:v>
                </c:pt>
              </c:strCache>
            </c:strRef>
          </c:cat>
          <c:val>
            <c:numRef>
              <c:f>path_under_cf!$B$146:$V$146</c:f>
              <c:numCache>
                <c:formatCode>General</c:formatCode>
                <c:ptCount val="21"/>
                <c:pt idx="0">
                  <c:v>0.15455947849360302</c:v>
                </c:pt>
                <c:pt idx="1">
                  <c:v>0.1191234543285051</c:v>
                </c:pt>
                <c:pt idx="2">
                  <c:v>0.36929095249445593</c:v>
                </c:pt>
                <c:pt idx="3">
                  <c:v>6.1204708708360922E-2</c:v>
                </c:pt>
                <c:pt idx="4">
                  <c:v>6.0385037117874032E-2</c:v>
                </c:pt>
                <c:pt idx="5">
                  <c:v>6.4475515162095653E-2</c:v>
                </c:pt>
                <c:pt idx="6">
                  <c:v>0.15942881646931364</c:v>
                </c:pt>
                <c:pt idx="7">
                  <c:v>0.10959842838811323</c:v>
                </c:pt>
                <c:pt idx="8">
                  <c:v>8.8450844628303785E-2</c:v>
                </c:pt>
                <c:pt idx="9">
                  <c:v>5.9301079410125981E-2</c:v>
                </c:pt>
                <c:pt idx="10">
                  <c:v>3.636123081787293E-2</c:v>
                </c:pt>
                <c:pt idx="11">
                  <c:v>9.5325810094373423E-2</c:v>
                </c:pt>
                <c:pt idx="12">
                  <c:v>6.2581144449106021E-2</c:v>
                </c:pt>
                <c:pt idx="13">
                  <c:v>0.14251183536351131</c:v>
                </c:pt>
                <c:pt idx="14">
                  <c:v>0.13280670671186801</c:v>
                </c:pt>
                <c:pt idx="15">
                  <c:v>0.19039134228976293</c:v>
                </c:pt>
                <c:pt idx="16">
                  <c:v>4.1434232850288341E-3</c:v>
                </c:pt>
                <c:pt idx="17">
                  <c:v>0.205530121255528</c:v>
                </c:pt>
                <c:pt idx="18">
                  <c:v>1.1220303182342616E-3</c:v>
                </c:pt>
                <c:pt idx="19">
                  <c:v>7.8590523255977929E-2</c:v>
                </c:pt>
                <c:pt idx="20">
                  <c:v>0.10975912415210076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5E7E-CB44-870C-3FE13692ACAB}"/>
            </c:ext>
          </c:extLst>
        </c:ser>
        <c:ser>
          <c:idx val="3"/>
          <c:order val="3"/>
          <c:tx>
            <c:strRef>
              <c:f>path_under_cf!$A$147</c:f>
              <c:strCache>
                <c:ptCount val="1"/>
                <c:pt idx="0">
                  <c:v>4</c:v>
                </c:pt>
              </c:strCache>
            </c:strRef>
          </c:tx>
          <c:spPr>
            <a:solidFill>
              <a:schemeClr val="accent2">
                <a:lumMod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path_under_cf!$B$143:$V$143</c:f>
              <c:strCache>
                <c:ptCount val="21"/>
                <c:pt idx="0">
                  <c:v>perlbench</c:v>
                </c:pt>
                <c:pt idx="1">
                  <c:v>gcc</c:v>
                </c:pt>
                <c:pt idx="2">
                  <c:v>mcf</c:v>
                </c:pt>
                <c:pt idx="3">
                  <c:v>omnetpp</c:v>
                </c:pt>
                <c:pt idx="4">
                  <c:v>xalancbmk</c:v>
                </c:pt>
                <c:pt idx="5">
                  <c:v>x264</c:v>
                </c:pt>
                <c:pt idx="6">
                  <c:v>deepsjeng</c:v>
                </c:pt>
                <c:pt idx="7">
                  <c:v>leela</c:v>
                </c:pt>
                <c:pt idx="8">
                  <c:v>exchange2</c:v>
                </c:pt>
                <c:pt idx="9">
                  <c:v>xz</c:v>
                </c:pt>
                <c:pt idx="10">
                  <c:v>bwaves</c:v>
                </c:pt>
                <c:pt idx="11">
                  <c:v>cactuBSSN</c:v>
                </c:pt>
                <c:pt idx="12">
                  <c:v>lbm</c:v>
                </c:pt>
                <c:pt idx="13">
                  <c:v>wrf</c:v>
                </c:pt>
                <c:pt idx="14">
                  <c:v>cam4</c:v>
                </c:pt>
                <c:pt idx="15">
                  <c:v>pop2</c:v>
                </c:pt>
                <c:pt idx="16">
                  <c:v>imagick</c:v>
                </c:pt>
                <c:pt idx="17">
                  <c:v>nab</c:v>
                </c:pt>
                <c:pt idx="18">
                  <c:v>fotonik3d</c:v>
                </c:pt>
                <c:pt idx="19">
                  <c:v>roms</c:v>
                </c:pt>
                <c:pt idx="20">
                  <c:v>Average</c:v>
                </c:pt>
              </c:strCache>
            </c:strRef>
          </c:cat>
          <c:val>
            <c:numRef>
              <c:f>path_under_cf!$B$147:$V$147</c:f>
              <c:numCache>
                <c:formatCode>General</c:formatCode>
                <c:ptCount val="21"/>
                <c:pt idx="0">
                  <c:v>7.2451072843212241E-2</c:v>
                </c:pt>
                <c:pt idx="1">
                  <c:v>6.7008387480404635E-2</c:v>
                </c:pt>
                <c:pt idx="2">
                  <c:v>9.9120567222577005E-2</c:v>
                </c:pt>
                <c:pt idx="3">
                  <c:v>0.17061186626335992</c:v>
                </c:pt>
                <c:pt idx="4">
                  <c:v>4.9554893562559828E-2</c:v>
                </c:pt>
                <c:pt idx="5">
                  <c:v>6.9513398042021488E-2</c:v>
                </c:pt>
                <c:pt idx="6">
                  <c:v>0.13258076866802634</c:v>
                </c:pt>
                <c:pt idx="7">
                  <c:v>6.3495721684944786E-2</c:v>
                </c:pt>
                <c:pt idx="8">
                  <c:v>7.641971423270498E-2</c:v>
                </c:pt>
                <c:pt idx="9">
                  <c:v>7.9912081199883203E-2</c:v>
                </c:pt>
                <c:pt idx="10">
                  <c:v>7.4890996218398509E-2</c:v>
                </c:pt>
                <c:pt idx="11">
                  <c:v>8.2370970448719693E-4</c:v>
                </c:pt>
                <c:pt idx="12">
                  <c:v>0.62079250852770829</c:v>
                </c:pt>
                <c:pt idx="13">
                  <c:v>2.1412345722528921E-2</c:v>
                </c:pt>
                <c:pt idx="14">
                  <c:v>0.15493335510071907</c:v>
                </c:pt>
                <c:pt idx="15">
                  <c:v>0.17496684606666491</c:v>
                </c:pt>
                <c:pt idx="16">
                  <c:v>2.8088702981719539E-3</c:v>
                </c:pt>
                <c:pt idx="17">
                  <c:v>6.9373511310658525E-2</c:v>
                </c:pt>
                <c:pt idx="18">
                  <c:v>1.0024393307809731E-3</c:v>
                </c:pt>
                <c:pt idx="19">
                  <c:v>8.0841991757780646E-2</c:v>
                </c:pt>
                <c:pt idx="20">
                  <c:v>0.10412575226187966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5E7E-CB44-870C-3FE13692ACAB}"/>
            </c:ext>
          </c:extLst>
        </c:ser>
        <c:ser>
          <c:idx val="4"/>
          <c:order val="4"/>
          <c:tx>
            <c:strRef>
              <c:f>path_under_cf!$A$148</c:f>
              <c:strCache>
                <c:ptCount val="1"/>
                <c:pt idx="0">
                  <c:v>5 to 8</c:v>
                </c:pt>
              </c:strCache>
            </c:strRef>
          </c:tx>
          <c:spPr>
            <a:solidFill>
              <a:schemeClr val="accent4">
                <a:lumMod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path_under_cf!$B$143:$V$143</c:f>
              <c:strCache>
                <c:ptCount val="21"/>
                <c:pt idx="0">
                  <c:v>perlbench</c:v>
                </c:pt>
                <c:pt idx="1">
                  <c:v>gcc</c:v>
                </c:pt>
                <c:pt idx="2">
                  <c:v>mcf</c:v>
                </c:pt>
                <c:pt idx="3">
                  <c:v>omnetpp</c:v>
                </c:pt>
                <c:pt idx="4">
                  <c:v>xalancbmk</c:v>
                </c:pt>
                <c:pt idx="5">
                  <c:v>x264</c:v>
                </c:pt>
                <c:pt idx="6">
                  <c:v>deepsjeng</c:v>
                </c:pt>
                <c:pt idx="7">
                  <c:v>leela</c:v>
                </c:pt>
                <c:pt idx="8">
                  <c:v>exchange2</c:v>
                </c:pt>
                <c:pt idx="9">
                  <c:v>xz</c:v>
                </c:pt>
                <c:pt idx="10">
                  <c:v>bwaves</c:v>
                </c:pt>
                <c:pt idx="11">
                  <c:v>cactuBSSN</c:v>
                </c:pt>
                <c:pt idx="12">
                  <c:v>lbm</c:v>
                </c:pt>
                <c:pt idx="13">
                  <c:v>wrf</c:v>
                </c:pt>
                <c:pt idx="14">
                  <c:v>cam4</c:v>
                </c:pt>
                <c:pt idx="15">
                  <c:v>pop2</c:v>
                </c:pt>
                <c:pt idx="16">
                  <c:v>imagick</c:v>
                </c:pt>
                <c:pt idx="17">
                  <c:v>nab</c:v>
                </c:pt>
                <c:pt idx="18">
                  <c:v>fotonik3d</c:v>
                </c:pt>
                <c:pt idx="19">
                  <c:v>roms</c:v>
                </c:pt>
                <c:pt idx="20">
                  <c:v>Average</c:v>
                </c:pt>
              </c:strCache>
            </c:strRef>
          </c:cat>
          <c:val>
            <c:numRef>
              <c:f>path_under_cf!$B$148:$V$148</c:f>
              <c:numCache>
                <c:formatCode>General</c:formatCode>
                <c:ptCount val="21"/>
                <c:pt idx="0">
                  <c:v>0.14530474341260516</c:v>
                </c:pt>
                <c:pt idx="1">
                  <c:v>0.14142924791464345</c:v>
                </c:pt>
                <c:pt idx="2">
                  <c:v>0.18211107720516365</c:v>
                </c:pt>
                <c:pt idx="3">
                  <c:v>0.21629616342332786</c:v>
                </c:pt>
                <c:pt idx="4">
                  <c:v>0.11845702278373277</c:v>
                </c:pt>
                <c:pt idx="5">
                  <c:v>0.54219955873910231</c:v>
                </c:pt>
                <c:pt idx="6">
                  <c:v>0.29647407161210937</c:v>
                </c:pt>
                <c:pt idx="7">
                  <c:v>0.26548337200291422</c:v>
                </c:pt>
                <c:pt idx="8">
                  <c:v>0.54539684203908545</c:v>
                </c:pt>
                <c:pt idx="9">
                  <c:v>0.57256380954911534</c:v>
                </c:pt>
                <c:pt idx="10">
                  <c:v>0.66584648335970076</c:v>
                </c:pt>
                <c:pt idx="11">
                  <c:v>5.448384969803814E-4</c:v>
                </c:pt>
                <c:pt idx="12">
                  <c:v>1.4735648746671357E-6</c:v>
                </c:pt>
                <c:pt idx="13">
                  <c:v>0.31956517285978719</c:v>
                </c:pt>
                <c:pt idx="14">
                  <c:v>0.24775322577616876</c:v>
                </c:pt>
                <c:pt idx="15">
                  <c:v>0.49842922064490508</c:v>
                </c:pt>
                <c:pt idx="16">
                  <c:v>2.0217923621638518E-5</c:v>
                </c:pt>
                <c:pt idx="17">
                  <c:v>5.425158444867681E-2</c:v>
                </c:pt>
                <c:pt idx="18">
                  <c:v>1.7588432560528493E-2</c:v>
                </c:pt>
                <c:pt idx="19">
                  <c:v>0.26377134874873831</c:v>
                </c:pt>
                <c:pt idx="20">
                  <c:v>0.25467439535328912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5E7E-CB44-870C-3FE13692ACAB}"/>
            </c:ext>
          </c:extLst>
        </c:ser>
        <c:ser>
          <c:idx val="5"/>
          <c:order val="5"/>
          <c:tx>
            <c:strRef>
              <c:f>path_under_cf!$A$149</c:f>
              <c:strCache>
                <c:ptCount val="1"/>
                <c:pt idx="0">
                  <c:v>9 and above</c:v>
                </c:pt>
              </c:strCache>
            </c:strRef>
          </c:tx>
          <c:spPr>
            <a:solidFill>
              <a:schemeClr val="accent6">
                <a:lumMod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path_under_cf!$B$143:$V$143</c:f>
              <c:strCache>
                <c:ptCount val="21"/>
                <c:pt idx="0">
                  <c:v>perlbench</c:v>
                </c:pt>
                <c:pt idx="1">
                  <c:v>gcc</c:v>
                </c:pt>
                <c:pt idx="2">
                  <c:v>mcf</c:v>
                </c:pt>
                <c:pt idx="3">
                  <c:v>omnetpp</c:v>
                </c:pt>
                <c:pt idx="4">
                  <c:v>xalancbmk</c:v>
                </c:pt>
                <c:pt idx="5">
                  <c:v>x264</c:v>
                </c:pt>
                <c:pt idx="6">
                  <c:v>deepsjeng</c:v>
                </c:pt>
                <c:pt idx="7">
                  <c:v>leela</c:v>
                </c:pt>
                <c:pt idx="8">
                  <c:v>exchange2</c:v>
                </c:pt>
                <c:pt idx="9">
                  <c:v>xz</c:v>
                </c:pt>
                <c:pt idx="10">
                  <c:v>bwaves</c:v>
                </c:pt>
                <c:pt idx="11">
                  <c:v>cactuBSSN</c:v>
                </c:pt>
                <c:pt idx="12">
                  <c:v>lbm</c:v>
                </c:pt>
                <c:pt idx="13">
                  <c:v>wrf</c:v>
                </c:pt>
                <c:pt idx="14">
                  <c:v>cam4</c:v>
                </c:pt>
                <c:pt idx="15">
                  <c:v>pop2</c:v>
                </c:pt>
                <c:pt idx="16">
                  <c:v>imagick</c:v>
                </c:pt>
                <c:pt idx="17">
                  <c:v>nab</c:v>
                </c:pt>
                <c:pt idx="18">
                  <c:v>fotonik3d</c:v>
                </c:pt>
                <c:pt idx="19">
                  <c:v>roms</c:v>
                </c:pt>
                <c:pt idx="20">
                  <c:v>Average</c:v>
                </c:pt>
              </c:strCache>
            </c:strRef>
          </c:cat>
          <c:val>
            <c:numRef>
              <c:f>path_under_cf!$B$149:$V$149</c:f>
              <c:numCache>
                <c:formatCode>General</c:formatCode>
                <c:ptCount val="21"/>
                <c:pt idx="0">
                  <c:v>0.12325226437842531</c:v>
                </c:pt>
                <c:pt idx="1">
                  <c:v>0.16761023799302383</c:v>
                </c:pt>
                <c:pt idx="2">
                  <c:v>0.20892763856832799</c:v>
                </c:pt>
                <c:pt idx="3">
                  <c:v>1.9393633249404851E-2</c:v>
                </c:pt>
                <c:pt idx="4">
                  <c:v>2.3497793816482128E-2</c:v>
                </c:pt>
                <c:pt idx="5">
                  <c:v>0.15418015903155238</c:v>
                </c:pt>
                <c:pt idx="6">
                  <c:v>0.16742544884722751</c:v>
                </c:pt>
                <c:pt idx="7">
                  <c:v>0.30015454172893979</c:v>
                </c:pt>
                <c:pt idx="8">
                  <c:v>0.18800244947172781</c:v>
                </c:pt>
                <c:pt idx="9">
                  <c:v>0.16154115578682759</c:v>
                </c:pt>
                <c:pt idx="10">
                  <c:v>0.14146502804678146</c:v>
                </c:pt>
                <c:pt idx="11">
                  <c:v>5.6096716074591744E-4</c:v>
                </c:pt>
                <c:pt idx="12">
                  <c:v>0</c:v>
                </c:pt>
                <c:pt idx="13">
                  <c:v>0.16787105117855489</c:v>
                </c:pt>
                <c:pt idx="14">
                  <c:v>0.14334095463562604</c:v>
                </c:pt>
                <c:pt idx="15">
                  <c:v>5.9546520320211058E-3</c:v>
                </c:pt>
                <c:pt idx="16">
                  <c:v>0</c:v>
                </c:pt>
                <c:pt idx="17">
                  <c:v>1.2819052910748148E-2</c:v>
                </c:pt>
                <c:pt idx="18">
                  <c:v>1.1489629992929562E-3</c:v>
                </c:pt>
                <c:pt idx="19">
                  <c:v>0.10522771191967605</c:v>
                </c:pt>
                <c:pt idx="20">
                  <c:v>0.10461868518776929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5E7E-CB44-870C-3FE13692ACA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776404191"/>
        <c:axId val="5043792"/>
      </c:barChart>
      <c:catAx>
        <c:axId val="1776404191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5043792"/>
        <c:crosses val="autoZero"/>
        <c:auto val="1"/>
        <c:lblAlgn val="ctr"/>
        <c:lblOffset val="100"/>
        <c:noMultiLvlLbl val="0"/>
      </c:catAx>
      <c:valAx>
        <c:axId val="504379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776404191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percentStacked"/>
        <c:varyColors val="0"/>
        <c:ser>
          <c:idx val="0"/>
          <c:order val="0"/>
          <c:tx>
            <c:strRef>
              <c:f>path_under_cf!$A$33</c:f>
              <c:strCache>
                <c:ptCount val="1"/>
                <c:pt idx="0">
                  <c:v>1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path_under_cf!$B$32:$V$32</c:f>
              <c:strCache>
                <c:ptCount val="21"/>
                <c:pt idx="0">
                  <c:v>perlbench</c:v>
                </c:pt>
                <c:pt idx="1">
                  <c:v>gcc</c:v>
                </c:pt>
                <c:pt idx="2">
                  <c:v>mcf</c:v>
                </c:pt>
                <c:pt idx="3">
                  <c:v>omnetpp</c:v>
                </c:pt>
                <c:pt idx="4">
                  <c:v>xalancbmk</c:v>
                </c:pt>
                <c:pt idx="5">
                  <c:v>x264</c:v>
                </c:pt>
                <c:pt idx="6">
                  <c:v>deepsjeng</c:v>
                </c:pt>
                <c:pt idx="7">
                  <c:v>leela</c:v>
                </c:pt>
                <c:pt idx="8">
                  <c:v>exchange2</c:v>
                </c:pt>
                <c:pt idx="9">
                  <c:v>xz</c:v>
                </c:pt>
                <c:pt idx="10">
                  <c:v>bwaves</c:v>
                </c:pt>
                <c:pt idx="11">
                  <c:v>cactuBSSN</c:v>
                </c:pt>
                <c:pt idx="12">
                  <c:v>lbm</c:v>
                </c:pt>
                <c:pt idx="13">
                  <c:v>wrf</c:v>
                </c:pt>
                <c:pt idx="14">
                  <c:v>cam4</c:v>
                </c:pt>
                <c:pt idx="15">
                  <c:v>pop2</c:v>
                </c:pt>
                <c:pt idx="16">
                  <c:v>imagick</c:v>
                </c:pt>
                <c:pt idx="17">
                  <c:v>nab</c:v>
                </c:pt>
                <c:pt idx="18">
                  <c:v>fotonik3d</c:v>
                </c:pt>
                <c:pt idx="19">
                  <c:v>roms</c:v>
                </c:pt>
                <c:pt idx="20">
                  <c:v>Average</c:v>
                </c:pt>
              </c:strCache>
            </c:strRef>
          </c:cat>
          <c:val>
            <c:numRef>
              <c:f>path_under_cf!$B$33:$V$33</c:f>
              <c:numCache>
                <c:formatCode>General</c:formatCode>
                <c:ptCount val="21"/>
                <c:pt idx="0">
                  <c:v>0.86646889830526541</c:v>
                </c:pt>
                <c:pt idx="1">
                  <c:v>0.8591231059572183</c:v>
                </c:pt>
                <c:pt idx="2">
                  <c:v>0.37635969345552617</c:v>
                </c:pt>
                <c:pt idx="3">
                  <c:v>0.72960910515199573</c:v>
                </c:pt>
                <c:pt idx="4">
                  <c:v>0.91311251403574167</c:v>
                </c:pt>
                <c:pt idx="5">
                  <c:v>0.83075606308023175</c:v>
                </c:pt>
                <c:pt idx="6">
                  <c:v>0.64107416590787536</c:v>
                </c:pt>
                <c:pt idx="7">
                  <c:v>0.62148058562281505</c:v>
                </c:pt>
                <c:pt idx="8">
                  <c:v>0.70047471380040627</c:v>
                </c:pt>
                <c:pt idx="9">
                  <c:v>0.52998090086148963</c:v>
                </c:pt>
                <c:pt idx="10">
                  <c:v>0.91546501518581247</c:v>
                </c:pt>
                <c:pt idx="11">
                  <c:v>0.99918869896415641</c:v>
                </c:pt>
                <c:pt idx="12">
                  <c:v>0.2221099033488696</c:v>
                </c:pt>
                <c:pt idx="13">
                  <c:v>0.79870785502469022</c:v>
                </c:pt>
                <c:pt idx="14">
                  <c:v>0.77320111932621971</c:v>
                </c:pt>
                <c:pt idx="15">
                  <c:v>0.80803576380147624</c:v>
                </c:pt>
                <c:pt idx="16">
                  <c:v>0.31984776588590924</c:v>
                </c:pt>
                <c:pt idx="17">
                  <c:v>0.80331071500335449</c:v>
                </c:pt>
                <c:pt idx="18">
                  <c:v>0.9956293694512004</c:v>
                </c:pt>
                <c:pt idx="19">
                  <c:v>0.89142002162100542</c:v>
                </c:pt>
                <c:pt idx="20">
                  <c:v>0.72976779868956287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C5F-334F-94D7-2914A614474E}"/>
            </c:ext>
          </c:extLst>
        </c:ser>
        <c:ser>
          <c:idx val="1"/>
          <c:order val="1"/>
          <c:tx>
            <c:strRef>
              <c:f>path_under_cf!$A$34</c:f>
              <c:strCache>
                <c:ptCount val="1"/>
                <c:pt idx="0">
                  <c:v>2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strRef>
              <c:f>path_under_cf!$B$32:$V$32</c:f>
              <c:strCache>
                <c:ptCount val="21"/>
                <c:pt idx="0">
                  <c:v>perlbench</c:v>
                </c:pt>
                <c:pt idx="1">
                  <c:v>gcc</c:v>
                </c:pt>
                <c:pt idx="2">
                  <c:v>mcf</c:v>
                </c:pt>
                <c:pt idx="3">
                  <c:v>omnetpp</c:v>
                </c:pt>
                <c:pt idx="4">
                  <c:v>xalancbmk</c:v>
                </c:pt>
                <c:pt idx="5">
                  <c:v>x264</c:v>
                </c:pt>
                <c:pt idx="6">
                  <c:v>deepsjeng</c:v>
                </c:pt>
                <c:pt idx="7">
                  <c:v>leela</c:v>
                </c:pt>
                <c:pt idx="8">
                  <c:v>exchange2</c:v>
                </c:pt>
                <c:pt idx="9">
                  <c:v>xz</c:v>
                </c:pt>
                <c:pt idx="10">
                  <c:v>bwaves</c:v>
                </c:pt>
                <c:pt idx="11">
                  <c:v>cactuBSSN</c:v>
                </c:pt>
                <c:pt idx="12">
                  <c:v>lbm</c:v>
                </c:pt>
                <c:pt idx="13">
                  <c:v>wrf</c:v>
                </c:pt>
                <c:pt idx="14">
                  <c:v>cam4</c:v>
                </c:pt>
                <c:pt idx="15">
                  <c:v>pop2</c:v>
                </c:pt>
                <c:pt idx="16">
                  <c:v>imagick</c:v>
                </c:pt>
                <c:pt idx="17">
                  <c:v>nab</c:v>
                </c:pt>
                <c:pt idx="18">
                  <c:v>fotonik3d</c:v>
                </c:pt>
                <c:pt idx="19">
                  <c:v>roms</c:v>
                </c:pt>
                <c:pt idx="20">
                  <c:v>Average</c:v>
                </c:pt>
              </c:strCache>
            </c:strRef>
          </c:cat>
          <c:val>
            <c:numRef>
              <c:f>path_under_cf!$B$34:$V$34</c:f>
              <c:numCache>
                <c:formatCode>General</c:formatCode>
                <c:ptCount val="21"/>
                <c:pt idx="0">
                  <c:v>7.9533945170225009E-2</c:v>
                </c:pt>
                <c:pt idx="1">
                  <c:v>9.7602443120593907E-2</c:v>
                </c:pt>
                <c:pt idx="2">
                  <c:v>0.46801692299931796</c:v>
                </c:pt>
                <c:pt idx="3">
                  <c:v>0.13810684985183788</c:v>
                </c:pt>
                <c:pt idx="4">
                  <c:v>5.111875232766365E-2</c:v>
                </c:pt>
                <c:pt idx="5">
                  <c:v>7.7092679319967744E-2</c:v>
                </c:pt>
                <c:pt idx="6">
                  <c:v>0.20487247638901054</c:v>
                </c:pt>
                <c:pt idx="7">
                  <c:v>0.21831201498598057</c:v>
                </c:pt>
                <c:pt idx="8">
                  <c:v>0.20922246390786919</c:v>
                </c:pt>
                <c:pt idx="9">
                  <c:v>0.22687508321412106</c:v>
                </c:pt>
                <c:pt idx="10">
                  <c:v>3.5428625057617916E-2</c:v>
                </c:pt>
                <c:pt idx="11">
                  <c:v>3.5260295801474629E-4</c:v>
                </c:pt>
                <c:pt idx="12">
                  <c:v>0.5712884180662513</c:v>
                </c:pt>
                <c:pt idx="13">
                  <c:v>0.1075047755381557</c:v>
                </c:pt>
                <c:pt idx="14">
                  <c:v>0.15277350995424896</c:v>
                </c:pt>
                <c:pt idx="15">
                  <c:v>6.8243916295551085E-2</c:v>
                </c:pt>
                <c:pt idx="16">
                  <c:v>0.48010531579598287</c:v>
                </c:pt>
                <c:pt idx="17">
                  <c:v>0.18033341961305427</c:v>
                </c:pt>
                <c:pt idx="18">
                  <c:v>3.2121751739078506E-3</c:v>
                </c:pt>
                <c:pt idx="19">
                  <c:v>6.8440135335924204E-2</c:v>
                </c:pt>
                <c:pt idx="20">
                  <c:v>0.17192182625376479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C5F-334F-94D7-2914A614474E}"/>
            </c:ext>
          </c:extLst>
        </c:ser>
        <c:ser>
          <c:idx val="2"/>
          <c:order val="2"/>
          <c:tx>
            <c:strRef>
              <c:f>path_under_cf!$A$35</c:f>
              <c:strCache>
                <c:ptCount val="1"/>
                <c:pt idx="0">
                  <c:v>3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cat>
            <c:strRef>
              <c:f>path_under_cf!$B$32:$V$32</c:f>
              <c:strCache>
                <c:ptCount val="21"/>
                <c:pt idx="0">
                  <c:v>perlbench</c:v>
                </c:pt>
                <c:pt idx="1">
                  <c:v>gcc</c:v>
                </c:pt>
                <c:pt idx="2">
                  <c:v>mcf</c:v>
                </c:pt>
                <c:pt idx="3">
                  <c:v>omnetpp</c:v>
                </c:pt>
                <c:pt idx="4">
                  <c:v>xalancbmk</c:v>
                </c:pt>
                <c:pt idx="5">
                  <c:v>x264</c:v>
                </c:pt>
                <c:pt idx="6">
                  <c:v>deepsjeng</c:v>
                </c:pt>
                <c:pt idx="7">
                  <c:v>leela</c:v>
                </c:pt>
                <c:pt idx="8">
                  <c:v>exchange2</c:v>
                </c:pt>
                <c:pt idx="9">
                  <c:v>xz</c:v>
                </c:pt>
                <c:pt idx="10">
                  <c:v>bwaves</c:v>
                </c:pt>
                <c:pt idx="11">
                  <c:v>cactuBSSN</c:v>
                </c:pt>
                <c:pt idx="12">
                  <c:v>lbm</c:v>
                </c:pt>
                <c:pt idx="13">
                  <c:v>wrf</c:v>
                </c:pt>
                <c:pt idx="14">
                  <c:v>cam4</c:v>
                </c:pt>
                <c:pt idx="15">
                  <c:v>pop2</c:v>
                </c:pt>
                <c:pt idx="16">
                  <c:v>imagick</c:v>
                </c:pt>
                <c:pt idx="17">
                  <c:v>nab</c:v>
                </c:pt>
                <c:pt idx="18">
                  <c:v>fotonik3d</c:v>
                </c:pt>
                <c:pt idx="19">
                  <c:v>roms</c:v>
                </c:pt>
                <c:pt idx="20">
                  <c:v>Average</c:v>
                </c:pt>
              </c:strCache>
            </c:strRef>
          </c:cat>
          <c:val>
            <c:numRef>
              <c:f>path_under_cf!$B$35:$V$35</c:f>
              <c:numCache>
                <c:formatCode>General</c:formatCode>
                <c:ptCount val="21"/>
                <c:pt idx="0">
                  <c:v>4.3086191437023469E-2</c:v>
                </c:pt>
                <c:pt idx="1">
                  <c:v>2.8534309324631101E-2</c:v>
                </c:pt>
                <c:pt idx="2">
                  <c:v>0.14226406305726205</c:v>
                </c:pt>
                <c:pt idx="3">
                  <c:v>9.0689126465880468E-2</c:v>
                </c:pt>
                <c:pt idx="4">
                  <c:v>2.8401206348505948E-2</c:v>
                </c:pt>
                <c:pt idx="5">
                  <c:v>2.8538836798713649E-2</c:v>
                </c:pt>
                <c:pt idx="6">
                  <c:v>9.4747504941173982E-2</c:v>
                </c:pt>
                <c:pt idx="7">
                  <c:v>9.2441649668188949E-2</c:v>
                </c:pt>
                <c:pt idx="8">
                  <c:v>6.6655914287958751E-2</c:v>
                </c:pt>
                <c:pt idx="9">
                  <c:v>0.14695856572606963</c:v>
                </c:pt>
                <c:pt idx="10">
                  <c:v>2.0959325648590318E-2</c:v>
                </c:pt>
                <c:pt idx="11">
                  <c:v>6.0872236418628295E-5</c:v>
                </c:pt>
                <c:pt idx="12">
                  <c:v>0.18725203629461573</c:v>
                </c:pt>
                <c:pt idx="13">
                  <c:v>2.8222766953451817E-2</c:v>
                </c:pt>
                <c:pt idx="14">
                  <c:v>2.7564812367756656E-2</c:v>
                </c:pt>
                <c:pt idx="15">
                  <c:v>0.11626075508064447</c:v>
                </c:pt>
                <c:pt idx="16">
                  <c:v>0.20002670039448625</c:v>
                </c:pt>
                <c:pt idx="17">
                  <c:v>1.3921933295805268E-2</c:v>
                </c:pt>
                <c:pt idx="18">
                  <c:v>7.4503455561679237E-4</c:v>
                </c:pt>
                <c:pt idx="19">
                  <c:v>3.1558466837691951E-2</c:v>
                </c:pt>
                <c:pt idx="20">
                  <c:v>6.9444503586024303E-2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BC5F-334F-94D7-2914A614474E}"/>
            </c:ext>
          </c:extLst>
        </c:ser>
        <c:ser>
          <c:idx val="3"/>
          <c:order val="3"/>
          <c:tx>
            <c:strRef>
              <c:f>path_under_cf!$A$36</c:f>
              <c:strCache>
                <c:ptCount val="1"/>
                <c:pt idx="0">
                  <c:v>4</c:v>
                </c:pt>
              </c:strCache>
            </c:strRef>
          </c:tx>
          <c:spPr>
            <a:solidFill>
              <a:schemeClr val="accent2">
                <a:lumMod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path_under_cf!$B$32:$V$32</c:f>
              <c:strCache>
                <c:ptCount val="21"/>
                <c:pt idx="0">
                  <c:v>perlbench</c:v>
                </c:pt>
                <c:pt idx="1">
                  <c:v>gcc</c:v>
                </c:pt>
                <c:pt idx="2">
                  <c:v>mcf</c:v>
                </c:pt>
                <c:pt idx="3">
                  <c:v>omnetpp</c:v>
                </c:pt>
                <c:pt idx="4">
                  <c:v>xalancbmk</c:v>
                </c:pt>
                <c:pt idx="5">
                  <c:v>x264</c:v>
                </c:pt>
                <c:pt idx="6">
                  <c:v>deepsjeng</c:v>
                </c:pt>
                <c:pt idx="7">
                  <c:v>leela</c:v>
                </c:pt>
                <c:pt idx="8">
                  <c:v>exchange2</c:v>
                </c:pt>
                <c:pt idx="9">
                  <c:v>xz</c:v>
                </c:pt>
                <c:pt idx="10">
                  <c:v>bwaves</c:v>
                </c:pt>
                <c:pt idx="11">
                  <c:v>cactuBSSN</c:v>
                </c:pt>
                <c:pt idx="12">
                  <c:v>lbm</c:v>
                </c:pt>
                <c:pt idx="13">
                  <c:v>wrf</c:v>
                </c:pt>
                <c:pt idx="14">
                  <c:v>cam4</c:v>
                </c:pt>
                <c:pt idx="15">
                  <c:v>pop2</c:v>
                </c:pt>
                <c:pt idx="16">
                  <c:v>imagick</c:v>
                </c:pt>
                <c:pt idx="17">
                  <c:v>nab</c:v>
                </c:pt>
                <c:pt idx="18">
                  <c:v>fotonik3d</c:v>
                </c:pt>
                <c:pt idx="19">
                  <c:v>roms</c:v>
                </c:pt>
                <c:pt idx="20">
                  <c:v>Average</c:v>
                </c:pt>
              </c:strCache>
            </c:strRef>
          </c:cat>
          <c:val>
            <c:numRef>
              <c:f>path_under_cf!$B$36:$V$36</c:f>
              <c:numCache>
                <c:formatCode>General</c:formatCode>
                <c:ptCount val="21"/>
                <c:pt idx="0">
                  <c:v>7.1112957546744229E-3</c:v>
                </c:pt>
                <c:pt idx="1">
                  <c:v>7.4478611465441016E-3</c:v>
                </c:pt>
                <c:pt idx="2">
                  <c:v>1.0017755050922218E-2</c:v>
                </c:pt>
                <c:pt idx="3">
                  <c:v>2.6317521390652777E-2</c:v>
                </c:pt>
                <c:pt idx="4">
                  <c:v>6.5999182638963325E-3</c:v>
                </c:pt>
                <c:pt idx="5">
                  <c:v>1.5162564964534751E-2</c:v>
                </c:pt>
                <c:pt idx="6">
                  <c:v>3.6226972643658255E-2</c:v>
                </c:pt>
                <c:pt idx="7">
                  <c:v>2.9910602010885221E-2</c:v>
                </c:pt>
                <c:pt idx="8">
                  <c:v>1.9405702176501619E-2</c:v>
                </c:pt>
                <c:pt idx="9">
                  <c:v>6.6730420869371213E-2</c:v>
                </c:pt>
                <c:pt idx="10">
                  <c:v>1.9605578387337102E-2</c:v>
                </c:pt>
                <c:pt idx="11">
                  <c:v>4.2022258509190926E-5</c:v>
                </c:pt>
                <c:pt idx="12">
                  <c:v>1.9348168725388738E-2</c:v>
                </c:pt>
                <c:pt idx="13">
                  <c:v>5.3297197069283155E-3</c:v>
                </c:pt>
                <c:pt idx="14">
                  <c:v>6.174778371039422E-3</c:v>
                </c:pt>
                <c:pt idx="15">
                  <c:v>4.0187212259910768E-3</c:v>
                </c:pt>
                <c:pt idx="16">
                  <c:v>2.0040669773713001E-5</c:v>
                </c:pt>
                <c:pt idx="17">
                  <c:v>1.7757412202119586E-3</c:v>
                </c:pt>
                <c:pt idx="18">
                  <c:v>3.9373602997275686E-4</c:v>
                </c:pt>
                <c:pt idx="19">
                  <c:v>2.9795772918805917E-4</c:v>
                </c:pt>
                <c:pt idx="20">
                  <c:v>1.409685392979906E-2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BC5F-334F-94D7-2914A614474E}"/>
            </c:ext>
          </c:extLst>
        </c:ser>
        <c:ser>
          <c:idx val="4"/>
          <c:order val="4"/>
          <c:tx>
            <c:strRef>
              <c:f>path_under_cf!$A$37</c:f>
              <c:strCache>
                <c:ptCount val="1"/>
                <c:pt idx="0">
                  <c:v>5 to 8</c:v>
                </c:pt>
              </c:strCache>
            </c:strRef>
          </c:tx>
          <c:spPr>
            <a:solidFill>
              <a:schemeClr val="accent4">
                <a:lumMod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path_under_cf!$B$32:$V$32</c:f>
              <c:strCache>
                <c:ptCount val="21"/>
                <c:pt idx="0">
                  <c:v>perlbench</c:v>
                </c:pt>
                <c:pt idx="1">
                  <c:v>gcc</c:v>
                </c:pt>
                <c:pt idx="2">
                  <c:v>mcf</c:v>
                </c:pt>
                <c:pt idx="3">
                  <c:v>omnetpp</c:v>
                </c:pt>
                <c:pt idx="4">
                  <c:v>xalancbmk</c:v>
                </c:pt>
                <c:pt idx="5">
                  <c:v>x264</c:v>
                </c:pt>
                <c:pt idx="6">
                  <c:v>deepsjeng</c:v>
                </c:pt>
                <c:pt idx="7">
                  <c:v>leela</c:v>
                </c:pt>
                <c:pt idx="8">
                  <c:v>exchange2</c:v>
                </c:pt>
                <c:pt idx="9">
                  <c:v>xz</c:v>
                </c:pt>
                <c:pt idx="10">
                  <c:v>bwaves</c:v>
                </c:pt>
                <c:pt idx="11">
                  <c:v>cactuBSSN</c:v>
                </c:pt>
                <c:pt idx="12">
                  <c:v>lbm</c:v>
                </c:pt>
                <c:pt idx="13">
                  <c:v>wrf</c:v>
                </c:pt>
                <c:pt idx="14">
                  <c:v>cam4</c:v>
                </c:pt>
                <c:pt idx="15">
                  <c:v>pop2</c:v>
                </c:pt>
                <c:pt idx="16">
                  <c:v>imagick</c:v>
                </c:pt>
                <c:pt idx="17">
                  <c:v>nab</c:v>
                </c:pt>
                <c:pt idx="18">
                  <c:v>fotonik3d</c:v>
                </c:pt>
                <c:pt idx="19">
                  <c:v>roms</c:v>
                </c:pt>
                <c:pt idx="20">
                  <c:v>Average</c:v>
                </c:pt>
              </c:strCache>
            </c:strRef>
          </c:cat>
          <c:val>
            <c:numRef>
              <c:f>path_under_cf!$B$37:$V$37</c:f>
              <c:numCache>
                <c:formatCode>General</c:formatCode>
                <c:ptCount val="21"/>
                <c:pt idx="0">
                  <c:v>2.8601024650007838E-3</c:v>
                </c:pt>
                <c:pt idx="1">
                  <c:v>6.3114999305215148E-3</c:v>
                </c:pt>
                <c:pt idx="2">
                  <c:v>3.3132360227341056E-3</c:v>
                </c:pt>
                <c:pt idx="3">
                  <c:v>1.5262924559499446E-2</c:v>
                </c:pt>
                <c:pt idx="4">
                  <c:v>7.6407216036195589E-4</c:v>
                </c:pt>
                <c:pt idx="5">
                  <c:v>2.6372191996443878E-2</c:v>
                </c:pt>
                <c:pt idx="6">
                  <c:v>2.1197496823385533E-2</c:v>
                </c:pt>
                <c:pt idx="7">
                  <c:v>3.6454469953430137E-2</c:v>
                </c:pt>
                <c:pt idx="8">
                  <c:v>4.0416618360128434E-3</c:v>
                </c:pt>
                <c:pt idx="9">
                  <c:v>2.8145877762685574E-2</c:v>
                </c:pt>
                <c:pt idx="10">
                  <c:v>7.5681779690832552E-3</c:v>
                </c:pt>
                <c:pt idx="11">
                  <c:v>1.7547242349378565E-5</c:v>
                </c:pt>
                <c:pt idx="12">
                  <c:v>1.4735648746671352E-6</c:v>
                </c:pt>
                <c:pt idx="13">
                  <c:v>4.4173673216293126E-2</c:v>
                </c:pt>
                <c:pt idx="14">
                  <c:v>6.9593694108698173E-3</c:v>
                </c:pt>
                <c:pt idx="15">
                  <c:v>2.2509404653667836E-3</c:v>
                </c:pt>
                <c:pt idx="16">
                  <c:v>1.7725384792554055E-7</c:v>
                </c:pt>
                <c:pt idx="17">
                  <c:v>6.5819086757399172E-4</c:v>
                </c:pt>
                <c:pt idx="18">
                  <c:v>1.9684789302190847E-5</c:v>
                </c:pt>
                <c:pt idx="19">
                  <c:v>4.0722825703324436E-3</c:v>
                </c:pt>
                <c:pt idx="20">
                  <c:v>1.0522252542998468E-2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BC5F-334F-94D7-2914A614474E}"/>
            </c:ext>
          </c:extLst>
        </c:ser>
        <c:ser>
          <c:idx val="5"/>
          <c:order val="5"/>
          <c:tx>
            <c:strRef>
              <c:f>path_under_cf!$A$38</c:f>
              <c:strCache>
                <c:ptCount val="1"/>
                <c:pt idx="0">
                  <c:v>9 and above</c:v>
                </c:pt>
              </c:strCache>
            </c:strRef>
          </c:tx>
          <c:spPr>
            <a:solidFill>
              <a:schemeClr val="accent6">
                <a:lumMod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path_under_cf!$B$32:$V$32</c:f>
              <c:strCache>
                <c:ptCount val="21"/>
                <c:pt idx="0">
                  <c:v>perlbench</c:v>
                </c:pt>
                <c:pt idx="1">
                  <c:v>gcc</c:v>
                </c:pt>
                <c:pt idx="2">
                  <c:v>mcf</c:v>
                </c:pt>
                <c:pt idx="3">
                  <c:v>omnetpp</c:v>
                </c:pt>
                <c:pt idx="4">
                  <c:v>xalancbmk</c:v>
                </c:pt>
                <c:pt idx="5">
                  <c:v>x264</c:v>
                </c:pt>
                <c:pt idx="6">
                  <c:v>deepsjeng</c:v>
                </c:pt>
                <c:pt idx="7">
                  <c:v>leela</c:v>
                </c:pt>
                <c:pt idx="8">
                  <c:v>exchange2</c:v>
                </c:pt>
                <c:pt idx="9">
                  <c:v>xz</c:v>
                </c:pt>
                <c:pt idx="10">
                  <c:v>bwaves</c:v>
                </c:pt>
                <c:pt idx="11">
                  <c:v>cactuBSSN</c:v>
                </c:pt>
                <c:pt idx="12">
                  <c:v>lbm</c:v>
                </c:pt>
                <c:pt idx="13">
                  <c:v>wrf</c:v>
                </c:pt>
                <c:pt idx="14">
                  <c:v>cam4</c:v>
                </c:pt>
                <c:pt idx="15">
                  <c:v>pop2</c:v>
                </c:pt>
                <c:pt idx="16">
                  <c:v>imagick</c:v>
                </c:pt>
                <c:pt idx="17">
                  <c:v>nab</c:v>
                </c:pt>
                <c:pt idx="18">
                  <c:v>fotonik3d</c:v>
                </c:pt>
                <c:pt idx="19">
                  <c:v>roms</c:v>
                </c:pt>
                <c:pt idx="20">
                  <c:v>Average</c:v>
                </c:pt>
              </c:strCache>
            </c:strRef>
          </c:cat>
          <c:val>
            <c:numRef>
              <c:f>path_under_cf!$B$38:$V$38</c:f>
              <c:numCache>
                <c:formatCode>General</c:formatCode>
                <c:ptCount val="21"/>
                <c:pt idx="0">
                  <c:v>9.3956686781083098E-4</c:v>
                </c:pt>
                <c:pt idx="1">
                  <c:v>9.8078052049122336E-4</c:v>
                </c:pt>
                <c:pt idx="2">
                  <c:v>2.8329414237549416E-5</c:v>
                </c:pt>
                <c:pt idx="3">
                  <c:v>1.4472580133619581E-5</c:v>
                </c:pt>
                <c:pt idx="4">
                  <c:v>3.5368638303894334E-6</c:v>
                </c:pt>
                <c:pt idx="5">
                  <c:v>2.2077663840108262E-2</c:v>
                </c:pt>
                <c:pt idx="6">
                  <c:v>1.88138329489631E-3</c:v>
                </c:pt>
                <c:pt idx="7">
                  <c:v>1.4006777587000374E-3</c:v>
                </c:pt>
                <c:pt idx="8">
                  <c:v>1.9954399125154195E-4</c:v>
                </c:pt>
                <c:pt idx="9">
                  <c:v>1.3091515662629713E-3</c:v>
                </c:pt>
                <c:pt idx="10">
                  <c:v>9.7327775155890727E-4</c:v>
                </c:pt>
                <c:pt idx="11">
                  <c:v>3.3825634055166797E-4</c:v>
                </c:pt>
                <c:pt idx="12">
                  <c:v>0</c:v>
                </c:pt>
                <c:pt idx="13">
                  <c:v>1.6061209560480884E-2</c:v>
                </c:pt>
                <c:pt idx="14">
                  <c:v>3.3326410569865426E-2</c:v>
                </c:pt>
                <c:pt idx="15">
                  <c:v>1.1899031309701906E-3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4.211135905857903E-3</c:v>
                </c:pt>
                <c:pt idx="20">
                  <c:v>4.2467649978503857E-3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BC5F-334F-94D7-2914A614474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2129905311"/>
        <c:axId val="68916512"/>
      </c:barChart>
      <c:catAx>
        <c:axId val="2129905311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3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8916512"/>
        <c:crosses val="autoZero"/>
        <c:auto val="1"/>
        <c:lblAlgn val="ctr"/>
        <c:lblOffset val="100"/>
        <c:noMultiLvlLbl val="0"/>
      </c:catAx>
      <c:valAx>
        <c:axId val="6891651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129905311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2288821449402158"/>
          <c:y val="0.92399280935986716"/>
          <c:w val="0.55496710046660835"/>
          <c:h val="5.607098127749241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percentStacked"/>
        <c:varyColors val="0"/>
        <c:ser>
          <c:idx val="0"/>
          <c:order val="0"/>
          <c:tx>
            <c:strRef>
              <c:f>path_under_cf!$A$144</c:f>
              <c:strCache>
                <c:ptCount val="1"/>
                <c:pt idx="0">
                  <c:v>1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path_under_cf!$B$143:$V$143</c:f>
              <c:strCache>
                <c:ptCount val="21"/>
                <c:pt idx="0">
                  <c:v>perlbench</c:v>
                </c:pt>
                <c:pt idx="1">
                  <c:v>gcc</c:v>
                </c:pt>
                <c:pt idx="2">
                  <c:v>mcf</c:v>
                </c:pt>
                <c:pt idx="3">
                  <c:v>omnetpp</c:v>
                </c:pt>
                <c:pt idx="4">
                  <c:v>xalancbmk</c:v>
                </c:pt>
                <c:pt idx="5">
                  <c:v>x264</c:v>
                </c:pt>
                <c:pt idx="6">
                  <c:v>deepsjeng</c:v>
                </c:pt>
                <c:pt idx="7">
                  <c:v>leela</c:v>
                </c:pt>
                <c:pt idx="8">
                  <c:v>exchange2</c:v>
                </c:pt>
                <c:pt idx="9">
                  <c:v>xz</c:v>
                </c:pt>
                <c:pt idx="10">
                  <c:v>bwaves</c:v>
                </c:pt>
                <c:pt idx="11">
                  <c:v>cactuBSSN</c:v>
                </c:pt>
                <c:pt idx="12">
                  <c:v>lbm</c:v>
                </c:pt>
                <c:pt idx="13">
                  <c:v>wrf</c:v>
                </c:pt>
                <c:pt idx="14">
                  <c:v>cam4</c:v>
                </c:pt>
                <c:pt idx="15">
                  <c:v>pop2</c:v>
                </c:pt>
                <c:pt idx="16">
                  <c:v>imagick</c:v>
                </c:pt>
                <c:pt idx="17">
                  <c:v>nab</c:v>
                </c:pt>
                <c:pt idx="18">
                  <c:v>fotonik3d</c:v>
                </c:pt>
                <c:pt idx="19">
                  <c:v>roms</c:v>
                </c:pt>
                <c:pt idx="20">
                  <c:v>Average</c:v>
                </c:pt>
              </c:strCache>
            </c:strRef>
          </c:cat>
          <c:val>
            <c:numRef>
              <c:f>path_under_cf!$B$144:$V$144</c:f>
              <c:numCache>
                <c:formatCode>General</c:formatCode>
                <c:ptCount val="21"/>
                <c:pt idx="0">
                  <c:v>0.32379316273746811</c:v>
                </c:pt>
                <c:pt idx="1">
                  <c:v>0.33819379871991578</c:v>
                </c:pt>
                <c:pt idx="2">
                  <c:v>4.4821037189789695E-3</c:v>
                </c:pt>
                <c:pt idx="3">
                  <c:v>0.3727460017818332</c:v>
                </c:pt>
                <c:pt idx="4">
                  <c:v>0.54568327524426974</c:v>
                </c:pt>
                <c:pt idx="5">
                  <c:v>0.11375449295594713</c:v>
                </c:pt>
                <c:pt idx="6">
                  <c:v>0.11274525704791619</c:v>
                </c:pt>
                <c:pt idx="7">
                  <c:v>0.14319904105931838</c:v>
                </c:pt>
                <c:pt idx="8">
                  <c:v>5.3458441912446662E-2</c:v>
                </c:pt>
                <c:pt idx="9">
                  <c:v>6.3312816372938313E-2</c:v>
                </c:pt>
                <c:pt idx="10">
                  <c:v>3.6958373544954487E-2</c:v>
                </c:pt>
                <c:pt idx="11">
                  <c:v>0.82389904670595149</c:v>
                </c:pt>
                <c:pt idx="12">
                  <c:v>2.4712795465075483E-3</c:v>
                </c:pt>
                <c:pt idx="13">
                  <c:v>0.18245016298303812</c:v>
                </c:pt>
                <c:pt idx="14">
                  <c:v>0.17125418308021353</c:v>
                </c:pt>
                <c:pt idx="15">
                  <c:v>8.3145316024867216E-2</c:v>
                </c:pt>
                <c:pt idx="16">
                  <c:v>0.85068756585425043</c:v>
                </c:pt>
                <c:pt idx="17">
                  <c:v>0.3631535744726363</c:v>
                </c:pt>
                <c:pt idx="18">
                  <c:v>0.97584379139202093</c:v>
                </c:pt>
                <c:pt idx="19">
                  <c:v>0.33083774213324812</c:v>
                </c:pt>
                <c:pt idx="20">
                  <c:v>0.29460347136443599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E7E-CB44-870C-3FE13692ACAB}"/>
            </c:ext>
          </c:extLst>
        </c:ser>
        <c:ser>
          <c:idx val="1"/>
          <c:order val="1"/>
          <c:tx>
            <c:strRef>
              <c:f>path_under_cf!$A$145</c:f>
              <c:strCache>
                <c:ptCount val="1"/>
                <c:pt idx="0">
                  <c:v>2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strRef>
              <c:f>path_under_cf!$B$143:$V$143</c:f>
              <c:strCache>
                <c:ptCount val="21"/>
                <c:pt idx="0">
                  <c:v>perlbench</c:v>
                </c:pt>
                <c:pt idx="1">
                  <c:v>gcc</c:v>
                </c:pt>
                <c:pt idx="2">
                  <c:v>mcf</c:v>
                </c:pt>
                <c:pt idx="3">
                  <c:v>omnetpp</c:v>
                </c:pt>
                <c:pt idx="4">
                  <c:v>xalancbmk</c:v>
                </c:pt>
                <c:pt idx="5">
                  <c:v>x264</c:v>
                </c:pt>
                <c:pt idx="6">
                  <c:v>deepsjeng</c:v>
                </c:pt>
                <c:pt idx="7">
                  <c:v>leela</c:v>
                </c:pt>
                <c:pt idx="8">
                  <c:v>exchange2</c:v>
                </c:pt>
                <c:pt idx="9">
                  <c:v>xz</c:v>
                </c:pt>
                <c:pt idx="10">
                  <c:v>bwaves</c:v>
                </c:pt>
                <c:pt idx="11">
                  <c:v>cactuBSSN</c:v>
                </c:pt>
                <c:pt idx="12">
                  <c:v>lbm</c:v>
                </c:pt>
                <c:pt idx="13">
                  <c:v>wrf</c:v>
                </c:pt>
                <c:pt idx="14">
                  <c:v>cam4</c:v>
                </c:pt>
                <c:pt idx="15">
                  <c:v>pop2</c:v>
                </c:pt>
                <c:pt idx="16">
                  <c:v>imagick</c:v>
                </c:pt>
                <c:pt idx="17">
                  <c:v>nab</c:v>
                </c:pt>
                <c:pt idx="18">
                  <c:v>fotonik3d</c:v>
                </c:pt>
                <c:pt idx="19">
                  <c:v>roms</c:v>
                </c:pt>
                <c:pt idx="20">
                  <c:v>Average</c:v>
                </c:pt>
              </c:strCache>
            </c:strRef>
          </c:cat>
          <c:val>
            <c:numRef>
              <c:f>path_under_cf!$B$145:$V$145</c:f>
              <c:numCache>
                <c:formatCode>General</c:formatCode>
                <c:ptCount val="21"/>
                <c:pt idx="0">
                  <c:v>0.180639278134686</c:v>
                </c:pt>
                <c:pt idx="1">
                  <c:v>0.16663487356350731</c:v>
                </c:pt>
                <c:pt idx="2">
                  <c:v>0.13606766079049637</c:v>
                </c:pt>
                <c:pt idx="3">
                  <c:v>0.15974762657371316</c:v>
                </c:pt>
                <c:pt idx="4">
                  <c:v>0.20242197747508145</c:v>
                </c:pt>
                <c:pt idx="5">
                  <c:v>5.5876876069281003E-2</c:v>
                </c:pt>
                <c:pt idx="6">
                  <c:v>0.13134563735540689</c:v>
                </c:pt>
                <c:pt idx="7">
                  <c:v>0.11806889513576968</c:v>
                </c:pt>
                <c:pt idx="8">
                  <c:v>4.8271707715731318E-2</c:v>
                </c:pt>
                <c:pt idx="9">
                  <c:v>6.3369057681109509E-2</c:v>
                </c:pt>
                <c:pt idx="10">
                  <c:v>4.4477888012291529E-2</c:v>
                </c:pt>
                <c:pt idx="11">
                  <c:v>7.8845627837461837E-2</c:v>
                </c:pt>
                <c:pt idx="12">
                  <c:v>0.31415359391180353</c:v>
                </c:pt>
                <c:pt idx="13">
                  <c:v>0.16618943189257945</c:v>
                </c:pt>
                <c:pt idx="14">
                  <c:v>0.14991157469540456</c:v>
                </c:pt>
                <c:pt idx="15">
                  <c:v>4.7112622941778967E-2</c:v>
                </c:pt>
                <c:pt idx="16">
                  <c:v>0.14233992263892703</c:v>
                </c:pt>
                <c:pt idx="17">
                  <c:v>0.29487215560175217</c:v>
                </c:pt>
                <c:pt idx="18">
                  <c:v>3.2943433991424508E-3</c:v>
                </c:pt>
                <c:pt idx="19">
                  <c:v>0.14073068218457888</c:v>
                </c:pt>
                <c:pt idx="20">
                  <c:v>0.13221857168052517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5E7E-CB44-870C-3FE13692ACAB}"/>
            </c:ext>
          </c:extLst>
        </c:ser>
        <c:ser>
          <c:idx val="2"/>
          <c:order val="2"/>
          <c:tx>
            <c:strRef>
              <c:f>path_under_cf!$A$146</c:f>
              <c:strCache>
                <c:ptCount val="1"/>
                <c:pt idx="0">
                  <c:v>3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cat>
            <c:strRef>
              <c:f>path_under_cf!$B$143:$V$143</c:f>
              <c:strCache>
                <c:ptCount val="21"/>
                <c:pt idx="0">
                  <c:v>perlbench</c:v>
                </c:pt>
                <c:pt idx="1">
                  <c:v>gcc</c:v>
                </c:pt>
                <c:pt idx="2">
                  <c:v>mcf</c:v>
                </c:pt>
                <c:pt idx="3">
                  <c:v>omnetpp</c:v>
                </c:pt>
                <c:pt idx="4">
                  <c:v>xalancbmk</c:v>
                </c:pt>
                <c:pt idx="5">
                  <c:v>x264</c:v>
                </c:pt>
                <c:pt idx="6">
                  <c:v>deepsjeng</c:v>
                </c:pt>
                <c:pt idx="7">
                  <c:v>leela</c:v>
                </c:pt>
                <c:pt idx="8">
                  <c:v>exchange2</c:v>
                </c:pt>
                <c:pt idx="9">
                  <c:v>xz</c:v>
                </c:pt>
                <c:pt idx="10">
                  <c:v>bwaves</c:v>
                </c:pt>
                <c:pt idx="11">
                  <c:v>cactuBSSN</c:v>
                </c:pt>
                <c:pt idx="12">
                  <c:v>lbm</c:v>
                </c:pt>
                <c:pt idx="13">
                  <c:v>wrf</c:v>
                </c:pt>
                <c:pt idx="14">
                  <c:v>cam4</c:v>
                </c:pt>
                <c:pt idx="15">
                  <c:v>pop2</c:v>
                </c:pt>
                <c:pt idx="16">
                  <c:v>imagick</c:v>
                </c:pt>
                <c:pt idx="17">
                  <c:v>nab</c:v>
                </c:pt>
                <c:pt idx="18">
                  <c:v>fotonik3d</c:v>
                </c:pt>
                <c:pt idx="19">
                  <c:v>roms</c:v>
                </c:pt>
                <c:pt idx="20">
                  <c:v>Average</c:v>
                </c:pt>
              </c:strCache>
            </c:strRef>
          </c:cat>
          <c:val>
            <c:numRef>
              <c:f>path_under_cf!$B$146:$V$146</c:f>
              <c:numCache>
                <c:formatCode>General</c:formatCode>
                <c:ptCount val="21"/>
                <c:pt idx="0">
                  <c:v>0.15455947849360302</c:v>
                </c:pt>
                <c:pt idx="1">
                  <c:v>0.1191234543285051</c:v>
                </c:pt>
                <c:pt idx="2">
                  <c:v>0.36929095249445593</c:v>
                </c:pt>
                <c:pt idx="3">
                  <c:v>6.1204708708360922E-2</c:v>
                </c:pt>
                <c:pt idx="4">
                  <c:v>6.0385037117874032E-2</c:v>
                </c:pt>
                <c:pt idx="5">
                  <c:v>6.4475515162095653E-2</c:v>
                </c:pt>
                <c:pt idx="6">
                  <c:v>0.15942881646931364</c:v>
                </c:pt>
                <c:pt idx="7">
                  <c:v>0.10959842838811323</c:v>
                </c:pt>
                <c:pt idx="8">
                  <c:v>8.8450844628303785E-2</c:v>
                </c:pt>
                <c:pt idx="9">
                  <c:v>5.9301079410125981E-2</c:v>
                </c:pt>
                <c:pt idx="10">
                  <c:v>3.636123081787293E-2</c:v>
                </c:pt>
                <c:pt idx="11">
                  <c:v>9.5325810094373423E-2</c:v>
                </c:pt>
                <c:pt idx="12">
                  <c:v>6.2581144449106021E-2</c:v>
                </c:pt>
                <c:pt idx="13">
                  <c:v>0.14251183536351131</c:v>
                </c:pt>
                <c:pt idx="14">
                  <c:v>0.13280670671186801</c:v>
                </c:pt>
                <c:pt idx="15">
                  <c:v>0.19039134228976293</c:v>
                </c:pt>
                <c:pt idx="16">
                  <c:v>4.1434232850288341E-3</c:v>
                </c:pt>
                <c:pt idx="17">
                  <c:v>0.205530121255528</c:v>
                </c:pt>
                <c:pt idx="18">
                  <c:v>1.1220303182342616E-3</c:v>
                </c:pt>
                <c:pt idx="19">
                  <c:v>7.8590523255977929E-2</c:v>
                </c:pt>
                <c:pt idx="20">
                  <c:v>0.10975912415210076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5E7E-CB44-870C-3FE13692ACAB}"/>
            </c:ext>
          </c:extLst>
        </c:ser>
        <c:ser>
          <c:idx val="3"/>
          <c:order val="3"/>
          <c:tx>
            <c:strRef>
              <c:f>path_under_cf!$A$147</c:f>
              <c:strCache>
                <c:ptCount val="1"/>
                <c:pt idx="0">
                  <c:v>4</c:v>
                </c:pt>
              </c:strCache>
            </c:strRef>
          </c:tx>
          <c:spPr>
            <a:solidFill>
              <a:schemeClr val="accent2">
                <a:lumMod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path_under_cf!$B$143:$V$143</c:f>
              <c:strCache>
                <c:ptCount val="21"/>
                <c:pt idx="0">
                  <c:v>perlbench</c:v>
                </c:pt>
                <c:pt idx="1">
                  <c:v>gcc</c:v>
                </c:pt>
                <c:pt idx="2">
                  <c:v>mcf</c:v>
                </c:pt>
                <c:pt idx="3">
                  <c:v>omnetpp</c:v>
                </c:pt>
                <c:pt idx="4">
                  <c:v>xalancbmk</c:v>
                </c:pt>
                <c:pt idx="5">
                  <c:v>x264</c:v>
                </c:pt>
                <c:pt idx="6">
                  <c:v>deepsjeng</c:v>
                </c:pt>
                <c:pt idx="7">
                  <c:v>leela</c:v>
                </c:pt>
                <c:pt idx="8">
                  <c:v>exchange2</c:v>
                </c:pt>
                <c:pt idx="9">
                  <c:v>xz</c:v>
                </c:pt>
                <c:pt idx="10">
                  <c:v>bwaves</c:v>
                </c:pt>
                <c:pt idx="11">
                  <c:v>cactuBSSN</c:v>
                </c:pt>
                <c:pt idx="12">
                  <c:v>lbm</c:v>
                </c:pt>
                <c:pt idx="13">
                  <c:v>wrf</c:v>
                </c:pt>
                <c:pt idx="14">
                  <c:v>cam4</c:v>
                </c:pt>
                <c:pt idx="15">
                  <c:v>pop2</c:v>
                </c:pt>
                <c:pt idx="16">
                  <c:v>imagick</c:v>
                </c:pt>
                <c:pt idx="17">
                  <c:v>nab</c:v>
                </c:pt>
                <c:pt idx="18">
                  <c:v>fotonik3d</c:v>
                </c:pt>
                <c:pt idx="19">
                  <c:v>roms</c:v>
                </c:pt>
                <c:pt idx="20">
                  <c:v>Average</c:v>
                </c:pt>
              </c:strCache>
            </c:strRef>
          </c:cat>
          <c:val>
            <c:numRef>
              <c:f>path_under_cf!$B$147:$V$147</c:f>
              <c:numCache>
                <c:formatCode>General</c:formatCode>
                <c:ptCount val="21"/>
                <c:pt idx="0">
                  <c:v>7.2451072843212241E-2</c:v>
                </c:pt>
                <c:pt idx="1">
                  <c:v>6.7008387480404635E-2</c:v>
                </c:pt>
                <c:pt idx="2">
                  <c:v>9.9120567222577005E-2</c:v>
                </c:pt>
                <c:pt idx="3">
                  <c:v>0.17061186626335992</c:v>
                </c:pt>
                <c:pt idx="4">
                  <c:v>4.9554893562559828E-2</c:v>
                </c:pt>
                <c:pt idx="5">
                  <c:v>6.9513398042021488E-2</c:v>
                </c:pt>
                <c:pt idx="6">
                  <c:v>0.13258076866802634</c:v>
                </c:pt>
                <c:pt idx="7">
                  <c:v>6.3495721684944786E-2</c:v>
                </c:pt>
                <c:pt idx="8">
                  <c:v>7.641971423270498E-2</c:v>
                </c:pt>
                <c:pt idx="9">
                  <c:v>7.9912081199883203E-2</c:v>
                </c:pt>
                <c:pt idx="10">
                  <c:v>7.4890996218398509E-2</c:v>
                </c:pt>
                <c:pt idx="11">
                  <c:v>8.2370970448719693E-4</c:v>
                </c:pt>
                <c:pt idx="12">
                  <c:v>0.62079250852770829</c:v>
                </c:pt>
                <c:pt idx="13">
                  <c:v>2.1412345722528921E-2</c:v>
                </c:pt>
                <c:pt idx="14">
                  <c:v>0.15493335510071907</c:v>
                </c:pt>
                <c:pt idx="15">
                  <c:v>0.17496684606666491</c:v>
                </c:pt>
                <c:pt idx="16">
                  <c:v>2.8088702981719539E-3</c:v>
                </c:pt>
                <c:pt idx="17">
                  <c:v>6.9373511310658525E-2</c:v>
                </c:pt>
                <c:pt idx="18">
                  <c:v>1.0024393307809731E-3</c:v>
                </c:pt>
                <c:pt idx="19">
                  <c:v>8.0841991757780646E-2</c:v>
                </c:pt>
                <c:pt idx="20">
                  <c:v>0.10412575226187966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5E7E-CB44-870C-3FE13692ACAB}"/>
            </c:ext>
          </c:extLst>
        </c:ser>
        <c:ser>
          <c:idx val="4"/>
          <c:order val="4"/>
          <c:tx>
            <c:strRef>
              <c:f>path_under_cf!$A$148</c:f>
              <c:strCache>
                <c:ptCount val="1"/>
                <c:pt idx="0">
                  <c:v>5 to 8</c:v>
                </c:pt>
              </c:strCache>
            </c:strRef>
          </c:tx>
          <c:spPr>
            <a:solidFill>
              <a:schemeClr val="accent4">
                <a:lumMod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path_under_cf!$B$143:$V$143</c:f>
              <c:strCache>
                <c:ptCount val="21"/>
                <c:pt idx="0">
                  <c:v>perlbench</c:v>
                </c:pt>
                <c:pt idx="1">
                  <c:v>gcc</c:v>
                </c:pt>
                <c:pt idx="2">
                  <c:v>mcf</c:v>
                </c:pt>
                <c:pt idx="3">
                  <c:v>omnetpp</c:v>
                </c:pt>
                <c:pt idx="4">
                  <c:v>xalancbmk</c:v>
                </c:pt>
                <c:pt idx="5">
                  <c:v>x264</c:v>
                </c:pt>
                <c:pt idx="6">
                  <c:v>deepsjeng</c:v>
                </c:pt>
                <c:pt idx="7">
                  <c:v>leela</c:v>
                </c:pt>
                <c:pt idx="8">
                  <c:v>exchange2</c:v>
                </c:pt>
                <c:pt idx="9">
                  <c:v>xz</c:v>
                </c:pt>
                <c:pt idx="10">
                  <c:v>bwaves</c:v>
                </c:pt>
                <c:pt idx="11">
                  <c:v>cactuBSSN</c:v>
                </c:pt>
                <c:pt idx="12">
                  <c:v>lbm</c:v>
                </c:pt>
                <c:pt idx="13">
                  <c:v>wrf</c:v>
                </c:pt>
                <c:pt idx="14">
                  <c:v>cam4</c:v>
                </c:pt>
                <c:pt idx="15">
                  <c:v>pop2</c:v>
                </c:pt>
                <c:pt idx="16">
                  <c:v>imagick</c:v>
                </c:pt>
                <c:pt idx="17">
                  <c:v>nab</c:v>
                </c:pt>
                <c:pt idx="18">
                  <c:v>fotonik3d</c:v>
                </c:pt>
                <c:pt idx="19">
                  <c:v>roms</c:v>
                </c:pt>
                <c:pt idx="20">
                  <c:v>Average</c:v>
                </c:pt>
              </c:strCache>
            </c:strRef>
          </c:cat>
          <c:val>
            <c:numRef>
              <c:f>path_under_cf!$B$148:$V$148</c:f>
              <c:numCache>
                <c:formatCode>General</c:formatCode>
                <c:ptCount val="21"/>
                <c:pt idx="0">
                  <c:v>0.14530474341260516</c:v>
                </c:pt>
                <c:pt idx="1">
                  <c:v>0.14142924791464345</c:v>
                </c:pt>
                <c:pt idx="2">
                  <c:v>0.18211107720516365</c:v>
                </c:pt>
                <c:pt idx="3">
                  <c:v>0.21629616342332786</c:v>
                </c:pt>
                <c:pt idx="4">
                  <c:v>0.11845702278373277</c:v>
                </c:pt>
                <c:pt idx="5">
                  <c:v>0.54219955873910231</c:v>
                </c:pt>
                <c:pt idx="6">
                  <c:v>0.29647407161210937</c:v>
                </c:pt>
                <c:pt idx="7">
                  <c:v>0.26548337200291422</c:v>
                </c:pt>
                <c:pt idx="8">
                  <c:v>0.54539684203908545</c:v>
                </c:pt>
                <c:pt idx="9">
                  <c:v>0.57256380954911534</c:v>
                </c:pt>
                <c:pt idx="10">
                  <c:v>0.66584648335970076</c:v>
                </c:pt>
                <c:pt idx="11">
                  <c:v>5.448384969803814E-4</c:v>
                </c:pt>
                <c:pt idx="12">
                  <c:v>1.4735648746671357E-6</c:v>
                </c:pt>
                <c:pt idx="13">
                  <c:v>0.31956517285978719</c:v>
                </c:pt>
                <c:pt idx="14">
                  <c:v>0.24775322577616876</c:v>
                </c:pt>
                <c:pt idx="15">
                  <c:v>0.49842922064490508</c:v>
                </c:pt>
                <c:pt idx="16">
                  <c:v>2.0217923621638518E-5</c:v>
                </c:pt>
                <c:pt idx="17">
                  <c:v>5.425158444867681E-2</c:v>
                </c:pt>
                <c:pt idx="18">
                  <c:v>1.7588432560528493E-2</c:v>
                </c:pt>
                <c:pt idx="19">
                  <c:v>0.26377134874873831</c:v>
                </c:pt>
                <c:pt idx="20">
                  <c:v>0.25467439535328912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5E7E-CB44-870C-3FE13692ACAB}"/>
            </c:ext>
          </c:extLst>
        </c:ser>
        <c:ser>
          <c:idx val="5"/>
          <c:order val="5"/>
          <c:tx>
            <c:strRef>
              <c:f>path_under_cf!$A$149</c:f>
              <c:strCache>
                <c:ptCount val="1"/>
                <c:pt idx="0">
                  <c:v>9 and above</c:v>
                </c:pt>
              </c:strCache>
            </c:strRef>
          </c:tx>
          <c:spPr>
            <a:solidFill>
              <a:schemeClr val="accent6">
                <a:lumMod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path_under_cf!$B$143:$V$143</c:f>
              <c:strCache>
                <c:ptCount val="21"/>
                <c:pt idx="0">
                  <c:v>perlbench</c:v>
                </c:pt>
                <c:pt idx="1">
                  <c:v>gcc</c:v>
                </c:pt>
                <c:pt idx="2">
                  <c:v>mcf</c:v>
                </c:pt>
                <c:pt idx="3">
                  <c:v>omnetpp</c:v>
                </c:pt>
                <c:pt idx="4">
                  <c:v>xalancbmk</c:v>
                </c:pt>
                <c:pt idx="5">
                  <c:v>x264</c:v>
                </c:pt>
                <c:pt idx="6">
                  <c:v>deepsjeng</c:v>
                </c:pt>
                <c:pt idx="7">
                  <c:v>leela</c:v>
                </c:pt>
                <c:pt idx="8">
                  <c:v>exchange2</c:v>
                </c:pt>
                <c:pt idx="9">
                  <c:v>xz</c:v>
                </c:pt>
                <c:pt idx="10">
                  <c:v>bwaves</c:v>
                </c:pt>
                <c:pt idx="11">
                  <c:v>cactuBSSN</c:v>
                </c:pt>
                <c:pt idx="12">
                  <c:v>lbm</c:v>
                </c:pt>
                <c:pt idx="13">
                  <c:v>wrf</c:v>
                </c:pt>
                <c:pt idx="14">
                  <c:v>cam4</c:v>
                </c:pt>
                <c:pt idx="15">
                  <c:v>pop2</c:v>
                </c:pt>
                <c:pt idx="16">
                  <c:v>imagick</c:v>
                </c:pt>
                <c:pt idx="17">
                  <c:v>nab</c:v>
                </c:pt>
                <c:pt idx="18">
                  <c:v>fotonik3d</c:v>
                </c:pt>
                <c:pt idx="19">
                  <c:v>roms</c:v>
                </c:pt>
                <c:pt idx="20">
                  <c:v>Average</c:v>
                </c:pt>
              </c:strCache>
            </c:strRef>
          </c:cat>
          <c:val>
            <c:numRef>
              <c:f>path_under_cf!$B$149:$V$149</c:f>
              <c:numCache>
                <c:formatCode>General</c:formatCode>
                <c:ptCount val="21"/>
                <c:pt idx="0">
                  <c:v>0.12325226437842531</c:v>
                </c:pt>
                <c:pt idx="1">
                  <c:v>0.16761023799302383</c:v>
                </c:pt>
                <c:pt idx="2">
                  <c:v>0.20892763856832799</c:v>
                </c:pt>
                <c:pt idx="3">
                  <c:v>1.9393633249404851E-2</c:v>
                </c:pt>
                <c:pt idx="4">
                  <c:v>2.3497793816482128E-2</c:v>
                </c:pt>
                <c:pt idx="5">
                  <c:v>0.15418015903155238</c:v>
                </c:pt>
                <c:pt idx="6">
                  <c:v>0.16742544884722751</c:v>
                </c:pt>
                <c:pt idx="7">
                  <c:v>0.30015454172893979</c:v>
                </c:pt>
                <c:pt idx="8">
                  <c:v>0.18800244947172781</c:v>
                </c:pt>
                <c:pt idx="9">
                  <c:v>0.16154115578682759</c:v>
                </c:pt>
                <c:pt idx="10">
                  <c:v>0.14146502804678146</c:v>
                </c:pt>
                <c:pt idx="11">
                  <c:v>5.6096716074591744E-4</c:v>
                </c:pt>
                <c:pt idx="12">
                  <c:v>0</c:v>
                </c:pt>
                <c:pt idx="13">
                  <c:v>0.16787105117855489</c:v>
                </c:pt>
                <c:pt idx="14">
                  <c:v>0.14334095463562604</c:v>
                </c:pt>
                <c:pt idx="15">
                  <c:v>5.9546520320211058E-3</c:v>
                </c:pt>
                <c:pt idx="16">
                  <c:v>0</c:v>
                </c:pt>
                <c:pt idx="17">
                  <c:v>1.2819052910748148E-2</c:v>
                </c:pt>
                <c:pt idx="18">
                  <c:v>1.1489629992929562E-3</c:v>
                </c:pt>
                <c:pt idx="19">
                  <c:v>0.10522771191967605</c:v>
                </c:pt>
                <c:pt idx="20">
                  <c:v>0.10461868518776929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5E7E-CB44-870C-3FE13692ACA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776404191"/>
        <c:axId val="5043792"/>
      </c:barChart>
      <c:catAx>
        <c:axId val="1776404191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5043792"/>
        <c:crosses val="autoZero"/>
        <c:auto val="1"/>
        <c:lblAlgn val="ctr"/>
        <c:lblOffset val="100"/>
        <c:noMultiLvlLbl val="0"/>
      </c:catAx>
      <c:valAx>
        <c:axId val="504379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776404191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percentStacked"/>
        <c:varyColors val="0"/>
        <c:ser>
          <c:idx val="0"/>
          <c:order val="0"/>
          <c:tx>
            <c:strRef>
              <c:f>path_under_cf!$A$33</c:f>
              <c:strCache>
                <c:ptCount val="1"/>
                <c:pt idx="0">
                  <c:v>1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path_under_cf!$B$32:$V$32</c:f>
              <c:strCache>
                <c:ptCount val="21"/>
                <c:pt idx="0">
                  <c:v>perlbench</c:v>
                </c:pt>
                <c:pt idx="1">
                  <c:v>gcc</c:v>
                </c:pt>
                <c:pt idx="2">
                  <c:v>mcf</c:v>
                </c:pt>
                <c:pt idx="3">
                  <c:v>omnetpp</c:v>
                </c:pt>
                <c:pt idx="4">
                  <c:v>xalancbmk</c:v>
                </c:pt>
                <c:pt idx="5">
                  <c:v>x264</c:v>
                </c:pt>
                <c:pt idx="6">
                  <c:v>deepsjeng</c:v>
                </c:pt>
                <c:pt idx="7">
                  <c:v>leela</c:v>
                </c:pt>
                <c:pt idx="8">
                  <c:v>exchange2</c:v>
                </c:pt>
                <c:pt idx="9">
                  <c:v>xz</c:v>
                </c:pt>
                <c:pt idx="10">
                  <c:v>bwaves</c:v>
                </c:pt>
                <c:pt idx="11">
                  <c:v>cactuBSSN</c:v>
                </c:pt>
                <c:pt idx="12">
                  <c:v>lbm</c:v>
                </c:pt>
                <c:pt idx="13">
                  <c:v>wrf</c:v>
                </c:pt>
                <c:pt idx="14">
                  <c:v>cam4</c:v>
                </c:pt>
                <c:pt idx="15">
                  <c:v>pop2</c:v>
                </c:pt>
                <c:pt idx="16">
                  <c:v>imagick</c:v>
                </c:pt>
                <c:pt idx="17">
                  <c:v>nab</c:v>
                </c:pt>
                <c:pt idx="18">
                  <c:v>fotonik3d</c:v>
                </c:pt>
                <c:pt idx="19">
                  <c:v>roms</c:v>
                </c:pt>
                <c:pt idx="20">
                  <c:v>Average</c:v>
                </c:pt>
              </c:strCache>
            </c:strRef>
          </c:cat>
          <c:val>
            <c:numRef>
              <c:f>path_under_cf!$B$33:$V$33</c:f>
              <c:numCache>
                <c:formatCode>General</c:formatCode>
                <c:ptCount val="21"/>
                <c:pt idx="0">
                  <c:v>0.86646889830526541</c:v>
                </c:pt>
                <c:pt idx="1">
                  <c:v>0.8591231059572183</c:v>
                </c:pt>
                <c:pt idx="2">
                  <c:v>0.37635969345552617</c:v>
                </c:pt>
                <c:pt idx="3">
                  <c:v>0.72960910515199573</c:v>
                </c:pt>
                <c:pt idx="4">
                  <c:v>0.91311251403574167</c:v>
                </c:pt>
                <c:pt idx="5">
                  <c:v>0.83075606308023175</c:v>
                </c:pt>
                <c:pt idx="6">
                  <c:v>0.64107416590787536</c:v>
                </c:pt>
                <c:pt idx="7">
                  <c:v>0.62148058562281505</c:v>
                </c:pt>
                <c:pt idx="8">
                  <c:v>0.70047471380040627</c:v>
                </c:pt>
                <c:pt idx="9">
                  <c:v>0.52998090086148963</c:v>
                </c:pt>
                <c:pt idx="10">
                  <c:v>0.91546501518581247</c:v>
                </c:pt>
                <c:pt idx="11">
                  <c:v>0.99918869896415641</c:v>
                </c:pt>
                <c:pt idx="12">
                  <c:v>0.2221099033488696</c:v>
                </c:pt>
                <c:pt idx="13">
                  <c:v>0.79870785502469022</c:v>
                </c:pt>
                <c:pt idx="14">
                  <c:v>0.77320111932621971</c:v>
                </c:pt>
                <c:pt idx="15">
                  <c:v>0.80803576380147624</c:v>
                </c:pt>
                <c:pt idx="16">
                  <c:v>0.31984776588590924</c:v>
                </c:pt>
                <c:pt idx="17">
                  <c:v>0.80331071500335449</c:v>
                </c:pt>
                <c:pt idx="18">
                  <c:v>0.9956293694512004</c:v>
                </c:pt>
                <c:pt idx="19">
                  <c:v>0.89142002162100542</c:v>
                </c:pt>
                <c:pt idx="20">
                  <c:v>0.72976779868956287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C5F-334F-94D7-2914A614474E}"/>
            </c:ext>
          </c:extLst>
        </c:ser>
        <c:ser>
          <c:idx val="1"/>
          <c:order val="1"/>
          <c:tx>
            <c:strRef>
              <c:f>path_under_cf!$A$34</c:f>
              <c:strCache>
                <c:ptCount val="1"/>
                <c:pt idx="0">
                  <c:v>2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strRef>
              <c:f>path_under_cf!$B$32:$V$32</c:f>
              <c:strCache>
                <c:ptCount val="21"/>
                <c:pt idx="0">
                  <c:v>perlbench</c:v>
                </c:pt>
                <c:pt idx="1">
                  <c:v>gcc</c:v>
                </c:pt>
                <c:pt idx="2">
                  <c:v>mcf</c:v>
                </c:pt>
                <c:pt idx="3">
                  <c:v>omnetpp</c:v>
                </c:pt>
                <c:pt idx="4">
                  <c:v>xalancbmk</c:v>
                </c:pt>
                <c:pt idx="5">
                  <c:v>x264</c:v>
                </c:pt>
                <c:pt idx="6">
                  <c:v>deepsjeng</c:v>
                </c:pt>
                <c:pt idx="7">
                  <c:v>leela</c:v>
                </c:pt>
                <c:pt idx="8">
                  <c:v>exchange2</c:v>
                </c:pt>
                <c:pt idx="9">
                  <c:v>xz</c:v>
                </c:pt>
                <c:pt idx="10">
                  <c:v>bwaves</c:v>
                </c:pt>
                <c:pt idx="11">
                  <c:v>cactuBSSN</c:v>
                </c:pt>
                <c:pt idx="12">
                  <c:v>lbm</c:v>
                </c:pt>
                <c:pt idx="13">
                  <c:v>wrf</c:v>
                </c:pt>
                <c:pt idx="14">
                  <c:v>cam4</c:v>
                </c:pt>
                <c:pt idx="15">
                  <c:v>pop2</c:v>
                </c:pt>
                <c:pt idx="16">
                  <c:v>imagick</c:v>
                </c:pt>
                <c:pt idx="17">
                  <c:v>nab</c:v>
                </c:pt>
                <c:pt idx="18">
                  <c:v>fotonik3d</c:v>
                </c:pt>
                <c:pt idx="19">
                  <c:v>roms</c:v>
                </c:pt>
                <c:pt idx="20">
                  <c:v>Average</c:v>
                </c:pt>
              </c:strCache>
            </c:strRef>
          </c:cat>
          <c:val>
            <c:numRef>
              <c:f>path_under_cf!$B$34:$V$34</c:f>
              <c:numCache>
                <c:formatCode>General</c:formatCode>
                <c:ptCount val="21"/>
                <c:pt idx="0">
                  <c:v>7.9533945170225009E-2</c:v>
                </c:pt>
                <c:pt idx="1">
                  <c:v>9.7602443120593907E-2</c:v>
                </c:pt>
                <c:pt idx="2">
                  <c:v>0.46801692299931796</c:v>
                </c:pt>
                <c:pt idx="3">
                  <c:v>0.13810684985183788</c:v>
                </c:pt>
                <c:pt idx="4">
                  <c:v>5.111875232766365E-2</c:v>
                </c:pt>
                <c:pt idx="5">
                  <c:v>7.7092679319967744E-2</c:v>
                </c:pt>
                <c:pt idx="6">
                  <c:v>0.20487247638901054</c:v>
                </c:pt>
                <c:pt idx="7">
                  <c:v>0.21831201498598057</c:v>
                </c:pt>
                <c:pt idx="8">
                  <c:v>0.20922246390786919</c:v>
                </c:pt>
                <c:pt idx="9">
                  <c:v>0.22687508321412106</c:v>
                </c:pt>
                <c:pt idx="10">
                  <c:v>3.5428625057617916E-2</c:v>
                </c:pt>
                <c:pt idx="11">
                  <c:v>3.5260295801474629E-4</c:v>
                </c:pt>
                <c:pt idx="12">
                  <c:v>0.5712884180662513</c:v>
                </c:pt>
                <c:pt idx="13">
                  <c:v>0.1075047755381557</c:v>
                </c:pt>
                <c:pt idx="14">
                  <c:v>0.15277350995424896</c:v>
                </c:pt>
                <c:pt idx="15">
                  <c:v>6.8243916295551085E-2</c:v>
                </c:pt>
                <c:pt idx="16">
                  <c:v>0.48010531579598287</c:v>
                </c:pt>
                <c:pt idx="17">
                  <c:v>0.18033341961305427</c:v>
                </c:pt>
                <c:pt idx="18">
                  <c:v>3.2121751739078506E-3</c:v>
                </c:pt>
                <c:pt idx="19">
                  <c:v>6.8440135335924204E-2</c:v>
                </c:pt>
                <c:pt idx="20">
                  <c:v>0.17192182625376479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C5F-334F-94D7-2914A614474E}"/>
            </c:ext>
          </c:extLst>
        </c:ser>
        <c:ser>
          <c:idx val="2"/>
          <c:order val="2"/>
          <c:tx>
            <c:strRef>
              <c:f>path_under_cf!$A$35</c:f>
              <c:strCache>
                <c:ptCount val="1"/>
                <c:pt idx="0">
                  <c:v>3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cat>
            <c:strRef>
              <c:f>path_under_cf!$B$32:$V$32</c:f>
              <c:strCache>
                <c:ptCount val="21"/>
                <c:pt idx="0">
                  <c:v>perlbench</c:v>
                </c:pt>
                <c:pt idx="1">
                  <c:v>gcc</c:v>
                </c:pt>
                <c:pt idx="2">
                  <c:v>mcf</c:v>
                </c:pt>
                <c:pt idx="3">
                  <c:v>omnetpp</c:v>
                </c:pt>
                <c:pt idx="4">
                  <c:v>xalancbmk</c:v>
                </c:pt>
                <c:pt idx="5">
                  <c:v>x264</c:v>
                </c:pt>
                <c:pt idx="6">
                  <c:v>deepsjeng</c:v>
                </c:pt>
                <c:pt idx="7">
                  <c:v>leela</c:v>
                </c:pt>
                <c:pt idx="8">
                  <c:v>exchange2</c:v>
                </c:pt>
                <c:pt idx="9">
                  <c:v>xz</c:v>
                </c:pt>
                <c:pt idx="10">
                  <c:v>bwaves</c:v>
                </c:pt>
                <c:pt idx="11">
                  <c:v>cactuBSSN</c:v>
                </c:pt>
                <c:pt idx="12">
                  <c:v>lbm</c:v>
                </c:pt>
                <c:pt idx="13">
                  <c:v>wrf</c:v>
                </c:pt>
                <c:pt idx="14">
                  <c:v>cam4</c:v>
                </c:pt>
                <c:pt idx="15">
                  <c:v>pop2</c:v>
                </c:pt>
                <c:pt idx="16">
                  <c:v>imagick</c:v>
                </c:pt>
                <c:pt idx="17">
                  <c:v>nab</c:v>
                </c:pt>
                <c:pt idx="18">
                  <c:v>fotonik3d</c:v>
                </c:pt>
                <c:pt idx="19">
                  <c:v>roms</c:v>
                </c:pt>
                <c:pt idx="20">
                  <c:v>Average</c:v>
                </c:pt>
              </c:strCache>
            </c:strRef>
          </c:cat>
          <c:val>
            <c:numRef>
              <c:f>path_under_cf!$B$35:$V$35</c:f>
              <c:numCache>
                <c:formatCode>General</c:formatCode>
                <c:ptCount val="21"/>
                <c:pt idx="0">
                  <c:v>4.3086191437023469E-2</c:v>
                </c:pt>
                <c:pt idx="1">
                  <c:v>2.8534309324631101E-2</c:v>
                </c:pt>
                <c:pt idx="2">
                  <c:v>0.14226406305726205</c:v>
                </c:pt>
                <c:pt idx="3">
                  <c:v>9.0689126465880468E-2</c:v>
                </c:pt>
                <c:pt idx="4">
                  <c:v>2.8401206348505948E-2</c:v>
                </c:pt>
                <c:pt idx="5">
                  <c:v>2.8538836798713649E-2</c:v>
                </c:pt>
                <c:pt idx="6">
                  <c:v>9.4747504941173982E-2</c:v>
                </c:pt>
                <c:pt idx="7">
                  <c:v>9.2441649668188949E-2</c:v>
                </c:pt>
                <c:pt idx="8">
                  <c:v>6.6655914287958751E-2</c:v>
                </c:pt>
                <c:pt idx="9">
                  <c:v>0.14695856572606963</c:v>
                </c:pt>
                <c:pt idx="10">
                  <c:v>2.0959325648590318E-2</c:v>
                </c:pt>
                <c:pt idx="11">
                  <c:v>6.0872236418628295E-5</c:v>
                </c:pt>
                <c:pt idx="12">
                  <c:v>0.18725203629461573</c:v>
                </c:pt>
                <c:pt idx="13">
                  <c:v>2.8222766953451817E-2</c:v>
                </c:pt>
                <c:pt idx="14">
                  <c:v>2.7564812367756656E-2</c:v>
                </c:pt>
                <c:pt idx="15">
                  <c:v>0.11626075508064447</c:v>
                </c:pt>
                <c:pt idx="16">
                  <c:v>0.20002670039448625</c:v>
                </c:pt>
                <c:pt idx="17">
                  <c:v>1.3921933295805268E-2</c:v>
                </c:pt>
                <c:pt idx="18">
                  <c:v>7.4503455561679237E-4</c:v>
                </c:pt>
                <c:pt idx="19">
                  <c:v>3.1558466837691951E-2</c:v>
                </c:pt>
                <c:pt idx="20">
                  <c:v>6.9444503586024303E-2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BC5F-334F-94D7-2914A614474E}"/>
            </c:ext>
          </c:extLst>
        </c:ser>
        <c:ser>
          <c:idx val="3"/>
          <c:order val="3"/>
          <c:tx>
            <c:strRef>
              <c:f>path_under_cf!$A$36</c:f>
              <c:strCache>
                <c:ptCount val="1"/>
                <c:pt idx="0">
                  <c:v>4</c:v>
                </c:pt>
              </c:strCache>
            </c:strRef>
          </c:tx>
          <c:spPr>
            <a:solidFill>
              <a:schemeClr val="accent2">
                <a:lumMod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path_under_cf!$B$32:$V$32</c:f>
              <c:strCache>
                <c:ptCount val="21"/>
                <c:pt idx="0">
                  <c:v>perlbench</c:v>
                </c:pt>
                <c:pt idx="1">
                  <c:v>gcc</c:v>
                </c:pt>
                <c:pt idx="2">
                  <c:v>mcf</c:v>
                </c:pt>
                <c:pt idx="3">
                  <c:v>omnetpp</c:v>
                </c:pt>
                <c:pt idx="4">
                  <c:v>xalancbmk</c:v>
                </c:pt>
                <c:pt idx="5">
                  <c:v>x264</c:v>
                </c:pt>
                <c:pt idx="6">
                  <c:v>deepsjeng</c:v>
                </c:pt>
                <c:pt idx="7">
                  <c:v>leela</c:v>
                </c:pt>
                <c:pt idx="8">
                  <c:v>exchange2</c:v>
                </c:pt>
                <c:pt idx="9">
                  <c:v>xz</c:v>
                </c:pt>
                <c:pt idx="10">
                  <c:v>bwaves</c:v>
                </c:pt>
                <c:pt idx="11">
                  <c:v>cactuBSSN</c:v>
                </c:pt>
                <c:pt idx="12">
                  <c:v>lbm</c:v>
                </c:pt>
                <c:pt idx="13">
                  <c:v>wrf</c:v>
                </c:pt>
                <c:pt idx="14">
                  <c:v>cam4</c:v>
                </c:pt>
                <c:pt idx="15">
                  <c:v>pop2</c:v>
                </c:pt>
                <c:pt idx="16">
                  <c:v>imagick</c:v>
                </c:pt>
                <c:pt idx="17">
                  <c:v>nab</c:v>
                </c:pt>
                <c:pt idx="18">
                  <c:v>fotonik3d</c:v>
                </c:pt>
                <c:pt idx="19">
                  <c:v>roms</c:v>
                </c:pt>
                <c:pt idx="20">
                  <c:v>Average</c:v>
                </c:pt>
              </c:strCache>
            </c:strRef>
          </c:cat>
          <c:val>
            <c:numRef>
              <c:f>path_under_cf!$B$36:$V$36</c:f>
              <c:numCache>
                <c:formatCode>General</c:formatCode>
                <c:ptCount val="21"/>
                <c:pt idx="0">
                  <c:v>7.1112957546744229E-3</c:v>
                </c:pt>
                <c:pt idx="1">
                  <c:v>7.4478611465441016E-3</c:v>
                </c:pt>
                <c:pt idx="2">
                  <c:v>1.0017755050922218E-2</c:v>
                </c:pt>
                <c:pt idx="3">
                  <c:v>2.6317521390652777E-2</c:v>
                </c:pt>
                <c:pt idx="4">
                  <c:v>6.5999182638963325E-3</c:v>
                </c:pt>
                <c:pt idx="5">
                  <c:v>1.5162564964534751E-2</c:v>
                </c:pt>
                <c:pt idx="6">
                  <c:v>3.6226972643658255E-2</c:v>
                </c:pt>
                <c:pt idx="7">
                  <c:v>2.9910602010885221E-2</c:v>
                </c:pt>
                <c:pt idx="8">
                  <c:v>1.9405702176501619E-2</c:v>
                </c:pt>
                <c:pt idx="9">
                  <c:v>6.6730420869371213E-2</c:v>
                </c:pt>
                <c:pt idx="10">
                  <c:v>1.9605578387337102E-2</c:v>
                </c:pt>
                <c:pt idx="11">
                  <c:v>4.2022258509190926E-5</c:v>
                </c:pt>
                <c:pt idx="12">
                  <c:v>1.9348168725388738E-2</c:v>
                </c:pt>
                <c:pt idx="13">
                  <c:v>5.3297197069283155E-3</c:v>
                </c:pt>
                <c:pt idx="14">
                  <c:v>6.174778371039422E-3</c:v>
                </c:pt>
                <c:pt idx="15">
                  <c:v>4.0187212259910768E-3</c:v>
                </c:pt>
                <c:pt idx="16">
                  <c:v>2.0040669773713001E-5</c:v>
                </c:pt>
                <c:pt idx="17">
                  <c:v>1.7757412202119586E-3</c:v>
                </c:pt>
                <c:pt idx="18">
                  <c:v>3.9373602997275686E-4</c:v>
                </c:pt>
                <c:pt idx="19">
                  <c:v>2.9795772918805917E-4</c:v>
                </c:pt>
                <c:pt idx="20">
                  <c:v>1.409685392979906E-2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BC5F-334F-94D7-2914A614474E}"/>
            </c:ext>
          </c:extLst>
        </c:ser>
        <c:ser>
          <c:idx val="4"/>
          <c:order val="4"/>
          <c:tx>
            <c:strRef>
              <c:f>path_under_cf!$A$37</c:f>
              <c:strCache>
                <c:ptCount val="1"/>
                <c:pt idx="0">
                  <c:v>5 to 8</c:v>
                </c:pt>
              </c:strCache>
            </c:strRef>
          </c:tx>
          <c:spPr>
            <a:solidFill>
              <a:schemeClr val="accent4">
                <a:lumMod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path_under_cf!$B$32:$V$32</c:f>
              <c:strCache>
                <c:ptCount val="21"/>
                <c:pt idx="0">
                  <c:v>perlbench</c:v>
                </c:pt>
                <c:pt idx="1">
                  <c:v>gcc</c:v>
                </c:pt>
                <c:pt idx="2">
                  <c:v>mcf</c:v>
                </c:pt>
                <c:pt idx="3">
                  <c:v>omnetpp</c:v>
                </c:pt>
                <c:pt idx="4">
                  <c:v>xalancbmk</c:v>
                </c:pt>
                <c:pt idx="5">
                  <c:v>x264</c:v>
                </c:pt>
                <c:pt idx="6">
                  <c:v>deepsjeng</c:v>
                </c:pt>
                <c:pt idx="7">
                  <c:v>leela</c:v>
                </c:pt>
                <c:pt idx="8">
                  <c:v>exchange2</c:v>
                </c:pt>
                <c:pt idx="9">
                  <c:v>xz</c:v>
                </c:pt>
                <c:pt idx="10">
                  <c:v>bwaves</c:v>
                </c:pt>
                <c:pt idx="11">
                  <c:v>cactuBSSN</c:v>
                </c:pt>
                <c:pt idx="12">
                  <c:v>lbm</c:v>
                </c:pt>
                <c:pt idx="13">
                  <c:v>wrf</c:v>
                </c:pt>
                <c:pt idx="14">
                  <c:v>cam4</c:v>
                </c:pt>
                <c:pt idx="15">
                  <c:v>pop2</c:v>
                </c:pt>
                <c:pt idx="16">
                  <c:v>imagick</c:v>
                </c:pt>
                <c:pt idx="17">
                  <c:v>nab</c:v>
                </c:pt>
                <c:pt idx="18">
                  <c:v>fotonik3d</c:v>
                </c:pt>
                <c:pt idx="19">
                  <c:v>roms</c:v>
                </c:pt>
                <c:pt idx="20">
                  <c:v>Average</c:v>
                </c:pt>
              </c:strCache>
            </c:strRef>
          </c:cat>
          <c:val>
            <c:numRef>
              <c:f>path_under_cf!$B$37:$V$37</c:f>
              <c:numCache>
                <c:formatCode>General</c:formatCode>
                <c:ptCount val="21"/>
                <c:pt idx="0">
                  <c:v>2.8601024650007838E-3</c:v>
                </c:pt>
                <c:pt idx="1">
                  <c:v>6.3114999305215148E-3</c:v>
                </c:pt>
                <c:pt idx="2">
                  <c:v>3.3132360227341056E-3</c:v>
                </c:pt>
                <c:pt idx="3">
                  <c:v>1.5262924559499446E-2</c:v>
                </c:pt>
                <c:pt idx="4">
                  <c:v>7.6407216036195589E-4</c:v>
                </c:pt>
                <c:pt idx="5">
                  <c:v>2.6372191996443878E-2</c:v>
                </c:pt>
                <c:pt idx="6">
                  <c:v>2.1197496823385533E-2</c:v>
                </c:pt>
                <c:pt idx="7">
                  <c:v>3.6454469953430137E-2</c:v>
                </c:pt>
                <c:pt idx="8">
                  <c:v>4.0416618360128434E-3</c:v>
                </c:pt>
                <c:pt idx="9">
                  <c:v>2.8145877762685574E-2</c:v>
                </c:pt>
                <c:pt idx="10">
                  <c:v>7.5681779690832552E-3</c:v>
                </c:pt>
                <c:pt idx="11">
                  <c:v>1.7547242349378565E-5</c:v>
                </c:pt>
                <c:pt idx="12">
                  <c:v>1.4735648746671352E-6</c:v>
                </c:pt>
                <c:pt idx="13">
                  <c:v>4.4173673216293126E-2</c:v>
                </c:pt>
                <c:pt idx="14">
                  <c:v>6.9593694108698173E-3</c:v>
                </c:pt>
                <c:pt idx="15">
                  <c:v>2.2509404653667836E-3</c:v>
                </c:pt>
                <c:pt idx="16">
                  <c:v>1.7725384792554055E-7</c:v>
                </c:pt>
                <c:pt idx="17">
                  <c:v>6.5819086757399172E-4</c:v>
                </c:pt>
                <c:pt idx="18">
                  <c:v>1.9684789302190847E-5</c:v>
                </c:pt>
                <c:pt idx="19">
                  <c:v>4.0722825703324436E-3</c:v>
                </c:pt>
                <c:pt idx="20">
                  <c:v>1.0522252542998468E-2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BC5F-334F-94D7-2914A614474E}"/>
            </c:ext>
          </c:extLst>
        </c:ser>
        <c:ser>
          <c:idx val="5"/>
          <c:order val="5"/>
          <c:tx>
            <c:strRef>
              <c:f>path_under_cf!$A$38</c:f>
              <c:strCache>
                <c:ptCount val="1"/>
                <c:pt idx="0">
                  <c:v>9 and above</c:v>
                </c:pt>
              </c:strCache>
            </c:strRef>
          </c:tx>
          <c:spPr>
            <a:solidFill>
              <a:schemeClr val="accent6">
                <a:lumMod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path_under_cf!$B$32:$V$32</c:f>
              <c:strCache>
                <c:ptCount val="21"/>
                <c:pt idx="0">
                  <c:v>perlbench</c:v>
                </c:pt>
                <c:pt idx="1">
                  <c:v>gcc</c:v>
                </c:pt>
                <c:pt idx="2">
                  <c:v>mcf</c:v>
                </c:pt>
                <c:pt idx="3">
                  <c:v>omnetpp</c:v>
                </c:pt>
                <c:pt idx="4">
                  <c:v>xalancbmk</c:v>
                </c:pt>
                <c:pt idx="5">
                  <c:v>x264</c:v>
                </c:pt>
                <c:pt idx="6">
                  <c:v>deepsjeng</c:v>
                </c:pt>
                <c:pt idx="7">
                  <c:v>leela</c:v>
                </c:pt>
                <c:pt idx="8">
                  <c:v>exchange2</c:v>
                </c:pt>
                <c:pt idx="9">
                  <c:v>xz</c:v>
                </c:pt>
                <c:pt idx="10">
                  <c:v>bwaves</c:v>
                </c:pt>
                <c:pt idx="11">
                  <c:v>cactuBSSN</c:v>
                </c:pt>
                <c:pt idx="12">
                  <c:v>lbm</c:v>
                </c:pt>
                <c:pt idx="13">
                  <c:v>wrf</c:v>
                </c:pt>
                <c:pt idx="14">
                  <c:v>cam4</c:v>
                </c:pt>
                <c:pt idx="15">
                  <c:v>pop2</c:v>
                </c:pt>
                <c:pt idx="16">
                  <c:v>imagick</c:v>
                </c:pt>
                <c:pt idx="17">
                  <c:v>nab</c:v>
                </c:pt>
                <c:pt idx="18">
                  <c:v>fotonik3d</c:v>
                </c:pt>
                <c:pt idx="19">
                  <c:v>roms</c:v>
                </c:pt>
                <c:pt idx="20">
                  <c:v>Average</c:v>
                </c:pt>
              </c:strCache>
            </c:strRef>
          </c:cat>
          <c:val>
            <c:numRef>
              <c:f>path_under_cf!$B$38:$V$38</c:f>
              <c:numCache>
                <c:formatCode>General</c:formatCode>
                <c:ptCount val="21"/>
                <c:pt idx="0">
                  <c:v>9.3956686781083098E-4</c:v>
                </c:pt>
                <c:pt idx="1">
                  <c:v>9.8078052049122336E-4</c:v>
                </c:pt>
                <c:pt idx="2">
                  <c:v>2.8329414237549416E-5</c:v>
                </c:pt>
                <c:pt idx="3">
                  <c:v>1.4472580133619581E-5</c:v>
                </c:pt>
                <c:pt idx="4">
                  <c:v>3.5368638303894334E-6</c:v>
                </c:pt>
                <c:pt idx="5">
                  <c:v>2.2077663840108262E-2</c:v>
                </c:pt>
                <c:pt idx="6">
                  <c:v>1.88138329489631E-3</c:v>
                </c:pt>
                <c:pt idx="7">
                  <c:v>1.4006777587000374E-3</c:v>
                </c:pt>
                <c:pt idx="8">
                  <c:v>1.9954399125154195E-4</c:v>
                </c:pt>
                <c:pt idx="9">
                  <c:v>1.3091515662629713E-3</c:v>
                </c:pt>
                <c:pt idx="10">
                  <c:v>9.7327775155890727E-4</c:v>
                </c:pt>
                <c:pt idx="11">
                  <c:v>3.3825634055166797E-4</c:v>
                </c:pt>
                <c:pt idx="12">
                  <c:v>0</c:v>
                </c:pt>
                <c:pt idx="13">
                  <c:v>1.6061209560480884E-2</c:v>
                </c:pt>
                <c:pt idx="14">
                  <c:v>3.3326410569865426E-2</c:v>
                </c:pt>
                <c:pt idx="15">
                  <c:v>1.1899031309701906E-3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4.211135905857903E-3</c:v>
                </c:pt>
                <c:pt idx="20">
                  <c:v>4.2467649978503857E-3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BC5F-334F-94D7-2914A614474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2129905311"/>
        <c:axId val="68916512"/>
      </c:barChart>
      <c:catAx>
        <c:axId val="2129905311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3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8916512"/>
        <c:crosses val="autoZero"/>
        <c:auto val="1"/>
        <c:lblAlgn val="ctr"/>
        <c:lblOffset val="100"/>
        <c:noMultiLvlLbl val="0"/>
      </c:catAx>
      <c:valAx>
        <c:axId val="6891651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129905311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2288821449402158"/>
          <c:y val="0.92399280935986716"/>
          <c:w val="0.55496710046660835"/>
          <c:h val="5.607098127749241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percentStacked"/>
        <c:varyColors val="0"/>
        <c:ser>
          <c:idx val="0"/>
          <c:order val="0"/>
          <c:tx>
            <c:strRef>
              <c:f>path_under_cf!$A$144</c:f>
              <c:strCache>
                <c:ptCount val="1"/>
                <c:pt idx="0">
                  <c:v>1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path_under_cf!$B$143:$V$143</c:f>
              <c:strCache>
                <c:ptCount val="21"/>
                <c:pt idx="0">
                  <c:v>perlbench</c:v>
                </c:pt>
                <c:pt idx="1">
                  <c:v>gcc</c:v>
                </c:pt>
                <c:pt idx="2">
                  <c:v>mcf</c:v>
                </c:pt>
                <c:pt idx="3">
                  <c:v>omnetpp</c:v>
                </c:pt>
                <c:pt idx="4">
                  <c:v>xalancbmk</c:v>
                </c:pt>
                <c:pt idx="5">
                  <c:v>x264</c:v>
                </c:pt>
                <c:pt idx="6">
                  <c:v>deepsjeng</c:v>
                </c:pt>
                <c:pt idx="7">
                  <c:v>leela</c:v>
                </c:pt>
                <c:pt idx="8">
                  <c:v>exchange2</c:v>
                </c:pt>
                <c:pt idx="9">
                  <c:v>xz</c:v>
                </c:pt>
                <c:pt idx="10">
                  <c:v>bwaves</c:v>
                </c:pt>
                <c:pt idx="11">
                  <c:v>cactuBSSN</c:v>
                </c:pt>
                <c:pt idx="12">
                  <c:v>lbm</c:v>
                </c:pt>
                <c:pt idx="13">
                  <c:v>wrf</c:v>
                </c:pt>
                <c:pt idx="14">
                  <c:v>cam4</c:v>
                </c:pt>
                <c:pt idx="15">
                  <c:v>pop2</c:v>
                </c:pt>
                <c:pt idx="16">
                  <c:v>imagick</c:v>
                </c:pt>
                <c:pt idx="17">
                  <c:v>nab</c:v>
                </c:pt>
                <c:pt idx="18">
                  <c:v>fotonik3d</c:v>
                </c:pt>
                <c:pt idx="19">
                  <c:v>roms</c:v>
                </c:pt>
                <c:pt idx="20">
                  <c:v>Average</c:v>
                </c:pt>
              </c:strCache>
            </c:strRef>
          </c:cat>
          <c:val>
            <c:numRef>
              <c:f>path_under_cf!$B$144:$V$144</c:f>
              <c:numCache>
                <c:formatCode>General</c:formatCode>
                <c:ptCount val="21"/>
                <c:pt idx="0">
                  <c:v>0.32379316273746811</c:v>
                </c:pt>
                <c:pt idx="1">
                  <c:v>0.33819379871991578</c:v>
                </c:pt>
                <c:pt idx="2">
                  <c:v>4.4821037189789695E-3</c:v>
                </c:pt>
                <c:pt idx="3">
                  <c:v>0.3727460017818332</c:v>
                </c:pt>
                <c:pt idx="4">
                  <c:v>0.54568327524426974</c:v>
                </c:pt>
                <c:pt idx="5">
                  <c:v>0.11375449295594713</c:v>
                </c:pt>
                <c:pt idx="6">
                  <c:v>0.11274525704791619</c:v>
                </c:pt>
                <c:pt idx="7">
                  <c:v>0.14319904105931838</c:v>
                </c:pt>
                <c:pt idx="8">
                  <c:v>5.3458441912446662E-2</c:v>
                </c:pt>
                <c:pt idx="9">
                  <c:v>6.3312816372938313E-2</c:v>
                </c:pt>
                <c:pt idx="10">
                  <c:v>3.6958373544954487E-2</c:v>
                </c:pt>
                <c:pt idx="11">
                  <c:v>0.82389904670595149</c:v>
                </c:pt>
                <c:pt idx="12">
                  <c:v>2.4712795465075483E-3</c:v>
                </c:pt>
                <c:pt idx="13">
                  <c:v>0.18245016298303812</c:v>
                </c:pt>
                <c:pt idx="14">
                  <c:v>0.17125418308021353</c:v>
                </c:pt>
                <c:pt idx="15">
                  <c:v>8.3145316024867216E-2</c:v>
                </c:pt>
                <c:pt idx="16">
                  <c:v>0.85068756585425043</c:v>
                </c:pt>
                <c:pt idx="17">
                  <c:v>0.3631535744726363</c:v>
                </c:pt>
                <c:pt idx="18">
                  <c:v>0.97584379139202093</c:v>
                </c:pt>
                <c:pt idx="19">
                  <c:v>0.33083774213324812</c:v>
                </c:pt>
                <c:pt idx="20">
                  <c:v>0.29460347136443599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E7E-CB44-870C-3FE13692ACAB}"/>
            </c:ext>
          </c:extLst>
        </c:ser>
        <c:ser>
          <c:idx val="1"/>
          <c:order val="1"/>
          <c:tx>
            <c:strRef>
              <c:f>path_under_cf!$A$145</c:f>
              <c:strCache>
                <c:ptCount val="1"/>
                <c:pt idx="0">
                  <c:v>2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strRef>
              <c:f>path_under_cf!$B$143:$V$143</c:f>
              <c:strCache>
                <c:ptCount val="21"/>
                <c:pt idx="0">
                  <c:v>perlbench</c:v>
                </c:pt>
                <c:pt idx="1">
                  <c:v>gcc</c:v>
                </c:pt>
                <c:pt idx="2">
                  <c:v>mcf</c:v>
                </c:pt>
                <c:pt idx="3">
                  <c:v>omnetpp</c:v>
                </c:pt>
                <c:pt idx="4">
                  <c:v>xalancbmk</c:v>
                </c:pt>
                <c:pt idx="5">
                  <c:v>x264</c:v>
                </c:pt>
                <c:pt idx="6">
                  <c:v>deepsjeng</c:v>
                </c:pt>
                <c:pt idx="7">
                  <c:v>leela</c:v>
                </c:pt>
                <c:pt idx="8">
                  <c:v>exchange2</c:v>
                </c:pt>
                <c:pt idx="9">
                  <c:v>xz</c:v>
                </c:pt>
                <c:pt idx="10">
                  <c:v>bwaves</c:v>
                </c:pt>
                <c:pt idx="11">
                  <c:v>cactuBSSN</c:v>
                </c:pt>
                <c:pt idx="12">
                  <c:v>lbm</c:v>
                </c:pt>
                <c:pt idx="13">
                  <c:v>wrf</c:v>
                </c:pt>
                <c:pt idx="14">
                  <c:v>cam4</c:v>
                </c:pt>
                <c:pt idx="15">
                  <c:v>pop2</c:v>
                </c:pt>
                <c:pt idx="16">
                  <c:v>imagick</c:v>
                </c:pt>
                <c:pt idx="17">
                  <c:v>nab</c:v>
                </c:pt>
                <c:pt idx="18">
                  <c:v>fotonik3d</c:v>
                </c:pt>
                <c:pt idx="19">
                  <c:v>roms</c:v>
                </c:pt>
                <c:pt idx="20">
                  <c:v>Average</c:v>
                </c:pt>
              </c:strCache>
            </c:strRef>
          </c:cat>
          <c:val>
            <c:numRef>
              <c:f>path_under_cf!$B$145:$V$145</c:f>
              <c:numCache>
                <c:formatCode>General</c:formatCode>
                <c:ptCount val="21"/>
                <c:pt idx="0">
                  <c:v>0.180639278134686</c:v>
                </c:pt>
                <c:pt idx="1">
                  <c:v>0.16663487356350731</c:v>
                </c:pt>
                <c:pt idx="2">
                  <c:v>0.13606766079049637</c:v>
                </c:pt>
                <c:pt idx="3">
                  <c:v>0.15974762657371316</c:v>
                </c:pt>
                <c:pt idx="4">
                  <c:v>0.20242197747508145</c:v>
                </c:pt>
                <c:pt idx="5">
                  <c:v>5.5876876069281003E-2</c:v>
                </c:pt>
                <c:pt idx="6">
                  <c:v>0.13134563735540689</c:v>
                </c:pt>
                <c:pt idx="7">
                  <c:v>0.11806889513576968</c:v>
                </c:pt>
                <c:pt idx="8">
                  <c:v>4.8271707715731318E-2</c:v>
                </c:pt>
                <c:pt idx="9">
                  <c:v>6.3369057681109509E-2</c:v>
                </c:pt>
                <c:pt idx="10">
                  <c:v>4.4477888012291529E-2</c:v>
                </c:pt>
                <c:pt idx="11">
                  <c:v>7.8845627837461837E-2</c:v>
                </c:pt>
                <c:pt idx="12">
                  <c:v>0.31415359391180353</c:v>
                </c:pt>
                <c:pt idx="13">
                  <c:v>0.16618943189257945</c:v>
                </c:pt>
                <c:pt idx="14">
                  <c:v>0.14991157469540456</c:v>
                </c:pt>
                <c:pt idx="15">
                  <c:v>4.7112622941778967E-2</c:v>
                </c:pt>
                <c:pt idx="16">
                  <c:v>0.14233992263892703</c:v>
                </c:pt>
                <c:pt idx="17">
                  <c:v>0.29487215560175217</c:v>
                </c:pt>
                <c:pt idx="18">
                  <c:v>3.2943433991424508E-3</c:v>
                </c:pt>
                <c:pt idx="19">
                  <c:v>0.14073068218457888</c:v>
                </c:pt>
                <c:pt idx="20">
                  <c:v>0.13221857168052517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5E7E-CB44-870C-3FE13692ACAB}"/>
            </c:ext>
          </c:extLst>
        </c:ser>
        <c:ser>
          <c:idx val="2"/>
          <c:order val="2"/>
          <c:tx>
            <c:strRef>
              <c:f>path_under_cf!$A$146</c:f>
              <c:strCache>
                <c:ptCount val="1"/>
                <c:pt idx="0">
                  <c:v>3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cat>
            <c:strRef>
              <c:f>path_under_cf!$B$143:$V$143</c:f>
              <c:strCache>
                <c:ptCount val="21"/>
                <c:pt idx="0">
                  <c:v>perlbench</c:v>
                </c:pt>
                <c:pt idx="1">
                  <c:v>gcc</c:v>
                </c:pt>
                <c:pt idx="2">
                  <c:v>mcf</c:v>
                </c:pt>
                <c:pt idx="3">
                  <c:v>omnetpp</c:v>
                </c:pt>
                <c:pt idx="4">
                  <c:v>xalancbmk</c:v>
                </c:pt>
                <c:pt idx="5">
                  <c:v>x264</c:v>
                </c:pt>
                <c:pt idx="6">
                  <c:v>deepsjeng</c:v>
                </c:pt>
                <c:pt idx="7">
                  <c:v>leela</c:v>
                </c:pt>
                <c:pt idx="8">
                  <c:v>exchange2</c:v>
                </c:pt>
                <c:pt idx="9">
                  <c:v>xz</c:v>
                </c:pt>
                <c:pt idx="10">
                  <c:v>bwaves</c:v>
                </c:pt>
                <c:pt idx="11">
                  <c:v>cactuBSSN</c:v>
                </c:pt>
                <c:pt idx="12">
                  <c:v>lbm</c:v>
                </c:pt>
                <c:pt idx="13">
                  <c:v>wrf</c:v>
                </c:pt>
                <c:pt idx="14">
                  <c:v>cam4</c:v>
                </c:pt>
                <c:pt idx="15">
                  <c:v>pop2</c:v>
                </c:pt>
                <c:pt idx="16">
                  <c:v>imagick</c:v>
                </c:pt>
                <c:pt idx="17">
                  <c:v>nab</c:v>
                </c:pt>
                <c:pt idx="18">
                  <c:v>fotonik3d</c:v>
                </c:pt>
                <c:pt idx="19">
                  <c:v>roms</c:v>
                </c:pt>
                <c:pt idx="20">
                  <c:v>Average</c:v>
                </c:pt>
              </c:strCache>
            </c:strRef>
          </c:cat>
          <c:val>
            <c:numRef>
              <c:f>path_under_cf!$B$146:$V$146</c:f>
              <c:numCache>
                <c:formatCode>General</c:formatCode>
                <c:ptCount val="21"/>
                <c:pt idx="0">
                  <c:v>0.15455947849360302</c:v>
                </c:pt>
                <c:pt idx="1">
                  <c:v>0.1191234543285051</c:v>
                </c:pt>
                <c:pt idx="2">
                  <c:v>0.36929095249445593</c:v>
                </c:pt>
                <c:pt idx="3">
                  <c:v>6.1204708708360922E-2</c:v>
                </c:pt>
                <c:pt idx="4">
                  <c:v>6.0385037117874032E-2</c:v>
                </c:pt>
                <c:pt idx="5">
                  <c:v>6.4475515162095653E-2</c:v>
                </c:pt>
                <c:pt idx="6">
                  <c:v>0.15942881646931364</c:v>
                </c:pt>
                <c:pt idx="7">
                  <c:v>0.10959842838811323</c:v>
                </c:pt>
                <c:pt idx="8">
                  <c:v>8.8450844628303785E-2</c:v>
                </c:pt>
                <c:pt idx="9">
                  <c:v>5.9301079410125981E-2</c:v>
                </c:pt>
                <c:pt idx="10">
                  <c:v>3.636123081787293E-2</c:v>
                </c:pt>
                <c:pt idx="11">
                  <c:v>9.5325810094373423E-2</c:v>
                </c:pt>
                <c:pt idx="12">
                  <c:v>6.2581144449106021E-2</c:v>
                </c:pt>
                <c:pt idx="13">
                  <c:v>0.14251183536351131</c:v>
                </c:pt>
                <c:pt idx="14">
                  <c:v>0.13280670671186801</c:v>
                </c:pt>
                <c:pt idx="15">
                  <c:v>0.19039134228976293</c:v>
                </c:pt>
                <c:pt idx="16">
                  <c:v>4.1434232850288341E-3</c:v>
                </c:pt>
                <c:pt idx="17">
                  <c:v>0.205530121255528</c:v>
                </c:pt>
                <c:pt idx="18">
                  <c:v>1.1220303182342616E-3</c:v>
                </c:pt>
                <c:pt idx="19">
                  <c:v>7.8590523255977929E-2</c:v>
                </c:pt>
                <c:pt idx="20">
                  <c:v>0.10975912415210076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5E7E-CB44-870C-3FE13692ACAB}"/>
            </c:ext>
          </c:extLst>
        </c:ser>
        <c:ser>
          <c:idx val="3"/>
          <c:order val="3"/>
          <c:tx>
            <c:strRef>
              <c:f>path_under_cf!$A$147</c:f>
              <c:strCache>
                <c:ptCount val="1"/>
                <c:pt idx="0">
                  <c:v>4</c:v>
                </c:pt>
              </c:strCache>
            </c:strRef>
          </c:tx>
          <c:spPr>
            <a:solidFill>
              <a:schemeClr val="accent2">
                <a:lumMod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path_under_cf!$B$143:$V$143</c:f>
              <c:strCache>
                <c:ptCount val="21"/>
                <c:pt idx="0">
                  <c:v>perlbench</c:v>
                </c:pt>
                <c:pt idx="1">
                  <c:v>gcc</c:v>
                </c:pt>
                <c:pt idx="2">
                  <c:v>mcf</c:v>
                </c:pt>
                <c:pt idx="3">
                  <c:v>omnetpp</c:v>
                </c:pt>
                <c:pt idx="4">
                  <c:v>xalancbmk</c:v>
                </c:pt>
                <c:pt idx="5">
                  <c:v>x264</c:v>
                </c:pt>
                <c:pt idx="6">
                  <c:v>deepsjeng</c:v>
                </c:pt>
                <c:pt idx="7">
                  <c:v>leela</c:v>
                </c:pt>
                <c:pt idx="8">
                  <c:v>exchange2</c:v>
                </c:pt>
                <c:pt idx="9">
                  <c:v>xz</c:v>
                </c:pt>
                <c:pt idx="10">
                  <c:v>bwaves</c:v>
                </c:pt>
                <c:pt idx="11">
                  <c:v>cactuBSSN</c:v>
                </c:pt>
                <c:pt idx="12">
                  <c:v>lbm</c:v>
                </c:pt>
                <c:pt idx="13">
                  <c:v>wrf</c:v>
                </c:pt>
                <c:pt idx="14">
                  <c:v>cam4</c:v>
                </c:pt>
                <c:pt idx="15">
                  <c:v>pop2</c:v>
                </c:pt>
                <c:pt idx="16">
                  <c:v>imagick</c:v>
                </c:pt>
                <c:pt idx="17">
                  <c:v>nab</c:v>
                </c:pt>
                <c:pt idx="18">
                  <c:v>fotonik3d</c:v>
                </c:pt>
                <c:pt idx="19">
                  <c:v>roms</c:v>
                </c:pt>
                <c:pt idx="20">
                  <c:v>Average</c:v>
                </c:pt>
              </c:strCache>
            </c:strRef>
          </c:cat>
          <c:val>
            <c:numRef>
              <c:f>path_under_cf!$B$147:$V$147</c:f>
              <c:numCache>
                <c:formatCode>General</c:formatCode>
                <c:ptCount val="21"/>
                <c:pt idx="0">
                  <c:v>7.2451072843212241E-2</c:v>
                </c:pt>
                <c:pt idx="1">
                  <c:v>6.7008387480404635E-2</c:v>
                </c:pt>
                <c:pt idx="2">
                  <c:v>9.9120567222577005E-2</c:v>
                </c:pt>
                <c:pt idx="3">
                  <c:v>0.17061186626335992</c:v>
                </c:pt>
                <c:pt idx="4">
                  <c:v>4.9554893562559828E-2</c:v>
                </c:pt>
                <c:pt idx="5">
                  <c:v>6.9513398042021488E-2</c:v>
                </c:pt>
                <c:pt idx="6">
                  <c:v>0.13258076866802634</c:v>
                </c:pt>
                <c:pt idx="7">
                  <c:v>6.3495721684944786E-2</c:v>
                </c:pt>
                <c:pt idx="8">
                  <c:v>7.641971423270498E-2</c:v>
                </c:pt>
                <c:pt idx="9">
                  <c:v>7.9912081199883203E-2</c:v>
                </c:pt>
                <c:pt idx="10">
                  <c:v>7.4890996218398509E-2</c:v>
                </c:pt>
                <c:pt idx="11">
                  <c:v>8.2370970448719693E-4</c:v>
                </c:pt>
                <c:pt idx="12">
                  <c:v>0.62079250852770829</c:v>
                </c:pt>
                <c:pt idx="13">
                  <c:v>2.1412345722528921E-2</c:v>
                </c:pt>
                <c:pt idx="14">
                  <c:v>0.15493335510071907</c:v>
                </c:pt>
                <c:pt idx="15">
                  <c:v>0.17496684606666491</c:v>
                </c:pt>
                <c:pt idx="16">
                  <c:v>2.8088702981719539E-3</c:v>
                </c:pt>
                <c:pt idx="17">
                  <c:v>6.9373511310658525E-2</c:v>
                </c:pt>
                <c:pt idx="18">
                  <c:v>1.0024393307809731E-3</c:v>
                </c:pt>
                <c:pt idx="19">
                  <c:v>8.0841991757780646E-2</c:v>
                </c:pt>
                <c:pt idx="20">
                  <c:v>0.10412575226187966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5E7E-CB44-870C-3FE13692ACAB}"/>
            </c:ext>
          </c:extLst>
        </c:ser>
        <c:ser>
          <c:idx val="4"/>
          <c:order val="4"/>
          <c:tx>
            <c:strRef>
              <c:f>path_under_cf!$A$148</c:f>
              <c:strCache>
                <c:ptCount val="1"/>
                <c:pt idx="0">
                  <c:v>5 to 8</c:v>
                </c:pt>
              </c:strCache>
            </c:strRef>
          </c:tx>
          <c:spPr>
            <a:solidFill>
              <a:schemeClr val="accent4">
                <a:lumMod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path_under_cf!$B$143:$V$143</c:f>
              <c:strCache>
                <c:ptCount val="21"/>
                <c:pt idx="0">
                  <c:v>perlbench</c:v>
                </c:pt>
                <c:pt idx="1">
                  <c:v>gcc</c:v>
                </c:pt>
                <c:pt idx="2">
                  <c:v>mcf</c:v>
                </c:pt>
                <c:pt idx="3">
                  <c:v>omnetpp</c:v>
                </c:pt>
                <c:pt idx="4">
                  <c:v>xalancbmk</c:v>
                </c:pt>
                <c:pt idx="5">
                  <c:v>x264</c:v>
                </c:pt>
                <c:pt idx="6">
                  <c:v>deepsjeng</c:v>
                </c:pt>
                <c:pt idx="7">
                  <c:v>leela</c:v>
                </c:pt>
                <c:pt idx="8">
                  <c:v>exchange2</c:v>
                </c:pt>
                <c:pt idx="9">
                  <c:v>xz</c:v>
                </c:pt>
                <c:pt idx="10">
                  <c:v>bwaves</c:v>
                </c:pt>
                <c:pt idx="11">
                  <c:v>cactuBSSN</c:v>
                </c:pt>
                <c:pt idx="12">
                  <c:v>lbm</c:v>
                </c:pt>
                <c:pt idx="13">
                  <c:v>wrf</c:v>
                </c:pt>
                <c:pt idx="14">
                  <c:v>cam4</c:v>
                </c:pt>
                <c:pt idx="15">
                  <c:v>pop2</c:v>
                </c:pt>
                <c:pt idx="16">
                  <c:v>imagick</c:v>
                </c:pt>
                <c:pt idx="17">
                  <c:v>nab</c:v>
                </c:pt>
                <c:pt idx="18">
                  <c:v>fotonik3d</c:v>
                </c:pt>
                <c:pt idx="19">
                  <c:v>roms</c:v>
                </c:pt>
                <c:pt idx="20">
                  <c:v>Average</c:v>
                </c:pt>
              </c:strCache>
            </c:strRef>
          </c:cat>
          <c:val>
            <c:numRef>
              <c:f>path_under_cf!$B$148:$V$148</c:f>
              <c:numCache>
                <c:formatCode>General</c:formatCode>
                <c:ptCount val="21"/>
                <c:pt idx="0">
                  <c:v>0.14530474341260516</c:v>
                </c:pt>
                <c:pt idx="1">
                  <c:v>0.14142924791464345</c:v>
                </c:pt>
                <c:pt idx="2">
                  <c:v>0.18211107720516365</c:v>
                </c:pt>
                <c:pt idx="3">
                  <c:v>0.21629616342332786</c:v>
                </c:pt>
                <c:pt idx="4">
                  <c:v>0.11845702278373277</c:v>
                </c:pt>
                <c:pt idx="5">
                  <c:v>0.54219955873910231</c:v>
                </c:pt>
                <c:pt idx="6">
                  <c:v>0.29647407161210937</c:v>
                </c:pt>
                <c:pt idx="7">
                  <c:v>0.26548337200291422</c:v>
                </c:pt>
                <c:pt idx="8">
                  <c:v>0.54539684203908545</c:v>
                </c:pt>
                <c:pt idx="9">
                  <c:v>0.57256380954911534</c:v>
                </c:pt>
                <c:pt idx="10">
                  <c:v>0.66584648335970076</c:v>
                </c:pt>
                <c:pt idx="11">
                  <c:v>5.448384969803814E-4</c:v>
                </c:pt>
                <c:pt idx="12">
                  <c:v>1.4735648746671357E-6</c:v>
                </c:pt>
                <c:pt idx="13">
                  <c:v>0.31956517285978719</c:v>
                </c:pt>
                <c:pt idx="14">
                  <c:v>0.24775322577616876</c:v>
                </c:pt>
                <c:pt idx="15">
                  <c:v>0.49842922064490508</c:v>
                </c:pt>
                <c:pt idx="16">
                  <c:v>2.0217923621638518E-5</c:v>
                </c:pt>
                <c:pt idx="17">
                  <c:v>5.425158444867681E-2</c:v>
                </c:pt>
                <c:pt idx="18">
                  <c:v>1.7588432560528493E-2</c:v>
                </c:pt>
                <c:pt idx="19">
                  <c:v>0.26377134874873831</c:v>
                </c:pt>
                <c:pt idx="20">
                  <c:v>0.25467439535328912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5E7E-CB44-870C-3FE13692ACAB}"/>
            </c:ext>
          </c:extLst>
        </c:ser>
        <c:ser>
          <c:idx val="5"/>
          <c:order val="5"/>
          <c:tx>
            <c:strRef>
              <c:f>path_under_cf!$A$149</c:f>
              <c:strCache>
                <c:ptCount val="1"/>
                <c:pt idx="0">
                  <c:v>9 and above</c:v>
                </c:pt>
              </c:strCache>
            </c:strRef>
          </c:tx>
          <c:spPr>
            <a:solidFill>
              <a:schemeClr val="accent6">
                <a:lumMod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path_under_cf!$B$143:$V$143</c:f>
              <c:strCache>
                <c:ptCount val="21"/>
                <c:pt idx="0">
                  <c:v>perlbench</c:v>
                </c:pt>
                <c:pt idx="1">
                  <c:v>gcc</c:v>
                </c:pt>
                <c:pt idx="2">
                  <c:v>mcf</c:v>
                </c:pt>
                <c:pt idx="3">
                  <c:v>omnetpp</c:v>
                </c:pt>
                <c:pt idx="4">
                  <c:v>xalancbmk</c:v>
                </c:pt>
                <c:pt idx="5">
                  <c:v>x264</c:v>
                </c:pt>
                <c:pt idx="6">
                  <c:v>deepsjeng</c:v>
                </c:pt>
                <c:pt idx="7">
                  <c:v>leela</c:v>
                </c:pt>
                <c:pt idx="8">
                  <c:v>exchange2</c:v>
                </c:pt>
                <c:pt idx="9">
                  <c:v>xz</c:v>
                </c:pt>
                <c:pt idx="10">
                  <c:v>bwaves</c:v>
                </c:pt>
                <c:pt idx="11">
                  <c:v>cactuBSSN</c:v>
                </c:pt>
                <c:pt idx="12">
                  <c:v>lbm</c:v>
                </c:pt>
                <c:pt idx="13">
                  <c:v>wrf</c:v>
                </c:pt>
                <c:pt idx="14">
                  <c:v>cam4</c:v>
                </c:pt>
                <c:pt idx="15">
                  <c:v>pop2</c:v>
                </c:pt>
                <c:pt idx="16">
                  <c:v>imagick</c:v>
                </c:pt>
                <c:pt idx="17">
                  <c:v>nab</c:v>
                </c:pt>
                <c:pt idx="18">
                  <c:v>fotonik3d</c:v>
                </c:pt>
                <c:pt idx="19">
                  <c:v>roms</c:v>
                </c:pt>
                <c:pt idx="20">
                  <c:v>Average</c:v>
                </c:pt>
              </c:strCache>
            </c:strRef>
          </c:cat>
          <c:val>
            <c:numRef>
              <c:f>path_under_cf!$B$149:$V$149</c:f>
              <c:numCache>
                <c:formatCode>General</c:formatCode>
                <c:ptCount val="21"/>
                <c:pt idx="0">
                  <c:v>0.12325226437842531</c:v>
                </c:pt>
                <c:pt idx="1">
                  <c:v>0.16761023799302383</c:v>
                </c:pt>
                <c:pt idx="2">
                  <c:v>0.20892763856832799</c:v>
                </c:pt>
                <c:pt idx="3">
                  <c:v>1.9393633249404851E-2</c:v>
                </c:pt>
                <c:pt idx="4">
                  <c:v>2.3497793816482128E-2</c:v>
                </c:pt>
                <c:pt idx="5">
                  <c:v>0.15418015903155238</c:v>
                </c:pt>
                <c:pt idx="6">
                  <c:v>0.16742544884722751</c:v>
                </c:pt>
                <c:pt idx="7">
                  <c:v>0.30015454172893979</c:v>
                </c:pt>
                <c:pt idx="8">
                  <c:v>0.18800244947172781</c:v>
                </c:pt>
                <c:pt idx="9">
                  <c:v>0.16154115578682759</c:v>
                </c:pt>
                <c:pt idx="10">
                  <c:v>0.14146502804678146</c:v>
                </c:pt>
                <c:pt idx="11">
                  <c:v>5.6096716074591744E-4</c:v>
                </c:pt>
                <c:pt idx="12">
                  <c:v>0</c:v>
                </c:pt>
                <c:pt idx="13">
                  <c:v>0.16787105117855489</c:v>
                </c:pt>
                <c:pt idx="14">
                  <c:v>0.14334095463562604</c:v>
                </c:pt>
                <c:pt idx="15">
                  <c:v>5.9546520320211058E-3</c:v>
                </c:pt>
                <c:pt idx="16">
                  <c:v>0</c:v>
                </c:pt>
                <c:pt idx="17">
                  <c:v>1.2819052910748148E-2</c:v>
                </c:pt>
                <c:pt idx="18">
                  <c:v>1.1489629992929562E-3</c:v>
                </c:pt>
                <c:pt idx="19">
                  <c:v>0.10522771191967605</c:v>
                </c:pt>
                <c:pt idx="20">
                  <c:v>0.10461868518776929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5E7E-CB44-870C-3FE13692ACA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776404191"/>
        <c:axId val="5043792"/>
      </c:barChart>
      <c:catAx>
        <c:axId val="1776404191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5043792"/>
        <c:crosses val="autoZero"/>
        <c:auto val="1"/>
        <c:lblAlgn val="ctr"/>
        <c:lblOffset val="100"/>
        <c:noMultiLvlLbl val="0"/>
      </c:catAx>
      <c:valAx>
        <c:axId val="504379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776404191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percentStacked"/>
        <c:varyColors val="0"/>
        <c:ser>
          <c:idx val="0"/>
          <c:order val="0"/>
          <c:tx>
            <c:strRef>
              <c:f>path_under_cf!$A$33</c:f>
              <c:strCache>
                <c:ptCount val="1"/>
                <c:pt idx="0">
                  <c:v>1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path_under_cf!$B$32:$V$32</c:f>
              <c:strCache>
                <c:ptCount val="21"/>
                <c:pt idx="0">
                  <c:v>perlbench</c:v>
                </c:pt>
                <c:pt idx="1">
                  <c:v>gcc</c:v>
                </c:pt>
                <c:pt idx="2">
                  <c:v>mcf</c:v>
                </c:pt>
                <c:pt idx="3">
                  <c:v>omnetpp</c:v>
                </c:pt>
                <c:pt idx="4">
                  <c:v>xalancbmk</c:v>
                </c:pt>
                <c:pt idx="5">
                  <c:v>x264</c:v>
                </c:pt>
                <c:pt idx="6">
                  <c:v>deepsjeng</c:v>
                </c:pt>
                <c:pt idx="7">
                  <c:v>leela</c:v>
                </c:pt>
                <c:pt idx="8">
                  <c:v>exchange2</c:v>
                </c:pt>
                <c:pt idx="9">
                  <c:v>xz</c:v>
                </c:pt>
                <c:pt idx="10">
                  <c:v>bwaves</c:v>
                </c:pt>
                <c:pt idx="11">
                  <c:v>cactuBSSN</c:v>
                </c:pt>
                <c:pt idx="12">
                  <c:v>lbm</c:v>
                </c:pt>
                <c:pt idx="13">
                  <c:v>wrf</c:v>
                </c:pt>
                <c:pt idx="14">
                  <c:v>cam4</c:v>
                </c:pt>
                <c:pt idx="15">
                  <c:v>pop2</c:v>
                </c:pt>
                <c:pt idx="16">
                  <c:v>imagick</c:v>
                </c:pt>
                <c:pt idx="17">
                  <c:v>nab</c:v>
                </c:pt>
                <c:pt idx="18">
                  <c:v>fotonik3d</c:v>
                </c:pt>
                <c:pt idx="19">
                  <c:v>roms</c:v>
                </c:pt>
                <c:pt idx="20">
                  <c:v>Average</c:v>
                </c:pt>
              </c:strCache>
            </c:strRef>
          </c:cat>
          <c:val>
            <c:numRef>
              <c:f>path_under_cf!$B$33:$V$33</c:f>
              <c:numCache>
                <c:formatCode>General</c:formatCode>
                <c:ptCount val="21"/>
                <c:pt idx="0">
                  <c:v>0.86646889830526541</c:v>
                </c:pt>
                <c:pt idx="1">
                  <c:v>0.8591231059572183</c:v>
                </c:pt>
                <c:pt idx="2">
                  <c:v>0.37635969345552617</c:v>
                </c:pt>
                <c:pt idx="3">
                  <c:v>0.72960910515199573</c:v>
                </c:pt>
                <c:pt idx="4">
                  <c:v>0.91311251403574167</c:v>
                </c:pt>
                <c:pt idx="5">
                  <c:v>0.83075606308023175</c:v>
                </c:pt>
                <c:pt idx="6">
                  <c:v>0.64107416590787536</c:v>
                </c:pt>
                <c:pt idx="7">
                  <c:v>0.62148058562281505</c:v>
                </c:pt>
                <c:pt idx="8">
                  <c:v>0.70047471380040627</c:v>
                </c:pt>
                <c:pt idx="9">
                  <c:v>0.52998090086148963</c:v>
                </c:pt>
                <c:pt idx="10">
                  <c:v>0.91546501518581247</c:v>
                </c:pt>
                <c:pt idx="11">
                  <c:v>0.99918869896415641</c:v>
                </c:pt>
                <c:pt idx="12">
                  <c:v>0.2221099033488696</c:v>
                </c:pt>
                <c:pt idx="13">
                  <c:v>0.79870785502469022</c:v>
                </c:pt>
                <c:pt idx="14">
                  <c:v>0.77320111932621971</c:v>
                </c:pt>
                <c:pt idx="15">
                  <c:v>0.80803576380147624</c:v>
                </c:pt>
                <c:pt idx="16">
                  <c:v>0.31984776588590924</c:v>
                </c:pt>
                <c:pt idx="17">
                  <c:v>0.80331071500335449</c:v>
                </c:pt>
                <c:pt idx="18">
                  <c:v>0.9956293694512004</c:v>
                </c:pt>
                <c:pt idx="19">
                  <c:v>0.89142002162100542</c:v>
                </c:pt>
                <c:pt idx="20">
                  <c:v>0.72976779868956287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C5F-334F-94D7-2914A614474E}"/>
            </c:ext>
          </c:extLst>
        </c:ser>
        <c:ser>
          <c:idx val="1"/>
          <c:order val="1"/>
          <c:tx>
            <c:strRef>
              <c:f>path_under_cf!$A$34</c:f>
              <c:strCache>
                <c:ptCount val="1"/>
                <c:pt idx="0">
                  <c:v>2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strRef>
              <c:f>path_under_cf!$B$32:$V$32</c:f>
              <c:strCache>
                <c:ptCount val="21"/>
                <c:pt idx="0">
                  <c:v>perlbench</c:v>
                </c:pt>
                <c:pt idx="1">
                  <c:v>gcc</c:v>
                </c:pt>
                <c:pt idx="2">
                  <c:v>mcf</c:v>
                </c:pt>
                <c:pt idx="3">
                  <c:v>omnetpp</c:v>
                </c:pt>
                <c:pt idx="4">
                  <c:v>xalancbmk</c:v>
                </c:pt>
                <c:pt idx="5">
                  <c:v>x264</c:v>
                </c:pt>
                <c:pt idx="6">
                  <c:v>deepsjeng</c:v>
                </c:pt>
                <c:pt idx="7">
                  <c:v>leela</c:v>
                </c:pt>
                <c:pt idx="8">
                  <c:v>exchange2</c:v>
                </c:pt>
                <c:pt idx="9">
                  <c:v>xz</c:v>
                </c:pt>
                <c:pt idx="10">
                  <c:v>bwaves</c:v>
                </c:pt>
                <c:pt idx="11">
                  <c:v>cactuBSSN</c:v>
                </c:pt>
                <c:pt idx="12">
                  <c:v>lbm</c:v>
                </c:pt>
                <c:pt idx="13">
                  <c:v>wrf</c:v>
                </c:pt>
                <c:pt idx="14">
                  <c:v>cam4</c:v>
                </c:pt>
                <c:pt idx="15">
                  <c:v>pop2</c:v>
                </c:pt>
                <c:pt idx="16">
                  <c:v>imagick</c:v>
                </c:pt>
                <c:pt idx="17">
                  <c:v>nab</c:v>
                </c:pt>
                <c:pt idx="18">
                  <c:v>fotonik3d</c:v>
                </c:pt>
                <c:pt idx="19">
                  <c:v>roms</c:v>
                </c:pt>
                <c:pt idx="20">
                  <c:v>Average</c:v>
                </c:pt>
              </c:strCache>
            </c:strRef>
          </c:cat>
          <c:val>
            <c:numRef>
              <c:f>path_under_cf!$B$34:$V$34</c:f>
              <c:numCache>
                <c:formatCode>General</c:formatCode>
                <c:ptCount val="21"/>
                <c:pt idx="0">
                  <c:v>7.9533945170225009E-2</c:v>
                </c:pt>
                <c:pt idx="1">
                  <c:v>9.7602443120593907E-2</c:v>
                </c:pt>
                <c:pt idx="2">
                  <c:v>0.46801692299931796</c:v>
                </c:pt>
                <c:pt idx="3">
                  <c:v>0.13810684985183788</c:v>
                </c:pt>
                <c:pt idx="4">
                  <c:v>5.111875232766365E-2</c:v>
                </c:pt>
                <c:pt idx="5">
                  <c:v>7.7092679319967744E-2</c:v>
                </c:pt>
                <c:pt idx="6">
                  <c:v>0.20487247638901054</c:v>
                </c:pt>
                <c:pt idx="7">
                  <c:v>0.21831201498598057</c:v>
                </c:pt>
                <c:pt idx="8">
                  <c:v>0.20922246390786919</c:v>
                </c:pt>
                <c:pt idx="9">
                  <c:v>0.22687508321412106</c:v>
                </c:pt>
                <c:pt idx="10">
                  <c:v>3.5428625057617916E-2</c:v>
                </c:pt>
                <c:pt idx="11">
                  <c:v>3.5260295801474629E-4</c:v>
                </c:pt>
                <c:pt idx="12">
                  <c:v>0.5712884180662513</c:v>
                </c:pt>
                <c:pt idx="13">
                  <c:v>0.1075047755381557</c:v>
                </c:pt>
                <c:pt idx="14">
                  <c:v>0.15277350995424896</c:v>
                </c:pt>
                <c:pt idx="15">
                  <c:v>6.8243916295551085E-2</c:v>
                </c:pt>
                <c:pt idx="16">
                  <c:v>0.48010531579598287</c:v>
                </c:pt>
                <c:pt idx="17">
                  <c:v>0.18033341961305427</c:v>
                </c:pt>
                <c:pt idx="18">
                  <c:v>3.2121751739078506E-3</c:v>
                </c:pt>
                <c:pt idx="19">
                  <c:v>6.8440135335924204E-2</c:v>
                </c:pt>
                <c:pt idx="20">
                  <c:v>0.17192182625376479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C5F-334F-94D7-2914A614474E}"/>
            </c:ext>
          </c:extLst>
        </c:ser>
        <c:ser>
          <c:idx val="2"/>
          <c:order val="2"/>
          <c:tx>
            <c:strRef>
              <c:f>path_under_cf!$A$35</c:f>
              <c:strCache>
                <c:ptCount val="1"/>
                <c:pt idx="0">
                  <c:v>3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cat>
            <c:strRef>
              <c:f>path_under_cf!$B$32:$V$32</c:f>
              <c:strCache>
                <c:ptCount val="21"/>
                <c:pt idx="0">
                  <c:v>perlbench</c:v>
                </c:pt>
                <c:pt idx="1">
                  <c:v>gcc</c:v>
                </c:pt>
                <c:pt idx="2">
                  <c:v>mcf</c:v>
                </c:pt>
                <c:pt idx="3">
                  <c:v>omnetpp</c:v>
                </c:pt>
                <c:pt idx="4">
                  <c:v>xalancbmk</c:v>
                </c:pt>
                <c:pt idx="5">
                  <c:v>x264</c:v>
                </c:pt>
                <c:pt idx="6">
                  <c:v>deepsjeng</c:v>
                </c:pt>
                <c:pt idx="7">
                  <c:v>leela</c:v>
                </c:pt>
                <c:pt idx="8">
                  <c:v>exchange2</c:v>
                </c:pt>
                <c:pt idx="9">
                  <c:v>xz</c:v>
                </c:pt>
                <c:pt idx="10">
                  <c:v>bwaves</c:v>
                </c:pt>
                <c:pt idx="11">
                  <c:v>cactuBSSN</c:v>
                </c:pt>
                <c:pt idx="12">
                  <c:v>lbm</c:v>
                </c:pt>
                <c:pt idx="13">
                  <c:v>wrf</c:v>
                </c:pt>
                <c:pt idx="14">
                  <c:v>cam4</c:v>
                </c:pt>
                <c:pt idx="15">
                  <c:v>pop2</c:v>
                </c:pt>
                <c:pt idx="16">
                  <c:v>imagick</c:v>
                </c:pt>
                <c:pt idx="17">
                  <c:v>nab</c:v>
                </c:pt>
                <c:pt idx="18">
                  <c:v>fotonik3d</c:v>
                </c:pt>
                <c:pt idx="19">
                  <c:v>roms</c:v>
                </c:pt>
                <c:pt idx="20">
                  <c:v>Average</c:v>
                </c:pt>
              </c:strCache>
            </c:strRef>
          </c:cat>
          <c:val>
            <c:numRef>
              <c:f>path_under_cf!$B$35:$V$35</c:f>
              <c:numCache>
                <c:formatCode>General</c:formatCode>
                <c:ptCount val="21"/>
                <c:pt idx="0">
                  <c:v>4.3086191437023469E-2</c:v>
                </c:pt>
                <c:pt idx="1">
                  <c:v>2.8534309324631101E-2</c:v>
                </c:pt>
                <c:pt idx="2">
                  <c:v>0.14226406305726205</c:v>
                </c:pt>
                <c:pt idx="3">
                  <c:v>9.0689126465880468E-2</c:v>
                </c:pt>
                <c:pt idx="4">
                  <c:v>2.8401206348505948E-2</c:v>
                </c:pt>
                <c:pt idx="5">
                  <c:v>2.8538836798713649E-2</c:v>
                </c:pt>
                <c:pt idx="6">
                  <c:v>9.4747504941173982E-2</c:v>
                </c:pt>
                <c:pt idx="7">
                  <c:v>9.2441649668188949E-2</c:v>
                </c:pt>
                <c:pt idx="8">
                  <c:v>6.6655914287958751E-2</c:v>
                </c:pt>
                <c:pt idx="9">
                  <c:v>0.14695856572606963</c:v>
                </c:pt>
                <c:pt idx="10">
                  <c:v>2.0959325648590318E-2</c:v>
                </c:pt>
                <c:pt idx="11">
                  <c:v>6.0872236418628295E-5</c:v>
                </c:pt>
                <c:pt idx="12">
                  <c:v>0.18725203629461573</c:v>
                </c:pt>
                <c:pt idx="13">
                  <c:v>2.8222766953451817E-2</c:v>
                </c:pt>
                <c:pt idx="14">
                  <c:v>2.7564812367756656E-2</c:v>
                </c:pt>
                <c:pt idx="15">
                  <c:v>0.11626075508064447</c:v>
                </c:pt>
                <c:pt idx="16">
                  <c:v>0.20002670039448625</c:v>
                </c:pt>
                <c:pt idx="17">
                  <c:v>1.3921933295805268E-2</c:v>
                </c:pt>
                <c:pt idx="18">
                  <c:v>7.4503455561679237E-4</c:v>
                </c:pt>
                <c:pt idx="19">
                  <c:v>3.1558466837691951E-2</c:v>
                </c:pt>
                <c:pt idx="20">
                  <c:v>6.9444503586024303E-2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BC5F-334F-94D7-2914A614474E}"/>
            </c:ext>
          </c:extLst>
        </c:ser>
        <c:ser>
          <c:idx val="3"/>
          <c:order val="3"/>
          <c:tx>
            <c:strRef>
              <c:f>path_under_cf!$A$36</c:f>
              <c:strCache>
                <c:ptCount val="1"/>
                <c:pt idx="0">
                  <c:v>4</c:v>
                </c:pt>
              </c:strCache>
            </c:strRef>
          </c:tx>
          <c:spPr>
            <a:solidFill>
              <a:schemeClr val="accent2">
                <a:lumMod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path_under_cf!$B$32:$V$32</c:f>
              <c:strCache>
                <c:ptCount val="21"/>
                <c:pt idx="0">
                  <c:v>perlbench</c:v>
                </c:pt>
                <c:pt idx="1">
                  <c:v>gcc</c:v>
                </c:pt>
                <c:pt idx="2">
                  <c:v>mcf</c:v>
                </c:pt>
                <c:pt idx="3">
                  <c:v>omnetpp</c:v>
                </c:pt>
                <c:pt idx="4">
                  <c:v>xalancbmk</c:v>
                </c:pt>
                <c:pt idx="5">
                  <c:v>x264</c:v>
                </c:pt>
                <c:pt idx="6">
                  <c:v>deepsjeng</c:v>
                </c:pt>
                <c:pt idx="7">
                  <c:v>leela</c:v>
                </c:pt>
                <c:pt idx="8">
                  <c:v>exchange2</c:v>
                </c:pt>
                <c:pt idx="9">
                  <c:v>xz</c:v>
                </c:pt>
                <c:pt idx="10">
                  <c:v>bwaves</c:v>
                </c:pt>
                <c:pt idx="11">
                  <c:v>cactuBSSN</c:v>
                </c:pt>
                <c:pt idx="12">
                  <c:v>lbm</c:v>
                </c:pt>
                <c:pt idx="13">
                  <c:v>wrf</c:v>
                </c:pt>
                <c:pt idx="14">
                  <c:v>cam4</c:v>
                </c:pt>
                <c:pt idx="15">
                  <c:v>pop2</c:v>
                </c:pt>
                <c:pt idx="16">
                  <c:v>imagick</c:v>
                </c:pt>
                <c:pt idx="17">
                  <c:v>nab</c:v>
                </c:pt>
                <c:pt idx="18">
                  <c:v>fotonik3d</c:v>
                </c:pt>
                <c:pt idx="19">
                  <c:v>roms</c:v>
                </c:pt>
                <c:pt idx="20">
                  <c:v>Average</c:v>
                </c:pt>
              </c:strCache>
            </c:strRef>
          </c:cat>
          <c:val>
            <c:numRef>
              <c:f>path_under_cf!$B$36:$V$36</c:f>
              <c:numCache>
                <c:formatCode>General</c:formatCode>
                <c:ptCount val="21"/>
                <c:pt idx="0">
                  <c:v>7.1112957546744229E-3</c:v>
                </c:pt>
                <c:pt idx="1">
                  <c:v>7.4478611465441016E-3</c:v>
                </c:pt>
                <c:pt idx="2">
                  <c:v>1.0017755050922218E-2</c:v>
                </c:pt>
                <c:pt idx="3">
                  <c:v>2.6317521390652777E-2</c:v>
                </c:pt>
                <c:pt idx="4">
                  <c:v>6.5999182638963325E-3</c:v>
                </c:pt>
                <c:pt idx="5">
                  <c:v>1.5162564964534751E-2</c:v>
                </c:pt>
                <c:pt idx="6">
                  <c:v>3.6226972643658255E-2</c:v>
                </c:pt>
                <c:pt idx="7">
                  <c:v>2.9910602010885221E-2</c:v>
                </c:pt>
                <c:pt idx="8">
                  <c:v>1.9405702176501619E-2</c:v>
                </c:pt>
                <c:pt idx="9">
                  <c:v>6.6730420869371213E-2</c:v>
                </c:pt>
                <c:pt idx="10">
                  <c:v>1.9605578387337102E-2</c:v>
                </c:pt>
                <c:pt idx="11">
                  <c:v>4.2022258509190926E-5</c:v>
                </c:pt>
                <c:pt idx="12">
                  <c:v>1.9348168725388738E-2</c:v>
                </c:pt>
                <c:pt idx="13">
                  <c:v>5.3297197069283155E-3</c:v>
                </c:pt>
                <c:pt idx="14">
                  <c:v>6.174778371039422E-3</c:v>
                </c:pt>
                <c:pt idx="15">
                  <c:v>4.0187212259910768E-3</c:v>
                </c:pt>
                <c:pt idx="16">
                  <c:v>2.0040669773713001E-5</c:v>
                </c:pt>
                <c:pt idx="17">
                  <c:v>1.7757412202119586E-3</c:v>
                </c:pt>
                <c:pt idx="18">
                  <c:v>3.9373602997275686E-4</c:v>
                </c:pt>
                <c:pt idx="19">
                  <c:v>2.9795772918805917E-4</c:v>
                </c:pt>
                <c:pt idx="20">
                  <c:v>1.409685392979906E-2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BC5F-334F-94D7-2914A614474E}"/>
            </c:ext>
          </c:extLst>
        </c:ser>
        <c:ser>
          <c:idx val="4"/>
          <c:order val="4"/>
          <c:tx>
            <c:strRef>
              <c:f>path_under_cf!$A$37</c:f>
              <c:strCache>
                <c:ptCount val="1"/>
                <c:pt idx="0">
                  <c:v>5 to 8</c:v>
                </c:pt>
              </c:strCache>
            </c:strRef>
          </c:tx>
          <c:spPr>
            <a:solidFill>
              <a:schemeClr val="accent4">
                <a:lumMod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path_under_cf!$B$32:$V$32</c:f>
              <c:strCache>
                <c:ptCount val="21"/>
                <c:pt idx="0">
                  <c:v>perlbench</c:v>
                </c:pt>
                <c:pt idx="1">
                  <c:v>gcc</c:v>
                </c:pt>
                <c:pt idx="2">
                  <c:v>mcf</c:v>
                </c:pt>
                <c:pt idx="3">
                  <c:v>omnetpp</c:v>
                </c:pt>
                <c:pt idx="4">
                  <c:v>xalancbmk</c:v>
                </c:pt>
                <c:pt idx="5">
                  <c:v>x264</c:v>
                </c:pt>
                <c:pt idx="6">
                  <c:v>deepsjeng</c:v>
                </c:pt>
                <c:pt idx="7">
                  <c:v>leela</c:v>
                </c:pt>
                <c:pt idx="8">
                  <c:v>exchange2</c:v>
                </c:pt>
                <c:pt idx="9">
                  <c:v>xz</c:v>
                </c:pt>
                <c:pt idx="10">
                  <c:v>bwaves</c:v>
                </c:pt>
                <c:pt idx="11">
                  <c:v>cactuBSSN</c:v>
                </c:pt>
                <c:pt idx="12">
                  <c:v>lbm</c:v>
                </c:pt>
                <c:pt idx="13">
                  <c:v>wrf</c:v>
                </c:pt>
                <c:pt idx="14">
                  <c:v>cam4</c:v>
                </c:pt>
                <c:pt idx="15">
                  <c:v>pop2</c:v>
                </c:pt>
                <c:pt idx="16">
                  <c:v>imagick</c:v>
                </c:pt>
                <c:pt idx="17">
                  <c:v>nab</c:v>
                </c:pt>
                <c:pt idx="18">
                  <c:v>fotonik3d</c:v>
                </c:pt>
                <c:pt idx="19">
                  <c:v>roms</c:v>
                </c:pt>
                <c:pt idx="20">
                  <c:v>Average</c:v>
                </c:pt>
              </c:strCache>
            </c:strRef>
          </c:cat>
          <c:val>
            <c:numRef>
              <c:f>path_under_cf!$B$37:$V$37</c:f>
              <c:numCache>
                <c:formatCode>General</c:formatCode>
                <c:ptCount val="21"/>
                <c:pt idx="0">
                  <c:v>2.8601024650007838E-3</c:v>
                </c:pt>
                <c:pt idx="1">
                  <c:v>6.3114999305215148E-3</c:v>
                </c:pt>
                <c:pt idx="2">
                  <c:v>3.3132360227341056E-3</c:v>
                </c:pt>
                <c:pt idx="3">
                  <c:v>1.5262924559499446E-2</c:v>
                </c:pt>
                <c:pt idx="4">
                  <c:v>7.6407216036195589E-4</c:v>
                </c:pt>
                <c:pt idx="5">
                  <c:v>2.6372191996443878E-2</c:v>
                </c:pt>
                <c:pt idx="6">
                  <c:v>2.1197496823385533E-2</c:v>
                </c:pt>
                <c:pt idx="7">
                  <c:v>3.6454469953430137E-2</c:v>
                </c:pt>
                <c:pt idx="8">
                  <c:v>4.0416618360128434E-3</c:v>
                </c:pt>
                <c:pt idx="9">
                  <c:v>2.8145877762685574E-2</c:v>
                </c:pt>
                <c:pt idx="10">
                  <c:v>7.5681779690832552E-3</c:v>
                </c:pt>
                <c:pt idx="11">
                  <c:v>1.7547242349378565E-5</c:v>
                </c:pt>
                <c:pt idx="12">
                  <c:v>1.4735648746671352E-6</c:v>
                </c:pt>
                <c:pt idx="13">
                  <c:v>4.4173673216293126E-2</c:v>
                </c:pt>
                <c:pt idx="14">
                  <c:v>6.9593694108698173E-3</c:v>
                </c:pt>
                <c:pt idx="15">
                  <c:v>2.2509404653667836E-3</c:v>
                </c:pt>
                <c:pt idx="16">
                  <c:v>1.7725384792554055E-7</c:v>
                </c:pt>
                <c:pt idx="17">
                  <c:v>6.5819086757399172E-4</c:v>
                </c:pt>
                <c:pt idx="18">
                  <c:v>1.9684789302190847E-5</c:v>
                </c:pt>
                <c:pt idx="19">
                  <c:v>4.0722825703324436E-3</c:v>
                </c:pt>
                <c:pt idx="20">
                  <c:v>1.0522252542998468E-2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BC5F-334F-94D7-2914A614474E}"/>
            </c:ext>
          </c:extLst>
        </c:ser>
        <c:ser>
          <c:idx val="5"/>
          <c:order val="5"/>
          <c:tx>
            <c:strRef>
              <c:f>path_under_cf!$A$38</c:f>
              <c:strCache>
                <c:ptCount val="1"/>
                <c:pt idx="0">
                  <c:v>9 and above</c:v>
                </c:pt>
              </c:strCache>
            </c:strRef>
          </c:tx>
          <c:spPr>
            <a:solidFill>
              <a:schemeClr val="accent6">
                <a:lumMod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path_under_cf!$B$32:$V$32</c:f>
              <c:strCache>
                <c:ptCount val="21"/>
                <c:pt idx="0">
                  <c:v>perlbench</c:v>
                </c:pt>
                <c:pt idx="1">
                  <c:v>gcc</c:v>
                </c:pt>
                <c:pt idx="2">
                  <c:v>mcf</c:v>
                </c:pt>
                <c:pt idx="3">
                  <c:v>omnetpp</c:v>
                </c:pt>
                <c:pt idx="4">
                  <c:v>xalancbmk</c:v>
                </c:pt>
                <c:pt idx="5">
                  <c:v>x264</c:v>
                </c:pt>
                <c:pt idx="6">
                  <c:v>deepsjeng</c:v>
                </c:pt>
                <c:pt idx="7">
                  <c:v>leela</c:v>
                </c:pt>
                <c:pt idx="8">
                  <c:v>exchange2</c:v>
                </c:pt>
                <c:pt idx="9">
                  <c:v>xz</c:v>
                </c:pt>
                <c:pt idx="10">
                  <c:v>bwaves</c:v>
                </c:pt>
                <c:pt idx="11">
                  <c:v>cactuBSSN</c:v>
                </c:pt>
                <c:pt idx="12">
                  <c:v>lbm</c:v>
                </c:pt>
                <c:pt idx="13">
                  <c:v>wrf</c:v>
                </c:pt>
                <c:pt idx="14">
                  <c:v>cam4</c:v>
                </c:pt>
                <c:pt idx="15">
                  <c:v>pop2</c:v>
                </c:pt>
                <c:pt idx="16">
                  <c:v>imagick</c:v>
                </c:pt>
                <c:pt idx="17">
                  <c:v>nab</c:v>
                </c:pt>
                <c:pt idx="18">
                  <c:v>fotonik3d</c:v>
                </c:pt>
                <c:pt idx="19">
                  <c:v>roms</c:v>
                </c:pt>
                <c:pt idx="20">
                  <c:v>Average</c:v>
                </c:pt>
              </c:strCache>
            </c:strRef>
          </c:cat>
          <c:val>
            <c:numRef>
              <c:f>path_under_cf!$B$38:$V$38</c:f>
              <c:numCache>
                <c:formatCode>General</c:formatCode>
                <c:ptCount val="21"/>
                <c:pt idx="0">
                  <c:v>9.3956686781083098E-4</c:v>
                </c:pt>
                <c:pt idx="1">
                  <c:v>9.8078052049122336E-4</c:v>
                </c:pt>
                <c:pt idx="2">
                  <c:v>2.8329414237549416E-5</c:v>
                </c:pt>
                <c:pt idx="3">
                  <c:v>1.4472580133619581E-5</c:v>
                </c:pt>
                <c:pt idx="4">
                  <c:v>3.5368638303894334E-6</c:v>
                </c:pt>
                <c:pt idx="5">
                  <c:v>2.2077663840108262E-2</c:v>
                </c:pt>
                <c:pt idx="6">
                  <c:v>1.88138329489631E-3</c:v>
                </c:pt>
                <c:pt idx="7">
                  <c:v>1.4006777587000374E-3</c:v>
                </c:pt>
                <c:pt idx="8">
                  <c:v>1.9954399125154195E-4</c:v>
                </c:pt>
                <c:pt idx="9">
                  <c:v>1.3091515662629713E-3</c:v>
                </c:pt>
                <c:pt idx="10">
                  <c:v>9.7327775155890727E-4</c:v>
                </c:pt>
                <c:pt idx="11">
                  <c:v>3.3825634055166797E-4</c:v>
                </c:pt>
                <c:pt idx="12">
                  <c:v>0</c:v>
                </c:pt>
                <c:pt idx="13">
                  <c:v>1.6061209560480884E-2</c:v>
                </c:pt>
                <c:pt idx="14">
                  <c:v>3.3326410569865426E-2</c:v>
                </c:pt>
                <c:pt idx="15">
                  <c:v>1.1899031309701906E-3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4.211135905857903E-3</c:v>
                </c:pt>
                <c:pt idx="20">
                  <c:v>4.2467649978503857E-3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BC5F-334F-94D7-2914A614474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2129905311"/>
        <c:axId val="68916512"/>
      </c:barChart>
      <c:catAx>
        <c:axId val="2129905311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3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8916512"/>
        <c:crosses val="autoZero"/>
        <c:auto val="1"/>
        <c:lblAlgn val="ctr"/>
        <c:lblOffset val="100"/>
        <c:noMultiLvlLbl val="0"/>
      </c:catAx>
      <c:valAx>
        <c:axId val="6891651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129905311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2288821449402158"/>
          <c:y val="0.92399280935986716"/>
          <c:w val="0.55496710046660835"/>
          <c:h val="5.607098127749241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5.6046541516369217E-2"/>
          <c:y val="5.3432334641180114E-2"/>
          <c:w val="0.93198392638352201"/>
          <c:h val="0.6104806112462851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rebuttal_mpki!$A$7</c:f>
              <c:strCache>
                <c:ptCount val="1"/>
                <c:pt idx="0">
                  <c:v>Single Cycle Predictor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cat>
            <c:strRef>
              <c:f>rebuttal_mpki!$B$6:$V$6</c:f>
              <c:strCache>
                <c:ptCount val="21"/>
                <c:pt idx="0">
                  <c:v>perlbench</c:v>
                </c:pt>
                <c:pt idx="1">
                  <c:v>gcc</c:v>
                </c:pt>
                <c:pt idx="2">
                  <c:v>mcf</c:v>
                </c:pt>
                <c:pt idx="3">
                  <c:v>omnetpp</c:v>
                </c:pt>
                <c:pt idx="4">
                  <c:v>xalancbmk</c:v>
                </c:pt>
                <c:pt idx="5">
                  <c:v>x264_17</c:v>
                </c:pt>
                <c:pt idx="6">
                  <c:v>deepsjeng</c:v>
                </c:pt>
                <c:pt idx="7">
                  <c:v>leela</c:v>
                </c:pt>
                <c:pt idx="8">
                  <c:v>exchange2</c:v>
                </c:pt>
                <c:pt idx="9">
                  <c:v>xz</c:v>
                </c:pt>
                <c:pt idx="10">
                  <c:v>bwaves</c:v>
                </c:pt>
                <c:pt idx="11">
                  <c:v>cactuBSSN</c:v>
                </c:pt>
                <c:pt idx="12">
                  <c:v>lbm</c:v>
                </c:pt>
                <c:pt idx="13">
                  <c:v>wrf</c:v>
                </c:pt>
                <c:pt idx="14">
                  <c:v>cam4</c:v>
                </c:pt>
                <c:pt idx="15">
                  <c:v>pop2</c:v>
                </c:pt>
                <c:pt idx="16">
                  <c:v>imagick</c:v>
                </c:pt>
                <c:pt idx="17">
                  <c:v>nab</c:v>
                </c:pt>
                <c:pt idx="18">
                  <c:v>fotonik3d</c:v>
                </c:pt>
                <c:pt idx="19">
                  <c:v>roms</c:v>
                </c:pt>
                <c:pt idx="20">
                  <c:v>average</c:v>
                </c:pt>
              </c:strCache>
            </c:strRef>
          </c:cat>
          <c:val>
            <c:numRef>
              <c:f>rebuttal_mpki!$B$7:$V$7</c:f>
              <c:numCache>
                <c:formatCode>General</c:formatCode>
                <c:ptCount val="21"/>
                <c:pt idx="0">
                  <c:v>6.4507004000000006</c:v>
                </c:pt>
                <c:pt idx="1">
                  <c:v>16.19377175</c:v>
                </c:pt>
                <c:pt idx="2">
                  <c:v>27.807881749999996</c:v>
                </c:pt>
                <c:pt idx="3">
                  <c:v>9.2938980999999998</c:v>
                </c:pt>
                <c:pt idx="4">
                  <c:v>9.00422835</c:v>
                </c:pt>
                <c:pt idx="5">
                  <c:v>3.66091415</c:v>
                </c:pt>
                <c:pt idx="6">
                  <c:v>12.6053</c:v>
                </c:pt>
                <c:pt idx="7">
                  <c:v>21.287420350000001</c:v>
                </c:pt>
                <c:pt idx="8">
                  <c:v>29.308313650000002</c:v>
                </c:pt>
                <c:pt idx="9">
                  <c:v>16.241748650000002</c:v>
                </c:pt>
                <c:pt idx="10">
                  <c:v>21.070970249999998</c:v>
                </c:pt>
                <c:pt idx="11">
                  <c:v>1.7236350000000001E-2</c:v>
                </c:pt>
                <c:pt idx="12">
                  <c:v>2.3327296</c:v>
                </c:pt>
                <c:pt idx="13">
                  <c:v>3.6370533500000004</c:v>
                </c:pt>
                <c:pt idx="14">
                  <c:v>10.3298691</c:v>
                </c:pt>
                <c:pt idx="15">
                  <c:v>6.0220319999999994</c:v>
                </c:pt>
                <c:pt idx="16">
                  <c:v>0.57694940000000006</c:v>
                </c:pt>
                <c:pt idx="17">
                  <c:v>5.87887015</c:v>
                </c:pt>
                <c:pt idx="18">
                  <c:v>2.6450109000000004</c:v>
                </c:pt>
                <c:pt idx="19">
                  <c:v>22.666052999999998</c:v>
                </c:pt>
                <c:pt idx="20">
                  <c:v>11.351547562499999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2E0-42EA-8E7B-9431DF06CD48}"/>
            </c:ext>
          </c:extLst>
        </c:ser>
        <c:ser>
          <c:idx val="1"/>
          <c:order val="1"/>
          <c:tx>
            <c:strRef>
              <c:f>rebuttal_mpki!$A$8</c:f>
              <c:strCache>
                <c:ptCount val="1"/>
                <c:pt idx="0">
                  <c:v>TAGE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cat>
            <c:strRef>
              <c:f>rebuttal_mpki!$B$6:$V$6</c:f>
              <c:strCache>
                <c:ptCount val="21"/>
                <c:pt idx="0">
                  <c:v>perlbench</c:v>
                </c:pt>
                <c:pt idx="1">
                  <c:v>gcc</c:v>
                </c:pt>
                <c:pt idx="2">
                  <c:v>mcf</c:v>
                </c:pt>
                <c:pt idx="3">
                  <c:v>omnetpp</c:v>
                </c:pt>
                <c:pt idx="4">
                  <c:v>xalancbmk</c:v>
                </c:pt>
                <c:pt idx="5">
                  <c:v>x264_17</c:v>
                </c:pt>
                <c:pt idx="6">
                  <c:v>deepsjeng</c:v>
                </c:pt>
                <c:pt idx="7">
                  <c:v>leela</c:v>
                </c:pt>
                <c:pt idx="8">
                  <c:v>exchange2</c:v>
                </c:pt>
                <c:pt idx="9">
                  <c:v>xz</c:v>
                </c:pt>
                <c:pt idx="10">
                  <c:v>bwaves</c:v>
                </c:pt>
                <c:pt idx="11">
                  <c:v>cactuBSSN</c:v>
                </c:pt>
                <c:pt idx="12">
                  <c:v>lbm</c:v>
                </c:pt>
                <c:pt idx="13">
                  <c:v>wrf</c:v>
                </c:pt>
                <c:pt idx="14">
                  <c:v>cam4</c:v>
                </c:pt>
                <c:pt idx="15">
                  <c:v>pop2</c:v>
                </c:pt>
                <c:pt idx="16">
                  <c:v>imagick</c:v>
                </c:pt>
                <c:pt idx="17">
                  <c:v>nab</c:v>
                </c:pt>
                <c:pt idx="18">
                  <c:v>fotonik3d</c:v>
                </c:pt>
                <c:pt idx="19">
                  <c:v>roms</c:v>
                </c:pt>
                <c:pt idx="20">
                  <c:v>average</c:v>
                </c:pt>
              </c:strCache>
            </c:strRef>
          </c:cat>
          <c:val>
            <c:numRef>
              <c:f>rebuttal_mpki!$B$8:$V$8</c:f>
              <c:numCache>
                <c:formatCode>General</c:formatCode>
                <c:ptCount val="21"/>
                <c:pt idx="0">
                  <c:v>0.77257634999999991</c:v>
                </c:pt>
                <c:pt idx="1">
                  <c:v>3.0682293999999999</c:v>
                </c:pt>
                <c:pt idx="2">
                  <c:v>18.280136499999998</c:v>
                </c:pt>
                <c:pt idx="3">
                  <c:v>3.9181840000000001</c:v>
                </c:pt>
                <c:pt idx="4">
                  <c:v>0.73095935000000001</c:v>
                </c:pt>
                <c:pt idx="5">
                  <c:v>0.83658310000000002</c:v>
                </c:pt>
                <c:pt idx="6">
                  <c:v>4.3155700499999998</c:v>
                </c:pt>
                <c:pt idx="7">
                  <c:v>11.806202600000001</c:v>
                </c:pt>
                <c:pt idx="8">
                  <c:v>1.223948</c:v>
                </c:pt>
                <c:pt idx="9">
                  <c:v>8.1981123</c:v>
                </c:pt>
                <c:pt idx="10">
                  <c:v>7.4516650000000004E-2</c:v>
                </c:pt>
                <c:pt idx="11">
                  <c:v>6.3453499999999996E-3</c:v>
                </c:pt>
                <c:pt idx="12">
                  <c:v>0.56111639999999996</c:v>
                </c:pt>
                <c:pt idx="13">
                  <c:v>0.92809779999999997</c:v>
                </c:pt>
                <c:pt idx="14">
                  <c:v>0.72510854999999996</c:v>
                </c:pt>
                <c:pt idx="15">
                  <c:v>0.78841520000000009</c:v>
                </c:pt>
                <c:pt idx="16">
                  <c:v>9.175850000000001E-3</c:v>
                </c:pt>
                <c:pt idx="17">
                  <c:v>2.7872159999999999</c:v>
                </c:pt>
                <c:pt idx="18">
                  <c:v>6.8363499999999997E-3</c:v>
                </c:pt>
                <c:pt idx="19">
                  <c:v>1.04054E-2</c:v>
                </c:pt>
                <c:pt idx="20">
                  <c:v>2.9523867600000004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2E0-42EA-8E7B-9431DF06CD48}"/>
            </c:ext>
          </c:extLst>
        </c:ser>
        <c:ser>
          <c:idx val="2"/>
          <c:order val="2"/>
          <c:tx>
            <c:strRef>
              <c:f>rebuttal_mpki!$A$9</c:f>
              <c:strCache>
                <c:ptCount val="1"/>
                <c:pt idx="0">
                  <c:v>Our Ahead Predictor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strRef>
              <c:f>rebuttal_mpki!$B$6:$V$6</c:f>
              <c:strCache>
                <c:ptCount val="21"/>
                <c:pt idx="0">
                  <c:v>perlbench</c:v>
                </c:pt>
                <c:pt idx="1">
                  <c:v>gcc</c:v>
                </c:pt>
                <c:pt idx="2">
                  <c:v>mcf</c:v>
                </c:pt>
                <c:pt idx="3">
                  <c:v>omnetpp</c:v>
                </c:pt>
                <c:pt idx="4">
                  <c:v>xalancbmk</c:v>
                </c:pt>
                <c:pt idx="5">
                  <c:v>x264_17</c:v>
                </c:pt>
                <c:pt idx="6">
                  <c:v>deepsjeng</c:v>
                </c:pt>
                <c:pt idx="7">
                  <c:v>leela</c:v>
                </c:pt>
                <c:pt idx="8">
                  <c:v>exchange2</c:v>
                </c:pt>
                <c:pt idx="9">
                  <c:v>xz</c:v>
                </c:pt>
                <c:pt idx="10">
                  <c:v>bwaves</c:v>
                </c:pt>
                <c:pt idx="11">
                  <c:v>cactuBSSN</c:v>
                </c:pt>
                <c:pt idx="12">
                  <c:v>lbm</c:v>
                </c:pt>
                <c:pt idx="13">
                  <c:v>wrf</c:v>
                </c:pt>
                <c:pt idx="14">
                  <c:v>cam4</c:v>
                </c:pt>
                <c:pt idx="15">
                  <c:v>pop2</c:v>
                </c:pt>
                <c:pt idx="16">
                  <c:v>imagick</c:v>
                </c:pt>
                <c:pt idx="17">
                  <c:v>nab</c:v>
                </c:pt>
                <c:pt idx="18">
                  <c:v>fotonik3d</c:v>
                </c:pt>
                <c:pt idx="19">
                  <c:v>roms</c:v>
                </c:pt>
                <c:pt idx="20">
                  <c:v>average</c:v>
                </c:pt>
              </c:strCache>
            </c:strRef>
          </c:cat>
          <c:val>
            <c:numRef>
              <c:f>rebuttal_mpki!$B$9:$V$9</c:f>
              <c:numCache>
                <c:formatCode>General</c:formatCode>
                <c:ptCount val="21"/>
                <c:pt idx="0">
                  <c:v>0.84472729999999996</c:v>
                </c:pt>
                <c:pt idx="1">
                  <c:v>3.5764971500000002</c:v>
                </c:pt>
                <c:pt idx="2">
                  <c:v>18.1559591</c:v>
                </c:pt>
                <c:pt idx="3">
                  <c:v>3.8006578000000002</c:v>
                </c:pt>
                <c:pt idx="4">
                  <c:v>0.72085580000000005</c:v>
                </c:pt>
                <c:pt idx="5">
                  <c:v>0.90044639999999998</c:v>
                </c:pt>
                <c:pt idx="6">
                  <c:v>4.4648659500000001</c:v>
                </c:pt>
                <c:pt idx="7">
                  <c:v>12.8807049</c:v>
                </c:pt>
                <c:pt idx="8">
                  <c:v>1.2034687500000001</c:v>
                </c:pt>
                <c:pt idx="9">
                  <c:v>8.4213852500000002</c:v>
                </c:pt>
                <c:pt idx="10">
                  <c:v>0.20165205000000003</c:v>
                </c:pt>
                <c:pt idx="11">
                  <c:v>6.6844000000000009E-3</c:v>
                </c:pt>
                <c:pt idx="12">
                  <c:v>0.56113250000000003</c:v>
                </c:pt>
                <c:pt idx="13">
                  <c:v>1.0297356</c:v>
                </c:pt>
                <c:pt idx="14">
                  <c:v>0.98400220000000005</c:v>
                </c:pt>
                <c:pt idx="15">
                  <c:v>0.9948669</c:v>
                </c:pt>
                <c:pt idx="16">
                  <c:v>9.2908499999999998E-3</c:v>
                </c:pt>
                <c:pt idx="17">
                  <c:v>2.7288279499999999</c:v>
                </c:pt>
                <c:pt idx="18">
                  <c:v>6.9650499999999995E-3</c:v>
                </c:pt>
                <c:pt idx="19">
                  <c:v>2.5239950000000001E-2</c:v>
                </c:pt>
                <c:pt idx="20">
                  <c:v>3.0758982924999998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B2E0-42EA-8E7B-9431DF06CD4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415651391"/>
        <c:axId val="415650431"/>
      </c:barChart>
      <c:catAx>
        <c:axId val="415651391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15650431"/>
        <c:crosses val="autoZero"/>
        <c:auto val="1"/>
        <c:lblAlgn val="ctr"/>
        <c:lblOffset val="100"/>
        <c:noMultiLvlLbl val="0"/>
      </c:catAx>
      <c:valAx>
        <c:axId val="415650431"/>
        <c:scaling>
          <c:orientation val="minMax"/>
          <c:max val="3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200" b="1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200" b="1"/>
                  <a:t>MPKI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200" b="1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15651391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61680946522309699"/>
          <c:y val="5.2124390502589914E-2"/>
          <c:w val="0.20075598753280835"/>
          <c:h val="0.24707899889065021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32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2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910ADBF-B5B3-344B-BE3A-8527049CF38E}" type="datetimeFigureOut">
              <a:rPr lang="en-US" smtClean="0"/>
              <a:t>2/18/26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A45C441-A3A6-E54C-B5E1-5BC33651F0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26987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Starts with an </a:t>
            </a:r>
            <a:r>
              <a:rPr lang="en-US" err="1"/>
              <a:t>imcomplete</a:t>
            </a:r>
            <a:r>
              <a:rPr lang="en-US"/>
              <a:t> information</a:t>
            </a:r>
          </a:p>
          <a:p>
            <a:r>
              <a:rPr lang="en-US"/>
              <a:t>Then uses the missing things at the end to select a final prediction when the time comes</a:t>
            </a:r>
          </a:p>
          <a:p>
            <a:endParaRPr lang="en-US"/>
          </a:p>
          <a:p>
            <a:r>
              <a:rPr lang="en-US"/>
              <a:t>Compare both of them at the end, with timing lines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394F7B3-C774-4E3D-BD87-C809C620EAEB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378308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7ED7684-B4D2-4DEF-C139-B3CE9814E1D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1BBF9B9A-CFC3-7116-2A5E-BD12A49D2C7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139EED83-F501-AC62-D8DA-3B97B859139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Break up the final selection logic, maybe a new slide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FE30254-E2E6-7DAF-3FF6-71BE837870B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394F7B3-C774-4E3D-BD87-C809C620EAEB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671443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5B97273-88C5-54DF-BE3B-66E7D4D95F8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ECB75A63-B9B1-5E7B-9909-FF82EBDFE35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2888DF1B-5FED-81E8-0FD7-C1F27DC645A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Break up the final selection logic, maybe a new slide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9593AD1-7471-97A8-B049-F296C478863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394F7B3-C774-4E3D-BD87-C809C620EAEB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187779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022AB21-0267-3347-A208-6203B5F3D1B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8CC4BB96-AD9E-D60C-8C4C-BA212F90191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8F5E4639-B67C-480D-95B0-73A94025DDB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Break up the final selection logic, maybe a new slide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FFB1A36-7CD7-BB4A-14D2-1CCB6CBE95F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394F7B3-C774-4E3D-BD87-C809C620EAEB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090799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2A5EEEE-4F20-B3DE-B9D8-F7760407197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A9ABB1A5-B0FB-6021-8629-1F1D3010F2B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AB8FF948-BA5A-B0D5-308B-3E71A3966F0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0564FE3-E075-1EB5-B4FB-415DBAEE74E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394F7B3-C774-4E3D-BD87-C809C620EAEB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880797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394F7B3-C774-4E3D-BD87-C809C620EAEB}" type="slidenum">
              <a:rPr lang="en-US" smtClean="0"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673442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Why 5?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394F7B3-C774-4E3D-BD87-C809C620EAEB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451859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7119180-3EE6-FE4E-BDA4-06A791ABBE60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363773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Color is bad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394F7B3-C774-4E3D-BD87-C809C620EAEB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246618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History register example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394F7B3-C774-4E3D-BD87-C809C620EAEB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859008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394F7B3-C774-4E3D-BD87-C809C620EAEB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781238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Break up the final selection logic, maybe a new slide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394F7B3-C774-4E3D-BD87-C809C620EAEB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295103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442FEAE-AA34-1044-35A1-60DAC355E0D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D6B8BAF2-CAC9-2DA0-9901-E464E628AE3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62C723E6-A1B9-99C5-0AA7-8D187E67937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Break up the final selection logic, maybe a new slide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52C9FDB-9185-5CDB-92EB-FC533D71240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394F7B3-C774-4E3D-BD87-C809C620EAEB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19713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E1D1004-F032-02A1-CE94-95E9CA17C10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C2A152F6-A4D2-FD7D-3110-CC37ED22219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8511EC27-7702-3ED3-9DE3-12AC6E64415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Break up the final selection logic, maybe a new slide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E0CF9A8-64BA-F7CA-1B5E-2CBF0BD15A2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394F7B3-C774-4E3D-BD87-C809C620EAEB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11726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8CC834-537E-6819-8DD3-ED78B58377B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FD99A49-9C9A-297D-D2E3-2643090ED23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05E0A6D-D5FE-D4DA-BB20-B6EEA9A1C7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E5DAD3-022D-374C-AA8D-11C7CF80EB43}" type="datetimeFigureOut">
              <a:rPr lang="en-US" smtClean="0"/>
              <a:t>2/18/26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F54AF12-41F4-AA6F-FA22-BE8A5F3DB7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0D1DFCB-84E7-5928-5510-45061D80AE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E5CDC-BAAE-1D44-8B57-AFB824D306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33081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D424F8-DB70-22B4-3A50-61B6B1AEF9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2AE8307-71A0-A3C1-811B-99C00E419C0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4F09E1F-1A8B-D640-EE43-4437EC425E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E5DAD3-022D-374C-AA8D-11C7CF80EB43}" type="datetimeFigureOut">
              <a:rPr lang="en-US" smtClean="0"/>
              <a:t>2/18/26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04CEF17-34F1-CE71-0888-207DBBE7A6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850C626-DB13-86EF-F680-24648E64F7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E5CDC-BAAE-1D44-8B57-AFB824D306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01584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9DA5F33-01D5-EAB1-36D8-EE0DC9FADDF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6E5F8F1-DAC7-CE1A-6BC5-3B07278FA0B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463B99F-3F39-FEF2-C06D-0302485069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E5DAD3-022D-374C-AA8D-11C7CF80EB43}" type="datetimeFigureOut">
              <a:rPr lang="en-US" smtClean="0"/>
              <a:t>2/18/26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F3F8054-68EA-1B0E-4393-CE94FED0A0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27CB6FD-2799-272C-4815-0CEF5C094A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E5CDC-BAAE-1D44-8B57-AFB824D306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76253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A7316E-6097-2451-EB1B-3975479312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D88A6E7-C6C3-C773-B24C-99E0682A4A4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E227CB9-00A5-F0C9-2B8C-C26438389D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E5DAD3-022D-374C-AA8D-11C7CF80EB43}" type="datetimeFigureOut">
              <a:rPr lang="en-US" smtClean="0"/>
              <a:t>2/18/26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E50CD94-61F2-5DB1-CFB8-E56B8EF860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EBEE73B-550A-07E2-7EC2-D57B999198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E5CDC-BAAE-1D44-8B57-AFB824D306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80762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8BBE2E-B5AF-F19C-7FE4-CB8E982936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3E4ACCE-824A-49A4-3B2B-3863BBFCC17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EFA4235-AB5C-BF49-4BAF-0CD192A793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E5DAD3-022D-374C-AA8D-11C7CF80EB43}" type="datetimeFigureOut">
              <a:rPr lang="en-US" smtClean="0"/>
              <a:t>2/18/26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D5943C1-89C5-DB74-005C-8396774461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1B75A8B-09A6-09D2-36CB-3BECAB79DD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E5CDC-BAAE-1D44-8B57-AFB824D306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31455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5EDEFB-EBDD-ED6F-71F7-E4F31A146D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BD9E6EF-D4B9-34C0-A998-FFB297A058A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7CF15F5-2F9D-0326-DB7A-0EEDB1C7E5B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28AB3FD-0B46-DCD1-E178-A7508D6705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E5DAD3-022D-374C-AA8D-11C7CF80EB43}" type="datetimeFigureOut">
              <a:rPr lang="en-US" smtClean="0"/>
              <a:t>2/18/26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F2CCAF2-2AEF-4DE4-AAC1-B4E751E3F6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ED480DB-F7BB-BBF2-D57C-8E76848C42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E5CDC-BAAE-1D44-8B57-AFB824D306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70579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F8D250-E55B-A530-1974-3863274903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4203A2D-616C-18DC-2E0A-798AC4223C5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3F57404-4998-F308-7E62-05ADD4258F8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8150B32-2115-18C0-B8A8-F84FC4B6250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06E62E6-5B21-E0B4-480E-D40A26A949C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87D8AD2-1755-75F9-1FFA-9505CDE61B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E5DAD3-022D-374C-AA8D-11C7CF80EB43}" type="datetimeFigureOut">
              <a:rPr lang="en-US" smtClean="0"/>
              <a:t>2/18/26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EB137B8-20EB-2B8D-99AB-53DD414DBA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E9C17EC-71DC-7ED5-ADD2-6010D8454B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E5CDC-BAAE-1D44-8B57-AFB824D306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99555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D68DC0-C5D7-8282-565E-E7C69999C2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AAB9038-A392-8226-EF37-3F082D73C8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E5DAD3-022D-374C-AA8D-11C7CF80EB43}" type="datetimeFigureOut">
              <a:rPr lang="en-US" smtClean="0"/>
              <a:t>2/18/26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86D73E0-43A8-BF4E-57F5-87DBB5599D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DE40AC1-93C5-412A-E3DD-5789E45345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E5CDC-BAAE-1D44-8B57-AFB824D306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79846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F710F3E-9171-FB78-9DE2-9BBF438474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E5DAD3-022D-374C-AA8D-11C7CF80EB43}" type="datetimeFigureOut">
              <a:rPr lang="en-US" smtClean="0"/>
              <a:t>2/18/26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8C42DF9-8278-78FF-8642-018DEF1A36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72DCE6E-3A93-4C2D-ED9A-2714B1B277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E5CDC-BAAE-1D44-8B57-AFB824D306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30481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3D7D00-DEB6-0AA3-AA1B-2E6951285D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4CEF2C6-0B77-AA38-0EC9-81396E8209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43C13D4-4D43-77EE-9628-EB6B163CEFC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1CF6669-6906-E62C-C9C0-A608876064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E5DAD3-022D-374C-AA8D-11C7CF80EB43}" type="datetimeFigureOut">
              <a:rPr lang="en-US" smtClean="0"/>
              <a:t>2/18/26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4C28048-0664-DC45-3221-432C4D80FF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FCFF957-B5C9-A410-EF20-B158524FA5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E5CDC-BAAE-1D44-8B57-AFB824D306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48410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E4DAD6-5621-6B48-A3EC-0F170B116A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59AC47F-0B51-8031-CA7B-3BC6C4BE17B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9B1A4CB-19FF-219D-D86A-3EB89CF422E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11EC452-1FC4-41C6-3776-933E086AC5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E5DAD3-022D-374C-AA8D-11C7CF80EB43}" type="datetimeFigureOut">
              <a:rPr lang="en-US" smtClean="0"/>
              <a:t>2/18/26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DEE7CE5-DA1A-4093-9C6A-16BB865E76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DCBDEC0-E646-7C07-774A-46AF5BC03F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E5CDC-BAAE-1D44-8B57-AFB824D306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64772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42B3E29-C66F-FEFA-873C-3A4AC11F32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BAF1E71-D5CD-FFAD-720B-7B38B8DC56F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1C30F5A-8BCC-355A-F367-7EA6C56BC0A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A2E5DAD3-022D-374C-AA8D-11C7CF80EB43}" type="datetimeFigureOut">
              <a:rPr lang="en-US" smtClean="0"/>
              <a:t>2/18/26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C489980-B5AF-A507-B777-4C4DE6F4DD7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2BC34D9-B007-761E-AD5C-2750193E898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BFDE5CDC-BAAE-1D44-8B57-AFB824D306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50190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8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10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2.xml"/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7943F1-6252-B55F-FCAA-91DA40C9DC0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Branch Prediction</a:t>
            </a:r>
            <a:br>
              <a:rPr lang="en-US" dirty="0"/>
            </a:b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CC87F5E-0B14-621D-E19E-70100F8DC61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019324"/>
            <a:ext cx="9144000" cy="1655762"/>
          </a:xfrm>
        </p:spPr>
        <p:txBody>
          <a:bodyPr/>
          <a:lstStyle/>
          <a:p>
            <a:r>
              <a:rPr lang="en-US" dirty="0"/>
              <a:t>Feb. 2026</a:t>
            </a:r>
          </a:p>
          <a:p>
            <a:r>
              <a:rPr lang="en-US" dirty="0"/>
              <a:t>EE382N.19</a:t>
            </a:r>
          </a:p>
        </p:txBody>
      </p:sp>
    </p:spTree>
    <p:extLst>
      <p:ext uri="{BB962C8B-B14F-4D97-AF65-F5344CB8AC3E}">
        <p14:creationId xmlns:p14="http://schemas.microsoft.com/office/powerpoint/2010/main" val="304666702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AEF302-77DF-8E9F-DF2B-9DACD9403B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TAGE on a High Level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530183B-7871-FF34-ABB2-1D13EAD968C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667250"/>
          </a:xfrm>
        </p:spPr>
        <p:txBody>
          <a:bodyPr>
            <a:normAutofit lnSpcReduction="10000"/>
          </a:bodyPr>
          <a:lstStyle/>
          <a:p>
            <a:r>
              <a:rPr lang="en-US" dirty="0"/>
              <a:t>Captures the stable direction for that control flow</a:t>
            </a:r>
          </a:p>
          <a:p>
            <a:pPr lvl="1"/>
            <a:r>
              <a:rPr lang="en-US" dirty="0"/>
              <a:t>Input: Control flow</a:t>
            </a:r>
          </a:p>
          <a:p>
            <a:pPr lvl="1"/>
            <a:r>
              <a:rPr lang="en-US" dirty="0"/>
              <a:t>Output: Direction</a:t>
            </a:r>
          </a:p>
          <a:p>
            <a:endParaRPr lang="en-US" dirty="0"/>
          </a:p>
          <a:p>
            <a:r>
              <a:rPr lang="en-US" dirty="0"/>
              <a:t>Each tagged table works just like a cache</a:t>
            </a:r>
          </a:p>
          <a:p>
            <a:pPr lvl="1"/>
            <a:r>
              <a:rPr lang="en-US" dirty="0"/>
              <a:t>Look up the table with a hash of (PC and history)</a:t>
            </a:r>
          </a:p>
          <a:p>
            <a:pPr lvl="1"/>
            <a:r>
              <a:rPr lang="en-US" dirty="0"/>
              <a:t>Break up the hash into index and tag</a:t>
            </a:r>
          </a:p>
          <a:p>
            <a:pPr lvl="1"/>
            <a:r>
              <a:rPr lang="en-US" dirty="0"/>
              <a:t>A hit indicates we have “likely” found an entry intended for this control flow</a:t>
            </a:r>
          </a:p>
          <a:p>
            <a:pPr marL="457200" lvl="1" indent="0">
              <a:buNone/>
            </a:pPr>
            <a:endParaRPr lang="en-US" dirty="0"/>
          </a:p>
          <a:p>
            <a:r>
              <a:rPr lang="en-US" dirty="0"/>
              <a:t>The prediction out of the bimodal(</a:t>
            </a:r>
            <a:r>
              <a:rPr lang="en-US" dirty="0" err="1"/>
              <a:t>tagless</a:t>
            </a:r>
            <a:r>
              <a:rPr lang="en-US" dirty="0"/>
              <a:t>) table is used when there is no tag match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122390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53C6F4F-A82C-2CC6-EB09-4E71DE91A68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386C6A-18B7-1C88-A8FE-E96E0E1526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Update—Step 1:Usefulness bit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0FD42B0-2A94-EAEF-A8FF-E35D21A2565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If the prediction from the longest matching entry and the prediction from the second longest matching entry are the same</a:t>
            </a:r>
          </a:p>
          <a:p>
            <a:pPr lvl="1"/>
            <a:r>
              <a:rPr lang="en-US" dirty="0"/>
              <a:t>Do not update the usefulness bit</a:t>
            </a:r>
          </a:p>
          <a:p>
            <a:endParaRPr lang="en-US" dirty="0"/>
          </a:p>
          <a:p>
            <a:r>
              <a:rPr lang="en-US" dirty="0"/>
              <a:t>If the prediction from the longest matching entry is correct</a:t>
            </a:r>
          </a:p>
          <a:p>
            <a:pPr lvl="1"/>
            <a:r>
              <a:rPr lang="en-US" dirty="0"/>
              <a:t>Set the usefulness bit of the longest matching entry</a:t>
            </a:r>
          </a:p>
          <a:p>
            <a:pPr lvl="1"/>
            <a:endParaRPr lang="en-US" dirty="0"/>
          </a:p>
          <a:p>
            <a:r>
              <a:rPr lang="en-US" dirty="0"/>
              <a:t>If the prediction from the longest matching entry is incorrect</a:t>
            </a:r>
          </a:p>
          <a:p>
            <a:pPr lvl="1"/>
            <a:r>
              <a:rPr lang="en-US" dirty="0"/>
              <a:t>Clear the usefulness bit of the longest matching entry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591192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9AFBB9-55A8-3654-3FA1-C86BAA8CF3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Update—Step 2:Counter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8B2A23E-ACA8-6068-6C00-BE3FABADEA4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Update the counter from the provider entry</a:t>
            </a:r>
          </a:p>
        </p:txBody>
      </p:sp>
    </p:spTree>
    <p:extLst>
      <p:ext uri="{BB962C8B-B14F-4D97-AF65-F5344CB8AC3E}">
        <p14:creationId xmlns:p14="http://schemas.microsoft.com/office/powerpoint/2010/main" val="65610740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9308C8B-240C-414C-121D-75731D39631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868D43-8D9D-8C8B-5F87-56DC1E8C66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Update—Step 3:New Allocation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11396BB-E221-68C5-B990-806412462BB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972800" cy="4351338"/>
          </a:xfrm>
        </p:spPr>
        <p:txBody>
          <a:bodyPr>
            <a:normAutofit/>
          </a:bodyPr>
          <a:lstStyle/>
          <a:p>
            <a:r>
              <a:rPr lang="en-US" dirty="0"/>
              <a:t>If prediction is incorrect, and the longest matching entry does not come from the last table</a:t>
            </a:r>
          </a:p>
          <a:p>
            <a:r>
              <a:rPr lang="en-US" dirty="0"/>
              <a:t>Say the longest matching entry is from table x, and the last table is N</a:t>
            </a:r>
          </a:p>
          <a:p>
            <a:r>
              <a:rPr lang="en-US" dirty="0"/>
              <a:t>For each table from x+1 to N</a:t>
            </a:r>
          </a:p>
          <a:p>
            <a:pPr lvl="1"/>
            <a:r>
              <a:rPr lang="en-US" dirty="0"/>
              <a:t>If the entry pointed by the index is not useful</a:t>
            </a:r>
          </a:p>
          <a:p>
            <a:pPr lvl="2"/>
            <a:r>
              <a:rPr lang="en-US" dirty="0"/>
              <a:t>Select as victim</a:t>
            </a:r>
          </a:p>
          <a:p>
            <a:pPr lvl="2"/>
            <a:r>
              <a:rPr lang="en-US" dirty="0"/>
              <a:t>Put in new tag, initialize counter to be weakly T/NT</a:t>
            </a:r>
          </a:p>
          <a:p>
            <a:pPr lvl="2"/>
            <a:r>
              <a:rPr lang="en-US" dirty="0"/>
              <a:t>End of update</a:t>
            </a:r>
          </a:p>
          <a:p>
            <a:pPr lvl="1"/>
            <a:r>
              <a:rPr lang="en-US" dirty="0"/>
              <a:t>Else</a:t>
            </a:r>
          </a:p>
          <a:p>
            <a:pPr lvl="2"/>
            <a:r>
              <a:rPr lang="en-US" dirty="0"/>
              <a:t>Go to the next table and try again</a:t>
            </a:r>
          </a:p>
        </p:txBody>
      </p:sp>
    </p:spTree>
    <p:extLst>
      <p:ext uri="{BB962C8B-B14F-4D97-AF65-F5344CB8AC3E}">
        <p14:creationId xmlns:p14="http://schemas.microsoft.com/office/powerpoint/2010/main" val="339245473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46BED0-C4F6-E325-0206-2FE2DE8FD1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Pipeline Integration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1CF6EE9-83EF-D866-CEA1-8DE278B3ABF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History Update</a:t>
            </a:r>
          </a:p>
          <a:p>
            <a:endParaRPr lang="en-US" dirty="0"/>
          </a:p>
          <a:p>
            <a:r>
              <a:rPr lang="en-US" dirty="0"/>
              <a:t>Counter Update</a:t>
            </a:r>
          </a:p>
          <a:p>
            <a:pPr lvl="1"/>
            <a:r>
              <a:rPr lang="en-US" dirty="0"/>
              <a:t>What needs to be checkpointed per branch for the update?</a:t>
            </a:r>
          </a:p>
          <a:p>
            <a:endParaRPr lang="en-US" dirty="0"/>
          </a:p>
          <a:p>
            <a:r>
              <a:rPr lang="en-US" dirty="0"/>
              <a:t>What happens on a flush?</a:t>
            </a:r>
          </a:p>
        </p:txBody>
      </p:sp>
    </p:spTree>
    <p:extLst>
      <p:ext uri="{BB962C8B-B14F-4D97-AF65-F5344CB8AC3E}">
        <p14:creationId xmlns:p14="http://schemas.microsoft.com/office/powerpoint/2010/main" val="332036364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61ECE3-B80B-EEF6-F757-5A8D4CB4DA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Predictor Latency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7576F11-BB13-9BDA-BBA6-B8AA5B31EE3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4807" y="1713777"/>
            <a:ext cx="10847774" cy="4328249"/>
          </a:xfrm>
        </p:spPr>
        <p:txBody>
          <a:bodyPr vert="horz" lIns="91440" tIns="45720" rIns="91440" bIns="45720" rtlCol="0" anchor="t">
            <a:normAutofit lnSpcReduction="10000"/>
          </a:bodyPr>
          <a:lstStyle/>
          <a:p>
            <a:r>
              <a:rPr lang="en-US"/>
              <a:t>Predictors today uses large look up tables and complex logic to generate a prediction</a:t>
            </a:r>
          </a:p>
          <a:p>
            <a:endParaRPr lang="en-US"/>
          </a:p>
          <a:p>
            <a:r>
              <a:rPr lang="en-US"/>
              <a:t>TAGE requires a hashing function, large table look-ups, and complex selection function for prediction</a:t>
            </a:r>
          </a:p>
          <a:p>
            <a:endParaRPr lang="en-US"/>
          </a:p>
          <a:p>
            <a:r>
              <a:rPr lang="en-US"/>
              <a:t>This leads to a multi-cycle prediction look up latency</a:t>
            </a:r>
          </a:p>
          <a:p>
            <a:endParaRPr lang="en-US"/>
          </a:p>
          <a:p>
            <a:r>
              <a:rPr lang="en-US"/>
              <a:t>As we continue to improve predictor accuracy, the latency will only increase in the future.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51D312A-6E6D-AA96-50AB-7A650CA95A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806984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9" name="Content Placeholder 3">
            <a:extLst>
              <a:ext uri="{FF2B5EF4-FFF2-40B4-BE49-F238E27FC236}">
                <a16:creationId xmlns:a16="http://schemas.microsoft.com/office/drawing/2014/main" id="{CC86B0D8-4478-CF70-9EFC-9F5774B43355}"/>
              </a:ext>
            </a:extLst>
          </p:cNvPr>
          <p:cNvGraphicFramePr>
            <a:graphicFrameLocks/>
          </p:cNvGraphicFramePr>
          <p:nvPr/>
        </p:nvGraphicFramePr>
        <p:xfrm>
          <a:off x="3001817" y="4287212"/>
          <a:ext cx="6198508" cy="256567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49627">
                  <a:extLst>
                    <a:ext uri="{9D8B030D-6E8A-4147-A177-3AD203B41FA5}">
                      <a16:colId xmlns:a16="http://schemas.microsoft.com/office/drawing/2014/main" val="2420242670"/>
                    </a:ext>
                  </a:extLst>
                </a:gridCol>
                <a:gridCol w="1549627">
                  <a:extLst>
                    <a:ext uri="{9D8B030D-6E8A-4147-A177-3AD203B41FA5}">
                      <a16:colId xmlns:a16="http://schemas.microsoft.com/office/drawing/2014/main" val="2096602285"/>
                    </a:ext>
                  </a:extLst>
                </a:gridCol>
                <a:gridCol w="1549627">
                  <a:extLst>
                    <a:ext uri="{9D8B030D-6E8A-4147-A177-3AD203B41FA5}">
                      <a16:colId xmlns:a16="http://schemas.microsoft.com/office/drawing/2014/main" val="1911107003"/>
                    </a:ext>
                  </a:extLst>
                </a:gridCol>
                <a:gridCol w="1549627">
                  <a:extLst>
                    <a:ext uri="{9D8B030D-6E8A-4147-A177-3AD203B41FA5}">
                      <a16:colId xmlns:a16="http://schemas.microsoft.com/office/drawing/2014/main" val="163675015"/>
                    </a:ext>
                  </a:extLst>
                </a:gridCol>
              </a:tblGrid>
              <a:tr h="416319">
                <a:tc>
                  <a:txBody>
                    <a:bodyPr/>
                    <a:lstStyle/>
                    <a:p>
                      <a:r>
                        <a:rPr lang="en-US"/>
                        <a:t>Cycle 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Cycle 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Cycle 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/>
                        <a:t>Cycle 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44090673"/>
                  </a:ext>
                </a:extLst>
              </a:tr>
              <a:tr h="107468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73345445"/>
                  </a:ext>
                </a:extLst>
              </a:tr>
              <a:tr h="1074680">
                <a:tc>
                  <a:txBody>
                    <a:bodyPr/>
                    <a:lstStyle/>
                    <a:p>
                      <a:pPr lvl="0">
                        <a:buNone/>
                      </a:pP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8529064"/>
                  </a:ext>
                </a:extLst>
              </a:tr>
            </a:tbl>
          </a:graphicData>
        </a:graphic>
      </p:graphicFrame>
      <p:sp>
        <p:nvSpPr>
          <p:cNvPr id="31" name="Rectangle 30">
            <a:extLst>
              <a:ext uri="{FF2B5EF4-FFF2-40B4-BE49-F238E27FC236}">
                <a16:creationId xmlns:a16="http://schemas.microsoft.com/office/drawing/2014/main" id="{A6E73FAF-E68B-6505-D4BD-160172CC85E7}"/>
              </a:ext>
            </a:extLst>
          </p:cNvPr>
          <p:cNvSpPr/>
          <p:nvPr/>
        </p:nvSpPr>
        <p:spPr>
          <a:xfrm>
            <a:off x="3055104" y="4822101"/>
            <a:ext cx="1448650" cy="483031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/>
              <a:t>Single-Cycle Predictor</a:t>
            </a: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C0F298CD-6757-1626-5667-57289C8CC45A}"/>
              </a:ext>
            </a:extLst>
          </p:cNvPr>
          <p:cNvSpPr/>
          <p:nvPr/>
        </p:nvSpPr>
        <p:spPr>
          <a:xfrm>
            <a:off x="3248696" y="5355194"/>
            <a:ext cx="3595302" cy="385063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Multi-Cycle Predictor</a:t>
            </a:r>
          </a:p>
        </p:txBody>
      </p:sp>
      <p:cxnSp>
        <p:nvCxnSpPr>
          <p:cNvPr id="37" name="Elbow Connector 21">
            <a:extLst>
              <a:ext uri="{FF2B5EF4-FFF2-40B4-BE49-F238E27FC236}">
                <a16:creationId xmlns:a16="http://schemas.microsoft.com/office/drawing/2014/main" id="{464B8128-5085-B8AF-2AEA-CE2C68BDB408}"/>
              </a:ext>
            </a:extLst>
          </p:cNvPr>
          <p:cNvCxnSpPr>
            <a:cxnSpLocks/>
          </p:cNvCxnSpPr>
          <p:nvPr/>
        </p:nvCxnSpPr>
        <p:spPr>
          <a:xfrm flipV="1">
            <a:off x="2678953" y="5084323"/>
            <a:ext cx="375380" cy="22605"/>
          </a:xfrm>
          <a:prstGeom prst="bentConnector3">
            <a:avLst>
              <a:gd name="adj1" fmla="val -1963"/>
            </a:avLst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9" name="Elbow Connector 25">
            <a:extLst>
              <a:ext uri="{FF2B5EF4-FFF2-40B4-BE49-F238E27FC236}">
                <a16:creationId xmlns:a16="http://schemas.microsoft.com/office/drawing/2014/main" id="{1DEAD386-A254-00BC-722B-9CD4D8469644}"/>
              </a:ext>
            </a:extLst>
          </p:cNvPr>
          <p:cNvCxnSpPr>
            <a:cxnSpLocks/>
          </p:cNvCxnSpPr>
          <p:nvPr/>
        </p:nvCxnSpPr>
        <p:spPr>
          <a:xfrm>
            <a:off x="2440346" y="5399575"/>
            <a:ext cx="810267" cy="167029"/>
          </a:xfrm>
          <a:prstGeom prst="bentConnector3">
            <a:avLst>
              <a:gd name="adj1" fmla="val 10979"/>
            </a:avLst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35" name="Rectangle 34">
            <a:extLst>
              <a:ext uri="{FF2B5EF4-FFF2-40B4-BE49-F238E27FC236}">
                <a16:creationId xmlns:a16="http://schemas.microsoft.com/office/drawing/2014/main" id="{B4E5231D-4602-F49F-C306-498A682A6485}"/>
              </a:ext>
            </a:extLst>
          </p:cNvPr>
          <p:cNvSpPr/>
          <p:nvPr/>
        </p:nvSpPr>
        <p:spPr>
          <a:xfrm>
            <a:off x="1868663" y="4866436"/>
            <a:ext cx="918712" cy="829604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/>
              <a:t>History and PC of Br N</a:t>
            </a:r>
          </a:p>
        </p:txBody>
      </p:sp>
      <p:cxnSp>
        <p:nvCxnSpPr>
          <p:cNvPr id="41" name="Straight Arrow Connector 40">
            <a:extLst>
              <a:ext uri="{FF2B5EF4-FFF2-40B4-BE49-F238E27FC236}">
                <a16:creationId xmlns:a16="http://schemas.microsoft.com/office/drawing/2014/main" id="{57202A0D-1701-17FD-BFE6-EA76DEF8ECA3}"/>
              </a:ext>
            </a:extLst>
          </p:cNvPr>
          <p:cNvCxnSpPr>
            <a:cxnSpLocks/>
          </p:cNvCxnSpPr>
          <p:nvPr/>
        </p:nvCxnSpPr>
        <p:spPr>
          <a:xfrm>
            <a:off x="4503754" y="5063084"/>
            <a:ext cx="315610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43" name="TextBox 42">
            <a:extLst>
              <a:ext uri="{FF2B5EF4-FFF2-40B4-BE49-F238E27FC236}">
                <a16:creationId xmlns:a16="http://schemas.microsoft.com/office/drawing/2014/main" id="{8B093526-DE94-5055-EF1E-D8DFCE222D5C}"/>
              </a:ext>
            </a:extLst>
          </p:cNvPr>
          <p:cNvSpPr txBox="1"/>
          <p:nvPr/>
        </p:nvSpPr>
        <p:spPr>
          <a:xfrm>
            <a:off x="4742869" y="4755163"/>
            <a:ext cx="9660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solidFill>
                  <a:schemeClr val="accent2"/>
                </a:solidFill>
              </a:rPr>
              <a:t>Pred for Br N</a:t>
            </a:r>
          </a:p>
        </p:txBody>
      </p:sp>
      <p:cxnSp>
        <p:nvCxnSpPr>
          <p:cNvPr id="45" name="Straight Arrow Connector 44">
            <a:extLst>
              <a:ext uri="{FF2B5EF4-FFF2-40B4-BE49-F238E27FC236}">
                <a16:creationId xmlns:a16="http://schemas.microsoft.com/office/drawing/2014/main" id="{55F1537F-591C-D142-3E02-E4209985052E}"/>
              </a:ext>
            </a:extLst>
          </p:cNvPr>
          <p:cNvCxnSpPr>
            <a:cxnSpLocks/>
          </p:cNvCxnSpPr>
          <p:nvPr/>
        </p:nvCxnSpPr>
        <p:spPr>
          <a:xfrm>
            <a:off x="6843998" y="5603237"/>
            <a:ext cx="315610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47" name="TextBox 46">
            <a:extLst>
              <a:ext uri="{FF2B5EF4-FFF2-40B4-BE49-F238E27FC236}">
                <a16:creationId xmlns:a16="http://schemas.microsoft.com/office/drawing/2014/main" id="{32B8C29B-57DF-B67F-A0F7-CF8D82136B2F}"/>
              </a:ext>
            </a:extLst>
          </p:cNvPr>
          <p:cNvSpPr txBox="1"/>
          <p:nvPr/>
        </p:nvSpPr>
        <p:spPr>
          <a:xfrm>
            <a:off x="7070468" y="5278701"/>
            <a:ext cx="9660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solidFill>
                  <a:schemeClr val="accent2"/>
                </a:solidFill>
              </a:rPr>
              <a:t>Pred for Br N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E85C662-DEF6-C210-E5E1-8DC40A30E113}"/>
              </a:ext>
            </a:extLst>
          </p:cNvPr>
          <p:cNvSpPr/>
          <p:nvPr/>
        </p:nvSpPr>
        <p:spPr>
          <a:xfrm>
            <a:off x="4596118" y="5816909"/>
            <a:ext cx="1448650" cy="483031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/>
              <a:t>Single-Cycle Predictor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E2FBD14C-6E3A-4361-51E9-9A7A9E5881EA}"/>
              </a:ext>
            </a:extLst>
          </p:cNvPr>
          <p:cNvSpPr/>
          <p:nvPr/>
        </p:nvSpPr>
        <p:spPr>
          <a:xfrm>
            <a:off x="4697346" y="6388605"/>
            <a:ext cx="3595302" cy="385063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Multi-Cycle Predictor</a:t>
            </a:r>
          </a:p>
        </p:txBody>
      </p:sp>
      <p:sp>
        <p:nvSpPr>
          <p:cNvPr id="21" name="Title 20">
            <a:extLst>
              <a:ext uri="{FF2B5EF4-FFF2-40B4-BE49-F238E27FC236}">
                <a16:creationId xmlns:a16="http://schemas.microsoft.com/office/drawing/2014/main" id="{CDF982BD-0CB9-42AA-22A6-9E9608FC90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Prior Work: Multiple Predictors</a:t>
            </a:r>
          </a:p>
        </p:txBody>
      </p:sp>
      <p:sp>
        <p:nvSpPr>
          <p:cNvPr id="25" name="Content Placeholder 2">
            <a:extLst>
              <a:ext uri="{FF2B5EF4-FFF2-40B4-BE49-F238E27FC236}">
                <a16:creationId xmlns:a16="http://schemas.microsoft.com/office/drawing/2014/main" id="{42F9A412-83CA-6B91-F89E-647737FCAEE3}"/>
              </a:ext>
            </a:extLst>
          </p:cNvPr>
          <p:cNvSpPr txBox="1">
            <a:spLocks/>
          </p:cNvSpPr>
          <p:nvPr/>
        </p:nvSpPr>
        <p:spPr>
          <a:xfrm>
            <a:off x="630380" y="1633077"/>
            <a:ext cx="11201063" cy="276695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Products today uses a multiple predictors at different latency</a:t>
            </a:r>
          </a:p>
          <a:p>
            <a:pPr lvl="1"/>
            <a:r>
              <a:rPr lang="en-US"/>
              <a:t>A simple single-cycle predictor so that it can keep predicting on the next cycle</a:t>
            </a:r>
          </a:p>
          <a:p>
            <a:pPr lvl="1"/>
            <a:r>
              <a:rPr lang="en-US"/>
              <a:t>A high accuracy predictor that has a 3-cycle latency</a:t>
            </a:r>
          </a:p>
          <a:p>
            <a:pPr lvl="1"/>
            <a:r>
              <a:rPr lang="en-US"/>
              <a:t>Each disagreement effectively stalls the prediction pipeline for 2 cycles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2DCF93F1-A70C-F807-D79D-DC9C6FA513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602160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F004BB4-F07F-1D98-EEEA-9E0FE567D52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C7DCF86-113A-2865-B2B2-CC7C6A83C5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0381" y="1633077"/>
            <a:ext cx="11233068" cy="2766950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Products today uses a multiple predictors</a:t>
            </a:r>
          </a:p>
          <a:p>
            <a:pPr lvl="1"/>
            <a:r>
              <a:rPr lang="en-US"/>
              <a:t>A simple single-cycle predictor so that it can keep predicting on the next cycle</a:t>
            </a:r>
          </a:p>
          <a:p>
            <a:pPr lvl="1"/>
            <a:r>
              <a:rPr lang="en-US"/>
              <a:t>A high accuracy predictor that has a 3-cycle latency</a:t>
            </a:r>
          </a:p>
          <a:p>
            <a:pPr lvl="1"/>
            <a:r>
              <a:rPr lang="en-US"/>
              <a:t>Each disagreement effectively stalls the prediction pipeline for 2 cycles</a:t>
            </a:r>
          </a:p>
        </p:txBody>
      </p:sp>
      <p:graphicFrame>
        <p:nvGraphicFramePr>
          <p:cNvPr id="29" name="Content Placeholder 3">
            <a:extLst>
              <a:ext uri="{FF2B5EF4-FFF2-40B4-BE49-F238E27FC236}">
                <a16:creationId xmlns:a16="http://schemas.microsoft.com/office/drawing/2014/main" id="{53D63A03-041E-9A65-7E8E-3DE93E0B85EC}"/>
              </a:ext>
            </a:extLst>
          </p:cNvPr>
          <p:cNvGraphicFramePr>
            <a:graphicFrameLocks/>
          </p:cNvGraphicFramePr>
          <p:nvPr/>
        </p:nvGraphicFramePr>
        <p:xfrm>
          <a:off x="3001817" y="4287212"/>
          <a:ext cx="6198508" cy="256567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49627">
                  <a:extLst>
                    <a:ext uri="{9D8B030D-6E8A-4147-A177-3AD203B41FA5}">
                      <a16:colId xmlns:a16="http://schemas.microsoft.com/office/drawing/2014/main" val="2420242670"/>
                    </a:ext>
                  </a:extLst>
                </a:gridCol>
                <a:gridCol w="1549627">
                  <a:extLst>
                    <a:ext uri="{9D8B030D-6E8A-4147-A177-3AD203B41FA5}">
                      <a16:colId xmlns:a16="http://schemas.microsoft.com/office/drawing/2014/main" val="2096602285"/>
                    </a:ext>
                  </a:extLst>
                </a:gridCol>
                <a:gridCol w="1549627">
                  <a:extLst>
                    <a:ext uri="{9D8B030D-6E8A-4147-A177-3AD203B41FA5}">
                      <a16:colId xmlns:a16="http://schemas.microsoft.com/office/drawing/2014/main" val="1911107003"/>
                    </a:ext>
                  </a:extLst>
                </a:gridCol>
                <a:gridCol w="1549627">
                  <a:extLst>
                    <a:ext uri="{9D8B030D-6E8A-4147-A177-3AD203B41FA5}">
                      <a16:colId xmlns:a16="http://schemas.microsoft.com/office/drawing/2014/main" val="163675015"/>
                    </a:ext>
                  </a:extLst>
                </a:gridCol>
              </a:tblGrid>
              <a:tr h="416319">
                <a:tc>
                  <a:txBody>
                    <a:bodyPr/>
                    <a:lstStyle/>
                    <a:p>
                      <a:r>
                        <a:rPr lang="en-US"/>
                        <a:t>Cycle 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Cycle 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Cycle 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/>
                        <a:t>Cycle 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44090673"/>
                  </a:ext>
                </a:extLst>
              </a:tr>
              <a:tr h="107468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73345445"/>
                  </a:ext>
                </a:extLst>
              </a:tr>
              <a:tr h="1074680">
                <a:tc>
                  <a:txBody>
                    <a:bodyPr/>
                    <a:lstStyle/>
                    <a:p>
                      <a:pPr lvl="0">
                        <a:buNone/>
                      </a:pP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8529064"/>
                  </a:ext>
                </a:extLst>
              </a:tr>
            </a:tbl>
          </a:graphicData>
        </a:graphic>
      </p:graphicFrame>
      <p:sp>
        <p:nvSpPr>
          <p:cNvPr id="31" name="Rectangle 30">
            <a:extLst>
              <a:ext uri="{FF2B5EF4-FFF2-40B4-BE49-F238E27FC236}">
                <a16:creationId xmlns:a16="http://schemas.microsoft.com/office/drawing/2014/main" id="{2CF8EAA3-B4E9-977B-537C-41FA09E8E524}"/>
              </a:ext>
            </a:extLst>
          </p:cNvPr>
          <p:cNvSpPr/>
          <p:nvPr/>
        </p:nvSpPr>
        <p:spPr>
          <a:xfrm>
            <a:off x="3055104" y="4822101"/>
            <a:ext cx="1448650" cy="483031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/>
              <a:t>Single-Cycle Predictor</a:t>
            </a: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30A5F32B-C5A4-60DE-8E6D-4E1D68C20CB3}"/>
              </a:ext>
            </a:extLst>
          </p:cNvPr>
          <p:cNvSpPr/>
          <p:nvPr/>
        </p:nvSpPr>
        <p:spPr>
          <a:xfrm>
            <a:off x="3248696" y="5355194"/>
            <a:ext cx="3595302" cy="385063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Multi-Cycle Predictor</a:t>
            </a:r>
          </a:p>
        </p:txBody>
      </p:sp>
      <p:cxnSp>
        <p:nvCxnSpPr>
          <p:cNvPr id="37" name="Elbow Connector 21">
            <a:extLst>
              <a:ext uri="{FF2B5EF4-FFF2-40B4-BE49-F238E27FC236}">
                <a16:creationId xmlns:a16="http://schemas.microsoft.com/office/drawing/2014/main" id="{55604CC6-FDEF-4E3F-8705-89B8AB651C0E}"/>
              </a:ext>
            </a:extLst>
          </p:cNvPr>
          <p:cNvCxnSpPr>
            <a:cxnSpLocks/>
          </p:cNvCxnSpPr>
          <p:nvPr/>
        </p:nvCxnSpPr>
        <p:spPr>
          <a:xfrm flipV="1">
            <a:off x="2678953" y="5084323"/>
            <a:ext cx="375380" cy="22605"/>
          </a:xfrm>
          <a:prstGeom prst="bentConnector3">
            <a:avLst>
              <a:gd name="adj1" fmla="val -1963"/>
            </a:avLst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9" name="Elbow Connector 25">
            <a:extLst>
              <a:ext uri="{FF2B5EF4-FFF2-40B4-BE49-F238E27FC236}">
                <a16:creationId xmlns:a16="http://schemas.microsoft.com/office/drawing/2014/main" id="{C2F75E10-546B-8E7B-A601-432FDFC33206}"/>
              </a:ext>
            </a:extLst>
          </p:cNvPr>
          <p:cNvCxnSpPr>
            <a:cxnSpLocks/>
          </p:cNvCxnSpPr>
          <p:nvPr/>
        </p:nvCxnSpPr>
        <p:spPr>
          <a:xfrm>
            <a:off x="2440346" y="5399575"/>
            <a:ext cx="810267" cy="167029"/>
          </a:xfrm>
          <a:prstGeom prst="bentConnector3">
            <a:avLst>
              <a:gd name="adj1" fmla="val 10979"/>
            </a:avLst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35" name="Rectangle 34">
            <a:extLst>
              <a:ext uri="{FF2B5EF4-FFF2-40B4-BE49-F238E27FC236}">
                <a16:creationId xmlns:a16="http://schemas.microsoft.com/office/drawing/2014/main" id="{6719B986-1707-B85F-8EDB-9003F701750A}"/>
              </a:ext>
            </a:extLst>
          </p:cNvPr>
          <p:cNvSpPr/>
          <p:nvPr/>
        </p:nvSpPr>
        <p:spPr>
          <a:xfrm>
            <a:off x="1868663" y="4866436"/>
            <a:ext cx="918712" cy="829604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/>
              <a:t>History and PC of Br N</a:t>
            </a:r>
          </a:p>
        </p:txBody>
      </p:sp>
      <p:cxnSp>
        <p:nvCxnSpPr>
          <p:cNvPr id="41" name="Straight Arrow Connector 40">
            <a:extLst>
              <a:ext uri="{FF2B5EF4-FFF2-40B4-BE49-F238E27FC236}">
                <a16:creationId xmlns:a16="http://schemas.microsoft.com/office/drawing/2014/main" id="{B1CC27D3-5EFC-0403-9FD5-FC77DD689E55}"/>
              </a:ext>
            </a:extLst>
          </p:cNvPr>
          <p:cNvCxnSpPr>
            <a:cxnSpLocks/>
          </p:cNvCxnSpPr>
          <p:nvPr/>
        </p:nvCxnSpPr>
        <p:spPr>
          <a:xfrm>
            <a:off x="4503754" y="5063084"/>
            <a:ext cx="315610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43" name="TextBox 42">
            <a:extLst>
              <a:ext uri="{FF2B5EF4-FFF2-40B4-BE49-F238E27FC236}">
                <a16:creationId xmlns:a16="http://schemas.microsoft.com/office/drawing/2014/main" id="{1E353708-82F5-D941-0990-438A89156B12}"/>
              </a:ext>
            </a:extLst>
          </p:cNvPr>
          <p:cNvSpPr txBox="1"/>
          <p:nvPr/>
        </p:nvSpPr>
        <p:spPr>
          <a:xfrm>
            <a:off x="4742869" y="4755163"/>
            <a:ext cx="9660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solidFill>
                  <a:schemeClr val="accent2"/>
                </a:solidFill>
              </a:rPr>
              <a:t>Pred for Br N</a:t>
            </a:r>
          </a:p>
        </p:txBody>
      </p:sp>
      <p:cxnSp>
        <p:nvCxnSpPr>
          <p:cNvPr id="45" name="Straight Arrow Connector 44">
            <a:extLst>
              <a:ext uri="{FF2B5EF4-FFF2-40B4-BE49-F238E27FC236}">
                <a16:creationId xmlns:a16="http://schemas.microsoft.com/office/drawing/2014/main" id="{11074CB6-D6A4-D4F6-659A-87D8BB77A8D8}"/>
              </a:ext>
            </a:extLst>
          </p:cNvPr>
          <p:cNvCxnSpPr>
            <a:cxnSpLocks/>
          </p:cNvCxnSpPr>
          <p:nvPr/>
        </p:nvCxnSpPr>
        <p:spPr>
          <a:xfrm>
            <a:off x="6843998" y="5603237"/>
            <a:ext cx="315610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47" name="TextBox 46">
            <a:extLst>
              <a:ext uri="{FF2B5EF4-FFF2-40B4-BE49-F238E27FC236}">
                <a16:creationId xmlns:a16="http://schemas.microsoft.com/office/drawing/2014/main" id="{ABDFB956-164E-95BD-D613-5A3CF289E56F}"/>
              </a:ext>
            </a:extLst>
          </p:cNvPr>
          <p:cNvSpPr txBox="1"/>
          <p:nvPr/>
        </p:nvSpPr>
        <p:spPr>
          <a:xfrm>
            <a:off x="7070468" y="5278701"/>
            <a:ext cx="9660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solidFill>
                  <a:schemeClr val="accent2"/>
                </a:solidFill>
              </a:rPr>
              <a:t>Pred for Br N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3E59F82-18F1-0898-419E-6EF799D3CA72}"/>
              </a:ext>
            </a:extLst>
          </p:cNvPr>
          <p:cNvSpPr/>
          <p:nvPr/>
        </p:nvSpPr>
        <p:spPr>
          <a:xfrm>
            <a:off x="7721088" y="5855394"/>
            <a:ext cx="1448650" cy="483031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/>
              <a:t>Single-Cycle Predictor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83F4196-4D97-EBD1-9DA3-E5715F835704}"/>
              </a:ext>
            </a:extLst>
          </p:cNvPr>
          <p:cNvSpPr/>
          <p:nvPr/>
        </p:nvSpPr>
        <p:spPr>
          <a:xfrm>
            <a:off x="7822316" y="6427090"/>
            <a:ext cx="3595302" cy="385063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Multi-Cycle Predictor</a:t>
            </a:r>
          </a:p>
        </p:txBody>
      </p:sp>
      <p:sp>
        <p:nvSpPr>
          <p:cNvPr id="11" name="Title 10">
            <a:extLst>
              <a:ext uri="{FF2B5EF4-FFF2-40B4-BE49-F238E27FC236}">
                <a16:creationId xmlns:a16="http://schemas.microsoft.com/office/drawing/2014/main" id="{9333D320-C48B-6B3D-56AC-A14A2E58A5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Prior Work: Multiple Predictors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B7700026-EFD0-506B-8CE5-6FD6BBB2E2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112103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694B74-51D3-FAB7-C880-526D3D136D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Performance vs. Predictor Latency </a:t>
            </a:r>
          </a:p>
        </p:txBody>
      </p:sp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3A912DD9-F13F-0CB5-B37B-935DDDCAEE52}"/>
              </a:ext>
            </a:extLst>
          </p:cNvPr>
          <p:cNvGraphicFramePr>
            <a:graphicFrameLocks/>
          </p:cNvGraphicFramePr>
          <p:nvPr/>
        </p:nvGraphicFramePr>
        <p:xfrm>
          <a:off x="0" y="1690688"/>
          <a:ext cx="7013275" cy="431700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1B7C674-2548-16B6-816B-9C017A21B4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18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07D8154-0C17-9083-165F-4DCD215AB861}"/>
              </a:ext>
            </a:extLst>
          </p:cNvPr>
          <p:cNvSpPr txBox="1"/>
          <p:nvPr/>
        </p:nvSpPr>
        <p:spPr>
          <a:xfrm>
            <a:off x="7567475" y="2179539"/>
            <a:ext cx="4147198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Single-cycle predictor: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800" dirty="0"/>
              <a:t>1k-entry PC tagged 2-bit counter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8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Multi-cycle: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800" dirty="0"/>
              <a:t>TAGE from CBP5</a:t>
            </a:r>
          </a:p>
        </p:txBody>
      </p:sp>
    </p:spTree>
    <p:extLst>
      <p:ext uri="{BB962C8B-B14F-4D97-AF65-F5344CB8AC3E}">
        <p14:creationId xmlns:p14="http://schemas.microsoft.com/office/powerpoint/2010/main" val="191660619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6E0E9F3C-4B37-A750-9BC3-B8ABE9ECD52B}"/>
              </a:ext>
            </a:extLst>
          </p:cNvPr>
          <p:cNvSpPr txBox="1">
            <a:spLocks/>
          </p:cNvSpPr>
          <p:nvPr/>
        </p:nvSpPr>
        <p:spPr>
          <a:xfrm>
            <a:off x="502668" y="832891"/>
            <a:ext cx="11215255" cy="544240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Multiple Predictors</a:t>
            </a:r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r>
              <a:rPr lang="en-US"/>
              <a:t>Ahead Prediction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2E5898E8-2A2E-AD0A-C3E9-5E95001EE980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3334872" y="1579123"/>
          <a:ext cx="7437190" cy="162261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87438">
                  <a:extLst>
                    <a:ext uri="{9D8B030D-6E8A-4147-A177-3AD203B41FA5}">
                      <a16:colId xmlns:a16="http://schemas.microsoft.com/office/drawing/2014/main" val="1825598728"/>
                    </a:ext>
                  </a:extLst>
                </a:gridCol>
                <a:gridCol w="1487438">
                  <a:extLst>
                    <a:ext uri="{9D8B030D-6E8A-4147-A177-3AD203B41FA5}">
                      <a16:colId xmlns:a16="http://schemas.microsoft.com/office/drawing/2014/main" val="1114868058"/>
                    </a:ext>
                  </a:extLst>
                </a:gridCol>
                <a:gridCol w="1487438">
                  <a:extLst>
                    <a:ext uri="{9D8B030D-6E8A-4147-A177-3AD203B41FA5}">
                      <a16:colId xmlns:a16="http://schemas.microsoft.com/office/drawing/2014/main" val="2420242670"/>
                    </a:ext>
                  </a:extLst>
                </a:gridCol>
                <a:gridCol w="1487438">
                  <a:extLst>
                    <a:ext uri="{9D8B030D-6E8A-4147-A177-3AD203B41FA5}">
                      <a16:colId xmlns:a16="http://schemas.microsoft.com/office/drawing/2014/main" val="2096602285"/>
                    </a:ext>
                  </a:extLst>
                </a:gridCol>
                <a:gridCol w="1487438">
                  <a:extLst>
                    <a:ext uri="{9D8B030D-6E8A-4147-A177-3AD203B41FA5}">
                      <a16:colId xmlns:a16="http://schemas.microsoft.com/office/drawing/2014/main" val="1911107003"/>
                    </a:ext>
                  </a:extLst>
                </a:gridCol>
              </a:tblGrid>
              <a:tr h="508362">
                <a:tc>
                  <a:txBody>
                    <a:bodyPr/>
                    <a:lstStyle/>
                    <a:p>
                      <a:r>
                        <a:rPr lang="en-US"/>
                        <a:t>Cycle -2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Cycle -1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Cycle 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Cycle 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Cycle 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44090673"/>
                  </a:ext>
                </a:extLst>
              </a:tr>
              <a:tr h="111425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73345445"/>
                  </a:ext>
                </a:extLst>
              </a:tr>
            </a:tbl>
          </a:graphicData>
        </a:graphic>
      </p:graphicFrame>
      <p:sp>
        <p:nvSpPr>
          <p:cNvPr id="5" name="Rectangle 4">
            <a:extLst>
              <a:ext uri="{FF2B5EF4-FFF2-40B4-BE49-F238E27FC236}">
                <a16:creationId xmlns:a16="http://schemas.microsoft.com/office/drawing/2014/main" id="{5E8017A8-549A-CCAC-985A-C646AC3635AD}"/>
              </a:ext>
            </a:extLst>
          </p:cNvPr>
          <p:cNvSpPr/>
          <p:nvPr/>
        </p:nvSpPr>
        <p:spPr>
          <a:xfrm>
            <a:off x="6329142" y="2148914"/>
            <a:ext cx="1448650" cy="483031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Single-Cycle Predictor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B412460-1B07-8CFC-8290-2847FE566386}"/>
              </a:ext>
            </a:extLst>
          </p:cNvPr>
          <p:cNvSpPr/>
          <p:nvPr/>
        </p:nvSpPr>
        <p:spPr>
          <a:xfrm>
            <a:off x="6522734" y="2728307"/>
            <a:ext cx="3595302" cy="385063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Multi-Cycle Predictor</a:t>
            </a:r>
          </a:p>
        </p:txBody>
      </p:sp>
      <p:graphicFrame>
        <p:nvGraphicFramePr>
          <p:cNvPr id="10" name="Content Placeholder 3">
            <a:extLst>
              <a:ext uri="{FF2B5EF4-FFF2-40B4-BE49-F238E27FC236}">
                <a16:creationId xmlns:a16="http://schemas.microsoft.com/office/drawing/2014/main" id="{72A3DF8A-3A85-8321-592A-D25B4D812E21}"/>
              </a:ext>
            </a:extLst>
          </p:cNvPr>
          <p:cNvGraphicFramePr>
            <a:graphicFrameLocks/>
          </p:cNvGraphicFramePr>
          <p:nvPr/>
        </p:nvGraphicFramePr>
        <p:xfrm>
          <a:off x="3334872" y="4704850"/>
          <a:ext cx="7437190" cy="162261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87438">
                  <a:extLst>
                    <a:ext uri="{9D8B030D-6E8A-4147-A177-3AD203B41FA5}">
                      <a16:colId xmlns:a16="http://schemas.microsoft.com/office/drawing/2014/main" val="1825598728"/>
                    </a:ext>
                  </a:extLst>
                </a:gridCol>
                <a:gridCol w="1487438">
                  <a:extLst>
                    <a:ext uri="{9D8B030D-6E8A-4147-A177-3AD203B41FA5}">
                      <a16:colId xmlns:a16="http://schemas.microsoft.com/office/drawing/2014/main" val="1114868058"/>
                    </a:ext>
                  </a:extLst>
                </a:gridCol>
                <a:gridCol w="1487438">
                  <a:extLst>
                    <a:ext uri="{9D8B030D-6E8A-4147-A177-3AD203B41FA5}">
                      <a16:colId xmlns:a16="http://schemas.microsoft.com/office/drawing/2014/main" val="2420242670"/>
                    </a:ext>
                  </a:extLst>
                </a:gridCol>
                <a:gridCol w="1487438">
                  <a:extLst>
                    <a:ext uri="{9D8B030D-6E8A-4147-A177-3AD203B41FA5}">
                      <a16:colId xmlns:a16="http://schemas.microsoft.com/office/drawing/2014/main" val="2096602285"/>
                    </a:ext>
                  </a:extLst>
                </a:gridCol>
                <a:gridCol w="1487438">
                  <a:extLst>
                    <a:ext uri="{9D8B030D-6E8A-4147-A177-3AD203B41FA5}">
                      <a16:colId xmlns:a16="http://schemas.microsoft.com/office/drawing/2014/main" val="1911107003"/>
                    </a:ext>
                  </a:extLst>
                </a:gridCol>
              </a:tblGrid>
              <a:tr h="508362">
                <a:tc>
                  <a:txBody>
                    <a:bodyPr/>
                    <a:lstStyle/>
                    <a:p>
                      <a:r>
                        <a:rPr lang="en-US"/>
                        <a:t>Cycle -2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Cycle -1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Cycle 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Cycle 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Cycle 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44090673"/>
                  </a:ext>
                </a:extLst>
              </a:tr>
              <a:tr h="111425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73345445"/>
                  </a:ext>
                </a:extLst>
              </a:tr>
            </a:tbl>
          </a:graphicData>
        </a:graphic>
      </p:graphicFrame>
      <p:sp>
        <p:nvSpPr>
          <p:cNvPr id="12" name="Rectangle 11">
            <a:extLst>
              <a:ext uri="{FF2B5EF4-FFF2-40B4-BE49-F238E27FC236}">
                <a16:creationId xmlns:a16="http://schemas.microsoft.com/office/drawing/2014/main" id="{765AC13D-A285-EC8D-368F-F8F45E65B1F1}"/>
              </a:ext>
            </a:extLst>
          </p:cNvPr>
          <p:cNvSpPr/>
          <p:nvPr/>
        </p:nvSpPr>
        <p:spPr>
          <a:xfrm>
            <a:off x="3591215" y="5451601"/>
            <a:ext cx="4017399" cy="385063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Ahead Predictor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EA64839E-F21B-D1F4-69DC-310A3E979920}"/>
              </a:ext>
            </a:extLst>
          </p:cNvPr>
          <p:cNvSpPr/>
          <p:nvPr/>
        </p:nvSpPr>
        <p:spPr>
          <a:xfrm>
            <a:off x="5217519" y="403412"/>
            <a:ext cx="1111623" cy="837301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History and PC of Br N</a:t>
            </a:r>
          </a:p>
        </p:txBody>
      </p:sp>
      <p:cxnSp>
        <p:nvCxnSpPr>
          <p:cNvPr id="22" name="Elbow Connector 21">
            <a:extLst>
              <a:ext uri="{FF2B5EF4-FFF2-40B4-BE49-F238E27FC236}">
                <a16:creationId xmlns:a16="http://schemas.microsoft.com/office/drawing/2014/main" id="{20624723-39CF-4515-1EF0-7892015EB1C1}"/>
              </a:ext>
            </a:extLst>
          </p:cNvPr>
          <p:cNvCxnSpPr>
            <a:cxnSpLocks/>
            <a:stCxn id="14" idx="2"/>
            <a:endCxn id="5" idx="1"/>
          </p:cNvCxnSpPr>
          <p:nvPr/>
        </p:nvCxnSpPr>
        <p:spPr>
          <a:xfrm rot="16200000" flipH="1">
            <a:off x="5476378" y="1537665"/>
            <a:ext cx="1149717" cy="555811"/>
          </a:xfrm>
          <a:prstGeom prst="bentConnector2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6" name="Elbow Connector 25">
            <a:extLst>
              <a:ext uri="{FF2B5EF4-FFF2-40B4-BE49-F238E27FC236}">
                <a16:creationId xmlns:a16="http://schemas.microsoft.com/office/drawing/2014/main" id="{7F2F16B5-0193-EF75-6C7A-370627C48C9A}"/>
              </a:ext>
            </a:extLst>
          </p:cNvPr>
          <p:cNvCxnSpPr>
            <a:cxnSpLocks/>
          </p:cNvCxnSpPr>
          <p:nvPr/>
        </p:nvCxnSpPr>
        <p:spPr>
          <a:xfrm>
            <a:off x="5777140" y="2389897"/>
            <a:ext cx="749462" cy="540153"/>
          </a:xfrm>
          <a:prstGeom prst="bentConnector3">
            <a:avLst>
              <a:gd name="adj1" fmla="val -329"/>
            </a:avLst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5AC6BA17-A13F-E84F-EADC-4439566D607F}"/>
              </a:ext>
            </a:extLst>
          </p:cNvPr>
          <p:cNvCxnSpPr>
            <a:cxnSpLocks/>
          </p:cNvCxnSpPr>
          <p:nvPr/>
        </p:nvCxnSpPr>
        <p:spPr>
          <a:xfrm>
            <a:off x="7777792" y="2389897"/>
            <a:ext cx="315610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33" name="TextBox 32">
            <a:extLst>
              <a:ext uri="{FF2B5EF4-FFF2-40B4-BE49-F238E27FC236}">
                <a16:creationId xmlns:a16="http://schemas.microsoft.com/office/drawing/2014/main" id="{C365BDB2-B066-270B-E79D-F0334119C6CB}"/>
              </a:ext>
            </a:extLst>
          </p:cNvPr>
          <p:cNvSpPr txBox="1"/>
          <p:nvPr/>
        </p:nvSpPr>
        <p:spPr>
          <a:xfrm>
            <a:off x="8016907" y="2081976"/>
            <a:ext cx="9660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solidFill>
                  <a:schemeClr val="accent2"/>
                </a:solidFill>
              </a:rPr>
              <a:t>Pred for Br N</a:t>
            </a:r>
          </a:p>
        </p:txBody>
      </p:sp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F3B34CDE-1F95-9637-9985-F558104C9103}"/>
              </a:ext>
            </a:extLst>
          </p:cNvPr>
          <p:cNvCxnSpPr>
            <a:cxnSpLocks/>
          </p:cNvCxnSpPr>
          <p:nvPr/>
        </p:nvCxnSpPr>
        <p:spPr>
          <a:xfrm>
            <a:off x="10118036" y="2930050"/>
            <a:ext cx="315610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35" name="TextBox 34">
            <a:extLst>
              <a:ext uri="{FF2B5EF4-FFF2-40B4-BE49-F238E27FC236}">
                <a16:creationId xmlns:a16="http://schemas.microsoft.com/office/drawing/2014/main" id="{9FF0FF92-4B83-1F0A-1C8B-868A2A811DF2}"/>
              </a:ext>
            </a:extLst>
          </p:cNvPr>
          <p:cNvSpPr txBox="1"/>
          <p:nvPr/>
        </p:nvSpPr>
        <p:spPr>
          <a:xfrm>
            <a:off x="10344506" y="2605514"/>
            <a:ext cx="9660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solidFill>
                  <a:schemeClr val="accent2"/>
                </a:solidFill>
              </a:rPr>
              <a:t>Pred for Br N</a:t>
            </a: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E52D97C0-EDD7-FFC1-231B-BF35C8917D0C}"/>
              </a:ext>
            </a:extLst>
          </p:cNvPr>
          <p:cNvSpPr/>
          <p:nvPr/>
        </p:nvSpPr>
        <p:spPr>
          <a:xfrm>
            <a:off x="2223249" y="3815382"/>
            <a:ext cx="1111623" cy="837301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History and PC of Br 0</a:t>
            </a:r>
          </a:p>
        </p:txBody>
      </p:sp>
      <p:cxnSp>
        <p:nvCxnSpPr>
          <p:cNvPr id="37" name="Elbow Connector 36">
            <a:extLst>
              <a:ext uri="{FF2B5EF4-FFF2-40B4-BE49-F238E27FC236}">
                <a16:creationId xmlns:a16="http://schemas.microsoft.com/office/drawing/2014/main" id="{63CE7884-15DE-EC81-6083-94AFF4B33725}"/>
              </a:ext>
            </a:extLst>
          </p:cNvPr>
          <p:cNvCxnSpPr>
            <a:cxnSpLocks/>
            <a:stCxn id="36" idx="2"/>
            <a:endCxn id="12" idx="1"/>
          </p:cNvCxnSpPr>
          <p:nvPr/>
        </p:nvCxnSpPr>
        <p:spPr>
          <a:xfrm rot="16200000" flipH="1">
            <a:off x="2689413" y="4742331"/>
            <a:ext cx="991450" cy="812154"/>
          </a:xfrm>
          <a:prstGeom prst="bentConnector2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39" name="TextBox 38">
            <a:extLst>
              <a:ext uri="{FF2B5EF4-FFF2-40B4-BE49-F238E27FC236}">
                <a16:creationId xmlns:a16="http://schemas.microsoft.com/office/drawing/2014/main" id="{85168BE7-DC57-8C22-835D-7AD08EDD6FC8}"/>
              </a:ext>
            </a:extLst>
          </p:cNvPr>
          <p:cNvSpPr txBox="1"/>
          <p:nvPr/>
        </p:nvSpPr>
        <p:spPr>
          <a:xfrm>
            <a:off x="7838986" y="5373242"/>
            <a:ext cx="9660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solidFill>
                  <a:schemeClr val="accent2"/>
                </a:solidFill>
              </a:rPr>
              <a:t>Pred for Br N</a:t>
            </a:r>
          </a:p>
        </p:txBody>
      </p:sp>
      <p:cxnSp>
        <p:nvCxnSpPr>
          <p:cNvPr id="41" name="Straight Arrow Connector 40">
            <a:extLst>
              <a:ext uri="{FF2B5EF4-FFF2-40B4-BE49-F238E27FC236}">
                <a16:creationId xmlns:a16="http://schemas.microsoft.com/office/drawing/2014/main" id="{5D89D9D1-4C55-548B-81F1-AF8B28C0C9B3}"/>
              </a:ext>
            </a:extLst>
          </p:cNvPr>
          <p:cNvCxnSpPr>
            <a:cxnSpLocks/>
          </p:cNvCxnSpPr>
          <p:nvPr/>
        </p:nvCxnSpPr>
        <p:spPr>
          <a:xfrm>
            <a:off x="7608614" y="5644516"/>
            <a:ext cx="315610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3DA43F97-87AE-20AE-DB54-6A6F8D964E03}"/>
              </a:ext>
            </a:extLst>
          </p:cNvPr>
          <p:cNvCxnSpPr/>
          <p:nvPr/>
        </p:nvCxnSpPr>
        <p:spPr>
          <a:xfrm flipH="1">
            <a:off x="7766419" y="822062"/>
            <a:ext cx="11373" cy="5956243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64234359-F723-37B4-7D44-E3A94A4FCC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19</a:t>
            </a:fld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DB8A927-9761-DF6B-0C22-686EF7B84CD0}"/>
              </a:ext>
            </a:extLst>
          </p:cNvPr>
          <p:cNvSpPr txBox="1"/>
          <p:nvPr/>
        </p:nvSpPr>
        <p:spPr>
          <a:xfrm>
            <a:off x="6965365" y="-29521"/>
            <a:ext cx="174724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>
                <a:solidFill>
                  <a:srgbClr val="FF0000"/>
                </a:solidFill>
              </a:rPr>
              <a:t>When Prediction is needed</a:t>
            </a:r>
          </a:p>
        </p:txBody>
      </p:sp>
    </p:spTree>
    <p:extLst>
      <p:ext uri="{BB962C8B-B14F-4D97-AF65-F5344CB8AC3E}">
        <p14:creationId xmlns:p14="http://schemas.microsoft.com/office/powerpoint/2010/main" val="160128850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D3312A-3A22-58B1-92C9-64898B58D1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Branch Prediction is Still Important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550A47F-FE84-4AF6-7085-0C9A6C8BB94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Branch prediction is still a bottleneck for performance/energy efficiency</a:t>
            </a:r>
          </a:p>
          <a:p>
            <a:endParaRPr lang="en-US" dirty="0"/>
          </a:p>
          <a:p>
            <a:r>
              <a:rPr lang="en-US" dirty="0"/>
              <a:t>Need to provide the processor with correct path instructions</a:t>
            </a:r>
          </a:p>
          <a:p>
            <a:endParaRPr lang="en-US" dirty="0"/>
          </a:p>
          <a:p>
            <a:r>
              <a:rPr lang="en-US" dirty="0"/>
              <a:t>Misprediction penalties are large and waste energy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414114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F7D447-68E9-A68B-8782-2A782B2089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421" y="0"/>
            <a:ext cx="10515600" cy="920450"/>
          </a:xfrm>
        </p:spPr>
        <p:txBody>
          <a:bodyPr/>
          <a:lstStyle/>
          <a:p>
            <a:r>
              <a:rPr lang="en-US"/>
              <a:t>Ahead Prediction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3C9949-7E7F-4AA3-9B2A-4290013FFE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-2" y="1091682"/>
            <a:ext cx="6372810" cy="5489227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2400" dirty="0"/>
              <a:t>Prior work[Seznec’07] reads out multiple entries per table, each corresponding to one of the possible missing history patterns</a:t>
            </a:r>
          </a:p>
          <a:p>
            <a:endParaRPr lang="en-US" sz="2400" dirty="0"/>
          </a:p>
          <a:p>
            <a:r>
              <a:rPr lang="en-US" sz="2400" dirty="0"/>
              <a:t>When the prediction is needed, all intermediate branches have been predicted. We use the direction of the intermediate branches to generate a final prediction</a:t>
            </a:r>
          </a:p>
          <a:p>
            <a:endParaRPr lang="en-US" sz="2400" dirty="0"/>
          </a:p>
          <a:p>
            <a:r>
              <a:rPr lang="en-US" sz="2400" dirty="0"/>
              <a:t>Cacti shows that per prediction energy for ahead distance of 5 is 14x compared to baseline TAGE.</a:t>
            </a:r>
          </a:p>
          <a:p>
            <a:endParaRPr lang="en-US" sz="24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A3285DE-7FAE-7B6D-10EF-60FD422D4E7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22472" y="717335"/>
            <a:ext cx="5569528" cy="2711665"/>
          </a:xfrm>
          <a:prstGeom prst="rect">
            <a:avLst/>
          </a:prstGeom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A119F34-9A30-6B45-CC35-D90DD15123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20</a:t>
            </a:fld>
            <a:endParaRPr lang="en-US"/>
          </a:p>
        </p:txBody>
      </p:sp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1C14D6D8-65FA-F50F-2299-92B397EE091D}"/>
              </a:ext>
            </a:extLst>
          </p:cNvPr>
          <p:cNvGraphicFramePr>
            <a:graphicFrameLocks/>
          </p:cNvGraphicFramePr>
          <p:nvPr/>
        </p:nvGraphicFramePr>
        <p:xfrm>
          <a:off x="6904654" y="3725445"/>
          <a:ext cx="4088396" cy="313255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9998886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53CFDD-798D-AC73-D455-6F59710F19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Drawbacks of Prior Works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DA2D9A8-FA9A-36CC-179F-B8F2996BDBE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Using multiple predictors provides a high prediction accuracy, but still suffers from the latency of the overriding predictor when they do not agree</a:t>
            </a:r>
          </a:p>
          <a:p>
            <a:pPr marL="0" indent="0">
              <a:buNone/>
            </a:pPr>
            <a:endParaRPr lang="en-US"/>
          </a:p>
          <a:p>
            <a:pPr marL="0" indent="0">
              <a:buNone/>
            </a:pPr>
            <a:endParaRPr lang="en-US"/>
          </a:p>
          <a:p>
            <a:r>
              <a:rPr lang="en-US"/>
              <a:t>Ahead Prediction can hide the prediction latency, but suffers from high per-prediction energy</a:t>
            </a:r>
          </a:p>
          <a:p>
            <a:endParaRPr lang="en-US"/>
          </a:p>
          <a:p>
            <a:endParaRPr lang="en-US"/>
          </a:p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5BEC48E-B1C3-9DF4-7F81-E80963B18F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593321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D04761-1A64-7AAF-E8C6-F5FB5B50A4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How many missing history patterns are there?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217CB90E-DB5D-EC9B-DD3F-898807E511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75150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For every instance of a branch, I collect its PC + history, and the sequence of the next 5 branches. </a:t>
            </a:r>
          </a:p>
          <a:p>
            <a:pPr lvl="1"/>
            <a:r>
              <a:rPr lang="en-US"/>
              <a:t>PC + History: Ahead history that is used to start the prediction</a:t>
            </a:r>
          </a:p>
          <a:p>
            <a:pPr lvl="1"/>
            <a:r>
              <a:rPr lang="en-US"/>
              <a:t>Sequence of the next 5 branches: Missing history pattern</a:t>
            </a:r>
          </a:p>
          <a:p>
            <a:pPr lvl="1"/>
            <a:endParaRPr lang="en-US"/>
          </a:p>
          <a:p>
            <a:r>
              <a:rPr lang="en-US"/>
              <a:t>At the end, I count the number of patterns observed for each control flow.</a:t>
            </a:r>
          </a:p>
          <a:p>
            <a:endParaRPr lang="en-US"/>
          </a:p>
          <a:p>
            <a:r>
              <a:rPr lang="en-US"/>
              <a:t>This experiment is performed with no history, and with 64 bits of history</a:t>
            </a:r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pPr lvl="1"/>
            <a:endParaRPr lang="en-US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7042C77-0B13-FCBC-053B-011B9847DA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373709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592A5F1B-840E-7153-F4D1-B45DC00B49B6}"/>
              </a:ext>
            </a:extLst>
          </p:cNvPr>
          <p:cNvGraphicFramePr>
            <a:graphicFrameLocks/>
          </p:cNvGraphicFramePr>
          <p:nvPr/>
        </p:nvGraphicFramePr>
        <p:xfrm>
          <a:off x="1182480" y="77117"/>
          <a:ext cx="10972800" cy="28643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03517699-4CD8-53BF-8C25-A69DF1404E5B}"/>
              </a:ext>
            </a:extLst>
          </p:cNvPr>
          <p:cNvGraphicFramePr>
            <a:graphicFrameLocks/>
          </p:cNvGraphicFramePr>
          <p:nvPr/>
        </p:nvGraphicFramePr>
        <p:xfrm>
          <a:off x="1182480" y="3035809"/>
          <a:ext cx="10972800" cy="382219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799F538B-80D1-4298-F76C-F57C506A771C}"/>
              </a:ext>
            </a:extLst>
          </p:cNvPr>
          <p:cNvSpPr txBox="1"/>
          <p:nvPr/>
        </p:nvSpPr>
        <p:spPr>
          <a:xfrm>
            <a:off x="36720" y="1090670"/>
            <a:ext cx="122777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No History </a:t>
            </a:r>
          </a:p>
          <a:p>
            <a:r>
              <a:rPr lang="en-US"/>
              <a:t>Used: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DD108C5-3654-035E-7C30-CCFC50034EA9}"/>
              </a:ext>
            </a:extLst>
          </p:cNvPr>
          <p:cNvSpPr txBox="1"/>
          <p:nvPr/>
        </p:nvSpPr>
        <p:spPr>
          <a:xfrm>
            <a:off x="198623" y="4023574"/>
            <a:ext cx="90396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64-bit </a:t>
            </a:r>
          </a:p>
          <a:p>
            <a:r>
              <a:rPr lang="en-US"/>
              <a:t>History </a:t>
            </a:r>
          </a:p>
          <a:p>
            <a:r>
              <a:rPr lang="en-US"/>
              <a:t>Used: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7C542A5-C1FE-9E20-A5DF-43616A84A6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44831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592A5F1B-840E-7153-F4D1-B45DC00B49B6}"/>
              </a:ext>
            </a:extLst>
          </p:cNvPr>
          <p:cNvGraphicFramePr>
            <a:graphicFrameLocks/>
          </p:cNvGraphicFramePr>
          <p:nvPr/>
        </p:nvGraphicFramePr>
        <p:xfrm>
          <a:off x="1182480" y="77117"/>
          <a:ext cx="10972800" cy="28643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03517699-4CD8-53BF-8C25-A69DF1404E5B}"/>
              </a:ext>
            </a:extLst>
          </p:cNvPr>
          <p:cNvGraphicFramePr>
            <a:graphicFrameLocks/>
          </p:cNvGraphicFramePr>
          <p:nvPr/>
        </p:nvGraphicFramePr>
        <p:xfrm>
          <a:off x="1182480" y="3041095"/>
          <a:ext cx="10972800" cy="382219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799F538B-80D1-4298-F76C-F57C506A771C}"/>
              </a:ext>
            </a:extLst>
          </p:cNvPr>
          <p:cNvSpPr txBox="1"/>
          <p:nvPr/>
        </p:nvSpPr>
        <p:spPr>
          <a:xfrm>
            <a:off x="36720" y="1090670"/>
            <a:ext cx="122777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No History </a:t>
            </a:r>
          </a:p>
          <a:p>
            <a:r>
              <a:rPr lang="en-US"/>
              <a:t>Used: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DD108C5-3654-035E-7C30-CCFC50034EA9}"/>
              </a:ext>
            </a:extLst>
          </p:cNvPr>
          <p:cNvSpPr txBox="1"/>
          <p:nvPr/>
        </p:nvSpPr>
        <p:spPr>
          <a:xfrm>
            <a:off x="198623" y="4023574"/>
            <a:ext cx="90396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64-bit </a:t>
            </a:r>
          </a:p>
          <a:p>
            <a:r>
              <a:rPr lang="en-US"/>
              <a:t>History </a:t>
            </a:r>
          </a:p>
          <a:p>
            <a:r>
              <a:rPr lang="en-US"/>
              <a:t>Used: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CD2A62A6-98DB-FF2A-F2DD-E3664D2FC5E5}"/>
              </a:ext>
            </a:extLst>
          </p:cNvPr>
          <p:cNvSpPr/>
          <p:nvPr/>
        </p:nvSpPr>
        <p:spPr>
          <a:xfrm>
            <a:off x="1718419" y="176708"/>
            <a:ext cx="9827257" cy="5423992"/>
          </a:xfrm>
          <a:prstGeom prst="rect">
            <a:avLst/>
          </a:prstGeom>
          <a:solidFill>
            <a:schemeClr val="bg1">
              <a:alpha val="85176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D55ACADF-8CF7-5269-896D-CEB0FC8AE4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885087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592A5F1B-840E-7153-F4D1-B45DC00B49B6}"/>
              </a:ext>
            </a:extLst>
          </p:cNvPr>
          <p:cNvGraphicFramePr>
            <a:graphicFrameLocks/>
          </p:cNvGraphicFramePr>
          <p:nvPr/>
        </p:nvGraphicFramePr>
        <p:xfrm>
          <a:off x="1182480" y="77117"/>
          <a:ext cx="10972800" cy="28643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03517699-4CD8-53BF-8C25-A69DF1404E5B}"/>
              </a:ext>
            </a:extLst>
          </p:cNvPr>
          <p:cNvGraphicFramePr>
            <a:graphicFrameLocks/>
          </p:cNvGraphicFramePr>
          <p:nvPr/>
        </p:nvGraphicFramePr>
        <p:xfrm>
          <a:off x="1182480" y="3035809"/>
          <a:ext cx="10972800" cy="382219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799F538B-80D1-4298-F76C-F57C506A771C}"/>
              </a:ext>
            </a:extLst>
          </p:cNvPr>
          <p:cNvSpPr txBox="1"/>
          <p:nvPr/>
        </p:nvSpPr>
        <p:spPr>
          <a:xfrm>
            <a:off x="36720" y="1090670"/>
            <a:ext cx="122777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No History </a:t>
            </a:r>
          </a:p>
          <a:p>
            <a:r>
              <a:rPr lang="en-US"/>
              <a:t>Used: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DD108C5-3654-035E-7C30-CCFC50034EA9}"/>
              </a:ext>
            </a:extLst>
          </p:cNvPr>
          <p:cNvSpPr txBox="1"/>
          <p:nvPr/>
        </p:nvSpPr>
        <p:spPr>
          <a:xfrm>
            <a:off x="198623" y="4023574"/>
            <a:ext cx="90396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64-bit </a:t>
            </a:r>
          </a:p>
          <a:p>
            <a:r>
              <a:rPr lang="en-US"/>
              <a:t>History </a:t>
            </a:r>
          </a:p>
          <a:p>
            <a:r>
              <a:rPr lang="en-US"/>
              <a:t>Used: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4CBBFE64-5179-1A5C-5ED8-823A58A98082}"/>
              </a:ext>
            </a:extLst>
          </p:cNvPr>
          <p:cNvSpPr/>
          <p:nvPr/>
        </p:nvSpPr>
        <p:spPr>
          <a:xfrm>
            <a:off x="1597446" y="0"/>
            <a:ext cx="947450" cy="5614417"/>
          </a:xfrm>
          <a:prstGeom prst="rect">
            <a:avLst/>
          </a:prstGeom>
          <a:solidFill>
            <a:schemeClr val="bg1"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CA6BA31-A80C-AF81-57F8-8BC0DC66AB91}"/>
              </a:ext>
            </a:extLst>
          </p:cNvPr>
          <p:cNvSpPr/>
          <p:nvPr/>
        </p:nvSpPr>
        <p:spPr>
          <a:xfrm>
            <a:off x="3157468" y="176708"/>
            <a:ext cx="1306725" cy="5541494"/>
          </a:xfrm>
          <a:prstGeom prst="rect">
            <a:avLst/>
          </a:prstGeom>
          <a:solidFill>
            <a:schemeClr val="bg1"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83F00083-986F-2FF0-FC11-7CDD8770ACBD}"/>
              </a:ext>
            </a:extLst>
          </p:cNvPr>
          <p:cNvSpPr/>
          <p:nvPr/>
        </p:nvSpPr>
        <p:spPr>
          <a:xfrm>
            <a:off x="5653802" y="0"/>
            <a:ext cx="398619" cy="5718202"/>
          </a:xfrm>
          <a:prstGeom prst="rect">
            <a:avLst/>
          </a:prstGeom>
          <a:solidFill>
            <a:schemeClr val="bg1"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5A25FAFD-572F-9617-9DD3-25578E83AC85}"/>
              </a:ext>
            </a:extLst>
          </p:cNvPr>
          <p:cNvSpPr/>
          <p:nvPr/>
        </p:nvSpPr>
        <p:spPr>
          <a:xfrm>
            <a:off x="6664993" y="129557"/>
            <a:ext cx="5328384" cy="5484860"/>
          </a:xfrm>
          <a:prstGeom prst="rect">
            <a:avLst/>
          </a:prstGeom>
          <a:solidFill>
            <a:schemeClr val="bg1">
              <a:alpha val="85176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BE16F9E-EE2A-609E-7DA8-34F110CB60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007945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59ACF7C-439E-F95B-E3A1-5755411511D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0FE661-0ACA-F7E5-A2D2-C0FEC5D2B2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5513" y="500137"/>
            <a:ext cx="12030075" cy="839788"/>
          </a:xfrm>
        </p:spPr>
        <p:txBody>
          <a:bodyPr/>
          <a:lstStyle/>
          <a:p>
            <a:r>
              <a:rPr lang="en-US"/>
              <a:t>Predictable Branch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480D7608-A5F7-5B0B-99DB-B1C2BE2057F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5513" y="1590658"/>
            <a:ext cx="6129291" cy="5084378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>
                <a:ea typeface="Calibri" panose="020F0502020204030204"/>
                <a:cs typeface="Calibri" panose="020F0502020204030204"/>
              </a:rPr>
              <a:t>Suppose Br A is a predictable branch</a:t>
            </a:r>
          </a:p>
          <a:p>
            <a:endParaRPr lang="en-US">
              <a:ea typeface="Calibri" panose="020F0502020204030204"/>
              <a:cs typeface="Calibri" panose="020F0502020204030204"/>
            </a:endParaRPr>
          </a:p>
          <a:p>
            <a:r>
              <a:rPr lang="en-US">
                <a:ea typeface="Calibri" panose="020F0502020204030204"/>
                <a:cs typeface="Calibri" panose="020F0502020204030204"/>
              </a:rPr>
              <a:t>Under history X, Br A is always taken</a:t>
            </a:r>
          </a:p>
          <a:p>
            <a:endParaRPr lang="en-US">
              <a:ea typeface="Calibri" panose="020F0502020204030204"/>
              <a:cs typeface="Calibri" panose="020F0502020204030204"/>
            </a:endParaRPr>
          </a:p>
          <a:p>
            <a:r>
              <a:rPr lang="en-US">
                <a:ea typeface="Calibri" panose="020F0502020204030204"/>
                <a:cs typeface="Calibri" panose="020F0502020204030204"/>
              </a:rPr>
              <a:t>Br A can be not taken under other control flows</a:t>
            </a:r>
          </a:p>
          <a:p>
            <a:endParaRPr lang="en-US">
              <a:ea typeface="Calibri" panose="020F0502020204030204"/>
              <a:cs typeface="Calibri" panose="020F0502020204030204"/>
            </a:endParaRPr>
          </a:p>
          <a:p>
            <a:r>
              <a:rPr lang="en-US">
                <a:ea typeface="Calibri" panose="020F0502020204030204"/>
                <a:cs typeface="Calibri" panose="020F0502020204030204"/>
              </a:rPr>
              <a:t>Only observe one path after a predictable branch</a:t>
            </a:r>
          </a:p>
          <a:p>
            <a:endParaRPr lang="en-US">
              <a:ea typeface="Calibri" panose="020F0502020204030204"/>
              <a:cs typeface="Calibri" panose="020F0502020204030204"/>
            </a:endParaRPr>
          </a:p>
          <a:p>
            <a:endParaRPr lang="en-US">
              <a:ea typeface="Calibri" panose="020F0502020204030204"/>
              <a:cs typeface="Calibri" panose="020F0502020204030204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5B8993F-04CE-5281-AE37-AB932527425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01737" y="1842825"/>
            <a:ext cx="3834560" cy="4295274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DC710D77-50F2-111A-1E5F-AE4693C4032E}"/>
              </a:ext>
            </a:extLst>
          </p:cNvPr>
          <p:cNvSpPr txBox="1"/>
          <p:nvPr/>
        </p:nvSpPr>
        <p:spPr>
          <a:xfrm>
            <a:off x="0" y="2973172"/>
            <a:ext cx="12192000" cy="1323439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chemeClr val="bg1"/>
                </a:solidFill>
              </a:rPr>
              <a:t>Insight: </a:t>
            </a:r>
          </a:p>
          <a:p>
            <a:r>
              <a:rPr lang="en-US" sz="4000" dirty="0">
                <a:solidFill>
                  <a:schemeClr val="bg1"/>
                </a:solidFill>
              </a:rPr>
              <a:t>     A predictable branch does not introduce a new path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B8BAABE-5236-5B72-0F0A-3C12B530F1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17981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981A021-73A7-30C7-2BE4-DB9204B2288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7747F3-6E49-4E32-F302-1326DC30E7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8274" y="348213"/>
            <a:ext cx="6788760" cy="839788"/>
          </a:xfrm>
        </p:spPr>
        <p:txBody>
          <a:bodyPr>
            <a:normAutofit fontScale="90000"/>
          </a:bodyPr>
          <a:lstStyle/>
          <a:p>
            <a:r>
              <a:rPr lang="en-US"/>
              <a:t>Why are # of missing history patterns much fewer than 2^N?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A5A3EF1D-FC8B-DE3D-5FE7-3B488D6C5C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5513" y="1590658"/>
            <a:ext cx="7414283" cy="5084378"/>
          </a:xfrm>
        </p:spPr>
        <p:txBody>
          <a:bodyPr vert="horz" lIns="91440" tIns="45720" rIns="91440" bIns="45720" rtlCol="0" anchor="t">
            <a:normAutofit lnSpcReduction="10000"/>
          </a:bodyPr>
          <a:lstStyle/>
          <a:p>
            <a:r>
              <a:rPr lang="en-US" dirty="0">
                <a:ea typeface="Calibri" panose="020F0502020204030204"/>
                <a:cs typeface="Calibri" panose="020F0502020204030204"/>
              </a:rPr>
              <a:t>A predictable branch does not introduce a new path</a:t>
            </a:r>
          </a:p>
          <a:p>
            <a:endParaRPr lang="en-US" dirty="0">
              <a:ea typeface="Calibri" panose="020F0502020204030204"/>
              <a:cs typeface="Calibri" panose="020F0502020204030204"/>
            </a:endParaRPr>
          </a:p>
          <a:p>
            <a:r>
              <a:rPr lang="en-US" dirty="0">
                <a:ea typeface="Calibri" panose="020F0502020204030204"/>
                <a:cs typeface="Calibri" panose="020F0502020204030204"/>
              </a:rPr>
              <a:t>After BR A and B, there is still only 1 path</a:t>
            </a:r>
          </a:p>
          <a:p>
            <a:endParaRPr lang="en-US" dirty="0">
              <a:ea typeface="Calibri" panose="020F0502020204030204"/>
              <a:cs typeface="Calibri" panose="020F0502020204030204"/>
            </a:endParaRPr>
          </a:p>
          <a:p>
            <a:r>
              <a:rPr lang="en-US" dirty="0">
                <a:ea typeface="Calibri" panose="020F0502020204030204"/>
                <a:cs typeface="Calibri" panose="020F0502020204030204"/>
              </a:rPr>
              <a:t>But since BR C is unpredictable, both path after BR C can occur, and must be accounted for during ahead prediction</a:t>
            </a:r>
          </a:p>
          <a:p>
            <a:endParaRPr lang="en-US" dirty="0">
              <a:ea typeface="Calibri" panose="020F0502020204030204"/>
              <a:cs typeface="Calibri" panose="020F0502020204030204"/>
            </a:endParaRPr>
          </a:p>
          <a:p>
            <a:r>
              <a:rPr lang="en-US" dirty="0">
                <a:ea typeface="Calibri" panose="020F0502020204030204"/>
                <a:cs typeface="Calibri" panose="020F0502020204030204"/>
              </a:rPr>
              <a:t>Since there are more predictable branches than unpredictable branches, we observe only a few patterns overall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DEA8C6D-4B3D-B1F5-5760-EBA2B3C946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27</a:t>
            </a:fld>
            <a:endParaRPr lang="en-US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815785FA-9034-BB0F-C090-B717C1F36283}"/>
              </a:ext>
            </a:extLst>
          </p:cNvPr>
          <p:cNvSpPr/>
          <p:nvPr/>
        </p:nvSpPr>
        <p:spPr>
          <a:xfrm>
            <a:off x="10121192" y="340008"/>
            <a:ext cx="767023" cy="732472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BR A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8C15F5E7-BEC6-8EC6-D686-E3BBB401BC17}"/>
              </a:ext>
            </a:extLst>
          </p:cNvPr>
          <p:cNvSpPr/>
          <p:nvPr/>
        </p:nvSpPr>
        <p:spPr>
          <a:xfrm>
            <a:off x="10121191" y="1345848"/>
            <a:ext cx="767023" cy="732472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BR B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C91BF6B3-6C67-347F-9B00-1F11F17B39B7}"/>
              </a:ext>
            </a:extLst>
          </p:cNvPr>
          <p:cNvSpPr/>
          <p:nvPr/>
        </p:nvSpPr>
        <p:spPr>
          <a:xfrm>
            <a:off x="10121190" y="2398043"/>
            <a:ext cx="767023" cy="732472"/>
          </a:xfrm>
          <a:prstGeom prst="ellipse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/>
              <a:t>BR C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87528664-B061-9F6C-A7D9-8F936A46C757}"/>
              </a:ext>
            </a:extLst>
          </p:cNvPr>
          <p:cNvSpPr/>
          <p:nvPr/>
        </p:nvSpPr>
        <p:spPr>
          <a:xfrm>
            <a:off x="9511589" y="3601548"/>
            <a:ext cx="767023" cy="732472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/>
              <a:t>BR D1</a:t>
            </a: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9A12DB35-61A7-D2A1-7205-15332629F174}"/>
              </a:ext>
            </a:extLst>
          </p:cNvPr>
          <p:cNvCxnSpPr>
            <a:stCxn id="6" idx="4"/>
            <a:endCxn id="7" idx="0"/>
          </p:cNvCxnSpPr>
          <p:nvPr/>
        </p:nvCxnSpPr>
        <p:spPr>
          <a:xfrm flipH="1">
            <a:off x="10504703" y="1072480"/>
            <a:ext cx="1" cy="273368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3A9A7769-FAA0-8EBA-A010-A5D09746B062}"/>
              </a:ext>
            </a:extLst>
          </p:cNvPr>
          <p:cNvCxnSpPr>
            <a:cxnSpLocks/>
            <a:endCxn id="8" idx="0"/>
          </p:cNvCxnSpPr>
          <p:nvPr/>
        </p:nvCxnSpPr>
        <p:spPr>
          <a:xfrm>
            <a:off x="10504701" y="2078320"/>
            <a:ext cx="1" cy="319723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BA11F4C1-AC69-23BE-E5DA-EB0CF5CDFE4B}"/>
              </a:ext>
            </a:extLst>
          </p:cNvPr>
          <p:cNvCxnSpPr>
            <a:cxnSpLocks/>
            <a:endCxn id="9" idx="0"/>
          </p:cNvCxnSpPr>
          <p:nvPr/>
        </p:nvCxnSpPr>
        <p:spPr>
          <a:xfrm flipH="1">
            <a:off x="9895101" y="3147851"/>
            <a:ext cx="609598" cy="453697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Oval 15">
            <a:extLst>
              <a:ext uri="{FF2B5EF4-FFF2-40B4-BE49-F238E27FC236}">
                <a16:creationId xmlns:a16="http://schemas.microsoft.com/office/drawing/2014/main" id="{2A3D12E8-713F-F0BF-97C4-1848A9866262}"/>
              </a:ext>
            </a:extLst>
          </p:cNvPr>
          <p:cNvSpPr/>
          <p:nvPr/>
        </p:nvSpPr>
        <p:spPr>
          <a:xfrm>
            <a:off x="9511589" y="4642606"/>
            <a:ext cx="767023" cy="732472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/>
              <a:t>BR E1</a:t>
            </a:r>
          </a:p>
        </p:txBody>
      </p: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A19B43B2-9D3B-D287-F566-D58F7DC31A24}"/>
              </a:ext>
            </a:extLst>
          </p:cNvPr>
          <p:cNvCxnSpPr>
            <a:cxnSpLocks/>
          </p:cNvCxnSpPr>
          <p:nvPr/>
        </p:nvCxnSpPr>
        <p:spPr>
          <a:xfrm>
            <a:off x="9895099" y="4330917"/>
            <a:ext cx="1" cy="319723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Oval 18">
            <a:extLst>
              <a:ext uri="{FF2B5EF4-FFF2-40B4-BE49-F238E27FC236}">
                <a16:creationId xmlns:a16="http://schemas.microsoft.com/office/drawing/2014/main" id="{AC065BC3-351C-1428-E22D-51E76F928781}"/>
              </a:ext>
            </a:extLst>
          </p:cNvPr>
          <p:cNvSpPr/>
          <p:nvPr/>
        </p:nvSpPr>
        <p:spPr>
          <a:xfrm>
            <a:off x="8223310" y="5942564"/>
            <a:ext cx="767023" cy="732472"/>
          </a:xfrm>
          <a:prstGeom prst="ellipse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/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6D099B78-0F7A-BB2B-E7E0-D9D0AE4449A6}"/>
              </a:ext>
            </a:extLst>
          </p:cNvPr>
          <p:cNvSpPr/>
          <p:nvPr/>
        </p:nvSpPr>
        <p:spPr>
          <a:xfrm>
            <a:off x="8223309" y="5210092"/>
            <a:ext cx="767023" cy="732472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/>
              <a:t> 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8EC3AADA-B51D-F133-06EF-22AC568243E3}"/>
              </a:ext>
            </a:extLst>
          </p:cNvPr>
          <p:cNvSpPr txBox="1"/>
          <p:nvPr/>
        </p:nvSpPr>
        <p:spPr>
          <a:xfrm>
            <a:off x="8990332" y="5415385"/>
            <a:ext cx="20806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Predictable Branch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31856FFA-758A-02B7-A0DA-3AFC00C4A208}"/>
              </a:ext>
            </a:extLst>
          </p:cNvPr>
          <p:cNvSpPr txBox="1"/>
          <p:nvPr/>
        </p:nvSpPr>
        <p:spPr>
          <a:xfrm>
            <a:off x="8990332" y="6107550"/>
            <a:ext cx="23634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Unpredictable Branch</a:t>
            </a:r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3C31CD83-E547-425A-B21A-541133852AC8}"/>
              </a:ext>
            </a:extLst>
          </p:cNvPr>
          <p:cNvSpPr/>
          <p:nvPr/>
        </p:nvSpPr>
        <p:spPr>
          <a:xfrm>
            <a:off x="10810665" y="3641855"/>
            <a:ext cx="767023" cy="732472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/>
              <a:t>BR D2</a:t>
            </a:r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6A5655D0-4523-9555-AF42-A49C6E0466FF}"/>
              </a:ext>
            </a:extLst>
          </p:cNvPr>
          <p:cNvSpPr/>
          <p:nvPr/>
        </p:nvSpPr>
        <p:spPr>
          <a:xfrm>
            <a:off x="10810665" y="4682913"/>
            <a:ext cx="767023" cy="732472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/>
              <a:t>BR E2</a:t>
            </a:r>
          </a:p>
        </p:txBody>
      </p: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1A3A7CEA-6FED-EAB0-169F-5DDEA7697504}"/>
              </a:ext>
            </a:extLst>
          </p:cNvPr>
          <p:cNvCxnSpPr>
            <a:cxnSpLocks/>
          </p:cNvCxnSpPr>
          <p:nvPr/>
        </p:nvCxnSpPr>
        <p:spPr>
          <a:xfrm>
            <a:off x="11194175" y="4371224"/>
            <a:ext cx="1" cy="319723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0FC4C450-C4D6-9161-EDCA-62E07410F40A}"/>
              </a:ext>
            </a:extLst>
          </p:cNvPr>
          <p:cNvCxnSpPr>
            <a:cxnSpLocks/>
            <a:stCxn id="8" idx="4"/>
            <a:endCxn id="24" idx="0"/>
          </p:cNvCxnSpPr>
          <p:nvPr/>
        </p:nvCxnSpPr>
        <p:spPr>
          <a:xfrm>
            <a:off x="10504702" y="3130515"/>
            <a:ext cx="689475" cy="51134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9352920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81E7D7-22DE-EB4A-63A8-7DCA77646D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-207036"/>
            <a:ext cx="10515600" cy="1325563"/>
          </a:xfrm>
        </p:spPr>
        <p:txBody>
          <a:bodyPr/>
          <a:lstStyle/>
          <a:p>
            <a:r>
              <a:rPr lang="en-US"/>
              <a:t>Baseline TAGE Implementation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E5837D4-F42B-BBC8-90D8-CCF4C06D01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0026" y="979673"/>
            <a:ext cx="6702594" cy="5878327"/>
          </a:xfrm>
        </p:spPr>
        <p:txBody>
          <a:bodyPr>
            <a:normAutofit fontScale="92500"/>
          </a:bodyPr>
          <a:lstStyle/>
          <a:p>
            <a:r>
              <a:rPr lang="en-US"/>
              <a:t>TAGE assigns a counter per control flow to capture the majority direction of the branch under that control flow</a:t>
            </a:r>
          </a:p>
          <a:p>
            <a:pPr lvl="1"/>
            <a:r>
              <a:rPr lang="en-US"/>
              <a:t>This is done by tagging each counter with a hash of the control flow leading up to the branch</a:t>
            </a:r>
          </a:p>
          <a:p>
            <a:pPr lvl="1"/>
            <a:endParaRPr lang="en-US"/>
          </a:p>
          <a:p>
            <a:pPr lvl="1"/>
            <a:r>
              <a:rPr lang="en-US"/>
              <a:t>A tag match indicates the entry is intended for the current branch</a:t>
            </a:r>
          </a:p>
          <a:p>
            <a:endParaRPr lang="en-US"/>
          </a:p>
          <a:p>
            <a:r>
              <a:rPr lang="en-US"/>
              <a:t>Start predicting each branch with no history, and then progressively use longer history if TAGE can’t find a stable direction at the current history length</a:t>
            </a:r>
          </a:p>
          <a:p>
            <a:pPr lvl="1"/>
            <a:r>
              <a:rPr lang="en-US"/>
              <a:t>This is done by allocating an entry for the branch at a higher table that uses longer history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F56C868-5043-86EB-E629-395D0C3BCA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28</a:t>
            </a:fld>
            <a:endParaRPr lang="en-US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E11D69B8-2C1D-3204-7FA1-61B4B2814BBC}"/>
              </a:ext>
            </a:extLst>
          </p:cNvPr>
          <p:cNvGrpSpPr/>
          <p:nvPr/>
        </p:nvGrpSpPr>
        <p:grpSpPr>
          <a:xfrm>
            <a:off x="8360009" y="979673"/>
            <a:ext cx="3244382" cy="666386"/>
            <a:chOff x="1514626" y="3838273"/>
            <a:chExt cx="3244382" cy="637510"/>
          </a:xfrm>
        </p:grpSpPr>
        <p:pic>
          <p:nvPicPr>
            <p:cNvPr id="6" name="Picture 4">
              <a:extLst>
                <a:ext uri="{FF2B5EF4-FFF2-40B4-BE49-F238E27FC236}">
                  <a16:creationId xmlns:a16="http://schemas.microsoft.com/office/drawing/2014/main" id="{84CE0BD1-654E-5CA8-6BF5-42E9507CD67F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7108"/>
            <a:stretch/>
          </p:blipFill>
          <p:spPr bwMode="auto">
            <a:xfrm>
              <a:off x="1514626" y="3843953"/>
              <a:ext cx="1853042" cy="63059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" name="Picture 4">
              <a:extLst>
                <a:ext uri="{FF2B5EF4-FFF2-40B4-BE49-F238E27FC236}">
                  <a16:creationId xmlns:a16="http://schemas.microsoft.com/office/drawing/2014/main" id="{B508C8F0-B6EA-F974-5FC4-2AF7B6E0406A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7663" t="-1095" b="-2"/>
            <a:stretch/>
          </p:blipFill>
          <p:spPr bwMode="auto">
            <a:xfrm>
              <a:off x="3361988" y="3838273"/>
              <a:ext cx="1397020" cy="63751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id="{A0D61D20-E3E6-2381-CC39-349C5E907A13}"/>
              </a:ext>
            </a:extLst>
          </p:cNvPr>
          <p:cNvSpPr txBox="1"/>
          <p:nvPr/>
        </p:nvSpPr>
        <p:spPr>
          <a:xfrm>
            <a:off x="8183300" y="612344"/>
            <a:ext cx="15027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Tagged Entry:</a:t>
            </a:r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id="{3CD8A047-8F90-256E-4DD1-B4BB18269A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2746" y="2634228"/>
            <a:ext cx="4459228" cy="34974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6009517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>
            <a:extLst>
              <a:ext uri="{FF2B5EF4-FFF2-40B4-BE49-F238E27FC236}">
                <a16:creationId xmlns:a16="http://schemas.microsoft.com/office/drawing/2014/main" id="{CECEE7BF-64C0-9871-F959-F8D58B5F60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6727" y="3682411"/>
            <a:ext cx="3474741" cy="20701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CE4214E-9BBA-C5CB-C836-B8C0004EB3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-205187"/>
            <a:ext cx="10515600" cy="1325563"/>
          </a:xfrm>
        </p:spPr>
        <p:txBody>
          <a:bodyPr/>
          <a:lstStyle/>
          <a:p>
            <a:r>
              <a:rPr lang="en-US"/>
              <a:t>My Ahead Prediction Scheme Overview</a:t>
            </a:r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id="{C4ED8DAF-7E98-8A49-9035-27D6E5C9E9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7441" y="1120376"/>
            <a:ext cx="6004560" cy="20701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AC449685-E146-47D2-5553-9C451F1253E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" y="862383"/>
            <a:ext cx="5902960" cy="5493967"/>
          </a:xfrm>
        </p:spPr>
        <p:txBody>
          <a:bodyPr>
            <a:normAutofit/>
          </a:bodyPr>
          <a:lstStyle/>
          <a:p>
            <a:r>
              <a:rPr lang="en-US"/>
              <a:t>I force the entries corresponding to the same ahead history to be in different tables.</a:t>
            </a:r>
          </a:p>
          <a:p>
            <a:endParaRPr lang="en-US"/>
          </a:p>
          <a:p>
            <a:r>
              <a:rPr lang="en-US"/>
              <a:t>This allows me to read out all the entries from the same ahead history without reading multiple entries per table.</a:t>
            </a:r>
          </a:p>
          <a:p>
            <a:endParaRPr lang="en-US"/>
          </a:p>
          <a:p>
            <a:r>
              <a:rPr lang="en-US"/>
              <a:t>I explicitly tag each entry with the missing history pattern that leads to the entry.</a:t>
            </a:r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89EB676-C858-A787-7D36-DD71C3F650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29</a:t>
            </a:fld>
            <a:endParaRPr lang="en-US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20A87539-C5EC-2CCF-0446-F2E9C44A3281}"/>
              </a:ext>
            </a:extLst>
          </p:cNvPr>
          <p:cNvCxnSpPr/>
          <p:nvPr/>
        </p:nvCxnSpPr>
        <p:spPr>
          <a:xfrm flipH="1">
            <a:off x="6882606" y="2286000"/>
            <a:ext cx="1326674" cy="2103120"/>
          </a:xfrm>
          <a:prstGeom prst="line">
            <a:avLst/>
          </a:prstGeom>
          <a:ln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80BF9F79-6012-F437-CC56-43A78D12CF76}"/>
              </a:ext>
            </a:extLst>
          </p:cNvPr>
          <p:cNvCxnSpPr>
            <a:cxnSpLocks/>
          </p:cNvCxnSpPr>
          <p:nvPr/>
        </p:nvCxnSpPr>
        <p:spPr>
          <a:xfrm>
            <a:off x="8961120" y="2286000"/>
            <a:ext cx="1357154" cy="2103120"/>
          </a:xfrm>
          <a:prstGeom prst="line">
            <a:avLst/>
          </a:prstGeom>
          <a:ln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1825772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D20BCA-17F0-7C51-3477-56EA3734B9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Motivating Example (from Prof. </a:t>
            </a:r>
            <a:r>
              <a:rPr lang="en-US" dirty="0" err="1"/>
              <a:t>Mutlu</a:t>
            </a:r>
            <a:r>
              <a:rPr lang="en-US" dirty="0"/>
              <a:t>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C319C7-02B1-79F3-21DD-DA8882F4AA2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20 stage pipeline, 5 wide fetch</a:t>
            </a:r>
          </a:p>
          <a:p>
            <a:r>
              <a:rPr lang="en-US" dirty="0"/>
              <a:t>1 in every 5 instruction is a branch</a:t>
            </a:r>
          </a:p>
          <a:p>
            <a:r>
              <a:rPr lang="en-US" dirty="0"/>
              <a:t>Each 5 instruction block end with a branch</a:t>
            </a:r>
          </a:p>
          <a:p>
            <a:endParaRPr lang="en-US" dirty="0"/>
          </a:p>
          <a:p>
            <a:r>
              <a:rPr lang="en-US" dirty="0"/>
              <a:t>How long does it take to fetch 500 instructions?</a:t>
            </a:r>
          </a:p>
          <a:p>
            <a:pPr lvl="1"/>
            <a:r>
              <a:rPr lang="en-US" dirty="0"/>
              <a:t>100% prediction accuracy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99% prediction accuracy (1 misprediction)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95% prediction accuracy (5 mispredictions)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849D72A-10AF-68BA-0C76-AF08ACBDB897}"/>
              </a:ext>
            </a:extLst>
          </p:cNvPr>
          <p:cNvSpPr txBox="1"/>
          <p:nvPr/>
        </p:nvSpPr>
        <p:spPr>
          <a:xfrm>
            <a:off x="5758543" y="4234543"/>
            <a:ext cx="24707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500/5 = 100 cycles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772D6AF-CBFF-C4CB-4519-F8D8814D0C00}"/>
              </a:ext>
            </a:extLst>
          </p:cNvPr>
          <p:cNvSpPr txBox="1"/>
          <p:nvPr/>
        </p:nvSpPr>
        <p:spPr>
          <a:xfrm>
            <a:off x="5758542" y="5205753"/>
            <a:ext cx="32874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500/5 + 20 = 120 cycles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1A644B7-1991-64A2-C8BA-AC1BA7CED182}"/>
              </a:ext>
            </a:extLst>
          </p:cNvPr>
          <p:cNvSpPr txBox="1"/>
          <p:nvPr/>
        </p:nvSpPr>
        <p:spPr>
          <a:xfrm>
            <a:off x="5758542" y="5955835"/>
            <a:ext cx="32874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500/5 + 100 = 200 cycles</a:t>
            </a:r>
          </a:p>
        </p:txBody>
      </p:sp>
    </p:spTree>
    <p:extLst>
      <p:ext uri="{BB962C8B-B14F-4D97-AF65-F5344CB8AC3E}">
        <p14:creationId xmlns:p14="http://schemas.microsoft.com/office/powerpoint/2010/main" val="31674820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4" grpId="0"/>
      <p:bldP spid="5" grpId="0"/>
      <p:bldP spid="6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>
            <a:extLst>
              <a:ext uri="{FF2B5EF4-FFF2-40B4-BE49-F238E27FC236}">
                <a16:creationId xmlns:a16="http://schemas.microsoft.com/office/drawing/2014/main" id="{651F0111-5C2D-AB40-08D0-CB3EE3B28D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83611"/>
            <a:ext cx="8694008" cy="48247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>
            <a:extLst>
              <a:ext uri="{FF2B5EF4-FFF2-40B4-BE49-F238E27FC236}">
                <a16:creationId xmlns:a16="http://schemas.microsoft.com/office/drawing/2014/main" id="{25C271FD-61EE-7058-0093-E78E1F778E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85227" y="1651000"/>
            <a:ext cx="2767159" cy="2730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5673406-1A34-05DA-41B9-06282FF14B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30</a:t>
            </a:fld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B0BD727-CF46-CC67-32EF-5ACF89E6E9B0}"/>
              </a:ext>
            </a:extLst>
          </p:cNvPr>
          <p:cNvSpPr/>
          <p:nvPr/>
        </p:nvSpPr>
        <p:spPr>
          <a:xfrm>
            <a:off x="1117979" y="3063109"/>
            <a:ext cx="913227" cy="589728"/>
          </a:xfrm>
          <a:prstGeom prst="rect">
            <a:avLst/>
          </a:prstGeom>
          <a:noFill/>
          <a:ln w="5715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A1E16FA5-39F3-38DC-E2FC-B67E8AC93A1F}"/>
              </a:ext>
            </a:extLst>
          </p:cNvPr>
          <p:cNvSpPr/>
          <p:nvPr/>
        </p:nvSpPr>
        <p:spPr>
          <a:xfrm>
            <a:off x="3006783" y="3063109"/>
            <a:ext cx="836556" cy="549248"/>
          </a:xfrm>
          <a:prstGeom prst="rect">
            <a:avLst/>
          </a:prstGeom>
          <a:noFill/>
          <a:ln w="5715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DEE45D7-15D7-0141-D1EE-B638FA7550EE}"/>
              </a:ext>
            </a:extLst>
          </p:cNvPr>
          <p:cNvSpPr/>
          <p:nvPr/>
        </p:nvSpPr>
        <p:spPr>
          <a:xfrm>
            <a:off x="6767535" y="3063109"/>
            <a:ext cx="913227" cy="549248"/>
          </a:xfrm>
          <a:prstGeom prst="rect">
            <a:avLst/>
          </a:prstGeom>
          <a:noFill/>
          <a:ln w="5715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35DBA543-1C3E-8DF3-D807-762A8073C4E3}"/>
              </a:ext>
            </a:extLst>
          </p:cNvPr>
          <p:cNvSpPr/>
          <p:nvPr/>
        </p:nvSpPr>
        <p:spPr>
          <a:xfrm>
            <a:off x="0" y="1028700"/>
            <a:ext cx="9109494" cy="573325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3CF2EDE3-775F-6882-0764-9B55BC1047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36525"/>
            <a:ext cx="10515600" cy="1033153"/>
          </a:xfrm>
        </p:spPr>
        <p:txBody>
          <a:bodyPr/>
          <a:lstStyle/>
          <a:p>
            <a:r>
              <a:rPr lang="en-US"/>
              <a:t>Example of Predicting 2 Ahead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0870F2A6-044E-84E4-F8D0-EA07FCA1826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64575" y="1205881"/>
            <a:ext cx="7050700" cy="5493967"/>
          </a:xfrm>
        </p:spPr>
        <p:txBody>
          <a:bodyPr>
            <a:normAutofit/>
          </a:bodyPr>
          <a:lstStyle/>
          <a:p>
            <a:r>
              <a:rPr lang="en-US" dirty="0"/>
              <a:t>Use history and PC of BR0 (ahead history) to predict BR2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Use a 2-bit secondary tag to represent the possible branches that are 2 ahead</a:t>
            </a:r>
          </a:p>
          <a:p>
            <a:pPr lvl="1"/>
            <a:r>
              <a:rPr lang="en-US" dirty="0"/>
              <a:t>BR2A:0</a:t>
            </a:r>
          </a:p>
          <a:p>
            <a:pPr lvl="1"/>
            <a:r>
              <a:rPr lang="en-US" dirty="0"/>
              <a:t>BR2B:1</a:t>
            </a:r>
          </a:p>
          <a:p>
            <a:pPr lvl="1"/>
            <a:r>
              <a:rPr lang="en-US" dirty="0"/>
              <a:t>BR2C:2</a:t>
            </a:r>
          </a:p>
          <a:p>
            <a:pPr lvl="1"/>
            <a:r>
              <a:rPr lang="en-US" dirty="0"/>
              <a:t>BR2D:3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Under this particular ahead history, only observed Br2A and Br2C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121659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52AA80B-231C-1926-4EE2-46C8504AF37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>
            <a:extLst>
              <a:ext uri="{FF2B5EF4-FFF2-40B4-BE49-F238E27FC236}">
                <a16:creationId xmlns:a16="http://schemas.microsoft.com/office/drawing/2014/main" id="{6750C9BD-F358-99EB-588B-3452F25668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262" y="1188727"/>
            <a:ext cx="8690062" cy="48293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>
            <a:extLst>
              <a:ext uri="{FF2B5EF4-FFF2-40B4-BE49-F238E27FC236}">
                <a16:creationId xmlns:a16="http://schemas.microsoft.com/office/drawing/2014/main" id="{E43E0629-4350-981E-CAF3-8CFE3D0256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85227" y="1651000"/>
            <a:ext cx="2767159" cy="2730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1265ECB-913A-4376-AB8B-EA1E7F5DBD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31</a:t>
            </a:fld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E809A20-AD14-1EBA-8126-C26787545325}"/>
              </a:ext>
            </a:extLst>
          </p:cNvPr>
          <p:cNvSpPr/>
          <p:nvPr/>
        </p:nvSpPr>
        <p:spPr>
          <a:xfrm>
            <a:off x="1117979" y="3063109"/>
            <a:ext cx="913227" cy="589728"/>
          </a:xfrm>
          <a:prstGeom prst="rect">
            <a:avLst/>
          </a:prstGeom>
          <a:noFill/>
          <a:ln w="5715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53E6DD6-BF81-0D0A-7D6F-F168CF4D0FC8}"/>
              </a:ext>
            </a:extLst>
          </p:cNvPr>
          <p:cNvSpPr/>
          <p:nvPr/>
        </p:nvSpPr>
        <p:spPr>
          <a:xfrm>
            <a:off x="3006783" y="3063109"/>
            <a:ext cx="836556" cy="549248"/>
          </a:xfrm>
          <a:prstGeom prst="rect">
            <a:avLst/>
          </a:prstGeom>
          <a:noFill/>
          <a:ln w="5715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8DC22C5-AE42-FA66-4084-91B7E80F156A}"/>
              </a:ext>
            </a:extLst>
          </p:cNvPr>
          <p:cNvSpPr/>
          <p:nvPr/>
        </p:nvSpPr>
        <p:spPr>
          <a:xfrm>
            <a:off x="6767535" y="3063109"/>
            <a:ext cx="913227" cy="549248"/>
          </a:xfrm>
          <a:prstGeom prst="rect">
            <a:avLst/>
          </a:prstGeom>
          <a:noFill/>
          <a:ln w="5715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7103BD01-2667-CA0F-6832-D956A7B999BE}"/>
              </a:ext>
            </a:extLst>
          </p:cNvPr>
          <p:cNvSpPr/>
          <p:nvPr/>
        </p:nvSpPr>
        <p:spPr>
          <a:xfrm>
            <a:off x="0" y="3652837"/>
            <a:ext cx="9109494" cy="306863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B817A875-D4D7-556D-2399-D8011C04B9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36525"/>
            <a:ext cx="10515600" cy="1033153"/>
          </a:xfrm>
        </p:spPr>
        <p:txBody>
          <a:bodyPr/>
          <a:lstStyle/>
          <a:p>
            <a:r>
              <a:rPr lang="en-US"/>
              <a:t>Example of Predicting 2 Ahead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DC42B56F-9859-381B-DB83-31B1724091E1}"/>
              </a:ext>
            </a:extLst>
          </p:cNvPr>
          <p:cNvSpPr/>
          <p:nvPr/>
        </p:nvSpPr>
        <p:spPr>
          <a:xfrm>
            <a:off x="371475" y="2228850"/>
            <a:ext cx="638175" cy="266700"/>
          </a:xfrm>
          <a:prstGeom prst="rect">
            <a:avLst/>
          </a:prstGeom>
          <a:noFill/>
          <a:ln w="5715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388747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31403FB-37E5-0AD9-6B45-E17E3D233D1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4">
            <a:extLst>
              <a:ext uri="{FF2B5EF4-FFF2-40B4-BE49-F238E27FC236}">
                <a16:creationId xmlns:a16="http://schemas.microsoft.com/office/drawing/2014/main" id="{80CF4CB2-434F-5DD9-BD8F-F1E8227599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262" y="1188727"/>
            <a:ext cx="8690062" cy="48293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>
            <a:extLst>
              <a:ext uri="{FF2B5EF4-FFF2-40B4-BE49-F238E27FC236}">
                <a16:creationId xmlns:a16="http://schemas.microsoft.com/office/drawing/2014/main" id="{99F0D5C7-3E00-5D89-8349-FB61D9A33B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85227" y="1651000"/>
            <a:ext cx="2767159" cy="2730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3936276-DC2D-2FD6-46B4-396457F060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32</a:t>
            </a:fld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766BBD9-92AC-1B53-CE19-6A51A3D0F3CF}"/>
              </a:ext>
            </a:extLst>
          </p:cNvPr>
          <p:cNvSpPr/>
          <p:nvPr/>
        </p:nvSpPr>
        <p:spPr>
          <a:xfrm>
            <a:off x="0" y="5218981"/>
            <a:ext cx="9109494" cy="154297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C01131A9-E997-525C-EE39-B91BFA6D4414}"/>
              </a:ext>
            </a:extLst>
          </p:cNvPr>
          <p:cNvSpPr txBox="1">
            <a:spLocks/>
          </p:cNvSpPr>
          <p:nvPr/>
        </p:nvSpPr>
        <p:spPr>
          <a:xfrm>
            <a:off x="152400" y="288925"/>
            <a:ext cx="10515600" cy="103315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Example of Predicting 2 Ahead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55B1561B-7362-D138-4618-3EC7D8609C10}"/>
              </a:ext>
            </a:extLst>
          </p:cNvPr>
          <p:cNvSpPr/>
          <p:nvPr/>
        </p:nvSpPr>
        <p:spPr>
          <a:xfrm>
            <a:off x="9040398" y="3198403"/>
            <a:ext cx="922752" cy="1325971"/>
          </a:xfrm>
          <a:prstGeom prst="rect">
            <a:avLst/>
          </a:prstGeom>
          <a:noFill/>
          <a:ln w="5715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CA3066B5-EE67-7D0E-E134-A79C412891ED}"/>
              </a:ext>
            </a:extLst>
          </p:cNvPr>
          <p:cNvSpPr/>
          <p:nvPr/>
        </p:nvSpPr>
        <p:spPr>
          <a:xfrm>
            <a:off x="3006783" y="3063109"/>
            <a:ext cx="836556" cy="549248"/>
          </a:xfrm>
          <a:prstGeom prst="rect">
            <a:avLst/>
          </a:prstGeom>
          <a:noFill/>
          <a:ln w="5715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E4F40D2-7F56-8B57-2E7B-6F688038FB7B}"/>
              </a:ext>
            </a:extLst>
          </p:cNvPr>
          <p:cNvSpPr/>
          <p:nvPr/>
        </p:nvSpPr>
        <p:spPr>
          <a:xfrm>
            <a:off x="371475" y="2238375"/>
            <a:ext cx="638175" cy="266700"/>
          </a:xfrm>
          <a:prstGeom prst="rect">
            <a:avLst/>
          </a:prstGeom>
          <a:noFill/>
          <a:ln w="5715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055855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8CC65A9-73E7-DBE5-3DE1-249844130C4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4">
            <a:extLst>
              <a:ext uri="{FF2B5EF4-FFF2-40B4-BE49-F238E27FC236}">
                <a16:creationId xmlns:a16="http://schemas.microsoft.com/office/drawing/2014/main" id="{B36AB56B-83F8-5701-07C3-3B63AAF71D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262" y="1188727"/>
            <a:ext cx="8690062" cy="48293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>
            <a:extLst>
              <a:ext uri="{FF2B5EF4-FFF2-40B4-BE49-F238E27FC236}">
                <a16:creationId xmlns:a16="http://schemas.microsoft.com/office/drawing/2014/main" id="{AB0472AA-DF98-1114-4FAE-853B41D6A7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85227" y="1651000"/>
            <a:ext cx="2767159" cy="2730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CF80555-2E10-38DC-FFE2-50165DC114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33</a:t>
            </a:fld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AD42F13-46A7-BC4E-058E-8EFF19859257}"/>
              </a:ext>
            </a:extLst>
          </p:cNvPr>
          <p:cNvSpPr/>
          <p:nvPr/>
        </p:nvSpPr>
        <p:spPr>
          <a:xfrm>
            <a:off x="0" y="5218981"/>
            <a:ext cx="9109494" cy="154297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7B1925AA-7B03-DE13-E81D-693EC19E49FB}"/>
              </a:ext>
            </a:extLst>
          </p:cNvPr>
          <p:cNvSpPr txBox="1">
            <a:spLocks/>
          </p:cNvSpPr>
          <p:nvPr/>
        </p:nvSpPr>
        <p:spPr>
          <a:xfrm>
            <a:off x="152400" y="288925"/>
            <a:ext cx="10515600" cy="103315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Example of Predicting 2 Ahead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D1A84840-BA0E-CE37-CB09-4BEDC6371826}"/>
              </a:ext>
            </a:extLst>
          </p:cNvPr>
          <p:cNvSpPr/>
          <p:nvPr/>
        </p:nvSpPr>
        <p:spPr>
          <a:xfrm>
            <a:off x="9991725" y="3176228"/>
            <a:ext cx="676275" cy="1325971"/>
          </a:xfrm>
          <a:prstGeom prst="rect">
            <a:avLst/>
          </a:prstGeom>
          <a:noFill/>
          <a:ln w="5715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84990C05-E3A9-3A13-AE8F-9FED9A495E41}"/>
              </a:ext>
            </a:extLst>
          </p:cNvPr>
          <p:cNvSpPr/>
          <p:nvPr/>
        </p:nvSpPr>
        <p:spPr>
          <a:xfrm>
            <a:off x="371475" y="2228850"/>
            <a:ext cx="638175" cy="266700"/>
          </a:xfrm>
          <a:prstGeom prst="rect">
            <a:avLst/>
          </a:prstGeom>
          <a:noFill/>
          <a:ln w="5715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754993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6F162A2-C2B0-E31A-062D-74773F2AAD7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4">
            <a:extLst>
              <a:ext uri="{FF2B5EF4-FFF2-40B4-BE49-F238E27FC236}">
                <a16:creationId xmlns:a16="http://schemas.microsoft.com/office/drawing/2014/main" id="{6FD454AB-ABBB-00DC-DE2A-6837317EBF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262" y="1188727"/>
            <a:ext cx="8690062" cy="48293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>
            <a:extLst>
              <a:ext uri="{FF2B5EF4-FFF2-40B4-BE49-F238E27FC236}">
                <a16:creationId xmlns:a16="http://schemas.microsoft.com/office/drawing/2014/main" id="{A6F7F397-680C-8C6D-6342-9245094978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85227" y="1651000"/>
            <a:ext cx="2767159" cy="2730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C1186C1-624F-5308-7CC9-6764B9786B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34</a:t>
            </a:fld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9E11B29-99EF-BCF9-51A2-34B3A7DF1934}"/>
              </a:ext>
            </a:extLst>
          </p:cNvPr>
          <p:cNvSpPr/>
          <p:nvPr/>
        </p:nvSpPr>
        <p:spPr>
          <a:xfrm>
            <a:off x="0" y="5218981"/>
            <a:ext cx="9109494" cy="154297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1054FE71-CF21-4528-0899-B6A2054E1B7D}"/>
              </a:ext>
            </a:extLst>
          </p:cNvPr>
          <p:cNvSpPr txBox="1">
            <a:spLocks/>
          </p:cNvSpPr>
          <p:nvPr/>
        </p:nvSpPr>
        <p:spPr>
          <a:xfrm>
            <a:off x="152400" y="288925"/>
            <a:ext cx="10515600" cy="103315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Example of Predicting 2 Ahead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FED47D00-50F5-DFCB-FCE4-618899CCEFA1}"/>
              </a:ext>
            </a:extLst>
          </p:cNvPr>
          <p:cNvSpPr/>
          <p:nvPr/>
        </p:nvSpPr>
        <p:spPr>
          <a:xfrm>
            <a:off x="10668000" y="3176228"/>
            <a:ext cx="676275" cy="1325971"/>
          </a:xfrm>
          <a:prstGeom prst="rect">
            <a:avLst/>
          </a:prstGeom>
          <a:noFill/>
          <a:ln w="5715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CA6A3A0A-65B0-0AB2-AADF-F2EAF21635A2}"/>
              </a:ext>
            </a:extLst>
          </p:cNvPr>
          <p:cNvSpPr/>
          <p:nvPr/>
        </p:nvSpPr>
        <p:spPr>
          <a:xfrm>
            <a:off x="6767535" y="3063109"/>
            <a:ext cx="913227" cy="549248"/>
          </a:xfrm>
          <a:prstGeom prst="rect">
            <a:avLst/>
          </a:prstGeom>
          <a:noFill/>
          <a:ln w="5715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B07EEB7-D06B-D234-9FDD-EEEAE5D8CB00}"/>
              </a:ext>
            </a:extLst>
          </p:cNvPr>
          <p:cNvSpPr/>
          <p:nvPr/>
        </p:nvSpPr>
        <p:spPr>
          <a:xfrm>
            <a:off x="1117979" y="3063109"/>
            <a:ext cx="913227" cy="589728"/>
          </a:xfrm>
          <a:prstGeom prst="rect">
            <a:avLst/>
          </a:prstGeom>
          <a:noFill/>
          <a:ln w="5715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5EB38AF-54E1-1017-8FC5-FE47E0A659BD}"/>
              </a:ext>
            </a:extLst>
          </p:cNvPr>
          <p:cNvSpPr/>
          <p:nvPr/>
        </p:nvSpPr>
        <p:spPr>
          <a:xfrm>
            <a:off x="371475" y="2228850"/>
            <a:ext cx="638175" cy="266700"/>
          </a:xfrm>
          <a:prstGeom prst="rect">
            <a:avLst/>
          </a:prstGeom>
          <a:noFill/>
          <a:ln w="5715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804613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9B3C5A0-90B5-B37C-4E15-5D70410EB7B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4">
            <a:extLst>
              <a:ext uri="{FF2B5EF4-FFF2-40B4-BE49-F238E27FC236}">
                <a16:creationId xmlns:a16="http://schemas.microsoft.com/office/drawing/2014/main" id="{CC104D58-F10B-9670-12F8-A8F24BEED2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262" y="1188727"/>
            <a:ext cx="8690062" cy="48293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>
            <a:extLst>
              <a:ext uri="{FF2B5EF4-FFF2-40B4-BE49-F238E27FC236}">
                <a16:creationId xmlns:a16="http://schemas.microsoft.com/office/drawing/2014/main" id="{7EBEEA57-AFE3-3672-31B3-4461EE8DE2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85227" y="1651000"/>
            <a:ext cx="2767159" cy="2730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1C88EA1-3AE2-4A1D-FF70-461E88D4B3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35</a:t>
            </a:fld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D79E4BD-74C6-7584-F577-A51AA411D0A1}"/>
              </a:ext>
            </a:extLst>
          </p:cNvPr>
          <p:cNvSpPr/>
          <p:nvPr/>
        </p:nvSpPr>
        <p:spPr>
          <a:xfrm>
            <a:off x="0" y="5218981"/>
            <a:ext cx="9109494" cy="154297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D4ABB9C9-3960-214F-7784-70F4B6B158E8}"/>
              </a:ext>
            </a:extLst>
          </p:cNvPr>
          <p:cNvSpPr txBox="1">
            <a:spLocks/>
          </p:cNvSpPr>
          <p:nvPr/>
        </p:nvSpPr>
        <p:spPr>
          <a:xfrm>
            <a:off x="152400" y="288925"/>
            <a:ext cx="10515600" cy="103315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Example of Predicting 2 Ahead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333ADB9C-0605-F767-51F6-B82388C0D903}"/>
              </a:ext>
            </a:extLst>
          </p:cNvPr>
          <p:cNvSpPr/>
          <p:nvPr/>
        </p:nvSpPr>
        <p:spPr>
          <a:xfrm>
            <a:off x="371475" y="2228850"/>
            <a:ext cx="638175" cy="266700"/>
          </a:xfrm>
          <a:prstGeom prst="rect">
            <a:avLst/>
          </a:prstGeom>
          <a:noFill/>
          <a:ln w="5715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72601E7E-0D70-DC24-E8AE-E84CB37C2907}"/>
              </a:ext>
            </a:extLst>
          </p:cNvPr>
          <p:cNvSpPr/>
          <p:nvPr/>
        </p:nvSpPr>
        <p:spPr>
          <a:xfrm>
            <a:off x="11385636" y="3223853"/>
            <a:ext cx="739689" cy="1325971"/>
          </a:xfrm>
          <a:prstGeom prst="rect">
            <a:avLst/>
          </a:prstGeom>
          <a:noFill/>
          <a:ln w="5715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78877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780EE63-1A74-767F-9D59-640902C7051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>
            <a:extLst>
              <a:ext uri="{FF2B5EF4-FFF2-40B4-BE49-F238E27FC236}">
                <a16:creationId xmlns:a16="http://schemas.microsoft.com/office/drawing/2014/main" id="{5629E40A-4539-0F74-AC3C-01C4FCB3D8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91201"/>
            <a:ext cx="8677276" cy="48222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>
            <a:extLst>
              <a:ext uri="{FF2B5EF4-FFF2-40B4-BE49-F238E27FC236}">
                <a16:creationId xmlns:a16="http://schemas.microsoft.com/office/drawing/2014/main" id="{E2CE430B-39E9-3A0C-4EC2-5BF493BF79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85227" y="1651000"/>
            <a:ext cx="2767159" cy="2730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4C8A62D-8E99-0449-F3E9-178389514C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36525"/>
            <a:ext cx="10515600" cy="1033153"/>
          </a:xfrm>
        </p:spPr>
        <p:txBody>
          <a:bodyPr/>
          <a:lstStyle/>
          <a:p>
            <a:r>
              <a:rPr lang="en-US"/>
              <a:t>Example of Predicting 2 Ahead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88FD405-66D0-6964-02D3-28F82B86A7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36</a:t>
            </a:fld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CC75B70-D8E7-6778-6D71-FA48A349CCBF}"/>
              </a:ext>
            </a:extLst>
          </p:cNvPr>
          <p:cNvSpPr/>
          <p:nvPr/>
        </p:nvSpPr>
        <p:spPr>
          <a:xfrm>
            <a:off x="1117979" y="3063109"/>
            <a:ext cx="913227" cy="589728"/>
          </a:xfrm>
          <a:prstGeom prst="rect">
            <a:avLst/>
          </a:prstGeom>
          <a:noFill/>
          <a:ln w="5715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42A1B5E-028C-9A68-C273-5EA5644EA3C3}"/>
              </a:ext>
            </a:extLst>
          </p:cNvPr>
          <p:cNvSpPr/>
          <p:nvPr/>
        </p:nvSpPr>
        <p:spPr>
          <a:xfrm>
            <a:off x="3006783" y="3063109"/>
            <a:ext cx="836556" cy="549248"/>
          </a:xfrm>
          <a:prstGeom prst="rect">
            <a:avLst/>
          </a:prstGeom>
          <a:noFill/>
          <a:ln w="5715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C0AA59B-D64A-9E60-B6F3-EAEEA76559BB}"/>
              </a:ext>
            </a:extLst>
          </p:cNvPr>
          <p:cNvSpPr/>
          <p:nvPr/>
        </p:nvSpPr>
        <p:spPr>
          <a:xfrm>
            <a:off x="6767535" y="3063109"/>
            <a:ext cx="913227" cy="549248"/>
          </a:xfrm>
          <a:prstGeom prst="rect">
            <a:avLst/>
          </a:prstGeom>
          <a:noFill/>
          <a:ln w="5715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175FE99-9F2B-2400-F624-C913685815A9}"/>
              </a:ext>
            </a:extLst>
          </p:cNvPr>
          <p:cNvSpPr/>
          <p:nvPr/>
        </p:nvSpPr>
        <p:spPr>
          <a:xfrm>
            <a:off x="371475" y="2228850"/>
            <a:ext cx="638175" cy="266700"/>
          </a:xfrm>
          <a:prstGeom prst="rect">
            <a:avLst/>
          </a:prstGeom>
          <a:noFill/>
          <a:ln w="5715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2701299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9BA48E-F381-7C1A-DEE0-5631D69E07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Backup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03571D2-9022-4B5D-3411-1CBB8B17741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1885550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D25EAA-7F41-280C-571D-63BA30A38B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Support for multiple history?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FE573F8-2344-A21E-E252-426172B61C6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 biased(always taken or always not taken) branch only needs 1 entry in the bimodal table to predict branch</a:t>
            </a:r>
          </a:p>
          <a:p>
            <a:endParaRPr lang="en-US" dirty="0"/>
          </a:p>
          <a:p>
            <a:r>
              <a:rPr lang="en-US" dirty="0"/>
              <a:t>A </a:t>
            </a:r>
            <a:r>
              <a:rPr lang="en-US" dirty="0" err="1"/>
              <a:t>gshare</a:t>
            </a:r>
            <a:r>
              <a:rPr lang="en-US" dirty="0"/>
              <a:t> predictor with 4 bit history potentially needs 2^4 entries to predict the branch</a:t>
            </a:r>
          </a:p>
          <a:p>
            <a:endParaRPr lang="en-US" dirty="0"/>
          </a:p>
          <a:p>
            <a:r>
              <a:rPr lang="en-US" dirty="0"/>
              <a:t>Multiple tables, each trained with a different history length</a:t>
            </a:r>
          </a:p>
        </p:txBody>
      </p:sp>
    </p:spTree>
    <p:extLst>
      <p:ext uri="{BB962C8B-B14F-4D97-AF65-F5344CB8AC3E}">
        <p14:creationId xmlns:p14="http://schemas.microsoft.com/office/powerpoint/2010/main" val="3802406795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584ED2-B1A5-E2A5-DF1F-F814E75E9B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History Folding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5D6C97E-3196-1083-0205-DD4EDF6EBF1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 2-level/</a:t>
            </a:r>
            <a:r>
              <a:rPr lang="en-US" dirty="0" err="1"/>
              <a:t>gshare</a:t>
            </a:r>
            <a:r>
              <a:rPr lang="en-US" dirty="0"/>
              <a:t>, the length of the history register directly affects the size of the pattern history table(PHT)</a:t>
            </a:r>
          </a:p>
          <a:p>
            <a:pPr lvl="1"/>
            <a:r>
              <a:rPr lang="en-US" dirty="0"/>
              <a:t>The size of the PHT is 2^(history length)</a:t>
            </a:r>
          </a:p>
          <a:p>
            <a:endParaRPr lang="en-US" dirty="0"/>
          </a:p>
          <a:p>
            <a:r>
              <a:rPr lang="en-US" dirty="0"/>
              <a:t>XOR the top half and the bottom half of the history together</a:t>
            </a:r>
          </a:p>
          <a:p>
            <a:endParaRPr lang="en-US" dirty="0"/>
          </a:p>
          <a:p>
            <a:r>
              <a:rPr lang="en-US" dirty="0"/>
              <a:t>Keep doing so until the size of the history results in an acceptable size of the PHT</a:t>
            </a:r>
          </a:p>
        </p:txBody>
      </p:sp>
    </p:spTree>
    <p:extLst>
      <p:ext uri="{BB962C8B-B14F-4D97-AF65-F5344CB8AC3E}">
        <p14:creationId xmlns:p14="http://schemas.microsoft.com/office/powerpoint/2010/main" val="58207034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A07828-7638-5E14-EA99-E9C786CA67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(Brief)History of Branch Predictors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9665792-7B13-2C3C-804D-6603EAC0BBE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Static Predictions</a:t>
            </a:r>
          </a:p>
          <a:p>
            <a:pPr lvl="1"/>
            <a:r>
              <a:rPr lang="en-US" dirty="0"/>
              <a:t>Always Taken, Always Not Taken, BTFN</a:t>
            </a:r>
          </a:p>
          <a:p>
            <a:pPr lvl="1"/>
            <a:r>
              <a:rPr lang="en-US" dirty="0"/>
              <a:t>Compiler/User Hints</a:t>
            </a:r>
          </a:p>
          <a:p>
            <a:endParaRPr lang="en-US" dirty="0"/>
          </a:p>
          <a:p>
            <a:r>
              <a:rPr lang="en-US" dirty="0"/>
              <a:t>Dynamic Predictions</a:t>
            </a:r>
          </a:p>
          <a:p>
            <a:pPr lvl="1"/>
            <a:r>
              <a:rPr lang="en-US" dirty="0"/>
              <a:t>2 bit counter(global/per PC)</a:t>
            </a:r>
          </a:p>
          <a:p>
            <a:pPr lvl="1"/>
            <a:r>
              <a:rPr lang="en-US" dirty="0"/>
              <a:t>History based predictors, 2-level, </a:t>
            </a:r>
            <a:r>
              <a:rPr lang="en-US" dirty="0" err="1"/>
              <a:t>gshare</a:t>
            </a:r>
            <a:r>
              <a:rPr lang="en-US"/>
              <a:t>, …</a:t>
            </a:r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8480717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5D71FC-C189-E9E4-70E1-28B6B33248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Why is it important to have a few patterns?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08EC13A-5F6B-911B-8F3E-B48A102344D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8134" y="1779603"/>
            <a:ext cx="6175248" cy="4351338"/>
          </a:xfrm>
        </p:spPr>
        <p:txBody>
          <a:bodyPr>
            <a:normAutofit fontScale="92500" lnSpcReduction="20000"/>
          </a:bodyPr>
          <a:lstStyle/>
          <a:p>
            <a:r>
              <a:rPr lang="en-US"/>
              <a:t>TAGE internally reads out 21 tagged entries per prediction</a:t>
            </a:r>
          </a:p>
          <a:p>
            <a:endParaRPr lang="en-US"/>
          </a:p>
          <a:p>
            <a:r>
              <a:rPr lang="en-US"/>
              <a:t>All the entries under the same ahead history are forced to be in different tables, but they are share the same index for each table</a:t>
            </a:r>
          </a:p>
          <a:p>
            <a:pPr marL="0" indent="0">
              <a:buNone/>
            </a:pPr>
            <a:endParaRPr lang="en-US"/>
          </a:p>
          <a:p>
            <a:r>
              <a:rPr lang="en-US"/>
              <a:t>As the number of patterns increase, their corresponding entries are less likely to be allocated in the ideal history length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47878EB0-7FDC-ED83-B711-141B959CA0CF}"/>
              </a:ext>
            </a:extLst>
          </p:cNvPr>
          <p:cNvGraphicFramePr>
            <a:graphicFrameLocks noGrp="1"/>
          </p:cNvGraphicFramePr>
          <p:nvPr/>
        </p:nvGraphicFramePr>
        <p:xfrm>
          <a:off x="7173495" y="1867915"/>
          <a:ext cx="4357089" cy="29320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75546">
                  <a:extLst>
                    <a:ext uri="{9D8B030D-6E8A-4147-A177-3AD203B41FA5}">
                      <a16:colId xmlns:a16="http://schemas.microsoft.com/office/drawing/2014/main" val="771719411"/>
                    </a:ext>
                  </a:extLst>
                </a:gridCol>
                <a:gridCol w="1981543">
                  <a:extLst>
                    <a:ext uri="{9D8B030D-6E8A-4147-A177-3AD203B41FA5}">
                      <a16:colId xmlns:a16="http://schemas.microsoft.com/office/drawing/2014/main" val="3893257049"/>
                    </a:ext>
                  </a:extLst>
                </a:gridCol>
              </a:tblGrid>
              <a:tr h="576738">
                <a:tc>
                  <a:txBody>
                    <a:bodyPr/>
                    <a:lstStyle/>
                    <a:p>
                      <a:r>
                        <a:rPr lang="en-US"/>
                        <a:t># of Missing History Pattern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Misprediction Rate Increase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99413308"/>
                  </a:ext>
                </a:extLst>
              </a:tr>
              <a:tr h="572985">
                <a:tc>
                  <a:txBody>
                    <a:bodyPr/>
                    <a:lstStyle/>
                    <a:p>
                      <a:r>
                        <a:rPr lang="en-US"/>
                        <a:t>1-3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0.065%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32650939"/>
                  </a:ext>
                </a:extLst>
              </a:tr>
              <a:tr h="572985">
                <a:tc>
                  <a:txBody>
                    <a:bodyPr/>
                    <a:lstStyle/>
                    <a:p>
                      <a:r>
                        <a:rPr lang="en-US"/>
                        <a:t>4-6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0.15%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69601844"/>
                  </a:ext>
                </a:extLst>
              </a:tr>
              <a:tr h="572985">
                <a:tc>
                  <a:txBody>
                    <a:bodyPr/>
                    <a:lstStyle/>
                    <a:p>
                      <a:r>
                        <a:rPr lang="en-US"/>
                        <a:t>7 and above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0.16%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04021060"/>
                  </a:ext>
                </a:extLst>
              </a:tr>
              <a:tr h="572985">
                <a:tc>
                  <a:txBody>
                    <a:bodyPr/>
                    <a:lstStyle/>
                    <a:p>
                      <a:r>
                        <a:rPr lang="en-US"/>
                        <a:t>Overall(All branches)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0.067%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57865195"/>
                  </a:ext>
                </a:extLst>
              </a:tr>
            </a:tbl>
          </a:graphicData>
        </a:graphic>
      </p:graphicFrame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F2632DA-1125-0956-D4C2-456A83CF76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4439475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41D66A8-E2BD-9C12-89F2-642C5D8AF8E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IPC and MPKI</a:t>
            </a:r>
          </a:p>
        </p:txBody>
      </p:sp>
      <p:graphicFrame>
        <p:nvGraphicFramePr>
          <p:cNvPr id="10" name="Chart 9">
            <a:extLst>
              <a:ext uri="{FF2B5EF4-FFF2-40B4-BE49-F238E27FC236}">
                <a16:creationId xmlns:a16="http://schemas.microsoft.com/office/drawing/2014/main" id="{33C9F989-549A-A6C7-A810-E11E97F2DC65}"/>
              </a:ext>
            </a:extLst>
          </p:cNvPr>
          <p:cNvGraphicFramePr>
            <a:graphicFrameLocks/>
          </p:cNvGraphicFramePr>
          <p:nvPr/>
        </p:nvGraphicFramePr>
        <p:xfrm>
          <a:off x="0" y="642998"/>
          <a:ext cx="12192000" cy="27908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68AEF127-08DB-05BB-61BF-24BBF9560732}"/>
              </a:ext>
            </a:extLst>
          </p:cNvPr>
          <p:cNvGraphicFramePr>
            <a:graphicFrameLocks/>
          </p:cNvGraphicFramePr>
          <p:nvPr/>
        </p:nvGraphicFramePr>
        <p:xfrm>
          <a:off x="0" y="3428999"/>
          <a:ext cx="12192000" cy="342900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1" name="Title 1">
            <a:extLst>
              <a:ext uri="{FF2B5EF4-FFF2-40B4-BE49-F238E27FC236}">
                <a16:creationId xmlns:a16="http://schemas.microsoft.com/office/drawing/2014/main" id="{AC630A18-FC96-A8F4-02F1-018BD2E296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301625"/>
            <a:ext cx="10515600" cy="1325563"/>
          </a:xfrm>
        </p:spPr>
        <p:txBody>
          <a:bodyPr/>
          <a:lstStyle/>
          <a:p>
            <a:r>
              <a:rPr lang="en-US"/>
              <a:t>Results(IPC and MPKI)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DA0B8097-496A-BB15-0DEF-1897423ECC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1504884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261E4C-49A4-0AC3-BD0C-ED6CA95FBC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IPC/Energy over Secondary Tag Size</a:t>
            </a:r>
          </a:p>
        </p:txBody>
      </p:sp>
      <p:graphicFrame>
        <p:nvGraphicFramePr>
          <p:cNvPr id="9" name="Chart 8">
            <a:extLst>
              <a:ext uri="{FF2B5EF4-FFF2-40B4-BE49-F238E27FC236}">
                <a16:creationId xmlns:a16="http://schemas.microsoft.com/office/drawing/2014/main" id="{0D2F2CA0-EA59-63C6-B0B4-36D908F6E484}"/>
              </a:ext>
            </a:extLst>
          </p:cNvPr>
          <p:cNvGraphicFramePr>
            <a:graphicFrameLocks/>
          </p:cNvGraphicFramePr>
          <p:nvPr/>
        </p:nvGraphicFramePr>
        <p:xfrm>
          <a:off x="6228523" y="1395652"/>
          <a:ext cx="5824331" cy="496069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FB54D38-B220-84C4-01A1-BF205455CF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42</a:t>
            </a:fld>
            <a:endParaRPr lang="en-US"/>
          </a:p>
        </p:txBody>
      </p:sp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2B5CEA46-F78E-ACDC-7C0F-F46F1203A8E9}"/>
              </a:ext>
            </a:extLst>
          </p:cNvPr>
          <p:cNvGraphicFramePr>
            <a:graphicFrameLocks/>
          </p:cNvGraphicFramePr>
          <p:nvPr/>
        </p:nvGraphicFramePr>
        <p:xfrm>
          <a:off x="0" y="1395652"/>
          <a:ext cx="6228523" cy="50339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407752790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4E4B51-061C-C8C9-9E1E-955D8B4E2A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Prediction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F16535-4BD6-03F6-D2A3-7F0DAE93B4A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Using the PC and History to generate a index and a tag for each table</a:t>
            </a:r>
          </a:p>
          <a:p>
            <a:endParaRPr lang="en-US" dirty="0"/>
          </a:p>
          <a:p>
            <a:r>
              <a:rPr lang="en-US" dirty="0"/>
              <a:t>If the prediction from the longest tag match is weak and useful bit is not set </a:t>
            </a:r>
          </a:p>
          <a:p>
            <a:pPr lvl="1"/>
            <a:r>
              <a:rPr lang="en-US" dirty="0"/>
              <a:t>then use the second longest prediction</a:t>
            </a:r>
          </a:p>
          <a:p>
            <a:r>
              <a:rPr lang="en-US" dirty="0"/>
              <a:t>Otherwise</a:t>
            </a:r>
          </a:p>
          <a:p>
            <a:pPr lvl="1"/>
            <a:r>
              <a:rPr lang="en-US" dirty="0"/>
              <a:t>The prediction from the longest tag match is used</a:t>
            </a:r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660405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753022-9F3B-F051-7646-0EE8C13450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Global Branch Correlations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87A3252-E432-6DC3-D15E-DA34FFA66D5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Integer A, and B are random variables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dirty="0"/>
              <a:t>If(A) { 			//Branch 1</a:t>
            </a:r>
          </a:p>
          <a:p>
            <a:pPr marL="0" indent="0">
              <a:buNone/>
            </a:pPr>
            <a:r>
              <a:rPr lang="en-US" dirty="0"/>
              <a:t>}</a:t>
            </a:r>
          </a:p>
          <a:p>
            <a:pPr marL="0" indent="0">
              <a:buNone/>
            </a:pPr>
            <a:r>
              <a:rPr lang="en-US" dirty="0"/>
              <a:t>If(B){ 			//Branch 2</a:t>
            </a:r>
          </a:p>
          <a:p>
            <a:pPr marL="0" indent="0">
              <a:buNone/>
            </a:pPr>
            <a:r>
              <a:rPr lang="en-US" dirty="0"/>
              <a:t>}</a:t>
            </a:r>
          </a:p>
          <a:p>
            <a:pPr marL="0" indent="0">
              <a:buNone/>
            </a:pPr>
            <a:r>
              <a:rPr lang="en-US" dirty="0"/>
              <a:t>If(A XOR B){  	//Branch 3</a:t>
            </a:r>
          </a:p>
          <a:p>
            <a:pPr marL="0" indent="0">
              <a:buNone/>
            </a:pPr>
            <a:r>
              <a:rPr lang="en-US" dirty="0"/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145083345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9B10C5-B984-F47A-8543-3B0A37E97B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Key Insight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A1063A1-8DDD-4A7B-B2D8-43550FA47CF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Branch 3’s direction is deterministic given the direction of branch 1 and branch 2</a:t>
            </a:r>
          </a:p>
          <a:p>
            <a:endParaRPr lang="en-US" dirty="0"/>
          </a:p>
          <a:p>
            <a:r>
              <a:rPr lang="en-US" dirty="0"/>
              <a:t>We can build a large table to track the direction of the branch for each control flow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81310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AC9821-BCFD-8758-63DB-7047580050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What’s the problem with </a:t>
            </a:r>
            <a:r>
              <a:rPr lang="en-US" dirty="0" err="1"/>
              <a:t>gshare</a:t>
            </a:r>
            <a:r>
              <a:rPr lang="en-US" dirty="0"/>
              <a:t>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916A7C-E2BC-D38F-E7C5-4A581B6A26A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4422775"/>
          </a:xfrm>
        </p:spPr>
        <p:txBody>
          <a:bodyPr/>
          <a:lstStyle/>
          <a:p>
            <a:r>
              <a:rPr lang="en-US" dirty="0"/>
              <a:t>Long history</a:t>
            </a:r>
          </a:p>
          <a:p>
            <a:endParaRPr lang="en-US" dirty="0"/>
          </a:p>
          <a:p>
            <a:r>
              <a:rPr lang="en-US" dirty="0"/>
              <a:t>Aliasing</a:t>
            </a:r>
          </a:p>
          <a:p>
            <a:endParaRPr lang="en-US" dirty="0"/>
          </a:p>
          <a:p>
            <a:r>
              <a:rPr lang="en-US" dirty="0"/>
              <a:t>Predicting branches that needs a short history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77236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B9EB41BD-68DB-4236-2258-FEC94F3E2F7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89528" y="899482"/>
            <a:ext cx="8494059" cy="5958518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DE95D3F-E11A-0BE4-C76B-5E84DEAF59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80157"/>
            <a:ext cx="10515600" cy="1325563"/>
          </a:xfrm>
        </p:spPr>
        <p:txBody>
          <a:bodyPr/>
          <a:lstStyle/>
          <a:p>
            <a:r>
              <a:rPr lang="en-US" dirty="0" err="1"/>
              <a:t>TAgged</a:t>
            </a:r>
            <a:r>
              <a:rPr lang="en-US" dirty="0"/>
              <a:t> </a:t>
            </a:r>
            <a:r>
              <a:rPr lang="en-US" dirty="0" err="1"/>
              <a:t>GEometric</a:t>
            </a:r>
            <a:r>
              <a:rPr lang="en-US" dirty="0"/>
              <a:t> History Length Predictor (TAGE)</a:t>
            </a:r>
          </a:p>
        </p:txBody>
      </p:sp>
    </p:spTree>
    <p:extLst>
      <p:ext uri="{BB962C8B-B14F-4D97-AF65-F5344CB8AC3E}">
        <p14:creationId xmlns:p14="http://schemas.microsoft.com/office/powerpoint/2010/main" val="76233188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95D699B-2980-3E08-9E5C-D8BE5A42459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805068-B149-2062-2DEA-1EDFC1D6892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Branch Prediction</a:t>
            </a:r>
            <a:br>
              <a:rPr lang="en-US" dirty="0"/>
            </a:br>
            <a:r>
              <a:rPr lang="en-US" dirty="0"/>
              <a:t>Part 2</a:t>
            </a:r>
            <a:br>
              <a:rPr lang="en-US" dirty="0"/>
            </a:b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3E6CE85-C1E5-95F6-CFE7-1F6EE1ABCE8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019324"/>
            <a:ext cx="9144000" cy="1655762"/>
          </a:xfrm>
        </p:spPr>
        <p:txBody>
          <a:bodyPr/>
          <a:lstStyle/>
          <a:p>
            <a:r>
              <a:rPr lang="en-US" dirty="0"/>
              <a:t>Feb. 2026</a:t>
            </a:r>
          </a:p>
          <a:p>
            <a:r>
              <a:rPr lang="en-US" dirty="0"/>
              <a:t>EE382N.19</a:t>
            </a:r>
          </a:p>
        </p:txBody>
      </p:sp>
    </p:spTree>
    <p:extLst>
      <p:ext uri="{BB962C8B-B14F-4D97-AF65-F5344CB8AC3E}">
        <p14:creationId xmlns:p14="http://schemas.microsoft.com/office/powerpoint/2010/main" val="260413157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1351</TotalTime>
  <Words>1889</Words>
  <Application>Microsoft Macintosh PowerPoint</Application>
  <PresentationFormat>Widescreen</PresentationFormat>
  <Paragraphs>374</Paragraphs>
  <Slides>43</Slides>
  <Notes>14</Notes>
  <HiddenSlides>1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43</vt:i4>
      </vt:variant>
    </vt:vector>
  </HeadingPairs>
  <TitlesOfParts>
    <vt:vector size="48" baseType="lpstr">
      <vt:lpstr>Aptos</vt:lpstr>
      <vt:lpstr>Aptos Display</vt:lpstr>
      <vt:lpstr>Arial</vt:lpstr>
      <vt:lpstr>Calibri</vt:lpstr>
      <vt:lpstr>Office Theme</vt:lpstr>
      <vt:lpstr>Branch Prediction </vt:lpstr>
      <vt:lpstr>Branch Prediction is Still Important</vt:lpstr>
      <vt:lpstr>Motivating Example (from Prof. Mutlu)</vt:lpstr>
      <vt:lpstr>(Brief)History of Branch Predictors</vt:lpstr>
      <vt:lpstr>Global Branch Correlations</vt:lpstr>
      <vt:lpstr>Key Insight</vt:lpstr>
      <vt:lpstr>What’s the problem with gshare?</vt:lpstr>
      <vt:lpstr>TAgged GEometric History Length Predictor (TAGE)</vt:lpstr>
      <vt:lpstr>Branch Prediction Part 2 </vt:lpstr>
      <vt:lpstr>TAGE on a High Level</vt:lpstr>
      <vt:lpstr>Update—Step 1:Usefulness bit</vt:lpstr>
      <vt:lpstr>Update—Step 2:Counter</vt:lpstr>
      <vt:lpstr>Update—Step 3:New Allocation</vt:lpstr>
      <vt:lpstr>Pipeline Integration</vt:lpstr>
      <vt:lpstr>Predictor Latency</vt:lpstr>
      <vt:lpstr>Prior Work: Multiple Predictors</vt:lpstr>
      <vt:lpstr>Prior Work: Multiple Predictors</vt:lpstr>
      <vt:lpstr>Performance vs. Predictor Latency </vt:lpstr>
      <vt:lpstr>PowerPoint Presentation</vt:lpstr>
      <vt:lpstr>Ahead Prediction</vt:lpstr>
      <vt:lpstr>Drawbacks of Prior Works</vt:lpstr>
      <vt:lpstr>How many missing history patterns are there?</vt:lpstr>
      <vt:lpstr>PowerPoint Presentation</vt:lpstr>
      <vt:lpstr>PowerPoint Presentation</vt:lpstr>
      <vt:lpstr>PowerPoint Presentation</vt:lpstr>
      <vt:lpstr>Predictable Branch</vt:lpstr>
      <vt:lpstr>Why are # of missing history patterns much fewer than 2^N?</vt:lpstr>
      <vt:lpstr>Baseline TAGE Implementation</vt:lpstr>
      <vt:lpstr>My Ahead Prediction Scheme Overview</vt:lpstr>
      <vt:lpstr>Example of Predicting 2 Ahead</vt:lpstr>
      <vt:lpstr>Example of Predicting 2 Ahead</vt:lpstr>
      <vt:lpstr>PowerPoint Presentation</vt:lpstr>
      <vt:lpstr>PowerPoint Presentation</vt:lpstr>
      <vt:lpstr>PowerPoint Presentation</vt:lpstr>
      <vt:lpstr>PowerPoint Presentation</vt:lpstr>
      <vt:lpstr>Example of Predicting 2 Ahead</vt:lpstr>
      <vt:lpstr>Backup</vt:lpstr>
      <vt:lpstr>Support for multiple history?</vt:lpstr>
      <vt:lpstr>History Folding</vt:lpstr>
      <vt:lpstr>Why is it important to have a few patterns?</vt:lpstr>
      <vt:lpstr>Results(IPC and MPKI)</vt:lpstr>
      <vt:lpstr>IPC/Energy over Secondary Tag Size</vt:lpstr>
      <vt:lpstr>Prediction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Cai, Lingzhe</dc:creator>
  <cp:lastModifiedBy>Cai, Lingzhe</cp:lastModifiedBy>
  <cp:revision>2</cp:revision>
  <cp:lastPrinted>2026-02-09T21:34:56Z</cp:lastPrinted>
  <dcterms:created xsi:type="dcterms:W3CDTF">2026-02-09T03:55:37Z</dcterms:created>
  <dcterms:modified xsi:type="dcterms:W3CDTF">2026-02-18T18:04:03Z</dcterms:modified>
</cp:coreProperties>
</file>