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6" r:id="rId4"/>
    <p:sldId id="259" r:id="rId5"/>
    <p:sldId id="264" r:id="rId6"/>
    <p:sldId id="257" r:id="rId7"/>
    <p:sldId id="278" r:id="rId8"/>
    <p:sldId id="276" r:id="rId9"/>
    <p:sldId id="260" r:id="rId10"/>
    <p:sldId id="261" r:id="rId11"/>
    <p:sldId id="279" r:id="rId12"/>
    <p:sldId id="271" r:id="rId13"/>
    <p:sldId id="277" r:id="rId14"/>
    <p:sldId id="275" r:id="rId15"/>
    <p:sldId id="280" r:id="rId16"/>
    <p:sldId id="269" r:id="rId17"/>
    <p:sldId id="272" r:id="rId18"/>
    <p:sldId id="270" r:id="rId19"/>
    <p:sldId id="262" r:id="rId20"/>
    <p:sldId id="274" r:id="rId21"/>
    <p:sldId id="263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F29C98-8FB6-E247-1D62-8B39F97C14D2}" name="Cai, Lingzhe" initials="" userId="S::lc35599@eid.utexas.edu::e1286ebc-975f-42a7-91ad-b7819fe0bc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02A902-26CB-9A47-AC1B-725BBC5F2C13}" v="523" dt="2026-02-23T23:00:00.778"/>
    <p1510:client id="{9E42D1D1-B3BA-89D7-3CF9-C0317D6E4033}" v="18" dt="2026-02-23T22:41:48.910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exl79_eid_utexas_edu/Documents/Width_Stud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exl79_eid_utexas_edu/Documents/Width_Stud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exl79_eid_utexas_edu/Documents/Width_Stud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exl79_eid_utexas_edu/Documents/Width_Stud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exl79_eid_utexas_edu/Documents/Width_Stud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exl79_eid_utexas_edu/Documents/Width_Stud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exl79_eid_utexas_edu/Documents/Width_Stud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exl79_eid_utexas_edu/Documents/Width_Stud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exl79_eid_utexas_edu/Documents/Width_Stud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exl79_eid_utexas_edu/Documents/Width_Stud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exl79_eid_utexas_edu/Documents/Width_Stud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exl79_eid_utexas_edu/Documents/Width_Stud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'Core Widths'!$W$2</c:f>
              <c:strCache>
                <c:ptCount val="1"/>
                <c:pt idx="0">
                  <c:v>AMD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'Core Widths'!$Q$3:$Q$15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Widths'!$W$3:$W$15</c:f>
              <c:numCache>
                <c:formatCode>General</c:formatCode>
                <c:ptCount val="13"/>
                <c:pt idx="0">
                  <c:v>65</c:v>
                </c:pt>
                <c:pt idx="1">
                  <c:v>32</c:v>
                </c:pt>
                <c:pt idx="3">
                  <c:v>28</c:v>
                </c:pt>
                <c:pt idx="5">
                  <c:v>14</c:v>
                </c:pt>
                <c:pt idx="7">
                  <c:v>7</c:v>
                </c:pt>
                <c:pt idx="8">
                  <c:v>7</c:v>
                </c:pt>
                <c:pt idx="10">
                  <c:v>5</c:v>
                </c:pt>
                <c:pt idx="12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1F1-4900-8D3A-2785EB749A6E}"/>
            </c:ext>
          </c:extLst>
        </c:ser>
        <c:ser>
          <c:idx val="0"/>
          <c:order val="1"/>
          <c:tx>
            <c:strRef>
              <c:f>'Core Widths'!$R$2</c:f>
              <c:strCache>
                <c:ptCount val="1"/>
                <c:pt idx="0">
                  <c:v>Intel Core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'Core Widths'!$Q$3:$Q$15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Widths'!$R$3:$R$15</c:f>
              <c:numCache>
                <c:formatCode>General</c:formatCode>
                <c:ptCount val="13"/>
                <c:pt idx="1">
                  <c:v>32</c:v>
                </c:pt>
                <c:pt idx="2">
                  <c:v>22</c:v>
                </c:pt>
                <c:pt idx="3">
                  <c:v>14</c:v>
                </c:pt>
                <c:pt idx="7">
                  <c:v>10</c:v>
                </c:pt>
                <c:pt idx="9">
                  <c:v>7</c:v>
                </c:pt>
                <c:pt idx="11">
                  <c:v>4</c:v>
                </c:pt>
                <c:pt idx="1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1F1-4900-8D3A-2785EB749A6E}"/>
            </c:ext>
          </c:extLst>
        </c:ser>
        <c:ser>
          <c:idx val="1"/>
          <c:order val="2"/>
          <c:tx>
            <c:strRef>
              <c:f>'Core Widths'!$S$2</c:f>
              <c:strCache>
                <c:ptCount val="1"/>
                <c:pt idx="0">
                  <c:v>Intel Atom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'Core Widths'!$Q$3:$Q$15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Widths'!$S$3:$S$15</c:f>
              <c:numCache>
                <c:formatCode>General</c:formatCode>
                <c:ptCount val="13"/>
                <c:pt idx="8">
                  <c:v>10</c:v>
                </c:pt>
                <c:pt idx="9">
                  <c:v>7</c:v>
                </c:pt>
                <c:pt idx="11">
                  <c:v>4</c:v>
                </c:pt>
                <c:pt idx="1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1F1-4900-8D3A-2785EB749A6E}"/>
            </c:ext>
          </c:extLst>
        </c:ser>
        <c:ser>
          <c:idx val="2"/>
          <c:order val="3"/>
          <c:tx>
            <c:strRef>
              <c:f>'Core Widths'!$T$2</c:f>
              <c:strCache>
                <c:ptCount val="1"/>
                <c:pt idx="0">
                  <c:v>Apple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'Core Widths'!$Q$3:$Q$15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Widths'!$T$3:$T$15</c:f>
              <c:numCache>
                <c:formatCode>General</c:formatCode>
                <c:ptCount val="13"/>
                <c:pt idx="8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1F1-4900-8D3A-2785EB749A6E}"/>
            </c:ext>
          </c:extLst>
        </c:ser>
        <c:ser>
          <c:idx val="3"/>
          <c:order val="4"/>
          <c:tx>
            <c:strRef>
              <c:f>'Core Widths'!$U$2</c:f>
              <c:strCache>
                <c:ptCount val="1"/>
                <c:pt idx="0">
                  <c:v>Exynos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'Core Widths'!$Q$3:$Q$15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Widths'!$U$3:$U$15</c:f>
              <c:numCache>
                <c:formatCode>General</c:formatCode>
                <c:ptCount val="13"/>
                <c:pt idx="4">
                  <c:v>14</c:v>
                </c:pt>
                <c:pt idx="5">
                  <c:v>10</c:v>
                </c:pt>
                <c:pt idx="6">
                  <c:v>10</c:v>
                </c:pt>
                <c:pt idx="7">
                  <c:v>8</c:v>
                </c:pt>
                <c:pt idx="8">
                  <c:v>7</c:v>
                </c:pt>
                <c:pt idx="9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1F1-4900-8D3A-2785EB749A6E}"/>
            </c:ext>
          </c:extLst>
        </c:ser>
        <c:ser>
          <c:idx val="4"/>
          <c:order val="5"/>
          <c:tx>
            <c:strRef>
              <c:f>'Core Widths'!$V$2</c:f>
              <c:strCache>
                <c:ptCount val="1"/>
                <c:pt idx="0">
                  <c:v>Qualcomm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'Core Widths'!$Q$3:$Q$15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Widths'!$V$3:$V$15</c:f>
              <c:numCache>
                <c:formatCode>General</c:formatCode>
                <c:ptCount val="13"/>
                <c:pt idx="12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1F1-4900-8D3A-2785EB749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425095"/>
        <c:axId val="830431751"/>
      </c:scatterChart>
      <c:valAx>
        <c:axId val="830425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431751"/>
        <c:crosses val="autoZero"/>
        <c:crossBetween val="midCat"/>
      </c:valAx>
      <c:valAx>
        <c:axId val="830431751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Feature</a:t>
                </a:r>
                <a:r>
                  <a:rPr lang="en-US" sz="1800" b="1" baseline="0"/>
                  <a:t> Size (nm)</a:t>
                </a:r>
                <a:endParaRPr lang="en-US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4250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'Seminar New'!$B$85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rgbClr val="E3008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3008C"/>
              </a:solidFill>
              <a:ln w="9525">
                <a:solidFill>
                  <a:srgbClr val="E3008C"/>
                </a:solidFill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New'!$B$86:$B$90</c:f>
              <c:numCache>
                <c:formatCode>General</c:formatCode>
                <c:ptCount val="5"/>
                <c:pt idx="0">
                  <c:v>2.1478552007524643</c:v>
                </c:pt>
                <c:pt idx="1">
                  <c:v>2.2543699136466229</c:v>
                </c:pt>
                <c:pt idx="2">
                  <c:v>2.289250422840944</c:v>
                </c:pt>
                <c:pt idx="3">
                  <c:v>2.3046825922301442</c:v>
                </c:pt>
                <c:pt idx="4">
                  <c:v>2.3091930227311432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A1-417B-81F1-90FB3AF28ECD}"/>
            </c:ext>
          </c:extLst>
        </c:ser>
        <c:ser>
          <c:idx val="2"/>
          <c:order val="1"/>
          <c:tx>
            <c:strRef>
              <c:f>'Seminar New'!$D$85</c:f>
              <c:strCache>
                <c:ptCount val="1"/>
                <c:pt idx="0">
                  <c:v>Perfect DC</c:v>
                </c:pt>
              </c:strCache>
            </c:strRef>
          </c:tx>
          <c:spPr>
            <a:ln w="28575" cap="rnd">
              <a:solidFill>
                <a:srgbClr val="2AA0A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AA0A4"/>
              </a:solidFill>
              <a:ln w="9525">
                <a:solidFill>
                  <a:srgbClr val="2AA0A4"/>
                </a:solidFill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New'!$D$86:$D$90</c:f>
              <c:numCache>
                <c:formatCode>General</c:formatCode>
                <c:ptCount val="5"/>
                <c:pt idx="0">
                  <c:v>3.2441561997024642</c:v>
                </c:pt>
                <c:pt idx="1">
                  <c:v>3.5649066819868946</c:v>
                </c:pt>
                <c:pt idx="2">
                  <c:v>3.6738192998424437</c:v>
                </c:pt>
                <c:pt idx="3">
                  <c:v>3.7139008258090795</c:v>
                </c:pt>
                <c:pt idx="4">
                  <c:v>3.7320383954426477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A1-417B-81F1-90FB3AF28ECD}"/>
            </c:ext>
          </c:extLst>
        </c:ser>
        <c:ser>
          <c:idx val="3"/>
          <c:order val="2"/>
          <c:tx>
            <c:strRef>
              <c:f>'Seminar New'!$E$85</c:f>
              <c:strCache>
                <c:ptCount val="1"/>
                <c:pt idx="0">
                  <c:v>Perfect BP+DC</c:v>
                </c:pt>
              </c:strCache>
            </c:strRef>
          </c:tx>
          <c:spPr>
            <a:ln w="28575" cap="rnd">
              <a:solidFill>
                <a:srgbClr val="9373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373C0"/>
              </a:solidFill>
              <a:ln w="9525">
                <a:solidFill>
                  <a:srgbClr val="9373C0"/>
                </a:solidFill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New'!$E$86:$E$90</c:f>
              <c:numCache>
                <c:formatCode>General</c:formatCode>
                <c:ptCount val="5"/>
                <c:pt idx="0">
                  <c:v>4.3641492229734054</c:v>
                </c:pt>
                <c:pt idx="1">
                  <c:v>5.0140334150738797</c:v>
                </c:pt>
                <c:pt idx="2">
                  <c:v>5.2540717720772969</c:v>
                </c:pt>
                <c:pt idx="3">
                  <c:v>5.3711935621988181</c:v>
                </c:pt>
                <c:pt idx="4">
                  <c:v>5.4196533432689593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A1-417B-81F1-90FB3AF28ECD}"/>
            </c:ext>
          </c:extLst>
        </c:ser>
        <c:ser>
          <c:idx val="4"/>
          <c:order val="3"/>
          <c:tx>
            <c:strRef>
              <c:f>'Seminar New'!$F$85</c:f>
              <c:strCache>
                <c:ptCount val="1"/>
                <c:pt idx="0">
                  <c:v>Perfect BP+DC+More BP Bandwidth</c:v>
                </c:pt>
              </c:strCache>
            </c:strRef>
          </c:tx>
          <c:spPr>
            <a:ln w="28575" cap="rnd">
              <a:solidFill>
                <a:srgbClr val="13A10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3A10E"/>
              </a:solidFill>
              <a:ln w="9525">
                <a:solidFill>
                  <a:srgbClr val="13A10E"/>
                </a:solidFill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New'!$F$86:$F$90</c:f>
              <c:numCache>
                <c:formatCode>General</c:formatCode>
                <c:ptCount val="5"/>
                <c:pt idx="0">
                  <c:v>4.811499847664269</c:v>
                </c:pt>
                <c:pt idx="1">
                  <c:v>5.4726081534879603</c:v>
                </c:pt>
                <c:pt idx="2">
                  <c:v>5.6196166378567209</c:v>
                </c:pt>
                <c:pt idx="3">
                  <c:v>5.6576686387108923</c:v>
                </c:pt>
                <c:pt idx="4">
                  <c:v>5.6766745510859993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A1-417B-81F1-90FB3AF28ECD}"/>
            </c:ext>
          </c:extLst>
        </c:ser>
        <c:ser>
          <c:idx val="5"/>
          <c:order val="4"/>
          <c:tx>
            <c:strRef>
              <c:f>'Seminar New'!$H$85</c:f>
              <c:strCache>
                <c:ptCount val="1"/>
                <c:pt idx="0">
                  <c:v>Perfect BP+DC+More BP Bandwidth+More DC Ports</c:v>
                </c:pt>
              </c:strCache>
            </c:strRef>
          </c:tx>
          <c:spPr>
            <a:ln w="28575" cap="rnd">
              <a:solidFill>
                <a:srgbClr val="3A96D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A96DD"/>
              </a:solidFill>
              <a:ln w="9525">
                <a:solidFill>
                  <a:srgbClr val="3A96DD"/>
                </a:solidFill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New'!$H$86:$H$90</c:f>
              <c:numCache>
                <c:formatCode>General</c:formatCode>
                <c:ptCount val="5"/>
                <c:pt idx="0">
                  <c:v>4.8876469906468296</c:v>
                </c:pt>
                <c:pt idx="1">
                  <c:v>5.7133820939356141</c:v>
                </c:pt>
                <c:pt idx="2">
                  <c:v>6.0138044946899818</c:v>
                </c:pt>
                <c:pt idx="3">
                  <c:v>6.1332717723989223</c:v>
                </c:pt>
                <c:pt idx="4">
                  <c:v>6.1974408784744934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4A1-417B-81F1-90FB3AF28ECD}"/>
            </c:ext>
          </c:extLst>
        </c:ser>
        <c:ser>
          <c:idx val="6"/>
          <c:order val="5"/>
          <c:tx>
            <c:strRef>
              <c:f>'Seminar New'!$J$85</c:f>
              <c:strCache>
                <c:ptCount val="1"/>
                <c:pt idx="0">
                  <c:v>Perfect BP+DC+More BP Bandwidth+More DC Ports+6K ROB</c:v>
                </c:pt>
              </c:strCache>
            </c:strRef>
          </c:tx>
          <c:spPr>
            <a:ln w="28575" cap="rnd">
              <a:solidFill>
                <a:srgbClr val="CA501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A5010"/>
              </a:solidFill>
              <a:ln w="9525">
                <a:solidFill>
                  <a:srgbClr val="CA5010"/>
                </a:solidFill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New'!$J$86:$J$90</c:f>
              <c:numCache>
                <c:formatCode>General</c:formatCode>
                <c:ptCount val="5"/>
                <c:pt idx="0">
                  <c:v>5.0965058780390491</c:v>
                </c:pt>
                <c:pt idx="1">
                  <c:v>6.0565065983209765</c:v>
                </c:pt>
                <c:pt idx="2">
                  <c:v>6.4260303247514665</c:v>
                </c:pt>
                <c:pt idx="3">
                  <c:v>6.5889161307087321</c:v>
                </c:pt>
                <c:pt idx="4">
                  <c:v>6.6754624308450046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A1-417B-81F1-90FB3AF28ECD}"/>
            </c:ext>
          </c:extLst>
        </c:ser>
        <c:ser>
          <c:idx val="7"/>
          <c:order val="6"/>
          <c:tx>
            <c:strRef>
              <c:f>'Seminar New'!$L$85</c:f>
              <c:strCache>
                <c:ptCount val="1"/>
                <c:pt idx="0">
                  <c:v>""+Large RS+Large LSQ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  <a:prstDash val="solid"/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New'!$L$86:$L$90</c:f>
              <c:numCache>
                <c:formatCode>General</c:formatCode>
                <c:ptCount val="5"/>
                <c:pt idx="0">
                  <c:v>5.7907691952987497</c:v>
                </c:pt>
                <c:pt idx="1">
                  <c:v>7.6326290935695758</c:v>
                </c:pt>
                <c:pt idx="2">
                  <c:v>8.7293362942672914</c:v>
                </c:pt>
                <c:pt idx="3">
                  <c:v>9.3751906702479744</c:v>
                </c:pt>
                <c:pt idx="4">
                  <c:v>9.8540921849483087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4A1-417B-81F1-90FB3AF28ECD}"/>
            </c:ext>
          </c:extLst>
        </c:ser>
        <c:ser>
          <c:idx val="8"/>
          <c:order val="7"/>
          <c:tx>
            <c:strRef>
              <c:f>'Seminar New'!$Q$85</c:f>
              <c:strCache>
                <c:ptCount val="1"/>
                <c:pt idx="0">
                  <c:v>""+Large LSQ</c:v>
                </c:pt>
              </c:strCache>
            </c:strRef>
          </c:tx>
          <c:spPr>
            <a:ln w="28575" cap="rnd">
              <a:solidFill>
                <a:srgbClr val="B146C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146C2"/>
              </a:solidFill>
              <a:ln w="9525">
                <a:solidFill>
                  <a:srgbClr val="B146C2"/>
                </a:solidFill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New'!$Q$86:$Q$90</c:f>
              <c:numCache>
                <c:formatCode>General</c:formatCode>
                <c:ptCount val="5"/>
                <c:pt idx="0">
                  <c:v>5.1882835561276162</c:v>
                </c:pt>
                <c:pt idx="1">
                  <c:v>6.3888235652785799</c:v>
                </c:pt>
                <c:pt idx="2">
                  <c:v>6.908918806618507</c:v>
                </c:pt>
                <c:pt idx="3">
                  <c:v>7.1784912353717703</c:v>
                </c:pt>
                <c:pt idx="4">
                  <c:v>7.3300103880356104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4A1-417B-81F1-90FB3AF28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423879"/>
        <c:axId val="265425927"/>
      </c:lineChart>
      <c:catAx>
        <c:axId val="265423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25927"/>
        <c:crosses val="autoZero"/>
        <c:auto val="1"/>
        <c:lblAlgn val="ctr"/>
        <c:lblOffset val="100"/>
        <c:noMultiLvlLbl val="0"/>
      </c:catAx>
      <c:valAx>
        <c:axId val="265425927"/>
        <c:scaling>
          <c:orientation val="minMax"/>
          <c:max val="10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IPC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23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'Seminar New'!$C$257</c:f>
              <c:strCache>
                <c:ptCount val="1"/>
                <c:pt idx="0">
                  <c:v>-Max RS</c:v>
                </c:pt>
              </c:strCache>
            </c:strRef>
          </c:tx>
          <c:spPr>
            <a:ln w="28575" cap="rnd">
              <a:solidFill>
                <a:srgbClr val="E3008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3008C"/>
              </a:solidFill>
              <a:ln w="9525">
                <a:solidFill>
                  <a:srgbClr val="E3008C"/>
                </a:solidFill>
              </a:ln>
              <a:effectLst/>
            </c:spPr>
          </c:marker>
          <c:cat>
            <c:numRef>
              <c:f>'Seminar New'!$B$258:$B$262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New'!$C$258:$C$262</c:f>
              <c:numCache>
                <c:formatCode>General</c:formatCode>
                <c:ptCount val="5"/>
                <c:pt idx="0">
                  <c:v>5.1882835561276162</c:v>
                </c:pt>
                <c:pt idx="1">
                  <c:v>6.3888235652785799</c:v>
                </c:pt>
                <c:pt idx="2">
                  <c:v>6.908918806618507</c:v>
                </c:pt>
                <c:pt idx="3">
                  <c:v>7.1784912353717703</c:v>
                </c:pt>
                <c:pt idx="4">
                  <c:v>7.3300103880356104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F9-4DA6-B1FB-C960E1BE0624}"/>
            </c:ext>
          </c:extLst>
        </c:ser>
        <c:ser>
          <c:idx val="2"/>
          <c:order val="1"/>
          <c:tx>
            <c:strRef>
              <c:f>'Seminar New'!$D$257</c:f>
              <c:strCache>
                <c:ptCount val="1"/>
                <c:pt idx="0">
                  <c:v>-Max LSQ</c:v>
                </c:pt>
              </c:strCache>
            </c:strRef>
          </c:tx>
          <c:spPr>
            <a:ln w="28575" cap="rnd">
              <a:solidFill>
                <a:srgbClr val="2AA0A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AA0A4"/>
              </a:solidFill>
              <a:ln w="9525">
                <a:solidFill>
                  <a:srgbClr val="2AA0A4"/>
                </a:solidFill>
              </a:ln>
              <a:effectLst/>
            </c:spPr>
          </c:marker>
          <c:cat>
            <c:numRef>
              <c:f>'Seminar New'!$B$258:$B$262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New'!$D$258:$D$262</c:f>
              <c:numCache>
                <c:formatCode>General</c:formatCode>
                <c:ptCount val="5"/>
                <c:pt idx="0">
                  <c:v>5.2215499809861985</c:v>
                </c:pt>
                <c:pt idx="1">
                  <c:v>6.2611448547286672</c:v>
                </c:pt>
                <c:pt idx="2">
                  <c:v>6.6807315712846078</c:v>
                </c:pt>
                <c:pt idx="3">
                  <c:v>6.8687157340196645</c:v>
                </c:pt>
                <c:pt idx="4">
                  <c:v>6.9730933979729466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F9-4DA6-B1FB-C960E1BE0624}"/>
            </c:ext>
          </c:extLst>
        </c:ser>
        <c:ser>
          <c:idx val="3"/>
          <c:order val="2"/>
          <c:tx>
            <c:strRef>
              <c:f>'Seminar New'!$E$257</c:f>
              <c:strCache>
                <c:ptCount val="1"/>
                <c:pt idx="0">
                  <c:v>-6k ROB</c:v>
                </c:pt>
              </c:strCache>
            </c:strRef>
          </c:tx>
          <c:spPr>
            <a:ln w="28575" cap="rnd">
              <a:solidFill>
                <a:srgbClr val="9373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373C0"/>
              </a:solidFill>
              <a:ln w="9525">
                <a:solidFill>
                  <a:srgbClr val="9373C0"/>
                </a:solidFill>
              </a:ln>
              <a:effectLst/>
            </c:spPr>
          </c:marker>
          <c:cat>
            <c:numRef>
              <c:f>'Seminar New'!$B$258:$B$262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New'!$E$258:$E$262</c:f>
              <c:numCache>
                <c:formatCode>General</c:formatCode>
                <c:ptCount val="5"/>
                <c:pt idx="0">
                  <c:v>4.82570373795176</c:v>
                </c:pt>
                <c:pt idx="1">
                  <c:v>5.7060747050603924</c:v>
                </c:pt>
                <c:pt idx="2">
                  <c:v>6.0394884416065917</c:v>
                </c:pt>
                <c:pt idx="3">
                  <c:v>6.186275931012835</c:v>
                </c:pt>
                <c:pt idx="4">
                  <c:v>6.2617979743690544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F9-4DA6-B1FB-C960E1BE0624}"/>
            </c:ext>
          </c:extLst>
        </c:ser>
        <c:ser>
          <c:idx val="4"/>
          <c:order val="3"/>
          <c:tx>
            <c:strRef>
              <c:f>'Seminar New'!$F$257</c:f>
              <c:strCache>
                <c:ptCount val="1"/>
                <c:pt idx="0">
                  <c:v>-Max D-Cache</c:v>
                </c:pt>
              </c:strCache>
            </c:strRef>
          </c:tx>
          <c:spPr>
            <a:ln w="28575" cap="rnd">
              <a:solidFill>
                <a:srgbClr val="13A10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3A10E"/>
              </a:solidFill>
              <a:ln w="9525">
                <a:solidFill>
                  <a:srgbClr val="13A10E"/>
                </a:solidFill>
              </a:ln>
              <a:effectLst/>
            </c:spPr>
          </c:marker>
          <c:cat>
            <c:numRef>
              <c:f>'Seminar New'!$B$258:$B$262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New'!$F$258:$F$262</c:f>
              <c:numCache>
                <c:formatCode>General</c:formatCode>
                <c:ptCount val="5"/>
                <c:pt idx="0">
                  <c:v>5.7117304518356882</c:v>
                </c:pt>
                <c:pt idx="1">
                  <c:v>7.18153806614621</c:v>
                </c:pt>
                <c:pt idx="2">
                  <c:v>7.6789815268254271</c:v>
                </c:pt>
                <c:pt idx="3">
                  <c:v>7.8602740151947454</c:v>
                </c:pt>
                <c:pt idx="4">
                  <c:v>7.93934043224289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F9-4DA6-B1FB-C960E1BE0624}"/>
            </c:ext>
          </c:extLst>
        </c:ser>
        <c:ser>
          <c:idx val="5"/>
          <c:order val="4"/>
          <c:tx>
            <c:strRef>
              <c:f>'Seminar New'!$G$257</c:f>
              <c:strCache>
                <c:ptCount val="1"/>
                <c:pt idx="0">
                  <c:v>"-Scaled Frontend"</c:v>
                </c:pt>
              </c:strCache>
            </c:strRef>
          </c:tx>
          <c:spPr>
            <a:ln w="28575" cap="rnd">
              <a:solidFill>
                <a:srgbClr val="3A96D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A96DD"/>
              </a:solidFill>
              <a:ln w="9525">
                <a:solidFill>
                  <a:srgbClr val="3A96DD"/>
                </a:solidFill>
              </a:ln>
              <a:effectLst/>
            </c:spPr>
          </c:marker>
          <c:cat>
            <c:numRef>
              <c:f>'Seminar New'!$B$258:$B$262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New'!$G$258:$G$262</c:f>
              <c:numCache>
                <c:formatCode>General</c:formatCode>
                <c:ptCount val="5"/>
                <c:pt idx="0">
                  <c:v>4.9540105885111174</c:v>
                </c:pt>
                <c:pt idx="1">
                  <c:v>6.268813617653624</c:v>
                </c:pt>
                <c:pt idx="2">
                  <c:v>7.0362985339076474</c:v>
                </c:pt>
                <c:pt idx="3">
                  <c:v>7.5372402172082182</c:v>
                </c:pt>
                <c:pt idx="4">
                  <c:v>7.8354734211364683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F9-4DA6-B1FB-C960E1BE0624}"/>
            </c:ext>
          </c:extLst>
        </c:ser>
        <c:ser>
          <c:idx val="6"/>
          <c:order val="5"/>
          <c:tx>
            <c:strRef>
              <c:f>'Seminar New'!$H$257</c:f>
              <c:strCache>
                <c:ptCount val="1"/>
                <c:pt idx="0">
                  <c:v>"-Perfect DC"</c:v>
                </c:pt>
              </c:strCache>
            </c:strRef>
          </c:tx>
          <c:spPr>
            <a:ln w="28575" cap="rnd">
              <a:solidFill>
                <a:srgbClr val="CA501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A5010"/>
              </a:solidFill>
              <a:ln w="9525">
                <a:solidFill>
                  <a:srgbClr val="CA5010"/>
                </a:solidFill>
              </a:ln>
              <a:effectLst/>
            </c:spPr>
          </c:marker>
          <c:cat>
            <c:numRef>
              <c:f>'Seminar New'!$B$258:$B$262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New'!$H$258:$H$262</c:f>
              <c:numCache>
                <c:formatCode>General</c:formatCode>
                <c:ptCount val="5"/>
                <c:pt idx="0">
                  <c:v>3.7200065030808704</c:v>
                </c:pt>
                <c:pt idx="1">
                  <c:v>4.206385999875133</c:v>
                </c:pt>
                <c:pt idx="2">
                  <c:v>4.4076572683131285</c:v>
                </c:pt>
                <c:pt idx="3">
                  <c:v>4.4976078550807959</c:v>
                </c:pt>
                <c:pt idx="4">
                  <c:v>4.5565753610602959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F9-4DA6-B1FB-C960E1BE0624}"/>
            </c:ext>
          </c:extLst>
        </c:ser>
        <c:ser>
          <c:idx val="7"/>
          <c:order val="6"/>
          <c:tx>
            <c:strRef>
              <c:f>'Seminar New'!$I$257</c:f>
              <c:strCache>
                <c:ptCount val="1"/>
                <c:pt idx="0">
                  <c:v>"-Perfect BP"</c:v>
                </c:pt>
              </c:strCache>
            </c:strRef>
          </c:tx>
          <c:spPr>
            <a:ln w="28575" cap="rnd">
              <a:solidFill>
                <a:srgbClr val="57811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7811B"/>
              </a:solidFill>
              <a:ln w="9525">
                <a:solidFill>
                  <a:srgbClr val="57811B"/>
                </a:solidFill>
              </a:ln>
              <a:effectLst/>
            </c:spPr>
          </c:marker>
          <c:cat>
            <c:numRef>
              <c:f>'Seminar New'!$B$258:$B$262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New'!$I$258:$I$262</c:f>
              <c:numCache>
                <c:formatCode>General</c:formatCode>
                <c:ptCount val="5"/>
                <c:pt idx="0">
                  <c:v>3.9237474593406856</c:v>
                </c:pt>
                <c:pt idx="1">
                  <c:v>4.6782939749849914</c:v>
                </c:pt>
                <c:pt idx="2">
                  <c:v>5.0786485234579253</c:v>
                </c:pt>
                <c:pt idx="3">
                  <c:v>5.2927410177176428</c:v>
                </c:pt>
                <c:pt idx="4">
                  <c:v>5.4215391214183875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6F9-4DA6-B1FB-C960E1BE0624}"/>
            </c:ext>
          </c:extLst>
        </c:ser>
        <c:ser>
          <c:idx val="8"/>
          <c:order val="7"/>
          <c:tx>
            <c:strRef>
              <c:f>'Seminar New'!$J$257</c:f>
              <c:strCache>
                <c:ptCount val="1"/>
                <c:pt idx="0">
                  <c:v>Baseline Ablation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  <a:prstDash val="solid"/>
              </a:ln>
              <a:effectLst/>
            </c:spPr>
          </c:marker>
          <c:cat>
            <c:numRef>
              <c:f>'Seminar New'!$B$258:$B$262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New'!$J$258:$J$262</c:f>
              <c:numCache>
                <c:formatCode>General</c:formatCode>
                <c:ptCount val="5"/>
                <c:pt idx="0">
                  <c:v>5.7907691952987497</c:v>
                </c:pt>
                <c:pt idx="1">
                  <c:v>7.6326290935695758</c:v>
                </c:pt>
                <c:pt idx="2">
                  <c:v>8.7293362942672914</c:v>
                </c:pt>
                <c:pt idx="3">
                  <c:v>9.3751906702479744</c:v>
                </c:pt>
                <c:pt idx="4">
                  <c:v>9.8540921849483087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6F9-4DA6-B1FB-C960E1BE0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874696"/>
        <c:axId val="373876744"/>
      </c:lineChart>
      <c:catAx>
        <c:axId val="373874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876744"/>
        <c:crosses val="autoZero"/>
        <c:auto val="1"/>
        <c:lblAlgn val="ctr"/>
        <c:lblOffset val="100"/>
        <c:noMultiLvlLbl val="0"/>
      </c:catAx>
      <c:valAx>
        <c:axId val="373876744"/>
        <c:scaling>
          <c:orientation val="minMax"/>
          <c:max val="10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IPC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874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 Benchmark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'Seminar New cont'!$A$95</c:f>
              <c:strCache>
                <c:ptCount val="1"/>
                <c:pt idx="0">
                  <c:v> 8_wide_exp_11_exec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'Seminar New cont'!$B$84:$V$84</c:f>
              <c:strCache>
                <c:ptCount val="21"/>
                <c:pt idx="0">
                  <c:v>perlbench_17_s_ref</c:v>
                </c:pt>
                <c:pt idx="1">
                  <c:v>gcc_17_s_ref</c:v>
                </c:pt>
                <c:pt idx="2">
                  <c:v>mcf_17_s_ref</c:v>
                </c:pt>
                <c:pt idx="3">
                  <c:v>omnetpp_17_s_ref</c:v>
                </c:pt>
                <c:pt idx="4">
                  <c:v>xalancbmk_17_s_ref</c:v>
                </c:pt>
                <c:pt idx="5">
                  <c:v>x264_17_s_ref</c:v>
                </c:pt>
                <c:pt idx="6">
                  <c:v>deepsjeng_17_s_ref</c:v>
                </c:pt>
                <c:pt idx="7">
                  <c:v>leela_17_s_ref</c:v>
                </c:pt>
                <c:pt idx="8">
                  <c:v>exchange2_17_s_ref</c:v>
                </c:pt>
                <c:pt idx="9">
                  <c:v>xz_17_s_ref</c:v>
                </c:pt>
                <c:pt idx="10">
                  <c:v>bwaves_17_s_ref</c:v>
                </c:pt>
                <c:pt idx="11">
                  <c:v>cactuBSSN_17_s_ref</c:v>
                </c:pt>
                <c:pt idx="12">
                  <c:v>lbm_17_s_ref</c:v>
                </c:pt>
                <c:pt idx="13">
                  <c:v>wrf_17_s_ref</c:v>
                </c:pt>
                <c:pt idx="14">
                  <c:v>cam4_17_s_ref</c:v>
                </c:pt>
                <c:pt idx="15">
                  <c:v>pop2_17_s_ref</c:v>
                </c:pt>
                <c:pt idx="16">
                  <c:v>imagick_17_s_ref</c:v>
                </c:pt>
                <c:pt idx="17">
                  <c:v>nab_17_s_ref</c:v>
                </c:pt>
                <c:pt idx="18">
                  <c:v>fotonik3d_17_s_ref</c:v>
                </c:pt>
                <c:pt idx="19">
                  <c:v>roms_17_s_ref</c:v>
                </c:pt>
                <c:pt idx="20">
                  <c:v>IPC</c:v>
                </c:pt>
              </c:strCache>
            </c:strRef>
          </c:cat>
          <c:val>
            <c:numRef>
              <c:f>'Seminar New cont'!$B$95:$V$95</c:f>
              <c:numCache>
                <c:formatCode>General</c:formatCode>
                <c:ptCount val="21"/>
                <c:pt idx="0">
                  <c:v>4.5660551855027842</c:v>
                </c:pt>
                <c:pt idx="1">
                  <c:v>4.3643594018212317</c:v>
                </c:pt>
                <c:pt idx="2">
                  <c:v>6.3667158344043155</c:v>
                </c:pt>
                <c:pt idx="3">
                  <c:v>4.6198542533000024</c:v>
                </c:pt>
                <c:pt idx="4">
                  <c:v>5.193558871526732</c:v>
                </c:pt>
                <c:pt idx="5">
                  <c:v>6.4141564394000579</c:v>
                </c:pt>
                <c:pt idx="6">
                  <c:v>6.1974356746460302</c:v>
                </c:pt>
                <c:pt idx="7">
                  <c:v>6.3451946230709089</c:v>
                </c:pt>
                <c:pt idx="8">
                  <c:v>6.0205609326337512</c:v>
                </c:pt>
                <c:pt idx="9">
                  <c:v>7.1226901107067615</c:v>
                </c:pt>
                <c:pt idx="10">
                  <c:v>6.8908390546072145</c:v>
                </c:pt>
                <c:pt idx="11">
                  <c:v>4.8486903694827497</c:v>
                </c:pt>
                <c:pt idx="12">
                  <c:v>7.5312248328353713</c:v>
                </c:pt>
                <c:pt idx="13">
                  <c:v>5.4254343582537476</c:v>
                </c:pt>
                <c:pt idx="14">
                  <c:v>5.317082804053741</c:v>
                </c:pt>
                <c:pt idx="15">
                  <c:v>5.9728177089954881</c:v>
                </c:pt>
                <c:pt idx="16">
                  <c:v>7.9615996412719756</c:v>
                </c:pt>
                <c:pt idx="17">
                  <c:v>5.9636548851870437</c:v>
                </c:pt>
                <c:pt idx="18">
                  <c:v>5.6649387982077171</c:v>
                </c:pt>
                <c:pt idx="19">
                  <c:v>6.0811066005681962</c:v>
                </c:pt>
                <c:pt idx="20">
                  <c:v>5.7907691952987497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0-4514-A014-60E92F0D4417}"/>
            </c:ext>
          </c:extLst>
        </c:ser>
        <c:ser>
          <c:idx val="1"/>
          <c:order val="1"/>
          <c:tx>
            <c:strRef>
              <c:f>'Seminar New cont'!$A$111</c:f>
              <c:strCache>
                <c:ptCount val="1"/>
                <c:pt idx="0">
                  <c:v> 12_wide_exp_11_exec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'Seminar New cont'!$B$84:$V$84</c:f>
              <c:strCache>
                <c:ptCount val="21"/>
                <c:pt idx="0">
                  <c:v>perlbench_17_s_ref</c:v>
                </c:pt>
                <c:pt idx="1">
                  <c:v>gcc_17_s_ref</c:v>
                </c:pt>
                <c:pt idx="2">
                  <c:v>mcf_17_s_ref</c:v>
                </c:pt>
                <c:pt idx="3">
                  <c:v>omnetpp_17_s_ref</c:v>
                </c:pt>
                <c:pt idx="4">
                  <c:v>xalancbmk_17_s_ref</c:v>
                </c:pt>
                <c:pt idx="5">
                  <c:v>x264_17_s_ref</c:v>
                </c:pt>
                <c:pt idx="6">
                  <c:v>deepsjeng_17_s_ref</c:v>
                </c:pt>
                <c:pt idx="7">
                  <c:v>leela_17_s_ref</c:v>
                </c:pt>
                <c:pt idx="8">
                  <c:v>exchange2_17_s_ref</c:v>
                </c:pt>
                <c:pt idx="9">
                  <c:v>xz_17_s_ref</c:v>
                </c:pt>
                <c:pt idx="10">
                  <c:v>bwaves_17_s_ref</c:v>
                </c:pt>
                <c:pt idx="11">
                  <c:v>cactuBSSN_17_s_ref</c:v>
                </c:pt>
                <c:pt idx="12">
                  <c:v>lbm_17_s_ref</c:v>
                </c:pt>
                <c:pt idx="13">
                  <c:v>wrf_17_s_ref</c:v>
                </c:pt>
                <c:pt idx="14">
                  <c:v>cam4_17_s_ref</c:v>
                </c:pt>
                <c:pt idx="15">
                  <c:v>pop2_17_s_ref</c:v>
                </c:pt>
                <c:pt idx="16">
                  <c:v>imagick_17_s_ref</c:v>
                </c:pt>
                <c:pt idx="17">
                  <c:v>nab_17_s_ref</c:v>
                </c:pt>
                <c:pt idx="18">
                  <c:v>fotonik3d_17_s_ref</c:v>
                </c:pt>
                <c:pt idx="19">
                  <c:v>roms_17_s_ref</c:v>
                </c:pt>
                <c:pt idx="20">
                  <c:v>IPC</c:v>
                </c:pt>
              </c:strCache>
            </c:strRef>
          </c:cat>
          <c:val>
            <c:numRef>
              <c:f>'Seminar New cont'!$B$111:$V$111</c:f>
              <c:numCache>
                <c:formatCode>General</c:formatCode>
                <c:ptCount val="21"/>
                <c:pt idx="0">
                  <c:v>5.2741911083591404</c:v>
                </c:pt>
                <c:pt idx="1">
                  <c:v>5.0065100238104536</c:v>
                </c:pt>
                <c:pt idx="2">
                  <c:v>8.9455276242672195</c:v>
                </c:pt>
                <c:pt idx="3">
                  <c:v>4.6358909637657222</c:v>
                </c:pt>
                <c:pt idx="4">
                  <c:v>6.3067552333596035</c:v>
                </c:pt>
                <c:pt idx="5">
                  <c:v>8.9070165360338525</c:v>
                </c:pt>
                <c:pt idx="6">
                  <c:v>8.0642098191270311</c:v>
                </c:pt>
                <c:pt idx="7">
                  <c:v>8.6535222075781739</c:v>
                </c:pt>
                <c:pt idx="8">
                  <c:v>8.9943746186008529</c:v>
                </c:pt>
                <c:pt idx="9">
                  <c:v>10.116955480529125</c:v>
                </c:pt>
                <c:pt idx="10">
                  <c:v>10.048312043143946</c:v>
                </c:pt>
                <c:pt idx="11">
                  <c:v>8.6186741707876831</c:v>
                </c:pt>
                <c:pt idx="12">
                  <c:v>11.295859435626465</c:v>
                </c:pt>
                <c:pt idx="13">
                  <c:v>7.3875101311344329</c:v>
                </c:pt>
                <c:pt idx="14">
                  <c:v>6.5547415616751215</c:v>
                </c:pt>
                <c:pt idx="15">
                  <c:v>8.501488702700458</c:v>
                </c:pt>
                <c:pt idx="16">
                  <c:v>8.5516061609160641</c:v>
                </c:pt>
                <c:pt idx="17">
                  <c:v>8.0859565514612086</c:v>
                </c:pt>
                <c:pt idx="18">
                  <c:v>8.1700512039249791</c:v>
                </c:pt>
                <c:pt idx="19">
                  <c:v>9.0548524585113555</c:v>
                </c:pt>
                <c:pt idx="20">
                  <c:v>7.6326290935695758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40-4514-A014-60E92F0D4417}"/>
            </c:ext>
          </c:extLst>
        </c:ser>
        <c:ser>
          <c:idx val="2"/>
          <c:order val="2"/>
          <c:tx>
            <c:strRef>
              <c:f>'Seminar New cont'!$A$127</c:f>
              <c:strCache>
                <c:ptCount val="1"/>
                <c:pt idx="0">
                  <c:v> 16_wide_exp_11_exec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'Seminar New cont'!$B$84:$V$84</c:f>
              <c:strCache>
                <c:ptCount val="21"/>
                <c:pt idx="0">
                  <c:v>perlbench_17_s_ref</c:v>
                </c:pt>
                <c:pt idx="1">
                  <c:v>gcc_17_s_ref</c:v>
                </c:pt>
                <c:pt idx="2">
                  <c:v>mcf_17_s_ref</c:v>
                </c:pt>
                <c:pt idx="3">
                  <c:v>omnetpp_17_s_ref</c:v>
                </c:pt>
                <c:pt idx="4">
                  <c:v>xalancbmk_17_s_ref</c:v>
                </c:pt>
                <c:pt idx="5">
                  <c:v>x264_17_s_ref</c:v>
                </c:pt>
                <c:pt idx="6">
                  <c:v>deepsjeng_17_s_ref</c:v>
                </c:pt>
                <c:pt idx="7">
                  <c:v>leela_17_s_ref</c:v>
                </c:pt>
                <c:pt idx="8">
                  <c:v>exchange2_17_s_ref</c:v>
                </c:pt>
                <c:pt idx="9">
                  <c:v>xz_17_s_ref</c:v>
                </c:pt>
                <c:pt idx="10">
                  <c:v>bwaves_17_s_ref</c:v>
                </c:pt>
                <c:pt idx="11">
                  <c:v>cactuBSSN_17_s_ref</c:v>
                </c:pt>
                <c:pt idx="12">
                  <c:v>lbm_17_s_ref</c:v>
                </c:pt>
                <c:pt idx="13">
                  <c:v>wrf_17_s_ref</c:v>
                </c:pt>
                <c:pt idx="14">
                  <c:v>cam4_17_s_ref</c:v>
                </c:pt>
                <c:pt idx="15">
                  <c:v>pop2_17_s_ref</c:v>
                </c:pt>
                <c:pt idx="16">
                  <c:v>imagick_17_s_ref</c:v>
                </c:pt>
                <c:pt idx="17">
                  <c:v>nab_17_s_ref</c:v>
                </c:pt>
                <c:pt idx="18">
                  <c:v>fotonik3d_17_s_ref</c:v>
                </c:pt>
                <c:pt idx="19">
                  <c:v>roms_17_s_ref</c:v>
                </c:pt>
                <c:pt idx="20">
                  <c:v>IPC</c:v>
                </c:pt>
              </c:strCache>
            </c:strRef>
          </c:cat>
          <c:val>
            <c:numRef>
              <c:f>'Seminar New cont'!$B$127:$V$127</c:f>
              <c:numCache>
                <c:formatCode>General</c:formatCode>
                <c:ptCount val="21"/>
                <c:pt idx="0">
                  <c:v>5.6183388062133481</c:v>
                </c:pt>
                <c:pt idx="1">
                  <c:v>5.2604681398542459</c:v>
                </c:pt>
                <c:pt idx="2">
                  <c:v>10.037276507755438</c:v>
                </c:pt>
                <c:pt idx="3">
                  <c:v>4.6347400549426832</c:v>
                </c:pt>
                <c:pt idx="4">
                  <c:v>6.8999518371976842</c:v>
                </c:pt>
                <c:pt idx="5">
                  <c:v>11.131826122258543</c:v>
                </c:pt>
                <c:pt idx="6">
                  <c:v>8.6695413998994599</c:v>
                </c:pt>
                <c:pt idx="7">
                  <c:v>9.226168167672812</c:v>
                </c:pt>
                <c:pt idx="8">
                  <c:v>11.94762297811392</c:v>
                </c:pt>
                <c:pt idx="9">
                  <c:v>12.594590340448333</c:v>
                </c:pt>
                <c:pt idx="10">
                  <c:v>11.655806151709763</c:v>
                </c:pt>
                <c:pt idx="11">
                  <c:v>12.452246033377341</c:v>
                </c:pt>
                <c:pt idx="12">
                  <c:v>15.059023915768218</c:v>
                </c:pt>
                <c:pt idx="13">
                  <c:v>8.6707516300185006</c:v>
                </c:pt>
                <c:pt idx="14">
                  <c:v>7.1665389041193723</c:v>
                </c:pt>
                <c:pt idx="15">
                  <c:v>10.486489339265056</c:v>
                </c:pt>
                <c:pt idx="16">
                  <c:v>8.5739298035502056</c:v>
                </c:pt>
                <c:pt idx="17">
                  <c:v>9.568509627579866</c:v>
                </c:pt>
                <c:pt idx="18">
                  <c:v>10.121859982362405</c:v>
                </c:pt>
                <c:pt idx="19">
                  <c:v>11.992817813224923</c:v>
                </c:pt>
                <c:pt idx="20">
                  <c:v>8.7293362942672914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40-4514-A014-60E92F0D4417}"/>
            </c:ext>
          </c:extLst>
        </c:ser>
        <c:ser>
          <c:idx val="3"/>
          <c:order val="3"/>
          <c:tx>
            <c:strRef>
              <c:f>'Seminar New cont'!$A$143</c:f>
              <c:strCache>
                <c:ptCount val="1"/>
                <c:pt idx="0">
                  <c:v> 20_wide_exp_11_exec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'Seminar New cont'!$B$84:$V$84</c:f>
              <c:strCache>
                <c:ptCount val="21"/>
                <c:pt idx="0">
                  <c:v>perlbench_17_s_ref</c:v>
                </c:pt>
                <c:pt idx="1">
                  <c:v>gcc_17_s_ref</c:v>
                </c:pt>
                <c:pt idx="2">
                  <c:v>mcf_17_s_ref</c:v>
                </c:pt>
                <c:pt idx="3">
                  <c:v>omnetpp_17_s_ref</c:v>
                </c:pt>
                <c:pt idx="4">
                  <c:v>xalancbmk_17_s_ref</c:v>
                </c:pt>
                <c:pt idx="5">
                  <c:v>x264_17_s_ref</c:v>
                </c:pt>
                <c:pt idx="6">
                  <c:v>deepsjeng_17_s_ref</c:v>
                </c:pt>
                <c:pt idx="7">
                  <c:v>leela_17_s_ref</c:v>
                </c:pt>
                <c:pt idx="8">
                  <c:v>exchange2_17_s_ref</c:v>
                </c:pt>
                <c:pt idx="9">
                  <c:v>xz_17_s_ref</c:v>
                </c:pt>
                <c:pt idx="10">
                  <c:v>bwaves_17_s_ref</c:v>
                </c:pt>
                <c:pt idx="11">
                  <c:v>cactuBSSN_17_s_ref</c:v>
                </c:pt>
                <c:pt idx="12">
                  <c:v>lbm_17_s_ref</c:v>
                </c:pt>
                <c:pt idx="13">
                  <c:v>wrf_17_s_ref</c:v>
                </c:pt>
                <c:pt idx="14">
                  <c:v>cam4_17_s_ref</c:v>
                </c:pt>
                <c:pt idx="15">
                  <c:v>pop2_17_s_ref</c:v>
                </c:pt>
                <c:pt idx="16">
                  <c:v>imagick_17_s_ref</c:v>
                </c:pt>
                <c:pt idx="17">
                  <c:v>nab_17_s_ref</c:v>
                </c:pt>
                <c:pt idx="18">
                  <c:v>fotonik3d_17_s_ref</c:v>
                </c:pt>
                <c:pt idx="19">
                  <c:v>roms_17_s_ref</c:v>
                </c:pt>
                <c:pt idx="20">
                  <c:v>IPC</c:v>
                </c:pt>
              </c:strCache>
            </c:strRef>
          </c:cat>
          <c:val>
            <c:numRef>
              <c:f>'Seminar New cont'!$B$143:$V$143</c:f>
              <c:numCache>
                <c:formatCode>General</c:formatCode>
                <c:ptCount val="21"/>
                <c:pt idx="0">
                  <c:v>5.8132971519144343</c:v>
                </c:pt>
                <c:pt idx="1">
                  <c:v>5.3728526244024506</c:v>
                </c:pt>
                <c:pt idx="2">
                  <c:v>10.420488136460522</c:v>
                </c:pt>
                <c:pt idx="3">
                  <c:v>4.6388778522188892</c:v>
                </c:pt>
                <c:pt idx="4">
                  <c:v>7.2817043140312663</c:v>
                </c:pt>
                <c:pt idx="5">
                  <c:v>13.07534834231649</c:v>
                </c:pt>
                <c:pt idx="6">
                  <c:v>8.8755077788944146</c:v>
                </c:pt>
                <c:pt idx="7">
                  <c:v>9.4561361987873269</c:v>
                </c:pt>
                <c:pt idx="8">
                  <c:v>14.866429582695144</c:v>
                </c:pt>
                <c:pt idx="9">
                  <c:v>14.576085059222459</c:v>
                </c:pt>
                <c:pt idx="10">
                  <c:v>11.936837565721527</c:v>
                </c:pt>
                <c:pt idx="11">
                  <c:v>14.045221972826443</c:v>
                </c:pt>
                <c:pt idx="12">
                  <c:v>18.823526134256628</c:v>
                </c:pt>
                <c:pt idx="13">
                  <c:v>9.5087999419651315</c:v>
                </c:pt>
                <c:pt idx="14">
                  <c:v>7.5237304184838765</c:v>
                </c:pt>
                <c:pt idx="15">
                  <c:v>12.04907311556194</c:v>
                </c:pt>
                <c:pt idx="16">
                  <c:v>8.5859308427543048</c:v>
                </c:pt>
                <c:pt idx="17">
                  <c:v>10.198402875752171</c:v>
                </c:pt>
                <c:pt idx="18">
                  <c:v>11.845475027266195</c:v>
                </c:pt>
                <c:pt idx="19">
                  <c:v>14.837228173485549</c:v>
                </c:pt>
                <c:pt idx="20">
                  <c:v>9.3751906702479744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40-4514-A014-60E92F0D4417}"/>
            </c:ext>
          </c:extLst>
        </c:ser>
        <c:ser>
          <c:idx val="4"/>
          <c:order val="4"/>
          <c:tx>
            <c:strRef>
              <c:f>'Seminar New cont'!$A$159</c:f>
              <c:strCache>
                <c:ptCount val="1"/>
                <c:pt idx="0">
                  <c:v> 24_wide_exp_11_exec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'Seminar New cont'!$B$84:$V$84</c:f>
              <c:strCache>
                <c:ptCount val="21"/>
                <c:pt idx="0">
                  <c:v>perlbench_17_s_ref</c:v>
                </c:pt>
                <c:pt idx="1">
                  <c:v>gcc_17_s_ref</c:v>
                </c:pt>
                <c:pt idx="2">
                  <c:v>mcf_17_s_ref</c:v>
                </c:pt>
                <c:pt idx="3">
                  <c:v>omnetpp_17_s_ref</c:v>
                </c:pt>
                <c:pt idx="4">
                  <c:v>xalancbmk_17_s_ref</c:v>
                </c:pt>
                <c:pt idx="5">
                  <c:v>x264_17_s_ref</c:v>
                </c:pt>
                <c:pt idx="6">
                  <c:v>deepsjeng_17_s_ref</c:v>
                </c:pt>
                <c:pt idx="7">
                  <c:v>leela_17_s_ref</c:v>
                </c:pt>
                <c:pt idx="8">
                  <c:v>exchange2_17_s_ref</c:v>
                </c:pt>
                <c:pt idx="9">
                  <c:v>xz_17_s_ref</c:v>
                </c:pt>
                <c:pt idx="10">
                  <c:v>bwaves_17_s_ref</c:v>
                </c:pt>
                <c:pt idx="11">
                  <c:v>cactuBSSN_17_s_ref</c:v>
                </c:pt>
                <c:pt idx="12">
                  <c:v>lbm_17_s_ref</c:v>
                </c:pt>
                <c:pt idx="13">
                  <c:v>wrf_17_s_ref</c:v>
                </c:pt>
                <c:pt idx="14">
                  <c:v>cam4_17_s_ref</c:v>
                </c:pt>
                <c:pt idx="15">
                  <c:v>pop2_17_s_ref</c:v>
                </c:pt>
                <c:pt idx="16">
                  <c:v>imagick_17_s_ref</c:v>
                </c:pt>
                <c:pt idx="17">
                  <c:v>nab_17_s_ref</c:v>
                </c:pt>
                <c:pt idx="18">
                  <c:v>fotonik3d_17_s_ref</c:v>
                </c:pt>
                <c:pt idx="19">
                  <c:v>roms_17_s_ref</c:v>
                </c:pt>
                <c:pt idx="20">
                  <c:v>IPC</c:v>
                </c:pt>
              </c:strCache>
            </c:strRef>
          </c:cat>
          <c:val>
            <c:numRef>
              <c:f>'Seminar New cont'!$B$159:$V$159</c:f>
              <c:numCache>
                <c:formatCode>General</c:formatCode>
                <c:ptCount val="21"/>
                <c:pt idx="0">
                  <c:v>5.9562416765561643</c:v>
                </c:pt>
                <c:pt idx="1">
                  <c:v>5.4459225110485168</c:v>
                </c:pt>
                <c:pt idx="2">
                  <c:v>10.561948630007821</c:v>
                </c:pt>
                <c:pt idx="3">
                  <c:v>4.6400863445456135</c:v>
                </c:pt>
                <c:pt idx="4">
                  <c:v>7.4522417109529604</c:v>
                </c:pt>
                <c:pt idx="5">
                  <c:v>14.735546774697262</c:v>
                </c:pt>
                <c:pt idx="6">
                  <c:v>8.9561696253746206</c:v>
                </c:pt>
                <c:pt idx="7">
                  <c:v>9.5679837795425318</c:v>
                </c:pt>
                <c:pt idx="8">
                  <c:v>17.718961629795903</c:v>
                </c:pt>
                <c:pt idx="9">
                  <c:v>16.003568270807349</c:v>
                </c:pt>
                <c:pt idx="10">
                  <c:v>12.004118096741914</c:v>
                </c:pt>
                <c:pt idx="11">
                  <c:v>18.746571392691564</c:v>
                </c:pt>
                <c:pt idx="12">
                  <c:v>22.585691157687446</c:v>
                </c:pt>
                <c:pt idx="13">
                  <c:v>10.075763230550693</c:v>
                </c:pt>
                <c:pt idx="14">
                  <c:v>7.6997742226003796</c:v>
                </c:pt>
                <c:pt idx="15">
                  <c:v>13.133910979768528</c:v>
                </c:pt>
                <c:pt idx="16">
                  <c:v>8.5926607329014004</c:v>
                </c:pt>
                <c:pt idx="17">
                  <c:v>10.407612130842935</c:v>
                </c:pt>
                <c:pt idx="18">
                  <c:v>13.399286021590203</c:v>
                </c:pt>
                <c:pt idx="19">
                  <c:v>17.395779858434238</c:v>
                </c:pt>
                <c:pt idx="20">
                  <c:v>9.8540921849483087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40-4514-A014-60E92F0D4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723144"/>
        <c:axId val="78766088"/>
      </c:barChart>
      <c:catAx>
        <c:axId val="22972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66088"/>
        <c:crosses val="autoZero"/>
        <c:auto val="1"/>
        <c:lblAlgn val="ctr"/>
        <c:lblOffset val="100"/>
        <c:noMultiLvlLbl val="0"/>
      </c:catAx>
      <c:valAx>
        <c:axId val="7876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72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Out-of</a:t>
            </a:r>
            <a:r>
              <a:rPr lang="en-US" sz="2000" baseline="0"/>
              <a:t>-Order Window Size</a:t>
            </a:r>
            <a:endParaRPr lang="en-US" sz="2000"/>
          </a:p>
        </c:rich>
      </c:tx>
      <c:layout>
        <c:manualLayout>
          <c:xMode val="edge"/>
          <c:yMode val="edge"/>
          <c:x val="0.65085334200781331"/>
          <c:y val="3.2846028649804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3042552276444921"/>
          <c:y val="0.11961083938629669"/>
          <c:w val="0.44783231818338065"/>
          <c:h val="0.65888912423035029"/>
        </c:manualLayout>
      </c:layout>
      <c:scatterChart>
        <c:scatterStyle val="lineMarker"/>
        <c:varyColors val="0"/>
        <c:ser>
          <c:idx val="5"/>
          <c:order val="0"/>
          <c:tx>
            <c:strRef>
              <c:f>'Core Widths'!$AE$2</c:f>
              <c:strCache>
                <c:ptCount val="1"/>
                <c:pt idx="0">
                  <c:v>AMD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'Core Widths'!$Y$3:$Y$15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Widths'!$AE$3:$AE$15</c:f>
              <c:numCache>
                <c:formatCode>General</c:formatCode>
                <c:ptCount val="13"/>
                <c:pt idx="0">
                  <c:v>72</c:v>
                </c:pt>
                <c:pt idx="1">
                  <c:v>128</c:v>
                </c:pt>
                <c:pt idx="3">
                  <c:v>128</c:v>
                </c:pt>
                <c:pt idx="5">
                  <c:v>192</c:v>
                </c:pt>
                <c:pt idx="7">
                  <c:v>224</c:v>
                </c:pt>
                <c:pt idx="8">
                  <c:v>256</c:v>
                </c:pt>
                <c:pt idx="10">
                  <c:v>320</c:v>
                </c:pt>
                <c:pt idx="12">
                  <c:v>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D6-6442-A269-DBAA515070E2}"/>
            </c:ext>
          </c:extLst>
        </c:ser>
        <c:ser>
          <c:idx val="0"/>
          <c:order val="1"/>
          <c:tx>
            <c:strRef>
              <c:f>'Core Widths'!$Z$2</c:f>
              <c:strCache>
                <c:ptCount val="1"/>
                <c:pt idx="0">
                  <c:v>Intel Core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'Core Widths'!$Y$3:$Y$15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Widths'!$Z$3:$Z$15</c:f>
              <c:numCache>
                <c:formatCode>General</c:formatCode>
                <c:ptCount val="13"/>
                <c:pt idx="1">
                  <c:v>168</c:v>
                </c:pt>
                <c:pt idx="2">
                  <c:v>192</c:v>
                </c:pt>
                <c:pt idx="3">
                  <c:v>224</c:v>
                </c:pt>
                <c:pt idx="7">
                  <c:v>352</c:v>
                </c:pt>
                <c:pt idx="9">
                  <c:v>512</c:v>
                </c:pt>
                <c:pt idx="11">
                  <c:v>512</c:v>
                </c:pt>
                <c:pt idx="12">
                  <c:v>576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6D6-6442-A269-DBAA515070E2}"/>
            </c:ext>
          </c:extLst>
        </c:ser>
        <c:ser>
          <c:idx val="1"/>
          <c:order val="2"/>
          <c:tx>
            <c:strRef>
              <c:f>'Core Widths'!$AA$2</c:f>
              <c:strCache>
                <c:ptCount val="1"/>
                <c:pt idx="0">
                  <c:v>Intel Atom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'Core Widths'!$Y$3:$Y$15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Widths'!$AA$3:$AA$15</c:f>
              <c:numCache>
                <c:formatCode>General</c:formatCode>
                <c:ptCount val="13"/>
                <c:pt idx="8">
                  <c:v>208</c:v>
                </c:pt>
                <c:pt idx="9">
                  <c:v>256</c:v>
                </c:pt>
                <c:pt idx="11">
                  <c:v>256</c:v>
                </c:pt>
                <c:pt idx="12">
                  <c:v>416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6D6-6442-A269-DBAA515070E2}"/>
            </c:ext>
          </c:extLst>
        </c:ser>
        <c:ser>
          <c:idx val="2"/>
          <c:order val="3"/>
          <c:tx>
            <c:strRef>
              <c:f>'Core Widths'!$AB$2</c:f>
              <c:strCache>
                <c:ptCount val="1"/>
                <c:pt idx="0">
                  <c:v>Apple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'Core Widths'!$Y$3:$Y$15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Widths'!$AB$3:$AB$15</c:f>
              <c:numCache>
                <c:formatCode>General</c:formatCode>
                <c:ptCount val="13"/>
                <c:pt idx="8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6D6-6442-A269-DBAA515070E2}"/>
            </c:ext>
          </c:extLst>
        </c:ser>
        <c:ser>
          <c:idx val="3"/>
          <c:order val="4"/>
          <c:tx>
            <c:strRef>
              <c:f>'Core Widths'!$AC$2</c:f>
              <c:strCache>
                <c:ptCount val="1"/>
                <c:pt idx="0">
                  <c:v>Exynos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10"/>
            <c:spPr>
              <a:solidFill>
                <a:schemeClr val="accent4"/>
              </a:solidFill>
              <a:ln w="3175">
                <a:solidFill>
                  <a:srgbClr val="0F9ED5"/>
                </a:solidFill>
                <a:prstDash val="solid"/>
              </a:ln>
              <a:effectLst/>
            </c:spPr>
          </c:marker>
          <c:xVal>
            <c:numRef>
              <c:f>'Core Widths'!$Y$3:$Y$15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Widths'!$AC$3:$AC$15</c:f>
              <c:numCache>
                <c:formatCode>General</c:formatCode>
                <c:ptCount val="13"/>
                <c:pt idx="4">
                  <c:v>96</c:v>
                </c:pt>
                <c:pt idx="5">
                  <c:v>100</c:v>
                </c:pt>
                <c:pt idx="6">
                  <c:v>228</c:v>
                </c:pt>
                <c:pt idx="7">
                  <c:v>228</c:v>
                </c:pt>
                <c:pt idx="8">
                  <c:v>228</c:v>
                </c:pt>
                <c:pt idx="9">
                  <c:v>256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6D6-6442-A269-DBAA515070E2}"/>
            </c:ext>
          </c:extLst>
        </c:ser>
        <c:ser>
          <c:idx val="4"/>
          <c:order val="5"/>
          <c:tx>
            <c:strRef>
              <c:f>'Core Widths'!$AD$2</c:f>
              <c:strCache>
                <c:ptCount val="1"/>
                <c:pt idx="0">
                  <c:v>Qualcomm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'Core Widths'!$Y$3:$Y$15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Widths'!$AD$3:$AD$15</c:f>
              <c:numCache>
                <c:formatCode>General</c:formatCode>
                <c:ptCount val="13"/>
                <c:pt idx="12">
                  <c:v>680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6D6-6442-A269-DBAA51507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425095"/>
        <c:axId val="830431751"/>
      </c:scatterChart>
      <c:valAx>
        <c:axId val="830425095"/>
        <c:scaling>
          <c:orientation val="minMax"/>
          <c:max val="2024"/>
          <c:min val="2007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431751"/>
        <c:crosses val="autoZero"/>
        <c:crossBetween val="midCat"/>
      </c:valAx>
      <c:valAx>
        <c:axId val="830431751"/>
        <c:scaling>
          <c:orientation val="minMax"/>
          <c:max val="102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425095"/>
        <c:crosses val="autoZero"/>
        <c:crossBetween val="midCat"/>
        <c:majorUnit val="256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39144836417804E-2"/>
          <c:y val="0.92872927816637441"/>
          <c:w val="0.85632997883341544"/>
          <c:h val="5.44275286259178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Width Scaling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5"/>
          <c:order val="0"/>
          <c:tx>
            <c:strRef>
              <c:f>'Core Widths'!O2</c:f>
              <c:strCache>
                <c:ptCount val="1"/>
                <c:pt idx="0">
                  <c:v>AMD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'Core Widths'!$I$3:$I$15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Widths'!$O$3:$O$15</c:f>
              <c:numCache>
                <c:formatCode>General</c:formatCode>
                <c:ptCount val="13"/>
                <c:pt idx="0">
                  <c:v>3</c:v>
                </c:pt>
                <c:pt idx="1">
                  <c:v>4</c:v>
                </c:pt>
                <c:pt idx="3">
                  <c:v>4</c:v>
                </c:pt>
                <c:pt idx="5">
                  <c:v>6</c:v>
                </c:pt>
                <c:pt idx="7">
                  <c:v>6</c:v>
                </c:pt>
                <c:pt idx="8">
                  <c:v>6</c:v>
                </c:pt>
                <c:pt idx="10">
                  <c:v>6</c:v>
                </c:pt>
                <c:pt idx="1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E8-42A2-8F38-1C4E33A36B64}"/>
            </c:ext>
          </c:extLst>
        </c:ser>
        <c:ser>
          <c:idx val="0"/>
          <c:order val="1"/>
          <c:tx>
            <c:strRef>
              <c:f>'Core Widths'!J2</c:f>
              <c:strCache>
                <c:ptCount val="1"/>
                <c:pt idx="0">
                  <c:v>Intel Core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'Core Widths'!$I$3:$I$15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Widths'!$J$3:$J$15</c:f>
              <c:numCache>
                <c:formatCode>General</c:formatCode>
                <c:ptCount val="13"/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7">
                  <c:v>5</c:v>
                </c:pt>
                <c:pt idx="9">
                  <c:v>6</c:v>
                </c:pt>
                <c:pt idx="11">
                  <c:v>6</c:v>
                </c:pt>
                <c:pt idx="1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E8-42A2-8F38-1C4E33A36B64}"/>
            </c:ext>
          </c:extLst>
        </c:ser>
        <c:ser>
          <c:idx val="1"/>
          <c:order val="2"/>
          <c:tx>
            <c:strRef>
              <c:f>'Core Widths'!K2</c:f>
              <c:strCache>
                <c:ptCount val="1"/>
                <c:pt idx="0">
                  <c:v>Intel Atom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'Core Widths'!$I$3:$I$15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Widths'!$K$3:$K$15</c:f>
              <c:numCache>
                <c:formatCode>General</c:formatCode>
                <c:ptCount val="13"/>
                <c:pt idx="8">
                  <c:v>4</c:v>
                </c:pt>
                <c:pt idx="9">
                  <c:v>5</c:v>
                </c:pt>
                <c:pt idx="11">
                  <c:v>6</c:v>
                </c:pt>
                <c:pt idx="1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2E8-42A2-8F38-1C4E33A36B64}"/>
            </c:ext>
          </c:extLst>
        </c:ser>
        <c:ser>
          <c:idx val="2"/>
          <c:order val="3"/>
          <c:tx>
            <c:strRef>
              <c:f>'Core Widths'!L2</c:f>
              <c:strCache>
                <c:ptCount val="1"/>
                <c:pt idx="0">
                  <c:v>Apple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'Core Widths'!$I$3:$I$15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Widths'!$L$3:$L$15</c:f>
              <c:numCache>
                <c:formatCode>General</c:formatCode>
                <c:ptCount val="13"/>
                <c:pt idx="8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2E8-42A2-8F38-1C4E33A36B64}"/>
            </c:ext>
          </c:extLst>
        </c:ser>
        <c:ser>
          <c:idx val="3"/>
          <c:order val="4"/>
          <c:tx>
            <c:strRef>
              <c:f>'Core Widths'!M2</c:f>
              <c:strCache>
                <c:ptCount val="1"/>
                <c:pt idx="0">
                  <c:v>Exynos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B0F0"/>
              </a:solidFill>
              <a:ln w="6350">
                <a:solidFill>
                  <a:srgbClr val="00B0F0"/>
                </a:solidFill>
                <a:prstDash val="solid"/>
              </a:ln>
              <a:effectLst/>
            </c:spPr>
          </c:marker>
          <c:xVal>
            <c:numRef>
              <c:f>'Core Widths'!$I$3:$I$15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Widths'!$M$3:$M$15</c:f>
              <c:numCache>
                <c:formatCode>General</c:formatCode>
                <c:ptCount val="13"/>
                <c:pt idx="4">
                  <c:v>4</c:v>
                </c:pt>
                <c:pt idx="5">
                  <c:v>4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2E8-42A2-8F38-1C4E33A36B64}"/>
            </c:ext>
          </c:extLst>
        </c:ser>
        <c:ser>
          <c:idx val="4"/>
          <c:order val="5"/>
          <c:tx>
            <c:strRef>
              <c:f>'Core Widths'!N2</c:f>
              <c:strCache>
                <c:ptCount val="1"/>
                <c:pt idx="0">
                  <c:v>Qualcomm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A02B93"/>
              </a:solidFill>
              <a:ln w="12700">
                <a:solidFill>
                  <a:srgbClr val="A02B93"/>
                </a:solidFill>
                <a:prstDash val="solid"/>
              </a:ln>
              <a:effectLst/>
            </c:spPr>
          </c:marker>
          <c:xVal>
            <c:numRef>
              <c:f>'Core Widths'!$I$3:$I$15</c:f>
              <c:numCache>
                <c:formatCode>General</c:formatCode>
                <c:ptCount val="13"/>
                <c:pt idx="0">
                  <c:v>2007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xVal>
          <c:yVal>
            <c:numRef>
              <c:f>'Core Widths'!$N$3:$N$15</c:f>
              <c:numCache>
                <c:formatCode>General</c:formatCode>
                <c:ptCount val="13"/>
                <c:pt idx="1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2E8-42A2-8F38-1C4E33A36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425095"/>
        <c:axId val="830431751"/>
      </c:scatterChart>
      <c:valAx>
        <c:axId val="830425095"/>
        <c:scaling>
          <c:orientation val="minMax"/>
          <c:max val="2024"/>
          <c:min val="2007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431751"/>
        <c:crosses val="autoZero"/>
        <c:crossBetween val="midCat"/>
      </c:valAx>
      <c:valAx>
        <c:axId val="830431751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4250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'Seminar New'!$B$85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rgbClr val="E3008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3008C"/>
              </a:solidFill>
              <a:ln w="9525">
                <a:solidFill>
                  <a:srgbClr val="E3008C"/>
                </a:solidFill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New'!$B$86:$B$90</c:f>
              <c:numCache>
                <c:formatCode>General</c:formatCode>
                <c:ptCount val="5"/>
                <c:pt idx="0">
                  <c:v>2.1478552007524643</c:v>
                </c:pt>
                <c:pt idx="1">
                  <c:v>2.2543699136466229</c:v>
                </c:pt>
                <c:pt idx="2">
                  <c:v>2.289250422840944</c:v>
                </c:pt>
                <c:pt idx="3">
                  <c:v>2.3046825922301442</c:v>
                </c:pt>
                <c:pt idx="4">
                  <c:v>2.3091930227311432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3E-4EDC-8BBA-D46BDEE4E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682503"/>
        <c:axId val="374359559"/>
      </c:lineChart>
      <c:catAx>
        <c:axId val="2326825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359559"/>
        <c:crosses val="autoZero"/>
        <c:auto val="1"/>
        <c:lblAlgn val="ctr"/>
        <c:lblOffset val="100"/>
        <c:noMultiLvlLbl val="0"/>
      </c:catAx>
      <c:valAx>
        <c:axId val="374359559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IPC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682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'Seminar New'!$B$85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rgbClr val="E3008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3008C"/>
              </a:solidFill>
              <a:ln w="9525">
                <a:solidFill>
                  <a:srgbClr val="E3008C"/>
                </a:solidFill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New'!$B$86:$B$90</c:f>
              <c:numCache>
                <c:formatCode>General</c:formatCode>
                <c:ptCount val="5"/>
                <c:pt idx="0">
                  <c:v>2.1478552007524643</c:v>
                </c:pt>
                <c:pt idx="1">
                  <c:v>2.2543699136466229</c:v>
                </c:pt>
                <c:pt idx="2">
                  <c:v>2.289250422840944</c:v>
                </c:pt>
                <c:pt idx="3">
                  <c:v>2.3046825922301442</c:v>
                </c:pt>
                <c:pt idx="4">
                  <c:v>2.3091930227311432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4B-457F-A4A9-9857EC250DF5}"/>
            </c:ext>
          </c:extLst>
        </c:ser>
        <c:ser>
          <c:idx val="2"/>
          <c:order val="1"/>
          <c:tx>
            <c:strRef>
              <c:f>'Seminar New'!$C$85</c:f>
              <c:strCache>
                <c:ptCount val="1"/>
                <c:pt idx="0">
                  <c:v>Perfect BP</c:v>
                </c:pt>
              </c:strCache>
            </c:strRef>
          </c:tx>
          <c:spPr>
            <a:ln w="28575" cap="rnd">
              <a:solidFill>
                <a:srgbClr val="2AA0A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AA0A4"/>
              </a:solidFill>
              <a:ln w="9525">
                <a:solidFill>
                  <a:srgbClr val="2AA0A4"/>
                </a:solidFill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New'!$C$86:$C$90</c:f>
              <c:numCache>
                <c:formatCode>General</c:formatCode>
                <c:ptCount val="5"/>
                <c:pt idx="0">
                  <c:v>2.6125696778961953</c:v>
                </c:pt>
                <c:pt idx="1">
                  <c:v>2.777232682330399</c:v>
                </c:pt>
                <c:pt idx="2">
                  <c:v>2.8273125324363733</c:v>
                </c:pt>
                <c:pt idx="3">
                  <c:v>2.8544160351242382</c:v>
                </c:pt>
                <c:pt idx="4">
                  <c:v>2.8664569367874191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4B-457F-A4A9-9857EC250DF5}"/>
            </c:ext>
          </c:extLst>
        </c:ser>
        <c:ser>
          <c:idx val="3"/>
          <c:order val="2"/>
          <c:tx>
            <c:strRef>
              <c:f>'Seminar New'!$D$85</c:f>
              <c:strCache>
                <c:ptCount val="1"/>
                <c:pt idx="0">
                  <c:v>Perfect DC</c:v>
                </c:pt>
              </c:strCache>
            </c:strRef>
          </c:tx>
          <c:spPr>
            <a:ln w="28575" cap="rnd">
              <a:solidFill>
                <a:srgbClr val="9373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373C0"/>
              </a:solidFill>
              <a:ln w="9525">
                <a:solidFill>
                  <a:srgbClr val="9373C0"/>
                </a:solidFill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New'!$D$86:$D$90</c:f>
              <c:numCache>
                <c:formatCode>General</c:formatCode>
                <c:ptCount val="5"/>
                <c:pt idx="0">
                  <c:v>3.2441561997024642</c:v>
                </c:pt>
                <c:pt idx="1">
                  <c:v>3.5649066819868946</c:v>
                </c:pt>
                <c:pt idx="2">
                  <c:v>3.6738192998424437</c:v>
                </c:pt>
                <c:pt idx="3">
                  <c:v>3.7139008258090795</c:v>
                </c:pt>
                <c:pt idx="4">
                  <c:v>3.7320383954426477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4B-457F-A4A9-9857EC250DF5}"/>
            </c:ext>
          </c:extLst>
        </c:ser>
        <c:ser>
          <c:idx val="4"/>
          <c:order val="3"/>
          <c:tx>
            <c:strRef>
              <c:f>'Seminar New'!$E$85</c:f>
              <c:strCache>
                <c:ptCount val="1"/>
                <c:pt idx="0">
                  <c:v>Perfect BP+DC</c:v>
                </c:pt>
              </c:strCache>
            </c:strRef>
          </c:tx>
          <c:spPr>
            <a:ln w="28575" cap="rnd">
              <a:solidFill>
                <a:srgbClr val="13A10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3A10E"/>
              </a:solidFill>
              <a:ln w="9525">
                <a:solidFill>
                  <a:srgbClr val="13A10E"/>
                </a:solidFill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New'!$E$86:$E$90</c:f>
              <c:numCache>
                <c:formatCode>General</c:formatCode>
                <c:ptCount val="5"/>
                <c:pt idx="0">
                  <c:v>4.3641492229734054</c:v>
                </c:pt>
                <c:pt idx="1">
                  <c:v>5.0140334150738797</c:v>
                </c:pt>
                <c:pt idx="2">
                  <c:v>5.2540717720772969</c:v>
                </c:pt>
                <c:pt idx="3">
                  <c:v>5.3711935621988181</c:v>
                </c:pt>
                <c:pt idx="4">
                  <c:v>5.4196533432689593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4B-457F-A4A9-9857EC250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677895"/>
        <c:axId val="232679943"/>
      </c:lineChart>
      <c:catAx>
        <c:axId val="2326778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679943"/>
        <c:crosses val="autoZero"/>
        <c:auto val="1"/>
        <c:lblAlgn val="ctr"/>
        <c:lblOffset val="100"/>
        <c:noMultiLvlLbl val="0"/>
      </c:catAx>
      <c:valAx>
        <c:axId val="232679943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IPC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677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'Seminar New'!$E$85</c:f>
              <c:strCache>
                <c:ptCount val="1"/>
                <c:pt idx="0">
                  <c:v>Perfect BP+DC</c:v>
                </c:pt>
              </c:strCache>
            </c:strRef>
          </c:tx>
          <c:spPr>
            <a:ln w="28575" cap="rnd">
              <a:solidFill>
                <a:srgbClr val="4EA72E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4EA72E"/>
              </a:solidFill>
              <a:ln w="9525">
                <a:solidFill>
                  <a:srgbClr val="4EA72E"/>
                </a:solidFill>
                <a:prstDash val="solid"/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New'!$E$86:$E$90</c:f>
              <c:numCache>
                <c:formatCode>General</c:formatCode>
                <c:ptCount val="5"/>
                <c:pt idx="0">
                  <c:v>4.3641492229734054</c:v>
                </c:pt>
                <c:pt idx="1">
                  <c:v>5.0140334150738797</c:v>
                </c:pt>
                <c:pt idx="2">
                  <c:v>5.2540717720772969</c:v>
                </c:pt>
                <c:pt idx="3">
                  <c:v>5.3711935621988181</c:v>
                </c:pt>
                <c:pt idx="4">
                  <c:v>5.4196533432689593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26-4875-B732-ABAC38A7D273}"/>
            </c:ext>
          </c:extLst>
        </c:ser>
        <c:ser>
          <c:idx val="2"/>
          <c:order val="1"/>
          <c:tx>
            <c:strRef>
              <c:f>'Seminar New'!$F$85</c:f>
              <c:strCache>
                <c:ptCount val="1"/>
                <c:pt idx="0">
                  <c:v>Perfect BP+DC+More BP Bandwidth</c:v>
                </c:pt>
              </c:strCache>
            </c:strRef>
          </c:tx>
          <c:spPr>
            <a:ln w="28575" cap="rnd">
              <a:solidFill>
                <a:srgbClr val="0F9ED5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0F9ED5"/>
              </a:solidFill>
              <a:ln w="9525">
                <a:solidFill>
                  <a:srgbClr val="0F9ED5"/>
                </a:solidFill>
                <a:prstDash val="solid"/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New'!$F$86:$F$90</c:f>
              <c:numCache>
                <c:formatCode>General</c:formatCode>
                <c:ptCount val="5"/>
                <c:pt idx="0">
                  <c:v>4.811499847664269</c:v>
                </c:pt>
                <c:pt idx="1">
                  <c:v>5.4726081534879603</c:v>
                </c:pt>
                <c:pt idx="2">
                  <c:v>5.6196166378567209</c:v>
                </c:pt>
                <c:pt idx="3">
                  <c:v>5.6576686387108923</c:v>
                </c:pt>
                <c:pt idx="4">
                  <c:v>5.6766745510859993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26-4875-B732-ABAC38A7D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482759"/>
        <c:axId val="374113799"/>
      </c:lineChart>
      <c:catAx>
        <c:axId val="1774827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113799"/>
        <c:crosses val="autoZero"/>
        <c:auto val="1"/>
        <c:lblAlgn val="ctr"/>
        <c:lblOffset val="100"/>
        <c:noMultiLvlLbl val="0"/>
      </c:catAx>
      <c:valAx>
        <c:axId val="374113799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IPC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482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'Seminar New'!$F$85</c:f>
              <c:strCache>
                <c:ptCount val="1"/>
                <c:pt idx="0">
                  <c:v>Perfect BP+DC+More BP Bandwidth</c:v>
                </c:pt>
              </c:strCache>
            </c:strRef>
          </c:tx>
          <c:spPr>
            <a:ln w="28575" cap="rnd">
              <a:solidFill>
                <a:srgbClr val="0F9ED5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0F9ED5"/>
              </a:solidFill>
              <a:ln w="9525">
                <a:solidFill>
                  <a:srgbClr val="0F9ED5"/>
                </a:solidFill>
                <a:prstDash val="solid"/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New'!$F$86:$F$90</c:f>
              <c:numCache>
                <c:formatCode>General</c:formatCode>
                <c:ptCount val="5"/>
                <c:pt idx="0">
                  <c:v>4.811499847664269</c:v>
                </c:pt>
                <c:pt idx="1">
                  <c:v>5.4726081534879603</c:v>
                </c:pt>
                <c:pt idx="2">
                  <c:v>5.6196166378567209</c:v>
                </c:pt>
                <c:pt idx="3">
                  <c:v>5.6576686387108923</c:v>
                </c:pt>
                <c:pt idx="4">
                  <c:v>5.6766745510859993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A7-4253-B3F2-E8F470CE95C8}"/>
            </c:ext>
          </c:extLst>
        </c:ser>
        <c:ser>
          <c:idx val="2"/>
          <c:order val="1"/>
          <c:tx>
            <c:strRef>
              <c:f>'Seminar New'!$H$85</c:f>
              <c:strCache>
                <c:ptCount val="1"/>
                <c:pt idx="0">
                  <c:v>Perfect BP+DC+More BP Bandwidth+More DC Ports</c:v>
                </c:pt>
              </c:strCache>
            </c:strRef>
          </c:tx>
          <c:spPr>
            <a:ln w="28575" cap="rnd">
              <a:solidFill>
                <a:srgbClr val="186C24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186C24"/>
              </a:solidFill>
              <a:ln w="9525">
                <a:solidFill>
                  <a:srgbClr val="186C24"/>
                </a:solidFill>
                <a:prstDash val="solid"/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New'!$H$86:$H$90</c:f>
              <c:numCache>
                <c:formatCode>General</c:formatCode>
                <c:ptCount val="5"/>
                <c:pt idx="0">
                  <c:v>4.8876469906468296</c:v>
                </c:pt>
                <c:pt idx="1">
                  <c:v>5.7133820939356141</c:v>
                </c:pt>
                <c:pt idx="2">
                  <c:v>6.0138044946899818</c:v>
                </c:pt>
                <c:pt idx="3">
                  <c:v>6.1332717723989223</c:v>
                </c:pt>
                <c:pt idx="4">
                  <c:v>6.1974408784744934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A7-4253-B3F2-E8F470CE9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795527"/>
        <c:axId val="202797575"/>
      </c:lineChart>
      <c:catAx>
        <c:axId val="2027955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97575"/>
        <c:crosses val="autoZero"/>
        <c:auto val="1"/>
        <c:lblAlgn val="ctr"/>
        <c:lblOffset val="100"/>
        <c:noMultiLvlLbl val="0"/>
      </c:catAx>
      <c:valAx>
        <c:axId val="202797575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IPC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95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6324730588133"/>
          <c:y val="3.6901071082772068E-2"/>
          <c:w val="0.870400398392143"/>
          <c:h val="0.65774245257236352"/>
        </c:manualLayout>
      </c:layout>
      <c:lineChart>
        <c:grouping val="standard"/>
        <c:varyColors val="0"/>
        <c:ser>
          <c:idx val="2"/>
          <c:order val="0"/>
          <c:tx>
            <c:strRef>
              <c:f>'Seminar New'!$J$85</c:f>
              <c:strCache>
                <c:ptCount val="1"/>
                <c:pt idx="0">
                  <c:v>Perfect BP+DC+More BP Bandwidth+More DC Ports+6K ROB</c:v>
                </c:pt>
              </c:strCache>
            </c:strRef>
          </c:tx>
          <c:spPr>
            <a:ln w="28575" cap="rnd">
              <a:solidFill>
                <a:srgbClr val="E8733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E87331"/>
              </a:solidFill>
              <a:ln w="9525">
                <a:solidFill>
                  <a:srgbClr val="E87331"/>
                </a:solidFill>
                <a:prstDash val="solid"/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New'!$J$86:$J$90</c:f>
              <c:numCache>
                <c:formatCode>General</c:formatCode>
                <c:ptCount val="5"/>
                <c:pt idx="0">
                  <c:v>5.0965058780390491</c:v>
                </c:pt>
                <c:pt idx="1">
                  <c:v>6.0565065983209765</c:v>
                </c:pt>
                <c:pt idx="2">
                  <c:v>6.4260303247514665</c:v>
                </c:pt>
                <c:pt idx="3">
                  <c:v>6.5889161307087321</c:v>
                </c:pt>
                <c:pt idx="4">
                  <c:v>6.6754624308450046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C8-4790-A5C5-E120619C3B8D}"/>
            </c:ext>
          </c:extLst>
        </c:ser>
        <c:ser>
          <c:idx val="1"/>
          <c:order val="1"/>
          <c:tx>
            <c:strRef>
              <c:f>'Seminar New'!$H$85</c:f>
              <c:strCache>
                <c:ptCount val="1"/>
                <c:pt idx="0">
                  <c:v>Perfect BP+DC+More BP Bandwidth+More DC Ports</c:v>
                </c:pt>
              </c:strCache>
            </c:strRef>
          </c:tx>
          <c:spPr>
            <a:ln w="28575" cap="rnd">
              <a:solidFill>
                <a:srgbClr val="186C24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186C24"/>
              </a:solidFill>
              <a:ln w="9525">
                <a:solidFill>
                  <a:srgbClr val="186C24"/>
                </a:solidFill>
                <a:prstDash val="solid"/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New'!$H$86:$H$90</c:f>
              <c:numCache>
                <c:formatCode>General</c:formatCode>
                <c:ptCount val="5"/>
                <c:pt idx="0">
                  <c:v>4.8876469906468296</c:v>
                </c:pt>
                <c:pt idx="1">
                  <c:v>5.7133820939356141</c:v>
                </c:pt>
                <c:pt idx="2">
                  <c:v>6.0138044946899818</c:v>
                </c:pt>
                <c:pt idx="3">
                  <c:v>6.1332717723989223</c:v>
                </c:pt>
                <c:pt idx="4">
                  <c:v>6.1974408784744934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C8-4790-A5C5-E120619C3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9098760"/>
        <c:axId val="1624748040"/>
      </c:lineChart>
      <c:catAx>
        <c:axId val="1609098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4748040"/>
        <c:crosses val="autoZero"/>
        <c:auto val="1"/>
        <c:lblAlgn val="ctr"/>
        <c:lblOffset val="100"/>
        <c:noMultiLvlLbl val="0"/>
      </c:catAx>
      <c:valAx>
        <c:axId val="1624748040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IPC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09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39016318612344E-2"/>
          <c:y val="3.5105350492895988E-2"/>
          <c:w val="0.70732378561375486"/>
          <c:h val="0.80557015052209635"/>
        </c:manualLayout>
      </c:layout>
      <c:lineChart>
        <c:grouping val="standard"/>
        <c:varyColors val="0"/>
        <c:ser>
          <c:idx val="3"/>
          <c:order val="0"/>
          <c:tx>
            <c:strRef>
              <c:f>'Seminar New'!$L$85</c:f>
              <c:strCache>
                <c:ptCount val="1"/>
                <c:pt idx="0">
                  <c:v>""+Large RS+Large LSQ</c:v>
                </c:pt>
              </c:strCache>
            </c:strRef>
          </c:tx>
          <c:spPr>
            <a:ln w="28575" cap="rnd">
              <a:solidFill>
                <a:srgbClr val="9373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373C0"/>
              </a:solidFill>
              <a:ln w="9525">
                <a:solidFill>
                  <a:srgbClr val="9373C0"/>
                </a:solidFill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New'!$L$86:$L$90</c:f>
              <c:numCache>
                <c:formatCode>General</c:formatCode>
                <c:ptCount val="5"/>
                <c:pt idx="0">
                  <c:v>5.7907691952987497</c:v>
                </c:pt>
                <c:pt idx="1">
                  <c:v>7.6326290935695758</c:v>
                </c:pt>
                <c:pt idx="2">
                  <c:v>8.7293362942672914</c:v>
                </c:pt>
                <c:pt idx="3">
                  <c:v>9.3751906702479744</c:v>
                </c:pt>
                <c:pt idx="4">
                  <c:v>9.8540921849483087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3E-4877-A04D-291069791134}"/>
            </c:ext>
          </c:extLst>
        </c:ser>
        <c:ser>
          <c:idx val="4"/>
          <c:order val="1"/>
          <c:tx>
            <c:strRef>
              <c:f>'Seminar New'!$Q$85</c:f>
              <c:strCache>
                <c:ptCount val="1"/>
                <c:pt idx="0">
                  <c:v>""+Large LSQ</c:v>
                </c:pt>
              </c:strCache>
            </c:strRef>
          </c:tx>
          <c:spPr>
            <a:ln w="28575" cap="rnd">
              <a:solidFill>
                <a:srgbClr val="13A10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3A10E"/>
              </a:solidFill>
              <a:ln w="9525">
                <a:solidFill>
                  <a:srgbClr val="13A10E"/>
                </a:solidFill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New'!$Q$86:$Q$90</c:f>
              <c:numCache>
                <c:formatCode>General</c:formatCode>
                <c:ptCount val="5"/>
                <c:pt idx="0">
                  <c:v>5.1882835561276162</c:v>
                </c:pt>
                <c:pt idx="1">
                  <c:v>6.3888235652785799</c:v>
                </c:pt>
                <c:pt idx="2">
                  <c:v>6.908918806618507</c:v>
                </c:pt>
                <c:pt idx="3">
                  <c:v>7.1784912353717703</c:v>
                </c:pt>
                <c:pt idx="4">
                  <c:v>7.3300103880356104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3E-4877-A04D-291069791134}"/>
            </c:ext>
          </c:extLst>
        </c:ser>
        <c:ser>
          <c:idx val="2"/>
          <c:order val="2"/>
          <c:tx>
            <c:strRef>
              <c:f>'Seminar New'!$K$85</c:f>
              <c:strCache>
                <c:ptCount val="1"/>
                <c:pt idx="0">
                  <c:v>""+Large RS</c:v>
                </c:pt>
              </c:strCache>
            </c:strRef>
          </c:tx>
          <c:spPr>
            <a:ln w="28575" cap="rnd">
              <a:solidFill>
                <a:srgbClr val="2AA0A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AA0A4"/>
              </a:solidFill>
              <a:ln w="9525">
                <a:solidFill>
                  <a:srgbClr val="2AA0A4"/>
                </a:solidFill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New'!$K$86:$K$90</c:f>
              <c:numCache>
                <c:formatCode>General</c:formatCode>
                <c:ptCount val="5"/>
                <c:pt idx="0">
                  <c:v>5.2215499809861985</c:v>
                </c:pt>
                <c:pt idx="1">
                  <c:v>6.2611448547286672</c:v>
                </c:pt>
                <c:pt idx="2">
                  <c:v>6.6807315712846078</c:v>
                </c:pt>
                <c:pt idx="3">
                  <c:v>6.8687157340196645</c:v>
                </c:pt>
                <c:pt idx="4">
                  <c:v>6.9730933979729466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3E-4877-A04D-291069791134}"/>
            </c:ext>
          </c:extLst>
        </c:ser>
        <c:ser>
          <c:idx val="1"/>
          <c:order val="3"/>
          <c:tx>
            <c:strRef>
              <c:f>'Seminar New'!$J$85</c:f>
              <c:strCache>
                <c:ptCount val="1"/>
                <c:pt idx="0">
                  <c:v>Perfect BP+DC+More BP Bandwidth+More DC Ports+6K ROB</c:v>
                </c:pt>
              </c:strCache>
            </c:strRef>
          </c:tx>
          <c:spPr>
            <a:ln w="28575" cap="rnd">
              <a:solidFill>
                <a:srgbClr val="E8733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E87331"/>
              </a:solidFill>
              <a:ln w="9525">
                <a:solidFill>
                  <a:srgbClr val="E87331"/>
                </a:solidFill>
                <a:prstDash val="solid"/>
              </a:ln>
              <a:effectLst/>
            </c:spPr>
          </c:marker>
          <c:cat>
            <c:numRef>
              <c:f>'Seminar New'!$A$86:$A$90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20</c:v>
                </c:pt>
                <c:pt idx="4">
                  <c:v>24</c:v>
                </c:pt>
              </c:numCache>
            </c:numRef>
          </c:cat>
          <c:val>
            <c:numRef>
              <c:f>'Seminar New'!$J$86:$J$90</c:f>
              <c:numCache>
                <c:formatCode>General</c:formatCode>
                <c:ptCount val="5"/>
                <c:pt idx="0">
                  <c:v>5.0965058780390491</c:v>
                </c:pt>
                <c:pt idx="1">
                  <c:v>6.0565065983209765</c:v>
                </c:pt>
                <c:pt idx="2">
                  <c:v>6.4260303247514665</c:v>
                </c:pt>
                <c:pt idx="3">
                  <c:v>6.5889161307087321</c:v>
                </c:pt>
                <c:pt idx="4">
                  <c:v>6.6754624308450046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D3E-4877-A04D-291069791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969544"/>
        <c:axId val="763971592"/>
      </c:lineChart>
      <c:catAx>
        <c:axId val="763969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971592"/>
        <c:crosses val="autoZero"/>
        <c:auto val="1"/>
        <c:lblAlgn val="ctr"/>
        <c:lblOffset val="100"/>
        <c:noMultiLvlLbl val="0"/>
      </c:catAx>
      <c:valAx>
        <c:axId val="763971592"/>
        <c:scaling>
          <c:orientation val="minMax"/>
          <c:max val="10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IPC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96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29402031267831"/>
          <c:y val="0.16216909799987084"/>
          <c:w val="0.26102114953022176"/>
          <c:h val="0.5711847005234532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000">
  <a:srgbClr val="637CEF"/>
  <a:srgbClr val="E3008C"/>
  <a:srgbClr val="2AA0A4"/>
  <a:srgbClr val="9373C0"/>
  <a:srgbClr val="13A10E"/>
  <a:srgbClr val="3A96DD"/>
  <a:srgbClr val="CA5010"/>
  <a:srgbClr val="57811B"/>
  <a:srgbClr val="B146C2"/>
  <a:srgbClr val="AE8C00"/>
  <a:srgbClr val="AE8C00"/>
  <a:srgbClr val="637CEF"/>
  <a:srgbClr val="EE5FB7"/>
  <a:srgbClr val="008B94"/>
  <a:srgbClr val="D77440"/>
  <a:srgbClr val="BA58C9"/>
  <a:srgbClr val="3A96DD"/>
  <a:srgbClr val="E3008C"/>
  <a:srgbClr val="C36BD1"/>
  <a:srgbClr val="D06228"/>
  <a:srgbClr val="57811B"/>
</cs:colorStyle>
</file>

<file path=ppt/charts/colors11.xml><?xml version="1.0" encoding="utf-8"?>
<cs:colorStyle xmlns:cs="http://schemas.microsoft.com/office/drawing/2012/chartStyle" xmlns:a="http://schemas.openxmlformats.org/drawingml/2006/main" meth="cycle" id="10000">
  <a:srgbClr val="637CEF"/>
  <a:srgbClr val="E3008C"/>
  <a:srgbClr val="2AA0A4"/>
  <a:srgbClr val="9373C0"/>
  <a:srgbClr val="13A10E"/>
  <a:srgbClr val="3A96DD"/>
  <a:srgbClr val="CA5010"/>
  <a:srgbClr val="57811B"/>
  <a:srgbClr val="B146C2"/>
  <a:srgbClr val="AE8C00"/>
  <a:srgbClr val="AE8C00"/>
  <a:srgbClr val="637CEF"/>
  <a:srgbClr val="EE5FB7"/>
  <a:srgbClr val="008B94"/>
  <a:srgbClr val="D77440"/>
  <a:srgbClr val="BA58C9"/>
  <a:srgbClr val="3A96DD"/>
  <a:srgbClr val="E3008C"/>
  <a:srgbClr val="C36BD1"/>
  <a:srgbClr val="D06228"/>
  <a:srgbClr val="57811B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000">
  <a:srgbClr val="637CEF"/>
  <a:srgbClr val="E3008C"/>
  <a:srgbClr val="2AA0A4"/>
  <a:srgbClr val="9373C0"/>
  <a:srgbClr val="13A10E"/>
  <a:srgbClr val="3A96DD"/>
  <a:srgbClr val="CA5010"/>
  <a:srgbClr val="57811B"/>
  <a:srgbClr val="B146C2"/>
  <a:srgbClr val="AE8C00"/>
  <a:srgbClr val="AE8C00"/>
  <a:srgbClr val="637CEF"/>
  <a:srgbClr val="EE5FB7"/>
  <a:srgbClr val="008B94"/>
  <a:srgbClr val="D77440"/>
  <a:srgbClr val="BA58C9"/>
  <a:srgbClr val="3A96DD"/>
  <a:srgbClr val="E3008C"/>
  <a:srgbClr val="C36BD1"/>
  <a:srgbClr val="D06228"/>
  <a:srgbClr val="57811B"/>
</cs:colorStyle>
</file>

<file path=ppt/charts/colors5.xml><?xml version="1.0" encoding="utf-8"?>
<cs:colorStyle xmlns:cs="http://schemas.microsoft.com/office/drawing/2012/chartStyle" xmlns:a="http://schemas.openxmlformats.org/drawingml/2006/main" meth="cycle" id="10000">
  <a:srgbClr val="637CEF"/>
  <a:srgbClr val="E3008C"/>
  <a:srgbClr val="2AA0A4"/>
  <a:srgbClr val="9373C0"/>
  <a:srgbClr val="13A10E"/>
  <a:srgbClr val="3A96DD"/>
  <a:srgbClr val="CA5010"/>
  <a:srgbClr val="57811B"/>
  <a:srgbClr val="B146C2"/>
  <a:srgbClr val="AE8C00"/>
  <a:srgbClr val="AE8C00"/>
  <a:srgbClr val="637CEF"/>
  <a:srgbClr val="EE5FB7"/>
  <a:srgbClr val="008B94"/>
  <a:srgbClr val="D77440"/>
  <a:srgbClr val="BA58C9"/>
  <a:srgbClr val="3A96DD"/>
  <a:srgbClr val="E3008C"/>
  <a:srgbClr val="C36BD1"/>
  <a:srgbClr val="D06228"/>
  <a:srgbClr val="57811B"/>
</cs:colorStyle>
</file>

<file path=ppt/charts/colors6.xml><?xml version="1.0" encoding="utf-8"?>
<cs:colorStyle xmlns:cs="http://schemas.microsoft.com/office/drawing/2012/chartStyle" xmlns:a="http://schemas.openxmlformats.org/drawingml/2006/main" meth="cycle" id="10000">
  <a:srgbClr val="637CEF"/>
  <a:srgbClr val="E3008C"/>
  <a:srgbClr val="2AA0A4"/>
  <a:srgbClr val="9373C0"/>
  <a:srgbClr val="13A10E"/>
  <a:srgbClr val="3A96DD"/>
  <a:srgbClr val="CA5010"/>
  <a:srgbClr val="57811B"/>
  <a:srgbClr val="B146C2"/>
  <a:srgbClr val="AE8C00"/>
  <a:srgbClr val="AE8C00"/>
  <a:srgbClr val="637CEF"/>
  <a:srgbClr val="EE5FB7"/>
  <a:srgbClr val="008B94"/>
  <a:srgbClr val="D77440"/>
  <a:srgbClr val="BA58C9"/>
  <a:srgbClr val="3A96DD"/>
  <a:srgbClr val="E3008C"/>
  <a:srgbClr val="C36BD1"/>
  <a:srgbClr val="D06228"/>
  <a:srgbClr val="57811B"/>
</cs:colorStyle>
</file>

<file path=ppt/charts/colors7.xml><?xml version="1.0" encoding="utf-8"?>
<cs:colorStyle xmlns:cs="http://schemas.microsoft.com/office/drawing/2012/chartStyle" xmlns:a="http://schemas.openxmlformats.org/drawingml/2006/main" meth="cycle" id="10000">
  <a:srgbClr val="637CEF"/>
  <a:srgbClr val="E3008C"/>
  <a:srgbClr val="2AA0A4"/>
  <a:srgbClr val="9373C0"/>
  <a:srgbClr val="13A10E"/>
  <a:srgbClr val="3A96DD"/>
  <a:srgbClr val="CA5010"/>
  <a:srgbClr val="57811B"/>
  <a:srgbClr val="B146C2"/>
  <a:srgbClr val="AE8C00"/>
  <a:srgbClr val="AE8C00"/>
  <a:srgbClr val="637CEF"/>
  <a:srgbClr val="EE5FB7"/>
  <a:srgbClr val="008B94"/>
  <a:srgbClr val="D77440"/>
  <a:srgbClr val="BA58C9"/>
  <a:srgbClr val="3A96DD"/>
  <a:srgbClr val="E3008C"/>
  <a:srgbClr val="C36BD1"/>
  <a:srgbClr val="D06228"/>
  <a:srgbClr val="57811B"/>
</cs:colorStyle>
</file>

<file path=ppt/charts/colors8.xml><?xml version="1.0" encoding="utf-8"?>
<cs:colorStyle xmlns:cs="http://schemas.microsoft.com/office/drawing/2012/chartStyle" xmlns:a="http://schemas.openxmlformats.org/drawingml/2006/main" meth="cycle" id="10000">
  <a:srgbClr val="637CEF"/>
  <a:srgbClr val="E3008C"/>
  <a:srgbClr val="2AA0A4"/>
  <a:srgbClr val="9373C0"/>
  <a:srgbClr val="13A10E"/>
  <a:srgbClr val="3A96DD"/>
  <a:srgbClr val="CA5010"/>
  <a:srgbClr val="57811B"/>
  <a:srgbClr val="B146C2"/>
  <a:srgbClr val="AE8C00"/>
  <a:srgbClr val="AE8C00"/>
  <a:srgbClr val="637CEF"/>
  <a:srgbClr val="EE5FB7"/>
  <a:srgbClr val="008B94"/>
  <a:srgbClr val="D77440"/>
  <a:srgbClr val="BA58C9"/>
  <a:srgbClr val="3A96DD"/>
  <a:srgbClr val="E3008C"/>
  <a:srgbClr val="C36BD1"/>
  <a:srgbClr val="D06228"/>
  <a:srgbClr val="57811B"/>
</cs:colorStyle>
</file>

<file path=ppt/charts/colors9.xml><?xml version="1.0" encoding="utf-8"?>
<cs:colorStyle xmlns:cs="http://schemas.microsoft.com/office/drawing/2012/chartStyle" xmlns:a="http://schemas.openxmlformats.org/drawingml/2006/main" meth="cycle" id="10000">
  <a:srgbClr val="637CEF"/>
  <a:srgbClr val="E3008C"/>
  <a:srgbClr val="2AA0A4"/>
  <a:srgbClr val="9373C0"/>
  <a:srgbClr val="13A10E"/>
  <a:srgbClr val="3A96DD"/>
  <a:srgbClr val="CA5010"/>
  <a:srgbClr val="57811B"/>
  <a:srgbClr val="B146C2"/>
  <a:srgbClr val="AE8C00"/>
  <a:srgbClr val="AE8C00"/>
  <a:srgbClr val="637CEF"/>
  <a:srgbClr val="EE5FB7"/>
  <a:srgbClr val="008B94"/>
  <a:srgbClr val="D77440"/>
  <a:srgbClr val="BA58C9"/>
  <a:srgbClr val="3A96DD"/>
  <a:srgbClr val="E3008C"/>
  <a:srgbClr val="C36BD1"/>
  <a:srgbClr val="D06228"/>
  <a:srgbClr val="57811B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56231-0DB5-3040-BFA8-06F692461CD1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8E889-AC8C-564F-A4E7-9744068EE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7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889-AC8C-564F-A4E7-9744068EE5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E889-AC8C-564F-A4E7-9744068EE5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3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CE20-7DE0-966E-7076-9FE7DA539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798D6-0206-31A9-3060-28762DF06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BD739-7B1D-0A30-1504-06002891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B66C-5A3B-4F9B-BBB5-BB4B6024794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262A2-D107-EC0F-1DF1-4E20DF11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1957B-2DD7-A4A2-1419-F4FD2497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29C0-9C9B-416A-AD1C-8DE6B8AD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6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31380-6F78-8CD3-142A-2A0C9E0F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C4BDE-0858-BEA7-AA7F-DE2D2CCEF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C6B03-E33B-EB1A-9148-D2BEB0BA2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B66C-5A3B-4F9B-BBB5-BB4B6024794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049EB-6FC2-236D-31A2-7FDE8A2F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592EF-9B8E-37D7-698D-2C6144E9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29C0-9C9B-416A-AD1C-8DE6B8AD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9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CBB44B-E77E-E735-1312-179AD9548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8E511-9A42-2B59-11EB-EEAF46D30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7E0A7-5EC7-EB60-0138-1F38996A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B66C-5A3B-4F9B-BBB5-BB4B6024794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E420E-5171-52A7-C0E8-66F4DD7C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AAA20-3F73-FE20-65A8-869C025B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29C0-9C9B-416A-AD1C-8DE6B8AD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0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6832-F039-17BE-E725-662135F1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867CC-65F4-9941-618F-E1BD70C12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6F614-5022-2D6A-1F35-BDFAA449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B66C-5A3B-4F9B-BBB5-BB4B6024794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BDCAC-9AA4-B35B-62D8-3E53A4CE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72520-216D-C1C5-1503-005DFE7F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29C0-9C9B-416A-AD1C-8DE6B8AD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8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45BFA-767C-23F9-0D93-534A5B99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22AA9-A89E-D148-7661-B14775833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37C4E-BE40-BA0C-80A7-D2BE65C7E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B66C-5A3B-4F9B-BBB5-BB4B6024794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505D5-83DE-A008-3830-03B6BB07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1A8CE-2B9C-8E51-185E-ED40AAC5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29C0-9C9B-416A-AD1C-8DE6B8AD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1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1685-25F1-930C-F96E-22B70932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D5408-246B-A3E0-BA75-795820671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3E494-C247-1D68-0491-8C26597EF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5B173-22D4-2164-BA9D-38B86529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B66C-5A3B-4F9B-BBB5-BB4B6024794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87C4F-9BFE-6E44-ED99-9032081A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2C503-EE25-768B-CEEF-35BE16E3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29C0-9C9B-416A-AD1C-8DE6B8AD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3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56F5-4635-9892-19DE-C0311410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DF2C5-8455-C21D-3E6E-336DD8F0B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BF263-F7E0-83F7-A560-F51C9A02A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9488E-9ECC-943B-80ED-5CB061D5B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06E3C-6E83-D249-9F40-9C10C404D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B158AC-3C9F-3B66-9A89-009317AA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B66C-5A3B-4F9B-BBB5-BB4B6024794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CF5AE-3E58-ED8C-C819-F86CE646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6855BC-8609-9041-00B1-D1D8F039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29C0-9C9B-416A-AD1C-8DE6B8AD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E214E-A535-FF25-1316-FA3D7BD2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ED557-CF65-59C4-1D14-B8DCF9E4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B66C-5A3B-4F9B-BBB5-BB4B6024794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9E273-D54C-3B91-4156-FC35F0DF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85E32-40E9-ECA5-40CE-76ED4CB2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29C0-9C9B-416A-AD1C-8DE6B8AD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6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06516D-AB69-43B6-E4D1-9F39C715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B66C-5A3B-4F9B-BBB5-BB4B6024794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7A86F-2A43-E079-BE92-73C84764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87952-261B-0D25-CC87-788A0E93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29C0-9C9B-416A-AD1C-8DE6B8AD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9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BF26-8AF8-FF68-54FA-01A4C91D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0306A-3556-7AAD-C5CD-DEF118EC8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9B3BF-7AD9-9BE2-67FB-8EE21C57D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847BE-07B0-ADFD-D182-10825410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B66C-5A3B-4F9B-BBB5-BB4B6024794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816E4-404C-124D-91C8-F26372C54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87857-3DCB-1821-3D85-CAE0C958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29C0-9C9B-416A-AD1C-8DE6B8AD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0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B4DD-0A8C-CC1D-064D-BAA188DE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35591-62D8-7CB6-1CDA-87A12493B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E909D-9B32-E270-905B-CABC7E37C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B0EB4-8E7E-ECCA-1B86-054C9F7F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B66C-5A3B-4F9B-BBB5-BB4B6024794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8281C-311F-F465-13DE-2D472FDF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D979-AE55-D1C3-6FB9-6725C4C4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29C0-9C9B-416A-AD1C-8DE6B8AD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1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B09FD-A4C6-C52C-A0F2-0BDAB451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334DC-9F1F-9BF7-B002-EC9806415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805B1-F797-3B6B-5FDC-E999ECA82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1DB66C-5A3B-4F9B-BBB5-BB4B6024794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F3F30-D3F1-CBA2-DC15-0185CC0BB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75C24-B811-A132-DAB8-BDAC2B8E3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0929C0-9C9B-416A-AD1C-8DE6B8ADF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0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6C3A-A2BA-F511-8197-6BE6E35CD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425" y="735806"/>
            <a:ext cx="9963150" cy="1157288"/>
          </a:xfrm>
        </p:spPr>
        <p:txBody>
          <a:bodyPr>
            <a:normAutofit/>
          </a:bodyPr>
          <a:lstStyle/>
          <a:p>
            <a:r>
              <a:rPr lang="en-US"/>
              <a:t>Towards Scalable CPU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5F89A-BD35-F3FD-A73D-3D9E7A095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5202238"/>
            <a:ext cx="9144000" cy="1655762"/>
          </a:xfrm>
        </p:spPr>
        <p:txBody>
          <a:bodyPr/>
          <a:lstStyle/>
          <a:p>
            <a:r>
              <a:rPr lang="en-US"/>
              <a:t>Chester Cai</a:t>
            </a:r>
          </a:p>
          <a:p>
            <a:r>
              <a:rPr lang="en-US"/>
              <a:t>Feb 2026</a:t>
            </a:r>
          </a:p>
        </p:txBody>
      </p:sp>
      <p:pic>
        <p:nvPicPr>
          <p:cNvPr id="5" name="Picture 4" descr="undefined">
            <a:extLst>
              <a:ext uri="{FF2B5EF4-FFF2-40B4-BE49-F238E27FC236}">
                <a16:creationId xmlns:a16="http://schemas.microsoft.com/office/drawing/2014/main" id="{CA9AD0A3-58D8-B2F1-02FE-C786CB4C3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613" y="2817451"/>
            <a:ext cx="2039074" cy="203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8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52CC3B8-2A59-BC55-2075-40D9BEAA1DD8}"/>
              </a:ext>
              <a:ext uri="{147F2762-F138-4A5C-976F-8EAC2B608ADB}">
                <a16:predDERef xmlns:a16="http://schemas.microsoft.com/office/drawing/2014/main" pred="{56F1E3CF-8496-565F-C427-AC4054911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700669"/>
              </p:ext>
            </p:extLst>
          </p:nvPr>
        </p:nvGraphicFramePr>
        <p:xfrm>
          <a:off x="1828240" y="1689287"/>
          <a:ext cx="8534399" cy="508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9405B4F-570B-C6F9-1553-C1968010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More BP Bandwidth</a:t>
            </a:r>
            <a:br>
              <a:rPr lang="en-US"/>
            </a:br>
            <a:r>
              <a:rPr lang="en-US"/>
              <a:t>(1-&gt;3 </a:t>
            </a:r>
            <a:r>
              <a:rPr lang="en-US" err="1"/>
              <a:t>Takens</a:t>
            </a:r>
            <a:r>
              <a:rPr lang="en-US"/>
              <a:t> per Cycle)</a:t>
            </a:r>
          </a:p>
        </p:txBody>
      </p:sp>
    </p:spTree>
    <p:extLst>
      <p:ext uri="{BB962C8B-B14F-4D97-AF65-F5344CB8AC3E}">
        <p14:creationId xmlns:p14="http://schemas.microsoft.com/office/powerpoint/2010/main" val="291243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4AEF1D5-DA64-9A55-6D5F-A55C61DE26B9}"/>
              </a:ext>
              <a:ext uri="{147F2762-F138-4A5C-976F-8EAC2B608ADB}">
                <a16:predDERef xmlns:a16="http://schemas.microsoft.com/office/drawing/2014/main" pred="{70C18F23-7EDF-4AD9-A5AE-F2ADDD35E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861383"/>
              </p:ext>
            </p:extLst>
          </p:nvPr>
        </p:nvGraphicFramePr>
        <p:xfrm>
          <a:off x="1825999" y="1690968"/>
          <a:ext cx="8538881" cy="508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B1FC503-1F62-C8AC-B635-D08968C7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More D-Cache Ports</a:t>
            </a:r>
            <a:br>
              <a:rPr lang="en-US"/>
            </a:br>
            <a:r>
              <a:rPr lang="en-US"/>
              <a:t>(1/2 of the width)</a:t>
            </a:r>
          </a:p>
        </p:txBody>
      </p:sp>
    </p:spTree>
    <p:extLst>
      <p:ext uri="{BB962C8B-B14F-4D97-AF65-F5344CB8AC3E}">
        <p14:creationId xmlns:p14="http://schemas.microsoft.com/office/powerpoint/2010/main" val="77131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44FA167-5AE4-E5B3-BF10-534E76B67155}"/>
              </a:ext>
              <a:ext uri="{147F2762-F138-4A5C-976F-8EAC2B608ADB}">
                <a16:predDERef xmlns:a16="http://schemas.microsoft.com/office/drawing/2014/main" pred="{34AEF1D5-DA64-9A55-6D5F-A55C61DE2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400699"/>
              </p:ext>
            </p:extLst>
          </p:nvPr>
        </p:nvGraphicFramePr>
        <p:xfrm>
          <a:off x="1826280" y="1689567"/>
          <a:ext cx="8538321" cy="5082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1E69BA5-CE2C-91AF-3674-B2B3712D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a Bigger ROB(6k entries)</a:t>
            </a:r>
          </a:p>
        </p:txBody>
      </p:sp>
    </p:spTree>
    <p:extLst>
      <p:ext uri="{BB962C8B-B14F-4D97-AF65-F5344CB8AC3E}">
        <p14:creationId xmlns:p14="http://schemas.microsoft.com/office/powerpoint/2010/main" val="222058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1B673C-B4D4-F88D-BBBF-FD2684D303C1}"/>
              </a:ext>
              <a:ext uri="{147F2762-F138-4A5C-976F-8EAC2B608ADB}">
                <a16:predDERef xmlns:a16="http://schemas.microsoft.com/office/drawing/2014/main" pred="{844FA167-5AE4-E5B3-BF10-534E76B671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792152"/>
              </p:ext>
            </p:extLst>
          </p:nvPr>
        </p:nvGraphicFramePr>
        <p:xfrm>
          <a:off x="1627094" y="1514755"/>
          <a:ext cx="10515600" cy="534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8085556-D05A-9EA0-2BA5-32A8916E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the Rest of the Backend</a:t>
            </a:r>
          </a:p>
        </p:txBody>
      </p:sp>
    </p:spTree>
    <p:extLst>
      <p:ext uri="{BB962C8B-B14F-4D97-AF65-F5344CB8AC3E}">
        <p14:creationId xmlns:p14="http://schemas.microsoft.com/office/powerpoint/2010/main" val="80174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9953A10-0C32-5124-3662-B2681D99F6AE}"/>
              </a:ext>
              <a:ext uri="{147F2762-F138-4A5C-976F-8EAC2B608ADB}">
                <a16:predDERef xmlns:a16="http://schemas.microsoft.com/office/drawing/2014/main" pred="{CC3885AD-0CCF-E274-90D3-AF85BDFDA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631377"/>
              </p:ext>
            </p:extLst>
          </p:nvPr>
        </p:nvGraphicFramePr>
        <p:xfrm>
          <a:off x="2984687" y="84605"/>
          <a:ext cx="7745505" cy="668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989DFAEA-EDD7-2A91-77D6-E93351D3E615}"/>
              </a:ext>
            </a:extLst>
          </p:cNvPr>
          <p:cNvGrpSpPr/>
          <p:nvPr/>
        </p:nvGrpSpPr>
        <p:grpSpPr>
          <a:xfrm>
            <a:off x="9879106" y="152398"/>
            <a:ext cx="2994208" cy="5900557"/>
            <a:chOff x="9117106" y="161363"/>
            <a:chExt cx="2994208" cy="59005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75693A-B209-1DBD-958C-39E5CC41127F}"/>
                </a:ext>
              </a:extLst>
            </p:cNvPr>
            <p:cNvSpPr txBox="1"/>
            <p:nvPr/>
          </p:nvSpPr>
          <p:spPr>
            <a:xfrm>
              <a:off x="9206753" y="5692588"/>
              <a:ext cx="112955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Baseline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83D717-2E0A-7D19-BC6B-90E1A1FFF213}"/>
                </a:ext>
              </a:extLst>
            </p:cNvPr>
            <p:cNvSpPr txBox="1"/>
            <p:nvPr/>
          </p:nvSpPr>
          <p:spPr>
            <a:xfrm>
              <a:off x="9206753" y="4634752"/>
              <a:ext cx="140745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+Perfect DC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C83720-1A45-79B9-807D-5D4AA10040CB}"/>
                </a:ext>
              </a:extLst>
            </p:cNvPr>
            <p:cNvSpPr txBox="1"/>
            <p:nvPr/>
          </p:nvSpPr>
          <p:spPr>
            <a:xfrm>
              <a:off x="9117106" y="3505199"/>
              <a:ext cx="140745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+Perfect BP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1E1975-9BAA-76EC-E2E2-78349738C07C}"/>
                </a:ext>
              </a:extLst>
            </p:cNvPr>
            <p:cNvSpPr txBox="1"/>
            <p:nvPr/>
          </p:nvSpPr>
          <p:spPr>
            <a:xfrm>
              <a:off x="9117106" y="3182470"/>
              <a:ext cx="290456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+More BP Bandwidth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BF047D-CB26-5850-9B88-D3C74FF85E17}"/>
                </a:ext>
              </a:extLst>
            </p:cNvPr>
            <p:cNvSpPr txBox="1"/>
            <p:nvPr/>
          </p:nvSpPr>
          <p:spPr>
            <a:xfrm>
              <a:off x="9144000" y="2510116"/>
              <a:ext cx="290456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+6K ROB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40FF98-17F5-DA05-041A-76B3DAB96F38}"/>
                </a:ext>
              </a:extLst>
            </p:cNvPr>
            <p:cNvSpPr txBox="1"/>
            <p:nvPr/>
          </p:nvSpPr>
          <p:spPr>
            <a:xfrm>
              <a:off x="9161929" y="1972234"/>
              <a:ext cx="290456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+Large RS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CA8D0C-808B-C97D-97C1-E462C8D8A99C}"/>
                </a:ext>
              </a:extLst>
            </p:cNvPr>
            <p:cNvSpPr txBox="1"/>
            <p:nvPr/>
          </p:nvSpPr>
          <p:spPr>
            <a:xfrm>
              <a:off x="9206752" y="161363"/>
              <a:ext cx="290456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+Large LSQ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017C353-3EB5-FCB1-C34B-955FECC764A3}"/>
              </a:ext>
            </a:extLst>
          </p:cNvPr>
          <p:cNvSpPr txBox="1"/>
          <p:nvPr/>
        </p:nvSpPr>
        <p:spPr>
          <a:xfrm>
            <a:off x="448234" y="502023"/>
            <a:ext cx="2537008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000"/>
              <a:t>Putting it All Together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24E058-AD3C-061B-F06B-B4F33F96BAD1}"/>
              </a:ext>
            </a:extLst>
          </p:cNvPr>
          <p:cNvSpPr txBox="1"/>
          <p:nvPr/>
        </p:nvSpPr>
        <p:spPr>
          <a:xfrm>
            <a:off x="9879106" y="2805952"/>
            <a:ext cx="29045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+More DC Ports</a:t>
            </a:r>
          </a:p>
        </p:txBody>
      </p:sp>
    </p:spTree>
    <p:extLst>
      <p:ext uri="{BB962C8B-B14F-4D97-AF65-F5344CB8AC3E}">
        <p14:creationId xmlns:p14="http://schemas.microsoft.com/office/powerpoint/2010/main" val="3427208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EC355DF-4BFD-299E-E61D-D469A20E609D}"/>
              </a:ext>
            </a:extLst>
          </p:cNvPr>
          <p:cNvGrpSpPr/>
          <p:nvPr/>
        </p:nvGrpSpPr>
        <p:grpSpPr>
          <a:xfrm>
            <a:off x="1534175" y="25232"/>
            <a:ext cx="10757364" cy="6852397"/>
            <a:chOff x="1067082" y="-6723"/>
            <a:chExt cx="11913810" cy="6843432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B9D99686-BDE0-E9A8-F775-65A6DE3DC1D9}"/>
                </a:ext>
                <a:ext uri="{147F2762-F138-4A5C-976F-8EAC2B608ADB}">
                  <a16:predDERef xmlns:a16="http://schemas.microsoft.com/office/drawing/2014/main" pred="{29953A10-0C32-5124-3662-B2681D99F6A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41134690"/>
                </p:ext>
              </p:extLst>
            </p:nvPr>
          </p:nvGraphicFramePr>
          <p:xfrm>
            <a:off x="1067082" y="-6723"/>
            <a:ext cx="9976035" cy="68434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28BFBA-3EA0-836B-3FE1-721964E0FE2B}"/>
                </a:ext>
              </a:extLst>
            </p:cNvPr>
            <p:cNvSpPr txBox="1"/>
            <p:nvPr/>
          </p:nvSpPr>
          <p:spPr>
            <a:xfrm>
              <a:off x="10013576" y="98611"/>
              <a:ext cx="296731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With Everything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805212-320A-F1B4-D232-0FEE2A0CB3AF}"/>
                </a:ext>
              </a:extLst>
            </p:cNvPr>
            <p:cNvSpPr txBox="1"/>
            <p:nvPr/>
          </p:nvSpPr>
          <p:spPr>
            <a:xfrm>
              <a:off x="10013576" y="1550892"/>
              <a:ext cx="296731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-More DC Ports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DB1754-97B6-367D-1073-64EBF7C6956E}"/>
                </a:ext>
              </a:extLst>
            </p:cNvPr>
            <p:cNvSpPr txBox="1"/>
            <p:nvPr/>
          </p:nvSpPr>
          <p:spPr>
            <a:xfrm>
              <a:off x="10013576" y="1900516"/>
              <a:ext cx="296731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-More BP Bandwidth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BB9249-AC8B-BDCF-6EB5-AE1184564CAD}"/>
                </a:ext>
              </a:extLst>
            </p:cNvPr>
            <p:cNvSpPr txBox="1"/>
            <p:nvPr/>
          </p:nvSpPr>
          <p:spPr>
            <a:xfrm>
              <a:off x="10013576" y="2268069"/>
              <a:ext cx="296731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-Large RS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2E3C22-F2E8-4580-927B-D7CDD1320D18}"/>
                </a:ext>
              </a:extLst>
            </p:cNvPr>
            <p:cNvSpPr txBox="1"/>
            <p:nvPr/>
          </p:nvSpPr>
          <p:spPr>
            <a:xfrm>
              <a:off x="10013576" y="2635622"/>
              <a:ext cx="296731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-Large LSQ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F26D63-956E-3778-4D60-D19EA06B079C}"/>
                </a:ext>
              </a:extLst>
            </p:cNvPr>
            <p:cNvSpPr txBox="1"/>
            <p:nvPr/>
          </p:nvSpPr>
          <p:spPr>
            <a:xfrm>
              <a:off x="10013576" y="3155575"/>
              <a:ext cx="296731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-6K ROB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61340A-BE15-0601-A0A0-D5FB14DA9E59}"/>
                </a:ext>
              </a:extLst>
            </p:cNvPr>
            <p:cNvSpPr txBox="1"/>
            <p:nvPr/>
          </p:nvSpPr>
          <p:spPr>
            <a:xfrm>
              <a:off x="10013576" y="4625786"/>
              <a:ext cx="296731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-Perfect DC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2BEB4E-930A-7372-45D1-82A025CDD12D}"/>
                </a:ext>
              </a:extLst>
            </p:cNvPr>
            <p:cNvSpPr txBox="1"/>
            <p:nvPr/>
          </p:nvSpPr>
          <p:spPr>
            <a:xfrm>
              <a:off x="10013576" y="3863786"/>
              <a:ext cx="296731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-Perfect BP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6B05B38-1B93-D03D-865B-EEE9BAC5BD6E}"/>
              </a:ext>
            </a:extLst>
          </p:cNvPr>
          <p:cNvSpPr txBox="1"/>
          <p:nvPr/>
        </p:nvSpPr>
        <p:spPr>
          <a:xfrm>
            <a:off x="259976" y="502023"/>
            <a:ext cx="208877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Ablation Study</a:t>
            </a:r>
          </a:p>
        </p:txBody>
      </p:sp>
    </p:spTree>
    <p:extLst>
      <p:ext uri="{BB962C8B-B14F-4D97-AF65-F5344CB8AC3E}">
        <p14:creationId xmlns:p14="http://schemas.microsoft.com/office/powerpoint/2010/main" val="614901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C7D3-CC08-6E64-1F99-E65B854B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CPU architects do about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91881-19AC-B3B2-EE1B-3A934E1AA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Scaling the width of the core involves scaling the bandwidth of every stage of the core, including</a:t>
            </a:r>
          </a:p>
          <a:p>
            <a:pPr lvl="1"/>
            <a:r>
              <a:rPr lang="en-US"/>
              <a:t>Prediction, Fetch, Decode, Rename, Scheduling, Execution, Memory/Cache Bandwidth, Retire</a:t>
            </a:r>
          </a:p>
          <a:p>
            <a:pPr lvl="1"/>
            <a:endParaRPr lang="en-US"/>
          </a:p>
          <a:p>
            <a:r>
              <a:rPr lang="en-US"/>
              <a:t>Most of these stages involve non-linear increase in power/area </a:t>
            </a:r>
          </a:p>
          <a:p>
            <a:endParaRPr lang="en-US"/>
          </a:p>
          <a:p>
            <a:r>
              <a:rPr lang="en-US"/>
              <a:t>I will break the challenges into 2 categories</a:t>
            </a:r>
          </a:p>
        </p:txBody>
      </p:sp>
    </p:spTree>
    <p:extLst>
      <p:ext uri="{BB962C8B-B14F-4D97-AF65-F5344CB8AC3E}">
        <p14:creationId xmlns:p14="http://schemas.microsoft.com/office/powerpoint/2010/main" val="358123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BD17-9C2C-3E21-C6E2-622A180B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Big Structures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6B1E7-0D03-13BC-616F-6A5A56706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7743" cy="466725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Many on-chip structures are highly ported, and/or require fully associative searches, making it very difficult to increase their sizes</a:t>
            </a:r>
          </a:p>
          <a:p>
            <a:pPr lvl="1"/>
            <a:r>
              <a:rPr lang="en-US"/>
              <a:t>Physical register, LSQ, Reservation Stations, Miss Status Handling Registers(MSHR), ROB</a:t>
            </a:r>
          </a:p>
          <a:p>
            <a:pPr lvl="1"/>
            <a:endParaRPr lang="en-US"/>
          </a:p>
          <a:p>
            <a:r>
              <a:rPr lang="en-US"/>
              <a:t>But all of them are necessary to scale the width and depth</a:t>
            </a:r>
          </a:p>
          <a:p>
            <a:endParaRPr lang="en-US"/>
          </a:p>
          <a:p>
            <a:r>
              <a:rPr lang="en-US"/>
              <a:t>Can we come up with better algorithms that utilizes these resource more efficiently?</a:t>
            </a:r>
          </a:p>
          <a:p>
            <a:pPr lvl="1"/>
            <a:r>
              <a:rPr lang="en-US" sz="2200"/>
              <a:t>Localizing the Tag Comparisons in the Wakeup Logic to Reduce Energy Consumption of the Issue Queue [MICRO’24]</a:t>
            </a:r>
          </a:p>
          <a:p>
            <a:pPr lvl="1"/>
            <a:r>
              <a:rPr lang="en-US" sz="2200"/>
              <a:t>Virtual Physical Registers[HPCA’98] Speculative Register Reclamation [HPCA’23]</a:t>
            </a:r>
          </a:p>
          <a:p>
            <a:pPr lvl="1"/>
            <a:r>
              <a:rPr lang="en-US" sz="2200"/>
              <a:t>Criticality Driven Fetch [MICRO’ 21]</a:t>
            </a:r>
            <a:endParaRPr lang="en-US" sz="2800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98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43A6-5337-E8D5-626A-69A34453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8" y="372646"/>
            <a:ext cx="11504022" cy="1325563"/>
          </a:xfrm>
        </p:spPr>
        <p:txBody>
          <a:bodyPr/>
          <a:lstStyle/>
          <a:p>
            <a:r>
              <a:rPr lang="en-US"/>
              <a:t>Sequential Algorithms Do Not Scale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A8FA0-1C3D-9E77-FF1A-81C7ABF4D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8064059" cy="4659729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Many frontend stages performs work that are sequential in nature</a:t>
            </a:r>
          </a:p>
          <a:p>
            <a:pPr lvl="1"/>
            <a:r>
              <a:rPr lang="en-US"/>
              <a:t>Branch prediction</a:t>
            </a:r>
          </a:p>
          <a:p>
            <a:pPr lvl="1"/>
            <a:r>
              <a:rPr lang="en-US"/>
              <a:t>x86 Decode</a:t>
            </a:r>
          </a:p>
          <a:p>
            <a:pPr lvl="1"/>
            <a:r>
              <a:rPr lang="en-US"/>
              <a:t>Rename</a:t>
            </a:r>
          </a:p>
          <a:p>
            <a:pPr lvl="1"/>
            <a:r>
              <a:rPr lang="en-US"/>
              <a:t>Scheduling</a:t>
            </a:r>
          </a:p>
          <a:p>
            <a:endParaRPr lang="en-US"/>
          </a:p>
          <a:p>
            <a:r>
              <a:rPr lang="en-US"/>
              <a:t>Very hard to increase the width of these stages, often come at non-linear increase in power/area</a:t>
            </a:r>
          </a:p>
          <a:p>
            <a:endParaRPr lang="en-US"/>
          </a:p>
          <a:p>
            <a:r>
              <a:rPr lang="en-US"/>
              <a:t>Can we come up with algorithms that is scaling friendly?</a:t>
            </a:r>
          </a:p>
          <a:p>
            <a:pPr lvl="1"/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Intel Atom Clustered Frontend</a:t>
            </a:r>
          </a:p>
          <a:p>
            <a:pPr lvl="1"/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</a:rPr>
              <a:t>Alternate Path Fetch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[MICRO 2024]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313928-B920-6829-552B-29379D99B6AC}"/>
              </a:ext>
            </a:extLst>
          </p:cNvPr>
          <p:cNvSpPr/>
          <p:nvPr/>
        </p:nvSpPr>
        <p:spPr>
          <a:xfrm>
            <a:off x="9280634" y="2060028"/>
            <a:ext cx="1282263" cy="12402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8-WIDE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48B15-EBC7-A75F-F7FD-04310F237C1F}"/>
              </a:ext>
            </a:extLst>
          </p:cNvPr>
          <p:cNvSpPr/>
          <p:nvPr/>
        </p:nvSpPr>
        <p:spPr>
          <a:xfrm>
            <a:off x="9041523" y="4019167"/>
            <a:ext cx="793531" cy="773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4-WIDE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D7B16B-3F45-4002-4B92-499E8231B66B}"/>
              </a:ext>
            </a:extLst>
          </p:cNvPr>
          <p:cNvSpPr/>
          <p:nvPr/>
        </p:nvSpPr>
        <p:spPr>
          <a:xfrm>
            <a:off x="10050517" y="4019167"/>
            <a:ext cx="793531" cy="773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4-WIDE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A11433-42D4-96BC-7F71-A92BAD3E080B}"/>
              </a:ext>
            </a:extLst>
          </p:cNvPr>
          <p:cNvCxnSpPr/>
          <p:nvPr/>
        </p:nvCxnSpPr>
        <p:spPr>
          <a:xfrm>
            <a:off x="9911255" y="3397470"/>
            <a:ext cx="0" cy="44931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825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E758F-C14E-8949-7DF3-1B53D217D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8F0CC-4E94-19F7-35D8-1C6FD527A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need for CPU performance has not deceased even in the era of specialization and parallelism </a:t>
            </a:r>
          </a:p>
          <a:p>
            <a:endParaRPr lang="en-US"/>
          </a:p>
          <a:p>
            <a:r>
              <a:rPr lang="en-US"/>
              <a:t>CPUs will continue to get wider and deeper to extract more performance</a:t>
            </a:r>
          </a:p>
          <a:p>
            <a:endParaRPr lang="en-US"/>
          </a:p>
          <a:p>
            <a:r>
              <a:rPr lang="en-US"/>
              <a:t>It’s our job as architects to solve the challenges involved in scaling the core</a:t>
            </a:r>
          </a:p>
        </p:txBody>
      </p:sp>
    </p:spTree>
    <p:extLst>
      <p:ext uri="{BB962C8B-B14F-4D97-AF65-F5344CB8AC3E}">
        <p14:creationId xmlns:p14="http://schemas.microsoft.com/office/powerpoint/2010/main" val="383054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4E800-A01D-FE6B-B904-2C32DDD3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Thread Performance Still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B3D58-C58C-D7B1-13BF-6AA4ABDDD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Many applications are hard to parallelize</a:t>
            </a:r>
          </a:p>
          <a:p>
            <a:pPr lvl="1"/>
            <a:r>
              <a:rPr lang="en-US"/>
              <a:t>Compilers, OS, runtime systems</a:t>
            </a:r>
          </a:p>
          <a:p>
            <a:pPr lvl="1"/>
            <a:r>
              <a:rPr lang="en-US"/>
              <a:t>Interactive Applications</a:t>
            </a:r>
          </a:p>
          <a:p>
            <a:pPr lvl="1"/>
            <a:r>
              <a:rPr lang="en-US"/>
              <a:t>Many accelerator workloads still need CPU orchestration</a:t>
            </a:r>
          </a:p>
          <a:p>
            <a:pPr lvl="1"/>
            <a:endParaRPr lang="en-US"/>
          </a:p>
          <a:p>
            <a:r>
              <a:rPr lang="en-US"/>
              <a:t>CPU vendors continue to push for more performance/better efficiency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64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13DF6-08BC-36DD-E716-911C3ABC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1B00-BE7A-CCD6-3A7F-7F09A6282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99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E52C5-F2A2-E801-E5F3-64887298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5634-CFCE-C662-9CC7-ACA32C09E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5221" cy="46672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BP: TAGE-SC-L, 8K entry BTB, single cycle latency, up to the first taken or (width) # of instructions</a:t>
            </a:r>
          </a:p>
          <a:p>
            <a:r>
              <a:rPr lang="en-US"/>
              <a:t>I-Cache: 32KB, 8-way </a:t>
            </a:r>
          </a:p>
          <a:p>
            <a:r>
              <a:rPr lang="en-US"/>
              <a:t>ROB: 512 Entries </a:t>
            </a:r>
          </a:p>
          <a:p>
            <a:pPr lvl="1"/>
            <a:r>
              <a:rPr lang="en-US"/>
              <a:t>256 Reservation Stations, 192 Load Queue, 128 Store Queue</a:t>
            </a:r>
          </a:p>
          <a:p>
            <a:r>
              <a:rPr lang="en-US"/>
              <a:t>D-Cache: 32KB D-cache, 8 way</a:t>
            </a:r>
          </a:p>
          <a:p>
            <a:pPr lvl="1"/>
            <a:r>
              <a:rPr lang="en-US"/>
              <a:t>4 read ports, 2 write ports</a:t>
            </a:r>
          </a:p>
          <a:p>
            <a:r>
              <a:rPr lang="en-US"/>
              <a:t>Functional Unit: (1.2*width) # of FUs that can handle any instruction</a:t>
            </a:r>
          </a:p>
          <a:p>
            <a:r>
              <a:rPr lang="en-US"/>
              <a:t>Retire width: (width)</a:t>
            </a:r>
          </a:p>
          <a:p>
            <a:r>
              <a:rPr lang="en-US"/>
              <a:t>Last Level Cache: 1MB, 16-way, 18-cycle latency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20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C09244E-2440-6761-3BD9-C9B6459E10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736512"/>
              </p:ext>
            </p:extLst>
          </p:nvPr>
        </p:nvGraphicFramePr>
        <p:xfrm>
          <a:off x="2749" y="2110"/>
          <a:ext cx="12191018" cy="685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93E0EA0E-63AC-6432-1A8D-019C386F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1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B51A-683D-3C51-3F87-0D33A542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BP/BTB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FDA01-08AA-2F16-D5F3-2962E7345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TAGE cookbook</a:t>
            </a:r>
          </a:p>
          <a:p>
            <a:pPr lvl="1"/>
            <a:r>
              <a:rPr lang="en-US" dirty="0"/>
              <a:t>(https://</a:t>
            </a:r>
            <a:r>
              <a:rPr lang="en-US" dirty="0" err="1"/>
              <a:t>hal.science</a:t>
            </a:r>
            <a:r>
              <a:rPr lang="en-US" dirty="0"/>
              <a:t>/hal-04804900v1/document)</a:t>
            </a:r>
          </a:p>
          <a:p>
            <a:endParaRPr lang="en-US" dirty="0"/>
          </a:p>
          <a:p>
            <a:r>
              <a:rPr lang="en-US" dirty="0"/>
              <a:t>BTB organizations</a:t>
            </a:r>
          </a:p>
          <a:p>
            <a:pPr lvl="1"/>
            <a:r>
              <a:rPr lang="en-US" dirty="0"/>
              <a:t>(https://</a:t>
            </a:r>
            <a:r>
              <a:rPr lang="en-US" dirty="0" err="1"/>
              <a:t>dl.acm.org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/10.1145/3613424.3623774)</a:t>
            </a:r>
          </a:p>
        </p:txBody>
      </p:sp>
    </p:spTree>
    <p:extLst>
      <p:ext uri="{BB962C8B-B14F-4D97-AF65-F5344CB8AC3E}">
        <p14:creationId xmlns:p14="http://schemas.microsoft.com/office/powerpoint/2010/main" val="128500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D7AFE-9053-9C4D-534F-CFF0890A8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8619-CBD0-D07B-EE92-089B1C43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Transistor Scaling is Slowing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FD5D7-979B-4E58-9DB2-3772B018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4976"/>
            <a:ext cx="5793828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CPU frequency has not changed much in the past 15 years</a:t>
            </a:r>
          </a:p>
          <a:p>
            <a:endParaRPr lang="en-US"/>
          </a:p>
          <a:p>
            <a:r>
              <a:rPr lang="en-US"/>
              <a:t>Cost of technology scaling is increasing</a:t>
            </a:r>
          </a:p>
          <a:p>
            <a:pPr lvl="1"/>
            <a:r>
              <a:rPr lang="en-US"/>
              <a:t>Building larger structures is difficult, will only be more difficult</a:t>
            </a:r>
          </a:p>
          <a:p>
            <a:endParaRPr lang="en-US"/>
          </a:p>
          <a:p>
            <a:r>
              <a:rPr lang="en-US"/>
              <a:t>We must rely on more advanced architectural improvements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4" name="Chart 3" descr="Chart type: Line. Multiple values by 'Year'&#10;&#10;Description automatically generated">
            <a:extLst>
              <a:ext uri="{FF2B5EF4-FFF2-40B4-BE49-F238E27FC236}">
                <a16:creationId xmlns:a16="http://schemas.microsoft.com/office/drawing/2014/main" id="{CC7C7E50-5A25-4252-9131-D1C4628C40A9}"/>
              </a:ext>
              <a:ext uri="{147F2762-F138-4A5C-976F-8EAC2B608ADB}">
                <a16:predDERef xmlns:a16="http://schemas.microsoft.com/office/drawing/2014/main" pred="{26380BCC-39B5-E1EB-28AC-A1ED21EA5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931937"/>
              </p:ext>
            </p:extLst>
          </p:nvPr>
        </p:nvGraphicFramePr>
        <p:xfrm>
          <a:off x="5793829" y="1538287"/>
          <a:ext cx="6398172" cy="531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112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 descr="Chart type: Line. Multiple values by 'Year'&#10;&#10;Description automatically generated">
            <a:extLst>
              <a:ext uri="{FF2B5EF4-FFF2-40B4-BE49-F238E27FC236}">
                <a16:creationId xmlns:a16="http://schemas.microsoft.com/office/drawing/2014/main" id="{3A91CB71-1F01-48D3-9795-11630D68B532}"/>
              </a:ext>
              <a:ext uri="{147F2762-F138-4A5C-976F-8EAC2B608ADB}">
                <a16:predDERef xmlns:a16="http://schemas.microsoft.com/office/drawing/2014/main" pred="{CC7C7E50-5A25-4252-9131-D1C4628C40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815056"/>
              </p:ext>
            </p:extLst>
          </p:nvPr>
        </p:nvGraphicFramePr>
        <p:xfrm>
          <a:off x="147474" y="1447422"/>
          <a:ext cx="12044526" cy="541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01C272-B49E-309B-98B4-C8079DF6A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Industry Trends – Wider and Deeper</a:t>
            </a:r>
          </a:p>
        </p:txBody>
      </p:sp>
      <p:graphicFrame>
        <p:nvGraphicFramePr>
          <p:cNvPr id="3" name="Chart 2" descr="Chart type: Line. Multiple values by 'Year'&#10;&#10;Description automatically generated">
            <a:extLst>
              <a:ext uri="{FF2B5EF4-FFF2-40B4-BE49-F238E27FC236}">
                <a16:creationId xmlns:a16="http://schemas.microsoft.com/office/drawing/2014/main" id="{26380BCC-39B5-E1EB-28AC-A1ED21EA5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726083"/>
              </p:ext>
            </p:extLst>
          </p:nvPr>
        </p:nvGraphicFramePr>
        <p:xfrm>
          <a:off x="349337" y="1517309"/>
          <a:ext cx="5598063" cy="4611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053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EF1D6-44F4-047A-028A-79616C8A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A6F2E-83B0-F04B-6189-3AF6D767E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Start from a baseline configuration (Intel Golden Cove(2021) with some idealizations), we sweep each configuration at different widths</a:t>
            </a:r>
          </a:p>
          <a:p>
            <a:endParaRPr lang="en-US"/>
          </a:p>
          <a:p>
            <a:r>
              <a:rPr lang="en-US"/>
              <a:t>As we gradually relax different constraints on the processor, we show what would it take to get the performance benefits of scaling</a:t>
            </a:r>
          </a:p>
          <a:p>
            <a:endParaRPr lang="en-US"/>
          </a:p>
          <a:p>
            <a:r>
              <a:rPr lang="en-US"/>
              <a:t>We will talk about how easy/hard to scale each stage, and the potential research opportunities involved </a:t>
            </a:r>
          </a:p>
        </p:txBody>
      </p:sp>
    </p:spTree>
    <p:extLst>
      <p:ext uri="{BB962C8B-B14F-4D97-AF65-F5344CB8AC3E}">
        <p14:creationId xmlns:p14="http://schemas.microsoft.com/office/powerpoint/2010/main" val="305503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354F-46C9-B857-4A42-3667026C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Scarab Simulator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917AF-B3F1-1771-7D3A-FE83612F0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3616" cy="4351338"/>
          </a:xfrm>
        </p:spPr>
        <p:txBody>
          <a:bodyPr/>
          <a:lstStyle/>
          <a:p>
            <a:r>
              <a:rPr lang="en-US"/>
              <a:t>Originally an internal HPS simulator developed in 1998</a:t>
            </a:r>
          </a:p>
          <a:p>
            <a:endParaRPr lang="en-US"/>
          </a:p>
          <a:p>
            <a:r>
              <a:rPr lang="en-US"/>
              <a:t>Major upgrade and open sourced in 2019</a:t>
            </a:r>
          </a:p>
          <a:p>
            <a:pPr lvl="1"/>
            <a:r>
              <a:rPr lang="en-US"/>
              <a:t>Supports 64-bit binary</a:t>
            </a:r>
          </a:p>
          <a:p>
            <a:pPr lvl="1"/>
            <a:r>
              <a:rPr lang="en-US"/>
              <a:t>Integrated </a:t>
            </a:r>
            <a:r>
              <a:rPr lang="en-US" err="1"/>
              <a:t>Ramulator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Scarab 2.0 maintained and updated by Heiner </a:t>
            </a:r>
            <a:r>
              <a:rPr lang="en-US" err="1"/>
              <a:t>Litz</a:t>
            </a:r>
            <a:r>
              <a:rPr lang="en-US"/>
              <a:t> from UCSD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5F4308-F223-CFEC-30B5-586BE5A7E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620527" y="1989032"/>
            <a:ext cx="2733273" cy="287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0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A272-3FE2-5411-57CD-3D5008B9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 Parameters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98E8960-63C8-B9D7-5E63-1DCFC37E1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840257"/>
              </p:ext>
            </p:extLst>
          </p:nvPr>
        </p:nvGraphicFramePr>
        <p:xfrm>
          <a:off x="838200" y="1926267"/>
          <a:ext cx="10515600" cy="26171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93660">
                  <a:extLst>
                    <a:ext uri="{9D8B030D-6E8A-4147-A177-3AD203B41FA5}">
                      <a16:colId xmlns:a16="http://schemas.microsoft.com/office/drawing/2014/main" val="4009583749"/>
                    </a:ext>
                  </a:extLst>
                </a:gridCol>
                <a:gridCol w="8521940">
                  <a:extLst>
                    <a:ext uri="{9D8B030D-6E8A-4147-A177-3AD203B41FA5}">
                      <a16:colId xmlns:a16="http://schemas.microsoft.com/office/drawing/2014/main" val="3360962027"/>
                    </a:ext>
                  </a:extLst>
                </a:gridCol>
              </a:tblGrid>
              <a:tr h="125861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8-wide issue, 128 entry Fetch Queue </a:t>
                      </a:r>
                    </a:p>
                    <a:p>
                      <a:pPr lvl="0" algn="ctr">
                        <a:buNone/>
                      </a:pPr>
                      <a:r>
                        <a:rPr lang="en-US"/>
                        <a:t>512 entry ROB, 256 entry Reservation Station, 8-wide retire</a:t>
                      </a:r>
                    </a:p>
                    <a:p>
                      <a:pPr lvl="0" algn="ctr">
                        <a:buNone/>
                      </a:pPr>
                      <a:r>
                        <a:rPr lang="en-US"/>
                        <a:t>192 entry Load Queue, 128 entry Store Queue</a:t>
                      </a:r>
                    </a:p>
                    <a:p>
                      <a:pPr lvl="0" algn="ctr">
                        <a:buNone/>
                      </a:pPr>
                      <a:r>
                        <a:rPr lang="en-US"/>
                        <a:t>10 Execution Ports (each supports all operations)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021485"/>
                  </a:ext>
                </a:extLst>
              </a:tr>
              <a:tr h="38956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Predictors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64KB TAGE-SC-L, 8-wide/1 taken per cycle, 8K entry BTB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824641"/>
                  </a:ext>
                </a:extLst>
              </a:tr>
              <a:tr h="96893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Caches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32KB 8-way I-Cache, 1R, 1W (2 banks)</a:t>
                      </a:r>
                    </a:p>
                    <a:p>
                      <a:pPr lvl="0" algn="ctr">
                        <a:buNone/>
                      </a:pPr>
                      <a:r>
                        <a:rPr lang="en-US"/>
                        <a:t>32KB 8-way D-Cache, 4R, 2W</a:t>
                      </a:r>
                    </a:p>
                    <a:p>
                      <a:pPr lvl="0" algn="ctr">
                        <a:buNone/>
                      </a:pPr>
                      <a:r>
                        <a:rPr lang="en-US"/>
                        <a:t>1MB 16-way LLC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378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7DC49B-F996-15BF-F666-D8C5929FC90C}"/>
              </a:ext>
            </a:extLst>
          </p:cNvPr>
          <p:cNvSpPr txBox="1"/>
          <p:nvPr/>
        </p:nvSpPr>
        <p:spPr>
          <a:xfrm>
            <a:off x="2635848" y="4917056"/>
            <a:ext cx="69203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Retire width, BP width, Execution Ports scale 1:1 with issue width</a:t>
            </a:r>
          </a:p>
        </p:txBody>
      </p:sp>
    </p:spTree>
    <p:extLst>
      <p:ext uri="{BB962C8B-B14F-4D97-AF65-F5344CB8AC3E}">
        <p14:creationId xmlns:p14="http://schemas.microsoft.com/office/powerpoint/2010/main" val="91959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814925B-97F5-BFBB-F27F-A567E6F64CC3}"/>
              </a:ext>
              <a:ext uri="{147F2762-F138-4A5C-976F-8EAC2B608ADB}">
                <a16:predDERef xmlns:a16="http://schemas.microsoft.com/office/drawing/2014/main" pred="{A6CE86BE-CD6C-5C3D-8500-A7D464C29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217240"/>
              </p:ext>
            </p:extLst>
          </p:nvPr>
        </p:nvGraphicFramePr>
        <p:xfrm>
          <a:off x="1828240" y="1617569"/>
          <a:ext cx="8534400" cy="524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B0E624-4142-7F36-4155-6B407584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 Width Scaling</a:t>
            </a:r>
          </a:p>
        </p:txBody>
      </p:sp>
    </p:spTree>
    <p:extLst>
      <p:ext uri="{BB962C8B-B14F-4D97-AF65-F5344CB8AC3E}">
        <p14:creationId xmlns:p14="http://schemas.microsoft.com/office/powerpoint/2010/main" val="17118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6F1E3CF-8496-565F-C427-AC405491125B}"/>
              </a:ext>
              <a:ext uri="{147F2762-F138-4A5C-976F-8EAC2B608ADB}">
                <a16:predDERef xmlns:a16="http://schemas.microsoft.com/office/drawing/2014/main" pred="{3960D56E-1151-99B6-37F1-EBB2EA683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319241"/>
              </p:ext>
            </p:extLst>
          </p:nvPr>
        </p:nvGraphicFramePr>
        <p:xfrm>
          <a:off x="1828240" y="1689287"/>
          <a:ext cx="8534400" cy="508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AD79BE2-C996-7B79-D953-F10F53CB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Perfect BP and D-Cache</a:t>
            </a:r>
          </a:p>
        </p:txBody>
      </p:sp>
    </p:spTree>
    <p:extLst>
      <p:ext uri="{BB962C8B-B14F-4D97-AF65-F5344CB8AC3E}">
        <p14:creationId xmlns:p14="http://schemas.microsoft.com/office/powerpoint/2010/main" val="56595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Macintosh PowerPoint</Application>
  <PresentationFormat>Widescreen</PresentationFormat>
  <Paragraphs>154</Paragraphs>
  <Slides>23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Towards Scalable CPU Design</vt:lpstr>
      <vt:lpstr>Single Thread Performance Still Matters</vt:lpstr>
      <vt:lpstr>Transistor Scaling is Slowing Down</vt:lpstr>
      <vt:lpstr>Industry Trends – Wider and Deeper</vt:lpstr>
      <vt:lpstr>Outline</vt:lpstr>
      <vt:lpstr>The Scarab Simulator</vt:lpstr>
      <vt:lpstr>Baseline Parameters</vt:lpstr>
      <vt:lpstr>Baseline Width Scaling</vt:lpstr>
      <vt:lpstr>With Perfect BP and D-Cache</vt:lpstr>
      <vt:lpstr>With More BP Bandwidth (1-&gt;3 Takens per Cycle)</vt:lpstr>
      <vt:lpstr>With More D-Cache Ports (1/2 of the width)</vt:lpstr>
      <vt:lpstr>With a Bigger ROB(6k entries)</vt:lpstr>
      <vt:lpstr>Scaling the Rest of the Backend</vt:lpstr>
      <vt:lpstr>PowerPoint Presentation</vt:lpstr>
      <vt:lpstr>PowerPoint Presentation</vt:lpstr>
      <vt:lpstr>What can CPU architects do about them?</vt:lpstr>
      <vt:lpstr>Building Big Structures is Hard</vt:lpstr>
      <vt:lpstr>Sequential Algorithms Do Not Scale Well</vt:lpstr>
      <vt:lpstr>Conclusion</vt:lpstr>
      <vt:lpstr>Questions?</vt:lpstr>
      <vt:lpstr>Baseline Parameters</vt:lpstr>
      <vt:lpstr>PowerPoint Presentation</vt:lpstr>
      <vt:lpstr>Practical BP/BTB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Cai, Lingzhe</dc:creator>
  <cp:lastModifiedBy>Cai, Lingzhe</cp:lastModifiedBy>
  <cp:revision>1</cp:revision>
  <cp:lastPrinted>2025-10-15T22:49:15Z</cp:lastPrinted>
  <dcterms:created xsi:type="dcterms:W3CDTF">2025-10-09T20:43:56Z</dcterms:created>
  <dcterms:modified xsi:type="dcterms:W3CDTF">2026-02-24T00:38:54Z</dcterms:modified>
</cp:coreProperties>
</file>