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4" r:id="rId2"/>
    <p:sldId id="265" r:id="rId3"/>
    <p:sldId id="266" r:id="rId4"/>
    <p:sldId id="267" r:id="rId5"/>
    <p:sldId id="269" r:id="rId6"/>
    <p:sldId id="270" r:id="rId7"/>
    <p:sldId id="268" r:id="rId8"/>
    <p:sldId id="271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3"/>
    <p:restoredTop sz="86162"/>
  </p:normalViewPr>
  <p:slideViewPr>
    <p:cSldViewPr snapToGrid="0" snapToObjects="1">
      <p:cViewPr varScale="1">
        <p:scale>
          <a:sx n="60" d="100"/>
          <a:sy n="60" d="100"/>
        </p:scale>
        <p:origin x="826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5AEB1-115C-1745-B460-59703F512EF9}" type="datetimeFigureOut">
              <a:t>9/24/2018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AFADA-BFF3-5747-8EBA-BF8D8D1D793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9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version of strcat: takes pointers to two strings, allocates enough memory for both</a:t>
            </a:r>
            <a:r>
              <a:rPr lang="en-US" baseline="0"/>
              <a:t> + the null character, allocates memory for concatenated string and copies both strings 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AFADA-BFF3-5747-8EBA-BF8D8D1D7939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55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Performance hit for initialization </a:t>
            </a:r>
            <a:r>
              <a:rPr lang="mr-IN"/>
              <a:t>–</a:t>
            </a:r>
            <a:r>
              <a:rPr lang="en-US"/>
              <a:t> don't use unless you really need initialization to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AFADA-BFF3-5747-8EBA-BF8D8D1D7939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8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 *temp = realloc(ptr, 1000 * sizeof(int));</a:t>
            </a:r>
          </a:p>
          <a:p>
            <a:r>
              <a:rPr lang="en-US"/>
              <a:t>if(temp) ptr = temp; </a:t>
            </a:r>
          </a:p>
          <a:p>
            <a:r>
              <a:rPr lang="en-US"/>
              <a:t>Check for success of realloc call before resetting pointer to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3AFADA-BFF3-5747-8EBA-BF8D8D1D7939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5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1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6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8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8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82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00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4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71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FC266-B2BE-944C-9B3C-4EAF7A1E653C}" type="datetimeFigureOut"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7AEF6-7AAC-1949-B184-DDA1591741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4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Dynamic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Memory – A Review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Adapted from Dr. Mary Eberlein, UT Austin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393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070"/>
            <a:ext cx="10515600" cy="1105468"/>
          </a:xfrm>
        </p:spPr>
        <p:txBody>
          <a:bodyPr>
            <a:normAutofit/>
          </a:bodyPr>
          <a:lstStyle/>
          <a:p>
            <a:pPr algn="ctr"/>
            <a:r>
              <a:rPr lang="en-US" sz="5400" b="1">
                <a:solidFill>
                  <a:schemeClr val="accent6">
                    <a:lumMod val="5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realloc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1825625"/>
            <a:ext cx="12014579" cy="4351338"/>
          </a:xfrm>
        </p:spPr>
        <p:txBody>
          <a:bodyPr/>
          <a:lstStyle/>
          <a:p>
            <a:r>
              <a:rPr lang="en-US"/>
              <a:t>Resize a dynamically allocated array</a:t>
            </a:r>
          </a:p>
          <a:p>
            <a:r>
              <a:rPr lang="en-US"/>
              <a:t>Prototype: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void *realloc(void *ptr, size_t size); 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/>
              <a:t> points to previously allocated memory block</a:t>
            </a:r>
          </a:p>
          <a:p>
            <a:pPr lvl="1"/>
            <a:r>
              <a:rPr lang="en-US"/>
              <a:t>if ptr is NULL, new block allocated and pointer to block returned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size</a:t>
            </a:r>
            <a:r>
              <a:rPr lang="en-US"/>
              <a:t> = new size of block in bytes (can be larger or smaller than original size)</a:t>
            </a:r>
          </a:p>
          <a:p>
            <a:pPr lvl="1"/>
            <a:r>
              <a:rPr lang="en-US"/>
              <a:t>if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size</a:t>
            </a:r>
            <a:r>
              <a:rPr lang="en-US"/>
              <a:t> is 0 and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/>
              <a:t> points to existing block, block is deallocated and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NULL</a:t>
            </a:r>
            <a:r>
              <a:rPr lang="en-US"/>
              <a:t> is returned</a:t>
            </a:r>
          </a:p>
          <a:p>
            <a:r>
              <a:rPr lang="en-US"/>
              <a:t>Returns pointer to new block or NULL on failure</a:t>
            </a:r>
          </a:p>
          <a:p>
            <a:r>
              <a:rPr lang="en-US"/>
              <a:t>Attempts to use original block of memory, shrinking or expanding it in place</a:t>
            </a:r>
          </a:p>
        </p:txBody>
      </p:sp>
    </p:spTree>
    <p:extLst>
      <p:ext uri="{BB962C8B-B14F-4D97-AF65-F5344CB8AC3E}">
        <p14:creationId xmlns:p14="http://schemas.microsoft.com/office/powerpoint/2010/main" val="1080064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8395"/>
            <a:ext cx="10515600" cy="1011665"/>
          </a:xfrm>
        </p:spPr>
        <p:txBody>
          <a:bodyPr anchor="ctr" anchorCtr="1"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Dynamic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785" y="1160060"/>
            <a:ext cx="10958015" cy="5445456"/>
          </a:xfrm>
        </p:spPr>
        <p:txBody>
          <a:bodyPr/>
          <a:lstStyle/>
          <a:p>
            <a:r>
              <a:rPr lang="en-US"/>
              <a:t>We can allocate memory on the heap during program execution</a:t>
            </a:r>
          </a:p>
          <a:p>
            <a:r>
              <a:rPr lang="en-US"/>
              <a:t>Often used for strings, arrays, structs, linked lists, trees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&lt;stdlib.h&gt; </a:t>
            </a:r>
            <a:r>
              <a:rPr lang="en-US"/>
              <a:t>declares 3 memory allocation functions:</a:t>
            </a:r>
          </a:p>
          <a:p>
            <a:pPr marL="0" indent="0">
              <a:buNone/>
            </a:pPr>
            <a:r>
              <a:rPr lang="en-US"/>
              <a:t>  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malloc</a:t>
            </a:r>
            <a:r>
              <a:rPr lang="en-US"/>
              <a:t>: allocates an uninitialized block of memory</a:t>
            </a:r>
          </a:p>
          <a:p>
            <a:pPr marL="0" indent="0">
              <a:buNone/>
            </a:pPr>
            <a:r>
              <a:rPr lang="en-US"/>
              <a:t>  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calloc</a:t>
            </a:r>
            <a:r>
              <a:rPr lang="en-US"/>
              <a:t>: allocates a block of memory and initializes to zero</a:t>
            </a:r>
          </a:p>
          <a:p>
            <a:pPr lvl="1"/>
            <a:r>
              <a:rPr lang="en-US"/>
              <a:t>Takes time to zero out memory </a:t>
            </a:r>
            <a:r>
              <a:rPr lang="mr-IN"/>
              <a:t>–</a:t>
            </a:r>
            <a:r>
              <a:rPr lang="en-US"/>
              <a:t> don't use unless needed</a:t>
            </a:r>
          </a:p>
          <a:p>
            <a:pPr marL="0" indent="0">
              <a:buNone/>
            </a:pPr>
            <a:r>
              <a:rPr lang="en-US"/>
              <a:t>  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realloc</a:t>
            </a:r>
            <a:r>
              <a:rPr lang="en-US"/>
              <a:t>: resizes allocated block of memory</a:t>
            </a:r>
          </a:p>
          <a:p>
            <a:r>
              <a:rPr lang="en-US"/>
              <a:t>All three return type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void *</a:t>
            </a:r>
            <a:r>
              <a:rPr lang="en-US"/>
              <a:t> (a void pointer)</a:t>
            </a:r>
          </a:p>
          <a:p>
            <a:r>
              <a:rPr lang="en-US"/>
              <a:t>Return null pointer if block of requested size isn't found</a:t>
            </a:r>
          </a:p>
          <a:p>
            <a:r>
              <a:rPr lang="en-US"/>
              <a:t>NULL represents null pointer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68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535"/>
            <a:ext cx="10515600" cy="80521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>
                <a:solidFill>
                  <a:schemeClr val="accent6">
                    <a:lumMod val="50000"/>
                  </a:schemeClr>
                </a:solidFill>
              </a:rPr>
              <a:t>Allocating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97" y="1310185"/>
            <a:ext cx="12202235" cy="55478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/>
              <a:t>prototype: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void *malloc(size_t size);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malloc</a:t>
            </a:r>
            <a:r>
              <a:rPr lang="en-US"/>
              <a:t> allocates contiguous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size</a:t>
            </a:r>
            <a:r>
              <a:rPr lang="en-US"/>
              <a:t> bytes and returns pointer to it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size_t</a:t>
            </a:r>
            <a:r>
              <a:rPr lang="en-US"/>
              <a:t>: unsigned integer type (defined in &lt;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stdlib.h&gt;</a:t>
            </a:r>
            <a:r>
              <a:rPr lang="en-US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void free(void *ptr);</a:t>
            </a:r>
            <a:r>
              <a:rPr lang="en-US"/>
              <a:t> // free memory when done with it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/>
              <a:t>Example:</a:t>
            </a:r>
            <a:r>
              <a:rPr lang="en-US"/>
              <a:t> array of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/>
              <a:t> ints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int * a = malloc(n * sizeof(int));</a:t>
            </a:r>
            <a:r>
              <a:rPr lang="en-US">
                <a:ea typeface="Courier New" charset="0"/>
                <a:cs typeface="Courier New" charset="0"/>
              </a:rPr>
              <a:t>//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en-US">
                <a:ea typeface="Courier New" charset="0"/>
                <a:cs typeface="Courier New" charset="0"/>
              </a:rPr>
              <a:t> holds address of first elt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if(a != NULL) {  // better: if(a)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for(int i = 0; i &lt; n; i++)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	a[i] = i;  // Or:  *(a+i) = i;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>
                <a:ea typeface="Courier New" charset="0"/>
                <a:cs typeface="Courier New" charset="0"/>
              </a:rPr>
              <a:t>Later - free memory: 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free(a); </a:t>
            </a:r>
          </a:p>
        </p:txBody>
      </p:sp>
    </p:spTree>
    <p:extLst>
      <p:ext uri="{BB962C8B-B14F-4D97-AF65-F5344CB8AC3E}">
        <p14:creationId xmlns:p14="http://schemas.microsoft.com/office/powerpoint/2010/main" val="708198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479"/>
            <a:ext cx="10515600" cy="764273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Deallocation &amp; Common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32764"/>
            <a:ext cx="12192000" cy="5472752"/>
          </a:xfrm>
        </p:spPr>
        <p:txBody>
          <a:bodyPr>
            <a:normAutofit lnSpcReduction="10000"/>
          </a:bodyPr>
          <a:lstStyle/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free(a); </a:t>
            </a:r>
            <a:r>
              <a:rPr lang="en-US"/>
              <a:t>// releases allocated block on heap</a:t>
            </a:r>
          </a:p>
          <a:p>
            <a:r>
              <a:rPr lang="en-US"/>
              <a:t> Free memory which has been dynamically allocated</a:t>
            </a:r>
          </a:p>
          <a:p>
            <a:r>
              <a:rPr lang="en-US"/>
              <a:t>Calling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free() </a:t>
            </a:r>
            <a:r>
              <a:rPr lang="en-US"/>
              <a:t>does not change value of pointer variable </a:t>
            </a:r>
            <a:r>
              <a:rPr lang="mr-IN"/>
              <a:t>–</a:t>
            </a:r>
            <a:r>
              <a:rPr lang="en-US"/>
              <a:t> reset it to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NULL</a:t>
            </a:r>
          </a:p>
          <a:p>
            <a:r>
              <a:rPr lang="en-US"/>
              <a:t>Common mistakes:</a:t>
            </a:r>
          </a:p>
          <a:p>
            <a:pPr lvl="1"/>
            <a:r>
              <a:rPr lang="en-US" b="1"/>
              <a:t>dangling pointer</a:t>
            </a:r>
            <a:r>
              <a:rPr lang="en-US"/>
              <a:t>: a pointer that contains the address of dynamic memory which has been freed</a:t>
            </a:r>
          </a:p>
          <a:p>
            <a:pPr lvl="2"/>
            <a:r>
              <a:rPr lang="en-US"/>
              <a:t>Can happen when there are multiple pointers to dynamically allocated memory</a:t>
            </a:r>
          </a:p>
          <a:p>
            <a:pPr lvl="1"/>
            <a:r>
              <a:rPr lang="en-US" b="1"/>
              <a:t>memory leak</a:t>
            </a:r>
            <a:r>
              <a:rPr lang="en-US"/>
              <a:t>: memory is allocated and not freed up again</a:t>
            </a:r>
          </a:p>
          <a:p>
            <a:pPr lvl="2"/>
            <a:r>
              <a:rPr lang="en-US"/>
              <a:t>system will eventually run out of memory</a:t>
            </a:r>
          </a:p>
          <a:p>
            <a:pPr lvl="2"/>
            <a:r>
              <a:rPr lang="en-US"/>
              <a:t>can occur if memory is malloc'ed in a loop</a:t>
            </a:r>
          </a:p>
          <a:p>
            <a:pPr lvl="2"/>
            <a:r>
              <a:rPr lang="en-US"/>
              <a:t>check return value of malloc/calloc/realloc to ensure it isn't NULL</a:t>
            </a:r>
          </a:p>
          <a:p>
            <a:pPr lvl="2"/>
            <a:r>
              <a:rPr lang="en-US"/>
              <a:t>use valgrind to detect (more on valgrind in recitation)</a:t>
            </a:r>
          </a:p>
          <a:p>
            <a:pPr lvl="1"/>
            <a:r>
              <a:rPr lang="en-US" b="1"/>
              <a:t>double deallocation</a:t>
            </a:r>
            <a:r>
              <a:rPr lang="en-US"/>
              <a:t>: attempting to deallocate memory pointed to by dangling pointer</a:t>
            </a:r>
          </a:p>
          <a:p>
            <a:pPr lvl="1"/>
            <a:r>
              <a:rPr lang="en-US" b="1"/>
              <a:t>uninitialized pointer</a:t>
            </a:r>
            <a:r>
              <a:rPr lang="en-US"/>
              <a:t>: an uninitialized pointer contains garbage </a:t>
            </a:r>
            <a:r>
              <a:rPr lang="mr-IN"/>
              <a:t>–</a:t>
            </a:r>
            <a:r>
              <a:rPr lang="en-US"/>
              <a:t> trying to access random memory location can cause unpredictable behavior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21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773"/>
            <a:ext cx="10515600" cy="1173709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Memory Leak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3" y="1501254"/>
            <a:ext cx="10930467" cy="4675709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p = malloc(...);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q = malloc(...);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p = q;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/>
              <a:t>no pointer to 1</a:t>
            </a:r>
            <a:r>
              <a:rPr lang="en-US" baseline="30000"/>
              <a:t>st</a:t>
            </a:r>
            <a:r>
              <a:rPr lang="en-US"/>
              <a:t> block (garbage)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/>
              <a:t>Block cannot be freed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/>
              <a:t>This sort of code leads to memory leaks</a:t>
            </a: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2265" y="1322463"/>
            <a:ext cx="2982667" cy="1776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066" y="3788117"/>
            <a:ext cx="2982666" cy="176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4533331" y="2189960"/>
            <a:ext cx="3125337" cy="13647"/>
          </a:xfrm>
          <a:prstGeom prst="straightConnector1">
            <a:avLst/>
          </a:prstGeom>
          <a:ln w="127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44104" y="2725406"/>
            <a:ext cx="3825164" cy="1197508"/>
          </a:xfrm>
          <a:prstGeom prst="straightConnector1">
            <a:avLst/>
          </a:prstGeom>
          <a:ln w="95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84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Dangling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133" y="1825624"/>
            <a:ext cx="11159067" cy="4575175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char *ptr1 = malloc(10*sizeof(char)); // new string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char *ptr2 = ptr1;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free(ptr2);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strcpy(ptr1, "hello");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/>
              <a:t>Two dangling pointers </a:t>
            </a:r>
            <a:r>
              <a:rPr lang="mr-IN" sz="3200"/>
              <a:t>–</a:t>
            </a:r>
            <a:r>
              <a:rPr lang="en-US" sz="3200"/>
              <a:t> point to same deallocated memory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53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133"/>
            <a:ext cx="10515600" cy="898983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String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05719"/>
            <a:ext cx="12192000" cy="5452281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char *myConcat(const char *s1, const char *s2)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char *result = malloc(strlen(s1) + strlen(s2) + 1);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if(result == NULL)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   printf("Error: malloc failed\n");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   exit(EXIT_FAILURE);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strcpy(result, s1);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strcat(result, s2);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return result;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>
                <a:ea typeface="Courier New" charset="0"/>
                <a:cs typeface="Courier New" charset="0"/>
              </a:rPr>
              <a:t>Function call: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char *p = myConcat("hello ", "world");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08800" y="3759200"/>
            <a:ext cx="528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accent5">
                    <a:lumMod val="50000"/>
                  </a:schemeClr>
                </a:solidFill>
              </a:rPr>
              <a:t>process termination: flushes output streams, closes open streams</a:t>
            </a:r>
          </a:p>
          <a:p>
            <a:r>
              <a:rPr lang="en-US" sz="2400" b="1">
                <a:solidFill>
                  <a:schemeClr val="accent5">
                    <a:lumMod val="50000"/>
                  </a:schemeClr>
                </a:solidFill>
              </a:rPr>
              <a:t>Type </a:t>
            </a:r>
            <a:r>
              <a:rPr lang="en-US" sz="2400" b="1" i="1">
                <a:solidFill>
                  <a:schemeClr val="accent5">
                    <a:lumMod val="50000"/>
                  </a:schemeClr>
                </a:solidFill>
              </a:rPr>
              <a:t>man 3 exit </a:t>
            </a:r>
            <a:r>
              <a:rPr lang="en-US" sz="2400" b="1">
                <a:solidFill>
                  <a:schemeClr val="accent5">
                    <a:lumMod val="50000"/>
                  </a:schemeClr>
                </a:solidFill>
              </a:rPr>
              <a:t>at command prompt for more info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269067" y="3623733"/>
            <a:ext cx="4521200" cy="592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8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>
                <a:solidFill>
                  <a:schemeClr val="accent6">
                    <a:lumMod val="50000"/>
                  </a:schemeClr>
                </a:solidFill>
                <a:latin typeface="Courier New" charset="0"/>
                <a:ea typeface="Courier New" charset="0"/>
                <a:cs typeface="Courier New" charset="0"/>
              </a:rPr>
              <a:t>calloc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1825625"/>
            <a:ext cx="10971663" cy="4351338"/>
          </a:xfrm>
        </p:spPr>
        <p:txBody>
          <a:bodyPr/>
          <a:lstStyle/>
          <a:p>
            <a:r>
              <a:rPr lang="en-US" b="1"/>
              <a:t>Prototype:</a:t>
            </a:r>
            <a:r>
              <a:rPr lang="en-US"/>
              <a:t>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void *calloc(size_t nmemb, size_t size);</a:t>
            </a:r>
          </a:p>
          <a:p>
            <a:r>
              <a:rPr lang="en-US"/>
              <a:t>Allocates space for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nmemb</a:t>
            </a:r>
            <a:r>
              <a:rPr lang="en-US"/>
              <a:t> elements, each of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size</a:t>
            </a:r>
            <a:r>
              <a:rPr lang="en-US"/>
              <a:t> bytes</a:t>
            </a:r>
          </a:p>
          <a:p>
            <a:r>
              <a:rPr lang="en-US"/>
              <a:t>Initializes memory to 0</a:t>
            </a:r>
          </a:p>
        </p:txBody>
      </p:sp>
    </p:spTree>
    <p:extLst>
      <p:ext uri="{BB962C8B-B14F-4D97-AF65-F5344CB8AC3E}">
        <p14:creationId xmlns:p14="http://schemas.microsoft.com/office/powerpoint/2010/main" val="394645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46412"/>
          </a:xfrm>
        </p:spPr>
        <p:txBody>
          <a:bodyPr>
            <a:normAutofit/>
          </a:bodyPr>
          <a:lstStyle/>
          <a:p>
            <a:pPr algn="ctr"/>
            <a:r>
              <a:rPr lang="en-US" sz="5400" b="1">
                <a:solidFill>
                  <a:schemeClr val="accent6">
                    <a:lumMod val="50000"/>
                  </a:schemeClr>
                </a:solidFill>
              </a:rPr>
              <a:t>Dynamically Allocated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6413"/>
            <a:ext cx="12192000" cy="5459103"/>
          </a:xfrm>
        </p:spPr>
        <p:txBody>
          <a:bodyPr/>
          <a:lstStyle/>
          <a:p>
            <a:r>
              <a:rPr lang="en-US"/>
              <a:t>Particularly useful before C99 standard allowed non-constant array sizes</a:t>
            </a:r>
          </a:p>
          <a:p>
            <a:pPr marL="0" indent="0">
              <a:buNone/>
            </a:pPr>
            <a:r>
              <a:rPr lang="en-US" sz="2200">
                <a:latin typeface="Courier New" charset="0"/>
                <a:ea typeface="Courier New" charset="0"/>
                <a:cs typeface="Courier New" charset="0"/>
              </a:rPr>
              <a:t>int numVals = -1;</a:t>
            </a:r>
          </a:p>
          <a:p>
            <a:pPr marL="0" indent="0">
              <a:buNone/>
            </a:pPr>
            <a:r>
              <a:rPr lang="en-US" sz="2200">
                <a:latin typeface="Courier New" charset="0"/>
                <a:ea typeface="Courier New" charset="0"/>
                <a:cs typeface="Courier New" charset="0"/>
              </a:rPr>
              <a:t>double *data = NULL;</a:t>
            </a:r>
          </a:p>
          <a:p>
            <a:pPr marL="0" indent="0">
              <a:buNone/>
            </a:pPr>
            <a:r>
              <a:rPr lang="en-US" sz="2200">
                <a:latin typeface="Courier New" charset="0"/>
                <a:ea typeface="Courier New" charset="0"/>
                <a:cs typeface="Courier New" charset="0"/>
              </a:rPr>
              <a:t>do {</a:t>
            </a:r>
          </a:p>
          <a:p>
            <a:pPr marL="0" indent="0">
              <a:buNone/>
            </a:pPr>
            <a:r>
              <a:rPr lang="en-US" sz="2200">
                <a:latin typeface="Courier New" charset="0"/>
                <a:ea typeface="Courier New" charset="0"/>
                <a:cs typeface="Courier New" charset="0"/>
              </a:rPr>
              <a:t>   printf("How many data values do you want to store? ");</a:t>
            </a:r>
          </a:p>
          <a:p>
            <a:pPr marL="0" indent="0">
              <a:buNone/>
            </a:pPr>
            <a:r>
              <a:rPr lang="en-US" sz="2200">
                <a:latin typeface="Courier New" charset="0"/>
                <a:ea typeface="Courier New" charset="0"/>
                <a:cs typeface="Courier New" charset="0"/>
              </a:rPr>
              <a:t>   scanf("%d", &amp;numVals);</a:t>
            </a:r>
          </a:p>
          <a:p>
            <a:pPr marL="0" indent="0">
              <a:buNone/>
            </a:pPr>
            <a:r>
              <a:rPr lang="en-US" sz="2200">
                <a:latin typeface="Courier New" charset="0"/>
                <a:ea typeface="Courier New" charset="0"/>
                <a:cs typeface="Courier New" charset="0"/>
              </a:rPr>
              <a:t>} while (numVals &lt; 1);</a:t>
            </a:r>
          </a:p>
          <a:p>
            <a:pPr marL="0" indent="0">
              <a:buNone/>
            </a:pPr>
            <a:r>
              <a:rPr lang="en-US" sz="2200">
                <a:latin typeface="Courier New" charset="0"/>
                <a:ea typeface="Courier New" charset="0"/>
                <a:cs typeface="Courier New" charset="0"/>
              </a:rPr>
              <a:t>data = malloc(numVals * sizeof(double)); // uninitialized</a:t>
            </a:r>
          </a:p>
          <a:p>
            <a:pPr marL="0" indent="0">
              <a:buNone/>
            </a:pPr>
            <a:r>
              <a:rPr lang="en-US" sz="2200">
                <a:latin typeface="Courier New" charset="0"/>
                <a:ea typeface="Courier New" charset="0"/>
                <a:cs typeface="Courier New" charset="0"/>
              </a:rPr>
              <a:t>// data = calloc(numValues, sizeof(double)); // cleared to zeros</a:t>
            </a:r>
          </a:p>
          <a:p>
            <a:pPr marL="0" indent="0">
              <a:buNone/>
            </a:pPr>
            <a:r>
              <a:rPr lang="en-US" sz="2200">
                <a:latin typeface="Courier New" charset="0"/>
                <a:ea typeface="Courier New" charset="0"/>
                <a:cs typeface="Courier New" charset="0"/>
              </a:rPr>
              <a:t>if(!data) printf("Error </a:t>
            </a:r>
            <a:r>
              <a:rPr lang="mr-IN" sz="2200"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2200">
                <a:latin typeface="Courier New" charset="0"/>
                <a:ea typeface="Courier New" charset="0"/>
                <a:cs typeface="Courier New" charset="0"/>
              </a:rPr>
              <a:t> malloc failed\n");</a:t>
            </a:r>
          </a:p>
        </p:txBody>
      </p:sp>
    </p:spTree>
    <p:extLst>
      <p:ext uri="{BB962C8B-B14F-4D97-AF65-F5344CB8AC3E}">
        <p14:creationId xmlns:p14="http://schemas.microsoft.com/office/powerpoint/2010/main" val="161591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3282</TotalTime>
  <Words>786</Words>
  <Application>Microsoft Office PowerPoint</Application>
  <PresentationFormat>Widescreen</PresentationFormat>
  <Paragraphs>106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Mangal</vt:lpstr>
      <vt:lpstr>Office Theme</vt:lpstr>
      <vt:lpstr>Dynamic Memory – A Review</vt:lpstr>
      <vt:lpstr>Dynamic Memory</vt:lpstr>
      <vt:lpstr>Allocating Memory</vt:lpstr>
      <vt:lpstr>Deallocation &amp; Common Mistakes</vt:lpstr>
      <vt:lpstr>Memory Leak</vt:lpstr>
      <vt:lpstr>Dangling Pointer</vt:lpstr>
      <vt:lpstr>String Functions</vt:lpstr>
      <vt:lpstr>calloc</vt:lpstr>
      <vt:lpstr>Dynamically Allocated Arrays</vt:lpstr>
      <vt:lpstr>realloc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 &amp; Memory Allocation</dc:title>
  <dc:creator>Mary Eberlein</dc:creator>
  <cp:lastModifiedBy>Priebe, Roger</cp:lastModifiedBy>
  <cp:revision>58</cp:revision>
  <dcterms:created xsi:type="dcterms:W3CDTF">2017-09-23T16:23:23Z</dcterms:created>
  <dcterms:modified xsi:type="dcterms:W3CDTF">2018-09-24T21:35:28Z</dcterms:modified>
</cp:coreProperties>
</file>