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89" r:id="rId2"/>
    <p:sldId id="299" r:id="rId3"/>
    <p:sldId id="301" r:id="rId4"/>
    <p:sldId id="290" r:id="rId5"/>
    <p:sldId id="291" r:id="rId6"/>
    <p:sldId id="292" r:id="rId7"/>
    <p:sldId id="295" r:id="rId8"/>
    <p:sldId id="296" r:id="rId9"/>
    <p:sldId id="297" r:id="rId10"/>
    <p:sldId id="298" r:id="rId11"/>
    <p:sldId id="30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5"/>
    <p:restoredTop sz="85910"/>
  </p:normalViewPr>
  <p:slideViewPr>
    <p:cSldViewPr snapToGrid="0" snapToObjects="1">
      <p:cViewPr varScale="1">
        <p:scale>
          <a:sx n="60" d="100"/>
          <a:sy n="60" d="100"/>
        </p:scale>
        <p:origin x="100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1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F2206-898E-5544-A8C3-0DD145029E4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C8B99-CBD7-1441-AAE7-92E3F949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</a:t>
            </a:r>
            <a:r>
              <a:rPr lang="en-US" baseline="0" dirty="0" smtClean="0"/>
              <a:t> for "structured data type"</a:t>
            </a:r>
          </a:p>
          <a:p>
            <a:r>
              <a:rPr lang="en-US" baseline="0" dirty="0" smtClean="0"/>
              <a:t>Bundle set of data into a single thing called a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4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Passing a structure to a function or returning a struct both require making a copy of all fields in the structure.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6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4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2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6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1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527E4-78CB-DF4D-924E-6377675EC66A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3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chemeClr val="accent3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structs</a:t>
            </a:r>
            <a:r>
              <a:rPr lang="en-US" sz="48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48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Adapted from Dr. Mary Eberlein, UT Austin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3">
                    <a:lumMod val="50000"/>
                  </a:schemeClr>
                </a:solidFill>
              </a:rPr>
              <a:t>struct return values</a:t>
            </a:r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600201"/>
            <a:ext cx="11268075" cy="4986337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makeAName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(char *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firstName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, char*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lastName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elvis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elvis.first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firstName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elvis.last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lastName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return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elvis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Function call: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theKing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makeAName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("Elvis", "Presley"); 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87896"/>
          </a:xfrm>
        </p:spPr>
        <p:txBody>
          <a:bodyPr/>
          <a:lstStyle/>
          <a:p>
            <a:r>
              <a:rPr lang="en-US" b="1">
                <a:solidFill>
                  <a:schemeClr val="accent3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0" y="887896"/>
            <a:ext cx="11396870" cy="575144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#include&lt;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stdio.h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#include&lt;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string.h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char first[20];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char last[20];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p);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makeAName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(char *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firstName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, char *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lastName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onePerson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makeAName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("Bruce", "Lee");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printName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onePerson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someone =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onePerson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printName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(someone);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20071" y="1166192"/>
            <a:ext cx="43599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Output:</a:t>
            </a:r>
          </a:p>
          <a:p>
            <a:r>
              <a:rPr lang="en-US" sz="2400" b="1">
                <a:solidFill>
                  <a:srgbClr val="7030A0"/>
                </a:solidFill>
              </a:rPr>
              <a:t>First name: Bruce</a:t>
            </a:r>
          </a:p>
          <a:p>
            <a:r>
              <a:rPr lang="en-US" sz="2400" b="1">
                <a:solidFill>
                  <a:srgbClr val="7030A0"/>
                </a:solidFill>
              </a:rPr>
              <a:t>Last name: Lee</a:t>
            </a:r>
          </a:p>
          <a:p>
            <a:r>
              <a:rPr lang="en-US" sz="2400" b="1">
                <a:solidFill>
                  <a:srgbClr val="7030A0"/>
                </a:solidFill>
              </a:rPr>
              <a:t>Firstname: Bruce</a:t>
            </a:r>
          </a:p>
          <a:p>
            <a:r>
              <a:rPr lang="en-US" sz="2400" b="1">
                <a:solidFill>
                  <a:srgbClr val="7030A0"/>
                </a:solidFill>
              </a:rPr>
              <a:t>Last name: Lee</a:t>
            </a:r>
          </a:p>
        </p:txBody>
      </p:sp>
    </p:spTree>
    <p:extLst>
      <p:ext uri="{BB962C8B-B14F-4D97-AF65-F5344CB8AC3E}">
        <p14:creationId xmlns:p14="http://schemas.microsoft.com/office/powerpoint/2010/main" val="107048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Structures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struct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Collection of variables with one name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the variables are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called members or fields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may be different types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Use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structs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keep related data together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pass fewer arguments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return multiple values as a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struct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013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Example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7930"/>
            <a:ext cx="12192000" cy="507818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struct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for data related to our class: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eeClass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classNum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meetingRoom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[20];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courseName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[30];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};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Variable declaration: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eeClass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ee312;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Member (or field) access: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ee312.classNum = 312;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43575" y="1687967"/>
            <a:ext cx="64484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Or use a </a:t>
            </a:r>
            <a:r>
              <a:rPr lang="en-US" sz="2800" dirty="0" err="1" smtClean="0">
                <a:latin typeface="Arial" charset="0"/>
                <a:ea typeface="Arial" charset="0"/>
                <a:cs typeface="Arial" charset="0"/>
              </a:rPr>
              <a:t>typedef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eeClass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classNum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meetingRoom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[20];</a:t>
            </a:r>
          </a:p>
          <a:p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courseName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[30];</a:t>
            </a:r>
          </a:p>
          <a:p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EEClass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EEClass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ee312;</a:t>
            </a:r>
          </a:p>
          <a:p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ee312.classNum = 312;</a:t>
            </a:r>
          </a:p>
          <a:p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(ee312.meetingRoom, "EER3");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2460306" y="700028"/>
            <a:ext cx="1825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70C0"/>
                </a:solidFill>
              </a:rPr>
              <a:t>structure tag</a:t>
            </a:r>
            <a:endParaRPr lang="en-US" sz="2000" b="1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343150" y="1100138"/>
            <a:ext cx="1028700" cy="828675"/>
          </a:xfrm>
          <a:prstGeom prst="straightConnector1">
            <a:avLst/>
          </a:prstGeom>
          <a:ln>
            <a:solidFill>
              <a:schemeClr val="accent1">
                <a:alpha val="71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77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85333"/>
          </a:xfrm>
        </p:spPr>
        <p:txBody>
          <a:bodyPr/>
          <a:lstStyle/>
          <a:p>
            <a:r>
              <a:rPr lang="en-US" sz="4800" b="1" smtClean="0">
                <a:solidFill>
                  <a:schemeClr val="accent3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4800" b="1" smtClean="0">
                <a:solidFill>
                  <a:schemeClr val="accent3">
                    <a:lumMod val="50000"/>
                  </a:schemeClr>
                </a:solidFill>
              </a:rPr>
              <a:t>s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5333"/>
            <a:ext cx="12192000" cy="540173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Record containing related data values that are used together</a:t>
            </a:r>
          </a:p>
          <a:p>
            <a:r>
              <a:rPr lang="en-US" sz="2800" smtClean="0"/>
              <a:t>Fields </a:t>
            </a:r>
            <a:r>
              <a:rPr lang="en-US" sz="2800" dirty="0" smtClean="0"/>
              <a:t>stored in contiguous memory</a:t>
            </a:r>
          </a:p>
          <a:p>
            <a:r>
              <a:rPr lang="en-US" sz="2800" dirty="0" smtClean="0"/>
              <a:t>Like an array, except:</a:t>
            </a:r>
          </a:p>
          <a:p>
            <a:pPr lvl="1"/>
            <a:r>
              <a:rPr lang="en-US" dirty="0" smtClean="0"/>
              <a:t>data values in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dirty="0" smtClean="0"/>
              <a:t> have names</a:t>
            </a:r>
          </a:p>
          <a:p>
            <a:pPr lvl="1"/>
            <a:r>
              <a:rPr lang="en-US" dirty="0" smtClean="0"/>
              <a:t>access fields with "dot" operator, not []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Suppose you are writing a class scheduling system. You'd probably need to pass the same set of data to many functions.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void catalog(char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courseName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[],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courseNumber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secID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) {</a:t>
            </a:r>
            <a:r>
              <a:rPr lang="mr-IN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…</a:t>
            </a:r>
            <a:r>
              <a:rPr lang="en-US" sz="24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r>
              <a:rPr lang="en-US" sz="2800" dirty="0" smtClean="0"/>
              <a:t>Instead: combine that data in a </a:t>
            </a:r>
            <a:r>
              <a:rPr lang="en-US" sz="2800" dirty="0" err="1" smtClean="0"/>
              <a:t>struct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70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Structures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12192000" cy="512233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UTCourse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courseName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[50];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courseNumber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secID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UTCourse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EE312_00 = {"Software Design &amp; Implementation I", 312, 16100}; </a:t>
            </a:r>
          </a:p>
          <a:p>
            <a:pPr defTabSz="914400">
              <a:spcBef>
                <a:spcPts val="0"/>
              </a:spcBef>
            </a:pPr>
            <a:endParaRPr lang="en-US" dirty="0" smtClean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Now your function might look like this: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void catalog(</a:t>
            </a:r>
            <a:r>
              <a:rPr lang="en-US" sz="28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UTCourse</a:t>
            </a:r>
            <a:r>
              <a:rPr lang="en-US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myClass</a:t>
            </a:r>
            <a:r>
              <a:rPr lang="en-US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) {</a:t>
            </a:r>
            <a:r>
              <a:rPr lang="mr-IN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…</a:t>
            </a:r>
            <a:r>
              <a:rPr lang="en-US" sz="2800" b="1" dirty="0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800" b="1" dirty="0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Field Access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05399"/>
          </a:xfrm>
        </p:spPr>
        <p:txBody>
          <a:bodyPr/>
          <a:lstStyle/>
          <a:p>
            <a:r>
              <a:rPr lang="en-US" dirty="0" smtClean="0"/>
              <a:t>Use the dot operator to access fields (and the variable name)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FullName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char first[20];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char last[20];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me = {“Roger", “Priebe"};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("Hey %s\n",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me.last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743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Designated Initializers (C99)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name {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char first[20];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char last[20];</a:t>
            </a:r>
          </a:p>
          <a:p>
            <a:pPr marL="0" indent="0"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Value can be labeled with the field name: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ullName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person = {.last = "Presley", .first = "Elvis"};</a:t>
            </a:r>
          </a:p>
          <a:p>
            <a:pPr defTabSz="914400">
              <a:spcBef>
                <a:spcPts val="0"/>
              </a:spcBef>
            </a:pPr>
            <a:endParaRPr lang="en-US" dirty="0" smtClean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If field omitted from initializer, set to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972800" cy="814388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accent3">
                    <a:lumMod val="50000"/>
                  </a:schemeClr>
                </a:solidFill>
              </a:rPr>
              <a:t>Operations on structs</a:t>
            </a:r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14389"/>
            <a:ext cx="11930063" cy="6443661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The </a:t>
            </a:r>
            <a:r>
              <a:rPr lang="en-US" sz="5900" b="1" dirty="0" smtClean="0">
                <a:solidFill>
                  <a:srgbClr val="C00000"/>
                </a:solidFill>
              </a:rPr>
              <a:t>.</a:t>
            </a:r>
            <a:r>
              <a:rPr lang="en-US" sz="5900" dirty="0" smtClean="0"/>
              <a:t> access operator has precedence over nearly all other operators</a:t>
            </a:r>
          </a:p>
          <a:p>
            <a:r>
              <a:rPr lang="en-US" sz="5900" b="1" dirty="0" smtClean="0"/>
              <a:t>Example: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4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partNum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4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	char 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partName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[30];</a:t>
            </a:r>
          </a:p>
          <a:p>
            <a:pPr marL="0" indent="0">
              <a:buNone/>
            </a:pPr>
            <a:r>
              <a:rPr lang="en-US" sz="4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onHand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4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} Part; </a:t>
            </a:r>
          </a:p>
          <a:p>
            <a:pPr marL="0" indent="0">
              <a:buNone/>
            </a:pP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	Part part1 = {.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partNum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= 311, .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partName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 = "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usb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"};</a:t>
            </a:r>
          </a:p>
          <a:p>
            <a:pPr marL="0" indent="0">
              <a:buNone/>
            </a:pPr>
            <a:r>
              <a:rPr lang="en-US" sz="4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4400" dirty="0" err="1" smtClean="0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en-US" sz="4400" dirty="0" smtClean="0">
                <a:latin typeface="Courier New" charset="0"/>
                <a:ea typeface="Courier New" charset="0"/>
                <a:cs typeface="Courier New" charset="0"/>
              </a:rPr>
              <a:t>("%d", &amp;part1.onHand);</a:t>
            </a:r>
            <a:r>
              <a:rPr lang="en-US" sz="4400" dirty="0" smtClean="0"/>
              <a:t>  // </a:t>
            </a:r>
            <a:r>
              <a:rPr lang="en-US" sz="4400" b="1" dirty="0" smtClean="0"/>
              <a:t>.</a:t>
            </a:r>
            <a:r>
              <a:rPr lang="en-US" sz="4400" dirty="0" smtClean="0"/>
              <a:t> operator higher precedence than &amp;</a:t>
            </a:r>
            <a:r>
              <a:rPr lang="en-US" sz="4400" dirty="0"/>
              <a:t>	</a:t>
            </a:r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  <a:p>
            <a:r>
              <a:rPr lang="en-US" sz="5900" dirty="0" smtClean="0"/>
              <a:t>Assigning one </a:t>
            </a:r>
            <a:r>
              <a:rPr lang="en-US" sz="5900" dirty="0" err="1" smtClean="0"/>
              <a:t>struct</a:t>
            </a:r>
            <a:r>
              <a:rPr lang="en-US" sz="5900" dirty="0" smtClean="0"/>
              <a:t> to another makes a copy:</a:t>
            </a:r>
          </a:p>
          <a:p>
            <a:pPr marL="0" indent="0">
              <a:buNone/>
            </a:pPr>
            <a:r>
              <a:rPr lang="en-US" sz="5900" dirty="0"/>
              <a:t>	</a:t>
            </a:r>
            <a:r>
              <a:rPr lang="en-US" sz="5900" dirty="0" smtClean="0">
                <a:latin typeface="Courier New" charset="0"/>
                <a:ea typeface="Courier New" charset="0"/>
                <a:cs typeface="Courier New" charset="0"/>
              </a:rPr>
              <a:t>part2 = part1; </a:t>
            </a:r>
            <a:r>
              <a:rPr lang="en-US" sz="5900" dirty="0" smtClean="0"/>
              <a:t>// copy each field of part1 into part2</a:t>
            </a:r>
          </a:p>
          <a:p>
            <a:pPr marL="0" indent="0">
              <a:buNone/>
            </a:pPr>
            <a:endParaRPr lang="en-US" sz="5900" dirty="0" smtClean="0"/>
          </a:p>
          <a:p>
            <a:r>
              <a:rPr lang="en-US" sz="5900" dirty="0" smtClean="0"/>
              <a:t>Note: </a:t>
            </a:r>
            <a:r>
              <a:rPr lang="en-US" sz="5900" dirty="0" err="1" smtClean="0"/>
              <a:t>structs</a:t>
            </a:r>
            <a:r>
              <a:rPr lang="en-US" sz="5900" dirty="0" smtClean="0"/>
              <a:t> </a:t>
            </a:r>
            <a:r>
              <a:rPr lang="en-US" sz="5900" b="1" dirty="0" smtClean="0"/>
              <a:t>cannot</a:t>
            </a:r>
            <a:r>
              <a:rPr lang="en-US" sz="5900" dirty="0" smtClean="0"/>
              <a:t> be compared with </a:t>
            </a:r>
            <a:r>
              <a:rPr lang="en-US" sz="5900" dirty="0" smtClean="0"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sz="5900" dirty="0" smtClean="0"/>
              <a:t> or </a:t>
            </a:r>
            <a:r>
              <a:rPr lang="en-US" sz="5900" dirty="0" smtClean="0">
                <a:latin typeface="Courier New" charset="0"/>
                <a:ea typeface="Courier New" charset="0"/>
                <a:cs typeface="Courier New" charset="0"/>
              </a:rPr>
              <a:t>!=</a:t>
            </a:r>
            <a:endParaRPr lang="en-US" sz="59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3800" dirty="0"/>
              <a:t>	</a:t>
            </a:r>
            <a:r>
              <a:rPr lang="en-US" sz="3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96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mtClean="0">
                <a:solidFill>
                  <a:schemeClr val="accent3">
                    <a:lumMod val="50000"/>
                  </a:schemeClr>
                </a:solidFill>
              </a:rPr>
              <a:t>Passing structs</a:t>
            </a:r>
            <a:endParaRPr lang="en-US" sz="5400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1"/>
            <a:ext cx="11263313" cy="4929187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printName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Name p)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("First name: %s\n",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p.first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("Last name: %s\n",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p.last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Function call: 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printName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(person);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Output: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First name: Elvis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Last name: Presley</a:t>
            </a:r>
          </a:p>
        </p:txBody>
      </p:sp>
    </p:spTree>
    <p:extLst>
      <p:ext uri="{BB962C8B-B14F-4D97-AF65-F5344CB8AC3E}">
        <p14:creationId xmlns:p14="http://schemas.microsoft.com/office/powerpoint/2010/main" val="185383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480</Words>
  <Application>Microsoft Office PowerPoint</Application>
  <PresentationFormat>Widescreen</PresentationFormat>
  <Paragraphs>140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structs </vt:lpstr>
      <vt:lpstr>Structures</vt:lpstr>
      <vt:lpstr>Example</vt:lpstr>
      <vt:lpstr>structs</vt:lpstr>
      <vt:lpstr>Structures</vt:lpstr>
      <vt:lpstr>Field Access</vt:lpstr>
      <vt:lpstr>Designated Initializers (C99)</vt:lpstr>
      <vt:lpstr>Operations on structs</vt:lpstr>
      <vt:lpstr>Passing structs</vt:lpstr>
      <vt:lpstr>struct return values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Data Types: Arrays &amp; Structs Topic 7</dc:title>
  <dc:creator>Microsoft Office User</dc:creator>
  <cp:lastModifiedBy>Priebe, Roger</cp:lastModifiedBy>
  <cp:revision>62</cp:revision>
  <dcterms:created xsi:type="dcterms:W3CDTF">2017-09-14T19:25:34Z</dcterms:created>
  <dcterms:modified xsi:type="dcterms:W3CDTF">2018-09-25T13:16:38Z</dcterms:modified>
</cp:coreProperties>
</file>