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59"/>
  </p:notesMasterIdLst>
  <p:handoutMasterIdLst>
    <p:handoutMasterId r:id="rId60"/>
  </p:handoutMasterIdLst>
  <p:sldIdLst>
    <p:sldId id="256" r:id="rId2"/>
    <p:sldId id="316" r:id="rId3"/>
    <p:sldId id="311" r:id="rId4"/>
    <p:sldId id="263" r:id="rId5"/>
    <p:sldId id="266" r:id="rId6"/>
    <p:sldId id="276" r:id="rId7"/>
    <p:sldId id="277" r:id="rId8"/>
    <p:sldId id="279" r:id="rId9"/>
    <p:sldId id="317" r:id="rId10"/>
    <p:sldId id="278" r:id="rId11"/>
    <p:sldId id="321" r:id="rId12"/>
    <p:sldId id="322" r:id="rId13"/>
    <p:sldId id="323" r:id="rId14"/>
    <p:sldId id="308" r:id="rId15"/>
    <p:sldId id="309" r:id="rId16"/>
    <p:sldId id="324" r:id="rId17"/>
    <p:sldId id="306" r:id="rId18"/>
    <p:sldId id="310" r:id="rId19"/>
    <p:sldId id="312" r:id="rId20"/>
    <p:sldId id="327" r:id="rId21"/>
    <p:sldId id="326" r:id="rId22"/>
    <p:sldId id="328" r:id="rId23"/>
    <p:sldId id="329" r:id="rId24"/>
    <p:sldId id="337" r:id="rId25"/>
    <p:sldId id="330" r:id="rId26"/>
    <p:sldId id="336" r:id="rId27"/>
    <p:sldId id="333" r:id="rId28"/>
    <p:sldId id="269" r:id="rId29"/>
    <p:sldId id="270" r:id="rId30"/>
    <p:sldId id="271" r:id="rId31"/>
    <p:sldId id="272" r:id="rId32"/>
    <p:sldId id="273" r:id="rId33"/>
    <p:sldId id="331" r:id="rId34"/>
    <p:sldId id="283" r:id="rId35"/>
    <p:sldId id="274" r:id="rId36"/>
    <p:sldId id="280" r:id="rId37"/>
    <p:sldId id="313" r:id="rId38"/>
    <p:sldId id="334" r:id="rId39"/>
    <p:sldId id="332" r:id="rId40"/>
    <p:sldId id="335" r:id="rId41"/>
    <p:sldId id="284" r:id="rId42"/>
    <p:sldId id="285" r:id="rId43"/>
    <p:sldId id="286" r:id="rId44"/>
    <p:sldId id="288" r:id="rId45"/>
    <p:sldId id="325" r:id="rId46"/>
    <p:sldId id="291" r:id="rId47"/>
    <p:sldId id="292" r:id="rId48"/>
    <p:sldId id="293" r:id="rId49"/>
    <p:sldId id="295" r:id="rId50"/>
    <p:sldId id="296" r:id="rId51"/>
    <p:sldId id="297" r:id="rId52"/>
    <p:sldId id="298" r:id="rId53"/>
    <p:sldId id="299" r:id="rId54"/>
    <p:sldId id="301" r:id="rId55"/>
    <p:sldId id="304" r:id="rId56"/>
    <p:sldId id="314" r:id="rId57"/>
    <p:sldId id="315" r:id="rId5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9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12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F2592E4-2A05-45C2-AEBD-377D741D05F5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2CF189E-C29A-47FB-9B04-693AC861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7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DB13184-6A16-E545-8FD2-1B8F72AC691A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4757486-FDCB-264D-88AD-EF479BBBB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4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standard for language published</a:t>
            </a:r>
            <a:r>
              <a:rPr lang="en-US" baseline="0" dirty="0" smtClean="0"/>
              <a:t> by ANSI. C89</a:t>
            </a:r>
          </a:p>
          <a:p>
            <a:r>
              <a:rPr lang="en-US" baseline="0" dirty="0" smtClean="0"/>
              <a:t>C90 is essentially the same language – some formatting changes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C11: also deprecated 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98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</a:t>
            </a:r>
            <a:r>
              <a:rPr lang="en-US" baseline="0" dirty="0" smtClean="0"/>
              <a:t> included here for comparison to #define – usually better option. Type checking FTW.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88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8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message cannot be changed</a:t>
            </a:r>
          </a:p>
          <a:p>
            <a:endParaRPr lang="en-US" dirty="0" smtClean="0"/>
          </a:p>
          <a:p>
            <a:r>
              <a:rPr lang="en-US" dirty="0" smtClean="0"/>
              <a:t>arrays: contiguous span of memory set</a:t>
            </a:r>
            <a:r>
              <a:rPr lang="en-US" baseline="0" dirty="0" smtClean="0"/>
              <a:t> aside for elements of the same type. Accessed by index: </a:t>
            </a:r>
            <a:r>
              <a:rPr lang="en-US" baseline="0" dirty="0" err="1" smtClean="0"/>
              <a:t>msg</a:t>
            </a:r>
            <a:r>
              <a:rPr lang="en-US" baseline="0" dirty="0" smtClean="0"/>
              <a:t>[0] is 'W'</a:t>
            </a:r>
            <a:endParaRPr lang="en-US" dirty="0" smtClean="0"/>
          </a:p>
          <a:p>
            <a:r>
              <a:rPr lang="en-US" dirty="0" smtClean="0"/>
              <a:t>No String type in C – a string in C is an array of characters, with the end of the string marked with a special character '\0'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15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string literals: text enclosed in double quotes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48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details on </a:t>
            </a:r>
            <a:r>
              <a:rPr lang="en-US" dirty="0" err="1" smtClean="0"/>
              <a:t>printf</a:t>
            </a:r>
            <a:r>
              <a:rPr lang="en-US" dirty="0" smtClean="0"/>
              <a:t>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91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Prints 4:    </a:t>
            </a:r>
          </a:p>
          <a:p>
            <a:r>
              <a:rPr lang="en-US" dirty="0" smtClean="0"/>
              <a:t>n\         "       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58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84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// C99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17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99397" y="8832196"/>
            <a:ext cx="2982417" cy="464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8" tIns="46219" rIns="92438" bIns="46219" anchor="b"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  <a:buFontTx/>
              <a:buNone/>
            </a:pPr>
            <a:fld id="{3A7694FA-6BD3-7441-B585-6949F3CF4495}" type="slidenum">
              <a:rPr lang="en-US">
                <a:cs typeface="Times New Roman" charset="0"/>
              </a:rPr>
              <a:pPr algn="r" eaLnBrk="0" hangingPunct="0">
                <a:spcBef>
                  <a:spcPct val="0"/>
                </a:spcBef>
                <a:buFontTx/>
                <a:buNone/>
              </a:pPr>
              <a:t>34</a:t>
            </a:fld>
            <a:endParaRPr lang="en-US">
              <a:cs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We're basically going to manipulate letters and numbers.</a:t>
            </a:r>
          </a:p>
          <a:p>
            <a:r>
              <a:rPr lang="en-US">
                <a:latin typeface="Times New Roman" charset="0"/>
              </a:rPr>
              <a:t>We make the integer / real number distinction in English as well.  We don't ask, "How many do you weigh?" or, "How much sisters do you have?"</a:t>
            </a:r>
          </a:p>
          <a:p>
            <a:r>
              <a:rPr lang="en-US">
                <a:latin typeface="Times New Roman" charset="0"/>
              </a:rPr>
              <a:t>Part of the int/double split is related to how a computer processor crunches numbers.  A CPU does integer computations and a Floating Point Unit (FPU) does real number computations.</a:t>
            </a:r>
          </a:p>
          <a:p>
            <a:endParaRPr lang="en-US">
              <a:latin typeface="Times New Roman" charset="0"/>
            </a:endParaRPr>
          </a:p>
          <a:p>
            <a:r>
              <a:rPr lang="en-US">
                <a:latin typeface="Times New Roman" charset="0"/>
              </a:rPr>
              <a:t>Why does Java separate int and double?  Why not use one combined type called number?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have limited control over how much memory is used.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may</a:t>
            </a:r>
            <a:r>
              <a:rPr lang="en-US" baseline="0" dirty="0" smtClean="0"/>
              <a:t> be</a:t>
            </a:r>
            <a:r>
              <a:rPr lang="en-US" dirty="0" smtClean="0"/>
              <a:t> natural word size on specific computer. Standard is 32 bits.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For maximum portability, usually use int. If you need to guarantee 32 bits, use: int32_t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57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Machine language: fundamental language of any computer, sequences of 0s and 1s</a:t>
            </a:r>
          </a:p>
          <a:p>
            <a:r>
              <a:rPr lang="en-US" dirty="0" smtClean="0"/>
              <a:t>Assembly language: a bit higher level language – uses mnemonics</a:t>
            </a:r>
            <a:r>
              <a:rPr lang="en-US" baseline="0" dirty="0" smtClean="0"/>
              <a:t> and symbols for the binary machine instructions</a:t>
            </a:r>
          </a:p>
          <a:p>
            <a:r>
              <a:rPr lang="en-US" baseline="0" dirty="0" smtClean="0"/>
              <a:t>	assembler: maps assembly </a:t>
            </a:r>
            <a:r>
              <a:rPr lang="en-US" baseline="0" dirty="0" err="1" smtClean="0"/>
              <a:t>lang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instrs</a:t>
            </a:r>
            <a:r>
              <a:rPr lang="en-US" baseline="0" dirty="0" smtClean="0"/>
              <a:t> into machine </a:t>
            </a:r>
            <a:r>
              <a:rPr lang="en-US" baseline="0" dirty="0" err="1" smtClean="0"/>
              <a:t>lang</a:t>
            </a:r>
            <a:endParaRPr lang="en-US" baseline="0" dirty="0" smtClean="0"/>
          </a:p>
          <a:p>
            <a:r>
              <a:rPr lang="en-US" baseline="0" dirty="0" smtClean="0"/>
              <a:t>	machine dependent: each comp architecture has its own assembly </a:t>
            </a:r>
            <a:r>
              <a:rPr lang="en-US" baseline="0" dirty="0" err="1" smtClean="0"/>
              <a:t>lang</a:t>
            </a:r>
            <a:endParaRPr lang="en-US" baseline="0" dirty="0" smtClean="0"/>
          </a:p>
          <a:p>
            <a:r>
              <a:rPr lang="en-US" baseline="0" dirty="0" smtClean="0"/>
              <a:t>	low level </a:t>
            </a:r>
            <a:r>
              <a:rPr lang="en-US" baseline="0" dirty="0" err="1" smtClean="0"/>
              <a:t>instrs</a:t>
            </a:r>
            <a:r>
              <a:rPr lang="en-US" baseline="0" dirty="0" smtClean="0"/>
              <a:t> – tedious, time consuming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246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44"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6274295" indent="-35837072" defTabSz="924544"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3722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87444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116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74889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71F947E-AB46-684F-AE52-1522E6686048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Talk about integer overflow,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i.e., number too large to store as specified type.</a:t>
            </a:r>
          </a:p>
          <a:p>
            <a:pPr eaLnBrk="1" hangingPunct="1"/>
            <a:r>
              <a:rPr lang="en-US" baseline="0" dirty="0" smtClean="0">
                <a:ea typeface="ＭＳ Ｐゴシック" charset="0"/>
                <a:cs typeface="ＭＳ Ｐゴシック" charset="0"/>
              </a:rPr>
              <a:t>Integers use 2's complement representation. Assume we have 4 bits to store an integer. </a:t>
            </a:r>
          </a:p>
          <a:p>
            <a:pPr eaLnBrk="1" hangingPunct="1"/>
            <a:r>
              <a:rPr lang="en-US" baseline="0" dirty="0" smtClean="0">
                <a:ea typeface="ＭＳ Ｐゴシック" charset="0"/>
                <a:cs typeface="ＭＳ Ｐゴシック" charset="0"/>
              </a:rPr>
              <a:t>   0111 (7)</a:t>
            </a:r>
          </a:p>
          <a:p>
            <a:pPr eaLnBrk="1" hangingPunct="1"/>
            <a:r>
              <a:rPr lang="en-US" baseline="0" dirty="0" smtClean="0">
                <a:ea typeface="ＭＳ Ｐゴシック" charset="0"/>
                <a:cs typeface="ＭＳ Ｐゴシック" charset="0"/>
              </a:rPr>
              <a:t>+0001 (1)</a:t>
            </a:r>
          </a:p>
          <a:p>
            <a:pPr eaLnBrk="1" hangingPunct="1"/>
            <a:r>
              <a:rPr lang="en-US" baseline="0" dirty="0" smtClean="0">
                <a:ea typeface="ＭＳ Ｐゴシック" charset="0"/>
                <a:cs typeface="ＭＳ Ｐゴシック" charset="0"/>
              </a:rPr>
              <a:t>-------------</a:t>
            </a:r>
          </a:p>
          <a:p>
            <a:pPr eaLnBrk="1" hangingPunct="1"/>
            <a:r>
              <a:rPr lang="en-US" baseline="0" dirty="0" smtClean="0">
                <a:ea typeface="ＭＳ Ｐゴシック" charset="0"/>
                <a:cs typeface="ＭＳ Ｐゴシック" charset="0"/>
              </a:rPr>
              <a:t> 1000 (-8)    Adding resulted in overflow – the result was too large to store in the given representation. </a:t>
            </a: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it this way? When C created, most machines 8-bit. Now most machines 32 or 64 bit. C can adapt over time since the sizes of data types not specified. 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: INT_MAX, INT_MIN,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smtClean="0">
                <a:sym typeface="Wingdings"/>
              </a:rPr>
              <a:t> print with %</a:t>
            </a:r>
            <a:r>
              <a:rPr lang="en-US" dirty="0" err="1" smtClean="0">
                <a:sym typeface="Wingdings"/>
              </a:rPr>
              <a:t>zu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float: FLT_MAX, FLT_MIN, </a:t>
            </a:r>
            <a:r>
              <a:rPr lang="en-US" dirty="0" err="1" smtClean="0">
                <a:sym typeface="Wingdings"/>
              </a:rPr>
              <a:t>sizeof</a:t>
            </a:r>
            <a:r>
              <a:rPr lang="en-US" dirty="0" smtClean="0">
                <a:sym typeface="Wingdings"/>
              </a:rPr>
              <a:t>(float)</a:t>
            </a:r>
          </a:p>
          <a:p>
            <a:r>
              <a:rPr lang="en-US" dirty="0" smtClean="0">
                <a:sym typeface="Wingdings"/>
              </a:rPr>
              <a:t>double:</a:t>
            </a:r>
            <a:r>
              <a:rPr lang="en-US" baseline="0" dirty="0" smtClean="0">
                <a:sym typeface="Wingdings"/>
              </a:rPr>
              <a:t> DBL...</a:t>
            </a:r>
          </a:p>
          <a:p>
            <a:r>
              <a:rPr lang="en-US" baseline="0" dirty="0" smtClean="0">
                <a:sym typeface="Wingdings"/>
              </a:rPr>
              <a:t>char: CHAR...</a:t>
            </a:r>
          </a:p>
          <a:p>
            <a:r>
              <a:rPr lang="en-US" baseline="0" dirty="0" smtClean="0">
                <a:sym typeface="Wingdings"/>
              </a:rPr>
              <a:t>long: LNG...</a:t>
            </a:r>
          </a:p>
          <a:p>
            <a:r>
              <a:rPr lang="en-US" baseline="0" dirty="0" smtClean="0">
                <a:sym typeface="Wingdings"/>
              </a:rPr>
              <a:t>short: SHRT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202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99397" y="8832196"/>
            <a:ext cx="2982417" cy="464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8" tIns="46219" rIns="92438" bIns="46219" anchor="b"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  <a:buFontTx/>
              <a:buNone/>
            </a:pPr>
            <a:fld id="{BB065D98-661C-0543-85E7-5AF205D6D876}" type="slidenum">
              <a:rPr lang="en-US">
                <a:cs typeface="Times New Roman" charset="0"/>
              </a:rPr>
              <a:pPr algn="r" eaLnBrk="0" hangingPunct="0">
                <a:spcBef>
                  <a:spcPct val="0"/>
                </a:spcBef>
                <a:buFontTx/>
                <a:buNone/>
              </a:pPr>
              <a:t>46</a:t>
            </a:fld>
            <a:endParaRPr lang="en-US">
              <a:cs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Answers:</a:t>
            </a:r>
          </a:p>
          <a:p>
            <a:r>
              <a:rPr lang="en-US">
                <a:latin typeface="Times New Roman" charset="0"/>
              </a:rPr>
              <a:t>1</a:t>
            </a:r>
          </a:p>
          <a:p>
            <a:r>
              <a:rPr lang="en-US">
                <a:latin typeface="Times New Roman" charset="0"/>
              </a:rPr>
              <a:t>15</a:t>
            </a:r>
          </a:p>
          <a:p>
            <a:r>
              <a:rPr lang="en-US">
                <a:latin typeface="Times New Roman" charset="0"/>
              </a:rPr>
              <a:t>37</a:t>
            </a:r>
          </a:p>
          <a:p>
            <a:r>
              <a:rPr lang="en-US">
                <a:latin typeface="Times New Roman" charset="0"/>
              </a:rPr>
              <a:t>47</a:t>
            </a:r>
          </a:p>
          <a:p>
            <a:r>
              <a:rPr lang="en-US">
                <a:latin typeface="Times New Roman" charset="0"/>
              </a:rPr>
              <a:t>9</a:t>
            </a:r>
          </a:p>
          <a:p>
            <a:r>
              <a:rPr lang="en-US">
                <a:latin typeface="Times New Roman" charset="0"/>
              </a:rPr>
              <a:t>16</a:t>
            </a:r>
          </a:p>
          <a:p>
            <a:r>
              <a:rPr lang="en-US">
                <a:latin typeface="Times New Roman" charset="0"/>
              </a:rPr>
              <a:t>-8</a:t>
            </a:r>
          </a:p>
          <a:p>
            <a:r>
              <a:rPr lang="en-US">
                <a:latin typeface="Times New Roman" charset="0"/>
              </a:rPr>
              <a:t>9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99397" y="8832196"/>
            <a:ext cx="2982417" cy="464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8" tIns="46219" rIns="92438" bIns="46219" anchor="b"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  <a:buFontTx/>
              <a:buNone/>
            </a:pPr>
            <a:fld id="{0E50AF6F-4D19-1249-947E-B3338A289A3F}" type="slidenum">
              <a:rPr lang="en-US">
                <a:cs typeface="Times New Roman" charset="0"/>
              </a:rPr>
              <a:pPr algn="r" eaLnBrk="0" hangingPunct="0">
                <a:spcBef>
                  <a:spcPct val="0"/>
                </a:spcBef>
                <a:buFontTx/>
                <a:buNone/>
              </a:pPr>
              <a:t>47</a:t>
            </a:fld>
            <a:endParaRPr lang="en-US">
              <a:cs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Point out that it's odd for 42.0 to be considered a real number, but it is.  Also point out that the 2.143e17 is scientific notation and means (2.143 * 10^17).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number line is continuous/dense/infinite</a:t>
            </a:r>
          </a:p>
          <a:p>
            <a:r>
              <a:rPr lang="en-US" dirty="0" smtClean="0"/>
              <a:t>Floating-point number representation line is discrete, sparse, finite</a:t>
            </a:r>
          </a:p>
          <a:p>
            <a:r>
              <a:rPr lang="en-US" dirty="0" smtClean="0"/>
              <a:t>A group of real numbers are represented by the same </a:t>
            </a:r>
            <a:r>
              <a:rPr lang="en-US" dirty="0" err="1" smtClean="0"/>
              <a:t>fp</a:t>
            </a:r>
            <a:r>
              <a:rPr lang="en-US" dirty="0" smtClean="0"/>
              <a:t> number (approximation)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296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3899397" y="8832196"/>
            <a:ext cx="2982417" cy="464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38" tIns="46219" rIns="92438" bIns="46219" anchor="b"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  <a:buFontTx/>
              <a:buNone/>
            </a:pPr>
            <a:fld id="{DF29BF05-0BC8-7B47-9F9D-706453DB6C1E}" type="slidenum">
              <a:rPr lang="en-US">
                <a:cs typeface="Times New Roman" charset="0"/>
              </a:rPr>
              <a:pPr algn="r" eaLnBrk="0" hangingPunct="0">
                <a:spcBef>
                  <a:spcPct val="0"/>
                </a:spcBef>
                <a:buFontTx/>
                <a:buNone/>
              </a:pPr>
              <a:t>49</a:t>
            </a:fld>
            <a:endParaRPr lang="en-US">
              <a:cs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temporary storage for this to work...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9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Can't be combined with prefixes like unsigned. For example, this won't work:</a:t>
            </a:r>
          </a:p>
          <a:p>
            <a:r>
              <a:rPr lang="en-US" dirty="0" smtClean="0"/>
              <a:t>unsigned </a:t>
            </a:r>
            <a:r>
              <a:rPr lang="en-US" dirty="0" err="1" smtClean="0"/>
              <a:t>milesPerHour</a:t>
            </a:r>
            <a:r>
              <a:rPr lang="en-US" dirty="0" smtClean="0"/>
              <a:t> time;   // compiler error</a:t>
            </a:r>
          </a:p>
          <a:p>
            <a:r>
              <a:rPr lang="en-US" dirty="0" smtClean="0"/>
              <a:t>long </a:t>
            </a:r>
            <a:r>
              <a:rPr lang="en-US" dirty="0" err="1" smtClean="0"/>
              <a:t>milesPerHour</a:t>
            </a:r>
            <a:r>
              <a:rPr lang="en-US" dirty="0" smtClean="0"/>
              <a:t> </a:t>
            </a:r>
            <a:r>
              <a:rPr lang="en-US" dirty="0" err="1" smtClean="0"/>
              <a:t>howFast</a:t>
            </a:r>
            <a:r>
              <a:rPr lang="en-US" dirty="0" smtClean="0"/>
              <a:t>; // error</a:t>
            </a:r>
          </a:p>
          <a:p>
            <a:endParaRPr lang="en-US" dirty="0" smtClean="0"/>
          </a:p>
          <a:p>
            <a:r>
              <a:rPr lang="en-US" dirty="0" err="1" smtClean="0"/>
              <a:t>struct</a:t>
            </a:r>
            <a:r>
              <a:rPr lang="en-US" dirty="0" smtClean="0"/>
              <a:t>: collection of heterogeneous</a:t>
            </a:r>
            <a:r>
              <a:rPr lang="en-US" baseline="0" dirty="0" smtClean="0"/>
              <a:t> types – can be treated as a unit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structure: </a:t>
            </a:r>
          </a:p>
          <a:p>
            <a:endParaRPr lang="en-US" dirty="0" smtClean="0"/>
          </a:p>
          <a:p>
            <a:r>
              <a:rPr lang="en-US" dirty="0" smtClean="0"/>
              <a:t>May increase portability, so if I need to change </a:t>
            </a:r>
            <a:r>
              <a:rPr lang="en-US" dirty="0" err="1" smtClean="0"/>
              <a:t>milesPerHour</a:t>
            </a:r>
            <a:r>
              <a:rPr lang="en-US" dirty="0" smtClean="0"/>
              <a:t> to long because on some machine </a:t>
            </a:r>
            <a:r>
              <a:rPr lang="en-US" dirty="0" err="1" smtClean="0"/>
              <a:t>int</a:t>
            </a:r>
            <a:r>
              <a:rPr lang="en-US" dirty="0" smtClean="0"/>
              <a:t> is only 16 bits, this is helpful.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170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73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Braces define a block</a:t>
            </a:r>
          </a:p>
          <a:p>
            <a:r>
              <a:rPr lang="en-US" dirty="0" smtClean="0"/>
              <a:t>Always enclose a function's instructions with</a:t>
            </a:r>
            <a:r>
              <a:rPr lang="en-US" baseline="0" dirty="0" smtClean="0"/>
              <a:t> braces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block – code that is treated as a unit, surrounded by curly braces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0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Preprocessor is usually integrated with compiler</a:t>
            </a:r>
          </a:p>
          <a:p>
            <a:r>
              <a:rPr lang="en-US" dirty="0" smtClean="0"/>
              <a:t>Object code is usually machine language (i.e., understood by a specific CPU like x86,</a:t>
            </a:r>
            <a:r>
              <a:rPr lang="en-US" baseline="0" dirty="0" smtClean="0"/>
              <a:t> PowerPC).</a:t>
            </a:r>
          </a:p>
          <a:p>
            <a:r>
              <a:rPr lang="en-US" baseline="0" dirty="0" smtClean="0"/>
              <a:t>May be an executable (that is, runnable) or it may need linking with other object code files like libraries to produce a complete executable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30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compiling: source code to object code</a:t>
            </a:r>
          </a:p>
          <a:p>
            <a:r>
              <a:rPr lang="en-US" dirty="0" smtClean="0"/>
              <a:t>linking: object</a:t>
            </a:r>
            <a:r>
              <a:rPr lang="en-US" baseline="0" dirty="0" smtClean="0"/>
              <a:t> code files to binary executable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Executable on Windows ends in .exe</a:t>
            </a:r>
          </a:p>
          <a:p>
            <a:endParaRPr lang="en-US" baseline="0" dirty="0" smtClean="0"/>
          </a:p>
          <a:p>
            <a:r>
              <a:rPr lang="en-US" baseline="0" dirty="0" smtClean="0"/>
              <a:t>-Wall flag: asks compiler to list all warnings about parts of program that are "correct" by questionable – known as static analysis (modern C compilers good at this)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73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1: Pre-processing: includes the headers (#include .h files) and expands</a:t>
            </a:r>
            <a:r>
              <a:rPr lang="en-US" baseline="0" dirty="0" smtClean="0"/>
              <a:t> the macros (#define) &gt;&gt; </a:t>
            </a:r>
            <a:r>
              <a:rPr lang="en-US" baseline="0" dirty="0" err="1" smtClean="0"/>
              <a:t>cpp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hello.c</a:t>
            </a:r>
            <a:r>
              <a:rPr lang="en-US" baseline="0" dirty="0" smtClean="0"/>
              <a:t> &gt; </a:t>
            </a:r>
            <a:r>
              <a:rPr lang="en-US" baseline="0" dirty="0" err="1" smtClean="0"/>
              <a:t>hello.i</a:t>
            </a:r>
            <a:r>
              <a:rPr lang="en-US" baseline="0" dirty="0" smtClean="0"/>
              <a:t>   (</a:t>
            </a:r>
            <a:r>
              <a:rPr lang="en-US" baseline="0" dirty="0" err="1" smtClean="0"/>
              <a:t>hello.i</a:t>
            </a:r>
            <a:r>
              <a:rPr lang="en-US" baseline="0" dirty="0" smtClean="0"/>
              <a:t> file contains expanded source code)</a:t>
            </a:r>
          </a:p>
          <a:p>
            <a:r>
              <a:rPr lang="en-US" baseline="0" dirty="0" smtClean="0"/>
              <a:t>Step 2: Compilation: compiler compiles pre-processed source code into assembly code for the specific processor  (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 –S </a:t>
            </a:r>
            <a:r>
              <a:rPr lang="en-US" baseline="0" dirty="0" err="1" smtClean="0"/>
              <a:t>hello.i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Step 3: Assembly: Assembler converts assembly code into machine code in object file </a:t>
            </a:r>
            <a:r>
              <a:rPr lang="en-US" baseline="0" dirty="0" err="1" smtClean="0"/>
              <a:t>hello.o</a:t>
            </a:r>
            <a:r>
              <a:rPr lang="en-US" baseline="0" dirty="0" smtClean="0"/>
              <a:t>  (as –o </a:t>
            </a:r>
            <a:r>
              <a:rPr lang="en-US" baseline="0" dirty="0" err="1" smtClean="0"/>
              <a:t>hello.o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hello.s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Step 4: Linker: The linker links the object code with the library code to produce executable hello (</a:t>
            </a:r>
            <a:r>
              <a:rPr lang="en-US" baseline="0" dirty="0" err="1" smtClean="0"/>
              <a:t>ld</a:t>
            </a:r>
            <a:r>
              <a:rPr lang="en-US" baseline="0" dirty="0" smtClean="0"/>
              <a:t> –o hello </a:t>
            </a:r>
            <a:r>
              <a:rPr lang="en-US" baseline="0" dirty="0" err="1" smtClean="0"/>
              <a:t>hello.o</a:t>
            </a:r>
            <a:r>
              <a:rPr lang="en-US" baseline="0" dirty="0" smtClean="0"/>
              <a:t> ... libraries...)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51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-o : output</a:t>
            </a:r>
          </a:p>
          <a:p>
            <a:r>
              <a:rPr lang="en-US" dirty="0" smtClean="0"/>
              <a:t>Step 1: Pre-processing: includes the headers (#include .h files) and expands</a:t>
            </a:r>
            <a:r>
              <a:rPr lang="en-US" baseline="0" dirty="0" smtClean="0"/>
              <a:t> the macros (#define) &gt;&gt; </a:t>
            </a:r>
            <a:r>
              <a:rPr lang="en-US" baseline="0" dirty="0" err="1" smtClean="0"/>
              <a:t>cpp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hello.c</a:t>
            </a:r>
            <a:r>
              <a:rPr lang="en-US" baseline="0" dirty="0" smtClean="0"/>
              <a:t> &gt; </a:t>
            </a:r>
            <a:r>
              <a:rPr lang="en-US" baseline="0" dirty="0" err="1" smtClean="0"/>
              <a:t>hello.i</a:t>
            </a:r>
            <a:r>
              <a:rPr lang="en-US" baseline="0" dirty="0" smtClean="0"/>
              <a:t>   (</a:t>
            </a:r>
            <a:r>
              <a:rPr lang="en-US" baseline="0" dirty="0" err="1" smtClean="0"/>
              <a:t>hello.i</a:t>
            </a:r>
            <a:r>
              <a:rPr lang="en-US" baseline="0" dirty="0" smtClean="0"/>
              <a:t> file contains expanded source code)</a:t>
            </a:r>
          </a:p>
          <a:p>
            <a:r>
              <a:rPr lang="en-US" baseline="0" dirty="0" smtClean="0"/>
              <a:t>Step 2: Compilation: compiler compiles pre-processed source code into assembly code for the specific processor  (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 –S </a:t>
            </a:r>
            <a:r>
              <a:rPr lang="en-US" baseline="0" dirty="0" err="1" smtClean="0"/>
              <a:t>hello.i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Step 3: Assembly: Assembler converts assembly code into machine code in object file </a:t>
            </a:r>
            <a:r>
              <a:rPr lang="en-US" baseline="0" dirty="0" err="1" smtClean="0"/>
              <a:t>hello.o</a:t>
            </a:r>
            <a:r>
              <a:rPr lang="en-US" baseline="0" dirty="0" smtClean="0"/>
              <a:t>  (as –o </a:t>
            </a:r>
            <a:r>
              <a:rPr lang="en-US" baseline="0" dirty="0" err="1" smtClean="0"/>
              <a:t>hello.o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hello.s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Step 4: Linker: The linker links the object code with the library code to produce executable hello (</a:t>
            </a:r>
            <a:r>
              <a:rPr lang="en-US" baseline="0" dirty="0" err="1" smtClean="0"/>
              <a:t>ld</a:t>
            </a:r>
            <a:r>
              <a:rPr lang="en-US" baseline="0" dirty="0" smtClean="0"/>
              <a:t> –o hello </a:t>
            </a:r>
            <a:r>
              <a:rPr lang="en-US" baseline="0" dirty="0" err="1" smtClean="0"/>
              <a:t>hello.o</a:t>
            </a:r>
            <a:r>
              <a:rPr lang="en-US" baseline="0" dirty="0" smtClean="0"/>
              <a:t> ... libraries...)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51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#include: used to access function definitions outside of source code file. Paste in contents of &lt;</a:t>
            </a:r>
            <a:r>
              <a:rPr lang="en-US" dirty="0" err="1" smtClean="0"/>
              <a:t>stdio.h</a:t>
            </a:r>
            <a:r>
              <a:rPr lang="en-US" dirty="0" smtClean="0"/>
              <a:t>&gt; at location of #include</a:t>
            </a:r>
          </a:p>
          <a:p>
            <a:endParaRPr lang="en-US" dirty="0" smtClean="0"/>
          </a:p>
          <a:p>
            <a:r>
              <a:rPr lang="en-US" dirty="0" smtClean="0"/>
              <a:t>-Wall : option means compiler will warn you about legal but suspicious</a:t>
            </a:r>
            <a:r>
              <a:rPr lang="en-US" baseline="0" dirty="0" smtClean="0"/>
              <a:t> constructs – helps you catch bugs</a:t>
            </a:r>
          </a:p>
          <a:p>
            <a:r>
              <a:rPr lang="en-US" baseline="0" dirty="0" smtClean="0"/>
              <a:t>-E: only preprocess (produces processed file with included files copied and pasted in, comments stripped out)</a:t>
            </a:r>
          </a:p>
          <a:p>
            <a:r>
              <a:rPr lang="en-US" baseline="0" dirty="0" smtClean="0"/>
              <a:t>-S: only preprocessor and compiler (translated to assembly, produces .S file)</a:t>
            </a:r>
          </a:p>
          <a:p>
            <a:r>
              <a:rPr lang="en-US" baseline="0" dirty="0" smtClean="0"/>
              <a:t>-c: goes through preprocessing, compiling and assembler (so translates assembly to object file for specific CPU, produces .o file)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58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also abbreviate:</a:t>
            </a:r>
            <a:r>
              <a:rPr lang="en-US" baseline="0" dirty="0" smtClean="0"/>
              <a:t> b for break, r for run, p for print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debug a program with </a:t>
            </a:r>
            <a:r>
              <a:rPr lang="en-US" baseline="0" dirty="0" err="1" smtClean="0"/>
              <a:t>gdb</a:t>
            </a:r>
            <a:r>
              <a:rPr lang="en-US" baseline="0" dirty="0" smtClean="0"/>
              <a:t>, it must be compiled by 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 with option -g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7486-FDCB-264D-88AD-EF479BBBBD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7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5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2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156574-C47B-794A-A36F-4760C673D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2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5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3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4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7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4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3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34FE-4685-7645-AB18-A8B999EE837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CB38-A352-3B4F-BD0C-BEE07B47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9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etbrains.com/stude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c_standard_library/string_h.htm" TargetMode="External"/><Relationship Id="rId2" Type="http://schemas.openxmlformats.org/officeDocument/2006/relationships/hyperlink" Target="https://www.tutorialspoint.com/c_standard_library/math_h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ialspoint.com/c_standard_library/time_h.htm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C Basics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EE </a:t>
            </a:r>
            <a:r>
              <a:rPr lang="en-US" dirty="0" smtClean="0"/>
              <a:t>312</a:t>
            </a:r>
          </a:p>
          <a:p>
            <a:pPr algn="l"/>
            <a:r>
              <a:rPr lang="en-US" dirty="0"/>
              <a:t>Adapted from Dr. Mary Eberlein, UT Austin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Build Summary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Preprocessing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pass of C compilation</a:t>
            </a:r>
          </a:p>
          <a:p>
            <a:pPr lvl="1"/>
            <a:r>
              <a:rPr lang="en-US" dirty="0" smtClean="0"/>
              <a:t>processes include files &amp; macros</a:t>
            </a:r>
          </a:p>
          <a:p>
            <a:r>
              <a:rPr lang="en-US" u="sng" dirty="0" smtClean="0"/>
              <a:t>Compilation</a:t>
            </a:r>
            <a:r>
              <a:rPr lang="en-US" dirty="0" smtClean="0"/>
              <a:t>: takes preprocessed code and generates assembly code (.S)</a:t>
            </a:r>
          </a:p>
          <a:p>
            <a:r>
              <a:rPr lang="en-US" u="sng" dirty="0" smtClean="0"/>
              <a:t>Assembly</a:t>
            </a:r>
            <a:r>
              <a:rPr lang="en-US" dirty="0" smtClean="0"/>
              <a:t>: produces object file (.o)</a:t>
            </a:r>
          </a:p>
          <a:p>
            <a:r>
              <a:rPr lang="en-US" u="sng" dirty="0" smtClean="0"/>
              <a:t>Linking</a:t>
            </a:r>
            <a:r>
              <a:rPr lang="en-US" dirty="0" smtClean="0"/>
              <a:t>: takes all object files, libraries and combines to get executable file</a:t>
            </a:r>
          </a:p>
          <a:p>
            <a:r>
              <a:rPr lang="en-US" b="1" dirty="0" err="1" smtClean="0"/>
              <a:t>gcc</a:t>
            </a:r>
            <a:r>
              <a:rPr lang="en-US" b="1" dirty="0" smtClean="0"/>
              <a:t> flags</a:t>
            </a:r>
            <a:r>
              <a:rPr lang="en-US" dirty="0" smtClean="0"/>
              <a:t>: indicate which steps to carry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9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4F6228"/>
                </a:solidFill>
              </a:rPr>
              <a:t>gdb</a:t>
            </a:r>
            <a:r>
              <a:rPr lang="en-US" b="1" dirty="0" smtClean="0">
                <a:solidFill>
                  <a:srgbClr val="4F6228"/>
                </a:solidFill>
              </a:rPr>
              <a:t>: command line debugger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03" y="1600200"/>
            <a:ext cx="8937339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Useful commands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break </a:t>
            </a:r>
            <a:r>
              <a:rPr lang="en-US" sz="2400" i="1" dirty="0" err="1" smtClean="0">
                <a:latin typeface="Courier New"/>
                <a:cs typeface="Courier New"/>
              </a:rPr>
              <a:t>linenumber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smtClean="0">
                <a:sym typeface="Wingdings"/>
              </a:rPr>
              <a:t> create breakpoint at specified line</a:t>
            </a:r>
          </a:p>
          <a:p>
            <a:r>
              <a:rPr lang="en-US" sz="2400" dirty="0" smtClean="0">
                <a:latin typeface="Courier New"/>
                <a:cs typeface="Courier New"/>
                <a:sym typeface="Wingdings"/>
              </a:rPr>
              <a:t>run</a:t>
            </a:r>
            <a:r>
              <a:rPr lang="en-US" sz="2400" dirty="0" smtClean="0">
                <a:sym typeface="Wingdings"/>
              </a:rPr>
              <a:t>      run program</a:t>
            </a:r>
          </a:p>
          <a:p>
            <a:r>
              <a:rPr lang="en-US" sz="2400" dirty="0" smtClean="0">
                <a:latin typeface="Courier New"/>
                <a:cs typeface="Courier New"/>
                <a:sym typeface="Wingdings"/>
              </a:rPr>
              <a:t>c</a:t>
            </a:r>
            <a:r>
              <a:rPr lang="en-US" sz="2400" dirty="0" smtClean="0">
                <a:sym typeface="Wingdings"/>
              </a:rPr>
              <a:t>           continue execution</a:t>
            </a:r>
          </a:p>
          <a:p>
            <a:r>
              <a:rPr lang="en-US" sz="2400" dirty="0" smtClean="0">
                <a:latin typeface="Courier New"/>
                <a:cs typeface="Courier New"/>
                <a:sym typeface="Wingdings"/>
              </a:rPr>
              <a:t>step</a:t>
            </a:r>
            <a:r>
              <a:rPr lang="en-US" sz="2400" dirty="0" smtClean="0">
                <a:sym typeface="Wingdings"/>
              </a:rPr>
              <a:t>   execute next line or step into function</a:t>
            </a:r>
          </a:p>
          <a:p>
            <a:r>
              <a:rPr lang="en-US" sz="2400" dirty="0" smtClean="0">
                <a:latin typeface="Courier New"/>
                <a:cs typeface="Courier New"/>
                <a:sym typeface="Wingdings"/>
              </a:rPr>
              <a:t>quit</a:t>
            </a:r>
            <a:r>
              <a:rPr lang="en-US" sz="2400" dirty="0" smtClean="0">
                <a:sym typeface="Wingdings"/>
              </a:rPr>
              <a:t>   quit </a:t>
            </a:r>
            <a:r>
              <a:rPr lang="en-US" sz="2400" dirty="0" err="1" smtClean="0">
                <a:sym typeface="Wingdings"/>
              </a:rPr>
              <a:t>gdb</a:t>
            </a:r>
            <a:endParaRPr lang="en-US" sz="2400" dirty="0" smtClean="0">
              <a:sym typeface="Wingdings"/>
            </a:endParaRPr>
          </a:p>
          <a:p>
            <a:r>
              <a:rPr lang="en-US" sz="2400" dirty="0" smtClean="0">
                <a:latin typeface="Courier New"/>
                <a:cs typeface="Courier New"/>
                <a:sym typeface="Wingdings"/>
              </a:rPr>
              <a:t>print </a:t>
            </a:r>
            <a:r>
              <a:rPr lang="en-US" sz="2400" i="1" dirty="0" smtClean="0">
                <a:latin typeface="Courier New"/>
                <a:cs typeface="Courier New"/>
                <a:sym typeface="Wingdings"/>
              </a:rPr>
              <a:t>expression</a:t>
            </a:r>
            <a:r>
              <a:rPr lang="en-US" sz="2400" dirty="0" smtClean="0">
                <a:latin typeface="Courier New"/>
                <a:cs typeface="Courier New"/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 print current value of </a:t>
            </a:r>
            <a:r>
              <a:rPr lang="en-US" sz="2400" i="1" dirty="0" smtClean="0">
                <a:latin typeface="Courier New"/>
                <a:cs typeface="Courier New"/>
                <a:sym typeface="Wingdings"/>
              </a:rPr>
              <a:t>expression</a:t>
            </a:r>
          </a:p>
          <a:p>
            <a:r>
              <a:rPr lang="en-US" sz="2400" dirty="0" smtClean="0">
                <a:latin typeface="Courier New"/>
                <a:cs typeface="Courier New"/>
                <a:sym typeface="Wingdings"/>
              </a:rPr>
              <a:t>l     </a:t>
            </a:r>
            <a:r>
              <a:rPr lang="en-US" sz="2400" dirty="0" smtClean="0">
                <a:cs typeface="Courier New"/>
                <a:sym typeface="Wingdings"/>
              </a:rPr>
              <a:t>list program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784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645" y="274638"/>
            <a:ext cx="8721693" cy="1143000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4F6228"/>
                </a:solidFill>
              </a:rPr>
              <a:t>CLion</a:t>
            </a:r>
            <a:r>
              <a:rPr lang="en-US" sz="3600" b="1" dirty="0" smtClean="0">
                <a:solidFill>
                  <a:srgbClr val="4F6228"/>
                </a:solidFill>
              </a:rPr>
              <a:t>: Integrated Development Environment</a:t>
            </a:r>
            <a:endParaRPr lang="en-US" sz="3600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Free for students</a:t>
            </a:r>
            <a:endParaRPr lang="en-US" dirty="0" smtClean="0"/>
          </a:p>
          <a:p>
            <a:r>
              <a:rPr lang="en-US" dirty="0" smtClean="0"/>
              <a:t>Install on your machine</a:t>
            </a:r>
          </a:p>
          <a:p>
            <a:r>
              <a:rPr lang="en-US" dirty="0" smtClean="0"/>
              <a:t>You can choose to use a different IDE</a:t>
            </a:r>
          </a:p>
          <a:p>
            <a:pPr lvl="1"/>
            <a:r>
              <a:rPr lang="en-US" dirty="0" smtClean="0"/>
              <a:t>You are strongly encouraged to use </a:t>
            </a:r>
            <a:r>
              <a:rPr lang="en-US" dirty="0" err="1" smtClean="0"/>
              <a:t>CLion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8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6228"/>
                </a:solidFill>
              </a:rPr>
              <a:t>Text Editor &amp; Command Line Compilation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9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Pick one...</a:t>
            </a:r>
          </a:p>
          <a:p>
            <a:r>
              <a:rPr lang="en-US" dirty="0" err="1" smtClean="0"/>
              <a:t>emacs</a:t>
            </a:r>
            <a:endParaRPr lang="en-US" dirty="0" smtClean="0"/>
          </a:p>
          <a:p>
            <a:r>
              <a:rPr lang="en-US" dirty="0" smtClean="0"/>
              <a:t>vi</a:t>
            </a:r>
          </a:p>
          <a:p>
            <a:r>
              <a:rPr lang="en-US" dirty="0" smtClean="0"/>
              <a:t>Notepad++ (Windows)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Compiler: </a:t>
            </a:r>
            <a:r>
              <a:rPr lang="en-US" dirty="0" err="1" smtClean="0"/>
              <a:t>gcc</a:t>
            </a:r>
            <a:endParaRPr lang="en-US" dirty="0" smtClean="0"/>
          </a:p>
          <a:p>
            <a:r>
              <a:rPr lang="en-US" dirty="0" smtClean="0"/>
              <a:t>Make sure that your projects run correctly when compiled with </a:t>
            </a:r>
            <a:r>
              <a:rPr lang="en-US" dirty="0" err="1" smtClean="0"/>
              <a:t>gcc</a:t>
            </a:r>
            <a:r>
              <a:rPr lang="en-US" dirty="0" smtClean="0"/>
              <a:t> on the 64 bit ECE </a:t>
            </a:r>
            <a:r>
              <a:rPr lang="en-US" dirty="0" err="1" smtClean="0"/>
              <a:t>linux</a:t>
            </a:r>
            <a:r>
              <a:rPr lang="en-US" dirty="0" smtClean="0"/>
              <a:t> 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layout</a:t>
            </a:r>
            <a:br>
              <a:rPr lang="en-US" dirty="0" smtClean="0"/>
            </a:br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C Programs: </a:t>
            </a:r>
            <a:endParaRPr lang="en-US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42"/>
            <a:ext cx="8229600" cy="943994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 C Program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8754"/>
            <a:ext cx="8229600" cy="538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C program contains:</a:t>
            </a:r>
          </a:p>
          <a:p>
            <a:r>
              <a:rPr lang="en-US" b="1" dirty="0" smtClean="0"/>
              <a:t>comments</a:t>
            </a:r>
            <a:r>
              <a:rPr lang="en-US" dirty="0" smtClean="0"/>
              <a:t> – describe program in English</a:t>
            </a:r>
          </a:p>
          <a:p>
            <a:r>
              <a:rPr lang="en-US" b="1" dirty="0" smtClean="0"/>
              <a:t>include section</a:t>
            </a:r>
          </a:p>
          <a:p>
            <a:pPr lvl="1"/>
            <a:r>
              <a:rPr lang="en-US" dirty="0" smtClean="0"/>
              <a:t>C is small</a:t>
            </a:r>
          </a:p>
          <a:p>
            <a:pPr lvl="1"/>
            <a:r>
              <a:rPr lang="en-US" dirty="0" smtClean="0"/>
              <a:t>Need external libraries to do much</a:t>
            </a:r>
          </a:p>
          <a:p>
            <a:pPr lvl="1"/>
            <a:r>
              <a:rPr lang="en-US" dirty="0" smtClean="0"/>
              <a:t>Include header files to indicate what external code to use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stdio</a:t>
            </a:r>
            <a:r>
              <a:rPr lang="en-US" dirty="0" smtClean="0"/>
              <a:t> library: contains code for reading and writing data from/to terminal, e.g., 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puts</a:t>
            </a:r>
            <a:r>
              <a:rPr lang="en-US" dirty="0" smtClean="0"/>
              <a:t> for writing data to terminal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scanf</a:t>
            </a:r>
            <a:r>
              <a:rPr lang="en-US" dirty="0" smtClean="0"/>
              <a:t> for reading data from terminal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function prototypes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main</a:t>
            </a:r>
            <a:r>
              <a:rPr lang="en-US" b="1" dirty="0" smtClean="0"/>
              <a:t> + other functions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95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  <a:latin typeface="Courier New"/>
                <a:cs typeface="Courier New"/>
              </a:rPr>
              <a:t>#include</a:t>
            </a:r>
            <a:r>
              <a:rPr lang="en-US" b="1" dirty="0" smtClean="0">
                <a:solidFill>
                  <a:srgbClr val="4F6228"/>
                </a:solidFill>
              </a:rPr>
              <a:t> macro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Header files: constants, functions, other declarations</a:t>
            </a:r>
          </a:p>
          <a:p>
            <a:r>
              <a:rPr lang="en-US" sz="2800" dirty="0" smtClean="0">
                <a:latin typeface="Courier New"/>
                <a:cs typeface="Courier New"/>
              </a:rPr>
              <a:t>#include&lt;</a:t>
            </a:r>
            <a:r>
              <a:rPr lang="en-US" sz="2800" dirty="0" err="1" smtClean="0">
                <a:latin typeface="Courier New"/>
                <a:cs typeface="Courier New"/>
              </a:rPr>
              <a:t>stdio.h</a:t>
            </a:r>
            <a:r>
              <a:rPr lang="en-US" sz="2800" dirty="0" smtClean="0">
                <a:latin typeface="Courier New"/>
                <a:cs typeface="Courier New"/>
              </a:rPr>
              <a:t>&gt; </a:t>
            </a:r>
            <a:r>
              <a:rPr lang="en-US" sz="2800" dirty="0" smtClean="0"/>
              <a:t>- read contents of header file </a:t>
            </a:r>
            <a:r>
              <a:rPr lang="en-US" sz="2800" dirty="0" err="1" smtClean="0">
                <a:latin typeface="Courier New"/>
                <a:cs typeface="Courier New"/>
              </a:rPr>
              <a:t>stdio.h</a:t>
            </a:r>
            <a:endParaRPr lang="en-US" sz="2800" dirty="0" smtClean="0">
              <a:latin typeface="Courier New"/>
              <a:cs typeface="Courier New"/>
            </a:endParaRPr>
          </a:p>
          <a:p>
            <a:r>
              <a:rPr lang="en-US" sz="2800" dirty="0" err="1" smtClean="0">
                <a:latin typeface="Courier New"/>
                <a:cs typeface="Courier New"/>
              </a:rPr>
              <a:t>stdio.h</a:t>
            </a:r>
            <a:r>
              <a:rPr lang="en-US" sz="2800" dirty="0" smtClean="0"/>
              <a:t>: standard I/O functions for console, files</a:t>
            </a:r>
          </a:p>
          <a:p>
            <a:r>
              <a:rPr lang="en-US" sz="2800" dirty="0" smtClean="0"/>
              <a:t>Other important header files: </a:t>
            </a:r>
            <a:r>
              <a:rPr lang="en-US" sz="2800" dirty="0" err="1" smtClean="0">
                <a:latin typeface="Courier New"/>
                <a:cs typeface="Courier New"/>
                <a:hlinkClick r:id="rId2"/>
              </a:rPr>
              <a:t>math.h</a:t>
            </a:r>
            <a:r>
              <a:rPr lang="en-US" sz="2800" dirty="0" smtClean="0">
                <a:latin typeface="Courier New"/>
                <a:cs typeface="Courier New"/>
              </a:rPr>
              <a:t>, </a:t>
            </a:r>
            <a:r>
              <a:rPr lang="en-US" sz="2800" dirty="0" err="1" smtClean="0">
                <a:latin typeface="Courier New"/>
                <a:cs typeface="Courier New"/>
              </a:rPr>
              <a:t>stdlib.h</a:t>
            </a:r>
            <a:r>
              <a:rPr lang="en-US" sz="2800" dirty="0" smtClean="0">
                <a:latin typeface="Courier New"/>
                <a:cs typeface="Courier New"/>
              </a:rPr>
              <a:t>, </a:t>
            </a:r>
            <a:r>
              <a:rPr lang="en-US" sz="2800" dirty="0" err="1" smtClean="0">
                <a:latin typeface="Courier New"/>
                <a:cs typeface="Courier New"/>
                <a:hlinkClick r:id="rId3"/>
              </a:rPr>
              <a:t>string.h</a:t>
            </a:r>
            <a:r>
              <a:rPr lang="en-US" sz="2800" dirty="0" smtClean="0">
                <a:latin typeface="Courier New"/>
                <a:cs typeface="Courier New"/>
              </a:rPr>
              <a:t>, </a:t>
            </a:r>
            <a:r>
              <a:rPr lang="en-US" sz="2800" dirty="0" err="1" smtClean="0">
                <a:latin typeface="Courier New"/>
                <a:cs typeface="Courier New"/>
                <a:hlinkClick r:id="rId4"/>
              </a:rPr>
              <a:t>time.h</a:t>
            </a:r>
            <a:endParaRPr lang="en-US" sz="2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759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6228"/>
                </a:solidFill>
              </a:rPr>
              <a:t>Symbolic Constants: </a:t>
            </a:r>
            <a:r>
              <a:rPr lang="en-US" b="1" dirty="0" err="1" smtClean="0">
                <a:solidFill>
                  <a:srgbClr val="4F6228"/>
                </a:solidFill>
              </a:rPr>
              <a:t>const</a:t>
            </a:r>
            <a:r>
              <a:rPr lang="en-US" b="1" dirty="0" smtClean="0">
                <a:solidFill>
                  <a:srgbClr val="4F6228"/>
                </a:solidFill>
              </a:rPr>
              <a:t> Variable</a:t>
            </a:r>
            <a:br>
              <a:rPr lang="en-US" b="1" dirty="0" smtClean="0">
                <a:solidFill>
                  <a:srgbClr val="4F6228"/>
                </a:solidFill>
              </a:rPr>
            </a:br>
            <a:r>
              <a:rPr lang="en-US" b="1" dirty="0" smtClean="0">
                <a:solidFill>
                  <a:srgbClr val="4F6228"/>
                </a:solidFill>
              </a:rPr>
              <a:t>(Better than macro)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urier New"/>
                <a:cs typeface="Courier New"/>
              </a:rPr>
              <a:t>const</a:t>
            </a:r>
            <a:r>
              <a:rPr lang="en-US" sz="2800" dirty="0" smtClean="0"/>
              <a:t> variable is type checked by compiler. </a:t>
            </a:r>
            <a:endParaRPr lang="en-US" sz="2800" dirty="0"/>
          </a:p>
          <a:p>
            <a:pPr lvl="1"/>
            <a:r>
              <a:rPr lang="en-US" dirty="0" smtClean="0"/>
              <a:t>For compiled code </a:t>
            </a:r>
            <a:r>
              <a:rPr lang="en-US" dirty="0"/>
              <a:t>with any modern compiler, </a:t>
            </a:r>
            <a:r>
              <a:rPr lang="en-US" dirty="0" smtClean="0"/>
              <a:t>zero </a:t>
            </a:r>
            <a:r>
              <a:rPr lang="en-US" dirty="0"/>
              <a:t>performance difference between macros and constants.</a:t>
            </a:r>
            <a:endParaRPr lang="en-US" dirty="0">
              <a:solidFill>
                <a:srgbClr val="000000"/>
              </a:solidFill>
              <a:cs typeface="Calibri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Examples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      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const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 New"/>
                <a:cs typeface="Courier New"/>
              </a:rPr>
              <a:t> EOF =  -1;</a:t>
            </a:r>
          </a:p>
          <a:p>
            <a:pPr marL="457200" lvl="1" indent="0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const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  <a:cs typeface="Courier New"/>
              </a:rPr>
              <a:t>float TWO_PI  = 2*3.14159;</a:t>
            </a:r>
          </a:p>
          <a:p>
            <a:r>
              <a:rPr lang="en-US" dirty="0" smtClean="0"/>
              <a:t>Naming convention for constants:</a:t>
            </a:r>
          </a:p>
          <a:p>
            <a:pPr lvl="1"/>
            <a:r>
              <a:rPr lang="en-US" dirty="0" smtClean="0"/>
              <a:t>All cap words separated by underscores</a:t>
            </a:r>
          </a:p>
          <a:p>
            <a:pPr lvl="1"/>
            <a:r>
              <a:rPr lang="en-US" dirty="0" smtClean="0"/>
              <a:t>TWO_PI	CONVERSION_FACTOR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4116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  <a:latin typeface="Courier New"/>
                <a:cs typeface="Courier New"/>
              </a:rPr>
              <a:t>main</a:t>
            </a:r>
            <a:r>
              <a:rPr lang="en-US" b="1" dirty="0" smtClean="0">
                <a:solidFill>
                  <a:srgbClr val="4F6228"/>
                </a:solidFill>
              </a:rPr>
              <a:t> and other functions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8754"/>
            <a:ext cx="8229600" cy="5562818"/>
          </a:xfrm>
        </p:spPr>
        <p:txBody>
          <a:bodyPr>
            <a:normAutofit/>
          </a:bodyPr>
          <a:lstStyle/>
          <a:p>
            <a:r>
              <a:rPr lang="en-US" dirty="0" smtClean="0"/>
              <a:t>C code contained in functions</a:t>
            </a:r>
          </a:p>
          <a:p>
            <a:r>
              <a:rPr lang="en-US" dirty="0" smtClean="0"/>
              <a:t>function: named chunk of code that carries out some task</a:t>
            </a:r>
          </a:p>
          <a:p>
            <a:r>
              <a:rPr lang="en-US" dirty="0" smtClean="0"/>
              <a:t>Use functions to break large program into small, self-contained &amp; cohesive units</a:t>
            </a:r>
          </a:p>
          <a:p>
            <a:pPr lvl="1"/>
            <a:r>
              <a:rPr lang="en-US" dirty="0" smtClean="0"/>
              <a:t>Reduces program complexity</a:t>
            </a:r>
          </a:p>
          <a:p>
            <a:pPr lvl="1"/>
            <a:r>
              <a:rPr lang="en-US" dirty="0" smtClean="0"/>
              <a:t>Increases reusability of code</a:t>
            </a:r>
          </a:p>
          <a:p>
            <a:r>
              <a:rPr lang="en-US" dirty="0" smtClean="0">
                <a:latin typeface="Courier New"/>
                <a:cs typeface="Courier New"/>
              </a:rPr>
              <a:t>main</a:t>
            </a:r>
          </a:p>
          <a:p>
            <a:pPr lvl="1"/>
            <a:r>
              <a:rPr lang="en-US" dirty="0" smtClean="0"/>
              <a:t>most important function</a:t>
            </a:r>
          </a:p>
          <a:p>
            <a:pPr lvl="1"/>
            <a:r>
              <a:rPr lang="en-US" dirty="0" smtClean="0"/>
              <a:t>where execution of your program begins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4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Functions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Function should carry out specific, well-defined task</a:t>
            </a:r>
          </a:p>
          <a:p>
            <a:r>
              <a:rPr lang="en-US" dirty="0" smtClean="0"/>
              <a:t>C program = 1 or more functions, including main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return-type name(type1 parm1, type2 parm2, ... 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	</a:t>
            </a:r>
            <a:r>
              <a:rPr lang="en-US" sz="2000" b="1" dirty="0" smtClean="0">
                <a:latin typeface="Courier New"/>
                <a:cs typeface="Courier New"/>
              </a:rPr>
              <a:t>// function body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087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780"/>
            <a:ext cx="8229600" cy="1030422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C: A low-level language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4202"/>
            <a:ext cx="8229600" cy="5403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 does not have:</a:t>
            </a:r>
          </a:p>
          <a:p>
            <a:r>
              <a:rPr lang="en-US" sz="2800" dirty="0" smtClean="0"/>
              <a:t>exceptions for error-handling</a:t>
            </a:r>
          </a:p>
          <a:p>
            <a:r>
              <a:rPr lang="en-US" sz="2800" dirty="0" smtClean="0"/>
              <a:t>range-checking</a:t>
            </a:r>
          </a:p>
          <a:p>
            <a:r>
              <a:rPr lang="en-US" sz="2800" dirty="0" smtClean="0"/>
              <a:t>garbage collection</a:t>
            </a:r>
          </a:p>
          <a:p>
            <a:r>
              <a:rPr lang="en-US" sz="2800" dirty="0" smtClean="0"/>
              <a:t>OO programming</a:t>
            </a:r>
          </a:p>
          <a:p>
            <a:r>
              <a:rPr lang="en-US" sz="2800" dirty="0" smtClean="0"/>
              <a:t>String type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So... be careful: </a:t>
            </a:r>
          </a:p>
          <a:p>
            <a:pPr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000" b="1" dirty="0" smtClean="0">
                <a:latin typeface="Calibri" charset="0"/>
                <a:cs typeface="Calibri" charset="0"/>
              </a:rPr>
              <a:t>Recommendations</a:t>
            </a:r>
            <a:endParaRPr lang="en-US" sz="2000" dirty="0">
              <a:latin typeface="Calibri" charset="0"/>
              <a:cs typeface="Calibri" charset="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sz="2000" dirty="0" smtClean="0">
                <a:latin typeface="Calibri" charset="0"/>
                <a:cs typeface="Calibri" charset="0"/>
              </a:rPr>
              <a:t>Always use a debugger like </a:t>
            </a:r>
            <a:r>
              <a:rPr lang="en-US" sz="2000" dirty="0" err="1" smtClean="0">
                <a:latin typeface="Courier New"/>
                <a:cs typeface="Courier New"/>
              </a:rPr>
              <a:t>gdb</a:t>
            </a:r>
            <a:r>
              <a:rPr lang="en-US" sz="2000" dirty="0" smtClean="0">
                <a:latin typeface="Calibri" charset="0"/>
                <a:cs typeface="Calibri" charset="0"/>
              </a:rPr>
              <a:t> (more about this later)</a:t>
            </a:r>
            <a:endParaRPr lang="en-US" sz="2000" dirty="0">
              <a:latin typeface="Calibri" charset="0"/>
              <a:cs typeface="Calibri" charset="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sz="2000" dirty="0">
                <a:latin typeface="Calibri" charset="0"/>
                <a:cs typeface="Calibri" charset="0"/>
              </a:rPr>
              <a:t>Use libraries of existing code (both to save time and increase reliability).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sz="2000" dirty="0">
                <a:latin typeface="Calibri" charset="0"/>
                <a:cs typeface="Calibri" charset="0"/>
              </a:rPr>
              <a:t>Adopt a sensible set of coding conventions.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sz="2000" dirty="0">
                <a:latin typeface="Calibri" charset="0"/>
                <a:cs typeface="Calibri" charset="0"/>
              </a:rPr>
              <a:t>Avoid programming </a:t>
            </a:r>
            <a:r>
              <a:rPr lang="ja-JP" altLang="en-US" sz="2000" dirty="0">
                <a:latin typeface="Calibri" charset="0"/>
                <a:cs typeface="Calibri" charset="0"/>
              </a:rPr>
              <a:t>“</a:t>
            </a:r>
            <a:r>
              <a:rPr lang="en-US" altLang="ja-JP" sz="2000" dirty="0">
                <a:latin typeface="Calibri" charset="0"/>
                <a:cs typeface="Calibri" charset="0"/>
              </a:rPr>
              <a:t>tricks</a:t>
            </a:r>
            <a:r>
              <a:rPr lang="ja-JP" altLang="en-US" sz="2000" dirty="0">
                <a:latin typeface="Calibri" charset="0"/>
                <a:cs typeface="Calibri" charset="0"/>
              </a:rPr>
              <a:t>”</a:t>
            </a:r>
            <a:r>
              <a:rPr lang="en-US" altLang="ja-JP" sz="2000" dirty="0">
                <a:latin typeface="Calibri" charset="0"/>
                <a:cs typeface="Calibri" charset="0"/>
              </a:rPr>
              <a:t> and complicated code.</a:t>
            </a:r>
            <a:endParaRPr lang="en-US" sz="2400" dirty="0">
              <a:latin typeface="Calibri" charset="0"/>
              <a:cs typeface="Calibri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69699" y="2120753"/>
            <a:ext cx="3243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low level </a:t>
            </a:r>
            <a:r>
              <a:rPr lang="en-US" sz="2000" dirty="0" smtClean="0">
                <a:sym typeface="Wingdings"/>
              </a:rPr>
              <a:t> faster (usually)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5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 New"/>
                <a:cs typeface="Courier New"/>
              </a:rPr>
              <a:t>main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function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9244" cy="507220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main()</a:t>
            </a:r>
            <a:r>
              <a:rPr lang="en-US" dirty="0" smtClean="0"/>
              <a:t>: where execution begins</a:t>
            </a:r>
          </a:p>
          <a:p>
            <a:r>
              <a:rPr lang="en-US" dirty="0" smtClean="0"/>
              <a:t>Simple version: no inputs, returns 0 when successful and non-zero to signal error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/>
              <a:t>Two argument form of main(): provides access to command-line arguments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argc</a:t>
            </a:r>
            <a:r>
              <a:rPr lang="en-US" dirty="0" smtClean="0">
                <a:latin typeface="Courier New"/>
                <a:cs typeface="Courier New"/>
              </a:rPr>
              <a:t>, char *</a:t>
            </a:r>
            <a:r>
              <a:rPr lang="en-US" dirty="0" err="1" smtClean="0">
                <a:latin typeface="Courier New"/>
                <a:cs typeface="Courier New"/>
              </a:rPr>
              <a:t>argv</a:t>
            </a:r>
            <a:r>
              <a:rPr lang="en-US" dirty="0" smtClean="0">
                <a:latin typeface="Courier New"/>
                <a:cs typeface="Courier New"/>
              </a:rPr>
              <a:t>[])</a:t>
            </a:r>
          </a:p>
          <a:p>
            <a:pPr lvl="1"/>
            <a:r>
              <a:rPr lang="en-US" dirty="0" smtClean="0"/>
              <a:t>More on this later...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Function Prototypes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685" y="1600200"/>
            <a:ext cx="8829515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Declare functions before using</a:t>
            </a:r>
          </a:p>
          <a:p>
            <a:r>
              <a:rPr lang="en-US" dirty="0" smtClean="0"/>
              <a:t>Declaration called </a:t>
            </a:r>
            <a:r>
              <a:rPr lang="en-US" b="1" dirty="0" smtClean="0"/>
              <a:t>function prototype</a:t>
            </a:r>
          </a:p>
          <a:p>
            <a:r>
              <a:rPr lang="en-US" dirty="0" smtClean="0"/>
              <a:t>Examples of function prototypes: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sumEm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);</a:t>
            </a:r>
            <a:r>
              <a:rPr lang="en-US" sz="2000" dirty="0" smtClean="0"/>
              <a:t>	 </a:t>
            </a:r>
            <a:r>
              <a:rPr lang="en-US" sz="2400" dirty="0" smtClean="0"/>
              <a:t>or</a:t>
            </a:r>
            <a:r>
              <a:rPr lang="en-US" sz="2000" dirty="0" smtClean="0"/>
              <a:t>   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sumEm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n,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m); </a:t>
            </a:r>
          </a:p>
          <a:p>
            <a:r>
              <a:rPr lang="en-US" dirty="0" smtClean="0"/>
              <a:t>Prototypes for common functions in header files in C Standard Library</a:t>
            </a:r>
          </a:p>
          <a:p>
            <a:r>
              <a:rPr lang="en-US" dirty="0" smtClean="0"/>
              <a:t>General prototype form: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return_type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function_name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(type1, type2, ....);</a:t>
            </a:r>
          </a:p>
          <a:p>
            <a:pPr lvl="1"/>
            <a:r>
              <a:rPr lang="en-US" sz="24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typei</a:t>
            </a:r>
            <a:r>
              <a:rPr lang="en-US" sz="2400" dirty="0" smtClean="0">
                <a:cs typeface="Courier New"/>
              </a:rPr>
              <a:t> is type of argument </a:t>
            </a:r>
            <a:r>
              <a:rPr lang="en-US" sz="2400" b="1" dirty="0" err="1" smtClean="0">
                <a:solidFill>
                  <a:srgbClr val="0000FF"/>
                </a:solidFill>
                <a:cs typeface="Courier New"/>
              </a:rPr>
              <a:t>i</a:t>
            </a:r>
            <a:endParaRPr lang="en-US" sz="2400" b="1" dirty="0" smtClean="0">
              <a:solidFill>
                <a:srgbClr val="0000FF"/>
              </a:solidFill>
              <a:cs typeface="Courier New"/>
            </a:endParaRPr>
          </a:p>
          <a:p>
            <a:pPr lvl="1"/>
            <a:r>
              <a:rPr lang="en-US" sz="2400" dirty="0" smtClean="0">
                <a:cs typeface="Courier New"/>
              </a:rPr>
              <a:t>arguments: local variables, values passed from caller</a:t>
            </a:r>
          </a:p>
          <a:p>
            <a:pPr lvl="1"/>
            <a:r>
              <a:rPr lang="en-US" sz="2400" dirty="0" smtClean="0">
                <a:cs typeface="Courier New"/>
              </a:rPr>
              <a:t>return value: value returned to calling function when function exits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460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We are EE 312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03" y="1600200"/>
            <a:ext cx="9024197" cy="4965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/* Print message "We are EE 312"  */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#include&lt;</a:t>
            </a:r>
            <a:r>
              <a:rPr lang="en-US" sz="2400" dirty="0" err="1" smtClean="0">
                <a:latin typeface="Courier New"/>
                <a:cs typeface="Courier New"/>
              </a:rPr>
              <a:t>stdio.h</a:t>
            </a:r>
            <a:r>
              <a:rPr lang="en-US" sz="24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/>
                <a:cs typeface="Courier New"/>
              </a:rPr>
              <a:t>int</a:t>
            </a:r>
            <a:r>
              <a:rPr lang="en-US" sz="2400" dirty="0" smtClean="0">
                <a:latin typeface="Courier New"/>
                <a:cs typeface="Courier New"/>
              </a:rPr>
              <a:t> main() {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// print text to console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puts("We are EE 312!"); </a:t>
            </a:r>
            <a:r>
              <a:rPr lang="en-US" sz="2400" dirty="0">
                <a:latin typeface="Courier New"/>
                <a:cs typeface="Courier New"/>
              </a:rPr>
              <a:t>	</a:t>
            </a:r>
            <a:endParaRPr lang="en-US" sz="24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return 0;  // 0 means success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400" b="1" dirty="0" smtClean="0">
                <a:latin typeface="Courier New"/>
                <a:cs typeface="Courier New"/>
              </a:rPr>
              <a:t>puts()</a:t>
            </a:r>
            <a:r>
              <a:rPr lang="en-US" sz="2400" dirty="0" smtClean="0">
                <a:cs typeface="Courier New"/>
              </a:rPr>
              <a:t>: output text to console window (</a:t>
            </a:r>
            <a:r>
              <a:rPr lang="en-US" sz="2400" dirty="0" err="1" smtClean="0">
                <a:latin typeface="Courier New"/>
                <a:cs typeface="Courier New"/>
              </a:rPr>
              <a:t>stdout</a:t>
            </a:r>
            <a:r>
              <a:rPr lang="en-US" sz="2400" dirty="0" smtClean="0">
                <a:cs typeface="Courier New"/>
              </a:rPr>
              <a:t>) and end the line</a:t>
            </a:r>
          </a:p>
          <a:p>
            <a:r>
              <a:rPr lang="en-US" sz="2400" dirty="0" smtClean="0">
                <a:cs typeface="Courier New"/>
              </a:rPr>
              <a:t>String literal: enclosed in double quotes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042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584"/>
            <a:ext cx="8229600" cy="931334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We are EE 312, revised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84" y="1068918"/>
            <a:ext cx="8841496" cy="5577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/* Print message "We are EE 312"  */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#include&lt;</a:t>
            </a:r>
            <a:r>
              <a:rPr lang="en-US" sz="2000" dirty="0" err="1">
                <a:latin typeface="Courier New"/>
                <a:cs typeface="Courier New"/>
              </a:rPr>
              <a:t>stdio.h</a:t>
            </a:r>
            <a:r>
              <a:rPr lang="en-US" sz="20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main() </a:t>
            </a:r>
            <a:r>
              <a:rPr lang="en-US" sz="2000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const</a:t>
            </a:r>
            <a:r>
              <a:rPr lang="en-US" sz="2000" dirty="0" smtClean="0">
                <a:latin typeface="Courier New"/>
                <a:cs typeface="Courier New"/>
              </a:rPr>
              <a:t> char </a:t>
            </a:r>
            <a:r>
              <a:rPr lang="en-US" sz="2000" dirty="0" err="1" smtClean="0">
                <a:latin typeface="Courier New"/>
                <a:cs typeface="Courier New"/>
              </a:rPr>
              <a:t>msg</a:t>
            </a:r>
            <a:r>
              <a:rPr lang="en-US" sz="2000" dirty="0" smtClean="0">
                <a:latin typeface="Courier New"/>
                <a:cs typeface="Courier New"/>
              </a:rPr>
              <a:t>[] = "We are EE 312!";</a:t>
            </a:r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puts</a:t>
            </a:r>
            <a:r>
              <a:rPr lang="en-US" sz="2000" dirty="0" smtClean="0">
                <a:latin typeface="Courier New"/>
                <a:cs typeface="Courier New"/>
              </a:rPr>
              <a:t>(</a:t>
            </a:r>
            <a:r>
              <a:rPr lang="en-US" sz="2000" dirty="0" err="1" smtClean="0">
                <a:latin typeface="Courier New"/>
                <a:cs typeface="Courier New"/>
              </a:rPr>
              <a:t>msg</a:t>
            </a:r>
            <a:r>
              <a:rPr lang="en-US" sz="2000" dirty="0" smtClean="0">
                <a:latin typeface="Courier New"/>
                <a:cs typeface="Courier New"/>
              </a:rPr>
              <a:t>)</a:t>
            </a:r>
            <a:r>
              <a:rPr lang="en-US" sz="2000" dirty="0">
                <a:latin typeface="Courier New"/>
                <a:cs typeface="Courier New"/>
              </a:rPr>
              <a:t>; // print text to console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return 0;  // 0 means success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}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const</a:t>
            </a:r>
            <a:r>
              <a:rPr lang="en-US" dirty="0" smtClean="0"/>
              <a:t>: variable is a constant</a:t>
            </a:r>
          </a:p>
          <a:p>
            <a:r>
              <a:rPr lang="en-US" dirty="0" smtClean="0">
                <a:latin typeface="Courier New"/>
                <a:cs typeface="Courier New"/>
              </a:rPr>
              <a:t>char</a:t>
            </a:r>
            <a:r>
              <a:rPr lang="en-US" dirty="0" smtClean="0"/>
              <a:t>: data type representing a single character</a:t>
            </a:r>
          </a:p>
          <a:p>
            <a:pPr lvl="1"/>
            <a:r>
              <a:rPr lang="en-US" dirty="0" smtClean="0"/>
              <a:t>char literals enclosed in single quotes: </a:t>
            </a:r>
            <a:r>
              <a:rPr lang="en-US" dirty="0" smtClean="0">
                <a:latin typeface="Courier New"/>
                <a:cs typeface="Courier New"/>
              </a:rPr>
              <a:t>'a', 't', '$'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const</a:t>
            </a:r>
            <a:r>
              <a:rPr lang="en-US" dirty="0" smtClean="0">
                <a:latin typeface="Courier New"/>
                <a:cs typeface="Courier New"/>
              </a:rPr>
              <a:t> char </a:t>
            </a:r>
            <a:r>
              <a:rPr lang="en-US" dirty="0" err="1" smtClean="0">
                <a:latin typeface="Courier New"/>
                <a:cs typeface="Courier New"/>
              </a:rPr>
              <a:t>msg</a:t>
            </a:r>
            <a:r>
              <a:rPr lang="en-US" dirty="0" smtClean="0">
                <a:latin typeface="Courier New"/>
                <a:cs typeface="Courier New"/>
              </a:rPr>
              <a:t>[]</a:t>
            </a:r>
            <a:r>
              <a:rPr lang="en-US" dirty="0" smtClean="0"/>
              <a:t>: a constant array of characters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return value is error code: normal exit if 0, problem if non-zero</a:t>
            </a:r>
          </a:p>
          <a:p>
            <a:pPr lvl="1"/>
            <a:r>
              <a:rPr lang="en-US" dirty="0" smtClean="0"/>
              <a:t>C standard: implied return of 0 at end of 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963083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Example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27668"/>
            <a:ext cx="8379883" cy="5397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#include&lt;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sumEm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x = 3;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y = 5;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sum = </a:t>
            </a:r>
            <a:r>
              <a:rPr lang="en-US" dirty="0" err="1" smtClean="0">
                <a:latin typeface="Courier New"/>
                <a:cs typeface="Courier New"/>
              </a:rPr>
              <a:t>sumEm</a:t>
            </a:r>
            <a:r>
              <a:rPr lang="en-US" dirty="0" smtClean="0">
                <a:latin typeface="Courier New"/>
                <a:cs typeface="Courier New"/>
              </a:rPr>
              <a:t>(x, y);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("The sum is %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\n", sum); 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sumEm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num1, 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num2) {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theSum</a:t>
            </a:r>
            <a:r>
              <a:rPr lang="en-US" dirty="0" smtClean="0">
                <a:latin typeface="Courier New"/>
                <a:cs typeface="Courier New"/>
              </a:rPr>
              <a:t> = num1 + num2;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return </a:t>
            </a:r>
            <a:r>
              <a:rPr lang="en-US" dirty="0" err="1" smtClean="0">
                <a:latin typeface="Courier New"/>
                <a:cs typeface="Courier New"/>
              </a:rPr>
              <a:t>theSum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00FF"/>
                </a:solidFill>
                <a:cs typeface="Courier New"/>
              </a:rPr>
              <a:t>Output: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00FF"/>
                </a:solidFill>
                <a:cs typeface="Courier New"/>
              </a:rPr>
              <a:t>The sum is 8</a:t>
            </a:r>
            <a:endParaRPr lang="en-US" sz="4000" dirty="0">
              <a:solidFill>
                <a:srgbClr val="0000FF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392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584"/>
            <a:ext cx="8229600" cy="867833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Console I/O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5917"/>
            <a:ext cx="8686800" cy="547158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stdout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stdin</a:t>
            </a:r>
            <a:r>
              <a:rPr lang="en-US" dirty="0" smtClean="0"/>
              <a:t>: console output &amp; input streams</a:t>
            </a:r>
          </a:p>
          <a:p>
            <a:r>
              <a:rPr lang="en-US" dirty="0" smtClean="0">
                <a:latin typeface="Courier New"/>
                <a:cs typeface="Courier New"/>
              </a:rPr>
              <a:t>char = </a:t>
            </a:r>
            <a:r>
              <a:rPr lang="en-US" dirty="0" err="1" smtClean="0">
                <a:latin typeface="Courier New"/>
                <a:cs typeface="Courier New"/>
              </a:rPr>
              <a:t>getchar</a:t>
            </a:r>
            <a:r>
              <a:rPr lang="en-US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: return character from </a:t>
            </a:r>
            <a:r>
              <a:rPr lang="en-US" dirty="0" err="1" smtClean="0"/>
              <a:t>stdin</a:t>
            </a:r>
            <a:endParaRPr lang="en-US" dirty="0" smtClean="0"/>
          </a:p>
          <a:p>
            <a:r>
              <a:rPr lang="en-US" dirty="0" smtClean="0"/>
              <a:t>Later: </a:t>
            </a:r>
            <a:r>
              <a:rPr lang="en-US" dirty="0" err="1" smtClean="0">
                <a:latin typeface="Courier New"/>
                <a:cs typeface="Courier New"/>
              </a:rPr>
              <a:t>scanf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>
                <a:latin typeface="Courier New"/>
                <a:cs typeface="Courier New"/>
              </a:rPr>
              <a:t>puts(string)</a:t>
            </a:r>
            <a:r>
              <a:rPr lang="en-US" dirty="0"/>
              <a:t>: print </a:t>
            </a:r>
            <a:r>
              <a:rPr lang="en-US" dirty="0">
                <a:latin typeface="Courier New"/>
                <a:cs typeface="Courier New"/>
              </a:rPr>
              <a:t>string</a:t>
            </a:r>
            <a:r>
              <a:rPr lang="en-US" dirty="0"/>
              <a:t> to </a:t>
            </a:r>
            <a:r>
              <a:rPr lang="en-US" dirty="0" err="1">
                <a:latin typeface="Courier New"/>
                <a:cs typeface="Courier New"/>
              </a:rPr>
              <a:t>stdout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putchar</a:t>
            </a:r>
            <a:r>
              <a:rPr lang="en-US" dirty="0">
                <a:latin typeface="Courier New"/>
                <a:cs typeface="Courier New"/>
              </a:rPr>
              <a:t>(char)</a:t>
            </a:r>
            <a:r>
              <a:rPr lang="en-US" dirty="0"/>
              <a:t>: print character to </a:t>
            </a:r>
            <a:r>
              <a:rPr lang="en-US" dirty="0" err="1" smtClean="0">
                <a:latin typeface="Courier New"/>
                <a:cs typeface="Courier New"/>
              </a:rPr>
              <a:t>stdout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("format-string", list-of-values); </a:t>
            </a:r>
            <a:endParaRPr lang="en-US" dirty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79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083"/>
            <a:ext cx="8229600" cy="75141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Console I/O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5500"/>
            <a:ext cx="9038167" cy="581025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format string contains conversion specifications that correspond to type of values to print:</a:t>
            </a:r>
          </a:p>
          <a:p>
            <a:pPr lvl="1"/>
            <a:r>
              <a:rPr lang="en-US" dirty="0" smtClean="0"/>
              <a:t>%</a:t>
            </a:r>
            <a:r>
              <a:rPr lang="en-US" dirty="0" err="1" smtClean="0"/>
              <a:t>i</a:t>
            </a:r>
            <a:r>
              <a:rPr lang="en-US" dirty="0" smtClean="0"/>
              <a:t>: print integer value</a:t>
            </a:r>
          </a:p>
          <a:p>
            <a:pPr lvl="1"/>
            <a:r>
              <a:rPr lang="en-US" dirty="0" smtClean="0"/>
              <a:t>%g: print floating point number in general format</a:t>
            </a:r>
          </a:p>
          <a:p>
            <a:pPr lvl="1"/>
            <a:r>
              <a:rPr lang="en-US" dirty="0" smtClean="0"/>
              <a:t>%s: print a string</a:t>
            </a:r>
          </a:p>
          <a:p>
            <a:pPr lvl="1"/>
            <a:r>
              <a:rPr lang="en-US" dirty="0" smtClean="0"/>
              <a:t>%c: print a char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("Name: %s, favorite integer: %i\n", “Priebe", 42);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("13.0/5 = %g\n", 13.0/5); </a:t>
            </a:r>
          </a:p>
          <a:p>
            <a:pPr marL="0" indent="0">
              <a:buNone/>
            </a:pPr>
            <a:r>
              <a:rPr lang="en-US" sz="2800" b="1" dirty="0" smtClean="0">
                <a:cs typeface="Courier New"/>
              </a:rPr>
              <a:t>Output: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cs typeface="Courier New"/>
              </a:rPr>
              <a:t>Name: Priebe, favorite integer: 42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cs typeface="Courier New"/>
              </a:rPr>
              <a:t>13.0/5 = 2.6 </a:t>
            </a:r>
            <a:endParaRPr lang="en-US" sz="2800" dirty="0">
              <a:solidFill>
                <a:srgbClr val="0000FF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753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2800" b="0" dirty="0" smtClean="0"/>
              <a:t>And some other C Basics...</a:t>
            </a:r>
            <a:endParaRPr lang="en-US" sz="28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8083242" cy="150018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4F6228"/>
                </a:solidFill>
              </a:rPr>
              <a:t>Variables, Operators, and Types</a:t>
            </a:r>
            <a:endParaRPr lang="en-US" sz="3600" b="1" dirty="0">
              <a:solidFill>
                <a:srgbClr val="4F62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9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15F3B8B-FB6D-1F49-A682-1F3CDB5C8DF1}" type="slidenum">
              <a:rPr lang="en-US" sz="1800"/>
              <a:pPr/>
              <a:t>28</a:t>
            </a:fld>
            <a:endParaRPr lang="en-US" sz="18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4F6228"/>
                </a:solidFill>
                <a:latin typeface="Arial" charset="0"/>
              </a:rPr>
              <a:t>Escape sequences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600"/>
              </a:spcBef>
            </a:pPr>
            <a:r>
              <a:rPr lang="en-GB" sz="2800" b="1" dirty="0">
                <a:latin typeface="Arial" charset="0"/>
              </a:rPr>
              <a:t>escape sequence</a:t>
            </a:r>
            <a:r>
              <a:rPr lang="en-GB" sz="2800" dirty="0">
                <a:latin typeface="Arial" charset="0"/>
              </a:rPr>
              <a:t>: A special sequence of characters used to represent certain special characters in a string.</a:t>
            </a:r>
            <a:br>
              <a:rPr lang="en-GB" sz="2800" dirty="0">
                <a:latin typeface="Arial" charset="0"/>
              </a:rPr>
            </a:br>
            <a:endParaRPr lang="en-GB" sz="700" dirty="0">
              <a:latin typeface="Arial" charset="0"/>
            </a:endParaRPr>
          </a:p>
          <a:p>
            <a:pPr lvl="1" eaLnBrk="1" hangingPunct="1">
              <a:spcBef>
                <a:spcPts val="500"/>
              </a:spcBef>
              <a:buFont typeface="Wingdings 2" charset="0"/>
              <a:buNone/>
            </a:pPr>
            <a:r>
              <a:rPr lang="en-GB" sz="2400" dirty="0">
                <a:latin typeface="Courier New" charset="0"/>
              </a:rPr>
              <a:t>	\t   </a:t>
            </a:r>
            <a:r>
              <a:rPr lang="en-GB" sz="2400" dirty="0">
                <a:latin typeface="Arial" charset="0"/>
              </a:rPr>
              <a:t>tab character</a:t>
            </a:r>
          </a:p>
          <a:p>
            <a:pPr lvl="1" eaLnBrk="1" hangingPunct="1">
              <a:spcBef>
                <a:spcPts val="500"/>
              </a:spcBef>
              <a:buFont typeface="Wingdings 2" charset="0"/>
              <a:buNone/>
            </a:pPr>
            <a:r>
              <a:rPr lang="en-GB" sz="2400" dirty="0">
                <a:latin typeface="Courier New" charset="0"/>
              </a:rPr>
              <a:t>	\n   </a:t>
            </a:r>
            <a:r>
              <a:rPr lang="en-GB" sz="2400" dirty="0">
                <a:latin typeface="Arial" charset="0"/>
              </a:rPr>
              <a:t>new line character</a:t>
            </a:r>
          </a:p>
          <a:p>
            <a:pPr lvl="1" eaLnBrk="1" hangingPunct="1">
              <a:spcBef>
                <a:spcPts val="500"/>
              </a:spcBef>
              <a:buFont typeface="Wingdings 2" charset="0"/>
              <a:buNone/>
            </a:pPr>
            <a:r>
              <a:rPr lang="en-GB" sz="2400" dirty="0">
                <a:latin typeface="Courier New" charset="0"/>
              </a:rPr>
              <a:t>	\"   </a:t>
            </a:r>
            <a:r>
              <a:rPr lang="en-GB" sz="2400" dirty="0">
                <a:latin typeface="Arial" charset="0"/>
              </a:rPr>
              <a:t>quotation mark character</a:t>
            </a:r>
          </a:p>
          <a:p>
            <a:pPr lvl="1" eaLnBrk="1" hangingPunct="1">
              <a:spcBef>
                <a:spcPts val="500"/>
              </a:spcBef>
              <a:buFont typeface="Wingdings 2" charset="0"/>
              <a:buNone/>
            </a:pPr>
            <a:r>
              <a:rPr lang="en-GB" sz="2400" dirty="0">
                <a:latin typeface="Courier New" charset="0"/>
              </a:rPr>
              <a:t>	\\   </a:t>
            </a:r>
            <a:r>
              <a:rPr lang="en-GB" sz="2400" dirty="0">
                <a:latin typeface="Arial" charset="0"/>
              </a:rPr>
              <a:t>backslash character</a:t>
            </a:r>
          </a:p>
          <a:p>
            <a:pPr lvl="1" eaLnBrk="1" hangingPunct="1">
              <a:spcBef>
                <a:spcPts val="500"/>
              </a:spcBef>
            </a:pPr>
            <a:endParaRPr lang="en-GB" sz="2400" dirty="0">
              <a:latin typeface="Arial" charset="0"/>
            </a:endParaRPr>
          </a:p>
          <a:p>
            <a:pPr lvl="1" eaLnBrk="1" hangingPunct="1">
              <a:spcBef>
                <a:spcPts val="500"/>
              </a:spcBef>
            </a:pPr>
            <a:r>
              <a:rPr lang="en-GB" sz="2400" dirty="0">
                <a:latin typeface="Arial" charset="0"/>
              </a:rPr>
              <a:t>Example:</a:t>
            </a:r>
            <a:br>
              <a:rPr lang="en-GB" sz="2400" dirty="0">
                <a:latin typeface="Arial" charset="0"/>
              </a:rPr>
            </a:br>
            <a:r>
              <a:rPr lang="en-GB" sz="1900" dirty="0" err="1" smtClean="0">
                <a:latin typeface="Courier New" charset="0"/>
              </a:rPr>
              <a:t>printf</a:t>
            </a:r>
            <a:r>
              <a:rPr lang="en-GB" sz="1900" dirty="0" smtClean="0">
                <a:latin typeface="Courier New" charset="0"/>
              </a:rPr>
              <a:t>(</a:t>
            </a:r>
            <a:r>
              <a:rPr lang="en-GB" sz="1900" dirty="0">
                <a:latin typeface="Courier New" charset="0"/>
              </a:rPr>
              <a:t>"</a:t>
            </a:r>
            <a:r>
              <a:rPr lang="en-GB" sz="1900" b="1" dirty="0">
                <a:latin typeface="Courier New" charset="0"/>
              </a:rPr>
              <a:t>\\</a:t>
            </a:r>
            <a:r>
              <a:rPr lang="en-GB" sz="1900" dirty="0">
                <a:latin typeface="Courier New" charset="0"/>
              </a:rPr>
              <a:t>hello</a:t>
            </a:r>
            <a:r>
              <a:rPr lang="en-GB" sz="1900" b="1" dirty="0">
                <a:latin typeface="Courier New" charset="0"/>
              </a:rPr>
              <a:t>\</a:t>
            </a:r>
            <a:r>
              <a:rPr lang="en-GB" sz="1900" b="1" dirty="0" err="1">
                <a:latin typeface="Courier New" charset="0"/>
              </a:rPr>
              <a:t>n</a:t>
            </a:r>
            <a:r>
              <a:rPr lang="en-GB" sz="1900" dirty="0" err="1">
                <a:latin typeface="Courier New" charset="0"/>
              </a:rPr>
              <a:t>how</a:t>
            </a:r>
            <a:r>
              <a:rPr lang="en-GB" sz="1900" b="1" dirty="0">
                <a:latin typeface="Courier New" charset="0"/>
              </a:rPr>
              <a:t>\t</a:t>
            </a:r>
            <a:r>
              <a:rPr lang="en-GB" sz="1900" dirty="0">
                <a:latin typeface="Courier New" charset="0"/>
              </a:rPr>
              <a:t>are </a:t>
            </a:r>
            <a:r>
              <a:rPr lang="en-GB" sz="1900" b="1" dirty="0">
                <a:latin typeface="Courier New" charset="0"/>
              </a:rPr>
              <a:t>\"</a:t>
            </a:r>
            <a:r>
              <a:rPr lang="en-GB" sz="1900" dirty="0">
                <a:latin typeface="Courier New" charset="0"/>
              </a:rPr>
              <a:t>you</a:t>
            </a:r>
            <a:r>
              <a:rPr lang="en-GB" sz="1900" b="1" dirty="0">
                <a:latin typeface="Courier New" charset="0"/>
              </a:rPr>
              <a:t>\"</a:t>
            </a:r>
            <a:r>
              <a:rPr lang="en-GB" sz="1900" dirty="0">
                <a:latin typeface="Courier New" charset="0"/>
              </a:rPr>
              <a:t>?</a:t>
            </a:r>
            <a:r>
              <a:rPr lang="en-GB" sz="1900" b="1" dirty="0">
                <a:latin typeface="Courier New" charset="0"/>
              </a:rPr>
              <a:t>\\\\</a:t>
            </a:r>
            <a:r>
              <a:rPr lang="en-GB" sz="1900" dirty="0">
                <a:latin typeface="Courier New" charset="0"/>
              </a:rPr>
              <a:t>");</a:t>
            </a:r>
            <a:br>
              <a:rPr lang="en-GB" sz="1900" dirty="0">
                <a:latin typeface="Courier New" charset="0"/>
              </a:rPr>
            </a:br>
            <a:endParaRPr lang="en-GB" sz="1900" dirty="0">
              <a:latin typeface="Courier New" charset="0"/>
            </a:endParaRPr>
          </a:p>
          <a:p>
            <a:pPr lvl="1" eaLnBrk="1" hangingPunct="1">
              <a:spcBef>
                <a:spcPts val="500"/>
              </a:spcBef>
            </a:pPr>
            <a:r>
              <a:rPr lang="en-GB" sz="2400" dirty="0">
                <a:latin typeface="Arial" charset="0"/>
              </a:rPr>
              <a:t>Output:</a:t>
            </a:r>
            <a:br>
              <a:rPr lang="en-GB" sz="2400" dirty="0">
                <a:latin typeface="Arial" charset="0"/>
              </a:rPr>
            </a:br>
            <a:r>
              <a:rPr lang="en-GB" sz="2400" dirty="0">
                <a:latin typeface="Courier New" charset="0"/>
              </a:rPr>
              <a:t>\hello</a:t>
            </a:r>
            <a:br>
              <a:rPr lang="en-GB" sz="2400" dirty="0">
                <a:latin typeface="Courier New" charset="0"/>
              </a:rPr>
            </a:br>
            <a:r>
              <a:rPr lang="en-GB" sz="2400" dirty="0" smtClean="0">
                <a:latin typeface="Courier New" charset="0"/>
              </a:rPr>
              <a:t>how   </a:t>
            </a:r>
            <a:r>
              <a:rPr lang="en-GB" sz="2400" dirty="0">
                <a:latin typeface="Courier New" charset="0"/>
              </a:rPr>
              <a:t>	are "you"?\\</a:t>
            </a:r>
            <a:endParaRPr lang="en-US" sz="2400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09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FF95A7-6ED6-AB46-93D5-518DB7182D50}" type="slidenum">
              <a:rPr lang="en-US" sz="1800"/>
              <a:pPr/>
              <a:t>29</a:t>
            </a:fld>
            <a:endParaRPr lang="en-US" sz="18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F6228"/>
                </a:solidFill>
                <a:latin typeface="Arial" charset="0"/>
              </a:rPr>
              <a:t>Question</a:t>
            </a:r>
            <a:endParaRPr lang="en-US" sz="4000" b="1" dirty="0">
              <a:solidFill>
                <a:srgbClr val="4F6228"/>
              </a:solidFill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buFont typeface="Marlett" pitchFamily="2" charset="2"/>
              <a:buChar char="8"/>
              <a:defRPr/>
            </a:pPr>
            <a:r>
              <a:rPr lang="en-GB" sz="2800" dirty="0" smtClean="0">
                <a:ea typeface="+mn-ea"/>
              </a:rPr>
              <a:t>How many visible characters does the following </a:t>
            </a:r>
            <a:r>
              <a:rPr lang="en-GB" sz="2800" dirty="0" err="1" smtClean="0">
                <a:latin typeface="Courier New"/>
                <a:ea typeface="+mn-ea"/>
                <a:cs typeface="Courier New"/>
              </a:rPr>
              <a:t>printf</a:t>
            </a:r>
            <a:r>
              <a:rPr lang="en-GB" sz="2800" dirty="0" smtClean="0">
                <a:ea typeface="+mn-ea"/>
              </a:rPr>
              <a:t> statement produce when run?</a:t>
            </a:r>
            <a:r>
              <a:rPr lang="en-GB" sz="2800" dirty="0">
                <a:ea typeface="+mn-ea"/>
              </a:rPr>
              <a:t/>
            </a:r>
            <a:br>
              <a:rPr lang="en-GB" sz="2800" dirty="0">
                <a:ea typeface="+mn-ea"/>
              </a:rPr>
            </a:br>
            <a:r>
              <a:rPr lang="en-GB" sz="2800" dirty="0" err="1" smtClean="0">
                <a:latin typeface="Courier" pitchFamily="49" charset="0"/>
              </a:rPr>
              <a:t>printf</a:t>
            </a:r>
            <a:r>
              <a:rPr lang="en-GB" sz="2800" dirty="0" smtClean="0">
                <a:latin typeface="Courier" pitchFamily="49" charset="0"/>
                <a:ea typeface="+mn-ea"/>
              </a:rPr>
              <a:t>("\t\</a:t>
            </a:r>
            <a:r>
              <a:rPr lang="en-GB" sz="2800" dirty="0" err="1" smtClean="0">
                <a:latin typeface="Courier" pitchFamily="49" charset="0"/>
                <a:ea typeface="+mn-ea"/>
              </a:rPr>
              <a:t>nn</a:t>
            </a:r>
            <a:r>
              <a:rPr lang="en-GB" sz="2800" dirty="0" smtClean="0">
                <a:latin typeface="Courier" pitchFamily="49" charset="0"/>
                <a:ea typeface="+mn-ea"/>
              </a:rPr>
              <a:t>\\\t\"\</a:t>
            </a:r>
            <a:r>
              <a:rPr lang="en-GB" sz="2800" dirty="0" err="1" smtClean="0">
                <a:latin typeface="Courier" pitchFamily="49" charset="0"/>
                <a:ea typeface="+mn-ea"/>
              </a:rPr>
              <a:t>tt</a:t>
            </a:r>
            <a:r>
              <a:rPr lang="en-GB" sz="2800" dirty="0" smtClean="0">
                <a:latin typeface="Courier" pitchFamily="49" charset="0"/>
                <a:ea typeface="+mn-ea"/>
              </a:rPr>
              <a:t>");</a:t>
            </a:r>
            <a:br>
              <a:rPr lang="en-GB" sz="2800" dirty="0" smtClean="0">
                <a:latin typeface="Courier" pitchFamily="49" charset="0"/>
                <a:ea typeface="+mn-ea"/>
              </a:rPr>
            </a:br>
            <a:endParaRPr lang="en-GB" sz="2800" dirty="0" smtClean="0">
              <a:latin typeface="Courier" pitchFamily="49" charset="0"/>
              <a:ea typeface="+mn-ea"/>
            </a:endParaRP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GB" sz="2800" dirty="0" smtClean="0">
                <a:ea typeface="+mn-ea"/>
              </a:rPr>
              <a:t>0</a:t>
            </a: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GB" sz="2800" dirty="0" smtClean="0">
                <a:ea typeface="+mn-ea"/>
              </a:rPr>
              <a:t>1</a:t>
            </a: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GB" sz="2800" dirty="0" smtClean="0">
                <a:ea typeface="+mn-ea"/>
              </a:rPr>
              <a:t>2</a:t>
            </a: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GB" sz="2800" dirty="0" smtClean="0">
                <a:ea typeface="+mn-ea"/>
              </a:rPr>
              <a:t>3</a:t>
            </a: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GB" sz="2800" dirty="0">
                <a:ea typeface="+mn-ea"/>
              </a:rPr>
              <a:t>4</a:t>
            </a:r>
            <a:endParaRPr lang="en-GB" sz="24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4796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994833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C Standards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45" y="1206500"/>
            <a:ext cx="8988255" cy="552103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Three C Standards: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ANSI C: from late 80s (aka C89)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C99: standard from 1999</a:t>
            </a:r>
          </a:p>
          <a:p>
            <a:pPr marL="914400" lvl="1" indent="-514350"/>
            <a:r>
              <a:rPr lang="en-US" dirty="0" smtClean="0"/>
              <a:t>New built-in types (e.g., </a:t>
            </a:r>
            <a:r>
              <a:rPr lang="en-US" dirty="0" smtClean="0">
                <a:latin typeface="Courier New"/>
                <a:cs typeface="Courier New"/>
              </a:rPr>
              <a:t>_</a:t>
            </a:r>
            <a:r>
              <a:rPr lang="en-US" dirty="0" err="1" smtClean="0">
                <a:latin typeface="Courier New"/>
                <a:cs typeface="Courier New"/>
              </a:rPr>
              <a:t>Bool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err="1" smtClean="0">
                <a:latin typeface="Courier New"/>
                <a:cs typeface="Courier New"/>
              </a:rPr>
              <a:t>stdbool.h</a:t>
            </a:r>
            <a:r>
              <a:rPr lang="en-US" dirty="0" smtClean="0"/>
              <a:t> provides </a:t>
            </a:r>
            <a:r>
              <a:rPr lang="en-US" dirty="0" err="1" smtClean="0">
                <a:latin typeface="Courier New"/>
                <a:cs typeface="Courier New"/>
              </a:rPr>
              <a:t>bool</a:t>
            </a:r>
            <a:endParaRPr lang="en-US" dirty="0" smtClean="0">
              <a:latin typeface="Courier New"/>
              <a:cs typeface="Courier New"/>
            </a:endParaRPr>
          </a:p>
          <a:p>
            <a:pPr marL="914400" lvl="1" indent="-514350"/>
            <a:r>
              <a:rPr lang="en-US" dirty="0" smtClean="0"/>
              <a:t>Added variable-length arrays, single line comments, declarations and code mixing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C11: current standard, released in 2011</a:t>
            </a:r>
          </a:p>
          <a:p>
            <a:pPr marL="914400" lvl="1" indent="-514350"/>
            <a:r>
              <a:rPr lang="en-US" dirty="0" smtClean="0"/>
              <a:t>Improved Unicode support (char16_t, char32_t types for storing UTF-16, UTF-32 encoded data)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Practice </a:t>
            </a:r>
            <a:r>
              <a:rPr lang="en-US" b="1" dirty="0" smtClean="0">
                <a:solidFill>
                  <a:srgbClr val="4F6228"/>
                </a:solidFill>
                <a:latin typeface="Arial" charset="0"/>
              </a:rPr>
              <a:t>Program</a:t>
            </a:r>
            <a:endParaRPr lang="en-US" b="1" dirty="0">
              <a:solidFill>
                <a:srgbClr val="4F6228"/>
              </a:solidFill>
              <a:latin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ts val="500"/>
              </a:spcBef>
            </a:pPr>
            <a:r>
              <a:rPr lang="en-GB" dirty="0">
                <a:latin typeface="Arial" charset="0"/>
              </a:rPr>
              <a:t>What is the output of the following </a:t>
            </a:r>
            <a:r>
              <a:rPr lang="en-GB" dirty="0" err="1" smtClean="0">
                <a:latin typeface="Courier New" charset="0"/>
              </a:rPr>
              <a:t>printf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>
                <a:latin typeface="Arial" charset="0"/>
              </a:rPr>
              <a:t>statements?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</a:pPr>
            <a:endParaRPr lang="en-GB" dirty="0">
              <a:latin typeface="Arial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 typeface="Marlett" charset="0"/>
              <a:buNone/>
            </a:pPr>
            <a:r>
              <a:rPr lang="en-GB" sz="2200" dirty="0" err="1" smtClean="0">
                <a:latin typeface="Courier New" charset="0"/>
              </a:rPr>
              <a:t>printf</a:t>
            </a:r>
            <a:r>
              <a:rPr lang="en-GB" sz="2200" dirty="0" smtClean="0">
                <a:latin typeface="Courier New" charset="0"/>
              </a:rPr>
              <a:t>(</a:t>
            </a:r>
            <a:r>
              <a:rPr lang="en-GB" sz="2200" dirty="0">
                <a:latin typeface="Courier New" charset="0"/>
              </a:rPr>
              <a:t>"\ta\</a:t>
            </a:r>
            <a:r>
              <a:rPr lang="en-GB" sz="2200" dirty="0" err="1">
                <a:latin typeface="Courier New" charset="0"/>
              </a:rPr>
              <a:t>tb</a:t>
            </a:r>
            <a:r>
              <a:rPr lang="en-GB" sz="2200" dirty="0">
                <a:latin typeface="Courier New" charset="0"/>
              </a:rPr>
              <a:t>\</a:t>
            </a:r>
            <a:r>
              <a:rPr lang="en-GB" sz="2200" dirty="0" err="1">
                <a:latin typeface="Courier New" charset="0"/>
              </a:rPr>
              <a:t>tc</a:t>
            </a:r>
            <a:r>
              <a:rPr lang="en-GB" sz="2200" dirty="0">
                <a:latin typeface="Courier New" charset="0"/>
              </a:rPr>
              <a:t>");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 typeface="Marlett" charset="0"/>
              <a:buNone/>
            </a:pPr>
            <a:r>
              <a:rPr lang="en-GB" sz="2200" dirty="0" err="1" smtClean="0">
                <a:latin typeface="Courier New" charset="0"/>
              </a:rPr>
              <a:t>printf</a:t>
            </a:r>
            <a:r>
              <a:rPr lang="en-GB" sz="2200" dirty="0" smtClean="0">
                <a:latin typeface="Courier New" charset="0"/>
              </a:rPr>
              <a:t>(</a:t>
            </a:r>
            <a:r>
              <a:rPr lang="en-GB" sz="2200" dirty="0">
                <a:latin typeface="Courier New" charset="0"/>
              </a:rPr>
              <a:t>"\\\\");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 typeface="Marlett" charset="0"/>
              <a:buNone/>
            </a:pPr>
            <a:r>
              <a:rPr lang="en-GB" sz="2200" dirty="0" err="1" smtClean="0">
                <a:latin typeface="Courier New" charset="0"/>
              </a:rPr>
              <a:t>printf</a:t>
            </a:r>
            <a:r>
              <a:rPr lang="en-GB" sz="2200" dirty="0" smtClean="0">
                <a:latin typeface="Courier New" charset="0"/>
              </a:rPr>
              <a:t>(</a:t>
            </a:r>
            <a:r>
              <a:rPr lang="en-GB" sz="2200" dirty="0">
                <a:latin typeface="Courier New" charset="0"/>
              </a:rPr>
              <a:t>"'");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 typeface="Marlett" charset="0"/>
              <a:buNone/>
            </a:pPr>
            <a:r>
              <a:rPr lang="en-GB" sz="2200" dirty="0" err="1" smtClean="0">
                <a:latin typeface="Courier New" charset="0"/>
              </a:rPr>
              <a:t>printf</a:t>
            </a:r>
            <a:r>
              <a:rPr lang="en-GB" sz="2200" dirty="0" smtClean="0">
                <a:latin typeface="Courier New" charset="0"/>
              </a:rPr>
              <a:t>(</a:t>
            </a:r>
            <a:r>
              <a:rPr lang="en-GB" sz="2200" dirty="0">
                <a:latin typeface="Courier New" charset="0"/>
              </a:rPr>
              <a:t>"\"\"\"");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 typeface="Marlett" charset="0"/>
              <a:buNone/>
            </a:pPr>
            <a:r>
              <a:rPr lang="en-GB" sz="2200" dirty="0" err="1" smtClean="0">
                <a:latin typeface="Courier New" charset="0"/>
              </a:rPr>
              <a:t>printf</a:t>
            </a:r>
            <a:r>
              <a:rPr lang="en-GB" sz="2200" dirty="0" smtClean="0">
                <a:latin typeface="Courier New" charset="0"/>
              </a:rPr>
              <a:t>(</a:t>
            </a:r>
            <a:r>
              <a:rPr lang="en-GB" sz="2200" dirty="0">
                <a:latin typeface="Courier New" charset="0"/>
              </a:rPr>
              <a:t>"C:\</a:t>
            </a:r>
            <a:r>
              <a:rPr lang="en-GB" sz="2200" dirty="0" err="1">
                <a:latin typeface="Courier New" charset="0"/>
              </a:rPr>
              <a:t>nin</a:t>
            </a:r>
            <a:r>
              <a:rPr lang="en-GB" sz="2200" dirty="0">
                <a:latin typeface="Courier New" charset="0"/>
              </a:rPr>
              <a:t>\the downward spiral");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Wingdings" charset="0"/>
              <a:buNone/>
            </a:pPr>
            <a:endParaRPr lang="en-GB" sz="2200" dirty="0">
              <a:latin typeface="Courier New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0"/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0"/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0"/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0"/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charset="0"/>
              <a:buNone/>
            </a:pPr>
            <a:fld id="{9BDD7C2C-44A6-4544-962E-6E6BD32B7C6D}" type="slidenum">
              <a:rPr lang="en-US" sz="1200">
                <a:solidFill>
                  <a:srgbClr val="000000"/>
                </a:solidFill>
                <a:latin typeface="Verdana" charset="0"/>
                <a:cs typeface="Times New Roman" charset="0"/>
              </a:rPr>
              <a:pPr algn="r"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charset="0"/>
                <a:buNone/>
              </a:pPr>
              <a:t>30</a:t>
            </a:fld>
            <a:endParaRPr lang="en-US" sz="1200">
              <a:solidFill>
                <a:srgbClr val="000000"/>
              </a:solidFill>
              <a:latin typeface="Verdana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6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Answer to Practice </a:t>
            </a:r>
            <a:r>
              <a:rPr lang="en-US" b="1" dirty="0" smtClean="0">
                <a:solidFill>
                  <a:srgbClr val="4F6228"/>
                </a:solidFill>
                <a:latin typeface="Arial" charset="0"/>
              </a:rPr>
              <a:t>Program</a:t>
            </a:r>
            <a:endParaRPr lang="en-US" b="1" dirty="0">
              <a:solidFill>
                <a:srgbClr val="4F6228"/>
              </a:solidFill>
              <a:latin typeface="Arial" charset="0"/>
            </a:endParaRPr>
          </a:p>
        </p:txBody>
      </p:sp>
      <p:sp>
        <p:nvSpPr>
          <p:cNvPr id="307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CC0AEE-2A47-1245-915C-9189B3F83C94}" type="slidenum">
              <a:rPr lang="en-US" sz="1800"/>
              <a:pPr/>
              <a:t>31</a:t>
            </a:fld>
            <a:endParaRPr lang="en-US" sz="1800"/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898525" y="16652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2800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593725" y="1665288"/>
            <a:ext cx="7254875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572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800"/>
              <a:t>Output of each println statement:</a:t>
            </a:r>
          </a:p>
          <a:p>
            <a:pPr lvl="1"/>
            <a:endParaRPr lang="en-GB"/>
          </a:p>
          <a:p>
            <a:pPr lvl="1"/>
            <a:r>
              <a:rPr lang="en-GB"/>
              <a:t>       a       b       c</a:t>
            </a:r>
          </a:p>
          <a:p>
            <a:pPr lvl="1"/>
            <a:r>
              <a:rPr lang="en-GB"/>
              <a:t>\\</a:t>
            </a:r>
          </a:p>
          <a:p>
            <a:pPr lvl="1"/>
            <a:r>
              <a:rPr lang="en-GB"/>
              <a:t>'</a:t>
            </a:r>
          </a:p>
          <a:p>
            <a:pPr lvl="1"/>
            <a:r>
              <a:rPr lang="en-GB"/>
              <a:t>"""</a:t>
            </a:r>
          </a:p>
          <a:p>
            <a:pPr lvl="1"/>
            <a:r>
              <a:rPr lang="en-GB"/>
              <a:t>C:</a:t>
            </a:r>
          </a:p>
          <a:p>
            <a:pPr lvl="1"/>
            <a:r>
              <a:rPr lang="en-GB"/>
              <a:t>in      he downward spiral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2526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Comments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increase readability of code</a:t>
            </a:r>
          </a:p>
          <a:p>
            <a:pPr lvl="1"/>
            <a:r>
              <a:rPr lang="en-US" dirty="0" smtClean="0"/>
              <a:t>ignored by compiler</a:t>
            </a:r>
          </a:p>
          <a:p>
            <a:r>
              <a:rPr lang="en-US" dirty="0" smtClean="0"/>
              <a:t>Two forms: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/* Everything here is a comment  */</a:t>
            </a:r>
          </a:p>
          <a:p>
            <a:pPr marL="0" indent="0">
              <a:buNone/>
            </a:pPr>
            <a:r>
              <a:rPr lang="en-US" dirty="0" smtClean="0"/>
              <a:t>	// Everything to end of line is a comment</a:t>
            </a:r>
          </a:p>
          <a:p>
            <a:pPr lvl="2" indent="-342900"/>
            <a:r>
              <a:rPr lang="en-US" dirty="0" smtClean="0"/>
              <a:t>added in C99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4F6228"/>
                </a:solidFill>
              </a:rPr>
              <a:t>Datatypes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datatype</a:t>
            </a:r>
            <a:r>
              <a:rPr lang="en-US" dirty="0" smtClean="0"/>
              <a:t> of an object in memory determines the set of values it can have and what operations can be performed on it.</a:t>
            </a:r>
          </a:p>
          <a:p>
            <a:r>
              <a:rPr lang="en-US" dirty="0" smtClean="0"/>
              <a:t>C is a weakly typed language. </a:t>
            </a:r>
            <a:endParaRPr lang="en-US" dirty="0"/>
          </a:p>
          <a:p>
            <a:pPr lvl="1"/>
            <a:r>
              <a:rPr lang="en-US" dirty="0" smtClean="0"/>
              <a:t>allows implicit conversions</a:t>
            </a:r>
          </a:p>
          <a:p>
            <a:pPr lvl="1"/>
            <a:r>
              <a:rPr lang="en-US" dirty="0" smtClean="0"/>
              <a:t>forced (possibly dangerous) casting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C</a:t>
            </a:r>
            <a:r>
              <a:rPr lang="en-US" b="1" dirty="0" smtClean="0">
                <a:solidFill>
                  <a:srgbClr val="4F6228"/>
                </a:solidFill>
                <a:latin typeface="Arial" charset="0"/>
              </a:rPr>
              <a:t>'s built-in </a:t>
            </a:r>
            <a:r>
              <a:rPr lang="en-US" b="1" dirty="0">
                <a:solidFill>
                  <a:srgbClr val="4F6228"/>
                </a:solidFill>
                <a:latin typeface="Arial" charset="0"/>
              </a:rPr>
              <a:t>types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77825" y="1600200"/>
            <a:ext cx="8766175" cy="49466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tabLst>
                <a:tab pos="2286000" algn="l"/>
                <a:tab pos="4114800" algn="l"/>
                <a:tab pos="5834063" algn="l"/>
              </a:tabLst>
            </a:pPr>
            <a:r>
              <a:rPr lang="en-US" sz="2800" b="1" dirty="0">
                <a:latin typeface="Arial" charset="0"/>
              </a:rPr>
              <a:t>primitive types</a:t>
            </a:r>
            <a:r>
              <a:rPr lang="en-US" sz="2800" dirty="0" smtClean="0">
                <a:latin typeface="Arial" charset="0"/>
              </a:rPr>
              <a:t>: </a:t>
            </a:r>
            <a:r>
              <a:rPr lang="en-US" sz="2800" dirty="0">
                <a:latin typeface="Arial" charset="0"/>
              </a:rPr>
              <a:t>simple types for numbers, </a:t>
            </a:r>
            <a:r>
              <a:rPr lang="en-US" sz="2800" dirty="0" smtClean="0">
                <a:latin typeface="Arial" charset="0"/>
              </a:rPr>
              <a:t>characters</a:t>
            </a:r>
            <a:endParaRPr lang="en-US" sz="2800" dirty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tabLst>
                <a:tab pos="2286000" algn="l"/>
                <a:tab pos="4114800" algn="l"/>
                <a:tab pos="5834063" algn="l"/>
              </a:tabLst>
            </a:pPr>
            <a:r>
              <a:rPr lang="en-US" sz="2400" dirty="0" smtClean="0">
                <a:latin typeface="Arial" charset="0"/>
              </a:rPr>
              <a:t>C++ </a:t>
            </a:r>
            <a:r>
              <a:rPr lang="en-US" sz="2400" dirty="0">
                <a:latin typeface="Arial" charset="0"/>
              </a:rPr>
              <a:t>also has </a:t>
            </a:r>
            <a:r>
              <a:rPr lang="en-US" sz="2400" b="1" dirty="0">
                <a:latin typeface="Arial" charset="0"/>
              </a:rPr>
              <a:t>object types</a:t>
            </a:r>
            <a:r>
              <a:rPr lang="en-US" sz="2400" dirty="0">
                <a:latin typeface="Arial" charset="0"/>
              </a:rPr>
              <a:t>, which we'll talk about later</a:t>
            </a:r>
          </a:p>
          <a:p>
            <a:pPr lvl="1" eaLnBrk="1" hangingPunct="1">
              <a:lnSpc>
                <a:spcPct val="120000"/>
              </a:lnSpc>
              <a:buFont typeface="Wingdings 2" charset="0"/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sz="2400" dirty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buFont typeface="Wingdings" charset="0"/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sz="1600" b="1" dirty="0">
                <a:latin typeface="Arial" charset="0"/>
              </a:rPr>
              <a:t>	Name	Description		Examples</a:t>
            </a:r>
          </a:p>
          <a:p>
            <a:pPr lvl="1" eaLnBrk="1" hangingPunct="1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sz="2000" dirty="0" err="1">
                <a:latin typeface="Courier New" charset="0"/>
              </a:rPr>
              <a:t>int</a:t>
            </a:r>
            <a:r>
              <a:rPr lang="en-US" sz="2000" dirty="0">
                <a:latin typeface="Arial" charset="0"/>
              </a:rPr>
              <a:t>	integers	(up to 2</a:t>
            </a:r>
            <a:r>
              <a:rPr lang="en-US" sz="2000" baseline="30000" dirty="0">
                <a:latin typeface="Arial" charset="0"/>
              </a:rPr>
              <a:t>31</a:t>
            </a:r>
            <a:r>
              <a:rPr lang="en-US" sz="2000" dirty="0">
                <a:latin typeface="Arial" charset="0"/>
              </a:rPr>
              <a:t> - 1)	</a:t>
            </a:r>
            <a:r>
              <a:rPr lang="en-US" sz="2000" dirty="0">
                <a:latin typeface="Courier New" charset="0"/>
              </a:rPr>
              <a:t>42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-3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0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926394</a:t>
            </a:r>
          </a:p>
          <a:p>
            <a:pPr lvl="1" eaLnBrk="1" hangingPunct="1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sz="2000" dirty="0">
                <a:latin typeface="Courier New" charset="0"/>
              </a:rPr>
              <a:t>double</a:t>
            </a:r>
            <a:r>
              <a:rPr lang="en-US" sz="2000" dirty="0">
                <a:latin typeface="Arial" charset="0"/>
              </a:rPr>
              <a:t>	real numbers	(up to 10</a:t>
            </a:r>
            <a:r>
              <a:rPr lang="en-US" sz="2000" baseline="30000" dirty="0">
                <a:latin typeface="Arial" charset="0"/>
              </a:rPr>
              <a:t>308</a:t>
            </a:r>
            <a:r>
              <a:rPr lang="en-US" sz="2000" dirty="0">
                <a:latin typeface="Arial" charset="0"/>
              </a:rPr>
              <a:t>)	</a:t>
            </a:r>
            <a:r>
              <a:rPr lang="en-US" sz="2000" dirty="0">
                <a:latin typeface="Courier New" charset="0"/>
              </a:rPr>
              <a:t>3.1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-0.25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9.4e3</a:t>
            </a:r>
          </a:p>
          <a:p>
            <a:pPr lvl="1" eaLnBrk="1" hangingPunct="1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sz="2000" dirty="0">
                <a:latin typeface="Courier New" charset="0"/>
              </a:rPr>
              <a:t>char</a:t>
            </a:r>
            <a:r>
              <a:rPr lang="en-US" sz="2000" dirty="0">
                <a:latin typeface="Arial" charset="0"/>
              </a:rPr>
              <a:t>	single text characters	</a:t>
            </a:r>
            <a:r>
              <a:rPr lang="en-US" sz="2000" dirty="0">
                <a:latin typeface="Courier New" charset="0"/>
              </a:rPr>
              <a:t>'a'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'X'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'?'</a:t>
            </a:r>
            <a:r>
              <a:rPr lang="en-US" sz="2000" dirty="0">
                <a:latin typeface="Arial" charset="0"/>
              </a:rPr>
              <a:t>,  </a:t>
            </a:r>
            <a:r>
              <a:rPr lang="en-US" sz="2000" dirty="0">
                <a:latin typeface="Courier New" charset="0"/>
              </a:rPr>
              <a:t>'\n'</a:t>
            </a:r>
          </a:p>
          <a:p>
            <a:pPr lvl="1" eaLnBrk="1" hangingPunct="1">
              <a:buClr>
                <a:schemeClr val="bg1"/>
              </a:buClr>
              <a:buFont typeface="Wingdings 2" charset="0"/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sz="1600" dirty="0">
              <a:solidFill>
                <a:srgbClr val="909090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62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961"/>
            <a:ext cx="8229600" cy="1010977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Built-in Data Types in C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1938"/>
            <a:ext cx="8229600" cy="5560374"/>
          </a:xfrm>
        </p:spPr>
        <p:txBody>
          <a:bodyPr>
            <a:normAutofit/>
          </a:bodyPr>
          <a:lstStyle/>
          <a:p>
            <a:r>
              <a:rPr lang="en-US" b="1" dirty="0" smtClean="0"/>
              <a:t>type</a:t>
            </a:r>
            <a:r>
              <a:rPr lang="en-US" dirty="0" smtClean="0"/>
              <a:t>: a category or set of data values</a:t>
            </a:r>
          </a:p>
          <a:p>
            <a:pPr lvl="1"/>
            <a:r>
              <a:rPr lang="en-US" dirty="0" smtClean="0"/>
              <a:t>constrains operations that can be performed on data</a:t>
            </a:r>
          </a:p>
          <a:p>
            <a:r>
              <a:rPr lang="en-US" dirty="0" smtClean="0"/>
              <a:t>Numeric types</a:t>
            </a:r>
          </a:p>
          <a:p>
            <a:pPr lvl="1"/>
            <a:r>
              <a:rPr lang="en-US" b="1" dirty="0" smtClean="0"/>
              <a:t>Integer</a:t>
            </a:r>
          </a:p>
          <a:p>
            <a:pPr lvl="2"/>
            <a:r>
              <a:rPr lang="en-US" dirty="0" smtClean="0"/>
              <a:t>Examples: 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(signed by default): Typically</a:t>
            </a:r>
            <a:r>
              <a:rPr lang="en-US" dirty="0" smtClean="0">
                <a:sym typeface="Wingdings"/>
              </a:rPr>
              <a:t> 4 bytes</a:t>
            </a:r>
          </a:p>
          <a:p>
            <a:pPr lvl="3"/>
            <a:r>
              <a:rPr lang="en-US" dirty="0" smtClean="0">
                <a:sym typeface="Wingdings"/>
              </a:rPr>
              <a:t>leftmost bit indicates sign in two's complement format</a:t>
            </a:r>
            <a:endParaRPr lang="en-US" dirty="0" smtClean="0"/>
          </a:p>
          <a:p>
            <a:pPr lvl="3"/>
            <a:r>
              <a:rPr lang="en-US" dirty="0" smtClean="0"/>
              <a:t>Range: -2</a:t>
            </a:r>
            <a:r>
              <a:rPr lang="en-US" baseline="30000" dirty="0" smtClean="0"/>
              <a:t>31</a:t>
            </a:r>
            <a:r>
              <a:rPr lang="en-US" dirty="0" smtClean="0"/>
              <a:t> to 2</a:t>
            </a:r>
            <a:r>
              <a:rPr lang="en-US" baseline="30000" dirty="0" smtClean="0"/>
              <a:t>31</a:t>
            </a:r>
            <a:r>
              <a:rPr lang="en-US" dirty="0" smtClean="0"/>
              <a:t>-1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unsigned 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endParaRPr lang="en-US" dirty="0" smtClean="0">
              <a:latin typeface="Courier New"/>
              <a:cs typeface="Courier New"/>
            </a:endParaRPr>
          </a:p>
          <a:p>
            <a:pPr lvl="3"/>
            <a:r>
              <a:rPr lang="en-US" dirty="0" smtClean="0"/>
              <a:t>Range: 0 to 2</a:t>
            </a:r>
            <a:r>
              <a:rPr lang="en-US" baseline="30000" dirty="0" smtClean="0"/>
              <a:t>32</a:t>
            </a:r>
            <a:r>
              <a:rPr lang="en-US" dirty="0" smtClean="0"/>
              <a:t>-1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long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char</a:t>
            </a:r>
            <a:r>
              <a:rPr lang="en-US" dirty="0" smtClean="0"/>
              <a:t>: 1 byte</a:t>
            </a:r>
          </a:p>
          <a:p>
            <a:pPr lvl="3"/>
            <a:r>
              <a:rPr lang="en-US" dirty="0" smtClean="0"/>
              <a:t>'A', '7'</a:t>
            </a:r>
          </a:p>
          <a:p>
            <a:pPr lvl="1"/>
            <a:r>
              <a:rPr lang="en-US" b="1" dirty="0" smtClean="0"/>
              <a:t>Floating point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float</a:t>
            </a:r>
            <a:r>
              <a:rPr lang="en-US" dirty="0" smtClean="0"/>
              <a:t>: single point precision (typically 4 bytes)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double</a:t>
            </a:r>
            <a:r>
              <a:rPr lang="en-US" dirty="0" smtClean="0"/>
              <a:t>: double point precision (typically 8 bytes)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long double</a:t>
            </a:r>
            <a:r>
              <a:rPr lang="en-US" dirty="0" smtClean="0"/>
              <a:t>: extended precision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9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  <a:ea typeface="ＭＳ Ｐゴシック" charset="0"/>
                <a:cs typeface="ＭＳ Ｐゴシック" charset="0"/>
              </a:rPr>
              <a:t>Typical Integer Value Ranges</a:t>
            </a:r>
          </a:p>
        </p:txBody>
      </p:sp>
      <p:graphicFrame>
        <p:nvGraphicFramePr>
          <p:cNvPr id="100435" name="Group 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07409372"/>
              </p:ext>
            </p:extLst>
          </p:nvPr>
        </p:nvGraphicFramePr>
        <p:xfrm>
          <a:off x="152400" y="1358670"/>
          <a:ext cx="8763000" cy="2740025"/>
        </p:xfrm>
        <a:graphic>
          <a:graphicData uri="http://schemas.openxmlformats.org/drawingml/2006/table">
            <a:tbl>
              <a:tblPr/>
              <a:tblGrid>
                <a:gridCol w="1900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 Data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Smallest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Largest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16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short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-32,768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32,767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unsigned short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int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65,535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32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-2,147,483,648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2,147,483,647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unsigned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4,294,967,295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32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-2,147,483,648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2,147,483,647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unsigned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4,294,967,295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529066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Actual size of integer types varies by implementation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Standard provides minimum sizes for data types, and requirements about relative size: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char: at least one byte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short and </a:t>
            </a:r>
            <a:r>
              <a:rPr lang="en-US" dirty="0" err="1" smtClean="0"/>
              <a:t>int</a:t>
            </a:r>
            <a:r>
              <a:rPr lang="en-US" dirty="0" smtClean="0"/>
              <a:t>: at least 2 bytes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long: at least 4 bytes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long long: at least 8 bytes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Size restrictions: </a:t>
            </a:r>
          </a:p>
          <a:p>
            <a:r>
              <a:rPr lang="en-US" dirty="0"/>
              <a:t>	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(long long) &gt;=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(long) &gt;= 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</a:rPr>
              <a:t>int</a:t>
            </a:r>
            <a:r>
              <a:rPr lang="en-US" b="1" dirty="0" smtClean="0">
                <a:solidFill>
                  <a:srgbClr val="0000FF"/>
                </a:solidFill>
              </a:rPr>
              <a:t>) &gt;= 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(short) &gt;= 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(char)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7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Integer Overflow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of arithmetic operation on integers outside range of values that can be represented</a:t>
            </a:r>
          </a:p>
          <a:p>
            <a:r>
              <a:rPr lang="en-US" dirty="0" smtClean="0"/>
              <a:t>Yields incorrect results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ch</a:t>
            </a:r>
            <a:r>
              <a:rPr lang="en-US" dirty="0" smtClean="0"/>
              <a:t> 7 for more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762"/>
            <a:ext cx="8229600" cy="910605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Fixed-Width Integer Types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368"/>
            <a:ext cx="9144000" cy="5679304"/>
          </a:xfrm>
        </p:spPr>
        <p:txBody>
          <a:bodyPr/>
          <a:lstStyle/>
          <a:p>
            <a:r>
              <a:rPr lang="en-US" dirty="0" smtClean="0"/>
              <a:t>Enhance portability since sizes of integer types vary with implementation</a:t>
            </a:r>
          </a:p>
          <a:p>
            <a:r>
              <a:rPr lang="en-US" dirty="0" smtClean="0"/>
              <a:t>Included in C99 standard</a:t>
            </a:r>
          </a:p>
          <a:p>
            <a:r>
              <a:rPr lang="en-US" dirty="0" smtClean="0"/>
              <a:t>Very useful in embedded systems </a:t>
            </a:r>
          </a:p>
          <a:p>
            <a:pPr lvl="1"/>
            <a:r>
              <a:rPr lang="en-US" dirty="0" smtClean="0"/>
              <a:t>where hardware only supports some types</a:t>
            </a:r>
          </a:p>
          <a:p>
            <a:r>
              <a:rPr lang="en-US" dirty="0" smtClean="0"/>
              <a:t>Defined in </a:t>
            </a:r>
            <a:r>
              <a:rPr lang="en-US" dirty="0" err="1" smtClean="0">
                <a:latin typeface="Courier New"/>
                <a:cs typeface="Courier New"/>
              </a:rPr>
              <a:t>inttypes.h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stdint.h</a:t>
            </a:r>
            <a:r>
              <a:rPr lang="en-US" dirty="0" smtClean="0"/>
              <a:t> header files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intN_t</a:t>
            </a:r>
            <a:r>
              <a:rPr lang="en-US" dirty="0" smtClean="0"/>
              <a:t>: in interval </a:t>
            </a:r>
            <a:r>
              <a:rPr lang="en-US" dirty="0" smtClean="0">
                <a:latin typeface="Courier New"/>
                <a:cs typeface="Courier New"/>
              </a:rPr>
              <a:t>[INTN_MIN, INTN_MAX]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uintN_t</a:t>
            </a:r>
            <a:r>
              <a:rPr lang="en-US" dirty="0" smtClean="0"/>
              <a:t>: in interval </a:t>
            </a:r>
            <a:r>
              <a:rPr lang="en-US" dirty="0" smtClean="0">
                <a:latin typeface="Courier New"/>
                <a:cs typeface="Courier New"/>
              </a:rPr>
              <a:t>[0, UINTN_MAX]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0589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Floating Point Types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49619"/>
          </a:xfrm>
        </p:spPr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float</a:t>
            </a:r>
            <a:r>
              <a:rPr lang="en-US" dirty="0" smtClean="0"/>
              <a:t>: often IEEE 754 single-precision FP format</a:t>
            </a:r>
          </a:p>
          <a:p>
            <a:r>
              <a:rPr lang="en-US" dirty="0" smtClean="0">
                <a:latin typeface="Courier New"/>
                <a:cs typeface="Courier New"/>
              </a:rPr>
              <a:t>double</a:t>
            </a:r>
            <a:r>
              <a:rPr lang="en-US" dirty="0" smtClean="0"/>
              <a:t>: often IEEE 754 double-precision FP </a:t>
            </a:r>
          </a:p>
          <a:p>
            <a:r>
              <a:rPr lang="en-US" dirty="0" smtClean="0">
                <a:latin typeface="Courier New"/>
                <a:cs typeface="Courier New"/>
              </a:rPr>
              <a:t>long double</a:t>
            </a:r>
            <a:r>
              <a:rPr lang="en-US" dirty="0" smtClean="0"/>
              <a:t>: might be IEEE 754 quadruple-precision FP format</a:t>
            </a:r>
          </a:p>
          <a:p>
            <a:pPr lvl="1"/>
            <a:r>
              <a:rPr lang="en-US" dirty="0" smtClean="0"/>
              <a:t>could be the same as double</a:t>
            </a:r>
          </a:p>
          <a:p>
            <a:r>
              <a:rPr lang="en-US" dirty="0" smtClean="0"/>
              <a:t>Sizes vary by implementation</a:t>
            </a:r>
          </a:p>
          <a:p>
            <a:r>
              <a:rPr lang="en-US" dirty="0" smtClean="0"/>
              <a:t>Relative size restrictions: </a:t>
            </a:r>
          </a:p>
          <a:p>
            <a:pPr marL="457200" lvl="1" indent="0">
              <a:buNone/>
            </a:pP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(long double) &gt;= 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(double) &gt;= </a:t>
            </a:r>
            <a:r>
              <a:rPr lang="en-US" b="1" dirty="0" err="1" smtClean="0">
                <a:solidFill>
                  <a:srgbClr val="0000FF"/>
                </a:solidFill>
              </a:rPr>
              <a:t>sizeof</a:t>
            </a:r>
            <a:r>
              <a:rPr lang="en-US" b="1" dirty="0" smtClean="0">
                <a:solidFill>
                  <a:srgbClr val="0000FF"/>
                </a:solidFill>
              </a:rPr>
              <a:t>(float)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6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High Level Languages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199"/>
            <a:ext cx="9144000" cy="540014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Assembly </a:t>
            </a:r>
            <a:r>
              <a:rPr lang="en-US" sz="2000" dirty="0" smtClean="0">
                <a:latin typeface="Arial" charset="0"/>
              </a:rPr>
              <a:t>language</a:t>
            </a:r>
            <a:r>
              <a:rPr lang="en-US" sz="2000" dirty="0">
                <a:latin typeface="Arial" charset="0"/>
              </a:rPr>
              <a:t>:</a:t>
            </a:r>
            <a:r>
              <a:rPr lang="en-US" sz="2000" dirty="0" smtClean="0">
                <a:latin typeface="Arial" charset="0"/>
              </a:rPr>
              <a:t> better than sequences of bits</a:t>
            </a:r>
            <a:endParaRPr lang="en-US" sz="20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lots </a:t>
            </a:r>
            <a:r>
              <a:rPr lang="en-US" sz="1600" dirty="0">
                <a:latin typeface="Arial" charset="0"/>
              </a:rPr>
              <a:t>of commands to accomplish things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High Level Computer </a:t>
            </a:r>
            <a:r>
              <a:rPr lang="en-US" sz="2000" dirty="0" smtClean="0">
                <a:latin typeface="Arial" charset="0"/>
              </a:rPr>
              <a:t>Languages: accomplish </a:t>
            </a:r>
            <a:r>
              <a:rPr lang="en-US" sz="2000" dirty="0">
                <a:latin typeface="Arial" charset="0"/>
              </a:rPr>
              <a:t>a lot with fewer </a:t>
            </a:r>
            <a:r>
              <a:rPr lang="en-US" sz="2000" dirty="0" smtClean="0">
                <a:latin typeface="Arial" charset="0"/>
              </a:rPr>
              <a:t>commands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1600" dirty="0" smtClean="0">
                <a:latin typeface="Arial" charset="0"/>
              </a:rPr>
              <a:t>compared to </a:t>
            </a:r>
            <a:r>
              <a:rPr lang="en-US" sz="1600" dirty="0">
                <a:latin typeface="Arial" charset="0"/>
              </a:rPr>
              <a:t>machine or assembly language 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1600" dirty="0" smtClean="0">
                <a:latin typeface="Arial" charset="0"/>
              </a:rPr>
              <a:t>easier </a:t>
            </a:r>
            <a:r>
              <a:rPr lang="en-US" sz="1600" dirty="0">
                <a:latin typeface="Arial" charset="0"/>
              </a:rPr>
              <a:t>to </a:t>
            </a:r>
            <a:r>
              <a:rPr lang="en-US" sz="1600" dirty="0" smtClean="0">
                <a:latin typeface="Arial" charset="0"/>
              </a:rPr>
              <a:t>understand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1600" dirty="0" smtClean="0">
                <a:latin typeface="Arial" charset="0"/>
              </a:rPr>
              <a:t>instructions translated/compiled into machine instructions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sz="2000" dirty="0" smtClean="0">
              <a:latin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sz="1600" dirty="0">
              <a:latin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 err="1" smtClean="0">
                <a:latin typeface="Courier New" charset="0"/>
              </a:rPr>
              <a:t>int</a:t>
            </a:r>
            <a:r>
              <a:rPr lang="en-US" dirty="0" smtClean="0">
                <a:latin typeface="Courier New" charset="0"/>
              </a:rPr>
              <a:t> </a:t>
            </a:r>
            <a:r>
              <a:rPr lang="en-US" dirty="0">
                <a:latin typeface="Courier New" charset="0"/>
              </a:rPr>
              <a:t>sum = 0;</a:t>
            </a:r>
            <a:br>
              <a:rPr lang="en-US" dirty="0">
                <a:latin typeface="Courier New" charset="0"/>
              </a:rPr>
            </a:b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count = 0;</a:t>
            </a:r>
            <a:br>
              <a:rPr lang="en-US" dirty="0">
                <a:latin typeface="Courier New" charset="0"/>
              </a:rPr>
            </a:br>
            <a:r>
              <a:rPr lang="en-US" dirty="0">
                <a:latin typeface="Courier New" charset="0"/>
              </a:rPr>
              <a:t>while( list[count] != -1 ) {</a:t>
            </a:r>
            <a:br>
              <a:rPr lang="en-US" dirty="0">
                <a:latin typeface="Courier New" charset="0"/>
              </a:rPr>
            </a:br>
            <a:r>
              <a:rPr lang="en-US" dirty="0">
                <a:latin typeface="Courier New" charset="0"/>
              </a:rPr>
              <a:t>		sum += list[count];</a:t>
            </a:r>
            <a:br>
              <a:rPr lang="en-US" dirty="0">
                <a:latin typeface="Courier New" charset="0"/>
              </a:rPr>
            </a:br>
            <a:r>
              <a:rPr lang="en-US" dirty="0">
                <a:latin typeface="Courier New" charset="0"/>
              </a:rPr>
              <a:t>		count = count + 1;</a:t>
            </a:r>
            <a:br>
              <a:rPr lang="en-US" dirty="0">
                <a:latin typeface="Courier New" charset="0"/>
              </a:rPr>
            </a:br>
            <a:r>
              <a:rPr lang="en-US" dirty="0">
                <a:latin typeface="Courier New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Arial" charset="0"/>
            </a:endParaRP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8DF3CB-D100-3247-834A-E6C39206F5AD}" type="slidenum">
              <a:rPr lang="en-US" sz="1800"/>
              <a:pPr/>
              <a:t>4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933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2629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Data Type Sizes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5" y="1215824"/>
            <a:ext cx="8814279" cy="5416924"/>
          </a:xfrm>
        </p:spPr>
        <p:txBody>
          <a:bodyPr/>
          <a:lstStyle/>
          <a:p>
            <a:r>
              <a:rPr lang="en-US" dirty="0" smtClean="0"/>
              <a:t>types are different sizes, depending on platform</a:t>
            </a:r>
          </a:p>
          <a:p>
            <a:r>
              <a:rPr lang="en-US" dirty="0" smtClean="0"/>
              <a:t>How do you know?</a:t>
            </a:r>
          </a:p>
          <a:p>
            <a:r>
              <a:rPr lang="en-US" dirty="0" smtClean="0"/>
              <a:t>C standard library: </a:t>
            </a:r>
          </a:p>
          <a:p>
            <a:pPr lvl="1"/>
            <a:r>
              <a:rPr lang="en-US" dirty="0" err="1" smtClean="0"/>
              <a:t>limits.h</a:t>
            </a:r>
            <a:r>
              <a:rPr lang="en-US" dirty="0" smtClean="0"/>
              <a:t> // ranges for integer types (including char)</a:t>
            </a:r>
          </a:p>
          <a:p>
            <a:pPr lvl="1"/>
            <a:r>
              <a:rPr lang="en-US" dirty="0" err="1" smtClean="0"/>
              <a:t>float.h</a:t>
            </a:r>
            <a:r>
              <a:rPr lang="en-US" dirty="0" smtClean="0"/>
              <a:t> // ranges for floats and doubles</a:t>
            </a:r>
          </a:p>
          <a:p>
            <a:endParaRPr lang="en-US" dirty="0"/>
          </a:p>
          <a:p>
            <a:r>
              <a:rPr lang="en-US" dirty="0" smtClean="0"/>
              <a:t>Example: Write a program that prints the max and min values for </a:t>
            </a:r>
            <a:r>
              <a:rPr lang="en-US" dirty="0" err="1" smtClean="0"/>
              <a:t>int</a:t>
            </a:r>
            <a:r>
              <a:rPr lang="en-US" dirty="0" smtClean="0"/>
              <a:t> and float, as well as the size in bytes of both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Expressions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tabLst>
                <a:tab pos="1376363" algn="l"/>
                <a:tab pos="2514600" algn="l"/>
              </a:tabLst>
            </a:pPr>
            <a:r>
              <a:rPr lang="en-US" b="1" dirty="0">
                <a:latin typeface="Arial" charset="0"/>
              </a:rPr>
              <a:t>expression</a:t>
            </a:r>
            <a:r>
              <a:rPr lang="en-US" dirty="0">
                <a:latin typeface="Arial" charset="0"/>
              </a:rPr>
              <a:t>: A combination of values and / or operations that results (via computation) in a value.</a:t>
            </a:r>
          </a:p>
          <a:p>
            <a:pPr lvl="1" eaLnBrk="1" hangingPunct="1">
              <a:tabLst>
                <a:tab pos="1376363" algn="l"/>
                <a:tab pos="2514600" algn="l"/>
              </a:tabLst>
            </a:pPr>
            <a:endParaRPr lang="en-US" sz="800" dirty="0">
              <a:latin typeface="Arial" charset="0"/>
            </a:endParaRPr>
          </a:p>
          <a:p>
            <a:pPr lvl="1" eaLnBrk="1" hangingPunct="1">
              <a:buFontTx/>
              <a:buChar char="•"/>
              <a:tabLst>
                <a:tab pos="1376363" algn="l"/>
                <a:tab pos="2514600" algn="l"/>
              </a:tabLst>
            </a:pPr>
            <a:r>
              <a:rPr lang="en-US" dirty="0">
                <a:latin typeface="Arial" charset="0"/>
              </a:rPr>
              <a:t>Examples:	</a:t>
            </a:r>
            <a:r>
              <a:rPr lang="en-US" dirty="0">
                <a:latin typeface="Courier New" charset="0"/>
              </a:rPr>
              <a:t>1 + 4 * 5</a:t>
            </a:r>
          </a:p>
          <a:p>
            <a:pPr lvl="1" eaLnBrk="1" hangingPunct="1">
              <a:buFont typeface="Wingdings" charset="0"/>
              <a:buNone/>
              <a:tabLst>
                <a:tab pos="1376363" algn="l"/>
                <a:tab pos="2514600" algn="l"/>
              </a:tabLst>
            </a:pPr>
            <a:r>
              <a:rPr lang="en-US" dirty="0">
                <a:latin typeface="Courier New" charset="0"/>
              </a:rPr>
              <a:t>			(7 + 2) * 6 / 3</a:t>
            </a:r>
          </a:p>
          <a:p>
            <a:pPr lvl="1" eaLnBrk="1" hangingPunct="1">
              <a:buFont typeface="Wingdings" charset="0"/>
              <a:buNone/>
              <a:tabLst>
                <a:tab pos="1376363" algn="l"/>
                <a:tab pos="2514600" algn="l"/>
              </a:tabLst>
            </a:pPr>
            <a:r>
              <a:rPr lang="en-US" dirty="0">
                <a:latin typeface="Courier New" charset="0"/>
              </a:rPr>
              <a:t>			42</a:t>
            </a:r>
          </a:p>
          <a:p>
            <a:pPr lvl="1" eaLnBrk="1" hangingPunct="1">
              <a:buFont typeface="Wingdings" charset="0"/>
              <a:buNone/>
              <a:tabLst>
                <a:tab pos="1376363" algn="l"/>
                <a:tab pos="2514600" algn="l"/>
              </a:tabLst>
            </a:pPr>
            <a:r>
              <a:rPr lang="en-US" dirty="0">
                <a:latin typeface="Courier New" charset="0"/>
              </a:rPr>
              <a:t>			"Hello, world!"</a:t>
            </a:r>
          </a:p>
          <a:p>
            <a:pPr lvl="1" eaLnBrk="1" hangingPunct="1">
              <a:tabLst>
                <a:tab pos="1376363" algn="l"/>
                <a:tab pos="2514600" algn="l"/>
              </a:tabLst>
            </a:pPr>
            <a:endParaRPr lang="en-US" sz="800" dirty="0">
              <a:latin typeface="Arial" charset="0"/>
            </a:endParaRPr>
          </a:p>
          <a:p>
            <a:pPr lvl="1" eaLnBrk="1" hangingPunct="1">
              <a:tabLst>
                <a:tab pos="1376363" algn="l"/>
                <a:tab pos="2514600" algn="l"/>
              </a:tabLst>
            </a:pPr>
            <a:r>
              <a:rPr lang="en-US" dirty="0">
                <a:latin typeface="Arial" charset="0"/>
              </a:rPr>
              <a:t>The simplest expression is a </a:t>
            </a:r>
            <a:r>
              <a:rPr lang="en-US" i="1" dirty="0">
                <a:latin typeface="Arial" charset="0"/>
              </a:rPr>
              <a:t>literal value</a:t>
            </a:r>
            <a:r>
              <a:rPr lang="en-US" dirty="0">
                <a:latin typeface="Arial" charset="0"/>
              </a:rPr>
              <a:t>.</a:t>
            </a:r>
          </a:p>
          <a:p>
            <a:pPr lvl="1" eaLnBrk="1" hangingPunct="1">
              <a:tabLst>
                <a:tab pos="1376363" algn="l"/>
                <a:tab pos="2514600" algn="l"/>
              </a:tabLst>
            </a:pPr>
            <a:r>
              <a:rPr lang="en-US" dirty="0">
                <a:latin typeface="Arial" charset="0"/>
              </a:rPr>
              <a:t>A complex expression can use operators and parentheses.</a:t>
            </a:r>
          </a:p>
        </p:txBody>
      </p:sp>
    </p:spTree>
    <p:extLst>
      <p:ext uri="{BB962C8B-B14F-4D97-AF65-F5344CB8AC3E}">
        <p14:creationId xmlns:p14="http://schemas.microsoft.com/office/powerpoint/2010/main" val="4125776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Arithmetic operators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spcBef>
                <a:spcPts val="200"/>
              </a:spcBef>
              <a:buFont typeface="Marlett" pitchFamily="2" charset="2"/>
              <a:buChar char="8"/>
              <a:tabLst>
                <a:tab pos="1376363" algn="l"/>
              </a:tabLst>
              <a:defRPr/>
            </a:pPr>
            <a:r>
              <a:rPr lang="en-US" sz="2800" b="1" dirty="0" smtClean="0">
                <a:ea typeface="+mn-ea"/>
              </a:rPr>
              <a:t>operator</a:t>
            </a:r>
            <a:r>
              <a:rPr lang="en-US" sz="2800" dirty="0" smtClean="0">
                <a:ea typeface="+mn-ea"/>
              </a:rPr>
              <a:t>: Combines multiple values or expressions.</a:t>
            </a:r>
          </a:p>
          <a:p>
            <a:pPr lvl="1" eaLnBrk="1" hangingPunct="1">
              <a:spcBef>
                <a:spcPts val="200"/>
              </a:spcBef>
              <a:buFont typeface="Wingdings 2" charset="2"/>
              <a:buNone/>
              <a:tabLst>
                <a:tab pos="1376363" algn="l"/>
              </a:tabLst>
              <a:defRPr/>
            </a:pPr>
            <a:endParaRPr lang="en-US" sz="700" dirty="0" smtClean="0"/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bg1"/>
              </a:buClr>
              <a:tabLst>
                <a:tab pos="1376363" algn="l"/>
              </a:tabLst>
              <a:defRPr/>
            </a:pPr>
            <a:r>
              <a:rPr lang="en-US" sz="2400" dirty="0" smtClean="0">
                <a:latin typeface="Courier New" charset="0"/>
              </a:rPr>
              <a:t>+</a:t>
            </a:r>
            <a:r>
              <a:rPr lang="en-US" sz="2400" dirty="0" smtClean="0"/>
              <a:t>	addition</a:t>
            </a: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bg1"/>
              </a:buClr>
              <a:tabLst>
                <a:tab pos="1376363" algn="l"/>
              </a:tabLst>
              <a:defRPr/>
            </a:pPr>
            <a:r>
              <a:rPr lang="en-US" sz="2400" dirty="0" smtClean="0">
                <a:latin typeface="Courier New" charset="0"/>
              </a:rPr>
              <a:t>-</a:t>
            </a:r>
            <a:r>
              <a:rPr lang="en-US" sz="2400" dirty="0" smtClean="0"/>
              <a:t> 	subtraction (or negation)</a:t>
            </a: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bg1"/>
              </a:buClr>
              <a:tabLst>
                <a:tab pos="1376363" algn="l"/>
              </a:tabLst>
              <a:defRPr/>
            </a:pPr>
            <a:r>
              <a:rPr lang="en-US" sz="2400" dirty="0" smtClean="0">
                <a:latin typeface="Courier New" charset="0"/>
              </a:rPr>
              <a:t>*</a:t>
            </a:r>
            <a:r>
              <a:rPr lang="en-US" sz="2400" dirty="0" smtClean="0"/>
              <a:t>	multiplication</a:t>
            </a: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bg1"/>
              </a:buClr>
              <a:tabLst>
                <a:tab pos="1376363" algn="l"/>
              </a:tabLst>
              <a:defRPr/>
            </a:pPr>
            <a:r>
              <a:rPr lang="en-US" sz="2400" dirty="0" smtClean="0">
                <a:latin typeface="Courier New" charset="0"/>
              </a:rPr>
              <a:t>/</a:t>
            </a:r>
            <a:r>
              <a:rPr lang="en-US" sz="2400" dirty="0" smtClean="0"/>
              <a:t> 	division</a:t>
            </a: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bg1"/>
              </a:buClr>
              <a:tabLst>
                <a:tab pos="1376363" algn="l"/>
              </a:tabLst>
              <a:defRPr/>
            </a:pPr>
            <a:r>
              <a:rPr lang="en-US" sz="2400" dirty="0" smtClean="0">
                <a:latin typeface="Courier New" charset="0"/>
              </a:rPr>
              <a:t>%</a:t>
            </a:r>
            <a:r>
              <a:rPr lang="en-US" sz="2400" dirty="0" smtClean="0"/>
              <a:t> 	modulus (a.k.a. remainder)</a:t>
            </a: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bg1"/>
              </a:buClr>
              <a:buFont typeface="Wingdings 2" charset="2"/>
              <a:buNone/>
              <a:tabLst>
                <a:tab pos="1376363" algn="l"/>
              </a:tabLst>
              <a:defRPr/>
            </a:pPr>
            <a:endParaRPr lang="en-US" sz="2400" dirty="0" smtClean="0"/>
          </a:p>
          <a:p>
            <a:pPr eaLnBrk="1" hangingPunct="1">
              <a:lnSpc>
                <a:spcPct val="110000"/>
              </a:lnSpc>
              <a:spcBef>
                <a:spcPts val="200"/>
              </a:spcBef>
              <a:buFont typeface="Marlett" pitchFamily="2" charset="2"/>
              <a:buChar char="8"/>
              <a:tabLst>
                <a:tab pos="1376363" algn="l"/>
              </a:tabLst>
              <a:defRPr/>
            </a:pPr>
            <a:r>
              <a:rPr lang="en-US" sz="2800" dirty="0" smtClean="0">
                <a:ea typeface="+mn-ea"/>
              </a:rPr>
              <a:t>As a program runs, its expressions are </a:t>
            </a:r>
            <a:r>
              <a:rPr lang="en-US" sz="2800" i="1" dirty="0" smtClean="0">
                <a:ea typeface="+mn-ea"/>
              </a:rPr>
              <a:t>evaluated</a:t>
            </a:r>
            <a:r>
              <a:rPr lang="en-US" sz="2800" dirty="0" smtClean="0">
                <a:ea typeface="+mn-ea"/>
              </a:rPr>
              <a:t>.</a:t>
            </a:r>
          </a:p>
          <a:p>
            <a:pPr marL="457200" lvl="1" indent="0" eaLnBrk="1" hangingPunct="1">
              <a:lnSpc>
                <a:spcPct val="110000"/>
              </a:lnSpc>
              <a:spcBef>
                <a:spcPts val="200"/>
              </a:spcBef>
              <a:buFontTx/>
              <a:buNone/>
              <a:tabLst>
                <a:tab pos="1376363" algn="l"/>
              </a:tabLst>
              <a:defRPr/>
            </a:pPr>
            <a:r>
              <a:rPr lang="en-US" sz="2400" dirty="0" smtClean="0">
                <a:latin typeface="Courier New" charset="0"/>
              </a:rPr>
              <a:t>1 + 1</a:t>
            </a:r>
            <a:r>
              <a:rPr lang="en-US" sz="2400" dirty="0" smtClean="0"/>
              <a:t> evaluates to </a:t>
            </a:r>
            <a:r>
              <a:rPr lang="en-US" sz="2400" dirty="0" smtClean="0">
                <a:latin typeface="Courier New" charset="0"/>
              </a:rPr>
              <a:t>2</a:t>
            </a:r>
            <a:endParaRPr lang="en-US" sz="800" dirty="0" smtClean="0"/>
          </a:p>
          <a:p>
            <a:pPr marL="457200" lvl="1" indent="0" eaLnBrk="1" hangingPunct="1">
              <a:spcBef>
                <a:spcPts val="200"/>
              </a:spcBef>
              <a:buFontTx/>
              <a:buNone/>
              <a:tabLst>
                <a:tab pos="1376363" algn="l"/>
              </a:tabLst>
              <a:defRPr/>
            </a:pPr>
            <a:r>
              <a:rPr lang="en-US" sz="2400" dirty="0" err="1" smtClean="0">
                <a:latin typeface="Courier New" charset="0"/>
              </a:rPr>
              <a:t>printf</a:t>
            </a:r>
            <a:r>
              <a:rPr lang="en-US" sz="2400" dirty="0" smtClean="0">
                <a:latin typeface="Courier New" charset="0"/>
              </a:rPr>
              <a:t>("%d", 3 * 4);</a:t>
            </a:r>
            <a:r>
              <a:rPr lang="en-US" sz="2400" dirty="0" smtClean="0"/>
              <a:t>  prints </a:t>
            </a:r>
            <a:r>
              <a:rPr lang="en-US" sz="2400" dirty="0" smtClean="0">
                <a:latin typeface="Courier New" charset="0"/>
              </a:rPr>
              <a:t>12</a:t>
            </a:r>
            <a:endParaRPr lang="en-US" sz="700" dirty="0" smtClean="0"/>
          </a:p>
          <a:p>
            <a:pPr marL="514350" lvl="1" indent="0" eaLnBrk="1" hangingPunct="1">
              <a:lnSpc>
                <a:spcPct val="110000"/>
              </a:lnSpc>
              <a:spcBef>
                <a:spcPts val="200"/>
              </a:spcBef>
              <a:buFontTx/>
              <a:buNone/>
              <a:tabLst>
                <a:tab pos="1376363" algn="l"/>
              </a:tabLst>
              <a:defRPr/>
            </a:pPr>
            <a:r>
              <a:rPr lang="en-US" dirty="0" smtClean="0"/>
              <a:t>How would we print the text </a:t>
            </a:r>
            <a:r>
              <a:rPr lang="en-US" dirty="0" smtClean="0">
                <a:latin typeface="Courier New" charset="0"/>
              </a:rPr>
              <a:t>3 * 4</a:t>
            </a:r>
            <a:r>
              <a:rPr 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2004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58837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Integer division with </a:t>
            </a:r>
            <a:r>
              <a:rPr lang="en-US" b="1" dirty="0">
                <a:solidFill>
                  <a:srgbClr val="4F6228"/>
                </a:solidFill>
                <a:latin typeface="Courier New" charset="0"/>
              </a:rPr>
              <a:t>/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0" y="1301750"/>
            <a:ext cx="8686800" cy="51054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200"/>
              </a:spcBef>
              <a:buFont typeface="Marlett" pitchFamily="2" charset="2"/>
              <a:buChar char="8"/>
              <a:tabLst>
                <a:tab pos="2286000" algn="l"/>
              </a:tabLst>
              <a:defRPr/>
            </a:pPr>
            <a:r>
              <a:rPr lang="en-US" sz="2800" dirty="0" smtClean="0">
                <a:ea typeface="+mn-ea"/>
              </a:rPr>
              <a:t>When we divide integers, the quotient is also an integer.</a:t>
            </a:r>
          </a:p>
          <a:p>
            <a:pPr marL="457200" lvl="1" indent="0" eaLnBrk="1" hangingPunct="1">
              <a:spcBef>
                <a:spcPts val="200"/>
              </a:spcBef>
              <a:buFontTx/>
              <a:buNone/>
              <a:tabLst>
                <a:tab pos="2286000" algn="l"/>
              </a:tabLst>
              <a:defRPr/>
            </a:pPr>
            <a:r>
              <a:rPr lang="en-US" sz="2400" dirty="0" smtClean="0">
                <a:latin typeface="Courier New" charset="0"/>
              </a:rPr>
              <a:t>14 / 4</a:t>
            </a:r>
            <a:r>
              <a:rPr lang="en-US" sz="2400" dirty="0" smtClean="0"/>
              <a:t>  is  </a:t>
            </a:r>
            <a:r>
              <a:rPr lang="en-US" sz="2400" dirty="0" smtClean="0">
                <a:latin typeface="Courier New" charset="0"/>
              </a:rPr>
              <a:t>3</a:t>
            </a:r>
            <a:r>
              <a:rPr lang="en-US" sz="2400" dirty="0" smtClean="0"/>
              <a:t>, not </a:t>
            </a:r>
            <a:r>
              <a:rPr lang="en-US" sz="2400" dirty="0" smtClean="0">
                <a:latin typeface="Courier New" charset="0"/>
              </a:rPr>
              <a:t>3.5</a:t>
            </a: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endParaRPr lang="en-US" sz="1800" b="1" dirty="0" smtClean="0">
              <a:latin typeface="Courier New" charset="0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r>
              <a:rPr lang="en-US" sz="1800" b="1" dirty="0" smtClean="0">
                <a:latin typeface="Courier New" charset="0"/>
                <a:ea typeface="+mn-ea"/>
              </a:rPr>
              <a:t>     </a:t>
            </a:r>
            <a:r>
              <a:rPr lang="en-US" sz="1800" b="1" u="sng" dirty="0" smtClean="0">
                <a:latin typeface="Courier New" charset="0"/>
                <a:ea typeface="+mn-ea"/>
              </a:rPr>
              <a:t>   3</a:t>
            </a:r>
            <a:r>
              <a:rPr lang="en-US" sz="1800" b="1" dirty="0" smtClean="0">
                <a:latin typeface="Courier New" charset="0"/>
                <a:ea typeface="+mn-ea"/>
              </a:rPr>
              <a:t>              </a:t>
            </a:r>
            <a:r>
              <a:rPr lang="en-US" sz="1800" b="1" u="sng" dirty="0" smtClean="0">
                <a:latin typeface="Courier New" charset="0"/>
                <a:ea typeface="+mn-ea"/>
              </a:rPr>
              <a:t>   4</a:t>
            </a:r>
            <a:r>
              <a:rPr lang="en-US" sz="1800" b="1" dirty="0" smtClean="0">
                <a:latin typeface="Courier New" charset="0"/>
                <a:ea typeface="+mn-ea"/>
              </a:rPr>
              <a:t>                  </a:t>
            </a:r>
            <a:r>
              <a:rPr lang="en-US" sz="1800" b="1" u="sng" dirty="0" smtClean="0">
                <a:latin typeface="Courier New" charset="0"/>
                <a:ea typeface="+mn-ea"/>
              </a:rPr>
              <a:t>    52</a:t>
            </a: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r>
              <a:rPr lang="en-US" sz="1800" dirty="0" smtClean="0">
                <a:latin typeface="Courier New" charset="0"/>
                <a:ea typeface="+mn-ea"/>
              </a:rPr>
              <a:t>   4 ) 14           10 ) 45               27 ) 1425</a:t>
            </a: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r>
              <a:rPr lang="en-US" sz="1800" dirty="0" smtClean="0">
                <a:latin typeface="Courier New" charset="0"/>
                <a:ea typeface="+mn-ea"/>
              </a:rPr>
              <a:t>       </a:t>
            </a:r>
            <a:r>
              <a:rPr lang="en-US" sz="1800" u="sng" dirty="0" smtClean="0">
                <a:latin typeface="Courier New" charset="0"/>
                <a:ea typeface="+mn-ea"/>
              </a:rPr>
              <a:t>12</a:t>
            </a:r>
            <a:r>
              <a:rPr lang="en-US" sz="1800" dirty="0" smtClean="0">
                <a:latin typeface="Courier New" charset="0"/>
                <a:ea typeface="+mn-ea"/>
              </a:rPr>
              <a:t>                </a:t>
            </a:r>
            <a:r>
              <a:rPr lang="en-US" sz="1800" u="sng" dirty="0" smtClean="0">
                <a:latin typeface="Courier New" charset="0"/>
                <a:ea typeface="+mn-ea"/>
              </a:rPr>
              <a:t>40</a:t>
            </a:r>
            <a:r>
              <a:rPr lang="en-US" sz="1800" dirty="0" smtClean="0">
                <a:latin typeface="Courier New" charset="0"/>
                <a:ea typeface="+mn-ea"/>
              </a:rPr>
              <a:t>                    </a:t>
            </a:r>
            <a:r>
              <a:rPr lang="en-US" sz="1800" u="sng" dirty="0" smtClean="0">
                <a:latin typeface="Courier New" charset="0"/>
                <a:ea typeface="+mn-ea"/>
              </a:rPr>
              <a:t>135</a:t>
            </a: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r>
              <a:rPr lang="en-US" sz="1800" dirty="0" smtClean="0">
                <a:latin typeface="Courier New" charset="0"/>
                <a:ea typeface="+mn-ea"/>
              </a:rPr>
              <a:t>        2                 5                      75</a:t>
            </a: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r>
              <a:rPr lang="en-US" sz="1800" dirty="0" smtClean="0">
                <a:latin typeface="Courier New" charset="0"/>
                <a:ea typeface="+mn-ea"/>
              </a:rPr>
              <a:t>                                                 </a:t>
            </a:r>
            <a:r>
              <a:rPr lang="en-US" sz="1800" u="sng" dirty="0" smtClean="0">
                <a:latin typeface="Courier New" charset="0"/>
                <a:ea typeface="+mn-ea"/>
              </a:rPr>
              <a:t>54</a:t>
            </a:r>
          </a:p>
          <a:p>
            <a:pPr eaLnBrk="1" hangingPunct="1">
              <a:lnSpc>
                <a:spcPct val="70000"/>
              </a:lnSpc>
              <a:spcBef>
                <a:spcPts val="200"/>
              </a:spcBef>
              <a:buFont typeface="Wingdings" charset="2"/>
              <a:buNone/>
              <a:tabLst>
                <a:tab pos="2286000" algn="l"/>
              </a:tabLst>
              <a:defRPr/>
            </a:pPr>
            <a:r>
              <a:rPr lang="en-US" sz="1800" dirty="0" smtClean="0">
                <a:latin typeface="Courier New" charset="0"/>
                <a:ea typeface="+mn-ea"/>
              </a:rPr>
              <a:t>                                                 21</a:t>
            </a:r>
            <a:endParaRPr lang="en-US" sz="700" dirty="0" smtClean="0">
              <a:latin typeface="Courier New" charset="0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200"/>
              </a:spcBef>
              <a:buFont typeface="Marlett" pitchFamily="2" charset="2"/>
              <a:buChar char="8"/>
              <a:tabLst>
                <a:tab pos="2286000" algn="l"/>
              </a:tabLst>
              <a:defRPr/>
            </a:pPr>
            <a:r>
              <a:rPr lang="en-US" sz="2800" dirty="0" smtClean="0">
                <a:ea typeface="+mn-ea"/>
              </a:rPr>
              <a:t>More examples:	</a:t>
            </a:r>
          </a:p>
          <a:p>
            <a:pPr lvl="1" eaLnBrk="1" hangingPunct="1">
              <a:spcBef>
                <a:spcPts val="200"/>
              </a:spcBef>
              <a:tabLst>
                <a:tab pos="2286000" algn="l"/>
              </a:tabLst>
              <a:defRPr/>
            </a:pPr>
            <a:r>
              <a:rPr lang="en-US" sz="2400" dirty="0" smtClean="0">
                <a:latin typeface="Courier New" charset="0"/>
              </a:rPr>
              <a:t>32 / 5</a:t>
            </a:r>
            <a:r>
              <a:rPr lang="en-US" sz="2400" dirty="0" smtClean="0"/>
              <a:t>	is  </a:t>
            </a:r>
            <a:r>
              <a:rPr lang="en-US" sz="2400" dirty="0" smtClean="0">
                <a:latin typeface="Courier New" charset="0"/>
              </a:rPr>
              <a:t>6</a:t>
            </a:r>
          </a:p>
          <a:p>
            <a:pPr lvl="1" eaLnBrk="1" hangingPunct="1">
              <a:spcBef>
                <a:spcPts val="200"/>
              </a:spcBef>
              <a:tabLst>
                <a:tab pos="2286000" algn="l"/>
              </a:tabLst>
              <a:defRPr/>
            </a:pPr>
            <a:r>
              <a:rPr lang="en-US" sz="2400" dirty="0" smtClean="0">
                <a:latin typeface="Courier New" charset="0"/>
              </a:rPr>
              <a:t>84 / 10</a:t>
            </a:r>
            <a:r>
              <a:rPr lang="en-US" sz="2400" dirty="0" smtClean="0"/>
              <a:t>	is  </a:t>
            </a:r>
            <a:r>
              <a:rPr lang="en-US" sz="2400" dirty="0" smtClean="0">
                <a:latin typeface="Courier New" charset="0"/>
              </a:rPr>
              <a:t>8</a:t>
            </a:r>
          </a:p>
          <a:p>
            <a:pPr lvl="1" eaLnBrk="1" hangingPunct="1">
              <a:spcBef>
                <a:spcPts val="200"/>
              </a:spcBef>
              <a:tabLst>
                <a:tab pos="2286000" algn="l"/>
              </a:tabLst>
              <a:defRPr/>
            </a:pPr>
            <a:r>
              <a:rPr lang="en-US" sz="2400" dirty="0" smtClean="0">
                <a:latin typeface="Courier New" charset="0"/>
              </a:rPr>
              <a:t>156 / 100</a:t>
            </a:r>
            <a:r>
              <a:rPr lang="en-US" sz="2400" dirty="0" smtClean="0"/>
              <a:t>	is  </a:t>
            </a:r>
            <a:r>
              <a:rPr lang="en-US" sz="2400" dirty="0" smtClean="0">
                <a:latin typeface="Courier New" charset="0"/>
              </a:rPr>
              <a:t>1</a:t>
            </a:r>
          </a:p>
          <a:p>
            <a:pPr lvl="2" eaLnBrk="1" hangingPunct="1">
              <a:spcBef>
                <a:spcPts val="200"/>
              </a:spcBef>
              <a:tabLst>
                <a:tab pos="2286000" algn="l"/>
              </a:tabLst>
              <a:defRPr/>
            </a:pPr>
            <a:endParaRPr lang="en-US" sz="2000" dirty="0" smtClean="0"/>
          </a:p>
          <a:p>
            <a:pPr lvl="1" eaLnBrk="1" hangingPunct="1">
              <a:spcBef>
                <a:spcPts val="200"/>
              </a:spcBef>
              <a:tabLst>
                <a:tab pos="2286000" algn="l"/>
              </a:tabLst>
              <a:defRPr/>
            </a:pPr>
            <a:r>
              <a:rPr lang="en-US" sz="2400" dirty="0" smtClean="0"/>
              <a:t>Dividing by 0 causes an error</a:t>
            </a:r>
          </a:p>
        </p:txBody>
      </p:sp>
    </p:spTree>
    <p:extLst>
      <p:ext uri="{BB962C8B-B14F-4D97-AF65-F5344CB8AC3E}">
        <p14:creationId xmlns:p14="http://schemas.microsoft.com/office/powerpoint/2010/main" val="415103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Question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does each expression evaluate to?</a:t>
            </a:r>
          </a:p>
          <a:p>
            <a:r>
              <a:rPr lang="en-US" dirty="0" smtClean="0"/>
              <a:t>13 % 5</a:t>
            </a:r>
          </a:p>
          <a:p>
            <a:r>
              <a:rPr lang="en-US" dirty="0" smtClean="0"/>
              <a:t>5 % 13</a:t>
            </a:r>
          </a:p>
          <a:p>
            <a:r>
              <a:rPr lang="en-US" dirty="0" smtClean="0"/>
              <a:t>30%5</a:t>
            </a:r>
          </a:p>
          <a:p>
            <a:r>
              <a:rPr lang="en-US" dirty="0" smtClean="0"/>
              <a:t>1017 % 100 + (12 % 100)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0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Order of Operations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operations</a:t>
            </a:r>
          </a:p>
          <a:p>
            <a:pPr marL="0" indent="0">
              <a:buNone/>
            </a:pPr>
            <a:r>
              <a:rPr lang="en-US" dirty="0" smtClean="0"/>
              <a:t>				operator			evaluation direction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+, - (unary)			right to left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*, /, %				left to right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+, - (binary)			left to right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=, +=, -=, *=, /=	right to left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parentheses to change order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08541" y="2528130"/>
            <a:ext cx="6301663" cy="11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75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Precedence questions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0600"/>
            <a:ext cx="8686800" cy="5105400"/>
          </a:xfrm>
        </p:spPr>
        <p:txBody>
          <a:bodyPr>
            <a:normAutofit/>
          </a:bodyPr>
          <a:lstStyle/>
          <a:p>
            <a:pPr eaLnBrk="1" hangingPunct="1">
              <a:buFont typeface="Marlett" pitchFamily="2" charset="2"/>
              <a:buChar char="8"/>
              <a:defRPr/>
            </a:pPr>
            <a:r>
              <a:rPr lang="en-US" dirty="0" smtClean="0">
                <a:ea typeface="+mn-ea"/>
              </a:rPr>
              <a:t>What values result from the following expressions?</a:t>
            </a:r>
          </a:p>
          <a:p>
            <a:pPr lvl="1" eaLnBrk="1" hangingPunct="1">
              <a:buFont typeface="Wingdings 2" charset="2"/>
              <a:buNone/>
              <a:defRPr/>
            </a:pPr>
            <a:endParaRPr lang="en-US" sz="800" dirty="0" smtClean="0">
              <a:latin typeface="Courier New" charset="0"/>
            </a:endParaRP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9 / 5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695 % 20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7 + 6 * 5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7 * 6 + 5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248 % 100 / 5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6 * 3 - 9 / 4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(5 - 7) * 4</a:t>
            </a:r>
          </a:p>
          <a:p>
            <a:pPr marL="457200" lvl="1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b="1" dirty="0" smtClean="0">
                <a:latin typeface="Courier New" charset="0"/>
              </a:rPr>
              <a:t>6 + (18 % (17 - 12))</a:t>
            </a:r>
          </a:p>
        </p:txBody>
      </p:sp>
    </p:spTree>
    <p:extLst>
      <p:ext uri="{BB962C8B-B14F-4D97-AF65-F5344CB8AC3E}">
        <p14:creationId xmlns:p14="http://schemas.microsoft.com/office/powerpoint/2010/main" val="766917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85812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Real numbers (type </a:t>
            </a:r>
            <a:r>
              <a:rPr lang="en-US" b="1" dirty="0">
                <a:solidFill>
                  <a:srgbClr val="4F6228"/>
                </a:solidFill>
                <a:latin typeface="Courier New" charset="0"/>
              </a:rPr>
              <a:t>double</a:t>
            </a:r>
            <a:r>
              <a:rPr lang="en-US" b="1" dirty="0">
                <a:solidFill>
                  <a:srgbClr val="4F6228"/>
                </a:solidFill>
                <a:latin typeface="Arial" charset="0"/>
              </a:rPr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Examples:   </a:t>
            </a:r>
            <a:r>
              <a:rPr lang="en-US" dirty="0">
                <a:latin typeface="Courier New" charset="0"/>
              </a:rPr>
              <a:t>6.022</a:t>
            </a:r>
            <a:r>
              <a:rPr lang="en-US" dirty="0">
                <a:latin typeface="Arial" charset="0"/>
              </a:rPr>
              <a:t> ,   </a:t>
            </a:r>
            <a:r>
              <a:rPr lang="en-US" dirty="0">
                <a:latin typeface="Courier New" charset="0"/>
              </a:rPr>
              <a:t>-42.0</a:t>
            </a:r>
            <a:r>
              <a:rPr lang="en-US" dirty="0">
                <a:latin typeface="Arial" charset="0"/>
              </a:rPr>
              <a:t> ,   </a:t>
            </a:r>
            <a:r>
              <a:rPr lang="en-US" dirty="0">
                <a:latin typeface="Courier New" charset="0"/>
              </a:rPr>
              <a:t>2.143e17</a:t>
            </a:r>
          </a:p>
          <a:p>
            <a:pPr lvl="1" eaLnBrk="1" hangingPunct="1"/>
            <a:endParaRPr lang="en-US" sz="800" dirty="0">
              <a:latin typeface="Arial" charset="0"/>
            </a:endParaRPr>
          </a:p>
          <a:p>
            <a:pPr lvl="1" eaLnBrk="1" hangingPunct="1"/>
            <a:r>
              <a:rPr lang="en-US" dirty="0">
                <a:latin typeface="Arial" charset="0"/>
              </a:rPr>
              <a:t>Placing </a:t>
            </a:r>
            <a:r>
              <a:rPr lang="en-US" dirty="0">
                <a:latin typeface="Courier New" charset="0"/>
              </a:rPr>
              <a:t>.0</a:t>
            </a:r>
            <a:r>
              <a:rPr lang="en-US" dirty="0">
                <a:latin typeface="Arial" charset="0"/>
              </a:rPr>
              <a:t> or </a:t>
            </a:r>
            <a:r>
              <a:rPr lang="en-US" dirty="0">
                <a:latin typeface="Courier New" charset="0"/>
              </a:rPr>
              <a:t>.</a:t>
            </a:r>
            <a:r>
              <a:rPr lang="en-US" dirty="0">
                <a:latin typeface="Arial" charset="0"/>
              </a:rPr>
              <a:t> after an integer makes it a </a:t>
            </a:r>
            <a:r>
              <a:rPr lang="en-US" dirty="0">
                <a:latin typeface="Courier New" charset="0"/>
              </a:rPr>
              <a:t>double</a:t>
            </a:r>
            <a:r>
              <a:rPr lang="en-US" dirty="0" smtClean="0">
                <a:latin typeface="Arial" charset="0"/>
              </a:rPr>
              <a:t>.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Or use an explicit type cast: </a:t>
            </a:r>
            <a:r>
              <a:rPr lang="en-US" dirty="0" smtClean="0">
                <a:latin typeface="Courier New"/>
                <a:cs typeface="Courier New"/>
              </a:rPr>
              <a:t>x = (double) 65;</a:t>
            </a:r>
            <a:r>
              <a:rPr lang="en-US" dirty="0" smtClean="0">
                <a:latin typeface="Arial" charset="0"/>
              </a:rPr>
              <a:t> 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If you want type </a:t>
            </a:r>
            <a:r>
              <a:rPr lang="en-US" dirty="0" smtClean="0">
                <a:latin typeface="Courier New"/>
                <a:cs typeface="Courier New"/>
              </a:rPr>
              <a:t>float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 smtClean="0">
                <a:latin typeface="Courier New"/>
                <a:cs typeface="Courier New"/>
              </a:rPr>
              <a:t>6.022f, -42.0f</a:t>
            </a:r>
            <a:endParaRPr lang="en-US" dirty="0">
              <a:latin typeface="Courier New"/>
              <a:cs typeface="Courier New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The operators  </a:t>
            </a:r>
            <a:r>
              <a:rPr lang="en-US" dirty="0">
                <a:latin typeface="Courier New" charset="0"/>
              </a:rPr>
              <a:t>+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Courier New" charset="0"/>
              </a:rPr>
              <a:t>-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Courier New" charset="0"/>
              </a:rPr>
              <a:t>*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Courier New" charset="0"/>
              </a:rPr>
              <a:t>/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Courier New" charset="0"/>
              </a:rPr>
              <a:t>()</a:t>
            </a:r>
            <a:r>
              <a:rPr lang="en-US" dirty="0">
                <a:latin typeface="Arial" charset="0"/>
              </a:rPr>
              <a:t>  all still work with </a:t>
            </a:r>
            <a:r>
              <a:rPr lang="en-US" dirty="0">
                <a:latin typeface="Courier New" charset="0"/>
              </a:rPr>
              <a:t>double</a:t>
            </a:r>
            <a:r>
              <a:rPr lang="en-US" dirty="0">
                <a:latin typeface="Arial" charset="0"/>
              </a:rPr>
              <a:t>.</a:t>
            </a:r>
          </a:p>
          <a:p>
            <a:pPr lvl="1" eaLnBrk="1" hangingPunct="1"/>
            <a:endParaRPr lang="en-US" sz="800" dirty="0">
              <a:latin typeface="Courier New" charset="0"/>
            </a:endParaRPr>
          </a:p>
          <a:p>
            <a:pPr lvl="1" eaLnBrk="1" hangingPunct="1"/>
            <a:r>
              <a:rPr lang="en-US" dirty="0">
                <a:latin typeface="Courier New" charset="0"/>
              </a:rPr>
              <a:t>/</a:t>
            </a:r>
            <a:r>
              <a:rPr lang="en-US" dirty="0">
                <a:latin typeface="Arial" charset="0"/>
              </a:rPr>
              <a:t> produces an exact answer:  </a:t>
            </a:r>
            <a:r>
              <a:rPr lang="en-US" dirty="0">
                <a:latin typeface="Courier New" charset="0"/>
              </a:rPr>
              <a:t>15.0 / 2.0</a:t>
            </a:r>
            <a:r>
              <a:rPr lang="en-US" dirty="0">
                <a:latin typeface="Arial" charset="0"/>
              </a:rPr>
              <a:t> is </a:t>
            </a:r>
            <a:r>
              <a:rPr lang="en-US" dirty="0">
                <a:latin typeface="Courier New" charset="0"/>
              </a:rPr>
              <a:t>7.5</a:t>
            </a:r>
            <a:endParaRPr lang="en-US" dirty="0">
              <a:latin typeface="Arial" charset="0"/>
            </a:endParaRPr>
          </a:p>
          <a:p>
            <a:pPr lvl="2" eaLnBrk="1" hangingPunct="1"/>
            <a:endParaRPr lang="en-US" sz="800" dirty="0">
              <a:latin typeface="Arial" charset="0"/>
            </a:endParaRPr>
          </a:p>
          <a:p>
            <a:pPr lvl="1" eaLnBrk="1" hangingPunct="1"/>
            <a:r>
              <a:rPr lang="en-US" dirty="0">
                <a:latin typeface="Arial" charset="0"/>
              </a:rPr>
              <a:t>Precedence is the same: </a:t>
            </a:r>
            <a:r>
              <a:rPr lang="en-US" dirty="0">
                <a:latin typeface="Courier New" charset="0"/>
              </a:rPr>
              <a:t>()</a:t>
            </a:r>
            <a:r>
              <a:rPr lang="en-US" dirty="0">
                <a:latin typeface="Arial" charset="0"/>
              </a:rPr>
              <a:t>  before  </a:t>
            </a:r>
            <a:r>
              <a:rPr lang="en-US" dirty="0">
                <a:latin typeface="Courier New" charset="0"/>
              </a:rPr>
              <a:t>*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Courier New" charset="0"/>
              </a:rPr>
              <a:t>/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  </a:t>
            </a:r>
            <a:r>
              <a:rPr lang="en-US" dirty="0">
                <a:latin typeface="Arial" charset="0"/>
              </a:rPr>
              <a:t>before  </a:t>
            </a:r>
            <a:r>
              <a:rPr lang="en-US" dirty="0">
                <a:latin typeface="Courier New" charset="0"/>
              </a:rPr>
              <a:t>+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Courier New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8009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Precision in </a:t>
            </a:r>
            <a:r>
              <a:rPr lang="en-US" b="1" dirty="0" smtClean="0">
                <a:solidFill>
                  <a:srgbClr val="4F6228"/>
                </a:solidFill>
                <a:latin typeface="Arial" charset="0"/>
              </a:rPr>
              <a:t>floating-point </a:t>
            </a:r>
            <a:r>
              <a:rPr lang="en-US" b="1" dirty="0">
                <a:solidFill>
                  <a:srgbClr val="4F6228"/>
                </a:solidFill>
                <a:latin typeface="Arial" charset="0"/>
              </a:rPr>
              <a:t>numbers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The computer internally represents real numbers in an imprecise way.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Terminating base 10 decimals may not be terminating in base 2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Terminating base 2 number may not be represented exactly due to type restrictions</a:t>
            </a:r>
          </a:p>
          <a:p>
            <a:pPr lvl="1" eaLnBrk="1" hangingPunct="1"/>
            <a:r>
              <a:rPr lang="en-US" u="sng" dirty="0" smtClean="0">
                <a:latin typeface="Arial" charset="0"/>
              </a:rPr>
              <a:t>Rounding error</a:t>
            </a:r>
            <a:r>
              <a:rPr lang="en-US" dirty="0" smtClean="0">
                <a:latin typeface="Arial" charset="0"/>
              </a:rPr>
              <a:t>: error introduced by calculations on approximations</a:t>
            </a:r>
          </a:p>
          <a:p>
            <a:r>
              <a:rPr lang="en-US" dirty="0" smtClean="0">
                <a:latin typeface="Arial" charset="0"/>
              </a:rPr>
              <a:t>More on these issues in </a:t>
            </a:r>
            <a:r>
              <a:rPr lang="en-US" dirty="0" err="1" smtClean="0">
                <a:latin typeface="Arial" charset="0"/>
              </a:rPr>
              <a:t>ch.</a:t>
            </a:r>
            <a:r>
              <a:rPr lang="en-US" dirty="0" smtClean="0">
                <a:latin typeface="Arial" charset="0"/>
              </a:rPr>
              <a:t> 7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5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tabLst>
                <a:tab pos="2514600" algn="l"/>
              </a:tabLst>
            </a:pPr>
            <a:r>
              <a:rPr lang="en-US" sz="2800" b="1">
                <a:latin typeface="Arial" charset="0"/>
              </a:rPr>
              <a:t>variable</a:t>
            </a:r>
            <a:r>
              <a:rPr lang="en-US" sz="2800">
                <a:latin typeface="Arial" charset="0"/>
              </a:rPr>
              <a:t>: A piece of the computer's memory that is given a name and type, and can store a value.</a:t>
            </a:r>
          </a:p>
          <a:p>
            <a:pPr lvl="1" eaLnBrk="1" hangingPunct="1">
              <a:lnSpc>
                <a:spcPct val="110000"/>
              </a:lnSpc>
              <a:tabLst>
                <a:tab pos="2514600" algn="l"/>
              </a:tabLst>
            </a:pPr>
            <a:r>
              <a:rPr lang="en-US" sz="2400">
                <a:latin typeface="Arial" charset="0"/>
              </a:rPr>
              <a:t>Like preset stations on a car stereo, or cell phone speed dial:</a:t>
            </a:r>
          </a:p>
          <a:p>
            <a:pPr lvl="1" eaLnBrk="1" hangingPunct="1">
              <a:tabLst>
                <a:tab pos="2514600" algn="l"/>
              </a:tabLst>
            </a:pPr>
            <a:endParaRPr lang="en-US">
              <a:latin typeface="Arial" charset="0"/>
            </a:endParaRPr>
          </a:p>
          <a:p>
            <a:pPr lvl="1" eaLnBrk="1" hangingPunct="1">
              <a:tabLst>
                <a:tab pos="2514600" algn="l"/>
              </a:tabLst>
            </a:pPr>
            <a:endParaRPr lang="en-US">
              <a:latin typeface="Arial" charset="0"/>
            </a:endParaRPr>
          </a:p>
          <a:p>
            <a:pPr lvl="1" eaLnBrk="1" hangingPunct="1">
              <a:tabLst>
                <a:tab pos="2514600" algn="l"/>
              </a:tabLst>
            </a:pPr>
            <a:endParaRPr lang="en-US">
              <a:latin typeface="Arial" charset="0"/>
            </a:endParaRPr>
          </a:p>
          <a:p>
            <a:pPr lvl="1" eaLnBrk="1" hangingPunct="1">
              <a:lnSpc>
                <a:spcPct val="110000"/>
              </a:lnSpc>
              <a:tabLst>
                <a:tab pos="2514600" algn="l"/>
              </a:tabLst>
            </a:pPr>
            <a:r>
              <a:rPr lang="en-US">
                <a:latin typeface="Arial" charset="0"/>
              </a:rPr>
              <a:t>Steps for using a variable:</a:t>
            </a:r>
          </a:p>
          <a:p>
            <a:pPr lvl="2" eaLnBrk="1" hangingPunct="1">
              <a:lnSpc>
                <a:spcPct val="110000"/>
              </a:lnSpc>
              <a:tabLst>
                <a:tab pos="2514600" algn="l"/>
              </a:tabLst>
            </a:pPr>
            <a:r>
              <a:rPr lang="en-US" i="1">
                <a:latin typeface="Arial" charset="0"/>
              </a:rPr>
              <a:t>Declare</a:t>
            </a:r>
            <a:r>
              <a:rPr lang="en-US">
                <a:latin typeface="Arial" charset="0"/>
              </a:rPr>
              <a:t> it	- state its name and type</a:t>
            </a:r>
          </a:p>
          <a:p>
            <a:pPr lvl="2" eaLnBrk="1" hangingPunct="1">
              <a:lnSpc>
                <a:spcPct val="110000"/>
              </a:lnSpc>
              <a:tabLst>
                <a:tab pos="2514600" algn="l"/>
              </a:tabLst>
            </a:pPr>
            <a:r>
              <a:rPr lang="en-US" i="1">
                <a:latin typeface="Arial" charset="0"/>
              </a:rPr>
              <a:t>Initialize </a:t>
            </a:r>
            <a:r>
              <a:rPr lang="en-US">
                <a:latin typeface="Arial" charset="0"/>
              </a:rPr>
              <a:t>it	- store a value into it</a:t>
            </a:r>
          </a:p>
          <a:p>
            <a:pPr lvl="2" eaLnBrk="1" hangingPunct="1">
              <a:lnSpc>
                <a:spcPct val="110000"/>
              </a:lnSpc>
              <a:tabLst>
                <a:tab pos="2514600" algn="l"/>
              </a:tabLst>
            </a:pPr>
            <a:r>
              <a:rPr lang="en-US" i="1">
                <a:latin typeface="Arial" charset="0"/>
              </a:rPr>
              <a:t>Use </a:t>
            </a:r>
            <a:r>
              <a:rPr lang="en-US">
                <a:latin typeface="Arial" charset="0"/>
              </a:rPr>
              <a:t>it	- print it or use it as part of an expression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369888" y="3048000"/>
            <a:ext cx="4826000" cy="1181100"/>
            <a:chOff x="1584" y="2784"/>
            <a:chExt cx="4000" cy="1256"/>
          </a:xfrm>
        </p:grpSpPr>
        <p:pic>
          <p:nvPicPr>
            <p:cNvPr id="26630" name="Picture 5" descr="car_stere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00" b="35400"/>
            <a:stretch>
              <a:fillRect/>
            </a:stretch>
          </p:blipFill>
          <p:spPr bwMode="auto">
            <a:xfrm>
              <a:off x="1584" y="2784"/>
              <a:ext cx="4000" cy="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1" name="Oval 6"/>
            <p:cNvSpPr>
              <a:spLocks noChangeArrowheads="1"/>
            </p:cNvSpPr>
            <p:nvPr/>
          </p:nvSpPr>
          <p:spPr bwMode="auto">
            <a:xfrm>
              <a:off x="2736" y="3600"/>
              <a:ext cx="1872" cy="384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>
            <a:fillRect/>
          </a:stretch>
        </p:blipFill>
        <p:spPr bwMode="auto">
          <a:xfrm>
            <a:off x="6477000" y="2800350"/>
            <a:ext cx="1504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853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2512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Structure of a C Program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6270"/>
            <a:ext cx="8229600" cy="4989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#include&lt;</a:t>
            </a:r>
            <a:r>
              <a:rPr lang="en-US" sz="2400" dirty="0" err="1" smtClean="0">
                <a:latin typeface="Courier New"/>
                <a:cs typeface="Courier New"/>
              </a:rPr>
              <a:t>something.h</a:t>
            </a:r>
            <a:r>
              <a:rPr lang="en-US" sz="24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/>
                <a:cs typeface="Courier New"/>
              </a:rPr>
              <a:t>int</a:t>
            </a:r>
            <a:r>
              <a:rPr lang="en-US" sz="2400" dirty="0" smtClean="0">
                <a:latin typeface="Courier New"/>
                <a:cs typeface="Courier New"/>
              </a:rPr>
              <a:t> main(void) {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&lt;statement&gt;;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&lt;statement&gt;;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...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&lt;statement&gt;;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}</a:t>
            </a:r>
          </a:p>
          <a:p>
            <a:r>
              <a:rPr lang="en-US" dirty="0" smtClean="0"/>
              <a:t>Stored in .c file</a:t>
            </a:r>
          </a:p>
          <a:p>
            <a:r>
              <a:rPr lang="en-US" dirty="0" smtClean="0"/>
              <a:t>Every executable C program contains </a:t>
            </a:r>
            <a:r>
              <a:rPr lang="en-US" dirty="0" smtClean="0">
                <a:latin typeface="Courier New"/>
                <a:cs typeface="Courier New"/>
              </a:rPr>
              <a:t>main</a:t>
            </a:r>
            <a:r>
              <a:rPr lang="en-US" dirty="0" smtClean="0"/>
              <a:t> function containing statements to be executed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0552" y="1994042"/>
            <a:ext cx="2829821" cy="4233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68361" y="2417358"/>
            <a:ext cx="3108347" cy="612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function: a named group of statements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707270" y="2829534"/>
            <a:ext cx="2061091" cy="790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768361" y="3620467"/>
            <a:ext cx="3108347" cy="5235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statement: a command to be executed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Declaration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>
                <a:latin typeface="Arial" charset="0"/>
              </a:rPr>
              <a:t>variable declaration</a:t>
            </a:r>
            <a:r>
              <a:rPr lang="en-US" sz="2800" dirty="0">
                <a:latin typeface="Arial" charset="0"/>
              </a:rPr>
              <a:t>: </a:t>
            </a:r>
            <a:r>
              <a:rPr lang="en-US" sz="1800" dirty="0">
                <a:latin typeface="Arial" charset="0"/>
              </a:rPr>
              <a:t>Sets aside memory for storing a value.</a:t>
            </a:r>
          </a:p>
          <a:p>
            <a:pPr lvl="1" eaLnBrk="1" hangingPunct="1"/>
            <a:r>
              <a:rPr lang="en-US" sz="2400" dirty="0">
                <a:latin typeface="Arial" charset="0"/>
              </a:rPr>
              <a:t>Variables must be declared</a:t>
            </a:r>
            <a:r>
              <a:rPr lang="en-US" sz="2400" i="1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before they can be used.</a:t>
            </a:r>
          </a:p>
          <a:p>
            <a:pPr lvl="1"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800" dirty="0">
                <a:latin typeface="Arial" charset="0"/>
              </a:rPr>
              <a:t>Syntax:</a:t>
            </a:r>
          </a:p>
          <a:p>
            <a:pPr eaLnBrk="1" hangingPunct="1"/>
            <a:endParaRPr lang="en-US" sz="300" dirty="0">
              <a:latin typeface="Arial" charset="0"/>
            </a:endParaRPr>
          </a:p>
          <a:p>
            <a:pPr lvl="1" eaLnBrk="1" hangingPunct="1">
              <a:buFont typeface="Wingdings 2" charset="0"/>
              <a:buNone/>
            </a:pPr>
            <a:r>
              <a:rPr lang="en-US" sz="2400" b="1" dirty="0">
                <a:latin typeface="Arial" charset="0"/>
              </a:rPr>
              <a:t>	</a:t>
            </a:r>
            <a:r>
              <a:rPr lang="en-US" sz="2400" b="1" i="1" dirty="0">
                <a:latin typeface="Arial" charset="0"/>
              </a:rPr>
              <a:t>&lt;type&gt;</a:t>
            </a:r>
            <a:r>
              <a:rPr lang="en-US" sz="2400" b="1" i="1" dirty="0">
                <a:latin typeface="Courier New" charset="0"/>
              </a:rPr>
              <a:t> </a:t>
            </a:r>
            <a:r>
              <a:rPr lang="en-US" sz="2400" b="1" i="1" dirty="0">
                <a:latin typeface="Arial" charset="0"/>
              </a:rPr>
              <a:t>&lt;name&gt;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 lvl="1" eaLnBrk="1" hangingPunct="1">
              <a:buFont typeface="Wingdings 2" charset="0"/>
              <a:buNone/>
            </a:pPr>
            <a:endParaRPr lang="en-US" sz="2400" dirty="0">
              <a:latin typeface="Courier New" charset="0"/>
            </a:endParaRPr>
          </a:p>
          <a:p>
            <a:pPr lvl="1" eaLnBrk="1" hangingPunct="1"/>
            <a:r>
              <a:rPr lang="en-US" sz="2400" dirty="0" err="1">
                <a:latin typeface="Courier New" charset="0"/>
              </a:rPr>
              <a:t>int</a:t>
            </a:r>
            <a:r>
              <a:rPr lang="en-US" sz="2400" dirty="0">
                <a:latin typeface="Courier New" charset="0"/>
              </a:rPr>
              <a:t> x;</a:t>
            </a:r>
          </a:p>
          <a:p>
            <a:pPr lvl="1" eaLnBrk="1" hangingPunct="1"/>
            <a:endParaRPr lang="en-US" sz="2400" dirty="0">
              <a:latin typeface="Courier New" charset="0"/>
            </a:endParaRPr>
          </a:p>
          <a:p>
            <a:pPr lvl="1" eaLnBrk="1" hangingPunct="1"/>
            <a:endParaRPr lang="en-US" sz="2400" dirty="0">
              <a:latin typeface="Courier New" charset="0"/>
            </a:endParaRPr>
          </a:p>
          <a:p>
            <a:pPr lvl="1" eaLnBrk="1" hangingPunct="1"/>
            <a:r>
              <a:rPr lang="en-US" sz="2400" dirty="0">
                <a:latin typeface="Courier New" charset="0"/>
              </a:rPr>
              <a:t>double </a:t>
            </a:r>
            <a:r>
              <a:rPr lang="en-US" sz="2400" dirty="0" err="1">
                <a:latin typeface="Courier New" charset="0"/>
              </a:rPr>
              <a:t>myGPA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 lvl="1" eaLnBrk="1" hangingPunct="1"/>
            <a:endParaRPr lang="en-US" sz="2400" dirty="0">
              <a:latin typeface="Arial" charset="0"/>
            </a:endParaRPr>
          </a:p>
        </p:txBody>
      </p:sp>
      <p:graphicFrame>
        <p:nvGraphicFramePr>
          <p:cNvPr id="6" name="Group 7"/>
          <p:cNvGraphicFramePr>
            <a:graphicFrameLocks noGrp="1"/>
          </p:cNvGraphicFramePr>
          <p:nvPr/>
        </p:nvGraphicFramePr>
        <p:xfrm>
          <a:off x="5562600" y="3657600"/>
          <a:ext cx="2438400" cy="6604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Group 15"/>
          <p:cNvGraphicFramePr>
            <a:graphicFrameLocks noGrp="1"/>
          </p:cNvGraphicFramePr>
          <p:nvPr/>
        </p:nvGraphicFramePr>
        <p:xfrm>
          <a:off x="5562600" y="4749800"/>
          <a:ext cx="2438400" cy="6604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067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685800" y="5943600"/>
            <a:ext cx="3581400" cy="381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85800" y="4692650"/>
            <a:ext cx="1219200" cy="4127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Assignment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417638"/>
            <a:ext cx="8915400" cy="5105400"/>
          </a:xfrm>
        </p:spPr>
        <p:txBody>
          <a:bodyPr>
            <a:normAutofit/>
          </a:bodyPr>
          <a:lstStyle/>
          <a:p>
            <a:pPr eaLnBrk="1" hangingPunct="1">
              <a:buFont typeface="Marlett" pitchFamily="2" charset="2"/>
              <a:buChar char="8"/>
              <a:defRPr/>
            </a:pPr>
            <a:r>
              <a:rPr lang="en-US" sz="2800" b="1" dirty="0" smtClean="0">
                <a:ea typeface="+mn-ea"/>
              </a:rPr>
              <a:t>assignment</a:t>
            </a:r>
            <a:r>
              <a:rPr lang="en-US" sz="2800" dirty="0" smtClean="0">
                <a:ea typeface="+mn-ea"/>
              </a:rPr>
              <a:t>: Stores a value into a variable.</a:t>
            </a:r>
          </a:p>
          <a:p>
            <a:pPr lvl="1" eaLnBrk="1" hangingPunct="1">
              <a:defRPr/>
            </a:pPr>
            <a:r>
              <a:rPr lang="en-US" sz="2400" dirty="0" smtClean="0"/>
              <a:t>The value can be an expression; the variable stores its result.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buFont typeface="Marlett" pitchFamily="2" charset="2"/>
              <a:buChar char="8"/>
              <a:defRPr/>
            </a:pPr>
            <a:r>
              <a:rPr lang="en-US" sz="2800" dirty="0" smtClean="0">
                <a:ea typeface="+mn-ea"/>
              </a:rPr>
              <a:t>Syntax:</a:t>
            </a:r>
          </a:p>
          <a:p>
            <a:pPr lvl="1" eaLnBrk="1" hangingPunct="1">
              <a:buFont typeface="Wingdings 2" charset="2"/>
              <a:buNone/>
              <a:defRPr/>
            </a:pPr>
            <a:r>
              <a:rPr lang="en-US" sz="2400" b="1" i="1" dirty="0" smtClean="0"/>
              <a:t>	&lt;name&gt;</a:t>
            </a:r>
            <a:r>
              <a:rPr lang="en-US" sz="2400" dirty="0" smtClean="0">
                <a:latin typeface="Courier New" charset="0"/>
              </a:rPr>
              <a:t> = </a:t>
            </a:r>
            <a:r>
              <a:rPr lang="en-US" sz="2400" b="1" i="1" dirty="0" smtClean="0"/>
              <a:t>&lt;expression&gt;</a:t>
            </a:r>
            <a:r>
              <a:rPr lang="en-US" sz="2400" dirty="0" smtClean="0">
                <a:latin typeface="Courier New" charset="0"/>
              </a:rPr>
              <a:t>;</a:t>
            </a:r>
            <a:endParaRPr lang="en-US" sz="700" dirty="0" smtClean="0">
              <a:latin typeface="Courier New" charset="0"/>
              <a:cs typeface="Courier New" charset="0"/>
            </a:endParaRPr>
          </a:p>
          <a:p>
            <a:pPr lvl="1" eaLnBrk="1" hangingPunct="1">
              <a:defRPr/>
            </a:pPr>
            <a:endParaRPr lang="en-US" sz="2400" dirty="0" smtClean="0">
              <a:latin typeface="Courier New" charset="0"/>
              <a:cs typeface="Courier New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latin typeface="Courier New" charset="0"/>
                <a:cs typeface="Courier New" charset="0"/>
              </a:rPr>
              <a:t>int x;</a:t>
            </a:r>
            <a:br>
              <a:rPr lang="en-US" sz="2400" dirty="0" smtClean="0">
                <a:latin typeface="Courier New" charset="0"/>
                <a:cs typeface="Courier New" charset="0"/>
              </a:rPr>
            </a:br>
            <a:r>
              <a:rPr lang="en-US" sz="2400" b="1" dirty="0" smtClean="0">
                <a:latin typeface="Courier New" charset="0"/>
                <a:cs typeface="Courier New" charset="0"/>
              </a:rPr>
              <a:t>x = 3; // or int x = 3;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sz="2400" dirty="0" smtClean="0">
              <a:latin typeface="Courier New" charset="0"/>
              <a:cs typeface="Courier New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latin typeface="Courier New" charset="0"/>
                <a:cs typeface="Courier New" charset="0"/>
              </a:rPr>
              <a:t>double </a:t>
            </a:r>
            <a:r>
              <a:rPr lang="en-US" sz="2400" dirty="0" err="1" smtClean="0">
                <a:latin typeface="Courier New" charset="0"/>
                <a:cs typeface="Courier New" charset="0"/>
              </a:rPr>
              <a:t>myGPA</a:t>
            </a:r>
            <a:r>
              <a:rPr lang="en-US" sz="2400" dirty="0" smtClean="0">
                <a:latin typeface="Courier New" charset="0"/>
                <a:cs typeface="Courier New" charset="0"/>
              </a:rPr>
              <a:t>;</a:t>
            </a:r>
            <a:br>
              <a:rPr lang="en-US" sz="2400" dirty="0" smtClean="0">
                <a:latin typeface="Courier New" charset="0"/>
                <a:cs typeface="Courier New" charset="0"/>
              </a:rPr>
            </a:br>
            <a:r>
              <a:rPr lang="en-US" sz="2400" b="1" dirty="0" err="1" smtClean="0">
                <a:latin typeface="Courier New" charset="0"/>
                <a:cs typeface="Courier New" charset="0"/>
              </a:rPr>
              <a:t>myGPA</a:t>
            </a:r>
            <a:r>
              <a:rPr lang="en-US" sz="2400" b="1" dirty="0" smtClean="0">
                <a:latin typeface="Courier New" charset="0"/>
                <a:cs typeface="Courier New" charset="0"/>
              </a:rPr>
              <a:t> = 1.0 + 2.25; //or double </a:t>
            </a:r>
            <a:r>
              <a:rPr lang="en-US" sz="2400" b="1" dirty="0" err="1" smtClean="0">
                <a:latin typeface="Courier New" charset="0"/>
                <a:cs typeface="Courier New" charset="0"/>
              </a:rPr>
              <a:t>myGPA</a:t>
            </a:r>
            <a:r>
              <a:rPr lang="en-US" sz="2400" b="1" dirty="0" smtClean="0">
                <a:latin typeface="Courier New" charset="0"/>
                <a:cs typeface="Courier New" charset="0"/>
              </a:rPr>
              <a:t> = 3.25;</a:t>
            </a:r>
          </a:p>
        </p:txBody>
      </p:sp>
      <p:graphicFrame>
        <p:nvGraphicFramePr>
          <p:cNvPr id="439303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9511"/>
              </p:ext>
            </p:extLst>
          </p:nvPr>
        </p:nvGraphicFramePr>
        <p:xfrm>
          <a:off x="5562600" y="3061506"/>
          <a:ext cx="2438400" cy="6604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9311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483859"/>
              </p:ext>
            </p:extLst>
          </p:nvPr>
        </p:nvGraphicFramePr>
        <p:xfrm>
          <a:off x="5562600" y="4460442"/>
          <a:ext cx="2438400" cy="660400"/>
        </p:xfrm>
        <a:graphic>
          <a:graphicData uri="http://schemas.openxmlformats.org/drawingml/2006/table">
            <a:tbl>
              <a:tblPr/>
              <a:tblGrid>
                <a:gridCol w="1121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3.25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949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4F6228"/>
                </a:solidFill>
                <a:latin typeface="Arial" charset="0"/>
              </a:rPr>
              <a:t>Declaration/initialization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066800"/>
            <a:ext cx="8686800" cy="5105400"/>
          </a:xfrm>
        </p:spPr>
        <p:txBody>
          <a:bodyPr/>
          <a:lstStyle/>
          <a:p>
            <a:pPr eaLnBrk="1" hangingPunct="1">
              <a:buFont typeface="Marlett" pitchFamily="2" charset="2"/>
              <a:buChar char="8"/>
              <a:defRPr/>
            </a:pPr>
            <a:r>
              <a:rPr lang="en-US" sz="2800" dirty="0" smtClean="0">
                <a:ea typeface="+mn-ea"/>
              </a:rPr>
              <a:t>A variable can be declared/initialized in one statement.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buFont typeface="Marlett" pitchFamily="2" charset="2"/>
              <a:buChar char="8"/>
              <a:defRPr/>
            </a:pPr>
            <a:r>
              <a:rPr lang="en-US" sz="2800" dirty="0" smtClean="0">
                <a:ea typeface="+mn-ea"/>
              </a:rPr>
              <a:t>Syntax:</a:t>
            </a:r>
          </a:p>
          <a:p>
            <a:pPr lvl="1" eaLnBrk="1" hangingPunct="1">
              <a:buFont typeface="Wingdings 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b="1" i="1" dirty="0" smtClean="0"/>
              <a:t>&lt;type&gt;</a:t>
            </a:r>
            <a:r>
              <a:rPr lang="en-US" sz="2400" i="1" dirty="0" smtClean="0">
                <a:latin typeface="Courier New" charset="0"/>
              </a:rPr>
              <a:t> </a:t>
            </a:r>
            <a:r>
              <a:rPr lang="en-US" sz="2400" b="1" i="1" dirty="0" smtClean="0"/>
              <a:t>&lt;name&gt;</a:t>
            </a:r>
            <a:r>
              <a:rPr lang="en-US" sz="2400" i="1" dirty="0" smtClean="0">
                <a:latin typeface="Courier New" charset="0"/>
              </a:rPr>
              <a:t> </a:t>
            </a:r>
            <a:r>
              <a:rPr lang="en-US" sz="2400" dirty="0" smtClean="0">
                <a:latin typeface="Courier New" charset="0"/>
              </a:rPr>
              <a:t>= </a:t>
            </a:r>
            <a:r>
              <a:rPr lang="en-US" sz="2400" b="1" i="1" dirty="0" smtClean="0"/>
              <a:t>&lt;expression&gt;</a:t>
            </a:r>
            <a:r>
              <a:rPr lang="en-US" sz="2400" dirty="0" smtClean="0">
                <a:latin typeface="Courier New" charset="0"/>
              </a:rPr>
              <a:t>;</a:t>
            </a:r>
            <a:endParaRPr lang="en-US" sz="2400" dirty="0" smtClean="0">
              <a:latin typeface="Courier New" charset="0"/>
              <a:cs typeface="Courier New" charset="0"/>
            </a:endParaRPr>
          </a:p>
          <a:p>
            <a:pPr lvl="1" eaLnBrk="1" hangingPunct="1">
              <a:buFont typeface="Wingdings 2" charset="2"/>
              <a:buNone/>
              <a:defRPr/>
            </a:pPr>
            <a:endParaRPr lang="en-US" sz="2400" dirty="0" smtClean="0">
              <a:latin typeface="Courier New" charset="0"/>
              <a:cs typeface="Courier New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b="1" dirty="0" smtClean="0">
                <a:latin typeface="Courier New" charset="0"/>
                <a:cs typeface="Courier New" charset="0"/>
              </a:rPr>
              <a:t>int x = (11 % 3) + 12;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sz="2400" b="1" dirty="0" smtClean="0">
              <a:latin typeface="Courier New" charset="0"/>
              <a:cs typeface="Courier New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b="1" dirty="0" smtClean="0">
                <a:latin typeface="Courier New" charset="0"/>
                <a:cs typeface="Courier New" charset="0"/>
              </a:rPr>
              <a:t>double </a:t>
            </a:r>
            <a:r>
              <a:rPr lang="en-US" sz="2400" b="1" dirty="0" err="1" smtClean="0">
                <a:latin typeface="Courier New" charset="0"/>
                <a:cs typeface="Courier New" charset="0"/>
              </a:rPr>
              <a:t>myGPA</a:t>
            </a:r>
            <a:r>
              <a:rPr lang="en-US" sz="2400" b="1" dirty="0" smtClean="0">
                <a:latin typeface="Courier New" charset="0"/>
                <a:cs typeface="Courier New" charset="0"/>
              </a:rPr>
              <a:t> = 3.95; </a:t>
            </a:r>
          </a:p>
          <a:p>
            <a:pPr lvl="1" eaLnBrk="1" hangingPunct="1">
              <a:defRPr/>
            </a:pPr>
            <a:endParaRPr lang="en-US" dirty="0" smtClean="0">
              <a:latin typeface="Courier New" charset="0"/>
              <a:cs typeface="Courier New" charset="0"/>
            </a:endParaRPr>
          </a:p>
        </p:txBody>
      </p:sp>
      <p:graphicFrame>
        <p:nvGraphicFramePr>
          <p:cNvPr id="441349" name="Group 5"/>
          <p:cNvGraphicFramePr>
            <a:graphicFrameLocks noGrp="1"/>
          </p:cNvGraphicFramePr>
          <p:nvPr/>
        </p:nvGraphicFramePr>
        <p:xfrm>
          <a:off x="6400800" y="2895600"/>
          <a:ext cx="22098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1357" name="Group 13"/>
          <p:cNvGraphicFramePr>
            <a:graphicFrameLocks noGrp="1"/>
          </p:cNvGraphicFramePr>
          <p:nvPr/>
        </p:nvGraphicFramePr>
        <p:xfrm>
          <a:off x="6400800" y="4038600"/>
          <a:ext cx="22098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3.95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5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Using Variables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Once given a value, a variable can be used in expressions: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x = 3;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("%d\n", </a:t>
            </a:r>
            <a:r>
              <a:rPr lang="en-US" sz="2000" b="1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 New"/>
                <a:cs typeface="Courier New"/>
              </a:rPr>
              <a:t>x</a:t>
            </a:r>
            <a:r>
              <a:rPr lang="en-US" sz="2000" dirty="0" smtClean="0">
                <a:latin typeface="Courier New"/>
                <a:cs typeface="Courier New"/>
              </a:rPr>
              <a:t>);          // x is 3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("%d\n", 5 * </a:t>
            </a:r>
            <a:r>
              <a:rPr lang="en-US" sz="2000" b="1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 New"/>
                <a:cs typeface="Courier New"/>
              </a:rPr>
              <a:t>x</a:t>
            </a:r>
            <a:r>
              <a:rPr lang="en-US" sz="2000" dirty="0" smtClean="0">
                <a:latin typeface="Courier New"/>
                <a:cs typeface="Courier New"/>
              </a:rPr>
              <a:t> – 1);  // 14</a:t>
            </a:r>
          </a:p>
          <a:p>
            <a:r>
              <a:rPr lang="en-US" sz="2400" dirty="0" smtClean="0"/>
              <a:t>You can assign a value more than once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x = 3;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("%d here\n", x); 	// 3 here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x = 4 + 7;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("Now x is %d\n", x);   // Now x is 11</a:t>
            </a:r>
          </a:p>
          <a:p>
            <a:pPr marL="0" indent="0">
              <a:buNone/>
            </a:pP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7334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195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6228"/>
                </a:solidFill>
              </a:rPr>
              <a:t>Swapping Contents of Two Variables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508" y="1146596"/>
            <a:ext cx="8229600" cy="5711403"/>
          </a:xfrm>
        </p:spPr>
        <p:txBody>
          <a:bodyPr>
            <a:normAutofit/>
          </a:bodyPr>
          <a:lstStyle/>
          <a:p>
            <a:r>
              <a:rPr lang="en-US" dirty="0" smtClean="0"/>
              <a:t>Output?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 x = 12;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 y = 32;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x = y;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y = x;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("%d \t %d\n", x, y);</a:t>
            </a:r>
          </a:p>
          <a:p>
            <a:r>
              <a:rPr lang="en-US" dirty="0" smtClean="0"/>
              <a:t>Output?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x = 12;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y = 32;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t = x; 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x = y;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y = t;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("%d \t %d \t %d\n", x, y, t);</a:t>
            </a:r>
          </a:p>
        </p:txBody>
      </p:sp>
    </p:spTree>
    <p:extLst>
      <p:ext uri="{BB962C8B-B14F-4D97-AF65-F5344CB8AC3E}">
        <p14:creationId xmlns:p14="http://schemas.microsoft.com/office/powerpoint/2010/main" val="28960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Assignment Operators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+=   -=   *=   /=   %=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x += 3; </a:t>
            </a:r>
            <a:r>
              <a:rPr lang="en-US" sz="2400" dirty="0" smtClean="0">
                <a:cs typeface="Courier New"/>
              </a:rPr>
              <a:t>// shorthand for </a:t>
            </a:r>
            <a:r>
              <a:rPr lang="en-US" sz="2400" dirty="0" smtClean="0">
                <a:latin typeface="Courier New"/>
                <a:cs typeface="Courier New"/>
              </a:rPr>
              <a:t>x = x + 3;</a:t>
            </a:r>
            <a:r>
              <a:rPr lang="en-US" sz="2400" dirty="0" smtClean="0">
                <a:cs typeface="Courier New"/>
              </a:rPr>
              <a:t> 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x *= x + 2; </a:t>
            </a:r>
            <a:r>
              <a:rPr lang="en-US" sz="2400" dirty="0" smtClean="0">
                <a:cs typeface="Courier New"/>
              </a:rPr>
              <a:t>// shorthand for </a:t>
            </a:r>
            <a:r>
              <a:rPr lang="en-US" sz="2400" dirty="0" smtClean="0">
                <a:latin typeface="Courier New"/>
                <a:cs typeface="Courier New"/>
              </a:rPr>
              <a:t>x = x * (x+2);</a:t>
            </a:r>
          </a:p>
          <a:p>
            <a:pPr marL="0" indent="0">
              <a:buNone/>
            </a:pPr>
            <a:r>
              <a:rPr lang="en-US" sz="2400" dirty="0" smtClean="0"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i</a:t>
            </a:r>
            <a:r>
              <a:rPr lang="en-US" sz="2400" dirty="0" smtClean="0">
                <a:latin typeface="Courier New"/>
                <a:cs typeface="Courier New"/>
              </a:rPr>
              <a:t> = 6;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j = 2;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i</a:t>
            </a:r>
            <a:r>
              <a:rPr lang="en-US" sz="2400" dirty="0" smtClean="0">
                <a:latin typeface="Courier New"/>
                <a:cs typeface="Courier New"/>
              </a:rPr>
              <a:t> += j;  // </a:t>
            </a:r>
            <a:r>
              <a:rPr lang="en-US" sz="2400" dirty="0" err="1" smtClean="0">
                <a:latin typeface="Courier New"/>
                <a:cs typeface="Courier New"/>
              </a:rPr>
              <a:t>i</a:t>
            </a:r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is 8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i</a:t>
            </a:r>
            <a:r>
              <a:rPr lang="en-US" sz="2400" dirty="0" smtClean="0">
                <a:latin typeface="Courier New"/>
                <a:cs typeface="Courier New"/>
              </a:rPr>
              <a:t> += 3*j + 2;  // what is </a:t>
            </a:r>
            <a:r>
              <a:rPr lang="en-US" sz="2400" dirty="0" err="1" smtClean="0">
                <a:latin typeface="Courier New"/>
                <a:cs typeface="Courier New"/>
              </a:rPr>
              <a:t>i</a:t>
            </a:r>
            <a:r>
              <a:rPr lang="en-US" sz="2400" dirty="0" smtClean="0">
                <a:latin typeface="Courier New"/>
                <a:cs typeface="Courier New"/>
              </a:rPr>
              <a:t>?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			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cs typeface="Courier New"/>
              </a:rPr>
              <a:t>	</a:t>
            </a:r>
            <a:endParaRPr lang="en-US" sz="2400" dirty="0" smtClean="0"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5764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854"/>
            <a:ext cx="8229600" cy="970514"/>
          </a:xfrm>
        </p:spPr>
        <p:txBody>
          <a:bodyPr/>
          <a:lstStyle/>
          <a:p>
            <a:r>
              <a:rPr lang="en-US" b="1" dirty="0" err="1" smtClean="0">
                <a:solidFill>
                  <a:srgbClr val="4F6228"/>
                </a:solidFill>
                <a:latin typeface="Courier New"/>
                <a:cs typeface="Courier New"/>
              </a:rPr>
              <a:t>typedef</a:t>
            </a:r>
            <a:r>
              <a:rPr lang="en-US" b="1" dirty="0" smtClean="0">
                <a:solidFill>
                  <a:srgbClr val="4F6228"/>
                </a:solidFill>
              </a:rPr>
              <a:t>: re-naming types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368"/>
            <a:ext cx="8587962" cy="5691286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ourier New"/>
                <a:cs typeface="Courier New"/>
              </a:rPr>
              <a:t>typedef</a:t>
            </a:r>
            <a:r>
              <a:rPr lang="en-US" sz="2800" dirty="0" smtClean="0"/>
              <a:t> adds new name for existing type</a:t>
            </a:r>
          </a:p>
          <a:p>
            <a:pPr lvl="1"/>
            <a:r>
              <a:rPr lang="en-US" dirty="0" smtClean="0"/>
              <a:t>does not create new types</a:t>
            </a:r>
          </a:p>
          <a:p>
            <a:r>
              <a:rPr lang="en-US" sz="2800" dirty="0" smtClean="0"/>
              <a:t>Example: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typedef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milesPerHour</a:t>
            </a:r>
            <a:r>
              <a:rPr lang="en-US" sz="22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milesPerHour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currentSpeed</a:t>
            </a:r>
            <a:r>
              <a:rPr lang="en-US" sz="2200" dirty="0" smtClean="0">
                <a:latin typeface="Courier New"/>
                <a:cs typeface="Courier New"/>
              </a:rPr>
              <a:t>; </a:t>
            </a:r>
          </a:p>
          <a:p>
            <a:r>
              <a:rPr lang="en-US" sz="2800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struct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thisStruct</a:t>
            </a:r>
            <a:r>
              <a:rPr lang="en-US" sz="2200" dirty="0" smtClean="0">
                <a:latin typeface="Courier New"/>
                <a:cs typeface="Courier New"/>
              </a:rPr>
              <a:t> {		  		</a:t>
            </a:r>
          </a:p>
          <a:p>
            <a:pPr marL="0" indent="0"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 value1;</a:t>
            </a:r>
          </a:p>
          <a:p>
            <a:pPr marL="0" indent="0"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	double value2;</a:t>
            </a:r>
          </a:p>
          <a:p>
            <a:pPr marL="0" indent="0"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};</a:t>
            </a:r>
          </a:p>
          <a:p>
            <a:pPr marL="0" indent="0"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struct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thisStruct</a:t>
            </a:r>
            <a:r>
              <a:rPr lang="en-US" sz="2200" dirty="0" smtClean="0">
                <a:latin typeface="Courier New"/>
                <a:cs typeface="Courier New"/>
              </a:rPr>
              <a:t> s;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typedef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struct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thisStruct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greatNewType</a:t>
            </a:r>
            <a:r>
              <a:rPr lang="en-US" sz="22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greatNewType</a:t>
            </a:r>
            <a:r>
              <a:rPr lang="en-US" sz="2200" dirty="0" smtClean="0">
                <a:latin typeface="Courier New"/>
                <a:cs typeface="Courier New"/>
              </a:rPr>
              <a:t> s2;  </a:t>
            </a:r>
          </a:p>
        </p:txBody>
      </p:sp>
    </p:spTree>
    <p:extLst>
      <p:ext uri="{BB962C8B-B14F-4D97-AF65-F5344CB8AC3E}">
        <p14:creationId xmlns:p14="http://schemas.microsoft.com/office/powerpoint/2010/main" val="13741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9473"/>
          </a:xfrm>
        </p:spPr>
        <p:txBody>
          <a:bodyPr/>
          <a:lstStyle/>
          <a:p>
            <a:r>
              <a:rPr lang="en-US" b="1" dirty="0" err="1" smtClean="0">
                <a:solidFill>
                  <a:srgbClr val="4F6228"/>
                </a:solidFill>
                <a:latin typeface="Courier New"/>
                <a:cs typeface="Courier New"/>
              </a:rPr>
              <a:t>sizeof</a:t>
            </a:r>
            <a:r>
              <a:rPr lang="en-US" b="1" dirty="0">
                <a:solidFill>
                  <a:srgbClr val="4F6228"/>
                </a:solidFill>
              </a:rPr>
              <a:t> </a:t>
            </a:r>
            <a:r>
              <a:rPr lang="en-US" b="1" dirty="0" smtClean="0">
                <a:solidFill>
                  <a:srgbClr val="4F6228"/>
                </a:solidFill>
              </a:rPr>
              <a:t>operator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45" y="1234112"/>
            <a:ext cx="8853475" cy="5403726"/>
          </a:xfrm>
        </p:spPr>
        <p:txBody>
          <a:bodyPr>
            <a:normAutofit/>
          </a:bodyPr>
          <a:lstStyle/>
          <a:p>
            <a:r>
              <a:rPr lang="en-US" dirty="0" smtClean="0"/>
              <a:t>Returns size of operand in bytes</a:t>
            </a:r>
          </a:p>
          <a:p>
            <a:r>
              <a:rPr lang="en-US" dirty="0" smtClean="0"/>
              <a:t>Return type is </a:t>
            </a:r>
            <a:r>
              <a:rPr lang="en-US" dirty="0" err="1" smtClean="0">
                <a:latin typeface="Courier New"/>
                <a:cs typeface="Courier New"/>
              </a:rPr>
              <a:t>size_t</a:t>
            </a:r>
            <a:r>
              <a:rPr lang="en-US" dirty="0" smtClean="0"/>
              <a:t> (implementation-defined unsigned integer type)</a:t>
            </a:r>
          </a:p>
          <a:p>
            <a:r>
              <a:rPr lang="en-US" dirty="0" smtClean="0"/>
              <a:t>Print returned value using </a:t>
            </a:r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 smtClean="0">
                <a:latin typeface="Courier New"/>
                <a:cs typeface="Courier New"/>
              </a:rPr>
              <a:t>lu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or </a:t>
            </a:r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 smtClean="0">
                <a:latin typeface="Courier New"/>
                <a:cs typeface="Courier New"/>
              </a:rPr>
              <a:t>zu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("Size of </a:t>
            </a: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: %</a:t>
            </a:r>
            <a:r>
              <a:rPr lang="en-US" sz="2200" dirty="0" err="1" smtClean="0">
                <a:latin typeface="Courier New"/>
                <a:cs typeface="Courier New"/>
              </a:rPr>
              <a:t>zu</a:t>
            </a:r>
            <a:r>
              <a:rPr lang="en-US" sz="2200" dirty="0" smtClean="0">
                <a:latin typeface="Courier New"/>
                <a:cs typeface="Courier New"/>
              </a:rPr>
              <a:t>\n", </a:t>
            </a:r>
            <a:r>
              <a:rPr lang="en-US" sz="2200" dirty="0" err="1" smtClean="0">
                <a:latin typeface="Courier New"/>
                <a:cs typeface="Courier New"/>
              </a:rPr>
              <a:t>sizeof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); </a:t>
            </a:r>
          </a:p>
          <a:p>
            <a:pPr marL="0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("Size of double: %</a:t>
            </a:r>
            <a:r>
              <a:rPr lang="en-US" sz="2200" dirty="0" err="1" smtClean="0">
                <a:latin typeface="Courier New"/>
                <a:cs typeface="Courier New"/>
              </a:rPr>
              <a:t>lu</a:t>
            </a:r>
            <a:r>
              <a:rPr lang="en-US" sz="2200" dirty="0" smtClean="0">
                <a:latin typeface="Courier New"/>
                <a:cs typeface="Courier New"/>
              </a:rPr>
              <a:t>\n", </a:t>
            </a:r>
            <a:r>
              <a:rPr lang="en-US" sz="2200" dirty="0" err="1" smtClean="0">
                <a:latin typeface="Courier New"/>
                <a:cs typeface="Courier New"/>
              </a:rPr>
              <a:t>sizeof</a:t>
            </a:r>
            <a:r>
              <a:rPr lang="en-US" sz="2200" dirty="0" smtClean="0">
                <a:latin typeface="Courier New"/>
                <a:cs typeface="Courier New"/>
              </a:rPr>
              <a:t>(double));</a:t>
            </a:r>
          </a:p>
          <a:p>
            <a:r>
              <a:rPr lang="en-US" dirty="0" smtClean="0"/>
              <a:t>Output: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00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639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Build Process with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gcc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Source Code to Executable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source code files:</a:t>
            </a:r>
          </a:p>
          <a:p>
            <a:pPr lvl="1"/>
            <a:r>
              <a:rPr lang="en-US" dirty="0" smtClean="0"/>
              <a:t>regular code (files end in </a:t>
            </a:r>
            <a:r>
              <a:rPr lang="en-US" dirty="0" smtClean="0">
                <a:solidFill>
                  <a:srgbClr val="0000FF"/>
                </a:solidFill>
              </a:rPr>
              <a:t>.c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header files (files end in </a:t>
            </a:r>
            <a:r>
              <a:rPr lang="en-US" dirty="0" smtClean="0">
                <a:solidFill>
                  <a:srgbClr val="0000FF"/>
                </a:solidFill>
              </a:rPr>
              <a:t>.h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Compiler turns source code into object code</a:t>
            </a:r>
          </a:p>
          <a:p>
            <a:pPr lvl="1"/>
            <a:r>
              <a:rPr lang="en-US" dirty="0" smtClean="0"/>
              <a:t>files end in </a:t>
            </a:r>
            <a:r>
              <a:rPr lang="en-US" dirty="0" smtClean="0">
                <a:solidFill>
                  <a:srgbClr val="0000FF"/>
                </a:solidFill>
              </a:rPr>
              <a:t>.o</a:t>
            </a:r>
          </a:p>
          <a:p>
            <a:r>
              <a:rPr lang="en-US" dirty="0" smtClean="0"/>
              <a:t>Linker turns object code files into executable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a.out</a:t>
            </a:r>
            <a:r>
              <a:rPr lang="en-US" dirty="0" smtClean="0"/>
              <a:t> by default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1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Source Code to Executable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169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/>
              <a:t> program is compiler and linker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00FF"/>
                </a:solidFill>
              </a:rPr>
              <a:t>%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  <a:cs typeface="Courier New"/>
              </a:rPr>
              <a:t>gcc</a:t>
            </a:r>
            <a:r>
              <a:rPr lang="en-US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  <a:cs typeface="Courier New"/>
              </a:rPr>
              <a:t>hello.c</a:t>
            </a:r>
            <a:r>
              <a:rPr lang="en-US" dirty="0" smtClean="0">
                <a:solidFill>
                  <a:srgbClr val="0000FF"/>
                </a:solidFill>
                <a:latin typeface="Courier New"/>
                <a:cs typeface="Courier New"/>
              </a:rPr>
              <a:t> –o hello</a:t>
            </a:r>
          </a:p>
          <a:p>
            <a:r>
              <a:rPr lang="en-US" dirty="0" smtClean="0"/>
              <a:t>What happens? </a:t>
            </a:r>
            <a:r>
              <a:rPr lang="en-US" dirty="0" err="1" smtClean="0"/>
              <a:t>gcc</a:t>
            </a:r>
            <a:r>
              <a:rPr lang="en-US" dirty="0" smtClean="0"/>
              <a:t> does this:</a:t>
            </a:r>
          </a:p>
          <a:p>
            <a:pPr lvl="1"/>
            <a:r>
              <a:rPr lang="en-US" dirty="0" smtClean="0"/>
              <a:t>compiles </a:t>
            </a:r>
            <a:r>
              <a:rPr lang="en-US" dirty="0" err="1" smtClean="0">
                <a:solidFill>
                  <a:srgbClr val="0000FF"/>
                </a:solidFill>
                <a:cs typeface="Courier New"/>
              </a:rPr>
              <a:t>hello.c</a:t>
            </a:r>
            <a:r>
              <a:rPr lang="en-US" dirty="0" smtClean="0"/>
              <a:t> to </a:t>
            </a:r>
            <a:r>
              <a:rPr lang="en-US" dirty="0" err="1" smtClean="0">
                <a:solidFill>
                  <a:srgbClr val="0000FF"/>
                </a:solidFill>
                <a:cs typeface="Courier New"/>
              </a:rPr>
              <a:t>hello.o</a:t>
            </a:r>
            <a:endParaRPr lang="en-US" dirty="0" smtClean="0">
              <a:solidFill>
                <a:srgbClr val="0000FF"/>
              </a:solidFill>
              <a:cs typeface="Courier New"/>
            </a:endParaRPr>
          </a:p>
          <a:p>
            <a:pPr lvl="1"/>
            <a:r>
              <a:rPr lang="en-US" dirty="0" smtClean="0"/>
              <a:t>links </a:t>
            </a:r>
            <a:r>
              <a:rPr lang="en-US" dirty="0" err="1" smtClean="0">
                <a:solidFill>
                  <a:srgbClr val="0000FF"/>
                </a:solidFill>
              </a:rPr>
              <a:t>hello.o</a:t>
            </a:r>
            <a:r>
              <a:rPr lang="en-US" dirty="0" smtClean="0"/>
              <a:t> with system libraries</a:t>
            </a:r>
          </a:p>
          <a:p>
            <a:pPr lvl="1"/>
            <a:r>
              <a:rPr lang="en-US" dirty="0" smtClean="0"/>
              <a:t>produces binary executable </a:t>
            </a:r>
            <a:r>
              <a:rPr lang="en-US" dirty="0" smtClean="0">
                <a:solidFill>
                  <a:srgbClr val="0000FF"/>
                </a:solidFill>
              </a:rPr>
              <a:t>hello</a:t>
            </a:r>
          </a:p>
          <a:p>
            <a:r>
              <a:rPr lang="en-US" dirty="0" smtClean="0">
                <a:latin typeface="Courier New"/>
                <a:cs typeface="Courier New"/>
              </a:rPr>
              <a:t>-Wall </a:t>
            </a:r>
            <a:r>
              <a:rPr lang="en-US" dirty="0" smtClean="0"/>
              <a:t>enables compiler warnings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–Wall –o hello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-g</a:t>
            </a:r>
            <a:r>
              <a:rPr lang="en-US" dirty="0" smtClean="0"/>
              <a:t> embeds debugging info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–g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583" y="7387"/>
            <a:ext cx="8229600" cy="47239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4F6228"/>
                </a:solidFill>
              </a:rPr>
              <a:t>Compilation with </a:t>
            </a:r>
            <a:r>
              <a:rPr lang="en-US" b="1" dirty="0" err="1" smtClean="0">
                <a:solidFill>
                  <a:srgbClr val="4F6228"/>
                </a:solidFill>
              </a:rPr>
              <a:t>gcc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6687"/>
            <a:ext cx="8229600" cy="59935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GNU C Compiler </a:t>
            </a:r>
            <a:r>
              <a:rPr lang="en-US" sz="2400" dirty="0" err="1" smtClean="0"/>
              <a:t>gcc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included on </a:t>
            </a:r>
            <a:r>
              <a:rPr lang="en-US" sz="2000" dirty="0" err="1" smtClean="0"/>
              <a:t>unix</a:t>
            </a:r>
            <a:endParaRPr lang="en-US" sz="2000" dirty="0"/>
          </a:p>
          <a:p>
            <a:pPr lvl="1"/>
            <a:r>
              <a:rPr lang="en-US" sz="2000" dirty="0" smtClean="0"/>
              <a:t>Available via </a:t>
            </a:r>
            <a:r>
              <a:rPr lang="en-US" sz="2000" dirty="0" err="1" smtClean="0"/>
              <a:t>MinGW</a:t>
            </a:r>
            <a:r>
              <a:rPr lang="en-US" sz="2000" dirty="0" smtClean="0"/>
              <a:t> or Cygwin on Windows</a:t>
            </a:r>
          </a:p>
          <a:p>
            <a:pPr lvl="1"/>
            <a:r>
              <a:rPr lang="en-US" sz="2000" dirty="0" smtClean="0"/>
              <a:t>Specify output file with –o option (default is </a:t>
            </a:r>
            <a:r>
              <a:rPr lang="en-US" sz="2000" dirty="0" err="1" smtClean="0"/>
              <a:t>a.ou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 smtClean="0"/>
              <a:t>gcc</a:t>
            </a:r>
            <a:r>
              <a:rPr lang="en-US" sz="2400" dirty="0" smtClean="0"/>
              <a:t> compilation process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1549" y="3055535"/>
            <a:ext cx="2988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</a:t>
            </a:r>
            <a:r>
              <a:rPr lang="en-US" dirty="0" err="1" smtClean="0"/>
              <a:t>gcc</a:t>
            </a:r>
            <a:r>
              <a:rPr lang="en-US" dirty="0" smtClean="0"/>
              <a:t> –o hello </a:t>
            </a:r>
            <a:r>
              <a:rPr lang="en-US" dirty="0" err="1" smtClean="0"/>
              <a:t>hello.c</a:t>
            </a:r>
            <a:endParaRPr lang="en-US" dirty="0" smtClean="0"/>
          </a:p>
          <a:p>
            <a:r>
              <a:rPr lang="en-US" dirty="0" smtClean="0"/>
              <a:t>% ./hello</a:t>
            </a:r>
          </a:p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56857" y="2476339"/>
            <a:ext cx="2233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</a:t>
            </a:r>
            <a:r>
              <a:rPr lang="en-US" dirty="0" err="1" smtClean="0"/>
              <a:t>gcc</a:t>
            </a:r>
            <a:r>
              <a:rPr lang="en-US" dirty="0" smtClean="0"/>
              <a:t> </a:t>
            </a:r>
            <a:r>
              <a:rPr lang="en-US" dirty="0" err="1" smtClean="0"/>
              <a:t>hello.c</a:t>
            </a:r>
            <a:endParaRPr lang="en-US" dirty="0" smtClean="0"/>
          </a:p>
          <a:p>
            <a:r>
              <a:rPr lang="en-US" dirty="0" smtClean="0"/>
              <a:t>% ./</a:t>
            </a:r>
            <a:r>
              <a:rPr lang="en-US" dirty="0" err="1" smtClean="0"/>
              <a:t>a.out</a:t>
            </a:r>
            <a:endParaRPr lang="en-US" dirty="0" smtClean="0"/>
          </a:p>
          <a:p>
            <a:r>
              <a:rPr lang="en-US" dirty="0" smtClean="0"/>
              <a:t>Hello World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53381" y="3564400"/>
            <a:ext cx="0" cy="330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54306" y="3895227"/>
            <a:ext cx="1499541" cy="3201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Preprocessing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53381" y="4215383"/>
            <a:ext cx="0" cy="496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3610" y="4711623"/>
            <a:ext cx="1398149" cy="3201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Compilation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653381" y="5031779"/>
            <a:ext cx="0" cy="496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54306" y="6344415"/>
            <a:ext cx="1398149" cy="304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943633" y="5528019"/>
            <a:ext cx="1398149" cy="3201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Assembler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653381" y="5848175"/>
            <a:ext cx="0" cy="496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53381" y="6555513"/>
            <a:ext cx="0" cy="330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66839" y="3515223"/>
            <a:ext cx="273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code (.c, .h)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65841" y="5155443"/>
            <a:ext cx="204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Assembly code (.S)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65841" y="5975083"/>
            <a:ext cx="2188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Machine code (.o)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965841" y="4272925"/>
            <a:ext cx="339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Include header, expand macro (.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65841" y="6555513"/>
            <a:ext cx="265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executable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9964" y="134295"/>
            <a:ext cx="1704269" cy="25597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172326" y="2837593"/>
            <a:ext cx="1971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Richard Stallman, founder of the GNU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196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81" y="38442"/>
            <a:ext cx="8229600" cy="47239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4F6228"/>
                </a:solidFill>
              </a:rPr>
              <a:t>Compilation with </a:t>
            </a:r>
            <a:r>
              <a:rPr lang="en-US" b="1" dirty="0" err="1" smtClean="0">
                <a:solidFill>
                  <a:srgbClr val="4F6228"/>
                </a:solidFill>
              </a:rPr>
              <a:t>gcc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420"/>
            <a:ext cx="8229600" cy="599358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gcc</a:t>
            </a:r>
            <a:r>
              <a:rPr lang="en-US" sz="2400" dirty="0" smtClean="0"/>
              <a:t> options can be used to determine how far to go in build process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gcc</a:t>
            </a:r>
            <a:r>
              <a:rPr lang="en-US" sz="2400" dirty="0" smtClean="0"/>
              <a:t> –c </a:t>
            </a:r>
            <a:r>
              <a:rPr lang="en-US" sz="2400" dirty="0" err="1" smtClean="0"/>
              <a:t>hello.c</a:t>
            </a:r>
            <a:r>
              <a:rPr lang="en-US" sz="2400" dirty="0" smtClean="0"/>
              <a:t> –o </a:t>
            </a:r>
            <a:r>
              <a:rPr lang="en-US" sz="2400" dirty="0" err="1" smtClean="0"/>
              <a:t>hello.o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machine code in file </a:t>
            </a:r>
            <a:r>
              <a:rPr lang="en-US" sz="2000" dirty="0" err="1" smtClean="0"/>
              <a:t>hello.o</a:t>
            </a:r>
            <a:endParaRPr lang="en-US" sz="2000" dirty="0" smtClean="0"/>
          </a:p>
          <a:p>
            <a:r>
              <a:rPr lang="en-US" sz="2400" dirty="0" err="1" smtClean="0"/>
              <a:t>gcc</a:t>
            </a:r>
            <a:r>
              <a:rPr lang="en-US" sz="2400" dirty="0" smtClean="0"/>
              <a:t> –E </a:t>
            </a:r>
            <a:r>
              <a:rPr lang="en-US" sz="2400" dirty="0" err="1" smtClean="0"/>
              <a:t>hello.c</a:t>
            </a:r>
            <a:r>
              <a:rPr lang="en-US" sz="2400" dirty="0" smtClean="0"/>
              <a:t> –o </a:t>
            </a:r>
            <a:r>
              <a:rPr lang="en-US" sz="2400" dirty="0" err="1" smtClean="0"/>
              <a:t>hello.i</a:t>
            </a:r>
            <a:endParaRPr lang="en-US" sz="2400" dirty="0" smtClean="0"/>
          </a:p>
          <a:p>
            <a:pPr lvl="1"/>
            <a:r>
              <a:rPr lang="en-US" sz="2000" dirty="0" smtClean="0"/>
              <a:t>preprocessed file in </a:t>
            </a:r>
            <a:r>
              <a:rPr lang="en-US" sz="2000" dirty="0" err="1" smtClean="0"/>
              <a:t>hello.i</a:t>
            </a:r>
            <a:endParaRPr lang="en-US" sz="2000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82348" y="2042729"/>
            <a:ext cx="0" cy="330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007234" y="2376055"/>
            <a:ext cx="1499541" cy="3201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Preprocessing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99335" y="2746237"/>
            <a:ext cx="0" cy="496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108626" y="3300286"/>
            <a:ext cx="1398149" cy="3201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Compilation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709348" y="3620442"/>
            <a:ext cx="0" cy="496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08626" y="4958273"/>
            <a:ext cx="1398149" cy="304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08626" y="4141877"/>
            <a:ext cx="1398149" cy="3201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Assembler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699335" y="4462033"/>
            <a:ext cx="0" cy="496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99335" y="5262423"/>
            <a:ext cx="0" cy="330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88888" y="1858063"/>
            <a:ext cx="273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code (.c, .h)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85154" y="3659718"/>
            <a:ext cx="204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Assembly code (.S)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85154" y="4588941"/>
            <a:ext cx="2188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Machine code (.o)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88888" y="2791711"/>
            <a:ext cx="339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Include header, expand macro (.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85154" y="5269756"/>
            <a:ext cx="265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executable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86281" y="2785060"/>
            <a:ext cx="62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86281" y="3620442"/>
            <a:ext cx="526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486281" y="4503003"/>
            <a:ext cx="526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01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10181</TotalTime>
  <Words>3351</Words>
  <Application>Microsoft Office PowerPoint</Application>
  <PresentationFormat>On-screen Show (4:3)</PresentationFormat>
  <Paragraphs>722</Paragraphs>
  <Slides>57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1" baseType="lpstr">
      <vt:lpstr>ＭＳ Ｐゴシック</vt:lpstr>
      <vt:lpstr>游ゴシック</vt:lpstr>
      <vt:lpstr>Arial</vt:lpstr>
      <vt:lpstr>Calibri</vt:lpstr>
      <vt:lpstr>Calibri Light</vt:lpstr>
      <vt:lpstr>Courier</vt:lpstr>
      <vt:lpstr>Courier New</vt:lpstr>
      <vt:lpstr>Marlett</vt:lpstr>
      <vt:lpstr>Times</vt:lpstr>
      <vt:lpstr>Times New Roman</vt:lpstr>
      <vt:lpstr>Verdana</vt:lpstr>
      <vt:lpstr>Wingdings</vt:lpstr>
      <vt:lpstr>Wingdings 2</vt:lpstr>
      <vt:lpstr>Office Theme</vt:lpstr>
      <vt:lpstr>C Basics</vt:lpstr>
      <vt:lpstr>C: A low-level language</vt:lpstr>
      <vt:lpstr>C Standards</vt:lpstr>
      <vt:lpstr>High Level Languages</vt:lpstr>
      <vt:lpstr>Structure of a C Program</vt:lpstr>
      <vt:lpstr>Build Process with gcc Source Code to Executable</vt:lpstr>
      <vt:lpstr>Source Code to Executable</vt:lpstr>
      <vt:lpstr>Compilation with gcc</vt:lpstr>
      <vt:lpstr>Compilation with gcc</vt:lpstr>
      <vt:lpstr>Build Summary</vt:lpstr>
      <vt:lpstr>gdb: command line debugger</vt:lpstr>
      <vt:lpstr>CLion: Integrated Development Environment</vt:lpstr>
      <vt:lpstr>Text Editor &amp; Command Line Compilation</vt:lpstr>
      <vt:lpstr>General layout An example</vt:lpstr>
      <vt:lpstr>A C Program</vt:lpstr>
      <vt:lpstr>#include macro</vt:lpstr>
      <vt:lpstr>Symbolic Constants: const Variable (Better than macro)</vt:lpstr>
      <vt:lpstr>main and other functions</vt:lpstr>
      <vt:lpstr>Functions</vt:lpstr>
      <vt:lpstr>main function</vt:lpstr>
      <vt:lpstr>Function Prototypes</vt:lpstr>
      <vt:lpstr>We are EE 312</vt:lpstr>
      <vt:lpstr>We are EE 312, revised</vt:lpstr>
      <vt:lpstr>Example</vt:lpstr>
      <vt:lpstr>Console I/O</vt:lpstr>
      <vt:lpstr>Console I/O</vt:lpstr>
      <vt:lpstr>And some other C Basics...</vt:lpstr>
      <vt:lpstr>Escape sequences</vt:lpstr>
      <vt:lpstr>Question</vt:lpstr>
      <vt:lpstr>Practice Program</vt:lpstr>
      <vt:lpstr>Answer to Practice Program</vt:lpstr>
      <vt:lpstr>Comments</vt:lpstr>
      <vt:lpstr>Datatypes</vt:lpstr>
      <vt:lpstr>C's built-in types</vt:lpstr>
      <vt:lpstr>Built-in Data Types in C</vt:lpstr>
      <vt:lpstr>Typical Integer Value Ranges</vt:lpstr>
      <vt:lpstr>Integer Overflow</vt:lpstr>
      <vt:lpstr>Fixed-Width Integer Types</vt:lpstr>
      <vt:lpstr>Floating Point Types</vt:lpstr>
      <vt:lpstr>Data Type Sizes</vt:lpstr>
      <vt:lpstr>Expressions</vt:lpstr>
      <vt:lpstr>Arithmetic operators</vt:lpstr>
      <vt:lpstr>Integer division with /</vt:lpstr>
      <vt:lpstr>Question</vt:lpstr>
      <vt:lpstr>Order of Operations</vt:lpstr>
      <vt:lpstr>Precedence questions</vt:lpstr>
      <vt:lpstr>Real numbers (type double)</vt:lpstr>
      <vt:lpstr>Precision in floating-point numbers</vt:lpstr>
      <vt:lpstr>Variables</vt:lpstr>
      <vt:lpstr>Declaration</vt:lpstr>
      <vt:lpstr>Assignment</vt:lpstr>
      <vt:lpstr>Declaration/initialization</vt:lpstr>
      <vt:lpstr>Using Variables</vt:lpstr>
      <vt:lpstr>Swapping Contents of Two Variables</vt:lpstr>
      <vt:lpstr>Assignment Operators</vt:lpstr>
      <vt:lpstr>typedef: re-naming types</vt:lpstr>
      <vt:lpstr>sizeof operator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Basics</dc:title>
  <dc:creator>Microsoft Office User</dc:creator>
  <cp:lastModifiedBy>Priebe, Roger</cp:lastModifiedBy>
  <cp:revision>122</cp:revision>
  <cp:lastPrinted>2018-08-31T16:42:30Z</cp:lastPrinted>
  <dcterms:created xsi:type="dcterms:W3CDTF">2017-06-26T20:09:50Z</dcterms:created>
  <dcterms:modified xsi:type="dcterms:W3CDTF">2018-09-24T21:34:32Z</dcterms:modified>
</cp:coreProperties>
</file>