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</p:sldMasterIdLst>
  <p:notesMasterIdLst>
    <p:notesMasterId r:id="rId21"/>
  </p:notesMasterIdLst>
  <p:sldIdLst>
    <p:sldId id="271" r:id="rId3"/>
    <p:sldId id="272" r:id="rId4"/>
    <p:sldId id="273" r:id="rId5"/>
    <p:sldId id="284" r:id="rId6"/>
    <p:sldId id="274" r:id="rId7"/>
    <p:sldId id="275" r:id="rId8"/>
    <p:sldId id="276" r:id="rId9"/>
    <p:sldId id="300" r:id="rId10"/>
    <p:sldId id="277" r:id="rId11"/>
    <p:sldId id="278" r:id="rId12"/>
    <p:sldId id="280" r:id="rId13"/>
    <p:sldId id="281" r:id="rId14"/>
    <p:sldId id="293" r:id="rId15"/>
    <p:sldId id="285" r:id="rId16"/>
    <p:sldId id="286" r:id="rId17"/>
    <p:sldId id="287" r:id="rId18"/>
    <p:sldId id="288" r:id="rId19"/>
    <p:sldId id="29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5"/>
    <p:restoredTop sz="85910"/>
  </p:normalViewPr>
  <p:slideViewPr>
    <p:cSldViewPr snapToGrid="0" snapToObjects="1">
      <p:cViewPr varScale="1">
        <p:scale>
          <a:sx n="60" d="100"/>
          <a:sy n="60" d="100"/>
        </p:scale>
        <p:origin x="100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F2206-898E-5544-A8C3-0DD145029E4E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C8B99-CBD7-1441-AAE7-92E3F949A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7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about char type and </a:t>
            </a:r>
            <a:r>
              <a:rPr lang="en-US" dirty="0" err="1" smtClean="0"/>
              <a:t>ctype.h</a:t>
            </a:r>
            <a:r>
              <a:rPr lang="en-US" dirty="0" smtClean="0"/>
              <a:t> functions in textbook.</a:t>
            </a:r>
            <a:r>
              <a:rPr lang="en-US" baseline="0" dirty="0" smtClean="0"/>
              <a:t> More in recitation.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261D-5E80-6B40-BB82-219201DE94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75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 doesn't support strings – it's lower level than other languages. Though extension libraries do give you string</a:t>
            </a:r>
            <a:r>
              <a:rPr lang="en-US" baseline="0" dirty="0" smtClean="0"/>
              <a:t> functions. </a:t>
            </a:r>
            <a:endParaRPr lang="en-US" dirty="0" smtClean="0"/>
          </a:p>
          <a:p>
            <a:r>
              <a:rPr lang="en-US" dirty="0" smtClean="0"/>
              <a:t>Instead:</a:t>
            </a:r>
            <a:r>
              <a:rPr lang="en-US" baseline="0" dirty="0" smtClean="0"/>
              <a:t> array of characters</a:t>
            </a:r>
          </a:p>
          <a:p>
            <a:r>
              <a:rPr lang="en-US" baseline="0" dirty="0" smtClean="0"/>
              <a:t>C doesn't track length of string. The sentinel character \0 at end tells you when end of char array is reached. </a:t>
            </a:r>
          </a:p>
          <a:p>
            <a:r>
              <a:rPr lang="en-US" baseline="0" dirty="0" smtClean="0"/>
              <a:t>Make array big enough to include \0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261D-5E80-6B40-BB82-219201DE94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83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5879619" indent="-35447153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8B83338-E5C1-2D4E-A3AC-B1D2063AF2DC}" type="slidenum">
              <a:rPr lang="en-US" sz="1100"/>
              <a:pPr eaLnBrk="1" hangingPunct="1"/>
              <a:t>5</a:t>
            </a:fld>
            <a:endParaRPr lang="en-US" sz="11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0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r>
              <a:rPr lang="en-US" dirty="0" smtClean="0"/>
              <a:t> compares strings </a:t>
            </a:r>
            <a:r>
              <a:rPr lang="en-US" dirty="0" err="1" smtClean="0"/>
              <a:t>lexographically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261D-5E80-6B40-BB82-219201DE94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95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never put an array on the left side of an assignment. More about this later. </a:t>
            </a:r>
          </a:p>
          <a:p>
            <a:r>
              <a:rPr lang="en-US" dirty="0" smtClean="0"/>
              <a:t>Doesn't work: str2 = "</a:t>
            </a:r>
            <a:r>
              <a:rPr lang="en-US" dirty="0" err="1" smtClean="0"/>
              <a:t>abcd</a:t>
            </a:r>
            <a:r>
              <a:rPr lang="en-US" dirty="0" smtClean="0"/>
              <a:t>";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C8B99-CBD7-1441-AAE7-92E3F949AA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25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 abs(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 x): returns absolute value of an 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C8B99-CBD7-1441-AAE7-92E3F949AA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4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If card is 2, ..., 10, the value will be converted to an int and printed. If it's a J, Q, K, or A, it will not.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C8B99-CBD7-1441-AAE7-92E3F949AA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68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atoi</a:t>
            </a:r>
            <a:r>
              <a:rPr lang="en-US" dirty="0" smtClean="0"/>
              <a:t>()</a:t>
            </a:r>
          </a:p>
          <a:p>
            <a:r>
              <a:rPr lang="en-US" dirty="0" smtClean="0"/>
              <a:t>Note that loop</a:t>
            </a:r>
            <a:r>
              <a:rPr lang="en-US" baseline="0" dirty="0" smtClean="0"/>
              <a:t> update increments by </a:t>
            </a:r>
            <a:r>
              <a:rPr lang="en-US" baseline="0" smtClean="0"/>
              <a:t>2.</a:t>
            </a:r>
          </a:p>
          <a:p>
            <a:r>
              <a:rPr lang="en-US" baseline="0" smtClean="0"/>
              <a:t>First loop creates nums[4] containing 0-3</a:t>
            </a:r>
          </a:p>
          <a:p>
            <a:r>
              <a:rPr lang="en-US" baseline="0" smtClean="0"/>
              <a:t>Second loop prints nums[0], nums[2], i.e., 0 and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3261D-5E80-6B40-BB82-219201DE94A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4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2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5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4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3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447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53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131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12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92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54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20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050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114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4095-7B51-2C4A-BDFF-911C64148C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54AD0-9A8F-AF43-8D90-865474145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0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1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2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6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1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3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527E4-78CB-DF4D-924E-6377675EC66A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AE72C-D20B-5843-83B3-DF475120D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Adapted from Dr. Mary Eberlein, UT Austin</a:t>
            </a:r>
          </a:p>
          <a:p>
            <a:endParaRPr lang="en-US" sz="5400" dirty="0">
              <a:solidFill>
                <a:srgbClr val="4F62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04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Search for chars and substrings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600201"/>
            <a:ext cx="12056533" cy="4525963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char *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strchr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(s,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): </a:t>
            </a:r>
            <a:r>
              <a:rPr lang="en-US" dirty="0" smtClean="0">
                <a:ea typeface="Courier New" charset="0"/>
                <a:cs typeface="Courier New" charset="0"/>
              </a:rPr>
              <a:t>returns pointer to first occurrence of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dirty="0" smtClean="0">
                <a:ea typeface="Courier New" charset="0"/>
                <a:cs typeface="Courier New" charset="0"/>
              </a:rPr>
              <a:t> in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 smtClean="0">
                <a:ea typeface="Courier New" charset="0"/>
                <a:cs typeface="Courier New" charset="0"/>
              </a:rPr>
              <a:t>, or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NULL</a:t>
            </a:r>
            <a:r>
              <a:rPr lang="en-US" dirty="0" smtClean="0">
                <a:ea typeface="Courier New" charset="0"/>
                <a:cs typeface="Courier New" charset="0"/>
              </a:rPr>
              <a:t> if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dirty="0" smtClean="0">
                <a:ea typeface="Courier New" charset="0"/>
                <a:cs typeface="Courier New" charset="0"/>
              </a:rPr>
              <a:t> is not found in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char *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strstr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(s1, s2): </a:t>
            </a:r>
            <a:r>
              <a:rPr lang="en-US" dirty="0" smtClean="0">
                <a:ea typeface="Courier New" charset="0"/>
                <a:cs typeface="Courier New" charset="0"/>
              </a:rPr>
              <a:t>returns a pointer to first occurrence of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s2</a:t>
            </a:r>
            <a:r>
              <a:rPr lang="en-US" dirty="0" smtClean="0">
                <a:ea typeface="Courier New" charset="0"/>
                <a:cs typeface="Courier New" charset="0"/>
              </a:rPr>
              <a:t> in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s1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Functions (</a:t>
            </a:r>
            <a:r>
              <a:rPr lang="en-US" dirty="0" err="1" smtClean="0"/>
              <a:t>stdlib.h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33056"/>
              </p:ext>
            </p:extLst>
          </p:nvPr>
        </p:nvGraphicFramePr>
        <p:xfrm>
          <a:off x="304800" y="2159000"/>
          <a:ext cx="118872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double </a:t>
                      </a:r>
                      <a:r>
                        <a:rPr lang="en-US" sz="2400" dirty="0" err="1" smtClean="0"/>
                        <a:t>atof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const</a:t>
                      </a:r>
                      <a:r>
                        <a:rPr lang="en-US" sz="2400" dirty="0" smtClean="0"/>
                        <a:t> char </a:t>
                      </a:r>
                      <a:r>
                        <a:rPr lang="en-US" sz="2400" dirty="0" err="1" smtClean="0"/>
                        <a:t>str</a:t>
                      </a:r>
                      <a:r>
                        <a:rPr lang="en-US" sz="2400" dirty="0" smtClean="0"/>
                        <a:t>[])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Converts string </a:t>
                      </a:r>
                      <a:r>
                        <a:rPr lang="en-US" sz="2400" dirty="0" err="1" smtClean="0"/>
                        <a:t>str</a:t>
                      </a:r>
                      <a:r>
                        <a:rPr lang="en-US" sz="2400" dirty="0" smtClean="0"/>
                        <a:t> to a double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atoi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const</a:t>
                      </a:r>
                      <a:r>
                        <a:rPr lang="en-US" sz="2400" dirty="0" smtClean="0"/>
                        <a:t> char </a:t>
                      </a:r>
                      <a:r>
                        <a:rPr lang="en-US" sz="2400" dirty="0" err="1" smtClean="0"/>
                        <a:t>str</a:t>
                      </a:r>
                      <a:r>
                        <a:rPr lang="en-US" sz="2400" dirty="0" smtClean="0"/>
                        <a:t>[])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Converts string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str</a:t>
                      </a:r>
                      <a:r>
                        <a:rPr lang="en-US" sz="2400" baseline="0" dirty="0" smtClean="0"/>
                        <a:t> to an </a:t>
                      </a:r>
                      <a:r>
                        <a:rPr lang="en-US" sz="2400" baseline="0" dirty="0" err="1" smtClean="0"/>
                        <a:t>int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double </a:t>
                      </a:r>
                      <a:r>
                        <a:rPr lang="en-US" sz="2400" dirty="0" err="1" smtClean="0"/>
                        <a:t>strtod</a:t>
                      </a:r>
                      <a:r>
                        <a:rPr lang="en-US" sz="2400" dirty="0" smtClean="0"/>
                        <a:t>(</a:t>
                      </a:r>
                      <a:r>
                        <a:rPr lang="en-US" sz="2400" dirty="0" err="1" smtClean="0"/>
                        <a:t>const</a:t>
                      </a:r>
                      <a:r>
                        <a:rPr lang="en-US" sz="2400" dirty="0" smtClean="0"/>
                        <a:t> char </a:t>
                      </a:r>
                      <a:r>
                        <a:rPr lang="en-US" sz="2400" dirty="0" err="1" smtClean="0"/>
                        <a:t>str</a:t>
                      </a:r>
                      <a:r>
                        <a:rPr lang="en-US" sz="2400" dirty="0" smtClean="0"/>
                        <a:t>[], char **</a:t>
                      </a:r>
                      <a:r>
                        <a:rPr lang="en-US" sz="2400" dirty="0" err="1" smtClean="0"/>
                        <a:t>endptr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Converts </a:t>
                      </a:r>
                      <a:r>
                        <a:rPr lang="en-US" sz="2400" dirty="0" err="1" smtClean="0"/>
                        <a:t>str</a:t>
                      </a:r>
                      <a:r>
                        <a:rPr lang="en-US" sz="2400" dirty="0" smtClean="0"/>
                        <a:t> to double (and returns the double), </a:t>
                      </a:r>
                      <a:r>
                        <a:rPr lang="en-US" sz="2400" dirty="0" err="1" smtClean="0"/>
                        <a:t>endptr</a:t>
                      </a:r>
                      <a:r>
                        <a:rPr lang="en-US" sz="2400" dirty="0" smtClean="0"/>
                        <a:t> points to the next character in </a:t>
                      </a:r>
                      <a:r>
                        <a:rPr lang="en-US" sz="2400" dirty="0" err="1" smtClean="0"/>
                        <a:t>str</a:t>
                      </a:r>
                      <a:r>
                        <a:rPr lang="en-US" sz="2400" dirty="0" smtClean="0"/>
                        <a:t> after the numerical value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</a:t>
                      </a:r>
                      <a:r>
                        <a:rPr lang="en-US" sz="2400" dirty="0" smtClean="0"/>
                        <a:t> abs(</a:t>
                      </a:r>
                      <a:r>
                        <a:rPr lang="en-US" sz="2400" dirty="0" err="1" smtClean="0"/>
                        <a:t>int</a:t>
                      </a:r>
                      <a:r>
                        <a:rPr lang="en-US" sz="2400" dirty="0" smtClean="0"/>
                        <a:t> x)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returns the absolute value of</a:t>
                      </a:r>
                      <a:r>
                        <a:rPr lang="en-US" sz="2400" baseline="0" dirty="0" smtClean="0"/>
                        <a:t> integer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</a:rPr>
              <a:t>Example</a:t>
            </a:r>
            <a:endParaRPr lang="en-US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char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[10] = "3.14 This is pi";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char *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restOfString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b="1" dirty="0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strtod</a:t>
            </a:r>
            <a:r>
              <a:rPr lang="en-US" sz="2400" b="1" dirty="0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b="1" dirty="0" err="1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400" b="1" dirty="0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, &amp;</a:t>
            </a:r>
            <a:r>
              <a:rPr lang="en-US" sz="2400" b="1" dirty="0" err="1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restOfString</a:t>
            </a:r>
            <a:r>
              <a:rPr lang="en-US" sz="2400" b="1" dirty="0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);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("The number is %lf\n",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("The remaining string: %s\n", </a:t>
            </a:r>
            <a:r>
              <a:rPr lang="en-US" sz="2400" dirty="0" err="1" smtClean="0">
                <a:latin typeface="Courier New" charset="0"/>
                <a:ea typeface="Courier New" charset="0"/>
                <a:cs typeface="Courier New" charset="0"/>
              </a:rPr>
              <a:t>restOfString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a typeface="Courier New" charset="0"/>
                <a:cs typeface="Courier New" charset="0"/>
              </a:rPr>
              <a:t>Output: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The number is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3.140000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The 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remaining string:  This is pi</a:t>
            </a:r>
          </a:p>
        </p:txBody>
      </p:sp>
    </p:spTree>
    <p:extLst>
      <p:ext uri="{BB962C8B-B14F-4D97-AF65-F5344CB8AC3E}">
        <p14:creationId xmlns:p14="http://schemas.microsoft.com/office/powerpoint/2010/main" val="128149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7164"/>
            <a:ext cx="10972800" cy="1014412"/>
          </a:xfrm>
        </p:spPr>
        <p:txBody>
          <a:bodyPr/>
          <a:lstStyle/>
          <a:p>
            <a:r>
              <a:rPr lang="en-US" b="1" smtClean="0">
                <a:solidFill>
                  <a:schemeClr val="accent3">
                    <a:lumMod val="50000"/>
                  </a:schemeClr>
                </a:solidFill>
              </a:rPr>
              <a:t>Example</a:t>
            </a:r>
            <a:endParaRPr lang="en-US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1577"/>
            <a:ext cx="11582400" cy="5572124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#include&lt;stdio.h&gt;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#include&lt;ctype.h&gt;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#include&lt;stdlib.h&gt;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// Q for queen, 10, 9, etc.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char cardValue[3];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puts("Enter your card's value: ");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scanf("%2s", cardValue);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if(</a:t>
            </a:r>
            <a:r>
              <a:rPr lang="en-US" sz="2400" b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isdigit</a:t>
            </a: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(cardValue[0]))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  int value = </a:t>
            </a:r>
            <a:r>
              <a:rPr lang="en-US" sz="2400" b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atoi</a:t>
            </a: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(cardValue);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  printf("Value: %d\n", value);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33127" y="310964"/>
            <a:ext cx="4858873" cy="3400424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2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tx1"/>
                </a:solidFill>
              </a:rPr>
              <a:t>Other useful character handling functions in ctype.h: see 23.5, p. 612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isalnum(c) : is c alphanumeric?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isalpha(c): is c alphabetic?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isdigit(c): is c a decimal digit?</a:t>
            </a:r>
          </a:p>
          <a:p>
            <a:r>
              <a:rPr lang="en-US" sz="2400" smtClean="0">
                <a:solidFill>
                  <a:schemeClr val="tx1"/>
                </a:solidFill>
              </a:rPr>
              <a:t>islower(c): is c a lower-case letter?</a:t>
            </a:r>
          </a:p>
          <a:p>
            <a:endParaRPr lang="en-US" sz="2400">
              <a:solidFill>
                <a:schemeClr val="tx1"/>
              </a:solidFill>
            </a:endParaRPr>
          </a:p>
          <a:p>
            <a:r>
              <a:rPr lang="en-US" sz="2400" smtClean="0">
                <a:solidFill>
                  <a:schemeClr val="tx1"/>
                </a:solidFill>
              </a:rPr>
              <a:t>toupper(c): returns uppercase version of c if it's a letter, c otherwise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5857" y="3865188"/>
            <a:ext cx="2176143" cy="30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20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Arguments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2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</a:rPr>
              <a:t>Input on command line</a:t>
            </a:r>
            <a:endParaRPr lang="en-US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 main(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char*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[]) {</a:t>
            </a:r>
            <a:r>
              <a:rPr lang="mr-IN" sz="2800" dirty="0">
                <a:latin typeface="Courier New" charset="0"/>
                <a:ea typeface="Courier New" charset="0"/>
                <a:cs typeface="Courier New" charset="0"/>
              </a:rPr>
              <a:t>…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defTabSz="914400">
              <a:spcBef>
                <a:spcPts val="0"/>
              </a:spcBef>
            </a:pP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dirty="0" smtClean="0"/>
              <a:t>: # of arguments on command line</a:t>
            </a:r>
          </a:p>
          <a:p>
            <a:pPr lvl="1" defTabSz="914400">
              <a:spcBef>
                <a:spcPts val="0"/>
              </a:spcBef>
            </a:pPr>
            <a:r>
              <a:rPr lang="en-US" dirty="0" smtClean="0"/>
              <a:t>includes name of executable</a:t>
            </a:r>
          </a:p>
          <a:p>
            <a:pPr defTabSz="914400">
              <a:spcBef>
                <a:spcPts val="0"/>
              </a:spcBef>
            </a:pP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dirty="0" smtClean="0"/>
              <a:t>: array of strings on command line</a:t>
            </a:r>
          </a:p>
        </p:txBody>
      </p:sp>
    </p:spTree>
    <p:extLst>
      <p:ext uri="{BB962C8B-B14F-4D97-AF65-F5344CB8AC3E}">
        <p14:creationId xmlns:p14="http://schemas.microsoft.com/office/powerpoint/2010/main" val="8157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Example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294" y="1600200"/>
            <a:ext cx="8964706" cy="4997824"/>
          </a:xfrm>
        </p:spPr>
        <p:txBody>
          <a:bodyPr>
            <a:normAutofit/>
          </a:bodyPr>
          <a:lstStyle/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main(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, char *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for(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++) {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%d = %s\n",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]);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	}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indent="0" defTabSz="914400">
              <a:spcBef>
                <a:spcPts val="0"/>
              </a:spcBef>
              <a:buNone/>
              <a:defRPr/>
            </a:pP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 defTabSz="914400">
              <a:spcBef>
                <a:spcPts val="0"/>
              </a:spcBef>
              <a:buNone/>
              <a:defRPr/>
            </a:pPr>
            <a:r>
              <a:rPr lang="en-US" dirty="0" smtClean="0">
                <a:ea typeface="Courier New" charset="0"/>
                <a:cs typeface="Courier New" charset="0"/>
              </a:rPr>
              <a:t>Sample Run:</a:t>
            </a:r>
            <a:endParaRPr lang="en-US" dirty="0">
              <a:ea typeface="Courier New" charset="0"/>
              <a:cs typeface="Courier New" charset="0"/>
            </a:endParaRP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bash-3.2$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gcc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commLine.c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bash-3.2$ ./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a.out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one two three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0 = ./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a.out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1 = one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2 = two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arg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3 = three</a:t>
            </a:r>
          </a:p>
        </p:txBody>
      </p:sp>
    </p:spTree>
    <p:extLst>
      <p:ext uri="{BB962C8B-B14F-4D97-AF65-F5344CB8AC3E}">
        <p14:creationId xmlns:p14="http://schemas.microsoft.com/office/powerpoint/2010/main" val="6294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Command Line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Args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7638"/>
            <a:ext cx="9144000" cy="5440362"/>
          </a:xfrm>
        </p:spPr>
        <p:txBody>
          <a:bodyPr>
            <a:normAutofit/>
          </a:bodyPr>
          <a:lstStyle/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main(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, char *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if(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&lt; 2)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("Need an integer!");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else {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n =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atoi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[1]);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nums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[n];  // legal in C99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    for(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&lt; n;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++) }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nums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] =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}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for(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&lt; n;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+= 2) 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("%d\n", 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nums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2200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]);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200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800" dirty="0">
                <a:ea typeface="Courier New" charset="0"/>
                <a:cs typeface="Courier New" charset="0"/>
              </a:rPr>
              <a:t>Output?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%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gcc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400" dirty="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o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prog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prog.c</a:t>
            </a:r>
            <a:endParaRPr lang="en-US" sz="240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% ./</a:t>
            </a:r>
            <a:r>
              <a:rPr lang="en-US" sz="2400" dirty="0" err="1">
                <a:latin typeface="Courier New" charset="0"/>
                <a:ea typeface="Courier New" charset="0"/>
                <a:cs typeface="Courier New" charset="0"/>
              </a:rPr>
              <a:t>prog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4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sz="2800" dirty="0">
              <a:ea typeface="Courier New" charset="0"/>
              <a:cs typeface="Courier New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0841" y="5306746"/>
            <a:ext cx="37315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</a:rPr>
              <a:t>Note:</a:t>
            </a:r>
          </a:p>
          <a:p>
            <a:r>
              <a:rPr lang="en-US" sz="2800" b="1" smtClean="0">
                <a:solidFill>
                  <a:srgbClr val="C00000"/>
                </a:solidFill>
              </a:rPr>
              <a:t>argv[0</a:t>
            </a:r>
            <a:r>
              <a:rPr lang="en-US" sz="2800" b="1" dirty="0">
                <a:solidFill>
                  <a:srgbClr val="C00000"/>
                </a:solidFill>
              </a:rPr>
              <a:t>] is ./</a:t>
            </a:r>
            <a:r>
              <a:rPr lang="en-US" sz="2800" b="1" dirty="0" err="1">
                <a:solidFill>
                  <a:srgbClr val="C00000"/>
                </a:solidFill>
              </a:rPr>
              <a:t>prog</a:t>
            </a:r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err="1">
                <a:solidFill>
                  <a:srgbClr val="C00000"/>
                </a:solidFill>
              </a:rPr>
              <a:t>argv</a:t>
            </a:r>
            <a:r>
              <a:rPr lang="en-US" sz="2800" b="1" dirty="0">
                <a:solidFill>
                  <a:srgbClr val="C00000"/>
                </a:solidFill>
              </a:rPr>
              <a:t>[1] is 4</a:t>
            </a:r>
          </a:p>
        </p:txBody>
      </p:sp>
    </p:spTree>
    <p:extLst>
      <p:ext uri="{BB962C8B-B14F-4D97-AF65-F5344CB8AC3E}">
        <p14:creationId xmlns:p14="http://schemas.microsoft.com/office/powerpoint/2010/main" val="179036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mtClean="0">
                <a:solidFill>
                  <a:schemeClr val="accent3">
                    <a:lumMod val="50000"/>
                  </a:schemeClr>
                </a:solidFill>
              </a:rPr>
              <a:t>Exercise</a:t>
            </a:r>
            <a:endParaRPr lang="en-US" sz="5400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Write a program that takes integers on the command line and prints their sum. You may assume that all the command line arguments other than the executable name are integers. </a:t>
            </a:r>
          </a:p>
          <a:p>
            <a:endParaRPr lang="en-US" smtClean="0"/>
          </a:p>
          <a:p>
            <a:r>
              <a:rPr lang="en-US" b="1" smtClean="0"/>
              <a:t>Example run:</a:t>
            </a:r>
          </a:p>
          <a:p>
            <a:pPr marL="0" indent="0">
              <a:buNone/>
            </a:pPr>
            <a:r>
              <a:rPr lang="en-US" b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./a.out 3 5 1</a:t>
            </a:r>
          </a:p>
          <a:p>
            <a:pPr marL="0" indent="0">
              <a:buNone/>
            </a:pPr>
            <a:r>
              <a:rPr lang="en-US" b="1" smtClean="0">
                <a:solidFill>
                  <a:srgbClr val="0070C0"/>
                </a:solidFill>
                <a:latin typeface="Courier New" charset="0"/>
                <a:ea typeface="Courier New" charset="0"/>
                <a:cs typeface="Courier New" charset="0"/>
              </a:rPr>
              <a:t>Sum = 9</a:t>
            </a:r>
            <a:endParaRPr lang="en-US" b="1">
              <a:solidFill>
                <a:srgbClr val="0070C0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7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34533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Character Arrays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134533"/>
            <a:ext cx="11819466" cy="5723467"/>
          </a:xfrm>
        </p:spPr>
        <p:txBody>
          <a:bodyPr>
            <a:normAutofit/>
          </a:bodyPr>
          <a:lstStyle/>
          <a:p>
            <a:r>
              <a:rPr lang="en-US" dirty="0" smtClean="0"/>
              <a:t>Strings are represented as arrays of characters</a:t>
            </a:r>
          </a:p>
          <a:p>
            <a:r>
              <a:rPr lang="en-US" dirty="0" smtClean="0"/>
              <a:t>The end of the string is specified with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'\</a:t>
            </a:r>
            <a:r>
              <a:rPr lang="en-US" dirty="0" smtClean="0">
                <a:latin typeface="Courier New"/>
                <a:cs typeface="Courier New"/>
              </a:rPr>
              <a:t>0' </a:t>
            </a:r>
            <a:r>
              <a:rPr lang="en-US" dirty="0" smtClean="0">
                <a:cs typeface="Courier New"/>
              </a:rPr>
              <a:t>(aka null character)</a:t>
            </a:r>
          </a:p>
          <a:p>
            <a:r>
              <a:rPr lang="en-US" dirty="0" smtClean="0">
                <a:latin typeface="Courier New"/>
                <a:cs typeface="Courier New"/>
              </a:rPr>
              <a:t>"hello" </a:t>
            </a:r>
            <a:r>
              <a:rPr lang="en-US" dirty="0" smtClean="0"/>
              <a:t>is represented with array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>
                <a:latin typeface="Courier New"/>
                <a:cs typeface="Courier New"/>
              </a:rPr>
              <a:t>{'h', 'e', 'l', 'l', 'o', '\0'}</a:t>
            </a:r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char </a:t>
            </a:r>
            <a:r>
              <a:rPr lang="en-US" sz="2400" dirty="0" err="1">
                <a:latin typeface="Courier New"/>
                <a:cs typeface="Courier New"/>
              </a:rPr>
              <a:t>myString</a:t>
            </a:r>
            <a:r>
              <a:rPr lang="en-US" sz="2400" dirty="0">
                <a:latin typeface="Courier New"/>
                <a:cs typeface="Courier New"/>
              </a:rPr>
              <a:t>[] = "hello"; 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char </a:t>
            </a:r>
            <a:r>
              <a:rPr lang="en-US" sz="2400" dirty="0" err="1">
                <a:latin typeface="Courier New"/>
                <a:cs typeface="Courier New"/>
              </a:rPr>
              <a:t>myString</a:t>
            </a:r>
            <a:r>
              <a:rPr lang="en-US" sz="2400" dirty="0">
                <a:latin typeface="Courier New"/>
                <a:cs typeface="Courier New"/>
              </a:rPr>
              <a:t>[10] = "hello"; 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char </a:t>
            </a:r>
            <a:r>
              <a:rPr lang="en-US" sz="2400" dirty="0" err="1">
                <a:latin typeface="Courier New"/>
                <a:cs typeface="Courier New"/>
              </a:rPr>
              <a:t>myString</a:t>
            </a:r>
            <a:r>
              <a:rPr lang="en-US" sz="2400" dirty="0">
                <a:latin typeface="Courier New"/>
                <a:cs typeface="Courier New"/>
              </a:rPr>
              <a:t>[] = {'h', 'e', 'l', 'l', 'o</a:t>
            </a:r>
            <a:r>
              <a:rPr lang="en-US" sz="2400">
                <a:latin typeface="Courier New"/>
                <a:cs typeface="Courier New"/>
              </a:rPr>
              <a:t>', </a:t>
            </a:r>
            <a:r>
              <a:rPr lang="en-US" sz="2400" smtClean="0">
                <a:latin typeface="Courier New"/>
                <a:cs typeface="Courier New"/>
              </a:rPr>
              <a:t>'\0'};</a:t>
            </a: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923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48746"/>
            <a:ext cx="8229600" cy="984005"/>
          </a:xfrm>
        </p:spPr>
        <p:txBody>
          <a:bodyPr/>
          <a:lstStyle/>
          <a:p>
            <a:r>
              <a:rPr lang="en-US" dirty="0" smtClean="0"/>
              <a:t>String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32750"/>
            <a:ext cx="8229600" cy="5725250"/>
          </a:xfrm>
        </p:spPr>
        <p:txBody>
          <a:bodyPr/>
          <a:lstStyle/>
          <a:p>
            <a:r>
              <a:rPr lang="en-US" dirty="0" smtClean="0"/>
              <a:t>A "string" in C is a one-dim array of chars</a:t>
            </a:r>
          </a:p>
          <a:p>
            <a:r>
              <a:rPr lang="en-US" dirty="0" smtClean="0"/>
              <a:t>Array length accounts for null character at end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>
                <a:latin typeface="Courier New"/>
                <a:cs typeface="Courier New"/>
              </a:rPr>
              <a:t>#define STR_LEN 80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char </a:t>
            </a:r>
            <a:r>
              <a:rPr lang="en-US" sz="2400" dirty="0" err="1">
                <a:latin typeface="Courier New"/>
                <a:cs typeface="Courier New"/>
              </a:rPr>
              <a:t>str</a:t>
            </a:r>
            <a:r>
              <a:rPr lang="en-US" sz="2400" dirty="0">
                <a:latin typeface="Courier New"/>
                <a:cs typeface="Courier New"/>
              </a:rPr>
              <a:t>[STR_LEN+1];</a:t>
            </a:r>
          </a:p>
          <a:p>
            <a:r>
              <a:rPr lang="en-US" dirty="0" smtClean="0"/>
              <a:t>If string initializer does not fill array, remaining elements filled with null char (</a:t>
            </a:r>
            <a:r>
              <a:rPr lang="en-US" sz="2800" dirty="0">
                <a:latin typeface="Courier New"/>
                <a:cs typeface="Courier New"/>
              </a:rPr>
              <a:t>'\0'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>
                <a:latin typeface="Courier New"/>
                <a:cs typeface="Courier New"/>
              </a:rPr>
              <a:t>char date[9] = "June 14"; </a:t>
            </a:r>
          </a:p>
          <a:p>
            <a:pPr marL="0" indent="0">
              <a:buNone/>
            </a:pPr>
            <a:r>
              <a:rPr lang="en-US" dirty="0" smtClean="0"/>
              <a:t>                 </a:t>
            </a:r>
            <a:r>
              <a:rPr lang="en-US" sz="2000" dirty="0"/>
              <a:t> 0         1          2          3          4        5         6           7          8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65086"/>
              </p:ext>
            </p:extLst>
          </p:nvPr>
        </p:nvGraphicFramePr>
        <p:xfrm>
          <a:off x="3414106" y="5841162"/>
          <a:ext cx="6153228" cy="458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36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80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'J'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'u'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'n'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'1'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'4'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'\0'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'\0'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06682" y="5157115"/>
            <a:ext cx="60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915367" y="5433317"/>
            <a:ext cx="512565" cy="407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27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</a:rPr>
              <a:t>Reading strings</a:t>
            </a:r>
            <a:endParaRPr lang="en-US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11582400" cy="5088466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char name[10];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("Enter your name: ");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scanf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("%9s", name);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defTabSz="914400">
              <a:spcBef>
                <a:spcPts val="0"/>
              </a:spcBef>
            </a:pPr>
            <a:r>
              <a:rPr lang="en-US" dirty="0" smtClean="0"/>
              <a:t>Don't exceed array's bounds</a:t>
            </a:r>
          </a:p>
          <a:p>
            <a:pPr defTabSz="914400">
              <a:spcBef>
                <a:spcPts val="0"/>
              </a:spcBef>
            </a:pPr>
            <a:r>
              <a:rPr lang="en-US" dirty="0" smtClean="0"/>
              <a:t>Leave room for null character at end of string</a:t>
            </a:r>
          </a:p>
          <a:p>
            <a:pPr defTabSz="914400">
              <a:spcBef>
                <a:spcPts val="0"/>
              </a:spcBef>
            </a:pPr>
            <a:r>
              <a:rPr lang="en-US" dirty="0" smtClean="0"/>
              <a:t>name is the address of the array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dirty="0"/>
          </a:p>
          <a:p>
            <a:pPr marL="0" indent="0" defTabSz="914400">
              <a:spcBef>
                <a:spcPts val="0"/>
              </a:spcBef>
              <a:buNone/>
            </a:pPr>
            <a:r>
              <a:rPr lang="en-US" b="1" dirty="0" smtClean="0"/>
              <a:t>Output: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Enter your name: </a:t>
            </a:r>
            <a:r>
              <a:rPr lang="en-US" dirty="0" err="1" smtClean="0"/>
              <a:t>FranTarkenton</a:t>
            </a:r>
            <a:endParaRPr lang="en-US" dirty="0" smtClean="0"/>
          </a:p>
          <a:p>
            <a:pPr marL="0" indent="0" defTabSz="914400"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name: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FranTarke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21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Accessing the Characters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838200"/>
            <a:ext cx="91440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F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unction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that counts and returns the number of spaces in a given argument string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endParaRPr lang="en-US" dirty="0" smtClean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	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int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countSpaces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Courier New"/>
                <a:ea typeface="ＭＳ Ｐゴシック" charset="0"/>
                <a:cs typeface="Courier New"/>
              </a:rPr>
              <a:t>const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 char s[]) {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		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int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 count, 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i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		count = 0;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		for(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i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 = 0; s[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i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] != '\0'; </a:t>
            </a:r>
            <a:r>
              <a:rPr lang="en-US" sz="2400" dirty="0" err="1">
                <a:latin typeface="Courier New"/>
                <a:ea typeface="ＭＳ Ｐゴシック" charset="0"/>
                <a:cs typeface="Courier New"/>
              </a:rPr>
              <a:t>i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++) {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			if(s[i] == ' ') </a:t>
            </a:r>
            <a:endParaRPr lang="en-US" sz="2400" dirty="0" smtClean="0">
              <a:latin typeface="Courier New"/>
              <a:ea typeface="ＭＳ Ｐゴシック" charset="0"/>
              <a:cs typeface="Courier New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sz="2400" dirty="0" smtClean="0">
                <a:latin typeface="Courier New"/>
                <a:ea typeface="ＭＳ Ｐゴシック" charset="0"/>
                <a:cs typeface="Courier New"/>
              </a:rPr>
              <a:t>                 count</a:t>
            </a: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++;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		}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		return count;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400" dirty="0">
                <a:latin typeface="Courier New"/>
                <a:ea typeface="ＭＳ Ｐゴシック" charset="0"/>
                <a:cs typeface="Courier New"/>
              </a:rPr>
              <a:t>	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25812" y="1313827"/>
            <a:ext cx="227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Can't  change </a:t>
            </a:r>
            <a:r>
              <a:rPr lang="en-US" sz="2400" b="1" dirty="0">
                <a:solidFill>
                  <a:srgbClr val="FF0000"/>
                </a:solidFill>
                <a:latin typeface="Courier New"/>
                <a:cs typeface="Courier New"/>
              </a:rPr>
              <a:t>s</a:t>
            </a:r>
          </a:p>
        </p:txBody>
      </p:sp>
      <p:cxnSp>
        <p:nvCxnSpPr>
          <p:cNvPr id="4" name="Straight Arrow Connector 3"/>
          <p:cNvCxnSpPr>
            <a:stCxn id="2" idx="1"/>
          </p:cNvCxnSpPr>
          <p:nvPr/>
        </p:nvCxnSpPr>
        <p:spPr>
          <a:xfrm flipH="1">
            <a:off x="6860548" y="1544660"/>
            <a:ext cx="2265264" cy="5815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8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7847"/>
            <a:ext cx="8229600" cy="772548"/>
          </a:xfrm>
        </p:spPr>
        <p:txBody>
          <a:bodyPr/>
          <a:lstStyle/>
          <a:p>
            <a:r>
              <a:rPr lang="en-US" b="1" dirty="0" smtClean="0">
                <a:solidFill>
                  <a:srgbClr val="4F6228"/>
                </a:solidFill>
              </a:rPr>
              <a:t>Comparing Strings</a:t>
            </a:r>
            <a:endParaRPr lang="en-US" b="1" dirty="0">
              <a:solidFill>
                <a:srgbClr val="4F622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1" y="1047524"/>
            <a:ext cx="11413066" cy="5643527"/>
          </a:xfrm>
        </p:spPr>
        <p:txBody>
          <a:bodyPr>
            <a:normAutofit/>
          </a:bodyPr>
          <a:lstStyle/>
          <a:p>
            <a:r>
              <a:rPr lang="en-US" dirty="0" smtClean="0"/>
              <a:t>Functions in header file </a:t>
            </a:r>
            <a:r>
              <a:rPr lang="en-US" dirty="0" err="1" smtClean="0">
                <a:latin typeface="Courier New"/>
                <a:cs typeface="Courier New"/>
              </a:rPr>
              <a:t>string.h</a:t>
            </a:r>
            <a:r>
              <a:rPr lang="en-US" dirty="0" smtClean="0"/>
              <a:t> are used for string operations</a:t>
            </a:r>
          </a:p>
          <a:p>
            <a:r>
              <a:rPr lang="en-US" dirty="0" smtClean="0"/>
              <a:t>Cannot compare two strings with </a:t>
            </a:r>
            <a:r>
              <a:rPr lang="en-US" dirty="0" smtClean="0">
                <a:latin typeface="Courier New"/>
                <a:cs typeface="Courier New"/>
              </a:rPr>
              <a:t>==</a:t>
            </a:r>
          </a:p>
          <a:p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int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strcmp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/>
                <a:cs typeface="Courier New"/>
              </a:rPr>
              <a:t>(char s[], char t[])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compares two strings in dictionary (lexicographic) order</a:t>
            </a:r>
          </a:p>
          <a:p>
            <a:pPr lvl="1"/>
            <a:r>
              <a:rPr lang="en-US" dirty="0" smtClean="0"/>
              <a:t>capital letters less than lowercase letters</a:t>
            </a:r>
          </a:p>
          <a:p>
            <a:pPr lvl="1"/>
            <a:r>
              <a:rPr lang="en-US" dirty="0" smtClean="0"/>
              <a:t>Returns negative if s comes before t</a:t>
            </a:r>
          </a:p>
          <a:p>
            <a:pPr lvl="1"/>
            <a:r>
              <a:rPr lang="en-US" dirty="0" smtClean="0"/>
              <a:t>Returns 0 if s is the same string as t</a:t>
            </a:r>
          </a:p>
          <a:p>
            <a:pPr lvl="1"/>
            <a:r>
              <a:rPr lang="en-US" dirty="0" smtClean="0"/>
              <a:t>Returns positive if s comes after t</a:t>
            </a:r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marL="0" indent="0">
              <a:buNone/>
            </a:pPr>
            <a:r>
              <a:rPr lang="en-US" sz="2600" dirty="0" err="1">
                <a:latin typeface="Courier New"/>
                <a:cs typeface="Courier New"/>
              </a:rPr>
              <a:t>strcmp</a:t>
            </a:r>
            <a:r>
              <a:rPr lang="en-US" sz="2600" dirty="0">
                <a:latin typeface="Courier New"/>
                <a:cs typeface="Courier New"/>
              </a:rPr>
              <a:t>("Abe", "</a:t>
            </a:r>
            <a:r>
              <a:rPr lang="en-US" sz="2600" dirty="0" err="1">
                <a:latin typeface="Courier New"/>
                <a:cs typeface="Courier New"/>
              </a:rPr>
              <a:t>abe</a:t>
            </a:r>
            <a:r>
              <a:rPr lang="en-US" sz="2600" dirty="0">
                <a:latin typeface="Courier New"/>
                <a:cs typeface="Courier New"/>
              </a:rPr>
              <a:t>")  // value is negative</a:t>
            </a:r>
          </a:p>
          <a:p>
            <a:pPr marL="0" indent="0">
              <a:buNone/>
            </a:pPr>
            <a:r>
              <a:rPr lang="en-US" sz="2600" dirty="0" err="1">
                <a:latin typeface="Courier New"/>
                <a:cs typeface="Courier New"/>
              </a:rPr>
              <a:t>strcmp</a:t>
            </a:r>
            <a:r>
              <a:rPr lang="en-US" sz="2600" dirty="0">
                <a:latin typeface="Courier New"/>
                <a:cs typeface="Courier New"/>
              </a:rPr>
              <a:t>("123", "123")  // value is 0</a:t>
            </a:r>
          </a:p>
        </p:txBody>
      </p:sp>
    </p:spTree>
    <p:extLst>
      <p:ext uri="{BB962C8B-B14F-4D97-AF65-F5344CB8AC3E}">
        <p14:creationId xmlns:p14="http://schemas.microsoft.com/office/powerpoint/2010/main" val="193197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4F6228"/>
                </a:solidFill>
              </a:rPr>
              <a:t>String Manipulation:</a:t>
            </a:r>
            <a:br>
              <a:rPr lang="en-US" sz="3600" b="1" dirty="0">
                <a:solidFill>
                  <a:srgbClr val="4F6228"/>
                </a:solidFill>
              </a:rPr>
            </a:br>
            <a:r>
              <a:rPr lang="en-US" sz="3600" b="1" dirty="0">
                <a:solidFill>
                  <a:srgbClr val="4F6228"/>
                </a:solidFill>
              </a:rPr>
              <a:t>Copy &amp; Concatenation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11904133" cy="5104764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Courier New"/>
                <a:cs typeface="Courier New"/>
              </a:rPr>
              <a:t>strcpy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(str1, str2)</a:t>
            </a:r>
            <a:r>
              <a:rPr lang="en-US" dirty="0" smtClean="0"/>
              <a:t>: </a:t>
            </a:r>
            <a:r>
              <a:rPr lang="en-US" sz="2600" dirty="0"/>
              <a:t>copies </a:t>
            </a:r>
            <a:r>
              <a:rPr lang="en-US" sz="2600" dirty="0">
                <a:latin typeface="Courier New" charset="0"/>
                <a:ea typeface="Courier New" charset="0"/>
                <a:cs typeface="Courier New" charset="0"/>
              </a:rPr>
              <a:t>str2</a:t>
            </a:r>
            <a:r>
              <a:rPr lang="en-US" sz="2600" dirty="0"/>
              <a:t> into </a:t>
            </a:r>
            <a:r>
              <a:rPr lang="en-US" sz="2600" dirty="0">
                <a:latin typeface="Courier New" charset="0"/>
                <a:ea typeface="Courier New" charset="0"/>
                <a:cs typeface="Courier New" charset="0"/>
              </a:rPr>
              <a:t>str1</a:t>
            </a:r>
          </a:p>
          <a:p>
            <a:pPr lvl="1"/>
            <a:r>
              <a:rPr lang="en-US" sz="2400" dirty="0"/>
              <a:t>does not check that 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str1</a:t>
            </a:r>
            <a:r>
              <a:rPr lang="en-US" sz="2400" dirty="0"/>
              <a:t> is long enough </a:t>
            </a:r>
            <a:r>
              <a:rPr lang="en-US" sz="2400" dirty="0" smtClean="0"/>
              <a:t>to hold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str2</a:t>
            </a:r>
            <a:r>
              <a:rPr lang="en-US" sz="2400" b="1" dirty="0" smtClean="0"/>
              <a:t>!</a:t>
            </a:r>
            <a:endParaRPr lang="en-US" sz="2400" b="1" dirty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sz="2400" dirty="0">
                <a:latin typeface="Courier New"/>
                <a:cs typeface="Courier New"/>
              </a:rPr>
              <a:t>char str1[10], str2[10</a:t>
            </a:r>
            <a:r>
              <a:rPr lang="en-US" sz="2400" dirty="0" smtClean="0">
                <a:latin typeface="Courier New"/>
                <a:cs typeface="Courier New"/>
              </a:rPr>
              <a:t>]; </a:t>
            </a:r>
          </a:p>
          <a:p>
            <a:pPr marL="11430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err="1">
                <a:latin typeface="Courier New"/>
                <a:cs typeface="Courier New"/>
              </a:rPr>
              <a:t>strcpy</a:t>
            </a:r>
            <a:r>
              <a:rPr lang="en-US" sz="2400" dirty="0">
                <a:latin typeface="Courier New"/>
                <a:cs typeface="Courier New"/>
              </a:rPr>
              <a:t>(str2, "</a:t>
            </a:r>
            <a:r>
              <a:rPr lang="en-US" sz="2400" dirty="0" err="1">
                <a:latin typeface="Courier New"/>
                <a:cs typeface="Courier New"/>
              </a:rPr>
              <a:t>abcd</a:t>
            </a:r>
            <a:r>
              <a:rPr lang="en-US" sz="2400" dirty="0">
                <a:latin typeface="Courier New"/>
                <a:cs typeface="Courier New"/>
              </a:rPr>
              <a:t>"); // str2 contains "</a:t>
            </a:r>
            <a:r>
              <a:rPr lang="en-US" sz="2400" dirty="0" err="1">
                <a:latin typeface="Courier New"/>
                <a:cs typeface="Courier New"/>
              </a:rPr>
              <a:t>abcd</a:t>
            </a:r>
            <a:r>
              <a:rPr lang="en-US" sz="2400" dirty="0">
                <a:latin typeface="Courier New"/>
                <a:cs typeface="Courier New"/>
              </a:rPr>
              <a:t>"</a:t>
            </a:r>
          </a:p>
          <a:p>
            <a:pPr marL="11430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err="1">
                <a:latin typeface="Courier New"/>
                <a:cs typeface="Courier New"/>
              </a:rPr>
              <a:t>strcpy</a:t>
            </a:r>
            <a:r>
              <a:rPr lang="en-US" sz="2400" dirty="0">
                <a:latin typeface="Courier New"/>
                <a:cs typeface="Courier New"/>
              </a:rPr>
              <a:t>(str1, str2); //str1 contains "</a:t>
            </a:r>
            <a:r>
              <a:rPr lang="en-US" sz="2400" dirty="0" err="1">
                <a:latin typeface="Courier New"/>
                <a:cs typeface="Courier New"/>
              </a:rPr>
              <a:t>abcd</a:t>
            </a:r>
            <a:r>
              <a:rPr lang="en-US" sz="2400" dirty="0">
                <a:latin typeface="Courier New"/>
                <a:cs typeface="Courier New"/>
              </a:rPr>
              <a:t>"</a:t>
            </a:r>
          </a:p>
          <a:p>
            <a:pPr marL="11430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457200"/>
            <a:r>
              <a:rPr lang="en-US" sz="2400" b="1" dirty="0" err="1">
                <a:solidFill>
                  <a:srgbClr val="0000FF"/>
                </a:solidFill>
                <a:latin typeface="Courier New"/>
                <a:cs typeface="Courier New"/>
              </a:rPr>
              <a:t>strncpy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(str1, str2, n)</a:t>
            </a:r>
            <a:r>
              <a:rPr lang="en-US" sz="2400" dirty="0">
                <a:cs typeface="Courier New"/>
              </a:rPr>
              <a:t>: </a:t>
            </a:r>
            <a:r>
              <a:rPr lang="en-US" sz="2800" dirty="0">
                <a:cs typeface="Courier New"/>
              </a:rPr>
              <a:t>copies up to n characters</a:t>
            </a:r>
          </a:p>
          <a:p>
            <a:pPr marL="457200"/>
            <a:endParaRPr lang="en-US" sz="2800" dirty="0">
              <a:cs typeface="Courier New"/>
            </a:endParaRPr>
          </a:p>
          <a:p>
            <a:pPr marL="457200"/>
            <a:r>
              <a:rPr lang="en-US" sz="2400" b="1" dirty="0" err="1">
                <a:solidFill>
                  <a:srgbClr val="0000FF"/>
                </a:solidFill>
                <a:latin typeface="Courier New"/>
                <a:cs typeface="Courier New"/>
              </a:rPr>
              <a:t>strcat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(str1, str2)</a:t>
            </a:r>
            <a:r>
              <a:rPr lang="en-US" sz="2800" dirty="0">
                <a:cs typeface="Courier New"/>
              </a:rPr>
              <a:t>: appends contents of str2 to end of str1</a:t>
            </a:r>
          </a:p>
          <a:p>
            <a:pPr marL="857250" lvl="1"/>
            <a:r>
              <a:rPr lang="en-US" sz="2400" dirty="0">
                <a:cs typeface="Courier New"/>
              </a:rPr>
              <a:t>doesn't check that str1 is long enough</a:t>
            </a:r>
          </a:p>
          <a:p>
            <a:pPr marL="457200"/>
            <a:r>
              <a:rPr lang="en-US" sz="2600" b="1" dirty="0" err="1">
                <a:solidFill>
                  <a:srgbClr val="0000FF"/>
                </a:solidFill>
                <a:latin typeface="Courier New"/>
                <a:cs typeface="Courier New"/>
              </a:rPr>
              <a:t>strncat</a:t>
            </a:r>
            <a:r>
              <a:rPr lang="en-US" sz="2600" b="1" dirty="0">
                <a:solidFill>
                  <a:srgbClr val="0000FF"/>
                </a:solidFill>
                <a:latin typeface="Courier New"/>
                <a:cs typeface="Courier New"/>
              </a:rPr>
              <a:t>(str1, str2, n)</a:t>
            </a:r>
            <a:r>
              <a:rPr lang="en-US" dirty="0" smtClean="0">
                <a:cs typeface="Courier New"/>
              </a:rPr>
              <a:t>: </a:t>
            </a:r>
            <a:r>
              <a:rPr lang="en-US" sz="2600" dirty="0">
                <a:cs typeface="Courier New"/>
              </a:rPr>
              <a:t>appends up to </a:t>
            </a:r>
            <a:r>
              <a:rPr lang="en-US" sz="2600" dirty="0">
                <a:latin typeface="Courier New"/>
                <a:cs typeface="Courier New"/>
              </a:rPr>
              <a:t>n</a:t>
            </a:r>
            <a:r>
              <a:rPr lang="en-US" sz="2600" dirty="0">
                <a:cs typeface="Courier New"/>
              </a:rPr>
              <a:t> characters</a:t>
            </a:r>
          </a:p>
        </p:txBody>
      </p:sp>
    </p:spTree>
    <p:extLst>
      <p:ext uri="{BB962C8B-B14F-4D97-AF65-F5344CB8AC3E}">
        <p14:creationId xmlns:p14="http://schemas.microsoft.com/office/powerpoint/2010/main" val="81784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85863"/>
          </a:xfrm>
        </p:spPr>
        <p:txBody>
          <a:bodyPr>
            <a:normAutofit/>
          </a:bodyPr>
          <a:lstStyle/>
          <a:p>
            <a:r>
              <a:rPr lang="en-US" sz="4800" b="1" smtClean="0">
                <a:solidFill>
                  <a:schemeClr val="accent3">
                    <a:lumMod val="50000"/>
                  </a:schemeClr>
                </a:solidFill>
              </a:rPr>
              <a:t>String Copy</a:t>
            </a:r>
            <a:endParaRPr lang="en-US" sz="4800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5863"/>
            <a:ext cx="11353800" cy="5357812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char s[10] = "help";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char *foo = "War of the worlds";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smtClean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strncpy(s, foo, 9); </a:t>
            </a: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// copy 9 chars into positions 0-8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printf("s is %s\n, s);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printf("length of s: %lu\n", strlen(s));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printf("Last char in s: %d\n", s[9]);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smtClean="0">
                <a:ea typeface="Courier New" charset="0"/>
                <a:cs typeface="Courier New" charset="0"/>
              </a:rPr>
              <a:t>Output: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s is War of </a:t>
            </a: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th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length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of s: </a:t>
            </a: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9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lang="en-US" sz="2400" smtClean="0">
                <a:latin typeface="Courier New" charset="0"/>
                <a:ea typeface="Courier New" charset="0"/>
                <a:cs typeface="Courier New" charset="0"/>
              </a:rPr>
              <a:t>Last </a:t>
            </a:r>
            <a:r>
              <a:rPr lang="en-US" sz="2400">
                <a:latin typeface="Courier New" charset="0"/>
                <a:ea typeface="Courier New" charset="0"/>
                <a:cs typeface="Courier New" charset="0"/>
              </a:rPr>
              <a:t>char in s: 0</a:t>
            </a:r>
          </a:p>
        </p:txBody>
      </p:sp>
    </p:spTree>
    <p:extLst>
      <p:ext uri="{BB962C8B-B14F-4D97-AF65-F5344CB8AC3E}">
        <p14:creationId xmlns:p14="http://schemas.microsoft.com/office/powerpoint/2010/main" val="17132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strlen</a:t>
            </a:r>
            <a:r>
              <a:rPr lang="en-US" sz="4800" b="1" dirty="0">
                <a:solidFill>
                  <a:schemeClr val="accent3">
                    <a:lumMod val="50000"/>
                  </a:schemeClr>
                </a:solidFill>
              </a:rPr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strlen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: returns length of string stored in array </a:t>
            </a:r>
            <a:r>
              <a:rPr lang="en-US" dirty="0" err="1" smtClean="0"/>
              <a:t>str</a:t>
            </a:r>
            <a:r>
              <a:rPr lang="en-US" dirty="0" smtClean="0"/>
              <a:t> (not including null character at end)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len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char </a:t>
            </a:r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[10] = "</a:t>
            </a:r>
            <a:r>
              <a:rPr lang="en-US" dirty="0" err="1" smtClean="0">
                <a:latin typeface="Courier New"/>
                <a:cs typeface="Courier New"/>
              </a:rPr>
              <a:t>abc</a:t>
            </a:r>
            <a:r>
              <a:rPr lang="en-US" dirty="0" smtClean="0">
                <a:latin typeface="Courier New"/>
                <a:cs typeface="Courier New"/>
              </a:rPr>
              <a:t>";</a:t>
            </a:r>
          </a:p>
          <a:p>
            <a:pPr marL="0" indent="0">
              <a:buNone/>
            </a:pPr>
            <a:r>
              <a:rPr lang="en-US" dirty="0" err="1" smtClean="0">
                <a:latin typeface="Courier New"/>
                <a:cs typeface="Courier New"/>
              </a:rPr>
              <a:t>len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strlen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);  // </a:t>
            </a:r>
            <a:r>
              <a:rPr lang="en-US" dirty="0" err="1" smtClean="0">
                <a:latin typeface="Courier New"/>
                <a:cs typeface="Courier New"/>
              </a:rPr>
              <a:t>len</a:t>
            </a:r>
            <a:r>
              <a:rPr lang="en-US" dirty="0" smtClean="0">
                <a:latin typeface="Courier New"/>
                <a:cs typeface="Courier New"/>
              </a:rPr>
              <a:t> is 3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946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5477</TotalTime>
  <Words>1061</Words>
  <Application>Microsoft Office PowerPoint</Application>
  <PresentationFormat>Widescreen</PresentationFormat>
  <Paragraphs>206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MS PGothic</vt:lpstr>
      <vt:lpstr>Arial</vt:lpstr>
      <vt:lpstr>Calibri</vt:lpstr>
      <vt:lpstr>Calibri Light</vt:lpstr>
      <vt:lpstr>Courier New</vt:lpstr>
      <vt:lpstr>Times New Roman</vt:lpstr>
      <vt:lpstr>Office Theme</vt:lpstr>
      <vt:lpstr>1_Office Theme</vt:lpstr>
      <vt:lpstr>Strings</vt:lpstr>
      <vt:lpstr>Character Arrays</vt:lpstr>
      <vt:lpstr>String Variables</vt:lpstr>
      <vt:lpstr>Reading strings</vt:lpstr>
      <vt:lpstr>Accessing the Characters </vt:lpstr>
      <vt:lpstr>Comparing Strings</vt:lpstr>
      <vt:lpstr>String Manipulation: Copy &amp; Concatenation</vt:lpstr>
      <vt:lpstr>String Copy</vt:lpstr>
      <vt:lpstr>strlen Function</vt:lpstr>
      <vt:lpstr>Search for chars and substrings</vt:lpstr>
      <vt:lpstr>Useful Functions (stdlib.h)</vt:lpstr>
      <vt:lpstr>Example</vt:lpstr>
      <vt:lpstr>Example</vt:lpstr>
      <vt:lpstr>Command Line Arguments</vt:lpstr>
      <vt:lpstr>Input on command line</vt:lpstr>
      <vt:lpstr>Example</vt:lpstr>
      <vt:lpstr>Command Line Args</vt:lpstr>
      <vt:lpstr>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Data Types: Arrays &amp; Structs Topic 7</dc:title>
  <dc:creator>Microsoft Office User</dc:creator>
  <cp:lastModifiedBy>Priebe, Roger</cp:lastModifiedBy>
  <cp:revision>66</cp:revision>
  <dcterms:created xsi:type="dcterms:W3CDTF">2017-09-14T19:25:34Z</dcterms:created>
  <dcterms:modified xsi:type="dcterms:W3CDTF">2019-01-29T20:14:59Z</dcterms:modified>
</cp:coreProperties>
</file>