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299" r:id="rId2"/>
    <p:sldId id="274" r:id="rId3"/>
    <p:sldId id="275" r:id="rId4"/>
    <p:sldId id="276" r:id="rId5"/>
    <p:sldId id="295" r:id="rId6"/>
    <p:sldId id="291" r:id="rId7"/>
    <p:sldId id="277" r:id="rId8"/>
    <p:sldId id="278" r:id="rId9"/>
    <p:sldId id="280" r:id="rId10"/>
    <p:sldId id="279" r:id="rId11"/>
    <p:sldId id="292" r:id="rId12"/>
    <p:sldId id="281" r:id="rId13"/>
    <p:sldId id="282" r:id="rId14"/>
    <p:sldId id="283" r:id="rId15"/>
    <p:sldId id="285" r:id="rId16"/>
    <p:sldId id="286" r:id="rId17"/>
    <p:sldId id="287" r:id="rId18"/>
    <p:sldId id="284" r:id="rId19"/>
    <p:sldId id="290" r:id="rId20"/>
    <p:sldId id="294" r:id="rId21"/>
    <p:sldId id="288" r:id="rId22"/>
    <p:sldId id="289" r:id="rId23"/>
    <p:sldId id="296" r:id="rId24"/>
    <p:sldId id="298" r:id="rId25"/>
    <p:sldId id="297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3"/>
    <p:restoredTop sz="86162"/>
  </p:normalViewPr>
  <p:slideViewPr>
    <p:cSldViewPr snapToGrid="0" snapToObjects="1">
      <p:cViewPr varScale="1">
        <p:scale>
          <a:sx n="60" d="100"/>
          <a:sy n="60" d="100"/>
        </p:scale>
        <p:origin x="826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65AEB1-115C-1745-B460-59703F512EF9}" type="datetimeFigureOut">
              <a:t>9/24/2018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3AFADA-BFF3-5747-8EBA-BF8D8D1D793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297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Could also just use list to iterate, since it's a copy of the original list pointer (we can't change it).</a:t>
            </a:r>
          </a:p>
          <a:p>
            <a:r>
              <a:rPr lang="en-US"/>
              <a:t>for(; list != NULL; list = list </a:t>
            </a:r>
            <a:r>
              <a:rPr lang="en-US">
                <a:sym typeface="Wingdings"/>
              </a:rPr>
              <a:t> next)  {if(list value == n) return list;  ...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AFADA-BFF3-5747-8EBA-BF8D8D1D7939}" type="slidenum"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45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Return list pointer. </a:t>
            </a:r>
          </a:p>
          <a:p>
            <a:r>
              <a:rPr lang="en-US"/>
              <a:t>Function returns FIRST node containing n. </a:t>
            </a:r>
          </a:p>
          <a:p>
            <a:r>
              <a:rPr lang="en-US"/>
              <a:t>Deleting 1</a:t>
            </a:r>
            <a:r>
              <a:rPr lang="en-US" baseline="30000"/>
              <a:t>st</a:t>
            </a:r>
            <a:r>
              <a:rPr lang="en-US"/>
              <a:t> node is a special case that requires updating the list pointer.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AFADA-BFF3-5747-8EBA-BF8D8D1D7939}" type="slidenum"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9978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AFADA-BFF3-5747-8EBA-BF8D8D1D7939}" type="slidenum"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519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FC266-B2BE-944C-9B3C-4EAF7A1E653C}" type="datetimeFigureOut"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7AEF6-7AAC-1949-B184-DDA1591741F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19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FC266-B2BE-944C-9B3C-4EAF7A1E653C}" type="datetimeFigureOut"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7AEF6-7AAC-1949-B184-DDA1591741F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3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FC266-B2BE-944C-9B3C-4EAF7A1E653C}" type="datetimeFigureOut"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7AEF6-7AAC-1949-B184-DDA1591741F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865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FC266-B2BE-944C-9B3C-4EAF7A1E653C}" type="datetimeFigureOut"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7AEF6-7AAC-1949-B184-DDA1591741F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06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FC266-B2BE-944C-9B3C-4EAF7A1E653C}" type="datetimeFigureOut"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7AEF6-7AAC-1949-B184-DDA1591741F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48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FC266-B2BE-944C-9B3C-4EAF7A1E653C}" type="datetimeFigureOut"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7AEF6-7AAC-1949-B184-DDA1591741F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786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FC266-B2BE-944C-9B3C-4EAF7A1E653C}" type="datetimeFigureOut">
              <a:t>9/24/2018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7AEF6-7AAC-1949-B184-DDA1591741F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829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FC266-B2BE-944C-9B3C-4EAF7A1E653C}" type="datetimeFigureOut">
              <a:t>9/24/2018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7AEF6-7AAC-1949-B184-DDA1591741F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300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FC266-B2BE-944C-9B3C-4EAF7A1E653C}" type="datetimeFigureOut">
              <a:t>9/24/2018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7AEF6-7AAC-1949-B184-DDA1591741F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54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FC266-B2BE-944C-9B3C-4EAF7A1E653C}" type="datetimeFigureOut"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7AEF6-7AAC-1949-B184-DDA1591741F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448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FC266-B2BE-944C-9B3C-4EAF7A1E653C}" type="datetimeFigureOut"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7AEF6-7AAC-1949-B184-DDA1591741F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071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FC266-B2BE-944C-9B3C-4EAF7A1E653C}" type="datetimeFigureOut"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7AEF6-7AAC-1949-B184-DDA1591741F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640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>
                <a:solidFill>
                  <a:schemeClr val="accent6">
                    <a:lumMod val="50000"/>
                  </a:schemeClr>
                </a:solidFill>
              </a:rPr>
              <a:t>Linked Lists</a:t>
            </a:r>
            <a:endParaRPr lang="en-US" sz="7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Adapted from Dr. Mary Eberlein, UT Austin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5396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370" y="1"/>
            <a:ext cx="10515600" cy="1146412"/>
          </a:xfrm>
        </p:spPr>
        <p:txBody>
          <a:bodyPr/>
          <a:lstStyle/>
          <a:p>
            <a:pPr algn="ctr"/>
            <a:r>
              <a:rPr lang="en-US" b="1">
                <a:solidFill>
                  <a:schemeClr val="accent6">
                    <a:lumMod val="50000"/>
                  </a:schemeClr>
                </a:solidFill>
              </a:rPr>
              <a:t>Function: Insert Node at Beginning of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478" y="1419368"/>
            <a:ext cx="12055522" cy="5438632"/>
          </a:xfr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struct node *addToList(struct node *list, int n) {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   struct node *newNode = malloc(sizeof(struct node));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   if(newNode == NULL) {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      printf("Error: malloc failed\n");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      exit(EXIT_FAILURE);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   }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   newNode </a:t>
            </a:r>
            <a:r>
              <a:rPr lang="en-US" sz="2400">
                <a:latin typeface="Courier New" charset="0"/>
                <a:ea typeface="Courier New" charset="0"/>
                <a:cs typeface="Courier New" charset="0"/>
                <a:sym typeface="Wingdings"/>
              </a:rPr>
              <a:t> value = n;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  <a:sym typeface="Wingdings"/>
              </a:rPr>
              <a:t>   newNode  next = list;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  <a:sym typeface="Wingdings"/>
              </a:rPr>
              <a:t>   return newNode;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  <a:sym typeface="Wingdings"/>
              </a:rPr>
              <a:t>}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>
                <a:ea typeface="Courier New" charset="0"/>
                <a:cs typeface="Courier New" charset="0"/>
                <a:sym typeface="Wingdings"/>
              </a:rPr>
              <a:t>Store return value in first: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  <a:sym typeface="Wingdings"/>
              </a:rPr>
              <a:t>first = addToList(first, 10);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  <a:sym typeface="Wingdings"/>
              </a:rPr>
              <a:t>first = addToList(first, 20);</a:t>
            </a:r>
            <a:endParaRPr lang="en-US" sz="2400"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389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chemeClr val="accent6">
                    <a:lumMod val="50000"/>
                  </a:schemeClr>
                </a:solidFill>
              </a:rPr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Write a function that finds integer n in list, and returns a pointer to the node that contains n. The function returns NULL if n is not in the list.</a:t>
            </a:r>
          </a:p>
          <a:p>
            <a:pPr marL="0" indent="0">
              <a:buNone/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struct node *searchList(struct node *list, int n) {</a:t>
            </a:r>
          </a:p>
        </p:txBody>
      </p:sp>
    </p:spTree>
    <p:extLst>
      <p:ext uri="{BB962C8B-B14F-4D97-AF65-F5344CB8AC3E}">
        <p14:creationId xmlns:p14="http://schemas.microsoft.com/office/powerpoint/2010/main" val="1437511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chemeClr val="accent6">
                    <a:lumMod val="50000"/>
                  </a:schemeClr>
                </a:solidFill>
              </a:rPr>
              <a:t>Search Linked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433" y="1825625"/>
            <a:ext cx="10944367" cy="4351338"/>
          </a:xfrm>
        </p:spPr>
        <p:txBody>
          <a:bodyPr>
            <a:normAutofit lnSpcReduction="10000"/>
          </a:bodyPr>
          <a:lstStyle/>
          <a:p>
            <a:r>
              <a:rPr lang="en-US"/>
              <a:t>Look for node containing value n</a:t>
            </a:r>
          </a:p>
          <a:p>
            <a:pPr marL="0" indent="0">
              <a:buNone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struct node *searchList(struct node *list, int n) {</a:t>
            </a:r>
          </a:p>
          <a:p>
            <a:pPr marL="0" indent="0">
              <a:buNone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   struct node *p;</a:t>
            </a:r>
          </a:p>
          <a:p>
            <a:pPr marL="0" indent="0">
              <a:buNone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   for(p = list; p != NULL; p = p </a:t>
            </a:r>
            <a:r>
              <a:rPr lang="en-US">
                <a:latin typeface="Courier New" charset="0"/>
                <a:ea typeface="Courier New" charset="0"/>
                <a:cs typeface="Courier New" charset="0"/>
                <a:sym typeface="Wingdings"/>
              </a:rPr>
              <a:t> next) </a:t>
            </a:r>
          </a:p>
          <a:p>
            <a:pPr marL="0" indent="0">
              <a:buNone/>
            </a:pPr>
            <a:r>
              <a:rPr lang="en-US">
                <a:latin typeface="Courier New" charset="0"/>
                <a:ea typeface="Courier New" charset="0"/>
                <a:cs typeface="Courier New" charset="0"/>
                <a:sym typeface="Wingdings"/>
              </a:rPr>
              <a:t>      if(p  value == n) </a:t>
            </a:r>
          </a:p>
          <a:p>
            <a:pPr marL="0" indent="0">
              <a:buNone/>
            </a:pPr>
            <a:r>
              <a:rPr lang="en-US">
                <a:latin typeface="Courier New" charset="0"/>
                <a:ea typeface="Courier New" charset="0"/>
                <a:cs typeface="Courier New" charset="0"/>
                <a:sym typeface="Wingdings"/>
              </a:rPr>
              <a:t>         return p;</a:t>
            </a:r>
          </a:p>
          <a:p>
            <a:pPr marL="0" indent="0">
              <a:buNone/>
            </a:pPr>
            <a:r>
              <a:rPr lang="en-US">
                <a:latin typeface="Courier New" charset="0"/>
                <a:ea typeface="Courier New" charset="0"/>
                <a:cs typeface="Courier New" charset="0"/>
                <a:sym typeface="Wingdings"/>
              </a:rPr>
              <a:t>   return NULL;</a:t>
            </a:r>
          </a:p>
          <a:p>
            <a:pPr marL="0" indent="0">
              <a:buNone/>
            </a:pPr>
            <a:r>
              <a:rPr lang="en-US">
                <a:latin typeface="Courier New" charset="0"/>
                <a:ea typeface="Courier New" charset="0"/>
                <a:cs typeface="Courier New" charset="0"/>
                <a:sym typeface="Wingdings"/>
              </a:rPr>
              <a:t>}</a:t>
            </a:r>
            <a:endParaRPr lang="en-US"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539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>
                <a:solidFill>
                  <a:schemeClr val="accent6">
                    <a:lumMod val="50000"/>
                  </a:schemeClr>
                </a:solidFill>
              </a:rPr>
              <a:t>Search Linked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659" y="1839273"/>
            <a:ext cx="11818961" cy="4351338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struct node *searchList(struct node *list, int n) {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   for(; list!= NULL &amp;&amp; list</a:t>
            </a:r>
            <a:r>
              <a:rPr lang="en-US" sz="2400">
                <a:latin typeface="Courier New" charset="0"/>
                <a:ea typeface="Courier New" charset="0"/>
                <a:cs typeface="Courier New" charset="0"/>
                <a:sym typeface="Wingdings"/>
              </a:rPr>
              <a:t>value != n; list = listnext) </a:t>
            </a:r>
            <a:r>
              <a:rPr lang="en-US" b="1">
                <a:latin typeface="Courier New" charset="0"/>
                <a:ea typeface="Courier New" charset="0"/>
                <a:cs typeface="Courier New" charset="0"/>
                <a:sym typeface="Wingdings"/>
              </a:rPr>
              <a:t>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  <a:sym typeface="Wingdings"/>
              </a:rPr>
              <a:t>   return list;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  <a:sym typeface="Wingdings"/>
              </a:rPr>
              <a:t>}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>
              <a:sym typeface="Wingdings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>
                <a:sym typeface="Wingdings"/>
              </a:rPr>
              <a:t>loop body is empty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>
                <a:sym typeface="Wingdings"/>
              </a:rPr>
              <a:t>list is NULL if we reach end of list, so NULL is returned if </a:t>
            </a:r>
            <a:r>
              <a:rPr lang="en-US">
                <a:latin typeface="Courier New" charset="0"/>
                <a:ea typeface="Courier New" charset="0"/>
                <a:cs typeface="Courier New" charset="0"/>
                <a:sym typeface="Wingdings"/>
              </a:rPr>
              <a:t>n</a:t>
            </a:r>
            <a:r>
              <a:rPr lang="en-US">
                <a:sym typeface="Wingdings"/>
              </a:rPr>
              <a:t> not found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>
                <a:sym typeface="Wingdings"/>
              </a:rPr>
              <a:t>more natural to use while loop: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while(list != NULL &amp;&amp; list</a:t>
            </a:r>
            <a:r>
              <a:rPr lang="en-US" sz="2400">
                <a:latin typeface="Courier New" charset="0"/>
                <a:ea typeface="Courier New" charset="0"/>
                <a:cs typeface="Courier New" charset="0"/>
                <a:sym typeface="Wingdings"/>
              </a:rPr>
              <a:t>value != n)  list = listnext;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  <a:sym typeface="Wingdings"/>
              </a:rPr>
              <a:t>return list;</a:t>
            </a:r>
            <a:endParaRPr lang="en-US" sz="2400">
              <a:latin typeface="Courier New" charset="0"/>
              <a:ea typeface="Courier New" charset="0"/>
              <a:cs typeface="Courier New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384645" y="2756848"/>
            <a:ext cx="7969155" cy="13101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6912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b="1">
                <a:solidFill>
                  <a:schemeClr val="accent6">
                    <a:lumMod val="50000"/>
                  </a:schemeClr>
                </a:solidFill>
                <a:latin typeface="+mn-lt"/>
                <a:ea typeface="Courier New" charset="0"/>
                <a:cs typeface="Courier New" charset="0"/>
              </a:rPr>
              <a:t>Deleting Node From Linked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785" y="1325563"/>
            <a:ext cx="11655188" cy="4851400"/>
          </a:xfrm>
        </p:spPr>
        <p:txBody>
          <a:bodyPr/>
          <a:lstStyle/>
          <a:p>
            <a:r>
              <a:rPr lang="en-US"/>
              <a:t>Easy to delete node from linked list</a:t>
            </a:r>
          </a:p>
          <a:p>
            <a:r>
              <a:rPr lang="en-US"/>
              <a:t>3 steps:</a:t>
            </a:r>
          </a:p>
          <a:p>
            <a:pPr lvl="1"/>
            <a:r>
              <a:rPr lang="en-US" sz="2800"/>
              <a:t>Locate the node</a:t>
            </a:r>
          </a:p>
          <a:p>
            <a:pPr lvl="2"/>
            <a:r>
              <a:rPr lang="en-US" sz="2400"/>
              <a:t>Maintain pointer to previous node (</a:t>
            </a: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prev</a:t>
            </a:r>
            <a:r>
              <a:rPr lang="en-US" sz="2400"/>
              <a:t>) and pointer to current node (</a:t>
            </a: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cur</a:t>
            </a:r>
            <a:r>
              <a:rPr lang="en-US" sz="2400"/>
              <a:t>)</a:t>
            </a:r>
          </a:p>
          <a:p>
            <a:pPr lvl="2"/>
            <a:r>
              <a:rPr lang="en-US" sz="2400"/>
              <a:t>Initially </a:t>
            </a: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prev</a:t>
            </a:r>
            <a:r>
              <a:rPr lang="en-US" sz="2400"/>
              <a:t> is NULL, </a:t>
            </a: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cur</a:t>
            </a:r>
            <a:r>
              <a:rPr lang="en-US" sz="2400"/>
              <a:t> is </a:t>
            </a: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first</a:t>
            </a:r>
            <a:r>
              <a:rPr lang="en-US" sz="2400"/>
              <a:t> (list pointer)</a:t>
            </a:r>
          </a:p>
          <a:p>
            <a:pPr lvl="1"/>
            <a:r>
              <a:rPr lang="en-US" sz="2800"/>
              <a:t>Update previous node's next pointer to bypass deleted node</a:t>
            </a:r>
          </a:p>
          <a:p>
            <a:pPr lvl="1"/>
            <a:r>
              <a:rPr lang="en-US" sz="2800"/>
              <a:t>Free the deleted node</a:t>
            </a:r>
          </a:p>
        </p:txBody>
      </p:sp>
    </p:spTree>
    <p:extLst>
      <p:ext uri="{BB962C8B-B14F-4D97-AF65-F5344CB8AC3E}">
        <p14:creationId xmlns:p14="http://schemas.microsoft.com/office/powerpoint/2010/main" val="4873287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9183"/>
            <a:ext cx="10515600" cy="793912"/>
          </a:xfrm>
        </p:spPr>
        <p:txBody>
          <a:bodyPr/>
          <a:lstStyle/>
          <a:p>
            <a:pPr algn="ctr"/>
            <a:r>
              <a:rPr lang="en-US" b="1">
                <a:solidFill>
                  <a:schemeClr val="accent6">
                    <a:lumMod val="50000"/>
                  </a:schemeClr>
                </a:solidFill>
              </a:rPr>
              <a:t>Deleting Node From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012" y="764276"/>
            <a:ext cx="11121788" cy="6093724"/>
          </a:xfrm>
        </p:spPr>
        <p:txBody>
          <a:bodyPr/>
          <a:lstStyle/>
          <a:p>
            <a:r>
              <a:rPr lang="en-US"/>
              <a:t>Assume 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list</a:t>
            </a:r>
            <a:r>
              <a:rPr lang="en-US"/>
              <a:t> is as follows, 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en-US"/>
              <a:t> is 20</a:t>
            </a:r>
          </a:p>
          <a:p>
            <a:endParaRPr lang="en-US"/>
          </a:p>
          <a:p>
            <a:endParaRPr lang="en-US"/>
          </a:p>
          <a:p>
            <a:r>
              <a:rPr lang="en-US">
                <a:latin typeface="Courier New" charset="0"/>
                <a:ea typeface="Courier New" charset="0"/>
                <a:cs typeface="Courier New" charset="0"/>
              </a:rPr>
              <a:t>cur = list; prev = NULL;</a:t>
            </a:r>
          </a:p>
          <a:p>
            <a:endParaRPr lang="en-US">
              <a:latin typeface="Courier New" charset="0"/>
              <a:ea typeface="Courier New" charset="0"/>
              <a:cs typeface="Courier New" charset="0"/>
            </a:endParaRPr>
          </a:p>
          <a:p>
            <a:endParaRPr lang="en-US">
              <a:latin typeface="Courier New" charset="0"/>
              <a:ea typeface="Courier New" charset="0"/>
              <a:cs typeface="Courier New" charset="0"/>
            </a:endParaRPr>
          </a:p>
          <a:p>
            <a:endParaRPr lang="en-US">
              <a:latin typeface="Courier New" charset="0"/>
              <a:ea typeface="Courier New" charset="0"/>
              <a:cs typeface="Courier New" charset="0"/>
            </a:endParaRPr>
          </a:p>
          <a:p>
            <a:endParaRPr lang="en-US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while(cur != NULL &amp;&amp; cur</a:t>
            </a:r>
            <a:r>
              <a:rPr lang="en-US" sz="2400">
                <a:latin typeface="Courier New" charset="0"/>
                <a:ea typeface="Courier New" charset="0"/>
                <a:cs typeface="Courier New" charset="0"/>
                <a:sym typeface="Wingdings"/>
              </a:rPr>
              <a:t>value !=n)</a:t>
            </a:r>
          </a:p>
          <a:p>
            <a:pPr marL="0" indent="0">
              <a:buNone/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  <a:sym typeface="Wingdings"/>
              </a:rPr>
              <a:t>    prev = cur; cur = cur  next;</a:t>
            </a:r>
            <a:endParaRPr lang="en-US" sz="2400">
              <a:latin typeface="Courier New" charset="0"/>
              <a:ea typeface="Courier New" charset="0"/>
              <a:cs typeface="Courier New" charset="0"/>
            </a:endParaRPr>
          </a:p>
          <a:p>
            <a:endParaRPr lang="en-US"/>
          </a:p>
          <a:p>
            <a:endParaRPr lang="en-US"/>
          </a:p>
          <a:p>
            <a:pPr marL="0" indent="0">
              <a:buNone/>
            </a:pPr>
            <a:endParaRPr lang="en-US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314460"/>
            <a:ext cx="710723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918835"/>
            <a:ext cx="6432929" cy="1588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9039" y="5292535"/>
            <a:ext cx="5553502" cy="1405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12047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9183"/>
            <a:ext cx="10515600" cy="793912"/>
          </a:xfrm>
        </p:spPr>
        <p:txBody>
          <a:bodyPr/>
          <a:lstStyle/>
          <a:p>
            <a:pPr algn="ctr"/>
            <a:r>
              <a:rPr lang="en-US" b="1">
                <a:solidFill>
                  <a:schemeClr val="accent6">
                    <a:lumMod val="50000"/>
                  </a:schemeClr>
                </a:solidFill>
              </a:rPr>
              <a:t>Deleting Node From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012" y="764276"/>
            <a:ext cx="11121788" cy="6093724"/>
          </a:xfrm>
        </p:spPr>
        <p:txBody>
          <a:bodyPr/>
          <a:lstStyle/>
          <a:p>
            <a:endParaRPr lang="en-US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while(cur != NULL &amp;&amp; cur</a:t>
            </a:r>
            <a:r>
              <a:rPr lang="en-US" sz="2400">
                <a:latin typeface="Courier New" charset="0"/>
                <a:ea typeface="Courier New" charset="0"/>
                <a:cs typeface="Courier New" charset="0"/>
                <a:sym typeface="Wingdings"/>
              </a:rPr>
              <a:t>value !=n)</a:t>
            </a:r>
          </a:p>
          <a:p>
            <a:pPr marL="0" indent="0">
              <a:buNone/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  <a:sym typeface="Wingdings"/>
              </a:rPr>
              <a:t>    prev = cur; cur = cur  next;</a:t>
            </a:r>
          </a:p>
          <a:p>
            <a:pPr marL="0" indent="0">
              <a:buNone/>
            </a:pPr>
            <a:endParaRPr lang="en-US" sz="2400">
              <a:latin typeface="Courier New" charset="0"/>
              <a:ea typeface="Courier New" charset="0"/>
              <a:cs typeface="Courier New" charset="0"/>
              <a:sym typeface="Wingdings"/>
            </a:endParaRPr>
          </a:p>
          <a:p>
            <a:pPr marL="0" indent="0">
              <a:buNone/>
            </a:pPr>
            <a:endParaRPr lang="en-US" sz="2400">
              <a:latin typeface="Courier New" charset="0"/>
              <a:ea typeface="Courier New" charset="0"/>
              <a:cs typeface="Courier New" charset="0"/>
              <a:sym typeface="Wingdings"/>
            </a:endParaRPr>
          </a:p>
          <a:p>
            <a:pPr marL="0" indent="0">
              <a:buNone/>
            </a:pPr>
            <a:endParaRPr lang="en-US" sz="2400">
              <a:latin typeface="Courier New" charset="0"/>
              <a:ea typeface="Courier New" charset="0"/>
              <a:cs typeface="Courier New" charset="0"/>
              <a:sym typeface="Wingdings"/>
            </a:endParaRPr>
          </a:p>
          <a:p>
            <a:pPr marL="0" indent="0">
              <a:buNone/>
            </a:pPr>
            <a:endParaRPr lang="en-US" sz="2400">
              <a:latin typeface="Courier New" charset="0"/>
              <a:ea typeface="Courier New" charset="0"/>
              <a:cs typeface="Courier New" charset="0"/>
              <a:sym typeface="Wingdings"/>
            </a:endParaRPr>
          </a:p>
          <a:p>
            <a:pPr marL="0" indent="0">
              <a:buNone/>
            </a:pPr>
            <a:endParaRPr lang="en-US" sz="2400">
              <a:latin typeface="Courier New" charset="0"/>
              <a:ea typeface="Courier New" charset="0"/>
              <a:cs typeface="Courier New" charset="0"/>
              <a:sym typeface="Wingdings"/>
            </a:endParaRPr>
          </a:p>
          <a:p>
            <a:pPr marL="0" indent="0">
              <a:buNone/>
            </a:pPr>
            <a:endParaRPr lang="en-US" sz="2400">
              <a:latin typeface="Courier New" charset="0"/>
              <a:ea typeface="Courier New" charset="0"/>
              <a:cs typeface="Courier New" charset="0"/>
              <a:sym typeface="Wingdings"/>
            </a:endParaRPr>
          </a:p>
          <a:p>
            <a:pPr marL="0" indent="0">
              <a:buNone/>
            </a:pPr>
            <a:endParaRPr lang="en-US" sz="2400">
              <a:latin typeface="Courier New" charset="0"/>
              <a:ea typeface="Courier New" charset="0"/>
              <a:cs typeface="Courier New" charset="0"/>
              <a:sym typeface="Wingdings"/>
            </a:endParaRPr>
          </a:p>
          <a:p>
            <a:r>
              <a:rPr lang="en-US" sz="2400">
                <a:ea typeface="Courier New" charset="0"/>
                <a:cs typeface="Courier New" charset="0"/>
                <a:sym typeface="Wingdings"/>
              </a:rPr>
              <a:t>loop terminates since </a:t>
            </a:r>
            <a:r>
              <a:rPr lang="en-US" sz="2400">
                <a:latin typeface="Courier New" charset="0"/>
                <a:ea typeface="Courier New" charset="0"/>
                <a:cs typeface="Courier New" charset="0"/>
                <a:sym typeface="Wingdings"/>
              </a:rPr>
              <a:t>curvalue != n </a:t>
            </a:r>
            <a:r>
              <a:rPr lang="en-US" sz="2400">
                <a:ea typeface="Courier New" charset="0"/>
                <a:cs typeface="Courier New" charset="0"/>
                <a:sym typeface="Wingdings"/>
              </a:rPr>
              <a:t>is false</a:t>
            </a:r>
            <a:endParaRPr lang="en-US" sz="2400">
              <a:ea typeface="Courier New" charset="0"/>
              <a:cs typeface="Courier New" charset="0"/>
            </a:endParaRPr>
          </a:p>
          <a:p>
            <a:endParaRPr lang="en-US"/>
          </a:p>
          <a:p>
            <a:endParaRPr lang="en-US"/>
          </a:p>
          <a:p>
            <a:pPr marL="0" indent="0">
              <a:buNone/>
            </a:pPr>
            <a:endParaRPr lang="en-US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487" y="3014663"/>
            <a:ext cx="7811139" cy="1966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66881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chemeClr val="accent6">
                    <a:lumMod val="50000"/>
                  </a:schemeClr>
                </a:solidFill>
              </a:rPr>
              <a:t>Deleting Node: Steps 2 &amp; 3</a:t>
            </a:r>
            <a:br>
              <a:rPr lang="en-US" b="1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b="1">
                <a:solidFill>
                  <a:schemeClr val="accent6">
                    <a:lumMod val="50000"/>
                  </a:schemeClr>
                </a:solidFill>
              </a:rPr>
              <a:t>Bypass Deleted Node and Free 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prev </a:t>
            </a:r>
            <a:r>
              <a:rPr lang="en-US">
                <a:latin typeface="Courier New" charset="0"/>
                <a:ea typeface="Courier New" charset="0"/>
                <a:cs typeface="Courier New" charset="0"/>
                <a:sym typeface="Wingdings"/>
              </a:rPr>
              <a:t> next = cur  next;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latin typeface="Courier New" charset="0"/>
                <a:ea typeface="Courier New" charset="0"/>
                <a:cs typeface="Courier New" charset="0"/>
                <a:sym typeface="Wingdings"/>
              </a:rPr>
              <a:t>free(cur);</a:t>
            </a:r>
            <a:endParaRPr lang="en-US">
              <a:latin typeface="Courier New" charset="0"/>
              <a:ea typeface="Courier New" charset="0"/>
              <a:cs typeface="Courier New" charset="0"/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36" y="3084394"/>
            <a:ext cx="7976220" cy="2274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22026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967" y="0"/>
            <a:ext cx="10515600" cy="1325563"/>
          </a:xfrm>
        </p:spPr>
        <p:txBody>
          <a:bodyPr/>
          <a:lstStyle/>
          <a:p>
            <a:pPr algn="ctr"/>
            <a:r>
              <a:rPr lang="en-US" b="1">
                <a:solidFill>
                  <a:schemeClr val="accent6">
                    <a:lumMod val="50000"/>
                  </a:schemeClr>
                </a:solidFill>
                <a:latin typeface="+mn-lt"/>
                <a:ea typeface="Courier New" charset="0"/>
                <a:cs typeface="Courier New" charset="0"/>
              </a:rPr>
              <a:t>Deleting Node From Linked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534" y="1528549"/>
            <a:ext cx="12096466" cy="4954138"/>
          </a:xfr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struct node *deleteNode(struct node *list, int n) {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   struct node *cur, *prev;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   for(cur = list, prev = NULL; cur != NULL &amp;&amp; cur </a:t>
            </a:r>
            <a:r>
              <a:rPr lang="en-US" sz="2400">
                <a:latin typeface="Courier New" charset="0"/>
                <a:ea typeface="Courier New" charset="0"/>
                <a:cs typeface="Courier New" charset="0"/>
                <a:sym typeface="Wingdings"/>
              </a:rPr>
              <a:t> value != n;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  <a:sym typeface="Wingdings"/>
              </a:rPr>
              <a:t>           prev = cur, cur = cur  next)  ;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>
              <a:latin typeface="Courier New" charset="0"/>
              <a:ea typeface="Courier New" charset="0"/>
              <a:cs typeface="Courier New" charset="0"/>
              <a:sym typeface="Wingding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  <a:sym typeface="Wingdings"/>
              </a:rPr>
              <a:t>   if(cur == NULL) return list;  // n not found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  <a:sym typeface="Wingdings"/>
              </a:rPr>
              <a:t>   if(prev == NULL) list = list  next;  // n in first node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  <a:sym typeface="Wingdings"/>
              </a:rPr>
              <a:t>   else prev  next = cur next;     // n in some other node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  <a:sym typeface="Wingdings"/>
              </a:rPr>
              <a:t>   </a:t>
            </a:r>
            <a:r>
              <a:rPr lang="en-US" sz="2400" b="1">
                <a:solidFill>
                  <a:schemeClr val="accent5">
                    <a:lumMod val="50000"/>
                  </a:schemeClr>
                </a:solidFill>
                <a:latin typeface="Courier New" charset="0"/>
                <a:ea typeface="Courier New" charset="0"/>
                <a:cs typeface="Courier New" charset="0"/>
                <a:sym typeface="Wingdings"/>
              </a:rPr>
              <a:t>free(cur);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  <a:sym typeface="Wingdings"/>
              </a:rPr>
              <a:t>   return list;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  <a:sym typeface="Wingdings"/>
              </a:rPr>
              <a:t>}</a:t>
            </a:r>
            <a:endParaRPr lang="en-US" sz="2400"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4475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chemeClr val="accent6">
                    <a:lumMod val="50000"/>
                  </a:schemeClr>
                </a:solidFill>
              </a:rPr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Write a function that returns the length of a linked list:</a:t>
            </a:r>
          </a:p>
          <a:p>
            <a:pPr marL="0" indent="0">
              <a:buNone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int linkedLength(struct node *list) { </a:t>
            </a:r>
          </a:p>
          <a:p>
            <a:pPr marL="0" indent="0">
              <a:buNone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    // Your code here</a:t>
            </a:r>
          </a:p>
          <a:p>
            <a:pPr marL="0" indent="0">
              <a:buNone/>
            </a:pPr>
            <a:endParaRPr lang="en-US">
              <a:latin typeface="Courier New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endParaRPr lang="en-US">
              <a:latin typeface="Courier New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99005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chemeClr val="accent6">
                    <a:lumMod val="50000"/>
                  </a:schemeClr>
                </a:solidFill>
              </a:rPr>
              <a:t>Linked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52596"/>
          </a:xfrm>
        </p:spPr>
        <p:txBody>
          <a:bodyPr/>
          <a:lstStyle/>
          <a:p>
            <a:r>
              <a:rPr lang="en-US"/>
              <a:t>chain of structs (nodes) in which each node contains a pointer to next node</a:t>
            </a:r>
          </a:p>
          <a:p>
            <a:r>
              <a:rPr lang="en-US"/>
              <a:t>last node contains null pointer</a:t>
            </a:r>
          </a:p>
          <a:p>
            <a:r>
              <a:rPr lang="en-US"/>
              <a:t>Need pointer to head of list (1</a:t>
            </a:r>
            <a:r>
              <a:rPr lang="en-US" baseline="30000"/>
              <a:t>st</a:t>
            </a:r>
            <a:r>
              <a:rPr lang="en-US"/>
              <a:t> element)</a:t>
            </a:r>
          </a:p>
          <a:p>
            <a:r>
              <a:rPr lang="en-US"/>
              <a:t>Advantages over array:</a:t>
            </a:r>
          </a:p>
          <a:p>
            <a:pPr lvl="1"/>
            <a:r>
              <a:rPr lang="en-US"/>
              <a:t>easy to increase size of list</a:t>
            </a:r>
          </a:p>
          <a:p>
            <a:pPr lvl="1"/>
            <a:r>
              <a:rPr lang="en-US"/>
              <a:t>easy to insert or delete element at any location</a:t>
            </a:r>
          </a:p>
          <a:p>
            <a:r>
              <a:rPr lang="en-US"/>
              <a:t>Disadvantages:</a:t>
            </a:r>
          </a:p>
          <a:p>
            <a:pPr lvl="1"/>
            <a:r>
              <a:rPr lang="en-US"/>
              <a:t>Slow access to i</a:t>
            </a:r>
            <a:r>
              <a:rPr lang="en-US" baseline="30000"/>
              <a:t>th</a:t>
            </a:r>
            <a:r>
              <a:rPr lang="en-US"/>
              <a:t> element of list</a:t>
            </a:r>
          </a:p>
          <a:p>
            <a:pPr lvl="1"/>
            <a:endParaRPr lang="en-US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3784" y="2487969"/>
            <a:ext cx="4481513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88216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0025"/>
            <a:ext cx="10515600" cy="1300163"/>
          </a:xfrm>
        </p:spPr>
        <p:txBody>
          <a:bodyPr>
            <a:normAutofit/>
          </a:bodyPr>
          <a:lstStyle/>
          <a:p>
            <a:pPr algn="ctr"/>
            <a:r>
              <a:rPr lang="en-US" sz="5400" b="1">
                <a:solidFill>
                  <a:schemeClr val="accent6">
                    <a:lumMod val="50000"/>
                  </a:schemeClr>
                </a:solidFill>
              </a:rPr>
              <a:t>Ordered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1500188"/>
            <a:ext cx="10753725" cy="4676775"/>
          </a:xfrm>
        </p:spPr>
        <p:txBody>
          <a:bodyPr/>
          <a:lstStyle/>
          <a:p>
            <a:r>
              <a:rPr lang="en-US"/>
              <a:t>Nodes are maintained in order </a:t>
            </a:r>
            <a:r>
              <a:rPr lang="mr-IN"/>
              <a:t>–</a:t>
            </a:r>
            <a:r>
              <a:rPr lang="en-US"/>
              <a:t> decreasing or increasing</a:t>
            </a:r>
          </a:p>
          <a:p>
            <a:r>
              <a:rPr lang="en-US"/>
              <a:t>Inserting is more difficult than inserting always at the beginning of the list</a:t>
            </a:r>
          </a:p>
          <a:p>
            <a:r>
              <a:rPr lang="en-US" b="1"/>
              <a:t>Exercise: </a:t>
            </a:r>
            <a:r>
              <a:rPr lang="en-US"/>
              <a:t>Rewrite 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addToList</a:t>
            </a:r>
            <a:r>
              <a:rPr lang="en-US"/>
              <a:t> assuming that the list of nodes is in increasing order. </a:t>
            </a:r>
          </a:p>
        </p:txBody>
      </p:sp>
    </p:spTree>
    <p:extLst>
      <p:ext uri="{BB962C8B-B14F-4D97-AF65-F5344CB8AC3E}">
        <p14:creationId xmlns:p14="http://schemas.microsoft.com/office/powerpoint/2010/main" val="14494285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4117"/>
          </a:xfrm>
        </p:spPr>
        <p:txBody>
          <a:bodyPr/>
          <a:lstStyle/>
          <a:p>
            <a:pPr algn="ctr"/>
            <a:r>
              <a:rPr lang="en-US" b="1">
                <a:solidFill>
                  <a:schemeClr val="accent6">
                    <a:lumMod val="50000"/>
                  </a:schemeClr>
                </a:solidFill>
              </a:rPr>
              <a:t>Pointers to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842" y="1392072"/>
            <a:ext cx="11627892" cy="5281683"/>
          </a:xfrm>
        </p:spPr>
        <p:txBody>
          <a:bodyPr>
            <a:normAutofit lnSpcReduction="10000"/>
          </a:bodyPr>
          <a:lstStyle/>
          <a:p>
            <a:r>
              <a:rPr lang="en-US"/>
              <a:t>If we want a function to modify a pointer, we must pass a pointer to that pointer</a:t>
            </a:r>
          </a:p>
          <a:p>
            <a:r>
              <a:rPr lang="en-US"/>
              <a:t>The function 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addToList</a:t>
            </a:r>
            <a:r>
              <a:rPr lang="en-US"/>
              <a:t> adds a new element to beginning of a list, and updates the list pointer, rather than returning the list pointer</a:t>
            </a:r>
          </a:p>
          <a:p>
            <a:pPr marL="0" indent="0">
              <a:buNone/>
            </a:pPr>
            <a:r>
              <a:rPr lang="en-US" sz="2600">
                <a:latin typeface="Courier New" charset="0"/>
                <a:ea typeface="Courier New" charset="0"/>
                <a:cs typeface="Courier New" charset="0"/>
              </a:rPr>
              <a:t>void addToList(struct node **listRef, int n) { </a:t>
            </a:r>
          </a:p>
          <a:p>
            <a:pPr marL="0" indent="0">
              <a:buNone/>
            </a:pPr>
            <a:r>
              <a:rPr lang="en-US" sz="2600">
                <a:latin typeface="Courier New" charset="0"/>
                <a:ea typeface="Courier New" charset="0"/>
                <a:cs typeface="Courier New" charset="0"/>
              </a:rPr>
              <a:t>   struct node *newNode = malloc(sizeof(struct node));</a:t>
            </a:r>
          </a:p>
          <a:p>
            <a:pPr marL="0" indent="0">
              <a:buNone/>
            </a:pPr>
            <a:r>
              <a:rPr lang="en-US" sz="2600">
                <a:latin typeface="Courier New" charset="0"/>
                <a:ea typeface="Courier New" charset="0"/>
                <a:cs typeface="Courier New" charset="0"/>
              </a:rPr>
              <a:t>   if(newNode == NULL) {</a:t>
            </a:r>
          </a:p>
          <a:p>
            <a:pPr marL="0" indent="0">
              <a:buNone/>
            </a:pPr>
            <a:r>
              <a:rPr lang="en-US" sz="2600">
                <a:latin typeface="Courier New" charset="0"/>
                <a:ea typeface="Courier New" charset="0"/>
                <a:cs typeface="Courier New" charset="0"/>
              </a:rPr>
              <a:t>      printf("Error: malloc failed\n");</a:t>
            </a:r>
          </a:p>
          <a:p>
            <a:pPr marL="0" indent="0">
              <a:buNone/>
            </a:pPr>
            <a:r>
              <a:rPr lang="en-US" sz="2600">
                <a:latin typeface="Courier New" charset="0"/>
                <a:ea typeface="Courier New" charset="0"/>
                <a:cs typeface="Courier New" charset="0"/>
              </a:rPr>
              <a:t>      exit(EXIT_FAILURE);</a:t>
            </a:r>
          </a:p>
          <a:p>
            <a:pPr marL="0" indent="0">
              <a:buNone/>
            </a:pPr>
            <a:r>
              <a:rPr lang="en-US" sz="2600">
                <a:latin typeface="Courier New" charset="0"/>
                <a:ea typeface="Courier New" charset="0"/>
                <a:cs typeface="Courier New" charset="0"/>
              </a:rPr>
              <a:t>   }</a:t>
            </a:r>
          </a:p>
          <a:p>
            <a:pPr marL="0" indent="0">
              <a:buNone/>
            </a:pPr>
            <a:r>
              <a:rPr lang="en-US" sz="2600">
                <a:latin typeface="Courier New" charset="0"/>
                <a:ea typeface="Courier New" charset="0"/>
                <a:cs typeface="Courier New" charset="0"/>
              </a:rPr>
              <a:t>   // What goes here??</a:t>
            </a:r>
          </a:p>
          <a:p>
            <a:pPr marL="0" indent="0">
              <a:buNone/>
            </a:pPr>
            <a:r>
              <a:rPr lang="en-US" sz="260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646787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2013"/>
            <a:ext cx="10515600" cy="1023582"/>
          </a:xfrm>
        </p:spPr>
        <p:txBody>
          <a:bodyPr/>
          <a:lstStyle/>
          <a:p>
            <a:pPr algn="ctr"/>
            <a:r>
              <a:rPr lang="en-US" b="1">
                <a:solidFill>
                  <a:schemeClr val="accent6">
                    <a:lumMod val="50000"/>
                  </a:schemeClr>
                </a:solidFill>
              </a:rPr>
              <a:t>Pointers to Pointers: Add to Beginning of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081" y="1501254"/>
            <a:ext cx="11218459" cy="521344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None/>
            </a:pPr>
            <a:r>
              <a:rPr lang="en-US" altLang="en-US">
                <a:latin typeface="Courier New" charset="0"/>
                <a:ea typeface="Courier New" charset="0"/>
                <a:cs typeface="Courier New" charset="0"/>
              </a:rPr>
              <a:t>	void add_to_list(struct node **listRef, int n)</a:t>
            </a:r>
          </a:p>
          <a:p>
            <a:pPr>
              <a:lnSpc>
                <a:spcPct val="80000"/>
              </a:lnSpc>
              <a:spcBef>
                <a:spcPts val="500"/>
              </a:spcBef>
              <a:buFontTx/>
              <a:buNone/>
            </a:pPr>
            <a:r>
              <a:rPr lang="en-US" altLang="en-US">
                <a:latin typeface="Courier New" charset="0"/>
                <a:ea typeface="Courier New" charset="0"/>
                <a:cs typeface="Courier New" charset="0"/>
              </a:rPr>
              <a:t>	{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latin typeface="Courier New" charset="0"/>
                <a:ea typeface="Courier New" charset="0"/>
                <a:cs typeface="Courier New" charset="0"/>
              </a:rPr>
              <a:t>	  struct node *new_node;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latin typeface="Courier New" charset="0"/>
                <a:ea typeface="Courier New" charset="0"/>
                <a:cs typeface="Courier New" charset="0"/>
              </a:rPr>
              <a:t>	 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latin typeface="Courier New" charset="0"/>
                <a:ea typeface="Courier New" charset="0"/>
                <a:cs typeface="Courier New" charset="0"/>
              </a:rPr>
              <a:t>	  new_node = malloc(sizeof(struct node));</a:t>
            </a:r>
          </a:p>
          <a:p>
            <a:pPr>
              <a:lnSpc>
                <a:spcPct val="80000"/>
              </a:lnSpc>
              <a:spcBef>
                <a:spcPts val="500"/>
              </a:spcBef>
              <a:buFontTx/>
              <a:buNone/>
            </a:pPr>
            <a:r>
              <a:rPr lang="en-US" altLang="en-US">
                <a:latin typeface="Courier New" charset="0"/>
                <a:ea typeface="Courier New" charset="0"/>
                <a:cs typeface="Courier New" charset="0"/>
              </a:rPr>
              <a:t>	  if (new_node == NULL) {</a:t>
            </a:r>
          </a:p>
          <a:p>
            <a:pPr>
              <a:lnSpc>
                <a:spcPct val="80000"/>
              </a:lnSpc>
              <a:spcBef>
                <a:spcPts val="500"/>
              </a:spcBef>
              <a:buFontTx/>
              <a:buNone/>
            </a:pPr>
            <a:r>
              <a:rPr lang="en-US" altLang="en-US">
                <a:latin typeface="Courier New" charset="0"/>
                <a:ea typeface="Courier New" charset="0"/>
                <a:cs typeface="Courier New" charset="0"/>
              </a:rPr>
              <a:t>	    printf("Error:</a:t>
            </a:r>
            <a:r>
              <a:rPr lang="en-US" altLang="en-US" sz="160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en-US">
                <a:latin typeface="Courier New" charset="0"/>
                <a:ea typeface="Courier New" charset="0"/>
                <a:cs typeface="Courier New" charset="0"/>
              </a:rPr>
              <a:t>malloc</a:t>
            </a:r>
            <a:r>
              <a:rPr lang="en-US" altLang="en-US" sz="160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en-US">
                <a:latin typeface="Courier New" charset="0"/>
                <a:ea typeface="Courier New" charset="0"/>
                <a:cs typeface="Courier New" charset="0"/>
              </a:rPr>
              <a:t>failed</a:t>
            </a:r>
            <a:r>
              <a:rPr lang="en-US" altLang="en-US" sz="160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en-US">
                <a:latin typeface="Courier New" charset="0"/>
                <a:ea typeface="Courier New" charset="0"/>
                <a:cs typeface="Courier New" charset="0"/>
              </a:rPr>
              <a:t>in</a:t>
            </a:r>
            <a:r>
              <a:rPr lang="en-US" altLang="en-US" sz="160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en-US">
                <a:latin typeface="Courier New" charset="0"/>
                <a:ea typeface="Courier New" charset="0"/>
                <a:cs typeface="Courier New" charset="0"/>
              </a:rPr>
              <a:t>add_to_list\n");</a:t>
            </a:r>
          </a:p>
          <a:p>
            <a:pPr>
              <a:lnSpc>
                <a:spcPct val="80000"/>
              </a:lnSpc>
              <a:spcBef>
                <a:spcPts val="500"/>
              </a:spcBef>
              <a:buFontTx/>
              <a:buNone/>
            </a:pPr>
            <a:r>
              <a:rPr lang="en-US" altLang="en-US">
                <a:latin typeface="Courier New" charset="0"/>
                <a:ea typeface="Courier New" charset="0"/>
                <a:cs typeface="Courier New" charset="0"/>
              </a:rPr>
              <a:t>	    exit(EXIT_FAILURE);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latin typeface="Courier New" charset="0"/>
                <a:ea typeface="Courier New" charset="0"/>
                <a:cs typeface="Courier New" charset="0"/>
              </a:rPr>
              <a:t>	  }</a:t>
            </a:r>
          </a:p>
          <a:p>
            <a:pPr>
              <a:lnSpc>
                <a:spcPct val="80000"/>
              </a:lnSpc>
              <a:spcBef>
                <a:spcPts val="500"/>
              </a:spcBef>
              <a:buFontTx/>
              <a:buNone/>
            </a:pPr>
            <a:r>
              <a:rPr lang="en-US" altLang="en-US">
                <a:latin typeface="Courier New" charset="0"/>
                <a:ea typeface="Courier New" charset="0"/>
                <a:cs typeface="Courier New" charset="0"/>
              </a:rPr>
              <a:t>	  new_node-&gt;value = n;</a:t>
            </a:r>
          </a:p>
          <a:p>
            <a:pPr>
              <a:lnSpc>
                <a:spcPct val="80000"/>
              </a:lnSpc>
              <a:spcBef>
                <a:spcPts val="500"/>
              </a:spcBef>
              <a:buFontTx/>
              <a:buNone/>
            </a:pPr>
            <a:r>
              <a:rPr lang="en-US" altLang="en-US">
                <a:latin typeface="Courier New" charset="0"/>
                <a:ea typeface="Courier New" charset="0"/>
                <a:cs typeface="Courier New" charset="0"/>
              </a:rPr>
              <a:t>	  new_node-&gt;next = *listRef;</a:t>
            </a:r>
          </a:p>
          <a:p>
            <a:pPr>
              <a:lnSpc>
                <a:spcPct val="80000"/>
              </a:lnSpc>
              <a:spcBef>
                <a:spcPts val="500"/>
              </a:spcBef>
              <a:buFontTx/>
              <a:buNone/>
            </a:pPr>
            <a:r>
              <a:rPr lang="en-US" altLang="en-US">
                <a:latin typeface="Courier New" charset="0"/>
                <a:ea typeface="Courier New" charset="0"/>
                <a:cs typeface="Courier New" charset="0"/>
              </a:rPr>
              <a:t>	  *listRef = new_node;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latin typeface="Courier New" charset="0"/>
                <a:ea typeface="Courier New" charset="0"/>
                <a:cs typeface="Courier New" charset="0"/>
              </a:rPr>
              <a:t>	}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altLang="en-US">
              <a:latin typeface="Courier New" charset="0"/>
              <a:ea typeface="Courier New" charset="0"/>
              <a:cs typeface="Courier New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altLang="en-US" sz="3500">
                <a:ea typeface="Courier New" charset="0"/>
                <a:cs typeface="Courier New" charset="0"/>
              </a:rPr>
              <a:t>Call:</a:t>
            </a:r>
            <a:r>
              <a:rPr lang="en-US" altLang="en-US">
                <a:latin typeface="Courier New" charset="0"/>
                <a:ea typeface="Courier New" charset="0"/>
                <a:cs typeface="Courier New" charset="0"/>
              </a:rPr>
              <a:t> addToList(&amp;first, 10);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882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chemeClr val="accent6">
                    <a:lumMod val="50000"/>
                  </a:schemeClr>
                </a:solidFill>
              </a:rPr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032671" cy="4493532"/>
          </a:xfrm>
        </p:spPr>
        <p:txBody>
          <a:bodyPr/>
          <a:lstStyle/>
          <a:p>
            <a:r>
              <a:rPr lang="en-US"/>
              <a:t>Write C code that adds a new node (containing your favorite integer) to the end of a linked list. Assume 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list</a:t>
            </a:r>
            <a:r>
              <a:rPr lang="en-US"/>
              <a:t> points at the first element of the list. </a:t>
            </a:r>
          </a:p>
          <a:p>
            <a:pPr marL="0" indent="0">
              <a:buNone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struct node *list = ... ;</a:t>
            </a:r>
          </a:p>
        </p:txBody>
      </p:sp>
    </p:spTree>
    <p:extLst>
      <p:ext uri="{BB962C8B-B14F-4D97-AF65-F5344CB8AC3E}">
        <p14:creationId xmlns:p14="http://schemas.microsoft.com/office/powerpoint/2010/main" val="20388976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2271"/>
            <a:ext cx="10515600" cy="1143001"/>
          </a:xfrm>
        </p:spPr>
        <p:txBody>
          <a:bodyPr/>
          <a:lstStyle/>
          <a:p>
            <a:pPr algn="ctr"/>
            <a:r>
              <a:rPr lang="en-US" b="1">
                <a:solidFill>
                  <a:schemeClr val="accent6">
                    <a:lumMod val="50000"/>
                  </a:schemeClr>
                </a:solidFill>
              </a:rPr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229" y="1355272"/>
            <a:ext cx="10994571" cy="4821691"/>
          </a:xfrm>
        </p:spPr>
        <p:txBody>
          <a:bodyPr/>
          <a:lstStyle/>
          <a:p>
            <a:r>
              <a:rPr lang="en-US"/>
              <a:t>Write a function that moves the last node in a list to the front of the linked list. 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headRef</a:t>
            </a:r>
            <a:r>
              <a:rPr lang="en-US"/>
              <a:t> is a pointer to the list pointer. </a:t>
            </a:r>
          </a:p>
          <a:p>
            <a:pPr marL="0" indent="0">
              <a:buNone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void moveLastToFirst(struct node **headRef) { ...</a:t>
            </a:r>
          </a:p>
        </p:txBody>
      </p:sp>
    </p:spTree>
    <p:extLst>
      <p:ext uri="{BB962C8B-B14F-4D97-AF65-F5344CB8AC3E}">
        <p14:creationId xmlns:p14="http://schemas.microsoft.com/office/powerpoint/2010/main" val="19954042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4300"/>
            <a:ext cx="10515600" cy="1289958"/>
          </a:xfrm>
        </p:spPr>
        <p:txBody>
          <a:bodyPr/>
          <a:lstStyle/>
          <a:p>
            <a:pPr algn="ctr"/>
            <a:r>
              <a:rPr lang="en-US" b="1">
                <a:solidFill>
                  <a:schemeClr val="accent6">
                    <a:lumMod val="50000"/>
                  </a:schemeClr>
                </a:solidFill>
              </a:rPr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843" y="1404258"/>
            <a:ext cx="10814957" cy="4756376"/>
          </a:xfrm>
        </p:spPr>
        <p:txBody>
          <a:bodyPr/>
          <a:lstStyle/>
          <a:p>
            <a:r>
              <a:rPr lang="en-US"/>
              <a:t>Write a function that reverses a linked list. 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headRef</a:t>
            </a:r>
            <a:r>
              <a:rPr lang="en-US"/>
              <a:t> is a pointer to the list pointer. </a:t>
            </a:r>
          </a:p>
          <a:p>
            <a:pPr marL="0" indent="0">
              <a:buNone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void reverse(struct node **headRef) {...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69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chemeClr val="accent6">
                    <a:lumMod val="50000"/>
                  </a:schemeClr>
                </a:solidFill>
              </a:rPr>
              <a:t>Define List Node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Nodes contain data and pointer to next node in list</a:t>
            </a:r>
          </a:p>
          <a:p>
            <a:pPr marL="0" indent="0">
              <a:buNone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struct node {</a:t>
            </a:r>
          </a:p>
          <a:p>
            <a:pPr marL="0" indent="0">
              <a:buNone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   int value;</a:t>
            </a:r>
          </a:p>
          <a:p>
            <a:pPr marL="0" indent="0">
              <a:buNone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   struct node *next;</a:t>
            </a:r>
          </a:p>
          <a:p>
            <a:pPr marL="0" indent="0">
              <a:buNone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};</a:t>
            </a:r>
          </a:p>
          <a:p>
            <a:r>
              <a:rPr lang="en-US">
                <a:latin typeface="Courier New" charset="0"/>
                <a:ea typeface="Courier New" charset="0"/>
                <a:cs typeface="Courier New" charset="0"/>
              </a:rPr>
              <a:t>node</a:t>
            </a:r>
            <a:r>
              <a:rPr lang="en-US"/>
              <a:t> must be tag, not typedef alias, to allow declaration of type of 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next</a:t>
            </a:r>
            <a:r>
              <a:rPr lang="en-US"/>
              <a:t> pointer</a:t>
            </a:r>
          </a:p>
        </p:txBody>
      </p:sp>
    </p:spTree>
    <p:extLst>
      <p:ext uri="{BB962C8B-B14F-4D97-AF65-F5344CB8AC3E}">
        <p14:creationId xmlns:p14="http://schemas.microsoft.com/office/powerpoint/2010/main" val="742648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>
                <a:solidFill>
                  <a:schemeClr val="accent6">
                    <a:lumMod val="50000"/>
                  </a:schemeClr>
                </a:solidFill>
              </a:rPr>
              <a:t>Create Empty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Sets list pointer to null, creating empty list</a:t>
            </a:r>
          </a:p>
          <a:p>
            <a:pPr marL="0" indent="0">
              <a:buNone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struct node *first = NULL;</a:t>
            </a:r>
          </a:p>
        </p:txBody>
      </p:sp>
    </p:spTree>
    <p:extLst>
      <p:ext uri="{BB962C8B-B14F-4D97-AF65-F5344CB8AC3E}">
        <p14:creationId xmlns:p14="http://schemas.microsoft.com/office/powerpoint/2010/main" val="1081574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chemeClr val="accent6">
                    <a:lumMod val="50000"/>
                  </a:schemeClr>
                </a:solidFill>
              </a:rPr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571" y="1690688"/>
            <a:ext cx="11027229" cy="4486275"/>
          </a:xfrm>
        </p:spPr>
        <p:txBody>
          <a:bodyPr/>
          <a:lstStyle/>
          <a:p>
            <a:r>
              <a:rPr lang="en-US"/>
              <a:t>Add first node to list </a:t>
            </a:r>
            <a:r>
              <a:rPr lang="mr-IN"/>
              <a:t>–</a:t>
            </a:r>
            <a:r>
              <a:rPr lang="en-US"/>
              <a:t> value for node is 10</a:t>
            </a:r>
          </a:p>
          <a:p>
            <a:pPr lvl="1"/>
            <a:r>
              <a:rPr lang="en-US"/>
              <a:t>allocate memory for new node</a:t>
            </a:r>
          </a:p>
          <a:p>
            <a:pPr lvl="1"/>
            <a:r>
              <a:rPr lang="en-US"/>
              <a:t>initialize node's fields</a:t>
            </a:r>
          </a:p>
          <a:p>
            <a:pPr lvl="1"/>
            <a:r>
              <a:rPr lang="en-US"/>
              <a:t>update list pointer</a:t>
            </a:r>
          </a:p>
        </p:txBody>
      </p:sp>
    </p:spTree>
    <p:extLst>
      <p:ext uri="{BB962C8B-B14F-4D97-AF65-F5344CB8AC3E}">
        <p14:creationId xmlns:p14="http://schemas.microsoft.com/office/powerpoint/2010/main" val="963543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chemeClr val="accent6">
                    <a:lumMod val="50000"/>
                  </a:schemeClr>
                </a:solidFill>
              </a:rPr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Write code that adds a new element to the beginning of a list. Assume 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first</a:t>
            </a:r>
            <a:r>
              <a:rPr lang="en-US"/>
              <a:t> is a pointer to the beginning of the list, and add 15 to the list. </a:t>
            </a:r>
          </a:p>
        </p:txBody>
      </p:sp>
    </p:spTree>
    <p:extLst>
      <p:ext uri="{BB962C8B-B14F-4D97-AF65-F5344CB8AC3E}">
        <p14:creationId xmlns:p14="http://schemas.microsoft.com/office/powerpoint/2010/main" val="455436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287"/>
            <a:ext cx="10515600" cy="1061356"/>
          </a:xfrm>
        </p:spPr>
        <p:txBody>
          <a:bodyPr>
            <a:normAutofit/>
          </a:bodyPr>
          <a:lstStyle/>
          <a:p>
            <a:pPr algn="ctr"/>
            <a:r>
              <a:rPr lang="en-US" sz="5400" b="1">
                <a:solidFill>
                  <a:schemeClr val="accent6">
                    <a:lumMod val="50000"/>
                  </a:schemeClr>
                </a:solidFill>
              </a:rPr>
              <a:t>Create List Node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20835"/>
          </a:xfrm>
        </p:spPr>
        <p:txBody>
          <a:bodyPr>
            <a:normAutofit/>
          </a:bodyPr>
          <a:lstStyle/>
          <a:p>
            <a:r>
              <a:rPr lang="en-US"/>
              <a:t>List nodes are typically allocated dynamically and added to list</a:t>
            </a:r>
          </a:p>
          <a:p>
            <a:pPr lvl="1"/>
            <a:r>
              <a:rPr lang="en-US"/>
              <a:t>Allocate memory for node</a:t>
            </a:r>
          </a:p>
          <a:p>
            <a:pPr lvl="1"/>
            <a:r>
              <a:rPr lang="en-US"/>
              <a:t>Store data in node</a:t>
            </a:r>
          </a:p>
          <a:p>
            <a:pPr lvl="1"/>
            <a:r>
              <a:rPr lang="en-US"/>
              <a:t>Insert node into list</a:t>
            </a:r>
          </a:p>
          <a:p>
            <a:r>
              <a:rPr lang="en-US"/>
              <a:t>Allocating memory:</a:t>
            </a:r>
          </a:p>
          <a:p>
            <a:pPr marL="0" indent="0">
              <a:buNone/>
            </a:pPr>
            <a:r>
              <a:rPr lang="en-US"/>
              <a:t>   </a:t>
            </a: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struct node *new_node = malloc(sizeof(struct node));</a:t>
            </a:r>
          </a:p>
          <a:p>
            <a:r>
              <a:rPr lang="en-US"/>
              <a:t>Store data in node:</a:t>
            </a:r>
          </a:p>
          <a:p>
            <a:pPr marL="0" indent="0">
              <a:buNone/>
            </a:pPr>
            <a:r>
              <a:rPr lang="en-US"/>
              <a:t>   </a:t>
            </a: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new_node </a:t>
            </a:r>
            <a:r>
              <a:rPr lang="en-US" sz="2400">
                <a:latin typeface="Courier New" charset="0"/>
                <a:ea typeface="Courier New" charset="0"/>
                <a:cs typeface="Courier New" charset="0"/>
                <a:sym typeface="Wingdings"/>
              </a:rPr>
              <a:t> value = 10; </a:t>
            </a:r>
          </a:p>
          <a:p>
            <a:pPr marL="0" indent="0">
              <a:buNone/>
            </a:pPr>
            <a:r>
              <a:rPr lang="en-US">
                <a:sym typeface="Wingdings"/>
              </a:rPr>
              <a:t>   OR: </a:t>
            </a:r>
            <a:r>
              <a:rPr lang="en-US" sz="2400">
                <a:latin typeface="Courier New" charset="0"/>
                <a:ea typeface="Courier New" charset="0"/>
                <a:cs typeface="Courier New" charset="0"/>
                <a:sym typeface="Wingdings"/>
              </a:rPr>
              <a:t>(*new_node).value = 10;</a:t>
            </a:r>
            <a:r>
              <a:rPr lang="en-US">
                <a:sym typeface="Wingdings"/>
              </a:rPr>
              <a:t> </a:t>
            </a:r>
          </a:p>
          <a:p>
            <a:pPr marL="0" indent="0">
              <a:buNone/>
            </a:pPr>
            <a:r>
              <a:rPr lang="en-US">
                <a:sym typeface="Wingdings"/>
              </a:rPr>
              <a:t>   OR: </a:t>
            </a:r>
            <a:r>
              <a:rPr lang="en-US" sz="2400">
                <a:latin typeface="Courier New" charset="0"/>
                <a:ea typeface="Courier New" charset="0"/>
                <a:cs typeface="Courier New" charset="0"/>
                <a:sym typeface="Wingdings"/>
              </a:rPr>
              <a:t>scanf("%d", &amp;new_node  value);</a:t>
            </a:r>
            <a:r>
              <a:rPr lang="en-US">
                <a:sym typeface="Wingdings"/>
              </a:rPr>
              <a:t> </a:t>
            </a:r>
            <a:endParaRPr lang="en-US"/>
          </a:p>
          <a:p>
            <a:pPr marL="0" indent="0">
              <a:buNone/>
            </a:pPr>
            <a:endParaRPr lang="en-US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6103" y="3080201"/>
            <a:ext cx="3363913" cy="80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274" y="5139639"/>
            <a:ext cx="3363912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1071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2831"/>
            <a:ext cx="10515600" cy="1228298"/>
          </a:xfrm>
        </p:spPr>
        <p:txBody>
          <a:bodyPr>
            <a:normAutofit/>
          </a:bodyPr>
          <a:lstStyle/>
          <a:p>
            <a:pPr algn="ctr"/>
            <a:r>
              <a:rPr lang="en-US" sz="5400" b="1">
                <a:solidFill>
                  <a:schemeClr val="accent6">
                    <a:lumMod val="50000"/>
                  </a:schemeClr>
                </a:solidFill>
              </a:rPr>
              <a:t>Insert Node at Beginning of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1130"/>
            <a:ext cx="10515600" cy="5295330"/>
          </a:xfrm>
        </p:spPr>
        <p:txBody>
          <a:bodyPr/>
          <a:lstStyle/>
          <a:p>
            <a:r>
              <a:rPr lang="en-US">
                <a:latin typeface="Courier New" charset="0"/>
                <a:ea typeface="Courier New" charset="0"/>
                <a:cs typeface="Courier New" charset="0"/>
              </a:rPr>
              <a:t>new_node</a:t>
            </a:r>
            <a:r>
              <a:rPr lang="en-US"/>
              <a:t> points to node we are inserting</a:t>
            </a:r>
          </a:p>
          <a:p>
            <a:r>
              <a:rPr lang="en-US">
                <a:latin typeface="Courier New" charset="0"/>
                <a:ea typeface="Courier New" charset="0"/>
                <a:cs typeface="Courier New" charset="0"/>
              </a:rPr>
              <a:t>first</a:t>
            </a:r>
            <a:r>
              <a:rPr lang="en-US"/>
              <a:t>  always points to first node in list</a:t>
            </a:r>
          </a:p>
          <a:p>
            <a:pPr lvl="1"/>
            <a:r>
              <a:rPr lang="en-US"/>
              <a:t>here list was initially empty</a:t>
            </a:r>
          </a:p>
          <a:p>
            <a:pPr marL="0" indent="0">
              <a:buNone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new_node </a:t>
            </a:r>
            <a:r>
              <a:rPr lang="en-US">
                <a:latin typeface="Courier New" charset="0"/>
                <a:ea typeface="Courier New" charset="0"/>
                <a:cs typeface="Courier New" charset="0"/>
                <a:sym typeface="Wingdings"/>
              </a:rPr>
              <a:t> next = first;</a:t>
            </a:r>
          </a:p>
          <a:p>
            <a:pPr marL="0" indent="0">
              <a:buNone/>
            </a:pPr>
            <a:r>
              <a:rPr lang="en-US">
                <a:latin typeface="Courier New" charset="0"/>
                <a:ea typeface="Courier New" charset="0"/>
                <a:cs typeface="Courier New" charset="0"/>
                <a:sym typeface="Wingdings"/>
              </a:rPr>
              <a:t>first = new_node;</a:t>
            </a:r>
            <a:endParaRPr lang="en-US">
              <a:latin typeface="Courier New" charset="0"/>
              <a:ea typeface="Courier New" charset="0"/>
              <a:cs typeface="Courier New" charset="0"/>
            </a:endParaRPr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9947" y="3998795"/>
            <a:ext cx="5537035" cy="1858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1385" y="1980823"/>
            <a:ext cx="4442809" cy="1472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2066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893" y="214"/>
            <a:ext cx="10515600" cy="1228298"/>
          </a:xfrm>
        </p:spPr>
        <p:txBody>
          <a:bodyPr>
            <a:normAutofit/>
          </a:bodyPr>
          <a:lstStyle/>
          <a:p>
            <a:pPr algn="ctr"/>
            <a:r>
              <a:rPr lang="en-US" sz="5400" b="1">
                <a:solidFill>
                  <a:schemeClr val="accent6">
                    <a:lumMod val="50000"/>
                  </a:schemeClr>
                </a:solidFill>
              </a:rPr>
              <a:t>Insert Node at Beginning of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830" y="1351130"/>
            <a:ext cx="11778018" cy="5295330"/>
          </a:xfrm>
        </p:spPr>
        <p:txBody>
          <a:bodyPr/>
          <a:lstStyle/>
          <a:p>
            <a:r>
              <a:rPr lang="en-US">
                <a:latin typeface="Courier New" charset="0"/>
                <a:ea typeface="Courier New" charset="0"/>
                <a:cs typeface="Courier New" charset="0"/>
              </a:rPr>
              <a:t>new_node</a:t>
            </a:r>
            <a:r>
              <a:rPr lang="en-US"/>
              <a:t> points to node we are inserting</a:t>
            </a:r>
          </a:p>
          <a:p>
            <a:r>
              <a:rPr lang="en-US">
                <a:latin typeface="Courier New" charset="0"/>
                <a:ea typeface="Courier New" charset="0"/>
                <a:cs typeface="Courier New" charset="0"/>
              </a:rPr>
              <a:t>first</a:t>
            </a:r>
            <a:r>
              <a:rPr lang="en-US"/>
              <a:t> points to first node in list</a:t>
            </a:r>
          </a:p>
          <a:p>
            <a:pPr marL="0" indent="0">
              <a:buNone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new_node = malloc(sizeof(struct node));</a:t>
            </a:r>
          </a:p>
          <a:p>
            <a:pPr marL="0" indent="0">
              <a:buNone/>
            </a:pPr>
            <a:r>
              <a:rPr lang="en-US" b="1">
                <a:solidFill>
                  <a:schemeClr val="accent5">
                    <a:lumMod val="5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new_node </a:t>
            </a:r>
            <a:r>
              <a:rPr lang="en-US" b="1">
                <a:solidFill>
                  <a:schemeClr val="accent5">
                    <a:lumMod val="50000"/>
                  </a:schemeClr>
                </a:solidFill>
                <a:latin typeface="Courier New" charset="0"/>
                <a:ea typeface="Courier New" charset="0"/>
                <a:cs typeface="Courier New" charset="0"/>
                <a:sym typeface="Wingdings"/>
              </a:rPr>
              <a:t> value = 20;</a:t>
            </a:r>
            <a:endParaRPr lang="en-US" b="1">
              <a:solidFill>
                <a:schemeClr val="accent5">
                  <a:lumMod val="50000"/>
                </a:schemeClr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b="1">
                <a:solidFill>
                  <a:schemeClr val="accent5">
                    <a:lumMod val="5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new_node </a:t>
            </a:r>
            <a:r>
              <a:rPr lang="en-US" b="1">
                <a:solidFill>
                  <a:schemeClr val="accent5">
                    <a:lumMod val="50000"/>
                  </a:schemeClr>
                </a:solidFill>
                <a:latin typeface="Courier New" charset="0"/>
                <a:ea typeface="Courier New" charset="0"/>
                <a:cs typeface="Courier New" charset="0"/>
                <a:sym typeface="Wingdings"/>
              </a:rPr>
              <a:t> next = first;</a:t>
            </a:r>
          </a:p>
          <a:p>
            <a:pPr marL="0" indent="0">
              <a:buNone/>
            </a:pPr>
            <a:r>
              <a:rPr lang="en-US">
                <a:latin typeface="Courier New" charset="0"/>
                <a:ea typeface="Courier New" charset="0"/>
                <a:cs typeface="Courier New" charset="0"/>
                <a:sym typeface="Wingdings"/>
              </a:rPr>
              <a:t>first = new_node;</a:t>
            </a:r>
            <a:endParaRPr lang="en-US">
              <a:latin typeface="Courier New" charset="0"/>
              <a:ea typeface="Courier New" charset="0"/>
              <a:cs typeface="Courier New" charset="0"/>
            </a:endParaRPr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1469" y="965544"/>
            <a:ext cx="4239379" cy="1399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6802" y="3102106"/>
            <a:ext cx="4033902" cy="1401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1468" y="5003786"/>
            <a:ext cx="4239379" cy="1445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9" name="Right Brace 8"/>
          <p:cNvSpPr/>
          <p:nvPr/>
        </p:nvSpPr>
        <p:spPr>
          <a:xfrm>
            <a:off x="5558415" y="2888533"/>
            <a:ext cx="278278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011839" y="3316406"/>
            <a:ext cx="1855107" cy="3684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875964" y="4162567"/>
            <a:ext cx="3785504" cy="9689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0229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3282</TotalTime>
  <Words>1222</Words>
  <Application>Microsoft Office PowerPoint</Application>
  <PresentationFormat>Widescreen</PresentationFormat>
  <Paragraphs>192</Paragraphs>
  <Slides>25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Calibri Light</vt:lpstr>
      <vt:lpstr>Courier New</vt:lpstr>
      <vt:lpstr>Mangal</vt:lpstr>
      <vt:lpstr>Wingdings</vt:lpstr>
      <vt:lpstr>Office Theme</vt:lpstr>
      <vt:lpstr>Linked Lists</vt:lpstr>
      <vt:lpstr>Linked List</vt:lpstr>
      <vt:lpstr>Define List Node</vt:lpstr>
      <vt:lpstr>Create Empty List</vt:lpstr>
      <vt:lpstr>Exercise</vt:lpstr>
      <vt:lpstr>Exercise</vt:lpstr>
      <vt:lpstr>Create List Node</vt:lpstr>
      <vt:lpstr>Insert Node at Beginning of List</vt:lpstr>
      <vt:lpstr>Insert Node at Beginning of List</vt:lpstr>
      <vt:lpstr>Function: Insert Node at Beginning of List</vt:lpstr>
      <vt:lpstr>Exercise</vt:lpstr>
      <vt:lpstr>Search Linked List</vt:lpstr>
      <vt:lpstr>Search Linked List</vt:lpstr>
      <vt:lpstr>Deleting Node From Linked List</vt:lpstr>
      <vt:lpstr>Deleting Node From List</vt:lpstr>
      <vt:lpstr>Deleting Node From List</vt:lpstr>
      <vt:lpstr>Deleting Node: Steps 2 &amp; 3 Bypass Deleted Node and Free It</vt:lpstr>
      <vt:lpstr>Deleting Node From Linked List</vt:lpstr>
      <vt:lpstr>Exercise</vt:lpstr>
      <vt:lpstr>Ordered List</vt:lpstr>
      <vt:lpstr>Pointers to Pointers</vt:lpstr>
      <vt:lpstr>Pointers to Pointers: Add to Beginning of List</vt:lpstr>
      <vt:lpstr>Exercise</vt:lpstr>
      <vt:lpstr>Exercise</vt:lpstr>
      <vt:lpstr>Exercise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Arrays &amp; Memory Allocation</dc:title>
  <dc:creator>Mary Eberlein</dc:creator>
  <cp:lastModifiedBy>Priebe, Roger</cp:lastModifiedBy>
  <cp:revision>57</cp:revision>
  <dcterms:created xsi:type="dcterms:W3CDTF">2017-09-23T16:23:23Z</dcterms:created>
  <dcterms:modified xsi:type="dcterms:W3CDTF">2018-09-24T21:34:53Z</dcterms:modified>
</cp:coreProperties>
</file>