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72" r:id="rId9"/>
    <p:sldId id="261" r:id="rId10"/>
    <p:sldId id="273" r:id="rId11"/>
    <p:sldId id="274" r:id="rId12"/>
    <p:sldId id="262" r:id="rId13"/>
    <p:sldId id="290" r:id="rId14"/>
    <p:sldId id="263" r:id="rId15"/>
    <p:sldId id="264" r:id="rId16"/>
    <p:sldId id="266" r:id="rId17"/>
    <p:sldId id="269" r:id="rId18"/>
    <p:sldId id="293" r:id="rId19"/>
    <p:sldId id="267" r:id="rId20"/>
    <p:sldId id="275" r:id="rId21"/>
    <p:sldId id="268" r:id="rId22"/>
    <p:sldId id="276" r:id="rId23"/>
    <p:sldId id="294" r:id="rId24"/>
    <p:sldId id="277" r:id="rId25"/>
    <p:sldId id="278" r:id="rId26"/>
    <p:sldId id="279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1ABC3-486D-CA4E-B060-E6C631D7C37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8218-6EEC-F844-AE91-1A45EA85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1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2AC527-7370-4D89-BB09-0B36001C873E}" type="slidenum">
              <a:rPr lang="en-US" altLang="en-US" sz="12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b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6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xedo.org/~esr/jargon/html/entry/thinko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Hash Tables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534400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200" dirty="0" smtClean="0"/>
              <a:t>"</a:t>
            </a:r>
            <a:r>
              <a:rPr lang="en-US" sz="2200" b="1" dirty="0" smtClean="0"/>
              <a:t>hash collision</a:t>
            </a:r>
            <a:r>
              <a:rPr lang="en-US" sz="2200" dirty="0" smtClean="0"/>
              <a:t> n. </a:t>
            </a:r>
            <a:r>
              <a:rPr lang="en-US" sz="2200" dirty="0"/>
              <a:t> </a:t>
            </a:r>
            <a:r>
              <a:rPr lang="en-US" sz="2200" dirty="0" smtClean="0"/>
              <a:t>[from the </a:t>
            </a:r>
            <a:r>
              <a:rPr lang="en-US" sz="2200" dirty="0" err="1" smtClean="0"/>
              <a:t>techspeak</a:t>
            </a:r>
            <a:r>
              <a:rPr lang="en-US" sz="2200" dirty="0" smtClean="0"/>
              <a:t>] (var. `hash clash') When used of people, signifies a confusion in associative memory or imagination, especially a persistent one (see </a:t>
            </a:r>
            <a:r>
              <a:rPr lang="en-US" sz="2200" b="1" dirty="0" err="1" smtClean="0">
                <a:hlinkClick r:id="rId3"/>
              </a:rPr>
              <a:t>thinko</a:t>
            </a:r>
            <a:r>
              <a:rPr lang="en-US" sz="2200" dirty="0" smtClean="0"/>
              <a:t>). </a:t>
            </a:r>
          </a:p>
          <a:p>
            <a:pPr algn="l" eaLnBrk="1" hangingPunct="1"/>
            <a:r>
              <a:rPr lang="en-US" sz="2200" dirty="0"/>
              <a:t>	</a:t>
            </a:r>
            <a:r>
              <a:rPr lang="en-US" sz="2200" dirty="0" smtClean="0"/>
              <a:t>True story: One of us was once on the phone with a friend about to move out to Berkeley. When asked what he expected Berkeley to be like, the friend replied: 'Well, I have this mental picture of naked women throwing Molotov cocktails, but I think that's just a collision in my hash tables.'"</a:t>
            </a:r>
          </a:p>
          <a:p>
            <a:pPr algn="l" eaLnBrk="1" hangingPunct="1"/>
            <a:r>
              <a:rPr lang="en-US" sz="4000" dirty="0" smtClean="0"/>
              <a:t>	-The Hacker's Dictionary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C8D504-B8B4-4838-A9BE-A73BDA7AC387}" type="slidenum">
              <a:rPr lang="en-US" sz="1800"/>
              <a:pPr eaLnBrk="1" hangingPunct="1"/>
              <a:t>10</a:t>
            </a:fld>
            <a:endParaRPr lang="en-US" sz="1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 Function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743200" y="3429000"/>
            <a:ext cx="2946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”Barrack Obama"</a:t>
            </a:r>
            <a:endParaRPr lang="en-US" dirty="0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971800" y="1982788"/>
            <a:ext cx="178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555389085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974725" y="4135438"/>
            <a:ext cx="4278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Courier New" pitchFamily="49" charset="0"/>
              </a:rPr>
              <a:t>prez@whitehouse.gov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108325" y="2697163"/>
            <a:ext cx="2181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Vrinda" pitchFamily="2" charset="0"/>
              </a:rPr>
              <a:t>5125551212</a:t>
            </a:r>
            <a:endParaRPr lang="en-US" dirty="0">
              <a:latin typeface="Vrinda" pitchFamily="2" charset="0"/>
            </a:endParaRPr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152400" y="1143000"/>
            <a:ext cx="5486400" cy="4495800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5943600" y="3429000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7756525" y="31130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6003925" y="3494088"/>
            <a:ext cx="1431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hash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function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1812925" y="4789488"/>
            <a:ext cx="1748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”Michelle"</a:t>
            </a:r>
            <a:endParaRPr lang="en-US" dirty="0"/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2346325" y="1385888"/>
            <a:ext cx="1809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5/5/</a:t>
            </a:r>
            <a:r>
              <a:rPr lang="en-US" dirty="0" smtClean="0">
                <a:latin typeface="Comic Sans MS" pitchFamily="66" charset="0"/>
              </a:rPr>
              <a:t>1960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F1A57-DBB5-48A6-9E8E-62F67FBCC383}" type="slidenum">
              <a:rPr lang="en-US" sz="1800"/>
              <a:pPr eaLnBrk="1" hangingPunct="1"/>
              <a:t>11</a:t>
            </a:fld>
            <a:endParaRPr lang="en-US" sz="18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Example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Assume we are using names as our </a:t>
            </a:r>
            <a:r>
              <a:rPr lang="en-US" i="1" smtClean="0"/>
              <a:t>key</a:t>
            </a:r>
            <a:endParaRPr lang="en-US" smtClean="0"/>
          </a:p>
          <a:p>
            <a:pPr lvl="1" eaLnBrk="1" hangingPunct="1"/>
            <a:r>
              <a:rPr lang="en-US" i="1" smtClean="0"/>
              <a:t>take 3rd letter of name, take int value of letter </a:t>
            </a:r>
            <a:br>
              <a:rPr lang="en-US" i="1" smtClean="0"/>
            </a:br>
            <a:r>
              <a:rPr lang="en-US" i="1" smtClean="0"/>
              <a:t>(a = 0, b = 1, ...), divide by 6 and take remainder</a:t>
            </a:r>
          </a:p>
          <a:p>
            <a:pPr eaLnBrk="1" hangingPunct="1"/>
            <a:r>
              <a:rPr lang="en-US" smtClean="0"/>
              <a:t>What does "Bellers" hash to?</a:t>
            </a:r>
          </a:p>
          <a:p>
            <a:pPr eaLnBrk="1" hangingPunct="1"/>
            <a:r>
              <a:rPr lang="en-US" smtClean="0"/>
              <a:t>L -&gt; 11 -&gt; 11 % 6 = 5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5B06A-5A0C-4DA9-9A5A-1EF774A425C4}" type="slidenum">
              <a:rPr lang="en-US" sz="1800"/>
              <a:pPr eaLnBrk="1" hangingPunct="1"/>
              <a:t>12</a:t>
            </a:fld>
            <a:endParaRPr lang="en-US" sz="18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 of Hash Function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Mike = (10 % 6) = 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Kelly = (11 % 6) = 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Olivia = (8 % 6) = 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Isabelle = (0 % 6) =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David = (21 % 6) = 3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Margaret = (17 % 6) = 5 (uh oh)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Wendy = (13 % 6)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is an imperfect hash function. A perfect hash function yields a one to one mapping from the keys to the hash values.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is the maximum number of values this function can hash perfectly?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Assume the has function for String adds up the Unicode value for each character.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(String 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for(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result +=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return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err="1" smtClean="0">
                <a:cs typeface="Courier New" pitchFamily="49" charset="0"/>
              </a:rPr>
              <a:t>Hashcode</a:t>
            </a:r>
            <a:r>
              <a:rPr lang="en-US" dirty="0" smtClean="0">
                <a:cs typeface="Courier New" pitchFamily="49" charset="0"/>
              </a:rPr>
              <a:t> for "DAB" and "BAD"?</a:t>
            </a:r>
            <a:endParaRPr lang="en-US" dirty="0">
              <a:cs typeface="Courier New" pitchFamily="49" charset="0"/>
            </a:endParaRP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 smtClean="0"/>
              <a:t>301	103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 smtClean="0"/>
              <a:t>4		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 smtClean="0"/>
              <a:t>412   	214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 smtClean="0"/>
              <a:t>5       	5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 smtClean="0"/>
              <a:t>199    	199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0EE68-969C-4A8B-A891-AB91B588C5E4}" type="slidenum">
              <a:rPr lang="en-US" sz="1800"/>
              <a:pPr eaLnBrk="1" hangingPunct="1"/>
              <a:t>14</a:t>
            </a:fld>
            <a:endParaRPr lang="en-US" sz="18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Hash Functions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Normally a two step process</a:t>
            </a:r>
          </a:p>
          <a:p>
            <a:pPr lvl="1" eaLnBrk="1" hangingPunct="1"/>
            <a:r>
              <a:rPr lang="en-US" dirty="0" smtClean="0"/>
              <a:t>transform the key (which may not be an integer) into an integer value</a:t>
            </a:r>
          </a:p>
          <a:p>
            <a:pPr lvl="1" eaLnBrk="1" hangingPunct="1"/>
            <a:r>
              <a:rPr lang="en-US" dirty="0" smtClean="0"/>
              <a:t>Map the resulting integer into a valid index for the hash table (where all the elements are stored)</a:t>
            </a:r>
          </a:p>
          <a:p>
            <a:pPr eaLnBrk="1" hangingPunct="1"/>
            <a:r>
              <a:rPr lang="en-US" dirty="0" smtClean="0"/>
              <a:t>The transformation can use one of four techniques</a:t>
            </a:r>
          </a:p>
          <a:p>
            <a:pPr lvl="1" eaLnBrk="1" hangingPunct="1"/>
            <a:r>
              <a:rPr lang="en-US" dirty="0" smtClean="0"/>
              <a:t>mapping, folding, shifting, 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2A3E3-ADFE-4869-9DC8-044E63DF4F4C}" type="slidenum">
              <a:rPr lang="en-US" sz="1800"/>
              <a:pPr eaLnBrk="1" hangingPunct="1"/>
              <a:t>15</a:t>
            </a:fld>
            <a:endParaRPr lang="en-US" sz="1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Hashing Techniques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</a:t>
            </a:r>
          </a:p>
          <a:p>
            <a:pPr lvl="1" eaLnBrk="1" hangingPunct="1"/>
            <a:r>
              <a:rPr lang="en-US" smtClean="0"/>
              <a:t>As seen in the example</a:t>
            </a:r>
          </a:p>
          <a:p>
            <a:pPr lvl="1" eaLnBrk="1" hangingPunct="1"/>
            <a:r>
              <a:rPr lang="en-US" smtClean="0"/>
              <a:t>integer values or things that can be easily converted to integer values in key</a:t>
            </a:r>
          </a:p>
          <a:p>
            <a:pPr eaLnBrk="1" hangingPunct="1"/>
            <a:r>
              <a:rPr lang="en-US" smtClean="0"/>
              <a:t>Folding</a:t>
            </a:r>
          </a:p>
          <a:p>
            <a:pPr lvl="1" eaLnBrk="1" hangingPunct="1"/>
            <a:r>
              <a:rPr lang="en-US" smtClean="0"/>
              <a:t>partition key into several parts and the integer values for the various parts are combined</a:t>
            </a:r>
          </a:p>
          <a:p>
            <a:pPr lvl="1" eaLnBrk="1" hangingPunct="1"/>
            <a:r>
              <a:rPr lang="en-US" smtClean="0"/>
              <a:t>the parts may be hashed first</a:t>
            </a:r>
          </a:p>
          <a:p>
            <a:pPr lvl="1" eaLnBrk="1" hangingPunct="1"/>
            <a:r>
              <a:rPr lang="en-US" smtClean="0"/>
              <a:t>combine using addition, multiplication, shifting, logical exclusive 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683C0-2451-429C-B311-2C26FA1D03D4}" type="slidenum">
              <a:rPr lang="en-US" sz="1800"/>
              <a:pPr eaLnBrk="1" hangingPunct="1"/>
              <a:t>16</a:t>
            </a:fld>
            <a:endParaRPr lang="en-US" sz="1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Shifting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More complicated with shifting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hashVal</a:t>
            </a:r>
            <a:r>
              <a:rPr lang="en-US" sz="2000" dirty="0" smtClean="0">
                <a:latin typeface="Courier New" pitchFamily="49" charset="0"/>
              </a:rPr>
              <a:t> = 0;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</a:rPr>
              <a:t>str.length</a:t>
            </a:r>
            <a:r>
              <a:rPr lang="en-US" sz="2000" dirty="0" smtClean="0">
                <a:latin typeface="Courier New" pitchFamily="49" charset="0"/>
              </a:rPr>
              <a:t>() - 1;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while(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 &gt; 0)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 </a:t>
            </a:r>
            <a:r>
              <a:rPr lang="en-US" sz="2000" dirty="0" err="1" smtClean="0">
                <a:latin typeface="Courier New" pitchFamily="49" charset="0"/>
              </a:rPr>
              <a:t>hashVal</a:t>
            </a:r>
            <a:r>
              <a:rPr lang="en-US" sz="2000" dirty="0" smtClean="0">
                <a:latin typeface="Courier New" pitchFamily="49" charset="0"/>
              </a:rPr>
              <a:t> = (</a:t>
            </a:r>
            <a:r>
              <a:rPr lang="en-US" sz="2000" dirty="0" err="1" smtClean="0">
                <a:latin typeface="Courier New" pitchFamily="49" charset="0"/>
              </a:rPr>
              <a:t>hashVal</a:t>
            </a:r>
            <a:r>
              <a:rPr lang="en-US" sz="2000" dirty="0" smtClean="0">
                <a:latin typeface="Courier New" pitchFamily="49" charset="0"/>
              </a:rPr>
              <a:t> &lt;&lt; 1) + (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) </a:t>
            </a:r>
            <a:r>
              <a:rPr lang="en-US" sz="2000" dirty="0" err="1" smtClean="0">
                <a:latin typeface="Courier New" pitchFamily="49" charset="0"/>
              </a:rPr>
              <a:t>str.charAt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);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--;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different answers for "dog" and "god"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 smtClean="0"/>
              <a:t>	Shifting may give a better range of hash values when compared to just folding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 smtClean="0"/>
              <a:t>Casts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Very simple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essentially casting as part of fold and shift when working with chars.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85395-FE6B-482E-AFF3-F91C9A63583B}" type="slidenum">
              <a:rPr lang="en-US" sz="1800"/>
              <a:pPr eaLnBrk="1" hangingPunct="1"/>
              <a:t>17</a:t>
            </a:fld>
            <a:endParaRPr lang="en-US" sz="1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Java String class </a:t>
            </a:r>
            <a:r>
              <a:rPr lang="en-US" dirty="0" err="1" smtClean="0"/>
              <a:t>hashCode</a:t>
            </a:r>
            <a:r>
              <a:rPr lang="en-US" dirty="0" smtClean="0"/>
              <a:t> method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762000" y="1676400"/>
            <a:ext cx="74676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public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hashCode</a:t>
            </a:r>
            <a:r>
              <a:rPr lang="en-US" sz="2400" dirty="0" smtClean="0">
                <a:latin typeface="Courier New" pitchFamily="49" charset="0"/>
              </a:rPr>
              <a:t>() {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h = hash;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if (h == 0) </a:t>
            </a:r>
            <a:r>
              <a:rPr lang="en-US" sz="2400" dirty="0" smtClean="0">
                <a:latin typeface="Courier New" pitchFamily="49" charset="0"/>
              </a:rPr>
              <a:t>{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smtClean="0">
                <a:latin typeface="Courier New" pitchFamily="49" charset="0"/>
              </a:rPr>
              <a:t>   </a:t>
            </a:r>
            <a:r>
              <a:rPr lang="en-US" sz="2400" dirty="0" err="1" smtClean="0"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</a:rPr>
              <a:t>off = offset;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  char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[] = value;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 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len</a:t>
            </a:r>
            <a:r>
              <a:rPr lang="en-US" sz="2400" dirty="0">
                <a:latin typeface="Courier New" pitchFamily="49" charset="0"/>
              </a:rPr>
              <a:t> = count;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smtClean="0">
                <a:latin typeface="Courier New" pitchFamily="49" charset="0"/>
              </a:rPr>
              <a:t>for 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&lt; </a:t>
            </a:r>
            <a:r>
              <a:rPr lang="en-US" sz="2400" dirty="0" err="1">
                <a:latin typeface="Courier New" pitchFamily="49" charset="0"/>
              </a:rPr>
              <a:t>len</a:t>
            </a:r>
            <a:r>
              <a:rPr lang="en-US" sz="2400" dirty="0">
                <a:latin typeface="Courier New" pitchFamily="49" charset="0"/>
              </a:rPr>
              <a:t>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</a:rPr>
              <a:t>++) 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 </a:t>
            </a:r>
            <a:r>
              <a:rPr lang="en-US" sz="2400" dirty="0" smtClean="0">
                <a:latin typeface="Courier New" pitchFamily="49" charset="0"/>
              </a:rPr>
              <a:t>    </a:t>
            </a:r>
            <a:r>
              <a:rPr lang="en-US" sz="2400" dirty="0">
                <a:latin typeface="Courier New" pitchFamily="49" charset="0"/>
              </a:rPr>
              <a:t>h = </a:t>
            </a:r>
            <a:r>
              <a:rPr lang="en-US" sz="2400" dirty="0" smtClean="0">
                <a:latin typeface="Courier New" pitchFamily="49" charset="0"/>
              </a:rPr>
              <a:t>31 * h </a:t>
            </a:r>
            <a:r>
              <a:rPr lang="en-US" sz="2400" dirty="0">
                <a:latin typeface="Courier New" pitchFamily="49" charset="0"/>
              </a:rPr>
              <a:t>+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[off</a:t>
            </a:r>
            <a:r>
              <a:rPr lang="en-US" sz="2400" dirty="0" smtClean="0">
                <a:latin typeface="Courier New" pitchFamily="49" charset="0"/>
              </a:rPr>
              <a:t>++];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smtClean="0">
                <a:latin typeface="Courier New" pitchFamily="49" charset="0"/>
              </a:rPr>
              <a:t>hash </a:t>
            </a:r>
            <a:r>
              <a:rPr lang="en-US" sz="2400" dirty="0">
                <a:latin typeface="Courier New" pitchFamily="49" charset="0"/>
              </a:rPr>
              <a:t>=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return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65772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hash 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EE422C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B3897-641B-4EEC-9363-68EC817218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543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perfect hash function distributes all keys evenly, and avoids collisions if at all possible.</a:t>
            </a:r>
          </a:p>
          <a:p>
            <a:r>
              <a:rPr lang="en-US" dirty="0" smtClean="0"/>
              <a:t>A good hash function produce a uniform distribution of hash values for the table sizes in use. Why?</a:t>
            </a:r>
          </a:p>
          <a:p>
            <a:r>
              <a:rPr lang="en-US" dirty="0" smtClean="0"/>
              <a:t>Other requirements for different </a:t>
            </a:r>
            <a:r>
              <a:rPr lang="en-US" smtClean="0"/>
              <a:t>addressing schemes.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48670-FCD5-4C4B-BD8D-342C292889B0}" type="slidenum">
              <a:rPr lang="en-US" sz="1800"/>
              <a:pPr eaLnBrk="1" hangingPunct="1"/>
              <a:t>19</a:t>
            </a:fld>
            <a:endParaRPr lang="en-US" sz="1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 Results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Transform hashed key value into a legal index in the hash table</a:t>
            </a:r>
          </a:p>
          <a:p>
            <a:pPr eaLnBrk="1" hangingPunct="1"/>
            <a:r>
              <a:rPr lang="en-US" sz="2800" dirty="0" smtClean="0"/>
              <a:t>Hash table normally uses an array as its underlying storage container</a:t>
            </a:r>
          </a:p>
          <a:p>
            <a:pPr eaLnBrk="1" hangingPunct="1"/>
            <a:r>
              <a:rPr lang="en-US" sz="2800" dirty="0" smtClean="0"/>
              <a:t>Normally get location on table by taking result of hash function, dividing by size of table, and taking remainder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index = key mod n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n is size of hash table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empirical evidence shows a prime number is best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1000 element hash table, make 997 or 1009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2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Programming Pearls by Jon Bentley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543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9812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1279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2971800" y="2895600"/>
            <a:ext cx="6019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Marlett" pitchFamily="2" charset="2"/>
              <a:buChar char="8"/>
            </a:pPr>
            <a:r>
              <a:rPr lang="en-US"/>
              <a:t>Jon was </a:t>
            </a:r>
            <a:r>
              <a:rPr lang="en-US" i="1"/>
              <a:t>senior programmer</a:t>
            </a:r>
            <a:r>
              <a:rPr lang="en-US"/>
              <a:t> on a large programming project. 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/>
              <a:t>Senior programmer spend a lot of time helping junior programmers.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/>
              <a:t>Junior programmer to Jon: "I need help writing a </a:t>
            </a:r>
            <a:r>
              <a:rPr lang="en-US" i="1" u="sng"/>
              <a:t>sorting algorithm</a:t>
            </a:r>
            <a:r>
              <a:rPr lang="en-US"/>
              <a:t>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E953A-DA81-4DBB-82D5-9655BB881821}" type="slidenum">
              <a:rPr lang="en-US" sz="1800"/>
              <a:pPr eaLnBrk="1" hangingPunct="1"/>
              <a:t>20</a:t>
            </a:fld>
            <a:endParaRPr lang="en-US" sz="1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 Results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04800" y="117475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2667000" y="14478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810000" y="12446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1885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hashCode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method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5867400" y="1447800"/>
            <a:ext cx="8382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495800" y="2743200"/>
            <a:ext cx="438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  %  997 = 177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53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99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98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44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243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289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88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335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34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480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>
            <a:off x="579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624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70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769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716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593725" y="3678238"/>
            <a:ext cx="784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Courier New" pitchFamily="49" charset="0"/>
              </a:rPr>
              <a:t>0 1 2 3 .........177............ 996</a:t>
            </a:r>
          </a:p>
        </p:txBody>
      </p:sp>
      <p:sp>
        <p:nvSpPr>
          <p:cNvPr id="20509" name="Line 28"/>
          <p:cNvSpPr>
            <a:spLocks noChangeShapeType="1"/>
          </p:cNvSpPr>
          <p:nvPr/>
        </p:nvSpPr>
        <p:spPr bwMode="auto">
          <a:xfrm flipH="1">
            <a:off x="4876800" y="3200400"/>
            <a:ext cx="1828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495800" y="4724400"/>
            <a:ext cx="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3276600" y="563880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3D193-84EB-4424-815B-3FDE320890EA}" type="slidenum">
              <a:rPr lang="en-US" sz="1800"/>
              <a:pPr eaLnBrk="1" hangingPunct="1"/>
              <a:t>21</a:t>
            </a:fld>
            <a:endParaRPr lang="en-US" sz="1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Collisions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do when inserting an element and already something present?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3434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1F118-E538-42FD-BC0C-59B447367AA2}" type="slidenum">
              <a:rPr lang="en-US" sz="1800"/>
              <a:pPr eaLnBrk="1" hangingPunct="1"/>
              <a:t>22</a:t>
            </a:fld>
            <a:endParaRPr lang="en-US" sz="1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Address Hashing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629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Could search forward or backwards for an open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Linear probing: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move forward 1 spot. Open?, 2 spots, 3 spots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reach the end?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removing, insert a blank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null if never occupied, blank if once occupied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Quadratic probing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 spot, 2 spots, 4 spots, 8 spots, 16 spots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Resize when </a:t>
            </a:r>
            <a:r>
              <a:rPr lang="en-US" sz="2800" i="1" smtClean="0"/>
              <a:t>load factor </a:t>
            </a:r>
            <a:r>
              <a:rPr lang="en-US" sz="2800" smtClean="0"/>
              <a:t>reaches some limit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114800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Deletion in Open Addressing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Actual deletion cannot be performed in open addressing hash tables</a:t>
            </a:r>
          </a:p>
          <a:p>
            <a:pPr lvl="1"/>
            <a:r>
              <a:rPr lang="en-US" altLang="en-US" sz="2000" smtClean="0"/>
              <a:t>otherwise this will isolate records further down the probe sequence</a:t>
            </a:r>
          </a:p>
          <a:p>
            <a:pPr lvl="1"/>
            <a:endParaRPr lang="en-US" altLang="en-US" sz="2000" smtClean="0"/>
          </a:p>
          <a:p>
            <a:r>
              <a:rPr lang="en-US" altLang="en-US" sz="2400" smtClean="0"/>
              <a:t>Solution: Add an extra bit to each table entry, and mark a deleted slot by storing a special value DELETED (</a:t>
            </a:r>
            <a:r>
              <a:rPr lang="en-US" altLang="en-US" sz="2400" i="1" smtClean="0"/>
              <a:t>tombstone</a:t>
            </a:r>
            <a:r>
              <a:rPr lang="en-US" altLang="en-US" sz="2400" smtClean="0"/>
              <a:t>)</a:t>
            </a:r>
          </a:p>
          <a:p>
            <a:pPr>
              <a:buFont typeface="Monotype Sorts" pitchFamily="2" charset="2"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307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13641-794A-4F45-80FF-62CD9F311083}" type="slidenum">
              <a:rPr lang="en-US" sz="1800"/>
              <a:pPr eaLnBrk="1" hangingPunct="1"/>
              <a:t>24</a:t>
            </a:fld>
            <a:endParaRPr lang="en-US" sz="1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239000" cy="5486400"/>
          </a:xfrm>
        </p:spPr>
        <p:txBody>
          <a:bodyPr/>
          <a:lstStyle/>
          <a:p>
            <a:pPr eaLnBrk="1" hangingPunct="1"/>
            <a:r>
              <a:rPr lang="en-US" smtClean="0"/>
              <a:t>Each element of hash table be another data structure</a:t>
            </a:r>
          </a:p>
          <a:p>
            <a:pPr lvl="1" eaLnBrk="1" hangingPunct="1"/>
            <a:r>
              <a:rPr lang="en-US" smtClean="0"/>
              <a:t>linked list, balanced binary tree</a:t>
            </a:r>
          </a:p>
          <a:p>
            <a:pPr lvl="1" eaLnBrk="1" hangingPunct="1"/>
            <a:r>
              <a:rPr lang="en-US" smtClean="0"/>
              <a:t>More space, but somewhat easier</a:t>
            </a:r>
          </a:p>
          <a:p>
            <a:pPr lvl="1" eaLnBrk="1" hangingPunct="1"/>
            <a:r>
              <a:rPr lang="en-US" smtClean="0"/>
              <a:t>everything goes in its spot</a:t>
            </a:r>
          </a:p>
          <a:p>
            <a:pPr eaLnBrk="1" hangingPunct="1"/>
            <a:r>
              <a:rPr lang="en-US" smtClean="0"/>
              <a:t>Resize at given load factor or when any chain reaches some limit: (relatively small number of items)</a:t>
            </a:r>
          </a:p>
          <a:p>
            <a:pPr eaLnBrk="1" hangingPunct="1"/>
            <a:r>
              <a:rPr lang="en-US" smtClean="0"/>
              <a:t>What happens when resizing? </a:t>
            </a:r>
          </a:p>
          <a:p>
            <a:pPr lvl="1" eaLnBrk="1" hangingPunct="1"/>
            <a:r>
              <a:rPr lang="en-US" smtClean="0"/>
              <a:t>Why don't things just collide again?</a:t>
            </a:r>
          </a:p>
          <a:p>
            <a:pPr eaLnBrk="1" hangingPunct="1"/>
            <a:endParaRPr lang="en-US" smtClean="0"/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419600"/>
            <a:ext cx="23193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FAC92-09D2-47DD-88DD-08B366E7AE7C}" type="slidenum">
              <a:rPr lang="en-US" sz="1800"/>
              <a:pPr eaLnBrk="1" hangingPunct="1"/>
              <a:t>25</a:t>
            </a:fld>
            <a:endParaRPr lang="en-US" sz="1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 Tables in Java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urier New" pitchFamily="49" charset="0"/>
              </a:rPr>
              <a:t>hashCode</a:t>
            </a:r>
            <a:r>
              <a:rPr lang="en-US" dirty="0" smtClean="0"/>
              <a:t> method in </a:t>
            </a:r>
            <a:r>
              <a:rPr lang="en-US" dirty="0" smtClean="0">
                <a:latin typeface="Courier New" pitchFamily="49" charset="0"/>
              </a:rPr>
              <a:t>Object</a:t>
            </a:r>
          </a:p>
          <a:p>
            <a:pPr eaLnBrk="1" hangingPunct="1"/>
            <a:r>
              <a:rPr lang="en-US" dirty="0" err="1" smtClean="0">
                <a:latin typeface="Courier New" pitchFamily="49" charset="0"/>
              </a:rPr>
              <a:t>hashCode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 pitchFamily="49" charset="0"/>
              </a:rPr>
              <a:t>equals</a:t>
            </a:r>
          </a:p>
          <a:p>
            <a:pPr lvl="1" eaLnBrk="1" hangingPunct="1"/>
            <a:r>
              <a:rPr lang="en-US" dirty="0" smtClean="0">
                <a:latin typeface="Courier New" pitchFamily="49" charset="0"/>
              </a:rPr>
              <a:t>"</a:t>
            </a:r>
            <a:r>
              <a:rPr lang="en-US" dirty="0" smtClean="0"/>
              <a:t>If two objects are equal according to the equals (</a:t>
            </a:r>
            <a:r>
              <a:rPr lang="en-US" dirty="0" smtClean="0">
                <a:latin typeface="Courier New" pitchFamily="49" charset="0"/>
              </a:rPr>
              <a:t>Object</a:t>
            </a:r>
            <a:r>
              <a:rPr lang="en-US" dirty="0" smtClean="0"/>
              <a:t>) method, then calling the </a:t>
            </a:r>
            <a:r>
              <a:rPr lang="en-US" dirty="0" err="1" smtClean="0">
                <a:latin typeface="Courier New" pitchFamily="49" charset="0"/>
              </a:rPr>
              <a:t>hashCode</a:t>
            </a:r>
            <a:r>
              <a:rPr lang="en-US" dirty="0" smtClean="0"/>
              <a:t> method on each of the two objects must produce the same integer result. "</a:t>
            </a:r>
          </a:p>
          <a:p>
            <a:pPr lvl="1" eaLnBrk="1" hangingPunct="1"/>
            <a:r>
              <a:rPr lang="en-US" dirty="0" smtClean="0"/>
              <a:t>if you override </a:t>
            </a:r>
            <a:r>
              <a:rPr lang="en-US" dirty="0" smtClean="0">
                <a:latin typeface="Courier New" pitchFamily="49" charset="0"/>
              </a:rPr>
              <a:t>equals</a:t>
            </a:r>
            <a:r>
              <a:rPr lang="en-US" dirty="0" smtClean="0"/>
              <a:t> you need to override </a:t>
            </a:r>
            <a:r>
              <a:rPr lang="en-US" dirty="0" err="1" smtClean="0">
                <a:latin typeface="Courier New" pitchFamily="49" charset="0"/>
              </a:rPr>
              <a:t>hashCode</a:t>
            </a:r>
            <a:endParaRPr lang="en-US" dirty="0" smtClean="0">
              <a:latin typeface="Courier New" pitchFamily="49" charset="0"/>
            </a:endParaRPr>
          </a:p>
          <a:p>
            <a:pPr eaLnBrk="1" hangingPunct="1"/>
            <a:r>
              <a:rPr lang="en-US" dirty="0" smtClean="0"/>
              <a:t>Overriding one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dirty="0" smtClean="0"/>
              <a:t>, but not the other, can cause logic errors that are difficult to track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3B91D-D749-4B9C-A203-A1F3B1378664}" type="slidenum">
              <a:rPr lang="en-US" sz="1800"/>
              <a:pPr eaLnBrk="1" hangingPunct="1"/>
              <a:t>26</a:t>
            </a:fld>
            <a:endParaRPr lang="en-US" sz="1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 Tables in Java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HashTable class</a:t>
            </a:r>
          </a:p>
          <a:p>
            <a:pPr eaLnBrk="1" hangingPunct="1"/>
            <a:r>
              <a:rPr lang="en-US" smtClean="0"/>
              <a:t>HashSet class</a:t>
            </a:r>
          </a:p>
          <a:p>
            <a:pPr lvl="1" eaLnBrk="1" hangingPunct="1"/>
            <a:r>
              <a:rPr lang="en-US" smtClean="0"/>
              <a:t>implements Set interface with internal storage container that is a HashTable</a:t>
            </a:r>
          </a:p>
          <a:p>
            <a:pPr lvl="1" eaLnBrk="1" hangingPunct="1"/>
            <a:r>
              <a:rPr lang="en-US" smtClean="0"/>
              <a:t>compare to TreeSet class, internal storage container is a Red Black Tree</a:t>
            </a:r>
          </a:p>
          <a:p>
            <a:pPr eaLnBrk="1" hangingPunct="1"/>
            <a:r>
              <a:rPr lang="en-US" smtClean="0"/>
              <a:t>HashMap class</a:t>
            </a:r>
          </a:p>
          <a:p>
            <a:pPr lvl="1" eaLnBrk="1" hangingPunct="1"/>
            <a:r>
              <a:rPr lang="en-US" smtClean="0"/>
              <a:t>implements the Map interface, internal storage container for keys is a hash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909D6-DF16-43B9-8050-19629069F8BF}" type="slidenum">
              <a:rPr lang="en-US" sz="1800"/>
              <a:pPr eaLnBrk="1" hangingPunct="1"/>
              <a:t>3</a:t>
            </a:fld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 Problem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486400"/>
          </a:xfrm>
        </p:spPr>
        <p:txBody>
          <a:bodyPr/>
          <a:lstStyle/>
          <a:p>
            <a:pPr eaLnBrk="1" hangingPunct="1"/>
            <a:r>
              <a:rPr lang="en-US" smtClean="0"/>
              <a:t>From </a:t>
            </a:r>
            <a:r>
              <a:rPr lang="en-US" i="1" smtClean="0"/>
              <a:t>Programming Pearls (Jon in Italics)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12006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i="1" dirty="0"/>
              <a:t>Why do you want to write your own sort at all? Why not use a sort provided by your system?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 need the sort in the middle of a large system, and for obscure technical reasons, I can't use the system file-sorting program. </a:t>
            </a:r>
            <a:br>
              <a:rPr lang="en-US" sz="2000" dirty="0"/>
            </a:br>
            <a:r>
              <a:rPr lang="en-US" sz="2000" i="1" dirty="0"/>
              <a:t>What exactly are you sorting? How many records are in the file? What is the format of each record?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file </a:t>
            </a:r>
            <a:r>
              <a:rPr lang="en-US" sz="2000" dirty="0" smtClean="0"/>
              <a:t>on disk contains </a:t>
            </a:r>
            <a:r>
              <a:rPr lang="en-US" sz="2000" dirty="0"/>
              <a:t>at most ten million records; each record is a seven-digit integer. </a:t>
            </a:r>
            <a:br>
              <a:rPr lang="en-US" sz="2000" dirty="0"/>
            </a:br>
            <a:r>
              <a:rPr lang="en-US" sz="2000" i="1" dirty="0"/>
              <a:t>Wait a minute. If the file is that small, why bother going to disk at all? Why not just sort it in main memory?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Although the machine has many megabytes of main memory, this function is part of a big system. I expect that I'll have only about a megabyte free at that point. </a:t>
            </a:r>
            <a:br>
              <a:rPr lang="en-US" sz="2000" dirty="0"/>
            </a:br>
            <a:r>
              <a:rPr lang="en-US" sz="2000" i="1" dirty="0"/>
              <a:t>Is there anything else you can tell me about the records?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Each one is a seven-digit positive integer with no other associated data, and no integer can appear more than once. </a:t>
            </a:r>
            <a:r>
              <a:rPr lang="en-US" sz="2000" dirty="0" smtClean="0"/>
              <a:t>The sorted file goes back </a:t>
            </a:r>
            <a:r>
              <a:rPr lang="en-US" sz="2000" smtClean="0"/>
              <a:t>into the disk.</a:t>
            </a:r>
            <a:endParaRPr lang="en-US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A2F02-7CF0-45EB-B77D-37EC22052D7F}" type="slidenum">
              <a:rPr lang="en-US" sz="1800"/>
              <a:pPr eaLnBrk="1" hangingPunct="1"/>
              <a:t>4</a:t>
            </a:fld>
            <a:endParaRPr lang="en-US" sz="18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were they sorting?</a:t>
            </a:r>
          </a:p>
          <a:p>
            <a:pPr eaLnBrk="1" hangingPunct="1"/>
            <a:r>
              <a:rPr lang="en-US" dirty="0" smtClean="0"/>
              <a:t>How do you sort data when it won't all fit into main memory?</a:t>
            </a:r>
          </a:p>
          <a:p>
            <a:pPr eaLnBrk="1" hangingPunct="1"/>
            <a:r>
              <a:rPr lang="en-US" dirty="0" smtClean="0"/>
              <a:t>Speed of file </a:t>
            </a:r>
            <a:r>
              <a:rPr lang="en-US" dirty="0" err="1" smtClean="0"/>
              <a:t>i</a:t>
            </a:r>
            <a:r>
              <a:rPr lang="en-US" dirty="0" smtClean="0"/>
              <a:t>/o?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17446-AF7D-41D4-82B3-1BA441996417}" type="slidenum">
              <a:rPr lang="en-US" sz="1800"/>
              <a:pPr eaLnBrk="1" hangingPunct="1"/>
              <a:t>5</a:t>
            </a:fld>
            <a:endParaRPr lang="en-US" sz="18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Solution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989013" y="914400"/>
            <a:ext cx="7164387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/* phase 1: initialize set to empty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for i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	bit[i] = 0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/* phase 2: insert present elements into the set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for each i in the input file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	bit[i] = 1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/* phase 3: write sorted output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for i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Unicode MS" pitchFamily="34" charset="-128"/>
              </a:rPr>
              <a:t>	if bit[i] == 1 write i on the output file 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CC2C00-FA65-499C-9297-651C8C225F4C}" type="slidenum">
              <a:rPr lang="en-US" sz="1800"/>
              <a:pPr eaLnBrk="1" hangingPunct="1"/>
              <a:t>6</a:t>
            </a:fld>
            <a:endParaRPr lang="en-US" sz="18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Structures so Far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ArrayLists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O(1)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O(N) insertion (average case), better at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O(N) deletion (average case)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LinkedLists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O(N)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O(N) insertion (average case), better at front and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O(N) deletion (average case), better at front and back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Binary Search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O(log N) access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O(log N) insertion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O(log N) deletion if balanced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6F793-0704-41AB-AB74-D3A49B1A9C07}" type="slidenum">
              <a:rPr lang="en-US" sz="1800"/>
              <a:pPr eaLnBrk="1" hangingPunct="1"/>
              <a:t>7</a:t>
            </a:fld>
            <a:endParaRPr lang="en-US" sz="18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Binary Trees Better?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  <a:p>
            <a:pPr lvl="1" eaLnBrk="1" hangingPunct="1"/>
            <a:r>
              <a:rPr lang="en-US" smtClean="0"/>
              <a:t>reducing work by a factor of 2 each time</a:t>
            </a:r>
          </a:p>
          <a:p>
            <a:pPr eaLnBrk="1" hangingPunct="1"/>
            <a:r>
              <a:rPr lang="en-US" smtClean="0"/>
              <a:t>Can we reduce the work by a bigger factor? 10? 1000?</a:t>
            </a:r>
          </a:p>
          <a:p>
            <a:pPr eaLnBrk="1" hangingPunct="1"/>
            <a:r>
              <a:rPr lang="en-US" smtClean="0"/>
              <a:t>An ArrayList does this in a way when </a:t>
            </a:r>
            <a:r>
              <a:rPr lang="en-US" i="1" smtClean="0"/>
              <a:t>accessing</a:t>
            </a:r>
            <a:r>
              <a:rPr lang="en-US" smtClean="0"/>
              <a:t> elements</a:t>
            </a:r>
          </a:p>
          <a:p>
            <a:pPr lvl="1" eaLnBrk="1" hangingPunct="1"/>
            <a:r>
              <a:rPr lang="en-US" i="1" smtClean="0"/>
              <a:t>but must use an integer value</a:t>
            </a:r>
          </a:p>
          <a:p>
            <a:pPr lvl="1" eaLnBrk="1" hangingPunct="1"/>
            <a:r>
              <a:rPr lang="en-US" i="1" smtClean="0"/>
              <a:t>each position holds a single element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B93C0-04B4-47D2-9F28-3B9B6B51E864}" type="slidenum">
              <a:rPr lang="en-US" sz="1800"/>
              <a:pPr eaLnBrk="1" hangingPunct="1"/>
              <a:t>8</a:t>
            </a:fld>
            <a:endParaRPr lang="en-US" sz="18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 Tables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Hash Tables overcome the problems of ArrayList while maintaining the fast access, insertion, and deletion in terms of N (number of elements already in the structure.)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Hash tables use an </a:t>
            </a:r>
            <a:r>
              <a:rPr lang="en-US" i="1" dirty="0" smtClean="0"/>
              <a:t>array</a:t>
            </a:r>
            <a:r>
              <a:rPr lang="en-US" dirty="0" smtClean="0"/>
              <a:t> and </a:t>
            </a:r>
            <a:r>
              <a:rPr lang="en-US" i="1" dirty="0" smtClean="0"/>
              <a:t>hash functions </a:t>
            </a:r>
            <a:r>
              <a:rPr lang="en-US" dirty="0" smtClean="0"/>
              <a:t>to determine the index for each element.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1219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23812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2362200" y="3962400"/>
            <a:ext cx="1143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EE422C</a:t>
            </a:r>
            <a:endParaRPr lang="en-US" sz="140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/>
              <a:t>Hash Tables</a:t>
            </a:r>
            <a:endParaRPr lang="en-US" sz="140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E3-7C77-4D9A-B212-67C890E74031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 Functions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Hash: "From the French hatcher, </a:t>
            </a:r>
            <a:br>
              <a:rPr lang="en-US" smtClean="0"/>
            </a:br>
            <a:r>
              <a:rPr lang="en-US" smtClean="0"/>
              <a:t>which means 'to chop'. "</a:t>
            </a:r>
          </a:p>
          <a:p>
            <a:pPr eaLnBrk="1" hangingPunct="1"/>
            <a:r>
              <a:rPr lang="en-US" i="1" smtClean="0"/>
              <a:t>to hash</a:t>
            </a:r>
            <a:r>
              <a:rPr lang="en-US" smtClean="0"/>
              <a:t> to mix randomly or shuffle (To cut up, to slash or hack about; to mangle)</a:t>
            </a:r>
          </a:p>
          <a:p>
            <a:pPr eaLnBrk="1" hangingPunct="1"/>
            <a:r>
              <a:rPr lang="en-US" smtClean="0"/>
              <a:t>Hash Function: Take a large piece of data and reduce it to a smaller piece of data, usually a single integer. </a:t>
            </a:r>
          </a:p>
          <a:p>
            <a:pPr lvl="1" eaLnBrk="1" hangingPunct="1"/>
            <a:r>
              <a:rPr lang="en-US" smtClean="0"/>
              <a:t>A function or algorithm</a:t>
            </a:r>
          </a:p>
          <a:p>
            <a:pPr lvl="1" eaLnBrk="1" hangingPunct="1"/>
            <a:r>
              <a:rPr lang="en-US" smtClean="0"/>
              <a:t>The input need not be integers!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1260</Words>
  <Application>Microsoft Office PowerPoint</Application>
  <PresentationFormat>On-screen Show (4:3)</PresentationFormat>
  <Paragraphs>265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Unicode MS</vt:lpstr>
      <vt:lpstr>Comic Sans MS</vt:lpstr>
      <vt:lpstr>Courier New</vt:lpstr>
      <vt:lpstr>Marlett</vt:lpstr>
      <vt:lpstr>Monotype Sorts</vt:lpstr>
      <vt:lpstr>Times New Roman</vt:lpstr>
      <vt:lpstr>Vrinda</vt:lpstr>
      <vt:lpstr>Default Design</vt:lpstr>
      <vt:lpstr>Hash Tables</vt:lpstr>
      <vt:lpstr>Programming Pearls by Jon Bentley</vt:lpstr>
      <vt:lpstr>A Problem</vt:lpstr>
      <vt:lpstr>Questions</vt:lpstr>
      <vt:lpstr>A Solution</vt:lpstr>
      <vt:lpstr>Some Structures so Far</vt:lpstr>
      <vt:lpstr>Why are Binary Trees Better?</vt:lpstr>
      <vt:lpstr>Hash Tables</vt:lpstr>
      <vt:lpstr>Hash Functions</vt:lpstr>
      <vt:lpstr>Hash Function</vt:lpstr>
      <vt:lpstr>Simple Example</vt:lpstr>
      <vt:lpstr>Result of Hash Function</vt:lpstr>
      <vt:lpstr>Another Hash Function</vt:lpstr>
      <vt:lpstr>More on Hash Functions</vt:lpstr>
      <vt:lpstr>Hashing Techniques</vt:lpstr>
      <vt:lpstr>Shifting</vt:lpstr>
      <vt:lpstr>The Java String class hashCode method</vt:lpstr>
      <vt:lpstr>A good hash function</vt:lpstr>
      <vt:lpstr>Mapping Results</vt:lpstr>
      <vt:lpstr>Mapping Results</vt:lpstr>
      <vt:lpstr>Handling Collisions</vt:lpstr>
      <vt:lpstr>Open Address Hashing</vt:lpstr>
      <vt:lpstr>Deletion in Open Addressing</vt:lpstr>
      <vt:lpstr>Chaining</vt:lpstr>
      <vt:lpstr>Hash Tables in Java</vt:lpstr>
      <vt:lpstr>Hash Tables in Java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Priebe, Roger</cp:lastModifiedBy>
  <cp:revision>52</cp:revision>
  <cp:lastPrinted>2011-11-21T15:30:53Z</cp:lastPrinted>
  <dcterms:created xsi:type="dcterms:W3CDTF">2001-06-29T19:12:00Z</dcterms:created>
  <dcterms:modified xsi:type="dcterms:W3CDTF">2018-04-24T15:22:15Z</dcterms:modified>
</cp:coreProperties>
</file>