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5"/>
  </p:notesMasterIdLst>
  <p:sldIdLst>
    <p:sldId id="287" r:id="rId2"/>
    <p:sldId id="300" r:id="rId3"/>
    <p:sldId id="301" r:id="rId4"/>
    <p:sldId id="302" r:id="rId5"/>
    <p:sldId id="303" r:id="rId6"/>
    <p:sldId id="304" r:id="rId7"/>
    <p:sldId id="305" r:id="rId8"/>
    <p:sldId id="29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97" r:id="rId29"/>
    <p:sldId id="298" r:id="rId30"/>
    <p:sldId id="296" r:id="rId31"/>
    <p:sldId id="295" r:id="rId32"/>
    <p:sldId id="306" r:id="rId33"/>
    <p:sldId id="294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6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8D202-361A-4EC1-A57A-D4CBA5F98251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46EF8-59A5-41D6-91B0-2FCDA7135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EDFF01-F4E9-45C7-A902-24A3B9221250}" type="datetime1">
              <a:rPr lang="en-US" altLang="en-US" smtClean="0">
                <a:latin typeface="Times New Roman" panose="02020603050405020304" pitchFamily="18" charset="0"/>
              </a:rPr>
              <a:pPr/>
              <a:t>4/26/2018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DD722D-C963-4535-8E13-57355A3218F0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6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333AC-8D4C-4422-830E-0DFBC8E6C9EF}" type="datetime1">
              <a:rPr lang="en-US" altLang="en-US" smtClean="0">
                <a:latin typeface="Times New Roman" panose="02020603050405020304" pitchFamily="18" charset="0"/>
              </a:rPr>
              <a:pPr/>
              <a:t>4/26/2018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96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60BD74-7317-4BBE-9E7A-45C511D5F10B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5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345C4E-35F2-463C-A12A-299F8854D300}" type="datetime1">
              <a:rPr lang="en-US" altLang="en-US" smtClean="0">
                <a:latin typeface="Times New Roman" panose="02020603050405020304" pitchFamily="18" charset="0"/>
              </a:rPr>
              <a:pPr/>
              <a:t>4/26/2018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065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5E8EAE-DF07-4D88-BFE3-9883CF0562A2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0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78B600-C271-4911-AADD-1B396623FC40}" type="datetime1">
              <a:rPr lang="en-US" altLang="en-US" smtClean="0">
                <a:latin typeface="Times New Roman" panose="02020603050405020304" pitchFamily="18" charset="0"/>
              </a:rPr>
              <a:pPr/>
              <a:t>4/26/2018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861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09AFAD-511F-45A7-ACF0-C971CB7B1C94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0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8591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77709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62442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04598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56090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07469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61757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67411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4551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67410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70458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r>
              <a:rPr lang="en-US" spc="-5" smtClean="0"/>
              <a:t>/27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89904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exas.edu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IP_addre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Networking and Network Software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EE 422C</a:t>
            </a:r>
          </a:p>
          <a:p>
            <a:r>
              <a:rPr lang="en-US" dirty="0" smtClean="0"/>
              <a:t>Adapted from Dr. Jeffrey Miller, USC and Dr. Nandakumar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413512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IPv6 Address</a:t>
            </a:r>
            <a:r>
              <a:rPr sz="3400" spc="-195" dirty="0"/>
              <a:t> </a:t>
            </a:r>
            <a:r>
              <a:rPr sz="3400" spc="-5" dirty="0"/>
              <a:t>Space</a:t>
            </a:r>
            <a:endParaRPr sz="34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868934"/>
            <a:ext cx="45510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How </a:t>
            </a:r>
            <a:r>
              <a:rPr sz="2200" spc="-15" dirty="0">
                <a:solidFill>
                  <a:srgbClr val="990000"/>
                </a:solidFill>
                <a:latin typeface="Calibri"/>
                <a:cs typeface="Calibri"/>
              </a:rPr>
              <a:t>many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IPv4 addresses </a:t>
            </a:r>
            <a:r>
              <a:rPr sz="2200" spc="-15" dirty="0">
                <a:solidFill>
                  <a:srgbClr val="990000"/>
                </a:solidFill>
                <a:latin typeface="Calibri"/>
                <a:cs typeface="Calibri"/>
              </a:rPr>
              <a:t>are</a:t>
            </a:r>
            <a:r>
              <a:rPr sz="2200" spc="-4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there?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1205737"/>
            <a:ext cx="96837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900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32</a:t>
            </a:r>
            <a:r>
              <a:rPr sz="1900" spc="-7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bits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9860" y="1205737"/>
            <a:ext cx="2129790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= </a:t>
            </a:r>
            <a:r>
              <a:rPr sz="19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1875" spc="0" baseline="24444" dirty="0">
                <a:solidFill>
                  <a:srgbClr val="990000"/>
                </a:solidFill>
                <a:latin typeface="Calibri"/>
                <a:cs typeface="Calibri"/>
              </a:rPr>
              <a:t>32</a:t>
            </a:r>
            <a:r>
              <a:rPr sz="1875" spc="-37" baseline="24444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addresses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= 2</a:t>
            </a:r>
            <a:r>
              <a:rPr sz="1875" baseline="24444" dirty="0">
                <a:solidFill>
                  <a:srgbClr val="990000"/>
                </a:solidFill>
                <a:latin typeface="Calibri"/>
                <a:cs typeface="Calibri"/>
              </a:rPr>
              <a:t>2 </a:t>
            </a: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* </a:t>
            </a:r>
            <a:r>
              <a:rPr sz="19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1875" spc="0" baseline="24444" dirty="0">
                <a:solidFill>
                  <a:srgbClr val="990000"/>
                </a:solidFill>
                <a:latin typeface="Calibri"/>
                <a:cs typeface="Calibri"/>
              </a:rPr>
              <a:t>30</a:t>
            </a:r>
            <a:r>
              <a:rPr sz="1875" spc="-82" baseline="24444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addresses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= ~4 billion</a:t>
            </a:r>
            <a:r>
              <a:rPr sz="1900" spc="-9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addresses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2072893"/>
            <a:ext cx="45510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How </a:t>
            </a:r>
            <a:r>
              <a:rPr sz="2200" spc="-15" dirty="0">
                <a:solidFill>
                  <a:srgbClr val="990000"/>
                </a:solidFill>
                <a:latin typeface="Calibri"/>
                <a:cs typeface="Calibri"/>
              </a:rPr>
              <a:t>many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IPv6 addresses </a:t>
            </a:r>
            <a:r>
              <a:rPr sz="2200" spc="-15" dirty="0">
                <a:solidFill>
                  <a:srgbClr val="990000"/>
                </a:solidFill>
                <a:latin typeface="Calibri"/>
                <a:cs typeface="Calibri"/>
              </a:rPr>
              <a:t>are</a:t>
            </a:r>
            <a:r>
              <a:rPr sz="2200" spc="-4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there?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2409698"/>
            <a:ext cx="109029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900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128</a:t>
            </a:r>
            <a:r>
              <a:rPr sz="1900" spc="-8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bits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9875" y="2409698"/>
            <a:ext cx="2190750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= </a:t>
            </a:r>
            <a:r>
              <a:rPr sz="19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1875" spc="0" baseline="24444" dirty="0">
                <a:solidFill>
                  <a:srgbClr val="990000"/>
                </a:solidFill>
                <a:latin typeface="Calibri"/>
                <a:cs typeface="Calibri"/>
              </a:rPr>
              <a:t>128</a:t>
            </a:r>
            <a:r>
              <a:rPr sz="1875" spc="-44" baseline="24444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addresses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= 2</a:t>
            </a:r>
            <a:r>
              <a:rPr sz="1875" baseline="24444" dirty="0">
                <a:solidFill>
                  <a:srgbClr val="990000"/>
                </a:solidFill>
                <a:latin typeface="Calibri"/>
                <a:cs typeface="Calibri"/>
              </a:rPr>
              <a:t>8 </a:t>
            </a: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* </a:t>
            </a:r>
            <a:r>
              <a:rPr sz="19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1875" spc="0" baseline="24444" dirty="0">
                <a:solidFill>
                  <a:srgbClr val="990000"/>
                </a:solidFill>
                <a:latin typeface="Calibri"/>
                <a:cs typeface="Calibri"/>
              </a:rPr>
              <a:t>120</a:t>
            </a:r>
            <a:r>
              <a:rPr sz="1875" spc="-82" baseline="24444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addresses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= 256 * </a:t>
            </a:r>
            <a:r>
              <a:rPr sz="19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1875" spc="0" baseline="24444" dirty="0">
                <a:solidFill>
                  <a:srgbClr val="990000"/>
                </a:solidFill>
                <a:latin typeface="Calibri"/>
                <a:cs typeface="Calibri"/>
              </a:rPr>
              <a:t>120</a:t>
            </a:r>
            <a:r>
              <a:rPr sz="1875" spc="-142" baseline="24444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addresses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216" y="3612134"/>
            <a:ext cx="3573779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10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1024 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3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thousand  </a:t>
            </a:r>
            <a:r>
              <a:rPr sz="22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spc="0" baseline="24904" dirty="0">
                <a:solidFill>
                  <a:srgbClr val="990000"/>
                </a:solidFill>
                <a:latin typeface="Calibri"/>
                <a:cs typeface="Calibri"/>
              </a:rPr>
              <a:t>20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1,048,576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6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million  </a:t>
            </a:r>
            <a:r>
              <a:rPr sz="22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spc="0" baseline="24904" dirty="0">
                <a:solidFill>
                  <a:srgbClr val="990000"/>
                </a:solidFill>
                <a:latin typeface="Calibri"/>
                <a:cs typeface="Calibri"/>
              </a:rPr>
              <a:t>30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9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</a:t>
            </a:r>
            <a:r>
              <a:rPr sz="2200" spc="-2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billion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spc="0" baseline="24904" dirty="0">
                <a:solidFill>
                  <a:srgbClr val="990000"/>
                </a:solidFill>
                <a:latin typeface="Calibri"/>
                <a:cs typeface="Calibri"/>
              </a:rPr>
              <a:t>40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12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</a:t>
            </a:r>
            <a:r>
              <a:rPr sz="2200" spc="-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trillion</a:t>
            </a:r>
            <a:endParaRPr sz="2200">
              <a:latin typeface="Calibri"/>
              <a:cs typeface="Calibri"/>
            </a:endParaRPr>
          </a:p>
          <a:p>
            <a:pPr marL="12700" marR="862330">
              <a:lnSpc>
                <a:spcPct val="100000"/>
              </a:lnSpc>
            </a:pPr>
            <a:r>
              <a:rPr sz="22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spc="0" baseline="24904" dirty="0">
                <a:solidFill>
                  <a:srgbClr val="990000"/>
                </a:solidFill>
                <a:latin typeface="Calibri"/>
                <a:cs typeface="Calibri"/>
              </a:rPr>
              <a:t>50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15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quadrillion  </a:t>
            </a:r>
            <a:r>
              <a:rPr sz="22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spc="0" baseline="24904" dirty="0">
                <a:solidFill>
                  <a:srgbClr val="990000"/>
                </a:solidFill>
                <a:latin typeface="Calibri"/>
                <a:cs typeface="Calibri"/>
              </a:rPr>
              <a:t>60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18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</a:t>
            </a:r>
            <a:r>
              <a:rPr sz="2200" spc="-4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quintillion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0231" y="3612134"/>
            <a:ext cx="283654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22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spc="0" baseline="24904" dirty="0">
                <a:solidFill>
                  <a:srgbClr val="990000"/>
                </a:solidFill>
                <a:latin typeface="Calibri"/>
                <a:cs typeface="Calibri"/>
              </a:rPr>
              <a:t>70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21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sextillion  </a:t>
            </a:r>
            <a:r>
              <a:rPr sz="22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spc="0" baseline="24904" dirty="0">
                <a:solidFill>
                  <a:srgbClr val="990000"/>
                </a:solidFill>
                <a:latin typeface="Calibri"/>
                <a:cs typeface="Calibri"/>
              </a:rPr>
              <a:t>80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24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septillion  </a:t>
            </a:r>
            <a:r>
              <a:rPr sz="22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spc="0" baseline="24904" dirty="0">
                <a:solidFill>
                  <a:srgbClr val="990000"/>
                </a:solidFill>
                <a:latin typeface="Calibri"/>
                <a:cs typeface="Calibri"/>
              </a:rPr>
              <a:t>90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27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octillion 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100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30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nonillion 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110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33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decillion 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120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 ~10</a:t>
            </a:r>
            <a:r>
              <a:rPr sz="2175" baseline="24904" dirty="0">
                <a:solidFill>
                  <a:srgbClr val="990000"/>
                </a:solidFill>
                <a:latin typeface="Calibri"/>
                <a:cs typeface="Calibri"/>
              </a:rPr>
              <a:t>36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=</a:t>
            </a:r>
            <a:r>
              <a:rPr sz="2200" spc="-7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undecillion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91150" y="744473"/>
            <a:ext cx="3238499" cy="2618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266509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IPv4</a:t>
            </a:r>
            <a:r>
              <a:rPr sz="3400" spc="-75" dirty="0"/>
              <a:t> </a:t>
            </a:r>
            <a:r>
              <a:rPr sz="3400" spc="-5" dirty="0"/>
              <a:t>Classes</a:t>
            </a:r>
            <a:endParaRPr sz="3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4368580"/>
            <a:ext cx="5950585" cy="118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Network numbers are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managed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by</a:t>
            </a:r>
            <a:r>
              <a:rPr sz="2000" spc="5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ICANN</a:t>
            </a:r>
            <a:endParaRPr sz="2000">
              <a:latin typeface="Calibri"/>
              <a:cs typeface="Calibri"/>
            </a:endParaRPr>
          </a:p>
          <a:p>
            <a:pPr marL="469265" marR="5080" indent="-456565">
              <a:lnSpc>
                <a:spcPct val="100000"/>
              </a:lnSpc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Internet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Assigned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Numbers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Authority (IANA)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was  founded by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USC/ISI and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transferred to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ICANN in</a:t>
            </a:r>
            <a:r>
              <a:rPr sz="2000" spc="4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1998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0"/>
              </a:spcBef>
              <a:tabLst>
                <a:tab pos="755015" algn="l"/>
              </a:tabLst>
            </a:pPr>
            <a:r>
              <a:rPr sz="1600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ICANN </a:t>
            </a:r>
            <a:r>
              <a:rPr sz="1600" spc="-10" dirty="0">
                <a:solidFill>
                  <a:srgbClr val="990000"/>
                </a:solidFill>
                <a:latin typeface="Calibri"/>
                <a:cs typeface="Calibri"/>
              </a:rPr>
              <a:t>was founded </a:t>
            </a: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primarily </a:t>
            </a:r>
            <a:r>
              <a:rPr sz="16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1600" spc="-25" dirty="0">
                <a:solidFill>
                  <a:srgbClr val="990000"/>
                </a:solidFill>
                <a:latin typeface="Calibri"/>
                <a:cs typeface="Calibri"/>
              </a:rPr>
              <a:t>take </a:t>
            </a:r>
            <a:r>
              <a:rPr sz="1600" spc="-10" dirty="0">
                <a:solidFill>
                  <a:srgbClr val="990000"/>
                </a:solidFill>
                <a:latin typeface="Calibri"/>
                <a:cs typeface="Calibri"/>
              </a:rPr>
              <a:t>over control </a:t>
            </a:r>
            <a:r>
              <a:rPr sz="1600" dirty="0">
                <a:solidFill>
                  <a:srgbClr val="990000"/>
                </a:solidFill>
                <a:latin typeface="Calibri"/>
                <a:cs typeface="Calibri"/>
              </a:rPr>
              <a:t>of</a:t>
            </a:r>
            <a:r>
              <a:rPr sz="1600" spc="10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IANA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623" y="911352"/>
            <a:ext cx="7299642" cy="3374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0450" y="4652772"/>
            <a:ext cx="1510348" cy="582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99069" y="4511802"/>
            <a:ext cx="1192529" cy="998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485584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IPv4 Special</a:t>
            </a:r>
            <a:r>
              <a:rPr sz="3400" spc="-185" dirty="0"/>
              <a:t> </a:t>
            </a:r>
            <a:r>
              <a:rPr sz="3400" spc="-5" dirty="0"/>
              <a:t>Addresses</a:t>
            </a:r>
            <a:endParaRPr sz="3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/>
          <p:nvPr/>
        </p:nvSpPr>
        <p:spPr>
          <a:xfrm>
            <a:off x="505205" y="915924"/>
            <a:ext cx="8410955" cy="2673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1255" y="3962400"/>
            <a:ext cx="3046475" cy="1599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499999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Finding </a:t>
            </a:r>
            <a:r>
              <a:rPr sz="3400" spc="-70" dirty="0"/>
              <a:t>Your </a:t>
            </a:r>
            <a:r>
              <a:rPr sz="3400" dirty="0"/>
              <a:t>IP</a:t>
            </a:r>
            <a:r>
              <a:rPr sz="3400" spc="-215" dirty="0"/>
              <a:t> </a:t>
            </a:r>
            <a:r>
              <a:rPr sz="3400" spc="-5" dirty="0"/>
              <a:t>Address</a:t>
            </a:r>
            <a:endParaRPr sz="3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866648"/>
            <a:ext cx="4238625" cy="13182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9900" marR="5080" indent="-457200">
              <a:lnSpc>
                <a:spcPct val="118300"/>
              </a:lnSpc>
              <a:spcBef>
                <a:spcPts val="5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Open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command line and</a:t>
            </a:r>
            <a:r>
              <a:rPr sz="2400" spc="-9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type  </a:t>
            </a:r>
            <a:r>
              <a:rPr sz="2400" spc="-5" dirty="0">
                <a:solidFill>
                  <a:srgbClr val="990000"/>
                </a:solidFill>
                <a:latin typeface="Courier New"/>
                <a:cs typeface="Courier New"/>
              </a:rPr>
              <a:t>ipconfig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Windows  </a:t>
            </a:r>
            <a:r>
              <a:rPr sz="2400" spc="-5" dirty="0">
                <a:solidFill>
                  <a:srgbClr val="990000"/>
                </a:solidFill>
                <a:latin typeface="Courier New"/>
                <a:cs typeface="Courier New"/>
              </a:rPr>
              <a:t>ifconfig</a:t>
            </a:r>
            <a:r>
              <a:rPr sz="2400" spc="-980" dirty="0">
                <a:solidFill>
                  <a:srgbClr val="990000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in Mac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or Linux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843" y="2226564"/>
            <a:ext cx="4419599" cy="3492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8759" y="789432"/>
            <a:ext cx="3383279" cy="4830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165608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Rou</a:t>
            </a:r>
            <a:r>
              <a:rPr sz="3400" dirty="0"/>
              <a:t>ti</a:t>
            </a:r>
            <a:r>
              <a:rPr sz="3400" spc="-5" dirty="0"/>
              <a:t>ng</a:t>
            </a:r>
            <a:endParaRPr sz="34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927608"/>
            <a:ext cx="7851775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Routing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is the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process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of sending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data from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one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computer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to 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another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990000"/>
                </a:solidFill>
                <a:latin typeface="Calibri"/>
                <a:cs typeface="Calibri"/>
              </a:rPr>
              <a:t>Routers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use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two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algorithms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–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Distance </a:t>
            </a:r>
            <a:r>
              <a:rPr sz="2400" spc="-30" dirty="0">
                <a:solidFill>
                  <a:srgbClr val="990000"/>
                </a:solidFill>
                <a:latin typeface="Calibri"/>
                <a:cs typeface="Calibri"/>
              </a:rPr>
              <a:t>Vector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and Link</a:t>
            </a:r>
            <a:r>
              <a:rPr sz="2400" spc="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990000"/>
                </a:solidFill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75"/>
              </a:spcBef>
              <a:tabLst>
                <a:tab pos="755015" algn="l"/>
              </a:tabLst>
            </a:pP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The specifics of those algorithms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are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outside the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scope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of this</a:t>
            </a:r>
            <a:r>
              <a:rPr sz="1800" spc="15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lecture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2429" y="2827782"/>
            <a:ext cx="5170169" cy="2714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3140" y="2827782"/>
            <a:ext cx="2689859" cy="2192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165608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Rou</a:t>
            </a:r>
            <a:r>
              <a:rPr sz="3400" dirty="0"/>
              <a:t>ti</a:t>
            </a:r>
            <a:r>
              <a:rPr sz="3400" spc="-5" dirty="0"/>
              <a:t>ng</a:t>
            </a:r>
            <a:endParaRPr sz="340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/>
          <p:nvPr/>
        </p:nvSpPr>
        <p:spPr>
          <a:xfrm>
            <a:off x="753618" y="854964"/>
            <a:ext cx="7636763" cy="4887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7497" y="3583685"/>
            <a:ext cx="295643" cy="287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8646" y="3601973"/>
            <a:ext cx="213359" cy="204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08826" y="4760976"/>
            <a:ext cx="295655" cy="286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9973" y="4779264"/>
            <a:ext cx="213359" cy="204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2826" y="4244340"/>
            <a:ext cx="295655" cy="287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3973" y="4262628"/>
            <a:ext cx="213359" cy="204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5134" y="3922776"/>
            <a:ext cx="294893" cy="286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6282" y="3941064"/>
            <a:ext cx="212597" cy="2042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81934" y="2991611"/>
            <a:ext cx="294893" cy="2865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3082" y="3009900"/>
            <a:ext cx="212597" cy="2042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70626" y="3583685"/>
            <a:ext cx="295643" cy="287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11773" y="3601973"/>
            <a:ext cx="213359" cy="204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7480" y="3863340"/>
            <a:ext cx="295654" cy="287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8628" y="3881628"/>
            <a:ext cx="213359" cy="204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31614" y="4009644"/>
            <a:ext cx="1580387" cy="4290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380" y="4043558"/>
            <a:ext cx="1498600" cy="321945"/>
          </a:xfrm>
          <a:custGeom>
            <a:avLst/>
            <a:gdLst/>
            <a:ahLst/>
            <a:cxnLst/>
            <a:rect l="l" t="t" r="r" b="b"/>
            <a:pathLst>
              <a:path w="1498600" h="321945">
                <a:moveTo>
                  <a:pt x="0" y="321729"/>
                </a:moveTo>
                <a:lnTo>
                  <a:pt x="66038" y="320910"/>
                </a:lnTo>
                <a:lnTo>
                  <a:pt x="131619" y="318520"/>
                </a:lnTo>
                <a:lnTo>
                  <a:pt x="196285" y="314656"/>
                </a:lnTo>
                <a:lnTo>
                  <a:pt x="259578" y="309418"/>
                </a:lnTo>
                <a:lnTo>
                  <a:pt x="321041" y="302902"/>
                </a:lnTo>
                <a:lnTo>
                  <a:pt x="380216" y="295208"/>
                </a:lnTo>
                <a:lnTo>
                  <a:pt x="436646" y="286433"/>
                </a:lnTo>
                <a:lnTo>
                  <a:pt x="489874" y="276675"/>
                </a:lnTo>
                <a:lnTo>
                  <a:pt x="539441" y="266034"/>
                </a:lnTo>
                <a:lnTo>
                  <a:pt x="584890" y="254606"/>
                </a:lnTo>
                <a:lnTo>
                  <a:pt x="625763" y="242491"/>
                </a:lnTo>
                <a:lnTo>
                  <a:pt x="691954" y="216590"/>
                </a:lnTo>
                <a:lnTo>
                  <a:pt x="734353" y="189117"/>
                </a:lnTo>
                <a:lnTo>
                  <a:pt x="749300" y="160858"/>
                </a:lnTo>
                <a:lnTo>
                  <a:pt x="753112" y="146681"/>
                </a:lnTo>
                <a:lnTo>
                  <a:pt x="782242" y="118720"/>
                </a:lnTo>
                <a:lnTo>
                  <a:pt x="836995" y="91937"/>
                </a:lnTo>
                <a:lnTo>
                  <a:pt x="913709" y="67119"/>
                </a:lnTo>
                <a:lnTo>
                  <a:pt x="959158" y="55693"/>
                </a:lnTo>
                <a:lnTo>
                  <a:pt x="1008725" y="45052"/>
                </a:lnTo>
                <a:lnTo>
                  <a:pt x="1061953" y="35295"/>
                </a:lnTo>
                <a:lnTo>
                  <a:pt x="1118383" y="26520"/>
                </a:lnTo>
                <a:lnTo>
                  <a:pt x="1177558" y="18826"/>
                </a:lnTo>
                <a:lnTo>
                  <a:pt x="1239021" y="12310"/>
                </a:lnTo>
                <a:lnTo>
                  <a:pt x="1302314" y="7072"/>
                </a:lnTo>
                <a:lnTo>
                  <a:pt x="1366980" y="3208"/>
                </a:lnTo>
                <a:lnTo>
                  <a:pt x="1432561" y="818"/>
                </a:lnTo>
                <a:lnTo>
                  <a:pt x="1498600" y="0"/>
                </a:lnTo>
              </a:path>
            </a:pathLst>
          </a:custGeom>
          <a:ln w="25146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90488" y="4091178"/>
            <a:ext cx="547877" cy="7825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4209" y="4112133"/>
            <a:ext cx="440690" cy="701040"/>
          </a:xfrm>
          <a:custGeom>
            <a:avLst/>
            <a:gdLst/>
            <a:ahLst/>
            <a:cxnLst/>
            <a:rect l="l" t="t" r="r" b="b"/>
            <a:pathLst>
              <a:path w="440690" h="701039">
                <a:moveTo>
                  <a:pt x="0" y="0"/>
                </a:moveTo>
                <a:lnTo>
                  <a:pt x="3193" y="52361"/>
                </a:lnTo>
                <a:lnTo>
                  <a:pt x="12334" y="103672"/>
                </a:lnTo>
                <a:lnTo>
                  <a:pt x="26762" y="152882"/>
                </a:lnTo>
                <a:lnTo>
                  <a:pt x="45815" y="198941"/>
                </a:lnTo>
                <a:lnTo>
                  <a:pt x="68832" y="240796"/>
                </a:lnTo>
                <a:lnTo>
                  <a:pt x="95153" y="277398"/>
                </a:lnTo>
                <a:lnTo>
                  <a:pt x="124117" y="307696"/>
                </a:lnTo>
                <a:lnTo>
                  <a:pt x="155062" y="330638"/>
                </a:lnTo>
                <a:lnTo>
                  <a:pt x="220256" y="350253"/>
                </a:lnTo>
                <a:lnTo>
                  <a:pt x="253185" y="355331"/>
                </a:lnTo>
                <a:lnTo>
                  <a:pt x="285454" y="369866"/>
                </a:lnTo>
                <a:lnTo>
                  <a:pt x="316400" y="392807"/>
                </a:lnTo>
                <a:lnTo>
                  <a:pt x="345364" y="423104"/>
                </a:lnTo>
                <a:lnTo>
                  <a:pt x="371684" y="459705"/>
                </a:lnTo>
                <a:lnTo>
                  <a:pt x="394700" y="501559"/>
                </a:lnTo>
                <a:lnTo>
                  <a:pt x="413752" y="547618"/>
                </a:lnTo>
                <a:lnTo>
                  <a:pt x="428178" y="596829"/>
                </a:lnTo>
                <a:lnTo>
                  <a:pt x="437318" y="648142"/>
                </a:lnTo>
                <a:lnTo>
                  <a:pt x="440512" y="700506"/>
                </a:lnTo>
              </a:path>
            </a:pathLst>
          </a:custGeom>
          <a:ln w="2514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6286" y="3670553"/>
            <a:ext cx="2884169" cy="7680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67052" y="3704463"/>
            <a:ext cx="2802890" cy="660400"/>
          </a:xfrm>
          <a:custGeom>
            <a:avLst/>
            <a:gdLst/>
            <a:ahLst/>
            <a:cxnLst/>
            <a:rect l="l" t="t" r="r" b="b"/>
            <a:pathLst>
              <a:path w="2802890" h="660400">
                <a:moveTo>
                  <a:pt x="0" y="0"/>
                </a:moveTo>
                <a:lnTo>
                  <a:pt x="67778" y="509"/>
                </a:lnTo>
                <a:lnTo>
                  <a:pt x="135415" y="2017"/>
                </a:lnTo>
                <a:lnTo>
                  <a:pt x="202770" y="4488"/>
                </a:lnTo>
                <a:lnTo>
                  <a:pt x="269702" y="7891"/>
                </a:lnTo>
                <a:lnTo>
                  <a:pt x="336069" y="12192"/>
                </a:lnTo>
                <a:lnTo>
                  <a:pt x="401731" y="17357"/>
                </a:lnTo>
                <a:lnTo>
                  <a:pt x="466545" y="23353"/>
                </a:lnTo>
                <a:lnTo>
                  <a:pt x="530372" y="30148"/>
                </a:lnTo>
                <a:lnTo>
                  <a:pt x="593071" y="37707"/>
                </a:lnTo>
                <a:lnTo>
                  <a:pt x="654499" y="45998"/>
                </a:lnTo>
                <a:lnTo>
                  <a:pt x="714516" y="54987"/>
                </a:lnTo>
                <a:lnTo>
                  <a:pt x="772981" y="64641"/>
                </a:lnTo>
                <a:lnTo>
                  <a:pt x="829752" y="74927"/>
                </a:lnTo>
                <a:lnTo>
                  <a:pt x="884689" y="85811"/>
                </a:lnTo>
                <a:lnTo>
                  <a:pt x="937651" y="97261"/>
                </a:lnTo>
                <a:lnTo>
                  <a:pt x="988496" y="109242"/>
                </a:lnTo>
                <a:lnTo>
                  <a:pt x="1037083" y="121723"/>
                </a:lnTo>
                <a:lnTo>
                  <a:pt x="1083272" y="134669"/>
                </a:lnTo>
                <a:lnTo>
                  <a:pt x="1126920" y="148047"/>
                </a:lnTo>
                <a:lnTo>
                  <a:pt x="1167888" y="161824"/>
                </a:lnTo>
                <a:lnTo>
                  <a:pt x="1206033" y="175967"/>
                </a:lnTo>
                <a:lnTo>
                  <a:pt x="1273293" y="205218"/>
                </a:lnTo>
                <a:lnTo>
                  <a:pt x="1327572" y="235532"/>
                </a:lnTo>
                <a:lnTo>
                  <a:pt x="1367740" y="266645"/>
                </a:lnTo>
                <a:lnTo>
                  <a:pt x="1392668" y="298289"/>
                </a:lnTo>
                <a:lnTo>
                  <a:pt x="1401229" y="330200"/>
                </a:lnTo>
                <a:lnTo>
                  <a:pt x="1403392" y="346171"/>
                </a:lnTo>
                <a:lnTo>
                  <a:pt x="1434718" y="393754"/>
                </a:lnTo>
                <a:lnTo>
                  <a:pt x="1474887" y="424867"/>
                </a:lnTo>
                <a:lnTo>
                  <a:pt x="1529166" y="455181"/>
                </a:lnTo>
                <a:lnTo>
                  <a:pt x="1596427" y="484432"/>
                </a:lnTo>
                <a:lnTo>
                  <a:pt x="1634573" y="498575"/>
                </a:lnTo>
                <a:lnTo>
                  <a:pt x="1675541" y="512352"/>
                </a:lnTo>
                <a:lnTo>
                  <a:pt x="1719190" y="525730"/>
                </a:lnTo>
                <a:lnTo>
                  <a:pt x="1765379" y="538676"/>
                </a:lnTo>
                <a:lnTo>
                  <a:pt x="1813967" y="551157"/>
                </a:lnTo>
                <a:lnTo>
                  <a:pt x="1864813" y="563138"/>
                </a:lnTo>
                <a:lnTo>
                  <a:pt x="1917775" y="574588"/>
                </a:lnTo>
                <a:lnTo>
                  <a:pt x="1972713" y="585472"/>
                </a:lnTo>
                <a:lnTo>
                  <a:pt x="2029485" y="595758"/>
                </a:lnTo>
                <a:lnTo>
                  <a:pt x="2087950" y="605412"/>
                </a:lnTo>
                <a:lnTo>
                  <a:pt x="2147968" y="614401"/>
                </a:lnTo>
                <a:lnTo>
                  <a:pt x="2209397" y="622692"/>
                </a:lnTo>
                <a:lnTo>
                  <a:pt x="2272095" y="630251"/>
                </a:lnTo>
                <a:lnTo>
                  <a:pt x="2335923" y="637046"/>
                </a:lnTo>
                <a:lnTo>
                  <a:pt x="2400738" y="643042"/>
                </a:lnTo>
                <a:lnTo>
                  <a:pt x="2466400" y="648207"/>
                </a:lnTo>
                <a:lnTo>
                  <a:pt x="2532767" y="652508"/>
                </a:lnTo>
                <a:lnTo>
                  <a:pt x="2599699" y="655911"/>
                </a:lnTo>
                <a:lnTo>
                  <a:pt x="2667054" y="658382"/>
                </a:lnTo>
                <a:lnTo>
                  <a:pt x="2734692" y="659890"/>
                </a:lnTo>
                <a:lnTo>
                  <a:pt x="2802470" y="660400"/>
                </a:lnTo>
              </a:path>
            </a:pathLst>
          </a:custGeom>
          <a:ln w="25146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3614" y="3077717"/>
            <a:ext cx="1885949" cy="6187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37335" y="3111620"/>
            <a:ext cx="1791335" cy="523875"/>
          </a:xfrm>
          <a:custGeom>
            <a:avLst/>
            <a:gdLst/>
            <a:ahLst/>
            <a:cxnLst/>
            <a:rect l="l" t="t" r="r" b="b"/>
            <a:pathLst>
              <a:path w="1791335" h="523875">
                <a:moveTo>
                  <a:pt x="0" y="523824"/>
                </a:moveTo>
                <a:lnTo>
                  <a:pt x="6288" y="485526"/>
                </a:lnTo>
                <a:lnTo>
                  <a:pt x="24736" y="447410"/>
                </a:lnTo>
                <a:lnTo>
                  <a:pt x="54721" y="409659"/>
                </a:lnTo>
                <a:lnTo>
                  <a:pt x="95620" y="372455"/>
                </a:lnTo>
                <a:lnTo>
                  <a:pt x="146808" y="335981"/>
                </a:lnTo>
                <a:lnTo>
                  <a:pt x="207662" y="300419"/>
                </a:lnTo>
                <a:lnTo>
                  <a:pt x="277558" y="265951"/>
                </a:lnTo>
                <a:lnTo>
                  <a:pt x="315702" y="249185"/>
                </a:lnTo>
                <a:lnTo>
                  <a:pt x="355873" y="232760"/>
                </a:lnTo>
                <a:lnTo>
                  <a:pt x="397993" y="216701"/>
                </a:lnTo>
                <a:lnTo>
                  <a:pt x="441983" y="201029"/>
                </a:lnTo>
                <a:lnTo>
                  <a:pt x="487767" y="185767"/>
                </a:lnTo>
                <a:lnTo>
                  <a:pt x="535265" y="170939"/>
                </a:lnTo>
                <a:lnTo>
                  <a:pt x="584400" y="156567"/>
                </a:lnTo>
                <a:lnTo>
                  <a:pt x="635095" y="142673"/>
                </a:lnTo>
                <a:lnTo>
                  <a:pt x="687270" y="129282"/>
                </a:lnTo>
                <a:lnTo>
                  <a:pt x="740849" y="116414"/>
                </a:lnTo>
                <a:lnTo>
                  <a:pt x="795752" y="104094"/>
                </a:lnTo>
                <a:lnTo>
                  <a:pt x="851903" y="92344"/>
                </a:lnTo>
                <a:lnTo>
                  <a:pt x="909223" y="81187"/>
                </a:lnTo>
                <a:lnTo>
                  <a:pt x="967635" y="70645"/>
                </a:lnTo>
                <a:lnTo>
                  <a:pt x="1027060" y="60742"/>
                </a:lnTo>
                <a:lnTo>
                  <a:pt x="1087420" y="51500"/>
                </a:lnTo>
                <a:lnTo>
                  <a:pt x="1148638" y="42942"/>
                </a:lnTo>
                <a:lnTo>
                  <a:pt x="1210635" y="35090"/>
                </a:lnTo>
                <a:lnTo>
                  <a:pt x="1273334" y="27969"/>
                </a:lnTo>
                <a:lnTo>
                  <a:pt x="1336656" y="21600"/>
                </a:lnTo>
                <a:lnTo>
                  <a:pt x="1400524" y="16006"/>
                </a:lnTo>
                <a:lnTo>
                  <a:pt x="1464860" y="11210"/>
                </a:lnTo>
                <a:lnTo>
                  <a:pt x="1529586" y="7235"/>
                </a:lnTo>
                <a:lnTo>
                  <a:pt x="1594623" y="4104"/>
                </a:lnTo>
                <a:lnTo>
                  <a:pt x="1659894" y="1839"/>
                </a:lnTo>
                <a:lnTo>
                  <a:pt x="1725321" y="463"/>
                </a:lnTo>
                <a:lnTo>
                  <a:pt x="1790827" y="0"/>
                </a:lnTo>
              </a:path>
            </a:pathLst>
          </a:custGeom>
          <a:ln w="2514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89960" y="3077717"/>
            <a:ext cx="2410205" cy="6187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30727" y="3111626"/>
            <a:ext cx="2315845" cy="523875"/>
          </a:xfrm>
          <a:custGeom>
            <a:avLst/>
            <a:gdLst/>
            <a:ahLst/>
            <a:cxnLst/>
            <a:rect l="l" t="t" r="r" b="b"/>
            <a:pathLst>
              <a:path w="2315845" h="523875">
                <a:moveTo>
                  <a:pt x="0" y="0"/>
                </a:moveTo>
                <a:lnTo>
                  <a:pt x="68102" y="300"/>
                </a:lnTo>
                <a:lnTo>
                  <a:pt x="136151" y="1192"/>
                </a:lnTo>
                <a:lnTo>
                  <a:pt x="204096" y="2665"/>
                </a:lnTo>
                <a:lnTo>
                  <a:pt x="271884" y="4707"/>
                </a:lnTo>
                <a:lnTo>
                  <a:pt x="339462" y="7305"/>
                </a:lnTo>
                <a:lnTo>
                  <a:pt x="406779" y="10448"/>
                </a:lnTo>
                <a:lnTo>
                  <a:pt x="473781" y="14125"/>
                </a:lnTo>
                <a:lnTo>
                  <a:pt x="540416" y="18322"/>
                </a:lnTo>
                <a:lnTo>
                  <a:pt x="606633" y="23029"/>
                </a:lnTo>
                <a:lnTo>
                  <a:pt x="672378" y="28234"/>
                </a:lnTo>
                <a:lnTo>
                  <a:pt x="737599" y="33924"/>
                </a:lnTo>
                <a:lnTo>
                  <a:pt x="802245" y="40088"/>
                </a:lnTo>
                <a:lnTo>
                  <a:pt x="866261" y="46715"/>
                </a:lnTo>
                <a:lnTo>
                  <a:pt x="929597" y="53791"/>
                </a:lnTo>
                <a:lnTo>
                  <a:pt x="992200" y="61306"/>
                </a:lnTo>
                <a:lnTo>
                  <a:pt x="1054017" y="69247"/>
                </a:lnTo>
                <a:lnTo>
                  <a:pt x="1114996" y="77603"/>
                </a:lnTo>
                <a:lnTo>
                  <a:pt x="1175085" y="86361"/>
                </a:lnTo>
                <a:lnTo>
                  <a:pt x="1234231" y="95511"/>
                </a:lnTo>
                <a:lnTo>
                  <a:pt x="1292382" y="105039"/>
                </a:lnTo>
                <a:lnTo>
                  <a:pt x="1349485" y="114935"/>
                </a:lnTo>
                <a:lnTo>
                  <a:pt x="1405489" y="125186"/>
                </a:lnTo>
                <a:lnTo>
                  <a:pt x="1460340" y="135781"/>
                </a:lnTo>
                <a:lnTo>
                  <a:pt x="1513987" y="146707"/>
                </a:lnTo>
                <a:lnTo>
                  <a:pt x="1566377" y="157954"/>
                </a:lnTo>
                <a:lnTo>
                  <a:pt x="1617458" y="169508"/>
                </a:lnTo>
                <a:lnTo>
                  <a:pt x="1667176" y="181358"/>
                </a:lnTo>
                <a:lnTo>
                  <a:pt x="1715481" y="193493"/>
                </a:lnTo>
                <a:lnTo>
                  <a:pt x="1762320" y="205900"/>
                </a:lnTo>
                <a:lnTo>
                  <a:pt x="1807639" y="218568"/>
                </a:lnTo>
                <a:lnTo>
                  <a:pt x="1851388" y="231485"/>
                </a:lnTo>
                <a:lnTo>
                  <a:pt x="1893512" y="244638"/>
                </a:lnTo>
                <a:lnTo>
                  <a:pt x="1933961" y="258017"/>
                </a:lnTo>
                <a:lnTo>
                  <a:pt x="1972682" y="271608"/>
                </a:lnTo>
                <a:lnTo>
                  <a:pt x="2009622" y="285401"/>
                </a:lnTo>
                <a:lnTo>
                  <a:pt x="2077950" y="313544"/>
                </a:lnTo>
                <a:lnTo>
                  <a:pt x="2138528" y="342351"/>
                </a:lnTo>
                <a:lnTo>
                  <a:pt x="2190935" y="371726"/>
                </a:lnTo>
                <a:lnTo>
                  <a:pt x="2234753" y="401574"/>
                </a:lnTo>
                <a:lnTo>
                  <a:pt x="2269563" y="431802"/>
                </a:lnTo>
                <a:lnTo>
                  <a:pt x="2294946" y="462314"/>
                </a:lnTo>
                <a:lnTo>
                  <a:pt x="2314429" y="508407"/>
                </a:lnTo>
                <a:lnTo>
                  <a:pt x="2315756" y="523811"/>
                </a:lnTo>
              </a:path>
            </a:pathLst>
          </a:custGeom>
          <a:ln w="25145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79414" y="3670553"/>
            <a:ext cx="729233" cy="2773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20180" y="3704463"/>
            <a:ext cx="635000" cy="182245"/>
          </a:xfrm>
          <a:custGeom>
            <a:avLst/>
            <a:gdLst/>
            <a:ahLst/>
            <a:cxnLst/>
            <a:rect l="l" t="t" r="r" b="b"/>
            <a:pathLst>
              <a:path w="635000" h="182245">
                <a:moveTo>
                  <a:pt x="0" y="0"/>
                </a:moveTo>
                <a:lnTo>
                  <a:pt x="63405" y="1186"/>
                </a:lnTo>
                <a:lnTo>
                  <a:pt x="126247" y="4638"/>
                </a:lnTo>
                <a:lnTo>
                  <a:pt x="187960" y="10194"/>
                </a:lnTo>
                <a:lnTo>
                  <a:pt x="247979" y="17691"/>
                </a:lnTo>
                <a:lnTo>
                  <a:pt x="305740" y="26968"/>
                </a:lnTo>
                <a:lnTo>
                  <a:pt x="360680" y="37863"/>
                </a:lnTo>
                <a:lnTo>
                  <a:pt x="412232" y="50215"/>
                </a:lnTo>
                <a:lnTo>
                  <a:pt x="459834" y="63861"/>
                </a:lnTo>
                <a:lnTo>
                  <a:pt x="502919" y="78639"/>
                </a:lnTo>
                <a:lnTo>
                  <a:pt x="540925" y="94388"/>
                </a:lnTo>
                <a:lnTo>
                  <a:pt x="599440" y="128150"/>
                </a:lnTo>
                <a:lnTo>
                  <a:pt x="630860" y="163854"/>
                </a:lnTo>
                <a:lnTo>
                  <a:pt x="635000" y="182029"/>
                </a:lnTo>
              </a:path>
            </a:pathLst>
          </a:custGeom>
          <a:ln w="2514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1206" y="4060697"/>
            <a:ext cx="208787" cy="7848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54927" y="4081653"/>
            <a:ext cx="101600" cy="702945"/>
          </a:xfrm>
          <a:custGeom>
            <a:avLst/>
            <a:gdLst/>
            <a:ahLst/>
            <a:cxnLst/>
            <a:rect l="l" t="t" r="r" b="b"/>
            <a:pathLst>
              <a:path w="101600" h="702945">
                <a:moveTo>
                  <a:pt x="0" y="0"/>
                </a:moveTo>
                <a:lnTo>
                  <a:pt x="1481" y="74779"/>
                </a:lnTo>
                <a:lnTo>
                  <a:pt x="5627" y="146487"/>
                </a:lnTo>
                <a:lnTo>
                  <a:pt x="11996" y="212049"/>
                </a:lnTo>
                <a:lnTo>
                  <a:pt x="20142" y="268392"/>
                </a:lnTo>
                <a:lnTo>
                  <a:pt x="29620" y="312442"/>
                </a:lnTo>
                <a:lnTo>
                  <a:pt x="50800" y="351370"/>
                </a:lnTo>
                <a:lnTo>
                  <a:pt x="61611" y="361614"/>
                </a:lnTo>
                <a:lnTo>
                  <a:pt x="71979" y="390296"/>
                </a:lnTo>
                <a:lnTo>
                  <a:pt x="81457" y="434344"/>
                </a:lnTo>
                <a:lnTo>
                  <a:pt x="89603" y="490684"/>
                </a:lnTo>
                <a:lnTo>
                  <a:pt x="95972" y="556244"/>
                </a:lnTo>
                <a:lnTo>
                  <a:pt x="100118" y="627950"/>
                </a:lnTo>
                <a:lnTo>
                  <a:pt x="101600" y="702729"/>
                </a:lnTo>
              </a:path>
            </a:pathLst>
          </a:custGeom>
          <a:ln w="25146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67942" y="3821810"/>
            <a:ext cx="824230" cy="369570"/>
          </a:xfrm>
          <a:prstGeom prst="rect">
            <a:avLst/>
          </a:prstGeom>
          <a:solidFill>
            <a:srgbClr val="FFFF00"/>
          </a:solidFill>
          <a:ln w="9905">
            <a:solidFill>
              <a:srgbClr val="99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Source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12383" y="5002910"/>
            <a:ext cx="1289685" cy="369570"/>
          </a:xfrm>
          <a:prstGeom prst="rect">
            <a:avLst/>
          </a:prstGeom>
          <a:solidFill>
            <a:srgbClr val="FFFF00"/>
          </a:solidFill>
          <a:ln w="9905">
            <a:solidFill>
              <a:srgbClr val="99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solidFill>
                  <a:srgbClr val="990000"/>
                </a:solidFill>
                <a:latin typeface="Calibri"/>
                <a:cs typeface="Calibri"/>
              </a:rPr>
              <a:t>Destination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3288029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Finding </a:t>
            </a:r>
            <a:r>
              <a:rPr sz="3400" dirty="0"/>
              <a:t>a</a:t>
            </a:r>
            <a:r>
              <a:rPr sz="3400" spc="-50" dirty="0"/>
              <a:t> </a:t>
            </a:r>
            <a:r>
              <a:rPr sz="3400" spc="-5" dirty="0"/>
              <a:t>Route</a:t>
            </a:r>
            <a:endParaRPr sz="3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915415"/>
            <a:ext cx="8561705" cy="15011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55600" marR="5080" indent="-342900">
              <a:lnSpc>
                <a:spcPct val="101099"/>
              </a:lnSpc>
              <a:spcBef>
                <a:spcPts val="65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This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is a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very complicated process,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but running </a:t>
            </a:r>
            <a:r>
              <a:rPr sz="2400" spc="-5" dirty="0">
                <a:solidFill>
                  <a:srgbClr val="990000"/>
                </a:solidFill>
                <a:latin typeface="Courier New"/>
                <a:cs typeface="Courier New"/>
              </a:rPr>
              <a:t>tracert 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(Windows)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or </a:t>
            </a:r>
            <a:r>
              <a:rPr sz="2400" spc="-5" dirty="0">
                <a:solidFill>
                  <a:srgbClr val="990000"/>
                </a:solidFill>
                <a:latin typeface="Courier New"/>
                <a:cs typeface="Courier New"/>
              </a:rPr>
              <a:t>traceroute</a:t>
            </a:r>
            <a:r>
              <a:rPr sz="2400" spc="-955" dirty="0">
                <a:solidFill>
                  <a:srgbClr val="990000"/>
                </a:solidFill>
                <a:latin typeface="Courier New"/>
                <a:cs typeface="Courier New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(Mac, Linux)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command line or  terminal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will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show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you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all the </a:t>
            </a:r>
            <a:r>
              <a:rPr sz="2400" spc="-20" dirty="0">
                <a:solidFill>
                  <a:srgbClr val="990000"/>
                </a:solidFill>
                <a:latin typeface="Calibri"/>
                <a:cs typeface="Calibri"/>
              </a:rPr>
              <a:t>routers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visited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from your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computer 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destination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2332" y="2497835"/>
            <a:ext cx="6879335" cy="3131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73514" y="1195578"/>
            <a:ext cx="1186746" cy="1104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587756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Domain Name System</a:t>
            </a:r>
            <a:r>
              <a:rPr sz="3400" spc="-55" dirty="0"/>
              <a:t> </a:t>
            </a:r>
            <a:r>
              <a:rPr sz="3400" spc="-5" dirty="0"/>
              <a:t>(DNS)</a:t>
            </a:r>
            <a:endParaRPr sz="3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r>
              <a:rPr spc="-5" dirty="0"/>
              <a:t>/27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140" y="854131"/>
            <a:ext cx="8431530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Some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servers can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be identified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hostname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and domain</a:t>
            </a:r>
            <a:r>
              <a:rPr sz="2400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name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5"/>
              </a:spcBef>
              <a:tabLst>
                <a:tab pos="755015" algn="l"/>
              </a:tabLst>
            </a:pPr>
            <a:r>
              <a:rPr sz="20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An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example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would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be</a:t>
            </a:r>
            <a:r>
              <a:rPr sz="2000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15" dirty="0" smtClean="0">
                <a:solidFill>
                  <a:srgbClr val="0070C0"/>
                </a:solidFill>
                <a:latin typeface="Calibri"/>
                <a:cs typeface="Calibri"/>
                <a:hlinkClick r:id="rId3"/>
              </a:rPr>
              <a:t>www.</a:t>
            </a:r>
            <a:r>
              <a:rPr lang="en-US" sz="2000" spc="-15" dirty="0" smtClean="0">
                <a:solidFill>
                  <a:srgbClr val="0070C0"/>
                </a:solidFill>
                <a:latin typeface="Calibri"/>
                <a:cs typeface="Calibri"/>
                <a:hlinkClick r:id="rId3"/>
              </a:rPr>
              <a:t>utexas</a:t>
            </a:r>
            <a:r>
              <a:rPr sz="2000" spc="-15" dirty="0" smtClean="0">
                <a:solidFill>
                  <a:srgbClr val="0070C0"/>
                </a:solidFill>
                <a:latin typeface="Calibri"/>
                <a:cs typeface="Calibri"/>
                <a:hlinkClick r:id="rId3"/>
              </a:rPr>
              <a:t>.edu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5015" algn="l"/>
              </a:tabLst>
            </a:pPr>
            <a:r>
              <a:rPr sz="2000" spc="-5" dirty="0">
                <a:solidFill>
                  <a:srgbClr val="0070C0"/>
                </a:solidFill>
                <a:latin typeface="Arial"/>
                <a:cs typeface="Arial"/>
              </a:rPr>
              <a:t>›	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www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is the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hostname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(or an alias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</a:t>
            </a:r>
            <a:r>
              <a:rPr sz="2000" spc="7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hostname)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ts val="2385"/>
              </a:lnSpc>
              <a:tabLst>
                <a:tab pos="755015" algn="l"/>
              </a:tabLst>
            </a:pPr>
            <a:r>
              <a:rPr sz="2000" spc="-5" dirty="0">
                <a:solidFill>
                  <a:srgbClr val="0070C0"/>
                </a:solidFill>
                <a:latin typeface="Arial"/>
                <a:cs typeface="Arial"/>
              </a:rPr>
              <a:t>›	</a:t>
            </a:r>
            <a:r>
              <a:rPr lang="en-US" sz="2000" spc="-5" dirty="0" smtClean="0">
                <a:solidFill>
                  <a:srgbClr val="0070C0"/>
                </a:solidFill>
                <a:latin typeface="Calibri"/>
                <a:cs typeface="Calibri"/>
              </a:rPr>
              <a:t>utexas</a:t>
            </a:r>
            <a:r>
              <a:rPr sz="2000" spc="-5" dirty="0" smtClean="0">
                <a:solidFill>
                  <a:srgbClr val="0070C0"/>
                </a:solidFill>
                <a:latin typeface="Calibri"/>
                <a:cs typeface="Calibri"/>
              </a:rPr>
              <a:t>.edu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is the domain</a:t>
            </a:r>
            <a:r>
              <a:rPr sz="2000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name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780"/>
              </a:lnSpc>
              <a:spcBef>
                <a:spcPts val="165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spc="-110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find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the IP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address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hostname/domain name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combination 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from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command</a:t>
            </a:r>
            <a:r>
              <a:rPr sz="2400" spc="-2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line, run</a:t>
            </a:r>
            <a:r>
              <a:rPr sz="2400" spc="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ourier New"/>
                <a:cs typeface="Courier New"/>
              </a:rPr>
              <a:t>ping</a:t>
            </a:r>
            <a:r>
              <a:rPr sz="2400" spc="-915" dirty="0">
                <a:solidFill>
                  <a:srgbClr val="990000"/>
                </a:solidFill>
                <a:latin typeface="Courier New"/>
                <a:cs typeface="Courier New"/>
              </a:rPr>
              <a:t>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or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ourier New"/>
                <a:cs typeface="Courier New"/>
              </a:rPr>
              <a:t>nslookup</a:t>
            </a:r>
            <a:r>
              <a:rPr sz="2400" spc="-919" dirty="0">
                <a:solidFill>
                  <a:srgbClr val="990000"/>
                </a:solidFill>
                <a:latin typeface="Courier New"/>
                <a:cs typeface="Courier New"/>
              </a:rPr>
              <a:t>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command</a:t>
            </a:r>
            <a:endParaRPr sz="2400" dirty="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line or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terminal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909" y="3439667"/>
            <a:ext cx="4494275" cy="2292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0673" y="3439667"/>
            <a:ext cx="4493513" cy="22920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345440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DNS</a:t>
            </a:r>
            <a:r>
              <a:rPr sz="3400" spc="-85" dirty="0"/>
              <a:t> </a:t>
            </a:r>
            <a:r>
              <a:rPr sz="3400" spc="-5" dirty="0"/>
              <a:t>Namespace</a:t>
            </a:r>
            <a:endParaRPr sz="3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3887118"/>
            <a:ext cx="8061325" cy="176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The hostname/domain name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combination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will be mapped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an IP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address  through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DNS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 servers</a:t>
            </a:r>
            <a:endParaRPr sz="2000">
              <a:latin typeface="Calibri"/>
              <a:cs typeface="Calibri"/>
            </a:endParaRPr>
          </a:p>
          <a:p>
            <a:pPr marL="755015" marR="124460" indent="-285750">
              <a:lnSpc>
                <a:spcPct val="100000"/>
              </a:lnSpc>
              <a:spcBef>
                <a:spcPts val="414"/>
              </a:spcBef>
              <a:tabLst>
                <a:tab pos="755015" algn="l"/>
              </a:tabLst>
            </a:pPr>
            <a:r>
              <a:rPr sz="1600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DNS is </a:t>
            </a:r>
            <a:r>
              <a:rPr sz="16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990000"/>
                </a:solidFill>
                <a:latin typeface="Calibri"/>
                <a:cs typeface="Calibri"/>
              </a:rPr>
              <a:t>hierarchical </a:t>
            </a: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domain-based naming scheme </a:t>
            </a:r>
            <a:r>
              <a:rPr sz="1600" spc="-10" dirty="0">
                <a:solidFill>
                  <a:srgbClr val="990000"/>
                </a:solidFill>
                <a:latin typeface="Calibri"/>
                <a:cs typeface="Calibri"/>
              </a:rPr>
              <a:t>implemented through </a:t>
            </a:r>
            <a:r>
              <a:rPr sz="16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990000"/>
                </a:solidFill>
                <a:latin typeface="Calibri"/>
                <a:cs typeface="Calibri"/>
              </a:rPr>
              <a:t>distributed  database </a:t>
            </a:r>
            <a:r>
              <a:rPr sz="1600" spc="-20" dirty="0">
                <a:solidFill>
                  <a:srgbClr val="990000"/>
                </a:solidFill>
                <a:latin typeface="Calibri"/>
                <a:cs typeface="Calibri"/>
              </a:rPr>
              <a:t>system </a:t>
            </a:r>
            <a:r>
              <a:rPr sz="1600" spc="-15" dirty="0">
                <a:solidFill>
                  <a:srgbClr val="990000"/>
                </a:solidFill>
                <a:latin typeface="Calibri"/>
                <a:cs typeface="Calibri"/>
              </a:rPr>
              <a:t>for</a:t>
            </a:r>
            <a:r>
              <a:rPr sz="1600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implementing</a:t>
            </a:r>
            <a:endParaRPr sz="1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80"/>
              </a:spcBef>
              <a:tabLst>
                <a:tab pos="755015" algn="l"/>
              </a:tabLst>
            </a:pPr>
            <a:r>
              <a:rPr sz="1600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600" b="1" spc="-5" dirty="0">
                <a:solidFill>
                  <a:srgbClr val="990000"/>
                </a:solidFill>
                <a:latin typeface="Calibri"/>
                <a:cs typeface="Calibri"/>
              </a:rPr>
              <a:t>DNS </a:t>
            </a:r>
            <a:r>
              <a:rPr sz="1600" b="1" spc="-10" dirty="0">
                <a:solidFill>
                  <a:srgbClr val="990000"/>
                </a:solidFill>
                <a:latin typeface="Calibri"/>
                <a:cs typeface="Calibri"/>
              </a:rPr>
              <a:t>was </a:t>
            </a:r>
            <a:r>
              <a:rPr sz="1600" b="1" spc="-5" dirty="0">
                <a:solidFill>
                  <a:srgbClr val="990000"/>
                </a:solidFill>
                <a:latin typeface="Calibri"/>
                <a:cs typeface="Calibri"/>
              </a:rPr>
              <a:t>conceived </a:t>
            </a:r>
            <a:r>
              <a:rPr sz="1600" b="1" spc="-10" dirty="0">
                <a:solidFill>
                  <a:srgbClr val="990000"/>
                </a:solidFill>
                <a:latin typeface="Calibri"/>
                <a:cs typeface="Calibri"/>
              </a:rPr>
              <a:t>at </a:t>
            </a:r>
            <a:r>
              <a:rPr sz="1600" b="1" spc="-15" dirty="0">
                <a:solidFill>
                  <a:srgbClr val="990000"/>
                </a:solidFill>
                <a:latin typeface="Calibri"/>
                <a:cs typeface="Calibri"/>
              </a:rPr>
              <a:t>USC’s </a:t>
            </a:r>
            <a:r>
              <a:rPr sz="1600" b="1" spc="-5" dirty="0">
                <a:solidFill>
                  <a:srgbClr val="990000"/>
                </a:solidFill>
                <a:latin typeface="Calibri"/>
                <a:cs typeface="Calibri"/>
              </a:rPr>
              <a:t>ISI and managed </a:t>
            </a:r>
            <a:r>
              <a:rPr sz="1600" b="1" spc="-10" dirty="0">
                <a:solidFill>
                  <a:srgbClr val="990000"/>
                </a:solidFill>
                <a:latin typeface="Calibri"/>
                <a:cs typeface="Calibri"/>
              </a:rPr>
              <a:t>there </a:t>
            </a:r>
            <a:r>
              <a:rPr sz="1600" b="1" spc="-5" dirty="0">
                <a:solidFill>
                  <a:srgbClr val="990000"/>
                </a:solidFill>
                <a:latin typeface="Calibri"/>
                <a:cs typeface="Calibri"/>
              </a:rPr>
              <a:t>until</a:t>
            </a:r>
            <a:r>
              <a:rPr sz="1600" b="1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990000"/>
                </a:solidFill>
                <a:latin typeface="Calibri"/>
                <a:cs typeface="Calibri"/>
              </a:rPr>
              <a:t>1998</a:t>
            </a:r>
            <a:endParaRPr sz="1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85"/>
              </a:spcBef>
              <a:tabLst>
                <a:tab pos="755015" algn="l"/>
              </a:tabLst>
            </a:pPr>
            <a:r>
              <a:rPr sz="1600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DNS is now managed by ICANN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842" y="808482"/>
            <a:ext cx="7849356" cy="3020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4808" y="4833365"/>
            <a:ext cx="943355" cy="599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06106" y="4833365"/>
            <a:ext cx="991361" cy="829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486854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DNS Resource</a:t>
            </a:r>
            <a:r>
              <a:rPr sz="3400" spc="-85" dirty="0"/>
              <a:t> </a:t>
            </a:r>
            <a:r>
              <a:rPr sz="3400" spc="-5" dirty="0"/>
              <a:t>Records</a:t>
            </a:r>
            <a:endParaRPr sz="3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876555"/>
            <a:ext cx="8663940" cy="21755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5080" indent="-342900">
              <a:lnSpc>
                <a:spcPts val="1920"/>
              </a:lnSpc>
              <a:spcBef>
                <a:spcPts val="56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Every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domain has a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set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resource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records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associated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with it, which is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what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DNS  will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return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based on a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certain</a:t>
            </a:r>
            <a:r>
              <a:rPr sz="2000" spc="6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name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resource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record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consists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five</a:t>
            </a:r>
            <a:r>
              <a:rPr sz="2000" spc="9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items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755015" algn="l"/>
              </a:tabLst>
            </a:pPr>
            <a:r>
              <a:rPr sz="17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Domain Name – the domain of the</a:t>
            </a:r>
            <a:r>
              <a:rPr sz="1700" spc="6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990000"/>
                </a:solidFill>
                <a:latin typeface="Calibri"/>
                <a:cs typeface="Calibri"/>
              </a:rPr>
              <a:t>record</a:t>
            </a:r>
            <a:endParaRPr sz="17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5015" algn="l"/>
              </a:tabLst>
            </a:pPr>
            <a:r>
              <a:rPr sz="17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Time </a:t>
            </a:r>
            <a:r>
              <a:rPr sz="1700" spc="-80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1700" spc="-10" dirty="0">
                <a:solidFill>
                  <a:srgbClr val="990000"/>
                </a:solidFill>
                <a:latin typeface="Calibri"/>
                <a:cs typeface="Calibri"/>
              </a:rPr>
              <a:t>Live 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– the higher the value, the </a:t>
            </a:r>
            <a:r>
              <a:rPr sz="1700" spc="-10" dirty="0">
                <a:solidFill>
                  <a:srgbClr val="990000"/>
                </a:solidFill>
                <a:latin typeface="Calibri"/>
                <a:cs typeface="Calibri"/>
              </a:rPr>
              <a:t>more stable 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the</a:t>
            </a:r>
            <a:r>
              <a:rPr sz="1700" spc="16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990000"/>
                </a:solidFill>
                <a:latin typeface="Calibri"/>
                <a:cs typeface="Calibri"/>
              </a:rPr>
              <a:t>record</a:t>
            </a:r>
            <a:endParaRPr sz="17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5015" algn="l"/>
              </a:tabLst>
            </a:pPr>
            <a:r>
              <a:rPr sz="17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Class – </a:t>
            </a:r>
            <a:r>
              <a:rPr sz="1700" spc="-15" dirty="0">
                <a:solidFill>
                  <a:srgbClr val="990000"/>
                </a:solidFill>
                <a:latin typeface="Calibri"/>
                <a:cs typeface="Calibri"/>
              </a:rPr>
              <a:t>always 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IN </a:t>
            </a:r>
            <a:r>
              <a:rPr sz="1700" spc="-20" dirty="0">
                <a:solidFill>
                  <a:srgbClr val="990000"/>
                </a:solidFill>
                <a:latin typeface="Calibri"/>
                <a:cs typeface="Calibri"/>
              </a:rPr>
              <a:t>for </a:t>
            </a:r>
            <a:r>
              <a:rPr sz="1700" spc="-10" dirty="0">
                <a:solidFill>
                  <a:srgbClr val="990000"/>
                </a:solidFill>
                <a:latin typeface="Calibri"/>
                <a:cs typeface="Calibri"/>
              </a:rPr>
              <a:t>Internet resources </a:t>
            </a:r>
            <a:r>
              <a:rPr sz="1700" spc="-15" dirty="0">
                <a:solidFill>
                  <a:srgbClr val="990000"/>
                </a:solidFill>
                <a:latin typeface="Calibri"/>
                <a:cs typeface="Calibri"/>
              </a:rPr>
              <a:t>(rarely 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used outside of</a:t>
            </a:r>
            <a:r>
              <a:rPr sz="1700" spc="10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that)</a:t>
            </a:r>
            <a:endParaRPr sz="17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5015" algn="l"/>
              </a:tabLst>
            </a:pPr>
            <a:r>
              <a:rPr sz="17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700" spc="-25" dirty="0">
                <a:solidFill>
                  <a:srgbClr val="990000"/>
                </a:solidFill>
                <a:latin typeface="Calibri"/>
                <a:cs typeface="Calibri"/>
              </a:rPr>
              <a:t>Type 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– </a:t>
            </a:r>
            <a:r>
              <a:rPr sz="1700" spc="-10" dirty="0">
                <a:solidFill>
                  <a:srgbClr val="990000"/>
                </a:solidFill>
                <a:latin typeface="Calibri"/>
                <a:cs typeface="Calibri"/>
              </a:rPr>
              <a:t>what 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kind of </a:t>
            </a:r>
            <a:r>
              <a:rPr sz="1700" spc="-15" dirty="0">
                <a:solidFill>
                  <a:srgbClr val="990000"/>
                </a:solidFill>
                <a:latin typeface="Calibri"/>
                <a:cs typeface="Calibri"/>
              </a:rPr>
              <a:t>record 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it is (see </a:t>
            </a:r>
            <a:r>
              <a:rPr sz="1700" spc="-10" dirty="0">
                <a:solidFill>
                  <a:srgbClr val="990000"/>
                </a:solidFill>
                <a:latin typeface="Calibri"/>
                <a:cs typeface="Calibri"/>
              </a:rPr>
              <a:t>table</a:t>
            </a:r>
            <a:r>
              <a:rPr sz="1700" spc="8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below)</a:t>
            </a:r>
            <a:endParaRPr sz="17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755015" algn="l"/>
              </a:tabLst>
            </a:pPr>
            <a:r>
              <a:rPr sz="17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700" spc="-20" dirty="0">
                <a:solidFill>
                  <a:srgbClr val="990000"/>
                </a:solidFill>
                <a:latin typeface="Calibri"/>
                <a:cs typeface="Calibri"/>
              </a:rPr>
              <a:t>Value 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– the </a:t>
            </a:r>
            <a:r>
              <a:rPr sz="1700" spc="-10" dirty="0">
                <a:solidFill>
                  <a:srgbClr val="990000"/>
                </a:solidFill>
                <a:latin typeface="Calibri"/>
                <a:cs typeface="Calibri"/>
              </a:rPr>
              <a:t>value associated </a:t>
            </a:r>
            <a:r>
              <a:rPr sz="1700" spc="-5" dirty="0">
                <a:solidFill>
                  <a:srgbClr val="990000"/>
                </a:solidFill>
                <a:latin typeface="Calibri"/>
                <a:cs typeface="Calibri"/>
              </a:rPr>
              <a:t>with the</a:t>
            </a:r>
            <a:r>
              <a:rPr sz="1700" spc="4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990000"/>
                </a:solidFill>
                <a:latin typeface="Calibri"/>
                <a:cs typeface="Calibri"/>
              </a:rPr>
              <a:t>record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9250" y="3194304"/>
            <a:ext cx="5905499" cy="2471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0"/>
            <a:ext cx="5797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462978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Sample DNS</a:t>
            </a:r>
            <a:r>
              <a:rPr sz="3400" spc="-75" dirty="0"/>
              <a:t> </a:t>
            </a:r>
            <a:r>
              <a:rPr sz="3400" spc="-5" dirty="0"/>
              <a:t>Database</a:t>
            </a:r>
            <a:endParaRPr sz="3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/>
          <p:nvPr/>
        </p:nvSpPr>
        <p:spPr>
          <a:xfrm>
            <a:off x="1412747" y="832104"/>
            <a:ext cx="6314349" cy="478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422275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Actual DNS</a:t>
            </a:r>
            <a:r>
              <a:rPr sz="3400" spc="-70" dirty="0"/>
              <a:t> </a:t>
            </a:r>
            <a:r>
              <a:rPr sz="3400" spc="-5" dirty="0"/>
              <a:t>Records</a:t>
            </a:r>
            <a:endParaRPr sz="3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/>
          <p:nvPr/>
        </p:nvSpPr>
        <p:spPr>
          <a:xfrm>
            <a:off x="145542" y="957072"/>
            <a:ext cx="8846045" cy="454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113030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/>
              <a:t>P</a:t>
            </a:r>
            <a:r>
              <a:rPr sz="3400" spc="-5" dirty="0"/>
              <a:t>o</a:t>
            </a:r>
            <a:r>
              <a:rPr sz="3400" dirty="0"/>
              <a:t>rts</a:t>
            </a:r>
            <a:endParaRPr sz="3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891033"/>
            <a:ext cx="8681085" cy="45097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330" marR="2242185" indent="-341630">
              <a:lnSpc>
                <a:spcPts val="2590"/>
              </a:lnSpc>
              <a:spcBef>
                <a:spcPts val="425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Since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more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than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one </a:t>
            </a:r>
            <a:r>
              <a:rPr sz="2400" spc="-20" dirty="0">
                <a:solidFill>
                  <a:srgbClr val="990000"/>
                </a:solidFill>
                <a:latin typeface="Calibri"/>
                <a:cs typeface="Calibri"/>
              </a:rPr>
              <a:t>networked program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can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run  on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computer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at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same time,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we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need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25" dirty="0">
                <a:solidFill>
                  <a:srgbClr val="990000"/>
                </a:solidFill>
                <a:latin typeface="Calibri"/>
                <a:cs typeface="Calibri"/>
              </a:rPr>
              <a:t>way 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uniquely identify</a:t>
            </a:r>
            <a:r>
              <a:rPr sz="2400" spc="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them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1995"/>
              </a:lnSpc>
              <a:tabLst>
                <a:tab pos="755015" algn="l"/>
              </a:tabLst>
            </a:pPr>
            <a:r>
              <a:rPr sz="20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Ports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allow us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do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just</a:t>
            </a:r>
            <a:r>
              <a:rPr sz="2000" spc="3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that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7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client application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specify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port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on the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server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which 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communicate,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that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uniquely identifies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server</a:t>
            </a:r>
            <a:r>
              <a:rPr sz="2400" spc="1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application</a:t>
            </a:r>
            <a:endParaRPr sz="2400">
              <a:latin typeface="Calibri"/>
              <a:cs typeface="Calibri"/>
            </a:endParaRPr>
          </a:p>
          <a:p>
            <a:pPr marL="354330" indent="-341630">
              <a:lnSpc>
                <a:spcPts val="2450"/>
              </a:lnSpc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port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is in the </a:t>
            </a:r>
            <a:r>
              <a:rPr sz="2400" spc="-20" dirty="0">
                <a:solidFill>
                  <a:srgbClr val="990000"/>
                </a:solidFill>
                <a:latin typeface="Calibri"/>
                <a:cs typeface="Calibri"/>
              </a:rPr>
              <a:t>range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0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65535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(16</a:t>
            </a:r>
            <a:r>
              <a:rPr sz="2400" spc="-7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bits)</a:t>
            </a:r>
            <a:endParaRPr sz="2400">
              <a:latin typeface="Calibri"/>
              <a:cs typeface="Calibri"/>
            </a:endParaRPr>
          </a:p>
          <a:p>
            <a:pPr marL="755015" marR="161290" indent="-285750" algn="just">
              <a:lnSpc>
                <a:spcPts val="2160"/>
              </a:lnSpc>
              <a:spcBef>
                <a:spcPts val="165"/>
              </a:spcBef>
            </a:pPr>
            <a:r>
              <a:rPr sz="2000" spc="-5" dirty="0">
                <a:solidFill>
                  <a:srgbClr val="990000"/>
                </a:solidFill>
                <a:latin typeface="Arial"/>
                <a:cs typeface="Arial"/>
              </a:rPr>
              <a:t>›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Ports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from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0-1023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(inclusively)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are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reserved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well-known applications,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so 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root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or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administrator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access is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required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run an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program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on a port in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that 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range</a:t>
            </a:r>
            <a:endParaRPr sz="2000">
              <a:latin typeface="Calibri"/>
              <a:cs typeface="Calibri"/>
            </a:endParaRPr>
          </a:p>
          <a:p>
            <a:pPr marL="755015" marR="132080" indent="-285750">
              <a:lnSpc>
                <a:spcPts val="2160"/>
              </a:lnSpc>
              <a:tabLst>
                <a:tab pos="755015" algn="l"/>
              </a:tabLst>
            </a:pPr>
            <a:r>
              <a:rPr sz="20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Ports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from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1024-49151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(inclusively)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are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registered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ports and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can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be used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by 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any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application</a:t>
            </a:r>
            <a:endParaRPr sz="2000">
              <a:latin typeface="Calibri"/>
              <a:cs typeface="Calibri"/>
            </a:endParaRPr>
          </a:p>
          <a:p>
            <a:pPr marL="755650" marR="130810" indent="-286385">
              <a:lnSpc>
                <a:spcPts val="2160"/>
              </a:lnSpc>
              <a:tabLst>
                <a:tab pos="755015" algn="l"/>
              </a:tabLst>
            </a:pPr>
            <a:r>
              <a:rPr sz="20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Ports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from 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49152-65535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are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dynamic or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private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ports and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are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typically used 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by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operating </a:t>
            </a:r>
            <a:r>
              <a:rPr sz="2000" spc="-25" dirty="0">
                <a:solidFill>
                  <a:srgbClr val="990000"/>
                </a:solidFill>
                <a:latin typeface="Calibri"/>
                <a:cs typeface="Calibri"/>
              </a:rPr>
              <a:t>system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when an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application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needs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pass an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application  off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non-registered</a:t>
            </a:r>
            <a:r>
              <a:rPr sz="2000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port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71716" y="829817"/>
            <a:ext cx="2043683" cy="1358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371411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/>
              <a:t>Well-Known</a:t>
            </a:r>
            <a:r>
              <a:rPr sz="3400" spc="-45" dirty="0"/>
              <a:t> </a:t>
            </a:r>
            <a:r>
              <a:rPr sz="3400" spc="-5" dirty="0"/>
              <a:t>Ports</a:t>
            </a:r>
            <a:endParaRPr sz="3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4070096"/>
            <a:ext cx="838009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990000"/>
                </a:solidFill>
                <a:latin typeface="Calibri"/>
                <a:cs typeface="Calibri"/>
              </a:rPr>
              <a:t>There </a:t>
            </a:r>
            <a:r>
              <a:rPr sz="2800" spc="-15" dirty="0">
                <a:solidFill>
                  <a:srgbClr val="990000"/>
                </a:solidFill>
                <a:latin typeface="Calibri"/>
                <a:cs typeface="Calibri"/>
              </a:rPr>
              <a:t>are </a:t>
            </a:r>
            <a:r>
              <a:rPr sz="2800" spc="-20" dirty="0">
                <a:solidFill>
                  <a:srgbClr val="990000"/>
                </a:solidFill>
                <a:latin typeface="Calibri"/>
                <a:cs typeface="Calibri"/>
              </a:rPr>
              <a:t>many </a:t>
            </a:r>
            <a:r>
              <a:rPr sz="2800" spc="-10" dirty="0">
                <a:solidFill>
                  <a:srgbClr val="990000"/>
                </a:solidFill>
                <a:latin typeface="Calibri"/>
                <a:cs typeface="Calibri"/>
              </a:rPr>
              <a:t>others,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but these </a:t>
            </a:r>
            <a:r>
              <a:rPr sz="2800" spc="-15" dirty="0">
                <a:solidFill>
                  <a:srgbClr val="990000"/>
                </a:solidFill>
                <a:latin typeface="Calibri"/>
                <a:cs typeface="Calibri"/>
              </a:rPr>
              <a:t>are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some of the </a:t>
            </a:r>
            <a:r>
              <a:rPr sz="2800" spc="-15" dirty="0">
                <a:solidFill>
                  <a:srgbClr val="990000"/>
                </a:solidFill>
                <a:latin typeface="Calibri"/>
                <a:cs typeface="Calibri"/>
              </a:rPr>
              <a:t>more 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popular ones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17650" y="811780"/>
          <a:ext cx="6096000" cy="3349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Application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FTP</a:t>
                      </a:r>
                      <a:r>
                        <a:rPr sz="1600" spc="-1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 data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FTP</a:t>
                      </a:r>
                      <a:r>
                        <a:rPr sz="1600" spc="-1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SSH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30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Telnet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SMTP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53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DNS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HTTP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143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IMAP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443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solidFill>
                            <a:srgbClr val="990000"/>
                          </a:solidFill>
                          <a:latin typeface="Calibri"/>
                          <a:cs typeface="Calibri"/>
                        </a:rPr>
                        <a:t>HTTPS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659955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Public and Private </a:t>
            </a:r>
            <a:r>
              <a:rPr sz="3400" dirty="0"/>
              <a:t>IP</a:t>
            </a:r>
            <a:r>
              <a:rPr sz="3400" spc="-225" dirty="0"/>
              <a:t> </a:t>
            </a:r>
            <a:r>
              <a:rPr sz="3400" spc="-5" dirty="0"/>
              <a:t>Addresses</a:t>
            </a:r>
            <a:endParaRPr sz="3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826809"/>
            <a:ext cx="8672830" cy="465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985" indent="-342900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990000"/>
                </a:solidFill>
                <a:latin typeface="Calibri"/>
                <a:cs typeface="Calibri"/>
              </a:rPr>
              <a:t>Public IP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addresses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are </a:t>
            </a:r>
            <a:r>
              <a:rPr sz="1800" dirty="0">
                <a:solidFill>
                  <a:srgbClr val="990000"/>
                </a:solidFill>
                <a:latin typeface="Calibri"/>
                <a:cs typeface="Calibri"/>
              </a:rPr>
              <a:t>able 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990000"/>
                </a:solidFill>
                <a:latin typeface="Calibri"/>
                <a:cs typeface="Calibri"/>
              </a:rPr>
              <a:t>be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seen by 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any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computer </a:t>
            </a:r>
            <a:r>
              <a:rPr sz="1800" dirty="0">
                <a:solidFill>
                  <a:srgbClr val="990000"/>
                </a:solidFill>
                <a:latin typeface="Calibri"/>
                <a:cs typeface="Calibri"/>
              </a:rPr>
              <a:t>in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world </a:t>
            </a:r>
            <a:r>
              <a:rPr sz="1800" dirty="0">
                <a:solidFill>
                  <a:srgbClr val="990000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are required 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for 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communicating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on the</a:t>
            </a:r>
            <a:r>
              <a:rPr sz="1800" spc="3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Internet</a:t>
            </a:r>
            <a:endParaRPr sz="1800">
              <a:latin typeface="Calibri"/>
              <a:cs typeface="Calibri"/>
            </a:endParaRPr>
          </a:p>
          <a:p>
            <a:pPr marL="355600" marR="321310" indent="-342900">
              <a:lnSpc>
                <a:spcPct val="100000"/>
              </a:lnSpc>
              <a:spcBef>
                <a:spcPts val="43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Private </a:t>
            </a:r>
            <a:r>
              <a:rPr sz="1800" dirty="0">
                <a:solidFill>
                  <a:srgbClr val="990000"/>
                </a:solidFill>
                <a:latin typeface="Calibri"/>
                <a:cs typeface="Calibri"/>
              </a:rPr>
              <a:t>IP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addresses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are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typically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secured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behind </a:t>
            </a:r>
            <a:r>
              <a:rPr sz="18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firewall,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so explicit access </a:t>
            </a:r>
            <a:r>
              <a:rPr sz="1800" dirty="0">
                <a:solidFill>
                  <a:srgbClr val="990000"/>
                </a:solidFill>
                <a:latin typeface="Calibri"/>
                <a:cs typeface="Calibri"/>
              </a:rPr>
              <a:t>has 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990000"/>
                </a:solidFill>
                <a:latin typeface="Calibri"/>
                <a:cs typeface="Calibri"/>
              </a:rPr>
              <a:t>be 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allowed 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to</a:t>
            </a:r>
            <a:r>
              <a:rPr sz="1800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them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4"/>
              </a:spcBef>
              <a:tabLst>
                <a:tab pos="755015" algn="l"/>
              </a:tabLst>
            </a:pP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Private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IPv4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addresses are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in the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following</a:t>
            </a:r>
            <a:r>
              <a:rPr sz="1800" spc="6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ranges</a:t>
            </a:r>
            <a:endParaRPr sz="18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Class </a:t>
            </a:r>
            <a:r>
              <a:rPr sz="16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1600" spc="-10" dirty="0">
                <a:solidFill>
                  <a:srgbClr val="990000"/>
                </a:solidFill>
                <a:latin typeface="Calibri"/>
                <a:cs typeface="Calibri"/>
              </a:rPr>
              <a:t>Private: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10.0.0.0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–</a:t>
            </a:r>
            <a:r>
              <a:rPr sz="16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10.255.255.255</a:t>
            </a:r>
            <a:endParaRPr sz="1600">
              <a:latin typeface="Calibri"/>
              <a:cs typeface="Calibri"/>
            </a:endParaRPr>
          </a:p>
          <a:p>
            <a:pPr marL="1612900" lvl="2" indent="-228600">
              <a:lnSpc>
                <a:spcPct val="100000"/>
              </a:lnSpc>
              <a:spcBef>
                <a:spcPts val="345"/>
              </a:spcBef>
              <a:buFont typeface="Arial"/>
              <a:buChar char="–"/>
              <a:tabLst>
                <a:tab pos="1612265" algn="l"/>
                <a:tab pos="1612900" algn="l"/>
              </a:tabLst>
            </a:pPr>
            <a:r>
              <a:rPr sz="140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1350" baseline="24691" dirty="0">
                <a:solidFill>
                  <a:srgbClr val="990000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990000"/>
                </a:solidFill>
                <a:latin typeface="Calibri"/>
                <a:cs typeface="Calibri"/>
              </a:rPr>
              <a:t>=1 </a:t>
            </a:r>
            <a:r>
              <a:rPr sz="1400" spc="-10" dirty="0">
                <a:solidFill>
                  <a:srgbClr val="990000"/>
                </a:solidFill>
                <a:latin typeface="Calibri"/>
                <a:cs typeface="Calibri"/>
              </a:rPr>
              <a:t>network </a:t>
            </a:r>
            <a:r>
              <a:rPr sz="1400" spc="-5" dirty="0">
                <a:solidFill>
                  <a:srgbClr val="990000"/>
                </a:solidFill>
                <a:latin typeface="Calibri"/>
                <a:cs typeface="Calibri"/>
              </a:rPr>
              <a:t>with </a:t>
            </a:r>
            <a:r>
              <a:rPr sz="14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1350" spc="0" baseline="24691" dirty="0">
                <a:solidFill>
                  <a:srgbClr val="990000"/>
                </a:solidFill>
                <a:latin typeface="Calibri"/>
                <a:cs typeface="Calibri"/>
              </a:rPr>
              <a:t>24</a:t>
            </a:r>
            <a:r>
              <a:rPr sz="1350" spc="52" baseline="24691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990000"/>
                </a:solidFill>
                <a:latin typeface="Calibri"/>
                <a:cs typeface="Calibri"/>
              </a:rPr>
              <a:t>addresses</a:t>
            </a:r>
            <a:endParaRPr sz="14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Class </a:t>
            </a:r>
            <a:r>
              <a:rPr sz="1600" dirty="0">
                <a:solidFill>
                  <a:srgbClr val="990000"/>
                </a:solidFill>
                <a:latin typeface="Calibri"/>
                <a:cs typeface="Calibri"/>
              </a:rPr>
              <a:t>B </a:t>
            </a:r>
            <a:r>
              <a:rPr sz="1600" spc="-10" dirty="0">
                <a:solidFill>
                  <a:srgbClr val="990000"/>
                </a:solidFill>
                <a:latin typeface="Calibri"/>
                <a:cs typeface="Calibri"/>
              </a:rPr>
              <a:t>Private: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172.16.0.0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–</a:t>
            </a:r>
            <a:r>
              <a:rPr sz="1600" spc="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172.31.255.255</a:t>
            </a:r>
            <a:endParaRPr sz="1600">
              <a:latin typeface="Calibri"/>
              <a:cs typeface="Calibri"/>
            </a:endParaRPr>
          </a:p>
          <a:p>
            <a:pPr marL="1612900" lvl="2" indent="-228600">
              <a:lnSpc>
                <a:spcPct val="100000"/>
              </a:lnSpc>
              <a:spcBef>
                <a:spcPts val="345"/>
              </a:spcBef>
              <a:buFont typeface="Arial"/>
              <a:buChar char="–"/>
              <a:tabLst>
                <a:tab pos="1612265" algn="l"/>
                <a:tab pos="1612900" algn="l"/>
              </a:tabLst>
            </a:pPr>
            <a:r>
              <a:rPr sz="1400" spc="-5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1350" spc="-7" baseline="24691" dirty="0">
                <a:solidFill>
                  <a:srgbClr val="990000"/>
                </a:solidFill>
                <a:latin typeface="Calibri"/>
                <a:cs typeface="Calibri"/>
              </a:rPr>
              <a:t>4</a:t>
            </a:r>
            <a:r>
              <a:rPr sz="1400" spc="-5" dirty="0">
                <a:solidFill>
                  <a:srgbClr val="990000"/>
                </a:solidFill>
                <a:latin typeface="Calibri"/>
                <a:cs typeface="Calibri"/>
              </a:rPr>
              <a:t>=16 </a:t>
            </a:r>
            <a:r>
              <a:rPr sz="1400" spc="-10" dirty="0">
                <a:solidFill>
                  <a:srgbClr val="990000"/>
                </a:solidFill>
                <a:latin typeface="Calibri"/>
                <a:cs typeface="Calibri"/>
              </a:rPr>
              <a:t>networks </a:t>
            </a:r>
            <a:r>
              <a:rPr sz="1400" spc="-5" dirty="0">
                <a:solidFill>
                  <a:srgbClr val="990000"/>
                </a:solidFill>
                <a:latin typeface="Calibri"/>
                <a:cs typeface="Calibri"/>
              </a:rPr>
              <a:t>with </a:t>
            </a:r>
            <a:r>
              <a:rPr sz="14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1350" spc="0" baseline="24691" dirty="0">
                <a:solidFill>
                  <a:srgbClr val="990000"/>
                </a:solidFill>
                <a:latin typeface="Calibri"/>
                <a:cs typeface="Calibri"/>
              </a:rPr>
              <a:t>16</a:t>
            </a:r>
            <a:r>
              <a:rPr sz="1350" spc="75" baseline="24691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990000"/>
                </a:solidFill>
                <a:latin typeface="Calibri"/>
                <a:cs typeface="Calibri"/>
              </a:rPr>
              <a:t>addresses</a:t>
            </a:r>
            <a:endParaRPr sz="14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Class </a:t>
            </a:r>
            <a:r>
              <a:rPr sz="1600" dirty="0">
                <a:solidFill>
                  <a:srgbClr val="990000"/>
                </a:solidFill>
                <a:latin typeface="Calibri"/>
                <a:cs typeface="Calibri"/>
              </a:rPr>
              <a:t>C </a:t>
            </a:r>
            <a:r>
              <a:rPr sz="1600" spc="-10" dirty="0">
                <a:solidFill>
                  <a:srgbClr val="990000"/>
                </a:solidFill>
                <a:latin typeface="Calibri"/>
                <a:cs typeface="Calibri"/>
              </a:rPr>
              <a:t>Private: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192.168.0.0 </a:t>
            </a:r>
            <a:r>
              <a:rPr sz="1600" dirty="0">
                <a:solidFill>
                  <a:srgbClr val="0070C0"/>
                </a:solidFill>
                <a:latin typeface="Calibri"/>
                <a:cs typeface="Calibri"/>
              </a:rPr>
              <a:t>– </a:t>
            </a:r>
            <a:r>
              <a:rPr sz="1600" spc="-5" dirty="0">
                <a:solidFill>
                  <a:srgbClr val="0070C0"/>
                </a:solidFill>
                <a:latin typeface="Calibri"/>
                <a:cs typeface="Calibri"/>
              </a:rPr>
              <a:t>192.168.255.255</a:t>
            </a:r>
            <a:endParaRPr sz="1600">
              <a:latin typeface="Calibri"/>
              <a:cs typeface="Calibri"/>
            </a:endParaRPr>
          </a:p>
          <a:p>
            <a:pPr marL="1612900" lvl="2" indent="-228600">
              <a:lnSpc>
                <a:spcPct val="100000"/>
              </a:lnSpc>
              <a:spcBef>
                <a:spcPts val="345"/>
              </a:spcBef>
              <a:buFont typeface="Arial"/>
              <a:buChar char="–"/>
              <a:tabLst>
                <a:tab pos="1612265" algn="l"/>
                <a:tab pos="1612900" algn="l"/>
              </a:tabLst>
            </a:pPr>
            <a:r>
              <a:rPr sz="1400" spc="-5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1350" spc="-7" baseline="24691" dirty="0">
                <a:solidFill>
                  <a:srgbClr val="990000"/>
                </a:solidFill>
                <a:latin typeface="Calibri"/>
                <a:cs typeface="Calibri"/>
              </a:rPr>
              <a:t>8</a:t>
            </a:r>
            <a:r>
              <a:rPr sz="1400" spc="-5" dirty="0">
                <a:solidFill>
                  <a:srgbClr val="990000"/>
                </a:solidFill>
                <a:latin typeface="Calibri"/>
                <a:cs typeface="Calibri"/>
              </a:rPr>
              <a:t>=256 </a:t>
            </a:r>
            <a:r>
              <a:rPr sz="1400" spc="-10" dirty="0">
                <a:solidFill>
                  <a:srgbClr val="990000"/>
                </a:solidFill>
                <a:latin typeface="Calibri"/>
                <a:cs typeface="Calibri"/>
              </a:rPr>
              <a:t>networks </a:t>
            </a:r>
            <a:r>
              <a:rPr sz="1400" spc="-5" dirty="0">
                <a:solidFill>
                  <a:srgbClr val="990000"/>
                </a:solidFill>
                <a:latin typeface="Calibri"/>
                <a:cs typeface="Calibri"/>
              </a:rPr>
              <a:t>with </a:t>
            </a:r>
            <a:r>
              <a:rPr sz="1400" spc="0" dirty="0">
                <a:solidFill>
                  <a:srgbClr val="990000"/>
                </a:solidFill>
                <a:latin typeface="Calibri"/>
                <a:cs typeface="Calibri"/>
              </a:rPr>
              <a:t>2</a:t>
            </a:r>
            <a:r>
              <a:rPr sz="1350" spc="0" baseline="24691" dirty="0">
                <a:solidFill>
                  <a:srgbClr val="990000"/>
                </a:solidFill>
                <a:latin typeface="Calibri"/>
                <a:cs typeface="Calibri"/>
              </a:rPr>
              <a:t>8 </a:t>
            </a:r>
            <a:r>
              <a:rPr sz="1400" spc="-10" dirty="0">
                <a:solidFill>
                  <a:srgbClr val="990000"/>
                </a:solidFill>
                <a:latin typeface="Calibri"/>
                <a:cs typeface="Calibri"/>
              </a:rPr>
              <a:t>hosts </a:t>
            </a:r>
            <a:r>
              <a:rPr sz="1400" spc="-5" dirty="0">
                <a:solidFill>
                  <a:srgbClr val="990000"/>
                </a:solidFill>
                <a:latin typeface="Calibri"/>
                <a:cs typeface="Calibri"/>
              </a:rPr>
              <a:t>on each</a:t>
            </a:r>
            <a:r>
              <a:rPr sz="1400" spc="7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990000"/>
                </a:solidFill>
                <a:latin typeface="Calibri"/>
                <a:cs typeface="Calibri"/>
              </a:rPr>
              <a:t>network</a:t>
            </a:r>
            <a:endParaRPr sz="1400">
              <a:latin typeface="Calibri"/>
              <a:cs typeface="Calibri"/>
            </a:endParaRPr>
          </a:p>
          <a:p>
            <a:pPr marL="755650" marR="35560" indent="-285750">
              <a:lnSpc>
                <a:spcPct val="100000"/>
              </a:lnSpc>
              <a:spcBef>
                <a:spcPts val="409"/>
              </a:spcBef>
              <a:tabLst>
                <a:tab pos="755015" algn="l"/>
              </a:tabLst>
            </a:pP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Private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IP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addresses must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use </a:t>
            </a:r>
            <a:r>
              <a:rPr sz="1800" spc="-50" dirty="0">
                <a:solidFill>
                  <a:srgbClr val="990000"/>
                </a:solidFill>
                <a:latin typeface="Calibri"/>
                <a:cs typeface="Calibri"/>
              </a:rPr>
              <a:t>NAT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(see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future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slide) if accessing the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Internet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because  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private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IP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addresses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cannot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communicate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outside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local</a:t>
            </a:r>
            <a:r>
              <a:rPr sz="1800" spc="8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networks</a:t>
            </a:r>
            <a:endParaRPr sz="1800">
              <a:latin typeface="Calibri"/>
              <a:cs typeface="Calibri"/>
            </a:endParaRPr>
          </a:p>
          <a:p>
            <a:pPr marL="755015" marR="5080" indent="-285750">
              <a:lnSpc>
                <a:spcPct val="100000"/>
              </a:lnSpc>
              <a:spcBef>
                <a:spcPts val="430"/>
              </a:spcBef>
              <a:tabLst>
                <a:tab pos="755015" algn="l"/>
              </a:tabLst>
            </a:pP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If a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computer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is unable 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obtain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an IP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address,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an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address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in the 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range </a:t>
            </a:r>
            <a:r>
              <a:rPr sz="1800" spc="-5" dirty="0">
                <a:solidFill>
                  <a:srgbClr val="0070C0"/>
                </a:solidFill>
                <a:latin typeface="Calibri"/>
                <a:cs typeface="Calibri"/>
              </a:rPr>
              <a:t>169.254.0.0 –  169.254.255.255 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may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be</a:t>
            </a:r>
            <a:r>
              <a:rPr sz="1800" spc="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assigned</a:t>
            </a:r>
            <a:endParaRPr sz="18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This IP </a:t>
            </a:r>
            <a:r>
              <a:rPr sz="1600" spc="-10" dirty="0">
                <a:solidFill>
                  <a:srgbClr val="990000"/>
                </a:solidFill>
                <a:latin typeface="Calibri"/>
                <a:cs typeface="Calibri"/>
              </a:rPr>
              <a:t>address </a:t>
            </a: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is </a:t>
            </a:r>
            <a:r>
              <a:rPr sz="1600" spc="-20" dirty="0">
                <a:solidFill>
                  <a:srgbClr val="990000"/>
                </a:solidFill>
                <a:latin typeface="Calibri"/>
                <a:cs typeface="Calibri"/>
              </a:rPr>
              <a:t>NOT </a:t>
            </a:r>
            <a:r>
              <a:rPr sz="1600" spc="-10" dirty="0">
                <a:solidFill>
                  <a:srgbClr val="990000"/>
                </a:solidFill>
                <a:latin typeface="Calibri"/>
                <a:cs typeface="Calibri"/>
              </a:rPr>
              <a:t>available </a:t>
            </a:r>
            <a:r>
              <a:rPr sz="16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990000"/>
                </a:solidFill>
                <a:latin typeface="Calibri"/>
                <a:cs typeface="Calibri"/>
              </a:rPr>
              <a:t>the</a:t>
            </a:r>
            <a:r>
              <a:rPr sz="1600" spc="3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90000"/>
                </a:solidFill>
                <a:latin typeface="Calibri"/>
                <a:cs typeface="Calibri"/>
              </a:rPr>
              <a:t>Internet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53278" y="2348483"/>
            <a:ext cx="3414521" cy="1398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5002" y="840486"/>
            <a:ext cx="1668779" cy="121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868044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75" dirty="0"/>
              <a:t>NAT</a:t>
            </a:r>
            <a:endParaRPr sz="3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r>
              <a:rPr spc="-5" dirty="0"/>
              <a:t>/27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140" y="724838"/>
            <a:ext cx="8426450" cy="470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 marR="1316990" indent="-372745">
              <a:lnSpc>
                <a:spcPct val="110000"/>
              </a:lnSpc>
              <a:spcBef>
                <a:spcPts val="10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600" spc="-10" dirty="0">
                <a:solidFill>
                  <a:srgbClr val="0070C0"/>
                </a:solidFill>
                <a:latin typeface="Calibri"/>
                <a:cs typeface="Calibri"/>
              </a:rPr>
              <a:t>Network Address </a:t>
            </a:r>
            <a:r>
              <a:rPr sz="2600" spc="-30" dirty="0">
                <a:solidFill>
                  <a:srgbClr val="0070C0"/>
                </a:solidFill>
                <a:latin typeface="Calibri"/>
                <a:cs typeface="Calibri"/>
              </a:rPr>
              <a:t>Translation </a:t>
            </a:r>
            <a:r>
              <a:rPr sz="2600" spc="-5" dirty="0">
                <a:solidFill>
                  <a:srgbClr val="990000"/>
                </a:solidFill>
                <a:latin typeface="Calibri"/>
                <a:cs typeface="Calibri"/>
              </a:rPr>
              <a:t>(or IP </a:t>
            </a:r>
            <a:r>
              <a:rPr sz="2600" spc="-10" dirty="0">
                <a:solidFill>
                  <a:srgbClr val="990000"/>
                </a:solidFill>
                <a:latin typeface="Calibri"/>
                <a:cs typeface="Calibri"/>
              </a:rPr>
              <a:t>Masquerading)  </a:t>
            </a:r>
            <a:r>
              <a:rPr sz="2600" spc="-15" dirty="0">
                <a:solidFill>
                  <a:srgbClr val="990000"/>
                </a:solidFill>
                <a:latin typeface="Calibri"/>
                <a:cs typeface="Calibri"/>
              </a:rPr>
              <a:t>allows </a:t>
            </a:r>
            <a:r>
              <a:rPr sz="2600" spc="-5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600" spc="-10" dirty="0">
                <a:solidFill>
                  <a:srgbClr val="990000"/>
                </a:solidFill>
                <a:latin typeface="Calibri"/>
                <a:cs typeface="Calibri"/>
              </a:rPr>
              <a:t>computer </a:t>
            </a:r>
            <a:r>
              <a:rPr sz="26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600" spc="-20" dirty="0">
                <a:solidFill>
                  <a:srgbClr val="990000"/>
                </a:solidFill>
                <a:latin typeface="Calibri"/>
                <a:cs typeface="Calibri"/>
              </a:rPr>
              <a:t>have </a:t>
            </a:r>
            <a:r>
              <a:rPr sz="2600" spc="-5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600" spc="-20" dirty="0">
                <a:solidFill>
                  <a:srgbClr val="990000"/>
                </a:solidFill>
                <a:latin typeface="Calibri"/>
                <a:cs typeface="Calibri"/>
              </a:rPr>
              <a:t>private </a:t>
            </a:r>
            <a:r>
              <a:rPr sz="2600" spc="-5" dirty="0">
                <a:solidFill>
                  <a:srgbClr val="990000"/>
                </a:solidFill>
                <a:latin typeface="Calibri"/>
                <a:cs typeface="Calibri"/>
              </a:rPr>
              <a:t>IP</a:t>
            </a:r>
            <a:r>
              <a:rPr sz="2600" spc="114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990000"/>
                </a:solidFill>
                <a:latin typeface="Calibri"/>
                <a:cs typeface="Calibri"/>
              </a:rPr>
              <a:t>address</a:t>
            </a:r>
            <a:endParaRPr sz="2600">
              <a:latin typeface="Calibri"/>
              <a:cs typeface="Calibri"/>
            </a:endParaRPr>
          </a:p>
          <a:p>
            <a:pPr marL="787400" marR="1915160" indent="-318135">
              <a:lnSpc>
                <a:spcPct val="110000"/>
              </a:lnSpc>
              <a:spcBef>
                <a:spcPts val="20"/>
              </a:spcBef>
              <a:tabLst>
                <a:tab pos="755015" algn="l"/>
              </a:tabLst>
            </a:pPr>
            <a:r>
              <a:rPr sz="2200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2200" spc="-15" dirty="0">
                <a:solidFill>
                  <a:srgbClr val="990000"/>
                </a:solidFill>
                <a:latin typeface="Calibri"/>
                <a:cs typeface="Calibri"/>
              </a:rPr>
              <a:t>Private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IP addresses </a:t>
            </a:r>
            <a:r>
              <a:rPr sz="2200" spc="-15" dirty="0">
                <a:solidFill>
                  <a:srgbClr val="990000"/>
                </a:solidFill>
                <a:latin typeface="Calibri"/>
                <a:cs typeface="Calibri"/>
              </a:rPr>
              <a:t>are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not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able </a:t>
            </a:r>
            <a:r>
              <a:rPr sz="22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be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accessed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by 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hosts outside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of the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local</a:t>
            </a:r>
            <a:r>
              <a:rPr sz="2200" spc="-4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network</a:t>
            </a:r>
            <a:endParaRPr sz="2200">
              <a:latin typeface="Calibri"/>
              <a:cs typeface="Calibri"/>
            </a:endParaRPr>
          </a:p>
          <a:p>
            <a:pPr marL="755650" marR="162560" indent="-285750">
              <a:lnSpc>
                <a:spcPts val="2380"/>
              </a:lnSpc>
              <a:spcBef>
                <a:spcPts val="560"/>
              </a:spcBef>
              <a:tabLst>
                <a:tab pos="755015" algn="l"/>
              </a:tabLst>
            </a:pPr>
            <a:r>
              <a:rPr sz="2200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200" spc="-60" dirty="0">
                <a:solidFill>
                  <a:srgbClr val="990000"/>
                </a:solidFill>
                <a:latin typeface="Calibri"/>
                <a:cs typeface="Calibri"/>
              </a:rPr>
              <a:t>NAT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server (usually implemented in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router) substitutes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its own  public IP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address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in place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of the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computer’s </a:t>
            </a:r>
            <a:r>
              <a:rPr sz="2200" spc="-15" dirty="0">
                <a:solidFill>
                  <a:srgbClr val="990000"/>
                </a:solidFill>
                <a:latin typeface="Calibri"/>
                <a:cs typeface="Calibri"/>
              </a:rPr>
              <a:t>private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IP</a:t>
            </a:r>
            <a:r>
              <a:rPr sz="2200" spc="-1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address</a:t>
            </a:r>
            <a:endParaRPr sz="2200">
              <a:latin typeface="Calibri"/>
              <a:cs typeface="Calibri"/>
            </a:endParaRPr>
          </a:p>
          <a:p>
            <a:pPr marL="755650" marR="5080" indent="-285750">
              <a:lnSpc>
                <a:spcPts val="2380"/>
              </a:lnSpc>
              <a:spcBef>
                <a:spcPts val="520"/>
              </a:spcBef>
              <a:tabLst>
                <a:tab pos="755015" algn="l"/>
              </a:tabLst>
            </a:pPr>
            <a:r>
              <a:rPr sz="2200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2200" spc="-60" dirty="0">
                <a:solidFill>
                  <a:srgbClr val="990000"/>
                </a:solidFill>
                <a:latin typeface="Calibri"/>
                <a:cs typeface="Calibri"/>
              </a:rPr>
              <a:t>NAT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server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must maintain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200" spc="-60" dirty="0">
                <a:solidFill>
                  <a:srgbClr val="990000"/>
                </a:solidFill>
                <a:latin typeface="Calibri"/>
                <a:cs typeface="Calibri"/>
              </a:rPr>
              <a:t>NAT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table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that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links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990000"/>
                </a:solidFill>
                <a:latin typeface="Calibri"/>
                <a:cs typeface="Calibri"/>
              </a:rPr>
              <a:t>private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IP 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address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and </a:t>
            </a:r>
            <a:r>
              <a:rPr sz="2200" spc="-25" dirty="0">
                <a:solidFill>
                  <a:srgbClr val="990000"/>
                </a:solidFill>
                <a:latin typeface="Calibri"/>
                <a:cs typeface="Calibri"/>
              </a:rPr>
              <a:t>TCP/UDP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source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port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combination </a:t>
            </a:r>
            <a:r>
              <a:rPr sz="22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200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990000"/>
                </a:solidFill>
                <a:latin typeface="Calibri"/>
                <a:cs typeface="Calibri"/>
              </a:rPr>
              <a:t>destination </a:t>
            </a:r>
            <a:r>
              <a:rPr sz="2200" spc="-5" dirty="0">
                <a:solidFill>
                  <a:srgbClr val="990000"/>
                </a:solidFill>
                <a:latin typeface="Calibri"/>
                <a:cs typeface="Calibri"/>
              </a:rPr>
              <a:t>IP  address</a:t>
            </a:r>
            <a:endParaRPr sz="2200">
              <a:latin typeface="Calibri"/>
              <a:cs typeface="Calibri"/>
            </a:endParaRPr>
          </a:p>
          <a:p>
            <a:pPr marL="1155700" marR="582295" lvl="1" indent="-228600">
              <a:lnSpc>
                <a:spcPts val="2050"/>
              </a:lnSpc>
              <a:spcBef>
                <a:spcPts val="45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Since the </a:t>
            </a:r>
            <a:r>
              <a:rPr sz="1900" spc="-55" dirty="0">
                <a:solidFill>
                  <a:srgbClr val="990000"/>
                </a:solidFill>
                <a:latin typeface="Calibri"/>
                <a:cs typeface="Calibri"/>
              </a:rPr>
              <a:t>NAT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server’s </a:t>
            </a: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public IP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address </a:t>
            </a: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has been </a:t>
            </a:r>
            <a:r>
              <a:rPr sz="1900" spc="-10" dirty="0">
                <a:solidFill>
                  <a:srgbClr val="990000"/>
                </a:solidFill>
                <a:latin typeface="Calibri"/>
                <a:cs typeface="Calibri"/>
              </a:rPr>
              <a:t>substituted </a:t>
            </a:r>
            <a:r>
              <a:rPr sz="1900" spc="-20" dirty="0">
                <a:solidFill>
                  <a:srgbClr val="990000"/>
                </a:solidFill>
                <a:latin typeface="Calibri"/>
                <a:cs typeface="Calibri"/>
              </a:rPr>
              <a:t>for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the  </a:t>
            </a:r>
            <a:r>
              <a:rPr sz="1900" spc="-10" dirty="0">
                <a:solidFill>
                  <a:srgbClr val="990000"/>
                </a:solidFill>
                <a:latin typeface="Calibri"/>
                <a:cs typeface="Calibri"/>
              </a:rPr>
              <a:t>computer’s private </a:t>
            </a: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IP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address </a:t>
            </a: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in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1900" spc="-15" dirty="0">
                <a:solidFill>
                  <a:srgbClr val="990000"/>
                </a:solidFill>
                <a:latin typeface="Calibri"/>
                <a:cs typeface="Calibri"/>
              </a:rPr>
              <a:t>packet,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the response </a:t>
            </a:r>
            <a:r>
              <a:rPr sz="1900" spc="-10" dirty="0">
                <a:solidFill>
                  <a:srgbClr val="990000"/>
                </a:solidFill>
                <a:latin typeface="Calibri"/>
                <a:cs typeface="Calibri"/>
              </a:rPr>
              <a:t>from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the  destination </a:t>
            </a:r>
            <a:r>
              <a:rPr sz="1900" spc="-10" dirty="0">
                <a:solidFill>
                  <a:srgbClr val="990000"/>
                </a:solidFill>
                <a:latin typeface="Calibri"/>
                <a:cs typeface="Calibri"/>
              </a:rPr>
              <a:t>computer </a:t>
            </a: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will </a:t>
            </a:r>
            <a:r>
              <a:rPr sz="1900" spc="-10" dirty="0">
                <a:solidFill>
                  <a:srgbClr val="990000"/>
                </a:solidFill>
                <a:latin typeface="Calibri"/>
                <a:cs typeface="Calibri"/>
              </a:rPr>
              <a:t>come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back </a:t>
            </a:r>
            <a:r>
              <a:rPr sz="1900" spc="-10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1900" spc="-55" dirty="0">
                <a:solidFill>
                  <a:srgbClr val="990000"/>
                </a:solidFill>
                <a:latin typeface="Calibri"/>
                <a:cs typeface="Calibri"/>
              </a:rPr>
              <a:t>NAT</a:t>
            </a:r>
            <a:r>
              <a:rPr sz="1900" spc="-4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server</a:t>
            </a:r>
            <a:endParaRPr sz="1900">
              <a:latin typeface="Calibri"/>
              <a:cs typeface="Calibri"/>
            </a:endParaRPr>
          </a:p>
          <a:p>
            <a:pPr marL="1155700" marR="255904" lvl="1" indent="-228600">
              <a:lnSpc>
                <a:spcPts val="2050"/>
              </a:lnSpc>
              <a:spcBef>
                <a:spcPts val="46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The port </a:t>
            </a: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will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let the </a:t>
            </a:r>
            <a:r>
              <a:rPr sz="1900" spc="-55" dirty="0">
                <a:solidFill>
                  <a:srgbClr val="990000"/>
                </a:solidFill>
                <a:latin typeface="Calibri"/>
                <a:cs typeface="Calibri"/>
              </a:rPr>
              <a:t>NAT </a:t>
            </a:r>
            <a:r>
              <a:rPr sz="1900" dirty="0">
                <a:solidFill>
                  <a:srgbClr val="990000"/>
                </a:solidFill>
                <a:latin typeface="Calibri"/>
                <a:cs typeface="Calibri"/>
              </a:rPr>
              <a:t>server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know </a:t>
            </a:r>
            <a:r>
              <a:rPr sz="1900" spc="-10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which </a:t>
            </a:r>
            <a:r>
              <a:rPr sz="1900" spc="-10" dirty="0">
                <a:solidFill>
                  <a:srgbClr val="990000"/>
                </a:solidFill>
                <a:latin typeface="Calibri"/>
                <a:cs typeface="Calibri"/>
              </a:rPr>
              <a:t>computer to </a:t>
            </a:r>
            <a:r>
              <a:rPr sz="1900" spc="-15" dirty="0">
                <a:solidFill>
                  <a:srgbClr val="990000"/>
                </a:solidFill>
                <a:latin typeface="Calibri"/>
                <a:cs typeface="Calibri"/>
              </a:rPr>
              <a:t>forward </a:t>
            </a:r>
            <a:r>
              <a:rPr sz="1900" spc="-5" dirty="0">
                <a:solidFill>
                  <a:srgbClr val="990000"/>
                </a:solidFill>
                <a:latin typeface="Calibri"/>
                <a:cs typeface="Calibri"/>
              </a:rPr>
              <a:t>the  response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277622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90" dirty="0"/>
              <a:t>NAT</a:t>
            </a:r>
            <a:r>
              <a:rPr sz="3400" spc="-75" dirty="0"/>
              <a:t> </a:t>
            </a:r>
            <a:r>
              <a:rPr sz="3400" spc="-5" dirty="0"/>
              <a:t>Example</a:t>
            </a:r>
            <a:endParaRPr sz="3400"/>
          </a:p>
        </p:txBody>
      </p:sp>
      <p:sp>
        <p:nvSpPr>
          <p:cNvPr id="5" name="object 5"/>
          <p:cNvSpPr/>
          <p:nvPr/>
        </p:nvSpPr>
        <p:spPr>
          <a:xfrm>
            <a:off x="751332" y="1051366"/>
            <a:ext cx="7641335" cy="446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95614" y="6599491"/>
            <a:ext cx="3924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BA8989"/>
                </a:solidFill>
                <a:latin typeface="Calibri"/>
                <a:cs typeface="Calibri"/>
              </a:rPr>
              <a:t>20/27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12477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DHCP</a:t>
            </a:r>
            <a:endParaRPr sz="3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924560"/>
            <a:ext cx="8610600" cy="305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05104" indent="-342265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Dynamic 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Host 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Control </a:t>
            </a:r>
            <a:r>
              <a:rPr sz="2800" spc="-20" dirty="0">
                <a:solidFill>
                  <a:srgbClr val="0070C0"/>
                </a:solidFill>
                <a:latin typeface="Calibri"/>
                <a:cs typeface="Calibri"/>
              </a:rPr>
              <a:t>Protocol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(DHCP) is used </a:t>
            </a:r>
            <a:r>
              <a:rPr sz="2800" spc="-25" dirty="0">
                <a:solidFill>
                  <a:srgbClr val="990000"/>
                </a:solidFill>
                <a:latin typeface="Calibri"/>
                <a:cs typeface="Calibri"/>
              </a:rPr>
              <a:t>for </a:t>
            </a:r>
            <a:r>
              <a:rPr sz="2800" dirty="0">
                <a:solidFill>
                  <a:srgbClr val="990000"/>
                </a:solidFill>
                <a:latin typeface="Calibri"/>
                <a:cs typeface="Calibri"/>
              </a:rPr>
              <a:t>a  </a:t>
            </a:r>
            <a:r>
              <a:rPr sz="2800" spc="-15" dirty="0">
                <a:solidFill>
                  <a:srgbClr val="990000"/>
                </a:solidFill>
                <a:latin typeface="Calibri"/>
                <a:cs typeface="Calibri"/>
              </a:rPr>
              <a:t>computer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or </a:t>
            </a:r>
            <a:r>
              <a:rPr sz="2800" spc="-20" dirty="0">
                <a:solidFill>
                  <a:srgbClr val="990000"/>
                </a:solidFill>
                <a:latin typeface="Calibri"/>
                <a:cs typeface="Calibri"/>
              </a:rPr>
              <a:t>router to </a:t>
            </a:r>
            <a:r>
              <a:rPr sz="2800" spc="-10" dirty="0">
                <a:solidFill>
                  <a:srgbClr val="990000"/>
                </a:solidFill>
                <a:latin typeface="Calibri"/>
                <a:cs typeface="Calibri"/>
              </a:rPr>
              <a:t>automatically </a:t>
            </a:r>
            <a:r>
              <a:rPr sz="2800" dirty="0">
                <a:solidFill>
                  <a:srgbClr val="990000"/>
                </a:solidFill>
                <a:latin typeface="Calibri"/>
                <a:cs typeface="Calibri"/>
              </a:rPr>
              <a:t>assign IP </a:t>
            </a:r>
            <a:r>
              <a:rPr sz="2800" spc="-10" dirty="0">
                <a:solidFill>
                  <a:srgbClr val="990000"/>
                </a:solidFill>
                <a:latin typeface="Calibri"/>
                <a:cs typeface="Calibri"/>
              </a:rPr>
              <a:t>addresses 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and other </a:t>
            </a:r>
            <a:r>
              <a:rPr sz="2800" spc="-10" dirty="0">
                <a:solidFill>
                  <a:srgbClr val="990000"/>
                </a:solidFill>
                <a:latin typeface="Calibri"/>
                <a:cs typeface="Calibri"/>
              </a:rPr>
              <a:t>network </a:t>
            </a:r>
            <a:r>
              <a:rPr sz="2800" spc="-15" dirty="0">
                <a:solidFill>
                  <a:srgbClr val="990000"/>
                </a:solidFill>
                <a:latin typeface="Calibri"/>
                <a:cs typeface="Calibri"/>
              </a:rPr>
              <a:t>configuration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(such </a:t>
            </a:r>
            <a:r>
              <a:rPr sz="2800" dirty="0">
                <a:solidFill>
                  <a:srgbClr val="990000"/>
                </a:solidFill>
                <a:latin typeface="Calibri"/>
                <a:cs typeface="Calibri"/>
              </a:rPr>
              <a:t>as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2800" spc="-35" dirty="0">
                <a:solidFill>
                  <a:srgbClr val="990000"/>
                </a:solidFill>
                <a:latin typeface="Calibri"/>
                <a:cs typeface="Calibri"/>
              </a:rPr>
              <a:t>gateway 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990000"/>
                </a:solidFill>
                <a:latin typeface="Calibri"/>
                <a:cs typeface="Calibri"/>
              </a:rPr>
              <a:t>subnet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mask) </a:t>
            </a:r>
            <a:r>
              <a:rPr sz="2800" spc="-20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800" spc="-15" dirty="0">
                <a:solidFill>
                  <a:srgbClr val="990000"/>
                </a:solidFill>
                <a:latin typeface="Calibri"/>
                <a:cs typeface="Calibri"/>
              </a:rPr>
              <a:t>computers </a:t>
            </a:r>
            <a:r>
              <a:rPr sz="2800" spc="-5" dirty="0">
                <a:solidFill>
                  <a:srgbClr val="990000"/>
                </a:solidFill>
                <a:latin typeface="Calibri"/>
                <a:cs typeface="Calibri"/>
              </a:rPr>
              <a:t>on the</a:t>
            </a:r>
            <a:r>
              <a:rPr sz="2800" spc="10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990000"/>
                </a:solidFill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  <a:tabLst>
                <a:tab pos="755015" algn="l"/>
              </a:tabLst>
            </a:pPr>
            <a:r>
              <a:rPr sz="24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These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addresses can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be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private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or public IP</a:t>
            </a:r>
            <a:r>
              <a:rPr sz="2400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addresses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755015" algn="l"/>
              </a:tabLst>
            </a:pPr>
            <a:r>
              <a:rPr sz="24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Most </a:t>
            </a:r>
            <a:r>
              <a:rPr sz="2400" spc="-20" dirty="0">
                <a:solidFill>
                  <a:srgbClr val="990000"/>
                </a:solidFill>
                <a:latin typeface="Calibri"/>
                <a:cs typeface="Calibri"/>
              </a:rPr>
              <a:t>routers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assign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private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IP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addresses,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such as</a:t>
            </a:r>
            <a:r>
              <a:rPr sz="2400" spc="3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192.168.1.101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755015" algn="l"/>
              </a:tabLst>
            </a:pPr>
            <a:r>
              <a:rPr sz="24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2400" spc="-20" dirty="0">
                <a:solidFill>
                  <a:srgbClr val="990000"/>
                </a:solidFill>
                <a:latin typeface="Calibri"/>
                <a:cs typeface="Calibri"/>
              </a:rPr>
              <a:t>Routers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often </a:t>
            </a:r>
            <a:r>
              <a:rPr sz="2400" spc="-20" dirty="0">
                <a:solidFill>
                  <a:srgbClr val="990000"/>
                </a:solidFill>
                <a:latin typeface="Calibri"/>
                <a:cs typeface="Calibri"/>
              </a:rPr>
              <a:t>have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DHCP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servers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built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into</a:t>
            </a:r>
            <a:r>
              <a:rPr sz="2400" spc="5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them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88564" y="4098035"/>
            <a:ext cx="3160874" cy="1631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441833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400" spc="-5" dirty="0" smtClean="0"/>
              <a:t>Client- Server</a:t>
            </a:r>
            <a:endParaRPr sz="34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817536"/>
            <a:ext cx="8644255" cy="317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9385" indent="-342900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server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is a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computer that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has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at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least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one </a:t>
            </a:r>
            <a:r>
              <a:rPr sz="2400" spc="-20" dirty="0">
                <a:solidFill>
                  <a:srgbClr val="990000"/>
                </a:solidFill>
                <a:latin typeface="Calibri"/>
                <a:cs typeface="Calibri"/>
              </a:rPr>
              <a:t>program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running on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it 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that can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service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requests from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another</a:t>
            </a:r>
            <a:r>
              <a:rPr sz="2400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990000"/>
                </a:solidFill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marL="355600" marR="90805" indent="-342900">
              <a:lnSpc>
                <a:spcPct val="100000"/>
              </a:lnSpc>
              <a:spcBef>
                <a:spcPts val="575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Server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hardware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typically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more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robust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than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other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hardware,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but 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server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can physically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be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any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355600" marR="282575" indent="-342900">
              <a:lnSpc>
                <a:spcPct val="100000"/>
              </a:lnSpc>
              <a:spcBef>
                <a:spcPts val="575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client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is a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computer that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requests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service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performed by 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another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▪"/>
              <a:tabLst>
                <a:tab pos="354965" algn="l"/>
                <a:tab pos="355600" algn="l"/>
                <a:tab pos="3931285" algn="l"/>
              </a:tabLst>
            </a:pP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Consider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browsing</a:t>
            </a:r>
            <a:r>
              <a:rPr sz="2400" spc="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web.	What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is the service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provided by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web 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server?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39795" y="3700271"/>
            <a:ext cx="3403091" cy="2041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2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161036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Se</a:t>
            </a:r>
            <a:r>
              <a:rPr sz="3400" dirty="0"/>
              <a:t>r</a:t>
            </a:r>
            <a:r>
              <a:rPr sz="3400" spc="-5" dirty="0"/>
              <a:t>ve</a:t>
            </a:r>
            <a:r>
              <a:rPr sz="3400" dirty="0"/>
              <a:t>rs</a:t>
            </a:r>
            <a:endParaRPr sz="34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817536"/>
            <a:ext cx="85731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Server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hardware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typically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more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robust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expensive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than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other 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hardware,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but </a:t>
            </a:r>
            <a:r>
              <a:rPr sz="2400" dirty="0">
                <a:solidFill>
                  <a:srgbClr val="99000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server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can physically </a:t>
            </a:r>
            <a:r>
              <a:rPr sz="2400" spc="-5" dirty="0">
                <a:solidFill>
                  <a:srgbClr val="990000"/>
                </a:solidFill>
                <a:latin typeface="Calibri"/>
                <a:cs typeface="Calibri"/>
              </a:rPr>
              <a:t>be </a:t>
            </a:r>
            <a:r>
              <a:rPr sz="2400" spc="-15" dirty="0">
                <a:solidFill>
                  <a:srgbClr val="990000"/>
                </a:solidFill>
                <a:latin typeface="Calibri"/>
                <a:cs typeface="Calibri"/>
              </a:rPr>
              <a:t>any</a:t>
            </a:r>
            <a:r>
              <a:rPr sz="2400" spc="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990000"/>
                </a:solidFill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481" y="1649730"/>
            <a:ext cx="3429761" cy="2193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930" y="3223260"/>
            <a:ext cx="3880103" cy="2481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2490" y="1840229"/>
            <a:ext cx="4165853" cy="36888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1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86" y="820603"/>
            <a:ext cx="5152251" cy="60262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974"/>
            <a:ext cx="8229600" cy="737613"/>
          </a:xfrm>
        </p:spPr>
        <p:txBody>
          <a:bodyPr>
            <a:normAutofit/>
          </a:bodyPr>
          <a:lstStyle/>
          <a:p>
            <a:r>
              <a:rPr lang="en-US" dirty="0" smtClean="0"/>
              <a:t>Layers in socket communication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08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30" y="76200"/>
            <a:ext cx="7886700" cy="7016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Server-Side Programming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7886700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It is the program that runs on server dealing with the generation of content of web page.</a:t>
            </a:r>
            <a:br>
              <a:rPr lang="en-US" dirty="0"/>
            </a:br>
            <a:r>
              <a:rPr lang="en-US" dirty="0"/>
              <a:t>1) Querying the database</a:t>
            </a:r>
            <a:br>
              <a:rPr lang="en-US" dirty="0"/>
            </a:br>
            <a:r>
              <a:rPr lang="en-US" dirty="0"/>
              <a:t>2) Operations over databases</a:t>
            </a:r>
            <a:br>
              <a:rPr lang="en-US" dirty="0"/>
            </a:br>
            <a:r>
              <a:rPr lang="en-US" dirty="0"/>
              <a:t>3) Access/Write a file on server.</a:t>
            </a:r>
            <a:br>
              <a:rPr lang="en-US" dirty="0"/>
            </a:br>
            <a:r>
              <a:rPr lang="en-US" dirty="0"/>
              <a:t>4) Interact with other servers.</a:t>
            </a:r>
            <a:br>
              <a:rPr lang="en-US" dirty="0"/>
            </a:br>
            <a:r>
              <a:rPr lang="en-US" dirty="0"/>
              <a:t>5) Structure web applications.</a:t>
            </a:r>
            <a:br>
              <a:rPr lang="en-US" dirty="0"/>
            </a:br>
            <a:r>
              <a:rPr lang="en-US" dirty="0"/>
              <a:t>6) Process user input. For example if user input is a text in search box, run a search algorithm on data stored on server and send the results.</a:t>
            </a:r>
          </a:p>
          <a:p>
            <a:pPr fontAlgn="base"/>
            <a:r>
              <a:rPr lang="en-US" dirty="0" smtClean="0"/>
              <a:t>The main programming </a:t>
            </a:r>
            <a:r>
              <a:rPr lang="en-US" dirty="0"/>
              <a:t>languages for server-side programming </a:t>
            </a:r>
            <a:r>
              <a:rPr lang="en-US" dirty="0" smtClean="0"/>
              <a:t>are:</a:t>
            </a:r>
          </a:p>
          <a:p>
            <a:pPr lvl="1" fontAlgn="base"/>
            <a:r>
              <a:rPr lang="en-US" dirty="0" smtClean="0"/>
              <a:t>PHP</a:t>
            </a:r>
          </a:p>
          <a:p>
            <a:pPr lvl="1" fontAlgn="base"/>
            <a:r>
              <a:rPr lang="en-US" dirty="0" smtClean="0"/>
              <a:t>C++</a:t>
            </a:r>
          </a:p>
          <a:p>
            <a:pPr lvl="1" fontAlgn="base"/>
            <a:r>
              <a:rPr lang="en-US" dirty="0" smtClean="0"/>
              <a:t>Java </a:t>
            </a:r>
            <a:r>
              <a:rPr lang="en-US" dirty="0"/>
              <a:t>and </a:t>
            </a:r>
            <a:r>
              <a:rPr lang="en-US" dirty="0" smtClean="0"/>
              <a:t>JSP</a:t>
            </a:r>
          </a:p>
          <a:p>
            <a:pPr lvl="1" fontAlgn="base"/>
            <a:r>
              <a:rPr lang="en-US" dirty="0" smtClean="0"/>
              <a:t>Python</a:t>
            </a:r>
          </a:p>
          <a:p>
            <a:pPr lvl="1" fontAlgn="base"/>
            <a:r>
              <a:rPr lang="en-US" dirty="0" smtClean="0"/>
              <a:t>Ruby </a:t>
            </a:r>
            <a:r>
              <a:rPr lang="en-US" dirty="0"/>
              <a:t>on Rails</a:t>
            </a:r>
          </a:p>
        </p:txBody>
      </p:sp>
      <p:sp>
        <p:nvSpPr>
          <p:cNvPr id="4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7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7886700" cy="7016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Client-Side Programming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7886700" cy="52578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Functionality</a:t>
            </a:r>
          </a:p>
          <a:p>
            <a:pPr lvl="1" fontAlgn="base"/>
            <a:r>
              <a:rPr lang="en-US" dirty="0" smtClean="0"/>
              <a:t>Interact </a:t>
            </a:r>
            <a:r>
              <a:rPr lang="en-US" dirty="0"/>
              <a:t>with temporary </a:t>
            </a:r>
            <a:r>
              <a:rPr lang="en-US" dirty="0" smtClean="0"/>
              <a:t>storage</a:t>
            </a:r>
          </a:p>
          <a:p>
            <a:pPr lvl="1" fontAlgn="base"/>
            <a:r>
              <a:rPr lang="en-US" dirty="0" smtClean="0"/>
              <a:t>Make </a:t>
            </a:r>
            <a:r>
              <a:rPr lang="en-US" dirty="0"/>
              <a:t>interactive web </a:t>
            </a:r>
            <a:r>
              <a:rPr lang="en-US" dirty="0" smtClean="0"/>
              <a:t>pages</a:t>
            </a:r>
            <a:endParaRPr lang="en-US" dirty="0"/>
          </a:p>
          <a:p>
            <a:pPr lvl="1" fontAlgn="base"/>
            <a:r>
              <a:rPr lang="en-US" dirty="0" smtClean="0"/>
              <a:t>Interact </a:t>
            </a:r>
            <a:r>
              <a:rPr lang="en-US" dirty="0"/>
              <a:t>with local </a:t>
            </a:r>
            <a:r>
              <a:rPr lang="en-US" dirty="0" smtClean="0"/>
              <a:t>storage</a:t>
            </a:r>
          </a:p>
          <a:p>
            <a:pPr lvl="1" fontAlgn="base"/>
            <a:r>
              <a:rPr lang="en-US" dirty="0" smtClean="0"/>
              <a:t>Sending </a:t>
            </a:r>
            <a:r>
              <a:rPr lang="en-US" dirty="0"/>
              <a:t>request for data to </a:t>
            </a:r>
            <a:r>
              <a:rPr lang="en-US" dirty="0" smtClean="0"/>
              <a:t>server</a:t>
            </a:r>
          </a:p>
          <a:p>
            <a:pPr lvl="1" fontAlgn="base"/>
            <a:r>
              <a:rPr lang="en-US" dirty="0" smtClean="0"/>
              <a:t>Send </a:t>
            </a:r>
            <a:r>
              <a:rPr lang="en-US" dirty="0"/>
              <a:t>request to </a:t>
            </a:r>
            <a:r>
              <a:rPr lang="en-US" dirty="0" smtClean="0"/>
              <a:t>server</a:t>
            </a:r>
          </a:p>
          <a:p>
            <a:pPr lvl="1" fontAlgn="base"/>
            <a:r>
              <a:rPr lang="en-US" dirty="0" smtClean="0"/>
              <a:t>work </a:t>
            </a:r>
            <a:r>
              <a:rPr lang="en-US" dirty="0"/>
              <a:t>as an interface between server and user</a:t>
            </a:r>
          </a:p>
          <a:p>
            <a:pPr fontAlgn="base"/>
            <a:r>
              <a:rPr lang="en-US" dirty="0"/>
              <a:t>The </a:t>
            </a:r>
            <a:r>
              <a:rPr lang="en-US" dirty="0" smtClean="0"/>
              <a:t>main programming </a:t>
            </a:r>
            <a:r>
              <a:rPr lang="en-US" dirty="0"/>
              <a:t>languages </a:t>
            </a:r>
            <a:r>
              <a:rPr lang="en-US" dirty="0" smtClean="0"/>
              <a:t>(tools) for </a:t>
            </a:r>
            <a:r>
              <a:rPr lang="en-US" dirty="0"/>
              <a:t>client-side programming are </a:t>
            </a:r>
            <a:r>
              <a:rPr lang="en-US" dirty="0" smtClean="0"/>
              <a:t>:</a:t>
            </a:r>
          </a:p>
          <a:p>
            <a:pPr lvl="1" fontAlgn="base"/>
            <a:r>
              <a:rPr lang="en-US" dirty="0" err="1" smtClean="0"/>
              <a:t>Javascript</a:t>
            </a:r>
            <a:endParaRPr lang="en-US" dirty="0" smtClean="0"/>
          </a:p>
          <a:p>
            <a:pPr lvl="1" fontAlgn="base"/>
            <a:r>
              <a:rPr lang="en-US" dirty="0" smtClean="0"/>
              <a:t>VBScript</a:t>
            </a:r>
          </a:p>
          <a:p>
            <a:pPr lvl="1" fontAlgn="base"/>
            <a:r>
              <a:rPr lang="en-US" dirty="0" smtClean="0"/>
              <a:t>HTML</a:t>
            </a:r>
          </a:p>
          <a:p>
            <a:pPr lvl="1" fontAlgn="base"/>
            <a:r>
              <a:rPr lang="en-US" dirty="0" smtClean="0"/>
              <a:t>CSS</a:t>
            </a:r>
          </a:p>
          <a:p>
            <a:pPr lvl="1" fontAlgn="base"/>
            <a:r>
              <a:rPr lang="en-US" dirty="0" smtClean="0"/>
              <a:t>AJAX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60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006474"/>
          </a:xfrm>
        </p:spPr>
        <p:txBody>
          <a:bodyPr/>
          <a:lstStyle/>
          <a:p>
            <a:r>
              <a:rPr lang="en-US" dirty="0" smtClean="0"/>
              <a:t>“Full Stack” 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full</a:t>
            </a:r>
            <a:r>
              <a:rPr lang="en-US" dirty="0"/>
              <a:t>-</a:t>
            </a:r>
            <a:r>
              <a:rPr lang="en-US" b="1" dirty="0"/>
              <a:t>stack programmer</a:t>
            </a:r>
            <a:r>
              <a:rPr lang="en-US" dirty="0"/>
              <a:t> is a person who is comfortable working with all the technologies required to get an idea to a finished product. This </a:t>
            </a:r>
            <a:r>
              <a:rPr lang="en-US" dirty="0" smtClean="0"/>
              <a:t>person </a:t>
            </a:r>
            <a:r>
              <a:rPr lang="en-US" dirty="0"/>
              <a:t>is familiar with all the layers of software development.</a:t>
            </a:r>
            <a:endParaRPr lang="en-US" dirty="0" smtClean="0"/>
          </a:p>
          <a:p>
            <a:pPr lvl="1"/>
            <a:r>
              <a:rPr lang="en-US" dirty="0" smtClean="0"/>
              <a:t>Server</a:t>
            </a:r>
            <a:r>
              <a:rPr lang="en-US" dirty="0"/>
              <a:t>, network, and hosting environment</a:t>
            </a:r>
          </a:p>
          <a:p>
            <a:pPr lvl="1"/>
            <a:r>
              <a:rPr lang="en-US" dirty="0"/>
              <a:t>Relational and </a:t>
            </a:r>
            <a:r>
              <a:rPr lang="en-US" dirty="0" err="1"/>
              <a:t>nonrelational</a:t>
            </a:r>
            <a:r>
              <a:rPr lang="en-US" dirty="0"/>
              <a:t> databases</a:t>
            </a:r>
          </a:p>
          <a:p>
            <a:pPr lvl="1"/>
            <a:r>
              <a:rPr lang="en-US" dirty="0"/>
              <a:t>How to interact with APIs and the external world</a:t>
            </a:r>
          </a:p>
          <a:p>
            <a:pPr lvl="1"/>
            <a:r>
              <a:rPr lang="en-US" dirty="0"/>
              <a:t>User interface and user experience</a:t>
            </a:r>
          </a:p>
          <a:p>
            <a:pPr lvl="1"/>
            <a:r>
              <a:rPr lang="en-US" dirty="0"/>
              <a:t>Quality assurance</a:t>
            </a:r>
          </a:p>
          <a:p>
            <a:pPr lvl="1"/>
            <a:r>
              <a:rPr lang="en-US" dirty="0"/>
              <a:t>Security concerns throughout the program</a:t>
            </a:r>
          </a:p>
          <a:p>
            <a:pPr lvl="1"/>
            <a:r>
              <a:rPr lang="en-US" dirty="0"/>
              <a:t>Understanding customer and business need</a:t>
            </a:r>
          </a:p>
          <a:p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780" y="19291"/>
            <a:ext cx="80772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What happens when you click the link?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85575" y="990600"/>
            <a:ext cx="7772400" cy="4114800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The browser connects to a Domain Name Server and gets the IP address for the web server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The browser uses an HTTP request to ask the web server for the page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1800" dirty="0" smtClean="0"/>
              <a:t>If the server can’t find the page you get the 404 error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z="1800" dirty="0" smtClean="0"/>
              <a:t>If the server finds the page, the HTML is returned to your browser and interpreted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The connection is closed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dirty="0" smtClean="0"/>
              <a:t>If the page has additional elements such as graphics or video, a new HTTP connection is made for each element on the page.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000" dirty="0" smtClean="0"/>
          </a:p>
          <a:p>
            <a:pPr marL="41148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dirty="0" smtClean="0"/>
              <a:t>Remember that each part of the page may be hundreds of packets!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2000" dirty="0" smtClean="0"/>
          </a:p>
        </p:txBody>
      </p:sp>
      <p:sp>
        <p:nvSpPr>
          <p:cNvPr id="4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9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27186"/>
          </a:xfrm>
        </p:spPr>
        <p:txBody>
          <a:bodyPr>
            <a:normAutofit/>
          </a:bodyPr>
          <a:lstStyle/>
          <a:p>
            <a:r>
              <a:rPr lang="en-US" dirty="0" smtClean="0"/>
              <a:t>Network Layers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1824"/>
            <a:ext cx="8229600" cy="5224339"/>
          </a:xfrm>
        </p:spPr>
        <p:txBody>
          <a:bodyPr>
            <a:normAutofit/>
          </a:bodyPr>
          <a:lstStyle/>
          <a:p>
            <a:r>
              <a:rPr lang="en-US" dirty="0" smtClean="0"/>
              <a:t>Two Internet hosts are connected via two routers and the corresponding layers used at each hop. </a:t>
            </a:r>
          </a:p>
          <a:p>
            <a:r>
              <a:rPr lang="en-US" dirty="0" smtClean="0"/>
              <a:t>The application on each host executes read and write operations as if the processes were directly connected to each other by some kind of data pipe. </a:t>
            </a:r>
          </a:p>
          <a:p>
            <a:r>
              <a:rPr lang="en-US" dirty="0" smtClean="0"/>
              <a:t>Every other detail of the communication is hidden from each process. </a:t>
            </a:r>
          </a:p>
          <a:p>
            <a:pPr lvl="1"/>
            <a:r>
              <a:rPr lang="en-US" dirty="0" smtClean="0"/>
              <a:t>The underlying mechanisms that transmit data between the host computers are located in the lower protocol layers.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46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0" y="-76200"/>
            <a:ext cx="7886700" cy="1006474"/>
          </a:xfrm>
        </p:spPr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69" y="838200"/>
            <a:ext cx="8229600" cy="498508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stablishes connections between hosts</a:t>
            </a:r>
          </a:p>
          <a:p>
            <a:r>
              <a:rPr lang="en-US" dirty="0" smtClean="0"/>
              <a:t>Enables ordering and delay control of packets</a:t>
            </a:r>
          </a:p>
          <a:p>
            <a:pPr lvl="1"/>
            <a:r>
              <a:rPr lang="en-US" dirty="0" smtClean="0"/>
              <a:t>ensures that packets are ordered properly, and are delivered with specified delay</a:t>
            </a:r>
          </a:p>
          <a:p>
            <a:r>
              <a:rPr lang="en-US" dirty="0" smtClean="0"/>
              <a:t>Enables multiplexing</a:t>
            </a:r>
          </a:p>
          <a:p>
            <a:pPr lvl="1"/>
            <a:r>
              <a:rPr lang="en-US" dirty="0" smtClean="0"/>
              <a:t>uses different </a:t>
            </a:r>
            <a:r>
              <a:rPr lang="en-US" b="1" dirty="0" smtClean="0"/>
              <a:t>ports</a:t>
            </a:r>
            <a:r>
              <a:rPr lang="en-US" dirty="0" smtClean="0"/>
              <a:t> to distinguish between different applications, much like names on a postal address distinguish between people at the same physical location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8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99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442"/>
            <a:ext cx="8229600" cy="5150721"/>
          </a:xfrm>
        </p:spPr>
        <p:txBody>
          <a:bodyPr>
            <a:normAutofit/>
          </a:bodyPr>
          <a:lstStyle/>
          <a:p>
            <a:r>
              <a:rPr lang="en-US" dirty="0" smtClean="0"/>
              <a:t>Connectionless</a:t>
            </a:r>
          </a:p>
          <a:p>
            <a:pPr lvl="1"/>
            <a:r>
              <a:rPr lang="en-US" dirty="0" smtClean="0"/>
              <a:t>each packet sent independently, might be through different routes</a:t>
            </a:r>
          </a:p>
          <a:p>
            <a:r>
              <a:rPr lang="en-US" dirty="0" smtClean="0"/>
              <a:t>Host addressing</a:t>
            </a:r>
          </a:p>
          <a:p>
            <a:pPr lvl="1"/>
            <a:r>
              <a:rPr lang="en-US" dirty="0" smtClean="0"/>
              <a:t>Every host in the network must have a unique address that determines where it is. </a:t>
            </a:r>
          </a:p>
          <a:p>
            <a:pPr lvl="1"/>
            <a:r>
              <a:rPr lang="en-US" dirty="0" smtClean="0"/>
              <a:t>This address is normally assigned from a hierarchical system. </a:t>
            </a:r>
          </a:p>
          <a:p>
            <a:pPr lvl="2"/>
            <a:r>
              <a:rPr lang="en-US" dirty="0" smtClean="0"/>
              <a:t>For example, you can be "Fred Murphy" to people in your house, "Fred Murphy, 1 Main Street" to Dubliners, or "Fred Murphy, 1 Main Street, Dublin" to people in Ireland, or "Fred Murphy, 1 Main Street, Dublin, Ireland" to people anywhere in the world. </a:t>
            </a:r>
          </a:p>
          <a:p>
            <a:pPr lvl="2"/>
            <a:r>
              <a:rPr lang="en-US" dirty="0" smtClean="0"/>
              <a:t>On the Internet, addresses are known as </a:t>
            </a:r>
            <a:r>
              <a:rPr lang="en-US" dirty="0" smtClean="0">
                <a:hlinkClick r:id="rId2" tooltip="IP address"/>
              </a:rPr>
              <a:t>Internet Protocol (IP) addresses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67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47"/>
            <a:ext cx="8229600" cy="664953"/>
          </a:xfrm>
        </p:spPr>
        <p:txBody>
          <a:bodyPr>
            <a:normAutofit/>
          </a:bodyPr>
          <a:lstStyle/>
          <a:p>
            <a:r>
              <a:rPr lang="en-US" dirty="0" smtClean="0"/>
              <a:t>Packets in the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59" y="939591"/>
            <a:ext cx="9144000" cy="5715000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9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780" y="161262"/>
            <a:ext cx="8077200" cy="4271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Internet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980" y="1143000"/>
            <a:ext cx="8001000" cy="5334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Development started at MIT in 1962 and later funded by ARPA, the research office of DOD. (Often called </a:t>
            </a:r>
            <a:r>
              <a:rPr lang="en-US" altLang="en-US" sz="2800" dirty="0" err="1" smtClean="0"/>
              <a:t>ARPANet</a:t>
            </a:r>
            <a:r>
              <a:rPr lang="en-US" altLang="en-US" sz="2800" dirty="0" smtClean="0"/>
              <a:t>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Why the department of defense?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1970’s rapid expansion in academic and commercial communities.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Backbone privatized in mid 90’s.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Allowed commercial enterprises to make money via the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Did Al Gore invent the internet?</a:t>
            </a:r>
          </a:p>
        </p:txBody>
      </p:sp>
      <p:sp>
        <p:nvSpPr>
          <p:cNvPr id="4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9911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80" y="709041"/>
            <a:ext cx="8839200" cy="0"/>
          </a:xfrm>
          <a:custGeom>
            <a:avLst/>
            <a:gdLst/>
            <a:ahLst/>
            <a:cxnLst/>
            <a:rect l="l" t="t" r="r" b="b"/>
            <a:pathLst>
              <a:path w="8839200">
                <a:moveTo>
                  <a:pt x="0" y="0"/>
                </a:moveTo>
                <a:lnTo>
                  <a:pt x="8839200" y="0"/>
                </a:lnTo>
              </a:path>
            </a:pathLst>
          </a:custGeom>
          <a:ln w="45720">
            <a:solidFill>
              <a:srgbClr val="376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80" y="686180"/>
            <a:ext cx="8839200" cy="45720"/>
          </a:xfrm>
          <a:custGeom>
            <a:avLst/>
            <a:gdLst/>
            <a:ahLst/>
            <a:cxnLst/>
            <a:rect l="l" t="t" r="r" b="b"/>
            <a:pathLst>
              <a:path w="8839200" h="45720">
                <a:moveTo>
                  <a:pt x="0" y="0"/>
                </a:moveTo>
                <a:lnTo>
                  <a:pt x="8831580" y="0"/>
                </a:lnTo>
                <a:lnTo>
                  <a:pt x="8839200" y="7620"/>
                </a:lnTo>
                <a:lnTo>
                  <a:pt x="8839200" y="45720"/>
                </a:lnTo>
                <a:lnTo>
                  <a:pt x="7620" y="4572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ln w="2514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946"/>
            <a:ext cx="273812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dirty="0"/>
              <a:t>IP</a:t>
            </a:r>
            <a:r>
              <a:rPr sz="3400" spc="-254" dirty="0"/>
              <a:t> </a:t>
            </a:r>
            <a:r>
              <a:rPr sz="3400" spc="-5" dirty="0"/>
              <a:t>Addresses</a:t>
            </a:r>
            <a:endParaRPr sz="3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8739188" y="6599238"/>
            <a:ext cx="40481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r>
              <a:rPr spc="-5" dirty="0"/>
              <a:t>/27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931418"/>
            <a:ext cx="8341359" cy="2614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11835" indent="-342900">
              <a:lnSpc>
                <a:spcPct val="100000"/>
              </a:lnSpc>
              <a:spcBef>
                <a:spcPts val="95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An IP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address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is a unique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address that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required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of all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computers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that 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communicate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on a</a:t>
            </a:r>
            <a:r>
              <a:rPr sz="2000" spc="2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network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IPv4 addresses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consist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of 32 bits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separated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as 4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numbers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of 8 bits</a:t>
            </a:r>
            <a:r>
              <a:rPr sz="2000" spc="17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each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45"/>
              </a:spcBef>
              <a:tabLst>
                <a:tab pos="755015" algn="l"/>
              </a:tabLst>
            </a:pPr>
            <a:r>
              <a:rPr sz="1800" spc="-5" dirty="0">
                <a:solidFill>
                  <a:srgbClr val="0070C0"/>
                </a:solidFill>
                <a:latin typeface="Arial"/>
                <a:cs typeface="Arial"/>
              </a:rPr>
              <a:t>›	</a:t>
            </a:r>
            <a:r>
              <a:rPr sz="1800" spc="-5" dirty="0">
                <a:solidFill>
                  <a:srgbClr val="0070C0"/>
                </a:solidFill>
                <a:latin typeface="Calibri"/>
                <a:cs typeface="Calibri"/>
              </a:rPr>
              <a:t>128.125.253.146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Font typeface="Arial"/>
              <a:buChar char="▪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IPv6 addresses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consist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of 128 bits </a:t>
            </a:r>
            <a:r>
              <a:rPr sz="2000" spc="-15" dirty="0">
                <a:solidFill>
                  <a:srgbClr val="990000"/>
                </a:solidFill>
                <a:latin typeface="Calibri"/>
                <a:cs typeface="Calibri"/>
              </a:rPr>
              <a:t>separated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as 8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sets </a:t>
            </a:r>
            <a:r>
              <a:rPr sz="2000" spc="-5" dirty="0">
                <a:solidFill>
                  <a:srgbClr val="990000"/>
                </a:solidFill>
                <a:latin typeface="Calibri"/>
                <a:cs typeface="Calibri"/>
              </a:rPr>
              <a:t>of 4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hexadecimal</a:t>
            </a:r>
            <a:r>
              <a:rPr sz="2000" spc="229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990000"/>
                </a:solidFill>
                <a:latin typeface="Calibri"/>
                <a:cs typeface="Calibri"/>
              </a:rPr>
              <a:t>values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45"/>
              </a:spcBef>
              <a:tabLst>
                <a:tab pos="755015" algn="l"/>
              </a:tabLst>
            </a:pPr>
            <a:r>
              <a:rPr sz="1800" spc="-5" dirty="0">
                <a:solidFill>
                  <a:srgbClr val="0070C0"/>
                </a:solidFill>
                <a:latin typeface="Arial"/>
                <a:cs typeface="Arial"/>
              </a:rPr>
              <a:t>›	</a:t>
            </a:r>
            <a:r>
              <a:rPr sz="1800" spc="-5" dirty="0">
                <a:solidFill>
                  <a:srgbClr val="0070C0"/>
                </a:solidFill>
                <a:latin typeface="Calibri"/>
                <a:cs typeface="Calibri"/>
              </a:rPr>
              <a:t>fe29:392A:3396:829E:5591:40d3:3495:109A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  <a:tabLst>
                <a:tab pos="755015" algn="l"/>
              </a:tabLst>
            </a:pP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›	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NOTE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that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if all </a:t>
            </a:r>
            <a:r>
              <a:rPr sz="1800" spc="-15" dirty="0">
                <a:solidFill>
                  <a:srgbClr val="990000"/>
                </a:solidFill>
                <a:latin typeface="Calibri"/>
                <a:cs typeface="Calibri"/>
              </a:rPr>
              <a:t>four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hexadecimal values are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0, the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term </a:t>
            </a:r>
            <a:r>
              <a:rPr sz="1800" spc="-5" dirty="0">
                <a:solidFill>
                  <a:srgbClr val="990000"/>
                </a:solidFill>
                <a:latin typeface="Calibri"/>
                <a:cs typeface="Calibri"/>
              </a:rPr>
              <a:t>will be</a:t>
            </a:r>
            <a:r>
              <a:rPr sz="1800" spc="165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90000"/>
                </a:solidFill>
                <a:latin typeface="Calibri"/>
                <a:cs typeface="Calibri"/>
              </a:rPr>
              <a:t>omitted</a:t>
            </a:r>
            <a:endParaRPr sz="18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400" spc="-5" dirty="0">
                <a:solidFill>
                  <a:srgbClr val="0070C0"/>
                </a:solidFill>
                <a:latin typeface="Calibri"/>
                <a:cs typeface="Calibri"/>
              </a:rPr>
              <a:t>fe29:392A:3396::5591:40d3 </a:t>
            </a:r>
            <a:r>
              <a:rPr sz="1400" dirty="0">
                <a:solidFill>
                  <a:srgbClr val="990000"/>
                </a:solidFill>
                <a:latin typeface="Calibri"/>
                <a:cs typeface="Calibri"/>
              </a:rPr>
              <a:t>(4</a:t>
            </a:r>
            <a:r>
              <a:rPr sz="1350" baseline="24691" dirty="0">
                <a:solidFill>
                  <a:srgbClr val="990000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990000"/>
                </a:solidFill>
                <a:latin typeface="Calibri"/>
                <a:cs typeface="Calibri"/>
              </a:rPr>
              <a:t>, 7</a:t>
            </a:r>
            <a:r>
              <a:rPr sz="1350" baseline="24691" dirty="0">
                <a:solidFill>
                  <a:srgbClr val="990000"/>
                </a:solidFill>
                <a:latin typeface="Calibri"/>
                <a:cs typeface="Calibri"/>
              </a:rPr>
              <a:t>th</a:t>
            </a:r>
            <a:r>
              <a:rPr sz="1400" dirty="0">
                <a:solidFill>
                  <a:srgbClr val="990000"/>
                </a:solidFill>
                <a:latin typeface="Calibri"/>
                <a:cs typeface="Calibri"/>
              </a:rPr>
              <a:t>, </a:t>
            </a:r>
            <a:r>
              <a:rPr sz="1400" spc="-5" dirty="0">
                <a:solidFill>
                  <a:srgbClr val="990000"/>
                </a:solidFill>
                <a:latin typeface="Calibri"/>
                <a:cs typeface="Calibri"/>
              </a:rPr>
              <a:t>and </a:t>
            </a:r>
            <a:r>
              <a:rPr sz="1400" spc="0" dirty="0">
                <a:solidFill>
                  <a:srgbClr val="990000"/>
                </a:solidFill>
                <a:latin typeface="Calibri"/>
                <a:cs typeface="Calibri"/>
              </a:rPr>
              <a:t>8</a:t>
            </a:r>
            <a:r>
              <a:rPr sz="1350" spc="0" baseline="24691" dirty="0">
                <a:solidFill>
                  <a:srgbClr val="990000"/>
                </a:solidFill>
                <a:latin typeface="Calibri"/>
                <a:cs typeface="Calibri"/>
              </a:rPr>
              <a:t>th </a:t>
            </a:r>
            <a:r>
              <a:rPr sz="1400" spc="-10" dirty="0">
                <a:solidFill>
                  <a:srgbClr val="990000"/>
                </a:solidFill>
                <a:latin typeface="Calibri"/>
                <a:cs typeface="Calibri"/>
              </a:rPr>
              <a:t>terms are</a:t>
            </a:r>
            <a:r>
              <a:rPr sz="1400" spc="40" dirty="0">
                <a:solidFill>
                  <a:srgbClr val="99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990000"/>
                </a:solidFill>
                <a:latin typeface="Calibri"/>
                <a:cs typeface="Calibri"/>
              </a:rPr>
              <a:t>0000)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1914" y="3695327"/>
            <a:ext cx="3064363" cy="2004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1155</Words>
  <Application>Microsoft Office PowerPoint</Application>
  <PresentationFormat>On-screen Show (4:3)</PresentationFormat>
  <Paragraphs>224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Networking and Network Software Development</vt:lpstr>
      <vt:lpstr>PowerPoint Presentation</vt:lpstr>
      <vt:lpstr>Layers in socket communication</vt:lpstr>
      <vt:lpstr>Network Layers (cont.)</vt:lpstr>
      <vt:lpstr>Transport Layer</vt:lpstr>
      <vt:lpstr>Network Layer</vt:lpstr>
      <vt:lpstr>Packets in the network</vt:lpstr>
      <vt:lpstr>The Internet</vt:lpstr>
      <vt:lpstr>IP Addresses</vt:lpstr>
      <vt:lpstr>IPv6 Address Space</vt:lpstr>
      <vt:lpstr>IPv4 Classes</vt:lpstr>
      <vt:lpstr>IPv4 Special Addresses</vt:lpstr>
      <vt:lpstr>Finding Your IP Address</vt:lpstr>
      <vt:lpstr>Routing</vt:lpstr>
      <vt:lpstr>Routing</vt:lpstr>
      <vt:lpstr>Finding a Route</vt:lpstr>
      <vt:lpstr>Domain Name System (DNS)</vt:lpstr>
      <vt:lpstr>DNS Namespace</vt:lpstr>
      <vt:lpstr>DNS Resource Records</vt:lpstr>
      <vt:lpstr>Sample DNS Database</vt:lpstr>
      <vt:lpstr>Actual DNS Records</vt:lpstr>
      <vt:lpstr>Ports</vt:lpstr>
      <vt:lpstr>Well-Known Ports</vt:lpstr>
      <vt:lpstr>Public and Private IP Addresses</vt:lpstr>
      <vt:lpstr>NAT</vt:lpstr>
      <vt:lpstr>NAT Example</vt:lpstr>
      <vt:lpstr>DHCP</vt:lpstr>
      <vt:lpstr>Client- Server</vt:lpstr>
      <vt:lpstr>Servers</vt:lpstr>
      <vt:lpstr>Server-Side Programming</vt:lpstr>
      <vt:lpstr>Client-Side Programming</vt:lpstr>
      <vt:lpstr>“Full Stack” Software Development</vt:lpstr>
      <vt:lpstr>What happens when you click the link?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Miller</dc:creator>
  <cp:lastModifiedBy>Priebe, Roger</cp:lastModifiedBy>
  <cp:revision>13</cp:revision>
  <dcterms:created xsi:type="dcterms:W3CDTF">2018-04-23T21:39:38Z</dcterms:created>
  <dcterms:modified xsi:type="dcterms:W3CDTF">2018-04-26T15:21:59Z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2018-02-20T00:00:00Z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2018-04-23T00:00:00Z</vt:filetime>
  </property>
</Properties>
</file>